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0" r:id="rId1"/>
  </p:sldMasterIdLst>
  <p:sldIdLst>
    <p:sldId id="256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31" r:id="rId12"/>
    <p:sldId id="326" r:id="rId13"/>
    <p:sldId id="325" r:id="rId14"/>
    <p:sldId id="260" r:id="rId15"/>
    <p:sldId id="329" r:id="rId16"/>
    <p:sldId id="33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6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FDB750-4F71-4B96-910B-67CA1716C9A9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2E8D2CD-07F4-453E-8B72-E2C8740065A2}">
      <dgm:prSet phldrT="[نص]" phldr="1" custT="1"/>
      <dgm:spPr/>
      <dgm:t>
        <a:bodyPr/>
        <a:lstStyle/>
        <a:p>
          <a:endParaRPr lang="en-US" sz="4800" dirty="0">
            <a:cs typeface="Traditional Arabic" pitchFamily="2" charset="-78"/>
          </a:endParaRPr>
        </a:p>
      </dgm:t>
    </dgm:pt>
    <dgm:pt modelId="{AFD289AD-9054-4ABE-9B7E-0D941AEA3811}" type="parTrans" cxnId="{BED51AA3-7D5F-4069-A839-EEA11EFA5BA8}">
      <dgm:prSet/>
      <dgm:spPr/>
      <dgm:t>
        <a:bodyPr/>
        <a:lstStyle/>
        <a:p>
          <a:endParaRPr lang="en-US" sz="4800">
            <a:cs typeface="Traditional Arabic" pitchFamily="2" charset="-78"/>
          </a:endParaRPr>
        </a:p>
      </dgm:t>
    </dgm:pt>
    <dgm:pt modelId="{FE5FA66E-BE45-48F5-9279-97E4B4ED463E}" type="sibTrans" cxnId="{BED51AA3-7D5F-4069-A839-EEA11EFA5BA8}">
      <dgm:prSet/>
      <dgm:spPr/>
      <dgm:t>
        <a:bodyPr/>
        <a:lstStyle/>
        <a:p>
          <a:endParaRPr lang="en-US" sz="4800">
            <a:cs typeface="Traditional Arabic" pitchFamily="2" charset="-78"/>
          </a:endParaRPr>
        </a:p>
      </dgm:t>
    </dgm:pt>
    <dgm:pt modelId="{CF8604BB-58B0-461F-A8D9-89679540322C}">
      <dgm:prSet phldrT="[نص]" custT="1"/>
      <dgm:spPr/>
      <dgm:t>
        <a:bodyPr/>
        <a:lstStyle/>
        <a:p>
          <a:pPr algn="ctr" rtl="1"/>
          <a:r>
            <a:rPr lang="ar-SA" sz="2400" b="1" dirty="0" smtClean="0">
              <a:solidFill>
                <a:srgbClr val="00B050"/>
              </a:solidFill>
              <a:cs typeface="Traditional Arabic" pitchFamily="2" charset="-78"/>
            </a:rPr>
            <a:t>حكم بيع صندوق صغير بقيمة (ريال واحد)، وبداخله شيء مجهول، قد تربو قيمته على الريال وقد تنقص، ما حكم شراء هذا الصندوق مع جهلي بما يحويه؟ </a:t>
          </a:r>
          <a:endParaRPr lang="en-US" sz="2400" dirty="0">
            <a:solidFill>
              <a:srgbClr val="00B050"/>
            </a:solidFill>
            <a:cs typeface="Traditional Arabic" pitchFamily="2" charset="-78"/>
          </a:endParaRPr>
        </a:p>
      </dgm:t>
    </dgm:pt>
    <dgm:pt modelId="{89C0E963-5B5E-45B6-87EA-6B8B52A18B29}" type="parTrans" cxnId="{F852654C-6039-425D-A41E-29626DFAE0A4}">
      <dgm:prSet/>
      <dgm:spPr/>
      <dgm:t>
        <a:bodyPr/>
        <a:lstStyle/>
        <a:p>
          <a:endParaRPr lang="en-US" sz="4800">
            <a:cs typeface="Traditional Arabic" pitchFamily="2" charset="-78"/>
          </a:endParaRPr>
        </a:p>
      </dgm:t>
    </dgm:pt>
    <dgm:pt modelId="{E4353FBD-D445-469E-A902-530EBF808862}" type="sibTrans" cxnId="{F852654C-6039-425D-A41E-29626DFAE0A4}">
      <dgm:prSet/>
      <dgm:spPr/>
      <dgm:t>
        <a:bodyPr/>
        <a:lstStyle/>
        <a:p>
          <a:endParaRPr lang="en-US" sz="4800">
            <a:cs typeface="Traditional Arabic" pitchFamily="2" charset="-78"/>
          </a:endParaRPr>
        </a:p>
      </dgm:t>
    </dgm:pt>
    <dgm:pt modelId="{6058319D-2A51-4472-9B68-F38AACD7E577}">
      <dgm:prSet phldrT="[نص]" phldr="1" custT="1"/>
      <dgm:spPr/>
      <dgm:t>
        <a:bodyPr/>
        <a:lstStyle/>
        <a:p>
          <a:endParaRPr lang="en-US" sz="4800" dirty="0">
            <a:cs typeface="Traditional Arabic" pitchFamily="2" charset="-78"/>
          </a:endParaRPr>
        </a:p>
      </dgm:t>
    </dgm:pt>
    <dgm:pt modelId="{69829270-0DED-415D-AD7A-E0C22115F20A}" type="parTrans" cxnId="{4D404A68-13D3-4A64-9E85-EA563391EEB4}">
      <dgm:prSet/>
      <dgm:spPr/>
      <dgm:t>
        <a:bodyPr/>
        <a:lstStyle/>
        <a:p>
          <a:endParaRPr lang="en-US" sz="4800">
            <a:cs typeface="Traditional Arabic" pitchFamily="2" charset="-78"/>
          </a:endParaRPr>
        </a:p>
      </dgm:t>
    </dgm:pt>
    <dgm:pt modelId="{F327A09E-A9BE-4B9F-AA49-75DE9F932600}" type="sibTrans" cxnId="{4D404A68-13D3-4A64-9E85-EA563391EEB4}">
      <dgm:prSet/>
      <dgm:spPr/>
      <dgm:t>
        <a:bodyPr/>
        <a:lstStyle/>
        <a:p>
          <a:endParaRPr lang="en-US" sz="4800">
            <a:cs typeface="Traditional Arabic" pitchFamily="2" charset="-78"/>
          </a:endParaRPr>
        </a:p>
      </dgm:t>
    </dgm:pt>
    <dgm:pt modelId="{09A08D0D-E4E0-438D-9B6A-B3329DB33E81}">
      <dgm:prSet phldrT="[نص]" custT="1"/>
      <dgm:spPr/>
      <dgm:t>
        <a:bodyPr/>
        <a:lstStyle/>
        <a:p>
          <a:pPr algn="ctr" rtl="1">
            <a:lnSpc>
              <a:spcPct val="100000"/>
            </a:lnSpc>
          </a:pPr>
          <a:r>
            <a:rPr lang="ar-SA" sz="2400" b="1" dirty="0" smtClean="0">
              <a:solidFill>
                <a:srgbClr val="00B050"/>
              </a:solidFill>
              <a:cs typeface="Traditional Arabic" pitchFamily="2" charset="-78"/>
            </a:rPr>
            <a:t>ما حكم بيع السلعة لزبون، وبعدما يوافق على سعرها آتي </a:t>
          </a:r>
          <a:r>
            <a:rPr lang="ar-SA" sz="2400" b="1" dirty="0" err="1" smtClean="0">
              <a:solidFill>
                <a:srgbClr val="00B050"/>
              </a:solidFill>
              <a:cs typeface="Traditional Arabic" pitchFamily="2" charset="-78"/>
            </a:rPr>
            <a:t>بها</a:t>
          </a:r>
          <a:r>
            <a:rPr lang="ar-SA" sz="2400" b="1" dirty="0" smtClean="0">
              <a:solidFill>
                <a:srgbClr val="00B050"/>
              </a:solidFill>
              <a:cs typeface="Traditional Arabic" pitchFamily="2" charset="-78"/>
            </a:rPr>
            <a:t> من محل ثان وأنا متأكد من كسبي؟</a:t>
          </a:r>
          <a:endParaRPr lang="en-US" sz="4800" dirty="0">
            <a:solidFill>
              <a:srgbClr val="00B050"/>
            </a:solidFill>
            <a:cs typeface="Traditional Arabic" pitchFamily="2" charset="-78"/>
          </a:endParaRPr>
        </a:p>
      </dgm:t>
    </dgm:pt>
    <dgm:pt modelId="{CD47DBC5-DFAC-4D80-92B7-C3C9A63ADFF4}" type="parTrans" cxnId="{E49F3393-48BB-4600-84AD-3F1D40F94F5D}">
      <dgm:prSet/>
      <dgm:spPr/>
      <dgm:t>
        <a:bodyPr/>
        <a:lstStyle/>
        <a:p>
          <a:endParaRPr lang="en-US" sz="4800">
            <a:cs typeface="Traditional Arabic" pitchFamily="2" charset="-78"/>
          </a:endParaRPr>
        </a:p>
      </dgm:t>
    </dgm:pt>
    <dgm:pt modelId="{01054D4D-DBFD-4210-8BBA-BC2A9740E3B3}" type="sibTrans" cxnId="{E49F3393-48BB-4600-84AD-3F1D40F94F5D}">
      <dgm:prSet/>
      <dgm:spPr/>
      <dgm:t>
        <a:bodyPr/>
        <a:lstStyle/>
        <a:p>
          <a:endParaRPr lang="en-US" sz="4800">
            <a:cs typeface="Traditional Arabic" pitchFamily="2" charset="-78"/>
          </a:endParaRPr>
        </a:p>
      </dgm:t>
    </dgm:pt>
    <dgm:pt modelId="{7C2C3159-4292-40DC-AC87-C482439B591B}">
      <dgm:prSet phldrT="[نص]" phldr="1" custT="1"/>
      <dgm:spPr/>
      <dgm:t>
        <a:bodyPr/>
        <a:lstStyle/>
        <a:p>
          <a:endParaRPr lang="en-US" sz="4800" dirty="0">
            <a:cs typeface="Traditional Arabic" pitchFamily="2" charset="-78"/>
          </a:endParaRPr>
        </a:p>
      </dgm:t>
    </dgm:pt>
    <dgm:pt modelId="{9677246B-C6F9-46AC-80D1-EB379F2CFB9C}" type="parTrans" cxnId="{3D8EF9B0-4321-4CF4-8982-96AD24DB6DBD}">
      <dgm:prSet/>
      <dgm:spPr/>
      <dgm:t>
        <a:bodyPr/>
        <a:lstStyle/>
        <a:p>
          <a:endParaRPr lang="en-US" sz="4800">
            <a:cs typeface="Traditional Arabic" pitchFamily="2" charset="-78"/>
          </a:endParaRPr>
        </a:p>
      </dgm:t>
    </dgm:pt>
    <dgm:pt modelId="{811EF2CC-8E8F-48B6-91CB-74D3499BC5F3}" type="sibTrans" cxnId="{3D8EF9B0-4321-4CF4-8982-96AD24DB6DBD}">
      <dgm:prSet/>
      <dgm:spPr/>
      <dgm:t>
        <a:bodyPr/>
        <a:lstStyle/>
        <a:p>
          <a:endParaRPr lang="en-US" sz="4800">
            <a:cs typeface="Traditional Arabic" pitchFamily="2" charset="-78"/>
          </a:endParaRPr>
        </a:p>
      </dgm:t>
    </dgm:pt>
    <dgm:pt modelId="{6E153C18-B020-48F0-8FD0-5C8D6C0AE0B9}">
      <dgm:prSet phldrT="[نص]" custT="1"/>
      <dgm:spPr/>
      <dgm:t>
        <a:bodyPr/>
        <a:lstStyle/>
        <a:p>
          <a:pPr algn="ctr" rtl="1"/>
          <a:r>
            <a:rPr lang="ar-SA" sz="2800" b="1" dirty="0" smtClean="0">
              <a:solidFill>
                <a:srgbClr val="00B050"/>
              </a:solidFill>
              <a:cs typeface="Traditional Arabic" pitchFamily="2" charset="-78"/>
            </a:rPr>
            <a:t>المتاجرة في العصافير جائزة أم لا؟</a:t>
          </a:r>
          <a:endParaRPr lang="en-US" sz="2800" b="1" dirty="0">
            <a:solidFill>
              <a:srgbClr val="00B050"/>
            </a:solidFill>
            <a:cs typeface="Traditional Arabic" pitchFamily="2" charset="-78"/>
          </a:endParaRPr>
        </a:p>
      </dgm:t>
    </dgm:pt>
    <dgm:pt modelId="{DE42C7B9-F58D-4560-85D8-369340EF97F9}" type="parTrans" cxnId="{92611420-3763-44D4-A7DD-B65DB8E969AF}">
      <dgm:prSet/>
      <dgm:spPr/>
      <dgm:t>
        <a:bodyPr/>
        <a:lstStyle/>
        <a:p>
          <a:endParaRPr lang="en-US" sz="4800">
            <a:cs typeface="Traditional Arabic" pitchFamily="2" charset="-78"/>
          </a:endParaRPr>
        </a:p>
      </dgm:t>
    </dgm:pt>
    <dgm:pt modelId="{8CB42A63-BA7B-4433-809E-B7C011E78D0F}" type="sibTrans" cxnId="{92611420-3763-44D4-A7DD-B65DB8E969AF}">
      <dgm:prSet/>
      <dgm:spPr/>
      <dgm:t>
        <a:bodyPr/>
        <a:lstStyle/>
        <a:p>
          <a:endParaRPr lang="en-US" sz="4800">
            <a:cs typeface="Traditional Arabic" pitchFamily="2" charset="-78"/>
          </a:endParaRPr>
        </a:p>
      </dgm:t>
    </dgm:pt>
    <dgm:pt modelId="{FF9D832A-78DC-4964-9660-3A8722903A98}" type="pres">
      <dgm:prSet presAssocID="{C6FDB750-4F71-4B96-910B-67CA1716C9A9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7EA8EA-3C46-45E2-B87F-40069EDB0007}" type="pres">
      <dgm:prSet presAssocID="{92E8D2CD-07F4-453E-8B72-E2C8740065A2}" presName="composite" presStyleCnt="0"/>
      <dgm:spPr/>
    </dgm:pt>
    <dgm:pt modelId="{628B89F0-A0AD-482D-9744-F85AF961D616}" type="pres">
      <dgm:prSet presAssocID="{92E8D2CD-07F4-453E-8B72-E2C8740065A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B727B-B86C-4D24-8E96-34F3872FAFF2}" type="pres">
      <dgm:prSet presAssocID="{92E8D2CD-07F4-453E-8B72-E2C8740065A2}" presName="descendantText" presStyleLbl="alignAcc1" presStyleIdx="0" presStyleCnt="3" custScaleY="139336" custLinFactNeighborX="-10489" custLinFactNeighborY="-16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8BA27F-7041-4690-A917-172D103AE897}" type="pres">
      <dgm:prSet presAssocID="{FE5FA66E-BE45-48F5-9279-97E4B4ED463E}" presName="sp" presStyleCnt="0"/>
      <dgm:spPr/>
    </dgm:pt>
    <dgm:pt modelId="{5F72D739-EC7A-4F05-A5FC-FA1E9F91B8EE}" type="pres">
      <dgm:prSet presAssocID="{6058319D-2A51-4472-9B68-F38AACD7E577}" presName="composite" presStyleCnt="0"/>
      <dgm:spPr/>
    </dgm:pt>
    <dgm:pt modelId="{C276345E-5B39-48C0-B1AD-9F5225E08A7C}" type="pres">
      <dgm:prSet presAssocID="{6058319D-2A51-4472-9B68-F38AACD7E57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DAFB50-6CB3-462B-A2DE-AEFFEDBF6BE7}" type="pres">
      <dgm:prSet presAssocID="{6058319D-2A51-4472-9B68-F38AACD7E577}" presName="descendantText" presStyleLbl="alignAcc1" presStyleIdx="1" presStyleCnt="3" custScaleY="1396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4FDC7-F32A-4354-95C5-E969BC5FDE1C}" type="pres">
      <dgm:prSet presAssocID="{F327A09E-A9BE-4B9F-AA49-75DE9F932600}" presName="sp" presStyleCnt="0"/>
      <dgm:spPr/>
    </dgm:pt>
    <dgm:pt modelId="{8615331A-C8A6-418A-8254-3B838ACB0B3D}" type="pres">
      <dgm:prSet presAssocID="{7C2C3159-4292-40DC-AC87-C482439B591B}" presName="composite" presStyleCnt="0"/>
      <dgm:spPr/>
    </dgm:pt>
    <dgm:pt modelId="{2C14BEC3-87CE-4BD8-B6F7-5F813FE3BDC1}" type="pres">
      <dgm:prSet presAssocID="{7C2C3159-4292-40DC-AC87-C482439B591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30D32-A4F9-489A-BB0D-73069DB132CD}" type="pres">
      <dgm:prSet presAssocID="{7C2C3159-4292-40DC-AC87-C482439B591B}" presName="descendantText" presStyleLbl="alignAcc1" presStyleIdx="2" presStyleCnt="3" custLinFactNeighborX="-398" custLinFactNeighborY="311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D51AA3-7D5F-4069-A839-EEA11EFA5BA8}" srcId="{C6FDB750-4F71-4B96-910B-67CA1716C9A9}" destId="{92E8D2CD-07F4-453E-8B72-E2C8740065A2}" srcOrd="0" destOrd="0" parTransId="{AFD289AD-9054-4ABE-9B7E-0D941AEA3811}" sibTransId="{FE5FA66E-BE45-48F5-9279-97E4B4ED463E}"/>
    <dgm:cxn modelId="{3D8EF9B0-4321-4CF4-8982-96AD24DB6DBD}" srcId="{C6FDB750-4F71-4B96-910B-67CA1716C9A9}" destId="{7C2C3159-4292-40DC-AC87-C482439B591B}" srcOrd="2" destOrd="0" parTransId="{9677246B-C6F9-46AC-80D1-EB379F2CFB9C}" sibTransId="{811EF2CC-8E8F-48B6-91CB-74D3499BC5F3}"/>
    <dgm:cxn modelId="{E49F3393-48BB-4600-84AD-3F1D40F94F5D}" srcId="{6058319D-2A51-4472-9B68-F38AACD7E577}" destId="{09A08D0D-E4E0-438D-9B6A-B3329DB33E81}" srcOrd="0" destOrd="0" parTransId="{CD47DBC5-DFAC-4D80-92B7-C3C9A63ADFF4}" sibTransId="{01054D4D-DBFD-4210-8BBA-BC2A9740E3B3}"/>
    <dgm:cxn modelId="{448D23C8-425D-4B64-8B1E-57767272096D}" type="presOf" srcId="{CF8604BB-58B0-461F-A8D9-89679540322C}" destId="{C1FB727B-B86C-4D24-8E96-34F3872FAFF2}" srcOrd="0" destOrd="0" presId="urn:microsoft.com/office/officeart/2005/8/layout/chevron2"/>
    <dgm:cxn modelId="{F5221452-8807-44D9-B294-ACC1072EE02F}" type="presOf" srcId="{7C2C3159-4292-40DC-AC87-C482439B591B}" destId="{2C14BEC3-87CE-4BD8-B6F7-5F813FE3BDC1}" srcOrd="0" destOrd="0" presId="urn:microsoft.com/office/officeart/2005/8/layout/chevron2"/>
    <dgm:cxn modelId="{F852654C-6039-425D-A41E-29626DFAE0A4}" srcId="{92E8D2CD-07F4-453E-8B72-E2C8740065A2}" destId="{CF8604BB-58B0-461F-A8D9-89679540322C}" srcOrd="0" destOrd="0" parTransId="{89C0E963-5B5E-45B6-87EA-6B8B52A18B29}" sibTransId="{E4353FBD-D445-469E-A902-530EBF808862}"/>
    <dgm:cxn modelId="{4D404A68-13D3-4A64-9E85-EA563391EEB4}" srcId="{C6FDB750-4F71-4B96-910B-67CA1716C9A9}" destId="{6058319D-2A51-4472-9B68-F38AACD7E577}" srcOrd="1" destOrd="0" parTransId="{69829270-0DED-415D-AD7A-E0C22115F20A}" sibTransId="{F327A09E-A9BE-4B9F-AA49-75DE9F932600}"/>
    <dgm:cxn modelId="{7D77B93C-2939-416F-B6A4-E2F7F612B6BB}" type="presOf" srcId="{6058319D-2A51-4472-9B68-F38AACD7E577}" destId="{C276345E-5B39-48C0-B1AD-9F5225E08A7C}" srcOrd="0" destOrd="0" presId="urn:microsoft.com/office/officeart/2005/8/layout/chevron2"/>
    <dgm:cxn modelId="{B38EDE59-7AA0-448F-A54E-EBE0F0D0D1CD}" type="presOf" srcId="{92E8D2CD-07F4-453E-8B72-E2C8740065A2}" destId="{628B89F0-A0AD-482D-9744-F85AF961D616}" srcOrd="0" destOrd="0" presId="urn:microsoft.com/office/officeart/2005/8/layout/chevron2"/>
    <dgm:cxn modelId="{92611420-3763-44D4-A7DD-B65DB8E969AF}" srcId="{7C2C3159-4292-40DC-AC87-C482439B591B}" destId="{6E153C18-B020-48F0-8FD0-5C8D6C0AE0B9}" srcOrd="0" destOrd="0" parTransId="{DE42C7B9-F58D-4560-85D8-369340EF97F9}" sibTransId="{8CB42A63-BA7B-4433-809E-B7C011E78D0F}"/>
    <dgm:cxn modelId="{B81A81C3-BF9A-4387-952B-B6DEBB213251}" type="presOf" srcId="{09A08D0D-E4E0-438D-9B6A-B3329DB33E81}" destId="{C5DAFB50-6CB3-462B-A2DE-AEFFEDBF6BE7}" srcOrd="0" destOrd="0" presId="urn:microsoft.com/office/officeart/2005/8/layout/chevron2"/>
    <dgm:cxn modelId="{5B34C839-3EDE-4ED9-8657-BE75241DE92D}" type="presOf" srcId="{C6FDB750-4F71-4B96-910B-67CA1716C9A9}" destId="{FF9D832A-78DC-4964-9660-3A8722903A98}" srcOrd="0" destOrd="0" presId="urn:microsoft.com/office/officeart/2005/8/layout/chevron2"/>
    <dgm:cxn modelId="{71AA77A0-1356-4290-B078-E33B0FC0748D}" type="presOf" srcId="{6E153C18-B020-48F0-8FD0-5C8D6C0AE0B9}" destId="{9AF30D32-A4F9-489A-BB0D-73069DB132CD}" srcOrd="0" destOrd="0" presId="urn:microsoft.com/office/officeart/2005/8/layout/chevron2"/>
    <dgm:cxn modelId="{D5597279-9B29-4F91-9ED6-E145ECCDE3BD}" type="presParOf" srcId="{FF9D832A-78DC-4964-9660-3A8722903A98}" destId="{087EA8EA-3C46-45E2-B87F-40069EDB0007}" srcOrd="0" destOrd="0" presId="urn:microsoft.com/office/officeart/2005/8/layout/chevron2"/>
    <dgm:cxn modelId="{913313F5-8CCE-4FB8-8F91-25E5331A26E9}" type="presParOf" srcId="{087EA8EA-3C46-45E2-B87F-40069EDB0007}" destId="{628B89F0-A0AD-482D-9744-F85AF961D616}" srcOrd="0" destOrd="0" presId="urn:microsoft.com/office/officeart/2005/8/layout/chevron2"/>
    <dgm:cxn modelId="{2CC5FCB4-4047-4AB5-8AAE-A5B66E624B23}" type="presParOf" srcId="{087EA8EA-3C46-45E2-B87F-40069EDB0007}" destId="{C1FB727B-B86C-4D24-8E96-34F3872FAFF2}" srcOrd="1" destOrd="0" presId="urn:microsoft.com/office/officeart/2005/8/layout/chevron2"/>
    <dgm:cxn modelId="{830F9274-81DA-4542-A1FB-AB9763672FF8}" type="presParOf" srcId="{FF9D832A-78DC-4964-9660-3A8722903A98}" destId="{5B8BA27F-7041-4690-A917-172D103AE897}" srcOrd="1" destOrd="0" presId="urn:microsoft.com/office/officeart/2005/8/layout/chevron2"/>
    <dgm:cxn modelId="{70C9BC46-A993-4B3E-A436-F6795A941517}" type="presParOf" srcId="{FF9D832A-78DC-4964-9660-3A8722903A98}" destId="{5F72D739-EC7A-4F05-A5FC-FA1E9F91B8EE}" srcOrd="2" destOrd="0" presId="urn:microsoft.com/office/officeart/2005/8/layout/chevron2"/>
    <dgm:cxn modelId="{93375109-0EA1-4B98-BCB7-27A651CB1642}" type="presParOf" srcId="{5F72D739-EC7A-4F05-A5FC-FA1E9F91B8EE}" destId="{C276345E-5B39-48C0-B1AD-9F5225E08A7C}" srcOrd="0" destOrd="0" presId="urn:microsoft.com/office/officeart/2005/8/layout/chevron2"/>
    <dgm:cxn modelId="{BDE696D7-88D2-44A0-AFD2-919FE06760A3}" type="presParOf" srcId="{5F72D739-EC7A-4F05-A5FC-FA1E9F91B8EE}" destId="{C5DAFB50-6CB3-462B-A2DE-AEFFEDBF6BE7}" srcOrd="1" destOrd="0" presId="urn:microsoft.com/office/officeart/2005/8/layout/chevron2"/>
    <dgm:cxn modelId="{8C7ABDE6-9B26-4141-B87C-FC379E03A737}" type="presParOf" srcId="{FF9D832A-78DC-4964-9660-3A8722903A98}" destId="{29C4FDC7-F32A-4354-95C5-E969BC5FDE1C}" srcOrd="3" destOrd="0" presId="urn:microsoft.com/office/officeart/2005/8/layout/chevron2"/>
    <dgm:cxn modelId="{81BDBE23-E687-434A-93F8-D719E29C3D07}" type="presParOf" srcId="{FF9D832A-78DC-4964-9660-3A8722903A98}" destId="{8615331A-C8A6-418A-8254-3B838ACB0B3D}" srcOrd="4" destOrd="0" presId="urn:microsoft.com/office/officeart/2005/8/layout/chevron2"/>
    <dgm:cxn modelId="{1C5A7E2F-57AF-4F9A-8488-8D8656B7D303}" type="presParOf" srcId="{8615331A-C8A6-418A-8254-3B838ACB0B3D}" destId="{2C14BEC3-87CE-4BD8-B6F7-5F813FE3BDC1}" srcOrd="0" destOrd="0" presId="urn:microsoft.com/office/officeart/2005/8/layout/chevron2"/>
    <dgm:cxn modelId="{2DFA6222-306F-4633-BB72-319BD9B959F0}" type="presParOf" srcId="{8615331A-C8A6-418A-8254-3B838ACB0B3D}" destId="{9AF30D32-A4F9-489A-BB0D-73069DB132C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CA0641-5ABF-49CB-87AE-427B989D721E}" type="doc">
      <dgm:prSet loTypeId="urn:microsoft.com/office/officeart/2005/8/layout/gear1" loCatId="cycle" qsTypeId="urn:microsoft.com/office/officeart/2005/8/quickstyle/simple1" qsCatId="simple" csTypeId="urn:microsoft.com/office/officeart/2005/8/colors/colorful1#7" csCatId="colorful" phldr="1"/>
      <dgm:spPr/>
    </dgm:pt>
    <dgm:pt modelId="{6EE37919-26F3-4DA9-A9D7-93B34C6A7347}">
      <dgm:prSet phldrT="[نص]"/>
      <dgm:spPr/>
      <dgm:t>
        <a:bodyPr/>
        <a:lstStyle/>
        <a:p>
          <a:r>
            <a:rPr lang="ar-SA" dirty="0" smtClean="0"/>
            <a:t>التصحيح</a:t>
          </a:r>
          <a:endParaRPr lang="en-US" dirty="0"/>
        </a:p>
      </dgm:t>
    </dgm:pt>
    <dgm:pt modelId="{3D4F40B8-3C9F-4D99-B85B-E64817B9D466}" type="parTrans" cxnId="{4E614D1C-8B1A-4BBC-AF23-A4372EA88C8B}">
      <dgm:prSet/>
      <dgm:spPr/>
      <dgm:t>
        <a:bodyPr/>
        <a:lstStyle/>
        <a:p>
          <a:endParaRPr lang="en-US"/>
        </a:p>
      </dgm:t>
    </dgm:pt>
    <dgm:pt modelId="{BC086C4B-8D6E-4A11-A043-9699F3AB1887}" type="sibTrans" cxnId="{4E614D1C-8B1A-4BBC-AF23-A4372EA88C8B}">
      <dgm:prSet/>
      <dgm:spPr/>
      <dgm:t>
        <a:bodyPr/>
        <a:lstStyle/>
        <a:p>
          <a:endParaRPr lang="en-US"/>
        </a:p>
      </dgm:t>
    </dgm:pt>
    <dgm:pt modelId="{2B6E6C69-C22D-49F0-A834-360149B49F72}" type="pres">
      <dgm:prSet presAssocID="{8ECA0641-5ABF-49CB-87AE-427B989D721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89D0DA0-2E53-45DC-A2C6-8B5D98FA3668}" type="pres">
      <dgm:prSet presAssocID="{6EE37919-26F3-4DA9-A9D7-93B34C6A7347}" presName="gear1" presStyleLbl="node1" presStyleIdx="0" presStyleCnt="1" custScaleX="192760" custScaleY="1759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D14BA-D2BE-4D7E-81D9-B3BCA28F19A6}" type="pres">
      <dgm:prSet presAssocID="{6EE37919-26F3-4DA9-A9D7-93B34C6A7347}" presName="gear1srcNode" presStyleLbl="node1" presStyleIdx="0" presStyleCnt="1"/>
      <dgm:spPr/>
      <dgm:t>
        <a:bodyPr/>
        <a:lstStyle/>
        <a:p>
          <a:endParaRPr lang="en-US"/>
        </a:p>
      </dgm:t>
    </dgm:pt>
    <dgm:pt modelId="{9F4A7628-CC19-406D-9D03-4391798E6FF6}" type="pres">
      <dgm:prSet presAssocID="{6EE37919-26F3-4DA9-A9D7-93B34C6A7347}" presName="gear1dstNode" presStyleLbl="node1" presStyleIdx="0" presStyleCnt="1"/>
      <dgm:spPr/>
      <dgm:t>
        <a:bodyPr/>
        <a:lstStyle/>
        <a:p>
          <a:endParaRPr lang="en-US"/>
        </a:p>
      </dgm:t>
    </dgm:pt>
    <dgm:pt modelId="{F7AA6DD1-EF11-4D11-A58F-CF99A3ABFDE6}" type="pres">
      <dgm:prSet presAssocID="{BC086C4B-8D6E-4A11-A043-9699F3AB1887}" presName="connector1" presStyleLbl="sibTrans2D1" presStyleIdx="0" presStyleCnt="1"/>
      <dgm:spPr/>
      <dgm:t>
        <a:bodyPr/>
        <a:lstStyle/>
        <a:p>
          <a:endParaRPr lang="en-US"/>
        </a:p>
      </dgm:t>
    </dgm:pt>
  </dgm:ptLst>
  <dgm:cxnLst>
    <dgm:cxn modelId="{57BB97CA-89A5-47A7-91AD-ACF5078DADC8}" type="presOf" srcId="{BC086C4B-8D6E-4A11-A043-9699F3AB1887}" destId="{F7AA6DD1-EF11-4D11-A58F-CF99A3ABFDE6}" srcOrd="0" destOrd="0" presId="urn:microsoft.com/office/officeart/2005/8/layout/gear1"/>
    <dgm:cxn modelId="{0E6435EB-4EA2-4573-A3A4-566C3422BFA1}" type="presOf" srcId="{6EE37919-26F3-4DA9-A9D7-93B34C6A7347}" destId="{9F4A7628-CC19-406D-9D03-4391798E6FF6}" srcOrd="2" destOrd="0" presId="urn:microsoft.com/office/officeart/2005/8/layout/gear1"/>
    <dgm:cxn modelId="{4E614D1C-8B1A-4BBC-AF23-A4372EA88C8B}" srcId="{8ECA0641-5ABF-49CB-87AE-427B989D721E}" destId="{6EE37919-26F3-4DA9-A9D7-93B34C6A7347}" srcOrd="0" destOrd="0" parTransId="{3D4F40B8-3C9F-4D99-B85B-E64817B9D466}" sibTransId="{BC086C4B-8D6E-4A11-A043-9699F3AB1887}"/>
    <dgm:cxn modelId="{BC1642E0-32AE-4887-A703-1D0B8B5DF210}" type="presOf" srcId="{6EE37919-26F3-4DA9-A9D7-93B34C6A7347}" destId="{389D0DA0-2E53-45DC-A2C6-8B5D98FA3668}" srcOrd="0" destOrd="0" presId="urn:microsoft.com/office/officeart/2005/8/layout/gear1"/>
    <dgm:cxn modelId="{DF623D78-6D33-468F-8E7C-0B9D4D5174BC}" type="presOf" srcId="{6EE37919-26F3-4DA9-A9D7-93B34C6A7347}" destId="{5A8D14BA-D2BE-4D7E-81D9-B3BCA28F19A6}" srcOrd="1" destOrd="0" presId="urn:microsoft.com/office/officeart/2005/8/layout/gear1"/>
    <dgm:cxn modelId="{2D912A31-FAAB-426A-8917-9B2D02C2F5F6}" type="presOf" srcId="{8ECA0641-5ABF-49CB-87AE-427B989D721E}" destId="{2B6E6C69-C22D-49F0-A834-360149B49F72}" srcOrd="0" destOrd="0" presId="urn:microsoft.com/office/officeart/2005/8/layout/gear1"/>
    <dgm:cxn modelId="{A55B4766-EB89-46DB-8186-8C976225DAD4}" type="presParOf" srcId="{2B6E6C69-C22D-49F0-A834-360149B49F72}" destId="{389D0DA0-2E53-45DC-A2C6-8B5D98FA3668}" srcOrd="0" destOrd="0" presId="urn:microsoft.com/office/officeart/2005/8/layout/gear1"/>
    <dgm:cxn modelId="{4DAB8FA1-E417-43DF-8BA0-E4EB49F8CE18}" type="presParOf" srcId="{2B6E6C69-C22D-49F0-A834-360149B49F72}" destId="{5A8D14BA-D2BE-4D7E-81D9-B3BCA28F19A6}" srcOrd="1" destOrd="0" presId="urn:microsoft.com/office/officeart/2005/8/layout/gear1"/>
    <dgm:cxn modelId="{E192E724-A11E-4DFD-8C09-225241B521E3}" type="presParOf" srcId="{2B6E6C69-C22D-49F0-A834-360149B49F72}" destId="{9F4A7628-CC19-406D-9D03-4391798E6FF6}" srcOrd="2" destOrd="0" presId="urn:microsoft.com/office/officeart/2005/8/layout/gear1"/>
    <dgm:cxn modelId="{C257B453-DD4E-4696-A546-D8F9CA7A1C48}" type="presParOf" srcId="{2B6E6C69-C22D-49F0-A834-360149B49F72}" destId="{F7AA6DD1-EF11-4D11-A58F-CF99A3ABFDE6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B89F0-A0AD-482D-9744-F85AF961D616}">
      <dsp:nvSpPr>
        <dsp:cNvPr id="0" name=""/>
        <dsp:cNvSpPr/>
      </dsp:nvSpPr>
      <dsp:spPr>
        <a:xfrm rot="5400000">
          <a:off x="6957253" y="418632"/>
          <a:ext cx="1496878" cy="104781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>
            <a:cs typeface="Traditional Arabic" pitchFamily="2" charset="-78"/>
          </a:endParaRPr>
        </a:p>
      </dsp:txBody>
      <dsp:txXfrm rot="-5400000">
        <a:off x="7181785" y="718007"/>
        <a:ext cx="1047814" cy="449064"/>
      </dsp:txXfrm>
    </dsp:sp>
    <dsp:sp modelId="{C1FB727B-B86C-4D24-8E96-34F3872FAFF2}">
      <dsp:nvSpPr>
        <dsp:cNvPr id="0" name=""/>
        <dsp:cNvSpPr/>
      </dsp:nvSpPr>
      <dsp:spPr>
        <a:xfrm rot="16200000">
          <a:off x="2913043" y="-2913043"/>
          <a:ext cx="1355698" cy="71817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70688" bIns="15240" numCol="1" spcCol="1270" anchor="ctr" anchorCtr="0">
          <a:noAutofit/>
        </a:bodyPr>
        <a:lstStyle/>
        <a:p>
          <a:pPr marL="228600" lvl="1" indent="-228600" algn="ct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1" kern="1200" dirty="0" smtClean="0">
              <a:solidFill>
                <a:srgbClr val="00B050"/>
              </a:solidFill>
              <a:cs typeface="Traditional Arabic" pitchFamily="2" charset="-78"/>
            </a:rPr>
            <a:t>حكم بيع صندوق صغير بقيمة (ريال واحد)، وبداخله شيء مجهول، قد تربو قيمته على الريال وقد تنقص، ما حكم شراء هذا الصندوق مع جهلي بما يحويه؟ </a:t>
          </a:r>
          <a:endParaRPr lang="en-US" sz="2400" kern="1200" dirty="0">
            <a:solidFill>
              <a:srgbClr val="00B050"/>
            </a:solidFill>
            <a:cs typeface="Traditional Arabic" pitchFamily="2" charset="-78"/>
          </a:endParaRPr>
        </a:p>
      </dsp:txBody>
      <dsp:txXfrm rot="5400000">
        <a:off x="66180" y="66180"/>
        <a:ext cx="7115605" cy="1223338"/>
      </dsp:txXfrm>
    </dsp:sp>
    <dsp:sp modelId="{C276345E-5B39-48C0-B1AD-9F5225E08A7C}">
      <dsp:nvSpPr>
        <dsp:cNvPr id="0" name=""/>
        <dsp:cNvSpPr/>
      </dsp:nvSpPr>
      <dsp:spPr>
        <a:xfrm rot="5400000">
          <a:off x="6957253" y="1931167"/>
          <a:ext cx="1496878" cy="1047814"/>
        </a:xfrm>
        <a:prstGeom prst="chevron">
          <a:avLst/>
        </a:prstGeom>
        <a:solidFill>
          <a:schemeClr val="accent3">
            <a:hueOff val="5137016"/>
            <a:satOff val="27810"/>
            <a:lumOff val="9117"/>
            <a:alphaOff val="0"/>
          </a:schemeClr>
        </a:solidFill>
        <a:ln w="28250" cap="flat" cmpd="sng" algn="ctr">
          <a:solidFill>
            <a:schemeClr val="accent3">
              <a:hueOff val="5137016"/>
              <a:satOff val="27810"/>
              <a:lumOff val="9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>
            <a:cs typeface="Traditional Arabic" pitchFamily="2" charset="-78"/>
          </a:endParaRPr>
        </a:p>
      </dsp:txBody>
      <dsp:txXfrm rot="-5400000">
        <a:off x="7181785" y="2230542"/>
        <a:ext cx="1047814" cy="449064"/>
      </dsp:txXfrm>
    </dsp:sp>
    <dsp:sp modelId="{C5DAFB50-6CB3-462B-A2DE-AEFFEDBF6BE7}">
      <dsp:nvSpPr>
        <dsp:cNvPr id="0" name=""/>
        <dsp:cNvSpPr/>
      </dsp:nvSpPr>
      <dsp:spPr>
        <a:xfrm rot="16200000">
          <a:off x="2911583" y="-1397771"/>
          <a:ext cx="1358617" cy="71817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3">
              <a:hueOff val="5137016"/>
              <a:satOff val="27810"/>
              <a:lumOff val="9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70688" bIns="15240" numCol="1" spcCol="1270" anchor="ctr" anchorCtr="0">
          <a:noAutofit/>
        </a:bodyPr>
        <a:lstStyle/>
        <a:p>
          <a:pPr marL="228600" lvl="1" indent="-228600" algn="ctr" defTabSz="1066800" rt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1" kern="1200" dirty="0" smtClean="0">
              <a:solidFill>
                <a:srgbClr val="00B050"/>
              </a:solidFill>
              <a:cs typeface="Traditional Arabic" pitchFamily="2" charset="-78"/>
            </a:rPr>
            <a:t>ما حكم بيع السلعة لزبون، وبعدما يوافق على سعرها آتي </a:t>
          </a:r>
          <a:r>
            <a:rPr lang="ar-SA" sz="2400" b="1" kern="1200" dirty="0" err="1" smtClean="0">
              <a:solidFill>
                <a:srgbClr val="00B050"/>
              </a:solidFill>
              <a:cs typeface="Traditional Arabic" pitchFamily="2" charset="-78"/>
            </a:rPr>
            <a:t>بها</a:t>
          </a:r>
          <a:r>
            <a:rPr lang="ar-SA" sz="2400" b="1" kern="1200" dirty="0" smtClean="0">
              <a:solidFill>
                <a:srgbClr val="00B050"/>
              </a:solidFill>
              <a:cs typeface="Traditional Arabic" pitchFamily="2" charset="-78"/>
            </a:rPr>
            <a:t> من محل ثان وأنا متأكد من كسبي؟</a:t>
          </a:r>
          <a:endParaRPr lang="en-US" sz="4800" kern="1200" dirty="0">
            <a:solidFill>
              <a:srgbClr val="00B050"/>
            </a:solidFill>
            <a:cs typeface="Traditional Arabic" pitchFamily="2" charset="-78"/>
          </a:endParaRPr>
        </a:p>
      </dsp:txBody>
      <dsp:txXfrm rot="5400000">
        <a:off x="66321" y="1580135"/>
        <a:ext cx="7115463" cy="1225973"/>
      </dsp:txXfrm>
    </dsp:sp>
    <dsp:sp modelId="{2C14BEC3-87CE-4BD8-B6F7-5F813FE3BDC1}">
      <dsp:nvSpPr>
        <dsp:cNvPr id="0" name=""/>
        <dsp:cNvSpPr/>
      </dsp:nvSpPr>
      <dsp:spPr>
        <a:xfrm rot="5400000">
          <a:off x="6957253" y="3250879"/>
          <a:ext cx="1496878" cy="1047814"/>
        </a:xfrm>
        <a:prstGeom prst="chevron">
          <a:avLst/>
        </a:prstGeom>
        <a:solidFill>
          <a:schemeClr val="accent3">
            <a:hueOff val="10274032"/>
            <a:satOff val="55619"/>
            <a:lumOff val="18235"/>
            <a:alphaOff val="0"/>
          </a:schemeClr>
        </a:solidFill>
        <a:ln w="28250" cap="flat" cmpd="sng" algn="ctr">
          <a:solidFill>
            <a:schemeClr val="accent3">
              <a:hueOff val="10274032"/>
              <a:satOff val="55619"/>
              <a:lumOff val="1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>
            <a:cs typeface="Traditional Arabic" pitchFamily="2" charset="-78"/>
          </a:endParaRPr>
        </a:p>
      </dsp:txBody>
      <dsp:txXfrm rot="-5400000">
        <a:off x="7181785" y="3550254"/>
        <a:ext cx="1047814" cy="449064"/>
      </dsp:txXfrm>
    </dsp:sp>
    <dsp:sp modelId="{9AF30D32-A4F9-489A-BB0D-73069DB132CD}">
      <dsp:nvSpPr>
        <dsp:cNvPr id="0" name=""/>
        <dsp:cNvSpPr/>
      </dsp:nvSpPr>
      <dsp:spPr>
        <a:xfrm rot="16200000">
          <a:off x="3104407" y="224592"/>
          <a:ext cx="972970" cy="71817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accent3">
              <a:hueOff val="10274032"/>
              <a:satOff val="55619"/>
              <a:lumOff val="1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99136" bIns="17780" numCol="1" spcCol="1270" anchor="ctr" anchorCtr="0">
          <a:noAutofit/>
        </a:bodyPr>
        <a:lstStyle/>
        <a:p>
          <a:pPr marL="285750" lvl="1" indent="-285750" algn="ct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b="1" kern="1200" dirty="0" smtClean="0">
              <a:solidFill>
                <a:srgbClr val="00B050"/>
              </a:solidFill>
              <a:cs typeface="Traditional Arabic" pitchFamily="2" charset="-78"/>
            </a:rPr>
            <a:t>المتاجرة في العصافير جائزة أم لا؟</a:t>
          </a:r>
          <a:endParaRPr lang="en-US" sz="2800" b="1" kern="1200" dirty="0">
            <a:solidFill>
              <a:srgbClr val="00B050"/>
            </a:solidFill>
            <a:cs typeface="Traditional Arabic" pitchFamily="2" charset="-78"/>
          </a:endParaRPr>
        </a:p>
      </dsp:txBody>
      <dsp:txXfrm rot="5400000">
        <a:off x="47496" y="3376495"/>
        <a:ext cx="7134289" cy="8779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12192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12192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4"/>
            <a:ext cx="12192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99" y="2819401"/>
            <a:ext cx="115824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999" y="4800600"/>
            <a:ext cx="10668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21600" y="6356351"/>
            <a:ext cx="38608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98112" y="4261105"/>
            <a:ext cx="162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83199" y="4392169"/>
            <a:ext cx="16256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25184" y="4261105"/>
            <a:ext cx="162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7264400" y="2070100"/>
            <a:ext cx="6858000" cy="271780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7367271" y="2284730"/>
            <a:ext cx="6858000" cy="2288540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3600" y="274639"/>
            <a:ext cx="19304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274639"/>
            <a:ext cx="84709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8000" y="6356351"/>
            <a:ext cx="1016000" cy="365125"/>
          </a:xfrm>
        </p:spPr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051635" y="3329432"/>
            <a:ext cx="6858000" cy="199136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12192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12192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4"/>
            <a:ext cx="12192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2819400"/>
            <a:ext cx="115824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999" y="4800600"/>
            <a:ext cx="10668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21600" y="6356351"/>
            <a:ext cx="386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79136" y="4389121"/>
            <a:ext cx="1621536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25184" y="4261105"/>
            <a:ext cx="162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8112" y="4261105"/>
            <a:ext cx="162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75184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719072"/>
            <a:ext cx="10997184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29600" y="161544"/>
            <a:ext cx="39624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1200" y="274320"/>
            <a:ext cx="36576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8193024" y="134112"/>
            <a:ext cx="1016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193024" y="134112"/>
            <a:ext cx="1016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2507" y="1717040"/>
            <a:ext cx="10999893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29600" y="161544"/>
            <a:ext cx="39624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93024" y="134112"/>
            <a:ext cx="1016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75184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1200" y="228600"/>
            <a:ext cx="37592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93024" y="134112"/>
            <a:ext cx="1016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12192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12192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12192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  <p:sldLayoutId id="2147484182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  <p:sldLayoutId id="2147484189" r:id="rId9"/>
    <p:sldLayoutId id="2147484190" r:id="rId10"/>
    <p:sldLayoutId id="21474841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CXI3Q50Lu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4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الوحدة السابعة:</a:t>
            </a:r>
            <a:br>
              <a:rPr lang="ar-EG" sz="4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EG" sz="4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الملكية الخاصة</a:t>
            </a:r>
            <a:endParaRPr lang="en-US" sz="4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4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>
                <a:latin typeface="Traditional Arabic" pitchFamily="18" charset="-78"/>
                <a:cs typeface="Traditional Arabic" pitchFamily="18" charset="-78"/>
              </a:rPr>
              <a:t>العقد الثاني: الهبة</a:t>
            </a:r>
            <a:endParaRPr lang="en-US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endParaRPr lang="ar-EG" sz="1800" kern="0" dirty="0" smtClean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ar-EG" sz="1800" kern="0" dirty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en-US" sz="1800" kern="0" dirty="0">
              <a:solidFill>
                <a:sysClr val="windowText" lastClr="000000"/>
              </a:solidFill>
            </a:endParaRPr>
          </a:p>
          <a:p>
            <a:pPr lvl="0"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معنى الهبة</a:t>
            </a:r>
          </a:p>
          <a:p>
            <a:pPr lvl="0"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حكم الهبة</a:t>
            </a:r>
            <a:endParaRPr lang="ar-EG" sz="5400" b="1" kern="0" dirty="0">
              <a:solidFill>
                <a:schemeClr val="accent3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أحكام الهبة</a:t>
            </a:r>
            <a:endParaRPr lang="ar-EG" sz="5400" b="1" kern="0" dirty="0">
              <a:solidFill>
                <a:schemeClr val="accent3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5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/>
          <a:p>
            <a:pPr rtl="1">
              <a:defRPr/>
            </a:pPr>
            <a:r>
              <a:rPr lang="ar-EG" sz="4400" b="1" dirty="0">
                <a:latin typeface="Traditional Arabic" pitchFamily="18" charset="-78"/>
                <a:cs typeface="Traditional Arabic" pitchFamily="18" charset="-78"/>
              </a:rPr>
              <a:t>العقد الثاني: الهبة</a:t>
            </a:r>
            <a:endParaRPr lang="en-US" sz="4400" b="1" dirty="0">
              <a:ln>
                <a:noFill/>
              </a:ln>
              <a:effectLst/>
              <a:cs typeface="Traditional Arabic" pitchFamily="2" charset="-78"/>
            </a:endParaRPr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1952596" y="1571613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ar-SA" sz="4400" dirty="0">
              <a:ea typeface="Times New Roman"/>
              <a:cs typeface="Traditional Arabic" pitchFamily="2" charset="-78"/>
            </a:endParaRPr>
          </a:p>
          <a:p>
            <a:pPr algn="ctr">
              <a:buNone/>
            </a:pPr>
            <a:endParaRPr lang="ar-SA" sz="4400" b="1" dirty="0"/>
          </a:p>
          <a:p>
            <a:pPr algn="ctr" rtl="1">
              <a:buNone/>
            </a:pPr>
            <a:r>
              <a:rPr lang="ar-JO" sz="4400" b="1" dirty="0" smtClean="0">
                <a:solidFill>
                  <a:schemeClr val="accent1">
                    <a:lumMod val="50000"/>
                  </a:schemeClr>
                </a:solidFill>
              </a:rPr>
              <a:t>ما </a:t>
            </a:r>
            <a:r>
              <a:rPr lang="ar-JO" sz="4400" b="1" dirty="0">
                <a:solidFill>
                  <a:schemeClr val="accent1">
                    <a:lumMod val="50000"/>
                  </a:schemeClr>
                </a:solidFill>
              </a:rPr>
              <a:t>حكم </a:t>
            </a:r>
            <a:r>
              <a:rPr lang="ar-SA" sz="4400" b="1" dirty="0" smtClean="0">
                <a:solidFill>
                  <a:schemeClr val="accent1">
                    <a:lumMod val="50000"/>
                  </a:schemeClr>
                </a:solidFill>
              </a:rPr>
              <a:t>الرجوع في الهبة </a:t>
            </a:r>
            <a:r>
              <a:rPr lang="ar-JO" sz="4400" b="1" dirty="0" smtClean="0">
                <a:solidFill>
                  <a:schemeClr val="accent1">
                    <a:lumMod val="50000"/>
                  </a:schemeClr>
                </a:solidFill>
              </a:rPr>
              <a:t>؟</a:t>
            </a:r>
            <a:endParaRPr lang="ar-SA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 rtl="1">
              <a:buNone/>
            </a:pPr>
            <a:endParaRPr lang="ar-SA" sz="1400" dirty="0" smtClean="0">
              <a:solidFill>
                <a:schemeClr val="accent1">
                  <a:lumMod val="50000"/>
                </a:schemeClr>
              </a:solidFill>
              <a:cs typeface="Traditional Arabic" pitchFamily="2" charset="-78"/>
              <a:hlinkClick r:id="rId2"/>
            </a:endParaRPr>
          </a:p>
          <a:p>
            <a:pPr algn="ctr" rtl="1">
              <a:buNone/>
            </a:pPr>
            <a:endParaRPr lang="en-US" sz="4400" dirty="0">
              <a:solidFill>
                <a:schemeClr val="accent1">
                  <a:lumMod val="50000"/>
                </a:schemeClr>
              </a:solidFill>
              <a:cs typeface="Traditional Arab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821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>
                <a:latin typeface="Traditional Arabic" pitchFamily="18" charset="-78"/>
                <a:cs typeface="Traditional Arabic" pitchFamily="18" charset="-78"/>
              </a:rPr>
              <a:t>السبب الثالث: الإرث</a:t>
            </a:r>
            <a:endParaRPr lang="en-US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endParaRPr lang="ar-EG" sz="1800" kern="0" dirty="0" smtClean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ar-EG" sz="1800" kern="0" dirty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en-US" sz="1800" kern="0" dirty="0">
              <a:solidFill>
                <a:sysClr val="windowText" lastClr="000000"/>
              </a:solidFill>
            </a:endParaRPr>
          </a:p>
          <a:p>
            <a:pPr lvl="0"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منهج الإسلام في الإرث</a:t>
            </a:r>
          </a:p>
          <a:p>
            <a:pPr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آثار الإرث الاقتصادية</a:t>
            </a:r>
          </a:p>
          <a:p>
            <a:pPr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قواعد في توزيع الإرث</a:t>
            </a:r>
            <a:endParaRPr lang="ar-EG" sz="5400" b="1" kern="0" dirty="0">
              <a:solidFill>
                <a:schemeClr val="accent3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>
                <a:latin typeface="Traditional Arabic" pitchFamily="18" charset="-78"/>
                <a:cs typeface="Traditional Arabic" pitchFamily="18" charset="-78"/>
              </a:rPr>
              <a:t>مزايا العقود في الشريعة الإسلامية</a:t>
            </a:r>
            <a:endParaRPr lang="en-US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en-US" sz="1800" kern="0" dirty="0">
              <a:solidFill>
                <a:sysClr val="windowText" lastClr="000000"/>
              </a:solidFill>
            </a:endParaRPr>
          </a:p>
          <a:p>
            <a:pPr lvl="0"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تنعقد بكل مايدل عليها</a:t>
            </a:r>
          </a:p>
          <a:p>
            <a:pPr lvl="0"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اعتبار رضى الأطراف</a:t>
            </a:r>
            <a:endParaRPr lang="ar-EG" sz="5400" b="1" kern="0" dirty="0">
              <a:solidFill>
                <a:schemeClr val="accent3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الترغيب في التوثيق</a:t>
            </a:r>
          </a:p>
          <a:p>
            <a:pPr lvl="0"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الوفاء بها دين</a:t>
            </a:r>
          </a:p>
          <a:p>
            <a:pPr lvl="0" algn="ctr" rtl="1"/>
            <a:endParaRPr lang="ar-EG" sz="5400" b="1" kern="0" dirty="0">
              <a:solidFill>
                <a:schemeClr val="accent3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5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</a:t>
            </a:r>
            <a:r>
              <a:rPr lang="ar-EG" b="1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فردي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7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 noGrp="1"/>
          </p:cNvSpPr>
          <p:nvPr>
            <p:ph type="title"/>
          </p:nvPr>
        </p:nvSpPr>
        <p:spPr>
          <a:xfrm>
            <a:off x="44878" y="199709"/>
            <a:ext cx="12083544" cy="1111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/>
          <a:p>
            <a:pPr rtl="1">
              <a:defRPr/>
            </a:pPr>
            <a:r>
              <a:rPr lang="ar-SA" sz="4400" b="1" dirty="0">
                <a:ln>
                  <a:noFill/>
                </a:ln>
                <a:effectLst/>
                <a:cs typeface="Traditional Arabic" pitchFamily="2" charset="-78"/>
              </a:rPr>
              <a:t>تماريــن البيع (ورقة عمل)</a:t>
            </a:r>
            <a:endParaRPr lang="en-US" sz="4400" b="1" dirty="0">
              <a:ln>
                <a:noFill/>
              </a:ln>
              <a:effectLst/>
              <a:cs typeface="Traditional Arabic" pitchFamily="2" charset="-78"/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943011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50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2232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>
                <a:latin typeface="Traditional Arabic" pitchFamily="18" charset="-78"/>
                <a:cs typeface="Traditional Arabic" pitchFamily="18" charset="-78"/>
              </a:rPr>
              <a:t>مفهوم الملكية الخاصة</a:t>
            </a:r>
            <a:endParaRPr lang="en-US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endParaRPr lang="ar-EG" sz="1800" kern="0" dirty="0" smtClean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ar-EG" sz="1800" kern="0" dirty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en-US" sz="1800" kern="0" dirty="0">
              <a:solidFill>
                <a:sysClr val="windowText" lastClr="000000"/>
              </a:solidFill>
            </a:endParaRPr>
          </a:p>
          <a:p>
            <a:pPr lvl="0"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المراد بالملكية الخاصة</a:t>
            </a:r>
          </a:p>
          <a:p>
            <a:pPr algn="ctr" rtl="1"/>
            <a:r>
              <a:rPr lang="ar-EG" sz="5400" b="1" kern="0" dirty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اعتراف الإسلام بالملكية الخاصة</a:t>
            </a:r>
          </a:p>
          <a:p>
            <a:pPr algn="ct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5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>
                <a:latin typeface="Traditional Arabic" pitchFamily="18" charset="-78"/>
                <a:cs typeface="Traditional Arabic" pitchFamily="18" charset="-78"/>
              </a:rPr>
              <a:t>أهمية الملكية الخاصة</a:t>
            </a:r>
            <a:endParaRPr lang="en-US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endParaRPr lang="ar-EG" sz="1800" kern="0" dirty="0" smtClean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ar-EG" sz="1800" kern="0" dirty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en-US" sz="1800" kern="0" dirty="0">
              <a:solidFill>
                <a:sysClr val="windowText" lastClr="000000"/>
              </a:solidFill>
            </a:endParaRPr>
          </a:p>
          <a:p>
            <a:pPr lvl="0"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تنمية حافز الإنتاج</a:t>
            </a:r>
          </a:p>
          <a:p>
            <a:pPr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تحقيق الاستقلال الشخصي</a:t>
            </a:r>
            <a:endParaRPr lang="ar-EG" sz="5400" b="1" kern="0" dirty="0">
              <a:solidFill>
                <a:schemeClr val="accent3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0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>
                <a:latin typeface="Traditional Arabic" pitchFamily="18" charset="-78"/>
                <a:cs typeface="Traditional Arabic" pitchFamily="18" charset="-78"/>
              </a:rPr>
              <a:t>حرمة المساس بالملكية الخاصة</a:t>
            </a:r>
            <a:endParaRPr lang="en-US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endParaRPr lang="ar-EG" sz="1800" kern="0" dirty="0" smtClean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ar-EG" sz="1800" kern="0" dirty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en-US" sz="1800" kern="0" dirty="0">
              <a:solidFill>
                <a:sysClr val="windowText" lastClr="000000"/>
              </a:solidFill>
            </a:endParaRPr>
          </a:p>
          <a:p>
            <a:pPr lvl="0"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تحريم كل أنواع الاعتداء</a:t>
            </a:r>
          </a:p>
          <a:p>
            <a:pPr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الحدود المشروعة على الاعتداء</a:t>
            </a:r>
            <a:endParaRPr lang="ar-EG" sz="5400" b="1" kern="0" dirty="0">
              <a:solidFill>
                <a:schemeClr val="accent3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0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>
                <a:latin typeface="Traditional Arabic" pitchFamily="18" charset="-78"/>
                <a:cs typeface="Traditional Arabic" pitchFamily="18" charset="-78"/>
              </a:rPr>
              <a:t>الأسباب المشروعة لكسب الملكية الخاصة</a:t>
            </a:r>
            <a:endParaRPr lang="en-US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endParaRPr lang="ar-EG" sz="1800" kern="0" dirty="0" smtClean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ar-EG" sz="1800" kern="0" dirty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en-US" sz="1800" kern="0" dirty="0">
              <a:solidFill>
                <a:sysClr val="windowText" lastClr="000000"/>
              </a:solidFill>
            </a:endParaRPr>
          </a:p>
          <a:p>
            <a:pPr lvl="0"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العمل</a:t>
            </a:r>
          </a:p>
          <a:p>
            <a:pPr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العقود</a:t>
            </a:r>
          </a:p>
          <a:p>
            <a:pPr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الإرث</a:t>
            </a:r>
            <a:endParaRPr lang="ar-EG" sz="5400" b="1" kern="0" dirty="0">
              <a:solidFill>
                <a:schemeClr val="accent3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0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>
                <a:latin typeface="Traditional Arabic" pitchFamily="18" charset="-78"/>
                <a:cs typeface="Traditional Arabic" pitchFamily="18" charset="-78"/>
              </a:rPr>
              <a:t>السبب الأول: العمل</a:t>
            </a:r>
            <a:endParaRPr lang="en-US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endParaRPr lang="ar-EG" sz="1800" kern="0" dirty="0" smtClean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ar-EG" sz="1800" kern="0" dirty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en-US" sz="1800" kern="0" dirty="0">
              <a:solidFill>
                <a:sysClr val="windowText" lastClr="000000"/>
              </a:solidFill>
            </a:endParaRPr>
          </a:p>
          <a:p>
            <a:pPr lvl="0"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العمل، وعناصره الأربعة</a:t>
            </a:r>
          </a:p>
          <a:p>
            <a:pPr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أهمية العمل</a:t>
            </a:r>
          </a:p>
          <a:p>
            <a:pPr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ضوابط عقد العمل</a:t>
            </a:r>
            <a:endParaRPr lang="ar-EG" sz="5400" b="1" kern="0" dirty="0">
              <a:solidFill>
                <a:schemeClr val="accent3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0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>
                <a:latin typeface="Traditional Arabic" pitchFamily="18" charset="-78"/>
                <a:cs typeface="Traditional Arabic" pitchFamily="18" charset="-78"/>
              </a:rPr>
              <a:t>السبب الثاني: العقود</a:t>
            </a:r>
            <a:endParaRPr lang="en-US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endParaRPr lang="ar-EG" sz="1800" kern="0" dirty="0" smtClean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ar-EG" sz="1800" kern="0" dirty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en-US" sz="1800" kern="0" dirty="0">
              <a:solidFill>
                <a:sysClr val="windowText" lastClr="000000"/>
              </a:solidFill>
            </a:endParaRPr>
          </a:p>
          <a:p>
            <a:pPr lvl="0"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عقد البيع</a:t>
            </a:r>
          </a:p>
          <a:p>
            <a:pPr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عقد الهبة</a:t>
            </a:r>
          </a:p>
          <a:p>
            <a:pPr algn="ct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1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>
                <a:latin typeface="Traditional Arabic" pitchFamily="18" charset="-78"/>
                <a:cs typeface="Traditional Arabic" pitchFamily="18" charset="-78"/>
              </a:rPr>
              <a:t>العقد الأول: البيع</a:t>
            </a:r>
            <a:endParaRPr lang="en-US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endParaRPr lang="ar-EG" sz="1800" kern="0" dirty="0" smtClean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ar-EG" sz="1800" kern="0" dirty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en-US" sz="1800" kern="0" dirty="0">
              <a:solidFill>
                <a:sysClr val="windowText" lastClr="000000"/>
              </a:solidFill>
            </a:endParaRPr>
          </a:p>
          <a:p>
            <a:pPr lvl="0"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معنى البيع</a:t>
            </a:r>
          </a:p>
          <a:p>
            <a:pPr lvl="0"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أركان البيع</a:t>
            </a:r>
            <a:endParaRPr lang="ar-EG" sz="5400" b="1" kern="0" dirty="0">
              <a:solidFill>
                <a:schemeClr val="accent3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lvl="0"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شروط البيع</a:t>
            </a:r>
            <a:endParaRPr lang="ar-EG" sz="5400" b="1" kern="0" dirty="0">
              <a:solidFill>
                <a:schemeClr val="accent3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1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EG" sz="3600" b="1" dirty="0" smtClean="0">
                <a:latin typeface="Traditional Arabic" pitchFamily="18" charset="-78"/>
                <a:cs typeface="Traditional Arabic" pitchFamily="18" charset="-78"/>
              </a:rPr>
              <a:t>العقد الأول: البيع</a:t>
            </a:r>
            <a:br>
              <a:rPr lang="ar-EG" sz="3600" b="1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ar-EG" sz="3600" b="1" dirty="0" smtClean="0">
                <a:latin typeface="Traditional Arabic" pitchFamily="18" charset="-78"/>
                <a:cs typeface="Traditional Arabic" pitchFamily="18" charset="-78"/>
              </a:rPr>
              <a:t>شروط البيع</a:t>
            </a:r>
            <a:endParaRPr lang="en-US" sz="36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 rtl="1">
              <a:spcBef>
                <a:spcPts val="0"/>
              </a:spcBef>
              <a:buClrTx/>
              <a:buSzTx/>
              <a:buNone/>
            </a:pPr>
            <a:endParaRPr lang="ar-EG" sz="1800" kern="0" dirty="0" smtClean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ar-EG" sz="1800" kern="0" dirty="0">
              <a:solidFill>
                <a:sysClr val="windowText" lastClr="000000"/>
              </a:solidFill>
            </a:endParaRPr>
          </a:p>
          <a:p>
            <a:pPr marL="0" lvl="0" indent="0" algn="ctr" rtl="1">
              <a:spcBef>
                <a:spcPts val="0"/>
              </a:spcBef>
              <a:buClrTx/>
              <a:buSzTx/>
              <a:buNone/>
            </a:pPr>
            <a:endParaRPr lang="en-US" sz="1800" kern="0" dirty="0">
              <a:solidFill>
                <a:sysClr val="windowText" lastClr="000000"/>
              </a:solidFill>
            </a:endParaRPr>
          </a:p>
          <a:p>
            <a:pPr lvl="0" algn="ctr" rtl="1"/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شروط في العاقدين</a:t>
            </a:r>
          </a:p>
          <a:p>
            <a:pPr lvl="0" algn="ctr" rtl="1"/>
            <a:r>
              <a:rPr lang="ar-EG" sz="5400" b="1" kern="0" dirty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شروط في </a:t>
            </a:r>
            <a:r>
              <a:rPr lang="ar-EG" sz="5400" b="1" kern="0" dirty="0" smtClean="0">
                <a:solidFill>
                  <a:schemeClr val="accent3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المعقود عليه</a:t>
            </a:r>
            <a:endParaRPr lang="ar-EG" sz="5400" b="1" kern="0" dirty="0">
              <a:solidFill>
                <a:schemeClr val="accent3">
                  <a:lumMod val="7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0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3905</TotalTime>
  <Words>207</Words>
  <Application>Microsoft Office PowerPoint</Application>
  <PresentationFormat>Widescreen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Bodoni MT Condensed</vt:lpstr>
      <vt:lpstr>Courier New</vt:lpstr>
      <vt:lpstr>Franklin Gothic Book</vt:lpstr>
      <vt:lpstr>Times New Roman</vt:lpstr>
      <vt:lpstr>Traditional Arabic</vt:lpstr>
      <vt:lpstr>Wingdings</vt:lpstr>
      <vt:lpstr>Decatur</vt:lpstr>
      <vt:lpstr>الوحدة السابعة: الملكية الخاصة</vt:lpstr>
      <vt:lpstr>مفهوم الملكية الخاصة</vt:lpstr>
      <vt:lpstr>أهمية الملكية الخاصة</vt:lpstr>
      <vt:lpstr>حرمة المساس بالملكية الخاصة</vt:lpstr>
      <vt:lpstr>الأسباب المشروعة لكسب الملكية الخاصة</vt:lpstr>
      <vt:lpstr>السبب الأول: العمل</vt:lpstr>
      <vt:lpstr>السبب الثاني: العقود</vt:lpstr>
      <vt:lpstr>العقد الأول: البيع</vt:lpstr>
      <vt:lpstr>العقد الأول: البيع شروط البيع</vt:lpstr>
      <vt:lpstr>العقد الثاني: الهبة</vt:lpstr>
      <vt:lpstr>العقد الثاني: الهبة</vt:lpstr>
      <vt:lpstr>السبب الثالث: الإرث</vt:lpstr>
      <vt:lpstr>مزايا العقود في الشريعة الإسلامية</vt:lpstr>
      <vt:lpstr>نشاط فردي</vt:lpstr>
      <vt:lpstr>تماريــن البيع (ورقة عمل)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الوحدة الأولى: تعريف الثقافة الإسلامية وأهميتها ومجالاتها</dc:title>
  <dc:creator>nora nora</dc:creator>
  <cp:lastModifiedBy>nora nora</cp:lastModifiedBy>
  <cp:revision>55</cp:revision>
  <dcterms:created xsi:type="dcterms:W3CDTF">2017-10-01T16:18:48Z</dcterms:created>
  <dcterms:modified xsi:type="dcterms:W3CDTF">2017-11-21T06:42:02Z</dcterms:modified>
</cp:coreProperties>
</file>