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8" r:id="rId1"/>
  </p:sldMasterIdLst>
  <p:sldIdLst>
    <p:sldId id="256" r:id="rId2"/>
    <p:sldId id="258" r:id="rId3"/>
    <p:sldId id="274" r:id="rId4"/>
    <p:sldId id="275" r:id="rId5"/>
    <p:sldId id="286" r:id="rId6"/>
    <p:sldId id="291" r:id="rId7"/>
    <p:sldId id="260" r:id="rId8"/>
    <p:sldId id="290" r:id="rId9"/>
    <p:sldId id="29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57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65EBF4-DB2E-4D22-AFE3-DEEA5E66D6BF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9AE716E-FCAD-407A-B570-DF9171E56FF8}">
      <dgm:prSet phldrT="[Text]" custT="1"/>
      <dgm:spPr/>
      <dgm:t>
        <a:bodyPr/>
        <a:lstStyle/>
        <a:p>
          <a:r>
            <a:rPr lang="ar-SA" sz="4400" b="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الحرية الاقتصادية المنضبطة</a:t>
          </a:r>
          <a:endParaRPr lang="en-US" sz="4400" b="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AE1FBBCB-9351-4F2B-AD50-79764563F6B3}" type="parTrans" cxnId="{C93A2F9B-E501-480B-B096-21EB956079AE}">
      <dgm:prSet/>
      <dgm:spPr/>
      <dgm:t>
        <a:bodyPr/>
        <a:lstStyle/>
        <a:p>
          <a:endParaRPr lang="en-US"/>
        </a:p>
      </dgm:t>
    </dgm:pt>
    <dgm:pt modelId="{5AE6977E-29EB-4840-ABBB-B780A40F247E}" type="sibTrans" cxnId="{C93A2F9B-E501-480B-B096-21EB956079AE}">
      <dgm:prSet/>
      <dgm:spPr/>
      <dgm:t>
        <a:bodyPr/>
        <a:lstStyle/>
        <a:p>
          <a:endParaRPr lang="en-US"/>
        </a:p>
      </dgm:t>
    </dgm:pt>
    <dgm:pt modelId="{85883CD3-A43A-47CA-B5A4-DD19F6042CF6}">
      <dgm:prSet phldrT="[Text]" custT="1"/>
      <dgm:spPr/>
      <dgm:t>
        <a:bodyPr/>
        <a:lstStyle/>
        <a:p>
          <a:r>
            <a:rPr lang="ar-SA" sz="4400" b="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الملكية العامة والخاصة</a:t>
          </a:r>
          <a:endParaRPr lang="en-US" sz="4400" b="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6220AA10-78CC-4E30-B2CF-0FB36074658A}" type="parTrans" cxnId="{6622DC00-CBA1-4700-8DF8-032591733D4D}">
      <dgm:prSet/>
      <dgm:spPr/>
      <dgm:t>
        <a:bodyPr/>
        <a:lstStyle/>
        <a:p>
          <a:endParaRPr lang="en-US"/>
        </a:p>
      </dgm:t>
    </dgm:pt>
    <dgm:pt modelId="{4A9477E8-41C2-4B30-B6DE-B7FB2EDA7CC5}" type="sibTrans" cxnId="{6622DC00-CBA1-4700-8DF8-032591733D4D}">
      <dgm:prSet/>
      <dgm:spPr/>
      <dgm:t>
        <a:bodyPr/>
        <a:lstStyle/>
        <a:p>
          <a:endParaRPr lang="en-US"/>
        </a:p>
      </dgm:t>
    </dgm:pt>
    <dgm:pt modelId="{3F6FDCC9-5A88-4CFD-A211-450EBF23614B}">
      <dgm:prSet phldrT="[Text]" custT="1"/>
      <dgm:spPr/>
      <dgm:t>
        <a:bodyPr/>
        <a:lstStyle/>
        <a:p>
          <a:r>
            <a:rPr lang="ar-SA" sz="4400" b="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التكافل الاقتصادي</a:t>
          </a:r>
          <a:endParaRPr lang="en-US" sz="4400" b="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E1BB0149-1E13-4F5C-B840-37A134E8A86F}" type="parTrans" cxnId="{CE3E096A-06C4-4055-AFA4-42036DFD3B2D}">
      <dgm:prSet/>
      <dgm:spPr/>
      <dgm:t>
        <a:bodyPr/>
        <a:lstStyle/>
        <a:p>
          <a:endParaRPr lang="en-US"/>
        </a:p>
      </dgm:t>
    </dgm:pt>
    <dgm:pt modelId="{DB2273A3-9E96-420E-8B95-1450F0479DBE}" type="sibTrans" cxnId="{CE3E096A-06C4-4055-AFA4-42036DFD3B2D}">
      <dgm:prSet/>
      <dgm:spPr/>
      <dgm:t>
        <a:bodyPr/>
        <a:lstStyle/>
        <a:p>
          <a:endParaRPr lang="en-US"/>
        </a:p>
      </dgm:t>
    </dgm:pt>
    <dgm:pt modelId="{16657E46-649D-4244-8F9E-84858D4C9641}" type="pres">
      <dgm:prSet presAssocID="{F665EBF4-DB2E-4D22-AFE3-DEEA5E66D6BF}" presName="linear" presStyleCnt="0">
        <dgm:presLayoutVars>
          <dgm:dir val="rev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77809D-12C7-4956-B166-8D212DA84CFD}" type="pres">
      <dgm:prSet presAssocID="{39AE716E-FCAD-407A-B570-DF9171E56FF8}" presName="parentLin" presStyleCnt="0"/>
      <dgm:spPr/>
    </dgm:pt>
    <dgm:pt modelId="{3181399E-AAD2-417F-B3AC-6F4D0F3E87C8}" type="pres">
      <dgm:prSet presAssocID="{39AE716E-FCAD-407A-B570-DF9171E56FF8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E842116A-6DD4-4343-BCC9-34DAF3047717}" type="pres">
      <dgm:prSet presAssocID="{39AE716E-FCAD-407A-B570-DF9171E56FF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C0DFCA-0764-4240-9B17-2AAE77DA26B9}" type="pres">
      <dgm:prSet presAssocID="{39AE716E-FCAD-407A-B570-DF9171E56FF8}" presName="negativeSpace" presStyleCnt="0"/>
      <dgm:spPr/>
    </dgm:pt>
    <dgm:pt modelId="{7AA602BD-EB1B-42D8-AD30-DF94D5779C0F}" type="pres">
      <dgm:prSet presAssocID="{39AE716E-FCAD-407A-B570-DF9171E56FF8}" presName="childText" presStyleLbl="conFgAcc1" presStyleIdx="0" presStyleCnt="3">
        <dgm:presLayoutVars>
          <dgm:bulletEnabled val="1"/>
        </dgm:presLayoutVars>
      </dgm:prSet>
      <dgm:spPr/>
    </dgm:pt>
    <dgm:pt modelId="{7B1C6666-D438-4A78-AC25-9138FFDD6AE6}" type="pres">
      <dgm:prSet presAssocID="{5AE6977E-29EB-4840-ABBB-B780A40F247E}" presName="spaceBetweenRectangles" presStyleCnt="0"/>
      <dgm:spPr/>
    </dgm:pt>
    <dgm:pt modelId="{26E4485E-5AC6-4121-AF98-5B26073DA72C}" type="pres">
      <dgm:prSet presAssocID="{85883CD3-A43A-47CA-B5A4-DD19F6042CF6}" presName="parentLin" presStyleCnt="0"/>
      <dgm:spPr/>
    </dgm:pt>
    <dgm:pt modelId="{7FA13DC1-03F4-406D-8C2F-260353E6F435}" type="pres">
      <dgm:prSet presAssocID="{85883CD3-A43A-47CA-B5A4-DD19F6042CF6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BDFE13BF-25CA-4104-A67C-F82E1D4499D3}" type="pres">
      <dgm:prSet presAssocID="{85883CD3-A43A-47CA-B5A4-DD19F6042CF6}" presName="parentText" presStyleLbl="node1" presStyleIdx="1" presStyleCnt="3" custLinFactNeighborX="106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3EAD70-DCA7-4F4C-AD81-46C159C0E165}" type="pres">
      <dgm:prSet presAssocID="{85883CD3-A43A-47CA-B5A4-DD19F6042CF6}" presName="negativeSpace" presStyleCnt="0"/>
      <dgm:spPr/>
    </dgm:pt>
    <dgm:pt modelId="{DC1F54AC-C8C7-4365-8430-BBA4F1456591}" type="pres">
      <dgm:prSet presAssocID="{85883CD3-A43A-47CA-B5A4-DD19F6042CF6}" presName="childText" presStyleLbl="conFgAcc1" presStyleIdx="1" presStyleCnt="3">
        <dgm:presLayoutVars>
          <dgm:bulletEnabled val="1"/>
        </dgm:presLayoutVars>
      </dgm:prSet>
      <dgm:spPr/>
    </dgm:pt>
    <dgm:pt modelId="{1243C6AA-7119-43D4-ADEA-B72F5A714234}" type="pres">
      <dgm:prSet presAssocID="{4A9477E8-41C2-4B30-B6DE-B7FB2EDA7CC5}" presName="spaceBetweenRectangles" presStyleCnt="0"/>
      <dgm:spPr/>
    </dgm:pt>
    <dgm:pt modelId="{04178A8A-6E02-4FE5-9B0E-166B32C0BD1D}" type="pres">
      <dgm:prSet presAssocID="{3F6FDCC9-5A88-4CFD-A211-450EBF23614B}" presName="parentLin" presStyleCnt="0"/>
      <dgm:spPr/>
    </dgm:pt>
    <dgm:pt modelId="{DB353FD8-D333-4DDF-BA04-EC3514F3EE43}" type="pres">
      <dgm:prSet presAssocID="{3F6FDCC9-5A88-4CFD-A211-450EBF23614B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1D83A523-C0E7-4192-B982-BCD86DEA7027}" type="pres">
      <dgm:prSet presAssocID="{3F6FDCC9-5A88-4CFD-A211-450EBF23614B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68438E-A2D8-421F-9987-08C6E72A79CE}" type="pres">
      <dgm:prSet presAssocID="{3F6FDCC9-5A88-4CFD-A211-450EBF23614B}" presName="negativeSpace" presStyleCnt="0"/>
      <dgm:spPr/>
    </dgm:pt>
    <dgm:pt modelId="{B9B9B603-FE96-4833-A5D1-5A55235D77A3}" type="pres">
      <dgm:prSet presAssocID="{3F6FDCC9-5A88-4CFD-A211-450EBF23614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8AFE6AA-3642-4EAF-A9D5-017C28523348}" type="presOf" srcId="{3F6FDCC9-5A88-4CFD-A211-450EBF23614B}" destId="{DB353FD8-D333-4DDF-BA04-EC3514F3EE43}" srcOrd="0" destOrd="0" presId="urn:microsoft.com/office/officeart/2005/8/layout/list1"/>
    <dgm:cxn modelId="{010594CC-2245-4100-B870-BE80520687DB}" type="presOf" srcId="{85883CD3-A43A-47CA-B5A4-DD19F6042CF6}" destId="{BDFE13BF-25CA-4104-A67C-F82E1D4499D3}" srcOrd="1" destOrd="0" presId="urn:microsoft.com/office/officeart/2005/8/layout/list1"/>
    <dgm:cxn modelId="{4B3065C2-EDFE-46C3-9E3C-10B12F785118}" type="presOf" srcId="{39AE716E-FCAD-407A-B570-DF9171E56FF8}" destId="{E842116A-6DD4-4343-BCC9-34DAF3047717}" srcOrd="1" destOrd="0" presId="urn:microsoft.com/office/officeart/2005/8/layout/list1"/>
    <dgm:cxn modelId="{E7297931-0040-433C-A288-CBA281AD74F8}" type="presOf" srcId="{39AE716E-FCAD-407A-B570-DF9171E56FF8}" destId="{3181399E-AAD2-417F-B3AC-6F4D0F3E87C8}" srcOrd="0" destOrd="0" presId="urn:microsoft.com/office/officeart/2005/8/layout/list1"/>
    <dgm:cxn modelId="{C93A2F9B-E501-480B-B096-21EB956079AE}" srcId="{F665EBF4-DB2E-4D22-AFE3-DEEA5E66D6BF}" destId="{39AE716E-FCAD-407A-B570-DF9171E56FF8}" srcOrd="0" destOrd="0" parTransId="{AE1FBBCB-9351-4F2B-AD50-79764563F6B3}" sibTransId="{5AE6977E-29EB-4840-ABBB-B780A40F247E}"/>
    <dgm:cxn modelId="{ED0DBBAF-7FED-4F85-B863-20570FF2020A}" type="presOf" srcId="{3F6FDCC9-5A88-4CFD-A211-450EBF23614B}" destId="{1D83A523-C0E7-4192-B982-BCD86DEA7027}" srcOrd="1" destOrd="0" presId="urn:microsoft.com/office/officeart/2005/8/layout/list1"/>
    <dgm:cxn modelId="{CE3E096A-06C4-4055-AFA4-42036DFD3B2D}" srcId="{F665EBF4-DB2E-4D22-AFE3-DEEA5E66D6BF}" destId="{3F6FDCC9-5A88-4CFD-A211-450EBF23614B}" srcOrd="2" destOrd="0" parTransId="{E1BB0149-1E13-4F5C-B840-37A134E8A86F}" sibTransId="{DB2273A3-9E96-420E-8B95-1450F0479DBE}"/>
    <dgm:cxn modelId="{68B9068B-7853-4160-8A0D-AF791F6175B9}" type="presOf" srcId="{85883CD3-A43A-47CA-B5A4-DD19F6042CF6}" destId="{7FA13DC1-03F4-406D-8C2F-260353E6F435}" srcOrd="0" destOrd="0" presId="urn:microsoft.com/office/officeart/2005/8/layout/list1"/>
    <dgm:cxn modelId="{5AC74791-42B2-4129-8B40-84751581E422}" type="presOf" srcId="{F665EBF4-DB2E-4D22-AFE3-DEEA5E66D6BF}" destId="{16657E46-649D-4244-8F9E-84858D4C9641}" srcOrd="0" destOrd="0" presId="urn:microsoft.com/office/officeart/2005/8/layout/list1"/>
    <dgm:cxn modelId="{6622DC00-CBA1-4700-8DF8-032591733D4D}" srcId="{F665EBF4-DB2E-4D22-AFE3-DEEA5E66D6BF}" destId="{85883CD3-A43A-47CA-B5A4-DD19F6042CF6}" srcOrd="1" destOrd="0" parTransId="{6220AA10-78CC-4E30-B2CF-0FB36074658A}" sibTransId="{4A9477E8-41C2-4B30-B6DE-B7FB2EDA7CC5}"/>
    <dgm:cxn modelId="{6813E01A-BBB2-4F44-91C4-880C18A101D1}" type="presParOf" srcId="{16657E46-649D-4244-8F9E-84858D4C9641}" destId="{1177809D-12C7-4956-B166-8D212DA84CFD}" srcOrd="0" destOrd="0" presId="urn:microsoft.com/office/officeart/2005/8/layout/list1"/>
    <dgm:cxn modelId="{25152573-D087-4F55-B129-77402BB22861}" type="presParOf" srcId="{1177809D-12C7-4956-B166-8D212DA84CFD}" destId="{3181399E-AAD2-417F-B3AC-6F4D0F3E87C8}" srcOrd="0" destOrd="0" presId="urn:microsoft.com/office/officeart/2005/8/layout/list1"/>
    <dgm:cxn modelId="{424696FF-5A57-4E68-BC78-A489B035B077}" type="presParOf" srcId="{1177809D-12C7-4956-B166-8D212DA84CFD}" destId="{E842116A-6DD4-4343-BCC9-34DAF3047717}" srcOrd="1" destOrd="0" presId="urn:microsoft.com/office/officeart/2005/8/layout/list1"/>
    <dgm:cxn modelId="{1F73FCFC-02A3-4BA9-A099-44FF8882B1F5}" type="presParOf" srcId="{16657E46-649D-4244-8F9E-84858D4C9641}" destId="{70C0DFCA-0764-4240-9B17-2AAE77DA26B9}" srcOrd="1" destOrd="0" presId="urn:microsoft.com/office/officeart/2005/8/layout/list1"/>
    <dgm:cxn modelId="{68F9B962-0CA0-4823-B4BF-98826276EA1A}" type="presParOf" srcId="{16657E46-649D-4244-8F9E-84858D4C9641}" destId="{7AA602BD-EB1B-42D8-AD30-DF94D5779C0F}" srcOrd="2" destOrd="0" presId="urn:microsoft.com/office/officeart/2005/8/layout/list1"/>
    <dgm:cxn modelId="{9CB26B7D-D208-4BC5-8E3D-750CBBC5AA19}" type="presParOf" srcId="{16657E46-649D-4244-8F9E-84858D4C9641}" destId="{7B1C6666-D438-4A78-AC25-9138FFDD6AE6}" srcOrd="3" destOrd="0" presId="urn:microsoft.com/office/officeart/2005/8/layout/list1"/>
    <dgm:cxn modelId="{2982B86F-67D0-42DF-B3DC-EB450E880A3F}" type="presParOf" srcId="{16657E46-649D-4244-8F9E-84858D4C9641}" destId="{26E4485E-5AC6-4121-AF98-5B26073DA72C}" srcOrd="4" destOrd="0" presId="urn:microsoft.com/office/officeart/2005/8/layout/list1"/>
    <dgm:cxn modelId="{978EB817-46A4-4738-9422-0BB81BDFBF24}" type="presParOf" srcId="{26E4485E-5AC6-4121-AF98-5B26073DA72C}" destId="{7FA13DC1-03F4-406D-8C2F-260353E6F435}" srcOrd="0" destOrd="0" presId="urn:microsoft.com/office/officeart/2005/8/layout/list1"/>
    <dgm:cxn modelId="{B1CBFC96-971F-4822-83E3-27A745C95733}" type="presParOf" srcId="{26E4485E-5AC6-4121-AF98-5B26073DA72C}" destId="{BDFE13BF-25CA-4104-A67C-F82E1D4499D3}" srcOrd="1" destOrd="0" presId="urn:microsoft.com/office/officeart/2005/8/layout/list1"/>
    <dgm:cxn modelId="{49F42BB9-706A-4E50-891E-1F74D260742E}" type="presParOf" srcId="{16657E46-649D-4244-8F9E-84858D4C9641}" destId="{1D3EAD70-DCA7-4F4C-AD81-46C159C0E165}" srcOrd="5" destOrd="0" presId="urn:microsoft.com/office/officeart/2005/8/layout/list1"/>
    <dgm:cxn modelId="{801C895C-61E6-44C3-8DD0-E9DF67FC0AA4}" type="presParOf" srcId="{16657E46-649D-4244-8F9E-84858D4C9641}" destId="{DC1F54AC-C8C7-4365-8430-BBA4F1456591}" srcOrd="6" destOrd="0" presId="urn:microsoft.com/office/officeart/2005/8/layout/list1"/>
    <dgm:cxn modelId="{A9589948-E303-4886-A856-B379A52AC480}" type="presParOf" srcId="{16657E46-649D-4244-8F9E-84858D4C9641}" destId="{1243C6AA-7119-43D4-ADEA-B72F5A714234}" srcOrd="7" destOrd="0" presId="urn:microsoft.com/office/officeart/2005/8/layout/list1"/>
    <dgm:cxn modelId="{4D041ACE-1B4F-42EE-A40E-810796E6B9CD}" type="presParOf" srcId="{16657E46-649D-4244-8F9E-84858D4C9641}" destId="{04178A8A-6E02-4FE5-9B0E-166B32C0BD1D}" srcOrd="8" destOrd="0" presId="urn:microsoft.com/office/officeart/2005/8/layout/list1"/>
    <dgm:cxn modelId="{A0796B25-D0FF-447A-8D43-D4FD032354F4}" type="presParOf" srcId="{04178A8A-6E02-4FE5-9B0E-166B32C0BD1D}" destId="{DB353FD8-D333-4DDF-BA04-EC3514F3EE43}" srcOrd="0" destOrd="0" presId="urn:microsoft.com/office/officeart/2005/8/layout/list1"/>
    <dgm:cxn modelId="{4A780DF7-890F-40D3-872A-38A85E47C2A3}" type="presParOf" srcId="{04178A8A-6E02-4FE5-9B0E-166B32C0BD1D}" destId="{1D83A523-C0E7-4192-B982-BCD86DEA7027}" srcOrd="1" destOrd="0" presId="urn:microsoft.com/office/officeart/2005/8/layout/list1"/>
    <dgm:cxn modelId="{EBECA822-D61F-4B90-BDD1-2ABEC2C7B251}" type="presParOf" srcId="{16657E46-649D-4244-8F9E-84858D4C9641}" destId="{0568438E-A2D8-421F-9987-08C6E72A79CE}" srcOrd="9" destOrd="0" presId="urn:microsoft.com/office/officeart/2005/8/layout/list1"/>
    <dgm:cxn modelId="{CCD9852E-5991-44F6-BBD0-FF1B6A96BB58}" type="presParOf" srcId="{16657E46-649D-4244-8F9E-84858D4C9641}" destId="{B9B9B603-FE96-4833-A5D1-5A55235D77A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B2F456-D833-4A58-9419-41746105BBF3}" type="doc">
      <dgm:prSet loTypeId="urn:microsoft.com/office/officeart/2005/8/layout/vList3" loCatId="list" qsTypeId="urn:microsoft.com/office/officeart/2005/8/quickstyle/simple1" qsCatId="simple" csTypeId="urn:microsoft.com/office/officeart/2005/8/colors/colorful1" csCatId="colorful" phldr="1"/>
      <dgm:spPr/>
    </dgm:pt>
    <dgm:pt modelId="{D3CCB60B-1A08-41E5-B3AB-214879000991}">
      <dgm:prSet phldrT="[Text]" custT="1"/>
      <dgm:spPr/>
      <dgm:t>
        <a:bodyPr/>
        <a:lstStyle/>
        <a:p>
          <a:r>
            <a:rPr lang="ar-SA" sz="4400" b="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تعريف الحرية الاقتصادية</a:t>
          </a:r>
          <a:endParaRPr lang="en-US" sz="4400" b="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AC00BE2D-8B28-4B30-8BB4-ED74290EBF87}" type="parTrans" cxnId="{3917E563-F6DC-474C-8F38-CECD88637658}">
      <dgm:prSet/>
      <dgm:spPr/>
      <dgm:t>
        <a:bodyPr/>
        <a:lstStyle/>
        <a:p>
          <a:endParaRPr lang="en-US"/>
        </a:p>
      </dgm:t>
    </dgm:pt>
    <dgm:pt modelId="{7CC44432-B1FA-4BD0-A2EC-59CFA211FF89}" type="sibTrans" cxnId="{3917E563-F6DC-474C-8F38-CECD88637658}">
      <dgm:prSet/>
      <dgm:spPr/>
      <dgm:t>
        <a:bodyPr/>
        <a:lstStyle/>
        <a:p>
          <a:endParaRPr lang="en-US"/>
        </a:p>
      </dgm:t>
    </dgm:pt>
    <dgm:pt modelId="{8CA0D45A-EE69-41AD-A8E8-7243ABBE0B2A}">
      <dgm:prSet phldrT="[Text]" custT="1"/>
      <dgm:spPr/>
      <dgm:t>
        <a:bodyPr/>
        <a:lstStyle/>
        <a:p>
          <a:r>
            <a:rPr lang="ar-SA" sz="4400" b="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مفهوم الحرية الاقتصادية الإسلامية</a:t>
          </a:r>
          <a:endParaRPr lang="en-US" sz="4400" b="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A5BF1584-E52C-46D8-A794-F450E147FE09}" type="parTrans" cxnId="{30454AFE-220A-4884-9C0A-6E1F1D28913A}">
      <dgm:prSet/>
      <dgm:spPr/>
      <dgm:t>
        <a:bodyPr/>
        <a:lstStyle/>
        <a:p>
          <a:endParaRPr lang="en-US"/>
        </a:p>
      </dgm:t>
    </dgm:pt>
    <dgm:pt modelId="{5BBB6CB0-CCB8-4E6F-84F2-9C65F63482FC}" type="sibTrans" cxnId="{30454AFE-220A-4884-9C0A-6E1F1D28913A}">
      <dgm:prSet/>
      <dgm:spPr/>
      <dgm:t>
        <a:bodyPr/>
        <a:lstStyle/>
        <a:p>
          <a:endParaRPr lang="en-US"/>
        </a:p>
      </dgm:t>
    </dgm:pt>
    <dgm:pt modelId="{2C18403D-BD12-4786-B88F-C870B580E686}">
      <dgm:prSet phldrT="[Text]" custT="1"/>
      <dgm:spPr/>
      <dgm:t>
        <a:bodyPr/>
        <a:lstStyle/>
        <a:p>
          <a:r>
            <a:rPr lang="ar-SA" sz="4400" b="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الأدلة على الحرية الاقتصادية</a:t>
          </a:r>
          <a:endParaRPr lang="en-US" sz="4400" b="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gm:t>
    </dgm:pt>
    <dgm:pt modelId="{FEE179C4-D9D2-492A-87E1-FE9BD379EB9E}" type="parTrans" cxnId="{5503726F-F164-4C2D-9AFF-E9A21FF99945}">
      <dgm:prSet/>
      <dgm:spPr/>
      <dgm:t>
        <a:bodyPr/>
        <a:lstStyle/>
        <a:p>
          <a:endParaRPr lang="en-US"/>
        </a:p>
      </dgm:t>
    </dgm:pt>
    <dgm:pt modelId="{FA2B64B2-40C2-4DCB-AA0E-059166F711D9}" type="sibTrans" cxnId="{5503726F-F164-4C2D-9AFF-E9A21FF99945}">
      <dgm:prSet/>
      <dgm:spPr/>
      <dgm:t>
        <a:bodyPr/>
        <a:lstStyle/>
        <a:p>
          <a:endParaRPr lang="en-US"/>
        </a:p>
      </dgm:t>
    </dgm:pt>
    <dgm:pt modelId="{AB82ADAD-7B40-4949-A495-7D444D4ADD6B}" type="pres">
      <dgm:prSet presAssocID="{E2B2F456-D833-4A58-9419-41746105BBF3}" presName="linearFlow" presStyleCnt="0">
        <dgm:presLayoutVars>
          <dgm:dir val="rev"/>
          <dgm:resizeHandles val="exact"/>
        </dgm:presLayoutVars>
      </dgm:prSet>
      <dgm:spPr/>
    </dgm:pt>
    <dgm:pt modelId="{F0D059C6-31C2-4994-B9F0-101456615808}" type="pres">
      <dgm:prSet presAssocID="{D3CCB60B-1A08-41E5-B3AB-214879000991}" presName="composite" presStyleCnt="0"/>
      <dgm:spPr/>
    </dgm:pt>
    <dgm:pt modelId="{02E48D08-684B-4EF7-8849-1DB9E8603BC3}" type="pres">
      <dgm:prSet presAssocID="{D3CCB60B-1A08-41E5-B3AB-214879000991}" presName="imgShp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737CBBB-54BF-488E-860E-ED7DF88429C9}" type="pres">
      <dgm:prSet presAssocID="{D3CCB60B-1A08-41E5-B3AB-214879000991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A2CF66-58C7-47C4-8993-E51BE4728806}" type="pres">
      <dgm:prSet presAssocID="{7CC44432-B1FA-4BD0-A2EC-59CFA211FF89}" presName="spacing" presStyleCnt="0"/>
      <dgm:spPr/>
    </dgm:pt>
    <dgm:pt modelId="{B06EB859-684C-4458-9D4A-A90FE58198F6}" type="pres">
      <dgm:prSet presAssocID="{8CA0D45A-EE69-41AD-A8E8-7243ABBE0B2A}" presName="composite" presStyleCnt="0"/>
      <dgm:spPr/>
    </dgm:pt>
    <dgm:pt modelId="{760BB782-9FDA-49E9-8FB2-59ABC3E2B0FB}" type="pres">
      <dgm:prSet presAssocID="{8CA0D45A-EE69-41AD-A8E8-7243ABBE0B2A}" presName="imgShp" presStyleLbl="fgImgPlace1" presStyleIdx="1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17D57BC0-786F-4E71-9857-3395E4E457E2}" type="pres">
      <dgm:prSet presAssocID="{8CA0D45A-EE69-41AD-A8E8-7243ABBE0B2A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4B7DE6-A476-4066-A9BB-B44E57AEE948}" type="pres">
      <dgm:prSet presAssocID="{5BBB6CB0-CCB8-4E6F-84F2-9C65F63482FC}" presName="spacing" presStyleCnt="0"/>
      <dgm:spPr/>
    </dgm:pt>
    <dgm:pt modelId="{2E9EF3E2-324E-4C6E-9C32-2B36E5283C6A}" type="pres">
      <dgm:prSet presAssocID="{2C18403D-BD12-4786-B88F-C870B580E686}" presName="composite" presStyleCnt="0"/>
      <dgm:spPr/>
    </dgm:pt>
    <dgm:pt modelId="{C2B3EEAD-A872-453B-8392-848176B73586}" type="pres">
      <dgm:prSet presAssocID="{2C18403D-BD12-4786-B88F-C870B580E686}" presName="imgShp" presStyleLbl="fgImgPlace1" presStyleIdx="2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6452C1C1-F05A-43B4-A033-398C1A07A5FF}" type="pres">
      <dgm:prSet presAssocID="{2C18403D-BD12-4786-B88F-C870B580E686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917E563-F6DC-474C-8F38-CECD88637658}" srcId="{E2B2F456-D833-4A58-9419-41746105BBF3}" destId="{D3CCB60B-1A08-41E5-B3AB-214879000991}" srcOrd="0" destOrd="0" parTransId="{AC00BE2D-8B28-4B30-8BB4-ED74290EBF87}" sibTransId="{7CC44432-B1FA-4BD0-A2EC-59CFA211FF89}"/>
    <dgm:cxn modelId="{A3CC02D1-2AE2-46D3-8791-884E0CF09FF3}" type="presOf" srcId="{2C18403D-BD12-4786-B88F-C870B580E686}" destId="{6452C1C1-F05A-43B4-A033-398C1A07A5FF}" srcOrd="0" destOrd="0" presId="urn:microsoft.com/office/officeart/2005/8/layout/vList3"/>
    <dgm:cxn modelId="{C0F55B44-DECE-4CCE-B2C6-FAF4AFFDB447}" type="presOf" srcId="{8CA0D45A-EE69-41AD-A8E8-7243ABBE0B2A}" destId="{17D57BC0-786F-4E71-9857-3395E4E457E2}" srcOrd="0" destOrd="0" presId="urn:microsoft.com/office/officeart/2005/8/layout/vList3"/>
    <dgm:cxn modelId="{5503726F-F164-4C2D-9AFF-E9A21FF99945}" srcId="{E2B2F456-D833-4A58-9419-41746105BBF3}" destId="{2C18403D-BD12-4786-B88F-C870B580E686}" srcOrd="2" destOrd="0" parTransId="{FEE179C4-D9D2-492A-87E1-FE9BD379EB9E}" sibTransId="{FA2B64B2-40C2-4DCB-AA0E-059166F711D9}"/>
    <dgm:cxn modelId="{30454AFE-220A-4884-9C0A-6E1F1D28913A}" srcId="{E2B2F456-D833-4A58-9419-41746105BBF3}" destId="{8CA0D45A-EE69-41AD-A8E8-7243ABBE0B2A}" srcOrd="1" destOrd="0" parTransId="{A5BF1584-E52C-46D8-A794-F450E147FE09}" sibTransId="{5BBB6CB0-CCB8-4E6F-84F2-9C65F63482FC}"/>
    <dgm:cxn modelId="{C7231E9E-6405-429E-B375-4EAAAFFB1ECA}" type="presOf" srcId="{E2B2F456-D833-4A58-9419-41746105BBF3}" destId="{AB82ADAD-7B40-4949-A495-7D444D4ADD6B}" srcOrd="0" destOrd="0" presId="urn:microsoft.com/office/officeart/2005/8/layout/vList3"/>
    <dgm:cxn modelId="{A59846B0-5033-4DD3-B4AF-EB8CCCB12D0F}" type="presOf" srcId="{D3CCB60B-1A08-41E5-B3AB-214879000991}" destId="{E737CBBB-54BF-488E-860E-ED7DF88429C9}" srcOrd="0" destOrd="0" presId="urn:microsoft.com/office/officeart/2005/8/layout/vList3"/>
    <dgm:cxn modelId="{D4509B8B-9FAA-44F8-8A72-0DB904DE319D}" type="presParOf" srcId="{AB82ADAD-7B40-4949-A495-7D444D4ADD6B}" destId="{F0D059C6-31C2-4994-B9F0-101456615808}" srcOrd="0" destOrd="0" presId="urn:microsoft.com/office/officeart/2005/8/layout/vList3"/>
    <dgm:cxn modelId="{9B41B43F-73D6-4D1C-B327-9415A2A40306}" type="presParOf" srcId="{F0D059C6-31C2-4994-B9F0-101456615808}" destId="{02E48D08-684B-4EF7-8849-1DB9E8603BC3}" srcOrd="0" destOrd="0" presId="urn:microsoft.com/office/officeart/2005/8/layout/vList3"/>
    <dgm:cxn modelId="{B640E928-5C01-4CAF-A8AF-D06E9C10B55B}" type="presParOf" srcId="{F0D059C6-31C2-4994-B9F0-101456615808}" destId="{E737CBBB-54BF-488E-860E-ED7DF88429C9}" srcOrd="1" destOrd="0" presId="urn:microsoft.com/office/officeart/2005/8/layout/vList3"/>
    <dgm:cxn modelId="{169F2EBB-7341-4841-B561-18B89E4EC470}" type="presParOf" srcId="{AB82ADAD-7B40-4949-A495-7D444D4ADD6B}" destId="{ACA2CF66-58C7-47C4-8993-E51BE4728806}" srcOrd="1" destOrd="0" presId="urn:microsoft.com/office/officeart/2005/8/layout/vList3"/>
    <dgm:cxn modelId="{23667DDB-9EB5-4B08-941B-ADC6F4D5824E}" type="presParOf" srcId="{AB82ADAD-7B40-4949-A495-7D444D4ADD6B}" destId="{B06EB859-684C-4458-9D4A-A90FE58198F6}" srcOrd="2" destOrd="0" presId="urn:microsoft.com/office/officeart/2005/8/layout/vList3"/>
    <dgm:cxn modelId="{3068A02D-366D-49D9-8732-EA86C5E552B9}" type="presParOf" srcId="{B06EB859-684C-4458-9D4A-A90FE58198F6}" destId="{760BB782-9FDA-49E9-8FB2-59ABC3E2B0FB}" srcOrd="0" destOrd="0" presId="urn:microsoft.com/office/officeart/2005/8/layout/vList3"/>
    <dgm:cxn modelId="{2A7850B3-A150-47E9-BA17-C8A2CF29FA0E}" type="presParOf" srcId="{B06EB859-684C-4458-9D4A-A90FE58198F6}" destId="{17D57BC0-786F-4E71-9857-3395E4E457E2}" srcOrd="1" destOrd="0" presId="urn:microsoft.com/office/officeart/2005/8/layout/vList3"/>
    <dgm:cxn modelId="{B2F3195A-47FD-48D2-A6FB-D7B2635C00B0}" type="presParOf" srcId="{AB82ADAD-7B40-4949-A495-7D444D4ADD6B}" destId="{474B7DE6-A476-4066-A9BB-B44E57AEE948}" srcOrd="3" destOrd="0" presId="urn:microsoft.com/office/officeart/2005/8/layout/vList3"/>
    <dgm:cxn modelId="{6B7404D8-28A6-4A00-8977-F6F616F7A6F2}" type="presParOf" srcId="{AB82ADAD-7B40-4949-A495-7D444D4ADD6B}" destId="{2E9EF3E2-324E-4C6E-9C32-2B36E5283C6A}" srcOrd="4" destOrd="0" presId="urn:microsoft.com/office/officeart/2005/8/layout/vList3"/>
    <dgm:cxn modelId="{C31A43A4-1C2A-4C0C-A4F1-8E9F811DC5AC}" type="presParOf" srcId="{2E9EF3E2-324E-4C6E-9C32-2B36E5283C6A}" destId="{C2B3EEAD-A872-453B-8392-848176B73586}" srcOrd="0" destOrd="0" presId="urn:microsoft.com/office/officeart/2005/8/layout/vList3"/>
    <dgm:cxn modelId="{0B195186-6D93-4EC9-9100-8E62E8752AC9}" type="presParOf" srcId="{2E9EF3E2-324E-4C6E-9C32-2B36E5283C6A}" destId="{6452C1C1-F05A-43B4-A033-398C1A07A5F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A602BD-EB1B-42D8-AD30-DF94D5779C0F}">
      <dsp:nvSpPr>
        <dsp:cNvPr id="0" name=""/>
        <dsp:cNvSpPr/>
      </dsp:nvSpPr>
      <dsp:spPr>
        <a:xfrm>
          <a:off x="0" y="516389"/>
          <a:ext cx="10501575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42116A-6DD4-4343-BCC9-34DAF3047717}">
      <dsp:nvSpPr>
        <dsp:cNvPr id="0" name=""/>
        <dsp:cNvSpPr/>
      </dsp:nvSpPr>
      <dsp:spPr>
        <a:xfrm>
          <a:off x="2625393" y="14548"/>
          <a:ext cx="7351103" cy="1003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854" tIns="0" rIns="277854" bIns="0" numCol="1" spcCol="1270" anchor="ctr" anchorCtr="0">
          <a:noAutofit/>
        </a:bodyPr>
        <a:lstStyle/>
        <a:p>
          <a:pPr lvl="0" algn="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b="0" kern="120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الحرية الاقتصادية المنضبطة</a:t>
          </a:r>
          <a:endParaRPr lang="en-US" sz="4400" b="0" kern="12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2674389" y="63544"/>
        <a:ext cx="7253111" cy="905688"/>
      </dsp:txXfrm>
    </dsp:sp>
    <dsp:sp modelId="{DC1F54AC-C8C7-4365-8430-BBA4F1456591}">
      <dsp:nvSpPr>
        <dsp:cNvPr id="0" name=""/>
        <dsp:cNvSpPr/>
      </dsp:nvSpPr>
      <dsp:spPr>
        <a:xfrm>
          <a:off x="0" y="2058629"/>
          <a:ext cx="10501575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FE13BF-25CA-4104-A67C-F82E1D4499D3}">
      <dsp:nvSpPr>
        <dsp:cNvPr id="0" name=""/>
        <dsp:cNvSpPr/>
      </dsp:nvSpPr>
      <dsp:spPr>
        <a:xfrm>
          <a:off x="2631001" y="1556789"/>
          <a:ext cx="7351103" cy="10036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854" tIns="0" rIns="277854" bIns="0" numCol="1" spcCol="1270" anchor="ctr" anchorCtr="0">
          <a:noAutofit/>
        </a:bodyPr>
        <a:lstStyle/>
        <a:p>
          <a:pPr lvl="0" algn="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b="0" kern="120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الملكية العامة والخاصة</a:t>
          </a:r>
          <a:endParaRPr lang="en-US" sz="4400" b="0" kern="12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2679997" y="1605785"/>
        <a:ext cx="7253111" cy="905688"/>
      </dsp:txXfrm>
    </dsp:sp>
    <dsp:sp modelId="{B9B9B603-FE96-4833-A5D1-5A55235D77A3}">
      <dsp:nvSpPr>
        <dsp:cNvPr id="0" name=""/>
        <dsp:cNvSpPr/>
      </dsp:nvSpPr>
      <dsp:spPr>
        <a:xfrm>
          <a:off x="0" y="3600869"/>
          <a:ext cx="10501575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83A523-C0E7-4192-B982-BCD86DEA7027}">
      <dsp:nvSpPr>
        <dsp:cNvPr id="0" name=""/>
        <dsp:cNvSpPr/>
      </dsp:nvSpPr>
      <dsp:spPr>
        <a:xfrm>
          <a:off x="2625393" y="3099028"/>
          <a:ext cx="7351103" cy="100368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7854" tIns="0" rIns="277854" bIns="0" numCol="1" spcCol="1270" anchor="ctr" anchorCtr="0">
          <a:noAutofit/>
        </a:bodyPr>
        <a:lstStyle/>
        <a:p>
          <a:pPr lvl="0" algn="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400" b="0" kern="1200" dirty="0" smtClean="0">
              <a:latin typeface="Traditional Arabic" panose="02020603050405020304" pitchFamily="18" charset="-78"/>
              <a:cs typeface="Traditional Arabic" panose="02020603050405020304" pitchFamily="18" charset="-78"/>
            </a:rPr>
            <a:t>التكافل الاقتصادي</a:t>
          </a:r>
          <a:endParaRPr lang="en-US" sz="4400" b="0" kern="1200" dirty="0">
            <a:latin typeface="Traditional Arabic" panose="02020603050405020304" pitchFamily="18" charset="-78"/>
            <a:cs typeface="Traditional Arabic" panose="02020603050405020304" pitchFamily="18" charset="-78"/>
          </a:endParaRPr>
        </a:p>
      </dsp:txBody>
      <dsp:txXfrm>
        <a:off x="2674389" y="3148024"/>
        <a:ext cx="7253111" cy="90568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4519822-18DA-4392-964B-D259F6C1A689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4815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259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655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19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725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34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228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15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5471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697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19822-18DA-4392-964B-D259F6C1A689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5304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C4519822-18DA-4392-964B-D259F6C1A689}" type="datetimeFigureOut">
              <a:rPr lang="en-US" smtClean="0"/>
              <a:t>11/21/2017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0984564-E8B1-4E92-9482-9D2F9654EC2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8093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400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الوحدة الرابعة:</a:t>
            </a:r>
            <a:r>
              <a:rPr lang="ar-SA" sz="4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/>
            </a:r>
            <a:br>
              <a:rPr lang="ar-SA" sz="44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4000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الحرية الاقتصادية المنضبطة</a:t>
            </a:r>
            <a:endParaRPr lang="en-US" sz="4000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0844839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94415" y="555702"/>
            <a:ext cx="7234238" cy="852488"/>
          </a:xfrm>
        </p:spPr>
        <p:txBody>
          <a:bodyPr>
            <a:normAutofit/>
          </a:bodyPr>
          <a:lstStyle/>
          <a:p>
            <a:pPr algn="ctr" rtl="1"/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أسس النظام الاقتصادي الإسلامي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27492904"/>
              </p:ext>
            </p:extLst>
          </p:nvPr>
        </p:nvGraphicFramePr>
        <p:xfrm>
          <a:off x="942449" y="1666116"/>
          <a:ext cx="10501576" cy="4472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911821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15877" y="796185"/>
            <a:ext cx="7234238" cy="85248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ar-SA" sz="5000" b="1" cap="all" spc="100" dirty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الحرية الاقتصادية المنضبطة</a:t>
            </a:r>
            <a:endParaRPr lang="en-US" sz="5000" b="1" cap="all" spc="100" dirty="0">
              <a:solidFill>
                <a:schemeClr val="accent2">
                  <a:lumMod val="50000"/>
                </a:schemeClr>
              </a:solidFill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16427686"/>
              </p:ext>
            </p:extLst>
          </p:nvPr>
        </p:nvGraphicFramePr>
        <p:xfrm>
          <a:off x="729276" y="2058802"/>
          <a:ext cx="10108888" cy="40795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528904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15877" y="796185"/>
            <a:ext cx="7234238" cy="85248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rtl="1"/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الضوابط الواردة على الإنتاج</a:t>
            </a:r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2430522" y="1996770"/>
            <a:ext cx="6722410" cy="1132684"/>
            <a:chOff x="1410067" y="2624"/>
            <a:chExt cx="6722410" cy="1132684"/>
          </a:xfrm>
        </p:grpSpPr>
        <p:sp>
          <p:nvSpPr>
            <p:cNvPr id="27" name="Pentagon 26"/>
            <p:cNvSpPr/>
            <p:nvPr/>
          </p:nvSpPr>
          <p:spPr>
            <a:xfrm>
              <a:off x="1410067" y="2624"/>
              <a:ext cx="6722410" cy="1132684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Pentagon 4"/>
            <p:cNvSpPr/>
            <p:nvPr/>
          </p:nvSpPr>
          <p:spPr>
            <a:xfrm>
              <a:off x="1410067" y="2624"/>
              <a:ext cx="6439239" cy="11326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4480" tIns="152400" rIns="499482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4400" dirty="0"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أولا: المشروعية</a:t>
              </a:r>
              <a:endParaRPr lang="en-US" sz="4400" dirty="0">
                <a:latin typeface="Traditional Arabic" panose="02020603050405020304" pitchFamily="18" charset="-78"/>
                <a:cs typeface="Traditional Arabic" panose="02020603050405020304" pitchFamily="18" charset="-78"/>
              </a:endParaRPr>
            </a:p>
          </p:txBody>
        </p:sp>
      </p:grpSp>
      <p:sp>
        <p:nvSpPr>
          <p:cNvPr id="18" name="Oval 17"/>
          <p:cNvSpPr/>
          <p:nvPr/>
        </p:nvSpPr>
        <p:spPr>
          <a:xfrm>
            <a:off x="8586591" y="1996770"/>
            <a:ext cx="1132684" cy="1132684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9" name="Group 18"/>
          <p:cNvGrpSpPr/>
          <p:nvPr/>
        </p:nvGrpSpPr>
        <p:grpSpPr>
          <a:xfrm>
            <a:off x="2430522" y="3467569"/>
            <a:ext cx="6722410" cy="1132684"/>
            <a:chOff x="1410067" y="1473423"/>
            <a:chExt cx="6722410" cy="1132684"/>
          </a:xfrm>
        </p:grpSpPr>
        <p:sp>
          <p:nvSpPr>
            <p:cNvPr id="25" name="Pentagon 24"/>
            <p:cNvSpPr/>
            <p:nvPr/>
          </p:nvSpPr>
          <p:spPr>
            <a:xfrm>
              <a:off x="1410067" y="1473423"/>
              <a:ext cx="6722410" cy="1132684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Pentagon 7"/>
            <p:cNvSpPr/>
            <p:nvPr/>
          </p:nvSpPr>
          <p:spPr>
            <a:xfrm>
              <a:off x="1410067" y="1473423"/>
              <a:ext cx="6439239" cy="11326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4480" tIns="152400" rIns="499482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4400" dirty="0"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ثانيا: تحقيق المصلحة</a:t>
              </a:r>
              <a:endParaRPr lang="en-US" sz="4400" dirty="0">
                <a:latin typeface="Traditional Arabic" panose="02020603050405020304" pitchFamily="18" charset="-78"/>
                <a:cs typeface="Traditional Arabic" panose="02020603050405020304" pitchFamily="18" charset="-78"/>
              </a:endParaRPr>
            </a:p>
          </p:txBody>
        </p:sp>
      </p:grpSp>
      <p:sp>
        <p:nvSpPr>
          <p:cNvPr id="20" name="Oval 19"/>
          <p:cNvSpPr/>
          <p:nvPr/>
        </p:nvSpPr>
        <p:spPr>
          <a:xfrm>
            <a:off x="8586591" y="3467569"/>
            <a:ext cx="1132684" cy="1132684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1" name="Group 20"/>
          <p:cNvGrpSpPr/>
          <p:nvPr/>
        </p:nvGrpSpPr>
        <p:grpSpPr>
          <a:xfrm>
            <a:off x="2430522" y="4938368"/>
            <a:ext cx="6722410" cy="1132684"/>
            <a:chOff x="1410067" y="2944222"/>
            <a:chExt cx="6722410" cy="1132684"/>
          </a:xfrm>
        </p:grpSpPr>
        <p:sp>
          <p:nvSpPr>
            <p:cNvPr id="23" name="Pentagon 22"/>
            <p:cNvSpPr/>
            <p:nvPr/>
          </p:nvSpPr>
          <p:spPr>
            <a:xfrm>
              <a:off x="1410067" y="2944222"/>
              <a:ext cx="6722410" cy="1132684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Pentagon 10"/>
            <p:cNvSpPr/>
            <p:nvPr/>
          </p:nvSpPr>
          <p:spPr>
            <a:xfrm>
              <a:off x="1410067" y="2944222"/>
              <a:ext cx="6439239" cy="11326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4480" tIns="152400" rIns="499482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4400" dirty="0"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ثالثا: دفع الضرر</a:t>
              </a:r>
              <a:endParaRPr lang="en-US" sz="4400" dirty="0">
                <a:latin typeface="Traditional Arabic" panose="02020603050405020304" pitchFamily="18" charset="-78"/>
                <a:cs typeface="Traditional Arabic" panose="02020603050405020304" pitchFamily="18" charset="-78"/>
              </a:endParaRPr>
            </a:p>
          </p:txBody>
        </p:sp>
      </p:grpSp>
      <p:sp>
        <p:nvSpPr>
          <p:cNvPr id="22" name="Oval 21"/>
          <p:cNvSpPr/>
          <p:nvPr/>
        </p:nvSpPr>
        <p:spPr>
          <a:xfrm>
            <a:off x="8586591" y="4938368"/>
            <a:ext cx="1132684" cy="1132684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159036419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067951" y="1996770"/>
            <a:ext cx="7084981" cy="1132684"/>
            <a:chOff x="1410067" y="2624"/>
            <a:chExt cx="6722410" cy="1132684"/>
          </a:xfrm>
        </p:grpSpPr>
        <p:sp>
          <p:nvSpPr>
            <p:cNvPr id="4" name="Pentagon 3"/>
            <p:cNvSpPr/>
            <p:nvPr/>
          </p:nvSpPr>
          <p:spPr>
            <a:xfrm>
              <a:off x="1410067" y="2624"/>
              <a:ext cx="6722410" cy="1132684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Pentagon 4"/>
            <p:cNvSpPr/>
            <p:nvPr/>
          </p:nvSpPr>
          <p:spPr>
            <a:xfrm>
              <a:off x="1410067" y="2624"/>
              <a:ext cx="6439239" cy="11326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4480" tIns="152400" rIns="499482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4400" dirty="0"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النهي عن الإنفاق على السلع الضارة</a:t>
              </a:r>
              <a:endParaRPr lang="en-US" sz="4400" dirty="0">
                <a:latin typeface="Traditional Arabic" panose="02020603050405020304" pitchFamily="18" charset="-78"/>
                <a:cs typeface="Traditional Arabic" panose="02020603050405020304" pitchFamily="18" charset="-78"/>
              </a:endParaRPr>
            </a:p>
          </p:txBody>
        </p:sp>
      </p:grpSp>
      <p:sp>
        <p:nvSpPr>
          <p:cNvPr id="6" name="Oval 5"/>
          <p:cNvSpPr/>
          <p:nvPr/>
        </p:nvSpPr>
        <p:spPr>
          <a:xfrm>
            <a:off x="8586591" y="1996770"/>
            <a:ext cx="1132684" cy="1132684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7" name="Group 6"/>
          <p:cNvGrpSpPr/>
          <p:nvPr/>
        </p:nvGrpSpPr>
        <p:grpSpPr>
          <a:xfrm>
            <a:off x="2067951" y="3467569"/>
            <a:ext cx="7084981" cy="1132684"/>
            <a:chOff x="1410067" y="1473423"/>
            <a:chExt cx="6722410" cy="1132684"/>
          </a:xfrm>
        </p:grpSpPr>
        <p:sp>
          <p:nvSpPr>
            <p:cNvPr id="8" name="Pentagon 7"/>
            <p:cNvSpPr/>
            <p:nvPr/>
          </p:nvSpPr>
          <p:spPr>
            <a:xfrm>
              <a:off x="1410067" y="1473423"/>
              <a:ext cx="6722410" cy="1132684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Pentagon 7"/>
            <p:cNvSpPr/>
            <p:nvPr/>
          </p:nvSpPr>
          <p:spPr>
            <a:xfrm>
              <a:off x="1410067" y="1473423"/>
              <a:ext cx="6439239" cy="11326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4480" tIns="152400" rIns="499482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4400" dirty="0"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التوسط في الإنفاق</a:t>
              </a:r>
              <a:endParaRPr lang="en-US" sz="4400" dirty="0">
                <a:latin typeface="Traditional Arabic" panose="02020603050405020304" pitchFamily="18" charset="-78"/>
                <a:cs typeface="Traditional Arabic" panose="02020603050405020304" pitchFamily="18" charset="-78"/>
              </a:endParaRPr>
            </a:p>
          </p:txBody>
        </p:sp>
      </p:grpSp>
      <p:sp>
        <p:nvSpPr>
          <p:cNvPr id="10" name="Oval 9"/>
          <p:cNvSpPr/>
          <p:nvPr/>
        </p:nvSpPr>
        <p:spPr>
          <a:xfrm>
            <a:off x="8586591" y="3467569"/>
            <a:ext cx="1132684" cy="1132684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1" name="Group 10"/>
          <p:cNvGrpSpPr/>
          <p:nvPr/>
        </p:nvGrpSpPr>
        <p:grpSpPr>
          <a:xfrm>
            <a:off x="2067951" y="4938368"/>
            <a:ext cx="7084982" cy="1132684"/>
            <a:chOff x="1410067" y="2944222"/>
            <a:chExt cx="6722410" cy="1132684"/>
          </a:xfrm>
        </p:grpSpPr>
        <p:sp>
          <p:nvSpPr>
            <p:cNvPr id="12" name="Pentagon 11"/>
            <p:cNvSpPr/>
            <p:nvPr/>
          </p:nvSpPr>
          <p:spPr>
            <a:xfrm>
              <a:off x="1410067" y="2944222"/>
              <a:ext cx="6722410" cy="1132684"/>
            </a:xfrm>
            <a:prstGeom prst="homePlat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Pentagon 10"/>
            <p:cNvSpPr/>
            <p:nvPr/>
          </p:nvSpPr>
          <p:spPr>
            <a:xfrm>
              <a:off x="1410067" y="2944222"/>
              <a:ext cx="6439238" cy="113268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84480" tIns="152400" rIns="499482" bIns="15240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4400" dirty="0">
                  <a:latin typeface="Traditional Arabic" panose="02020603050405020304" pitchFamily="18" charset="-78"/>
                  <a:cs typeface="Traditional Arabic" panose="02020603050405020304" pitchFamily="18" charset="-78"/>
                </a:rPr>
                <a:t>التوازن ، ومراعاة الأولويات في الإنفاق</a:t>
              </a:r>
              <a:endParaRPr lang="en-US" sz="4400" dirty="0">
                <a:latin typeface="Traditional Arabic" panose="02020603050405020304" pitchFamily="18" charset="-78"/>
                <a:cs typeface="Traditional Arabic" panose="02020603050405020304" pitchFamily="18" charset="-78"/>
              </a:endParaRPr>
            </a:p>
          </p:txBody>
        </p:sp>
      </p:grpSp>
      <p:sp>
        <p:nvSpPr>
          <p:cNvPr id="14" name="Oval 13"/>
          <p:cNvSpPr/>
          <p:nvPr/>
        </p:nvSpPr>
        <p:spPr>
          <a:xfrm>
            <a:off x="8586591" y="4938368"/>
            <a:ext cx="1132684" cy="1132684"/>
          </a:xfrm>
          <a:prstGeom prst="ellipse">
            <a:avLst/>
          </a:prstGeom>
          <a:blipFill rotWithShape="1">
            <a:blip r:embed="rId2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4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Title 1"/>
          <p:cNvSpPr txBox="1">
            <a:spLocks/>
          </p:cNvSpPr>
          <p:nvPr/>
        </p:nvSpPr>
        <p:spPr>
          <a:xfrm>
            <a:off x="2215877" y="796185"/>
            <a:ext cx="7234238" cy="85248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rtl="1"/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الضوابط الواردة على الإنفاق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529232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499199" y="4024099"/>
            <a:ext cx="57097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https://www.youtube.com/watch?v=ad4G4vX_PSk&amp;t=904s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b="1" dirty="0" smtClean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الحرية المالية ,, خواطر</a:t>
            </a:r>
            <a:endParaRPr lang="en-US" b="1" dirty="0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300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rtl="1"/>
            <a:r>
              <a:rPr lang="ar-SA" b="1" dirty="0" smtClean="0">
                <a:solidFill>
                  <a:schemeClr val="accent2">
                    <a:lumMod val="50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نشاط جماعي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7648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85800" indent="-685800" algn="ctr">
              <a:buFont typeface="Wingdings" panose="05000000000000000000" pitchFamily="2" charset="2"/>
              <a:buChar char="ü"/>
            </a:pPr>
            <a:r>
              <a:rPr lang="ar-SA" sz="5400" b="1" dirty="0">
                <a:solidFill>
                  <a:schemeClr val="accent2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ضعي إشارة</a:t>
            </a:r>
            <a:br>
              <a:rPr lang="ar-SA" sz="5400" b="1" dirty="0">
                <a:solidFill>
                  <a:schemeClr val="accent2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</a:br>
            <a:r>
              <a:rPr lang="ar-SA" sz="5400" b="1" dirty="0">
                <a:solidFill>
                  <a:schemeClr val="accent2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في المكان المناسب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017109"/>
              </p:ext>
            </p:extLst>
          </p:nvPr>
        </p:nvGraphicFramePr>
        <p:xfrm>
          <a:off x="1024128" y="2084832"/>
          <a:ext cx="9678575" cy="446121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15165"/>
                <a:gridCol w="1730934"/>
                <a:gridCol w="1433003"/>
                <a:gridCol w="1973282"/>
                <a:gridCol w="3226191"/>
              </a:tblGrid>
              <a:tr h="5292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الضرر يزال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دفع المضار مقدم على جلب المصالح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يرتكب أخف الضررين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يتحمل الضرر الخاص لأجل رفع الضرر العام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92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تحديد أسعار المأكولات من الدولة؛ رفعًا لضرر المجتمع</a:t>
                      </a:r>
                    </a:p>
                  </a:txBody>
                  <a:tcPr/>
                </a:tc>
              </a:tr>
              <a:tr h="5292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الاستيراد المحصول من الخارج بدل استنفاد مخزون المياه المحلي </a:t>
                      </a:r>
                      <a:endParaRPr lang="en-US" sz="24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</a:tr>
              <a:tr h="5292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لايجوز للإنسان أن يحفظ ماله بإتلاف مال غيره</a:t>
                      </a:r>
                      <a:endParaRPr lang="en-US" sz="24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</a:tr>
              <a:tr h="5292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منع التجارة في الخمور بالرغم أن فيها أرباحاً</a:t>
                      </a:r>
                      <a:endParaRPr lang="en-US" sz="24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</a:tr>
              <a:tr h="5292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للرجل رد المبيع بالعيب</a:t>
                      </a:r>
                      <a:endParaRPr lang="en-US" sz="24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62117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5134" y="585216"/>
            <a:ext cx="9639066" cy="1210673"/>
          </a:xfrm>
        </p:spPr>
        <p:txBody>
          <a:bodyPr/>
          <a:lstStyle/>
          <a:p>
            <a:pPr marL="685800" indent="-685800" algn="ctr">
              <a:buFont typeface="Wingdings" panose="05000000000000000000" pitchFamily="2" charset="2"/>
              <a:buChar char="ü"/>
            </a:pPr>
            <a:r>
              <a:rPr lang="ar-SA" sz="5400" b="1" dirty="0">
                <a:solidFill>
                  <a:schemeClr val="accent2">
                    <a:lumMod val="75000"/>
                  </a:schemeClr>
                </a:solidFill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الجواب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523358"/>
              </p:ext>
            </p:extLst>
          </p:nvPr>
        </p:nvGraphicFramePr>
        <p:xfrm>
          <a:off x="1024128" y="2084832"/>
          <a:ext cx="9678575" cy="446121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15165"/>
                <a:gridCol w="1730934"/>
                <a:gridCol w="1433003"/>
                <a:gridCol w="1973282"/>
                <a:gridCol w="3226191"/>
              </a:tblGrid>
              <a:tr h="5292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الضرر يزال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دفع المضار مقدم على جلب المصالح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dirty="0" smtClean="0"/>
                        <a:t>يرتكب أخف الضررين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dirty="0" smtClean="0"/>
                        <a:t>يتحمل الضرر الخاص لأجل رفع الضرر العام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292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تحديد أسعار المأكولات من الدولة؛ رفعًا لضرر المجتمع</a:t>
                      </a:r>
                    </a:p>
                  </a:txBody>
                  <a:tcPr/>
                </a:tc>
              </a:tr>
              <a:tr h="5292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الاستيراد المحصول من الخارج بدل استنفاد مخزون المياه المحلي </a:t>
                      </a:r>
                      <a:endParaRPr lang="en-US" sz="24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</a:tr>
              <a:tr h="5292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لايجوز للإنسان أن يحفظ ماله بإتلاف مال غيره</a:t>
                      </a:r>
                      <a:endParaRPr lang="en-US" sz="24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</a:tr>
              <a:tr h="5292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منع التجارة في الخمور بالرغم أن فيها أرباحاً</a:t>
                      </a:r>
                      <a:endParaRPr lang="en-US" sz="24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</a:tr>
              <a:tr h="52929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400" b="1" dirty="0" smtClean="0">
                          <a:latin typeface="Traditional Arabic" panose="02020603050405020304" pitchFamily="18" charset="-78"/>
                          <a:cs typeface="Traditional Arabic" panose="02020603050405020304" pitchFamily="18" charset="-78"/>
                        </a:rPr>
                        <a:t>للرجل رد المبيع بالعيب</a:t>
                      </a:r>
                      <a:endParaRPr lang="en-US" sz="2400" b="1" dirty="0"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Multiply 4"/>
          <p:cNvSpPr/>
          <p:nvPr/>
        </p:nvSpPr>
        <p:spPr>
          <a:xfrm>
            <a:off x="6333482" y="3046130"/>
            <a:ext cx="342199" cy="325369"/>
          </a:xfrm>
          <a:prstGeom prst="mathMultiply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3092878" y="5493880"/>
            <a:ext cx="342199" cy="325369"/>
          </a:xfrm>
          <a:prstGeom prst="mathMultiply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Multiply 7"/>
          <p:cNvSpPr/>
          <p:nvPr/>
        </p:nvSpPr>
        <p:spPr>
          <a:xfrm>
            <a:off x="1523064" y="6185159"/>
            <a:ext cx="342199" cy="325369"/>
          </a:xfrm>
          <a:prstGeom prst="mathMultiply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Multiply 8"/>
          <p:cNvSpPr/>
          <p:nvPr/>
        </p:nvSpPr>
        <p:spPr>
          <a:xfrm>
            <a:off x="3092877" y="4626229"/>
            <a:ext cx="342199" cy="325369"/>
          </a:xfrm>
          <a:prstGeom prst="mathMultiply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Multiply 9"/>
          <p:cNvSpPr/>
          <p:nvPr/>
        </p:nvSpPr>
        <p:spPr>
          <a:xfrm>
            <a:off x="4627163" y="3774471"/>
            <a:ext cx="342199" cy="325369"/>
          </a:xfrm>
          <a:prstGeom prst="mathMultiply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456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3656</TotalTime>
  <Words>187</Words>
  <Application>Microsoft Office PowerPoint</Application>
  <PresentationFormat>Widescreen</PresentationFormat>
  <Paragraphs>40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Traditional Arabic</vt:lpstr>
      <vt:lpstr>Tw Cen MT</vt:lpstr>
      <vt:lpstr>Tw Cen MT Condensed</vt:lpstr>
      <vt:lpstr>Wingdings</vt:lpstr>
      <vt:lpstr>Wingdings 3</vt:lpstr>
      <vt:lpstr>Integral</vt:lpstr>
      <vt:lpstr>الوحدة الرابعة: الحرية الاقتصادية المنضبطة</vt:lpstr>
      <vt:lpstr>أسس النظام الاقتصادي الإسلامي</vt:lpstr>
      <vt:lpstr>PowerPoint Presentation</vt:lpstr>
      <vt:lpstr>PowerPoint Presentation</vt:lpstr>
      <vt:lpstr>PowerPoint Presentation</vt:lpstr>
      <vt:lpstr>الحرية المالية ,, خواطر</vt:lpstr>
      <vt:lpstr>نشاط جماعي </vt:lpstr>
      <vt:lpstr>ضعي إشارة في المكان المناسب</vt:lpstr>
      <vt:lpstr>الجواب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الوحدة الأولى: تعريف الثقافة الإسلامية وأهميتها ومجالاتها</dc:title>
  <dc:creator>nora nora</dc:creator>
  <cp:lastModifiedBy>nora nora</cp:lastModifiedBy>
  <cp:revision>40</cp:revision>
  <dcterms:created xsi:type="dcterms:W3CDTF">2017-10-01T16:18:48Z</dcterms:created>
  <dcterms:modified xsi:type="dcterms:W3CDTF">2017-11-21T06:31:19Z</dcterms:modified>
</cp:coreProperties>
</file>