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4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61F3-C164-4817-A01C-AFB5ECE2D907}" type="datetimeFigureOut">
              <a:rPr lang="ar-SA" smtClean="0"/>
              <a:pPr/>
              <a:t>17/01/35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18B8-0930-491D-AD8D-85BE3A607D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61F3-C164-4817-A01C-AFB5ECE2D907}" type="datetimeFigureOut">
              <a:rPr lang="ar-SA" smtClean="0"/>
              <a:pPr/>
              <a:t>17/01/35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18B8-0930-491D-AD8D-85BE3A607D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61F3-C164-4817-A01C-AFB5ECE2D907}" type="datetimeFigureOut">
              <a:rPr lang="ar-SA" smtClean="0"/>
              <a:pPr/>
              <a:t>17/01/35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18B8-0930-491D-AD8D-85BE3A607D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61F3-C164-4817-A01C-AFB5ECE2D907}" type="datetimeFigureOut">
              <a:rPr lang="ar-SA" smtClean="0"/>
              <a:pPr/>
              <a:t>17/01/35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18B8-0930-491D-AD8D-85BE3A607D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61F3-C164-4817-A01C-AFB5ECE2D907}" type="datetimeFigureOut">
              <a:rPr lang="ar-SA" smtClean="0"/>
              <a:pPr/>
              <a:t>17/01/35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18B8-0930-491D-AD8D-85BE3A607D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61F3-C164-4817-A01C-AFB5ECE2D907}" type="datetimeFigureOut">
              <a:rPr lang="ar-SA" smtClean="0"/>
              <a:pPr/>
              <a:t>17/01/35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18B8-0930-491D-AD8D-85BE3A607D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61F3-C164-4817-A01C-AFB5ECE2D907}" type="datetimeFigureOut">
              <a:rPr lang="ar-SA" smtClean="0"/>
              <a:pPr/>
              <a:t>17/01/35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18B8-0930-491D-AD8D-85BE3A607D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61F3-C164-4817-A01C-AFB5ECE2D907}" type="datetimeFigureOut">
              <a:rPr lang="ar-SA" smtClean="0"/>
              <a:pPr/>
              <a:t>17/01/35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18B8-0930-491D-AD8D-85BE3A607D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61F3-C164-4817-A01C-AFB5ECE2D907}" type="datetimeFigureOut">
              <a:rPr lang="ar-SA" smtClean="0"/>
              <a:pPr/>
              <a:t>17/01/35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18B8-0930-491D-AD8D-85BE3A607D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61F3-C164-4817-A01C-AFB5ECE2D907}" type="datetimeFigureOut">
              <a:rPr lang="ar-SA" smtClean="0"/>
              <a:pPr/>
              <a:t>17/01/35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18B8-0930-491D-AD8D-85BE3A607D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61F3-C164-4817-A01C-AFB5ECE2D907}" type="datetimeFigureOut">
              <a:rPr lang="ar-SA" smtClean="0"/>
              <a:pPr/>
              <a:t>17/01/35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A18B8-0930-491D-AD8D-85BE3A607D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61F3-C164-4817-A01C-AFB5ECE2D907}" type="datetimeFigureOut">
              <a:rPr lang="ar-SA" smtClean="0"/>
              <a:pPr/>
              <a:t>17/01/35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18B8-0930-491D-AD8D-85BE3A607D8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21088"/>
            <a:ext cx="7772400" cy="14700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ar-SA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101 جيو عملي</a:t>
            </a:r>
            <a:endParaRPr lang="ar-SA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8964488" cy="2328664"/>
          </a:xfrm>
        </p:spPr>
        <p:txBody>
          <a:bodyPr>
            <a:normAutofit/>
          </a:bodyPr>
          <a:lstStyle/>
          <a:p>
            <a:r>
              <a:rPr lang="ar-S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</a:rPr>
              <a:t>الجزء الثاني – الخرائط الجيولوجية و الكنتورية</a:t>
            </a:r>
            <a:endParaRPr lang="ar-S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how-to-read-topographic-map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4955296" cy="421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 smtClean="0"/>
              <a:t>خطوط الكنتور تمثل مجرى مائي او نهر</a:t>
            </a:r>
          </a:p>
          <a:p>
            <a:pPr>
              <a:buNone/>
            </a:pPr>
            <a:r>
              <a:rPr lang="ar-SA" dirty="0" smtClean="0"/>
              <a:t>يتم التعرف عليها من خلال الخطوط التى تكون على شكل زوايا حاده رقم7 </a:t>
            </a:r>
          </a:p>
          <a:p>
            <a:pPr>
              <a:buNone/>
            </a:pPr>
            <a:r>
              <a:rPr lang="ar-SA" sz="19900" dirty="0" smtClean="0"/>
              <a:t>     7</a:t>
            </a:r>
            <a:endParaRPr lang="ar-SA" sz="199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60032" y="4365104"/>
            <a:ext cx="187220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04248" y="2996952"/>
            <a:ext cx="2016224" cy="244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رأس الزاويه: متجه نحو المنبع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419872" y="3429000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99592" y="2924944"/>
            <a:ext cx="2448272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فتحة الزاويه: اتجاه المصب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b="1" dirty="0" smtClean="0"/>
              <a:t>أمثلة</a:t>
            </a:r>
            <a:endParaRPr lang="ar-SA" b="1" dirty="0"/>
          </a:p>
        </p:txBody>
      </p:sp>
      <p:pic>
        <p:nvPicPr>
          <p:cNvPr id="4" name="Content Placeholder 3" descr="topogr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3470" y="2061248"/>
            <a:ext cx="4808770" cy="36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 descr="map2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96796" y="1367064"/>
            <a:ext cx="5550408" cy="4489704"/>
          </a:xfrm>
        </p:spPr>
      </p:pic>
      <p:sp>
        <p:nvSpPr>
          <p:cNvPr id="5" name="Rectangle 4"/>
          <p:cNvSpPr/>
          <p:nvPr/>
        </p:nvSpPr>
        <p:spPr>
          <a:xfrm>
            <a:off x="2195736" y="836712"/>
            <a:ext cx="4896544" cy="2592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map1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48092" y="1600200"/>
            <a:ext cx="54478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السرج:عبارة عن جبلين يشتركان في قاعده مرتفعة تشبه سرج الحصان. وتكون خطوط الكنتور على هيئه مجموعتين من الدوائر.</a:t>
            </a:r>
          </a:p>
          <a:p>
            <a:endParaRPr lang="ar-SA" dirty="0" smtClean="0"/>
          </a:p>
          <a:p>
            <a:r>
              <a:rPr lang="ar-SA" dirty="0" smtClean="0"/>
              <a:t>الهضبة: خطوط الكنتور تزداد في الارتفاع الى الداخل بحيث اخر خط يحصر داخلة مساحة كبيرة نوعا ما.</a:t>
            </a:r>
            <a:endParaRPr lang="en-US" dirty="0" smtClean="0"/>
          </a:p>
          <a:p>
            <a:endParaRPr lang="en-US" dirty="0" smtClean="0"/>
          </a:p>
          <a:p>
            <a:r>
              <a:rPr lang="ar-SA" dirty="0" smtClean="0"/>
              <a:t>سهل: عبارة عن منطقه بين مرتفعين.</a:t>
            </a:r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b="1" dirty="0" smtClean="0"/>
              <a:t>امثلة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888432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 smtClean="0"/>
              <a:t>المنحدرات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420888"/>
            <a:ext cx="3816424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u="sng" dirty="0" smtClean="0"/>
              <a:t>منحدر محدب</a:t>
            </a:r>
            <a:r>
              <a:rPr lang="en-US" sz="2800" b="1" u="sng" dirty="0" smtClean="0"/>
              <a:t>Convex Slope</a:t>
            </a:r>
            <a:endParaRPr lang="ar-SA" sz="2800" b="1" u="sng" dirty="0" smtClean="0"/>
          </a:p>
          <a:p>
            <a:r>
              <a:rPr lang="ar-SA" sz="2400" i="1" dirty="0" smtClean="0"/>
              <a:t>تكون فيه خطوط الكنتور متباعدة في الجزء المرتفع ومتقاربة في الجزء السفلي من المحدر</a:t>
            </a:r>
            <a:endParaRPr lang="ar-SA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420888"/>
            <a:ext cx="3816424" cy="23698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b="1" u="sng" dirty="0" smtClean="0"/>
              <a:t>منحدر مقعر</a:t>
            </a:r>
            <a:r>
              <a:rPr lang="en-US" sz="2800" b="1" u="sng" dirty="0" smtClean="0"/>
              <a:t>Concave Slope</a:t>
            </a:r>
            <a:endParaRPr lang="ar-SA" sz="2800" b="1" u="sng" dirty="0" smtClean="0"/>
          </a:p>
          <a:p>
            <a:r>
              <a:rPr lang="ar-SA" sz="2400" i="1" dirty="0" smtClean="0"/>
              <a:t>تكون فيه خطوط الكنتور متقاربه في المناطق المرتفعه ومتباعدة في المناطق المنخفضة من المنحدر. يكون الجزء العلوي على هيئة جرف، بينما يكون انحدار الجزء السفلي خفيفاً</a:t>
            </a:r>
            <a:endParaRPr lang="ar-SA" sz="2400" i="1" dirty="0"/>
          </a:p>
        </p:txBody>
      </p:sp>
      <p:sp>
        <p:nvSpPr>
          <p:cNvPr id="10" name="Bent Arrow 9"/>
          <p:cNvSpPr/>
          <p:nvPr/>
        </p:nvSpPr>
        <p:spPr>
          <a:xfrm rot="5400000">
            <a:off x="6732240" y="764704"/>
            <a:ext cx="1656184" cy="16561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6200000" flipH="1">
            <a:off x="1295636" y="800708"/>
            <a:ext cx="1584176" cy="15121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b="1" dirty="0" smtClean="0"/>
              <a:t>امثلة - </a:t>
            </a:r>
            <a:r>
              <a:rPr lang="ar-SA" b="1" dirty="0" smtClean="0"/>
              <a:t>منحدر محدب</a:t>
            </a:r>
            <a:r>
              <a:rPr lang="en-US" b="1" dirty="0" smtClean="0"/>
              <a:t>Convex </a:t>
            </a:r>
            <a:r>
              <a:rPr lang="en-US" b="1" dirty="0" smtClean="0"/>
              <a:t>Slope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5" name="Picture 4" descr="Convex Slop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4454" y="2334759"/>
            <a:ext cx="4669546" cy="4523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onvex Slope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34" y="1575624"/>
            <a:ext cx="4470558" cy="2789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b="1" dirty="0" smtClean="0"/>
              <a:t>امثلة</a:t>
            </a:r>
            <a:r>
              <a:rPr lang="ar-SA" dirty="0" smtClean="0"/>
              <a:t> - </a:t>
            </a:r>
            <a:r>
              <a:rPr lang="ar-SA" b="1" dirty="0" smtClean="0"/>
              <a:t>منحدر مقعر</a:t>
            </a:r>
            <a:r>
              <a:rPr lang="en-US" b="1" dirty="0" smtClean="0"/>
              <a:t>Concave </a:t>
            </a:r>
            <a:r>
              <a:rPr lang="en-US" b="1" dirty="0" smtClean="0"/>
              <a:t>Slope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b="1" dirty="0" smtClean="0">
                <a:solidFill>
                  <a:schemeClr val="tx2"/>
                </a:solidFill>
              </a:rPr>
              <a:t>مقدمة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الخرائط:  صوره مصغره ذات بعدين موقعه على ورقه، تمثل ما هو موجود على سطح الارض</a:t>
            </a:r>
          </a:p>
          <a:p>
            <a:endParaRPr lang="ar-SA" dirty="0" smtClean="0"/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الخرائط الطوبوغرافية والجيولوجية عباره عن مسقط افقي لمنطقة ما من سطح الارض موضح عليها الظواهر التضاريسية او الجيولوجية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b="1" dirty="0" smtClean="0"/>
              <a:t>مقياس الرسم </a:t>
            </a:r>
            <a:r>
              <a:rPr lang="en-US" b="1" dirty="0" smtClean="0"/>
              <a:t>Scale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175">
            <a:noFill/>
          </a:ln>
        </p:spPr>
        <p:txBody>
          <a:bodyPr/>
          <a:lstStyle/>
          <a:p>
            <a:pPr>
              <a:buNone/>
            </a:pPr>
            <a:r>
              <a:rPr lang="ar-SA" dirty="0" smtClean="0">
                <a:solidFill>
                  <a:srgbClr val="00B0F0"/>
                </a:solidFill>
              </a:rPr>
              <a:t>1- الطريقة الكسرية</a:t>
            </a:r>
          </a:p>
          <a:p>
            <a:pPr>
              <a:buNone/>
            </a:pPr>
            <a:r>
              <a:rPr lang="ar-SA" sz="2800" dirty="0" smtClean="0"/>
              <a:t>يعني اننا لو اخذنا 1سم على الخريطة,فانها تساوي 10,000 على الطبيعه</a:t>
            </a:r>
            <a:r>
              <a:rPr lang="ar-SA" dirty="0" smtClean="0"/>
              <a:t>.</a:t>
            </a:r>
          </a:p>
          <a:p>
            <a:pPr>
              <a:buNone/>
            </a:pPr>
            <a:r>
              <a:rPr lang="ar-SA" dirty="0" smtClean="0">
                <a:solidFill>
                  <a:srgbClr val="00B0F0"/>
                </a:solidFill>
              </a:rPr>
              <a:t>2- الطريقة النسبية</a:t>
            </a:r>
          </a:p>
          <a:p>
            <a:pPr>
              <a:buNone/>
            </a:pPr>
            <a:r>
              <a:rPr lang="ar-SA" sz="2800" u="sng" dirty="0" smtClean="0">
                <a:solidFill>
                  <a:srgbClr val="FF0000"/>
                </a:solidFill>
              </a:rPr>
              <a:t>10,000:1</a:t>
            </a:r>
            <a:r>
              <a:rPr lang="ar-SA" sz="2800" dirty="0" smtClean="0"/>
              <a:t>  تعني كل 1سم يساوي 10,000 على الطبيعه</a:t>
            </a:r>
          </a:p>
          <a:p>
            <a:pPr>
              <a:buNone/>
            </a:pPr>
            <a:r>
              <a:rPr lang="ar-SA" dirty="0" smtClean="0">
                <a:solidFill>
                  <a:srgbClr val="00B0F0"/>
                </a:solidFill>
              </a:rPr>
              <a:t>3-الطريقة البيانية</a:t>
            </a:r>
          </a:p>
          <a:p>
            <a:pPr>
              <a:buNone/>
            </a:pPr>
            <a:r>
              <a:rPr lang="ar-SA" dirty="0" smtClean="0">
                <a:solidFill>
                  <a:srgbClr val="00B0F0"/>
                </a:solidFill>
              </a:rPr>
              <a:t>4-الطريقة الكتابية</a:t>
            </a:r>
          </a:p>
          <a:p>
            <a:pPr>
              <a:buNone/>
            </a:pPr>
            <a:r>
              <a:rPr lang="ar-SA" sz="2800" dirty="0" smtClean="0"/>
              <a:t>مثال: كل 1سم يساوي 100متر</a:t>
            </a:r>
            <a:endParaRPr lang="ar-S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1412776"/>
            <a:ext cx="11521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u="sng" dirty="0" smtClean="0"/>
              <a:t>        1  </a:t>
            </a:r>
          </a:p>
          <a:p>
            <a:pPr algn="ctr"/>
            <a:r>
              <a:rPr lang="ar-SA" sz="2400" b="1" dirty="0" smtClean="0"/>
              <a:t>10,000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images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5520449" cy="2808312"/>
          </a:xfrm>
        </p:spPr>
      </p:pic>
      <p:pic>
        <p:nvPicPr>
          <p:cNvPr id="5" name="Picture 4" descr="inde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645024"/>
            <a:ext cx="3816424" cy="294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26" y="117360"/>
            <a:ext cx="5549794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4355975" y="692696"/>
            <a:ext cx="540060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الخرائط الكنتورية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u="sng" dirty="0" smtClean="0"/>
              <a:t>خط الكنتور </a:t>
            </a:r>
            <a:r>
              <a:rPr lang="en-US" u="sng" dirty="0" smtClean="0"/>
              <a:t>Contour Line</a:t>
            </a:r>
          </a:p>
          <a:p>
            <a:pPr>
              <a:buNone/>
            </a:pPr>
            <a:r>
              <a:rPr lang="ar-SA" dirty="0" smtClean="0"/>
              <a:t>عبارة عن خط وهمي يرسم مارا بمجموعة من النقاط الموجدودة على الخريطة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•</a:t>
            </a:r>
            <a:r>
              <a:rPr lang="ar-SA" u="sng" dirty="0" smtClean="0"/>
              <a:t>المسافة الكنتورية للخريطة الكنتورية </a:t>
            </a:r>
          </a:p>
          <a:p>
            <a:pPr>
              <a:buNone/>
            </a:pPr>
            <a:r>
              <a:rPr lang="ar-SA" dirty="0" smtClean="0"/>
              <a:t>هي الفارق في الارتفاع بين الخطوط الكنتورية المتعاقبة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u="sng" dirty="0" smtClean="0"/>
              <a:t>#</a:t>
            </a:r>
            <a:r>
              <a:rPr lang="ar-SA" u="sng" dirty="0"/>
              <a:t> </a:t>
            </a:r>
            <a:r>
              <a:rPr lang="ar-SA" u="sng" dirty="0">
                <a:solidFill>
                  <a:srgbClr val="FF0000"/>
                </a:solidFill>
              </a:rPr>
              <a:t>ملاحظة</a:t>
            </a:r>
            <a:r>
              <a:rPr lang="ar-SA" u="sng" dirty="0" smtClean="0"/>
              <a:t>: </a:t>
            </a:r>
            <a:r>
              <a:rPr lang="ar-SA" u="sng" dirty="0" smtClean="0">
                <a:solidFill>
                  <a:schemeClr val="accent6">
                    <a:lumMod val="75000"/>
                  </a:schemeClr>
                </a:solidFill>
              </a:rPr>
              <a:t>عاده منحنيا او دائريا ونادرا ما يكون مستقيما</a:t>
            </a:r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b="1" dirty="0" smtClean="0">
                <a:solidFill>
                  <a:schemeClr val="tx2"/>
                </a:solidFill>
              </a:rPr>
              <a:t>طريقة رسم خريطة كنتوريه 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التوصيل بين النقاط المتساوية في القيمة </a:t>
            </a:r>
          </a:p>
          <a:p>
            <a:r>
              <a:rPr lang="ar-SA" dirty="0" smtClean="0"/>
              <a:t>في حالة وجود نقطة بين خطين متتاليين ، فان هذه النقطة تمثل المسافة الاقرب. تسمى </a:t>
            </a:r>
            <a:r>
              <a:rPr lang="ar-SA" u="sng" dirty="0" smtClean="0"/>
              <a:t>نقاط مساعده</a:t>
            </a:r>
          </a:p>
          <a:p>
            <a:endParaRPr lang="ar-SA" u="sng" dirty="0"/>
          </a:p>
          <a:p>
            <a:endParaRPr lang="ar-SA" u="sng" dirty="0" smtClean="0"/>
          </a:p>
          <a:p>
            <a:r>
              <a:rPr lang="ar-SA" u="sng" dirty="0" smtClean="0">
                <a:solidFill>
                  <a:srgbClr val="FF0000"/>
                </a:solidFill>
              </a:rPr>
              <a:t>الفترة الكنتورية: </a:t>
            </a:r>
            <a:r>
              <a:rPr lang="ar-SA" dirty="0" smtClean="0"/>
              <a:t>هي المسافة الرأسية بين كل خطي كنتور متتاليين</a:t>
            </a:r>
          </a:p>
          <a:p>
            <a:endParaRPr lang="ar-SA" u="sng" dirty="0"/>
          </a:p>
          <a:p>
            <a:endParaRPr lang="ar-SA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b="1" dirty="0" smtClean="0">
                <a:solidFill>
                  <a:schemeClr val="tx2"/>
                </a:solidFill>
              </a:rPr>
              <a:t>مميزات خطوط الكنتور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عندما تكون الخطوط قريبة من بعضها البعض يكون حجم الانحدار كبيرً أي يكون التغيير شديد الانحدار</a:t>
            </a:r>
          </a:p>
          <a:p>
            <a:r>
              <a:rPr lang="ar-SA" dirty="0" smtClean="0"/>
              <a:t>عدم دمج خطوط الكنتور_عدم تقاطع الخطوط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58" y="188640"/>
            <a:ext cx="5549794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خطوط الكنتور ذات المنحنيات المقفلة</a:t>
            </a:r>
          </a:p>
          <a:p>
            <a:pPr>
              <a:buNone/>
            </a:pP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عند رسم خطوط لتمثل تل مخروطي منتظم نجدها على شكل دوائر متحدة المركز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357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101 جيو عملي</vt:lpstr>
      <vt:lpstr>مقدمة</vt:lpstr>
      <vt:lpstr>Slide 3</vt:lpstr>
      <vt:lpstr>Slide 4</vt:lpstr>
      <vt:lpstr>Slide 5</vt:lpstr>
      <vt:lpstr>طريقة رسم خريطة كنتوريه </vt:lpstr>
      <vt:lpstr>مميزات خطوط الكنتور</vt:lpstr>
      <vt:lpstr>Slide 8</vt:lpstr>
      <vt:lpstr>Slide 9</vt:lpstr>
      <vt:lpstr>Slide 10</vt:lpstr>
      <vt:lpstr>Slide 11</vt:lpstr>
      <vt:lpstr>أمثلة</vt:lpstr>
      <vt:lpstr>Slide 13</vt:lpstr>
      <vt:lpstr>Slide 14</vt:lpstr>
      <vt:lpstr>Slide 15</vt:lpstr>
      <vt:lpstr>امثلة</vt:lpstr>
      <vt:lpstr>المنحدرات</vt:lpstr>
      <vt:lpstr>امثلة - منحدر محدبConvex Slope</vt:lpstr>
      <vt:lpstr>امثلة - منحدر مقعرConcave Slope</vt:lpstr>
      <vt:lpstr>مقياس الرسم Scale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 جيو عملي</dc:title>
  <dc:creator>saad arifi</dc:creator>
  <cp:lastModifiedBy>saad arifi</cp:lastModifiedBy>
  <cp:revision>61</cp:revision>
  <dcterms:created xsi:type="dcterms:W3CDTF">2013-11-16T08:44:25Z</dcterms:created>
  <dcterms:modified xsi:type="dcterms:W3CDTF">2013-11-20T15:31:48Z</dcterms:modified>
</cp:coreProperties>
</file>