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2" r:id="rId4"/>
  </p:sldMasterIdLst>
  <p:notesMasterIdLst>
    <p:notesMasterId r:id="rId42"/>
  </p:notesMasterIdLst>
  <p:handoutMasterIdLst>
    <p:handoutMasterId r:id="rId43"/>
  </p:handoutMasterIdLst>
  <p:sldIdLst>
    <p:sldId id="611" r:id="rId5"/>
    <p:sldId id="528" r:id="rId6"/>
    <p:sldId id="616" r:id="rId7"/>
    <p:sldId id="650" r:id="rId8"/>
    <p:sldId id="653" r:id="rId9"/>
    <p:sldId id="629" r:id="rId10"/>
    <p:sldId id="630" r:id="rId11"/>
    <p:sldId id="631" r:id="rId12"/>
    <p:sldId id="655" r:id="rId13"/>
    <p:sldId id="529" r:id="rId14"/>
    <p:sldId id="656" r:id="rId15"/>
    <p:sldId id="641" r:id="rId16"/>
    <p:sldId id="530" r:id="rId17"/>
    <p:sldId id="531" r:id="rId18"/>
    <p:sldId id="588" r:id="rId19"/>
    <p:sldId id="645" r:id="rId20"/>
    <p:sldId id="646" r:id="rId21"/>
    <p:sldId id="647" r:id="rId22"/>
    <p:sldId id="651" r:id="rId23"/>
    <p:sldId id="532" r:id="rId24"/>
    <p:sldId id="533" r:id="rId25"/>
    <p:sldId id="649" r:id="rId26"/>
    <p:sldId id="534" r:id="rId27"/>
    <p:sldId id="535" r:id="rId28"/>
    <p:sldId id="537" r:id="rId29"/>
    <p:sldId id="621" r:id="rId30"/>
    <p:sldId id="623" r:id="rId31"/>
    <p:sldId id="628" r:id="rId32"/>
    <p:sldId id="538" r:id="rId33"/>
    <p:sldId id="601" r:id="rId34"/>
    <p:sldId id="539" r:id="rId35"/>
    <p:sldId id="540" r:id="rId36"/>
    <p:sldId id="654" r:id="rId37"/>
    <p:sldId id="632" r:id="rId38"/>
    <p:sldId id="542" r:id="rId39"/>
    <p:sldId id="602" r:id="rId40"/>
    <p:sldId id="636" r:id="rId41"/>
  </p:sldIdLst>
  <p:sldSz cx="9144000" cy="6858000" type="screen4x3"/>
  <p:notesSz cx="6934200" cy="10071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2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FFCC"/>
    <a:srgbClr val="FF0000"/>
    <a:srgbClr val="FFDD87"/>
    <a:srgbClr val="FFD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30"/>
  </p:normalViewPr>
  <p:slideViewPr>
    <p:cSldViewPr snapToGrid="0">
      <p:cViewPr varScale="1">
        <p:scale>
          <a:sx n="99" d="100"/>
          <a:sy n="99" d="100"/>
        </p:scale>
        <p:origin x="2192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72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t" anchorCtr="0" compatLnSpc="1">
            <a:prstTxWarp prst="textNoShape">
              <a:avLst/>
            </a:prstTxWarp>
          </a:bodyPr>
          <a:lstStyle>
            <a:lvl1pPr algn="l" defTabSz="97155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t" anchorCtr="0" compatLnSpc="1">
            <a:prstTxWarp prst="textNoShape">
              <a:avLst/>
            </a:prstTxWarp>
          </a:bodyPr>
          <a:lstStyle>
            <a:lvl1pPr algn="r" defTabSz="97155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67863"/>
            <a:ext cx="30051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b" anchorCtr="0" compatLnSpc="1">
            <a:prstTxWarp prst="textNoShape">
              <a:avLst/>
            </a:prstTxWarp>
          </a:bodyPr>
          <a:lstStyle>
            <a:lvl1pPr algn="l" defTabSz="97155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9567863"/>
            <a:ext cx="30051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C278148-B7A2-4060-AB37-ECED51E07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722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55650"/>
            <a:ext cx="5035550" cy="3776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83138"/>
            <a:ext cx="5546725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66275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9566275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661A1F3-897E-4A21-9367-5BC43D3B2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836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1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prints something that looks unreadable,</a:t>
            </a:r>
            <a:r>
              <a:rPr lang="en-US" baseline="0"/>
              <a:t> most likely it is the type and an @address, but it is not of much use to you.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7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Trace find largest</a:t>
            </a:r>
            <a:r>
              <a:rPr lang="en-US" baseline="0"/>
              <a:t> number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87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trace for 10, and trace for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87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</a:t>
            </a:r>
            <a:r>
              <a:rPr lang="en-US" baseline="0"/>
              <a:t> this example </a:t>
            </a:r>
            <a:r>
              <a:rPr lang="en-US" b="1" baseline="0"/>
              <a:t>none</a:t>
            </a:r>
            <a:r>
              <a:rPr lang="en-US" baseline="0"/>
              <a:t> of the arrays are equal ;-) </a:t>
            </a:r>
          </a:p>
          <a:p>
            <a:endParaRPr lang="en-US" baseline="0"/>
          </a:p>
          <a:p>
            <a:r>
              <a:rPr lang="en-US" baseline="0" err="1"/>
              <a:t>listA</a:t>
            </a:r>
            <a:r>
              <a:rPr lang="en-US" baseline="0"/>
              <a:t> has same length and same elements as </a:t>
            </a:r>
            <a:r>
              <a:rPr lang="en-US" baseline="0" err="1"/>
              <a:t>listB</a:t>
            </a:r>
            <a:r>
              <a:rPr lang="en-US" baseline="0"/>
              <a:t>, BUT the order of them is NOT the same</a:t>
            </a:r>
          </a:p>
          <a:p>
            <a:endParaRPr lang="en-US" baseline="0"/>
          </a:p>
          <a:p>
            <a:r>
              <a:rPr lang="en-US" baseline="0" err="1"/>
              <a:t>listC</a:t>
            </a:r>
            <a:r>
              <a:rPr lang="en-US" baseline="0"/>
              <a:t> has the same elements in the same order as </a:t>
            </a:r>
            <a:r>
              <a:rPr lang="en-US" baseline="0" err="1"/>
              <a:t>listD</a:t>
            </a:r>
            <a:r>
              <a:rPr lang="en-US" baseline="0"/>
              <a:t>, but list C has more elements. Even though the additional elements are all zeros, we still do NOT consider the two arrays as equal.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48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50736"/>
            <a:ext cx="7848600" cy="1927225"/>
          </a:xfrm>
        </p:spPr>
        <p:txBody>
          <a:bodyPr anchor="b">
            <a:noAutofit/>
          </a:bodyPr>
          <a:lstStyle>
            <a:lvl1pPr>
              <a:defRPr sz="4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84336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DC218-EA44-478C-BF43-3DEB6C7888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4577656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5463"/>
            <a:ext cx="45053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312988"/>
            <a:ext cx="160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F0505-41FB-4F80-BD79-73B24DDB7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6CAE0-C477-4820-AE6B-7D8D6E5B4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F6ED5-0754-49B6-AC84-C769BA21A6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2C9BF-6260-4CDF-B0BA-922492E101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F1FF5EA-CD33-7C4D-9E8D-3DDB2E3E078D}" type="slidenum">
              <a:rPr lang="en-US" sz="1400" smtClean="0">
                <a:latin typeface="+mn-lt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40005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40005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477000"/>
            <a:ext cx="73152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29600" y="6477000"/>
            <a:ext cx="762000" cy="152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F9B945-69AE-5049-A441-9F361182E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3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l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140"/>
            <a:ext cx="8229600" cy="671945"/>
          </a:xfrm>
        </p:spPr>
        <p:txBody>
          <a:bodyPr>
            <a:normAutofit/>
          </a:bodyPr>
          <a:lstStyle>
            <a:lvl1pPr>
              <a:defRPr lang="en-US" sz="3600" kern="1200" spc="-100" baseline="0" dirty="0">
                <a:solidFill>
                  <a:schemeClr val="accent2"/>
                </a:solidFill>
                <a:latin typeface="Tahoma" charset="0"/>
                <a:ea typeface="+mj-ea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945"/>
            <a:ext cx="8229600" cy="526305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389146"/>
            <a:ext cx="9144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7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4F29C-54A9-44C4-8AB0-D66FEB889A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D37DE-1D29-4F48-9C12-63028C1848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53E28-4C43-4ECA-8017-28609562B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A97D7-1E5C-49DF-BF0F-6A23C2D04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B55FD-3F78-4E01-81A3-AEAB7AC997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B55FD-3F78-4E01-81A3-AEAB7AC997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359" y="454573"/>
            <a:ext cx="8923282" cy="6245774"/>
          </a:xfrm>
        </p:spPr>
        <p:txBody>
          <a:bodyPr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2"/>
                </a:solidFill>
                <a:latin typeface="Courier New" pitchFamily="49" charset="0"/>
                <a:ea typeface="+mn-ea"/>
                <a:cs typeface="+mn-cs"/>
              </a:defRPr>
            </a:lvl1pPr>
            <a:lvl2pPr marL="274320" indent="0">
              <a:buNone/>
              <a:defRPr lang="en-US" sz="1800" b="1" kern="1200" dirty="0" smtClean="0">
                <a:solidFill>
                  <a:schemeClr val="accent2"/>
                </a:solidFill>
                <a:latin typeface="Courier New" pitchFamily="49" charset="0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546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0358" y="18288"/>
            <a:ext cx="588344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A3DECE-5AC0-4C5E-9FAD-4889AB0DCB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685800" y="6400800"/>
            <a:ext cx="8229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90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3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5" r:id="rId9"/>
    <p:sldLayoutId id="2147483930" r:id="rId10"/>
    <p:sldLayoutId id="2147483931" r:id="rId11"/>
    <p:sldLayoutId id="2147483932" r:id="rId12"/>
    <p:sldLayoutId id="2147483933" r:id="rId13"/>
    <p:sldLayoutId id="2147483936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../../slides2/CodeSamples4.htm#Listing 7.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../../slides2/CodeSamples4.htm#Listing 7.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../../slides2/CodeSamples4.htm#Listing 7.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../../slides2/CodeSamples4.htm#Listing 7.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../../slides2/CodeSamples4.htm#Listing 7.7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Arrays in Classes And Methods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Ch</a:t>
            </a:r>
            <a:r>
              <a:rPr lang="en-US"/>
              <a:t> 7.2</a:t>
            </a:r>
          </a:p>
        </p:txBody>
      </p:sp>
    </p:spTree>
    <p:extLst>
      <p:ext uri="{BB962C8B-B14F-4D97-AF65-F5344CB8AC3E}">
        <p14:creationId xmlns:p14="http://schemas.microsoft.com/office/powerpoint/2010/main" val="2566694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Study: Sales Report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77900" y="1655763"/>
            <a:ext cx="7708900" cy="4470400"/>
          </a:xfrm>
        </p:spPr>
        <p:txBody>
          <a:bodyPr/>
          <a:lstStyle/>
          <a:p>
            <a:pPr eaLnBrk="1" hangingPunct="1"/>
            <a:r>
              <a:rPr lang="en-US" altLang="en-US"/>
              <a:t>Program to generate a sales report</a:t>
            </a:r>
          </a:p>
          <a:p>
            <a:pPr eaLnBrk="1" hangingPunct="1"/>
            <a:r>
              <a:rPr lang="en-US" altLang="en-US"/>
              <a:t>Class will contain</a:t>
            </a:r>
          </a:p>
          <a:p>
            <a:pPr lvl="1" eaLnBrk="1" hangingPunct="1"/>
            <a:r>
              <a:rPr lang="en-US" altLang="en-US"/>
              <a:t>Name</a:t>
            </a:r>
          </a:p>
          <a:p>
            <a:pPr lvl="1" eaLnBrk="1" hangingPunct="1"/>
            <a:r>
              <a:rPr lang="en-US" altLang="en-US"/>
              <a:t>Sales figure</a:t>
            </a:r>
          </a:p>
          <a:p>
            <a:pPr eaLnBrk="1" hangingPunct="1"/>
            <a:r>
              <a:rPr lang="en-US" altLang="en-US"/>
              <a:t>View </a:t>
            </a:r>
            <a:r>
              <a:rPr lang="en-US" altLang="en-US">
                <a:hlinkClick r:id="rId2" action="ppaction://hlinkfile"/>
              </a:rPr>
              <a:t>class declaration</a:t>
            </a:r>
            <a:r>
              <a:rPr lang="en-US" altLang="en-US"/>
              <a:t>, listing 7.3</a:t>
            </a:r>
            <a:br>
              <a:rPr lang="en-US" altLang="en-US"/>
            </a:br>
            <a:r>
              <a:rPr lang="en-US" altLang="en-US" sz="2800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class SalesAssociate</a:t>
            </a:r>
          </a:p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75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" y="450631"/>
            <a:ext cx="6589713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97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" y="450631"/>
            <a:ext cx="6589713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8" b="4389"/>
          <a:stretch/>
        </p:blipFill>
        <p:spPr bwMode="auto">
          <a:xfrm>
            <a:off x="3192027" y="1876096"/>
            <a:ext cx="5825850" cy="4808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3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Study: Sales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188" y="1600200"/>
            <a:ext cx="7440612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/>
              <a:t>Main subtasks for our program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/>
              <a:t>Get ready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/>
              <a:t>Obtain the data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/>
              <a:t>Compute some statistics (update instance variables)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/>
              <a:t>Display the results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75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Study: Sales Report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Figure 7.3 Class diagram for class </a:t>
            </a:r>
            <a:r>
              <a:rPr lang="en-US" altLang="en-US" sz="2800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SalesReporter  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513" y="2921000"/>
            <a:ext cx="5907087" cy="278606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5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65090"/>
            <a:ext cx="6923088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346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B55FD-3F78-4E01-81A3-AEAB7AC997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393938"/>
            <a:ext cx="6389687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19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B55FD-3F78-4E01-81A3-AEAB7AC997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6" y="449314"/>
            <a:ext cx="58483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72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B55FD-3F78-4E01-81A3-AEAB7AC997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575" y="1605455"/>
            <a:ext cx="52197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775" y="2872280"/>
            <a:ext cx="62769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137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B55FD-3F78-4E01-81A3-AEAB7AC997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6" y="449314"/>
            <a:ext cx="58483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78" y="3568556"/>
            <a:ext cx="3220108" cy="78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906" y="4350079"/>
            <a:ext cx="3872356" cy="23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35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Arrays in Classes and Methods: Outline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333CC"/>
                </a:solidFill>
              </a:rPr>
              <a:t>Common operations: printing, average, </a:t>
            </a:r>
            <a:r>
              <a:rPr lang="en-US" altLang="en-US" err="1">
                <a:solidFill>
                  <a:srgbClr val="3333CC"/>
                </a:solidFill>
              </a:rPr>
              <a:t>etc</a:t>
            </a:r>
            <a:endParaRPr lang="en-US" altLang="en-US">
              <a:solidFill>
                <a:srgbClr val="3333CC"/>
              </a:solidFill>
            </a:endParaRPr>
          </a:p>
          <a:p>
            <a:pPr eaLnBrk="1" hangingPunct="1"/>
            <a:r>
              <a:rPr lang="en-US" altLang="en-US">
                <a:solidFill>
                  <a:srgbClr val="3333CC"/>
                </a:solidFill>
              </a:rPr>
              <a:t>Arrays of Strings </a:t>
            </a:r>
          </a:p>
          <a:p>
            <a:pPr eaLnBrk="1" hangingPunct="1"/>
            <a:r>
              <a:rPr lang="en-US" altLang="en-US"/>
              <a:t>Case Study: Sales Report</a:t>
            </a:r>
          </a:p>
          <a:p>
            <a:pPr eaLnBrk="1" hangingPunct="1"/>
            <a:r>
              <a:rPr lang="en-US" altLang="en-US"/>
              <a:t>Indexed Variables as Method Arguments</a:t>
            </a:r>
          </a:p>
          <a:p>
            <a:pPr eaLnBrk="1" hangingPunct="1"/>
            <a:r>
              <a:rPr lang="en-US" altLang="en-US"/>
              <a:t>Entire Arrays as Arguments to a Method</a:t>
            </a:r>
          </a:p>
          <a:p>
            <a:pPr eaLnBrk="1" hangingPunct="1"/>
            <a:r>
              <a:rPr lang="en-US" altLang="en-US" strike="sngStrike"/>
              <a:t>Arguments for the Method main</a:t>
            </a:r>
          </a:p>
          <a:p>
            <a:pPr eaLnBrk="1" hangingPunct="1"/>
            <a:r>
              <a:rPr lang="en-US" altLang="en-US"/>
              <a:t>Array Assignment and Equality</a:t>
            </a:r>
          </a:p>
          <a:p>
            <a:pPr eaLnBrk="1" hangingPunct="1"/>
            <a:r>
              <a:rPr lang="en-US" altLang="en-US"/>
              <a:t>Methods that Return Arrays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71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Study: Sales Report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View </a:t>
            </a:r>
            <a:r>
              <a:rPr lang="en-US" altLang="en-US">
                <a:hlinkClick r:id="rId2" action="ppaction://hlinkfile"/>
              </a:rPr>
              <a:t>sales report program</a:t>
            </a:r>
            <a:r>
              <a:rPr lang="en-US" altLang="en-US"/>
              <a:t>, listing 7.4</a:t>
            </a:r>
            <a:br>
              <a:rPr lang="en-US" altLang="en-US"/>
            </a:br>
            <a:r>
              <a:rPr lang="en-US" altLang="en-US" sz="2800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class SalesReporter</a:t>
            </a:r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700" y="2638425"/>
            <a:ext cx="6477000" cy="348615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9713" y="2657475"/>
            <a:ext cx="6477000" cy="36957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6937375" y="3508375"/>
            <a:ext cx="1524000" cy="1006475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>
                <a:latin typeface="Arial" pitchFamily="34" charset="0"/>
              </a:rPr>
              <a:t>Sample </a:t>
            </a:r>
            <a:br>
              <a:rPr lang="en-US" altLang="en-US" sz="2000">
                <a:latin typeface="Arial" pitchFamily="34" charset="0"/>
              </a:rPr>
            </a:br>
            <a:r>
              <a:rPr lang="en-US" altLang="en-US" sz="2000">
                <a:latin typeface="Arial" pitchFamily="34" charset="0"/>
              </a:rPr>
              <a:t>screen output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6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Indexed Variables as Method Arguments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Indexed variable of an array</a:t>
            </a:r>
          </a:p>
          <a:p>
            <a:pPr lvl="1" eaLnBrk="1" hangingPunct="1"/>
            <a:r>
              <a:rPr lang="en-US" altLang="en-US"/>
              <a:t>Example … </a:t>
            </a:r>
            <a:r>
              <a:rPr lang="en-US" altLang="en-US" sz="3200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a[</a:t>
            </a:r>
            <a:r>
              <a:rPr lang="en-US" altLang="en-US" sz="3200" b="1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3200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 lvl="1" eaLnBrk="1" hangingPunct="1"/>
            <a:r>
              <a:rPr lang="en-US" altLang="en-US"/>
              <a:t>Can be used anywhere a variable of the array base type can be used</a:t>
            </a:r>
          </a:p>
          <a:p>
            <a:pPr eaLnBrk="1" hangingPunct="1"/>
            <a:r>
              <a:rPr lang="en-US" altLang="en-US"/>
              <a:t>View </a:t>
            </a:r>
            <a:r>
              <a:rPr lang="en-US" altLang="en-US">
                <a:hlinkClick r:id="rId2" action="ppaction://hlinkfile"/>
              </a:rPr>
              <a:t>program </a:t>
            </a:r>
            <a:r>
              <a:rPr lang="en-US" altLang="en-US"/>
              <a:t>using indexed variable as an argument, listing 7.5</a:t>
            </a:r>
            <a:br>
              <a:rPr lang="en-US" altLang="en-US"/>
            </a:br>
            <a:r>
              <a:rPr lang="en-US" alt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altLang="en-US" b="1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ArgumentDemo</a:t>
            </a:r>
            <a:endParaRPr lang="en-US" altLang="en-US" sz="2800" b="1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4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25" y="421832"/>
            <a:ext cx="6138754" cy="638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463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Entire Arrays as Arguments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Declaration of array parameter similar to how an array is declared</a:t>
            </a:r>
          </a:p>
          <a:p>
            <a:pPr eaLnBrk="1" hangingPunct="1"/>
            <a:r>
              <a:rPr lang="en-US" altLang="en-US"/>
              <a:t>Example: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9438" y="3529013"/>
            <a:ext cx="6105525" cy="20955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5641975" y="3813175"/>
            <a:ext cx="2314575" cy="661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75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Entire Arrays as Arguments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Note – array parameter in a method heading does not specify the length</a:t>
            </a:r>
          </a:p>
          <a:p>
            <a:pPr lvl="1" eaLnBrk="1" hangingPunct="1"/>
            <a:r>
              <a:rPr lang="en-US" altLang="en-US"/>
              <a:t>An array of any length can be passed to the method</a:t>
            </a:r>
          </a:p>
          <a:p>
            <a:pPr lvl="1" eaLnBrk="1" hangingPunct="1"/>
            <a:r>
              <a:rPr lang="en-US" altLang="en-US"/>
              <a:t>Inside the method, elements of the array can be changed</a:t>
            </a:r>
          </a:p>
          <a:p>
            <a:pPr eaLnBrk="1" hangingPunct="1"/>
            <a:r>
              <a:rPr lang="en-US" altLang="en-US"/>
              <a:t>When you pass the entire array, do not use square brackets in the actual parameter</a:t>
            </a:r>
          </a:p>
          <a:p>
            <a:pPr lvl="1"/>
            <a:r>
              <a:rPr lang="en-US" altLang="en-US"/>
              <a:t>For example:</a:t>
            </a:r>
          </a:p>
          <a:p>
            <a:pPr marL="274320" lvl="1" indent="0">
              <a:buNone/>
            </a:pPr>
            <a:r>
              <a:rPr lang="en-US" alt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double[] </a:t>
            </a:r>
            <a:r>
              <a:rPr lang="en-US" altLang="en-US" b="1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myArray</a:t>
            </a:r>
            <a:r>
              <a:rPr lang="en-US" alt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= {1,2,3};</a:t>
            </a:r>
          </a:p>
          <a:p>
            <a:pPr marL="274320" lvl="1" indent="0">
              <a:buNone/>
            </a:pPr>
            <a:r>
              <a:rPr lang="en-US" alt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incrementArrayBy2(</a:t>
            </a:r>
            <a:r>
              <a:rPr lang="en-US" altLang="en-US" b="1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myArray</a:t>
            </a:r>
            <a:r>
              <a:rPr lang="en-US" alt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07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Array Assignment and Equality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Arrays are objects</a:t>
            </a:r>
          </a:p>
          <a:p>
            <a:pPr lvl="1" eaLnBrk="1" hangingPunct="1"/>
            <a:r>
              <a:rPr lang="en-US" altLang="en-US"/>
              <a:t>Assignment and equality operators behave (misbehave) as specified in previous chapter</a:t>
            </a:r>
          </a:p>
          <a:p>
            <a:pPr eaLnBrk="1" hangingPunct="1"/>
            <a:r>
              <a:rPr lang="en-US" altLang="en-US"/>
              <a:t>Variable for the array object contains memory address of the object</a:t>
            </a:r>
          </a:p>
          <a:p>
            <a:pPr lvl="1" eaLnBrk="1" hangingPunct="1"/>
            <a:r>
              <a:rPr lang="en-US" altLang="en-US"/>
              <a:t>Assignment operator </a:t>
            </a:r>
            <a:r>
              <a:rPr lang="en-US" altLang="en-US" sz="3200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alt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/>
              <a:t>copies this address</a:t>
            </a:r>
          </a:p>
          <a:p>
            <a:pPr lvl="1" eaLnBrk="1" hangingPunct="1"/>
            <a:r>
              <a:rPr lang="en-US" altLang="en-US"/>
              <a:t>Equality operator </a:t>
            </a:r>
            <a:r>
              <a:rPr lang="en-US" altLang="en-US" sz="3200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==</a:t>
            </a:r>
            <a:r>
              <a:rPr lang="en-US" altLang="en-US"/>
              <a:t>  tests whether two arrays are stored in same place in memory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05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Assinging</a:t>
            </a:r>
            <a:r>
              <a:rPr lang="en-US"/>
              <a:t> vs. Copying Arrays of same size</a:t>
            </a:r>
          </a:p>
        </p:txBody>
      </p:sp>
      <p:pic>
        <p:nvPicPr>
          <p:cNvPr id="35844" name="Picture 1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1" b="21700"/>
          <a:stretch/>
        </p:blipFill>
        <p:spPr>
          <a:xfrm>
            <a:off x="706834" y="3185621"/>
            <a:ext cx="6038193" cy="2091254"/>
          </a:xfrm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4" r="9193" b="27483"/>
          <a:stretch/>
        </p:blipFill>
        <p:spPr>
          <a:xfrm>
            <a:off x="693683" y="3163225"/>
            <a:ext cx="6069724" cy="201345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33400" y="1218980"/>
            <a:ext cx="78223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two arrays: </a:t>
            </a:r>
            <a:r>
              <a:rPr lang="en-US" err="1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listA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err="1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listB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shown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Assume we want to make  the content of </a:t>
            </a:r>
            <a:r>
              <a:rPr lang="en-US" err="1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listB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copy of </a:t>
            </a:r>
            <a:r>
              <a:rPr lang="en-US" err="1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listA</a:t>
            </a:r>
            <a:endParaRPr lang="en-US">
              <a:solidFill>
                <a:schemeClr val="accent2"/>
              </a:solidFill>
              <a:latin typeface="Courier New" charset="0"/>
              <a:ea typeface="MS PGothic" charset="0"/>
              <a:cs typeface="MS PGothic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Therefore, we wrote the following:</a:t>
            </a:r>
          </a:p>
          <a:p>
            <a:pPr>
              <a:buClr>
                <a:srgbClr val="FF0000"/>
              </a:buClr>
            </a:pPr>
            <a:r>
              <a:rPr lang="en-US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   </a:t>
            </a:r>
            <a:r>
              <a:rPr lang="en-US" err="1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listB</a:t>
            </a:r>
            <a:r>
              <a:rPr lang="en-US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 = </a:t>
            </a:r>
            <a:r>
              <a:rPr lang="en-US" err="1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listA</a:t>
            </a:r>
            <a:r>
              <a:rPr lang="en-US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that work correctly?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2648531"/>
            <a:ext cx="6613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No, because it only assigns the </a:t>
            </a:r>
            <a:r>
              <a:rPr lang="en-US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err="1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listA</a:t>
            </a:r>
            <a:r>
              <a:rPr lang="en-US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err="1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listB</a:t>
            </a:r>
            <a:endParaRPr lang="en-US">
              <a:solidFill>
                <a:schemeClr val="accent2"/>
              </a:solidFill>
              <a:latin typeface="Courier New" charset="0"/>
              <a:ea typeface="MS PGothic" charset="0"/>
              <a:cs typeface="MS PGothic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Copying Arrays of same size</a:t>
            </a:r>
          </a:p>
        </p:txBody>
      </p:sp>
      <p:pic>
        <p:nvPicPr>
          <p:cNvPr id="37892" name="Picture 1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r="3629" b="24020"/>
          <a:stretch/>
        </p:blipFill>
        <p:spPr>
          <a:xfrm>
            <a:off x="695312" y="3202651"/>
            <a:ext cx="6477995" cy="2094560"/>
          </a:xfrm>
        </p:spPr>
      </p:pic>
      <p:pic>
        <p:nvPicPr>
          <p:cNvPr id="3789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94350"/>
            <a:ext cx="82296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3400" y="1308421"/>
            <a:ext cx="5065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the correct way to copy the contents:</a:t>
            </a:r>
            <a:endParaRPr lang="en-US">
              <a:solidFill>
                <a:schemeClr val="accent2"/>
              </a:solidFill>
              <a:latin typeface="Courier New" charset="0"/>
              <a:ea typeface="MS PGothic" charset="0"/>
              <a:cs typeface="MS PGothic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66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EQUALITY OF TWO ARRAYS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50719" y="2515794"/>
          <a:ext cx="73417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listA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listA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listA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listA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listA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listA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listA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550719" y="3528530"/>
          <a:ext cx="73417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listB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listB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listB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listB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listB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listB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listB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5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504" y="2465386"/>
          <a:ext cx="106415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4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Adrs1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listA</a:t>
                      </a:r>
                      <a:r>
                        <a:rPr kumimoji="0" lang="en-US" sz="1600" kern="120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07504" y="3506930"/>
          <a:ext cx="106415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4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Adrs2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listB</a:t>
                      </a:r>
                      <a:endParaRPr kumimoji="0" lang="en-US" sz="1600" kern="120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755576" y="3041450"/>
            <a:ext cx="792088" cy="0"/>
          </a:xfrm>
          <a:prstGeom prst="straightConnector1">
            <a:avLst/>
          </a:prstGeom>
          <a:ln w="28575">
            <a:solidFill>
              <a:srgbClr val="C00000"/>
            </a:solidFill>
            <a:headEnd type="diamond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55576" y="4104594"/>
            <a:ext cx="792088" cy="0"/>
          </a:xfrm>
          <a:prstGeom prst="straightConnector1">
            <a:avLst/>
          </a:prstGeom>
          <a:ln w="28575">
            <a:solidFill>
              <a:srgbClr val="C00000"/>
            </a:solidFill>
            <a:headEnd type="diamond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550719" y="4578026"/>
          <a:ext cx="73417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listC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listC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listC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listC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listC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listC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listC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/>
                        <a:t>0</a:t>
                      </a:r>
                      <a:endParaRPr lang="en-US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07504" y="4527618"/>
          <a:ext cx="106415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4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Adrs3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listC</a:t>
                      </a:r>
                      <a:r>
                        <a:rPr kumimoji="0" lang="en-US" sz="1600" kern="120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755576" y="5103682"/>
            <a:ext cx="792088" cy="0"/>
          </a:xfrm>
          <a:prstGeom prst="straightConnector1">
            <a:avLst/>
          </a:prstGeom>
          <a:ln w="28575">
            <a:solidFill>
              <a:srgbClr val="C00000"/>
            </a:solidFill>
            <a:headEnd type="diamond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550719" y="5598714"/>
          <a:ext cx="52441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listD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listD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listD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listD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err="1">
                          <a:solidFill>
                            <a:srgbClr val="0070C0"/>
                          </a:solidFill>
                        </a:rPr>
                        <a:t>listD</a:t>
                      </a:r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107504" y="5548306"/>
          <a:ext cx="106415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4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Adrs4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listD</a:t>
                      </a:r>
                      <a:r>
                        <a:rPr kumimoji="0" lang="en-US" sz="1600" kern="120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6" name="Straight Arrow Connector 45"/>
          <p:cNvCxnSpPr/>
          <p:nvPr/>
        </p:nvCxnSpPr>
        <p:spPr>
          <a:xfrm>
            <a:off x="755576" y="6124370"/>
            <a:ext cx="792088" cy="0"/>
          </a:xfrm>
          <a:prstGeom prst="straightConnector1">
            <a:avLst/>
          </a:prstGeom>
          <a:ln w="28575">
            <a:solidFill>
              <a:srgbClr val="C00000"/>
            </a:solidFill>
            <a:headEnd type="diamond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1520" y="115885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arrays are considered equal if:</a:t>
            </a:r>
          </a:p>
          <a:p>
            <a:pPr marL="8001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have the same size, and</a:t>
            </a:r>
          </a:p>
          <a:p>
            <a:pPr marL="8001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corresponding elements in both arrays are equal.</a:t>
            </a:r>
          </a:p>
        </p:txBody>
      </p:sp>
    </p:spTree>
    <p:extLst>
      <p:ext uri="{BB962C8B-B14F-4D97-AF65-F5344CB8AC3E}">
        <p14:creationId xmlns:p14="http://schemas.microsoft.com/office/powerpoint/2010/main" val="52729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Array Assignment and Equality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5033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/>
              <a:t>Two kinds of equality</a:t>
            </a:r>
          </a:p>
          <a:p>
            <a:pPr eaLnBrk="1" hangingPunct="1"/>
            <a:r>
              <a:rPr lang="en-US" altLang="en-US"/>
              <a:t>View </a:t>
            </a:r>
            <a:r>
              <a:rPr lang="en-US" altLang="en-US">
                <a:hlinkClick r:id="rId2" action="ppaction://hlinkfile"/>
              </a:rPr>
              <a:t>example program</a:t>
            </a:r>
            <a:r>
              <a:rPr lang="en-US" altLang="en-US"/>
              <a:t>, listing 7.6</a:t>
            </a:r>
            <a:br>
              <a:rPr lang="en-US" altLang="en-US"/>
            </a:br>
            <a:r>
              <a:rPr lang="en-US" alt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class TestEquals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6825" y="3676650"/>
            <a:ext cx="5464175" cy="1614488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5965825" y="3352800"/>
            <a:ext cx="1524000" cy="1006475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>
                <a:latin typeface="Arial" pitchFamily="34" charset="0"/>
              </a:rPr>
              <a:t>Sample </a:t>
            </a:r>
            <a:br>
              <a:rPr lang="en-US" altLang="en-US" sz="2000">
                <a:latin typeface="Arial" pitchFamily="34" charset="0"/>
              </a:rPr>
            </a:br>
            <a:r>
              <a:rPr lang="en-US" altLang="en-US" sz="2000">
                <a:latin typeface="Arial" pitchFamily="34" charset="0"/>
              </a:rPr>
              <a:t>screen output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Printing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Consider an array list:</a:t>
            </a:r>
          </a:p>
          <a:p>
            <a:pPr marL="0" indent="0">
              <a:buNone/>
            </a:pPr>
            <a:r>
              <a:rPr lang="en-US" sz="2400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list[ ] = new </a:t>
            </a:r>
            <a:r>
              <a:rPr lang="en-US" sz="2400" b="1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[5];</a:t>
            </a:r>
          </a:p>
          <a:p>
            <a:pPr marL="0" indent="0">
              <a:buNone/>
            </a:pPr>
            <a:r>
              <a:rPr lang="en-US" sz="2400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list[0] = 50;</a:t>
            </a:r>
          </a:p>
          <a:p>
            <a:pPr marL="0" indent="0">
              <a:buNone/>
            </a:pPr>
            <a:r>
              <a:rPr lang="en-US" sz="2400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list[3] = 70;</a:t>
            </a:r>
          </a:p>
          <a:p>
            <a:endParaRPr lang="en-US" sz="2400" b="1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/>
              <a:t>What happens if we print the array name ?</a:t>
            </a:r>
          </a:p>
          <a:p>
            <a:pPr marL="274320" lvl="1" indent="0">
              <a:buNone/>
            </a:pPr>
            <a:r>
              <a:rPr lang="en-US" b="1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System.out.print</a:t>
            </a:r>
            <a:r>
              <a:rPr 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(list + " ");</a:t>
            </a:r>
          </a:p>
          <a:p>
            <a:pPr marL="274320" lvl="1" indent="0">
              <a:buNone/>
            </a:pPr>
            <a:endParaRPr lang="en-US" b="1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/>
              <a:t>How do we print the whole array?</a:t>
            </a:r>
          </a:p>
          <a:p>
            <a:pPr marL="0" lvl="1" indent="0">
              <a:buNone/>
            </a:pPr>
            <a:r>
              <a:rPr 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for(</a:t>
            </a:r>
            <a:r>
              <a:rPr lang="en-US" b="1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b="1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list.length</a:t>
            </a:r>
            <a:r>
              <a:rPr 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b="1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++)</a:t>
            </a:r>
          </a:p>
          <a:p>
            <a:pPr marL="0" lvl="1" indent="0">
              <a:buNone/>
            </a:pPr>
            <a:r>
              <a:rPr 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(list[</a:t>
            </a:r>
            <a:r>
              <a:rPr lang="en-US" b="1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]);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CSC111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3A54-7F81-DB42-8BC9-49224ED224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1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1"/>
          <a:stretch/>
        </p:blipFill>
        <p:spPr bwMode="auto">
          <a:xfrm>
            <a:off x="63875" y="448333"/>
            <a:ext cx="6021615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3"/>
          <a:stretch/>
        </p:blipFill>
        <p:spPr bwMode="auto">
          <a:xfrm>
            <a:off x="4273443" y="2017984"/>
            <a:ext cx="4791727" cy="470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1" y="5626156"/>
            <a:ext cx="2952750" cy="93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992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Array Assignment and Equality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Note results of </a:t>
            </a:r>
            <a:r>
              <a:rPr lang="en-US" alt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==</a:t>
            </a:r>
          </a:p>
          <a:p>
            <a:pPr eaLnBrk="1" hangingPunct="1"/>
            <a:r>
              <a:rPr lang="en-US" altLang="en-US"/>
              <a:t>Note definition and use of method </a:t>
            </a:r>
            <a:r>
              <a:rPr lang="en-US" alt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equals</a:t>
            </a:r>
          </a:p>
          <a:p>
            <a:pPr lvl="1" eaLnBrk="1" hangingPunct="1"/>
            <a:r>
              <a:rPr lang="en-US" altLang="en-US"/>
              <a:t>Receives two array parameters</a:t>
            </a:r>
          </a:p>
          <a:p>
            <a:pPr lvl="1" eaLnBrk="1" hangingPunct="1"/>
            <a:r>
              <a:rPr lang="en-US" altLang="en-US"/>
              <a:t>Checks length and each individual pair of array elements</a:t>
            </a:r>
          </a:p>
          <a:p>
            <a:pPr eaLnBrk="1" hangingPunct="1"/>
            <a:r>
              <a:rPr lang="en-US" altLang="en-US"/>
              <a:t>Remember array types are reference types</a:t>
            </a:r>
          </a:p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48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Gotcha – Don’t Exceed Array Bounds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code below fails if the user enters a number like 4.  Use input validation.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14325" y="2816225"/>
            <a:ext cx="8707438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altLang="en-US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Scanner kbd = </a:t>
            </a:r>
            <a:r>
              <a:rPr lang="en-US" altLang="en-US" sz="1600">
                <a:solidFill>
                  <a:srgbClr val="5B9BD5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new </a:t>
            </a: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Scanner(System.in);</a:t>
            </a:r>
            <a:endParaRPr lang="en-US" altLang="en-US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altLang="en-US" sz="1600">
                <a:solidFill>
                  <a:srgbClr val="5B9BD5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int</a:t>
            </a: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[] count = {0,0,0,0};</a:t>
            </a:r>
            <a:endParaRPr lang="en-US" altLang="en-US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 </a:t>
            </a:r>
            <a:endParaRPr lang="en-US" altLang="en-US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  System.out.println("Enter ten numbers between 0 and 3.");</a:t>
            </a:r>
            <a:endParaRPr lang="en-US" altLang="en-US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altLang="en-US" sz="1600">
                <a:solidFill>
                  <a:srgbClr val="5B9BD5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for </a:t>
            </a: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altLang="en-US" sz="1600">
                <a:solidFill>
                  <a:srgbClr val="5B9BD5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int </a:t>
            </a: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i = 0; i &lt; 10; i++)</a:t>
            </a:r>
            <a:endParaRPr lang="en-US" altLang="en-US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  {</a:t>
            </a:r>
            <a:endParaRPr lang="en-US" altLang="en-US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altLang="en-US" sz="1600">
                <a:solidFill>
                  <a:srgbClr val="5B9BD5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int </a:t>
            </a: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num = kbd.nextInt();</a:t>
            </a:r>
            <a:endParaRPr lang="en-US" altLang="en-US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   count[num]++;</a:t>
            </a:r>
            <a:endParaRPr lang="en-US" altLang="en-US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  }</a:t>
            </a:r>
            <a:endParaRPr lang="en-US" altLang="en-US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altLang="en-US" sz="1600">
                <a:solidFill>
                  <a:srgbClr val="5B9BD5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for </a:t>
            </a: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altLang="en-US" sz="1600">
                <a:solidFill>
                  <a:srgbClr val="5B9BD5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int </a:t>
            </a: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i = 0; i &lt; count.length; i++)</a:t>
            </a:r>
            <a:endParaRPr lang="en-US" altLang="en-US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     System.out.println("You entered " + count[i] + " " + i + "'s");</a:t>
            </a:r>
            <a:endParaRPr lang="en-US" altLang="en-US" sz="160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15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Gotcha – Creating an Array of Objects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000"/>
              <a:t>When you create an array of objects Java does not create instances of any of the objects!  </a:t>
            </a:r>
          </a:p>
          <a:p>
            <a:pPr eaLnBrk="1" hangingPunct="1"/>
            <a:r>
              <a:rPr lang="en-US" altLang="en-US" sz="2000"/>
              <a:t>For example, consider the code:</a:t>
            </a:r>
          </a:p>
          <a:p>
            <a:pPr marL="0" indent="0">
              <a:buNone/>
            </a:pPr>
            <a:r>
              <a:rPr lang="en-US" altLang="en-US" sz="1600" err="1">
                <a:latin typeface="Courier New" pitchFamily="49" charset="0"/>
                <a:ea typeface="Calibri" pitchFamily="34" charset="0"/>
                <a:cs typeface="Courier New" pitchFamily="49" charset="0"/>
              </a:rPr>
              <a:t>SalesAssociate</a:t>
            </a:r>
            <a:r>
              <a:rPr lang="en-US" altLang="en-US" sz="1600">
                <a:latin typeface="Courier New" pitchFamily="49" charset="0"/>
                <a:ea typeface="Calibri" pitchFamily="34" charset="0"/>
                <a:cs typeface="Courier New" pitchFamily="49" charset="0"/>
              </a:rPr>
              <a:t>[] team = new </a:t>
            </a:r>
            <a:r>
              <a:rPr lang="en-US" altLang="en-US" sz="1600" err="1">
                <a:latin typeface="Courier New" pitchFamily="49" charset="0"/>
                <a:ea typeface="Calibri" pitchFamily="34" charset="0"/>
                <a:cs typeface="Courier New" pitchFamily="49" charset="0"/>
              </a:rPr>
              <a:t>SalesAssociate</a:t>
            </a:r>
            <a:r>
              <a:rPr lang="en-US" altLang="en-US" sz="1600">
                <a:latin typeface="Courier New" pitchFamily="49" charset="0"/>
                <a:ea typeface="Calibri" pitchFamily="34" charset="0"/>
                <a:cs typeface="Courier New" pitchFamily="49" charset="0"/>
              </a:rPr>
              <a:t>[10];</a:t>
            </a:r>
            <a:endParaRPr lang="en-US" altLang="en-US" sz="1600"/>
          </a:p>
          <a:p>
            <a:pPr marL="0" indent="0">
              <a:buNone/>
            </a:pPr>
            <a:r>
              <a:rPr lang="en-US" altLang="en-US" sz="1600" err="1">
                <a:latin typeface="Courier New" pitchFamily="49" charset="0"/>
                <a:ea typeface="Calibri" pitchFamily="34" charset="0"/>
                <a:cs typeface="Courier New" pitchFamily="49" charset="0"/>
              </a:rPr>
              <a:t>System.out.println</a:t>
            </a:r>
            <a:r>
              <a:rPr lang="en-US" altLang="en-US" sz="1600">
                <a:latin typeface="Courier New" pitchFamily="49" charset="0"/>
                <a:ea typeface="Calibri" pitchFamily="34" charset="0"/>
                <a:cs typeface="Courier New" pitchFamily="49" charset="0"/>
              </a:rPr>
              <a:t>(team[0].</a:t>
            </a:r>
            <a:r>
              <a:rPr lang="en-US" altLang="en-US" sz="1600" err="1">
                <a:latin typeface="Courier New" pitchFamily="49" charset="0"/>
                <a:ea typeface="Calibri" pitchFamily="34" charset="0"/>
                <a:cs typeface="Courier New" pitchFamily="49" charset="0"/>
              </a:rPr>
              <a:t>getName</a:t>
            </a:r>
            <a:r>
              <a:rPr lang="en-US" altLang="en-US" sz="1600">
                <a:latin typeface="Courier New" pitchFamily="49" charset="0"/>
                <a:ea typeface="Calibri" pitchFamily="34" charset="0"/>
                <a:cs typeface="Courier New" pitchFamily="49" charset="0"/>
              </a:rPr>
              <a:t>()); </a:t>
            </a:r>
            <a:r>
              <a:rPr lang="en-US" altLang="en-US" sz="1600" b="1">
                <a:solidFill>
                  <a:schemeClr val="tx2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// ERROR - why?</a:t>
            </a:r>
            <a:endParaRPr lang="en-US" altLang="en-US" sz="2000" b="1">
              <a:solidFill>
                <a:schemeClr val="tx2"/>
              </a:solidFill>
            </a:endParaRPr>
          </a:p>
          <a:p>
            <a:pPr lvl="1"/>
            <a:r>
              <a:rPr lang="en-US" altLang="en-US" sz="1800"/>
              <a:t>We can NOT access </a:t>
            </a: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team[0]</a:t>
            </a:r>
            <a:r>
              <a:rPr lang="en-US" altLang="en-US" sz="1800"/>
              <a:t> yet;  it is </a:t>
            </a:r>
            <a:r>
              <a:rPr lang="en-US" altLang="en-US" sz="1800" b="1">
                <a:solidFill>
                  <a:srgbClr val="00B0F0"/>
                </a:solidFill>
              </a:rPr>
              <a:t>null</a:t>
            </a:r>
            <a:r>
              <a:rPr lang="en-US" altLang="en-US" sz="1800"/>
              <a:t>.  </a:t>
            </a:r>
          </a:p>
          <a:p>
            <a:pPr lvl="1"/>
            <a:endParaRPr lang="en-US" altLang="en-US" sz="1800"/>
          </a:p>
          <a:p>
            <a:pPr lvl="1"/>
            <a:r>
              <a:rPr lang="en-US" altLang="en-US" sz="1800"/>
              <a:t>First we must create references to an object:</a:t>
            </a:r>
          </a:p>
          <a:p>
            <a:pPr marL="0" indent="0">
              <a:buNone/>
            </a:pP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team[0] = new </a:t>
            </a:r>
            <a:r>
              <a:rPr lang="en-US" altLang="en-US" sz="1600" err="1">
                <a:latin typeface="Courier New" pitchFamily="49" charset="0"/>
                <a:ea typeface="Calibri" pitchFamily="34" charset="0"/>
                <a:cs typeface="Times New Roman" pitchFamily="18" charset="0"/>
              </a:rPr>
              <a:t>SalesAssociate</a:t>
            </a: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("Jane Doe", 5000);</a:t>
            </a:r>
            <a:b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team[1] = new </a:t>
            </a:r>
            <a:r>
              <a:rPr lang="en-US" altLang="en-US" sz="1600" err="1">
                <a:latin typeface="Courier New" pitchFamily="49" charset="0"/>
                <a:ea typeface="Calibri" pitchFamily="34" charset="0"/>
                <a:cs typeface="Times New Roman" pitchFamily="18" charset="0"/>
              </a:rPr>
              <a:t>SalesAssociate</a:t>
            </a:r>
            <a:r>
              <a:rPr lang="en-US" altLang="en-US" sz="1600">
                <a:latin typeface="Courier New" pitchFamily="49" charset="0"/>
                <a:ea typeface="Calibri" pitchFamily="34" charset="0"/>
                <a:cs typeface="Times New Roman" pitchFamily="18" charset="0"/>
              </a:rPr>
              <a:t>("John Doe", 5000);</a:t>
            </a:r>
          </a:p>
          <a:p>
            <a:pPr marL="0" indent="0">
              <a:buNone/>
            </a:pPr>
            <a:endParaRPr lang="en-US" altLang="en-US" sz="2000"/>
          </a:p>
          <a:p>
            <a:pPr lvl="1"/>
            <a:r>
              <a:rPr lang="en-US" altLang="en-US" sz="1800"/>
              <a:t>we can now access team[0].</a:t>
            </a:r>
            <a:r>
              <a:rPr lang="en-US" altLang="en-US" sz="1800" err="1"/>
              <a:t>getName</a:t>
            </a:r>
            <a:r>
              <a:rPr lang="en-US" altLang="en-US" sz="1800"/>
              <a:t>() or team[1].</a:t>
            </a:r>
            <a:r>
              <a:rPr lang="en-US" altLang="en-US" sz="1800" err="1"/>
              <a:t>getSalary</a:t>
            </a:r>
            <a:r>
              <a:rPr lang="en-US" altLang="en-US" sz="1800"/>
              <a:t>()</a:t>
            </a:r>
          </a:p>
          <a:p>
            <a:pPr marL="0" indent="0">
              <a:buNone/>
            </a:pPr>
            <a:r>
              <a:rPr lang="en-US" altLang="en-US" sz="1600" err="1">
                <a:latin typeface="Courier New" pitchFamily="49" charset="0"/>
                <a:ea typeface="Calibri" pitchFamily="34" charset="0"/>
                <a:cs typeface="Courier New" pitchFamily="49" charset="0"/>
              </a:rPr>
              <a:t>System.out.println</a:t>
            </a:r>
            <a:r>
              <a:rPr lang="en-US" altLang="en-US" sz="1600">
                <a:latin typeface="Courier New" pitchFamily="49" charset="0"/>
                <a:ea typeface="Calibri" pitchFamily="34" charset="0"/>
                <a:cs typeface="Courier New" pitchFamily="49" charset="0"/>
              </a:rPr>
              <a:t>(team[0].</a:t>
            </a:r>
            <a:r>
              <a:rPr lang="en-US" altLang="en-US" sz="1600" err="1">
                <a:latin typeface="Courier New" pitchFamily="49" charset="0"/>
                <a:ea typeface="Calibri" pitchFamily="34" charset="0"/>
                <a:cs typeface="Courier New" pitchFamily="49" charset="0"/>
              </a:rPr>
              <a:t>getName</a:t>
            </a:r>
            <a:r>
              <a:rPr lang="en-US" altLang="en-US" sz="1600">
                <a:latin typeface="Courier New" pitchFamily="49" charset="0"/>
                <a:ea typeface="Calibri" pitchFamily="34" charset="0"/>
                <a:cs typeface="Courier New" pitchFamily="49" charset="0"/>
              </a:rPr>
              <a:t>());   </a:t>
            </a:r>
            <a:r>
              <a:rPr lang="en-US" altLang="en-US" sz="1600" b="1">
                <a:solidFill>
                  <a:schemeClr val="tx2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// OK - why?</a:t>
            </a:r>
            <a:endParaRPr lang="en-US" altLang="en-US" sz="2000" b="1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en-US" sz="1600" err="1">
                <a:latin typeface="Courier New" pitchFamily="49" charset="0"/>
                <a:ea typeface="Calibri" pitchFamily="34" charset="0"/>
                <a:cs typeface="Courier New" pitchFamily="49" charset="0"/>
              </a:rPr>
              <a:t>System.out.println</a:t>
            </a:r>
            <a:r>
              <a:rPr lang="en-US" altLang="en-US" sz="1600">
                <a:latin typeface="Courier New" pitchFamily="49" charset="0"/>
                <a:ea typeface="Calibri" pitchFamily="34" charset="0"/>
                <a:cs typeface="Courier New" pitchFamily="49" charset="0"/>
              </a:rPr>
              <a:t>(team[1].</a:t>
            </a:r>
            <a:r>
              <a:rPr lang="en-US" altLang="en-US" sz="1600" err="1">
                <a:latin typeface="Courier New" pitchFamily="49" charset="0"/>
                <a:ea typeface="Calibri" pitchFamily="34" charset="0"/>
                <a:cs typeface="Courier New" pitchFamily="49" charset="0"/>
              </a:rPr>
              <a:t>getSalary</a:t>
            </a:r>
            <a:r>
              <a:rPr lang="en-US" altLang="en-US" sz="1600">
                <a:latin typeface="Courier New" pitchFamily="49" charset="0"/>
                <a:ea typeface="Calibri" pitchFamily="34" charset="0"/>
                <a:cs typeface="Courier New" pitchFamily="49" charset="0"/>
              </a:rPr>
              <a:t>()); </a:t>
            </a:r>
            <a:r>
              <a:rPr lang="en-US" altLang="en-US" sz="1600" b="1">
                <a:solidFill>
                  <a:schemeClr val="tx2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// OK - why?</a:t>
            </a:r>
            <a:endParaRPr lang="en-US" altLang="en-US" sz="2000" b="1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en-US" sz="1600" err="1">
                <a:latin typeface="Courier New" pitchFamily="49" charset="0"/>
                <a:ea typeface="Calibri" pitchFamily="34" charset="0"/>
                <a:cs typeface="Courier New" pitchFamily="49" charset="0"/>
              </a:rPr>
              <a:t>System.out.println</a:t>
            </a:r>
            <a:r>
              <a:rPr lang="en-US" altLang="en-US" sz="1600">
                <a:latin typeface="Courier New" pitchFamily="49" charset="0"/>
                <a:ea typeface="Calibri" pitchFamily="34" charset="0"/>
                <a:cs typeface="Courier New" pitchFamily="49" charset="0"/>
              </a:rPr>
              <a:t>(team[7].</a:t>
            </a:r>
            <a:r>
              <a:rPr lang="en-US" altLang="en-US" sz="1600" err="1">
                <a:latin typeface="Courier New" pitchFamily="49" charset="0"/>
                <a:ea typeface="Calibri" pitchFamily="34" charset="0"/>
                <a:cs typeface="Courier New" pitchFamily="49" charset="0"/>
              </a:rPr>
              <a:t>getSalary</a:t>
            </a:r>
            <a:r>
              <a:rPr lang="en-US" altLang="en-US" sz="1600">
                <a:latin typeface="Courier New" pitchFamily="49" charset="0"/>
                <a:ea typeface="Calibri" pitchFamily="34" charset="0"/>
                <a:cs typeface="Courier New" pitchFamily="49" charset="0"/>
              </a:rPr>
              <a:t>()); </a:t>
            </a:r>
            <a:r>
              <a:rPr lang="en-US" altLang="en-US" sz="1600" b="1">
                <a:solidFill>
                  <a:schemeClr val="tx2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// ERROR - why?</a:t>
            </a:r>
            <a:endParaRPr lang="en-US" altLang="en-US" sz="2400"/>
          </a:p>
          <a:p>
            <a:pPr marL="0" indent="0">
              <a:buNone/>
            </a:pPr>
            <a:endParaRPr lang="en-US" altLang="en-US" sz="2400"/>
          </a:p>
          <a:p>
            <a:endParaRPr lang="en-US" altLang="en-US" sz="2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z="4000">
                <a:solidFill>
                  <a:schemeClr val="accent2"/>
                </a:solidFill>
                <a:latin typeface="Tahoma" charset="0"/>
                <a:cs typeface="Arial" charset="0"/>
              </a:rPr>
              <a:t>Self-Check Exercises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Write a complete program:</a:t>
            </a:r>
          </a:p>
          <a:p>
            <a:pPr lvl="1"/>
            <a:r>
              <a:rPr lang="en-US"/>
              <a:t> That searches in an array X for all the elements that are multiples of 7 or multiples of 3</a:t>
            </a:r>
          </a:p>
          <a:p>
            <a:pPr lvl="1"/>
            <a:r>
              <a:rPr lang="en-US"/>
              <a:t>X is of type integer, and size 100. </a:t>
            </a:r>
          </a:p>
          <a:p>
            <a:pPr lvl="1"/>
            <a:r>
              <a:rPr lang="en-US"/>
              <a:t>The subscripts of the target elements are to be stored in another array Y of the same size. </a:t>
            </a:r>
          </a:p>
          <a:p>
            <a:pPr lvl="1"/>
            <a:r>
              <a:rPr lang="en-US"/>
              <a:t>The array X is filled by the user. </a:t>
            </a:r>
          </a:p>
          <a:p>
            <a:pPr lvl="1"/>
            <a:r>
              <a:rPr lang="en-US"/>
              <a:t>The array Y is initialized to -1.</a:t>
            </a:r>
          </a:p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D8D24581-BA14-4640-B752-9AB0FD1B9A3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</p:spTree>
    <p:extLst>
      <p:ext uri="{BB962C8B-B14F-4D97-AF65-F5344CB8AC3E}">
        <p14:creationId xmlns:p14="http://schemas.microsoft.com/office/powerpoint/2010/main" val="720517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Methods that Return Arrays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Java method may return an array</a:t>
            </a:r>
          </a:p>
          <a:p>
            <a:pPr eaLnBrk="1" hangingPunct="1"/>
            <a:r>
              <a:rPr lang="en-US" altLang="en-US"/>
              <a:t>View </a:t>
            </a:r>
            <a:r>
              <a:rPr lang="en-US" altLang="en-US">
                <a:hlinkClick r:id="rId2" action="ppaction://hlinkfile"/>
              </a:rPr>
              <a:t>example program</a:t>
            </a:r>
            <a:r>
              <a:rPr lang="en-US" altLang="en-US"/>
              <a:t>, listing 7.7</a:t>
            </a:r>
            <a:br>
              <a:rPr lang="en-US" altLang="en-US"/>
            </a:br>
            <a:r>
              <a:rPr lang="en-US" alt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class ReturnArrayDemo</a:t>
            </a:r>
          </a:p>
          <a:p>
            <a:pPr eaLnBrk="1" hangingPunct="1"/>
            <a:r>
              <a:rPr lang="en-US" altLang="en-US"/>
              <a:t>Note definition of return type as an array</a:t>
            </a:r>
          </a:p>
          <a:p>
            <a:pPr eaLnBrk="1" hangingPunct="1"/>
            <a:r>
              <a:rPr lang="en-US" altLang="en-US"/>
              <a:t>To return the array value</a:t>
            </a:r>
          </a:p>
          <a:p>
            <a:pPr lvl="1" eaLnBrk="1" hangingPunct="1"/>
            <a:r>
              <a:rPr lang="en-US" altLang="en-US"/>
              <a:t>Declare a local array</a:t>
            </a:r>
          </a:p>
          <a:p>
            <a:pPr lvl="1" eaLnBrk="1" hangingPunct="1"/>
            <a:r>
              <a:rPr lang="en-US" altLang="en-US"/>
              <a:t>Use that identifier in the </a:t>
            </a:r>
            <a:r>
              <a:rPr lang="en-US" altLang="en-US" sz="3200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/>
              <a:t> statement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4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6622"/>
            <a:ext cx="4675188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750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3"/>
          <a:stretch/>
        </p:blipFill>
        <p:spPr bwMode="auto">
          <a:xfrm>
            <a:off x="118241" y="496622"/>
            <a:ext cx="5258455" cy="4548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7" r="6525"/>
          <a:stretch/>
        </p:blipFill>
        <p:spPr bwMode="auto">
          <a:xfrm>
            <a:off x="4064654" y="4233051"/>
            <a:ext cx="4968996" cy="2420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22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7286"/>
            <a:ext cx="8229600" cy="56440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err="1">
                <a:solidFill>
                  <a:schemeClr val="accent2"/>
                </a:solidFill>
                <a:latin typeface="Courier New" charset="0"/>
              </a:rPr>
              <a:t>int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sales[]={12, 32,  4, 55,  1, 23, 17, 30};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3200"/>
              <a:t>Sum and average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err="1">
                <a:solidFill>
                  <a:schemeClr val="accent2"/>
                </a:solidFill>
                <a:latin typeface="Courier New" charset="0"/>
              </a:rPr>
              <a:t>int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sum = 0; </a:t>
            </a:r>
            <a:r>
              <a:rPr lang="en-US" sz="2000">
                <a:solidFill>
                  <a:schemeClr val="accent2"/>
                </a:solidFill>
                <a:latin typeface="Courier New" charset="0"/>
              </a:rPr>
              <a:t>double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average = 0.0;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index = 0; index &lt;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sales.length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 index++)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sum = sum + sales[index];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sales.length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!= 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average = sum / </a:t>
            </a:r>
            <a:r>
              <a:rPr lang="en-US" sz="2000" err="1">
                <a:latin typeface="Courier New" pitchFamily="49" charset="0"/>
                <a:cs typeface="Courier New" pitchFamily="49" charset="0"/>
              </a:rPr>
              <a:t>sales.length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3200"/>
              <a:t>Finding index of largest number</a:t>
            </a:r>
          </a:p>
          <a:p>
            <a:pPr marL="0" indent="0">
              <a:buNone/>
            </a:pPr>
            <a:r>
              <a:rPr lang="en-US" sz="2000" err="1">
                <a:latin typeface="Courier New" charset="0"/>
              </a:rPr>
              <a:t>maxIndex</a:t>
            </a:r>
            <a:r>
              <a:rPr lang="en-US" sz="2000">
                <a:latin typeface="Courier New" charset="0"/>
              </a:rPr>
              <a:t> = 0;  </a:t>
            </a:r>
          </a:p>
          <a:p>
            <a:pPr marL="0" indent="0">
              <a:buNone/>
            </a:pPr>
            <a:r>
              <a:rPr lang="en-US" sz="2000">
                <a:solidFill>
                  <a:schemeClr val="accent2"/>
                </a:solidFill>
                <a:latin typeface="Courier New" charset="0"/>
              </a:rPr>
              <a:t>for</a:t>
            </a:r>
            <a:r>
              <a:rPr lang="en-US" sz="2000">
                <a:latin typeface="Courier New" charset="0"/>
              </a:rPr>
              <a:t> (</a:t>
            </a:r>
            <a:r>
              <a:rPr lang="en-US" sz="2000" err="1">
                <a:solidFill>
                  <a:schemeClr val="accent2"/>
                </a:solidFill>
                <a:latin typeface="Courier New" charset="0"/>
              </a:rPr>
              <a:t>int</a:t>
            </a:r>
            <a:r>
              <a:rPr lang="en-US" sz="2000"/>
              <a:t> </a:t>
            </a:r>
            <a:r>
              <a:rPr lang="en-US" sz="2000">
                <a:latin typeface="Courier New" charset="0"/>
              </a:rPr>
              <a:t>index = 1; index &lt; </a:t>
            </a:r>
            <a:r>
              <a:rPr lang="en-US" sz="2000" err="1">
                <a:latin typeface="Courier New" charset="0"/>
              </a:rPr>
              <a:t>sales.length</a:t>
            </a:r>
            <a:r>
              <a:rPr lang="en-US" sz="2000">
                <a:latin typeface="Courier New" charset="0"/>
              </a:rPr>
              <a:t>; index++)</a:t>
            </a:r>
          </a:p>
          <a:p>
            <a:pPr marL="0" indent="0">
              <a:buNone/>
            </a:pPr>
            <a:r>
              <a:rPr lang="en-US" sz="2000">
                <a:latin typeface="Courier New" charset="0"/>
              </a:rPr>
              <a:t>    </a:t>
            </a:r>
            <a:r>
              <a:rPr lang="en-US" sz="2000">
                <a:solidFill>
                  <a:schemeClr val="accent2"/>
                </a:solidFill>
                <a:latin typeface="Courier New" charset="0"/>
              </a:rPr>
              <a:t>if</a:t>
            </a:r>
            <a:r>
              <a:rPr lang="en-US" sz="2000">
                <a:latin typeface="Courier New" charset="0"/>
              </a:rPr>
              <a:t> (sales[</a:t>
            </a:r>
            <a:r>
              <a:rPr lang="en-US" sz="2000" err="1">
                <a:latin typeface="Courier New" charset="0"/>
              </a:rPr>
              <a:t>maxIndex</a:t>
            </a:r>
            <a:r>
              <a:rPr lang="en-US" sz="2000">
                <a:latin typeface="Courier New" charset="0"/>
              </a:rPr>
              <a:t>] &lt; sales[index])</a:t>
            </a:r>
          </a:p>
          <a:p>
            <a:pPr marL="0" indent="0">
              <a:buNone/>
            </a:pPr>
            <a:r>
              <a:rPr lang="en-US" sz="2000">
                <a:latin typeface="Courier New" charset="0"/>
              </a:rPr>
              <a:t>       </a:t>
            </a:r>
            <a:r>
              <a:rPr lang="en-US" sz="2000" err="1">
                <a:latin typeface="Courier New" charset="0"/>
              </a:rPr>
              <a:t>maxIndex</a:t>
            </a:r>
            <a:r>
              <a:rPr lang="en-US" sz="2000">
                <a:latin typeface="Courier New" charset="0"/>
              </a:rPr>
              <a:t> = index;</a:t>
            </a:r>
          </a:p>
          <a:p>
            <a:pPr marL="0" indent="0">
              <a:buNone/>
            </a:pPr>
            <a:r>
              <a:rPr lang="en-US" sz="2000" err="1">
                <a:solidFill>
                  <a:schemeClr val="accent2"/>
                </a:solidFill>
                <a:latin typeface="Courier New" charset="0"/>
              </a:rPr>
              <a:t>int</a:t>
            </a:r>
            <a:r>
              <a:rPr lang="en-US" sz="2000">
                <a:latin typeface="Courier New" charset="0"/>
              </a:rPr>
              <a:t> </a:t>
            </a:r>
            <a:r>
              <a:rPr lang="en-US" sz="2000" err="1">
                <a:latin typeface="Courier New" charset="0"/>
              </a:rPr>
              <a:t>largestSale</a:t>
            </a:r>
            <a:r>
              <a:rPr lang="en-US" sz="2000">
                <a:latin typeface="Courier New" charset="0"/>
              </a:rPr>
              <a:t> = sales[</a:t>
            </a:r>
            <a:r>
              <a:rPr lang="en-US" sz="2000" err="1">
                <a:latin typeface="Courier New" charset="0"/>
              </a:rPr>
              <a:t>maxIndex</a:t>
            </a:r>
            <a:r>
              <a:rPr lang="en-US" sz="2000">
                <a:latin typeface="Courier New" charset="0"/>
              </a:rPr>
              <a:t>];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530477" y="1058751"/>
            <a:ext cx="540561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050057" y="1058750"/>
            <a:ext cx="64008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3627590" y="1058750"/>
            <a:ext cx="64008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4197525" y="1058750"/>
            <a:ext cx="64008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4796043" y="1058750"/>
            <a:ext cx="64008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5409518" y="1058752"/>
            <a:ext cx="64008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6010555" y="1058750"/>
            <a:ext cx="64008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6569177" y="1055711"/>
            <a:ext cx="5486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5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880"/>
            <a:ext cx="8229600" cy="56440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err="1">
                <a:solidFill>
                  <a:schemeClr val="accent2"/>
                </a:solidFill>
                <a:latin typeface="Courier New" charset="0"/>
              </a:rPr>
              <a:t>int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sales[]={12, 32, 4, 55, 1, 23, 17, 30};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3200"/>
              <a:t>Searching for a specific value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err="1">
                <a:latin typeface="Courier New" charset="0"/>
                <a:ea typeface="MS PGothic" charset="0"/>
                <a:cs typeface="MS PGothic" charset="0"/>
              </a:rPr>
              <a:t>int</a:t>
            </a: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 </a:t>
            </a:r>
            <a:r>
              <a:rPr lang="en-US" sz="2000" err="1">
                <a:latin typeface="Courier New" charset="0"/>
                <a:ea typeface="MS PGothic" charset="0"/>
                <a:cs typeface="MS PGothic" charset="0"/>
              </a:rPr>
              <a:t>searchItem</a:t>
            </a: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 = 10;   // what if </a:t>
            </a:r>
            <a:r>
              <a:rPr lang="en-US" sz="2000" err="1">
                <a:latin typeface="Courier New" charset="0"/>
                <a:ea typeface="MS PGothic" charset="0"/>
                <a:cs typeface="MS PGothic" charset="0"/>
              </a:rPr>
              <a:t>searchItem</a:t>
            </a: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 = 4 ?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err="1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int</a:t>
            </a: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 </a:t>
            </a:r>
            <a:r>
              <a:rPr lang="en-US" sz="2000" err="1">
                <a:latin typeface="Courier New" charset="0"/>
                <a:ea typeface="MS PGothic" charset="0"/>
                <a:cs typeface="MS PGothic" charset="0"/>
              </a:rPr>
              <a:t>loc</a:t>
            </a: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 = 0;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err="1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boolean</a:t>
            </a: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 found = </a:t>
            </a:r>
            <a:r>
              <a:rPr lang="en-US" sz="2000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false</a:t>
            </a: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;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000">
              <a:solidFill>
                <a:schemeClr val="accent2"/>
              </a:solidFill>
              <a:latin typeface="Courier New" charset="0"/>
              <a:ea typeface="MS PGothic" charset="0"/>
              <a:cs typeface="MS PGothic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while</a:t>
            </a: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 (</a:t>
            </a:r>
            <a:r>
              <a:rPr lang="en-US" sz="2000" err="1">
                <a:latin typeface="Courier New" charset="0"/>
                <a:ea typeface="MS PGothic" charset="0"/>
                <a:cs typeface="MS PGothic" charset="0"/>
              </a:rPr>
              <a:t>loc</a:t>
            </a: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 &lt; </a:t>
            </a:r>
            <a:r>
              <a:rPr lang="en-US" sz="2000" err="1">
                <a:latin typeface="Courier New" charset="0"/>
                <a:ea typeface="MS PGothic" charset="0"/>
                <a:cs typeface="MS PGothic" charset="0"/>
              </a:rPr>
              <a:t>sales.length</a:t>
            </a: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 &amp;&amp; !found)</a:t>
            </a:r>
            <a:endParaRPr lang="en-US" sz="2000">
              <a:solidFill>
                <a:srgbClr val="00B050"/>
              </a:solidFill>
              <a:latin typeface="Courier New" charset="0"/>
              <a:ea typeface="MS PGothic" charset="0"/>
              <a:cs typeface="MS PGothic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>
                <a:solidFill>
                  <a:srgbClr val="00B050"/>
                </a:solidFill>
                <a:latin typeface="Courier New" charset="0"/>
                <a:ea typeface="MS PGothic" charset="0"/>
                <a:cs typeface="MS PGothic" charset="0"/>
              </a:rPr>
              <a:t>   </a:t>
            </a:r>
            <a:r>
              <a:rPr lang="en-US" sz="2000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if</a:t>
            </a: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 (sales[</a:t>
            </a:r>
            <a:r>
              <a:rPr lang="en-US" sz="2000" err="1">
                <a:latin typeface="Courier New" charset="0"/>
                <a:ea typeface="MS PGothic" charset="0"/>
                <a:cs typeface="MS PGothic" charset="0"/>
              </a:rPr>
              <a:t>loc</a:t>
            </a: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] == </a:t>
            </a:r>
            <a:r>
              <a:rPr lang="en-US" sz="2000" err="1">
                <a:latin typeface="Courier New" charset="0"/>
                <a:ea typeface="MS PGothic" charset="0"/>
                <a:cs typeface="MS PGothic" charset="0"/>
              </a:rPr>
              <a:t>searchItem</a:t>
            </a: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)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       found = </a:t>
            </a:r>
            <a:r>
              <a:rPr lang="en-US" sz="2000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true</a:t>
            </a: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   </a:t>
            </a:r>
            <a:r>
              <a:rPr lang="en-US" sz="2000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else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       </a:t>
            </a:r>
            <a:r>
              <a:rPr lang="en-US" sz="2000" err="1">
                <a:latin typeface="Courier New" charset="0"/>
                <a:ea typeface="MS PGothic" charset="0"/>
                <a:cs typeface="MS PGothic" charset="0"/>
              </a:rPr>
              <a:t>loc</a:t>
            </a: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++;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if</a:t>
            </a: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 (found)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   </a:t>
            </a:r>
            <a:r>
              <a:rPr lang="en-US" sz="2000" err="1">
                <a:latin typeface="Courier New" charset="0"/>
                <a:ea typeface="MS PGothic" charset="0"/>
                <a:cs typeface="MS PGothic" charset="0"/>
              </a:rPr>
              <a:t>System.out.print</a:t>
            </a: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(</a:t>
            </a:r>
            <a:r>
              <a:rPr lang="en-US" sz="2000" err="1">
                <a:latin typeface="Courier New" charset="0"/>
                <a:ea typeface="MS PGothic" charset="0"/>
                <a:cs typeface="MS PGothic" charset="0"/>
              </a:rPr>
              <a:t>loc</a:t>
            </a: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else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   </a:t>
            </a:r>
            <a:r>
              <a:rPr lang="en-US" sz="2000" err="1">
                <a:latin typeface="Courier New" charset="0"/>
                <a:ea typeface="MS PGothic" charset="0"/>
                <a:cs typeface="MS PGothic" charset="0"/>
              </a:rPr>
              <a:t>System.out.print</a:t>
            </a:r>
            <a:r>
              <a:rPr lang="en-US" sz="2000">
                <a:latin typeface="Courier New" charset="0"/>
                <a:ea typeface="MS PGothic" charset="0"/>
                <a:cs typeface="MS PGothic" charset="0"/>
              </a:rPr>
              <a:t>(</a:t>
            </a:r>
            <a:r>
              <a:rPr lang="ja-JP" altLang="en-US" sz="2000">
                <a:latin typeface="Courier New" charset="0"/>
                <a:ea typeface="MS PGothic" charset="0"/>
                <a:cs typeface="MS PGothic" charset="0"/>
              </a:rPr>
              <a:t>“</a:t>
            </a:r>
            <a:r>
              <a:rPr lang="en-US" altLang="ja-JP" sz="2000">
                <a:latin typeface="Courier New" charset="0"/>
                <a:ea typeface="MS PGothic" charset="0"/>
                <a:cs typeface="MS PGothic" charset="0"/>
              </a:rPr>
              <a:t>not found</a:t>
            </a:r>
            <a:r>
              <a:rPr lang="ja-JP" altLang="en-US" sz="2000">
                <a:latin typeface="Courier New" charset="0"/>
                <a:ea typeface="MS PGothic" charset="0"/>
                <a:cs typeface="MS PGothic" charset="0"/>
              </a:rPr>
              <a:t>”</a:t>
            </a:r>
            <a:r>
              <a:rPr lang="en-US" altLang="ja-JP" sz="2000">
                <a:latin typeface="Courier New" charset="0"/>
                <a:ea typeface="MS PGothic" charset="0"/>
                <a:cs typeface="MS PGothic" charset="0"/>
              </a:rPr>
              <a:t>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9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>
                <a:solidFill>
                  <a:schemeClr val="accent2"/>
                </a:solidFill>
                <a:latin typeface="Tahoma" charset="0"/>
                <a:cs typeface="Arial" charset="0"/>
              </a:rPr>
              <a:t> ARRAY OF </a:t>
            </a:r>
            <a:r>
              <a:rPr lang="en-US" sz="4000">
                <a:solidFill>
                  <a:srgbClr val="00B0F0"/>
                </a:solidFill>
                <a:latin typeface="Tahoma" charset="0"/>
                <a:cs typeface="Arial" charset="0"/>
              </a:rPr>
              <a:t>String</a:t>
            </a:r>
            <a:r>
              <a:rPr lang="en-US" sz="4000">
                <a:solidFill>
                  <a:schemeClr val="accent2"/>
                </a:solidFill>
                <a:latin typeface="Tahoma" charset="0"/>
                <a:cs typeface="Arial" charset="0"/>
              </a:rPr>
              <a:t>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4484-767D-4C48-AF0E-A1438A969E59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79512" y="1325667"/>
            <a:ext cx="8784976" cy="2031325"/>
            <a:chOff x="323528" y="1236822"/>
            <a:chExt cx="7848872" cy="1910098"/>
          </a:xfrm>
        </p:grpSpPr>
        <p:sp>
          <p:nvSpPr>
            <p:cNvPr id="21" name="TextBox 20"/>
            <p:cNvSpPr txBox="1"/>
            <p:nvPr/>
          </p:nvSpPr>
          <p:spPr>
            <a:xfrm>
              <a:off x="971600" y="1236822"/>
              <a:ext cx="7200800" cy="1910098"/>
            </a:xfrm>
            <a:prstGeom prst="rect">
              <a:avLst/>
            </a:prstGeom>
            <a:solidFill>
              <a:schemeClr val="bg2"/>
            </a:solidFill>
            <a:ln w="28575" cap="rnd" cmpd="thickThin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String[] </a:t>
              </a:r>
              <a:r>
                <a:rPr lang="en-US">
                  <a:solidFill>
                    <a:srgbClr val="0000FF"/>
                  </a:solidFill>
                </a:rPr>
                <a:t>names = </a:t>
              </a:r>
              <a:r>
                <a:rPr lang="en-US">
                  <a:solidFill>
                    <a:srgbClr val="00B0F0"/>
                  </a:solidFill>
                </a:rPr>
                <a:t>new String</a:t>
              </a:r>
              <a:r>
                <a:rPr lang="en-US">
                  <a:solidFill>
                    <a:srgbClr val="0000FF"/>
                  </a:solidFill>
                </a:rPr>
                <a:t> [5];	</a:t>
              </a:r>
              <a:r>
                <a:rPr lang="en-US">
                  <a:solidFill>
                    <a:srgbClr val="00B050"/>
                  </a:solidFill>
                </a:rPr>
                <a:t>//declaration</a:t>
              </a:r>
            </a:p>
            <a:p>
              <a:r>
                <a:rPr lang="en-US">
                  <a:solidFill>
                    <a:srgbClr val="00B050"/>
                  </a:solidFill>
                </a:rPr>
                <a:t>//Fill in the array</a:t>
              </a:r>
            </a:p>
            <a:p>
              <a:r>
                <a:rPr lang="en-US">
                  <a:solidFill>
                    <a:srgbClr val="0000FF"/>
                  </a:solidFill>
                </a:rPr>
                <a:t>names[0] = “Sarah Fahd”;</a:t>
              </a:r>
            </a:p>
            <a:p>
              <a:r>
                <a:rPr lang="en-US">
                  <a:solidFill>
                    <a:srgbClr val="0000FF"/>
                  </a:solidFill>
                </a:rPr>
                <a:t>names[1] = “</a:t>
              </a:r>
              <a:r>
                <a:rPr lang="en-US" err="1">
                  <a:solidFill>
                    <a:srgbClr val="0000FF"/>
                  </a:solidFill>
                </a:rPr>
                <a:t>Rund</a:t>
              </a:r>
              <a:r>
                <a:rPr lang="en-US">
                  <a:solidFill>
                    <a:srgbClr val="0000FF"/>
                  </a:solidFill>
                </a:rPr>
                <a:t> Al-</a:t>
              </a:r>
              <a:r>
                <a:rPr lang="en-US" err="1">
                  <a:solidFill>
                    <a:srgbClr val="0000FF"/>
                  </a:solidFill>
                </a:rPr>
                <a:t>Otaibi</a:t>
              </a:r>
              <a:r>
                <a:rPr lang="en-US">
                  <a:solidFill>
                    <a:srgbClr val="0000FF"/>
                  </a:solidFill>
                </a:rPr>
                <a:t>”;</a:t>
              </a:r>
            </a:p>
            <a:p>
              <a:r>
                <a:rPr lang="en-US">
                  <a:solidFill>
                    <a:srgbClr val="0000FF"/>
                  </a:solidFill>
                </a:rPr>
                <a:t>names[2] = “</a:t>
              </a:r>
              <a:r>
                <a:rPr lang="en-US" err="1">
                  <a:solidFill>
                    <a:srgbClr val="0000FF"/>
                  </a:solidFill>
                </a:rPr>
                <a:t>Asmaa</a:t>
              </a:r>
              <a:r>
                <a:rPr lang="en-US">
                  <a:solidFill>
                    <a:srgbClr val="0000FF"/>
                  </a:solidFill>
                </a:rPr>
                <a:t> Mubarak”;</a:t>
              </a:r>
            </a:p>
            <a:p>
              <a:r>
                <a:rPr lang="en-US">
                  <a:solidFill>
                    <a:srgbClr val="0000FF"/>
                  </a:solidFill>
                </a:rPr>
                <a:t>names[3] = “</a:t>
              </a:r>
              <a:r>
                <a:rPr lang="en-US" err="1">
                  <a:solidFill>
                    <a:srgbClr val="0000FF"/>
                  </a:solidFill>
                </a:rPr>
                <a:t>Reem</a:t>
              </a:r>
              <a:r>
                <a:rPr lang="en-US">
                  <a:solidFill>
                    <a:srgbClr val="0000FF"/>
                  </a:solidFill>
                </a:rPr>
                <a:t> Al-</a:t>
              </a:r>
              <a:r>
                <a:rPr lang="en-US" err="1">
                  <a:solidFill>
                    <a:srgbClr val="0000FF"/>
                  </a:solidFill>
                </a:rPr>
                <a:t>Otaibi</a:t>
              </a:r>
              <a:r>
                <a:rPr lang="en-US">
                  <a:solidFill>
                    <a:srgbClr val="0000FF"/>
                  </a:solidFill>
                </a:rPr>
                <a:t>”;</a:t>
              </a:r>
            </a:p>
            <a:p>
              <a:r>
                <a:rPr lang="en-US">
                  <a:solidFill>
                    <a:srgbClr val="0000FF"/>
                  </a:solidFill>
                </a:rPr>
                <a:t>names[4] = “Hind Al-</a:t>
              </a:r>
              <a:r>
                <a:rPr lang="en-US" err="1">
                  <a:solidFill>
                    <a:srgbClr val="0000FF"/>
                  </a:solidFill>
                </a:rPr>
                <a:t>Tamimi</a:t>
              </a:r>
              <a:r>
                <a:rPr lang="en-US">
                  <a:solidFill>
                    <a:srgbClr val="0000FF"/>
                  </a:solidFill>
                </a:rPr>
                <a:t>”;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3528" y="1236822"/>
              <a:ext cx="576064" cy="1910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>
                  <a:solidFill>
                    <a:srgbClr val="FF0000"/>
                  </a:solidFill>
                </a:rPr>
                <a:t>1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2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3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4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5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6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3528" y="335699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first statement declares an array </a:t>
            </a:r>
            <a:r>
              <a:rPr lang="en-US" sz="200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size 5.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528" y="373822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element of </a:t>
            </a:r>
            <a:r>
              <a:rPr lang="en-US" sz="200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 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 </a:t>
            </a:r>
            <a:r>
              <a:rPr lang="en-US" sz="200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528" y="411946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that a </a:t>
            </a:r>
            <a:r>
              <a:rPr lang="en-US" sz="200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 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stores an address rather than a value. </a:t>
            </a:r>
            <a:endParaRPr lang="en-US" sz="2000" i="1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762" y="4607048"/>
            <a:ext cx="864096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Naturally, all </a:t>
            </a:r>
            <a:r>
              <a:rPr lang="en-US" sz="200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 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 that we previously studied can be applied on EACH element of the </a:t>
            </a:r>
            <a:r>
              <a:rPr lang="en-US" sz="200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 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array.</a:t>
            </a:r>
            <a:endParaRPr lang="en-US" sz="2000" i="1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</p:spTree>
    <p:extLst>
      <p:ext uri="{BB962C8B-B14F-4D97-AF65-F5344CB8AC3E}">
        <p14:creationId xmlns:p14="http://schemas.microsoft.com/office/powerpoint/2010/main" val="14302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>
                <a:solidFill>
                  <a:schemeClr val="accent2"/>
                </a:solidFill>
                <a:latin typeface="Tahoma" charset="0"/>
                <a:cs typeface="Arial" charset="0"/>
              </a:rPr>
              <a:t>ARRAY OF </a:t>
            </a:r>
            <a:r>
              <a:rPr lang="en-US" sz="4000">
                <a:solidFill>
                  <a:srgbClr val="00B0F0"/>
                </a:solidFill>
                <a:latin typeface="Tahoma" charset="0"/>
                <a:cs typeface="Arial" charset="0"/>
              </a:rPr>
              <a:t>String</a:t>
            </a:r>
            <a:r>
              <a:rPr lang="en-US" sz="4000">
                <a:solidFill>
                  <a:schemeClr val="accent2"/>
                </a:solidFill>
                <a:latin typeface="Tahoma" charset="0"/>
                <a:cs typeface="Arial" charset="0"/>
              </a:rPr>
              <a:t>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4484-767D-4C48-AF0E-A1438A969E5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3528" y="1268760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Therefore, after the execution of the previous code segment, each array element contains an </a:t>
            </a:r>
            <a:r>
              <a:rPr lang="en-US" sz="20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 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points to (refers to) the corresponding </a:t>
            </a:r>
            <a:r>
              <a:rPr lang="en-US" sz="200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234888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memory layout will be as follows: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622727" y="2852936"/>
          <a:ext cx="7269755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names[0]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names[1]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names[2]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names[3]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rgbClr val="0070C0"/>
                          </a:solidFill>
                        </a:rPr>
                        <a:t>names[4]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1600" err="1"/>
                        <a:t>Adrs</a:t>
                      </a:r>
                      <a:r>
                        <a:rPr lang="en-US" sz="1600" baseline="0"/>
                        <a:t> of Str0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Adrs</a:t>
                      </a:r>
                      <a:r>
                        <a:rPr lang="en-US" sz="1600" baseline="0"/>
                        <a:t> of Str1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Adrs</a:t>
                      </a:r>
                      <a:r>
                        <a:rPr lang="en-US" sz="1600" baseline="0"/>
                        <a:t> of Str2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Adrs</a:t>
                      </a:r>
                      <a:r>
                        <a:rPr lang="en-US" sz="1600" baseline="0"/>
                        <a:t> of Str3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Adrs</a:t>
                      </a:r>
                      <a:r>
                        <a:rPr lang="en-US" sz="1600" baseline="0"/>
                        <a:t> of Str4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79512" y="2802528"/>
          <a:ext cx="106415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kumimoji="0" lang="en-US" sz="14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Adrs1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kumimoji="0" lang="en-US" sz="1600" kern="120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names</a:t>
                      </a:r>
                      <a:endParaRPr kumimoji="0" lang="en-US" sz="1800" kern="120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1115617" y="3512332"/>
            <a:ext cx="576063" cy="0"/>
          </a:xfrm>
          <a:prstGeom prst="straightConnector1">
            <a:avLst/>
          </a:prstGeom>
          <a:ln w="28575">
            <a:solidFill>
              <a:srgbClr val="C00000"/>
            </a:solidFill>
            <a:headEnd type="diamond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5400000">
            <a:off x="1583668" y="4545124"/>
            <a:ext cx="158417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/>
              <a:t>Sarah Fahd</a:t>
            </a:r>
          </a:p>
        </p:txBody>
      </p:sp>
      <p:sp>
        <p:nvSpPr>
          <p:cNvPr id="30" name="Rectangle 29"/>
          <p:cNvSpPr/>
          <p:nvPr/>
        </p:nvSpPr>
        <p:spPr>
          <a:xfrm rot="5400000">
            <a:off x="3023828" y="4545124"/>
            <a:ext cx="158417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err="1"/>
              <a:t>Rund</a:t>
            </a:r>
            <a:r>
              <a:rPr lang="en-US" sz="1050"/>
              <a:t> Al-</a:t>
            </a:r>
            <a:r>
              <a:rPr lang="en-US" sz="1050" err="1"/>
              <a:t>Otaibi</a:t>
            </a:r>
            <a:endParaRPr lang="en-US" sz="1050"/>
          </a:p>
        </p:txBody>
      </p:sp>
      <p:sp>
        <p:nvSpPr>
          <p:cNvPr id="31" name="Rectangle 30"/>
          <p:cNvSpPr/>
          <p:nvPr/>
        </p:nvSpPr>
        <p:spPr>
          <a:xfrm rot="5400000">
            <a:off x="4463988" y="4545124"/>
            <a:ext cx="158417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err="1"/>
              <a:t>Asmaa</a:t>
            </a:r>
            <a:r>
              <a:rPr lang="en-US" sz="1050"/>
              <a:t> Mubarak</a:t>
            </a:r>
          </a:p>
        </p:txBody>
      </p:sp>
      <p:sp>
        <p:nvSpPr>
          <p:cNvPr id="32" name="Rectangle 31"/>
          <p:cNvSpPr/>
          <p:nvPr/>
        </p:nvSpPr>
        <p:spPr>
          <a:xfrm rot="5400000">
            <a:off x="5904148" y="4545124"/>
            <a:ext cx="158417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err="1"/>
              <a:t>Reem</a:t>
            </a:r>
            <a:r>
              <a:rPr lang="en-US" sz="1050"/>
              <a:t> Al-</a:t>
            </a:r>
            <a:r>
              <a:rPr lang="en-US" sz="1050" err="1"/>
              <a:t>Otaibi</a:t>
            </a:r>
            <a:endParaRPr lang="en-US" sz="1050"/>
          </a:p>
        </p:txBody>
      </p:sp>
      <p:sp>
        <p:nvSpPr>
          <p:cNvPr id="33" name="Rectangle 32"/>
          <p:cNvSpPr/>
          <p:nvPr/>
        </p:nvSpPr>
        <p:spPr>
          <a:xfrm rot="5400000">
            <a:off x="7344308" y="4545124"/>
            <a:ext cx="158417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err="1"/>
              <a:t>Shahd</a:t>
            </a:r>
            <a:r>
              <a:rPr lang="en-US" sz="1000"/>
              <a:t> Al-</a:t>
            </a:r>
            <a:r>
              <a:rPr lang="en-US" sz="1000" err="1"/>
              <a:t>Sheweiry</a:t>
            </a:r>
            <a:endParaRPr lang="en-US" sz="100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75756" y="3573016"/>
            <a:ext cx="0" cy="576064"/>
          </a:xfrm>
          <a:prstGeom prst="straightConnector1">
            <a:avLst/>
          </a:prstGeom>
          <a:ln w="28575">
            <a:solidFill>
              <a:srgbClr val="0000FF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27209" y="3573016"/>
            <a:ext cx="0" cy="576064"/>
          </a:xfrm>
          <a:prstGeom prst="straightConnector1">
            <a:avLst/>
          </a:prstGeom>
          <a:ln w="28575">
            <a:solidFill>
              <a:srgbClr val="0000FF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256076" y="3573016"/>
            <a:ext cx="0" cy="576064"/>
          </a:xfrm>
          <a:prstGeom prst="straightConnector1">
            <a:avLst/>
          </a:prstGeom>
          <a:ln w="28575">
            <a:solidFill>
              <a:srgbClr val="0000FF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726954" y="3573016"/>
            <a:ext cx="0" cy="576064"/>
          </a:xfrm>
          <a:prstGeom prst="straightConnector1">
            <a:avLst/>
          </a:prstGeom>
          <a:ln w="28575">
            <a:solidFill>
              <a:srgbClr val="0000FF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136396" y="3573016"/>
            <a:ext cx="0" cy="576064"/>
          </a:xfrm>
          <a:prstGeom prst="straightConnector1">
            <a:avLst/>
          </a:prstGeom>
          <a:ln w="28575">
            <a:solidFill>
              <a:srgbClr val="0000FF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</p:spTree>
    <p:extLst>
      <p:ext uri="{BB962C8B-B14F-4D97-AF65-F5344CB8AC3E}">
        <p14:creationId xmlns:p14="http://schemas.microsoft.com/office/powerpoint/2010/main" val="281662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>
                <a:solidFill>
                  <a:schemeClr val="accent2"/>
                </a:solidFill>
                <a:latin typeface="Tahoma" charset="0"/>
                <a:cs typeface="Arial" charset="0"/>
              </a:rPr>
              <a:t>ARRAY OF </a:t>
            </a:r>
            <a:r>
              <a:rPr lang="en-US" sz="4000">
                <a:solidFill>
                  <a:srgbClr val="00B0F0"/>
                </a:solidFill>
                <a:latin typeface="Tahoma" charset="0"/>
                <a:cs typeface="Arial" charset="0"/>
              </a:rPr>
              <a:t>String</a:t>
            </a:r>
            <a:r>
              <a:rPr lang="en-US" sz="4000">
                <a:solidFill>
                  <a:schemeClr val="accent2"/>
                </a:solidFill>
                <a:latin typeface="Tahoma" charset="0"/>
                <a:cs typeface="Arial" charset="0"/>
              </a:rPr>
              <a:t>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4484-767D-4C48-AF0E-A1438A969E5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3528" y="126876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methods may be applied on each element of the </a:t>
            </a:r>
            <a:r>
              <a:rPr lang="en-US" sz="200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 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array.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162880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following code segment applies a few methods on each </a:t>
            </a:r>
            <a:r>
              <a:rPr lang="en-US" sz="200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 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array </a:t>
            </a:r>
            <a:r>
              <a:rPr lang="en-US" sz="200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79512" y="2460952"/>
            <a:ext cx="8784976" cy="3970318"/>
            <a:chOff x="323528" y="1236822"/>
            <a:chExt cx="7848872" cy="3733374"/>
          </a:xfrm>
        </p:grpSpPr>
        <p:sp>
          <p:nvSpPr>
            <p:cNvPr id="23" name="TextBox 22"/>
            <p:cNvSpPr txBox="1"/>
            <p:nvPr/>
          </p:nvSpPr>
          <p:spPr>
            <a:xfrm>
              <a:off x="971600" y="1236822"/>
              <a:ext cx="7200800" cy="3733374"/>
            </a:xfrm>
            <a:prstGeom prst="rect">
              <a:avLst/>
            </a:prstGeom>
            <a:solidFill>
              <a:schemeClr val="bg2"/>
            </a:solidFill>
            <a:ln w="28575" cap="rnd" cmpd="thickThin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String[] </a:t>
              </a:r>
              <a:r>
                <a:rPr lang="en-US">
                  <a:solidFill>
                    <a:srgbClr val="0000FF"/>
                  </a:solidFill>
                </a:rPr>
                <a:t>names = new String [5];	</a:t>
              </a:r>
              <a:r>
                <a:rPr lang="en-US">
                  <a:solidFill>
                    <a:srgbClr val="00B050"/>
                  </a:solidFill>
                </a:rPr>
                <a:t>//declaration</a:t>
              </a:r>
            </a:p>
            <a:p>
              <a:r>
                <a:rPr lang="en-US">
                  <a:solidFill>
                    <a:srgbClr val="00B050"/>
                  </a:solidFill>
                </a:rPr>
                <a:t>//Fill in the array</a:t>
              </a:r>
            </a:p>
            <a:p>
              <a:r>
                <a:rPr lang="en-US">
                  <a:solidFill>
                    <a:srgbClr val="0000FF"/>
                  </a:solidFill>
                </a:rPr>
                <a:t>names[4] = “Hind Al-</a:t>
              </a:r>
              <a:r>
                <a:rPr lang="en-US" err="1">
                  <a:solidFill>
                    <a:srgbClr val="0000FF"/>
                  </a:solidFill>
                </a:rPr>
                <a:t>Tamimi</a:t>
              </a:r>
              <a:r>
                <a:rPr lang="en-US">
                  <a:solidFill>
                    <a:srgbClr val="0000FF"/>
                  </a:solidFill>
                </a:rPr>
                <a:t>”;</a:t>
              </a:r>
            </a:p>
            <a:p>
              <a:r>
                <a:rPr lang="en-US">
                  <a:solidFill>
                    <a:srgbClr val="00B0F0"/>
                  </a:solidFill>
                </a:rPr>
                <a:t>for</a:t>
              </a:r>
              <a:r>
                <a:rPr lang="en-US">
                  <a:solidFill>
                    <a:srgbClr val="0000FF"/>
                  </a:solidFill>
                </a:rPr>
                <a:t> (index = 0; index &lt; </a:t>
              </a:r>
              <a:r>
                <a:rPr lang="en-US" err="1">
                  <a:solidFill>
                    <a:srgbClr val="0000FF"/>
                  </a:solidFill>
                </a:rPr>
                <a:t>names.</a:t>
              </a:r>
              <a:r>
                <a:rPr lang="en-US" err="1">
                  <a:solidFill>
                    <a:srgbClr val="00B0F0"/>
                  </a:solidFill>
                </a:rPr>
                <a:t>length</a:t>
              </a:r>
              <a:r>
                <a:rPr lang="en-US">
                  <a:solidFill>
                    <a:srgbClr val="0000FF"/>
                  </a:solidFill>
                </a:rPr>
                <a:t>; index++)</a:t>
              </a:r>
            </a:p>
            <a:p>
              <a:r>
                <a:rPr lang="en-US">
                  <a:solidFill>
                    <a:srgbClr val="0000FF"/>
                  </a:solidFill>
                </a:rPr>
                <a:t>   {</a:t>
              </a:r>
            </a:p>
            <a:p>
              <a:r>
                <a:rPr lang="en-US">
                  <a:solidFill>
                    <a:srgbClr val="00B050"/>
                  </a:solidFill>
                </a:rPr>
                <a:t>     </a:t>
              </a:r>
            </a:p>
            <a:p>
              <a:r>
                <a:rPr lang="en-US">
                  <a:solidFill>
                    <a:srgbClr val="0000FF"/>
                  </a:solidFill>
                </a:rPr>
                <a:t>    </a:t>
              </a:r>
              <a:r>
                <a:rPr lang="en-US" err="1">
                  <a:solidFill>
                    <a:srgbClr val="0000FF"/>
                  </a:solidFill>
                </a:rPr>
                <a:t>System.out.println</a:t>
              </a:r>
              <a:r>
                <a:rPr lang="en-US">
                  <a:solidFill>
                    <a:srgbClr val="0000FF"/>
                  </a:solidFill>
                </a:rPr>
                <a:t> (names[index]);</a:t>
              </a:r>
            </a:p>
            <a:p>
              <a:r>
                <a:rPr lang="en-US">
                  <a:solidFill>
                    <a:srgbClr val="00B050"/>
                  </a:solidFill>
                </a:rPr>
                <a:t>     </a:t>
              </a:r>
            </a:p>
            <a:p>
              <a:r>
                <a:rPr lang="en-US">
                  <a:solidFill>
                    <a:srgbClr val="0000FF"/>
                  </a:solidFill>
                </a:rPr>
                <a:t>    </a:t>
              </a:r>
              <a:r>
                <a:rPr lang="en-US" err="1">
                  <a:solidFill>
                    <a:srgbClr val="0000FF"/>
                  </a:solidFill>
                </a:rPr>
                <a:t>System.out.println</a:t>
              </a:r>
              <a:r>
                <a:rPr lang="en-US">
                  <a:solidFill>
                    <a:srgbClr val="0000FF"/>
                  </a:solidFill>
                </a:rPr>
                <a:t> (names[index].</a:t>
              </a:r>
              <a:r>
                <a:rPr lang="en-US">
                  <a:solidFill>
                    <a:srgbClr val="00B050"/>
                  </a:solidFill>
                </a:rPr>
                <a:t>length()</a:t>
              </a:r>
              <a:r>
                <a:rPr lang="en-US">
                  <a:solidFill>
                    <a:srgbClr val="0000FF"/>
                  </a:solidFill>
                </a:rPr>
                <a:t>); </a:t>
              </a:r>
            </a:p>
            <a:p>
              <a:r>
                <a:rPr lang="en-US">
                  <a:solidFill>
                    <a:srgbClr val="00B050"/>
                  </a:solidFill>
                </a:rPr>
                <a:t>     </a:t>
              </a:r>
            </a:p>
            <a:p>
              <a:r>
                <a:rPr lang="en-US">
                  <a:solidFill>
                    <a:srgbClr val="0000FF"/>
                  </a:solidFill>
                </a:rPr>
                <a:t>    </a:t>
              </a:r>
              <a:r>
                <a:rPr lang="en-US" err="1">
                  <a:solidFill>
                    <a:srgbClr val="0000FF"/>
                  </a:solidFill>
                </a:rPr>
                <a:t>System.out.println</a:t>
              </a:r>
              <a:r>
                <a:rPr lang="en-US">
                  <a:solidFill>
                    <a:srgbClr val="0000FF"/>
                  </a:solidFill>
                </a:rPr>
                <a:t> (names[index].</a:t>
              </a:r>
              <a:r>
                <a:rPr lang="en-US">
                  <a:solidFill>
                    <a:srgbClr val="00B050"/>
                  </a:solidFill>
                </a:rPr>
                <a:t>substring(0, 5)</a:t>
              </a:r>
              <a:r>
                <a:rPr lang="en-US">
                  <a:solidFill>
                    <a:srgbClr val="0000FF"/>
                  </a:solidFill>
                </a:rPr>
                <a:t>); </a:t>
              </a:r>
            </a:p>
            <a:p>
              <a:r>
                <a:rPr lang="en-US">
                  <a:solidFill>
                    <a:srgbClr val="00B050"/>
                  </a:solidFill>
                </a:rPr>
                <a:t>     </a:t>
              </a:r>
            </a:p>
            <a:p>
              <a:r>
                <a:rPr lang="en-US">
                  <a:solidFill>
                    <a:srgbClr val="0000FF"/>
                  </a:solidFill>
                </a:rPr>
                <a:t>    </a:t>
              </a:r>
              <a:r>
                <a:rPr lang="en-US" err="1">
                  <a:solidFill>
                    <a:srgbClr val="0000FF"/>
                  </a:solidFill>
                </a:rPr>
                <a:t>System.out.println</a:t>
              </a:r>
              <a:r>
                <a:rPr lang="en-US">
                  <a:solidFill>
                    <a:srgbClr val="0000FF"/>
                  </a:solidFill>
                </a:rPr>
                <a:t> (names[index].</a:t>
              </a:r>
              <a:r>
                <a:rPr lang="en-US" err="1">
                  <a:solidFill>
                    <a:srgbClr val="00B050"/>
                  </a:solidFill>
                </a:rPr>
                <a:t>toUpperCase</a:t>
              </a:r>
              <a:r>
                <a:rPr lang="en-US">
                  <a:solidFill>
                    <a:srgbClr val="00B050"/>
                  </a:solidFill>
                </a:rPr>
                <a:t>()</a:t>
              </a:r>
              <a:r>
                <a:rPr lang="en-US">
                  <a:solidFill>
                    <a:srgbClr val="0000FF"/>
                  </a:solidFill>
                </a:rPr>
                <a:t>);</a:t>
              </a:r>
            </a:p>
            <a:p>
              <a:r>
                <a:rPr lang="en-US">
                  <a:solidFill>
                    <a:srgbClr val="0000FF"/>
                  </a:solidFill>
                </a:rPr>
                <a:t>   }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3528" y="1236822"/>
              <a:ext cx="576064" cy="373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>
                  <a:solidFill>
                    <a:srgbClr val="FF0000"/>
                  </a:solidFill>
                </a:rPr>
                <a:t>1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…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7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8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9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10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11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12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13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14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15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16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17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18</a:t>
              </a: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</p:spTree>
    <p:extLst>
      <p:ext uri="{BB962C8B-B14F-4D97-AF65-F5344CB8AC3E}">
        <p14:creationId xmlns:p14="http://schemas.microsoft.com/office/powerpoint/2010/main" val="398005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>
                <a:solidFill>
                  <a:schemeClr val="accent2"/>
                </a:solidFill>
                <a:latin typeface="Tahoma" charset="0"/>
                <a:cs typeface="Arial" charset="0"/>
              </a:rPr>
              <a:t>ARRAY OF </a:t>
            </a:r>
            <a:r>
              <a:rPr lang="en-US" sz="4000">
                <a:solidFill>
                  <a:srgbClr val="00B0F0"/>
                </a:solidFill>
                <a:latin typeface="Tahoma" charset="0"/>
                <a:cs typeface="Arial" charset="0"/>
              </a:rPr>
              <a:t>String</a:t>
            </a:r>
            <a:r>
              <a:rPr lang="en-US" sz="4000">
                <a:solidFill>
                  <a:schemeClr val="accent2"/>
                </a:solidFill>
                <a:latin typeface="Tahoma" charset="0"/>
                <a:cs typeface="Arial" charset="0"/>
              </a:rPr>
              <a:t>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4484-767D-4C48-AF0E-A1438A969E5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3528" y="126876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methods may be applied on each element of the </a:t>
            </a:r>
            <a:r>
              <a:rPr lang="en-US" sz="200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 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array.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162880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following code segment applies a few methods on each </a:t>
            </a:r>
            <a:r>
              <a:rPr lang="en-US" sz="200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 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array </a:t>
            </a:r>
            <a:r>
              <a:rPr lang="en-US" sz="200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79512" y="2460952"/>
            <a:ext cx="8784976" cy="3970318"/>
            <a:chOff x="323528" y="1236822"/>
            <a:chExt cx="7848872" cy="3733374"/>
          </a:xfrm>
        </p:grpSpPr>
        <p:sp>
          <p:nvSpPr>
            <p:cNvPr id="23" name="TextBox 22"/>
            <p:cNvSpPr txBox="1"/>
            <p:nvPr/>
          </p:nvSpPr>
          <p:spPr>
            <a:xfrm>
              <a:off x="971600" y="1236822"/>
              <a:ext cx="7200800" cy="3733374"/>
            </a:xfrm>
            <a:prstGeom prst="rect">
              <a:avLst/>
            </a:prstGeom>
            <a:solidFill>
              <a:schemeClr val="bg2"/>
            </a:solidFill>
            <a:ln w="28575" cap="rnd" cmpd="thickThin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String[] </a:t>
              </a:r>
              <a:r>
                <a:rPr lang="en-US">
                  <a:solidFill>
                    <a:srgbClr val="0000FF"/>
                  </a:solidFill>
                </a:rPr>
                <a:t>names = new String [5];	</a:t>
              </a:r>
              <a:r>
                <a:rPr lang="en-US">
                  <a:solidFill>
                    <a:srgbClr val="00B050"/>
                  </a:solidFill>
                </a:rPr>
                <a:t>//declaration</a:t>
              </a:r>
            </a:p>
            <a:p>
              <a:r>
                <a:rPr lang="en-US">
                  <a:solidFill>
                    <a:srgbClr val="00B050"/>
                  </a:solidFill>
                </a:rPr>
                <a:t>//Fill in the array</a:t>
              </a:r>
            </a:p>
            <a:p>
              <a:r>
                <a:rPr lang="en-US">
                  <a:solidFill>
                    <a:srgbClr val="0000FF"/>
                  </a:solidFill>
                </a:rPr>
                <a:t>names[4] = “Hind Al-</a:t>
              </a:r>
              <a:r>
                <a:rPr lang="en-US" err="1">
                  <a:solidFill>
                    <a:srgbClr val="0000FF"/>
                  </a:solidFill>
                </a:rPr>
                <a:t>Tamimi</a:t>
              </a:r>
              <a:r>
                <a:rPr lang="en-US">
                  <a:solidFill>
                    <a:srgbClr val="0000FF"/>
                  </a:solidFill>
                </a:rPr>
                <a:t>”;</a:t>
              </a:r>
            </a:p>
            <a:p>
              <a:r>
                <a:rPr lang="en-US">
                  <a:solidFill>
                    <a:srgbClr val="00B0F0"/>
                  </a:solidFill>
                </a:rPr>
                <a:t>for</a:t>
              </a:r>
              <a:r>
                <a:rPr lang="en-US">
                  <a:solidFill>
                    <a:srgbClr val="0000FF"/>
                  </a:solidFill>
                </a:rPr>
                <a:t> (index = 0; index &lt; </a:t>
              </a:r>
              <a:r>
                <a:rPr lang="en-US" err="1">
                  <a:solidFill>
                    <a:srgbClr val="0000FF"/>
                  </a:solidFill>
                </a:rPr>
                <a:t>names.</a:t>
              </a:r>
              <a:r>
                <a:rPr lang="en-US" err="1">
                  <a:solidFill>
                    <a:srgbClr val="00B0F0"/>
                  </a:solidFill>
                </a:rPr>
                <a:t>length</a:t>
              </a:r>
              <a:r>
                <a:rPr lang="en-US">
                  <a:solidFill>
                    <a:srgbClr val="0000FF"/>
                  </a:solidFill>
                </a:rPr>
                <a:t>; index++)</a:t>
              </a:r>
            </a:p>
            <a:p>
              <a:r>
                <a:rPr lang="en-US">
                  <a:solidFill>
                    <a:srgbClr val="0000FF"/>
                  </a:solidFill>
                </a:rPr>
                <a:t>   {</a:t>
              </a:r>
            </a:p>
            <a:p>
              <a:r>
                <a:rPr lang="en-US">
                  <a:solidFill>
                    <a:srgbClr val="00B050"/>
                  </a:solidFill>
                </a:rPr>
                <a:t>    // print the stored names</a:t>
              </a:r>
            </a:p>
            <a:p>
              <a:r>
                <a:rPr lang="en-US">
                  <a:solidFill>
                    <a:srgbClr val="0000FF"/>
                  </a:solidFill>
                </a:rPr>
                <a:t>    </a:t>
              </a:r>
              <a:r>
                <a:rPr lang="en-US" err="1">
                  <a:solidFill>
                    <a:srgbClr val="0000FF"/>
                  </a:solidFill>
                </a:rPr>
                <a:t>System.out.println</a:t>
              </a:r>
              <a:r>
                <a:rPr lang="en-US">
                  <a:solidFill>
                    <a:srgbClr val="0000FF"/>
                  </a:solidFill>
                </a:rPr>
                <a:t> (names[index]);</a:t>
              </a:r>
            </a:p>
            <a:p>
              <a:r>
                <a:rPr lang="en-US">
                  <a:solidFill>
                    <a:srgbClr val="00B050"/>
                  </a:solidFill>
                </a:rPr>
                <a:t>    // print the length of each name </a:t>
              </a:r>
            </a:p>
            <a:p>
              <a:r>
                <a:rPr lang="en-US">
                  <a:solidFill>
                    <a:srgbClr val="0000FF"/>
                  </a:solidFill>
                </a:rPr>
                <a:t>    </a:t>
              </a:r>
              <a:r>
                <a:rPr lang="en-US" err="1">
                  <a:solidFill>
                    <a:srgbClr val="0000FF"/>
                  </a:solidFill>
                </a:rPr>
                <a:t>System.out.println</a:t>
              </a:r>
              <a:r>
                <a:rPr lang="en-US">
                  <a:solidFill>
                    <a:srgbClr val="0000FF"/>
                  </a:solidFill>
                </a:rPr>
                <a:t> (names[index].</a:t>
              </a:r>
              <a:r>
                <a:rPr lang="en-US">
                  <a:solidFill>
                    <a:srgbClr val="00B050"/>
                  </a:solidFill>
                </a:rPr>
                <a:t>length()</a:t>
              </a:r>
              <a:r>
                <a:rPr lang="en-US">
                  <a:solidFill>
                    <a:srgbClr val="0000FF"/>
                  </a:solidFill>
                </a:rPr>
                <a:t>); </a:t>
              </a:r>
            </a:p>
            <a:p>
              <a:r>
                <a:rPr lang="en-US">
                  <a:solidFill>
                    <a:srgbClr val="00B050"/>
                  </a:solidFill>
                </a:rPr>
                <a:t>    //extracts the first four letters</a:t>
              </a:r>
            </a:p>
            <a:p>
              <a:r>
                <a:rPr lang="en-US">
                  <a:solidFill>
                    <a:srgbClr val="0000FF"/>
                  </a:solidFill>
                </a:rPr>
                <a:t>    </a:t>
              </a:r>
              <a:r>
                <a:rPr lang="en-US" err="1">
                  <a:solidFill>
                    <a:srgbClr val="0000FF"/>
                  </a:solidFill>
                </a:rPr>
                <a:t>System.out.println</a:t>
              </a:r>
              <a:r>
                <a:rPr lang="en-US">
                  <a:solidFill>
                    <a:srgbClr val="0000FF"/>
                  </a:solidFill>
                </a:rPr>
                <a:t> (names[index].</a:t>
              </a:r>
              <a:r>
                <a:rPr lang="en-US">
                  <a:solidFill>
                    <a:srgbClr val="00B050"/>
                  </a:solidFill>
                </a:rPr>
                <a:t>substring(0, 5)</a:t>
              </a:r>
              <a:r>
                <a:rPr lang="en-US">
                  <a:solidFill>
                    <a:srgbClr val="0000FF"/>
                  </a:solidFill>
                </a:rPr>
                <a:t>); </a:t>
              </a:r>
            </a:p>
            <a:p>
              <a:r>
                <a:rPr lang="en-US">
                  <a:solidFill>
                    <a:srgbClr val="00B050"/>
                  </a:solidFill>
                </a:rPr>
                <a:t>    // converts the string into upper case</a:t>
              </a:r>
            </a:p>
            <a:p>
              <a:r>
                <a:rPr lang="en-US">
                  <a:solidFill>
                    <a:srgbClr val="0000FF"/>
                  </a:solidFill>
                </a:rPr>
                <a:t>    </a:t>
              </a:r>
              <a:r>
                <a:rPr lang="en-US" err="1">
                  <a:solidFill>
                    <a:srgbClr val="0000FF"/>
                  </a:solidFill>
                </a:rPr>
                <a:t>System.out.println</a:t>
              </a:r>
              <a:r>
                <a:rPr lang="en-US">
                  <a:solidFill>
                    <a:srgbClr val="0000FF"/>
                  </a:solidFill>
                </a:rPr>
                <a:t> (names[index].</a:t>
              </a:r>
              <a:r>
                <a:rPr lang="en-US" err="1">
                  <a:solidFill>
                    <a:srgbClr val="00B050"/>
                  </a:solidFill>
                </a:rPr>
                <a:t>toUpperCase</a:t>
              </a:r>
              <a:r>
                <a:rPr lang="en-US">
                  <a:solidFill>
                    <a:srgbClr val="00B050"/>
                  </a:solidFill>
                </a:rPr>
                <a:t>()</a:t>
              </a:r>
              <a:r>
                <a:rPr lang="en-US">
                  <a:solidFill>
                    <a:srgbClr val="0000FF"/>
                  </a:solidFill>
                </a:rPr>
                <a:t>);</a:t>
              </a:r>
            </a:p>
            <a:p>
              <a:r>
                <a:rPr lang="en-US">
                  <a:solidFill>
                    <a:srgbClr val="0000FF"/>
                  </a:solidFill>
                </a:rPr>
                <a:t>   }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3528" y="1236822"/>
              <a:ext cx="576064" cy="373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>
                  <a:solidFill>
                    <a:srgbClr val="FF0000"/>
                  </a:solidFill>
                </a:rPr>
                <a:t>1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…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7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8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9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10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11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12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13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14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15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16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17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18</a:t>
              </a: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</p:spTree>
    <p:extLst>
      <p:ext uri="{BB962C8B-B14F-4D97-AF65-F5344CB8AC3E}">
        <p14:creationId xmlns:p14="http://schemas.microsoft.com/office/powerpoint/2010/main" val="1288148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0070C0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A66EF97C13B141A1FFA5BFC3624364" ma:contentTypeVersion="7" ma:contentTypeDescription="Create a new document." ma:contentTypeScope="" ma:versionID="047db425dc43b6f0696024fbc5045411">
  <xsd:schema xmlns:xsd="http://www.w3.org/2001/XMLSchema" xmlns:xs="http://www.w3.org/2001/XMLSchema" xmlns:p="http://schemas.microsoft.com/office/2006/metadata/properties" xmlns:ns2="fef2f270-2b2e-4b09-b4a9-62a50f64154a" targetNamespace="http://schemas.microsoft.com/office/2006/metadata/properties" ma:root="true" ma:fieldsID="b75bdbcc340c782ab08335c79b160b2e" ns2:_="">
    <xsd:import namespace="fef2f270-2b2e-4b09-b4a9-62a50f641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2f270-2b2e-4b09-b4a9-62a50f641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38D198-1270-44B0-938F-F4EEF3925346}"/>
</file>

<file path=customXml/itemProps2.xml><?xml version="1.0" encoding="utf-8"?>
<ds:datastoreItem xmlns:ds="http://schemas.openxmlformats.org/officeDocument/2006/customXml" ds:itemID="{14E19047-D7C0-48A0-B475-AC3031E1FE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F906F3-AD71-41D8-9B58-F99F38DBD969}">
  <ds:schemaRefs>
    <ds:schemaRef ds:uri="32d064c7-3ed7-4051-9d9c-e267f97a39a0"/>
    <ds:schemaRef ds:uri="3da05f73-4014-4744-996d-b94e73dfc83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2684</Words>
  <Application>Microsoft Macintosh PowerPoint</Application>
  <PresentationFormat>On-screen Show (4:3)</PresentationFormat>
  <Paragraphs>443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Courier New</vt:lpstr>
      <vt:lpstr>Tahoma</vt:lpstr>
      <vt:lpstr>Times New Roman</vt:lpstr>
      <vt:lpstr>Wingdings</vt:lpstr>
      <vt:lpstr>Clarity</vt:lpstr>
      <vt:lpstr>Arrays in Classes And Methods</vt:lpstr>
      <vt:lpstr>Arrays in Classes and Methods: Outline</vt:lpstr>
      <vt:lpstr>Printing an array</vt:lpstr>
      <vt:lpstr>Common operations</vt:lpstr>
      <vt:lpstr>Common operations</vt:lpstr>
      <vt:lpstr> ARRAY OF Strings</vt:lpstr>
      <vt:lpstr>ARRAY OF Strings</vt:lpstr>
      <vt:lpstr>ARRAY OF Strings</vt:lpstr>
      <vt:lpstr>ARRAY OF Strings</vt:lpstr>
      <vt:lpstr>Case Study: Sales Report</vt:lpstr>
      <vt:lpstr>PowerPoint Presentation</vt:lpstr>
      <vt:lpstr>PowerPoint Presentation</vt:lpstr>
      <vt:lpstr>Case Study: Sales Report</vt:lpstr>
      <vt:lpstr>Case Study: Sales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Study: Sales Report</vt:lpstr>
      <vt:lpstr>Indexed Variables as Method Arguments</vt:lpstr>
      <vt:lpstr>PowerPoint Presentation</vt:lpstr>
      <vt:lpstr>Entire Arrays as Arguments</vt:lpstr>
      <vt:lpstr>Entire Arrays as Arguments</vt:lpstr>
      <vt:lpstr>Array Assignment and Equality</vt:lpstr>
      <vt:lpstr>Assinging vs. Copying Arrays of same size</vt:lpstr>
      <vt:lpstr>Copying Arrays of same size</vt:lpstr>
      <vt:lpstr>EQUALITY OF TWO ARRAYS</vt:lpstr>
      <vt:lpstr>Array Assignment and Equality</vt:lpstr>
      <vt:lpstr>PowerPoint Presentation</vt:lpstr>
      <vt:lpstr>Array Assignment and Equality</vt:lpstr>
      <vt:lpstr>Gotcha – Don’t Exceed Array Bounds</vt:lpstr>
      <vt:lpstr>Gotcha – Creating an Array of Objects</vt:lpstr>
      <vt:lpstr>Self-Check Exercises </vt:lpstr>
      <vt:lpstr>Methods that Return Arrays</vt:lpstr>
      <vt:lpstr>PowerPoint Presentation</vt:lpstr>
      <vt:lpstr>PowerPoint Presentation</vt:lpstr>
    </vt:vector>
  </TitlesOfParts>
  <Company>BYU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Computers and Java</dc:title>
  <dc:creator>Robert P. Burton</dc:creator>
  <cp:lastModifiedBy>Arwa M Alturki</cp:lastModifiedBy>
  <cp:revision>7</cp:revision>
  <dcterms:created xsi:type="dcterms:W3CDTF">2004-08-20T17:48:18Z</dcterms:created>
  <dcterms:modified xsi:type="dcterms:W3CDTF">2025-08-20T09:03:49Z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0x010100B9A66EF97C13B141A1FFA5BFC3624364</vt:lpwstr>
  </property>
  <property fmtid="{D5CDD505-2E9C-101B-9397-08002B2CF9AE}" pid="3" name="MediaServiceImageTags">
    <vt:lpwstr/>
  </property>
  <property fmtid="{D5CDD505-2E9C-101B-9397-08002B2CF9AE}" pid="4" name="Order">
    <vt:r8>9200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