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9"/>
  </p:notesMasterIdLst>
  <p:handoutMasterIdLst>
    <p:handoutMasterId r:id="rId30"/>
  </p:handoutMasterIdLst>
  <p:sldIdLst>
    <p:sldId id="514" r:id="rId5"/>
    <p:sldId id="517" r:id="rId6"/>
    <p:sldId id="518" r:id="rId7"/>
    <p:sldId id="597" r:id="rId8"/>
    <p:sldId id="519" r:id="rId9"/>
    <p:sldId id="585" r:id="rId10"/>
    <p:sldId id="520" r:id="rId11"/>
    <p:sldId id="521" r:id="rId12"/>
    <p:sldId id="522" r:id="rId13"/>
    <p:sldId id="523" r:id="rId14"/>
    <p:sldId id="594" r:id="rId15"/>
    <p:sldId id="595" r:id="rId16"/>
    <p:sldId id="605" r:id="rId17"/>
    <p:sldId id="640" r:id="rId18"/>
    <p:sldId id="524" r:id="rId19"/>
    <p:sldId id="638" r:id="rId20"/>
    <p:sldId id="525" r:id="rId21"/>
    <p:sldId id="526" r:id="rId22"/>
    <p:sldId id="527" r:id="rId23"/>
    <p:sldId id="598" r:id="rId24"/>
    <p:sldId id="612" r:id="rId25"/>
    <p:sldId id="613" r:id="rId26"/>
    <p:sldId id="614" r:id="rId27"/>
    <p:sldId id="615" r:id="rId28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6"/>
    <p:restoredTop sz="94630"/>
  </p:normalViewPr>
  <p:slideViewPr>
    <p:cSldViewPr snapToGrid="0">
      <p:cViewPr varScale="1">
        <p:scale>
          <a:sx n="99" d="100"/>
          <a:sy n="99" d="100"/>
        </p:scale>
        <p:origin x="2152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48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Point out that it is NOT a method.</a:t>
            </a:r>
            <a:r>
              <a:rPr lang="en-US" baseline="0"/>
              <a:t> That is why you don’t use ( ) at the end of it.</a:t>
            </a:r>
          </a:p>
          <a:p>
            <a:endParaRPr lang="en-US"/>
          </a:p>
          <a:p>
            <a:r>
              <a:rPr lang="en-US"/>
              <a:t>In Strings we have</a:t>
            </a:r>
            <a:r>
              <a:rPr lang="en-US" baseline="0"/>
              <a:t> a METHOD called length()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677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014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731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alpha is an array of integers</a:t>
            </a:r>
          </a:p>
          <a:p>
            <a:r>
              <a:rPr lang="en-US"/>
              <a:t>beta</a:t>
            </a:r>
            <a:r>
              <a:rPr lang="en-US" baseline="0"/>
              <a:t> is an integer</a:t>
            </a:r>
          </a:p>
          <a:p>
            <a:endParaRPr lang="en-US" baseline="0"/>
          </a:p>
          <a:p>
            <a:r>
              <a:rPr lang="en-US" baseline="0"/>
              <a:t>gamma and delta are both arrays of integers (like alpha)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27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FF1FF5EA-CD33-7C4D-9E8D-3DDB2E3E078D}" type="slidenum">
              <a:rPr lang="en-US" sz="1400" smtClean="0">
                <a:latin typeface="+mn-lt"/>
                <a:ea typeface="+mn-ea"/>
                <a:cs typeface="+mn-cs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400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40005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40005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477000"/>
            <a:ext cx="7315200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77000"/>
            <a:ext cx="762000" cy="152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F9B945-69AE-5049-A441-9F361182E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3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140"/>
            <a:ext cx="8229600" cy="671945"/>
          </a:xfrm>
        </p:spPr>
        <p:txBody>
          <a:bodyPr>
            <a:normAutofit/>
          </a:bodyPr>
          <a:lstStyle>
            <a:lvl1pPr>
              <a:defRPr lang="en-US" sz="3600" kern="1200" spc="-100" baseline="0" dirty="0">
                <a:solidFill>
                  <a:schemeClr val="accent2"/>
                </a:solidFill>
                <a:latin typeface="Tahoma" charset="0"/>
                <a:ea typeface="+mj-ea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945"/>
            <a:ext cx="8229600" cy="526305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3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6546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5" r:id="rId9"/>
    <p:sldLayoutId id="2147483930" r:id="rId10"/>
    <p:sldLayoutId id="2147483931" r:id="rId11"/>
    <p:sldLayoutId id="2147483932" r:id="rId12"/>
    <p:sldLayoutId id="2147483933" r:id="rId13"/>
    <p:sldLayoutId id="2147483936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Previous%20Slides/40_41_2/CodeSamples4.htm#Listing 7.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../../Previous%20Slides/40_41_2/CodeSamples4.htm#Listing 7.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Basics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Ch7.1</a:t>
            </a:r>
          </a:p>
        </p:txBody>
      </p:sp>
    </p:spTree>
    <p:extLst>
      <p:ext uri="{BB962C8B-B14F-4D97-AF65-F5344CB8AC3E}">
        <p14:creationId xmlns:p14="http://schemas.microsoft.com/office/powerpoint/2010/main" val="59386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Details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25" y="1805151"/>
            <a:ext cx="7926926" cy="40280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039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accent2"/>
                </a:solidFill>
                <a:latin typeface="Tahoma" charset="0"/>
                <a:cs typeface="Arial" charset="0"/>
              </a:rPr>
              <a:t>ACCESSING ARRAY ELEMENTS</a:t>
            </a:r>
            <a:endParaRPr lang="en-US">
              <a:latin typeface="Times New Roman" charset="0"/>
              <a:ea typeface="MS PGothic" charset="0"/>
              <a:cs typeface="MS PGothic" charset="0"/>
            </a:endParaRPr>
          </a:p>
        </p:txBody>
      </p:sp>
      <p:pic>
        <p:nvPicPr>
          <p:cNvPr id="13316" name="Picture 1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615"/>
          <a:stretch/>
        </p:blipFill>
        <p:spPr>
          <a:xfrm>
            <a:off x="160021" y="2266370"/>
            <a:ext cx="8715104" cy="1341120"/>
          </a:xfrm>
          <a:noFill/>
        </p:spPr>
      </p:pic>
      <p:pic>
        <p:nvPicPr>
          <p:cNvPr id="1331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38862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05"/>
          <a:stretch/>
        </p:blipFill>
        <p:spPr>
          <a:xfrm>
            <a:off x="160021" y="2266369"/>
            <a:ext cx="8763000" cy="1341120"/>
          </a:xfrm>
          <a:prstGeom prst="rect">
            <a:avLst/>
          </a:prstGeom>
          <a:noFill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24" y="1752600"/>
            <a:ext cx="2173876" cy="476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324" y="3962400"/>
            <a:ext cx="457200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7" t="1" r="9875" b="48450"/>
          <a:stretch/>
        </p:blipFill>
        <p:spPr>
          <a:xfrm>
            <a:off x="207917" y="4953000"/>
            <a:ext cx="8728166" cy="1169126"/>
          </a:xfrm>
          <a:prstGeom prst="rect">
            <a:avLst/>
          </a:prstGeom>
          <a:noFill/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1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ELEMENTS - Example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 the following declarations and their reflection in the memory:</a:t>
            </a:r>
          </a:p>
        </p:txBody>
      </p:sp>
      <p:grpSp>
        <p:nvGrpSpPr>
          <p:cNvPr id="2" name="Group 22"/>
          <p:cNvGrpSpPr/>
          <p:nvPr/>
        </p:nvGrpSpPr>
        <p:grpSpPr>
          <a:xfrm>
            <a:off x="179513" y="1628800"/>
            <a:ext cx="8784976" cy="369332"/>
            <a:chOff x="323529" y="1236822"/>
            <a:chExt cx="7848872" cy="347291"/>
          </a:xfrm>
        </p:grpSpPr>
        <p:sp>
          <p:nvSpPr>
            <p:cNvPr id="24" name="TextBox 23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B0F0"/>
                  </a:solidFill>
                </a:rPr>
                <a:t>double[]</a:t>
              </a:r>
              <a:r>
                <a:rPr lang="en-US">
                  <a:solidFill>
                    <a:srgbClr val="0000FF"/>
                  </a:solidFill>
                </a:rPr>
                <a:t>  list = </a:t>
              </a:r>
              <a:r>
                <a:rPr lang="en-US">
                  <a:solidFill>
                    <a:srgbClr val="00B0F0"/>
                  </a:solidFill>
                </a:rPr>
                <a:t>new double</a:t>
              </a:r>
              <a:r>
                <a:rPr lang="en-US">
                  <a:solidFill>
                    <a:srgbClr val="0000FF"/>
                  </a:solidFill>
                </a:rPr>
                <a:t>[10];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1</a:t>
              </a: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501896" y="2060848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" name="Group 25"/>
          <p:cNvGrpSpPr/>
          <p:nvPr/>
        </p:nvGrpSpPr>
        <p:grpSpPr>
          <a:xfrm>
            <a:off x="179512" y="2852936"/>
            <a:ext cx="8784976" cy="646331"/>
            <a:chOff x="323529" y="1236822"/>
            <a:chExt cx="7848872" cy="607759"/>
          </a:xfrm>
        </p:grpSpPr>
        <p:sp>
          <p:nvSpPr>
            <p:cNvPr id="27" name="TextBox 26"/>
            <p:cNvSpPr txBox="1"/>
            <p:nvPr/>
          </p:nvSpPr>
          <p:spPr>
            <a:xfrm>
              <a:off x="611561" y="1236822"/>
              <a:ext cx="7560840" cy="60775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err="1">
                  <a:solidFill>
                    <a:srgbClr val="00B0F0"/>
                  </a:solidFill>
                </a:rPr>
                <a:t>int</a:t>
              </a:r>
              <a:r>
                <a:rPr lang="en-US">
                  <a:solidFill>
                    <a:srgbClr val="0000FF"/>
                  </a:solidFill>
                </a:rPr>
                <a:t>  </a:t>
              </a:r>
              <a:r>
                <a:rPr lang="en-US" err="1">
                  <a:solidFill>
                    <a:srgbClr val="0000FF"/>
                  </a:solidFill>
                </a:rPr>
                <a:t>i</a:t>
              </a:r>
              <a:r>
                <a:rPr lang="en-US">
                  <a:solidFill>
                    <a:srgbClr val="0000FF"/>
                  </a:solidFill>
                </a:rPr>
                <a:t> = 2;</a:t>
              </a:r>
            </a:p>
            <a:p>
              <a:r>
                <a:rPr lang="en-US">
                  <a:solidFill>
                    <a:srgbClr val="0000FF"/>
                  </a:solidFill>
                </a:rPr>
                <a:t>list[2*i-1] = 46.0;		</a:t>
              </a:r>
              <a:r>
                <a:rPr lang="en-US">
                  <a:solidFill>
                    <a:srgbClr val="00B050"/>
                  </a:solidFill>
                </a:rPr>
                <a:t>// list[??] = 46.0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529" y="1236822"/>
              <a:ext cx="288032" cy="607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>
                  <a:solidFill>
                    <a:srgbClr val="FF0000"/>
                  </a:solidFill>
                </a:rPr>
                <a:t>3</a:t>
              </a:r>
            </a:p>
          </p:txBody>
        </p:sp>
      </p:grp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501895" y="3551416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46.0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7" name="Group 32"/>
          <p:cNvGrpSpPr/>
          <p:nvPr/>
        </p:nvGrpSpPr>
        <p:grpSpPr>
          <a:xfrm>
            <a:off x="179512" y="4343503"/>
            <a:ext cx="8784976" cy="369332"/>
            <a:chOff x="323529" y="1236822"/>
            <a:chExt cx="7848872" cy="347291"/>
          </a:xfrm>
        </p:grpSpPr>
        <p:sp>
          <p:nvSpPr>
            <p:cNvPr id="34" name="TextBox 33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list[2*i+1] = 20.0;		</a:t>
              </a:r>
              <a:r>
                <a:rPr lang="en-US">
                  <a:solidFill>
                    <a:srgbClr val="00B050"/>
                  </a:solidFill>
                </a:rPr>
                <a:t>// list[??] = 20.0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4</a:t>
              </a:r>
            </a:p>
          </p:txBody>
        </p:sp>
      </p:grp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501895" y="4775552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46.0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20.0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Group 36"/>
          <p:cNvGrpSpPr/>
          <p:nvPr/>
        </p:nvGrpSpPr>
        <p:grpSpPr>
          <a:xfrm>
            <a:off x="179512" y="5567639"/>
            <a:ext cx="8784976" cy="369332"/>
            <a:chOff x="323529" y="1236822"/>
            <a:chExt cx="7848872" cy="347291"/>
          </a:xfrm>
        </p:grpSpPr>
        <p:sp>
          <p:nvSpPr>
            <p:cNvPr id="38" name="TextBox 37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list[7] = list[3] + list[5];	</a:t>
              </a:r>
              <a:r>
                <a:rPr lang="en-US">
                  <a:solidFill>
                    <a:srgbClr val="00B050"/>
                  </a:solidFill>
                </a:rPr>
                <a:t>// list[7] = 46.0 + 20.0 = 66.0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5</a:t>
              </a:r>
            </a:p>
          </p:txBody>
        </p:sp>
      </p:grpSp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501895" y="5999688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46.0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20.0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66.0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5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ELEMENTS - Example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51520" y="308867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 the difference to the following statements:</a:t>
            </a:r>
          </a:p>
        </p:txBody>
      </p:sp>
      <p:grpSp>
        <p:nvGrpSpPr>
          <p:cNvPr id="20" name="Group 36"/>
          <p:cNvGrpSpPr/>
          <p:nvPr/>
        </p:nvGrpSpPr>
        <p:grpSpPr>
          <a:xfrm>
            <a:off x="141894" y="1594726"/>
            <a:ext cx="8784976" cy="369332"/>
            <a:chOff x="323529" y="1236822"/>
            <a:chExt cx="7848872" cy="347291"/>
          </a:xfrm>
        </p:grpSpPr>
        <p:sp>
          <p:nvSpPr>
            <p:cNvPr id="21" name="TextBox 20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list[7] = list[3] + list[5];	</a:t>
              </a:r>
              <a:r>
                <a:rPr lang="en-US">
                  <a:solidFill>
                    <a:srgbClr val="00B050"/>
                  </a:solidFill>
                </a:rPr>
                <a:t>//list[7] = 46.0 + 20.0 = 66.0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5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421308"/>
              </p:ext>
            </p:extLst>
          </p:nvPr>
        </p:nvGraphicFramePr>
        <p:xfrm>
          <a:off x="464277" y="2026775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46.0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20.0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66.0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5" name="Group 36"/>
          <p:cNvGrpSpPr/>
          <p:nvPr/>
        </p:nvGrpSpPr>
        <p:grpSpPr>
          <a:xfrm>
            <a:off x="179512" y="3575731"/>
            <a:ext cx="8784976" cy="369332"/>
            <a:chOff x="323529" y="1236822"/>
            <a:chExt cx="7848872" cy="347291"/>
          </a:xfrm>
        </p:grpSpPr>
        <p:sp>
          <p:nvSpPr>
            <p:cNvPr id="26" name="TextBox 25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list[7] = list[3 + 5];		</a:t>
              </a:r>
              <a:r>
                <a:rPr lang="en-US">
                  <a:solidFill>
                    <a:srgbClr val="00B050"/>
                  </a:solidFill>
                </a:rPr>
                <a:t>// list[7] = ??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6</a:t>
              </a:r>
            </a:p>
          </p:txBody>
        </p:sp>
      </p:grp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11926"/>
              </p:ext>
            </p:extLst>
          </p:nvPr>
        </p:nvGraphicFramePr>
        <p:xfrm>
          <a:off x="501895" y="4012023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46.0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20.0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  <a:endParaRPr lang="en-US" sz="1600" b="1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9" name="Group 36"/>
          <p:cNvGrpSpPr/>
          <p:nvPr/>
        </p:nvGrpSpPr>
        <p:grpSpPr>
          <a:xfrm>
            <a:off x="190018" y="5304731"/>
            <a:ext cx="8784976" cy="369332"/>
            <a:chOff x="323529" y="1236822"/>
            <a:chExt cx="7848872" cy="347291"/>
          </a:xfrm>
        </p:grpSpPr>
        <p:sp>
          <p:nvSpPr>
            <p:cNvPr id="30" name="TextBox 29"/>
            <p:cNvSpPr txBox="1"/>
            <p:nvPr/>
          </p:nvSpPr>
          <p:spPr>
            <a:xfrm>
              <a:off x="611561" y="1236822"/>
              <a:ext cx="7560840" cy="347291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>
                  <a:solidFill>
                    <a:srgbClr val="0000FF"/>
                  </a:solidFill>
                </a:rPr>
                <a:t>list[3+5] = list[3] + list[5];	</a:t>
              </a:r>
              <a:r>
                <a:rPr lang="en-US">
                  <a:solidFill>
                    <a:srgbClr val="00B050"/>
                  </a:solidFill>
                </a:rPr>
                <a:t>// list[??] = ?? + ??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23529" y="1236822"/>
              <a:ext cx="288032" cy="347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>
                  <a:solidFill>
                    <a:srgbClr val="FF0000"/>
                  </a:solidFill>
                </a:rPr>
                <a:t>7</a:t>
              </a:r>
            </a:p>
          </p:txBody>
        </p:sp>
      </p:grp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580018"/>
              </p:ext>
            </p:extLst>
          </p:nvPr>
        </p:nvGraphicFramePr>
        <p:xfrm>
          <a:off x="512401" y="5741023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46.0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20.0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070C0"/>
                          </a:solidFill>
                        </a:rPr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66.0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77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consider this array:</a:t>
            </a:r>
          </a:p>
          <a:p>
            <a:pPr marL="0" indent="0">
              <a:buNone/>
            </a:pPr>
            <a:r>
              <a:rPr lang="en-US" err="1"/>
              <a:t>int</a:t>
            </a:r>
            <a:r>
              <a:rPr lang="en-US"/>
              <a:t> list[ ] = new </a:t>
            </a:r>
            <a:r>
              <a:rPr lang="en-US" err="1"/>
              <a:t>int</a:t>
            </a:r>
            <a:r>
              <a:rPr lang="en-US"/>
              <a:t>[10];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list[ list[2] ] = 77;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list [1] = list[ 7] * list[7];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list [0] = list[  list[8] -1 ];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94239"/>
              </p:ext>
            </p:extLst>
          </p:nvPr>
        </p:nvGraphicFramePr>
        <p:xfrm>
          <a:off x="501896" y="2423455"/>
          <a:ext cx="775737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2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400" b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70C0"/>
                          </a:solidFill>
                        </a:rPr>
                        <a:t>list[9]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rgbClr val="0070C0"/>
                          </a:solidFill>
                        </a:rPr>
                        <a:t>list</a:t>
                      </a:r>
                      <a:r>
                        <a:rPr lang="en-US" sz="1600">
                          <a:solidFill>
                            <a:srgbClr val="0070C0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endParaRPr lang="en-US" sz="16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63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The Instance Variable </a:t>
            </a:r>
            <a:r>
              <a:rPr lang="en-US" sz="4000" b="1">
                <a:solidFill>
                  <a:srgbClr val="0033CC"/>
                </a:solidFill>
                <a:latin typeface="Courier New" pitchFamily="49" charset="0"/>
                <a:ea typeface="+mn-ea"/>
                <a:cs typeface="Courier New" pitchFamily="49" charset="0"/>
              </a:rPr>
              <a:t>length</a:t>
            </a:r>
            <a:endParaRPr lang="en-US" sz="2800" b="1">
              <a:solidFill>
                <a:srgbClr val="0033CC"/>
              </a:solidFill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/>
              <a:t>As an object an array has only one public instance variable</a:t>
            </a:r>
          </a:p>
          <a:p>
            <a:pPr lvl="1" eaLnBrk="1" hangingPunct="1"/>
            <a:r>
              <a:rPr lang="en-US" altLang="en-US"/>
              <a:t>Variable </a:t>
            </a:r>
            <a:r>
              <a:rPr lang="en-US" altLang="en-US" sz="32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length</a:t>
            </a:r>
            <a:endParaRPr lang="en-US" altLang="en-US" sz="4000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r>
              <a:rPr lang="en-US" altLang="en-US"/>
              <a:t>Contains the </a:t>
            </a:r>
            <a:r>
              <a:rPr lang="en-US" altLang="en-US">
                <a:solidFill>
                  <a:schemeClr val="tx2"/>
                </a:solidFill>
              </a:rPr>
              <a:t>size</a:t>
            </a:r>
            <a:r>
              <a:rPr lang="en-US" altLang="en-US"/>
              <a:t> of the array:  the max number of elements the array can hold</a:t>
            </a:r>
          </a:p>
          <a:p>
            <a:pPr lvl="1" eaLnBrk="1" hangingPunct="1"/>
            <a:r>
              <a:rPr lang="en-US" altLang="en-US"/>
              <a:t>It is final, value cannot be changed</a:t>
            </a:r>
          </a:p>
          <a:p>
            <a:pPr eaLnBrk="1" hangingPunct="1"/>
            <a:r>
              <a:rPr lang="en-US" altLang="en-US"/>
              <a:t>Note </a:t>
            </a:r>
            <a:r>
              <a:rPr lang="en-US" altLang="en-US">
                <a:hlinkClick r:id="rId3" action="ppaction://hlinkfile"/>
              </a:rPr>
              <a:t>revised code</a:t>
            </a:r>
            <a:r>
              <a:rPr lang="en-US" altLang="en-US"/>
              <a:t>, listing 7.2</a:t>
            </a:r>
            <a:br>
              <a:rPr lang="en-US" altLang="en-US"/>
            </a:br>
            <a:r>
              <a:rPr lang="en-US" altLang="en-US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class ArrayOfTemperatures2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62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" y="442088"/>
            <a:ext cx="6022294" cy="5753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8" r="2281"/>
          <a:stretch/>
        </p:blipFill>
        <p:spPr bwMode="auto">
          <a:xfrm>
            <a:off x="3799490" y="2921545"/>
            <a:ext cx="5249912" cy="3857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66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Instance Variable </a:t>
            </a:r>
            <a:r>
              <a:rPr lang="en-US" altLang="en-US" sz="40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length</a:t>
            </a:r>
            <a:endParaRPr lang="en-US" altLang="en-US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8738" y="1704975"/>
            <a:ext cx="6934200" cy="36861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14340" name="Text Box 7"/>
          <p:cNvSpPr txBox="1">
            <a:spLocks noChangeArrowheads="1"/>
          </p:cNvSpPr>
          <p:nvPr/>
        </p:nvSpPr>
        <p:spPr bwMode="auto">
          <a:xfrm>
            <a:off x="6937375" y="3508375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36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More About Array Indices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Index of first array element is 0</a:t>
            </a:r>
          </a:p>
          <a:p>
            <a:pPr eaLnBrk="1" hangingPunct="1"/>
            <a:r>
              <a:rPr lang="en-US" altLang="en-US"/>
              <a:t>Last valid Index is </a:t>
            </a:r>
            <a:r>
              <a:rPr lang="en-US" altLang="en-US" sz="2800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arrayName.length</a:t>
            </a:r>
            <a:r>
              <a:rPr lang="en-US" altLang="en-US" sz="28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– 1</a:t>
            </a:r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/>
              <a:t>Array indices must be within bounds to be valid</a:t>
            </a:r>
          </a:p>
          <a:p>
            <a:pPr lvl="1" eaLnBrk="1" hangingPunct="1"/>
            <a:r>
              <a:rPr lang="en-US" altLang="en-US"/>
              <a:t>When program tries to access outside bounds, run time error occurs</a:t>
            </a:r>
          </a:p>
          <a:p>
            <a:pPr eaLnBrk="1" hangingPunct="1"/>
            <a:r>
              <a:rPr lang="en-US" altLang="en-US"/>
              <a:t>OK to "waste" element 0</a:t>
            </a:r>
          </a:p>
          <a:p>
            <a:pPr lvl="1" eaLnBrk="1" hangingPunct="1"/>
            <a:r>
              <a:rPr lang="en-US" altLang="en-US"/>
              <a:t>Program easier to manage and understand</a:t>
            </a:r>
          </a:p>
          <a:p>
            <a:pPr lvl="1" eaLnBrk="1" hangingPunct="1"/>
            <a:r>
              <a:rPr lang="en-US" altLang="en-US"/>
              <a:t>Yet, get used to using index 0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96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Initializing Arrays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Possible to initialize at declaration time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Also may use normal assignment statements</a:t>
            </a:r>
          </a:p>
          <a:p>
            <a:pPr lvl="1" eaLnBrk="1" hangingPunct="1"/>
            <a:r>
              <a:rPr lang="en-US" altLang="en-US"/>
              <a:t>One at a time</a:t>
            </a:r>
          </a:p>
          <a:p>
            <a:pPr lvl="1" eaLnBrk="1" hangingPunct="1"/>
            <a:r>
              <a:rPr lang="en-US" altLang="en-US"/>
              <a:t>In a loop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6233" y="2238703"/>
            <a:ext cx="6632352" cy="65213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0780" y="4650829"/>
            <a:ext cx="5223922" cy="134516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71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Basics: Outline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and Accessing Arrays</a:t>
            </a:r>
          </a:p>
          <a:p>
            <a:pPr eaLnBrk="1" hangingPunct="1"/>
            <a:r>
              <a:rPr lang="en-US" altLang="en-US"/>
              <a:t>Array Details</a:t>
            </a:r>
          </a:p>
          <a:p>
            <a:pPr eaLnBrk="1" hangingPunct="1"/>
            <a:r>
              <a:rPr lang="en-US" altLang="en-US"/>
              <a:t>The Instance Variable length</a:t>
            </a:r>
          </a:p>
          <a:p>
            <a:pPr eaLnBrk="1" hangingPunct="1"/>
            <a:r>
              <a:rPr lang="en-US" altLang="en-US"/>
              <a:t>More About Array Indices</a:t>
            </a:r>
          </a:p>
          <a:p>
            <a:pPr eaLnBrk="1" hangingPunct="1"/>
            <a:r>
              <a:rPr lang="en-US" altLang="en-US"/>
              <a:t>Initializing Arrays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7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z="3200"/>
              <a:t>Initializing Arrays</a:t>
            </a:r>
            <a:endParaRPr lang="en-US" sz="320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28600" indent="-228600">
              <a:spcBef>
                <a:spcPts val="0"/>
              </a:spcBef>
            </a:pPr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It is a common practice for a program to keep track of the number of filled elements in an array</a:t>
            </a:r>
          </a:p>
          <a:p>
            <a:pPr marL="228600" indent="-228600">
              <a:spcBef>
                <a:spcPts val="0"/>
              </a:spcBef>
            </a:pPr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Simply store it in a variable, say </a:t>
            </a:r>
            <a:r>
              <a:rPr lang="en-US" sz="2800" b="1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numOfElements</a:t>
            </a:r>
            <a:endParaRPr lang="en-US" sz="2800" b="1">
              <a:solidFill>
                <a:srgbClr val="FF0000"/>
              </a:solidFill>
              <a:latin typeface="Times New Roman" charset="0"/>
              <a:ea typeface="MS PGothic" charset="0"/>
              <a:cs typeface="MS PGothic" charset="0"/>
            </a:endParaRPr>
          </a:p>
          <a:p>
            <a:pPr marL="228600" indent="-228600">
              <a:spcBef>
                <a:spcPts val="0"/>
              </a:spcBef>
            </a:pPr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Then </a:t>
            </a:r>
            <a:r>
              <a:rPr lang="en-US" sz="2800" b="1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 will tell you the actual number of elements in the array.</a:t>
            </a:r>
          </a:p>
          <a:p>
            <a:pPr marL="228600" indent="-228600">
              <a:spcBef>
                <a:spcPts val="0"/>
              </a:spcBef>
            </a:pPr>
            <a:r>
              <a:rPr lang="en-US" sz="2800">
                <a:latin typeface="Times New Roman" charset="0"/>
                <a:ea typeface="MS PGothic" charset="0"/>
                <a:cs typeface="MS PGothic" charset="0"/>
              </a:rPr>
              <a:t>For example: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= 0;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[0] = 5;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[1] = 10;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[2] = 15;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[3] = 20;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= 4;</a:t>
            </a:r>
          </a:p>
          <a:p>
            <a:pPr marL="228600" indent="-228600">
              <a:spcBef>
                <a:spcPts val="0"/>
              </a:spcBef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System.out.print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);</a:t>
            </a:r>
          </a:p>
          <a:p>
            <a:pPr marL="228600" indent="-228600">
              <a:spcBef>
                <a:spcPts val="0"/>
              </a:spcBef>
              <a:buFontTx/>
              <a:buNone/>
            </a:pPr>
            <a:endParaRPr lang="en-US" sz="2000">
              <a:latin typeface="Courier New" charset="0"/>
              <a:ea typeface="MS PGothic" charset="0"/>
              <a:cs typeface="MS PGothic" charset="0"/>
            </a:endParaRPr>
          </a:p>
          <a:p>
            <a:pPr marL="228600" indent="-228600">
              <a:spcBef>
                <a:spcPts val="0"/>
              </a:spcBef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	</a:t>
            </a:r>
            <a:endParaRPr lang="en-US" sz="200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581400" y="4419600"/>
            <a:ext cx="5410200" cy="190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lnSpc>
                <a:spcPct val="80000"/>
              </a:lnSpc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int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= 0;</a:t>
            </a:r>
          </a:p>
          <a:p>
            <a:pPr marL="228600" indent="-228600"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++] = 5;</a:t>
            </a:r>
          </a:p>
          <a:p>
            <a:pPr marL="228600" indent="-228600"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++] = 10;</a:t>
            </a:r>
          </a:p>
          <a:p>
            <a:pPr marL="228600" indent="-228600"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++] = 15;</a:t>
            </a:r>
          </a:p>
          <a:p>
            <a:pPr marL="228600" indent="-228600"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numList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[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++] = 20;</a:t>
            </a:r>
          </a:p>
          <a:p>
            <a:pPr marL="228600" indent="-228600"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System.out.print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(</a:t>
            </a:r>
            <a:r>
              <a:rPr lang="en-US" sz="2000" err="1">
                <a:latin typeface="Courier New" charset="0"/>
                <a:ea typeface="MS PGothic" charset="0"/>
                <a:cs typeface="MS PGothic" charset="0"/>
              </a:rPr>
              <a:t>numOfElements</a:t>
            </a: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);</a:t>
            </a:r>
          </a:p>
          <a:p>
            <a:pPr marL="228600" indent="-228600">
              <a:lnSpc>
                <a:spcPct val="80000"/>
              </a:lnSpc>
              <a:buFontTx/>
              <a:buNone/>
            </a:pPr>
            <a:r>
              <a:rPr lang="en-US" sz="2000">
                <a:latin typeface="Courier New" charset="0"/>
                <a:ea typeface="MS PGothic" charset="0"/>
                <a:cs typeface="MS PGothic" charset="0"/>
              </a:rPr>
              <a:t> </a:t>
            </a:r>
            <a:endParaRPr lang="en-US" sz="200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2" name="Rounded Rectangular Callout 1"/>
          <p:cNvSpPr/>
          <p:nvPr/>
        </p:nvSpPr>
        <p:spPr>
          <a:xfrm>
            <a:off x="6629400" y="3200400"/>
            <a:ext cx="1828800" cy="685800"/>
          </a:xfrm>
          <a:prstGeom prst="wedgeRoundRectCallout">
            <a:avLst>
              <a:gd name="adj1" fmla="val -58332"/>
              <a:gd name="adj2" fmla="val 115441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How about this instead?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00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Recap: Specifying array size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3" r="13522" b="1"/>
          <a:stretch/>
        </p:blipFill>
        <p:spPr bwMode="auto">
          <a:xfrm>
            <a:off x="566058" y="1689462"/>
            <a:ext cx="6265817" cy="97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Array size can be specified using a constant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520" y="3105090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Array size can be specified during program execution time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79"/>
          <a:stretch/>
        </p:blipFill>
        <p:spPr bwMode="auto">
          <a:xfrm>
            <a:off x="529046" y="3581400"/>
            <a:ext cx="7243354" cy="2924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47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Autofit/>
          </a:bodyPr>
          <a:lstStyle/>
          <a:p>
            <a:r>
              <a:rPr lang="en-US"/>
              <a:t>Recap: Specifying array size</a:t>
            </a:r>
            <a:endParaRPr lang="en-US" sz="360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fld id="{09527E11-9CEA-2240-84DC-C2814DA69012}" type="slidenum">
              <a:rPr lang="en-US" sz="1400" b="0">
                <a:solidFill>
                  <a:schemeClr val="bg1"/>
                </a:solidFill>
              </a:rPr>
              <a:pPr eaLnBrk="1" hangingPunct="1">
                <a:defRPr/>
              </a:pPr>
              <a:t>22</a:t>
            </a:fld>
            <a:endParaRPr lang="en-US" sz="1400" b="0">
              <a:solidFill>
                <a:schemeClr val="bg1"/>
              </a:solidFill>
            </a:endParaRP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1520" y="119675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Array size can be specified during array declaration with initialization: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9343" y="2667000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initializer list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contains values, called </a:t>
            </a:r>
            <a:r>
              <a:rPr lang="en-US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initial values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that are placed between braces and separated by commas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size of the array will be equal to the number of values.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this example: </a:t>
            </a:r>
            <a:r>
              <a:rPr lang="en-US" sz="2000" b="1" err="1">
                <a:solidFill>
                  <a:srgbClr val="3333CC"/>
                </a:solidFill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sales.length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will be equal to 5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sales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would be initialized as follows:</a:t>
            </a:r>
          </a:p>
          <a:p>
            <a:pPr>
              <a:buClr>
                <a:srgbClr val="FF0000"/>
              </a:buClr>
            </a:pPr>
            <a:r>
              <a:rPr lang="en-US" sz="2000"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  sales[0]= 12.25, sales[1]= 32.50, sales[2]= 16.90,  </a:t>
            </a:r>
          </a:p>
          <a:p>
            <a:pPr>
              <a:buClr>
                <a:srgbClr val="FF0000"/>
              </a:buClr>
            </a:pPr>
            <a:r>
              <a:rPr lang="en-US" sz="2000"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  sales[3]= 23.00, </a:t>
            </a:r>
            <a:r>
              <a:rPr lang="en-US" sz="2000">
                <a:ea typeface="MS PGothic" charset="0"/>
                <a:cs typeface="Courier New" panose="02070309020205020404" pitchFamily="49" charset="0"/>
              </a:rPr>
              <a:t>and</a:t>
            </a:r>
            <a:r>
              <a:rPr lang="en-US" sz="2000"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 sales[4]= 45.68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If an array is declared and initialized simultaneously, we 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use the 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operator </a:t>
            </a:r>
            <a:r>
              <a:rPr lang="en-US" sz="2400" b="1">
                <a:solidFill>
                  <a:srgbClr val="FF0000"/>
                </a:solidFill>
                <a:latin typeface="Courier New" panose="02070309020205020404" pitchFamily="49" charset="0"/>
                <a:ea typeface="Tahoma" panose="020B0604030504040204" pitchFamily="34" charset="0"/>
                <a:cs typeface="Courier New" panose="02070309020205020404" pitchFamily="49" charset="0"/>
              </a:rPr>
              <a:t>new</a:t>
            </a:r>
            <a:r>
              <a:rPr lang="en-US" sz="200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instantiate the array object</a:t>
            </a:r>
          </a:p>
          <a:p>
            <a:pPr>
              <a:buClr>
                <a:srgbClr val="FF0000"/>
              </a:buClr>
            </a:pP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3549709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on Array Declaration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the difference between the following declarations?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		alpha[], beta;</a:t>
            </a:r>
          </a:p>
          <a:p>
            <a:pPr marL="0" indent="0">
              <a:buNone/>
            </a:pPr>
            <a:r>
              <a:rPr lang="en-US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[ ] 	gamma, 	delta;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33A54-7F81-DB42-8BC9-49224ED22497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</p:spTree>
    <p:extLst>
      <p:ext uri="{BB962C8B-B14F-4D97-AF65-F5344CB8AC3E}">
        <p14:creationId xmlns:p14="http://schemas.microsoft.com/office/powerpoint/2010/main" val="204211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4000">
                <a:solidFill>
                  <a:schemeClr val="accent2"/>
                </a:solidFill>
                <a:latin typeface="Tahoma" charset="0"/>
                <a:cs typeface="Arial" charset="0"/>
              </a:rPr>
              <a:t> Remember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1520" y="1236762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size of the array specified during instantiation cannot be changed.</a:t>
            </a:r>
            <a:endParaRPr lang="en-US" sz="2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1681004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Sometimes, the programmer does not know how many elements will be needed.</a:t>
            </a:r>
            <a:endParaRPr lang="en-US" sz="2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1520" y="238889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Therefore, it is common to specify a large size and use only the elements which were actually filled by the user.</a:t>
            </a:r>
            <a:endParaRPr lang="en-US" sz="2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0" y="310897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Assume that </a:t>
            </a:r>
            <a:r>
              <a:rPr lang="en-US" sz="200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numOfElements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a variable that represents the number of actually filled elements within the array (</a:t>
            </a:r>
            <a:r>
              <a:rPr lang="en-US" sz="200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numOfElements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&lt;= </a:t>
            </a:r>
            <a:r>
              <a:rPr lang="en-US" sz="200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length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2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382905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value of </a:t>
            </a:r>
            <a:r>
              <a:rPr lang="en-US" sz="2000" err="1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numOfElements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used as a </a:t>
            </a:r>
            <a:r>
              <a:rPr lang="en-US" sz="200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counter</a:t>
            </a:r>
            <a:r>
              <a:rPr lang="en-US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it is initialized to zero, and then incremented with each new element filled in the array.</a:t>
            </a:r>
            <a:endParaRPr lang="en-US" sz="2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549130"/>
            <a:ext cx="8640960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00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1430732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and Accessing Arrays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/>
              <a:t>An array is a special kind of object</a:t>
            </a:r>
          </a:p>
          <a:p>
            <a:pPr eaLnBrk="1" hangingPunct="1"/>
            <a:r>
              <a:rPr lang="en-US" altLang="en-US" sz="2800"/>
              <a:t>Think of as collection of variables of </a:t>
            </a:r>
            <a:r>
              <a:rPr lang="en-US" altLang="en-US" sz="2800">
                <a:solidFill>
                  <a:schemeClr val="tx2"/>
                </a:solidFill>
              </a:rPr>
              <a:t>same type </a:t>
            </a:r>
            <a:r>
              <a:rPr lang="en-US" altLang="en-US" sz="2800"/>
              <a:t>that are stored in </a:t>
            </a:r>
            <a:r>
              <a:rPr lang="en-US" altLang="en-US" sz="2800">
                <a:solidFill>
                  <a:schemeClr val="tx2"/>
                </a:solidFill>
              </a:rPr>
              <a:t>adjacent memory locations</a:t>
            </a:r>
            <a:r>
              <a:rPr lang="en-US" altLang="en-US" sz="2800"/>
              <a:t>.</a:t>
            </a:r>
          </a:p>
          <a:p>
            <a:pPr eaLnBrk="1" hangingPunct="1"/>
            <a:r>
              <a:rPr lang="en-US" altLang="en-US" sz="2800"/>
              <a:t>Creating an array with 7 variables of type double</a:t>
            </a:r>
          </a:p>
          <a:p>
            <a:pPr eaLnBrk="1" hangingPunct="1"/>
            <a:endParaRPr lang="en-US" altLang="en-US" sz="2800"/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To access an element use</a:t>
            </a:r>
          </a:p>
          <a:p>
            <a:pPr lvl="1" eaLnBrk="1" hangingPunct="1"/>
            <a:r>
              <a:rPr lang="en-US" altLang="en-US" sz="2400"/>
              <a:t>The name of the array</a:t>
            </a:r>
          </a:p>
          <a:p>
            <a:pPr lvl="1" eaLnBrk="1" hangingPunct="1"/>
            <a:r>
              <a:rPr lang="en-US" altLang="en-US" sz="2400"/>
              <a:t>An index number enclosed in square brackets</a:t>
            </a:r>
          </a:p>
          <a:p>
            <a:pPr eaLnBrk="1" hangingPunct="1"/>
            <a:r>
              <a:rPr lang="en-US" altLang="en-US"/>
              <a:t>Array indices begin at zero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6800" y="3414713"/>
            <a:ext cx="4657725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88900" dir="2700000" algn="tl" rotWithShape="0">
              <a:srgbClr val="000000">
                <a:alpha val="39998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5332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67140"/>
            <a:ext cx="8229600" cy="533400"/>
          </a:xfrm>
        </p:spPr>
        <p:txBody>
          <a:bodyPr>
            <a:noAutofit/>
          </a:bodyPr>
          <a:lstStyle/>
          <a:p>
            <a:r>
              <a:rPr lang="en-US" sz="3600">
                <a:solidFill>
                  <a:schemeClr val="accent2"/>
                </a:solidFill>
                <a:latin typeface="Tahoma" charset="0"/>
                <a:cs typeface="Arial" charset="0"/>
              </a:rPr>
              <a:t>Array declaration - example</a:t>
            </a:r>
          </a:p>
        </p:txBody>
      </p:sp>
      <p:pic>
        <p:nvPicPr>
          <p:cNvPr id="21" name="Picture 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23"/>
          <a:stretch/>
        </p:blipFill>
        <p:spPr>
          <a:xfrm>
            <a:off x="277085" y="5375567"/>
            <a:ext cx="8229600" cy="1260764"/>
          </a:xfrm>
          <a:noFill/>
        </p:spPr>
      </p:pic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81000" y="914400"/>
            <a:ext cx="8153400" cy="762000"/>
          </a:xfrm>
          <a:prstGeom prst="rect">
            <a:avLst/>
          </a:prstGeom>
        </p:spPr>
        <p:txBody>
          <a:bodyPr vert="horz" rtlCol="0" anchor="ctr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0">
                <a:effectLst/>
                <a:latin typeface="+mn-lt"/>
                <a:ea typeface="MS PGothic" charset="0"/>
                <a:cs typeface="MS PGothic" charset="0"/>
              </a:rPr>
              <a:t> Declaring the array </a:t>
            </a:r>
            <a:r>
              <a:rPr lang="en-US" sz="2800" b="0" err="1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num</a:t>
            </a:r>
            <a:r>
              <a:rPr lang="en-US" sz="2800" b="0">
                <a:effectLst/>
                <a:latin typeface="+mn-lt"/>
                <a:ea typeface="MS PGothic" charset="0"/>
                <a:cs typeface="MS PGothic" charset="0"/>
              </a:rPr>
              <a:t> :       </a:t>
            </a:r>
          </a:p>
          <a:p>
            <a:r>
              <a:rPr lang="en-US" sz="2800" b="0">
                <a:effectLst/>
                <a:latin typeface="+mn-lt"/>
                <a:ea typeface="MS PGothic" charset="0"/>
                <a:cs typeface="Courier New" panose="02070309020205020404" pitchFamily="49" charset="0"/>
              </a:rPr>
              <a:t>     </a:t>
            </a:r>
            <a:r>
              <a:rPr lang="en-US" sz="2800" b="0" err="1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int</a:t>
            </a:r>
            <a:r>
              <a:rPr lang="en-US" sz="2800" b="0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[] </a:t>
            </a:r>
            <a:r>
              <a:rPr lang="en-US" sz="2800" b="0" err="1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num</a:t>
            </a:r>
            <a:r>
              <a:rPr lang="en-US" sz="2800" b="0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 = </a:t>
            </a:r>
            <a:r>
              <a:rPr lang="en-US" sz="2800" b="0">
                <a:solidFill>
                  <a:schemeClr val="accent2"/>
                </a:solidFill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new</a:t>
            </a:r>
            <a:r>
              <a:rPr lang="en-US" sz="2800" b="0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 </a:t>
            </a:r>
            <a:r>
              <a:rPr lang="en-US" sz="2800" b="0" err="1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int</a:t>
            </a:r>
            <a:r>
              <a:rPr lang="en-US" sz="2800" b="0">
                <a:effectLst/>
                <a:latin typeface="Courier New" panose="02070309020205020404" pitchFamily="49" charset="0"/>
                <a:ea typeface="MS PGothic" charset="0"/>
                <a:cs typeface="Courier New" panose="02070309020205020404" pitchFamily="49" charset="0"/>
              </a:rPr>
              <a:t>[5];</a:t>
            </a:r>
            <a:endParaRPr lang="en-US" sz="2800" b="0">
              <a:solidFill>
                <a:schemeClr val="accent1">
                  <a:lumMod val="75000"/>
                </a:schemeClr>
              </a:solidFill>
              <a:effectLst/>
              <a:latin typeface="Courier New" panose="02070309020205020404" pitchFamily="49" charset="0"/>
              <a:ea typeface="MS PGothic" charset="0"/>
              <a:cs typeface="Courier New" panose="02070309020205020404" pitchFamily="49" charset="0"/>
            </a:endParaRPr>
          </a:p>
        </p:txBody>
      </p:sp>
      <p:pic>
        <p:nvPicPr>
          <p:cNvPr id="13" name="Picture 9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79" t="7792" r="18550" b="3731"/>
          <a:stretch/>
        </p:blipFill>
        <p:spPr bwMode="auto">
          <a:xfrm>
            <a:off x="5652120" y="1788840"/>
            <a:ext cx="277185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04800" y="1788840"/>
            <a:ext cx="534732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0" baseline="30000"/>
              <a:t>When an array is instantiated,</a:t>
            </a:r>
            <a:r>
              <a:rPr lang="en-US" sz="2800" b="0"/>
              <a:t> </a:t>
            </a:r>
            <a:r>
              <a:rPr lang="en-US" sz="2800" b="0" baseline="30000"/>
              <a:t>Java </a:t>
            </a:r>
            <a:r>
              <a:rPr lang="en-US" sz="2800" b="1" baseline="30000"/>
              <a:t>automatically</a:t>
            </a:r>
            <a:r>
              <a:rPr lang="en-US" sz="2800" b="0" baseline="30000"/>
              <a:t> initializes its elements to their default values.</a:t>
            </a:r>
          </a:p>
          <a:p>
            <a:endParaRPr lang="en-US" sz="2800" b="0" baseline="30000"/>
          </a:p>
          <a:p>
            <a:r>
              <a:rPr lang="en-US" sz="2800" b="0" baseline="30000">
                <a:solidFill>
                  <a:srgbClr val="FF6600"/>
                </a:solidFill>
              </a:rPr>
              <a:t>numeric</a:t>
            </a:r>
            <a:r>
              <a:rPr lang="en-US" sz="2800" b="0" baseline="30000"/>
              <a:t> arrays are initialized to </a:t>
            </a:r>
            <a:r>
              <a:rPr lang="en-US" sz="2800" b="0" baseline="30000">
                <a:solidFill>
                  <a:srgbClr val="FF6600"/>
                </a:solidFill>
              </a:rPr>
              <a:t>0</a:t>
            </a:r>
            <a:r>
              <a:rPr lang="en-US" sz="2800" b="0" baseline="30000"/>
              <a:t>,</a:t>
            </a:r>
          </a:p>
          <a:p>
            <a:r>
              <a:rPr lang="en-US" sz="2800" b="0" baseline="30000">
                <a:solidFill>
                  <a:srgbClr val="FF6600"/>
                </a:solidFill>
              </a:rPr>
              <a:t>char</a:t>
            </a:r>
            <a:r>
              <a:rPr lang="en-US" sz="2800" b="0" baseline="30000"/>
              <a:t> arrays are initialized to the </a:t>
            </a:r>
            <a:r>
              <a:rPr lang="en-US" sz="2800" b="0" baseline="30000">
                <a:solidFill>
                  <a:srgbClr val="FF6600"/>
                </a:solidFill>
              </a:rPr>
              <a:t>null character, which is '\u0000',</a:t>
            </a:r>
          </a:p>
          <a:p>
            <a:r>
              <a:rPr lang="en-US" sz="2800" b="0" baseline="30000" err="1">
                <a:solidFill>
                  <a:srgbClr val="FF6600"/>
                </a:solidFill>
              </a:rPr>
              <a:t>boolean</a:t>
            </a:r>
            <a:r>
              <a:rPr lang="en-US" sz="2800" b="0" baseline="30000"/>
              <a:t> arrays are initialized to </a:t>
            </a:r>
            <a:r>
              <a:rPr lang="en-US" sz="2800" b="0" baseline="30000">
                <a:solidFill>
                  <a:srgbClr val="FF6600"/>
                </a:solidFill>
              </a:rPr>
              <a:t>false.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3434" y="511558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aseline="30000"/>
              <a:t>To save space, we also draw an array, as shown in Figures</a:t>
            </a:r>
            <a:r>
              <a:rPr lang="en-US" sz="2800"/>
              <a:t> </a:t>
            </a:r>
            <a:r>
              <a:rPr lang="en-US" sz="2800" baseline="30000"/>
              <a:t>(a) and b).</a:t>
            </a:r>
            <a:endParaRPr lang="en-US" sz="2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</p:spTree>
    <p:extLst>
      <p:ext uri="{BB962C8B-B14F-4D97-AF65-F5344CB8AC3E}">
        <p14:creationId xmlns:p14="http://schemas.microsoft.com/office/powerpoint/2010/main" val="205178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and Accessing Arrays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Note </a:t>
            </a:r>
            <a:r>
              <a:rPr lang="en-US" altLang="en-US">
                <a:hlinkClick r:id="rId2" action="ppaction://hlinkfile"/>
              </a:rPr>
              <a:t>sample program</a:t>
            </a:r>
            <a:r>
              <a:rPr lang="en-US" altLang="en-US"/>
              <a:t>, listing 7.1</a:t>
            </a:r>
            <a:br>
              <a:rPr lang="en-US" altLang="en-US"/>
            </a:br>
            <a:r>
              <a:rPr lang="en-US" altLang="en-US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altLang="en-US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ArrayOfTemperatures</a:t>
            </a:r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797" y="1608083"/>
            <a:ext cx="8038391" cy="3225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76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41433" y="533400"/>
            <a:ext cx="6605480" cy="5157951"/>
            <a:chOff x="441433" y="533400"/>
            <a:chExt cx="6605480" cy="5157951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33400"/>
              <a:ext cx="6589713" cy="422585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3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254"/>
            <a:stretch/>
          </p:blipFill>
          <p:spPr bwMode="auto">
            <a:xfrm>
              <a:off x="441433" y="4718198"/>
              <a:ext cx="6589713" cy="97315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7"/>
          <a:stretch/>
        </p:blipFill>
        <p:spPr bwMode="auto">
          <a:xfrm>
            <a:off x="2760739" y="2427890"/>
            <a:ext cx="6191250" cy="4272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76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Creating and Accessing Arrays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7735" y="1543003"/>
            <a:ext cx="6467475" cy="495300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6689725" y="3622675"/>
            <a:ext cx="1524000" cy="10064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>
                <a:latin typeface="Arial" pitchFamily="34" charset="0"/>
              </a:rPr>
              <a:t>Sample </a:t>
            </a:r>
            <a:br>
              <a:rPr lang="en-US" altLang="en-US" sz="2000">
                <a:latin typeface="Arial" pitchFamily="34" charset="0"/>
              </a:rPr>
            </a:br>
            <a:r>
              <a:rPr lang="en-US" altLang="en-US" sz="2000">
                <a:latin typeface="Arial" pitchFamily="34" charset="0"/>
              </a:rPr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367124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Details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for declaring an array with </a:t>
            </a:r>
            <a:r>
              <a:rPr lang="en-US" altLang="en-US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new</a:t>
            </a:r>
          </a:p>
          <a:p>
            <a:pPr eaLnBrk="1" hangingPunct="1"/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/>
              <a:t>The number of elements in an array is its </a:t>
            </a:r>
            <a:r>
              <a:rPr lang="en-US" altLang="en-US">
                <a:solidFill>
                  <a:schemeClr val="tx2"/>
                </a:solidFill>
              </a:rPr>
              <a:t>length</a:t>
            </a:r>
          </a:p>
          <a:p>
            <a:pPr eaLnBrk="1" hangingPunct="1"/>
            <a:r>
              <a:rPr lang="en-US" altLang="en-US"/>
              <a:t>The type of the array elements is the array's </a:t>
            </a:r>
            <a:r>
              <a:rPr lang="en-US" altLang="en-US">
                <a:solidFill>
                  <a:schemeClr val="tx2"/>
                </a:solidFill>
              </a:rPr>
              <a:t>base type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0938" y="2351088"/>
            <a:ext cx="6534150" cy="831850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20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Square Brackets </a:t>
            </a:r>
            <a:r>
              <a:rPr lang="en-US" altLang="en-US">
                <a:solidFill>
                  <a:srgbClr val="3333CC"/>
                </a:solidFill>
              </a:rPr>
              <a:t>[ ]</a:t>
            </a:r>
            <a:r>
              <a:rPr lang="en-US" altLang="en-US"/>
              <a:t> with Arrays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en-US"/>
              <a:t>The</a:t>
            </a:r>
            <a:r>
              <a:rPr lang="en-US" altLang="en-US"/>
              <a:t>y are used as follows:</a:t>
            </a:r>
          </a:p>
          <a:p>
            <a:pPr marL="0" indent="0" eaLnBrk="1" hangingPunct="1">
              <a:buNone/>
            </a:pPr>
            <a:endParaRPr lang="en-US" altLang="en-US"/>
          </a:p>
          <a:p>
            <a:pPr lvl="1"/>
            <a:r>
              <a:rPr lang="en-US" altLang="en-US"/>
              <a:t>With a data type when declaring an array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sz="2400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24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[ ] pressure;</a:t>
            </a:r>
          </a:p>
          <a:p>
            <a:pPr lvl="1"/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en-US"/>
              <a:t>To enclose an integer expression to declare the length of the array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sz="24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pressure = new </a:t>
            </a:r>
            <a:r>
              <a:rPr lang="en-US" altLang="en-US" sz="2400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sz="24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 [100];</a:t>
            </a:r>
          </a:p>
          <a:p>
            <a:pPr lvl="1"/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altLang="en-US"/>
              <a:t>To name an indexed value of the array</a:t>
            </a:r>
            <a:br>
              <a:rPr lang="en-US" altLang="en-US"/>
            </a:br>
            <a:r>
              <a:rPr lang="en-US" altLang="en-US"/>
              <a:t>	</a:t>
            </a:r>
            <a:r>
              <a:rPr lang="en-US" altLang="en-US" sz="24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pressure[3] = </a:t>
            </a:r>
            <a:r>
              <a:rPr lang="en-US" altLang="en-US" sz="2400" b="1" err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keyboard.nextInt</a:t>
            </a:r>
            <a:r>
              <a:rPr lang="en-US" altLang="en-US" sz="2400" b="1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altLang="en-US" b="1">
              <a:solidFill>
                <a:srgbClr val="0033CC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87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66EF97C13B141A1FFA5BFC3624364" ma:contentTypeVersion="7" ma:contentTypeDescription="Create a new document." ma:contentTypeScope="" ma:versionID="047db425dc43b6f0696024fbc5045411">
  <xsd:schema xmlns:xsd="http://www.w3.org/2001/XMLSchema" xmlns:xs="http://www.w3.org/2001/XMLSchema" xmlns:p="http://schemas.microsoft.com/office/2006/metadata/properties" xmlns:ns2="fef2f270-2b2e-4b09-b4a9-62a50f64154a" targetNamespace="http://schemas.microsoft.com/office/2006/metadata/properties" ma:root="true" ma:fieldsID="b75bdbcc340c782ab08335c79b160b2e" ns2:_="">
    <xsd:import namespace="fef2f270-2b2e-4b09-b4a9-62a50f6415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f2f270-2b2e-4b09-b4a9-62a50f641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D9C567-34F7-4478-9270-7ECFCEEA57E7}"/>
</file>

<file path=customXml/itemProps2.xml><?xml version="1.0" encoding="utf-8"?>
<ds:datastoreItem xmlns:ds="http://schemas.openxmlformats.org/officeDocument/2006/customXml" ds:itemID="{14E19047-D7C0-48A0-B475-AC3031E1FE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F906F3-AD71-41D8-9B58-F99F38DBD969}">
  <ds:schemaRefs>
    <ds:schemaRef ds:uri="32d064c7-3ed7-4051-9d9c-e267f97a39a0"/>
    <ds:schemaRef ds:uri="3da05f73-4014-4744-996d-b94e73dfc83a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2005</Words>
  <Application>Microsoft Macintosh PowerPoint</Application>
  <PresentationFormat>On-screen Show (4:3)</PresentationFormat>
  <Paragraphs>405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MS PGothic</vt:lpstr>
      <vt:lpstr>Arial</vt:lpstr>
      <vt:lpstr>Courier New</vt:lpstr>
      <vt:lpstr>Tahoma</vt:lpstr>
      <vt:lpstr>Times New Roman</vt:lpstr>
      <vt:lpstr>Wingdings</vt:lpstr>
      <vt:lpstr>Clarity</vt:lpstr>
      <vt:lpstr>Array Basics</vt:lpstr>
      <vt:lpstr>Array Basics: Outline</vt:lpstr>
      <vt:lpstr>Creating and Accessing Arrays</vt:lpstr>
      <vt:lpstr>Array declaration - example</vt:lpstr>
      <vt:lpstr>Creating and Accessing Arrays</vt:lpstr>
      <vt:lpstr>PowerPoint Presentation</vt:lpstr>
      <vt:lpstr>Creating and Accessing Arrays</vt:lpstr>
      <vt:lpstr>Array Details</vt:lpstr>
      <vt:lpstr>Square Brackets [ ] with Arrays</vt:lpstr>
      <vt:lpstr>Array Details</vt:lpstr>
      <vt:lpstr>ACCESSING ARRAY ELEMENTS</vt:lpstr>
      <vt:lpstr>ACCESSING ARRAY ELEMENTS - Example</vt:lpstr>
      <vt:lpstr>ACCESSING ARRAY ELEMENTS - Example</vt:lpstr>
      <vt:lpstr>Question</vt:lpstr>
      <vt:lpstr>The Instance Variable length</vt:lpstr>
      <vt:lpstr>PowerPoint Presentation</vt:lpstr>
      <vt:lpstr>The Instance Variable length</vt:lpstr>
      <vt:lpstr>More About Array Indices</vt:lpstr>
      <vt:lpstr>Initializing Arrays</vt:lpstr>
      <vt:lpstr>Initializing Arrays</vt:lpstr>
      <vt:lpstr>Recap: Specifying array size</vt:lpstr>
      <vt:lpstr>Recap: Specifying array size</vt:lpstr>
      <vt:lpstr>Note on Array Declaration</vt:lpstr>
      <vt:lpstr> Remember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Arwa M Alturki</cp:lastModifiedBy>
  <cp:revision>6</cp:revision>
  <dcterms:created xsi:type="dcterms:W3CDTF">2004-08-20T17:48:18Z</dcterms:created>
  <dcterms:modified xsi:type="dcterms:W3CDTF">2025-08-20T08:34:36Z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0x010100B9A66EF97C13B141A1FFA5BFC3624364</vt:lpwstr>
  </property>
  <property fmtid="{D5CDD505-2E9C-101B-9397-08002B2CF9AE}" pid="3" name="MediaServiceImageTags">
    <vt:lpwstr/>
  </property>
  <property fmtid="{D5CDD505-2E9C-101B-9397-08002B2CF9AE}" pid="4" name="Order">
    <vt:r8>9200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