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37"/>
  </p:notesMasterIdLst>
  <p:sldIdLst>
    <p:sldId id="272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4" r:id="rId10"/>
    <p:sldId id="302" r:id="rId11"/>
    <p:sldId id="290" r:id="rId12"/>
    <p:sldId id="301" r:id="rId13"/>
    <p:sldId id="291" r:id="rId14"/>
    <p:sldId id="280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304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99" r:id="rId34"/>
    <p:sldId id="300" r:id="rId35"/>
    <p:sldId id="303" r:id="rId36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9BB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93F13-D188-C542-8DEF-F70EB9CC9258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0188-CBD6-8E4F-B358-7C9E66BC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00188-CBD6-8E4F-B358-7C9E66BC2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1930C6-70DA-6B4A-9DA5-4487B8982865}" type="datetime1">
              <a:rPr lang="en-US" smtClean="0"/>
              <a:pPr/>
              <a:t>4/15/24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442E-25CC-6540-B57A-FB06F4AA54D9}" type="datetime1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09F1-5A1D-F641-A315-933F93A0EBDB}" type="datetime1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7BFE-16AC-A94D-94D2-EB4D33B83D5A}" type="datetime1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392D-E169-1444-865F-6D7819CA66CE}" type="datetime1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BDE5-7A63-8843-A1F8-377E8409989B}" type="datetime1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2294-F230-944D-B5E6-755322384519}" type="datetime1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A62F412-C629-074A-9215-8CAF755A9B7C}" type="datetime1">
              <a:rPr lang="en-US" smtClean="0"/>
              <a:t>4/15/24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5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33.png"/><Relationship Id="rId12" Type="http://schemas.openxmlformats.org/officeDocument/2006/relationships/image" Target="../media/image73.png"/><Relationship Id="rId2" Type="http://schemas.openxmlformats.org/officeDocument/2006/relationships/image" Target="../media/image67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2.png"/><Relationship Id="rId5" Type="http://schemas.openxmlformats.org/officeDocument/2006/relationships/image" Target="../media/image31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30.png"/><Relationship Id="rId9" Type="http://schemas.openxmlformats.org/officeDocument/2006/relationships/image" Target="../media/image69.png"/><Relationship Id="rId1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9.png"/><Relationship Id="rId7" Type="http://schemas.openxmlformats.org/officeDocument/2006/relationships/image" Target="../media/image34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92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97.png"/><Relationship Id="rId5" Type="http://schemas.openxmlformats.org/officeDocument/2006/relationships/image" Target="../media/image33.png"/><Relationship Id="rId10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95.png"/><Relationship Id="rId14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9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9.png"/><Relationship Id="rId3" Type="http://schemas.openxmlformats.org/officeDocument/2006/relationships/image" Target="../media/image11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16.png"/><Relationship Id="rId10" Type="http://schemas.openxmlformats.org/officeDocument/2006/relationships/image" Target="../media/image110.png"/><Relationship Id="rId4" Type="http://schemas.openxmlformats.org/officeDocument/2006/relationships/image" Target="../media/image115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9.png"/><Relationship Id="rId3" Type="http://schemas.openxmlformats.org/officeDocument/2006/relationships/image" Target="../media/image118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20.png"/><Relationship Id="rId10" Type="http://schemas.openxmlformats.org/officeDocument/2006/relationships/image" Target="../media/image110.png"/><Relationship Id="rId4" Type="http://schemas.openxmlformats.org/officeDocument/2006/relationships/image" Target="../media/image119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9.png"/><Relationship Id="rId3" Type="http://schemas.openxmlformats.org/officeDocument/2006/relationships/image" Target="../media/image122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23.png"/><Relationship Id="rId10" Type="http://schemas.openxmlformats.org/officeDocument/2006/relationships/image" Target="../media/image110.png"/><Relationship Id="rId4" Type="http://schemas.openxmlformats.org/officeDocument/2006/relationships/image" Target="../media/image120.png"/><Relationship Id="rId9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9.png"/><Relationship Id="rId3" Type="http://schemas.openxmlformats.org/officeDocument/2006/relationships/image" Target="../media/image125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20.png"/><Relationship Id="rId9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0" Type="http://schemas.openxmlformats.org/officeDocument/2006/relationships/image" Target="../media/image133.png"/><Relationship Id="rId4" Type="http://schemas.openxmlformats.org/officeDocument/2006/relationships/image" Target="../media/image128.png"/><Relationship Id="rId9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51453-96EF-3407-58CB-09F7B9E2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en-SA" sz="4800" dirty="0">
                <a:solidFill>
                  <a:schemeClr val="tx1"/>
                </a:solidFill>
              </a:rPr>
              <a:t>Chapter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693C3-1088-6F24-260F-CD5B7C96F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en-SA" sz="2000" dirty="0">
                <a:solidFill>
                  <a:schemeClr val="tx1"/>
                </a:solidFill>
              </a:rPr>
              <a:t>Uncertain Knowledge &amp; Reasoning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digital balance scale using circles">
            <a:extLst>
              <a:ext uri="{FF2B5EF4-FFF2-40B4-BE49-F238E27FC236}">
                <a16:creationId xmlns:a16="http://schemas.microsoft.com/office/drawing/2014/main" id="{DC41F142-A651-3120-6263-DCDC4F2BA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5" r="17146" b="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42D94-C67B-91EF-BA06-E8F1023C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2CB0-D283-105F-D9FC-7BB24FE0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Markov Networks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65ABCB-F32E-84EE-1492-D8A6CBE69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17971"/>
              </p:ext>
            </p:extLst>
          </p:nvPr>
        </p:nvGraphicFramePr>
        <p:xfrm>
          <a:off x="1700784" y="2973586"/>
          <a:ext cx="8705088" cy="114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5088">
                  <a:extLst>
                    <a:ext uri="{9D8B030D-6E8A-4147-A177-3AD203B41FA5}">
                      <a16:colId xmlns:a16="http://schemas.microsoft.com/office/drawing/2014/main" val="3386878389"/>
                    </a:ext>
                  </a:extLst>
                </a:gridCol>
              </a:tblGrid>
              <a:tr h="1141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A" sz="2800" b="0" dirty="0">
                          <a:solidFill>
                            <a:schemeClr val="bg1"/>
                          </a:solidFill>
                        </a:rPr>
                        <a:t>Markov Networks = Factor Graphs + Probability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91641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16F29A-B7E2-1490-649C-822C2E46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4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1F8C-2FBA-87DA-F5BB-74C8B3F4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Recall: Factor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4EE788-BFEC-0965-A3CA-B18650B4B7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SA" sz="2400" dirty="0"/>
                  <a:t>A </a:t>
                </a:r>
                <a:r>
                  <a:rPr lang="en-SA" sz="2400" dirty="0">
                    <a:solidFill>
                      <a:srgbClr val="0070C0"/>
                    </a:solidFill>
                  </a:rPr>
                  <a:t>factor graph </a:t>
                </a:r>
                <a:r>
                  <a:rPr lang="en-SA" sz="2400" dirty="0"/>
                  <a:t>consists of: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A" sz="2400" dirty="0"/>
                  <a:t>A set of </a:t>
                </a:r>
                <a:r>
                  <a:rPr lang="en-SA" sz="2400" dirty="0">
                    <a:solidFill>
                      <a:srgbClr val="009E47"/>
                    </a:solidFill>
                  </a:rPr>
                  <a:t>variables</a:t>
                </a:r>
                <a:r>
                  <a:rPr lang="en-SA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SA" sz="24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Domain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A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A" sz="2400" dirty="0"/>
                  <a:t>A set of </a:t>
                </a:r>
                <a:r>
                  <a:rPr lang="en-SA" sz="2400" dirty="0">
                    <a:solidFill>
                      <a:srgbClr val="009E47"/>
                    </a:solidFill>
                  </a:rPr>
                  <a:t>factors</a:t>
                </a:r>
                <a:r>
                  <a:rPr lang="en-S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SA" sz="2400" dirty="0"/>
                  <a:t>,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SA" sz="2400" dirty="0"/>
              </a:p>
              <a:p>
                <a:r>
                  <a:rPr lang="en-SA" sz="2400" dirty="0"/>
                  <a:t>Each factor is a nonnegative number</a:t>
                </a:r>
              </a:p>
              <a:p>
                <a:r>
                  <a:rPr lang="en-SA" sz="2400" dirty="0"/>
                  <a:t>The </a:t>
                </a:r>
                <a:r>
                  <a:rPr lang="en-SA" sz="2400" dirty="0">
                    <a:solidFill>
                      <a:srgbClr val="0070C0"/>
                    </a:solidFill>
                  </a:rPr>
                  <a:t>scope</a:t>
                </a:r>
                <a:r>
                  <a:rPr lang="en-SA" sz="2400" dirty="0"/>
                  <a:t> of a </a:t>
                </a:r>
                <a:r>
                  <a:rPr lang="en-SA" sz="2400" dirty="0">
                    <a:solidFill>
                      <a:schemeClr val="accent6"/>
                    </a:solidFill>
                  </a:rPr>
                  <a:t>factor</a:t>
                </a:r>
                <a:r>
                  <a:rPr lang="en-SA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is the set of variables it depends on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arity</a:t>
                </a:r>
                <a:r>
                  <a:rPr lang="en-US" sz="2400" dirty="0"/>
                  <a:t> is the number of variables in the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scope</a:t>
                </a:r>
              </a:p>
              <a:p>
                <a:r>
                  <a:rPr lang="en-SA" sz="2400" dirty="0"/>
                  <a:t>An assignment is </a:t>
                </a:r>
                <a:r>
                  <a:rPr lang="en-SA" sz="2400" dirty="0">
                    <a:solidFill>
                      <a:srgbClr val="FF0000"/>
                    </a:solidFill>
                  </a:rPr>
                  <a:t>consistent</a:t>
                </a:r>
                <a:r>
                  <a:rPr lang="en-SA" sz="2400" dirty="0"/>
                  <a:t> 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Weight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b="0" dirty="0"/>
              </a:p>
              <a:p>
                <a:pPr marL="0" indent="0">
                  <a:buNone/>
                </a:pPr>
                <a:endParaRPr lang="en-S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4EE788-BFEC-0965-A3CA-B18650B4B7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2" t="-222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1AB2C-63FB-8A75-F100-6DE34A19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D2448D-73C9-F606-4D70-89DEA8DE582D}"/>
                  </a:ext>
                </a:extLst>
              </p:cNvPr>
              <p:cNvSpPr txBox="1"/>
              <p:nvPr/>
            </p:nvSpPr>
            <p:spPr>
              <a:xfrm>
                <a:off x="7042061" y="5332574"/>
                <a:ext cx="2747612" cy="967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Weight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D2448D-73C9-F606-4D70-89DEA8DE5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061" y="5332574"/>
                <a:ext cx="2747612" cy="967444"/>
              </a:xfrm>
              <a:prstGeom prst="rect">
                <a:avLst/>
              </a:prstGeom>
              <a:blipFill>
                <a:blip r:embed="rId3"/>
                <a:stretch>
                  <a:fillRect t="-101316" b="-150000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49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9844-B730-9C4C-4B38-C3AF0F50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Markov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09E8A-6863-1A9D-2900-D866794DA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SA" sz="2800" dirty="0">
                    <a:solidFill>
                      <a:srgbClr val="0070C0"/>
                    </a:solidFill>
                  </a:rPr>
                  <a:t>Variables</a:t>
                </a:r>
                <a:r>
                  <a:rPr lang="en-SA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A" sz="2800" dirty="0">
                    <a:solidFill>
                      <a:srgbClr val="0070C0"/>
                    </a:solidFill>
                  </a:rPr>
                  <a:t>Observation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SA" sz="2800" dirty="0"/>
                  <a:t>:</a:t>
                </a:r>
                <a:r>
                  <a:rPr lang="en-US" dirty="0"/>
                  <a:t> factors that incorporate external evidence (observations)</a:t>
                </a:r>
                <a:endParaRPr lang="en-SA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SA" sz="2800" dirty="0">
                    <a:solidFill>
                      <a:srgbClr val="0070C0"/>
                    </a:solidFill>
                  </a:rPr>
                  <a:t>Transition Factors</a:t>
                </a:r>
                <a:r>
                  <a:rPr lang="en-SA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SA" dirty="0"/>
                  <a:t>: </a:t>
                </a:r>
                <a:r>
                  <a:rPr lang="en-US" dirty="0"/>
                  <a:t>factors that incorporate internal consistency (transitions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In general, having observation factors and transition factors is a common template for building Markov networks, and variable-based models more generally</a:t>
                </a:r>
                <a:endParaRPr lang="en-S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09E8A-6863-1A9D-2900-D866794DA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59" t="-2866" b="-1274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F5A9A-7CDB-F59B-7311-12F76FB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0FB-6FF7-E5D3-CABE-1941FD9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A480-2F5B-B85C-E23A-6DFA1639C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SA" dirty="0"/>
                  <a:t>Assume an object tracking system:</a:t>
                </a:r>
              </a:p>
              <a:p>
                <a:r>
                  <a:rPr lang="en-SA" dirty="0"/>
                  <a:t>For some time step </a:t>
                </a:r>
                <a14:m>
                  <m:oMath xmlns:m="http://schemas.openxmlformats.org/officeDocument/2006/math">
                    <m:r>
                      <a:rPr lang="en-SA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SA" dirty="0"/>
                  <a:t>, a noisy sensor </a:t>
                </a:r>
                <a14:m>
                  <m:oMath xmlns:m="http://schemas.openxmlformats.org/officeDocument/2006/math">
                    <m:r>
                      <a:rPr lang="en-S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SA" dirty="0"/>
                  <a:t> reports an object’s position</a:t>
                </a:r>
              </a:p>
              <a:p>
                <a:pPr lvl="1"/>
                <a:r>
                  <a:rPr lang="en-SA" dirty="0"/>
                  <a:t>Factors </a:t>
                </a:r>
                <a14:m>
                  <m:oMath xmlns:m="http://schemas.openxmlformats.org/officeDocument/2006/math">
                    <m:r>
                      <a:rPr lang="en-S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SA" dirty="0"/>
                  <a:t> report a noisy position, e.g. 0, 1, 2 ..</a:t>
                </a:r>
              </a:p>
              <a:p>
                <a:r>
                  <a:rPr lang="en-SA" dirty="0"/>
                  <a:t>Objects transition smoothly from one position to the next</a:t>
                </a:r>
              </a:p>
              <a:p>
                <a:pPr lvl="1"/>
                <a:r>
                  <a:rPr lang="en-SA" dirty="0"/>
                  <a:t>Factors </a:t>
                </a:r>
                <a14:m>
                  <m:oMath xmlns:m="http://schemas.openxmlformats.org/officeDocument/2006/math">
                    <m:r>
                      <a:rPr lang="en-S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SA" dirty="0"/>
                  <a:t> specify that the position can’t teleport, e.g. from 0 to 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A480-2F5B-B85C-E23A-6DFA1639C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458" r="-3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6D2A7-68D8-6219-E202-2CDA7D0E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5F18E2-BB9B-AA9F-D6A8-416FD0DD3F1A}"/>
              </a:ext>
            </a:extLst>
          </p:cNvPr>
          <p:cNvGrpSpPr/>
          <p:nvPr/>
        </p:nvGrpSpPr>
        <p:grpSpPr>
          <a:xfrm>
            <a:off x="3530879" y="4669494"/>
            <a:ext cx="4046508" cy="2256241"/>
            <a:chOff x="3049280" y="4601759"/>
            <a:chExt cx="4046508" cy="22562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92C28A-C28B-3909-D5CC-88209AEFA321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F77AD1-6AEE-6973-A260-03BDAE854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F30023-339E-F53E-00CD-BD9309518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6212312-4921-B001-F49A-5867252868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4660A-17F4-E66D-EA7C-6ADB713B0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2F74B1-098A-788E-1A90-697539676A84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9C82D8-3256-E787-1F08-1051A754615B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072CFF-EA02-6AE4-E0AE-059E6CAF9707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00E3DA-2EC7-FABC-7EF7-D6DE775C6FB6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13B096-76F2-82F2-2931-CCC3D61464D5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C2D9BC-BDD1-78CC-1FE6-1E72DC227B45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8B92B9-4AE7-E151-730A-B66B032CFDFF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07F078-2BB5-3564-3CC8-8447B251A634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C11EBC-193C-A722-FEAF-1787940AF3AC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9D8A1-5C9B-EC3E-5D83-FEA7004BDC6A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E4768-B3C8-233C-C2C2-3BD345D01431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701247-93AE-967D-9C9B-FE600573B431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A6DDAE-20B7-6040-BF55-7FFCBD9D3947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090E851-B9D8-5BEB-641F-4E3EB646EC25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5CB4CE3-6634-2071-8142-2DA6AD25C265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020A1F-A463-09A8-BA4E-A6BC927A7770}"/>
                </a:ext>
              </a:extLst>
            </p:cNvPr>
            <p:cNvCxnSpPr>
              <a:cxnSpLocks/>
              <a:stCxn id="27" idx="0"/>
              <a:endCxn id="28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F0D87D2-D9D9-178C-C730-237209ABD8F2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FCD742B-FFFC-2DAA-CFAE-513E14AF896F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FCD742B-FFFC-2DAA-CFAE-513E14AF8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8A6D9ED-CB85-A193-60E3-EC86720EFD1B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8A6D9ED-CB85-A193-60E3-EC86720EFD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226" r="-19355" b="-2913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D32BC69-5D40-C682-5DA2-6A78545580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7D0E34-CE48-D691-F2DF-841C006622AC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88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550FB-6FF7-E5D3-CABE-1941FD98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A480-2F5B-B85C-E23A-6DFA1639C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2889865"/>
                <a:ext cx="11128094" cy="1969756"/>
              </a:xfrm>
              <a:ln w="19050">
                <a:noFill/>
              </a:ln>
            </p:spPr>
            <p:txBody>
              <a:bodyPr>
                <a:normAutofit lnSpcReduction="10000"/>
              </a:bodyPr>
              <a:lstStyle/>
              <a:p>
                <a:r>
                  <a:rPr lang="en-SA" sz="2400" dirty="0">
                    <a:solidFill>
                      <a:srgbClr val="0070C0"/>
                    </a:solidFill>
                  </a:rPr>
                  <a:t>Variables</a:t>
                </a:r>
                <a:r>
                  <a:rPr lang="en-S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∈{0,1,2}</m:t>
                    </m:r>
                  </m:oMath>
                </a14:m>
                <a:r>
                  <a:rPr lang="en-SA" sz="2400" dirty="0"/>
                  <a:t> give the position at time </a:t>
                </a:r>
                <a14:m>
                  <m:oMath xmlns:m="http://schemas.openxmlformats.org/officeDocument/2006/math">
                    <m:r>
                      <a:rPr lang="en-SA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A" sz="2400" dirty="0"/>
              </a:p>
              <a:p>
                <a:r>
                  <a:rPr lang="en-SA" sz="2400" dirty="0">
                    <a:solidFill>
                      <a:srgbClr val="0070C0"/>
                    </a:solidFill>
                  </a:rPr>
                  <a:t>Observation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sz="2400" dirty="0"/>
                  <a:t> report noisy information of position</a:t>
                </a:r>
              </a:p>
              <a:p>
                <a:r>
                  <a:rPr lang="en-SA" sz="2400" dirty="0">
                    <a:solidFill>
                      <a:srgbClr val="0070C0"/>
                    </a:solidFill>
                  </a:rPr>
                  <a:t>Transition Factors</a:t>
                </a:r>
                <a:r>
                  <a:rPr lang="en-S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SA" sz="2400" dirty="0"/>
                  <a:t> define that objects postitions cannot change too much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A480-2F5B-B85C-E23A-6DFA1639C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2889865"/>
                <a:ext cx="11128094" cy="1969756"/>
              </a:xfrm>
              <a:blipFill>
                <a:blip r:embed="rId2"/>
                <a:stretch>
                  <a:fillRect l="-1482" t="-5128" r="-342" b="-705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61C8F7-51B8-A7E7-E43B-570F4C8F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D6731E-7472-3D4B-C3A0-5D6FF87C2371}"/>
              </a:ext>
            </a:extLst>
          </p:cNvPr>
          <p:cNvGrpSpPr/>
          <p:nvPr/>
        </p:nvGrpSpPr>
        <p:grpSpPr>
          <a:xfrm>
            <a:off x="1957866" y="1462448"/>
            <a:ext cx="2985126" cy="1108719"/>
            <a:chOff x="2095500" y="2629923"/>
            <a:chExt cx="2985126" cy="1108719"/>
          </a:xfrm>
          <a:noFill/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72455AD-7FB9-19E0-6D13-6C3353F3B074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AF9D9974-1434-300C-BB0B-2A5294D4B633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AF9D9974-1434-300C-BB0B-2A5294D4B6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349EAC36-6CDB-16DC-2CC8-1AEE26CF8343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349EAC36-6CDB-16DC-2CC8-1AEE26CF83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6DAA2E50-C991-67C4-BD34-CBCB9F14ED3B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6DAA2E50-C991-67C4-BD34-CBCB9F14ED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FA17C8-ABDB-5335-EF79-78378D927590}"/>
                  </a:ext>
                </a:extLst>
              </p:cNvPr>
              <p:cNvCxnSpPr>
                <a:stCxn id="4" idx="6"/>
                <a:endCxn id="7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9474DAF-7E8D-1265-099E-397307DBE7D5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D9DAF97-6A18-D31E-6B59-340450A221F0}"/>
                  </a:ext>
                </a:extLst>
              </p:cNvPr>
              <p:cNvCxnSpPr>
                <a:cxnSpLocks/>
                <a:stCxn id="4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5968222-44D4-FE10-DFFD-792FF95006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5B88D91-A85A-7D8A-0C61-AF8786A40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B4AB9A5B-C2FA-3C76-3054-FEAEE6D39B08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C6FBAE47-E797-9A56-5B10-3544B0B36F9F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B33B73EE-15BA-FEBD-5604-E1266A94EAFC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2DD5BFD2-2356-2B60-C1A3-F4DD31C9E561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7F5FB991-6CCD-6154-FFBE-DC4D8C31A872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CD10C88-CB1E-DC91-6373-0F3B692D4CBF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CD10C88-CB1E-DC91-6373-0F3B692D4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17347A0-69E3-4401-C71D-50EB4ACDEF5A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17347A0-69E3-4401-C71D-50EB4ACDE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55EEF83-17AF-4949-86E9-A65B3B39E95D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55EEF83-17AF-4949-86E9-A65B3B39E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4EECCF8-4AB7-13A9-95B4-F2F76167FBF7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4EECCF8-4AB7-13A9-95B4-F2F76167F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10B15B0-8724-47C8-817A-AED4BC3C22A8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10B15B0-8724-47C8-817A-AED4BC3C2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D67F30B5-F114-EBEC-53C4-B47E8ABA6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913332"/>
                  </p:ext>
                </p:extLst>
              </p:nvPr>
            </p:nvGraphicFramePr>
            <p:xfrm>
              <a:off x="1017102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D67F30B5-F114-EBEC-53C4-B47E8ABA6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913332"/>
                  </p:ext>
                </p:extLst>
              </p:nvPr>
            </p:nvGraphicFramePr>
            <p:xfrm>
              <a:off x="1017102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FC0F2614-060F-6793-A0CA-98EC3459E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0033278"/>
                  </p:ext>
                </p:extLst>
              </p:nvPr>
            </p:nvGraphicFramePr>
            <p:xfrm>
              <a:off x="2836571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FC0F2614-060F-6793-A0CA-98EC3459E5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0033278"/>
                  </p:ext>
                </p:extLst>
              </p:nvPr>
            </p:nvGraphicFramePr>
            <p:xfrm>
              <a:off x="2836571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97B2A515-D4F6-84D1-57F3-6D76455DD6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66647"/>
                  </p:ext>
                </p:extLst>
              </p:nvPr>
            </p:nvGraphicFramePr>
            <p:xfrm>
              <a:off x="4656040" y="5070065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97B2A515-D4F6-84D1-57F3-6D76455DD6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266647"/>
                  </p:ext>
                </p:extLst>
              </p:nvPr>
            </p:nvGraphicFramePr>
            <p:xfrm>
              <a:off x="4656040" y="5070065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265AB000-C01F-38C1-97B5-2563F3EAAA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1717687"/>
                  </p:ext>
                </p:extLst>
              </p:nvPr>
            </p:nvGraphicFramePr>
            <p:xfrm>
              <a:off x="6821017" y="5066071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S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265AB000-C01F-38C1-97B5-2563F3EAAA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1717687"/>
                  </p:ext>
                </p:extLst>
              </p:nvPr>
            </p:nvGraphicFramePr>
            <p:xfrm>
              <a:off x="6821017" y="5066071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769" r="-102308" b="-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99242" r="-758" b="-27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E7EA71C-8C14-8228-CB3C-1A2F30DBE268}"/>
              </a:ext>
            </a:extLst>
          </p:cNvPr>
          <p:cNvGrpSpPr/>
          <p:nvPr/>
        </p:nvGrpSpPr>
        <p:grpSpPr>
          <a:xfrm>
            <a:off x="8209622" y="0"/>
            <a:ext cx="4046508" cy="2256241"/>
            <a:chOff x="3049280" y="4601759"/>
            <a:chExt cx="4046508" cy="22562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94670CA-0AB8-683C-C340-3CE0EBBA4189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072D15-1D23-F947-F60F-680CB84390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246531E-8A3B-BD51-DCCE-F70236137D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1A73F3A-847B-534F-E6D2-85D356E28E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65C8E9-B26B-6741-8BED-132A153CE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6420170-3321-8FED-B679-8433F2EF1A4F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F2531E-23F8-AD2D-CB81-40219E5A6C1C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C6FF322-6A72-F1F7-6383-FD7562BBA72D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AB08B2F-DE65-226F-9E27-1FCF8ABA11BC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A3D71A8-604F-A997-49FC-29F0D5294E49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2476172-90D5-BC37-8BF5-F2A7A7519B88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F86A2F7-A5F2-DDEC-0374-FAF551BC3BB5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33FD825-D4AC-B609-D488-B9096F171251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D815A6-FCDE-324E-9475-F5588B6F4E48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9F023A7-143E-54B0-3FB4-B9CA948E659E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C13A3F3-2C34-17A3-086F-65A25205A4E5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C40738F-49D5-5734-5F9B-0E8C63931A39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A286A58-78D9-C251-E993-99C8361A4B69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6B699E-5B6B-1D1F-2D9A-75EBBC26EA66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BF16D97-1542-981C-9B22-10EBF55CEA72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ACD8B3-041E-67DE-2942-FCE10AD0D128}"/>
                </a:ext>
              </a:extLst>
            </p:cNvPr>
            <p:cNvCxnSpPr>
              <a:cxnSpLocks/>
              <a:stCxn id="74" idx="0"/>
              <a:endCxn id="75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6A918B3-F29F-C8A9-BE99-97C70815245F}"/>
                </a:ext>
              </a:extLst>
            </p:cNvPr>
            <p:cNvCxnSpPr>
              <a:cxnSpLocks/>
              <a:stCxn id="75" idx="6"/>
              <a:endCxn id="76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CFA8A51-784D-831D-5526-0D4FE9FA182E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4CFA8A51-784D-831D-5526-0D4FE9FA1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DDDEC2C-1062-F07D-E426-136F82B39ABC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DDDEC2C-1062-F07D-E426-136F82B3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6667" r="-23333" b="-3922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AE21B9F-173D-8148-80BA-DC181C5214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841AB5A-AF4C-582F-4134-3BBE363A3FEA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028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0E62-0FE0-62B2-C755-18576C93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Object Tracking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49222-6C5A-0138-978F-52EEF42B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E36BE381-86D0-47B5-EF87-E6F1BB7DEE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2746830"/>
                  </p:ext>
                </p:extLst>
              </p:nvPr>
            </p:nvGraphicFramePr>
            <p:xfrm>
              <a:off x="757733" y="165120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E36BE381-86D0-47B5-EF87-E6F1BB7DEE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2746830"/>
                  </p:ext>
                </p:extLst>
              </p:nvPr>
            </p:nvGraphicFramePr>
            <p:xfrm>
              <a:off x="757733" y="165120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448" r="-14150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603" t="-3448" r="-274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548626AE-83E9-CE0E-89A4-B5CF431A8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100491"/>
                  </p:ext>
                </p:extLst>
              </p:nvPr>
            </p:nvGraphicFramePr>
            <p:xfrm>
              <a:off x="2916300" y="166241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548626AE-83E9-CE0E-89A4-B5CF431A8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3100491"/>
                  </p:ext>
                </p:extLst>
              </p:nvPr>
            </p:nvGraphicFramePr>
            <p:xfrm>
              <a:off x="2916300" y="166241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87" r="-141509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973" r="-2740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90EDD750-DB72-3731-D591-F14037E154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170769"/>
                  </p:ext>
                </p:extLst>
              </p:nvPr>
            </p:nvGraphicFramePr>
            <p:xfrm>
              <a:off x="8654724" y="5130513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S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90EDD750-DB72-3731-D591-F14037E154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9170769"/>
                  </p:ext>
                </p:extLst>
              </p:nvPr>
            </p:nvGraphicFramePr>
            <p:xfrm>
              <a:off x="8654724" y="5130513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69" r="-102308" b="-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242" r="-758" b="-27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643DFF9F-6558-2CBC-6BFF-8493A4AAE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351693"/>
                  </p:ext>
                </p:extLst>
              </p:nvPr>
            </p:nvGraphicFramePr>
            <p:xfrm>
              <a:off x="390496" y="3203484"/>
              <a:ext cx="3314945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42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824942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643DFF9F-6558-2CBC-6BFF-8493A4AAE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351693"/>
                  </p:ext>
                </p:extLst>
              </p:nvPr>
            </p:nvGraphicFramePr>
            <p:xfrm>
              <a:off x="390496" y="3203484"/>
              <a:ext cx="3314945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42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824942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125" r="-304615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3125" r="-204615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8485" t="-3125" r="-758" b="-7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73D0D4-2B5B-9184-C395-C7B5A0EC7C90}"/>
              </a:ext>
            </a:extLst>
          </p:cNvPr>
          <p:cNvGrpSpPr/>
          <p:nvPr/>
        </p:nvGrpSpPr>
        <p:grpSpPr>
          <a:xfrm>
            <a:off x="8209622" y="0"/>
            <a:ext cx="4046508" cy="2256241"/>
            <a:chOff x="3049280" y="4601759"/>
            <a:chExt cx="4046508" cy="22562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8330EC-6C9D-AF08-99DA-FCEB32814802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39A2AA-7996-F2A5-D36C-B364C24920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7D8593-7EE2-03D9-1610-DD30A12D3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AEE3CD-182F-0DE0-00F4-3E65944736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660721B-3CF7-E1C5-1625-6B29A12C70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A088623-94E4-713F-C47D-D2066B36D319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3DA1DDE-971D-96AD-2432-BA219A3199DD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8DA468-995E-820A-C4B8-19B849B62F86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AD23391-4C8A-9B3F-42A6-D63506936C4D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CD7C5B-FBAB-4C26-BEA9-172DA13253AF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A6070FA-D2CF-FC9A-4A9B-5720A8392F14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03F05E-9BC4-B78C-229F-7D47CD6100BA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6DA837A-BBFB-1EBA-FD07-204C434EC38F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B95A00F-AE40-59CB-0384-2A382694AF98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FCA1344-BA33-9682-516E-000857F3A7CE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A126A5-ED6C-20B8-C5C0-98AF5B5E479A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C44B690-339F-4C9D-13F7-013E49160F7D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270A11D-F2F6-E26E-F467-E5596E65ED61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00B4B89-089C-4C61-68AD-6C5D1A062227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CEF1993-3A69-4576-71B6-FABF29B25060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431FA7-C588-A802-4C43-5AD5E3A8496C}"/>
                </a:ext>
              </a:extLst>
            </p:cNvPr>
            <p:cNvCxnSpPr>
              <a:cxnSpLocks/>
              <a:stCxn id="73" idx="0"/>
              <a:endCxn id="74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E68D755-56DD-5556-2C1E-C49C5DD4CCB5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8A3BBF9-FEA2-3945-3B0F-FDC57DA38DFD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8A3BBF9-FEA2-3945-3B0F-FDC57DA38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9F52643-A729-6531-55BD-7E3546A76648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9F52643-A729-6531-55BD-7E3546A76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667" r="-23333" b="-3922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C2FAFD-D244-DC1D-1ED2-D20428FE4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D9EFA78-27BC-B90D-5DDF-DCEC8CB18491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3638ED8-556C-8660-14B5-2C0DE553C5B7}"/>
              </a:ext>
            </a:extLst>
          </p:cNvPr>
          <p:cNvGrpSpPr/>
          <p:nvPr/>
        </p:nvGrpSpPr>
        <p:grpSpPr>
          <a:xfrm>
            <a:off x="8980888" y="3021178"/>
            <a:ext cx="2985126" cy="1108719"/>
            <a:chOff x="2095500" y="2629923"/>
            <a:chExt cx="2985126" cy="1108719"/>
          </a:xfrm>
          <a:noFill/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08E36E3-2FF9-15C3-8750-1E7698B34480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33F1EC86-D80F-91DE-73B4-FE768A8CB912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33F1EC86-D80F-91DE-73B4-FE768A8CB91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593C952-AC84-413C-E12F-AB555A0E6083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593C952-AC84-413C-E12F-AB555A0E60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9C002F6E-65BB-BE85-013F-B9FC8583447C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9C002F6E-65BB-BE85-013F-B9FC858344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3EB5268-EA53-7578-9A10-48E39AB6ABDC}"/>
                  </a:ext>
                </a:extLst>
              </p:cNvPr>
              <p:cNvCxnSpPr>
                <a:stCxn id="89" idx="6"/>
                <a:endCxn id="90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C42DB5C-49F4-B105-FDB2-E4FF9998BCAA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C2DA40F-0399-C94D-2FE0-CFC3463F8B00}"/>
                  </a:ext>
                </a:extLst>
              </p:cNvPr>
              <p:cNvCxnSpPr>
                <a:cxnSpLocks/>
                <a:stCxn id="89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87B3243-2A67-80BC-0670-219764133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C8617B7-6DB8-535C-C3D7-6D2B10DAF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1962EF06-3687-06E0-5767-5129E7BEF4CC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0612F95D-24B4-DF81-AB43-CC69668CC7EC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71188B3-4282-8A07-0F99-6F87CD1F4DEF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3179B64A-A9EB-B1C4-860F-FB95BADF0A9B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73690F70-0EA2-6708-C3D5-9D83C76E02EE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C794565-587D-4C0F-0533-FA89286A3230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C794565-587D-4C0F-0533-FA89286A32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CB066EF-3690-4D8C-FF98-C8E4C056639F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CB066EF-3690-4D8C-FF98-C8E4C05663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33A7A3E-8055-4463-FD56-E4FF26BFEA4C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D33A7A3E-8055-4463-FD56-E4FF26BFEA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F2BB82A-4F49-A987-70AD-3987D9F757D1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6F2BB82A-4F49-A987-70AD-3987D9F75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FE75F19-AFC1-60E6-BF5D-BEABD7824778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AFE75F19-AFC1-60E6-BF5D-BEABD78247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8338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0E62-0FE0-62B2-C755-18576C93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Object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3C2F-D04C-672D-F1C6-A32CB708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E36BE381-86D0-47B5-EF87-E6F1BB7DEE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222929"/>
                  </p:ext>
                </p:extLst>
              </p:nvPr>
            </p:nvGraphicFramePr>
            <p:xfrm>
              <a:off x="757733" y="165120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E36BE381-86D0-47B5-EF87-E6F1BB7DEE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222929"/>
                  </p:ext>
                </p:extLst>
              </p:nvPr>
            </p:nvGraphicFramePr>
            <p:xfrm>
              <a:off x="757733" y="165120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448" r="-14150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603" t="-3448" r="-274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548626AE-83E9-CE0E-89A4-B5CF431A8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351928"/>
                  </p:ext>
                </p:extLst>
              </p:nvPr>
            </p:nvGraphicFramePr>
            <p:xfrm>
              <a:off x="2916300" y="166241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548626AE-83E9-CE0E-89A4-B5CF431A8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351928"/>
                  </p:ext>
                </p:extLst>
              </p:nvPr>
            </p:nvGraphicFramePr>
            <p:xfrm>
              <a:off x="2916300" y="1662410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87" r="-141509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973" r="-2740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90EDD750-DB72-3731-D591-F14037E154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35402"/>
                  </p:ext>
                </p:extLst>
              </p:nvPr>
            </p:nvGraphicFramePr>
            <p:xfrm>
              <a:off x="8654724" y="5130513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S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90EDD750-DB72-3731-D591-F14037E154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35402"/>
                  </p:ext>
                </p:extLst>
              </p:nvPr>
            </p:nvGraphicFramePr>
            <p:xfrm>
              <a:off x="8654724" y="5130513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69" r="-102308" b="-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242" r="-758" b="-27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643DFF9F-6558-2CBC-6BFF-8493A4AAE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943393"/>
                  </p:ext>
                </p:extLst>
              </p:nvPr>
            </p:nvGraphicFramePr>
            <p:xfrm>
              <a:off x="390496" y="3203484"/>
              <a:ext cx="3314945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42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824942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643DFF9F-6558-2CBC-6BFF-8493A4AAE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7943393"/>
                  </p:ext>
                </p:extLst>
              </p:nvPr>
            </p:nvGraphicFramePr>
            <p:xfrm>
              <a:off x="390496" y="3203484"/>
              <a:ext cx="3314945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42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824942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125" r="-304615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3125" r="-204615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8485" t="-3125" r="-758" b="-7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D96980A-444E-7161-6C02-77B04AF940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18491"/>
                  </p:ext>
                </p:extLst>
              </p:nvPr>
            </p:nvGraphicFramePr>
            <p:xfrm>
              <a:off x="5055236" y="1637655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D96980A-444E-7161-6C02-77B04AF940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18491"/>
                  </p:ext>
                </p:extLst>
              </p:nvPr>
            </p:nvGraphicFramePr>
            <p:xfrm>
              <a:off x="5055236" y="1637655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887" r="-139623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973" r="-1370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0CB806-758E-8D77-61CD-AD1813E9C1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518515"/>
                  </p:ext>
                </p:extLst>
              </p:nvPr>
            </p:nvGraphicFramePr>
            <p:xfrm>
              <a:off x="4196035" y="3190490"/>
              <a:ext cx="3314945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42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824942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0CB806-758E-8D77-61CD-AD1813E9C1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518515"/>
                  </p:ext>
                </p:extLst>
              </p:nvPr>
            </p:nvGraphicFramePr>
            <p:xfrm>
              <a:off x="4196035" y="3190490"/>
              <a:ext cx="3314945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942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824942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38" t="-3125" r="-304615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1538" t="-3125" r="-204615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99242" t="-3125" r="-758" b="-7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78B6FE3-776C-21F5-1F7F-24B477E5F631}"/>
              </a:ext>
            </a:extLst>
          </p:cNvPr>
          <p:cNvGrpSpPr/>
          <p:nvPr/>
        </p:nvGrpSpPr>
        <p:grpSpPr>
          <a:xfrm>
            <a:off x="8209622" y="0"/>
            <a:ext cx="4046508" cy="2256241"/>
            <a:chOff x="3049280" y="4601759"/>
            <a:chExt cx="4046508" cy="225624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7572C39-9B2E-46DA-50EE-D1E81DA3403B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7FCFAD1-02DA-72AC-D267-492690A227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42689E2-CB79-FA10-B4E7-E59B5C956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739428-C59D-5306-CF5F-3BB88FF017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A0ECFDE-3819-29ED-3907-9DF3C436F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6226F5-D5E9-EAFF-4701-C582BB3615FB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D5EC6B0-30D5-ACC6-7FBA-561390A6184A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3ADD6D4-9FD9-0D11-B363-96B943EB8AF8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5F1D870-C1D3-97E9-D972-EDAEA9BA3C74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2A5C9D-BF84-1406-937F-49E22449E529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1925BBF-69F7-991D-6B9F-4A47CE93F91F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2A9C232-5A1E-5CC5-557A-5EC385337E0B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F25FDD9-BA48-1D3A-146C-9F650AF09ADC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41796A-0655-7DDE-5B64-34F6288239F5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1B3624-A313-EB43-7D6C-4E701286FC2D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945901-683C-FFF9-4108-6C510E6E1A25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69B6D36-3470-CDAB-C655-9FE012F23CFF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BA7F44-6FBF-AE57-731C-9BBE4BE842C7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1374DA5-D44A-0083-D5D9-F6D04B411552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B4E393-B351-D721-BE96-7C99B74392FA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583F673-0C91-F8D8-E02D-F5E7D083D651}"/>
                </a:ext>
              </a:extLst>
            </p:cNvPr>
            <p:cNvCxnSpPr>
              <a:cxnSpLocks/>
              <a:stCxn id="75" idx="0"/>
              <a:endCxn id="76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E7764F-5192-53C6-FC2D-F974CC7567EC}"/>
                </a:ext>
              </a:extLst>
            </p:cNvPr>
            <p:cNvCxnSpPr>
              <a:cxnSpLocks/>
              <a:stCxn id="76" idx="6"/>
              <a:endCxn id="77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A838FFB-B437-57D6-592D-AA838165A51B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EA838FFB-B437-57D6-592D-AA838165A5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CB0CBA3-82C8-236D-3B94-16C2DC258A03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CB0CBA3-82C8-236D-3B94-16C2DC258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667" r="-23333" b="-3922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8DFC28D-DC09-A6D6-5D97-8DA1A885B6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C283BDE-D14C-EC18-12B4-F200AE6D7259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7B9A55F-7497-8E7A-2CCD-862F69EB0DFC}"/>
              </a:ext>
            </a:extLst>
          </p:cNvPr>
          <p:cNvGrpSpPr/>
          <p:nvPr/>
        </p:nvGrpSpPr>
        <p:grpSpPr>
          <a:xfrm>
            <a:off x="8980888" y="3021178"/>
            <a:ext cx="2985126" cy="1108719"/>
            <a:chOff x="2095500" y="2629923"/>
            <a:chExt cx="2985126" cy="1108719"/>
          </a:xfrm>
          <a:noFill/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EF4D0B6-9EBC-696A-C7B5-7A87142F8D30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1F95B6C7-CC6E-D411-0099-D3B4676B4B7F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1F95B6C7-CC6E-D411-0099-D3B4676B4B7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C0FC53D4-BC6B-92E2-F421-9A7B43F8523C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C0FC53D4-BC6B-92E2-F421-9A7B43F852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D2452071-120A-3E40-57CA-5769F9B96161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D2452071-120A-3E40-57CA-5769F9B961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43B8D75E-91EB-6AC8-80D9-4E7C289303A2}"/>
                  </a:ext>
                </a:extLst>
              </p:cNvPr>
              <p:cNvCxnSpPr>
                <a:stCxn id="91" idx="6"/>
                <a:endCxn id="92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E386DAF-9820-F170-8C13-9AF1AC9AC39E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FCB482C-ED75-A0A8-8A2D-302740263F63}"/>
                  </a:ext>
                </a:extLst>
              </p:cNvPr>
              <p:cNvCxnSpPr>
                <a:cxnSpLocks/>
                <a:stCxn id="91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2830B67-E292-B762-1744-691C77C965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A8FE851-6711-3950-BD81-0C18FA353F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961DE276-34AA-20C8-805B-1D679622040D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407FF702-A467-CF8F-51E8-315FF3E579B0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A57913F-88EA-B4D8-FF8B-EB388D6BE8A2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EF3CB739-E7A3-EA16-E675-AEBE94CDF07C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F24675BB-9FDA-0290-2C5D-23CD62187FDA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388EA00-0685-F85A-B91B-939595A8FA4E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388EA00-0685-F85A-B91B-939595A8FA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27B4A22-0BCA-FFA7-D688-0301CA1421A9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27B4A22-0BCA-FFA7-D688-0301CA142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E291017-85A9-7D11-A37F-D24949A950BC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E291017-85A9-7D11-A37F-D24949A95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DA045C7-5402-BFA5-2A2A-72039474986E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8DA045C7-5402-BFA5-2A2A-720394749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61DCFB0A-07C6-CA39-10F9-37074EC705DC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61DCFB0A-07C6-CA39-10F9-37074EC70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481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E36BE381-86D0-47B5-EF87-E6F1BB7DEE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08633"/>
                  </p:ext>
                </p:extLst>
              </p:nvPr>
            </p:nvGraphicFramePr>
            <p:xfrm>
              <a:off x="409257" y="958319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E36BE381-86D0-47B5-EF87-E6F1BB7DEE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08633"/>
                  </p:ext>
                </p:extLst>
              </p:nvPr>
            </p:nvGraphicFramePr>
            <p:xfrm>
              <a:off x="409257" y="958319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548626AE-83E9-CE0E-89A4-B5CF431A8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305854"/>
                  </p:ext>
                </p:extLst>
              </p:nvPr>
            </p:nvGraphicFramePr>
            <p:xfrm>
              <a:off x="2090993" y="9627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548626AE-83E9-CE0E-89A4-B5CF431A8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3305854"/>
                  </p:ext>
                </p:extLst>
              </p:nvPr>
            </p:nvGraphicFramePr>
            <p:xfrm>
              <a:off x="2090993" y="9627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87" t="-3448" r="-139623" b="-3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973" t="-3448" r="-1370" b="-3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643DFF9F-6558-2CBC-6BFF-8493A4AAE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572011"/>
                  </p:ext>
                </p:extLst>
              </p:nvPr>
            </p:nvGraphicFramePr>
            <p:xfrm>
              <a:off x="5661552" y="221335"/>
              <a:ext cx="3036518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654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755654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52521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643DFF9F-6558-2CBC-6BFF-8493A4AAE9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572011"/>
                  </p:ext>
                </p:extLst>
              </p:nvPr>
            </p:nvGraphicFramePr>
            <p:xfrm>
              <a:off x="5661552" y="221335"/>
              <a:ext cx="3036518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654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755654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52521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67" t="-3125" r="-301667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390" t="-3125" r="-206780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174" t="-3125" r="-826" b="-7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D96980A-444E-7161-6C02-77B04AF940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446652"/>
                  </p:ext>
                </p:extLst>
              </p:nvPr>
            </p:nvGraphicFramePr>
            <p:xfrm>
              <a:off x="3794534" y="957197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D96980A-444E-7161-6C02-77B04AF940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1446652"/>
                  </p:ext>
                </p:extLst>
              </p:nvPr>
            </p:nvGraphicFramePr>
            <p:xfrm>
              <a:off x="3794534" y="957197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448" r="-14150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603" t="-3448" r="-274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0CB806-758E-8D77-61CD-AD1813E9C1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564636"/>
                  </p:ext>
                </p:extLst>
              </p:nvPr>
            </p:nvGraphicFramePr>
            <p:xfrm>
              <a:off x="8900946" y="234035"/>
              <a:ext cx="3125418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7777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777777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569864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0CB806-758E-8D77-61CD-AD1813E9C1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8564636"/>
                  </p:ext>
                </p:extLst>
              </p:nvPr>
            </p:nvGraphicFramePr>
            <p:xfrm>
              <a:off x="8900946" y="234035"/>
              <a:ext cx="3125418" cy="35536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7777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777777">
                      <a:extLst>
                        <a:ext uri="{9D8B030D-6E8A-4147-A177-3AD203B41FA5}">
                          <a16:colId xmlns:a16="http://schemas.microsoft.com/office/drawing/2014/main" val="4109325981"/>
                        </a:ext>
                      </a:extLst>
                    </a:gridCol>
                    <a:gridCol w="1569864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125" r="-308197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8387" t="-3125" r="-203226" b="-7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194" t="-3125" r="-1613" b="-7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4702991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4369742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74637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26347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2809838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89655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475FDD-19C1-455C-CC50-556D18433829}"/>
                  </a:ext>
                </a:extLst>
              </p:cNvPr>
              <p:cNvSpPr txBox="1"/>
              <p:nvPr/>
            </p:nvSpPr>
            <p:spPr>
              <a:xfrm>
                <a:off x="1204040" y="2674338"/>
                <a:ext cx="2747612" cy="967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Weight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475FDD-19C1-455C-CC50-556D18433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40" y="2674338"/>
                <a:ext cx="2747612" cy="967444"/>
              </a:xfrm>
              <a:prstGeom prst="rect">
                <a:avLst/>
              </a:prstGeom>
              <a:blipFill>
                <a:blip r:embed="rId7"/>
                <a:stretch>
                  <a:fillRect t="-100000" b="-14805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309667C3-7BED-71B7-9097-46051D552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754881"/>
                  </p:ext>
                </p:extLst>
              </p:nvPr>
            </p:nvGraphicFramePr>
            <p:xfrm>
              <a:off x="153728" y="4337732"/>
              <a:ext cx="11884544" cy="22564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4448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31673320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87282603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48740551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72095987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68436630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694426212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41241014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17644237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52482008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279337723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94054785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83511983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49529122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657627243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564941366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977806826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718427075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115486262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26790126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517882229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005265727"/>
                        </a:ext>
                      </a:extLst>
                    </a:gridCol>
                  </a:tblGrid>
                  <a:tr h="5641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5641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5641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564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309667C3-7BED-71B7-9097-46051D5527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7754881"/>
                  </p:ext>
                </p:extLst>
              </p:nvPr>
            </p:nvGraphicFramePr>
            <p:xfrm>
              <a:off x="153728" y="4337732"/>
              <a:ext cx="11884544" cy="22564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4448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31673320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87282603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48740551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72095987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68436630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694426212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41241014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17644237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52482008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279337723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94054785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83511983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495291221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657627243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564941366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977806826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718427075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115486262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267901260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3517882229"/>
                        </a:ext>
                      </a:extLst>
                    </a:gridCol>
                    <a:gridCol w="424448">
                      <a:extLst>
                        <a:ext uri="{9D8B030D-6E8A-4147-A177-3AD203B41FA5}">
                          <a16:colId xmlns:a16="http://schemas.microsoft.com/office/drawing/2014/main" val="1005265727"/>
                        </a:ext>
                      </a:extLst>
                    </a:gridCol>
                  </a:tblGrid>
                  <a:tr h="564112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30" t="-2222" r="-273939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564112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30" t="-102222" r="-273939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564112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30" t="-206818" r="-2739394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564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948F77-D109-A603-B212-8106D2722C1D}"/>
                  </a:ext>
                </a:extLst>
              </p:cNvPr>
              <p:cNvSpPr txBox="1"/>
              <p:nvPr/>
            </p:nvSpPr>
            <p:spPr>
              <a:xfrm>
                <a:off x="-56856" y="3878064"/>
                <a:ext cx="54477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Weight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∙0∙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∙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2=0</m:t>
                      </m:r>
                    </m:oMath>
                  </m:oMathPara>
                </a14:m>
                <a:endPara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3948F77-D109-A603-B212-8106D272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56" y="3878064"/>
                <a:ext cx="544772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875C12C-1E01-D25A-9233-C978317DAAF7}"/>
              </a:ext>
            </a:extLst>
          </p:cNvPr>
          <p:cNvSpPr txBox="1"/>
          <p:nvPr/>
        </p:nvSpPr>
        <p:spPr>
          <a:xfrm>
            <a:off x="386037" y="206561"/>
            <a:ext cx="448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sz="2400" dirty="0">
                <a:solidFill>
                  <a:srgbClr val="FF0000"/>
                </a:solidFill>
              </a:rPr>
              <a:t>Now, we calculate the weights: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ED774-103C-19A3-54F5-0A85F0C5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0C33-D682-2F37-3CF3-C01FA29C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CEB45-AEE6-0555-D9E5-367E666EE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A" dirty="0"/>
                  <a:t>The maximum weight assignment </a:t>
                </a:r>
                <a:r>
                  <a:rPr lang="en-US" dirty="0" err="1"/>
                  <a:t>i</a:t>
                </a:r>
                <a:r>
                  <a:rPr lang="en-SA" dirty="0"/>
                  <a:t>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SA" dirty="0"/>
              </a:p>
              <a:p>
                <a:r>
                  <a:rPr lang="en-SA" dirty="0"/>
                  <a:t>The factor graph returned the maximum weight assignment, but we are not certain about this assignment, nor does it tell us about other possibilities.</a:t>
                </a:r>
              </a:p>
              <a:p>
                <a:r>
                  <a:rPr lang="en-SA" dirty="0">
                    <a:solidFill>
                      <a:srgbClr val="0070C0"/>
                    </a:solidFill>
                  </a:rPr>
                  <a:t>Markov Networks</a:t>
                </a:r>
                <a:r>
                  <a:rPr lang="en-SA" dirty="0"/>
                  <a:t>: Capture the uncertainty over assignments using probabilities</a:t>
                </a:r>
              </a:p>
              <a:p>
                <a:pPr lvl="1"/>
                <a:r>
                  <a:rPr lang="en-SA" dirty="0"/>
                  <a:t>AKA Markov Random Field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CEB45-AEE6-0555-D9E5-367E666EE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2" t="-1458" r="-228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1A0F8-3DC9-701B-F878-8826A100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5817-7F94-0666-44C4-33C38AAA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Markov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2E185-26BE-740D-489D-3AD73EE4B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542233"/>
                <a:ext cx="11128094" cy="281279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SA" sz="2400" dirty="0">
                    <a:solidFill>
                      <a:srgbClr val="0070C0"/>
                    </a:solidFill>
                  </a:rPr>
                  <a:t>Markov Networks</a:t>
                </a:r>
                <a:r>
                  <a:rPr lang="en-SA" sz="2400" dirty="0"/>
                  <a:t>: is a factor graph that defines a </a:t>
                </a:r>
                <a:r>
                  <a:rPr lang="en-SA" sz="2400" dirty="0">
                    <a:solidFill>
                      <a:srgbClr val="FF0000"/>
                    </a:solidFill>
                  </a:rPr>
                  <a:t>joint distribution </a:t>
                </a:r>
                <a:r>
                  <a:rPr lang="en-SA" sz="2400" dirty="0"/>
                  <a:t>over random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𝑊𝑒𝑖𝑔h𝑡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𝑊𝑒𝑖𝑔h𝑡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b="0" dirty="0">
                    <a:ea typeface="Cambria Math" panose="02040503050406030204" pitchFamily="18" charset="0"/>
                  </a:rPr>
                  <a:t>For our example: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𝑊𝑒𝑖𝑔h𝑡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=4+4+4+4+2+8=26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Now we can represent the uncertainty:</a:t>
                </a:r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S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2E185-26BE-740D-489D-3AD73EE4B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542233"/>
                <a:ext cx="11128094" cy="2812791"/>
              </a:xfrm>
              <a:blipFill>
                <a:blip r:embed="rId2"/>
                <a:stretch>
                  <a:fillRect l="-1368" t="-4505" b="-4054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4A54E-961E-6CE8-119C-00DA0A35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2F650AE-0451-D0D1-582F-9C79B4B47F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246733"/>
                  </p:ext>
                </p:extLst>
              </p:nvPr>
            </p:nvGraphicFramePr>
            <p:xfrm>
              <a:off x="0" y="4355024"/>
              <a:ext cx="12191984" cy="2409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428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31673320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87282603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48740551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72095987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68436630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694426212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41241014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17644237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52482008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279337723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94054785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83511983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49529122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657627243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564941366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977806826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718427075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115486262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26790126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517882229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005265727"/>
                        </a:ext>
                      </a:extLst>
                    </a:gridCol>
                  </a:tblGrid>
                  <a:tr h="4819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0.31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502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2F650AE-0451-D0D1-582F-9C79B4B47F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246733"/>
                  </p:ext>
                </p:extLst>
              </p:nvPr>
            </p:nvGraphicFramePr>
            <p:xfrm>
              <a:off x="0" y="4355024"/>
              <a:ext cx="12191984" cy="2409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5428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31673320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87282603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48740551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72095987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68436630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694426212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41241014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17644237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52482008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279337723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94054785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83511983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495291221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657627243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564941366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977806826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718427075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115486262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267901260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3517882229"/>
                        </a:ext>
                      </a:extLst>
                    </a:gridCol>
                    <a:gridCol w="435428">
                      <a:extLst>
                        <a:ext uri="{9D8B030D-6E8A-4147-A177-3AD203B41FA5}">
                          <a16:colId xmlns:a16="http://schemas.microsoft.com/office/drawing/2014/main" val="1005265727"/>
                        </a:ext>
                      </a:extLst>
                    </a:gridCol>
                  </a:tblGrid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1" r="-2729412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1" t="-100000" r="-2729412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1" t="-194872" r="-2729412" b="-1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41" t="-402632" r="-272941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0.31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EECA">
                            <a:alpha val="45882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5027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1DC68FE-28D5-D331-97A5-5212A23263B8}"/>
              </a:ext>
            </a:extLst>
          </p:cNvPr>
          <p:cNvSpPr txBox="1"/>
          <p:nvPr/>
        </p:nvSpPr>
        <p:spPr>
          <a:xfrm>
            <a:off x="9939882" y="2288649"/>
            <a:ext cx="2029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Normalize weights to get probability distribution</a:t>
            </a:r>
            <a:endParaRPr lang="en-SA" dirty="0">
              <a:solidFill>
                <a:schemeClr val="accent4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5B7CEA-EACF-4D73-A56A-156A4265A485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641080" y="2888814"/>
            <a:ext cx="129880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1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457CDF-333A-BF16-BBE6-03B6EE8F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/>
          <a:p>
            <a:r>
              <a:rPr lang="en-US" dirty="0"/>
              <a:t>Example: Diagnosis</a:t>
            </a:r>
            <a:endParaRPr lang="en-S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1DA6A5-1516-7A1E-C795-738806A53D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r>
              <a:rPr lang="en-US" dirty="0"/>
              <a:t>: example of uncertain reasoning</a:t>
            </a:r>
          </a:p>
          <a:p>
            <a:pPr lvl="1"/>
            <a:r>
              <a:rPr lang="en-US" dirty="0"/>
              <a:t>e.g. diagnosing a dental patient’s toothache.</a:t>
            </a:r>
          </a:p>
          <a:p>
            <a:r>
              <a:rPr lang="en-US" dirty="0"/>
              <a:t>Diagnosis (medicine, automobile repair, .. ) almost always involves uncertainty</a:t>
            </a:r>
            <a:endParaRPr lang="en-SA" dirty="0"/>
          </a:p>
        </p:txBody>
      </p:sp>
      <p:pic>
        <p:nvPicPr>
          <p:cNvPr id="14" name="Content Placeholder 13" descr="A person with a toothache&#10;&#10;Description automatically generated">
            <a:extLst>
              <a:ext uri="{FF2B5EF4-FFF2-40B4-BE49-F238E27FC236}">
                <a16:creationId xmlns:a16="http://schemas.microsoft.com/office/drawing/2014/main" id="{66783BF6-0628-1C16-7405-0A4C0FA8B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41329" y="1982355"/>
            <a:ext cx="4899809" cy="326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225F2-9144-74C6-70B5-694733E3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8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9676-4BB6-E2D6-F771-303FBB96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Marginal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DF82B5-6706-9528-EE87-8B0872BA6C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765100"/>
                <a:ext cx="11128094" cy="50929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SA" dirty="0"/>
                  <a:t>Where was the object at time step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dirty="0"/>
                  <a:t>)?</a:t>
                </a:r>
              </a:p>
              <a:p>
                <a:endParaRPr lang="en-SA" dirty="0"/>
              </a:p>
              <a:p>
                <a:endParaRPr lang="en-SA" dirty="0"/>
              </a:p>
              <a:p>
                <a:endParaRPr lang="en-SA" dirty="0"/>
              </a:p>
              <a:p>
                <a:endParaRPr lang="en-SA" dirty="0"/>
              </a:p>
              <a:p>
                <a:endParaRPr lang="en-SA" dirty="0"/>
              </a:p>
              <a:p>
                <a:r>
                  <a:rPr lang="en-SA" dirty="0"/>
                  <a:t>Note that the max weight assignment says that </a:t>
                </a:r>
                <a:r>
                  <a:rPr lang="en-SA" dirty="0">
                    <a:solidFill>
                      <a:schemeClr val="accent6"/>
                    </a:solidFill>
                  </a:rPr>
                  <a:t>at time step 2</a:t>
                </a:r>
                <a:r>
                  <a:rPr lang="en-SA" dirty="0"/>
                  <a:t>, the </a:t>
                </a:r>
                <a:r>
                  <a:rPr lang="en-SA" dirty="0">
                    <a:solidFill>
                      <a:srgbClr val="00B050"/>
                    </a:solidFill>
                  </a:rPr>
                  <a:t>position is 2</a:t>
                </a:r>
                <a:r>
                  <a:rPr lang="en-SA" dirty="0"/>
                  <a:t>, but here, we see that it was more </a:t>
                </a:r>
                <a:r>
                  <a:rPr lang="en-SA" u="sng" dirty="0"/>
                  <a:t>likely</a:t>
                </a:r>
                <a:r>
                  <a:rPr lang="en-SA" dirty="0"/>
                  <a:t> to be in </a:t>
                </a:r>
                <a:r>
                  <a:rPr lang="en-SA" dirty="0">
                    <a:solidFill>
                      <a:srgbClr val="00B050"/>
                    </a:solidFill>
                  </a:rPr>
                  <a:t>position 1</a:t>
                </a:r>
              </a:p>
              <a:p>
                <a:r>
                  <a:rPr lang="en-US" dirty="0"/>
                  <a:t>We can compute marginal probabilities to focus on variables</a:t>
                </a:r>
                <a:r>
                  <a:rPr lang="en-SA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DF82B5-6706-9528-EE87-8B0872BA6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765100"/>
                <a:ext cx="11128094" cy="5092900"/>
              </a:xfrm>
              <a:blipFill>
                <a:blip r:embed="rId2"/>
                <a:stretch>
                  <a:fillRect l="-1482" t="-1995" r="-1596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5367A2-1498-2E97-A41E-6A9C202A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823E7D-92DA-756A-8733-42D3BE33B9CB}"/>
                  </a:ext>
                </a:extLst>
              </p:cNvPr>
              <p:cNvSpPr txBox="1"/>
              <p:nvPr/>
            </p:nvSpPr>
            <p:spPr>
              <a:xfrm>
                <a:off x="7692269" y="1691484"/>
                <a:ext cx="3364832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A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SA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SA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823E7D-92DA-756A-8733-42D3BE33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269" y="1691484"/>
                <a:ext cx="3364832" cy="879215"/>
              </a:xfrm>
              <a:prstGeom prst="rect">
                <a:avLst/>
              </a:prstGeom>
              <a:blipFill>
                <a:blip r:embed="rId3"/>
                <a:stretch>
                  <a:fillRect t="-116901" b="-15915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5976D82-96A9-71BF-C7BC-29F677C620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253754"/>
                  </p:ext>
                </p:extLst>
              </p:nvPr>
            </p:nvGraphicFramePr>
            <p:xfrm>
              <a:off x="283612" y="2446715"/>
              <a:ext cx="5331727" cy="2409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3199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</a:tblGrid>
                  <a:tr h="4819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0.31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502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5976D82-96A9-71BF-C7BC-29F677C620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2253754"/>
                  </p:ext>
                </p:extLst>
              </p:nvPr>
            </p:nvGraphicFramePr>
            <p:xfrm>
              <a:off x="283612" y="2446715"/>
              <a:ext cx="5331727" cy="2409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3199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</a:tblGrid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r="-420988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100000" r="-420988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194872" r="-420988" b="-1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35" t="-402632" r="-42098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0.31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502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8A454-48CA-7A41-53D4-33A8EC04BB71}"/>
                  </a:ext>
                </a:extLst>
              </p:cNvPr>
              <p:cNvSpPr txBox="1"/>
              <p:nvPr/>
            </p:nvSpPr>
            <p:spPr>
              <a:xfrm>
                <a:off x="5742123" y="2913198"/>
                <a:ext cx="6388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A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=0.15+0.15+0.15+0.15=0.62</m:t>
                      </m:r>
                    </m:oMath>
                  </m:oMathPara>
                </a14:m>
                <a:endParaRPr lang="en-S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8A454-48CA-7A41-53D4-33A8EC04B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123" y="2913198"/>
                <a:ext cx="6388095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FE83CF-5DE8-222F-C7F0-2E6C9889EA20}"/>
                  </a:ext>
                </a:extLst>
              </p:cNvPr>
              <p:cNvSpPr txBox="1"/>
              <p:nvPr/>
            </p:nvSpPr>
            <p:spPr>
              <a:xfrm>
                <a:off x="5742123" y="3478143"/>
                <a:ext cx="451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A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=0.08+0.31=0.38</m:t>
                      </m:r>
                    </m:oMath>
                  </m:oMathPara>
                </a14:m>
                <a:endParaRPr lang="en-SA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FE83CF-5DE8-222F-C7F0-2E6C9889E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123" y="3478143"/>
                <a:ext cx="4511428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9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0A3C-0CFD-DD46-8AC5-A4B69D04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B0EA1-4C79-95FF-6F32-3717D1588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Gibbs sampling </a:t>
                </a:r>
                <a:r>
                  <a:rPr lang="en-US" dirty="0"/>
                  <a:t>is a simple algorithm for approximately computing marginal probabilities</a:t>
                </a:r>
              </a:p>
              <a:p>
                <a:r>
                  <a:rPr lang="en-US" dirty="0"/>
                  <a:t>It is a randomized local search algorithm</a:t>
                </a:r>
              </a:p>
              <a:p>
                <a:r>
                  <a:rPr lang="en-US" dirty="0"/>
                  <a:t>How it works:</a:t>
                </a:r>
              </a:p>
              <a:p>
                <a:pPr lvl="1"/>
                <a:r>
                  <a:rPr lang="en-US" dirty="0"/>
                  <a:t>Go through each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considering all the possible assignments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Domain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probability equal to the conditional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given everything else</a:t>
                </a:r>
              </a:p>
              <a:p>
                <a:endParaRPr lang="en-S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EB0EA1-4C79-95FF-6F32-3717D1588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2" t="-2229" r="-57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9CE93-A8C4-EE97-0B07-1CCDC6BC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955C7-1E13-0DF3-AB6A-54E577DE7FD7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77481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DD9D-1D60-3C46-642A-EA6DBE9A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66498-8244-76EC-0B0D-41E5C8774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765100"/>
                <a:ext cx="11128094" cy="494659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Initialize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a random complete assignment 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Loop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1,…,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until convergence: </a:t>
                </a:r>
                <a:r>
                  <a:rPr lang="en-US" sz="2000" dirty="0">
                    <a:solidFill>
                      <a:srgbClr val="00B050"/>
                    </a:solidFill>
                  </a:rPr>
                  <a:t>(i.e. loop through all variables)</a:t>
                </a: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 probability: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Weight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Increment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Estimate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count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count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S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D66498-8244-76EC-0B0D-41E5C8774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765100"/>
                <a:ext cx="11128094" cy="4946595"/>
              </a:xfrm>
              <a:blipFill>
                <a:blip r:embed="rId2"/>
                <a:stretch>
                  <a:fillRect l="-1596" t="-179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E8FBB-A528-234E-C1B2-A5B1E5E2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F1D928-22DA-7AC5-6893-547AF9B6EA5A}"/>
                  </a:ext>
                </a:extLst>
              </p:cNvPr>
              <p:cNvSpPr txBox="1"/>
              <p:nvPr/>
            </p:nvSpPr>
            <p:spPr>
              <a:xfrm>
                <a:off x="8657768" y="3429000"/>
                <a:ext cx="2914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7030A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7030A0"/>
                    </a:solidFill>
                  </a:rPr>
                  <a:t> denotes all variables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A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F1D928-22DA-7AC5-6893-547AF9B6E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768" y="3429000"/>
                <a:ext cx="2914611" cy="646331"/>
              </a:xfrm>
              <a:prstGeom prst="rect">
                <a:avLst/>
              </a:prstGeom>
              <a:blipFill>
                <a:blip r:embed="rId3"/>
                <a:stretch>
                  <a:fillRect l="-1732" t="-5769" b="-11538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72B29A-60D7-F78A-9986-6F3194E84082}"/>
                  </a:ext>
                </a:extLst>
              </p:cNvPr>
              <p:cNvSpPr txBox="1"/>
              <p:nvPr/>
            </p:nvSpPr>
            <p:spPr>
              <a:xfrm>
                <a:off x="5734304" y="4653561"/>
                <a:ext cx="2651760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7030A0"/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SA" sz="1800" dirty="0">
                    <a:solidFill>
                      <a:srgbClr val="7030A0"/>
                    </a:solidFill>
                  </a:rPr>
                  <a:t> denotes an estimated probability</a:t>
                </a:r>
                <a:endParaRPr lang="en-SA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72B29A-60D7-F78A-9986-6F3194E84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304" y="4653561"/>
                <a:ext cx="2651760" cy="646330"/>
              </a:xfrm>
              <a:prstGeom prst="rect">
                <a:avLst/>
              </a:prstGeom>
              <a:blipFill>
                <a:blip r:embed="rId4"/>
                <a:stretch>
                  <a:fillRect l="-1905" t="-1923" b="-1346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9A8703-67B4-78FF-2673-97F5015E7C64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235442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74A66C3-0BD0-0BF0-1E6C-301CE65B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E5ADDD60-432D-CC61-C6D6-D0F2D02E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21" y="2889865"/>
                <a:ext cx="11128094" cy="1969756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SA" sz="2400" dirty="0">
                    <a:solidFill>
                      <a:srgbClr val="0070C0"/>
                    </a:solidFill>
                  </a:rPr>
                  <a:t>Variables</a:t>
                </a:r>
                <a:r>
                  <a:rPr lang="en-SA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∈{0,1,2}</m:t>
                    </m:r>
                  </m:oMath>
                </a14:m>
                <a:r>
                  <a:rPr lang="en-SA" sz="2400" dirty="0">
                    <a:solidFill>
                      <a:schemeClr val="bg1"/>
                    </a:solidFill>
                  </a:rPr>
                  <a:t> give the position at time </a:t>
                </a:r>
                <a14:m>
                  <m:oMath xmlns:m="http://schemas.openxmlformats.org/officeDocument/2006/math">
                    <m:r>
                      <a:rPr lang="en-SA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A" sz="2400" dirty="0">
                  <a:solidFill>
                    <a:schemeClr val="bg1"/>
                  </a:solidFill>
                </a:endParaRPr>
              </a:p>
              <a:p>
                <a:r>
                  <a:rPr lang="en-SA" sz="2400" dirty="0">
                    <a:solidFill>
                      <a:srgbClr val="0070C0"/>
                    </a:solidFill>
                  </a:rPr>
                  <a:t>Observation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sz="2400" dirty="0">
                    <a:solidFill>
                      <a:schemeClr val="bg1"/>
                    </a:solidFill>
                  </a:rPr>
                  <a:t> report noisy information of position</a:t>
                </a:r>
              </a:p>
              <a:p>
                <a:r>
                  <a:rPr lang="en-SA" sz="2400" dirty="0">
                    <a:solidFill>
                      <a:srgbClr val="0070C0"/>
                    </a:solidFill>
                  </a:rPr>
                  <a:t>Transition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SA" sz="2400" dirty="0">
                    <a:solidFill>
                      <a:schemeClr val="bg1"/>
                    </a:solidFill>
                  </a:rPr>
                  <a:t> define that objects postitions cannot change too much</a:t>
                </a: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E5ADDD60-432D-CC61-C6D6-D0F2D02E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21" y="2889865"/>
                <a:ext cx="11128094" cy="1969756"/>
              </a:xfrm>
              <a:prstGeom prst="rect">
                <a:avLst/>
              </a:prstGeom>
              <a:blipFill>
                <a:blip r:embed="rId2"/>
                <a:stretch>
                  <a:fillRect l="-684" t="-1923" r="-1140" b="-512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3B9E7875-7C7A-3B87-B587-E3293E70D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63308"/>
                  </p:ext>
                </p:extLst>
              </p:nvPr>
            </p:nvGraphicFramePr>
            <p:xfrm>
              <a:off x="1017102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3B9E7875-7C7A-3B87-B587-E3293E70D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63308"/>
                  </p:ext>
                </p:extLst>
              </p:nvPr>
            </p:nvGraphicFramePr>
            <p:xfrm>
              <a:off x="1017102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5051E258-7A83-7B22-9D6A-5180C5EC7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38435"/>
                  </p:ext>
                </p:extLst>
              </p:nvPr>
            </p:nvGraphicFramePr>
            <p:xfrm>
              <a:off x="2836571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>
                <a:extLst>
                  <a:ext uri="{FF2B5EF4-FFF2-40B4-BE49-F238E27FC236}">
                    <a16:creationId xmlns:a16="http://schemas.microsoft.com/office/drawing/2014/main" id="{5051E258-7A83-7B22-9D6A-5180C5EC7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38435"/>
                  </p:ext>
                </p:extLst>
              </p:nvPr>
            </p:nvGraphicFramePr>
            <p:xfrm>
              <a:off x="2836571" y="5058594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D17E7AD7-B700-BAA3-E20B-B7EA2308E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081930"/>
                  </p:ext>
                </p:extLst>
              </p:nvPr>
            </p:nvGraphicFramePr>
            <p:xfrm>
              <a:off x="4656040" y="5070065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59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D17E7AD7-B700-BAA3-E20B-B7EA2308E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081930"/>
                  </p:ext>
                </p:extLst>
              </p:nvPr>
            </p:nvGraphicFramePr>
            <p:xfrm>
              <a:off x="4656040" y="5070065"/>
              <a:ext cx="1589566" cy="1443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1998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917568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87" t="-3448" r="-139623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3973" t="-3448" r="-1370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59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8372E398-FBFD-B9E4-61FB-A483AF62A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010912"/>
                  </p:ext>
                </p:extLst>
              </p:nvPr>
            </p:nvGraphicFramePr>
            <p:xfrm>
              <a:off x="6821017" y="5066071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SA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ysClr val="windowText" lastClr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8372E398-FBFD-B9E4-61FB-A483AF62A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5010912"/>
                  </p:ext>
                </p:extLst>
              </p:nvPr>
            </p:nvGraphicFramePr>
            <p:xfrm>
              <a:off x="6821017" y="5066071"/>
              <a:ext cx="3314944" cy="14544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988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665061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</a:tblGrid>
                  <a:tr h="40475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69" r="-102308" b="-27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9242" r="-758" b="-27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498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187BCA8-6645-A116-F2C1-59635D87BD0B}"/>
              </a:ext>
            </a:extLst>
          </p:cNvPr>
          <p:cNvGrpSpPr/>
          <p:nvPr/>
        </p:nvGrpSpPr>
        <p:grpSpPr>
          <a:xfrm>
            <a:off x="8209622" y="0"/>
            <a:ext cx="4046508" cy="2256241"/>
            <a:chOff x="3049280" y="4601759"/>
            <a:chExt cx="4046508" cy="2256241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BCAC321-8047-DED4-97F0-BE9F856C0333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C1E9EB-6991-E257-0555-EB5682AB5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CE7CEB1-35E1-789B-115E-3A9F3623AD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6B20A28-986A-528D-EE8C-01939E28F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11314A1-431E-559B-4350-8E2B53518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07DB5EE-AE2F-FE16-DACB-A983621EAFC0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F7F73F3-7ED7-34AC-B919-FF0FF60AADC8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B4E0857-F037-5E25-DC02-D758FAE1958F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F8BEDC-CC97-7D32-B76A-6E22287F40E0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4777B7E-5D65-128E-78F7-526EE58B7957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BE5E90C-8EAD-B8C4-979D-C350677C1DB8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D1B10A1-7972-DBDA-0BAF-7FD6691E341E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963FEB8-20CD-5552-1BA1-156F2F553169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E731618-CEAE-8BA0-BBF0-EC4A5D8B1B33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505E4C-9C83-7B25-D00C-FFDE05CFF03B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25880F8-D200-FFAD-597C-47EA78CF9D1F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0B78FE-D2D5-F1BD-3CA8-DFCE71F1914A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1DC2D2E-5ABA-194E-09F9-7EE9F98F22A9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3957643-AABC-D5D9-F6AC-7D0D08F54848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4BC7429-4E75-A22D-72E7-68C1A9DA5873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996CCD6-4FE7-1A9A-3F8E-33FFE5C426F7}"/>
                </a:ext>
              </a:extLst>
            </p:cNvPr>
            <p:cNvCxnSpPr>
              <a:cxnSpLocks/>
              <a:stCxn id="76" idx="0"/>
              <a:endCxn id="77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ABC02A0-31D1-62E8-6AFB-3375AEEAE35E}"/>
                </a:ext>
              </a:extLst>
            </p:cNvPr>
            <p:cNvCxnSpPr>
              <a:cxnSpLocks/>
              <a:stCxn id="77" idx="6"/>
              <a:endCxn id="78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763E876-710D-7EB3-6033-069A2CCF47FB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763E876-710D-7EB3-6033-069A2CCF4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A11712B-113C-3DF2-2957-B1E20117EDE7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A11712B-113C-3DF2-2957-B1E20117E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667" r="-23333" b="-3922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EA9E09-51E5-E137-FDAB-46F9D0001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4177D2D-E968-B3BD-254B-8982962BDE94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3EA02EE-5700-F538-D7D0-2266138ED725}"/>
              </a:ext>
            </a:extLst>
          </p:cNvPr>
          <p:cNvGrpSpPr/>
          <p:nvPr/>
        </p:nvGrpSpPr>
        <p:grpSpPr>
          <a:xfrm>
            <a:off x="1504757" y="1464334"/>
            <a:ext cx="2985126" cy="1108719"/>
            <a:chOff x="2095500" y="2629923"/>
            <a:chExt cx="2985126" cy="1108719"/>
          </a:xfrm>
          <a:noFill/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A9469BA-FEC3-D6A2-D92C-DD1E94B08A81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9DEF67D8-6809-DC9F-46DC-A9AF180A791B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9DEF67D8-6809-DC9F-46DC-A9AF180A79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574D8C4-F932-AA7C-802E-0850A44EB8FA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574D8C4-F932-AA7C-802E-0850A44EB8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A9B25B3B-FD5E-D9B3-EA6F-878FC4BF1FF1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A9B25B3B-FD5E-D9B3-EA6F-878FC4BF1F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DA7F3FC-E213-9619-506E-FB6794E1322E}"/>
                  </a:ext>
                </a:extLst>
              </p:cNvPr>
              <p:cNvCxnSpPr>
                <a:stCxn id="92" idx="6"/>
                <a:endCxn id="93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1CAF471-5889-F75C-EA11-31DB3B6F02EB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0536B80-F55D-7650-882B-FF5434172297}"/>
                  </a:ext>
                </a:extLst>
              </p:cNvPr>
              <p:cNvCxnSpPr>
                <a:cxnSpLocks/>
                <a:stCxn id="92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6FAC5F1-2390-E546-FEDF-870041F502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27A7580-F6D5-4731-34D9-819C5CA015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8C412129-F317-0EF1-AD05-834597300601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9B51F5F-C024-9061-BCBA-582534B1BDF6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60A9A5BA-99C3-A351-481C-43AB0D483583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F04B33EB-061F-1208-E344-A57AC76E264F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5B0A1A21-6647-5420-C928-EAC7E8862D7E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B4D2A0-D3EB-263D-5E6B-55224B319347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B4D2A0-D3EB-263D-5E6B-55224B319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9837153-BCF0-DBFF-F39B-613E5653901C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9837153-BCF0-DBFF-F39B-613E56539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0A6350D-80EB-BAE5-69BD-613D896ACBA9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40A6350D-80EB-BAE5-69BD-613D896AC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6D5193C-07EC-FE2E-C20E-1318ED03749E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6D5193C-07EC-FE2E-C20E-1318ED037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95589BD-0D2D-15BF-A4A9-8DB12EB30566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495589BD-0D2D-15BF-A4A9-8DB12EB305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832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23972C39-5DD6-164C-00CC-D95DCA53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E5ADDD60-432D-CC61-C6D6-D0F2D02E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21" y="2688353"/>
                <a:ext cx="11128094" cy="2216319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Initialize</a:t>
                </a:r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random assignment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=1,  </m:t>
                        </m:r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SA" sz="2400" dirty="0">
                    <a:solidFill>
                      <a:schemeClr val="bg1"/>
                    </a:solidFill>
                  </a:rPr>
                  <a:t>All factors related to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sz="2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A" sz="2400" dirty="0">
                    <a:solidFill>
                      <a:schemeClr val="bg1"/>
                    </a:solidFill>
                  </a:rPr>
                  <a:t> are constant, so will not affect probability</a:t>
                </a: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E5ADDD60-432D-CC61-C6D6-D0F2D02E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21" y="2688353"/>
                <a:ext cx="11128094" cy="2216319"/>
              </a:xfrm>
              <a:prstGeom prst="rect">
                <a:avLst/>
              </a:prstGeom>
              <a:blipFill>
                <a:blip r:embed="rId2"/>
                <a:stretch>
                  <a:fillRect l="-798" t="-170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73927-F0C3-57F7-BBCE-2C42383C7985}"/>
              </a:ext>
            </a:extLst>
          </p:cNvPr>
          <p:cNvSpPr txBox="1"/>
          <p:nvPr/>
        </p:nvSpPr>
        <p:spPr>
          <a:xfrm>
            <a:off x="2066488" y="124250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7F7C5-4FAD-E966-5D9B-736EBE316C72}"/>
              </a:ext>
            </a:extLst>
          </p:cNvPr>
          <p:cNvSpPr txBox="1"/>
          <p:nvPr/>
        </p:nvSpPr>
        <p:spPr>
          <a:xfrm>
            <a:off x="3169864" y="124860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F327B-3DC3-8084-5E81-DD04F99ECA68}"/>
              </a:ext>
            </a:extLst>
          </p:cNvPr>
          <p:cNvSpPr txBox="1"/>
          <p:nvPr/>
        </p:nvSpPr>
        <p:spPr>
          <a:xfrm>
            <a:off x="4272437" y="127207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rgbClr val="7030A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0C3C0B34-B101-4D64-A5F2-6F76FCFB1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892675"/>
                  </p:ext>
                </p:extLst>
              </p:nvPr>
            </p:nvGraphicFramePr>
            <p:xfrm>
              <a:off x="732453" y="4188942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∪{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2=4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1=1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0=0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0C3C0B34-B101-4D64-A5F2-6F76FCFB1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892675"/>
                  </p:ext>
                </p:extLst>
              </p:nvPr>
            </p:nvGraphicFramePr>
            <p:xfrm>
              <a:off x="732453" y="4188942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8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7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979" r="-227273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957" r="-12606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766" r="-851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957" t="-140741" r="-126064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957" t="-250000" r="-126064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957" t="-337037" r="-126064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314F95-BF51-E41E-C54A-E0FEE4462C47}"/>
                  </a:ext>
                </a:extLst>
              </p:cNvPr>
              <p:cNvSpPr txBox="1"/>
              <p:nvPr/>
            </p:nvSpPr>
            <p:spPr>
              <a:xfrm>
                <a:off x="1217769" y="5914933"/>
                <a:ext cx="94365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>
                        <a:lumMod val="75000"/>
                      </a:schemeClr>
                    </a:solidFill>
                  </a:rPr>
                  <a:t>Set</a:t>
                </a:r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A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A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  <a:r>
                  <a:rPr lang="en-SA" dirty="0">
                    <a:solidFill>
                      <a:schemeClr val="bg1"/>
                    </a:solidFill>
                  </a:rPr>
                  <a:t>(This is random based on the probabilities above)</a:t>
                </a:r>
                <a:endParaRPr lang="en-SA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314F95-BF51-E41E-C54A-E0FEE4462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69" y="5914933"/>
                <a:ext cx="9436555" cy="400110"/>
              </a:xfrm>
              <a:prstGeom prst="rect">
                <a:avLst/>
              </a:prstGeom>
              <a:blipFill>
                <a:blip r:embed="rId4"/>
                <a:stretch>
                  <a:fillRect l="-806" t="-6061" b="-2424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C064A3-6B71-8644-EA61-0133AA46A6B0}"/>
                  </a:ext>
                </a:extLst>
              </p:cNvPr>
              <p:cNvSpPr txBox="1"/>
              <p:nvPr/>
            </p:nvSpPr>
            <p:spPr>
              <a:xfrm>
                <a:off x="4576198" y="1281282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C064A3-6B71-8644-EA61-0133AA46A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98" y="1281282"/>
                <a:ext cx="3698257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F5D697E5-C14C-1306-26D5-8CF2B8EE5681}"/>
              </a:ext>
            </a:extLst>
          </p:cNvPr>
          <p:cNvGrpSpPr/>
          <p:nvPr/>
        </p:nvGrpSpPr>
        <p:grpSpPr>
          <a:xfrm>
            <a:off x="8209622" y="0"/>
            <a:ext cx="4046508" cy="2256241"/>
            <a:chOff x="3049280" y="4601759"/>
            <a:chExt cx="4046508" cy="225624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EF50CA3-2956-055C-4436-A0E5E9803C23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60BE498-E989-B699-8F1C-0BC416483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BCA0992-3375-659D-1227-D3EEE1F35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949B3D8-7AA2-F479-F5EC-5D79D1C43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3E49CC-42B7-C4C9-2DF6-C3F7DB8EF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824555-945E-7EF0-E0D7-A6C82A273A3A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F2534BF-295B-B9F1-5263-875769FA224F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F08741-E271-FBF6-75AE-F3610A33DE17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72F560-3E7E-A3B5-4655-E4642CFE49E9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5773FAF-259D-2887-D953-66CB7811366D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41232B9-D82A-37C4-18CA-464FEE47917B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9B1873-8894-347B-4F22-DA294ADDF8F5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9E7A8E9-8BAC-6966-EB3E-D2969E39CE1B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18CD9C-1972-D81B-D56B-E72DB1DDDA05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E8BD5BD-BE48-A588-669E-955F57609C2A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34F43E8-232D-7187-963B-11C562732029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0335F3-522B-3F69-9804-BBBE06CA3200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5D1ED2A-21DB-4654-DFA8-C705205AEC1C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C26A2C0-9EF5-F258-3B72-9E7D51DC0D83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5F934D9-718D-70CC-4F3D-CE6D487B985F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7636676-08BE-640B-1CB6-A2B2DF9AC839}"/>
                </a:ext>
              </a:extLst>
            </p:cNvPr>
            <p:cNvCxnSpPr>
              <a:cxnSpLocks/>
              <a:stCxn id="81" idx="0"/>
              <a:endCxn id="82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A528134-6A07-688F-2013-1BA397586673}"/>
                </a:ext>
              </a:extLst>
            </p:cNvPr>
            <p:cNvCxnSpPr>
              <a:cxnSpLocks/>
              <a:stCxn id="82" idx="6"/>
              <a:endCxn id="83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4988D9A-7454-ED51-871F-6F652349E849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4988D9A-7454-ED51-871F-6F652349E8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0CDFBFB-140F-43C0-55A4-9C247A6072CF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0CDFBFB-140F-43C0-55A4-9C247A607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667" r="-23333" b="-3922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B328557-F653-1ED0-B3A2-128B7DFBD4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B5CF1AE-14FA-EC2D-6E56-3EB9EE4FF560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D04E42-F95D-EDA4-72D3-CC77EE5C6C21}"/>
              </a:ext>
            </a:extLst>
          </p:cNvPr>
          <p:cNvGrpSpPr/>
          <p:nvPr/>
        </p:nvGrpSpPr>
        <p:grpSpPr>
          <a:xfrm>
            <a:off x="1977181" y="1474779"/>
            <a:ext cx="2985126" cy="1108719"/>
            <a:chOff x="2095500" y="2629923"/>
            <a:chExt cx="2985126" cy="1108719"/>
          </a:xfrm>
          <a:noFill/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B696C1C9-FF49-28D6-03F8-29370E76FE1E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17B57B2A-D686-AA7D-9237-B62DDD5A8382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17B57B2A-D686-AA7D-9237-B62DDD5A83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0609AF94-552B-DB10-DE3B-A9D13DD51BA0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0609AF94-552B-DB10-DE3B-A9D13DD51B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A7153959-9883-B660-1F53-82649B615F7D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A7153959-9883-B660-1F53-82649B615F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A7FDF6D-2A23-F242-77ED-3815E4EA3410}"/>
                  </a:ext>
                </a:extLst>
              </p:cNvPr>
              <p:cNvCxnSpPr>
                <a:stCxn id="97" idx="6"/>
                <a:endCxn id="98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B221685-B3B8-CB11-B40B-B2744488E3F6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E27C863-04D1-D61E-9D13-68384EBD5B40}"/>
                  </a:ext>
                </a:extLst>
              </p:cNvPr>
              <p:cNvCxnSpPr>
                <a:cxnSpLocks/>
                <a:stCxn id="97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861CD4D7-91E7-6AF7-2EF3-CDC421965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EACD544-EA06-E70A-6506-9365497CF0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67EC1A5-B591-C1AC-8765-156ABD478DAE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160F713B-4E3D-E752-0DE3-18EC1A417FCB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7" name="Rounded Rectangle 106">
                <a:extLst>
                  <a:ext uri="{FF2B5EF4-FFF2-40B4-BE49-F238E27FC236}">
                    <a16:creationId xmlns:a16="http://schemas.microsoft.com/office/drawing/2014/main" id="{77C20BC9-D35A-F08B-2D4C-D85960576F55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B0BCE41D-5846-877A-89C9-115B4D2E1149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09" name="Rounded Rectangle 108">
                <a:extLst>
                  <a:ext uri="{FF2B5EF4-FFF2-40B4-BE49-F238E27FC236}">
                    <a16:creationId xmlns:a16="http://schemas.microsoft.com/office/drawing/2014/main" id="{CB3D9C98-F286-BBFB-F1DC-B3AE8D935EC5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AA925ED-E96D-F77D-807C-288DFE893D38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AA925ED-E96D-F77D-807C-288DFE893D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BE7EA14-477B-EBDC-B3FF-85F0FA9564E6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FBE7EA14-477B-EBDC-B3FF-85F0FA9564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B89AA9-D4EF-C052-6027-FCA570707BCE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6AB89AA9-D4EF-C052-6027-FCA570707B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B2488B21-5E6F-11B2-A82C-BF3C457CC547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B2488B21-5E6F-11B2-A82C-BF3C457CC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8A06628-08A3-0F44-6E4B-09B252ED18B2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8A06628-08A3-0F44-6E4B-09B252ED1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5E3300-DA34-75F6-1808-B7BA4B20A255}"/>
              </a:ext>
            </a:extLst>
          </p:cNvPr>
          <p:cNvSpPr txBox="1"/>
          <p:nvPr/>
        </p:nvSpPr>
        <p:spPr>
          <a:xfrm>
            <a:off x="-67086" y="1236824"/>
            <a:ext cx="228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random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34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956AC846-6A60-F497-F997-C672156F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E5ADDD60-432D-CC61-C6D6-D0F2D02E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21" y="2688353"/>
                <a:ext cx="11128094" cy="4104178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Initialize</a:t>
                </a:r>
                <a:r>
                  <a:rPr lang="en-US" sz="2400" dirty="0">
                    <a:solidFill>
                      <a:schemeClr val="bg1"/>
                    </a:solidFill>
                  </a:rPr>
                  <a:t> to </a:t>
                </a:r>
                <a:r>
                  <a:rPr lang="en-US" sz="2400" dirty="0">
                    <a:solidFill>
                      <a:srgbClr val="7030A0"/>
                    </a:solidFill>
                  </a:rPr>
                  <a:t>random assignment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=1,  </m:t>
                        </m:r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>
                        <a:lumMod val="75000"/>
                      </a:schemeClr>
                    </a:solidFill>
                  </a:rPr>
                  <a:t>Set</a:t>
                </a:r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SA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A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S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</a:rPr>
                  <a:t>Increment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buFont typeface="+mj-lt"/>
                  <a:buAutoNum type="alphaLcPeriod"/>
                </a:pPr>
                <a:endParaRPr lang="en-US" sz="2000" dirty="0">
                  <a:solidFill>
                    <a:schemeClr val="bg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FF0000"/>
                    </a:solidFill>
                  </a:rPr>
                  <a:t>Estimate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E5ADDD60-432D-CC61-C6D6-D0F2D02E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21" y="2688353"/>
                <a:ext cx="11128094" cy="4104178"/>
              </a:xfrm>
              <a:prstGeom prst="rect">
                <a:avLst/>
              </a:prstGeom>
              <a:blipFill>
                <a:blip r:embed="rId2"/>
                <a:stretch>
                  <a:fillRect l="-798" t="-92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2CB85146-0A7A-6B5C-3CAF-23964D8B5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6501220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68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count</m:t>
                                        </m:r>
                                      </m:e>
                                      <m:sub>
                                        <m:r>
                                          <a:rPr lang="en-US" i="1" dirty="0" err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2CB85146-0A7A-6B5C-3CAF-23964D8B5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6501220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98488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8085" r="-488073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168085" r="-758065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2857" t="-168085" r="-347619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5385" t="-168085" r="-250962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1905" t="-168085" r="-148571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935" t="-168085" r="-1299" b="-35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466667" r="-75806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588462" r="-75806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662963" r="-75806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62963" r="-274854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62963" r="-274854" b="-1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62963" r="-274854" b="-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A98F303E-3E61-16B9-B9A9-8EB0E12DEA28}"/>
              </a:ext>
            </a:extLst>
          </p:cNvPr>
          <p:cNvSpPr txBox="1"/>
          <p:nvPr/>
        </p:nvSpPr>
        <p:spPr>
          <a:xfrm>
            <a:off x="2066488" y="124250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3490113-00CD-F369-011C-D3B809F8C4CD}"/>
              </a:ext>
            </a:extLst>
          </p:cNvPr>
          <p:cNvSpPr txBox="1"/>
          <p:nvPr/>
        </p:nvSpPr>
        <p:spPr>
          <a:xfrm>
            <a:off x="3169864" y="124860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43E155-9F12-CF3E-44A8-24F953A2BDD4}"/>
              </a:ext>
            </a:extLst>
          </p:cNvPr>
          <p:cNvSpPr txBox="1"/>
          <p:nvPr/>
        </p:nvSpPr>
        <p:spPr>
          <a:xfrm>
            <a:off x="4272437" y="127207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rgbClr val="7030A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E8E254F-51C0-80AB-DFFF-44F4A5FBE9ED}"/>
                  </a:ext>
                </a:extLst>
              </p:cNvPr>
              <p:cNvSpPr txBox="1"/>
              <p:nvPr/>
            </p:nvSpPr>
            <p:spPr>
              <a:xfrm>
                <a:off x="4576198" y="1281282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E8E254F-51C0-80AB-DFFF-44F4A5FBE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98" y="1281282"/>
                <a:ext cx="3698257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FC4C719-FE20-143F-59B2-548B95FDCE60}"/>
              </a:ext>
            </a:extLst>
          </p:cNvPr>
          <p:cNvGrpSpPr/>
          <p:nvPr/>
        </p:nvGrpSpPr>
        <p:grpSpPr>
          <a:xfrm>
            <a:off x="8209622" y="0"/>
            <a:ext cx="4046508" cy="2256241"/>
            <a:chOff x="3049280" y="4601759"/>
            <a:chExt cx="4046508" cy="225624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B6EE19-B267-228E-9D52-AA4DB6AA5AFD}"/>
                </a:ext>
              </a:extLst>
            </p:cNvPr>
            <p:cNvCxnSpPr>
              <a:cxnSpLocks/>
            </p:cNvCxnSpPr>
            <p:nvPr/>
          </p:nvCxnSpPr>
          <p:spPr>
            <a:xfrm>
              <a:off x="3737931" y="4634445"/>
              <a:ext cx="0" cy="17878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0341720-B6B4-6E90-81E0-AEDCC8CE5F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6422301"/>
              <a:ext cx="31503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52B863F-CBFA-F71E-DC96-2E937E59F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373699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F47946C-754C-2476-F69B-0AAC22469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593861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B05131-5938-FADB-0DE4-1F858643A7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1" y="4802768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D117E8-C673-8474-07C9-62C1F3B7705C}"/>
                </a:ext>
              </a:extLst>
            </p:cNvPr>
            <p:cNvCxnSpPr/>
            <p:nvPr/>
          </p:nvCxnSpPr>
          <p:spPr>
            <a:xfrm>
              <a:off x="4324783" y="6422301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69F64E8-5055-AFB9-02AA-06D0B43F2357}"/>
                </a:ext>
              </a:extLst>
            </p:cNvPr>
            <p:cNvCxnSpPr/>
            <p:nvPr/>
          </p:nvCxnSpPr>
          <p:spPr>
            <a:xfrm>
              <a:off x="498215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A2A8B3-0FE6-F5E6-408E-60F78BC46CCC}"/>
                </a:ext>
              </a:extLst>
            </p:cNvPr>
            <p:cNvCxnSpPr/>
            <p:nvPr/>
          </p:nvCxnSpPr>
          <p:spPr>
            <a:xfrm>
              <a:off x="5623602" y="6424573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F10E41-FED9-8BFC-699B-601EC349EABA}"/>
                </a:ext>
              </a:extLst>
            </p:cNvPr>
            <p:cNvCxnSpPr/>
            <p:nvPr/>
          </p:nvCxnSpPr>
          <p:spPr>
            <a:xfrm>
              <a:off x="6280971" y="6413197"/>
              <a:ext cx="0" cy="10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038DBF0-E497-9163-D3F9-8E8710B6CCE5}"/>
                </a:ext>
              </a:extLst>
            </p:cNvPr>
            <p:cNvSpPr txBox="1"/>
            <p:nvPr/>
          </p:nvSpPr>
          <p:spPr>
            <a:xfrm>
              <a:off x="3503215" y="634563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806D962-9E6C-A24F-D814-15841093DC87}"/>
                </a:ext>
              </a:extLst>
            </p:cNvPr>
            <p:cNvSpPr txBox="1"/>
            <p:nvPr/>
          </p:nvSpPr>
          <p:spPr>
            <a:xfrm>
              <a:off x="3418612" y="5763054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A78F9C1-476B-3B32-D789-AF91D2694FA4}"/>
                </a:ext>
              </a:extLst>
            </p:cNvPr>
            <p:cNvSpPr txBox="1"/>
            <p:nvPr/>
          </p:nvSpPr>
          <p:spPr>
            <a:xfrm>
              <a:off x="4171514" y="64886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2145BEF-0469-2375-78CC-D1EBB448F97E}"/>
                </a:ext>
              </a:extLst>
            </p:cNvPr>
            <p:cNvSpPr txBox="1"/>
            <p:nvPr/>
          </p:nvSpPr>
          <p:spPr>
            <a:xfrm>
              <a:off x="4804306" y="648025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F25078E-BEB0-D25A-575D-A573FA653234}"/>
                </a:ext>
              </a:extLst>
            </p:cNvPr>
            <p:cNvSpPr txBox="1"/>
            <p:nvPr/>
          </p:nvSpPr>
          <p:spPr>
            <a:xfrm>
              <a:off x="5461224" y="64800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5CA97CA-0E66-F09B-7B36-4E9326C5D509}"/>
                </a:ext>
              </a:extLst>
            </p:cNvPr>
            <p:cNvSpPr txBox="1"/>
            <p:nvPr/>
          </p:nvSpPr>
          <p:spPr>
            <a:xfrm>
              <a:off x="6094016" y="647167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10B062A-787D-26EB-C920-EF6CB34F5A64}"/>
                </a:ext>
              </a:extLst>
            </p:cNvPr>
            <p:cNvSpPr txBox="1"/>
            <p:nvPr/>
          </p:nvSpPr>
          <p:spPr>
            <a:xfrm>
              <a:off x="3418612" y="5173623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F809DBF-1116-E218-AAC3-7DDF2E4497EC}"/>
                </a:ext>
              </a:extLst>
            </p:cNvPr>
            <p:cNvSpPr txBox="1"/>
            <p:nvPr/>
          </p:nvSpPr>
          <p:spPr>
            <a:xfrm>
              <a:off x="3418612" y="460175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E4150EF-4508-D719-D518-F674BA5CB958}"/>
                </a:ext>
              </a:extLst>
            </p:cNvPr>
            <p:cNvSpPr/>
            <p:nvPr/>
          </p:nvSpPr>
          <p:spPr>
            <a:xfrm>
              <a:off x="4283839" y="637293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1BB2A82-2035-D0A1-65C4-B445E793C4D1}"/>
                </a:ext>
              </a:extLst>
            </p:cNvPr>
            <p:cNvSpPr/>
            <p:nvPr/>
          </p:nvSpPr>
          <p:spPr>
            <a:xfrm>
              <a:off x="4941209" y="5324321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AD97D07-D3A7-5E2A-0000-8F3684137FD7}"/>
                </a:ext>
              </a:extLst>
            </p:cNvPr>
            <p:cNvSpPr/>
            <p:nvPr/>
          </p:nvSpPr>
          <p:spPr>
            <a:xfrm>
              <a:off x="5612226" y="5312945"/>
              <a:ext cx="108000" cy="108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06BD35B-05FD-6AF7-8A3B-A2DFB3872CFF}"/>
                </a:ext>
              </a:extLst>
            </p:cNvPr>
            <p:cNvCxnSpPr>
              <a:cxnSpLocks/>
              <a:stCxn id="83" idx="0"/>
              <a:endCxn id="84" idx="2"/>
            </p:cNvCxnSpPr>
            <p:nvPr/>
          </p:nvCxnSpPr>
          <p:spPr>
            <a:xfrm flipV="1">
              <a:off x="4337839" y="5378321"/>
              <a:ext cx="603370" cy="99461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D0AB331-14DB-0473-EDBC-26C9949B1B04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 flipV="1">
              <a:off x="5049209" y="5366945"/>
              <a:ext cx="56301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D78A45C-0240-ED4D-7725-D6C1AF9DEA4A}"/>
                    </a:ext>
                  </a:extLst>
                </p:cNvPr>
                <p:cNvSpPr txBox="1"/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SA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6D78A45C-0240-ED4D-7725-D6C1AF9DE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0" y="6121400"/>
                  <a:ext cx="33938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2730628-DD9E-2075-AD6C-41F6283E5742}"/>
                    </a:ext>
                  </a:extLst>
                </p:cNvPr>
                <p:cNvSpPr txBox="1"/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P</a:t>
                  </a:r>
                  <a:r>
                    <a: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rPr>
                    <a:t>osition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SA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2730628-DD9E-2075-AD6C-41F6283E5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592648" y="5177195"/>
                  <a:ext cx="128259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6667" r="-23333" b="-3922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D7D3DB8-9723-AA98-7691-00547C2108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930" y="6432936"/>
              <a:ext cx="3150358" cy="0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4609213-C3A3-C34F-A398-F5EAD4E1075F}"/>
                </a:ext>
              </a:extLst>
            </p:cNvPr>
            <p:cNvCxnSpPr>
              <a:cxnSpLocks/>
            </p:cNvCxnSpPr>
            <p:nvPr/>
          </p:nvCxnSpPr>
          <p:spPr>
            <a:xfrm>
              <a:off x="3737868" y="4757255"/>
              <a:ext cx="0" cy="1672875"/>
            </a:xfrm>
            <a:prstGeom prst="line">
              <a:avLst/>
            </a:prstGeom>
            <a:ln w="1905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B4839BE-903C-080E-FA11-8804F2167CDC}"/>
              </a:ext>
            </a:extLst>
          </p:cNvPr>
          <p:cNvGrpSpPr/>
          <p:nvPr/>
        </p:nvGrpSpPr>
        <p:grpSpPr>
          <a:xfrm>
            <a:off x="1994114" y="1489589"/>
            <a:ext cx="2985126" cy="1108719"/>
            <a:chOff x="2095500" y="2629923"/>
            <a:chExt cx="2985126" cy="1108719"/>
          </a:xfrm>
          <a:noFill/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9480F60-24AF-5BC9-1A7C-F4D83F3418CE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C0250A49-9CB9-C915-23F3-0864D3B664E8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C0250A49-9CB9-C915-23F3-0864D3B664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266E5706-61C7-6B20-26FB-C79655B2A191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266E5706-61C7-6B20-26FB-C79655B2A1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3D717D44-B2C4-DACF-C6A9-C79112B7D3DF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3D717D44-B2C4-DACF-C6A9-C79112B7D3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A211F41-0AB7-A34C-9DCF-9799F8440BB0}"/>
                  </a:ext>
                </a:extLst>
              </p:cNvPr>
              <p:cNvCxnSpPr>
                <a:stCxn id="119" idx="6"/>
                <a:endCxn id="120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732E465-B794-BE77-3DF1-1010FBBC5C7E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C5C304E-E9E7-1853-5EC0-1C3A80838375}"/>
                  </a:ext>
                </a:extLst>
              </p:cNvPr>
              <p:cNvCxnSpPr>
                <a:cxnSpLocks/>
                <a:stCxn id="119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3533956-DAC2-DEF1-F95A-9E94917A7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15A4216-733C-6D9C-3FA5-D8895E305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96182C67-6F17-DA8C-2FA2-6B280FC91263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820923DB-6785-E8CA-B78E-22D63AEE7F04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E88937EC-0E47-C55D-834C-53BDAC384702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50531203-8054-66C9-0F1F-882AD5B633DE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8763EA07-6706-C366-E273-2E05B76C453E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79D1E10-574A-C6DD-2CD8-30F84FCF4876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79D1E10-574A-C6DD-2CD8-30F84FCF4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27C99806-D673-8C4B-04E3-F92999BC2255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27C99806-D673-8C4B-04E3-F92999BC2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9FDA28A-D08C-B1A1-C4CA-F2586D64EBAB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9FDA28A-D08C-B1A1-C4CA-F2586D64E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1475922-6856-8E6F-9558-22766F695208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1475922-6856-8E6F-9558-22766F695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8123956-12AE-5A38-D0FF-9615D5F36C70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8123956-12AE-5A38-D0FF-9615D5F36C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8234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=2,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sz="2400" dirty="0"/>
                  <a:t> </a:t>
                </a:r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(All factors related to</a:t>
                </a:r>
                <a:r>
                  <a:rPr lang="en-US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are constant, so will not affect probability)</a:t>
                </a:r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/>
                    </a:solidFill>
                  </a:rPr>
                  <a:t>Set</a:t>
                </a:r>
                <a:r>
                  <a:rPr lang="en-S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A" sz="2000" dirty="0"/>
                  <a:t> </a:t>
                </a:r>
                <a:r>
                  <a:rPr lang="en-SA" sz="20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(This is random based on the probabilities above)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Increment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FF0000"/>
                    </a:solidFill>
                  </a:rPr>
                  <a:t>Estimate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  <a:blipFill>
                <a:blip r:embed="rId2"/>
                <a:stretch>
                  <a:fillRect l="-1482" t="-165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Slide Number Placeholder 62">
            <a:extLst>
              <a:ext uri="{FF2B5EF4-FFF2-40B4-BE49-F238E27FC236}">
                <a16:creationId xmlns:a16="http://schemas.microsoft.com/office/drawing/2014/main" id="{6A6AC0EE-735F-5D56-A833-92557138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73927-F0C3-57F7-BBCE-2C42383C7985}"/>
              </a:ext>
            </a:extLst>
          </p:cNvPr>
          <p:cNvSpPr txBox="1"/>
          <p:nvPr/>
        </p:nvSpPr>
        <p:spPr>
          <a:xfrm>
            <a:off x="9233685" y="-130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7F7C5-4FAD-E966-5D9B-736EBE316C72}"/>
              </a:ext>
            </a:extLst>
          </p:cNvPr>
          <p:cNvSpPr txBox="1"/>
          <p:nvPr/>
        </p:nvSpPr>
        <p:spPr>
          <a:xfrm>
            <a:off x="10337061" y="-69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F327B-3DC3-8084-5E81-DD04F99ECA68}"/>
              </a:ext>
            </a:extLst>
          </p:cNvPr>
          <p:cNvSpPr txBox="1"/>
          <p:nvPr/>
        </p:nvSpPr>
        <p:spPr>
          <a:xfrm>
            <a:off x="11439634" y="165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0C3C0B34-B101-4D64-A5F2-6F76FCFB1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977956"/>
                  </p:ext>
                </p:extLst>
              </p:nvPr>
            </p:nvGraphicFramePr>
            <p:xfrm>
              <a:off x="433296" y="1950727"/>
              <a:ext cx="11303432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644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2050405">
                      <a:extLst>
                        <a:ext uri="{9D8B030D-6E8A-4147-A177-3AD203B41FA5}">
                          <a16:colId xmlns:a16="http://schemas.microsoft.com/office/drawing/2014/main" val="3286722987"/>
                        </a:ext>
                      </a:extLst>
                    </a:gridCol>
                    <a:gridCol w="922399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135833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163643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3062508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∪{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1=0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2=4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>
                <a:extLst>
                  <a:ext uri="{FF2B5EF4-FFF2-40B4-BE49-F238E27FC236}">
                    <a16:creationId xmlns:a16="http://schemas.microsoft.com/office/drawing/2014/main" id="{0C3C0B34-B101-4D64-A5F2-6F76FCFB15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977956"/>
                  </p:ext>
                </p:extLst>
              </p:nvPr>
            </p:nvGraphicFramePr>
            <p:xfrm>
              <a:off x="433296" y="1950727"/>
              <a:ext cx="11303432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644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2050405">
                      <a:extLst>
                        <a:ext uri="{9D8B030D-6E8A-4147-A177-3AD203B41FA5}">
                          <a16:colId xmlns:a16="http://schemas.microsoft.com/office/drawing/2014/main" val="3286722987"/>
                        </a:ext>
                      </a:extLst>
                    </a:gridCol>
                    <a:gridCol w="922399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135833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163643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3062508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16" t="-2632" r="-107368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7531" t="-2632" r="-40370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7397" t="-2632" r="-79589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714" t="-2632" r="-245833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0702" t="-2632" r="-14152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24" t="-2632" r="-41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0702" t="-144444" r="-141520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0702" t="-253846" r="-141520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0702" t="-340741" r="-14152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828751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68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count</m:t>
                                        </m:r>
                                      </m:e>
                                      <m:sub>
                                        <m:r>
                                          <a:rPr lang="en-US" i="1" dirty="0" err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828751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98488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68085" r="-488073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806" t="-168085" r="-758065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2857" t="-168085" r="-347619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65385" t="-168085" r="-250962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1905" t="-168085" r="-148571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4935" t="-168085" r="-1299" b="-35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806" t="-466667" r="-75806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806" t="-588462" r="-75806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806" t="-662963" r="-75806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762963" r="-274854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62963" r="-274854" b="-1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962963" r="-274854" b="-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DF3310-C45F-C861-4662-F0C14C0B069E}"/>
                  </a:ext>
                </a:extLst>
              </p:cNvPr>
              <p:cNvSpPr txBox="1"/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DF3310-C45F-C861-4662-F0C14C0B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6436004C-7652-EB12-DE17-1D26AE67D5DB}"/>
              </a:ext>
            </a:extLst>
          </p:cNvPr>
          <p:cNvGrpSpPr/>
          <p:nvPr/>
        </p:nvGrpSpPr>
        <p:grpSpPr>
          <a:xfrm>
            <a:off x="9141782" y="278548"/>
            <a:ext cx="2985126" cy="1108719"/>
            <a:chOff x="2095500" y="2629923"/>
            <a:chExt cx="2985126" cy="1108719"/>
          </a:xfrm>
          <a:noFill/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810FEDB-1F74-D0B8-FE6F-1A309EB1EF58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8B0AFD9D-3879-81CE-3A77-8852C4CE9802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8B0AFD9D-3879-81CE-3A77-8852C4CE980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F7FAEEBB-0F1A-C0BE-079E-F59CCD996CD6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F7FAEEBB-0F1A-C0BE-079E-F59CCD996C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D84B46F-2567-7AD9-955E-43B672FD62D3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D84B46F-2567-7AD9-955E-43B672FD62D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CE590C0-AB64-7E07-6E38-042C6235921F}"/>
                  </a:ext>
                </a:extLst>
              </p:cNvPr>
              <p:cNvCxnSpPr>
                <a:stCxn id="71" idx="6"/>
                <a:endCxn id="72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63B91DC-369E-CD39-1403-61D745967CCE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3B83BEE-F7C2-EEA3-4972-B13FF686715A}"/>
                  </a:ext>
                </a:extLst>
              </p:cNvPr>
              <p:cNvCxnSpPr>
                <a:cxnSpLocks/>
                <a:stCxn id="71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8B24EEA-2F17-6F13-EEB7-EA4AF4285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0B89803-2E6E-D630-FE72-B4618570B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393F4AA8-CC04-495C-F4CD-48D2D62629C0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5971B733-70EB-EC16-EB71-379151847ACC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DB01A084-1B29-1BEA-E9D4-4771634BAB7D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4943B7D5-7E4E-70FC-8BBD-E472CB47EEFD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7AAC6F54-663F-4BDE-DD72-29C8820929C2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40BFADF-042B-3CB0-D47B-881417BFC915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40BFADF-042B-3CB0-D47B-881417BFC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01CA9E5-86DA-477B-9DCD-7C4EAAC5C09A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01CA9E5-86DA-477B-9DCD-7C4EAAC5C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3DF7593-5E76-1276-2D21-36E3170CA045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3DF7593-5E76-1276-2D21-36E3170CA0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80C686-A175-DE4B-F773-976AE9B8BA74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1180C686-A175-DE4B-F773-976AE9B8B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25343A9-E119-A090-231E-6914A389F5C6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25343A9-E119-A090-231E-6914A389F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7308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=3,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A" sz="2400" dirty="0"/>
                  <a:t> </a:t>
                </a:r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(All factors related to</a:t>
                </a:r>
                <a:r>
                  <a:rPr lang="en-US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are constant, so will not affect probability)</a:t>
                </a:r>
              </a:p>
              <a:p>
                <a:pPr marL="0" indent="0">
                  <a:buNone/>
                </a:pPr>
                <a:endParaRPr lang="en-SA" sz="2300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/>
                    </a:solidFill>
                  </a:rPr>
                  <a:t>Set</a:t>
                </a:r>
                <a:r>
                  <a:rPr lang="en-S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SA" sz="2000" dirty="0"/>
                  <a:t> </a:t>
                </a:r>
                <a:r>
                  <a:rPr lang="en-SA" sz="20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(This is random based on the probabilities above)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Increment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FF0000"/>
                    </a:solidFill>
                  </a:rPr>
                  <a:t>Estimate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  <a:blipFill>
                <a:blip r:embed="rId2"/>
                <a:stretch>
                  <a:fillRect l="-1482" t="-165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380F5-BBAB-322E-27B9-C4E2C7BA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73927-F0C3-57F7-BBCE-2C42383C7985}"/>
              </a:ext>
            </a:extLst>
          </p:cNvPr>
          <p:cNvSpPr txBox="1"/>
          <p:nvPr/>
        </p:nvSpPr>
        <p:spPr>
          <a:xfrm>
            <a:off x="9233685" y="-130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7F7C5-4FAD-E966-5D9B-736EBE316C72}"/>
              </a:ext>
            </a:extLst>
          </p:cNvPr>
          <p:cNvSpPr txBox="1"/>
          <p:nvPr/>
        </p:nvSpPr>
        <p:spPr>
          <a:xfrm>
            <a:off x="10337061" y="-69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F327B-3DC3-8084-5E81-DD04F99ECA68}"/>
              </a:ext>
            </a:extLst>
          </p:cNvPr>
          <p:cNvSpPr txBox="1"/>
          <p:nvPr/>
        </p:nvSpPr>
        <p:spPr>
          <a:xfrm>
            <a:off x="11439634" y="165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418960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68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count</m:t>
                                        </m:r>
                                      </m:e>
                                      <m:sub>
                                        <m:r>
                                          <a:rPr lang="en-US" i="1" dirty="0" err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0418960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98488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8085" r="-488073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168085" r="-758065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2857" t="-168085" r="-347619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5385" t="-168085" r="-250962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1905" t="-168085" r="-148571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935" t="-168085" r="-1299" b="-35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466667" r="-75806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588462" r="-75806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662963" r="-75806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62963" r="-274854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62963" r="-274854" b="-1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62963" r="-274854" b="-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7CECC7-4FC2-9D95-8D85-45B224087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652350"/>
                  </p:ext>
                </p:extLst>
              </p:nvPr>
            </p:nvGraphicFramePr>
            <p:xfrm>
              <a:off x="988173" y="2023113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∪{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1=0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7CECC7-4FC2-9D95-8D85-45B224087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8652350"/>
                  </p:ext>
                </p:extLst>
              </p:nvPr>
            </p:nvGraphicFramePr>
            <p:xfrm>
              <a:off x="988173" y="2023113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632" r="-8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632" r="-7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489" t="-2632" r="-22553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2632" r="-12553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3191" t="-2632" r="-426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144444" r="-12553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253846" r="-12553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340741" r="-12553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CCFB57-6918-1C22-11AA-2AD28E2120F3}"/>
                  </a:ext>
                </a:extLst>
              </p:cNvPr>
              <p:cNvSpPr txBox="1"/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CCFB57-6918-1C22-11AA-2AD28E212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F44F663-1FBC-A81E-C5BF-CD2D661BE03F}"/>
              </a:ext>
            </a:extLst>
          </p:cNvPr>
          <p:cNvGrpSpPr/>
          <p:nvPr/>
        </p:nvGrpSpPr>
        <p:grpSpPr>
          <a:xfrm>
            <a:off x="9141782" y="278548"/>
            <a:ext cx="2985126" cy="1108719"/>
            <a:chOff x="2095500" y="2629923"/>
            <a:chExt cx="2985126" cy="1108719"/>
          </a:xfrm>
          <a:noFill/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BC1DBB-167E-168D-2CFF-2BF8A06C17D9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FFFD062E-AE83-9FAD-0953-8D51561C2E6C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FFFD062E-AE83-9FAD-0953-8D51561C2E6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43B24E5A-4060-A434-603E-F57E50310A10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43B24E5A-4060-A434-603E-F57E50310A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F515915-9C26-7FF7-7F80-61CD8811E910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F515915-9C26-7FF7-7F80-61CD8811E91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C6C8AA3-0D3B-1DA0-F46D-BD0CC19B006E}"/>
                  </a:ext>
                </a:extLst>
              </p:cNvPr>
              <p:cNvCxnSpPr>
                <a:stCxn id="15" idx="6"/>
                <a:endCxn id="16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90417A3-C275-9CAF-94CB-69DE7B3DB99F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D97802B-5501-2100-E84F-B5D6F5C57E4F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F736070-887E-472B-8386-4BE44140B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F661720-8FA8-7033-EB6E-04B15715A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7D44372-8223-08D8-EBF9-FE978651E2A6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52E57D7-1294-19D1-15AC-6A0D7570DBDB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CD9DBB63-3B92-3B58-7FF7-5E7644805A4A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6EF7960-671A-1F9A-CEF5-277627F4631A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E6590FC-F072-8729-A901-1C6952827BB2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B47DF3-C58E-C954-604D-797EA8E945F0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7B47DF3-C58E-C954-604D-797EA8E94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8C4C40-DB6F-32AB-E53D-27DBDD54C250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8C4C40-DB6F-32AB-E53D-27DBDD54C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FE5187C-C823-1DAC-6581-619B03F28000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FE5187C-C823-1DAC-6581-619B03F28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864CC95-99CF-0B66-B0C9-D78D866870C2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864CC95-99CF-0B66-B0C9-D78D86687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82FBCF-2340-3819-9100-AB492E8E2D2E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82FBCF-2340-3819-9100-AB492E8E2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444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=1,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A" sz="2400" dirty="0"/>
                  <a:t> </a:t>
                </a:r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(All factors related to</a:t>
                </a:r>
                <a:r>
                  <a:rPr lang="en-US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are constant, so will not affect probability)</a:t>
                </a:r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/>
                    </a:solidFill>
                  </a:rPr>
                  <a:t>Set</a:t>
                </a:r>
                <a:r>
                  <a:rPr lang="en-S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S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A" sz="20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(This is random based on the probabilities above)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Increment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FF0000"/>
                    </a:solidFill>
                  </a:rPr>
                  <a:t>Estimate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  <a:blipFill>
                <a:blip r:embed="rId2"/>
                <a:stretch>
                  <a:fillRect l="-1482" t="-165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455D4-4584-6A0C-A9DC-CF254BC2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73927-F0C3-57F7-BBCE-2C42383C7985}"/>
              </a:ext>
            </a:extLst>
          </p:cNvPr>
          <p:cNvSpPr txBox="1"/>
          <p:nvPr/>
        </p:nvSpPr>
        <p:spPr>
          <a:xfrm>
            <a:off x="9233685" y="-130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7F7C5-4FAD-E966-5D9B-736EBE316C72}"/>
              </a:ext>
            </a:extLst>
          </p:cNvPr>
          <p:cNvSpPr txBox="1"/>
          <p:nvPr/>
        </p:nvSpPr>
        <p:spPr>
          <a:xfrm>
            <a:off x="10337061" y="-69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F327B-3DC3-8084-5E81-DD04F99ECA68}"/>
              </a:ext>
            </a:extLst>
          </p:cNvPr>
          <p:cNvSpPr txBox="1"/>
          <p:nvPr/>
        </p:nvSpPr>
        <p:spPr>
          <a:xfrm>
            <a:off x="11439634" y="165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752551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68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count</m:t>
                                        </m:r>
                                      </m:e>
                                      <m:sub>
                                        <m:r>
                                          <a:rPr lang="en-US" i="1" dirty="0" err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752551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98488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8085" r="-488073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168085" r="-758065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2857" t="-168085" r="-347619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5385" t="-168085" r="-250962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1905" t="-168085" r="-148571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935" t="-168085" r="-1299" b="-35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466667" r="-75806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588462" r="-75806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662963" r="-75806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62963" r="-274854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62963" r="-274854" b="-1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0.75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62963" r="-274854" b="-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7CECC7-4FC2-9D95-8D85-45B224087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746955"/>
                  </p:ext>
                </p:extLst>
              </p:nvPr>
            </p:nvGraphicFramePr>
            <p:xfrm>
              <a:off x="988173" y="2023113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∪{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1=0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57CECC7-4FC2-9D95-8D85-45B224087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1746955"/>
                  </p:ext>
                </p:extLst>
              </p:nvPr>
            </p:nvGraphicFramePr>
            <p:xfrm>
              <a:off x="988173" y="2023113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632" r="-8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632" r="-7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1489" t="-2632" r="-22553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2632" r="-12553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3191" t="-2632" r="-426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144444" r="-12553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253846" r="-12553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1489" t="-340741" r="-12553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0AEB50-A009-B0B3-1A0D-A4A7B4CB1A31}"/>
                  </a:ext>
                </a:extLst>
              </p:cNvPr>
              <p:cNvSpPr txBox="1"/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0AEB50-A009-B0B3-1A0D-A4A7B4CB1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241E78C-C28E-01BE-5F17-340FB0C553FB}"/>
              </a:ext>
            </a:extLst>
          </p:cNvPr>
          <p:cNvGrpSpPr/>
          <p:nvPr/>
        </p:nvGrpSpPr>
        <p:grpSpPr>
          <a:xfrm>
            <a:off x="9141782" y="278548"/>
            <a:ext cx="2985126" cy="1108719"/>
            <a:chOff x="2095500" y="2629923"/>
            <a:chExt cx="2985126" cy="1108719"/>
          </a:xfrm>
          <a:noFill/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A36D26-7BB2-6CF0-69CD-CDA816D48939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31954647-7217-B4FE-3155-1515466B6B82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31954647-7217-B4FE-3155-1515466B6B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8506563-0CBF-D191-1B16-FB12441E83F9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8506563-0CBF-D191-1B16-FB12441E83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AE570C1-12D0-6433-7038-00EB04FFE1AB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AE570C1-12D0-6433-7038-00EB04FFE1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9D61F4D-9656-DA79-B6A1-D621D8DB287F}"/>
                  </a:ext>
                </a:extLst>
              </p:cNvPr>
              <p:cNvCxnSpPr>
                <a:stCxn id="13" idx="6"/>
                <a:endCxn id="14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9753201-783E-66FE-8D37-271075296A88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0E2ADA6-06A2-02C0-616C-05260C7C490E}"/>
                  </a:ext>
                </a:extLst>
              </p:cNvPr>
              <p:cNvCxnSpPr>
                <a:cxnSpLocks/>
                <a:stCxn id="13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24A53BF-4B73-FC76-1EF9-C05771C758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CA88CD6-8754-C9D3-F867-46D03C8E7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461EB31-B1CF-AA0E-A4A5-1669A23A174D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90BC3B2-9EF9-06F1-90E0-95D3DFF1259C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9F28C02-F6B6-B932-4325-E01B8F434619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D990D0CC-9624-44DB-EB1B-CBC72FD3B904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540B432-C4EC-B647-489B-0436E783FBF1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21DBFB-8578-239C-07E1-BD973D00E01E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321DBFB-8578-239C-07E1-BD973D00E0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1AE646-129C-3520-11F5-05502D6B31FD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1AE646-129C-3520-11F5-05502D6B3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282181-457B-7880-97DF-72769CD4A68E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282181-457B-7880-97DF-72769CD4A6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8EBF2AA-95A6-05A0-0ED3-3E4FE1752E43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8EBF2AA-95A6-05A0-0ED3-3E4FE1752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47CFD5-D2E0-5934-63A4-5C2D93983852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147CFD5-D2E0-5934-63A4-5C2D93983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4184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=2,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sz="24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(All factors related to</a:t>
                </a:r>
                <a:r>
                  <a:rPr lang="en-US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are constant, so will not affect probability</a:t>
                </a:r>
                <a:r>
                  <a:rPr lang="en-SA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/>
                    </a:solidFill>
                  </a:rPr>
                  <a:t>Set</a:t>
                </a:r>
                <a:r>
                  <a:rPr lang="en-S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S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A" sz="20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(This is random based on the probabilities above)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Increment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FF0000"/>
                    </a:solidFill>
                  </a:rPr>
                  <a:t>Estimate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  <a:blipFill>
                <a:blip r:embed="rId2"/>
                <a:stretch>
                  <a:fillRect l="-1482" t="-165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EC2E3-4251-1046-F935-63F9A518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73927-F0C3-57F7-BBCE-2C42383C7985}"/>
              </a:ext>
            </a:extLst>
          </p:cNvPr>
          <p:cNvSpPr txBox="1"/>
          <p:nvPr/>
        </p:nvSpPr>
        <p:spPr>
          <a:xfrm>
            <a:off x="9233685" y="-130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7F7C5-4FAD-E966-5D9B-736EBE316C72}"/>
              </a:ext>
            </a:extLst>
          </p:cNvPr>
          <p:cNvSpPr txBox="1"/>
          <p:nvPr/>
        </p:nvSpPr>
        <p:spPr>
          <a:xfrm>
            <a:off x="10337061" y="-69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F327B-3DC3-8084-5E81-DD04F99ECA68}"/>
              </a:ext>
            </a:extLst>
          </p:cNvPr>
          <p:cNvSpPr txBox="1"/>
          <p:nvPr/>
        </p:nvSpPr>
        <p:spPr>
          <a:xfrm>
            <a:off x="11439634" y="165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85767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68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count</m:t>
                                        </m:r>
                                      </m:e>
                                      <m:sub>
                                        <m:r>
                                          <a:rPr lang="en-US" i="1" dirty="0" err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685767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98488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8085" r="-488073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168085" r="-758065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2857" t="-168085" r="-347619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5385" t="-168085" r="-250962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1905" t="-168085" r="-148571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935" t="-168085" r="-1299" b="-35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466667" r="-75806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588462" r="-75806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662963" r="-75806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62963" r="-274854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62963" r="-274854" b="-1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62963" r="-274854" b="-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0AEB50-A009-B0B3-1A0D-A4A7B4CB1A31}"/>
                  </a:ext>
                </a:extLst>
              </p:cNvPr>
              <p:cNvSpPr txBox="1"/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0AEB50-A009-B0B3-1A0D-A4A7B4CB1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632D3AF-1F0B-D4CB-0C35-304C93F267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572252"/>
                  </p:ext>
                </p:extLst>
              </p:nvPr>
            </p:nvGraphicFramePr>
            <p:xfrm>
              <a:off x="433296" y="1950727"/>
              <a:ext cx="11303432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644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2050405">
                      <a:extLst>
                        <a:ext uri="{9D8B030D-6E8A-4147-A177-3AD203B41FA5}">
                          <a16:colId xmlns:a16="http://schemas.microsoft.com/office/drawing/2014/main" val="3286722987"/>
                        </a:ext>
                      </a:extLst>
                    </a:gridCol>
                    <a:gridCol w="922399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135833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163643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3062508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∪{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0=0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2=4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632D3AF-1F0B-D4CB-0C35-304C93F267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572252"/>
                  </p:ext>
                </p:extLst>
              </p:nvPr>
            </p:nvGraphicFramePr>
            <p:xfrm>
              <a:off x="433296" y="1950727"/>
              <a:ext cx="11303432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644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2050405">
                      <a:extLst>
                        <a:ext uri="{9D8B030D-6E8A-4147-A177-3AD203B41FA5}">
                          <a16:colId xmlns:a16="http://schemas.microsoft.com/office/drawing/2014/main" val="3286722987"/>
                        </a:ext>
                      </a:extLst>
                    </a:gridCol>
                    <a:gridCol w="922399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135833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163643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3062508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16" t="-2632" r="-107368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531" t="-2632" r="-40370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7397" t="-2632" r="-79589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5714" t="-2632" r="-245833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0702" t="-2632" r="-141520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70124" t="-2632" r="-41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0702" t="-144444" r="-141520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0702" t="-253846" r="-141520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0702" t="-340741" r="-14152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09995F6-F1B4-BAB7-762A-2B30B6B0FEE8}"/>
              </a:ext>
            </a:extLst>
          </p:cNvPr>
          <p:cNvGrpSpPr/>
          <p:nvPr/>
        </p:nvGrpSpPr>
        <p:grpSpPr>
          <a:xfrm>
            <a:off x="9141782" y="278548"/>
            <a:ext cx="2985126" cy="1108719"/>
            <a:chOff x="2095500" y="2629923"/>
            <a:chExt cx="2985126" cy="1108719"/>
          </a:xfrm>
          <a:noFill/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DCB5731-4273-0F39-1E7A-D64D13B3F74B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96E5AB7B-E0F1-6610-51B2-DE77D71DE295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96E5AB7B-E0F1-6610-51B2-DE77D71DE29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FE9A3AF4-5CD5-E9AC-D888-0A2E18A4272D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FE9A3AF4-5CD5-E9AC-D888-0A2E18A427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C1E416F3-95F4-0D8B-1BE1-4DF9FD3E6F83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C1E416F3-95F4-0D8B-1BE1-4DF9FD3E6F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C68923A-BF8B-AC1C-4A56-832CC3E4BDCB}"/>
                  </a:ext>
                </a:extLst>
              </p:cNvPr>
              <p:cNvCxnSpPr>
                <a:stCxn id="15" idx="6"/>
                <a:endCxn id="16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437E34A-B542-A4F0-6F9E-B521F71D91B5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E30B11-14E8-1C09-4897-BC6E95122E19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253B57E-2955-341E-AC37-A026244E71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9359942-3E34-3FF3-705F-323501C20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9F84A60-DDDC-02B7-A5C7-5A18DC22E0DB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871DF4A5-9EF9-C497-7351-39B34E34634A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6B3B6261-3869-207E-9646-334684961061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6D1D0A60-4F85-AC33-9AFF-B93FE199135C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4EFEAAA0-9B88-0E28-1CF4-3DAC688DA238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E4EF459-1A6A-333D-D148-13A9DAB97C23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E4EF459-1A6A-333D-D148-13A9DAB97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DD09B1-6F10-979D-A562-C99D1ADBA690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DD09B1-6F10-979D-A562-C99D1ADBA6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6497EE-D82F-F5BF-A463-C1C40959298E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6497EE-D82F-F5BF-A463-C1C409592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4C1E00-12C3-6224-690E-092FFA581608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4C1E00-12C3-6224-690E-092FFA581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B178AF8-801B-0CE7-392D-AAD5B3A9F0D9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B178AF8-801B-0CE7-392D-AAD5B3A9F0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129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457CDF-333A-BF16-BBE6-03B6EE8F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/>
          <a:p>
            <a:r>
              <a:rPr lang="en-US" dirty="0"/>
              <a:t>Example: Diagnosis</a:t>
            </a:r>
            <a:endParaRPr lang="en-S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1DA6A5-1516-7A1E-C795-738806A53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1" y="2097175"/>
            <a:ext cx="6051819" cy="39956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Diagnosis</a:t>
            </a:r>
            <a:r>
              <a:rPr lang="en-US" sz="2000" dirty="0"/>
              <a:t>: try PL</a:t>
            </a:r>
          </a:p>
          <a:p>
            <a:pPr marL="498475" indent="-217488">
              <a:lnSpc>
                <a:spcPct val="100000"/>
              </a:lnSpc>
              <a:buNone/>
            </a:pPr>
            <a:r>
              <a:rPr lang="en-US" sz="2000" dirty="0"/>
              <a:t>Toothache ⇒ Cavity</a:t>
            </a:r>
          </a:p>
          <a:p>
            <a:pPr marL="498475" indent="-217488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Wrong</a:t>
            </a:r>
            <a:r>
              <a:rPr lang="en-US" sz="2000" dirty="0"/>
              <a:t>: Not all patients with toothaches have cavities</a:t>
            </a:r>
          </a:p>
          <a:p>
            <a:pPr marL="498475" indent="-217488">
              <a:lnSpc>
                <a:spcPct val="100000"/>
              </a:lnSpc>
              <a:buNone/>
            </a:pPr>
            <a:r>
              <a:rPr lang="en-US" sz="2000" dirty="0"/>
              <a:t>Toothache ⇒ Cavity ∨ </a:t>
            </a:r>
            <a:r>
              <a:rPr lang="en-US" sz="2000" dirty="0" err="1"/>
              <a:t>GumProblem</a:t>
            </a:r>
            <a:r>
              <a:rPr lang="en-US" sz="2000" dirty="0"/>
              <a:t> ∨ Abscess . . .</a:t>
            </a:r>
          </a:p>
          <a:p>
            <a:pPr marL="498475" indent="-217488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Wrong</a:t>
            </a:r>
            <a:r>
              <a:rPr lang="en-US" sz="2000" dirty="0"/>
              <a:t>: Unlimited list of possible problems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Logic cannot be used.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B050"/>
                </a:solidFill>
              </a:rPr>
              <a:t>Solution</a:t>
            </a:r>
            <a:r>
              <a:rPr lang="en-US" sz="2000" dirty="0"/>
              <a:t>: Probability provides a way of summarizing the uncertainty</a:t>
            </a:r>
            <a:endParaRPr lang="en-SA" sz="2000" dirty="0"/>
          </a:p>
        </p:txBody>
      </p:sp>
      <p:pic>
        <p:nvPicPr>
          <p:cNvPr id="14" name="Content Placeholder 13" descr="A person with a toothache&#10;&#10;Description automatically generated">
            <a:extLst>
              <a:ext uri="{FF2B5EF4-FFF2-40B4-BE49-F238E27FC236}">
                <a16:creationId xmlns:a16="http://schemas.microsoft.com/office/drawing/2014/main" id="{66783BF6-0628-1C16-7405-0A4C0FA8B2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41329" y="1982355"/>
            <a:ext cx="4899809" cy="326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12CDB4-224F-DB56-0197-A6C43877D881}"/>
              </a:ext>
            </a:extLst>
          </p:cNvPr>
          <p:cNvSpPr/>
          <p:nvPr/>
        </p:nvSpPr>
        <p:spPr>
          <a:xfrm>
            <a:off x="642257" y="2569029"/>
            <a:ext cx="5960423" cy="239485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1C6FD-6B93-DA0A-4A94-B38CDFDD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1CE7-3CC5-3E9C-4E95-818F8F82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400" dirty="0">
                    <a:solidFill>
                      <a:srgbClr val="FF0000"/>
                    </a:solidFill>
                  </a:rPr>
                  <a:t>Loop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=3,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A" sz="24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(All factors related to</a:t>
                </a:r>
                <a:r>
                  <a:rPr lang="en-US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A" sz="1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are constant, so will not affect probability</a:t>
                </a:r>
                <a:r>
                  <a:rPr lang="en-SA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0" indent="0">
                  <a:buNone/>
                </a:pPr>
                <a:endParaRPr lang="en-SA" sz="2300" dirty="0"/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SA" sz="2000" dirty="0">
                    <a:solidFill>
                      <a:schemeClr val="accent2"/>
                    </a:solidFill>
                  </a:rPr>
                  <a:t>Set</a:t>
                </a:r>
                <a:r>
                  <a:rPr lang="en-S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A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A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SA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SA" sz="20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 (This is random based on the probabilities above)</a:t>
                </a:r>
              </a:p>
              <a:p>
                <a:pPr marL="914400" lvl="1" indent="-457200">
                  <a:buFont typeface="+mj-lt"/>
                  <a:buAutoNum type="alphaLcPeriod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Increment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</a:rPr>
                          <m:t>count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sz="2400" dirty="0">
                    <a:solidFill>
                      <a:srgbClr val="FF0000"/>
                    </a:solidFill>
                  </a:rPr>
                  <a:t>Estimate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51">
                <a:extLst>
                  <a:ext uri="{FF2B5EF4-FFF2-40B4-BE49-F238E27FC236}">
                    <a16:creationId xmlns:a16="http://schemas.microsoft.com/office/drawing/2014/main" id="{45516CA4-C31E-BBDF-053C-52B66500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621" y="1477239"/>
                <a:ext cx="11128094" cy="5349267"/>
              </a:xfrm>
              <a:blipFill>
                <a:blip r:embed="rId2"/>
                <a:stretch>
                  <a:fillRect l="-1482" t="-165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8D103-78B5-93CC-201A-7FA9F5F1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FAC7E3-7B6E-D8DA-F33C-4A3F5D9D590C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773927-F0C3-57F7-BBCE-2C42383C7985}"/>
              </a:ext>
            </a:extLst>
          </p:cNvPr>
          <p:cNvSpPr txBox="1"/>
          <p:nvPr/>
        </p:nvSpPr>
        <p:spPr>
          <a:xfrm>
            <a:off x="9233685" y="-130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87F7C5-4FAD-E966-5D9B-736EBE316C72}"/>
              </a:ext>
            </a:extLst>
          </p:cNvPr>
          <p:cNvSpPr txBox="1"/>
          <p:nvPr/>
        </p:nvSpPr>
        <p:spPr>
          <a:xfrm>
            <a:off x="10337061" y="-694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7F327B-3DC3-8084-5E81-DD04F99ECA68}"/>
              </a:ext>
            </a:extLst>
          </p:cNvPr>
          <p:cNvSpPr txBox="1"/>
          <p:nvPr/>
        </p:nvSpPr>
        <p:spPr>
          <a:xfrm>
            <a:off x="11439634" y="1652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211824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68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i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count</m:t>
                                        </m:r>
                                      </m:e>
                                      <m:sub>
                                        <m:r>
                                          <a:rPr lang="en-US" i="1" dirty="0" err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 dirty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18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i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0.167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0.833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2417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6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57394882-4CBE-8998-D6B1-E3ABDC68C2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8211824"/>
                  </p:ext>
                </p:extLst>
              </p:nvPr>
            </p:nvGraphicFramePr>
            <p:xfrm>
              <a:off x="4087333" y="4219383"/>
              <a:ext cx="8104667" cy="26284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1174">
                      <a:extLst>
                        <a:ext uri="{9D8B030D-6E8A-4147-A177-3AD203B41FA5}">
                          <a16:colId xmlns:a16="http://schemas.microsoft.com/office/drawing/2014/main" val="448086253"/>
                        </a:ext>
                      </a:extLst>
                    </a:gridCol>
                    <a:gridCol w="791153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4250696913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166935029"/>
                        </a:ext>
                      </a:extLst>
                    </a:gridCol>
                    <a:gridCol w="1953362">
                      <a:extLst>
                        <a:ext uri="{9D8B030D-6E8A-4147-A177-3AD203B41FA5}">
                          <a16:colId xmlns:a16="http://schemas.microsoft.com/office/drawing/2014/main" val="376952869"/>
                        </a:ext>
                      </a:extLst>
                    </a:gridCol>
                  </a:tblGrid>
                  <a:tr h="598488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8085" r="-488073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168085" r="-758065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2857" t="-168085" r="-347619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5385" t="-168085" r="-250962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1905" t="-168085" r="-148571" b="-35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4935" t="-168085" r="-1299" b="-35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466667" r="-758065" b="-5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588462" r="-758065" b="-4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363842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806" t="-662963" r="-758065" b="-3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4589688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62963" r="-274854" b="-2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SA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7790306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62963" r="-274854" b="-1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0.167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0.833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3760772"/>
                      </a:ext>
                    </a:extLst>
                  </a:tr>
                  <a:tr h="341376">
                    <a:tc gridSpan="2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62963" r="-274854" b="-18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3049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0AEB50-A009-B0B3-1A0D-A4A7B4CB1A31}"/>
                  </a:ext>
                </a:extLst>
              </p:cNvPr>
              <p:cNvSpPr txBox="1"/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0AEB50-A009-B0B3-1A0D-A4A7B4CB1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5" y="45548"/>
                <a:ext cx="36982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AEAC434-7CEB-BC61-1DAD-E8200A97C2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533083"/>
                  </p:ext>
                </p:extLst>
              </p:nvPr>
            </p:nvGraphicFramePr>
            <p:xfrm>
              <a:off x="988173" y="2023113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𝒐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i="0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Weight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∪{</m:t>
                                </m:r>
                                <m:sSub>
                                  <m:sSubPr>
                                    <m:ctrlP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i="1" dirty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})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8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1=0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1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6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1=2</m:t>
                                </m:r>
                              </m:oMath>
                            </m:oMathPara>
                          </a14:m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AEAC434-7CEB-BC61-1DAD-E8200A97C2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533083"/>
                  </p:ext>
                </p:extLst>
              </p:nvPr>
            </p:nvGraphicFramePr>
            <p:xfrm>
              <a:off x="988173" y="2023113"/>
              <a:ext cx="9921874" cy="1484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40">
                      <a:extLst>
                        <a:ext uri="{9D8B030D-6E8A-4147-A177-3AD203B41FA5}">
                          <a16:colId xmlns:a16="http://schemas.microsoft.com/office/drawing/2014/main" val="1965084307"/>
                        </a:ext>
                      </a:extLst>
                    </a:gridCol>
                    <a:gridCol w="1090040">
                      <a:extLst>
                        <a:ext uri="{9D8B030D-6E8A-4147-A177-3AD203B41FA5}">
                          <a16:colId xmlns:a16="http://schemas.microsoft.com/office/drawing/2014/main" val="248530915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4258935192"/>
                        </a:ext>
                      </a:extLst>
                    </a:gridCol>
                    <a:gridCol w="2379134">
                      <a:extLst>
                        <a:ext uri="{9D8B030D-6E8A-4147-A177-3AD203B41FA5}">
                          <a16:colId xmlns:a16="http://schemas.microsoft.com/office/drawing/2014/main" val="2791168192"/>
                        </a:ext>
                      </a:extLst>
                    </a:gridCol>
                    <a:gridCol w="2983526">
                      <a:extLst>
                        <a:ext uri="{9D8B030D-6E8A-4147-A177-3AD203B41FA5}">
                          <a16:colId xmlns:a16="http://schemas.microsoft.com/office/drawing/2014/main" val="3493747569"/>
                        </a:ext>
                      </a:extLst>
                    </a:gridCol>
                  </a:tblGrid>
                  <a:tr h="478475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632" r="-8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2632" r="-71162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1489" t="-2632" r="-22553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1489" t="-2632" r="-125532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3191" t="-2632" r="-426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8273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1489" t="-144444" r="-125532" b="-2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4907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1489" t="-253846" r="-125532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204426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1489" t="-340741" r="-12553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28426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02E7B3F-038F-9690-6A87-1FFF8A310940}"/>
              </a:ext>
            </a:extLst>
          </p:cNvPr>
          <p:cNvGrpSpPr/>
          <p:nvPr/>
        </p:nvGrpSpPr>
        <p:grpSpPr>
          <a:xfrm>
            <a:off x="9141782" y="278548"/>
            <a:ext cx="2985126" cy="1108719"/>
            <a:chOff x="2095500" y="2629923"/>
            <a:chExt cx="2985126" cy="1108719"/>
          </a:xfrm>
          <a:noFill/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8882C3-C37C-B211-816E-3584C6314F77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8C1C6B3-F340-9317-456B-C9D72872A21F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8C1C6B3-F340-9317-456B-C9D72872A2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C8CB8797-233F-368D-470A-9D758A15395F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C8CB8797-233F-368D-470A-9D758A1539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00C805ED-0379-2822-9A04-62F32E18FBFF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00C805ED-0379-2822-9A04-62F32E18FB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C80BDF-DF14-E5E2-F069-A17388845251}"/>
                  </a:ext>
                </a:extLst>
              </p:cNvPr>
              <p:cNvCxnSpPr>
                <a:stCxn id="14" idx="6"/>
                <a:endCxn id="15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422038-E923-DDDF-62AF-BEFA149E5E43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3EFB5B8-C40B-562F-7C34-C91A62558678}"/>
                  </a:ext>
                </a:extLst>
              </p:cNvPr>
              <p:cNvCxnSpPr>
                <a:cxnSpLocks/>
                <a:stCxn id="14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1661EA-7EDE-B74D-8984-38A2ED00F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F1CB8F1-8832-70C4-8B0B-FAC65D4205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8DAA0BF-D7B2-B064-9D68-14E5FF9C0B67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1458C5A-AA9F-86C3-6C47-C40F9733F308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7CA86D6-CD8D-5AE3-1CAD-F7C1E82E6131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79F46455-40D0-9B77-57D6-6E97BACF8E37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1F5D15EC-9514-401F-C0B7-675E6050D19D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13B61E6-DB62-15A0-ACA1-CE90552B2FB7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13B61E6-DB62-15A0-ACA1-CE90552B2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9ECA19-D66F-DB58-2334-D9BEFB6A4812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9ECA19-D66F-DB58-2334-D9BEFB6A4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2D6208-062E-4E31-50BE-552D7C4794D2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2D6208-062E-4E31-50BE-552D7C479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6F86C6-3AF7-CC5A-C9A7-32E52E4369D9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36F86C6-3AF7-CC5A-C9A7-32E52E436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1C2DCD-6F11-7859-9826-00ADF426586F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21C2DCD-6F11-7859-9826-00ADF4265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8002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586C-30DB-6941-82D8-A154F96D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8CD6-9ACF-9E67-54AB-1B5F7888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A" dirty="0"/>
              <a:t>After 20 Iterations, we have something close to this:</a:t>
            </a:r>
          </a:p>
          <a:p>
            <a:endParaRPr lang="en-SA" dirty="0"/>
          </a:p>
          <a:p>
            <a:pPr marL="0" indent="0">
              <a:buNone/>
            </a:pPr>
            <a:endParaRPr lang="en-SA" dirty="0"/>
          </a:p>
          <a:p>
            <a:r>
              <a:rPr lang="en-SA" dirty="0"/>
              <a:t>After convergence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9DB7975-0E08-6585-44D9-EC4BB19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6B9EB63-D4B9-67AD-BDE1-DCDA0BEF5E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246861"/>
                  </p:ext>
                </p:extLst>
              </p:nvPr>
            </p:nvGraphicFramePr>
            <p:xfrm>
              <a:off x="884552" y="2573837"/>
              <a:ext cx="6151305" cy="1389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2327">
                      <a:extLst>
                        <a:ext uri="{9D8B030D-6E8A-4147-A177-3AD203B41FA5}">
                          <a16:colId xmlns:a16="http://schemas.microsoft.com/office/drawing/2014/main" val="1949909176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3276591389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2988111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546370834"/>
                        </a:ext>
                      </a:extLst>
                    </a:gridCol>
                  </a:tblGrid>
                  <a:tr h="324170"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9739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0.4426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0.5574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7464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0.0167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0.5833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166420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0.2881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0.7119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642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6B9EB63-D4B9-67AD-BDE1-DCDA0BEF5E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246861"/>
                  </p:ext>
                </p:extLst>
              </p:nvPr>
            </p:nvGraphicFramePr>
            <p:xfrm>
              <a:off x="884552" y="2573837"/>
              <a:ext cx="6151305" cy="1389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2327">
                      <a:extLst>
                        <a:ext uri="{9D8B030D-6E8A-4147-A177-3AD203B41FA5}">
                          <a16:colId xmlns:a16="http://schemas.microsoft.com/office/drawing/2014/main" val="1949909176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3276591389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2988111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5463708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5385" r="-20288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857" r="-1009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2857" r="-95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9739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07407" r="-183140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0.4426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0.5574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7464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00000" r="-183140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0.0167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0.5833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166420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11111" r="-183140" b="-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0.2881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0.7119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6421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4CE7FF-3185-BFB6-36EA-25A76B668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198379"/>
                  </p:ext>
                </p:extLst>
              </p:nvPr>
            </p:nvGraphicFramePr>
            <p:xfrm>
              <a:off x="836828" y="4542257"/>
              <a:ext cx="6151305" cy="1389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2327">
                      <a:extLst>
                        <a:ext uri="{9D8B030D-6E8A-4147-A177-3AD203B41FA5}">
                          <a16:colId xmlns:a16="http://schemas.microsoft.com/office/drawing/2014/main" val="1949909176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3276591389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2988111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546370834"/>
                        </a:ext>
                      </a:extLst>
                    </a:gridCol>
                  </a:tblGrid>
                  <a:tr h="324170"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9739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0.3082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0.6918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7464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1664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642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4CE7FF-3185-BFB6-36EA-25A76B668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198379"/>
                  </p:ext>
                </p:extLst>
              </p:nvPr>
            </p:nvGraphicFramePr>
            <p:xfrm>
              <a:off x="836828" y="4542257"/>
              <a:ext cx="6151305" cy="1389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2327">
                      <a:extLst>
                        <a:ext uri="{9D8B030D-6E8A-4147-A177-3AD203B41FA5}">
                          <a16:colId xmlns:a16="http://schemas.microsoft.com/office/drawing/2014/main" val="1949909176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3276591389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2429881117"/>
                        </a:ext>
                      </a:extLst>
                    </a:gridCol>
                    <a:gridCol w="1326326">
                      <a:extLst>
                        <a:ext uri="{9D8B030D-6E8A-4147-A177-3AD203B41FA5}">
                          <a16:colId xmlns:a16="http://schemas.microsoft.com/office/drawing/2014/main" val="5463708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5385" r="-20288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2857" r="-10095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2857" r="-95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9739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7407" r="-183140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0.3082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0.6918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7464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0000" r="-183140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166420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1111" r="-183140" b="-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6421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99DB940-DECF-5775-4532-53A9325F5390}"/>
              </a:ext>
            </a:extLst>
          </p:cNvPr>
          <p:cNvSpPr txBox="1"/>
          <p:nvPr/>
        </p:nvSpPr>
        <p:spPr>
          <a:xfrm>
            <a:off x="8411180" y="504350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13F74A-4893-B2AF-A78E-A1A6B86F5EFD}"/>
              </a:ext>
            </a:extLst>
          </p:cNvPr>
          <p:cNvSpPr txBox="1"/>
          <p:nvPr/>
        </p:nvSpPr>
        <p:spPr>
          <a:xfrm>
            <a:off x="9514556" y="504960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5A17F8-AF35-2320-BDAF-D409CE214990}"/>
              </a:ext>
            </a:extLst>
          </p:cNvPr>
          <p:cNvSpPr txBox="1"/>
          <p:nvPr/>
        </p:nvSpPr>
        <p:spPr>
          <a:xfrm>
            <a:off x="10617129" y="50730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b="1" dirty="0">
                <a:solidFill>
                  <a:schemeClr val="accent6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A7AE73-8CB0-52F6-7865-87A774D25508}"/>
                  </a:ext>
                </a:extLst>
              </p:cNvPr>
              <p:cNvSpPr txBox="1"/>
              <p:nvPr/>
            </p:nvSpPr>
            <p:spPr>
              <a:xfrm>
                <a:off x="7832300" y="4678158"/>
                <a:ext cx="3698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A7AE73-8CB0-52F6-7865-87A774D25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300" y="4678158"/>
                <a:ext cx="369825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7185D11-E51F-C70F-0AD9-45A7F79D5B56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2C69E2-85E5-5547-FD2D-40F2EC823127}"/>
              </a:ext>
            </a:extLst>
          </p:cNvPr>
          <p:cNvGrpSpPr/>
          <p:nvPr/>
        </p:nvGrpSpPr>
        <p:grpSpPr>
          <a:xfrm>
            <a:off x="8322323" y="5349456"/>
            <a:ext cx="2985126" cy="1108719"/>
            <a:chOff x="2095500" y="2629923"/>
            <a:chExt cx="2985126" cy="1108719"/>
          </a:xfrm>
          <a:noFill/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7F21FD2-D2D4-4A4C-1604-748D16D1A69B}"/>
                </a:ext>
              </a:extLst>
            </p:cNvPr>
            <p:cNvGrpSpPr/>
            <p:nvPr/>
          </p:nvGrpSpPr>
          <p:grpSpPr>
            <a:xfrm>
              <a:off x="2095500" y="2781300"/>
              <a:ext cx="2762250" cy="957342"/>
              <a:chOff x="2095500" y="2781300"/>
              <a:chExt cx="2762250" cy="95734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706AA838-E3E0-11C5-14BF-BD1965EC1D1F}"/>
                      </a:ext>
                    </a:extLst>
                  </p:cNvPr>
                  <p:cNvSpPr/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706AA838-E3E0-11C5-14BF-BD1965EC1D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5500" y="2781300"/>
                    <a:ext cx="546100" cy="54610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29A30459-EFD6-1672-ED58-2D63A35ABBA9}"/>
                      </a:ext>
                    </a:extLst>
                  </p:cNvPr>
                  <p:cNvSpPr/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29A30459-EFD6-1672-ED58-2D63A35ABBA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785042"/>
                    <a:ext cx="546100" cy="546100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A007E727-57AF-036B-01A5-F1CD9911FBAF}"/>
                      </a:ext>
                    </a:extLst>
                  </p:cNvPr>
                  <p:cNvSpPr/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kumimoji="0" lang="en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Next LT Pro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A007E727-57AF-036B-01A5-F1CD9911FB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1650" y="2785042"/>
                    <a:ext cx="546100" cy="54610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S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CC0D3CB-171F-5B20-C71A-DA81646714B0}"/>
                  </a:ext>
                </a:extLst>
              </p:cNvPr>
              <p:cNvCxnSpPr>
                <a:stCxn id="39" idx="6"/>
                <a:endCxn id="40" idx="2"/>
              </p:cNvCxnSpPr>
              <p:nvPr/>
            </p:nvCxnSpPr>
            <p:spPr>
              <a:xfrm>
                <a:off x="26416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4D785DB-1761-4334-8741-D20330F1AA15}"/>
                  </a:ext>
                </a:extLst>
              </p:cNvPr>
              <p:cNvCxnSpPr/>
              <p:nvPr/>
            </p:nvCxnSpPr>
            <p:spPr>
              <a:xfrm>
                <a:off x="3759200" y="3054350"/>
                <a:ext cx="558800" cy="3742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62E1509-2ECA-D54A-6BDC-862A67267BCC}"/>
                  </a:ext>
                </a:extLst>
              </p:cNvPr>
              <p:cNvCxnSpPr>
                <a:cxnSpLocks/>
                <a:stCxn id="39" idx="4"/>
              </p:cNvCxnSpPr>
              <p:nvPr/>
            </p:nvCxnSpPr>
            <p:spPr>
              <a:xfrm>
                <a:off x="23685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8AF6E02-81E2-DCC2-3286-AF1021BEF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3450" y="33274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C94B878-F443-1FC2-35CC-25D865233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3750" y="3340100"/>
                <a:ext cx="0" cy="215900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2CEDFC5-E665-C54C-6230-BE8D0A90E3A8}"/>
                  </a:ext>
                </a:extLst>
              </p:cNvPr>
              <p:cNvSpPr/>
              <p:nvPr/>
            </p:nvSpPr>
            <p:spPr>
              <a:xfrm>
                <a:off x="2279651" y="3522963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DD9B43FB-1965-0EBB-86C5-34BC73E5C765}"/>
                  </a:ext>
                </a:extLst>
              </p:cNvPr>
              <p:cNvSpPr/>
              <p:nvPr/>
            </p:nvSpPr>
            <p:spPr>
              <a:xfrm>
                <a:off x="3383450" y="35332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3CA2E8D4-4982-A6D7-EEE9-EE7AF76A8A4D}"/>
                  </a:ext>
                </a:extLst>
              </p:cNvPr>
              <p:cNvSpPr/>
              <p:nvPr/>
            </p:nvSpPr>
            <p:spPr>
              <a:xfrm>
                <a:off x="4507400" y="3558642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4B74C3D-0A2F-4720-A8B6-F6F00A21995F}"/>
                  </a:ext>
                </a:extLst>
              </p:cNvPr>
              <p:cNvSpPr/>
              <p:nvPr/>
            </p:nvSpPr>
            <p:spPr>
              <a:xfrm>
                <a:off x="2833680" y="2964350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DF429643-4D8E-00EA-5A70-EF24E4695BE7}"/>
                  </a:ext>
                </a:extLst>
              </p:cNvPr>
              <p:cNvSpPr/>
              <p:nvPr/>
            </p:nvSpPr>
            <p:spPr>
              <a:xfrm>
                <a:off x="3937479" y="2974629"/>
                <a:ext cx="180000" cy="180000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A8AF4C4-AE2C-CC88-0E81-458424967740}"/>
                    </a:ext>
                  </a:extLst>
                </p:cNvPr>
                <p:cNvSpPr txBox="1"/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A8AF4C4-AE2C-CC88-0E81-4584249677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644" y="3277388"/>
                  <a:ext cx="46051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D20B2D5-AF72-575A-5B21-8F4AC95153E7}"/>
                    </a:ext>
                  </a:extLst>
                </p:cNvPr>
                <p:cNvSpPr txBox="1"/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D20B2D5-AF72-575A-5B21-8F4AC95153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339" y="3290933"/>
                  <a:ext cx="46583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452614-0662-0345-0EE5-88F938678C82}"/>
                    </a:ext>
                  </a:extLst>
                </p:cNvPr>
                <p:cNvSpPr txBox="1"/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452614-0662-0345-0EE5-88F938678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4794" y="3314700"/>
                  <a:ext cx="46583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AD4F4C-A606-C081-DE46-2941970A2500}"/>
                    </a:ext>
                  </a:extLst>
                </p:cNvPr>
                <p:cNvSpPr txBox="1"/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AD4F4C-A606-C081-DE46-2941970A2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024" y="2629923"/>
                  <a:ext cx="43236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405AA45-88EA-C770-6451-7980C5228519}"/>
                    </a:ext>
                  </a:extLst>
                </p:cNvPr>
                <p:cNvSpPr txBox="1"/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405AA45-88EA-C770-6451-7980C5228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719" y="2643468"/>
                  <a:ext cx="43768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846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586C-30DB-6941-82D8-A154F96D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GS: Object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8CD6-9ACF-9E67-54AB-1B5F7888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A" dirty="0"/>
              <a:t>After convergence, compare with true marginal probabilities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1DBB2859-493A-1403-7AF6-35731957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4CE7FF-3185-BFB6-36EA-25A76B668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133085"/>
                  </p:ext>
                </p:extLst>
              </p:nvPr>
            </p:nvGraphicFramePr>
            <p:xfrm>
              <a:off x="850684" y="2553578"/>
              <a:ext cx="5719448" cy="1389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9818">
                      <a:extLst>
                        <a:ext uri="{9D8B030D-6E8A-4147-A177-3AD203B41FA5}">
                          <a16:colId xmlns:a16="http://schemas.microsoft.com/office/drawing/2014/main" val="1949909176"/>
                        </a:ext>
                      </a:extLst>
                    </a:gridCol>
                    <a:gridCol w="1233210">
                      <a:extLst>
                        <a:ext uri="{9D8B030D-6E8A-4147-A177-3AD203B41FA5}">
                          <a16:colId xmlns:a16="http://schemas.microsoft.com/office/drawing/2014/main" val="3276591389"/>
                        </a:ext>
                      </a:extLst>
                    </a:gridCol>
                    <a:gridCol w="1233210">
                      <a:extLst>
                        <a:ext uri="{9D8B030D-6E8A-4147-A177-3AD203B41FA5}">
                          <a16:colId xmlns:a16="http://schemas.microsoft.com/office/drawing/2014/main" val="2429881117"/>
                        </a:ext>
                      </a:extLst>
                    </a:gridCol>
                    <a:gridCol w="1233210">
                      <a:extLst>
                        <a:ext uri="{9D8B030D-6E8A-4147-A177-3AD203B41FA5}">
                          <a16:colId xmlns:a16="http://schemas.microsoft.com/office/drawing/2014/main" val="546370834"/>
                        </a:ext>
                      </a:extLst>
                    </a:gridCol>
                  </a:tblGrid>
                  <a:tr h="324170"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9739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0.3082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0.6918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7464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166420"/>
                      </a:ext>
                    </a:extLst>
                  </a:tr>
                  <a:tr h="3241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16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1600" b="1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SA" sz="16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642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4CE7FF-3185-BFB6-36EA-25A76B668D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5133085"/>
                  </p:ext>
                </p:extLst>
              </p:nvPr>
            </p:nvGraphicFramePr>
            <p:xfrm>
              <a:off x="850684" y="2553578"/>
              <a:ext cx="5719448" cy="13898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9818">
                      <a:extLst>
                        <a:ext uri="{9D8B030D-6E8A-4147-A177-3AD203B41FA5}">
                          <a16:colId xmlns:a16="http://schemas.microsoft.com/office/drawing/2014/main" val="1949909176"/>
                        </a:ext>
                      </a:extLst>
                    </a:gridCol>
                    <a:gridCol w="1233210">
                      <a:extLst>
                        <a:ext uri="{9D8B030D-6E8A-4147-A177-3AD203B41FA5}">
                          <a16:colId xmlns:a16="http://schemas.microsoft.com/office/drawing/2014/main" val="3276591389"/>
                        </a:ext>
                      </a:extLst>
                    </a:gridCol>
                    <a:gridCol w="1233210">
                      <a:extLst>
                        <a:ext uri="{9D8B030D-6E8A-4147-A177-3AD203B41FA5}">
                          <a16:colId xmlns:a16="http://schemas.microsoft.com/office/drawing/2014/main" val="2429881117"/>
                        </a:ext>
                      </a:extLst>
                    </a:gridCol>
                    <a:gridCol w="1233210">
                      <a:extLst>
                        <a:ext uri="{9D8B030D-6E8A-4147-A177-3AD203B41FA5}">
                          <a16:colId xmlns:a16="http://schemas.microsoft.com/office/drawing/2014/main" val="54637083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SA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4948" t="-3448" r="-2020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245" t="-3448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5979" t="-3448" r="-103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1949739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11111" r="-183125" b="-2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0.3082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0.6918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857464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11111" r="-183125" b="-1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4166420"/>
                      </a:ext>
                    </a:extLst>
                  </a:tr>
                  <a:tr h="341376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11111" r="-183125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0.38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dirty="0">
                              <a:solidFill>
                                <a:sysClr val="windowText" lastClr="000000"/>
                              </a:solidFill>
                            </a:rPr>
                            <a:t>0.62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16421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6978B853-2C75-CB48-2056-2C70D0FDFF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458500"/>
                  </p:ext>
                </p:extLst>
              </p:nvPr>
            </p:nvGraphicFramePr>
            <p:xfrm>
              <a:off x="6843339" y="2574000"/>
              <a:ext cx="5331727" cy="2409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3199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</a:tblGrid>
                  <a:tr h="4819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sz="16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0.31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5027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6978B853-2C75-CB48-2056-2C70D0FDFF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458500"/>
                  </p:ext>
                </p:extLst>
              </p:nvPr>
            </p:nvGraphicFramePr>
            <p:xfrm>
              <a:off x="6843339" y="2574000"/>
              <a:ext cx="5331727" cy="24099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3199">
                      <a:extLst>
                        <a:ext uri="{9D8B030D-6E8A-4147-A177-3AD203B41FA5}">
                          <a16:colId xmlns:a16="http://schemas.microsoft.com/office/drawing/2014/main" val="357195328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23677602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182437647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2899682531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3696148494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194005900"/>
                        </a:ext>
                      </a:extLst>
                    </a:gridCol>
                    <a:gridCol w="718088">
                      <a:extLst>
                        <a:ext uri="{9D8B030D-6E8A-4147-A177-3AD203B41FA5}">
                          <a16:colId xmlns:a16="http://schemas.microsoft.com/office/drawing/2014/main" val="4274212216"/>
                        </a:ext>
                      </a:extLst>
                    </a:gridCol>
                  </a:tblGrid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422222" b="-4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6777364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0000" r="-422222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742010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4872" r="-422222" b="-1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898411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W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1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224894"/>
                      </a:ext>
                    </a:extLst>
                  </a:tr>
                  <a:tr h="481997"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2632" r="-42222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0.08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sz="1600" b="0" dirty="0">
                              <a:solidFill>
                                <a:sysClr val="windowText" lastClr="000000"/>
                              </a:solidFill>
                            </a:rPr>
                            <a:t>0.31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  <a:alpha val="45882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05027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A7D829-1E5A-6F7B-FB88-DAC56ABB589E}"/>
                  </a:ext>
                </a:extLst>
              </p:cNvPr>
              <p:cNvSpPr txBox="1"/>
              <p:nvPr/>
            </p:nvSpPr>
            <p:spPr>
              <a:xfrm>
                <a:off x="799822" y="4235723"/>
                <a:ext cx="5383846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A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=0.15+0.15=0.3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SA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0.15+0.15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+0.08+0.31=0.68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SA" sz="20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SA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=0.15+0.15+0.15+0.15=0.62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SA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=0.08+0.31=0.38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SA" sz="20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SA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=0.15+0.15+0.08=0.38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SA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=0.15+0.15+0.31=0.61</m:t>
                    </m:r>
                  </m:oMath>
                </a14:m>
                <a:r>
                  <a:rPr lang="en-SA" sz="2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A7D829-1E5A-6F7B-FB88-DAC56ABB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22" y="4235723"/>
                <a:ext cx="5383846" cy="255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01B5BB6-A4BC-2435-2B7E-2FE5905231AF}"/>
              </a:ext>
            </a:extLst>
          </p:cNvPr>
          <p:cNvSpPr txBox="1"/>
          <p:nvPr/>
        </p:nvSpPr>
        <p:spPr>
          <a:xfrm>
            <a:off x="7687733" y="5638799"/>
            <a:ext cx="424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dirty="0">
                <a:solidFill>
                  <a:srgbClr val="FF0000"/>
                </a:solidFill>
              </a:rPr>
              <a:t>Gibbs Sampling gives values close to the true marginal probabilities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2CE253-F6C6-D7F5-9671-E4E2908053B4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723100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0AA7-55E7-3627-DE6C-75C75A18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Image Denoising</a:t>
            </a:r>
          </a:p>
        </p:txBody>
      </p:sp>
      <p:pic>
        <p:nvPicPr>
          <p:cNvPr id="5" name="Content Placeholder 4" descr="A close-up of a boat&#10;&#10;Description automatically generated">
            <a:extLst>
              <a:ext uri="{FF2B5EF4-FFF2-40B4-BE49-F238E27FC236}">
                <a16:creationId xmlns:a16="http://schemas.microsoft.com/office/drawing/2014/main" id="{D4A3AF18-F0D4-8066-C45F-B2A9A47F3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128" y="1360123"/>
            <a:ext cx="6879744" cy="341205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18B37D-3090-2582-6795-284BEEBF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2F6EE-1218-6B04-D146-B191068703EB}"/>
              </a:ext>
            </a:extLst>
          </p:cNvPr>
          <p:cNvSpPr txBox="1"/>
          <p:nvPr/>
        </p:nvSpPr>
        <p:spPr>
          <a:xfrm>
            <a:off x="586197" y="4790467"/>
            <a:ext cx="110196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A" sz="2400" dirty="0">
                <a:solidFill>
                  <a:schemeClr val="bg1"/>
                </a:solidFill>
              </a:rPr>
              <a:t>Image Denoising</a:t>
            </a:r>
            <a:r>
              <a:rPr lang="en-US" sz="2400" dirty="0">
                <a:solidFill>
                  <a:schemeClr val="bg1"/>
                </a:solidFill>
              </a:rPr>
              <a:t> is one of the classic applications of Markov networks in computer vision before deep learning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have a noisy image where only some of the pixels are observed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Goal</a:t>
            </a:r>
            <a:r>
              <a:rPr lang="en-US" sz="2400" dirty="0">
                <a:solidFill>
                  <a:schemeClr val="bg1"/>
                </a:solidFill>
              </a:rPr>
              <a:t>: recover the best guess of the clean image</a:t>
            </a:r>
            <a:endParaRPr lang="en-SA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AC716-FB00-3F25-E2B4-335507820D0E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225407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CDB6-C89A-618F-4FF5-5DFDCDF5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Image Denoising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53E738DE-6B9D-997A-FC4C-EDD1DB4BC4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Image: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SA" dirty="0"/>
                  <a:t> pixels</a:t>
                </a:r>
              </a:p>
              <a:p>
                <a:r>
                  <a:rPr lang="en-SA" dirty="0"/>
                  <a:t>Yellow pixels are observed, and have values 0 or 1</a:t>
                </a:r>
              </a:p>
              <a:p>
                <a:r>
                  <a:rPr lang="en-SA" dirty="0"/>
                  <a:t>White pixels have unknown values</a:t>
                </a:r>
              </a:p>
            </p:txBody>
          </p:sp>
        </mc:Choice>
        <mc:Fallback xmlns="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53E738DE-6B9D-997A-FC4C-EDD1DB4BC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63" t="-2222" r="-163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35A48625-9DDB-04DB-D9A6-4038B65B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34</a:t>
            </a:fld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36C389-82D5-061A-E6E4-B76D87E86FA2}"/>
              </a:ext>
            </a:extLst>
          </p:cNvPr>
          <p:cNvGrpSpPr/>
          <p:nvPr/>
        </p:nvGrpSpPr>
        <p:grpSpPr>
          <a:xfrm>
            <a:off x="7608858" y="2692817"/>
            <a:ext cx="2781300" cy="2762993"/>
            <a:chOff x="1957866" y="1613825"/>
            <a:chExt cx="2781300" cy="2762993"/>
          </a:xfrm>
          <a:solidFill>
            <a:schemeClr val="tx1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65F88F8-72AD-3DBD-C42D-2A2CACAAECF9}"/>
                </a:ext>
              </a:extLst>
            </p:cNvPr>
            <p:cNvSpPr/>
            <p:nvPr/>
          </p:nvSpPr>
          <p:spPr>
            <a:xfrm>
              <a:off x="1957866" y="1613825"/>
              <a:ext cx="546100" cy="54610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FC5342-09E6-E8AE-2A01-5A409EB7B90F}"/>
                </a:ext>
              </a:extLst>
            </p:cNvPr>
            <p:cNvSpPr/>
            <p:nvPr/>
          </p:nvSpPr>
          <p:spPr>
            <a:xfrm>
              <a:off x="3062766" y="1617567"/>
              <a:ext cx="546100" cy="546100"/>
            </a:xfrm>
            <a:prstGeom prst="ellipse">
              <a:avLst/>
            </a:prstGeom>
            <a:solidFill>
              <a:srgbClr val="F6E9B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FA9916-5098-ADA6-0E23-AA1B539D5B85}"/>
                </a:ext>
              </a:extLst>
            </p:cNvPr>
            <p:cNvCxnSpPr>
              <a:stCxn id="44" idx="6"/>
              <a:endCxn id="45" idx="2"/>
            </p:cNvCxnSpPr>
            <p:nvPr/>
          </p:nvCxnSpPr>
          <p:spPr>
            <a:xfrm>
              <a:off x="2503966" y="1886875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3C75F69-203E-2EEB-BB3B-0A21417E470D}"/>
                </a:ext>
              </a:extLst>
            </p:cNvPr>
            <p:cNvSpPr/>
            <p:nvPr/>
          </p:nvSpPr>
          <p:spPr>
            <a:xfrm>
              <a:off x="2696046" y="1796875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0EC712F-2888-5550-C1A7-8D68AA8D6219}"/>
                </a:ext>
              </a:extLst>
            </p:cNvPr>
            <p:cNvSpPr/>
            <p:nvPr/>
          </p:nvSpPr>
          <p:spPr>
            <a:xfrm>
              <a:off x="4180366" y="1613825"/>
              <a:ext cx="546100" cy="54610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5B95949-7B8F-7A1B-6281-304265625B59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3621566" y="188313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8005268-0FF0-9FF0-E06D-57713A4D8BAD}"/>
                </a:ext>
              </a:extLst>
            </p:cNvPr>
            <p:cNvSpPr/>
            <p:nvPr/>
          </p:nvSpPr>
          <p:spPr>
            <a:xfrm>
              <a:off x="3813646" y="1793133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B6E12C-51CA-CDE1-0144-5F2C6524AEC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41424" y="244791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D550EE17-3850-A366-2EE1-A5CB1608B80B}"/>
                </a:ext>
              </a:extLst>
            </p:cNvPr>
            <p:cNvSpPr/>
            <p:nvPr/>
          </p:nvSpPr>
          <p:spPr>
            <a:xfrm>
              <a:off x="2135214" y="2333323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EFFA6C7-E214-8714-B12D-AC94E1AACD6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4800" y="2447659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70F888B9-828F-416D-7AC8-EA2D4E52382A}"/>
                </a:ext>
              </a:extLst>
            </p:cNvPr>
            <p:cNvSpPr/>
            <p:nvPr/>
          </p:nvSpPr>
          <p:spPr>
            <a:xfrm>
              <a:off x="3238590" y="2351357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B216CDD-A6F3-9AD6-2749-F7670F84632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78656" y="243013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1F14596-1642-7B1A-35BE-65FE452EEDF6}"/>
                </a:ext>
              </a:extLst>
            </p:cNvPr>
            <p:cNvSpPr/>
            <p:nvPr/>
          </p:nvSpPr>
          <p:spPr>
            <a:xfrm>
              <a:off x="4372446" y="2327481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E4C5230-295D-DCB6-12AB-982E9C773A5E}"/>
                </a:ext>
              </a:extLst>
            </p:cNvPr>
            <p:cNvSpPr/>
            <p:nvPr/>
          </p:nvSpPr>
          <p:spPr>
            <a:xfrm>
              <a:off x="1957866" y="2721462"/>
              <a:ext cx="546100" cy="546100"/>
            </a:xfrm>
            <a:prstGeom prst="ellipse">
              <a:avLst/>
            </a:prstGeom>
            <a:solidFill>
              <a:srgbClr val="F6E9B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4616F4A-72D8-E9AD-D063-A69D370A75EA}"/>
                </a:ext>
              </a:extLst>
            </p:cNvPr>
            <p:cNvSpPr/>
            <p:nvPr/>
          </p:nvSpPr>
          <p:spPr>
            <a:xfrm>
              <a:off x="3062766" y="2725204"/>
              <a:ext cx="546100" cy="54610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876B38D-A7BE-4BBC-C033-C183ABCB50AA}"/>
                </a:ext>
              </a:extLst>
            </p:cNvPr>
            <p:cNvCxnSpPr>
              <a:stCxn id="57" idx="6"/>
              <a:endCxn id="58" idx="2"/>
            </p:cNvCxnSpPr>
            <p:nvPr/>
          </p:nvCxnSpPr>
          <p:spPr>
            <a:xfrm>
              <a:off x="2503966" y="2994512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C40D1DA-6348-DB5D-12F0-DBF892C7DE25}"/>
                </a:ext>
              </a:extLst>
            </p:cNvPr>
            <p:cNvSpPr/>
            <p:nvPr/>
          </p:nvSpPr>
          <p:spPr>
            <a:xfrm>
              <a:off x="2696046" y="2904512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E05D132-E436-DF03-EF56-727BCB18FD12}"/>
                </a:ext>
              </a:extLst>
            </p:cNvPr>
            <p:cNvSpPr/>
            <p:nvPr/>
          </p:nvSpPr>
          <p:spPr>
            <a:xfrm>
              <a:off x="4180366" y="2721462"/>
              <a:ext cx="546100" cy="546100"/>
            </a:xfrm>
            <a:prstGeom prst="ellipse">
              <a:avLst/>
            </a:prstGeom>
            <a:solidFill>
              <a:srgbClr val="F6E9B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CD0DD27-3AF2-EB40-5952-932D5311182C}"/>
                </a:ext>
              </a:extLst>
            </p:cNvPr>
            <p:cNvCxnSpPr>
              <a:cxnSpLocks/>
              <a:endCxn id="61" idx="2"/>
            </p:cNvCxnSpPr>
            <p:nvPr/>
          </p:nvCxnSpPr>
          <p:spPr>
            <a:xfrm>
              <a:off x="3621566" y="2990770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00BAFB6A-D564-D796-C0A3-8F056A49FDD7}"/>
                </a:ext>
              </a:extLst>
            </p:cNvPr>
            <p:cNvSpPr/>
            <p:nvPr/>
          </p:nvSpPr>
          <p:spPr>
            <a:xfrm>
              <a:off x="3813646" y="2900770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20CC0F7-77CC-6B8E-AB3B-80F9D99168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54124" y="3553427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EF304FE-AF75-C198-26F7-8892E2F6FC6F}"/>
                </a:ext>
              </a:extLst>
            </p:cNvPr>
            <p:cNvSpPr/>
            <p:nvPr/>
          </p:nvSpPr>
          <p:spPr>
            <a:xfrm>
              <a:off x="2147914" y="3438837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8EEE54-93CF-BDB1-4EF2-756FF7BF04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57500" y="355317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C220D4F-0938-3B66-0291-D5E05903D875}"/>
                </a:ext>
              </a:extLst>
            </p:cNvPr>
            <p:cNvSpPr/>
            <p:nvPr/>
          </p:nvSpPr>
          <p:spPr>
            <a:xfrm>
              <a:off x="3251290" y="3456871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39B634-D939-C332-9934-86EF3B31BF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1356" y="3535647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840ED23B-CB15-BA87-6A2A-F9E630508D7E}"/>
                </a:ext>
              </a:extLst>
            </p:cNvPr>
            <p:cNvSpPr/>
            <p:nvPr/>
          </p:nvSpPr>
          <p:spPr>
            <a:xfrm>
              <a:off x="4385146" y="3432995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A6CEEEC-555E-E170-DAF8-4035D93B2DF6}"/>
                </a:ext>
              </a:extLst>
            </p:cNvPr>
            <p:cNvSpPr/>
            <p:nvPr/>
          </p:nvSpPr>
          <p:spPr>
            <a:xfrm>
              <a:off x="1970566" y="3826976"/>
              <a:ext cx="546100" cy="546100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E00CB38-C296-4F54-A6C4-D8B48C8DEEA7}"/>
                </a:ext>
              </a:extLst>
            </p:cNvPr>
            <p:cNvSpPr/>
            <p:nvPr/>
          </p:nvSpPr>
          <p:spPr>
            <a:xfrm>
              <a:off x="3075466" y="3830718"/>
              <a:ext cx="546100" cy="546100"/>
            </a:xfrm>
            <a:prstGeom prst="ellipse">
              <a:avLst/>
            </a:prstGeom>
            <a:solidFill>
              <a:srgbClr val="F6E9B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DB3BAD-132A-B704-9215-D082F6CEFFB9}"/>
                </a:ext>
              </a:extLst>
            </p:cNvPr>
            <p:cNvCxnSpPr>
              <a:cxnSpLocks/>
              <a:stCxn id="70" idx="6"/>
              <a:endCxn id="71" idx="2"/>
            </p:cNvCxnSpPr>
            <p:nvPr/>
          </p:nvCxnSpPr>
          <p:spPr>
            <a:xfrm>
              <a:off x="2516666" y="4100026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B3A1AB3-C2E5-3914-DB95-182B54A9485D}"/>
                </a:ext>
              </a:extLst>
            </p:cNvPr>
            <p:cNvSpPr/>
            <p:nvPr/>
          </p:nvSpPr>
          <p:spPr>
            <a:xfrm>
              <a:off x="2708746" y="4010026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8DDB1F-ABEC-DD15-C244-8C52780BF127}"/>
                </a:ext>
              </a:extLst>
            </p:cNvPr>
            <p:cNvSpPr/>
            <p:nvPr/>
          </p:nvSpPr>
          <p:spPr>
            <a:xfrm>
              <a:off x="4193066" y="3826976"/>
              <a:ext cx="546100" cy="546100"/>
            </a:xfrm>
            <a:prstGeom prst="ellipse">
              <a:avLst/>
            </a:prstGeom>
            <a:solidFill>
              <a:srgbClr val="F6E9B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7258D8A-D227-9885-444E-FEAF01C70190}"/>
                </a:ext>
              </a:extLst>
            </p:cNvPr>
            <p:cNvCxnSpPr>
              <a:cxnSpLocks/>
              <a:endCxn id="74" idx="2"/>
            </p:cNvCxnSpPr>
            <p:nvPr/>
          </p:nvCxnSpPr>
          <p:spPr>
            <a:xfrm>
              <a:off x="3634266" y="4096284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0F120D90-123C-40F9-B456-E8500870018C}"/>
                </a:ext>
              </a:extLst>
            </p:cNvPr>
            <p:cNvSpPr/>
            <p:nvPr/>
          </p:nvSpPr>
          <p:spPr>
            <a:xfrm>
              <a:off x="3826346" y="4006284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5A56E00-14D7-EE07-B273-2D4C017CEF9E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948512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CDB6-C89A-618F-4FF5-5DFDCDF5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Example: Image Denoising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E01B01-D14A-B45D-122B-C54FD2ADC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Pixel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{(1, 1),(1, 2),(1, 3), …}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Variable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n-US" dirty="0"/>
                  <a:t> for each pixel in location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Observation factor </a:t>
                </a:r>
                <a:r>
                  <a:rPr lang="en-US" dirty="0"/>
                  <a:t>on each pixel observed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)=[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observed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Transition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encourages neighboring pixels to be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)=[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]+1</m:t>
                    </m:r>
                  </m:oMath>
                </a14:m>
                <a:endParaRPr lang="en-SA" dirty="0"/>
              </a:p>
              <a:p>
                <a:pPr lvl="1"/>
                <a:r>
                  <a:rPr lang="en-US" dirty="0"/>
                  <a:t>Weight 2 is given to those pairs which are the same and 1 if the pair is different</a:t>
                </a:r>
                <a:endParaRPr lang="en-S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E01B01-D14A-B45D-122B-C54FD2ADC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7" t="-2229" b="-318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A93AD3E8-BA2A-B29D-5F43-8B10F3E7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769124-ACD6-3E2A-5628-DDB07D380CD2}"/>
              </a:ext>
            </a:extLst>
          </p:cNvPr>
          <p:cNvGrpSpPr/>
          <p:nvPr/>
        </p:nvGrpSpPr>
        <p:grpSpPr>
          <a:xfrm>
            <a:off x="9346218" y="87587"/>
            <a:ext cx="2781300" cy="2762993"/>
            <a:chOff x="1957866" y="1613825"/>
            <a:chExt cx="2781300" cy="2762993"/>
          </a:xfrm>
          <a:solidFill>
            <a:schemeClr val="tx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E99750C7-7912-CEB7-FB14-09016691E1F7}"/>
                    </a:ext>
                  </a:extLst>
                </p:cNvPr>
                <p:cNvSpPr/>
                <p:nvPr/>
              </p:nvSpPr>
              <p:spPr>
                <a:xfrm>
                  <a:off x="1957866" y="1613825"/>
                  <a:ext cx="546100" cy="54610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E99750C7-7912-CEB7-FB14-09016691E1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66" y="1613825"/>
                  <a:ext cx="546100" cy="546100"/>
                </a:xfrm>
                <a:prstGeom prst="ellipse">
                  <a:avLst/>
                </a:prstGeom>
                <a:blipFill>
                  <a:blip r:embed="rId3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12174BE2-E884-4B6E-D8F4-9DA757C06AC8}"/>
                    </a:ext>
                  </a:extLst>
                </p:cNvPr>
                <p:cNvSpPr/>
                <p:nvPr/>
              </p:nvSpPr>
              <p:spPr>
                <a:xfrm>
                  <a:off x="3062766" y="1617567"/>
                  <a:ext cx="546100" cy="546100"/>
                </a:xfrm>
                <a:prstGeom prst="ellipse">
                  <a:avLst/>
                </a:prstGeom>
                <a:solidFill>
                  <a:srgbClr val="F6E9BB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12174BE2-E884-4B6E-D8F4-9DA757C06A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766" y="1617567"/>
                  <a:ext cx="546100" cy="546100"/>
                </a:xfrm>
                <a:prstGeom prst="ellipse">
                  <a:avLst/>
                </a:prstGeom>
                <a:blipFill>
                  <a:blip r:embed="rId4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9C26BF-B9C0-4ED6-5622-0223F06C1EB2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503966" y="1886875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BDD5EFD-67DA-82D8-942F-C9E71272ADCD}"/>
                </a:ext>
              </a:extLst>
            </p:cNvPr>
            <p:cNvSpPr/>
            <p:nvPr/>
          </p:nvSpPr>
          <p:spPr>
            <a:xfrm>
              <a:off x="2696046" y="1796875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1E912B6-FF3E-2A56-5204-41E64339E92A}"/>
                    </a:ext>
                  </a:extLst>
                </p:cNvPr>
                <p:cNvSpPr/>
                <p:nvPr/>
              </p:nvSpPr>
              <p:spPr>
                <a:xfrm>
                  <a:off x="4180366" y="1613825"/>
                  <a:ext cx="546100" cy="54610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71E912B6-FF3E-2A56-5204-41E64339E9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366" y="1613825"/>
                  <a:ext cx="546100" cy="546100"/>
                </a:xfrm>
                <a:prstGeom prst="ellipse">
                  <a:avLst/>
                </a:prstGeom>
                <a:blipFill>
                  <a:blip r:embed="rId5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A10DB4C-4355-4360-C075-23A009D16EF5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>
              <a:off x="3621566" y="188313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B417A76-79D0-07B4-60E1-59DE5B435736}"/>
                </a:ext>
              </a:extLst>
            </p:cNvPr>
            <p:cNvSpPr/>
            <p:nvPr/>
          </p:nvSpPr>
          <p:spPr>
            <a:xfrm>
              <a:off x="3813646" y="1793133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C11F2D-3573-07D7-763F-E579BB744D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41424" y="2429625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1353E86-4C4A-C0AA-6529-43DA523BDD87}"/>
                </a:ext>
              </a:extLst>
            </p:cNvPr>
            <p:cNvSpPr/>
            <p:nvPr/>
          </p:nvSpPr>
          <p:spPr>
            <a:xfrm>
              <a:off x="2135214" y="2333323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89B963A-CF52-67D5-A894-F08B0C3D5D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4800" y="2447659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3353056-848D-CB46-1AF4-04F9088BD27B}"/>
                </a:ext>
              </a:extLst>
            </p:cNvPr>
            <p:cNvSpPr/>
            <p:nvPr/>
          </p:nvSpPr>
          <p:spPr>
            <a:xfrm>
              <a:off x="3238590" y="2351357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30B3F6-482A-A4FB-B39E-C86163FD84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78656" y="243013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F528087-45F5-64A1-94FE-7BABDC779956}"/>
                </a:ext>
              </a:extLst>
            </p:cNvPr>
            <p:cNvSpPr/>
            <p:nvPr/>
          </p:nvSpPr>
          <p:spPr>
            <a:xfrm>
              <a:off x="4372446" y="2327481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E7922A9-9799-368F-93E1-082BBDC6ABBA}"/>
                    </a:ext>
                  </a:extLst>
                </p:cNvPr>
                <p:cNvSpPr/>
                <p:nvPr/>
              </p:nvSpPr>
              <p:spPr>
                <a:xfrm>
                  <a:off x="1957866" y="2721462"/>
                  <a:ext cx="546100" cy="546100"/>
                </a:xfrm>
                <a:prstGeom prst="ellipse">
                  <a:avLst/>
                </a:prstGeom>
                <a:solidFill>
                  <a:srgbClr val="F6E9BB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E7922A9-9799-368F-93E1-082BBDC6A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66" y="2721462"/>
                  <a:ext cx="546100" cy="546100"/>
                </a:xfrm>
                <a:prstGeom prst="ellipse">
                  <a:avLst/>
                </a:prstGeom>
                <a:blipFill>
                  <a:blip r:embed="rId6"/>
                  <a:stretch>
                    <a:fillRect l="-44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F65226B-3378-8416-B7E1-9892720E1FB3}"/>
                    </a:ext>
                  </a:extLst>
                </p:cNvPr>
                <p:cNvSpPr/>
                <p:nvPr/>
              </p:nvSpPr>
              <p:spPr>
                <a:xfrm>
                  <a:off x="3062766" y="2725204"/>
                  <a:ext cx="546100" cy="54610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F65226B-3378-8416-B7E1-9892720E1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766" y="2725204"/>
                  <a:ext cx="546100" cy="546100"/>
                </a:xfrm>
                <a:prstGeom prst="ellipse">
                  <a:avLst/>
                </a:prstGeom>
                <a:blipFill>
                  <a:blip r:embed="rId7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71A8B0-B96A-CC56-1122-57967C1F6E41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>
            <a:xfrm>
              <a:off x="2503966" y="2994512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389F9CF-C1CF-EEF7-3AA7-15A3CB5FC553}"/>
                </a:ext>
              </a:extLst>
            </p:cNvPr>
            <p:cNvSpPr/>
            <p:nvPr/>
          </p:nvSpPr>
          <p:spPr>
            <a:xfrm>
              <a:off x="2696046" y="2904512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5AD00C7-5BE3-5691-41F2-0EAE9D444C1E}"/>
                    </a:ext>
                  </a:extLst>
                </p:cNvPr>
                <p:cNvSpPr/>
                <p:nvPr/>
              </p:nvSpPr>
              <p:spPr>
                <a:xfrm>
                  <a:off x="4180366" y="2721462"/>
                  <a:ext cx="546100" cy="546100"/>
                </a:xfrm>
                <a:prstGeom prst="ellipse">
                  <a:avLst/>
                </a:prstGeom>
                <a:solidFill>
                  <a:srgbClr val="F6E9BB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5AD00C7-5BE3-5691-41F2-0EAE9D444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0366" y="2721462"/>
                  <a:ext cx="546100" cy="546100"/>
                </a:xfrm>
                <a:prstGeom prst="ellipse">
                  <a:avLst/>
                </a:prstGeom>
                <a:blipFill>
                  <a:blip r:embed="rId8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E86FC72-D876-2770-24CB-ADF4517FB577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3621566" y="2990770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9DEF920-7D58-7484-5EF8-CBDCFF15BE87}"/>
                </a:ext>
              </a:extLst>
            </p:cNvPr>
            <p:cNvSpPr/>
            <p:nvPr/>
          </p:nvSpPr>
          <p:spPr>
            <a:xfrm>
              <a:off x="3813646" y="2900770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B9C83F-2BC1-B5D5-C4C7-2F4EF7AB967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954124" y="3535139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A425509-135E-2B8C-D6D8-A527BCE8C0E5}"/>
                </a:ext>
              </a:extLst>
            </p:cNvPr>
            <p:cNvSpPr/>
            <p:nvPr/>
          </p:nvSpPr>
          <p:spPr>
            <a:xfrm>
              <a:off x="2147914" y="3438837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5B994D-A051-097D-734D-0BC6C7F9E2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57500" y="3553173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1A9D7A8-D533-1A3A-9E13-3D7C775AEBF1}"/>
                </a:ext>
              </a:extLst>
            </p:cNvPr>
            <p:cNvSpPr/>
            <p:nvPr/>
          </p:nvSpPr>
          <p:spPr>
            <a:xfrm>
              <a:off x="3251290" y="3456871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910600-4818-EB3E-62E7-FCFF4B9DA92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91356" y="3535647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E5B4022-BC87-797C-78CE-4CE6D048CDAD}"/>
                </a:ext>
              </a:extLst>
            </p:cNvPr>
            <p:cNvSpPr/>
            <p:nvPr/>
          </p:nvSpPr>
          <p:spPr>
            <a:xfrm>
              <a:off x="4385146" y="3432995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4529173-2055-EAC2-1D50-5BA0FC0368B1}"/>
                    </a:ext>
                  </a:extLst>
                </p:cNvPr>
                <p:cNvSpPr/>
                <p:nvPr/>
              </p:nvSpPr>
              <p:spPr>
                <a:xfrm>
                  <a:off x="1970566" y="3826976"/>
                  <a:ext cx="546100" cy="546100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4529173-2055-EAC2-1D50-5BA0FC0368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0566" y="3826976"/>
                  <a:ext cx="546100" cy="546100"/>
                </a:xfrm>
                <a:prstGeom prst="ellipse">
                  <a:avLst/>
                </a:prstGeom>
                <a:blipFill>
                  <a:blip r:embed="rId9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3650757-ED1A-0865-64D3-7BE023FFEF40}"/>
                    </a:ext>
                  </a:extLst>
                </p:cNvPr>
                <p:cNvSpPr/>
                <p:nvPr/>
              </p:nvSpPr>
              <p:spPr>
                <a:xfrm>
                  <a:off x="3075466" y="3830718"/>
                  <a:ext cx="546100" cy="546100"/>
                </a:xfrm>
                <a:prstGeom prst="ellipse">
                  <a:avLst/>
                </a:prstGeom>
                <a:solidFill>
                  <a:srgbClr val="F6E9BB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3650757-ED1A-0865-64D3-7BE023FFEF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466" y="3830718"/>
                  <a:ext cx="546100" cy="546100"/>
                </a:xfrm>
                <a:prstGeom prst="ellipse">
                  <a:avLst/>
                </a:prstGeom>
                <a:blipFill>
                  <a:blip r:embed="rId10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645B57-A057-2A16-CC67-61541490839E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>
            <a:xfrm>
              <a:off x="2516666" y="4100026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B484091-F40B-6A0C-7950-85921AEEA4D3}"/>
                </a:ext>
              </a:extLst>
            </p:cNvPr>
            <p:cNvSpPr/>
            <p:nvPr/>
          </p:nvSpPr>
          <p:spPr>
            <a:xfrm>
              <a:off x="2708746" y="4010026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5EEC646-0B93-8C3F-3A35-44E9A653B0F8}"/>
                    </a:ext>
                  </a:extLst>
                </p:cNvPr>
                <p:cNvSpPr/>
                <p:nvPr/>
              </p:nvSpPr>
              <p:spPr>
                <a:xfrm>
                  <a:off x="4193066" y="3826976"/>
                  <a:ext cx="546100" cy="546100"/>
                </a:xfrm>
                <a:prstGeom prst="ellipse">
                  <a:avLst/>
                </a:prstGeom>
                <a:solidFill>
                  <a:srgbClr val="F6E9BB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3,3</m:t>
                            </m:r>
                          </m:sub>
                        </m:sSub>
                      </m:oMath>
                    </m:oMathPara>
                  </a14:m>
                  <a:endParaRPr kumimoji="0" lang="en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5EEC646-0B93-8C3F-3A35-44E9A653B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066" y="3826976"/>
                  <a:ext cx="546100" cy="546100"/>
                </a:xfrm>
                <a:prstGeom prst="ellipse">
                  <a:avLst/>
                </a:prstGeom>
                <a:blipFill>
                  <a:blip r:embed="rId11"/>
                  <a:stretch>
                    <a:fillRect l="-22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68AD1EB-A13A-88EC-EB43-ACA114AB9016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>
              <a:off x="3634266" y="4096284"/>
              <a:ext cx="558800" cy="374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0B343DF-F773-1426-2D06-95575C925DBA}"/>
                </a:ext>
              </a:extLst>
            </p:cNvPr>
            <p:cNvSpPr/>
            <p:nvPr/>
          </p:nvSpPr>
          <p:spPr>
            <a:xfrm>
              <a:off x="3826346" y="4006284"/>
              <a:ext cx="180000" cy="180000"/>
            </a:xfrm>
            <a:prstGeom prst="round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0111807-5C76-8EAA-91DF-AE8A51682CF4}"/>
              </a:ext>
            </a:extLst>
          </p:cNvPr>
          <p:cNvSpPr txBox="1"/>
          <p:nvPr/>
        </p:nvSpPr>
        <p:spPr>
          <a:xfrm>
            <a:off x="10864620" y="468657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86A371-2110-105A-D139-FC2D43D5B978}"/>
              </a:ext>
            </a:extLst>
          </p:cNvPr>
          <p:cNvSpPr txBox="1"/>
          <p:nvPr/>
        </p:nvSpPr>
        <p:spPr>
          <a:xfrm>
            <a:off x="11905237" y="1615101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923B10-C4C0-7A80-B836-147C168501B0}"/>
              </a:ext>
            </a:extLst>
          </p:cNvPr>
          <p:cNvSpPr txBox="1"/>
          <p:nvPr/>
        </p:nvSpPr>
        <p:spPr>
          <a:xfrm>
            <a:off x="9682698" y="1618068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A86224-75D0-DFF3-7940-5591EA435774}"/>
              </a:ext>
            </a:extLst>
          </p:cNvPr>
          <p:cNvSpPr txBox="1"/>
          <p:nvPr/>
        </p:nvSpPr>
        <p:spPr>
          <a:xfrm>
            <a:off x="10819642" y="2709043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E2C617-8DB7-29F2-67AA-AAB5D6FE49B0}"/>
              </a:ext>
            </a:extLst>
          </p:cNvPr>
          <p:cNvSpPr txBox="1"/>
          <p:nvPr/>
        </p:nvSpPr>
        <p:spPr>
          <a:xfrm>
            <a:off x="11905237" y="2729689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CA2C6B-B052-B8D9-94D4-7FA926AFC352}"/>
              </a:ext>
            </a:extLst>
          </p:cNvPr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SA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86997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1AEABF-7621-EBD9-A446-77D06084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Probabilities</a:t>
            </a:r>
          </a:p>
        </p:txBody>
      </p:sp>
      <p:pic>
        <p:nvPicPr>
          <p:cNvPr id="14" name="Content Placeholder 13" descr="A cartoon of a taxi&#10;&#10;Description automatically generated">
            <a:extLst>
              <a:ext uri="{FF2B5EF4-FFF2-40B4-BE49-F238E27FC236}">
                <a16:creationId xmlns:a16="http://schemas.microsoft.com/office/drawing/2014/main" id="{3EBA0B14-FA8C-5D80-914A-929916010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357" y="1215275"/>
            <a:ext cx="2703286" cy="141922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855A71-3978-B6E6-698C-89A01E63F922}"/>
              </a:ext>
            </a:extLst>
          </p:cNvPr>
          <p:cNvSpPr txBox="1"/>
          <p:nvPr/>
        </p:nvSpPr>
        <p:spPr>
          <a:xfrm>
            <a:off x="7970475" y="1611556"/>
            <a:ext cx="36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>
                <a:solidFill>
                  <a:schemeClr val="bg1"/>
                </a:solidFill>
              </a:rPr>
              <a:t>Goal</a:t>
            </a:r>
            <a:r>
              <a:rPr lang="en-SA" dirty="0">
                <a:solidFill>
                  <a:schemeClr val="bg1"/>
                </a:solidFill>
              </a:rPr>
              <a:t>: deliver Passenger on time to airport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1FD053-1BC7-F430-E412-943429DBC789}"/>
              </a:ext>
            </a:extLst>
          </p:cNvPr>
          <p:cNvCxnSpPr>
            <a:stCxn id="14" idx="2"/>
          </p:cNvCxnSpPr>
          <p:nvPr/>
        </p:nvCxnSpPr>
        <p:spPr>
          <a:xfrm flipH="1">
            <a:off x="3095897" y="2634500"/>
            <a:ext cx="3000103" cy="79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E992BF-123B-4DDB-C8D5-038DC2F4319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2634500"/>
            <a:ext cx="0" cy="79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96C400-3045-1DB1-769D-B75D56F25E0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2634500"/>
            <a:ext cx="3191691" cy="79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ACDA3E-6CC7-67EC-35CD-867ED28426A1}"/>
              </a:ext>
            </a:extLst>
          </p:cNvPr>
          <p:cNvSpPr txBox="1"/>
          <p:nvPr/>
        </p:nvSpPr>
        <p:spPr>
          <a:xfrm>
            <a:off x="1285464" y="3429000"/>
            <a:ext cx="328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dirty="0">
                <a:solidFill>
                  <a:schemeClr val="bg1"/>
                </a:solidFill>
              </a:rPr>
              <a:t>Path 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SA" dirty="0">
                <a:solidFill>
                  <a:schemeClr val="bg1"/>
                </a:solidFill>
              </a:rPr>
              <a:t>rrive one hour before flight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31EF0-F8AB-931B-ADFF-E8230765B8F9}"/>
              </a:ext>
            </a:extLst>
          </p:cNvPr>
          <p:cNvSpPr txBox="1"/>
          <p:nvPr/>
        </p:nvSpPr>
        <p:spPr>
          <a:xfrm>
            <a:off x="4595948" y="3446674"/>
            <a:ext cx="3181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A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Path 2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</a:t>
            </a:r>
            <a:r>
              <a:rPr lang="en-SA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rrive one hour before flight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07F2B3-B646-FD9D-DA48-9E348B8217FB}"/>
              </a:ext>
            </a:extLst>
          </p:cNvPr>
          <p:cNvSpPr txBox="1"/>
          <p:nvPr/>
        </p:nvSpPr>
        <p:spPr>
          <a:xfrm>
            <a:off x="2126788" y="407588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rgbClr val="00B050"/>
                </a:solidFill>
              </a:rPr>
              <a:t>Success: 95%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B763AB-6B10-D5FA-6E02-1F5CC70047D7}"/>
              </a:ext>
            </a:extLst>
          </p:cNvPr>
          <p:cNvSpPr txBox="1"/>
          <p:nvPr/>
        </p:nvSpPr>
        <p:spPr>
          <a:xfrm>
            <a:off x="5203327" y="407588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rgbClr val="00B050"/>
                </a:solidFill>
              </a:rPr>
              <a:t>Success: 98%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B06B55-3662-BED5-B2C4-50457C71C576}"/>
              </a:ext>
            </a:extLst>
          </p:cNvPr>
          <p:cNvSpPr txBox="1"/>
          <p:nvPr/>
        </p:nvSpPr>
        <p:spPr>
          <a:xfrm>
            <a:off x="8485227" y="4075331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rgbClr val="00B050"/>
                </a:solidFill>
              </a:rPr>
              <a:t>Success: 100%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AE228-29D3-E5CD-2D2C-87BC12E93A93}"/>
              </a:ext>
            </a:extLst>
          </p:cNvPr>
          <p:cNvSpPr txBox="1"/>
          <p:nvPr/>
        </p:nvSpPr>
        <p:spPr>
          <a:xfrm>
            <a:off x="7800178" y="3451221"/>
            <a:ext cx="328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Path 1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</a:t>
            </a:r>
            <a:r>
              <a:rPr lang="en-SA" dirty="0">
                <a:solidFill>
                  <a:schemeClr val="bg2">
                    <a:lumMod val="50000"/>
                    <a:lumOff val="50000"/>
                  </a:schemeClr>
                </a:solidFill>
              </a:rPr>
              <a:t>rrive 10 hours before flight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555974-D092-CB5F-78FE-7288642A6611}"/>
              </a:ext>
            </a:extLst>
          </p:cNvPr>
          <p:cNvSpPr txBox="1"/>
          <p:nvPr/>
        </p:nvSpPr>
        <p:spPr>
          <a:xfrm>
            <a:off x="2846852" y="4869831"/>
            <a:ext cx="7341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A" sz="2400" dirty="0">
                <a:solidFill>
                  <a:schemeClr val="bg1"/>
                </a:solidFill>
              </a:rPr>
              <a:t>Agent uses </a:t>
            </a:r>
            <a:r>
              <a:rPr lang="en-SA" sz="2400" b="1" dirty="0">
                <a:solidFill>
                  <a:schemeClr val="bg1"/>
                </a:solidFill>
              </a:rPr>
              <a:t>Utility</a:t>
            </a:r>
            <a:r>
              <a:rPr lang="en-SA" sz="2400" dirty="0">
                <a:solidFill>
                  <a:schemeClr val="bg1"/>
                </a:solidFill>
              </a:rPr>
              <a:t> to select between plans</a:t>
            </a:r>
          </a:p>
          <a:p>
            <a:pPr algn="ctr"/>
            <a:endParaRPr lang="en-SA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/>
              </a:rPr>
              <a:t>Decision theory = probability theory + utility theory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1F5C3-91A4-DB81-1F47-4A5FF94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7FE1-D472-5891-EACC-F2FE46B3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Decision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61E4-7029-320A-6909-73E47B0D2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Principle of maximum expected utility (MEU)</a:t>
            </a:r>
            <a:r>
              <a:rPr lang="en-US" dirty="0"/>
              <a:t>: an agent is rational if and only if it chooses the action that yields the highest expected utility, averaged over all the possible outcomes of the action. </a:t>
            </a:r>
          </a:p>
          <a:p>
            <a:r>
              <a:rPr lang="en-US" dirty="0"/>
              <a:t>“Expected” means the “average,” or “statistical mean” of the outcomes, weighted by the probability of the outcome</a:t>
            </a:r>
            <a:endParaRPr lang="en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9A13-EBC1-50B8-FBA3-65D7FCD2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0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15E-D473-FD18-72DD-CC75AD57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Probability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7BC14-086B-A532-BEB6-2973A2712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(</a:t>
                </a:r>
                <a:r>
                  <a:rPr lang="en-US" b="0" dirty="0">
                    <a:solidFill>
                      <a:schemeClr val="accent2">
                        <a:lumMod val="75000"/>
                      </a:schemeClr>
                    </a:solidFill>
                  </a:rPr>
                  <a:t>AKA Bayes Rule</a:t>
                </a:r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 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A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∨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∧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A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/>
                  <a:t>)</a:t>
                </a:r>
                <a:endParaRPr lang="en-SA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dirty="0"/>
                  <a:t>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sz="2400" dirty="0"/>
                  <a:t>Can also be written as: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7BC14-086B-A532-BEB6-2973A2712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2D82F-7F53-228E-6A71-2D41D771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CEFA-BC03-CF3E-9C70-C6A6883F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Probability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01E48-575A-144B-7BE6-811FDAE847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A" dirty="0">
                    <a:solidFill>
                      <a:schemeClr val="bg1"/>
                    </a:solidFill>
                  </a:rPr>
                  <a:t>Random Variables: </a:t>
                </a:r>
                <a:r>
                  <a:rPr lang="en-SA" dirty="0">
                    <a:solidFill>
                      <a:srgbClr val="7030A0"/>
                    </a:solidFill>
                  </a:rPr>
                  <a:t>Sunshine</a:t>
                </a:r>
                <a:r>
                  <a:rPr lang="en-SA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SA" dirty="0">
                    <a:solidFill>
                      <a:schemeClr val="bg1"/>
                    </a:solidFill>
                  </a:rPr>
                  <a:t>, </a:t>
                </a:r>
                <a:r>
                  <a:rPr lang="en-SA" dirty="0">
                    <a:solidFill>
                      <a:srgbClr val="7030A0"/>
                    </a:solidFill>
                  </a:rPr>
                  <a:t>Rain</a:t>
                </a:r>
                <a:r>
                  <a:rPr lang="en-SA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A" dirty="0">
                    <a:solidFill>
                      <a:schemeClr val="bg1"/>
                    </a:solidFill>
                  </a:rPr>
                  <a:t>	     Joint Distribution	</a:t>
                </a:r>
                <a:r>
                  <a:rPr lang="en-SA" dirty="0"/>
                  <a:t>	 </a:t>
                </a:r>
                <a:r>
                  <a:rPr lang="en-SA" dirty="0">
                    <a:solidFill>
                      <a:schemeClr val="bg1"/>
                    </a:solidFill>
                  </a:rPr>
                  <a:t>Marginal Distribution</a:t>
                </a:r>
              </a:p>
              <a:p>
                <a:pPr marL="0" indent="0">
                  <a:buNone/>
                </a:pPr>
                <a:endParaRPr lang="en-SA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F01E48-575A-144B-7BE6-811FDAE84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2" t="-222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99B37B-42BC-CE22-91DF-D97D2128EB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8213" y="3175911"/>
              <a:ext cx="4332200" cy="1834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3217">
                      <a:extLst>
                        <a:ext uri="{9D8B030D-6E8A-4147-A177-3AD203B41FA5}">
                          <a16:colId xmlns:a16="http://schemas.microsoft.com/office/drawing/2014/main" val="3197960570"/>
                        </a:ext>
                      </a:extLst>
                    </a:gridCol>
                    <a:gridCol w="400833">
                      <a:extLst>
                        <a:ext uri="{9D8B030D-6E8A-4147-A177-3AD203B41FA5}">
                          <a16:colId xmlns:a16="http://schemas.microsoft.com/office/drawing/2014/main" val="2759436590"/>
                        </a:ext>
                      </a:extLst>
                    </a:gridCol>
                    <a:gridCol w="400833">
                      <a:extLst>
                        <a:ext uri="{9D8B030D-6E8A-4147-A177-3AD203B41FA5}">
                          <a16:colId xmlns:a16="http://schemas.microsoft.com/office/drawing/2014/main" val="2180916557"/>
                        </a:ext>
                      </a:extLst>
                    </a:gridCol>
                    <a:gridCol w="2317317">
                      <a:extLst>
                        <a:ext uri="{9D8B030D-6E8A-4147-A177-3AD203B41FA5}">
                          <a16:colId xmlns:a16="http://schemas.microsoft.com/office/drawing/2014/main" val="648509644"/>
                        </a:ext>
                      </a:extLst>
                    </a:gridCol>
                  </a:tblGrid>
                  <a:tr h="366900">
                    <a:tc rowSpan="5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SA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1429905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5566906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0.08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2464543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110178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599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F99B37B-42BC-CE22-91DF-D97D2128EB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1035211"/>
                  </p:ext>
                </p:extLst>
              </p:nvPr>
            </p:nvGraphicFramePr>
            <p:xfrm>
              <a:off x="678213" y="3175911"/>
              <a:ext cx="4332200" cy="18345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3217">
                      <a:extLst>
                        <a:ext uri="{9D8B030D-6E8A-4147-A177-3AD203B41FA5}">
                          <a16:colId xmlns:a16="http://schemas.microsoft.com/office/drawing/2014/main" val="3197960570"/>
                        </a:ext>
                      </a:extLst>
                    </a:gridCol>
                    <a:gridCol w="400833">
                      <a:extLst>
                        <a:ext uri="{9D8B030D-6E8A-4147-A177-3AD203B41FA5}">
                          <a16:colId xmlns:a16="http://schemas.microsoft.com/office/drawing/2014/main" val="2759436590"/>
                        </a:ext>
                      </a:extLst>
                    </a:gridCol>
                    <a:gridCol w="400833">
                      <a:extLst>
                        <a:ext uri="{9D8B030D-6E8A-4147-A177-3AD203B41FA5}">
                          <a16:colId xmlns:a16="http://schemas.microsoft.com/office/drawing/2014/main" val="2180916557"/>
                        </a:ext>
                      </a:extLst>
                    </a:gridCol>
                    <a:gridCol w="2317317">
                      <a:extLst>
                        <a:ext uri="{9D8B030D-6E8A-4147-A177-3AD203B41FA5}">
                          <a16:colId xmlns:a16="http://schemas.microsoft.com/office/drawing/2014/main" val="648509644"/>
                        </a:ext>
                      </a:extLst>
                    </a:gridCol>
                  </a:tblGrid>
                  <a:tr h="366900">
                    <a:tc rowSpan="5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90" r="-257292" b="-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9677" t="-3448" r="-696774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875" t="-3448" r="-57500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6885" t="-3448" r="-546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429905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5566906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0.08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2464543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0.70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110178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599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C69F6F2-6109-F48E-261B-715578FC93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064450"/>
                  </p:ext>
                </p:extLst>
              </p:nvPr>
            </p:nvGraphicFramePr>
            <p:xfrm>
              <a:off x="5137763" y="3169269"/>
              <a:ext cx="3931367" cy="1100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3217">
                      <a:extLst>
                        <a:ext uri="{9D8B030D-6E8A-4147-A177-3AD203B41FA5}">
                          <a16:colId xmlns:a16="http://schemas.microsoft.com/office/drawing/2014/main" val="3197960570"/>
                        </a:ext>
                      </a:extLst>
                    </a:gridCol>
                    <a:gridCol w="400833">
                      <a:extLst>
                        <a:ext uri="{9D8B030D-6E8A-4147-A177-3AD203B41FA5}">
                          <a16:colId xmlns:a16="http://schemas.microsoft.com/office/drawing/2014/main" val="2759436590"/>
                        </a:ext>
                      </a:extLst>
                    </a:gridCol>
                    <a:gridCol w="2317317">
                      <a:extLst>
                        <a:ext uri="{9D8B030D-6E8A-4147-A177-3AD203B41FA5}">
                          <a16:colId xmlns:a16="http://schemas.microsoft.com/office/drawing/2014/main" val="648509644"/>
                        </a:ext>
                      </a:extLst>
                    </a:gridCol>
                  </a:tblGrid>
                  <a:tr h="366900"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SA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1429905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5566906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0.72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110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C69F6F2-6109-F48E-261B-715578FC93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064450"/>
                  </p:ext>
                </p:extLst>
              </p:nvPr>
            </p:nvGraphicFramePr>
            <p:xfrm>
              <a:off x="5137763" y="3169269"/>
              <a:ext cx="3931367" cy="1100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3217">
                      <a:extLst>
                        <a:ext uri="{9D8B030D-6E8A-4147-A177-3AD203B41FA5}">
                          <a16:colId xmlns:a16="http://schemas.microsoft.com/office/drawing/2014/main" val="3197960570"/>
                        </a:ext>
                      </a:extLst>
                    </a:gridCol>
                    <a:gridCol w="400833">
                      <a:extLst>
                        <a:ext uri="{9D8B030D-6E8A-4147-A177-3AD203B41FA5}">
                          <a16:colId xmlns:a16="http://schemas.microsoft.com/office/drawing/2014/main" val="2759436590"/>
                        </a:ext>
                      </a:extLst>
                    </a:gridCol>
                    <a:gridCol w="2317317">
                      <a:extLst>
                        <a:ext uri="{9D8B030D-6E8A-4147-A177-3AD203B41FA5}">
                          <a16:colId xmlns:a16="http://schemas.microsoft.com/office/drawing/2014/main" val="648509644"/>
                        </a:ext>
                      </a:extLst>
                    </a:gridCol>
                  </a:tblGrid>
                  <a:tr h="366900">
                    <a:tc rowSpan="3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136" r="-225000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3448" r="-575000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45" t="-3448" r="-546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429905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5566906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0.72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1101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B70BBE2-7905-7A9B-0D2A-A1CBB62D72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670239"/>
                  </p:ext>
                </p:extLst>
              </p:nvPr>
            </p:nvGraphicFramePr>
            <p:xfrm>
              <a:off x="4736930" y="5107478"/>
              <a:ext cx="4332200" cy="1100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4980">
                      <a:extLst>
                        <a:ext uri="{9D8B030D-6E8A-4147-A177-3AD203B41FA5}">
                          <a16:colId xmlns:a16="http://schemas.microsoft.com/office/drawing/2014/main" val="3197960570"/>
                        </a:ext>
                      </a:extLst>
                    </a:gridCol>
                    <a:gridCol w="450937">
                      <a:extLst>
                        <a:ext uri="{9D8B030D-6E8A-4147-A177-3AD203B41FA5}">
                          <a16:colId xmlns:a16="http://schemas.microsoft.com/office/drawing/2014/main" val="2759436590"/>
                        </a:ext>
                      </a:extLst>
                    </a:gridCol>
                    <a:gridCol w="2286283">
                      <a:extLst>
                        <a:ext uri="{9D8B030D-6E8A-4147-A177-3AD203B41FA5}">
                          <a16:colId xmlns:a16="http://schemas.microsoft.com/office/drawing/2014/main" val="648509644"/>
                        </a:ext>
                      </a:extLst>
                    </a:gridCol>
                  </a:tblGrid>
                  <a:tr h="366900">
                    <a:tc row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SA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𝑹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SA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ℙ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S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1429905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5566906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110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B70BBE2-7905-7A9B-0D2A-A1CBB62D72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670239"/>
                  </p:ext>
                </p:extLst>
              </p:nvPr>
            </p:nvGraphicFramePr>
            <p:xfrm>
              <a:off x="4736930" y="5107478"/>
              <a:ext cx="4332200" cy="11007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4980">
                      <a:extLst>
                        <a:ext uri="{9D8B030D-6E8A-4147-A177-3AD203B41FA5}">
                          <a16:colId xmlns:a16="http://schemas.microsoft.com/office/drawing/2014/main" val="3197960570"/>
                        </a:ext>
                      </a:extLst>
                    </a:gridCol>
                    <a:gridCol w="450937">
                      <a:extLst>
                        <a:ext uri="{9D8B030D-6E8A-4147-A177-3AD203B41FA5}">
                          <a16:colId xmlns:a16="http://schemas.microsoft.com/office/drawing/2014/main" val="2759436590"/>
                        </a:ext>
                      </a:extLst>
                    </a:gridCol>
                    <a:gridCol w="2286283">
                      <a:extLst>
                        <a:ext uri="{9D8B030D-6E8A-4147-A177-3AD203B41FA5}">
                          <a16:colId xmlns:a16="http://schemas.microsoft.com/office/drawing/2014/main" val="648509644"/>
                        </a:ext>
                      </a:extLst>
                    </a:gridCol>
                  </a:tblGrid>
                  <a:tr h="366900">
                    <a:tc rowSpan="3"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49" r="-173016" b="-80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0000" t="-3448" r="-505556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A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9503" t="-3448" r="-552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429905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5566906"/>
                      </a:ext>
                    </a:extLst>
                  </a:tr>
                  <a:tr h="366900">
                    <a:tc vMerge="1">
                      <a:txBody>
                        <a:bodyPr/>
                        <a:lstStyle/>
                        <a:p>
                          <a:endParaRPr lang="en-SA" dirty="0"/>
                        </a:p>
                      </a:txBody>
                      <a:tcPr>
                        <a:lnT w="38100" cmpd="sng"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SA" dirty="0">
                              <a:solidFill>
                                <a:schemeClr val="bg1"/>
                              </a:solidFill>
                            </a:rPr>
                            <a:t>0.2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471101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5CAA476-F9BE-B32D-B39F-FEE45CA332E9}"/>
              </a:ext>
            </a:extLst>
          </p:cNvPr>
          <p:cNvSpPr txBox="1"/>
          <p:nvPr/>
        </p:nvSpPr>
        <p:spPr>
          <a:xfrm>
            <a:off x="6353067" y="4654956"/>
            <a:ext cx="3550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sz="2400" dirty="0">
                <a:solidFill>
                  <a:schemeClr val="bg1"/>
                </a:solidFill>
              </a:rPr>
              <a:t>Conditional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1DBE-0744-A0BC-276E-640390E37B06}"/>
              </a:ext>
            </a:extLst>
          </p:cNvPr>
          <p:cNvSpPr txBox="1"/>
          <p:nvPr/>
        </p:nvSpPr>
        <p:spPr>
          <a:xfrm>
            <a:off x="9069130" y="5481294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E47"/>
                </a:solidFill>
              </a:rPr>
              <a:t>M</a:t>
            </a:r>
            <a:r>
              <a:rPr lang="en-SA" dirty="0">
                <a:solidFill>
                  <a:srgbClr val="009E47"/>
                </a:solidFill>
              </a:rPr>
              <a:t>ust normalize!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AF4A23-E47B-61BA-7929-3E7372ABFF8B}"/>
                  </a:ext>
                </a:extLst>
              </p:cNvPr>
              <p:cNvSpPr txBox="1"/>
              <p:nvPr/>
            </p:nvSpPr>
            <p:spPr>
              <a:xfrm>
                <a:off x="8947632" y="2592013"/>
                <a:ext cx="3364832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A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r>
                            <a:rPr lang="en-SA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SA" sz="20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AF4A23-E47B-61BA-7929-3E7372ABF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632" y="2592013"/>
                <a:ext cx="3364832" cy="879215"/>
              </a:xfrm>
              <a:prstGeom prst="rect">
                <a:avLst/>
              </a:prstGeom>
              <a:blipFill>
                <a:blip r:embed="rId6"/>
                <a:stretch>
                  <a:fillRect t="-120000" b="-16142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075BDA-4B46-2531-E86D-C944EF3B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3CFF-A2A5-9316-C5E5-6804A212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 dirty="0"/>
              <a:t>Joint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A5EF9-2717-E346-5BA1-FA8C2CE4E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63" y="2113199"/>
                <a:ext cx="11090274" cy="4195526"/>
              </a:xfrm>
            </p:spPr>
            <p:txBody>
              <a:bodyPr>
                <a:normAutofit/>
              </a:bodyPr>
              <a:lstStyle/>
              <a:p>
                <a:r>
                  <a:rPr lang="en-SA" dirty="0">
                    <a:ea typeface="Cambria Math" panose="02040503050406030204" pitchFamily="18" charset="0"/>
                  </a:rPr>
                  <a:t>Looks like this: </a:t>
                </a:r>
                <a14:m>
                  <m:oMath xmlns:m="http://schemas.openxmlformats.org/officeDocument/2006/math">
                    <m:r>
                      <a:rPr lang="en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dirty="0"/>
                  <a:t> (Sunshine, Rain, Traffic, Autumn)</a:t>
                </a:r>
              </a:p>
              <a:p>
                <a:r>
                  <a:rPr lang="en-SA" dirty="0"/>
                  <a:t>Probabilistic Inference:</a:t>
                </a:r>
              </a:p>
              <a:p>
                <a:pPr lvl="1"/>
                <a:r>
                  <a:rPr lang="en-SA" dirty="0"/>
                  <a:t>Condition on evidence: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A" dirty="0"/>
              </a:p>
              <a:p>
                <a:pPr lvl="1"/>
                <a:r>
                  <a:rPr lang="en-SA" dirty="0"/>
                  <a:t>Query is: What is the possibility of rain given that there is Traffic and it is Autumn?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 )</m:t>
                      </m:r>
                    </m:oMath>
                  </m:oMathPara>
                </a14:m>
                <a:endParaRPr lang="en-SA" dirty="0"/>
              </a:p>
              <a:p>
                <a:pPr marL="457200" lvl="1" indent="0">
                  <a:buNone/>
                </a:pPr>
                <a:r>
                  <a:rPr lang="en-SA" dirty="0"/>
                  <a:t>Here, </a:t>
                </a:r>
                <a14:m>
                  <m:oMath xmlns:m="http://schemas.openxmlformats.org/officeDocument/2006/math">
                    <m:r>
                      <a:rPr lang="en-SA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SA" dirty="0"/>
                  <a:t> is marginalized out</a:t>
                </a:r>
              </a:p>
              <a:p>
                <a:r>
                  <a:rPr lang="en-SA" dirty="0"/>
                  <a:t>For a joint distribution with </a:t>
                </a:r>
                <a14:m>
                  <m:oMath xmlns:m="http://schemas.openxmlformats.org/officeDocument/2006/math">
                    <m:r>
                      <a:rPr lang="en-SA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A" dirty="0"/>
                  <a:t> variables </a:t>
                </a:r>
                <a14:m>
                  <m:oMath xmlns:m="http://schemas.openxmlformats.org/officeDocument/2006/math">
                    <m:r>
                      <a:rPr lang="en-S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A" dirty="0"/>
                  <a:t>, the table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A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A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SA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S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4A5EF9-2717-E346-5BA1-FA8C2CE4E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63" y="2113199"/>
                <a:ext cx="11090274" cy="4195526"/>
              </a:xfrm>
              <a:blipFill>
                <a:blip r:embed="rId2"/>
                <a:stretch>
                  <a:fillRect l="-1602" t="-211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171C36-0B7D-BCC7-FD01-ACFF496D8203}"/>
              </a:ext>
            </a:extLst>
          </p:cNvPr>
          <p:cNvCxnSpPr>
            <a:cxnSpLocks/>
          </p:cNvCxnSpPr>
          <p:nvPr/>
        </p:nvCxnSpPr>
        <p:spPr>
          <a:xfrm flipV="1">
            <a:off x="5129547" y="4580278"/>
            <a:ext cx="0" cy="29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F06C4C-54F1-43BA-96EF-B9D1EF9D6A6E}"/>
              </a:ext>
            </a:extLst>
          </p:cNvPr>
          <p:cNvSpPr txBox="1"/>
          <p:nvPr/>
        </p:nvSpPr>
        <p:spPr>
          <a:xfrm>
            <a:off x="4696873" y="482581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rgbClr val="009E47"/>
                </a:solidFill>
              </a:rPr>
              <a:t>Query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D38CBE-D935-BB00-A7CD-3AC96D5B8A1D}"/>
              </a:ext>
            </a:extLst>
          </p:cNvPr>
          <p:cNvCxnSpPr>
            <a:cxnSpLocks/>
          </p:cNvCxnSpPr>
          <p:nvPr/>
        </p:nvCxnSpPr>
        <p:spPr>
          <a:xfrm flipV="1">
            <a:off x="6183824" y="4580278"/>
            <a:ext cx="0" cy="29195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5ECFFC3-2290-EB81-10FB-826B81D20359}"/>
              </a:ext>
            </a:extLst>
          </p:cNvPr>
          <p:cNvSpPr txBox="1"/>
          <p:nvPr/>
        </p:nvSpPr>
        <p:spPr>
          <a:xfrm>
            <a:off x="5732027" y="485849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A" dirty="0">
                <a:solidFill>
                  <a:schemeClr val="accent3"/>
                </a:solidFill>
              </a:rPr>
              <a:t>Condition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126CFEE-7FA7-915D-8B47-BE72A10D0750}"/>
              </a:ext>
            </a:extLst>
          </p:cNvPr>
          <p:cNvSpPr/>
          <p:nvPr/>
        </p:nvSpPr>
        <p:spPr>
          <a:xfrm>
            <a:off x="5022937" y="4267127"/>
            <a:ext cx="275573" cy="313151"/>
          </a:xfrm>
          <a:prstGeom prst="roundRect">
            <a:avLst/>
          </a:prstGeom>
          <a:noFill/>
          <a:ln>
            <a:solidFill>
              <a:srgbClr val="009E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E950D5-9FB6-9A75-8994-CBDCEA78DCA4}"/>
              </a:ext>
            </a:extLst>
          </p:cNvPr>
          <p:cNvSpPr/>
          <p:nvPr/>
        </p:nvSpPr>
        <p:spPr>
          <a:xfrm>
            <a:off x="5488488" y="4269215"/>
            <a:ext cx="1363250" cy="31315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3D938-487E-575D-E676-3B32C99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51453-96EF-3407-58CB-09F7B9E21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Markov Networks</a:t>
            </a:r>
            <a:endParaRPr lang="en-SA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693C3-1088-6F24-260F-CD5B7C96F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digital balance scale using circles">
            <a:extLst>
              <a:ext uri="{FF2B5EF4-FFF2-40B4-BE49-F238E27FC236}">
                <a16:creationId xmlns:a16="http://schemas.microsoft.com/office/drawing/2014/main" id="{DC41F142-A651-3120-6263-DCDC4F2BA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82" r="18118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4983F-B192-43B6-FBD2-A970691D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4756</TotalTime>
  <Words>3409</Words>
  <Application>Microsoft Macintosh PowerPoint</Application>
  <PresentationFormat>Widescreen</PresentationFormat>
  <Paragraphs>1530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Avenir Next LT Pro</vt:lpstr>
      <vt:lpstr>Calibri</vt:lpstr>
      <vt:lpstr>Cambria Math</vt:lpstr>
      <vt:lpstr>Wingdings</vt:lpstr>
      <vt:lpstr>3DFloatVTI</vt:lpstr>
      <vt:lpstr>Chapter 14</vt:lpstr>
      <vt:lpstr>Example: Diagnosis</vt:lpstr>
      <vt:lpstr>Example: Diagnosis</vt:lpstr>
      <vt:lpstr>Probabilities</vt:lpstr>
      <vt:lpstr>Decision Theory</vt:lpstr>
      <vt:lpstr>Probability Review</vt:lpstr>
      <vt:lpstr>Probability Review</vt:lpstr>
      <vt:lpstr>Joint Distribution</vt:lpstr>
      <vt:lpstr>Markov Networks</vt:lpstr>
      <vt:lpstr>Markov Networks</vt:lpstr>
      <vt:lpstr>Recall: Factor Graphs</vt:lpstr>
      <vt:lpstr>Markov Networks</vt:lpstr>
      <vt:lpstr>Example: Object Tracking</vt:lpstr>
      <vt:lpstr>Example: Object Tracking</vt:lpstr>
      <vt:lpstr>Example: Object Tracking</vt:lpstr>
      <vt:lpstr>Example: Object Tracking</vt:lpstr>
      <vt:lpstr>PowerPoint Presentation</vt:lpstr>
      <vt:lpstr>Example: Object Tracking</vt:lpstr>
      <vt:lpstr>Markov Networks</vt:lpstr>
      <vt:lpstr>Marginal Distribution</vt:lpstr>
      <vt:lpstr>Gibbs Sampling</vt:lpstr>
      <vt:lpstr>Gibbs Sampling</vt:lpstr>
      <vt:lpstr>GS: Object Tracking</vt:lpstr>
      <vt:lpstr>GS: Object Tracking</vt:lpstr>
      <vt:lpstr>GS: Object Tracking</vt:lpstr>
      <vt:lpstr>GS: Object Tracking</vt:lpstr>
      <vt:lpstr>GS: Object Tracking</vt:lpstr>
      <vt:lpstr>GS: Object Tracking</vt:lpstr>
      <vt:lpstr>GS: Object Tracking</vt:lpstr>
      <vt:lpstr>GS: Object Tracking</vt:lpstr>
      <vt:lpstr>GS: Object Tracking</vt:lpstr>
      <vt:lpstr>GS: Object Tracking</vt:lpstr>
      <vt:lpstr>Example: Image Denoising</vt:lpstr>
      <vt:lpstr>Example: Image Denoising</vt:lpstr>
      <vt:lpstr>Example: Image Denoising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Najwa Altwaijry</dc:creator>
  <cp:lastModifiedBy>Najwa Altwaijry</cp:lastModifiedBy>
  <cp:revision>122</cp:revision>
  <dcterms:created xsi:type="dcterms:W3CDTF">2024-03-01T09:28:05Z</dcterms:created>
  <dcterms:modified xsi:type="dcterms:W3CDTF">2024-04-15T12:00:17Z</dcterms:modified>
</cp:coreProperties>
</file>