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51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9426-17AB-45B0-94C8-B4C565C7182E}" type="datetimeFigureOut">
              <a:rPr lang="en-US" smtClean="0"/>
              <a:t>19/9/2017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4DCD-A29E-4913-B06D-67440F7F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244F0-3CAD-4F8C-BDB4-5ADAE028B02D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742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30A46-5707-47C0-88E4-B7BFFD62448C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70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80023-65F9-46A6-9010-872A8BB5548D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914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FE4D4-0F85-4DCB-A461-E37F30535E53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01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EA752-6874-4812-BA43-1027CB04491E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82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E731C-70CD-426B-AA92-DAFC37AC84B3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079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62578-67BA-44D0-A099-1E8C7C491313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43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C5025-9275-4CDE-B4BA-6DC063C58FF3}" type="slidenum">
              <a:rPr lang="ar-SA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42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8363F-9A39-42AB-AB41-C80D31D6AD2F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33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3601"/>
            <a:ext cx="9144000" cy="137636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Public Health Education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8" y="4355532"/>
            <a:ext cx="7717395" cy="1655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Osama A </a:t>
            </a:r>
            <a:r>
              <a:rPr lang="en-US" sz="2800" dirty="0" err="1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Samarkandi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, PhD, RN </a:t>
            </a:r>
          </a:p>
          <a:p>
            <a:r>
              <a:rPr lang="en-US" sz="28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EMS 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313; Public Health for EMS Professionals</a:t>
            </a:r>
            <a:b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7125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66802"/>
            <a:ext cx="10972800" cy="4372098"/>
          </a:xfrm>
        </p:spPr>
        <p:txBody>
          <a:bodyPr>
            <a:noAutofit/>
          </a:bodyPr>
          <a:lstStyle/>
          <a:p>
            <a:pPr marL="914400" lvl="1" indent="-457200">
              <a:buClr>
                <a:schemeClr val="tx2"/>
              </a:buClr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Intervention Model:</a:t>
            </a:r>
          </a:p>
          <a:p>
            <a:pPr marL="1295400" lvl="2" indent="-381000">
              <a:buClr>
                <a:schemeClr val="tx1"/>
              </a:buClr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Pre-requisites for health:</a:t>
            </a:r>
          </a:p>
          <a:p>
            <a:pPr marL="1714500" lvl="3" indent="-3429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</a:p>
          <a:p>
            <a:pPr marL="1714500" lvl="3" indent="-3429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</a:p>
          <a:p>
            <a:pPr marL="1714500" lvl="3" indent="-3429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Shelter</a:t>
            </a:r>
          </a:p>
          <a:p>
            <a:pPr marL="1714500" lvl="3" indent="-3429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1714500" lvl="3" indent="-3429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</a:p>
          <a:p>
            <a:pPr marL="1714500" lvl="3" indent="-3429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</a:p>
          <a:p>
            <a:pPr marL="1714500" lvl="3" indent="-3429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Equity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himachal.nic.in/scert/him_ch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898" y="1761507"/>
            <a:ext cx="3987800" cy="40671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for Health Education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Sensitization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Publicity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Education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Attitude change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Motivation and Action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Community Transformation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(social change)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User\Desktop\ladder_of_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566" y="1066800"/>
            <a:ext cx="4281992" cy="4191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4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739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6943" y="1481240"/>
            <a:ext cx="5181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Interest.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Participation.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 from known to unknown.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Comprehension.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by repetition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481449"/>
            <a:ext cx="5486400" cy="43255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Learning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doing</a:t>
            </a:r>
          </a:p>
          <a:p>
            <a:pPr marL="609600" indent="-609600">
              <a:lnSpc>
                <a:spcPct val="170000"/>
              </a:lnSpc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People, facts and media.</a:t>
            </a:r>
          </a:p>
          <a:p>
            <a:pPr marL="609600" indent="-609600">
              <a:lnSpc>
                <a:spcPct val="170000"/>
              </a:lnSpc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Good human relations</a:t>
            </a:r>
          </a:p>
          <a:p>
            <a:pPr marL="609600" indent="-609600">
              <a:lnSpc>
                <a:spcPct val="170000"/>
              </a:lnSpc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Leaders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0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545"/>
            <a:ext cx="109728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95" y="137208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17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INTEREST: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unlikely to listen to those who are not of their interest.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7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PARTICIPATION: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active learning - How? Group discussion, workshops, panel discussions.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AutoNum type="arabicPeriod" startAt="3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lead the people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i.e. knowledge.   This will enable the community to develop an in-depth insight into their own health problems.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6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COMPREHENSION: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lnSpc>
                <a:spcPct val="150000"/>
              </a:lnSpc>
              <a:buClr>
                <a:schemeClr val="tx2"/>
              </a:buClr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learner understand what you are saying now?  Adjust your level as a teacher  with the educational background of the  learner.</a:t>
            </a:r>
          </a:p>
          <a:p>
            <a:pPr marL="990600" lvl="1" indent="-53340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“Teaching should be within the mental capacity of the audience”.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9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52596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 startAt="5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marL="609600" indent="-609600"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By repetition of the information in the same session or during subsequent sessions.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Remember: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people can learn all that is new in a single sitting.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9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creating the desire in a person to learn through incentives like praise, love, rivalry, rewards, etc.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BY DOING:</a:t>
            </a:r>
          </a:p>
          <a:p>
            <a:pPr marL="990600" lvl="1" indent="-533400">
              <a:lnSpc>
                <a:spcPct val="150000"/>
              </a:lnSpc>
              <a:buClr>
                <a:schemeClr val="tx2"/>
              </a:buClr>
              <a:buBlip>
                <a:blip r:embed="rId3"/>
              </a:buBlip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leaves a lasting imprint &amp; leads towards positive action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3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8.  SOIL, SEED &amp; SOWER:</a:t>
            </a:r>
          </a:p>
          <a:p>
            <a:pPr marL="990600" lvl="1" indent="-533400">
              <a:lnSpc>
                <a:spcPct val="150000"/>
              </a:lnSpc>
              <a:buClr>
                <a:schemeClr val="tx2"/>
              </a:buClr>
              <a:buBlip>
                <a:blip r:embed="rId3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are soil, the health facts are the seeds &amp; the educator is the sower.</a:t>
            </a:r>
          </a:p>
          <a:p>
            <a:pPr marL="990600" lvl="1" indent="-533400">
              <a:lnSpc>
                <a:spcPct val="150000"/>
              </a:lnSpc>
              <a:buClr>
                <a:schemeClr val="tx2"/>
              </a:buClr>
              <a:buBlip>
                <a:blip r:embed="rId3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components of this triad will influence the outcome.</a:t>
            </a:r>
          </a:p>
          <a:p>
            <a:pPr marL="990600" lvl="1" indent="-533400">
              <a:lnSpc>
                <a:spcPct val="150000"/>
              </a:lnSpc>
              <a:buClr>
                <a:schemeClr val="tx2"/>
              </a:buClr>
              <a:buBlip>
                <a:blip r:embed="rId3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3 factors should be carefully &amp; satisfactorily interrelated.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9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050"/>
            <a:ext cx="10972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FontTx/>
              <a:buAutoNum type="arabicPeriod" startAt="9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HUMAN RELATIONSHIPS:</a:t>
            </a:r>
          </a:p>
          <a:p>
            <a:pPr marL="990600" lvl="1" indent="-53340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must accept you as a friend &amp; well-wisher &amp; have the confidence to confide to you.</a:t>
            </a:r>
          </a:p>
          <a:p>
            <a:pPr marL="990600" lvl="1" indent="-53340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personal qualities of the health educator are more important than his technical qualifications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0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Health Education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FontTx/>
              <a:buAutoNum type="arabicPeriod" startAt="10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LEADERS:</a:t>
            </a:r>
          </a:p>
          <a:p>
            <a:pPr marL="990600" lvl="1" indent="-53340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learn best from people who they respect &amp; admire.</a:t>
            </a:r>
          </a:p>
          <a:p>
            <a:pPr marL="990600" lvl="1" indent="-53340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make use of Community Head, School Teachers, etc.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8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428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6400"/>
            <a:ext cx="10972800" cy="20574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70000"/>
              </a:lnSpc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process that informs, motivates &amp; helps people to adopt &amp; maintain healthy practices &amp; lifestyles”</a:t>
            </a:r>
          </a:p>
          <a:p>
            <a:pPr algn="ctr"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Conference on Preventive Medicine 1977, USA</a:t>
            </a:r>
          </a:p>
          <a:p>
            <a:pPr algn="ctr">
              <a:buNone/>
              <a:defRPr/>
            </a:pPr>
            <a:endParaRPr lang="en-US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endParaRPr lang="en-US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endParaRPr lang="en-US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endParaRPr lang="en-US" b="1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978400" y="4192000"/>
            <a:ext cx="2880784" cy="1828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1200" y="5106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itchFamily="18" charset="0"/>
              </a:rPr>
              <a:t>Triad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4801" y="3506200"/>
            <a:ext cx="1654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itchFamily="18" charset="0"/>
              </a:rPr>
              <a:t>Knowledge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51200" y="5716000"/>
            <a:ext cx="1258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26400" y="57160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anose="02020603050405020304" pitchFamily="18" charset="0"/>
                <a:cs typeface="Times New Roman" pitchFamily="18" charset="0"/>
              </a:rPr>
              <a:t>Attitude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9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of Health Education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0818"/>
            <a:ext cx="10972800" cy="4724400"/>
          </a:xfrm>
        </p:spPr>
        <p:txBody>
          <a:bodyPr>
            <a:normAutofit fontScale="70000" lnSpcReduction="20000"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hygiene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health habits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 education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preventive measures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rules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use of health services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 education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 (occupation, mothers …..etc)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6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0972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Communicator: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or the team gives the message (Educator).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contents (materials) of health education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carrying the message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Audience: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receivers (users or targets) of the message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Communication Technique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109728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credibility.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message.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channel: individual, group &amp; mass education.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Receiver: ready, interested, not occupied.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back.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non-verbal cues.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listing.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good relationship.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8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Educator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17270"/>
            <a:ext cx="10972800" cy="5257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of Health Services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Worker / Community Worker / Multipurpose Worker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personnel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leaders &amp; influential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Personality: popular, influential and interested in work.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trained and prepared for the job.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show good examples.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9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information to be communicated.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Simple, at the level of understanding.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Culturally accepted.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a felt need.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technical jargon.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audiovisual aids. </a:t>
            </a:r>
          </a:p>
          <a:p>
            <a:pPr eaLnBrk="1" hangingPunct="1"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3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Individual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to face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through spoken word.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Occasions of health appraisal.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8517"/>
            <a:ext cx="10972800" cy="51054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Group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  Lessons and lectures in schools.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 startAt="2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lectures in work places e.g. factories. 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 startAt="2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and training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 startAt="2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Mass media.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Broadcasting:  Radio &amp; TV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word: Newspapers, Posters, Booklets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 e.g. theaters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8193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Barriers 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7166"/>
            <a:ext cx="109728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and cultural gap between the sender and the receiver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receptiveness of receiver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attitude of the sender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understanding and memory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emphasis by the sender (health professional)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Contradictory messages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 without identifying the “needs "of the community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7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Adoption of new ideas or practice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steps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(know)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 (details)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(Advantages Vs Disadvantages)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 (practices)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 (habit)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9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7669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 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Change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495800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by:</a:t>
            </a:r>
          </a:p>
          <a:p>
            <a:pPr lvl="2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educational approaches adopted</a:t>
            </a:r>
          </a:p>
          <a:p>
            <a:pPr lvl="2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the person to perceive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recipient learns some general information about the new idea or practice (its usefulness, limitations &amp; applicability)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1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7" y="0"/>
            <a:ext cx="10515600" cy="7630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Giving patients handouts about tetanus increased the rate of immunization against tetanus among adults threefold.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(Cates CJ, BMJ, 1990; 300 (6727):789-90)</a:t>
            </a:r>
          </a:p>
          <a:p>
            <a:pPr>
              <a:buNone/>
              <a:defRPr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educational booklet on back pain for patients reduced the number of consultations made by patients over the following year &amp; 84% said that they found it useful.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(Ronald M, Dixon M, JR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GP, 1989; 39(323):244-6)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47244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recipient seeks more detailed information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willing to listen or read more about it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recipient weighs the pros &amp; cons of the practice, its usefulness to him or his family resulting in a decision to try or reject the proposed practice.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7669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 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1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371600"/>
            <a:ext cx="10566400" cy="5257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 startAt="4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decision is put into practice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recipient needs additional information so as to overcome the problems in implementing the idea.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 startAt="4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Adoption:</a:t>
            </a:r>
          </a:p>
          <a:p>
            <a:pPr marL="990600" lvl="1" indent="-5334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recipient is convinced &amp; decides that the new practice is good &amp; adopts it.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7669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 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3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8550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3759200" y="2971800"/>
            <a:ext cx="4470400" cy="1981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PIE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80000" y="2438400"/>
            <a:ext cx="136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Planning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1" y="464820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331200" y="4648200"/>
            <a:ext cx="2287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Implementation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1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10160000" cy="44958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&amp; Implementation:</a:t>
            </a:r>
          </a:p>
          <a:p>
            <a:pPr marL="609600" indent="-609600" eaLnBrk="1" hangingPunct="1"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Pre-requisites:</a:t>
            </a:r>
          </a:p>
          <a:p>
            <a:pPr marL="1371600" lvl="2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community health problems.</a:t>
            </a:r>
          </a:p>
          <a:p>
            <a:pPr marL="1371600" lvl="2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vulnerable &amp; at-risk groups.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8550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1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47800"/>
            <a:ext cx="10871200" cy="5181600"/>
          </a:xfrm>
        </p:spPr>
        <p:txBody>
          <a:bodyPr>
            <a:normAutofit/>
          </a:bodyPr>
          <a:lstStyle/>
          <a:p>
            <a:pPr marL="1371600" lvl="2" indent="-457200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resources &amp; defining the required inputs from:</a:t>
            </a:r>
          </a:p>
          <a:p>
            <a:pPr marL="1752600" lvl="3" indent="-381000" eaLnBrk="1" hangingPunct="1">
              <a:lnSpc>
                <a:spcPct val="150000"/>
              </a:lnSpc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health centre</a:t>
            </a:r>
          </a:p>
          <a:p>
            <a:pPr marL="1752600" lvl="3" indent="-381000" eaLnBrk="1" hangingPunct="1">
              <a:lnSpc>
                <a:spcPct val="150000"/>
              </a:lnSpc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 governmental sectors</a:t>
            </a:r>
          </a:p>
          <a:p>
            <a:pPr marL="1752600" lvl="3" indent="-381000" eaLnBrk="1" hangingPunct="1">
              <a:lnSpc>
                <a:spcPct val="150000"/>
              </a:lnSpc>
              <a:buClr>
                <a:schemeClr val="tx2"/>
              </a:buClr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community</a:t>
            </a:r>
          </a:p>
          <a:p>
            <a:pPr marL="1371600" lvl="2" indent="-457200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possible barriers, inadequacies &amp; constraints &amp; alternative methods to overcome them.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8550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up objectives: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priority health problems to be tackled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priority groups to be educated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methods of communication &amp; material (the message to be passed on in detail)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your activities on a time basis (weekly, monthly, biannual, annual), e.g. day/date/time, Group/#, Venue, Subject, Media, Educator, comment.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8550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4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524000"/>
            <a:ext cx="10668000" cy="48006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left to the end, but should be made from time to time to assess the progress.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by using indicators for monitoring: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</a:t>
            </a:r>
          </a:p>
          <a:p>
            <a:pPr marL="1714500" lvl="3" indent="-3429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Manpower</a:t>
            </a:r>
          </a:p>
          <a:p>
            <a:pPr marL="1714500" lvl="3" indent="-342900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(media &amp; facilities)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8550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3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769600" cy="4876800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150000"/>
              </a:lnSpc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its relevancy by:</a:t>
            </a:r>
          </a:p>
          <a:p>
            <a:pPr lvl="3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participating</a:t>
            </a:r>
          </a:p>
          <a:p>
            <a:pPr lvl="3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sessions</a:t>
            </a:r>
          </a:p>
          <a:p>
            <a:pPr lvl="1">
              <a:lnSpc>
                <a:spcPct val="150000"/>
              </a:lnSpc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Outcome:</a:t>
            </a:r>
          </a:p>
          <a:p>
            <a:pPr lvl="2"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achievements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throughplan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objectives, e.g. reduction of disease, incidence measured in terms of numbers, rates &amp; percentages.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8550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Health Education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6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0" y="1638300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B543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9pPr>
          </a:lstStyle>
          <a:p>
            <a:pPr algn="ctr"/>
            <a:r>
              <a:rPr lang="en-US" sz="220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348"/>
            <a:ext cx="10972800" cy="40079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 of Public Health Education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972800" cy="5029200"/>
          </a:xfrm>
        </p:spPr>
        <p:txBody>
          <a:bodyPr>
            <a:noAutofit/>
          </a:bodyPr>
          <a:lstStyle/>
          <a:p>
            <a:pPr marL="609600" indent="-609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health is valued as an asset in the community</a:t>
            </a:r>
          </a:p>
          <a:p>
            <a:pPr marL="609600" indent="-609600">
              <a:buFont typeface="+mj-lt"/>
              <a:buAutoNum type="arabicPeriod"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equip the people with skills, knowledge &amp; attitudes to enable them solve their health problems by their own actions &amp; efforts</a:t>
            </a:r>
          </a:p>
          <a:p>
            <a:pPr marL="609600" indent="-609600">
              <a:buFont typeface="+mj-lt"/>
              <a:buAutoNum type="arabicPeriod"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promote the development &amp; proper use of health services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1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3750"/>
            <a:ext cx="10972800" cy="950025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Health Education (1 of 3)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05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Impart knowledge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this will:</a:t>
            </a:r>
          </a:p>
          <a:p>
            <a:pPr marL="609600" indent="-609600">
              <a:buNone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the barriers of ignorance, prejudice &amp; misconceptions</a:t>
            </a:r>
          </a:p>
          <a:p>
            <a:pPr marL="990600" lvl="1" indent="-53340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to assuming more responsibility towards one’s health care</a:t>
            </a:r>
          </a:p>
          <a:p>
            <a:pPr lvl="1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 awareness about health needs, minimizing the gap between needs &amp; demands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9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Health Education (2 of 3)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05001"/>
            <a:ext cx="10972800" cy="4525963"/>
          </a:xfrm>
        </p:spPr>
        <p:txBody>
          <a:bodyPr/>
          <a:lstStyle/>
          <a:p>
            <a:pPr marL="609600" indent="-609600">
              <a:buFontTx/>
              <a:buAutoNum type="arabicPeriod" startAt="2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 people:</a:t>
            </a:r>
          </a:p>
          <a:p>
            <a:pPr marL="609600" indent="-60960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emphasis should be on motivating the consumer to choose his own alternatives about the health 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3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7086"/>
            <a:ext cx="109728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Health Education (3 of 3)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1337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Guiding into action:</a:t>
            </a:r>
          </a:p>
          <a:p>
            <a:pPr marL="609600" indent="-60960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lnSpc>
                <a:spcPct val="17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suggested technology must be available, culturally acceptable &amp; economically affordable</a:t>
            </a:r>
          </a:p>
          <a:p>
            <a:pPr marL="990600" lvl="1" indent="-533400"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lnSpc>
                <a:spcPct val="16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stimulus to continue with the change should be persistent</a:t>
            </a:r>
          </a:p>
          <a:p>
            <a:pPr marL="990600" lvl="1" indent="-533400"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 Seek help when needed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6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89365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Model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“Telling people”</a:t>
            </a:r>
          </a:p>
          <a:p>
            <a:pPr marL="990600" lvl="1" indent="-53340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</a:p>
          <a:p>
            <a:pPr marL="990600" lvl="1" indent="-53340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 to improving &amp; protecting health &amp; efficient use of the delivery system.</a:t>
            </a:r>
          </a:p>
          <a:p>
            <a:pPr marL="990600" lvl="1" indent="-53340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enough?</a:t>
            </a:r>
          </a:p>
          <a:p>
            <a:pPr marL="990600" lvl="1" indent="-53340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7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0"/>
            <a:ext cx="10515600" cy="66802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1124981"/>
            <a:ext cx="10515600" cy="435133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Model:</a:t>
            </a:r>
          </a:p>
          <a:p>
            <a:pPr marL="990600" lvl="1" indent="-53340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Reluctance or inability of people to translate information received into practice.</a:t>
            </a:r>
          </a:p>
          <a:p>
            <a:pPr marL="990600" lvl="1" indent="-53340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Shortcomings:</a:t>
            </a:r>
          </a:p>
          <a:p>
            <a:pPr marL="1371600" lvl="2" indent="-4572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elements needed</a:t>
            </a:r>
          </a:p>
          <a:p>
            <a:pPr marL="1371600" lvl="2" indent="-457200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social &amp; economic factors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drawception.com/pub/panels/2012/4-9/Rwb44PkLCx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774" y="2882900"/>
            <a:ext cx="3454400" cy="2159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2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1406</Words>
  <Application>Microsoft Office PowerPoint</Application>
  <PresentationFormat>Custom</PresentationFormat>
  <Paragraphs>260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Public Health Education</vt:lpstr>
      <vt:lpstr>Public Health Education</vt:lpstr>
      <vt:lpstr>Importance of Health Education</vt:lpstr>
      <vt:lpstr> Aims of Public Health Education </vt:lpstr>
      <vt:lpstr>Objectives of Health Education (1 of 3)</vt:lpstr>
      <vt:lpstr>Objectives of Health Education (2 of 3)</vt:lpstr>
      <vt:lpstr>Objectives of Health Education (3 of 3)</vt:lpstr>
      <vt:lpstr>Models  </vt:lpstr>
      <vt:lpstr>Model </vt:lpstr>
      <vt:lpstr>Model</vt:lpstr>
      <vt:lpstr>Stages for Health Education</vt:lpstr>
      <vt:lpstr>Principles of Health Education</vt:lpstr>
      <vt:lpstr>Principles of Health Education</vt:lpstr>
      <vt:lpstr>Principles of Health Education</vt:lpstr>
      <vt:lpstr>Principles of Health Education</vt:lpstr>
      <vt:lpstr>Principles of Health Education</vt:lpstr>
      <vt:lpstr>Principles of Health Education</vt:lpstr>
      <vt:lpstr>Principles of Health Education</vt:lpstr>
      <vt:lpstr>Principles of Health Education</vt:lpstr>
      <vt:lpstr>Contents of Health Education</vt:lpstr>
      <vt:lpstr>Communication</vt:lpstr>
      <vt:lpstr>Good Communication Technique</vt:lpstr>
      <vt:lpstr>Educator</vt:lpstr>
      <vt:lpstr>Message</vt:lpstr>
      <vt:lpstr>Practice</vt:lpstr>
      <vt:lpstr>Practice</vt:lpstr>
      <vt:lpstr>Communication Barriers </vt:lpstr>
      <vt:lpstr>Adoption of new ideas or practice</vt:lpstr>
      <vt:lpstr>Health Education  The Process of Change</vt:lpstr>
      <vt:lpstr>Health Education  The Process of Change</vt:lpstr>
      <vt:lpstr>Health Education  The Process of Change</vt:lpstr>
      <vt:lpstr>Process of Health Education</vt:lpstr>
      <vt:lpstr>Process of Health Education</vt:lpstr>
      <vt:lpstr>Process of Health Education</vt:lpstr>
      <vt:lpstr>Process of Health Education</vt:lpstr>
      <vt:lpstr>Process of Health Education</vt:lpstr>
      <vt:lpstr>Process of Health Education</vt:lpstr>
      <vt:lpstr>Questions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User</cp:lastModifiedBy>
  <cp:revision>49</cp:revision>
  <dcterms:created xsi:type="dcterms:W3CDTF">2017-03-15T21:22:10Z</dcterms:created>
  <dcterms:modified xsi:type="dcterms:W3CDTF">2017-09-19T10:03:11Z</dcterms:modified>
</cp:coreProperties>
</file>