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1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35656-0251-41E6-BC1C-917379D236F3}" type="datetimeFigureOut">
              <a:rPr lang="ar-SA" smtClean="0"/>
              <a:pPr/>
              <a:t>25/05/1431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1AD66-9FD1-456D-80CA-D58A1232F2A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 smtClean="0"/>
              <a:t>Antimicrobial agent in </a:t>
            </a:r>
            <a:r>
              <a:rPr lang="en-US" b="1" dirty="0" smtClean="0"/>
              <a:t>vivo</a:t>
            </a:r>
            <a:br>
              <a:rPr lang="en-US" b="1" dirty="0" smtClean="0"/>
            </a:br>
            <a:r>
              <a:rPr lang="en-US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vivo inside the body</a:t>
            </a:r>
            <a:br>
              <a:rPr lang="en-US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vitro out side the body</a:t>
            </a:r>
            <a:endParaRPr lang="ar-SA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45163"/>
          </a:xfrm>
        </p:spPr>
        <p:txBody>
          <a:bodyPr>
            <a:normAutofit fontScale="77500" lnSpcReduction="20000"/>
          </a:bodyPr>
          <a:lstStyle/>
          <a:p>
            <a:pPr algn="just" rtl="0"/>
            <a:r>
              <a:rPr lang="en-US" b="1" dirty="0" smtClean="0"/>
              <a:t>Chemotherapeutic  agent </a:t>
            </a:r>
          </a:p>
          <a:p>
            <a:pPr algn="just" rtl="0"/>
            <a:r>
              <a:rPr lang="en-US" dirty="0" smtClean="0"/>
              <a:t>	use chemical to treat any disease or condition.</a:t>
            </a:r>
          </a:p>
          <a:p>
            <a:pPr algn="just" rtl="0"/>
            <a:r>
              <a:rPr lang="en-US" dirty="0" smtClean="0"/>
              <a:t>	Antimicrobial agent drugs used to treat an infections disease either by inhibiting or </a:t>
            </a:r>
            <a:r>
              <a:rPr lang="en-US" dirty="0" smtClean="0"/>
              <a:t>killing Pathogens </a:t>
            </a:r>
            <a:r>
              <a:rPr lang="en-US" dirty="0" smtClean="0"/>
              <a:t>in </a:t>
            </a:r>
            <a:r>
              <a:rPr lang="en-US" dirty="0" smtClean="0"/>
              <a:t>vivo.</a:t>
            </a:r>
            <a:endParaRPr lang="en-US" dirty="0" smtClean="0"/>
          </a:p>
          <a:p>
            <a:pPr algn="just" rtl="0"/>
            <a:r>
              <a:rPr lang="en-US" dirty="0" smtClean="0"/>
              <a:t>Antibacterial </a:t>
            </a:r>
          </a:p>
          <a:p>
            <a:pPr algn="just" rtl="0"/>
            <a:r>
              <a:rPr lang="en-US" dirty="0" smtClean="0"/>
              <a:t>Anti protozoa</a:t>
            </a:r>
          </a:p>
          <a:p>
            <a:pPr algn="just" rtl="0"/>
            <a:r>
              <a:rPr lang="en-US" dirty="0" smtClean="0"/>
              <a:t>Anti </a:t>
            </a:r>
            <a:r>
              <a:rPr lang="en-US" dirty="0" smtClean="0"/>
              <a:t>virus</a:t>
            </a:r>
            <a:endParaRPr lang="en-US" dirty="0" smtClean="0"/>
          </a:p>
          <a:p>
            <a:pPr algn="just" rtl="0"/>
            <a:r>
              <a:rPr lang="en-US" dirty="0" smtClean="0"/>
              <a:t>Anti fungal</a:t>
            </a:r>
          </a:p>
          <a:p>
            <a:pPr algn="just" rtl="0"/>
            <a:r>
              <a:rPr lang="en-US" dirty="0" smtClean="0"/>
              <a:t>some antimicrobial are antibiotic</a:t>
            </a:r>
          </a:p>
          <a:p>
            <a:pPr algn="just" rtl="0"/>
            <a:r>
              <a:rPr lang="en-US" dirty="0" smtClean="0"/>
              <a:t>antibiotic is substance produced by microorganisms that is effective in killing or inhibiting the </a:t>
            </a:r>
            <a:r>
              <a:rPr lang="en-US" dirty="0" smtClean="0"/>
              <a:t>growth </a:t>
            </a:r>
            <a:r>
              <a:rPr lang="en-US" dirty="0" smtClean="0"/>
              <a:t>of other microorganism.</a:t>
            </a:r>
          </a:p>
          <a:p>
            <a:pPr algn="just" rtl="0"/>
            <a:r>
              <a:rPr lang="en-US" dirty="0" smtClean="0"/>
              <a:t>all antibiotic are antimicrobial agent, but not all antimicrobial agent are antibiotic.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l" rtl="0"/>
            <a:r>
              <a:rPr lang="en-US" dirty="0" smtClean="0"/>
              <a:t>1928 Alexander Fleming a scotch </a:t>
            </a:r>
            <a:r>
              <a:rPr lang="en-US" dirty="0" smtClean="0"/>
              <a:t>bacteriologist </a:t>
            </a:r>
            <a:r>
              <a:rPr lang="en-US" dirty="0" smtClean="0"/>
              <a:t>discover the first antibiotic when notice the grout of penicillium mold colonies on the culture plates were inhibiting the growth of </a:t>
            </a:r>
            <a:r>
              <a:rPr lang="en-US" dirty="0" smtClean="0"/>
              <a:t>staphylococcus </a:t>
            </a:r>
            <a:r>
              <a:rPr lang="en-US" dirty="0" smtClean="0"/>
              <a:t>bacteria.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592763"/>
          </a:xfrm>
        </p:spPr>
        <p:txBody>
          <a:bodyPr/>
          <a:lstStyle/>
          <a:p>
            <a:pPr algn="l" rtl="0"/>
            <a:r>
              <a:rPr lang="en-US" dirty="0" smtClean="0"/>
              <a:t>IDEAL  QUALITY OF Antimicrobial AGENT: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Kill or inhibit the growth of pathogens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Cause no damage to the host 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Cause no allergic reaction in the host.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Be stable when stored in solid or liquid form 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Remain in specific tissues in the body long enough to be effective.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Kill the pathogens before they mutate and </a:t>
            </a:r>
            <a:r>
              <a:rPr lang="en-US" dirty="0" smtClean="0"/>
              <a:t>become resistant </a:t>
            </a:r>
            <a:r>
              <a:rPr lang="en-US" dirty="0" smtClean="0"/>
              <a:t>to it. </a:t>
            </a:r>
          </a:p>
          <a:p>
            <a:pPr marL="514350" indent="-514350" algn="l" rtl="0">
              <a:buFont typeface="+mj-lt"/>
              <a:buAutoNum type="arabicPeriod"/>
            </a:pP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l" rtl="0"/>
            <a:r>
              <a:rPr lang="en-US" dirty="0" smtClean="0"/>
              <a:t>HOW ANTIMICROBIAL AGENT WORK: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inhibit of the cell wall synthesis.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damage to cell membranes.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Inhibition of protein synthesis 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Inhibition of enzyme activity.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Inhibition of nucleic acid synthesis.(either DNA or RNA) </a:t>
            </a:r>
          </a:p>
          <a:p>
            <a:pPr marL="514350" indent="-514350" algn="l" rtl="0">
              <a:buFont typeface="+mj-lt"/>
              <a:buAutoNum type="arabicPeriod"/>
            </a:pP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In most of gram positive bacteria including  streptococci and staphylococcus penicillin interfere with the synthesis and cross – linking of peptidoglycan , a competent of bacterial cell wall . Thus, by inhibiting cell wall synthesis, penicillin destroy the bacteria .</a:t>
            </a:r>
          </a:p>
          <a:p>
            <a:pPr algn="l" rtl="0"/>
            <a:r>
              <a:rPr lang="en-US" b="1" i="1" dirty="0" smtClean="0">
                <a:solidFill>
                  <a:srgbClr val="00B050"/>
                </a:solidFill>
              </a:rPr>
              <a:t>Narrow spectrum antibiotics: </a:t>
            </a:r>
            <a:r>
              <a:rPr lang="en-US" dirty="0" smtClean="0"/>
              <a:t>those antibiotics that is  destructive  to  Gram positive (</a:t>
            </a:r>
            <a:r>
              <a:rPr lang="en-US" i="1" dirty="0" err="1" smtClean="0">
                <a:solidFill>
                  <a:schemeClr val="bg2">
                    <a:lumMod val="50000"/>
                  </a:schemeClr>
                </a:solidFill>
              </a:rPr>
              <a:t>vancomycine</a:t>
            </a:r>
            <a:r>
              <a:rPr lang="en-US" dirty="0" smtClean="0"/>
              <a:t>) or Gram negative bacteria (</a:t>
            </a:r>
            <a:r>
              <a:rPr lang="en-US" i="1" dirty="0" err="1" smtClean="0">
                <a:solidFill>
                  <a:schemeClr val="bg2">
                    <a:lumMod val="50000"/>
                  </a:schemeClr>
                </a:solidFill>
              </a:rPr>
              <a:t>colistin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and </a:t>
            </a:r>
            <a:r>
              <a:rPr lang="en-US" i="1" dirty="0" err="1" smtClean="0">
                <a:solidFill>
                  <a:schemeClr val="bg2">
                    <a:lumMod val="50000"/>
                  </a:schemeClr>
                </a:solidFill>
              </a:rPr>
              <a:t>nalidixic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acid</a:t>
            </a:r>
            <a:r>
              <a:rPr lang="en-US" dirty="0" smtClean="0"/>
              <a:t>).</a:t>
            </a:r>
          </a:p>
          <a:p>
            <a:pPr algn="l" rtl="0"/>
            <a:r>
              <a:rPr lang="en-US" b="1" i="1" dirty="0" smtClean="0">
                <a:solidFill>
                  <a:srgbClr val="00B050"/>
                </a:solidFill>
              </a:rPr>
              <a:t>Broad spectrum antibiotics </a:t>
            </a:r>
            <a:r>
              <a:rPr lang="en-US" dirty="0" smtClean="0"/>
              <a:t>: those that are destructive  to both Gram positive and Gram negative bacteria ( </a:t>
            </a:r>
            <a:r>
              <a:rPr lang="en-US" i="1" dirty="0" err="1" smtClean="0">
                <a:solidFill>
                  <a:schemeClr val="bg2">
                    <a:lumMod val="50000"/>
                  </a:schemeClr>
                </a:solidFill>
              </a:rPr>
              <a:t>ampicillin-chloramphenicol-trtracycline</a:t>
            </a:r>
            <a:r>
              <a:rPr lang="en-US" dirty="0" smtClean="0"/>
              <a:t>).</a:t>
            </a: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l" rtl="0"/>
            <a:r>
              <a:rPr lang="en-US" b="1" dirty="0" smtClean="0">
                <a:solidFill>
                  <a:srgbClr val="FF0000"/>
                </a:solidFill>
              </a:rPr>
              <a:t>Synergism versus antagonism</a:t>
            </a:r>
          </a:p>
          <a:p>
            <a:pPr algn="l" rtl="0"/>
            <a:r>
              <a:rPr lang="en-US" dirty="0" smtClean="0"/>
              <a:t>The use of two antimicrobial agent to treat an infectious disease  some times produces a degree of pathogen killing that is far greater than that achieved by either drug alone .this is called </a:t>
            </a:r>
            <a:r>
              <a:rPr lang="en-US" dirty="0" smtClean="0">
                <a:solidFill>
                  <a:srgbClr val="FF0000"/>
                </a:solidFill>
              </a:rPr>
              <a:t>synergism</a:t>
            </a:r>
            <a:r>
              <a:rPr lang="en-US" dirty="0" smtClean="0"/>
              <a:t>. </a:t>
            </a:r>
          </a:p>
          <a:p>
            <a:pPr algn="l" rtl="0"/>
            <a:r>
              <a:rPr lang="en-US" dirty="0" smtClean="0"/>
              <a:t>Where a combination of two drug  work against each other called </a:t>
            </a:r>
            <a:r>
              <a:rPr lang="en-US" dirty="0" smtClean="0">
                <a:solidFill>
                  <a:srgbClr val="FF0000"/>
                </a:solidFill>
              </a:rPr>
              <a:t>antagonism.</a:t>
            </a:r>
            <a:endParaRPr lang="ar-SA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algn="l" rtl="0"/>
            <a:r>
              <a:rPr lang="en-US" sz="3600" b="1" dirty="0" smtClean="0">
                <a:solidFill>
                  <a:srgbClr val="00B050"/>
                </a:solidFill>
              </a:rPr>
              <a:t>Intrinsic resistant  : </a:t>
            </a:r>
            <a:r>
              <a:rPr lang="en-US" dirty="0" smtClean="0"/>
              <a:t>some bacteria are naturally resistant to a particular antimicrobial agent because they lack the specific target site for the drug ( e.g. </a:t>
            </a:r>
            <a:r>
              <a:rPr lang="en-US" dirty="0" err="1" smtClean="0"/>
              <a:t>mycoplasma</a:t>
            </a:r>
            <a:r>
              <a:rPr lang="en-US" dirty="0" smtClean="0"/>
              <a:t> have no cell and are ,there fore, resistant to any drugs that interfere with the cell wall synthesis).</a:t>
            </a:r>
          </a:p>
          <a:p>
            <a:pPr algn="l" rtl="0"/>
            <a:r>
              <a:rPr lang="en-US" b="1" dirty="0" smtClean="0">
                <a:solidFill>
                  <a:srgbClr val="00B050"/>
                </a:solidFill>
              </a:rPr>
              <a:t>Acquired resistant : </a:t>
            </a:r>
            <a:r>
              <a:rPr lang="en-US" dirty="0" smtClean="0"/>
              <a:t>bacteria were susceptible to type of antibiotic and become resistant to this type of antibiotic by one of this mechanisms :</a:t>
            </a:r>
          </a:p>
          <a:p>
            <a:pPr marL="514350" indent="-514350" algn="l" rtl="0">
              <a:buFont typeface="+mj-lt"/>
              <a:buAutoNum type="arabicPeriod"/>
            </a:pP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20000"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A chromosomal mutation that causes a change in the structure of the drug so the drug cannot bind to the bacterial sites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A chromosomal mutation that causes a change in cell membrane permeability.-the drug cannot pass through the cell membrane and thus cannot enter the cell.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Acquisition a gene that enable the bacterium to produce an enzyme that destroys or inactivates the drug .- the drug  is destroyed or inactivated by   the enzyme-.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Acquisition a gene that enable the bacterium to produce an multidrug resistant (MDR) pump.- the drug  is pumped OUT of the cell before it can damage or kill the cell. 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458</Words>
  <Application>Microsoft Office PowerPoint</Application>
  <PresentationFormat>عرض على الشاشة (3:4)‏</PresentationFormat>
  <Paragraphs>39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سمة Office</vt:lpstr>
      <vt:lpstr>Antimicrobial agent in vivo vivo inside the body vitro out side the body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ssd</dc:creator>
  <cp:lastModifiedBy>ssd</cp:lastModifiedBy>
  <cp:revision>7</cp:revision>
  <dcterms:created xsi:type="dcterms:W3CDTF">2010-05-06T17:37:42Z</dcterms:created>
  <dcterms:modified xsi:type="dcterms:W3CDTF">2010-05-08T06:26:27Z</dcterms:modified>
</cp:coreProperties>
</file>