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3" r:id="rId1"/>
    <p:sldMasterId id="2147483803" r:id="rId2"/>
  </p:sldMasterIdLst>
  <p:sldIdLst>
    <p:sldId id="256" r:id="rId3"/>
    <p:sldId id="257" r:id="rId4"/>
    <p:sldId id="258" r:id="rId5"/>
    <p:sldId id="259" r:id="rId6"/>
    <p:sldId id="261" r:id="rId7"/>
    <p:sldId id="262" r:id="rId8"/>
    <p:sldId id="263" r:id="rId9"/>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1" autoAdjust="0"/>
    <p:restoredTop sz="94662" autoAdjust="0"/>
  </p:normalViewPr>
  <p:slideViewPr>
    <p:cSldViewPr>
      <p:cViewPr varScale="1">
        <p:scale>
          <a:sx n="69" d="100"/>
          <a:sy n="69" d="100"/>
        </p:scale>
        <p:origin x="756"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45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E01CAA04-9F7A-4C04-8D07-8DD1BD3823DE}" type="datetimeFigureOut">
              <a:rPr lang="ar-SA" smtClean="0"/>
              <a:t>24/02/41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0D6AF3-E306-4F9D-B5EA-C65C9BB8D3F3}" type="slidenum">
              <a:rPr lang="ar-SA" smtClean="0"/>
              <a:t>‹#›</a:t>
            </a:fld>
            <a:endParaRPr lang="ar-SA"/>
          </a:p>
        </p:txBody>
      </p:sp>
    </p:spTree>
    <p:extLst>
      <p:ext uri="{BB962C8B-B14F-4D97-AF65-F5344CB8AC3E}">
        <p14:creationId xmlns:p14="http://schemas.microsoft.com/office/powerpoint/2010/main" val="648668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01CAA04-9F7A-4C04-8D07-8DD1BD3823DE}" type="datetimeFigureOut">
              <a:rPr lang="ar-SA" smtClean="0"/>
              <a:t>24/02/41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0D6AF3-E306-4F9D-B5EA-C65C9BB8D3F3}" type="slidenum">
              <a:rPr lang="ar-SA" smtClean="0"/>
              <a:t>‹#›</a:t>
            </a:fld>
            <a:endParaRPr lang="ar-SA"/>
          </a:p>
        </p:txBody>
      </p:sp>
    </p:spTree>
    <p:extLst>
      <p:ext uri="{BB962C8B-B14F-4D97-AF65-F5344CB8AC3E}">
        <p14:creationId xmlns:p14="http://schemas.microsoft.com/office/powerpoint/2010/main" val="420240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0362"/>
            <a:ext cx="2628900" cy="5811838"/>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838201" y="360364"/>
            <a:ext cx="7734300" cy="581183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01CAA04-9F7A-4C04-8D07-8DD1BD3823DE}" type="datetimeFigureOut">
              <a:rPr lang="ar-SA" smtClean="0"/>
              <a:t>24/02/41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0D6AF3-E306-4F9D-B5EA-C65C9BB8D3F3}" type="slidenum">
              <a:rPr lang="ar-SA" smtClean="0"/>
              <a:t>‹#›</a:t>
            </a:fld>
            <a:endParaRPr lang="ar-SA"/>
          </a:p>
        </p:txBody>
      </p:sp>
    </p:spTree>
    <p:extLst>
      <p:ext uri="{BB962C8B-B14F-4D97-AF65-F5344CB8AC3E}">
        <p14:creationId xmlns:p14="http://schemas.microsoft.com/office/powerpoint/2010/main" val="2741406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E01CAA04-9F7A-4C04-8D07-8DD1BD3823DE}" type="datetimeFigureOut">
              <a:rPr lang="ar-SA" smtClean="0"/>
              <a:t>24/02/41</a:t>
            </a:fld>
            <a:endParaRPr lang="ar-SA"/>
          </a:p>
        </p:txBody>
      </p:sp>
      <p:sp>
        <p:nvSpPr>
          <p:cNvPr id="5" name="Footer Placeholder 4"/>
          <p:cNvSpPr>
            <a:spLocks noGrp="1"/>
          </p:cNvSpPr>
          <p:nvPr>
            <p:ph type="ftr" sz="quarter" idx="11"/>
          </p:nvPr>
        </p:nvSpPr>
        <p:spPr>
          <a:xfrm>
            <a:off x="2416500" y="329307"/>
            <a:ext cx="4973915" cy="309201"/>
          </a:xfrm>
        </p:spPr>
        <p:txBody>
          <a:bodyPr/>
          <a:lstStyle/>
          <a:p>
            <a:endParaRPr lang="ar-SA"/>
          </a:p>
        </p:txBody>
      </p:sp>
      <p:sp>
        <p:nvSpPr>
          <p:cNvPr id="6" name="Slide Number Placeholder 5"/>
          <p:cNvSpPr>
            <a:spLocks noGrp="1"/>
          </p:cNvSpPr>
          <p:nvPr>
            <p:ph type="sldNum" sz="quarter" idx="12"/>
          </p:nvPr>
        </p:nvSpPr>
        <p:spPr>
          <a:xfrm>
            <a:off x="1437664" y="798973"/>
            <a:ext cx="811019" cy="503578"/>
          </a:xfrm>
        </p:spPr>
        <p:txBody>
          <a:bodyPr/>
          <a:lstStyle/>
          <a:p>
            <a:fld id="{6E0D6AF3-E306-4F9D-B5EA-C65C9BB8D3F3}" type="slidenum">
              <a:rPr lang="ar-SA" smtClean="0"/>
              <a:t>‹#›</a:t>
            </a:fld>
            <a:endParaRPr lang="ar-SA"/>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268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01CAA04-9F7A-4C04-8D07-8DD1BD3823DE}" type="datetimeFigureOut">
              <a:rPr lang="ar-SA" smtClean="0"/>
              <a:t>24/02/41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0D6AF3-E306-4F9D-B5EA-C65C9BB8D3F3}" type="slidenum">
              <a:rPr lang="ar-SA" smtClean="0"/>
              <a:t>‹#›</a:t>
            </a:fld>
            <a:endParaRPr lang="ar-SA"/>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5828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E01CAA04-9F7A-4C04-8D07-8DD1BD3823DE}" type="datetimeFigureOut">
              <a:rPr lang="ar-SA" smtClean="0"/>
              <a:t>24/02/41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0D6AF3-E306-4F9D-B5EA-C65C9BB8D3F3}" type="slidenum">
              <a:rPr lang="ar-SA" smtClean="0"/>
              <a:t>‹#›</a:t>
            </a:fld>
            <a:endParaRPr lang="ar-SA"/>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9661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E01CAA04-9F7A-4C04-8D07-8DD1BD3823DE}" type="datetimeFigureOut">
              <a:rPr lang="ar-SA" smtClean="0"/>
              <a:t>24/02/41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0D6AF3-E306-4F9D-B5EA-C65C9BB8D3F3}" type="slidenum">
              <a:rPr lang="ar-SA" smtClean="0"/>
              <a:t>‹#›</a:t>
            </a:fld>
            <a:endParaRPr lang="ar-SA"/>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7167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447191" y="2824269"/>
            <a:ext cx="4645152" cy="264445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412362" y="2821491"/>
            <a:ext cx="4645152" cy="2637371"/>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E01CAA04-9F7A-4C04-8D07-8DD1BD3823DE}" type="datetimeFigureOut">
              <a:rPr lang="ar-SA" smtClean="0"/>
              <a:t>24/02/41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E0D6AF3-E306-4F9D-B5EA-C65C9BB8D3F3}" type="slidenum">
              <a:rPr lang="ar-SA" smtClean="0"/>
              <a:t>‹#›</a:t>
            </a:fld>
            <a:endParaRPr lang="ar-SA"/>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25577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E01CAA04-9F7A-4C04-8D07-8DD1BD3823DE}" type="datetimeFigureOut">
              <a:rPr lang="ar-SA" smtClean="0"/>
              <a:t>24/02/41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E0D6AF3-E306-4F9D-B5EA-C65C9BB8D3F3}" type="slidenum">
              <a:rPr lang="ar-SA" smtClean="0"/>
              <a:t>‹#›</a:t>
            </a:fld>
            <a:endParaRPr lang="ar-SA"/>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41766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CAA04-9F7A-4C04-8D07-8DD1BD3823DE}" type="datetimeFigureOut">
              <a:rPr lang="ar-SA" smtClean="0"/>
              <a:t>24/02/41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E0D6AF3-E306-4F9D-B5EA-C65C9BB8D3F3}" type="slidenum">
              <a:rPr lang="ar-SA" smtClean="0"/>
              <a:t>‹#›</a:t>
            </a:fld>
            <a:endParaRPr lang="ar-SA"/>
          </a:p>
        </p:txBody>
      </p:sp>
    </p:spTree>
    <p:extLst>
      <p:ext uri="{BB962C8B-B14F-4D97-AF65-F5344CB8AC3E}">
        <p14:creationId xmlns:p14="http://schemas.microsoft.com/office/powerpoint/2010/main" val="37711502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E01CAA04-9F7A-4C04-8D07-8DD1BD3823DE}" type="datetimeFigureOut">
              <a:rPr lang="ar-SA" smtClean="0"/>
              <a:t>24/02/41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0D6AF3-E306-4F9D-B5EA-C65C9BB8D3F3}" type="slidenum">
              <a:rPr lang="ar-SA" smtClean="0"/>
              <a:t>‹#›</a:t>
            </a:fld>
            <a:endParaRPr lang="ar-SA"/>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8675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01CAA04-9F7A-4C04-8D07-8DD1BD3823DE}" type="datetimeFigureOut">
              <a:rPr lang="ar-SA" smtClean="0"/>
              <a:t>24/02/41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0D6AF3-E306-4F9D-B5EA-C65C9BB8D3F3}" type="slidenum">
              <a:rPr lang="ar-SA" smtClean="0"/>
              <a:t>‹#›</a:t>
            </a:fld>
            <a:endParaRPr lang="ar-SA"/>
          </a:p>
        </p:txBody>
      </p:sp>
    </p:spTree>
    <p:extLst>
      <p:ext uri="{BB962C8B-B14F-4D97-AF65-F5344CB8AC3E}">
        <p14:creationId xmlns:p14="http://schemas.microsoft.com/office/powerpoint/2010/main" val="8526372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01CAA04-9F7A-4C04-8D07-8DD1BD3823DE}" type="datetimeFigureOut">
              <a:rPr lang="ar-SA" smtClean="0"/>
              <a:t>24/02/41</a:t>
            </a:fld>
            <a:endParaRPr lang="ar-SA"/>
          </a:p>
        </p:txBody>
      </p:sp>
      <p:sp>
        <p:nvSpPr>
          <p:cNvPr id="6" name="Footer Placeholder 5"/>
          <p:cNvSpPr>
            <a:spLocks noGrp="1"/>
          </p:cNvSpPr>
          <p:nvPr>
            <p:ph type="ftr" sz="quarter" idx="11"/>
          </p:nvPr>
        </p:nvSpPr>
        <p:spPr>
          <a:xfrm>
            <a:off x="1447382" y="318640"/>
            <a:ext cx="5541004" cy="320931"/>
          </a:xfrm>
        </p:spPr>
        <p:txBody>
          <a:bodyPr/>
          <a:lstStyle/>
          <a:p>
            <a:endParaRPr lang="ar-SA"/>
          </a:p>
        </p:txBody>
      </p:sp>
      <p:sp>
        <p:nvSpPr>
          <p:cNvPr id="7" name="Slide Number Placeholder 6"/>
          <p:cNvSpPr>
            <a:spLocks noGrp="1"/>
          </p:cNvSpPr>
          <p:nvPr>
            <p:ph type="sldNum" sz="quarter" idx="12"/>
          </p:nvPr>
        </p:nvSpPr>
        <p:spPr/>
        <p:txBody>
          <a:bodyPr/>
          <a:lstStyle/>
          <a:p>
            <a:fld id="{6E0D6AF3-E306-4F9D-B5EA-C65C9BB8D3F3}" type="slidenum">
              <a:rPr lang="ar-SA" smtClean="0"/>
              <a:t>‹#›</a:t>
            </a:fld>
            <a:endParaRPr lang="ar-SA"/>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15042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01CAA04-9F7A-4C04-8D07-8DD1BD3823DE}" type="datetimeFigureOut">
              <a:rPr lang="ar-SA" smtClean="0"/>
              <a:t>24/02/41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0D6AF3-E306-4F9D-B5EA-C65C9BB8D3F3}" type="slidenum">
              <a:rPr lang="ar-SA" smtClean="0"/>
              <a:t>‹#›</a:t>
            </a:fld>
            <a:endParaRPr lang="ar-SA"/>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01229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01CAA04-9F7A-4C04-8D07-8DD1BD3823DE}" type="datetimeFigureOut">
              <a:rPr lang="ar-SA" smtClean="0"/>
              <a:t>24/02/41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0D6AF3-E306-4F9D-B5EA-C65C9BB8D3F3}" type="slidenum">
              <a:rPr lang="ar-SA" smtClean="0"/>
              <a:t>‹#›</a:t>
            </a:fld>
            <a:endParaRPr lang="ar-SA"/>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4715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831851" y="1712423"/>
            <a:ext cx="10515600" cy="2851208"/>
          </a:xfrm>
        </p:spPr>
        <p:txBody>
          <a:bodyPr anchor="b">
            <a:normAutofit/>
          </a:bodyPr>
          <a:lstStyle>
            <a:lvl1pPr>
              <a:defRPr sz="4500" b="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31851" y="4552635"/>
            <a:ext cx="105156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E01CAA04-9F7A-4C04-8D07-8DD1BD3823DE}" type="datetimeFigureOut">
              <a:rPr lang="ar-SA" smtClean="0"/>
              <a:t>24/02/41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0D6AF3-E306-4F9D-B5EA-C65C9BB8D3F3}" type="slidenum">
              <a:rPr lang="ar-SA" smtClean="0"/>
              <a:t>‹#›</a:t>
            </a:fld>
            <a:endParaRPr lang="ar-SA"/>
          </a:p>
        </p:txBody>
      </p:sp>
    </p:spTree>
    <p:extLst>
      <p:ext uri="{BB962C8B-B14F-4D97-AF65-F5344CB8AC3E}">
        <p14:creationId xmlns:p14="http://schemas.microsoft.com/office/powerpoint/2010/main" val="2364932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845127" y="1828802"/>
            <a:ext cx="5181600" cy="435133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1828802"/>
            <a:ext cx="5181600" cy="435133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E01CAA04-9F7A-4C04-8D07-8DD1BD3823DE}" type="datetimeFigureOut">
              <a:rPr lang="ar-SA" smtClean="0"/>
              <a:t>24/02/41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0D6AF3-E306-4F9D-B5EA-C65C9BB8D3F3}" type="slidenum">
              <a:rPr lang="ar-SA" smtClean="0"/>
              <a:t>‹#›</a:t>
            </a:fld>
            <a:endParaRPr lang="ar-SA"/>
          </a:p>
        </p:txBody>
      </p:sp>
    </p:spTree>
    <p:extLst>
      <p:ext uri="{BB962C8B-B14F-4D97-AF65-F5344CB8AC3E}">
        <p14:creationId xmlns:p14="http://schemas.microsoft.com/office/powerpoint/2010/main" val="1191192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2"/>
            <a:ext cx="515620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smtClean="0"/>
              <a:t>تحرير أنماط النص الرئيسي</a:t>
            </a:r>
          </a:p>
        </p:txBody>
      </p:sp>
      <p:sp>
        <p:nvSpPr>
          <p:cNvPr id="4" name="Content Placeholder 3"/>
          <p:cNvSpPr>
            <a:spLocks noGrp="1"/>
          </p:cNvSpPr>
          <p:nvPr>
            <p:ph sz="half" idx="2"/>
          </p:nvPr>
        </p:nvSpPr>
        <p:spPr>
          <a:xfrm>
            <a:off x="845127" y="2507552"/>
            <a:ext cx="5156200" cy="36805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172201" y="1681851"/>
            <a:ext cx="51816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smtClean="0"/>
              <a:t>تحرير أنماط النص الرئيسي</a:t>
            </a:r>
          </a:p>
        </p:txBody>
      </p:sp>
      <p:sp>
        <p:nvSpPr>
          <p:cNvPr id="6" name="Content Placeholder 5"/>
          <p:cNvSpPr>
            <a:spLocks noGrp="1"/>
          </p:cNvSpPr>
          <p:nvPr>
            <p:ph sz="quarter" idx="4"/>
          </p:nvPr>
        </p:nvSpPr>
        <p:spPr>
          <a:xfrm>
            <a:off x="6172201" y="2507552"/>
            <a:ext cx="5181601" cy="36805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E01CAA04-9F7A-4C04-8D07-8DD1BD3823DE}" type="datetimeFigureOut">
              <a:rPr lang="ar-SA" smtClean="0"/>
              <a:t>24/02/41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E0D6AF3-E306-4F9D-B5EA-C65C9BB8D3F3}" type="slidenum">
              <a:rPr lang="ar-SA" smtClean="0"/>
              <a:t>‹#›</a:t>
            </a:fld>
            <a:endParaRPr lang="ar-SA"/>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extLst>
      <p:ext uri="{BB962C8B-B14F-4D97-AF65-F5344CB8AC3E}">
        <p14:creationId xmlns:p14="http://schemas.microsoft.com/office/powerpoint/2010/main" val="1067723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عنوان فقط">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01CAA04-9F7A-4C04-8D07-8DD1BD3823DE}" type="datetimeFigureOut">
              <a:rPr lang="ar-SA" smtClean="0"/>
              <a:t>24/02/41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E0D6AF3-E306-4F9D-B5EA-C65C9BB8D3F3}" type="slidenum">
              <a:rPr lang="ar-SA" smtClean="0"/>
              <a:t>‹#›</a:t>
            </a:fld>
            <a:endParaRPr lang="ar-SA"/>
          </a:p>
        </p:txBody>
      </p:sp>
      <p:sp>
        <p:nvSpPr>
          <p:cNvPr id="6" name="Title 5"/>
          <p:cNvSpPr>
            <a:spLocks noGrp="1"/>
          </p:cNvSpPr>
          <p:nvPr>
            <p:ph type="title"/>
          </p:nvPr>
        </p:nvSpPr>
        <p:spPr/>
        <p:txBody>
          <a:bodyPr/>
          <a:lstStyle/>
          <a:p>
            <a:r>
              <a:rPr lang="ar-SA" smtClean="0"/>
              <a:t>انقر لتحرير نمط العنوان الرئيسي</a:t>
            </a:r>
            <a:endParaRPr lang="en-US"/>
          </a:p>
        </p:txBody>
      </p:sp>
    </p:spTree>
    <p:extLst>
      <p:ext uri="{BB962C8B-B14F-4D97-AF65-F5344CB8AC3E}">
        <p14:creationId xmlns:p14="http://schemas.microsoft.com/office/powerpoint/2010/main" val="1899301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CAA04-9F7A-4C04-8D07-8DD1BD3823DE}" type="datetimeFigureOut">
              <a:rPr lang="ar-SA" smtClean="0"/>
              <a:t>24/02/41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E0D6AF3-E306-4F9D-B5EA-C65C9BB8D3F3}" type="slidenum">
              <a:rPr lang="ar-SA" smtClean="0"/>
              <a:t>‹#›</a:t>
            </a:fld>
            <a:endParaRPr lang="ar-SA"/>
          </a:p>
        </p:txBody>
      </p:sp>
    </p:spTree>
    <p:extLst>
      <p:ext uri="{BB962C8B-B14F-4D97-AF65-F5344CB8AC3E}">
        <p14:creationId xmlns:p14="http://schemas.microsoft.com/office/powerpoint/2010/main" val="1025808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2"/>
            <a:ext cx="3931920" cy="1600197"/>
          </a:xfrm>
        </p:spPr>
        <p:txBody>
          <a:bodyPr anchor="b">
            <a:normAutofit/>
          </a:bodyPr>
          <a:lstStyle>
            <a:lvl1pPr>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181600" y="990600"/>
            <a:ext cx="617220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E01CAA04-9F7A-4C04-8D07-8DD1BD3823DE}" type="datetimeFigureOut">
              <a:rPr lang="ar-SA" smtClean="0"/>
              <a:t>24/02/41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0D6AF3-E306-4F9D-B5EA-C65C9BB8D3F3}" type="slidenum">
              <a:rPr lang="ar-SA" smtClean="0"/>
              <a:t>‹#›</a:t>
            </a:fld>
            <a:endParaRPr lang="ar-SA"/>
          </a:p>
        </p:txBody>
      </p:sp>
    </p:spTree>
    <p:extLst>
      <p:ext uri="{BB962C8B-B14F-4D97-AF65-F5344CB8AC3E}">
        <p14:creationId xmlns:p14="http://schemas.microsoft.com/office/powerpoint/2010/main" val="1657242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2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E01CAA04-9F7A-4C04-8D07-8DD1BD3823DE}" type="datetimeFigureOut">
              <a:rPr lang="ar-SA" smtClean="0"/>
              <a:t>24/02/41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0D6AF3-E306-4F9D-B5EA-C65C9BB8D3F3}" type="slidenum">
              <a:rPr lang="ar-SA" smtClean="0"/>
              <a:t>‹#›</a:t>
            </a:fld>
            <a:endParaRPr lang="ar-SA"/>
          </a:p>
        </p:txBody>
      </p:sp>
    </p:spTree>
    <p:extLst>
      <p:ext uri="{BB962C8B-B14F-4D97-AF65-F5344CB8AC3E}">
        <p14:creationId xmlns:p14="http://schemas.microsoft.com/office/powerpoint/2010/main" val="172239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45127" y="1828802"/>
            <a:ext cx="10515600" cy="4351337"/>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E01CAA04-9F7A-4C04-8D07-8DD1BD3823DE}" type="datetimeFigureOut">
              <a:rPr lang="ar-SA" smtClean="0"/>
              <a:t>24/02/41</a:t>
            </a:fld>
            <a:endParaRPr lang="ar-SA"/>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ar-SA"/>
          </a:p>
        </p:txBody>
      </p:sp>
      <p:sp>
        <p:nvSpPr>
          <p:cNvPr id="6" name="Slide Number Placeholder 5"/>
          <p:cNvSpPr>
            <a:spLocks noGrp="1"/>
          </p:cNvSpPr>
          <p:nvPr>
            <p:ph type="sldNum" sz="quarter" idx="4"/>
          </p:nvPr>
        </p:nvSpPr>
        <p:spPr>
          <a:xfrm>
            <a:off x="8617527" y="6356352"/>
            <a:ext cx="27432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6E0D6AF3-E306-4F9D-B5EA-C65C9BB8D3F3}" type="slidenum">
              <a:rPr lang="ar-SA" smtClean="0"/>
              <a:t>‹#›</a:t>
            </a:fld>
            <a:endParaRPr lang="ar-SA"/>
          </a:p>
        </p:txBody>
      </p:sp>
    </p:spTree>
    <p:extLst>
      <p:ext uri="{BB962C8B-B14F-4D97-AF65-F5344CB8AC3E}">
        <p14:creationId xmlns:p14="http://schemas.microsoft.com/office/powerpoint/2010/main" val="4119376858"/>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685800" rtl="1"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r" defTabSz="685800" rtl="1"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r" defTabSz="685800" rtl="1"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r" defTabSz="685800" rtl="1"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r" defTabSz="685800" rtl="1"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01CAA04-9F7A-4C04-8D07-8DD1BD3823DE}" type="datetimeFigureOut">
              <a:rPr lang="ar-SA" smtClean="0"/>
              <a:t>24/02/41</a:t>
            </a:fld>
            <a:endParaRPr lang="ar-S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E0D6AF3-E306-4F9D-B5EA-C65C9BB8D3F3}" type="slidenum">
              <a:rPr lang="ar-SA" smtClean="0"/>
              <a:t>‹#›</a:t>
            </a:fld>
            <a:endParaRPr lang="ar-S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5590279"/>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hyperlink" Target="https://mci.gov.sa/ar/guides/MerchantGuide/Pages/CommercialAgency.aspx" TargetMode="External"/><Relationship Id="rId2" Type="http://schemas.openxmlformats.org/officeDocument/2006/relationships/image" Target="../media/image1.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775520" y="116632"/>
            <a:ext cx="8640960" cy="6741368"/>
          </a:xfrm>
        </p:spPr>
        <p:txBody>
          <a:bodyPr>
            <a:normAutofit fontScale="92500" lnSpcReduction="20000"/>
          </a:bodyPr>
          <a:lstStyle/>
          <a:p>
            <a:pPr algn="r"/>
            <a:r>
              <a:rPr lang="ar-SA" sz="1900" dirty="0" smtClean="0">
                <a:solidFill>
                  <a:srgbClr val="FF0000"/>
                </a:solidFill>
              </a:rPr>
              <a:t>قانون الأعمال</a:t>
            </a:r>
          </a:p>
          <a:p>
            <a:pPr algn="r"/>
            <a:endParaRPr lang="ar-SA" sz="1900" dirty="0" smtClean="0">
              <a:solidFill>
                <a:srgbClr val="FF0000"/>
              </a:solidFill>
            </a:endParaRPr>
          </a:p>
          <a:p>
            <a:pPr algn="r"/>
            <a:r>
              <a:rPr lang="ar-SA" sz="1900" dirty="0" smtClean="0">
                <a:solidFill>
                  <a:srgbClr val="FF0000"/>
                </a:solidFill>
              </a:rPr>
              <a:t>العقود التجارية</a:t>
            </a:r>
          </a:p>
          <a:p>
            <a:pPr algn="r"/>
            <a:endParaRPr lang="ar-SA" sz="1900" dirty="0" smtClean="0">
              <a:solidFill>
                <a:srgbClr val="FF0000"/>
              </a:solidFill>
            </a:endParaRPr>
          </a:p>
          <a:p>
            <a:pPr algn="r"/>
            <a:r>
              <a:rPr lang="ar-SA" sz="1900" dirty="0" smtClean="0">
                <a:solidFill>
                  <a:srgbClr val="FF0000"/>
                </a:solidFill>
              </a:rPr>
              <a:t>المبحث الثالث:عقد وكالة العقود</a:t>
            </a:r>
          </a:p>
          <a:p>
            <a:pPr algn="r"/>
            <a:endParaRPr lang="ar-SA" sz="1900" dirty="0" smtClean="0">
              <a:solidFill>
                <a:srgbClr val="FF0000"/>
              </a:solidFill>
            </a:endParaRPr>
          </a:p>
          <a:p>
            <a:pPr algn="r"/>
            <a:r>
              <a:rPr lang="ar-SA" sz="1900" dirty="0" smtClean="0">
                <a:solidFill>
                  <a:srgbClr val="FF0000"/>
                </a:solidFill>
              </a:rPr>
              <a:t>إعداد الطلاب: </a:t>
            </a:r>
          </a:p>
          <a:p>
            <a:pPr algn="r"/>
            <a:endParaRPr lang="ar-SA" sz="1900" dirty="0" smtClean="0">
              <a:solidFill>
                <a:srgbClr val="FF0000"/>
              </a:solidFill>
            </a:endParaRPr>
          </a:p>
          <a:p>
            <a:pPr algn="r"/>
            <a:r>
              <a:rPr lang="ar-SA" sz="1900" dirty="0" smtClean="0">
                <a:solidFill>
                  <a:srgbClr val="FF0000"/>
                </a:solidFill>
              </a:rPr>
              <a:t>عبدالعزيز محمد الهزاني 437102647</a:t>
            </a:r>
          </a:p>
          <a:p>
            <a:pPr algn="r"/>
            <a:endParaRPr lang="ar-SA" sz="1900" dirty="0" smtClean="0">
              <a:solidFill>
                <a:srgbClr val="FF0000"/>
              </a:solidFill>
            </a:endParaRPr>
          </a:p>
          <a:p>
            <a:pPr algn="r"/>
            <a:r>
              <a:rPr lang="ar-SA" sz="1900" dirty="0" smtClean="0">
                <a:solidFill>
                  <a:srgbClr val="FF0000"/>
                </a:solidFill>
              </a:rPr>
              <a:t>سطام عبدالله الصالح437103669</a:t>
            </a:r>
          </a:p>
          <a:p>
            <a:pPr algn="r"/>
            <a:endParaRPr lang="ar-SA" sz="1900" dirty="0" smtClean="0">
              <a:solidFill>
                <a:srgbClr val="FF0000"/>
              </a:solidFill>
            </a:endParaRPr>
          </a:p>
          <a:p>
            <a:pPr algn="r"/>
            <a:r>
              <a:rPr lang="ar-SA" sz="1900" dirty="0" smtClean="0">
                <a:solidFill>
                  <a:srgbClr val="FF0000"/>
                </a:solidFill>
              </a:rPr>
              <a:t>سلمان هجان العنزي437101503</a:t>
            </a:r>
          </a:p>
          <a:p>
            <a:pPr algn="r"/>
            <a:endParaRPr lang="ar-SA" sz="1900" dirty="0" smtClean="0">
              <a:solidFill>
                <a:srgbClr val="FF0000"/>
              </a:solidFill>
            </a:endParaRPr>
          </a:p>
          <a:p>
            <a:pPr algn="r"/>
            <a:r>
              <a:rPr lang="ar-SA" sz="1900" dirty="0" smtClean="0">
                <a:solidFill>
                  <a:srgbClr val="FF0000"/>
                </a:solidFill>
              </a:rPr>
              <a:t>إشراف:د.عبدالرحمن نبيل الصالح </a:t>
            </a:r>
          </a:p>
          <a:p>
            <a:r>
              <a:rPr lang="ar-SA" dirty="0" smtClean="0"/>
              <a:t>                           </a:t>
            </a:r>
          </a:p>
        </p:txBody>
      </p:sp>
    </p:spTree>
    <p:extLst>
      <p:ext uri="{BB962C8B-B14F-4D97-AF65-F5344CB8AC3E}">
        <p14:creationId xmlns:p14="http://schemas.microsoft.com/office/powerpoint/2010/main" val="30831400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anim calcmode="lin" valueType="num">
                                      <p:cBhvr additive="base">
                                        <p:cTn id="11" dur="5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anim calcmode="lin" valueType="num">
                                      <p:cBhvr additive="base">
                                        <p:cTn id="15" dur="5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anim calcmode="lin" valueType="num">
                                      <p:cBhvr additive="base">
                                        <p:cTn id="19" dur="500" fill="hold"/>
                                        <p:tgtEl>
                                          <p:spTgt spid="7">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12" fill="hold" grpId="0" nodeType="withEffect">
                                  <p:stCondLst>
                                    <p:cond delay="0"/>
                                  </p:stCondLst>
                                  <p:childTnLst>
                                    <p:set>
                                      <p:cBhvr>
                                        <p:cTn id="22" dur="1" fill="hold">
                                          <p:stCondLst>
                                            <p:cond delay="0"/>
                                          </p:stCondLst>
                                        </p:cTn>
                                        <p:tgtEl>
                                          <p:spTgt spid="7">
                                            <p:txEl>
                                              <p:pRg st="8" end="8"/>
                                            </p:txEl>
                                          </p:spTgt>
                                        </p:tgtEl>
                                        <p:attrNameLst>
                                          <p:attrName>style.visibility</p:attrName>
                                        </p:attrNameLst>
                                      </p:cBhvr>
                                      <p:to>
                                        <p:strVal val="visible"/>
                                      </p:to>
                                    </p:set>
                                    <p:anim calcmode="lin" valueType="num">
                                      <p:cBhvr additive="base">
                                        <p:cTn id="23" dur="500" fill="hold"/>
                                        <p:tgtEl>
                                          <p:spTgt spid="7">
                                            <p:txEl>
                                              <p:pRg st="8" end="8"/>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12" fill="hold" grpId="0" nodeType="withEffect">
                                  <p:stCondLst>
                                    <p:cond delay="0"/>
                                  </p:stCondLst>
                                  <p:childTnLst>
                                    <p:set>
                                      <p:cBhvr>
                                        <p:cTn id="26" dur="1" fill="hold">
                                          <p:stCondLst>
                                            <p:cond delay="0"/>
                                          </p:stCondLst>
                                        </p:cTn>
                                        <p:tgtEl>
                                          <p:spTgt spid="7">
                                            <p:txEl>
                                              <p:pRg st="10" end="10"/>
                                            </p:txEl>
                                          </p:spTgt>
                                        </p:tgtEl>
                                        <p:attrNameLst>
                                          <p:attrName>style.visibility</p:attrName>
                                        </p:attrNameLst>
                                      </p:cBhvr>
                                      <p:to>
                                        <p:strVal val="visible"/>
                                      </p:to>
                                    </p:set>
                                    <p:anim calcmode="lin" valueType="num">
                                      <p:cBhvr additive="base">
                                        <p:cTn id="27" dur="500" fill="hold"/>
                                        <p:tgtEl>
                                          <p:spTgt spid="7">
                                            <p:txEl>
                                              <p:pRg st="10" end="10"/>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12" fill="hold" grpId="0" nodeType="withEffect">
                                  <p:stCondLst>
                                    <p:cond delay="0"/>
                                  </p:stCondLst>
                                  <p:childTnLst>
                                    <p:set>
                                      <p:cBhvr>
                                        <p:cTn id="30" dur="1" fill="hold">
                                          <p:stCondLst>
                                            <p:cond delay="0"/>
                                          </p:stCondLst>
                                        </p:cTn>
                                        <p:tgtEl>
                                          <p:spTgt spid="7">
                                            <p:txEl>
                                              <p:pRg st="12" end="12"/>
                                            </p:txEl>
                                          </p:spTgt>
                                        </p:tgtEl>
                                        <p:attrNameLst>
                                          <p:attrName>style.visibility</p:attrName>
                                        </p:attrNameLst>
                                      </p:cBhvr>
                                      <p:to>
                                        <p:strVal val="visible"/>
                                      </p:to>
                                    </p:set>
                                    <p:anim calcmode="lin" valueType="num">
                                      <p:cBhvr additive="base">
                                        <p:cTn id="31" dur="500" fill="hold"/>
                                        <p:tgtEl>
                                          <p:spTgt spid="7">
                                            <p:txEl>
                                              <p:pRg st="12" end="1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12" fill="hold" grpId="0" nodeType="withEffect">
                                  <p:stCondLst>
                                    <p:cond delay="0"/>
                                  </p:stCondLst>
                                  <p:childTnLst>
                                    <p:set>
                                      <p:cBhvr>
                                        <p:cTn id="34" dur="1" fill="hold">
                                          <p:stCondLst>
                                            <p:cond delay="0"/>
                                          </p:stCondLst>
                                        </p:cTn>
                                        <p:tgtEl>
                                          <p:spTgt spid="7">
                                            <p:txEl>
                                              <p:pRg st="14" end="14"/>
                                            </p:txEl>
                                          </p:spTgt>
                                        </p:tgtEl>
                                        <p:attrNameLst>
                                          <p:attrName>style.visibility</p:attrName>
                                        </p:attrNameLst>
                                      </p:cBhvr>
                                      <p:to>
                                        <p:strVal val="visible"/>
                                      </p:to>
                                    </p:set>
                                    <p:anim calcmode="lin" valueType="num">
                                      <p:cBhvr additive="base">
                                        <p:cTn id="35" dur="500" fill="hold"/>
                                        <p:tgtEl>
                                          <p:spTgt spid="7">
                                            <p:txEl>
                                              <p:pRg st="14" end="1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7">
                                            <p:txEl>
                                              <p:pRg st="14" end="14"/>
                                            </p:txEl>
                                          </p:spTgt>
                                        </p:tgtEl>
                                        <p:attrNameLst>
                                          <p:attrName>ppt_y</p:attrName>
                                        </p:attrNameLst>
                                      </p:cBhvr>
                                      <p:tavLst>
                                        <p:tav tm="0">
                                          <p:val>
                                            <p:strVal val="1+#ppt_h/2"/>
                                          </p:val>
                                        </p:tav>
                                        <p:tav tm="100000">
                                          <p:val>
                                            <p:strVal val="#ppt_y"/>
                                          </p:val>
                                        </p:tav>
                                      </p:tavLst>
                                    </p:anim>
                                  </p:childTnLst>
                                </p:cTn>
                              </p:par>
                              <p:par>
                                <p:cTn id="37" presetID="2" presetClass="entr" presetSubtype="12" fill="hold" grpId="0" nodeType="withEffect">
                                  <p:stCondLst>
                                    <p:cond delay="0"/>
                                  </p:stCondLst>
                                  <p:childTnLst>
                                    <p:set>
                                      <p:cBhvr>
                                        <p:cTn id="38" dur="1" fill="hold">
                                          <p:stCondLst>
                                            <p:cond delay="0"/>
                                          </p:stCondLst>
                                        </p:cTn>
                                        <p:tgtEl>
                                          <p:spTgt spid="7">
                                            <p:txEl>
                                              <p:pRg st="15" end="15"/>
                                            </p:txEl>
                                          </p:spTgt>
                                        </p:tgtEl>
                                        <p:attrNameLst>
                                          <p:attrName>style.visibility</p:attrName>
                                        </p:attrNameLst>
                                      </p:cBhvr>
                                      <p:to>
                                        <p:strVal val="visible"/>
                                      </p:to>
                                    </p:set>
                                    <p:anim calcmode="lin" valueType="num">
                                      <p:cBhvr additive="base">
                                        <p:cTn id="39" dur="500" fill="hold"/>
                                        <p:tgtEl>
                                          <p:spTgt spid="7">
                                            <p:txEl>
                                              <p:pRg st="15" end="15"/>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7">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31504" y="188640"/>
            <a:ext cx="8856984" cy="6552728"/>
          </a:xfrm>
        </p:spPr>
        <p:txBody>
          <a:bodyPr>
            <a:normAutofit/>
          </a:bodyPr>
          <a:lstStyle/>
          <a:p>
            <a:pPr algn="r"/>
            <a:r>
              <a:rPr lang="ar-SA" sz="2400" dirty="0" smtClean="0">
                <a:solidFill>
                  <a:schemeClr val="accent5">
                    <a:lumMod val="75000"/>
                  </a:schemeClr>
                </a:solidFill>
              </a:rPr>
              <a:t>مقدمة:</a:t>
            </a:r>
          </a:p>
          <a:p>
            <a:pPr algn="r"/>
            <a:r>
              <a:rPr lang="ar-SA" sz="2400" dirty="0" smtClean="0">
                <a:solidFill>
                  <a:schemeClr val="accent5">
                    <a:lumMod val="75000"/>
                  </a:schemeClr>
                </a:solidFill>
              </a:rPr>
              <a:t>تعرف الوكالة بوجه عام بأنها عقد يقيم المُوكِّل بمقتضاه شخصًا آخر مقام نفسه في تصرف قانوني جائز معلوم؛فالوكالة تنطوي على تصرف قانوني لصالح المُوكِّل،فإذا كان هذا التصرف يتعلق بمعاملات تجارية كانت الوكالة تجارية،و إلا كانت مدنية.</a:t>
            </a:r>
          </a:p>
          <a:p>
            <a:pPr algn="r"/>
            <a:r>
              <a:rPr lang="ar-SA" sz="2400" dirty="0" smtClean="0">
                <a:solidFill>
                  <a:schemeClr val="accent5">
                    <a:lumMod val="75000"/>
                  </a:schemeClr>
                </a:solidFill>
              </a:rPr>
              <a:t>*يلجأ التاجر إلى الاستعانة بأشخاص يحترفون الاتصال بالعملاء لتصريف منتجات مشروعه أو تسويق خدماته غير المعروفة للمستهلكين،فيكون حلقة الاتصال بين المنتج و المستهلك،و يطلق على هؤلاء الأشخاص وكلاء العقود.</a:t>
            </a:r>
          </a:p>
          <a:p>
            <a:pPr algn="r"/>
            <a:r>
              <a:rPr lang="ar-SA" sz="2400" dirty="0" smtClean="0">
                <a:solidFill>
                  <a:schemeClr val="accent5">
                    <a:lumMod val="75000"/>
                  </a:schemeClr>
                </a:solidFill>
              </a:rPr>
              <a:t>*الوكالة التجارية تتعلق بوكالة العقود دون الوكالة بالعمولة أو الممثلين التجاريين</a:t>
            </a:r>
          </a:p>
        </p:txBody>
      </p:sp>
    </p:spTree>
    <p:extLst>
      <p:ext uri="{BB962C8B-B14F-4D97-AF65-F5344CB8AC3E}">
        <p14:creationId xmlns:p14="http://schemas.microsoft.com/office/powerpoint/2010/main" val="7114774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290">
                                          <p:stCondLst>
                                            <p:cond delay="0"/>
                                          </p:stCondLst>
                                        </p:cTn>
                                        <p:tgtEl>
                                          <p:spTgt spid="3">
                                            <p:txEl>
                                              <p:pRg st="0" end="0"/>
                                            </p:txEl>
                                          </p:spTgt>
                                        </p:tgtEl>
                                      </p:cBhvr>
                                    </p:animEffect>
                                    <p:anim calcmode="lin" valueType="num">
                                      <p:cBhvr>
                                        <p:cTn id="8" dur="911"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13">
                                          <p:stCondLst>
                                            <p:cond delay="325"/>
                                          </p:stCondLst>
                                        </p:cTn>
                                        <p:tgtEl>
                                          <p:spTgt spid="3">
                                            <p:txEl>
                                              <p:pRg st="0" end="0"/>
                                            </p:txEl>
                                          </p:spTgt>
                                        </p:tgtEl>
                                      </p:cBhvr>
                                      <p:to x="100000" y="60000"/>
                                    </p:animScale>
                                    <p:animScale>
                                      <p:cBhvr>
                                        <p:cTn id="14" dur="83" decel="50000">
                                          <p:stCondLst>
                                            <p:cond delay="338"/>
                                          </p:stCondLst>
                                        </p:cTn>
                                        <p:tgtEl>
                                          <p:spTgt spid="3">
                                            <p:txEl>
                                              <p:pRg st="0" end="0"/>
                                            </p:txEl>
                                          </p:spTgt>
                                        </p:tgtEl>
                                      </p:cBhvr>
                                      <p:to x="100000" y="100000"/>
                                    </p:animScale>
                                    <p:animScale>
                                      <p:cBhvr>
                                        <p:cTn id="15" dur="13">
                                          <p:stCondLst>
                                            <p:cond delay="656"/>
                                          </p:stCondLst>
                                        </p:cTn>
                                        <p:tgtEl>
                                          <p:spTgt spid="3">
                                            <p:txEl>
                                              <p:pRg st="0" end="0"/>
                                            </p:txEl>
                                          </p:spTgt>
                                        </p:tgtEl>
                                      </p:cBhvr>
                                      <p:to x="100000" y="80000"/>
                                    </p:animScale>
                                    <p:animScale>
                                      <p:cBhvr>
                                        <p:cTn id="16" dur="83" decel="50000">
                                          <p:stCondLst>
                                            <p:cond delay="669"/>
                                          </p:stCondLst>
                                        </p:cTn>
                                        <p:tgtEl>
                                          <p:spTgt spid="3">
                                            <p:txEl>
                                              <p:pRg st="0" end="0"/>
                                            </p:txEl>
                                          </p:spTgt>
                                        </p:tgtEl>
                                      </p:cBhvr>
                                      <p:to x="100000" y="100000"/>
                                    </p:animScale>
                                    <p:animScale>
                                      <p:cBhvr>
                                        <p:cTn id="17" dur="13">
                                          <p:stCondLst>
                                            <p:cond delay="821"/>
                                          </p:stCondLst>
                                        </p:cTn>
                                        <p:tgtEl>
                                          <p:spTgt spid="3">
                                            <p:txEl>
                                              <p:pRg st="0" end="0"/>
                                            </p:txEl>
                                          </p:spTgt>
                                        </p:tgtEl>
                                      </p:cBhvr>
                                      <p:to x="100000" y="90000"/>
                                    </p:animScale>
                                    <p:animScale>
                                      <p:cBhvr>
                                        <p:cTn id="18" dur="83" decel="50000">
                                          <p:stCondLst>
                                            <p:cond delay="834"/>
                                          </p:stCondLst>
                                        </p:cTn>
                                        <p:tgtEl>
                                          <p:spTgt spid="3">
                                            <p:txEl>
                                              <p:pRg st="0" end="0"/>
                                            </p:txEl>
                                          </p:spTgt>
                                        </p:tgtEl>
                                      </p:cBhvr>
                                      <p:to x="100000" y="100000"/>
                                    </p:animScale>
                                    <p:animScale>
                                      <p:cBhvr>
                                        <p:cTn id="19" dur="13">
                                          <p:stCondLst>
                                            <p:cond delay="904"/>
                                          </p:stCondLst>
                                        </p:cTn>
                                        <p:tgtEl>
                                          <p:spTgt spid="3">
                                            <p:txEl>
                                              <p:pRg st="0" end="0"/>
                                            </p:txEl>
                                          </p:spTgt>
                                        </p:tgtEl>
                                      </p:cBhvr>
                                      <p:to x="100000" y="95000"/>
                                    </p:animScale>
                                    <p:animScale>
                                      <p:cBhvr>
                                        <p:cTn id="20" dur="83" decel="50000">
                                          <p:stCondLst>
                                            <p:cond delay="917"/>
                                          </p:stCondLst>
                                        </p:cTn>
                                        <p:tgtEl>
                                          <p:spTgt spid="3">
                                            <p:txEl>
                                              <p:pRg st="0" end="0"/>
                                            </p:tx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290">
                                          <p:stCondLst>
                                            <p:cond delay="0"/>
                                          </p:stCondLst>
                                        </p:cTn>
                                        <p:tgtEl>
                                          <p:spTgt spid="3">
                                            <p:txEl>
                                              <p:pRg st="1" end="1"/>
                                            </p:txEl>
                                          </p:spTgt>
                                        </p:tgtEl>
                                      </p:cBhvr>
                                    </p:animEffect>
                                    <p:anim calcmode="lin" valueType="num">
                                      <p:cBhvr>
                                        <p:cTn id="24" dur="911"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332"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332" tmFilter="0, 0; 0.125,0.2665; 0.25,0.4; 0.375,0.465; 0.5,0.5;  0.625,0.535; 0.75,0.6; 0.875,0.7335; 1,1">
                                          <p:stCondLst>
                                            <p:cond delay="332"/>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166" tmFilter="0, 0; 0.125,0.2665; 0.25,0.4; 0.375,0.465; 0.5,0.5;  0.625,0.535; 0.75,0.6; 0.875,0.7335; 1,1">
                                          <p:stCondLst>
                                            <p:cond delay="662"/>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82" tmFilter="0, 0; 0.125,0.2665; 0.25,0.4; 0.375,0.465; 0.5,0.5;  0.625,0.535; 0.75,0.6; 0.875,0.7335; 1,1">
                                          <p:stCondLst>
                                            <p:cond delay="828"/>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13">
                                          <p:stCondLst>
                                            <p:cond delay="325"/>
                                          </p:stCondLst>
                                        </p:cTn>
                                        <p:tgtEl>
                                          <p:spTgt spid="3">
                                            <p:txEl>
                                              <p:pRg st="1" end="1"/>
                                            </p:txEl>
                                          </p:spTgt>
                                        </p:tgtEl>
                                      </p:cBhvr>
                                      <p:to x="100000" y="60000"/>
                                    </p:animScale>
                                    <p:animScale>
                                      <p:cBhvr>
                                        <p:cTn id="30" dur="83" decel="50000">
                                          <p:stCondLst>
                                            <p:cond delay="338"/>
                                          </p:stCondLst>
                                        </p:cTn>
                                        <p:tgtEl>
                                          <p:spTgt spid="3">
                                            <p:txEl>
                                              <p:pRg st="1" end="1"/>
                                            </p:txEl>
                                          </p:spTgt>
                                        </p:tgtEl>
                                      </p:cBhvr>
                                      <p:to x="100000" y="100000"/>
                                    </p:animScale>
                                    <p:animScale>
                                      <p:cBhvr>
                                        <p:cTn id="31" dur="13">
                                          <p:stCondLst>
                                            <p:cond delay="656"/>
                                          </p:stCondLst>
                                        </p:cTn>
                                        <p:tgtEl>
                                          <p:spTgt spid="3">
                                            <p:txEl>
                                              <p:pRg st="1" end="1"/>
                                            </p:txEl>
                                          </p:spTgt>
                                        </p:tgtEl>
                                      </p:cBhvr>
                                      <p:to x="100000" y="80000"/>
                                    </p:animScale>
                                    <p:animScale>
                                      <p:cBhvr>
                                        <p:cTn id="32" dur="83" decel="50000">
                                          <p:stCondLst>
                                            <p:cond delay="669"/>
                                          </p:stCondLst>
                                        </p:cTn>
                                        <p:tgtEl>
                                          <p:spTgt spid="3">
                                            <p:txEl>
                                              <p:pRg st="1" end="1"/>
                                            </p:txEl>
                                          </p:spTgt>
                                        </p:tgtEl>
                                      </p:cBhvr>
                                      <p:to x="100000" y="100000"/>
                                    </p:animScale>
                                    <p:animScale>
                                      <p:cBhvr>
                                        <p:cTn id="33" dur="13">
                                          <p:stCondLst>
                                            <p:cond delay="821"/>
                                          </p:stCondLst>
                                        </p:cTn>
                                        <p:tgtEl>
                                          <p:spTgt spid="3">
                                            <p:txEl>
                                              <p:pRg st="1" end="1"/>
                                            </p:txEl>
                                          </p:spTgt>
                                        </p:tgtEl>
                                      </p:cBhvr>
                                      <p:to x="100000" y="90000"/>
                                    </p:animScale>
                                    <p:animScale>
                                      <p:cBhvr>
                                        <p:cTn id="34" dur="83" decel="50000">
                                          <p:stCondLst>
                                            <p:cond delay="834"/>
                                          </p:stCondLst>
                                        </p:cTn>
                                        <p:tgtEl>
                                          <p:spTgt spid="3">
                                            <p:txEl>
                                              <p:pRg st="1" end="1"/>
                                            </p:txEl>
                                          </p:spTgt>
                                        </p:tgtEl>
                                      </p:cBhvr>
                                      <p:to x="100000" y="100000"/>
                                    </p:animScale>
                                    <p:animScale>
                                      <p:cBhvr>
                                        <p:cTn id="35" dur="13">
                                          <p:stCondLst>
                                            <p:cond delay="904"/>
                                          </p:stCondLst>
                                        </p:cTn>
                                        <p:tgtEl>
                                          <p:spTgt spid="3">
                                            <p:txEl>
                                              <p:pRg st="1" end="1"/>
                                            </p:txEl>
                                          </p:spTgt>
                                        </p:tgtEl>
                                      </p:cBhvr>
                                      <p:to x="100000" y="95000"/>
                                    </p:animScale>
                                    <p:animScale>
                                      <p:cBhvr>
                                        <p:cTn id="36" dur="83" decel="50000">
                                          <p:stCondLst>
                                            <p:cond delay="917"/>
                                          </p:stCondLst>
                                        </p:cTn>
                                        <p:tgtEl>
                                          <p:spTgt spid="3">
                                            <p:txEl>
                                              <p:pRg st="1" end="1"/>
                                            </p:tx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290">
                                          <p:stCondLst>
                                            <p:cond delay="0"/>
                                          </p:stCondLst>
                                        </p:cTn>
                                        <p:tgtEl>
                                          <p:spTgt spid="3">
                                            <p:txEl>
                                              <p:pRg st="2" end="2"/>
                                            </p:txEl>
                                          </p:spTgt>
                                        </p:tgtEl>
                                      </p:cBhvr>
                                    </p:animEffect>
                                    <p:anim calcmode="lin" valueType="num">
                                      <p:cBhvr>
                                        <p:cTn id="40" dur="911"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332"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332" tmFilter="0, 0; 0.125,0.2665; 0.25,0.4; 0.375,0.465; 0.5,0.5;  0.625,0.535; 0.75,0.6; 0.875,0.7335; 1,1">
                                          <p:stCondLst>
                                            <p:cond delay="332"/>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166" tmFilter="0, 0; 0.125,0.2665; 0.25,0.4; 0.375,0.465; 0.5,0.5;  0.625,0.535; 0.75,0.6; 0.875,0.7335; 1,1">
                                          <p:stCondLst>
                                            <p:cond delay="662"/>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82" tmFilter="0, 0; 0.125,0.2665; 0.25,0.4; 0.375,0.465; 0.5,0.5;  0.625,0.535; 0.75,0.6; 0.875,0.7335; 1,1">
                                          <p:stCondLst>
                                            <p:cond delay="828"/>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13">
                                          <p:stCondLst>
                                            <p:cond delay="325"/>
                                          </p:stCondLst>
                                        </p:cTn>
                                        <p:tgtEl>
                                          <p:spTgt spid="3">
                                            <p:txEl>
                                              <p:pRg st="2" end="2"/>
                                            </p:txEl>
                                          </p:spTgt>
                                        </p:tgtEl>
                                      </p:cBhvr>
                                      <p:to x="100000" y="60000"/>
                                    </p:animScale>
                                    <p:animScale>
                                      <p:cBhvr>
                                        <p:cTn id="46" dur="83" decel="50000">
                                          <p:stCondLst>
                                            <p:cond delay="338"/>
                                          </p:stCondLst>
                                        </p:cTn>
                                        <p:tgtEl>
                                          <p:spTgt spid="3">
                                            <p:txEl>
                                              <p:pRg st="2" end="2"/>
                                            </p:txEl>
                                          </p:spTgt>
                                        </p:tgtEl>
                                      </p:cBhvr>
                                      <p:to x="100000" y="100000"/>
                                    </p:animScale>
                                    <p:animScale>
                                      <p:cBhvr>
                                        <p:cTn id="47" dur="13">
                                          <p:stCondLst>
                                            <p:cond delay="656"/>
                                          </p:stCondLst>
                                        </p:cTn>
                                        <p:tgtEl>
                                          <p:spTgt spid="3">
                                            <p:txEl>
                                              <p:pRg st="2" end="2"/>
                                            </p:txEl>
                                          </p:spTgt>
                                        </p:tgtEl>
                                      </p:cBhvr>
                                      <p:to x="100000" y="80000"/>
                                    </p:animScale>
                                    <p:animScale>
                                      <p:cBhvr>
                                        <p:cTn id="48" dur="83" decel="50000">
                                          <p:stCondLst>
                                            <p:cond delay="669"/>
                                          </p:stCondLst>
                                        </p:cTn>
                                        <p:tgtEl>
                                          <p:spTgt spid="3">
                                            <p:txEl>
                                              <p:pRg st="2" end="2"/>
                                            </p:txEl>
                                          </p:spTgt>
                                        </p:tgtEl>
                                      </p:cBhvr>
                                      <p:to x="100000" y="100000"/>
                                    </p:animScale>
                                    <p:animScale>
                                      <p:cBhvr>
                                        <p:cTn id="49" dur="13">
                                          <p:stCondLst>
                                            <p:cond delay="821"/>
                                          </p:stCondLst>
                                        </p:cTn>
                                        <p:tgtEl>
                                          <p:spTgt spid="3">
                                            <p:txEl>
                                              <p:pRg st="2" end="2"/>
                                            </p:txEl>
                                          </p:spTgt>
                                        </p:tgtEl>
                                      </p:cBhvr>
                                      <p:to x="100000" y="90000"/>
                                    </p:animScale>
                                    <p:animScale>
                                      <p:cBhvr>
                                        <p:cTn id="50" dur="83" decel="50000">
                                          <p:stCondLst>
                                            <p:cond delay="834"/>
                                          </p:stCondLst>
                                        </p:cTn>
                                        <p:tgtEl>
                                          <p:spTgt spid="3">
                                            <p:txEl>
                                              <p:pRg st="2" end="2"/>
                                            </p:txEl>
                                          </p:spTgt>
                                        </p:tgtEl>
                                      </p:cBhvr>
                                      <p:to x="100000" y="100000"/>
                                    </p:animScale>
                                    <p:animScale>
                                      <p:cBhvr>
                                        <p:cTn id="51" dur="13">
                                          <p:stCondLst>
                                            <p:cond delay="904"/>
                                          </p:stCondLst>
                                        </p:cTn>
                                        <p:tgtEl>
                                          <p:spTgt spid="3">
                                            <p:txEl>
                                              <p:pRg st="2" end="2"/>
                                            </p:txEl>
                                          </p:spTgt>
                                        </p:tgtEl>
                                      </p:cBhvr>
                                      <p:to x="100000" y="95000"/>
                                    </p:animScale>
                                    <p:animScale>
                                      <p:cBhvr>
                                        <p:cTn id="52" dur="83" decel="50000">
                                          <p:stCondLst>
                                            <p:cond delay="917"/>
                                          </p:stCondLst>
                                        </p:cTn>
                                        <p:tgtEl>
                                          <p:spTgt spid="3">
                                            <p:txEl>
                                              <p:pRg st="2" end="2"/>
                                            </p:txEl>
                                          </p:spTgt>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wipe(down)">
                                      <p:cBhvr>
                                        <p:cTn id="55" dur="290">
                                          <p:stCondLst>
                                            <p:cond delay="0"/>
                                          </p:stCondLst>
                                        </p:cTn>
                                        <p:tgtEl>
                                          <p:spTgt spid="3">
                                            <p:txEl>
                                              <p:pRg st="3" end="3"/>
                                            </p:txEl>
                                          </p:spTgt>
                                        </p:tgtEl>
                                      </p:cBhvr>
                                    </p:animEffect>
                                    <p:anim calcmode="lin" valueType="num">
                                      <p:cBhvr>
                                        <p:cTn id="56" dur="911"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7" dur="332"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58" dur="332" tmFilter="0, 0; 0.125,0.2665; 0.25,0.4; 0.375,0.465; 0.5,0.5;  0.625,0.535; 0.75,0.6; 0.875,0.7335; 1,1">
                                          <p:stCondLst>
                                            <p:cond delay="332"/>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9" dur="166" tmFilter="0, 0; 0.125,0.2665; 0.25,0.4; 0.375,0.465; 0.5,0.5;  0.625,0.535; 0.75,0.6; 0.875,0.7335; 1,1">
                                          <p:stCondLst>
                                            <p:cond delay="662"/>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0" dur="82" tmFilter="0, 0; 0.125,0.2665; 0.25,0.4; 0.375,0.465; 0.5,0.5;  0.625,0.535; 0.75,0.6; 0.875,0.7335; 1,1">
                                          <p:stCondLst>
                                            <p:cond delay="828"/>
                                          </p:stCondLst>
                                        </p:cTn>
                                        <p:tgtEl>
                                          <p:spTgt spid="3">
                                            <p:txEl>
                                              <p:pRg st="3" end="3"/>
                                            </p:txEl>
                                          </p:spTgt>
                                        </p:tgtEl>
                                        <p:attrNameLst>
                                          <p:attrName>ppt_y</p:attrName>
                                        </p:attrNameLst>
                                      </p:cBhvr>
                                      <p:tavLst>
                                        <p:tav tm="0" fmla="#ppt_y-sin(pi*$)/81">
                                          <p:val>
                                            <p:fltVal val="0"/>
                                          </p:val>
                                        </p:tav>
                                        <p:tav tm="100000">
                                          <p:val>
                                            <p:fltVal val="1"/>
                                          </p:val>
                                        </p:tav>
                                      </p:tavLst>
                                    </p:anim>
                                    <p:animScale>
                                      <p:cBhvr>
                                        <p:cTn id="61" dur="13">
                                          <p:stCondLst>
                                            <p:cond delay="325"/>
                                          </p:stCondLst>
                                        </p:cTn>
                                        <p:tgtEl>
                                          <p:spTgt spid="3">
                                            <p:txEl>
                                              <p:pRg st="3" end="3"/>
                                            </p:txEl>
                                          </p:spTgt>
                                        </p:tgtEl>
                                      </p:cBhvr>
                                      <p:to x="100000" y="60000"/>
                                    </p:animScale>
                                    <p:animScale>
                                      <p:cBhvr>
                                        <p:cTn id="62" dur="83" decel="50000">
                                          <p:stCondLst>
                                            <p:cond delay="338"/>
                                          </p:stCondLst>
                                        </p:cTn>
                                        <p:tgtEl>
                                          <p:spTgt spid="3">
                                            <p:txEl>
                                              <p:pRg st="3" end="3"/>
                                            </p:txEl>
                                          </p:spTgt>
                                        </p:tgtEl>
                                      </p:cBhvr>
                                      <p:to x="100000" y="100000"/>
                                    </p:animScale>
                                    <p:animScale>
                                      <p:cBhvr>
                                        <p:cTn id="63" dur="13">
                                          <p:stCondLst>
                                            <p:cond delay="656"/>
                                          </p:stCondLst>
                                        </p:cTn>
                                        <p:tgtEl>
                                          <p:spTgt spid="3">
                                            <p:txEl>
                                              <p:pRg st="3" end="3"/>
                                            </p:txEl>
                                          </p:spTgt>
                                        </p:tgtEl>
                                      </p:cBhvr>
                                      <p:to x="100000" y="80000"/>
                                    </p:animScale>
                                    <p:animScale>
                                      <p:cBhvr>
                                        <p:cTn id="64" dur="83" decel="50000">
                                          <p:stCondLst>
                                            <p:cond delay="669"/>
                                          </p:stCondLst>
                                        </p:cTn>
                                        <p:tgtEl>
                                          <p:spTgt spid="3">
                                            <p:txEl>
                                              <p:pRg st="3" end="3"/>
                                            </p:txEl>
                                          </p:spTgt>
                                        </p:tgtEl>
                                      </p:cBhvr>
                                      <p:to x="100000" y="100000"/>
                                    </p:animScale>
                                    <p:animScale>
                                      <p:cBhvr>
                                        <p:cTn id="65" dur="13">
                                          <p:stCondLst>
                                            <p:cond delay="821"/>
                                          </p:stCondLst>
                                        </p:cTn>
                                        <p:tgtEl>
                                          <p:spTgt spid="3">
                                            <p:txEl>
                                              <p:pRg st="3" end="3"/>
                                            </p:txEl>
                                          </p:spTgt>
                                        </p:tgtEl>
                                      </p:cBhvr>
                                      <p:to x="100000" y="90000"/>
                                    </p:animScale>
                                    <p:animScale>
                                      <p:cBhvr>
                                        <p:cTn id="66" dur="83" decel="50000">
                                          <p:stCondLst>
                                            <p:cond delay="834"/>
                                          </p:stCondLst>
                                        </p:cTn>
                                        <p:tgtEl>
                                          <p:spTgt spid="3">
                                            <p:txEl>
                                              <p:pRg st="3" end="3"/>
                                            </p:txEl>
                                          </p:spTgt>
                                        </p:tgtEl>
                                      </p:cBhvr>
                                      <p:to x="100000" y="100000"/>
                                    </p:animScale>
                                    <p:animScale>
                                      <p:cBhvr>
                                        <p:cTn id="67" dur="13">
                                          <p:stCondLst>
                                            <p:cond delay="904"/>
                                          </p:stCondLst>
                                        </p:cTn>
                                        <p:tgtEl>
                                          <p:spTgt spid="3">
                                            <p:txEl>
                                              <p:pRg st="3" end="3"/>
                                            </p:txEl>
                                          </p:spTgt>
                                        </p:tgtEl>
                                      </p:cBhvr>
                                      <p:to x="100000" y="95000"/>
                                    </p:animScale>
                                    <p:animScale>
                                      <p:cBhvr>
                                        <p:cTn id="68" dur="83" decel="50000">
                                          <p:stCondLst>
                                            <p:cond delay="917"/>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31504" y="188640"/>
            <a:ext cx="8928992" cy="6552728"/>
          </a:xfrm>
        </p:spPr>
        <p:txBody>
          <a:bodyPr>
            <a:normAutofit/>
          </a:bodyPr>
          <a:lstStyle/>
          <a:p>
            <a:pPr algn="r"/>
            <a:r>
              <a:rPr lang="ar-SA" sz="2000" dirty="0" smtClean="0">
                <a:solidFill>
                  <a:schemeClr val="accent5">
                    <a:lumMod val="75000"/>
                  </a:schemeClr>
                </a:solidFill>
              </a:rPr>
              <a:t>أولا:تعريف عقد الوكالة و خصائصه:</a:t>
            </a:r>
          </a:p>
          <a:p>
            <a:pPr algn="r"/>
            <a:r>
              <a:rPr lang="ar-SA" sz="2000" dirty="0" smtClean="0">
                <a:solidFill>
                  <a:schemeClr val="accent5">
                    <a:lumMod val="75000"/>
                  </a:schemeClr>
                </a:solidFill>
              </a:rPr>
              <a:t>هو عقد يلتزم بمقتضاه شخص مستقل يسمى وكيل العقود بأن يتولى على وجه الاستمرار و في منطقة نشاط معينة، الترويج و التفاوض و إبرام الصفقات باسم المُوكِّل و لحسابه مقابل أجر،و يجوز أن تشمل مهمته تنفيذها باسم مُوكِّله و لحسابه.</a:t>
            </a:r>
          </a:p>
          <a:p>
            <a:pPr algn="r"/>
            <a:r>
              <a:rPr lang="ar-SA" sz="2000" dirty="0" smtClean="0">
                <a:solidFill>
                  <a:schemeClr val="accent5">
                    <a:lumMod val="75000"/>
                  </a:schemeClr>
                </a:solidFill>
              </a:rPr>
              <a:t>صور وكالة العقود:</a:t>
            </a:r>
          </a:p>
          <a:p>
            <a:pPr algn="r"/>
            <a:r>
              <a:rPr lang="ar-SA" sz="2000" dirty="0" smtClean="0">
                <a:solidFill>
                  <a:schemeClr val="accent5">
                    <a:lumMod val="75000"/>
                  </a:schemeClr>
                </a:solidFill>
              </a:rPr>
              <a:t>الصورة الأولى:يقتصر فيها دور الوكيل على مجرد إحضار العميل للمُوكّل،فلا يتدخل في إبرام الصفقات و يأخذ أجر مقابل ذلك.</a:t>
            </a:r>
          </a:p>
          <a:p>
            <a:pPr algn="r"/>
            <a:r>
              <a:rPr lang="ar-SA" sz="2000" dirty="0" smtClean="0">
                <a:solidFill>
                  <a:schemeClr val="accent5">
                    <a:lumMod val="75000"/>
                  </a:schemeClr>
                </a:solidFill>
              </a:rPr>
              <a:t>الصورة الثانية:يظهر فيها وكيل العقود بصفته نائبًا عن المُوكِّل،فيتولى إبرام العقد مع العميل باسم المُوكِّل و لحساب المُوكِّل؛</a:t>
            </a:r>
          </a:p>
          <a:p>
            <a:pPr algn="r"/>
            <a:r>
              <a:rPr lang="ar-SA" sz="2000" dirty="0" smtClean="0">
                <a:solidFill>
                  <a:schemeClr val="accent5">
                    <a:lumMod val="75000"/>
                  </a:schemeClr>
                </a:solidFill>
              </a:rPr>
              <a:t>و لأنه نائب عن المُوكِّل فإن آثار العقد بما يرتبه من حقوق والتزامات تتصرف إلى الموكل و نشاهد هذا النوع من الوكالات في المشروعات الكبيرة.</a:t>
            </a:r>
          </a:p>
        </p:txBody>
      </p:sp>
    </p:spTree>
    <p:extLst>
      <p:ext uri="{BB962C8B-B14F-4D97-AF65-F5344CB8AC3E}">
        <p14:creationId xmlns:p14="http://schemas.microsoft.com/office/powerpoint/2010/main" val="18184084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631504" y="116632"/>
            <a:ext cx="8928992" cy="6552728"/>
          </a:xfrm>
        </p:spPr>
        <p:txBody>
          <a:bodyPr>
            <a:normAutofit/>
          </a:bodyPr>
          <a:lstStyle/>
          <a:p>
            <a:pPr algn="r"/>
            <a:r>
              <a:rPr lang="ar-SA" sz="2000" dirty="0" smtClean="0">
                <a:solidFill>
                  <a:schemeClr val="accent5">
                    <a:lumMod val="75000"/>
                  </a:schemeClr>
                </a:solidFill>
              </a:rPr>
              <a:t>خصائص عقد وكالة العقود:</a:t>
            </a:r>
          </a:p>
          <a:p>
            <a:pPr algn="r"/>
            <a:r>
              <a:rPr lang="ar-SA" sz="2000" dirty="0" smtClean="0">
                <a:solidFill>
                  <a:schemeClr val="accent5">
                    <a:lumMod val="75000"/>
                  </a:schemeClr>
                </a:solidFill>
              </a:rPr>
              <a:t>هو عقد رضائي،يكفي لانعقاده ارتباط الإيجاب الصادر من أحد المتعاقدين مع قبول الآخر و توافقهما على كافة المسائل الجوهرية لهذا العقد،و منها على سبيل المثال،موضوع الوكالة ومنطقتها و ما تشمل عليه من أعمال و خدمات و بضائع، وطبيعة التزامات الوكيل،و مقدار الأجرة المستحقة و نوعها لاو شروط استحقاقها،ومدة الوكالة.</a:t>
            </a:r>
          </a:p>
          <a:p>
            <a:pPr algn="r"/>
            <a:r>
              <a:rPr lang="ar-SA" sz="2000" dirty="0" smtClean="0">
                <a:solidFill>
                  <a:schemeClr val="accent5">
                    <a:lumMod val="75000"/>
                  </a:schemeClr>
                </a:solidFill>
              </a:rPr>
              <a:t>*إن تسجيل الوكالات التجارية ليس ركن و إنما هو شرط لنفاذها في مواجهة الغير.</a:t>
            </a:r>
          </a:p>
          <a:p>
            <a:pPr algn="r"/>
            <a:r>
              <a:rPr lang="ar-SA" sz="2000" dirty="0" smtClean="0">
                <a:solidFill>
                  <a:schemeClr val="accent5">
                    <a:lumMod val="75000"/>
                  </a:schemeClr>
                </a:solidFill>
              </a:rPr>
              <a:t>*و هو كذلك عقد معاوضة،و التبادلية بين التزامات الطرفين جعلته عقدًا ملزمًا للجانبين.</a:t>
            </a:r>
          </a:p>
          <a:p>
            <a:pPr algn="r"/>
            <a:r>
              <a:rPr lang="ar-SA" sz="2000" dirty="0" smtClean="0">
                <a:solidFill>
                  <a:schemeClr val="accent5">
                    <a:lumMod val="75000"/>
                  </a:schemeClr>
                </a:solidFill>
              </a:rPr>
              <a:t>*يقوم على الاعتبار الشخصي،فشخصية المتعاقد،ولا سيما وكيل العقود محل اعتبار عند إبرام العقد.</a:t>
            </a:r>
          </a:p>
          <a:p>
            <a:pPr algn="r"/>
            <a:r>
              <a:rPr lang="ar-SA" sz="2000" dirty="0" smtClean="0">
                <a:solidFill>
                  <a:schemeClr val="accent5">
                    <a:lumMod val="75000"/>
                  </a:schemeClr>
                </a:solidFill>
              </a:rPr>
              <a:t>*و هو من العقود الزمنية المستمرة،حيث يعد الزمان عنصرًا أساسيًا في العقد.</a:t>
            </a:r>
            <a:endParaRPr lang="ar-SA" sz="2000" dirty="0">
              <a:solidFill>
                <a:schemeClr val="accent5">
                  <a:lumMod val="75000"/>
                </a:schemeClr>
              </a:solidFill>
            </a:endParaRPr>
          </a:p>
        </p:txBody>
      </p:sp>
    </p:spTree>
    <p:extLst>
      <p:ext uri="{BB962C8B-B14F-4D97-AF65-F5344CB8AC3E}">
        <p14:creationId xmlns:p14="http://schemas.microsoft.com/office/powerpoint/2010/main" val="2692623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0" dur="500"/>
                                        <p:tgtEl>
                                          <p:spTgt spid="5">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3" dur="500"/>
                                        <p:tgtEl>
                                          <p:spTgt spid="5">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randombar(horizontal)">
                                      <p:cBhvr>
                                        <p:cTn id="16" dur="500"/>
                                        <p:tgtEl>
                                          <p:spTgt spid="5">
                                            <p:txEl>
                                              <p:pRg st="3" end="3"/>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randombar(horizontal)">
                                      <p:cBhvr>
                                        <p:cTn id="19" dur="500"/>
                                        <p:tgtEl>
                                          <p:spTgt spid="5">
                                            <p:txEl>
                                              <p:pRg st="4" end="4"/>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randombar(horizontal)">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75520" y="116632"/>
            <a:ext cx="9144000" cy="6741368"/>
          </a:xfrm>
        </p:spPr>
        <p:txBody>
          <a:bodyPr>
            <a:normAutofit/>
          </a:bodyPr>
          <a:lstStyle/>
          <a:p>
            <a:pPr algn="r"/>
            <a:r>
              <a:rPr lang="ar-SA" sz="2000" dirty="0" smtClean="0">
                <a:solidFill>
                  <a:schemeClr val="accent5">
                    <a:lumMod val="75000"/>
                  </a:schemeClr>
                </a:solidFill>
              </a:rPr>
              <a:t>ثانيًا:شروط ممارسة مهنة الوكالات التجارية:</a:t>
            </a:r>
          </a:p>
          <a:p>
            <a:pPr algn="r"/>
            <a:r>
              <a:rPr lang="ar-SA" sz="2000" dirty="0" smtClean="0">
                <a:solidFill>
                  <a:schemeClr val="accent5">
                    <a:lumMod val="75000"/>
                  </a:schemeClr>
                </a:solidFill>
              </a:rPr>
              <a:t>الوكيل بالعقود يمارس نشاطه في وكالة العقود باسمه الشخصي و لحسابه،و هو يمارس هذا النشاط باستقلالية تامة عن الموكل.بناءًا عليه يكتسب صفة التاجر إذا كان يمارس العمل باحتراف و ذلك باعتباره  من أعمال المحلات و المكاتب التجارية و فقًا لنظام المحكمة،أما إذا مارس وكالة العقود بصفة عرضية،فيعد وكيلًا عاديا و لاتنطبق عليه الأحكام الخاصة بوكالة العقود.</a:t>
            </a:r>
          </a:p>
          <a:p>
            <a:pPr algn="r"/>
            <a:r>
              <a:rPr lang="ar-SA" sz="2000" dirty="0" smtClean="0">
                <a:solidFill>
                  <a:schemeClr val="accent5">
                    <a:lumMod val="75000"/>
                  </a:schemeClr>
                </a:solidFill>
              </a:rPr>
              <a:t>الشروط:</a:t>
            </a:r>
          </a:p>
          <a:p>
            <a:pPr algn="r"/>
            <a:r>
              <a:rPr lang="ar-SA" sz="2000" dirty="0" smtClean="0">
                <a:solidFill>
                  <a:schemeClr val="accent5">
                    <a:lumMod val="75000"/>
                  </a:schemeClr>
                </a:solidFill>
              </a:rPr>
              <a:t>1- الجنسية السعودية:و إذا كان الوكيل شركة سعودية ينبغي أن يتوافر فيها شرطان:أ- أن يكون رأسمالها بالكامل سعوديًأ.</a:t>
            </a:r>
          </a:p>
          <a:p>
            <a:pPr algn="r"/>
            <a:r>
              <a:rPr lang="ar-SA" sz="2000" dirty="0" smtClean="0">
                <a:solidFill>
                  <a:schemeClr val="accent5">
                    <a:lumMod val="75000"/>
                  </a:schemeClr>
                </a:solidFill>
              </a:rPr>
              <a:t>ب-أن يكون أعضاء مجالس إدارتها و مدراؤها و الموقعون باسمها سعوديين.</a:t>
            </a:r>
          </a:p>
          <a:p>
            <a:pPr algn="r"/>
            <a:r>
              <a:rPr lang="ar-SA" sz="2000" dirty="0" smtClean="0">
                <a:solidFill>
                  <a:schemeClr val="accent5">
                    <a:lumMod val="75000"/>
                  </a:schemeClr>
                </a:solidFill>
              </a:rPr>
              <a:t>يتبع.....</a:t>
            </a:r>
          </a:p>
          <a:p>
            <a:pPr algn="r"/>
            <a:endParaRPr lang="ar-SA" dirty="0" smtClean="0"/>
          </a:p>
          <a:p>
            <a:pPr algn="r"/>
            <a:endParaRPr lang="ar-SA" dirty="0"/>
          </a:p>
        </p:txBody>
      </p:sp>
    </p:spTree>
    <p:extLst>
      <p:ext uri="{BB962C8B-B14F-4D97-AF65-F5344CB8AC3E}">
        <p14:creationId xmlns:p14="http://schemas.microsoft.com/office/powerpoint/2010/main" val="30149720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88640"/>
            <a:ext cx="10044608" cy="5760640"/>
          </a:xfrm>
        </p:spPr>
        <p:txBody>
          <a:bodyPr>
            <a:normAutofit fontScale="55000" lnSpcReduction="20000"/>
          </a:bodyPr>
          <a:lstStyle/>
          <a:p>
            <a:pPr algn="r"/>
            <a:r>
              <a:rPr lang="ar-SA" sz="3600" dirty="0" smtClean="0">
                <a:solidFill>
                  <a:schemeClr val="accent5">
                    <a:lumMod val="75000"/>
                  </a:schemeClr>
                </a:solidFill>
              </a:rPr>
              <a:t>2-أن يكون المُوكِّل هو المنتج في بلده الأصلي.</a:t>
            </a:r>
          </a:p>
          <a:p>
            <a:pPr algn="r"/>
            <a:r>
              <a:rPr lang="ar-SA" sz="3600" dirty="0" smtClean="0">
                <a:solidFill>
                  <a:schemeClr val="accent5">
                    <a:lumMod val="75000"/>
                  </a:schemeClr>
                </a:solidFill>
              </a:rPr>
              <a:t>3-أن يكون محل الوكالة عملًا تجاريًا.</a:t>
            </a:r>
          </a:p>
          <a:p>
            <a:pPr algn="r"/>
            <a:r>
              <a:rPr lang="ar-SA" sz="3600" dirty="0" smtClean="0">
                <a:solidFill>
                  <a:schemeClr val="accent5">
                    <a:lumMod val="75000"/>
                  </a:schemeClr>
                </a:solidFill>
              </a:rPr>
              <a:t>4-أن يكون عقد الوكالة مكتوبًا.</a:t>
            </a:r>
          </a:p>
          <a:p>
            <a:pPr algn="r"/>
            <a:r>
              <a:rPr lang="ar-SA" sz="3600" dirty="0" smtClean="0">
                <a:solidFill>
                  <a:schemeClr val="accent5">
                    <a:lumMod val="75000"/>
                  </a:schemeClr>
                </a:solidFill>
              </a:rPr>
              <a:t>5-القيد في السجل التجاري و في سجل الوكلاء التجاريين.</a:t>
            </a:r>
          </a:p>
          <a:p>
            <a:pPr algn="r"/>
            <a:r>
              <a:rPr lang="ar-SA" sz="3600" dirty="0" smtClean="0">
                <a:solidFill>
                  <a:schemeClr val="accent5">
                    <a:lumMod val="75000"/>
                  </a:schemeClr>
                </a:solidFill>
              </a:rPr>
              <a:t>ثالثًا:آثار وكالة العقود:</a:t>
            </a:r>
          </a:p>
          <a:p>
            <a:pPr algn="r"/>
            <a:r>
              <a:rPr lang="ar-SA" sz="3600" dirty="0" smtClean="0">
                <a:solidFill>
                  <a:schemeClr val="accent5">
                    <a:lumMod val="75000"/>
                  </a:schemeClr>
                </a:solidFill>
              </a:rPr>
              <a:t>1-التزامات وكيل العقود:</a:t>
            </a:r>
          </a:p>
          <a:p>
            <a:pPr algn="r"/>
            <a:r>
              <a:rPr lang="ar-SA" sz="3600" dirty="0" smtClean="0">
                <a:solidFill>
                  <a:schemeClr val="accent5">
                    <a:lumMod val="75000"/>
                  </a:schemeClr>
                </a:solidFill>
              </a:rPr>
              <a:t>أ-تنفيذ الأعمال الموكلة إليه وفقًا للشروط المتفق عليها في عقد الوكالة</a:t>
            </a:r>
          </a:p>
          <a:p>
            <a:pPr algn="r"/>
            <a:r>
              <a:rPr lang="ar-SA" sz="3600" dirty="0" smtClean="0">
                <a:solidFill>
                  <a:schemeClr val="accent5">
                    <a:lumMod val="75000"/>
                  </a:schemeClr>
                </a:solidFill>
              </a:rPr>
              <a:t>ب-الالتزام بالمحافظة على الأشياء المسلمة إليه. ت-الالتزام بالصيانة</a:t>
            </a:r>
          </a:p>
          <a:p>
            <a:pPr algn="r"/>
            <a:r>
              <a:rPr lang="ar-SA" sz="3600" dirty="0" smtClean="0">
                <a:solidFill>
                  <a:schemeClr val="accent5">
                    <a:lumMod val="75000"/>
                  </a:schemeClr>
                </a:solidFill>
              </a:rPr>
              <a:t>2-التزامات المُوكِّل</a:t>
            </a:r>
            <a:r>
              <a:rPr lang="ar-SA" sz="3600" dirty="0" smtClean="0">
                <a:solidFill>
                  <a:schemeClr val="accent5">
                    <a:lumMod val="75000"/>
                  </a:schemeClr>
                </a:solidFill>
              </a:rPr>
              <a:t>:</a:t>
            </a:r>
          </a:p>
          <a:p>
            <a:pPr algn="r"/>
            <a:r>
              <a:rPr lang="ar-SA" sz="3600" dirty="0">
                <a:solidFill>
                  <a:schemeClr val="accent5">
                    <a:lumMod val="75000"/>
                  </a:schemeClr>
                </a:solidFill>
              </a:rPr>
              <a:t>أ-يلتزم الموكل بدفع عمولة(أجرة)وكيل العقود. ب- احترام شرط القصر أو شرط الحصر.</a:t>
            </a:r>
          </a:p>
          <a:p>
            <a:pPr algn="r"/>
            <a:r>
              <a:rPr lang="ar-SA" sz="3600" dirty="0">
                <a:solidFill>
                  <a:schemeClr val="accent5">
                    <a:lumMod val="75000"/>
                  </a:schemeClr>
                </a:solidFill>
              </a:rPr>
              <a:t>3-يلتزم الموكل بعدم تحديد ثمن بيع </a:t>
            </a:r>
            <a:r>
              <a:rPr lang="ar-SA" sz="3600" dirty="0" smtClean="0">
                <a:solidFill>
                  <a:schemeClr val="accent5">
                    <a:lumMod val="75000"/>
                  </a:schemeClr>
                </a:solidFill>
              </a:rPr>
              <a:t>البضاعة ،فمثل  </a:t>
            </a:r>
            <a:r>
              <a:rPr lang="ar-SA" sz="3600" dirty="0">
                <a:solidFill>
                  <a:schemeClr val="accent5">
                    <a:lumMod val="75000"/>
                  </a:schemeClr>
                </a:solidFill>
              </a:rPr>
              <a:t>هذا الشرط لا </a:t>
            </a:r>
            <a:r>
              <a:rPr lang="ar-SA" sz="3600" dirty="0" smtClean="0">
                <a:solidFill>
                  <a:schemeClr val="accent5">
                    <a:lumMod val="75000"/>
                  </a:schemeClr>
                </a:solidFill>
              </a:rPr>
              <a:t>يصح ؛ لأن </a:t>
            </a:r>
            <a:r>
              <a:rPr lang="ar-SA" sz="3600" dirty="0">
                <a:solidFill>
                  <a:schemeClr val="accent5">
                    <a:lumMod val="75000"/>
                  </a:schemeClr>
                </a:solidFill>
              </a:rPr>
              <a:t>من شأنه الإضرار </a:t>
            </a:r>
            <a:r>
              <a:rPr lang="ar-SA" sz="3600" dirty="0" smtClean="0">
                <a:solidFill>
                  <a:schemeClr val="accent5">
                    <a:lumMod val="75000"/>
                  </a:schemeClr>
                </a:solidFill>
              </a:rPr>
              <a:t>بالمنافسة ، ولكن </a:t>
            </a:r>
            <a:r>
              <a:rPr lang="ar-SA" sz="3600" dirty="0">
                <a:solidFill>
                  <a:schemeClr val="accent5">
                    <a:lumMod val="75000"/>
                  </a:schemeClr>
                </a:solidFill>
              </a:rPr>
              <a:t>يحق له تحديد حد أدنى للبيع لا يجوز النزول عنه.</a:t>
            </a:r>
          </a:p>
          <a:p>
            <a:pPr algn="r"/>
            <a:r>
              <a:rPr lang="ar-SA" sz="3600" dirty="0">
                <a:solidFill>
                  <a:schemeClr val="accent5">
                    <a:lumMod val="75000"/>
                  </a:schemeClr>
                </a:solidFill>
              </a:rPr>
              <a:t>4-الالتزام بتمكين الوكيل من تنفيذ التزاماته تجاه العملاء.</a:t>
            </a:r>
          </a:p>
          <a:p>
            <a:pPr algn="r"/>
            <a:endParaRPr lang="ar-SA" dirty="0" smtClean="0">
              <a:solidFill>
                <a:schemeClr val="accent5">
                  <a:lumMod val="75000"/>
                </a:schemeClr>
              </a:solidFill>
            </a:endParaRPr>
          </a:p>
        </p:txBody>
      </p:sp>
    </p:spTree>
    <p:custDataLst>
      <p:tags r:id="rId1"/>
    </p:custDataLst>
    <p:extLst>
      <p:ext uri="{BB962C8B-B14F-4D97-AF65-F5344CB8AC3E}">
        <p14:creationId xmlns:p14="http://schemas.microsoft.com/office/powerpoint/2010/main" val="3927105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45"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anim calcmode="lin" valueType="num">
                                      <p:cBhvr>
                                        <p:cTn id="1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9" dur="2000" fill="hold"/>
                                        <p:tgtEl>
                                          <p:spTgt spid="3">
                                            <p:txEl>
                                              <p:pRg st="2" end="2"/>
                                            </p:txEl>
                                          </p:spTgt>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anim calcmode="lin" valueType="num">
                                      <p:cBhvr>
                                        <p:cTn id="23"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4" dur="2000" fill="hold"/>
                                        <p:tgtEl>
                                          <p:spTgt spid="3">
                                            <p:txEl>
                                              <p:pRg st="3" end="3"/>
                                            </p:txEl>
                                          </p:spTgt>
                                        </p:tgtEl>
                                        <p:attrNameLst>
                                          <p:attrName>ppt_h</p:attrName>
                                        </p:attrNameLst>
                                      </p:cBhvr>
                                      <p:tavLst>
                                        <p:tav tm="0">
                                          <p:val>
                                            <p:strVal val="#ppt_h"/>
                                          </p:val>
                                        </p:tav>
                                        <p:tav tm="100000">
                                          <p:val>
                                            <p:strVal val="#ppt_h"/>
                                          </p:val>
                                        </p:tav>
                                      </p:tavLst>
                                    </p:anim>
                                  </p:childTnLst>
                                </p:cTn>
                              </p:par>
                              <p:par>
                                <p:cTn id="25" presetID="45"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anim calcmode="lin" valueType="num">
                                      <p:cBhvr>
                                        <p:cTn id="28"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4" end="4"/>
                                            </p:txEl>
                                          </p:spTgt>
                                        </p:tgtEl>
                                        <p:attrNameLst>
                                          <p:attrName>ppt_h</p:attrName>
                                        </p:attrNameLst>
                                      </p:cBhvr>
                                      <p:tavLst>
                                        <p:tav tm="0">
                                          <p:val>
                                            <p:strVal val="#ppt_h"/>
                                          </p:val>
                                        </p:tav>
                                        <p:tav tm="100000">
                                          <p:val>
                                            <p:strVal val="#ppt_h"/>
                                          </p:val>
                                        </p:tav>
                                      </p:tavLst>
                                    </p:anim>
                                  </p:childTnLst>
                                </p:cTn>
                              </p:par>
                              <p:par>
                                <p:cTn id="30" presetID="45"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anim calcmode="lin" valueType="num">
                                      <p:cBhvr>
                                        <p:cTn id="33"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34" dur="2000" fill="hold"/>
                                        <p:tgtEl>
                                          <p:spTgt spid="3">
                                            <p:txEl>
                                              <p:pRg st="5" end="5"/>
                                            </p:txEl>
                                          </p:spTgt>
                                        </p:tgtEl>
                                        <p:attrNameLst>
                                          <p:attrName>ppt_h</p:attrName>
                                        </p:attrNameLst>
                                      </p:cBhvr>
                                      <p:tavLst>
                                        <p:tav tm="0">
                                          <p:val>
                                            <p:strVal val="#ppt_h"/>
                                          </p:val>
                                        </p:tav>
                                        <p:tav tm="100000">
                                          <p:val>
                                            <p:strVal val="#ppt_h"/>
                                          </p:val>
                                        </p:tav>
                                      </p:tavLst>
                                    </p:anim>
                                  </p:childTnLst>
                                </p:cTn>
                              </p:par>
                              <p:par>
                                <p:cTn id="35" presetID="45"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anim calcmode="lin" valueType="num">
                                      <p:cBhvr>
                                        <p:cTn id="38"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39" dur="2000" fill="hold"/>
                                        <p:tgtEl>
                                          <p:spTgt spid="3">
                                            <p:txEl>
                                              <p:pRg st="6" end="6"/>
                                            </p:txEl>
                                          </p:spTgt>
                                        </p:tgtEl>
                                        <p:attrNameLst>
                                          <p:attrName>ppt_h</p:attrName>
                                        </p:attrNameLst>
                                      </p:cBhvr>
                                      <p:tavLst>
                                        <p:tav tm="0">
                                          <p:val>
                                            <p:strVal val="#ppt_h"/>
                                          </p:val>
                                        </p:tav>
                                        <p:tav tm="100000">
                                          <p:val>
                                            <p:strVal val="#ppt_h"/>
                                          </p:val>
                                        </p:tav>
                                      </p:tavLst>
                                    </p:anim>
                                  </p:childTnLst>
                                </p:cTn>
                              </p:par>
                              <p:par>
                                <p:cTn id="40" presetID="45" presetClass="entr" presetSubtype="0" fill="hold" grpId="0"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anim calcmode="lin" valueType="num">
                                      <p:cBhvr>
                                        <p:cTn id="43"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44" dur="2000" fill="hold"/>
                                        <p:tgtEl>
                                          <p:spTgt spid="3">
                                            <p:txEl>
                                              <p:pRg st="7" end="7"/>
                                            </p:txEl>
                                          </p:spTgt>
                                        </p:tgtEl>
                                        <p:attrNameLst>
                                          <p:attrName>ppt_h</p:attrName>
                                        </p:attrNameLst>
                                      </p:cBhvr>
                                      <p:tavLst>
                                        <p:tav tm="0">
                                          <p:val>
                                            <p:strVal val="#ppt_h"/>
                                          </p:val>
                                        </p:tav>
                                        <p:tav tm="100000">
                                          <p:val>
                                            <p:strVal val="#ppt_h"/>
                                          </p:val>
                                        </p:tav>
                                      </p:tavLst>
                                    </p:anim>
                                  </p:childTnLst>
                                </p:cTn>
                              </p:par>
                              <p:par>
                                <p:cTn id="45" presetID="45" presetClass="entr" presetSubtype="0"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anim calcmode="lin" valueType="num">
                                      <p:cBhvr>
                                        <p:cTn id="48"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49"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45" presetClass="entr" presetSubtype="0" fill="hold" grpId="0" nodeType="click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Effect transition="in" filter="fade">
                                      <p:cBhvr>
                                        <p:cTn id="54" dur="2000"/>
                                        <p:tgtEl>
                                          <p:spTgt spid="3">
                                            <p:txEl>
                                              <p:pRg st="9" end="9"/>
                                            </p:txEl>
                                          </p:spTgt>
                                        </p:tgtEl>
                                      </p:cBhvr>
                                    </p:animEffect>
                                    <p:anim calcmode="lin" valueType="num">
                                      <p:cBhvr>
                                        <p:cTn id="55" dur="200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56" dur="20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45" presetClass="entr" presetSubtype="0"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2000"/>
                                        <p:tgtEl>
                                          <p:spTgt spid="3">
                                            <p:txEl>
                                              <p:pRg st="10" end="10"/>
                                            </p:txEl>
                                          </p:spTgt>
                                        </p:tgtEl>
                                      </p:cBhvr>
                                    </p:animEffect>
                                    <p:anim calcmode="lin" valueType="num">
                                      <p:cBhvr>
                                        <p:cTn id="62" dur="2000" fill="hold"/>
                                        <p:tgtEl>
                                          <p:spTgt spid="3">
                                            <p:txEl>
                                              <p:pRg st="10" end="10"/>
                                            </p:txEl>
                                          </p:spTgt>
                                        </p:tgtEl>
                                        <p:attrNameLst>
                                          <p:attrName>ppt_w</p:attrName>
                                        </p:attrNameLst>
                                      </p:cBhvr>
                                      <p:tavLst>
                                        <p:tav tm="0" fmla="#ppt_w*sin(2.5*pi*$)">
                                          <p:val>
                                            <p:fltVal val="0"/>
                                          </p:val>
                                        </p:tav>
                                        <p:tav tm="100000">
                                          <p:val>
                                            <p:fltVal val="1"/>
                                          </p:val>
                                        </p:tav>
                                      </p:tavLst>
                                    </p:anim>
                                    <p:anim calcmode="lin" valueType="num">
                                      <p:cBhvr>
                                        <p:cTn id="63" dur="2000" fill="hold"/>
                                        <p:tgtEl>
                                          <p:spTgt spid="3">
                                            <p:txEl>
                                              <p:pRg st="10" end="10"/>
                                            </p:txEl>
                                          </p:spTgt>
                                        </p:tgtEl>
                                        <p:attrNameLst>
                                          <p:attrName>ppt_h</p:attrName>
                                        </p:attrNameLst>
                                      </p:cBhvr>
                                      <p:tavLst>
                                        <p:tav tm="0">
                                          <p:val>
                                            <p:strVal val="#ppt_h"/>
                                          </p:val>
                                        </p:tav>
                                        <p:tav tm="100000">
                                          <p:val>
                                            <p:strVal val="#ppt_h"/>
                                          </p:val>
                                        </p:tav>
                                      </p:tavLst>
                                    </p:anim>
                                  </p:childTnLst>
                                </p:cTn>
                              </p:par>
                            </p:childTnLst>
                          </p:cTn>
                        </p:par>
                      </p:childTnLst>
                    </p:cTn>
                  </p:par>
                  <p:par>
                    <p:cTn id="64" fill="hold">
                      <p:stCondLst>
                        <p:cond delay="indefinite"/>
                      </p:stCondLst>
                      <p:childTnLst>
                        <p:par>
                          <p:cTn id="65" fill="hold">
                            <p:stCondLst>
                              <p:cond delay="0"/>
                            </p:stCondLst>
                            <p:childTnLst>
                              <p:par>
                                <p:cTn id="66" presetID="45" presetClass="entr" presetSubtype="0" fill="hold" grpId="0" nodeType="click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2000"/>
                                        <p:tgtEl>
                                          <p:spTgt spid="3">
                                            <p:txEl>
                                              <p:pRg st="11" end="11"/>
                                            </p:txEl>
                                          </p:spTgt>
                                        </p:tgtEl>
                                      </p:cBhvr>
                                    </p:animEffect>
                                    <p:anim calcmode="lin" valueType="num">
                                      <p:cBhvr>
                                        <p:cTn id="69" dur="2000" fill="hold"/>
                                        <p:tgtEl>
                                          <p:spTgt spid="3">
                                            <p:txEl>
                                              <p:pRg st="11" end="11"/>
                                            </p:txEl>
                                          </p:spTgt>
                                        </p:tgtEl>
                                        <p:attrNameLst>
                                          <p:attrName>ppt_w</p:attrName>
                                        </p:attrNameLst>
                                      </p:cBhvr>
                                      <p:tavLst>
                                        <p:tav tm="0" fmla="#ppt_w*sin(2.5*pi*$)">
                                          <p:val>
                                            <p:fltVal val="0"/>
                                          </p:val>
                                        </p:tav>
                                        <p:tav tm="100000">
                                          <p:val>
                                            <p:fltVal val="1"/>
                                          </p:val>
                                        </p:tav>
                                      </p:tavLst>
                                    </p:anim>
                                    <p:anim calcmode="lin" valueType="num">
                                      <p:cBhvr>
                                        <p:cTn id="70" dur="2000" fill="hold"/>
                                        <p:tgtEl>
                                          <p:spTgt spid="3">
                                            <p:txEl>
                                              <p:pRg st="11" end="1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51579" y="692696"/>
            <a:ext cx="9603275" cy="5256584"/>
          </a:xfrm>
        </p:spPr>
        <p:txBody>
          <a:bodyPr/>
          <a:lstStyle/>
          <a:p>
            <a:pPr marL="0" indent="0">
              <a:buNone/>
            </a:pPr>
            <a:r>
              <a:rPr lang="ar-SA" dirty="0" smtClean="0">
                <a:solidFill>
                  <a:schemeClr val="accent5">
                    <a:lumMod val="75000"/>
                  </a:schemeClr>
                </a:solidFill>
              </a:rPr>
              <a:t>أنواع عقود الوكالات التجارية:</a:t>
            </a:r>
          </a:p>
          <a:p>
            <a:pPr marL="0" indent="0">
              <a:buNone/>
            </a:pPr>
            <a:r>
              <a:rPr lang="ar-SA" dirty="0">
                <a:solidFill>
                  <a:schemeClr val="accent5">
                    <a:lumMod val="75000"/>
                  </a:schemeClr>
                </a:solidFill>
              </a:rPr>
              <a:t>الامتياز </a:t>
            </a:r>
            <a:r>
              <a:rPr lang="ar-SA" dirty="0" smtClean="0">
                <a:solidFill>
                  <a:schemeClr val="accent5">
                    <a:lumMod val="75000"/>
                  </a:schemeClr>
                </a:solidFill>
              </a:rPr>
              <a:t>التجاري : عقد </a:t>
            </a:r>
            <a:r>
              <a:rPr lang="ar-SA" dirty="0">
                <a:solidFill>
                  <a:schemeClr val="accent5">
                    <a:lumMod val="75000"/>
                  </a:schemeClr>
                </a:solidFill>
              </a:rPr>
              <a:t>يقوم فيه (مانح الامتياز) بالموافقة على منح الامتياز لطرف اخر (الممنوح له الامتياز) على استخدام حق أو اكثر من حقوق الملكية الفكرية أو الصناعية أو المعرفة الفنية لإنتاج سلعة أو توزيع منتجاته أو خدماته تحت العلامة التجارية للمانح وفقا لتعليماته وتحت إشرافه وذلك نظير مقابل </a:t>
            </a:r>
            <a:r>
              <a:rPr lang="ar-SA" dirty="0" smtClean="0">
                <a:solidFill>
                  <a:schemeClr val="accent5">
                    <a:lumMod val="75000"/>
                  </a:schemeClr>
                </a:solidFill>
              </a:rPr>
              <a:t>مادي.</a:t>
            </a:r>
          </a:p>
          <a:p>
            <a:pPr marL="0" indent="0">
              <a:buNone/>
            </a:pPr>
            <a:r>
              <a:rPr lang="ar-SA" dirty="0">
                <a:solidFill>
                  <a:schemeClr val="accent5">
                    <a:lumMod val="75000"/>
                  </a:schemeClr>
                </a:solidFill>
              </a:rPr>
              <a:t>وكيل </a:t>
            </a:r>
            <a:r>
              <a:rPr lang="ar-SA" dirty="0" smtClean="0">
                <a:solidFill>
                  <a:schemeClr val="accent5">
                    <a:lumMod val="75000"/>
                  </a:schemeClr>
                </a:solidFill>
              </a:rPr>
              <a:t>تجاري : هي </a:t>
            </a:r>
            <a:r>
              <a:rPr lang="ar-SA" dirty="0">
                <a:solidFill>
                  <a:schemeClr val="accent5">
                    <a:lumMod val="75000"/>
                  </a:schemeClr>
                </a:solidFill>
              </a:rPr>
              <a:t>المنشأة الموكلة ببيع سلعة أو خدمة لشركة معينة وذلك مقابل مبلغ ما أو نسبة ارباح معينة.</a:t>
            </a:r>
          </a:p>
          <a:p>
            <a:pPr marL="0" indent="0">
              <a:buNone/>
            </a:pPr>
            <a:r>
              <a:rPr lang="ar-SA" dirty="0" smtClean="0">
                <a:solidFill>
                  <a:schemeClr val="accent5">
                    <a:lumMod val="75000"/>
                  </a:schemeClr>
                </a:solidFill>
              </a:rPr>
              <a:t>توزيع : هي </a:t>
            </a:r>
            <a:r>
              <a:rPr lang="ar-SA" dirty="0">
                <a:solidFill>
                  <a:schemeClr val="accent5">
                    <a:lumMod val="75000"/>
                  </a:schemeClr>
                </a:solidFill>
              </a:rPr>
              <a:t>المنشأة التي تقوم ببيع البضائع لحسابها.</a:t>
            </a:r>
          </a:p>
          <a:p>
            <a:pPr marL="0" indent="0">
              <a:buNone/>
            </a:pPr>
            <a:r>
              <a:rPr lang="ar-SA" dirty="0">
                <a:solidFill>
                  <a:schemeClr val="accent5">
                    <a:lumMod val="75000"/>
                  </a:schemeClr>
                </a:solidFill>
              </a:rPr>
              <a:t>عقد </a:t>
            </a:r>
            <a:r>
              <a:rPr lang="ar-SA" dirty="0" smtClean="0">
                <a:solidFill>
                  <a:schemeClr val="accent5">
                    <a:lumMod val="75000"/>
                  </a:schemeClr>
                </a:solidFill>
              </a:rPr>
              <a:t>الخدمات : هو </a:t>
            </a:r>
            <a:r>
              <a:rPr lang="ar-SA" dirty="0">
                <a:solidFill>
                  <a:schemeClr val="accent5">
                    <a:lumMod val="75000"/>
                  </a:schemeClr>
                </a:solidFill>
              </a:rPr>
              <a:t>اتفاق يتعهد بمقتضاه المتعاقد بأداء عمل مقابل ثمن معين متفق علية كعقود النقل بأنواعه والمناولة الأرضية للمطارات وغيرها من الخدمات.</a:t>
            </a:r>
          </a:p>
          <a:p>
            <a:pPr marL="0" indent="0">
              <a:buNone/>
            </a:pPr>
            <a:r>
              <a:rPr lang="ar-SA" dirty="0">
                <a:solidFill>
                  <a:schemeClr val="accent5">
                    <a:lumMod val="75000"/>
                  </a:schemeClr>
                </a:solidFill>
              </a:rPr>
              <a:t>توزيع </a:t>
            </a:r>
            <a:r>
              <a:rPr lang="ar-SA" dirty="0" smtClean="0">
                <a:solidFill>
                  <a:schemeClr val="accent5">
                    <a:lumMod val="75000"/>
                  </a:schemeClr>
                </a:solidFill>
              </a:rPr>
              <a:t>داخلي : قيام </a:t>
            </a:r>
            <a:r>
              <a:rPr lang="ar-SA" dirty="0">
                <a:solidFill>
                  <a:schemeClr val="accent5">
                    <a:lumMod val="75000"/>
                  </a:schemeClr>
                </a:solidFill>
              </a:rPr>
              <a:t>تاجر سعودي بالتعامل مع شركة أو مصنع سعودي يتولى عملية بيع تلك المنتجات (طرفي العقد سعوديين)</a:t>
            </a:r>
          </a:p>
          <a:p>
            <a:pPr marL="0" indent="0">
              <a:buNone/>
            </a:pPr>
            <a:r>
              <a:rPr lang="en-US" dirty="0">
                <a:hlinkClick r:id="rId3"/>
              </a:rPr>
              <a:t>https://mci.gov.sa/ar/guides/MerchantGuide/Pages/CommercialAgency.aspx</a:t>
            </a:r>
            <a:endParaRPr lang="ar-SA" dirty="0" smtClean="0"/>
          </a:p>
        </p:txBody>
      </p:sp>
    </p:spTree>
    <p:extLst>
      <p:ext uri="{BB962C8B-B14F-4D97-AF65-F5344CB8AC3E}">
        <p14:creationId xmlns:p14="http://schemas.microsoft.com/office/powerpoint/2010/main" val="42255402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0.5|0.6"/>
</p:tagLst>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TM02892315[[fn=ربطة]]</Template>
  <TotalTime>1484</TotalTime>
  <Words>697</Words>
  <Application>Microsoft Office PowerPoint</Application>
  <PresentationFormat>شاشة عريضة</PresentationFormat>
  <Paragraphs>57</Paragraphs>
  <Slides>7</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2</vt:i4>
      </vt:variant>
      <vt:variant>
        <vt:lpstr>عناوين الشرائح</vt:lpstr>
      </vt:variant>
      <vt:variant>
        <vt:i4>7</vt:i4>
      </vt:variant>
    </vt:vector>
  </HeadingPairs>
  <TitlesOfParts>
    <vt:vector size="15" baseType="lpstr">
      <vt:lpstr>Arial</vt:lpstr>
      <vt:lpstr>Calibri</vt:lpstr>
      <vt:lpstr>Calibri Light</vt:lpstr>
      <vt:lpstr>Gill Sans MT</vt:lpstr>
      <vt:lpstr>Times New Roman</vt:lpstr>
      <vt:lpstr>Wingdings 2</vt:lpstr>
      <vt:lpstr>HDOfficeLightV0</vt:lpstr>
      <vt:lpstr>Gallery</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dc:creator>
  <cp:lastModifiedBy>USER</cp:lastModifiedBy>
  <cp:revision>16</cp:revision>
  <dcterms:created xsi:type="dcterms:W3CDTF">2019-10-02T17:28:40Z</dcterms:created>
  <dcterms:modified xsi:type="dcterms:W3CDTF">2019-10-24T10:51:19Z</dcterms:modified>
</cp:coreProperties>
</file>