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305" r:id="rId3"/>
    <p:sldId id="264" r:id="rId4"/>
    <p:sldId id="257" r:id="rId5"/>
    <p:sldId id="260" r:id="rId6"/>
    <p:sldId id="258" r:id="rId7"/>
    <p:sldId id="259" r:id="rId8"/>
    <p:sldId id="262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347" r:id="rId1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93"/>
  </p:normalViewPr>
  <p:slideViewPr>
    <p:cSldViewPr>
      <p:cViewPr varScale="1">
        <p:scale>
          <a:sx n="98" d="100"/>
          <a:sy n="98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761D9F-C15A-4846-AF59-B2EAF34C895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9586CB-ACE6-4FAB-83A7-62CDCF97C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86CB-ACE6-4FAB-83A7-62CDCF97C3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86CB-ACE6-4FAB-83A7-62CDCF97C3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86CB-ACE6-4FAB-83A7-62CDCF97C3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86CB-ACE6-4FAB-83A7-62CDCF97C3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86CB-ACE6-4FAB-83A7-62CDCF97C3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86CB-ACE6-4FAB-83A7-62CDCF97C3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86CB-ACE6-4FAB-83A7-62CDCF97C3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8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8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3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7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339C-D7C7-4849-9B30-2007694F59BF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686F-01E6-4C15-BBD1-D3CF589C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Titration curve </a:t>
            </a:r>
            <a:r>
              <a:rPr lang="en-US" b="1" dirty="0" err="1"/>
              <a:t>cont’ed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Titration Curves of Amino Acids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825625"/>
            <a:ext cx="6705600" cy="43513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2800" dirty="0"/>
              <a:t>4- The isoelectric  point , </a:t>
            </a:r>
            <a:r>
              <a:rPr lang="en-US" sz="2800" dirty="0" err="1"/>
              <a:t>pI</a:t>
            </a:r>
            <a:r>
              <a:rPr lang="en-US" sz="2800" dirty="0"/>
              <a:t>  for each amino acid can be obtained from the curve by detecting the point where the amino acid is all in the zwitterion form (net charge = 0.0) the pH at that point is the </a:t>
            </a:r>
            <a:r>
              <a:rPr lang="en-US" sz="2800" dirty="0" err="1"/>
              <a:t>pI</a:t>
            </a:r>
            <a:r>
              <a:rPr lang="en-US" sz="2800" dirty="0"/>
              <a:t>.</a:t>
            </a:r>
          </a:p>
          <a:p>
            <a:pPr algn="just">
              <a:buFont typeface="Wingdings" charset="2"/>
              <a:buChar char="Ø"/>
            </a:pPr>
            <a:r>
              <a:rPr lang="en-US" sz="2800" dirty="0"/>
              <a:t>Or it can be obtained mathematically from:</a:t>
            </a:r>
          </a:p>
          <a:p>
            <a:pPr algn="just">
              <a:buNone/>
            </a:pPr>
            <a:r>
              <a:rPr lang="en-US" sz="2800" dirty="0" err="1"/>
              <a:t>pI</a:t>
            </a:r>
            <a:r>
              <a:rPr lang="en-US" sz="2800" dirty="0"/>
              <a:t> =  pKa</a:t>
            </a:r>
            <a:r>
              <a:rPr lang="en-US" sz="2800" baseline="-25000" dirty="0"/>
              <a:t>1  </a:t>
            </a:r>
            <a:r>
              <a:rPr lang="en-US" sz="2800" dirty="0"/>
              <a:t>+ pKa</a:t>
            </a:r>
            <a:r>
              <a:rPr lang="en-US" sz="2800" baseline="-25000" dirty="0"/>
              <a:t>2       </a:t>
            </a:r>
            <a:r>
              <a:rPr lang="en-US" sz="1800" dirty="0"/>
              <a:t>(in the case of a </a:t>
            </a:r>
            <a:r>
              <a:rPr lang="en-US" sz="1800" dirty="0">
                <a:solidFill>
                  <a:srgbClr val="FF0000"/>
                </a:solidFill>
              </a:rPr>
              <a:t>neutral</a:t>
            </a:r>
            <a:r>
              <a:rPr lang="en-US" sz="1800" dirty="0"/>
              <a:t> amino acid)</a:t>
            </a:r>
            <a:endParaRPr lang="en-US" sz="2800" baseline="-25000" dirty="0"/>
          </a:p>
          <a:p>
            <a:pPr algn="just">
              <a:buNone/>
            </a:pPr>
            <a:r>
              <a:rPr lang="en-US" sz="2800" baseline="-25000" dirty="0"/>
              <a:t>              </a:t>
            </a:r>
            <a:r>
              <a:rPr lang="en-US" sz="2800" dirty="0"/>
              <a:t>        2 </a:t>
            </a:r>
          </a:p>
          <a:p>
            <a:pPr algn="just">
              <a:buNone/>
            </a:pPr>
            <a:r>
              <a:rPr lang="en-US" sz="2800" dirty="0" err="1"/>
              <a:t>pI</a:t>
            </a:r>
            <a:r>
              <a:rPr lang="en-US" sz="2800" dirty="0"/>
              <a:t> =  pKa</a:t>
            </a:r>
            <a:r>
              <a:rPr lang="en-US" sz="2800" baseline="-25000" dirty="0"/>
              <a:t>1  </a:t>
            </a:r>
            <a:r>
              <a:rPr lang="en-US" sz="2800" dirty="0"/>
              <a:t>+ pKa</a:t>
            </a:r>
            <a:r>
              <a:rPr lang="en-US" sz="2800" baseline="-25000" dirty="0"/>
              <a:t>2       </a:t>
            </a:r>
            <a:r>
              <a:rPr lang="en-US" sz="1800" dirty="0"/>
              <a:t>(</a:t>
            </a:r>
            <a:r>
              <a:rPr lang="en-US" sz="1800" baseline="-25000" dirty="0"/>
              <a:t> </a:t>
            </a:r>
            <a:r>
              <a:rPr lang="en-US" sz="1800" dirty="0"/>
              <a:t>in the case of </a:t>
            </a:r>
            <a:r>
              <a:rPr lang="en-US" sz="1800" dirty="0">
                <a:solidFill>
                  <a:srgbClr val="0000FF"/>
                </a:solidFill>
              </a:rPr>
              <a:t>acidic</a:t>
            </a:r>
            <a:r>
              <a:rPr lang="en-US" sz="1800" dirty="0"/>
              <a:t> amino acids)</a:t>
            </a:r>
          </a:p>
          <a:p>
            <a:pPr algn="just">
              <a:buNone/>
            </a:pPr>
            <a:r>
              <a:rPr lang="en-US" sz="2800" dirty="0"/>
              <a:t>                  2   </a:t>
            </a:r>
          </a:p>
          <a:p>
            <a:pPr algn="just">
              <a:buNone/>
            </a:pPr>
            <a:r>
              <a:rPr lang="en-US" sz="2800" dirty="0" err="1"/>
              <a:t>pI</a:t>
            </a:r>
            <a:r>
              <a:rPr lang="en-US" sz="2800" dirty="0"/>
              <a:t> =  pKa</a:t>
            </a:r>
            <a:r>
              <a:rPr lang="en-US" sz="2800" baseline="-25000" dirty="0"/>
              <a:t>2  </a:t>
            </a:r>
            <a:r>
              <a:rPr lang="en-US" sz="2800" dirty="0"/>
              <a:t>+ pKa</a:t>
            </a:r>
            <a:r>
              <a:rPr lang="en-US" sz="2800" baseline="-25000" dirty="0"/>
              <a:t>3       </a:t>
            </a:r>
            <a:r>
              <a:rPr lang="en-US" sz="1800" dirty="0"/>
              <a:t>(</a:t>
            </a:r>
            <a:r>
              <a:rPr lang="en-US" sz="1800" baseline="-25000" dirty="0"/>
              <a:t> </a:t>
            </a:r>
            <a:r>
              <a:rPr lang="en-US" sz="1800" dirty="0"/>
              <a:t>in the case of </a:t>
            </a:r>
            <a:r>
              <a:rPr lang="en-US" sz="1800" dirty="0">
                <a:solidFill>
                  <a:srgbClr val="008000"/>
                </a:solidFill>
              </a:rPr>
              <a:t>basic</a:t>
            </a:r>
            <a:r>
              <a:rPr lang="en-US" sz="1800" dirty="0"/>
              <a:t> amino acids)</a:t>
            </a:r>
          </a:p>
          <a:p>
            <a:pPr algn="just">
              <a:buNone/>
            </a:pPr>
            <a:r>
              <a:rPr lang="en-US" sz="2800" dirty="0"/>
              <a:t>                  2   </a:t>
            </a:r>
          </a:p>
          <a:p>
            <a:pPr algn="just">
              <a:buNone/>
            </a:pPr>
            <a:endParaRPr lang="en-US" sz="2800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905000" y="44196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752600" y="57912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752600" y="51054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4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5516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Titration Curves of Amino Acids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48" y="1178806"/>
            <a:ext cx="8166253" cy="52770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5- You can also determine from the curve the pH values at which the amino acid can act as a buffer. (the pH ranges ±1 from the pH value of each midpoint).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82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1" cy="55162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Obtain a Titration Curves of Amino Acids?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48" y="1580921"/>
            <a:ext cx="8166253" cy="52770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1- Calculate the no. of moles of weak acid or </a:t>
            </a:r>
            <a:r>
              <a:rPr lang="en-US" sz="2400" dirty="0" err="1"/>
              <a:t>a.a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2- Calculate the first moles of OH</a:t>
            </a:r>
            <a:r>
              <a:rPr lang="en-US" sz="2400" baseline="30000" dirty="0"/>
              <a:t>-</a:t>
            </a:r>
            <a:r>
              <a:rPr lang="en-US" sz="2400" dirty="0"/>
              <a:t> by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= no. of moles of acid or </a:t>
            </a:r>
            <a:r>
              <a:rPr lang="en-US" sz="2400" dirty="0" err="1"/>
              <a:t>a.a</a:t>
            </a:r>
            <a:r>
              <a:rPr lang="en-US" sz="2400" dirty="0"/>
              <a:t> / pK</a:t>
            </a:r>
            <a:r>
              <a:rPr lang="en-US" sz="2400" baseline="-25000" dirty="0"/>
              <a:t>a1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3- Calculate the second moles of OH</a:t>
            </a:r>
            <a:r>
              <a:rPr lang="en-US" sz="2400" baseline="30000" dirty="0"/>
              <a:t>-</a:t>
            </a:r>
            <a:r>
              <a:rPr lang="en-US" sz="2400" dirty="0"/>
              <a:t> added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008000"/>
                </a:solidFill>
              </a:rPr>
              <a:t>B</a:t>
            </a:r>
            <a:r>
              <a:rPr lang="en-US" sz="2400" dirty="0"/>
              <a:t>= No of moles of weak acid or </a:t>
            </a:r>
            <a:r>
              <a:rPr lang="en-US" sz="2400" dirty="0" err="1"/>
              <a:t>a.a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</a:p>
          <a:p>
            <a:pPr>
              <a:buNone/>
            </a:pPr>
            <a:r>
              <a:rPr lang="en-US" sz="2400" dirty="0"/>
              <a:t>4- Calculate the third moles of OH</a:t>
            </a:r>
            <a:r>
              <a:rPr lang="en-US" sz="2400" baseline="30000" dirty="0"/>
              <a:t>-</a:t>
            </a:r>
            <a:r>
              <a:rPr lang="en-US" sz="2400" dirty="0"/>
              <a:t> added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/>
              <a:t>= No of moles of weak acid or </a:t>
            </a:r>
            <a:r>
              <a:rPr lang="en-US" sz="2400" dirty="0" err="1"/>
              <a:t>a.a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008000"/>
                </a:solidFill>
              </a:rPr>
              <a:t>B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11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5516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48" y="1178806"/>
            <a:ext cx="8166253" cy="5277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Sketch the pH curve for the titration of 100 ml of 0.1M glycine with KOH? pk</a:t>
            </a:r>
            <a:r>
              <a:rPr lang="en-US" sz="2400" baseline="-25000" dirty="0">
                <a:solidFill>
                  <a:srgbClr val="C00000"/>
                </a:solidFill>
              </a:rPr>
              <a:t>a1 </a:t>
            </a:r>
            <a:r>
              <a:rPr lang="en-US" sz="2400" dirty="0">
                <a:solidFill>
                  <a:srgbClr val="C00000"/>
                </a:solidFill>
              </a:rPr>
              <a:t>= 1.71, pk</a:t>
            </a:r>
            <a:r>
              <a:rPr lang="en-US" sz="2400" baseline="-25000" dirty="0">
                <a:solidFill>
                  <a:srgbClr val="C00000"/>
                </a:solidFill>
              </a:rPr>
              <a:t>a2 </a:t>
            </a:r>
            <a:r>
              <a:rPr lang="en-US" sz="2400" dirty="0">
                <a:solidFill>
                  <a:srgbClr val="C00000"/>
                </a:solidFill>
              </a:rPr>
              <a:t>= 9.6?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No. of moles of  </a:t>
            </a:r>
            <a:r>
              <a:rPr lang="en-US" sz="2400" dirty="0" err="1"/>
              <a:t>a.a</a:t>
            </a:r>
            <a:r>
              <a:rPr lang="en-US" sz="2400" dirty="0"/>
              <a:t> = M × V</a:t>
            </a:r>
          </a:p>
          <a:p>
            <a:pPr>
              <a:buNone/>
            </a:pPr>
            <a:r>
              <a:rPr lang="en-US" sz="2400" dirty="0"/>
              <a:t>                                 = 0.1 × 0.1</a:t>
            </a:r>
          </a:p>
          <a:p>
            <a:pPr>
              <a:buNone/>
            </a:pPr>
            <a:r>
              <a:rPr lang="en-US" sz="2400" dirty="0"/>
              <a:t>                                 = 0.01 mole</a:t>
            </a:r>
          </a:p>
          <a:p>
            <a:pPr>
              <a:buNone/>
            </a:pPr>
            <a:r>
              <a:rPr lang="en-US" sz="2400" dirty="0"/>
              <a:t>The first moles of OH</a:t>
            </a:r>
            <a:r>
              <a:rPr lang="en-US" sz="2400" baseline="30000" dirty="0"/>
              <a:t>-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A = 0.01 / 1.71 = 0.005</a:t>
            </a:r>
          </a:p>
          <a:p>
            <a:pPr>
              <a:buNone/>
            </a:pPr>
            <a:r>
              <a:rPr lang="en-US" sz="2400" dirty="0"/>
              <a:t>The second moles of OH</a:t>
            </a:r>
            <a:r>
              <a:rPr lang="en-US" sz="2400" baseline="30000" dirty="0"/>
              <a:t>-</a:t>
            </a:r>
            <a:r>
              <a:rPr lang="en-US" sz="2400" dirty="0"/>
              <a:t> added:</a:t>
            </a:r>
          </a:p>
          <a:p>
            <a:pPr>
              <a:buNone/>
            </a:pPr>
            <a:r>
              <a:rPr lang="en-US" sz="2400" dirty="0"/>
              <a:t>B = 0.01 + 0.005 = 0.015</a:t>
            </a:r>
          </a:p>
          <a:p>
            <a:pPr>
              <a:buNone/>
            </a:pPr>
            <a:r>
              <a:rPr lang="en-US" sz="2400" dirty="0"/>
              <a:t>PI = (pk</a:t>
            </a:r>
            <a:r>
              <a:rPr lang="en-US" sz="2400" baseline="-25000" dirty="0"/>
              <a:t>a1</a:t>
            </a:r>
            <a:r>
              <a:rPr lang="en-US" sz="2400" dirty="0"/>
              <a:t> + pk</a:t>
            </a:r>
            <a:r>
              <a:rPr lang="en-US" sz="2400" baseline="-25000" dirty="0"/>
              <a:t>a2</a:t>
            </a:r>
            <a:r>
              <a:rPr lang="en-US" sz="2400" dirty="0"/>
              <a:t>) / 2</a:t>
            </a:r>
          </a:p>
          <a:p>
            <a:pPr>
              <a:buNone/>
            </a:pPr>
            <a:r>
              <a:rPr lang="en-US" sz="2400" dirty="0"/>
              <a:t>    = 5.66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7" y="2836229"/>
            <a:ext cx="2737163" cy="32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3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3423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Example 2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Plot the titration curve of aspartic acid it has a volume of 100 ml and 0.1M when </a:t>
            </a:r>
            <a:r>
              <a:rPr lang="en-US" sz="2000" dirty="0">
                <a:solidFill>
                  <a:srgbClr val="C00000"/>
                </a:solidFill>
              </a:rPr>
              <a:t>titrated</a:t>
            </a:r>
            <a:r>
              <a:rPr lang="en-US" sz="2400" dirty="0">
                <a:solidFill>
                  <a:srgbClr val="C00000"/>
                </a:solidFill>
              </a:rPr>
              <a:t> with 0.1M KOH? pk</a:t>
            </a:r>
            <a:r>
              <a:rPr lang="en-US" sz="2400" baseline="-25000" dirty="0">
                <a:solidFill>
                  <a:srgbClr val="C00000"/>
                </a:solidFill>
              </a:rPr>
              <a:t>a1</a:t>
            </a:r>
            <a:r>
              <a:rPr lang="en-US" sz="2400" dirty="0">
                <a:solidFill>
                  <a:srgbClr val="C00000"/>
                </a:solidFill>
              </a:rPr>
              <a:t>= 2.09, pk</a:t>
            </a:r>
            <a:r>
              <a:rPr lang="en-US" sz="2400" baseline="-25000" dirty="0">
                <a:solidFill>
                  <a:srgbClr val="C00000"/>
                </a:solidFill>
              </a:rPr>
              <a:t>a2 </a:t>
            </a:r>
            <a:r>
              <a:rPr lang="en-US" sz="2400" dirty="0">
                <a:solidFill>
                  <a:srgbClr val="C00000"/>
                </a:solidFill>
              </a:rPr>
              <a:t>= 3.86, pk</a:t>
            </a:r>
            <a:r>
              <a:rPr lang="en-US" sz="2400" baseline="-25000" dirty="0">
                <a:solidFill>
                  <a:srgbClr val="C00000"/>
                </a:solidFill>
              </a:rPr>
              <a:t>a3</a:t>
            </a:r>
            <a:r>
              <a:rPr lang="en-US" sz="2400" dirty="0">
                <a:solidFill>
                  <a:srgbClr val="C00000"/>
                </a:solidFill>
              </a:rPr>
              <a:t> = 9.82?</a:t>
            </a:r>
          </a:p>
          <a:p>
            <a:pPr marL="109728" indent="0">
              <a:buNone/>
            </a:pPr>
            <a:r>
              <a:rPr lang="en-US" sz="2000" dirty="0"/>
              <a:t>No. of moles of </a:t>
            </a:r>
            <a:r>
              <a:rPr lang="en-US" sz="2000" dirty="0" err="1"/>
              <a:t>a.a</a:t>
            </a:r>
            <a:r>
              <a:rPr lang="en-US" sz="2000" dirty="0"/>
              <a:t> = M X V</a:t>
            </a:r>
          </a:p>
          <a:p>
            <a:pPr marL="109728" indent="0">
              <a:buNone/>
            </a:pPr>
            <a:r>
              <a:rPr lang="en-US" sz="2000" dirty="0"/>
              <a:t>= 0.1 X 0.1</a:t>
            </a:r>
          </a:p>
          <a:p>
            <a:pPr marL="109728" indent="0">
              <a:buNone/>
            </a:pPr>
            <a:r>
              <a:rPr lang="en-US" sz="2000" dirty="0"/>
              <a:t>= 0.01 mole</a:t>
            </a:r>
          </a:p>
          <a:p>
            <a:pPr marL="109728" indent="0">
              <a:buNone/>
            </a:pPr>
            <a:r>
              <a:rPr lang="en-US" sz="2000" dirty="0"/>
              <a:t>The first moles of OH-:</a:t>
            </a:r>
          </a:p>
          <a:p>
            <a:pPr marL="109728" indent="0">
              <a:buNone/>
            </a:pPr>
            <a:r>
              <a:rPr lang="en-US" sz="2000" dirty="0"/>
              <a:t>A = 0.01 / 2.09 = 0.005</a:t>
            </a:r>
          </a:p>
          <a:p>
            <a:pPr marL="109728" indent="0">
              <a:buNone/>
            </a:pPr>
            <a:r>
              <a:rPr lang="en-US" sz="2000" dirty="0"/>
              <a:t>The second moles of OH- added:</a:t>
            </a:r>
          </a:p>
          <a:p>
            <a:pPr marL="109728" indent="0">
              <a:buNone/>
            </a:pPr>
            <a:r>
              <a:rPr lang="en-US" sz="2000" dirty="0"/>
              <a:t>B = 0.01 + 0.005 = 0.015</a:t>
            </a:r>
          </a:p>
          <a:p>
            <a:pPr marL="109728" indent="0">
              <a:buNone/>
            </a:pPr>
            <a:r>
              <a:rPr lang="en-US" sz="2000" dirty="0"/>
              <a:t>The third moles of OH- added</a:t>
            </a:r>
          </a:p>
          <a:p>
            <a:pPr marL="109728" indent="0">
              <a:buNone/>
            </a:pPr>
            <a:r>
              <a:rPr lang="en-US" sz="2000" dirty="0"/>
              <a:t>C= 0.01+0.015=0.025</a:t>
            </a:r>
          </a:p>
          <a:p>
            <a:pPr marL="109728" indent="0">
              <a:buNone/>
            </a:pPr>
            <a:r>
              <a:rPr lang="en-US" sz="2000" dirty="0"/>
              <a:t>PI = (pka1 + pka2) / 2 = 2.975</a:t>
            </a:r>
          </a:p>
          <a:p>
            <a:endParaRPr lang="x-none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63075-B8F7-3040-A2CE-1F977426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010"/>
            <a:ext cx="4572000" cy="44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Example 3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Plot the titration curve of lysine which has a volume of 200 ml and 0.3 M when titrated with 0.1M </a:t>
            </a:r>
            <a:r>
              <a:rPr lang="en-US" sz="2400" dirty="0" err="1">
                <a:solidFill>
                  <a:srgbClr val="C00000"/>
                </a:solidFill>
              </a:rPr>
              <a:t>NaOH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  <a:r>
              <a:rPr lang="en-US" sz="2000" dirty="0">
                <a:solidFill>
                  <a:srgbClr val="C00000"/>
                </a:solidFill>
              </a:rPr>
              <a:t> pk</a:t>
            </a:r>
            <a:r>
              <a:rPr lang="en-US" sz="2000" baseline="-25000" dirty="0">
                <a:solidFill>
                  <a:srgbClr val="C00000"/>
                </a:solidFill>
              </a:rPr>
              <a:t>a1</a:t>
            </a:r>
            <a:r>
              <a:rPr lang="en-US" sz="2000" dirty="0">
                <a:solidFill>
                  <a:srgbClr val="C00000"/>
                </a:solidFill>
              </a:rPr>
              <a:t>= 2.18, pk</a:t>
            </a:r>
            <a:r>
              <a:rPr lang="en-US" sz="2000" baseline="-25000" dirty="0">
                <a:solidFill>
                  <a:srgbClr val="C00000"/>
                </a:solidFill>
              </a:rPr>
              <a:t>a2 </a:t>
            </a:r>
            <a:r>
              <a:rPr lang="en-US" sz="2000" dirty="0">
                <a:solidFill>
                  <a:srgbClr val="C00000"/>
                </a:solidFill>
              </a:rPr>
              <a:t>= 8.95, pk</a:t>
            </a:r>
            <a:r>
              <a:rPr lang="en-US" sz="2000" baseline="-25000" dirty="0">
                <a:solidFill>
                  <a:srgbClr val="C00000"/>
                </a:solidFill>
              </a:rPr>
              <a:t>a3 </a:t>
            </a:r>
            <a:r>
              <a:rPr lang="en-US" sz="2000" dirty="0">
                <a:solidFill>
                  <a:srgbClr val="C00000"/>
                </a:solidFill>
              </a:rPr>
              <a:t>=10.35?</a:t>
            </a:r>
            <a:endParaRPr lang="x-none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x-none" dirty="0">
              <a:solidFill>
                <a:srgbClr val="FF0000"/>
              </a:solidFill>
            </a:endParaRPr>
          </a:p>
          <a:p>
            <a:endParaRPr lang="x-none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/>
          <a:stretch/>
        </p:blipFill>
        <p:spPr bwMode="auto">
          <a:xfrm>
            <a:off x="4724400" y="1371600"/>
            <a:ext cx="425930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6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FC3B92-E846-B149-A1F4-423BBE34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39973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311B4D-BFF2-A84C-9237-5DD78A6C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</a:rPr>
              <a:t>Titration curves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C98603-5F26-6249-8DA7-D6ACE0D6B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It is a curve that monitors the pH of a solution as amounts of alkali or acid is added.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Amino acids are </a:t>
            </a:r>
            <a:r>
              <a:rPr lang="en-US" sz="2400" dirty="0">
                <a:solidFill>
                  <a:srgbClr val="C00000"/>
                </a:solidFill>
              </a:rPr>
              <a:t>simple</a:t>
            </a:r>
            <a:r>
              <a:rPr lang="en-US" sz="2400" dirty="0"/>
              <a:t> weak polyprotic acids.</a:t>
            </a:r>
          </a:p>
          <a:p>
            <a:pPr marL="109728" indent="0">
              <a:buNone/>
            </a:pPr>
            <a:endParaRPr lang="en-US" sz="2400" dirty="0"/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Neutral</a:t>
            </a:r>
            <a:r>
              <a:rPr lang="en-US" sz="2400" dirty="0"/>
              <a:t> amino acids (as alanine, glycine) are treated as diprotic acids.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Acidic</a:t>
            </a:r>
            <a:r>
              <a:rPr lang="en-US" sz="2400" dirty="0"/>
              <a:t> amino acids (as aspartic or glutamic acid)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Basic</a:t>
            </a:r>
            <a:r>
              <a:rPr lang="en-US" sz="2400" dirty="0"/>
              <a:t> amino acids (as lysine or histidine) are treated as triprotic acids.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363" y="79322"/>
            <a:ext cx="711863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Titration curve of lysine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04886"/>
            <a:ext cx="4953000" cy="487367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000" dirty="0"/>
              <a:t>Lysine is a basic amino acid with an extra amino group in its side chain.</a:t>
            </a:r>
          </a:p>
          <a:p>
            <a:pPr>
              <a:lnSpc>
                <a:spcPct val="170000"/>
              </a:lnSpc>
            </a:pPr>
            <a:r>
              <a:rPr lang="en-US" sz="2000" dirty="0" err="1"/>
              <a:t>pKa</a:t>
            </a:r>
            <a:r>
              <a:rPr lang="en-US" sz="2000" dirty="0"/>
              <a:t>:</a:t>
            </a:r>
          </a:p>
          <a:p>
            <a:pPr lvl="1">
              <a:lnSpc>
                <a:spcPct val="170000"/>
              </a:lnSpc>
            </a:pPr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dirty="0"/>
              <a:t>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/>
              <a:t>–COOH will be titrated first = 2.18</a:t>
            </a:r>
          </a:p>
          <a:p>
            <a:pPr lvl="1">
              <a:lnSpc>
                <a:spcPct val="170000"/>
              </a:lnSpc>
            </a:pPr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dirty="0"/>
              <a:t> </a:t>
            </a:r>
            <a:r>
              <a:rPr lang="el-GR" sz="1800" dirty="0">
                <a:latin typeface="Times New Roman"/>
                <a:cs typeface="Times New Roman"/>
              </a:rPr>
              <a:t>α </a:t>
            </a:r>
            <a:r>
              <a:rPr lang="en-US" sz="1800" dirty="0"/>
              <a:t>-NH</a:t>
            </a:r>
            <a:r>
              <a:rPr lang="en-US" sz="1800" baseline="-25000" dirty="0"/>
              <a:t>3</a:t>
            </a:r>
            <a:r>
              <a:rPr lang="en-US" sz="1800" baseline="30000" dirty="0"/>
              <a:t>+</a:t>
            </a:r>
            <a:r>
              <a:rPr lang="en-US" sz="1800" dirty="0"/>
              <a:t> will be titrated next = 8.95</a:t>
            </a:r>
          </a:p>
          <a:p>
            <a:pPr lvl="1">
              <a:lnSpc>
                <a:spcPct val="170000"/>
              </a:lnSpc>
            </a:pPr>
            <a:r>
              <a:rPr lang="en-US" sz="1800" b="1" dirty="0"/>
              <a:t>3</a:t>
            </a:r>
            <a:r>
              <a:rPr lang="en-US" sz="1800" b="1" baseline="30000" dirty="0"/>
              <a:t>rd</a:t>
            </a:r>
            <a:r>
              <a:rPr lang="en-US" sz="1800" dirty="0"/>
              <a:t> R-NH</a:t>
            </a:r>
            <a:r>
              <a:rPr lang="en-US" sz="1800" baseline="-25000" dirty="0"/>
              <a:t>3</a:t>
            </a:r>
            <a:r>
              <a:rPr lang="en-US" sz="1800" baseline="30000" dirty="0"/>
              <a:t>+</a:t>
            </a:r>
            <a:r>
              <a:rPr lang="en-US" sz="1800" dirty="0"/>
              <a:t> will be titrated last = 10.53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We have three flat zones, i.e. three ionized groups.</a:t>
            </a:r>
          </a:p>
          <a:p>
            <a:pPr>
              <a:lnSpc>
                <a:spcPct val="170000"/>
              </a:lnSpc>
            </a:pPr>
            <a:endParaRPr lang="en-US" sz="1800" dirty="0"/>
          </a:p>
        </p:txBody>
      </p:sp>
      <p:pic>
        <p:nvPicPr>
          <p:cNvPr id="4" name="Content Placeholder 6" descr="aminacid.gif"/>
          <p:cNvPicPr>
            <a:picLocks noChangeAspect="1"/>
          </p:cNvPicPr>
          <p:nvPr/>
        </p:nvPicPr>
        <p:blipFill>
          <a:blip r:embed="rId3" cstate="print"/>
          <a:srcRect l="53098" t="22553" r="12684" b="67345"/>
          <a:stretch>
            <a:fillRect/>
          </a:stretch>
        </p:blipFill>
        <p:spPr>
          <a:xfrm>
            <a:off x="5791200" y="933305"/>
            <a:ext cx="2625438" cy="217855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5938A-B1E2-C04A-853B-13ACF6F0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762" y="2943964"/>
            <a:ext cx="1866900" cy="3834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603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Titration curve of lysine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77C3B-CA0C-DE4E-8C39-69AD774A0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1" t="5641"/>
          <a:stretch/>
        </p:blipFill>
        <p:spPr>
          <a:xfrm>
            <a:off x="381000" y="2307856"/>
            <a:ext cx="1809750" cy="30078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F947A5-459C-0E45-8A89-B595E6DBA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1" r="-104"/>
          <a:stretch/>
        </p:blipFill>
        <p:spPr>
          <a:xfrm>
            <a:off x="2590800" y="1605546"/>
            <a:ext cx="5689184" cy="44125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BA8FB6-1E3C-7F4C-A7E6-3F4BE0F99529}"/>
              </a:ext>
            </a:extLst>
          </p:cNvPr>
          <p:cNvSpPr txBox="1"/>
          <p:nvPr/>
        </p:nvSpPr>
        <p:spPr>
          <a:xfrm>
            <a:off x="76200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Titration curve of lysine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b="1" u="sng" dirty="0"/>
              <a:t>At point a:</a:t>
            </a:r>
          </a:p>
          <a:p>
            <a:pPr lvl="1"/>
            <a:r>
              <a:rPr lang="en-US" dirty="0"/>
              <a:t>Before titration</a:t>
            </a:r>
          </a:p>
          <a:p>
            <a:pPr lvl="1"/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CH(CH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COOH</a:t>
            </a:r>
          </a:p>
          <a:p>
            <a:pPr lvl="1"/>
            <a:r>
              <a:rPr lang="en-US" dirty="0"/>
              <a:t>The net charge = +2</a:t>
            </a:r>
          </a:p>
          <a:p>
            <a:r>
              <a:rPr lang="en-US" b="1" u="sng" dirty="0"/>
              <a:t>At point b:</a:t>
            </a:r>
          </a:p>
          <a:p>
            <a:pPr lvl="1"/>
            <a:r>
              <a:rPr lang="en-US" dirty="0"/>
              <a:t>Pk</a:t>
            </a:r>
            <a:r>
              <a:rPr lang="en-US" baseline="-25000" dirty="0"/>
              <a:t>a1</a:t>
            </a:r>
            <a:r>
              <a:rPr lang="en-US" dirty="0"/>
              <a:t> = pH</a:t>
            </a:r>
          </a:p>
          <a:p>
            <a:pPr lvl="1"/>
            <a:r>
              <a:rPr lang="en-US" dirty="0"/>
              <a:t>Here it has buffering capacity</a:t>
            </a:r>
          </a:p>
          <a:p>
            <a:pPr lvl="1"/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CH(CH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COOH = 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CH(CH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</a:p>
          <a:p>
            <a:pPr lvl="1"/>
            <a:r>
              <a:rPr lang="en-US" dirty="0"/>
              <a:t>The net charge = +2 | +1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+1.5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9B16A-467E-2141-B80E-48ADBD19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05062"/>
            <a:ext cx="22479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Titration curve of lysine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At point c:</a:t>
            </a:r>
            <a:endParaRPr lang="en-US" dirty="0"/>
          </a:p>
          <a:p>
            <a:pPr lvl="1"/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CH(CH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</a:p>
          <a:p>
            <a:pPr lvl="1"/>
            <a:r>
              <a:rPr lang="en-US" dirty="0"/>
              <a:t>All the </a:t>
            </a:r>
            <a:r>
              <a:rPr lang="el-GR" dirty="0">
                <a:latin typeface="Times New Roman"/>
                <a:cs typeface="Times New Roman"/>
              </a:rPr>
              <a:t>α</a:t>
            </a:r>
            <a:r>
              <a:rPr lang="en-US" dirty="0"/>
              <a:t>–COOH has been titrated.</a:t>
            </a:r>
          </a:p>
          <a:p>
            <a:pPr lvl="1"/>
            <a:r>
              <a:rPr lang="en-US" dirty="0"/>
              <a:t>The net charge = +1</a:t>
            </a:r>
          </a:p>
          <a:p>
            <a:r>
              <a:rPr lang="en-US" b="1" u="sng" dirty="0"/>
              <a:t>At point d:</a:t>
            </a:r>
          </a:p>
          <a:p>
            <a:pPr lvl="1"/>
            <a:r>
              <a:rPr lang="en-US" dirty="0"/>
              <a:t>Pk</a:t>
            </a:r>
            <a:r>
              <a:rPr lang="en-US" baseline="-25000" dirty="0"/>
              <a:t>a2</a:t>
            </a:r>
            <a:r>
              <a:rPr lang="en-US" dirty="0"/>
              <a:t> = pH</a:t>
            </a:r>
          </a:p>
          <a:p>
            <a:pPr lvl="1"/>
            <a:r>
              <a:rPr lang="en-US" dirty="0"/>
              <a:t>Here it has buffering capacity</a:t>
            </a:r>
          </a:p>
          <a:p>
            <a:pPr lvl="1"/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CH(CH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 </a:t>
            </a:r>
            <a:r>
              <a:rPr lang="en-US" dirty="0"/>
              <a:t>= NH</a:t>
            </a:r>
            <a:r>
              <a:rPr lang="en-US" baseline="-25000" dirty="0"/>
              <a:t>2</a:t>
            </a:r>
            <a:r>
              <a:rPr lang="en-US" dirty="0"/>
              <a:t>CH(CH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</a:p>
          <a:p>
            <a:pPr lvl="1"/>
            <a:r>
              <a:rPr lang="en-US" dirty="0"/>
              <a:t>The net charge = +1 |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+0.5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Titration curve of lysine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At point g:</a:t>
            </a:r>
          </a:p>
          <a:p>
            <a:pPr lvl="1"/>
            <a:r>
              <a:rPr lang="en-US" dirty="0"/>
              <a:t>It is the </a:t>
            </a:r>
            <a:r>
              <a:rPr lang="en-US" dirty="0" err="1"/>
              <a:t>pI</a:t>
            </a:r>
            <a:r>
              <a:rPr lang="en-US" dirty="0"/>
              <a:t> point</a:t>
            </a:r>
          </a:p>
          <a:p>
            <a:pPr lvl="1"/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CH(CH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  <a:endParaRPr lang="en-US" dirty="0"/>
          </a:p>
          <a:p>
            <a:pPr lvl="1"/>
            <a:r>
              <a:rPr lang="en-US" dirty="0"/>
              <a:t>The net charge = 0</a:t>
            </a:r>
          </a:p>
          <a:p>
            <a:pPr lvl="1"/>
            <a:r>
              <a:rPr lang="en-US" dirty="0" err="1"/>
              <a:t>pI</a:t>
            </a:r>
            <a:r>
              <a:rPr lang="en-US" dirty="0"/>
              <a:t> = pH, </a:t>
            </a:r>
            <a:r>
              <a:rPr lang="en-US" dirty="0" err="1"/>
              <a:t>pI</a:t>
            </a:r>
            <a:r>
              <a:rPr lang="en-US" dirty="0"/>
              <a:t> = (pKa</a:t>
            </a:r>
            <a:r>
              <a:rPr lang="en-US" baseline="-25000" dirty="0"/>
              <a:t>1</a:t>
            </a:r>
            <a:r>
              <a:rPr lang="en-US" dirty="0"/>
              <a:t>+pKa</a:t>
            </a:r>
            <a:r>
              <a:rPr lang="en-US" baseline="-25000" dirty="0"/>
              <a:t>2</a:t>
            </a:r>
            <a:r>
              <a:rPr lang="en-US" dirty="0"/>
              <a:t>)/2</a:t>
            </a:r>
          </a:p>
          <a:p>
            <a:r>
              <a:rPr lang="en-US" b="1" u="sng" dirty="0"/>
              <a:t>At point e:</a:t>
            </a:r>
          </a:p>
          <a:p>
            <a:pPr lvl="1"/>
            <a:r>
              <a:rPr lang="en-US" dirty="0"/>
              <a:t>End of titration</a:t>
            </a:r>
          </a:p>
          <a:p>
            <a:pPr lvl="1"/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30000" dirty="0"/>
              <a:t>+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  <a:r>
              <a:rPr lang="en-US" dirty="0"/>
              <a:t>= NH</a:t>
            </a:r>
            <a:r>
              <a:rPr lang="en-US" baseline="-25000" dirty="0"/>
              <a:t>2</a:t>
            </a:r>
            <a:r>
              <a:rPr lang="en-US" dirty="0"/>
              <a:t>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COO</a:t>
            </a:r>
            <a:r>
              <a:rPr lang="en-US" baseline="30000" dirty="0"/>
              <a:t>-</a:t>
            </a:r>
            <a:endParaRPr lang="en-US" dirty="0"/>
          </a:p>
          <a:p>
            <a:pPr lvl="1"/>
            <a:r>
              <a:rPr lang="en-US" dirty="0"/>
              <a:t>The net charge = 0 | -1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-0.5</a:t>
            </a:r>
          </a:p>
          <a:p>
            <a:pPr lvl="1"/>
            <a:r>
              <a:rPr lang="en-US" dirty="0"/>
              <a:t>Pk</a:t>
            </a:r>
            <a:r>
              <a:rPr lang="en-US" baseline="-25000" dirty="0"/>
              <a:t>a3</a:t>
            </a:r>
            <a:r>
              <a:rPr lang="en-US" dirty="0"/>
              <a:t> = pH</a:t>
            </a:r>
          </a:p>
          <a:p>
            <a:pPr lvl="1"/>
            <a:r>
              <a:rPr lang="en-US" dirty="0"/>
              <a:t>Here it has buffering capacity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Titration curve of lysine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At point f:</a:t>
            </a:r>
          </a:p>
          <a:p>
            <a:pPr lvl="1"/>
            <a:r>
              <a:rPr lang="en-US" dirty="0"/>
              <a:t>End of titration</a:t>
            </a:r>
          </a:p>
          <a:p>
            <a:pPr lvl="1"/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COO</a:t>
            </a:r>
            <a:r>
              <a:rPr lang="en-US" baseline="30000" dirty="0"/>
              <a:t>-</a:t>
            </a:r>
            <a:endParaRPr lang="en-US" dirty="0"/>
          </a:p>
          <a:p>
            <a:pPr lvl="1"/>
            <a:r>
              <a:rPr lang="en-US" dirty="0"/>
              <a:t>The net charge = -1</a:t>
            </a:r>
          </a:p>
          <a:p>
            <a:pPr lvl="1"/>
            <a:r>
              <a:rPr lang="en-US" dirty="0"/>
              <a:t>All has </a:t>
            </a:r>
            <a:r>
              <a:rPr lang="en-US"/>
              <a:t>been titrated.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9072"/>
            <a:ext cx="8915400" cy="617728"/>
          </a:xfrm>
        </p:spPr>
        <p:txBody>
          <a:bodyPr>
            <a:normAutofit fontScale="90000"/>
          </a:bodyPr>
          <a:lstStyle/>
          <a:p>
            <a:r>
              <a:rPr lang="en-US" dirty="0"/>
              <a:t>Titration Curves of Amino Acids </a:t>
            </a:r>
            <a:br>
              <a:rPr lang="en-US" dirty="0"/>
            </a:br>
            <a:r>
              <a:rPr lang="en-US" sz="3600" dirty="0">
                <a:solidFill>
                  <a:srgbClr val="C00000"/>
                </a:solidFill>
              </a:rPr>
              <a:t>Information obtained from a titration curve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10" y="1608462"/>
            <a:ext cx="8157990" cy="51733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100" dirty="0"/>
              <a:t>1- The number of </a:t>
            </a:r>
            <a:r>
              <a:rPr lang="en-US" sz="2100" dirty="0" err="1"/>
              <a:t>ionizable</a:t>
            </a:r>
            <a:r>
              <a:rPr lang="en-US" sz="2100" dirty="0"/>
              <a:t> groups in that amino acid, which can be detected from the number of titration stages in the curve, (or the number of </a:t>
            </a:r>
            <a:r>
              <a:rPr lang="en-US" sz="2100" dirty="0" err="1"/>
              <a:t>pK</a:t>
            </a:r>
            <a:r>
              <a:rPr lang="en-US" sz="2100" baseline="-25000" dirty="0" err="1"/>
              <a:t>a</a:t>
            </a:r>
            <a:r>
              <a:rPr lang="en-US" sz="2100" dirty="0" err="1"/>
              <a:t>’s</a:t>
            </a:r>
            <a:r>
              <a:rPr lang="en-US" sz="2100" dirty="0"/>
              <a:t> or number of flat zones in the curve).</a:t>
            </a:r>
          </a:p>
          <a:p>
            <a:pPr algn="just">
              <a:buNone/>
            </a:pPr>
            <a:r>
              <a:rPr lang="en-US" sz="2100" dirty="0"/>
              <a:t>2- Whether the </a:t>
            </a:r>
            <a:r>
              <a:rPr lang="en-US" sz="2100" dirty="0" err="1"/>
              <a:t>triprotic</a:t>
            </a:r>
            <a:r>
              <a:rPr lang="en-US" sz="2100" dirty="0"/>
              <a:t> amino acid is basic or acidic, that can be detected from the pKa</a:t>
            </a:r>
            <a:r>
              <a:rPr lang="en-US" sz="2100" baseline="-25000" dirty="0"/>
              <a:t>2</a:t>
            </a:r>
            <a:r>
              <a:rPr lang="en-US" sz="2100" dirty="0"/>
              <a:t>.</a:t>
            </a:r>
          </a:p>
          <a:p>
            <a:pPr algn="just"/>
            <a:r>
              <a:rPr lang="en-US" sz="2100" dirty="0"/>
              <a:t>If it’s value is closer to the value of  pKa</a:t>
            </a:r>
            <a:r>
              <a:rPr lang="en-US" sz="2100" baseline="-25000" dirty="0"/>
              <a:t>1</a:t>
            </a:r>
            <a:r>
              <a:rPr lang="en-US" sz="2100" dirty="0"/>
              <a:t> (that of the </a:t>
            </a:r>
            <a:r>
              <a:rPr lang="el-GR" sz="2100" dirty="0">
                <a:cs typeface="Times New Roman"/>
              </a:rPr>
              <a:t>α</a:t>
            </a:r>
            <a:r>
              <a:rPr lang="en-US" sz="2100" dirty="0">
                <a:cs typeface="Times New Roman"/>
              </a:rPr>
              <a:t>- carboxyl group ), then it is an acidic amino acid.</a:t>
            </a:r>
          </a:p>
          <a:p>
            <a:pPr algn="just"/>
            <a:r>
              <a:rPr lang="en-US" sz="2100" dirty="0">
                <a:cs typeface="Times New Roman"/>
              </a:rPr>
              <a:t>If </a:t>
            </a:r>
            <a:r>
              <a:rPr lang="en-US" sz="2100" dirty="0"/>
              <a:t>the value of it’s pKa</a:t>
            </a:r>
            <a:r>
              <a:rPr lang="en-US" sz="2100" baseline="-25000" dirty="0"/>
              <a:t>2</a:t>
            </a:r>
            <a:r>
              <a:rPr lang="en-US" sz="2100" dirty="0"/>
              <a:t> is closer to the value of pKa</a:t>
            </a:r>
            <a:r>
              <a:rPr lang="en-US" sz="2100" baseline="-25000" dirty="0"/>
              <a:t>3</a:t>
            </a:r>
            <a:r>
              <a:rPr lang="en-US" sz="2100" dirty="0"/>
              <a:t> (that of the </a:t>
            </a:r>
            <a:r>
              <a:rPr lang="el-GR" sz="2100" dirty="0">
                <a:cs typeface="Times New Roman"/>
              </a:rPr>
              <a:t>α</a:t>
            </a:r>
            <a:r>
              <a:rPr lang="en-US" sz="2100" dirty="0">
                <a:cs typeface="Times New Roman"/>
              </a:rPr>
              <a:t>-amino group ), then it is basic amino acid.</a:t>
            </a:r>
          </a:p>
          <a:p>
            <a:pPr algn="just">
              <a:buNone/>
            </a:pPr>
            <a:r>
              <a:rPr lang="en-US" sz="2100" dirty="0"/>
              <a:t>3- The </a:t>
            </a:r>
            <a:r>
              <a:rPr lang="en-US" sz="2100" dirty="0" err="1"/>
              <a:t>pK</a:t>
            </a:r>
            <a:r>
              <a:rPr lang="en-US" sz="2100" baseline="-25000" dirty="0" err="1"/>
              <a:t>a</a:t>
            </a:r>
            <a:r>
              <a:rPr lang="en-US" sz="2100" dirty="0"/>
              <a:t> values  of the amino acid  can be obtained from the curve which is equal to the pH value at the mid-point.</a:t>
            </a:r>
          </a:p>
          <a:p>
            <a:pPr algn="just">
              <a:buNone/>
            </a:pPr>
            <a:endParaRPr lang="en-US" sz="2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1" y="6202496"/>
            <a:ext cx="86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0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932</Words>
  <Application>Microsoft Macintosh PowerPoint</Application>
  <PresentationFormat>On-screen Show (4:3)</PresentationFormat>
  <Paragraphs>118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Titration curve cont’ed</vt:lpstr>
      <vt:lpstr>Titration curves </vt:lpstr>
      <vt:lpstr>Titration curve of lysine</vt:lpstr>
      <vt:lpstr>Titration curve of lysine</vt:lpstr>
      <vt:lpstr>Titration curve of lysine cont’ed</vt:lpstr>
      <vt:lpstr>Titration curve of lysine cont’ed</vt:lpstr>
      <vt:lpstr>Titration curve of lysine cont’ed</vt:lpstr>
      <vt:lpstr>Titration curve of lysine cont’ed</vt:lpstr>
      <vt:lpstr>Titration Curves of Amino Acids  Information obtained from a titration curve </vt:lpstr>
      <vt:lpstr>Titration Curves of Amino Acids </vt:lpstr>
      <vt:lpstr>Titration Curves of Amino Acids </vt:lpstr>
      <vt:lpstr>How to Obtain a Titration Curves of Amino Acids? </vt:lpstr>
      <vt:lpstr>Example 1</vt:lpstr>
      <vt:lpstr>Example 2</vt:lpstr>
      <vt:lpstr>Example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Titration curve cont’ed</dc:title>
  <dc:creator>Nojood</dc:creator>
  <cp:lastModifiedBy>Mona Ghazi Alharbi</cp:lastModifiedBy>
  <cp:revision>20</cp:revision>
  <dcterms:created xsi:type="dcterms:W3CDTF">2008-12-20T16:15:16Z</dcterms:created>
  <dcterms:modified xsi:type="dcterms:W3CDTF">2025-04-17T06:12:45Z</dcterms:modified>
</cp:coreProperties>
</file>