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1"/>
  </p:notesMasterIdLst>
  <p:sldIdLst>
    <p:sldId id="256" r:id="rId5"/>
    <p:sldId id="379" r:id="rId6"/>
    <p:sldId id="653" r:id="rId7"/>
    <p:sldId id="654" r:id="rId8"/>
    <p:sldId id="655" r:id="rId9"/>
    <p:sldId id="657" r:id="rId10"/>
    <p:sldId id="658" r:id="rId11"/>
    <p:sldId id="656" r:id="rId12"/>
    <p:sldId id="661" r:id="rId13"/>
    <p:sldId id="659" r:id="rId14"/>
    <p:sldId id="662" r:id="rId15"/>
    <p:sldId id="663" r:id="rId16"/>
    <p:sldId id="660" r:id="rId17"/>
    <p:sldId id="665" r:id="rId18"/>
    <p:sldId id="664" r:id="rId19"/>
    <p:sldId id="666" r:id="rId20"/>
    <p:sldId id="667" r:id="rId21"/>
    <p:sldId id="668" r:id="rId22"/>
    <p:sldId id="669" r:id="rId23"/>
    <p:sldId id="670" r:id="rId24"/>
    <p:sldId id="671" r:id="rId25"/>
    <p:sldId id="676" r:id="rId26"/>
    <p:sldId id="677" r:id="rId27"/>
    <p:sldId id="675" r:id="rId28"/>
    <p:sldId id="674" r:id="rId29"/>
    <p:sldId id="32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66"/>
    <a:srgbClr val="CCC4EE"/>
    <a:srgbClr val="E6E6E6"/>
    <a:srgbClr val="0099FF"/>
    <a:srgbClr val="F15728"/>
    <a:srgbClr val="FFFF00"/>
    <a:srgbClr val="B9B9B9"/>
    <a:srgbClr val="66FFFF"/>
    <a:srgbClr val="95D8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112" d="100"/>
          <a:sy n="112"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11/04/2022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4/11/2022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4/11/2022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4/11/2022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4/11/2022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349535"/>
            <a:ext cx="8679915" cy="2166221"/>
          </a:xfrm>
        </p:spPr>
        <p:txBody>
          <a:bodyPr anchor="ctr">
            <a:noAutofit/>
          </a:bodyPr>
          <a:lstStyle/>
          <a:p>
            <a:r>
              <a:rPr lang="en-GB" sz="3600" b="1" kern="0" dirty="0">
                <a:solidFill>
                  <a:schemeClr val="bg1"/>
                </a:solidFill>
                <a:latin typeface="Sakkal Majalla" panose="02000000000000000000" pitchFamily="2" charset="-78"/>
                <a:cs typeface="Sakkal Majalla" panose="02000000000000000000" pitchFamily="2" charset="-78"/>
              </a:rPr>
              <a:t>2411</a:t>
            </a:r>
            <a:r>
              <a:rPr lang="ar-SA" sz="3600" b="1" kern="0" dirty="0">
                <a:solidFill>
                  <a:schemeClr val="bg1"/>
                </a:solidFill>
                <a:latin typeface="Sakkal Majalla" panose="02000000000000000000" pitchFamily="2" charset="-78"/>
                <a:cs typeface="Sakkal Majalla" panose="02000000000000000000" pitchFamily="2" charset="-78"/>
              </a:rPr>
              <a:t> مال</a:t>
            </a:r>
            <a:r>
              <a:rPr lang="en-US" sz="3600" b="1" kern="0" dirty="0">
                <a:solidFill>
                  <a:schemeClr val="bg1"/>
                </a:solidFill>
                <a:latin typeface="Sakkal Majalla" panose="02000000000000000000" pitchFamily="2" charset="-78"/>
                <a:cs typeface="Sakkal Majalla" panose="02000000000000000000" pitchFamily="2" charset="-78"/>
              </a:rPr>
              <a:t/>
            </a:r>
            <a:br>
              <a:rPr lang="en-US" sz="3600" b="1" kern="0" dirty="0">
                <a:solidFill>
                  <a:schemeClr val="bg1"/>
                </a:solidFill>
                <a:latin typeface="Sakkal Majalla" panose="02000000000000000000" pitchFamily="2" charset="-78"/>
                <a:cs typeface="Sakkal Majalla" panose="02000000000000000000" pitchFamily="2" charset="-78"/>
              </a:rPr>
            </a:br>
            <a:r>
              <a:rPr lang="ar-SA" sz="3600" b="1" kern="0" dirty="0">
                <a:solidFill>
                  <a:schemeClr val="bg1"/>
                </a:solidFill>
                <a:latin typeface="Sakkal Majalla" panose="02000000000000000000" pitchFamily="2" charset="-78"/>
                <a:cs typeface="Sakkal Majalla" panose="02000000000000000000" pitchFamily="2" charset="-78"/>
              </a:rPr>
              <a:t>مقدمة في </a:t>
            </a:r>
            <a:r>
              <a:rPr lang="ar-SA" sz="3600" b="1" kern="0" dirty="0" smtClean="0">
                <a:solidFill>
                  <a:schemeClr val="bg1"/>
                </a:solidFill>
                <a:latin typeface="Sakkal Majalla" panose="02000000000000000000" pitchFamily="2" charset="-78"/>
                <a:cs typeface="Sakkal Majalla" panose="02000000000000000000" pitchFamily="2" charset="-78"/>
              </a:rPr>
              <a:t>الاستثمار</a:t>
            </a:r>
            <a:br>
              <a:rPr lang="ar-SA" sz="3600" b="1" kern="0" dirty="0" smtClean="0">
                <a:solidFill>
                  <a:schemeClr val="bg1"/>
                </a:solidFill>
                <a:latin typeface="Sakkal Majalla" panose="02000000000000000000" pitchFamily="2" charset="-78"/>
                <a:cs typeface="Sakkal Majalla" panose="02000000000000000000" pitchFamily="2" charset="-78"/>
              </a:rPr>
            </a:br>
            <a:r>
              <a:rPr lang="ar-SA" sz="3600" b="1" kern="0" dirty="0">
                <a:solidFill>
                  <a:schemeClr val="bg1"/>
                </a:solidFill>
                <a:latin typeface="Sakkal Majalla" panose="02000000000000000000" pitchFamily="2" charset="-78"/>
                <a:cs typeface="Sakkal Majalla" panose="02000000000000000000" pitchFamily="2" charset="-78"/>
              </a:rPr>
              <a:t/>
            </a:r>
            <a:br>
              <a:rPr lang="ar-SA" sz="3600" b="1" kern="0" dirty="0">
                <a:solidFill>
                  <a:schemeClr val="bg1"/>
                </a:solidFill>
                <a:latin typeface="Sakkal Majalla" panose="02000000000000000000" pitchFamily="2" charset="-78"/>
                <a:cs typeface="Sakkal Majalla" panose="02000000000000000000" pitchFamily="2" charset="-78"/>
              </a:rPr>
            </a:br>
            <a:r>
              <a:rPr lang="ar-SA" sz="3600" b="1" kern="0" dirty="0">
                <a:solidFill>
                  <a:schemeClr val="bg1"/>
                </a:solidFill>
                <a:latin typeface="Sakkal Majalla" panose="02000000000000000000" pitchFamily="2" charset="-78"/>
                <a:cs typeface="Sakkal Majalla" panose="02000000000000000000" pitchFamily="2" charset="-78"/>
              </a:rPr>
              <a:t>المحاضرة العاشرة</a:t>
            </a:r>
            <a:br>
              <a:rPr lang="ar-SA" sz="3600" b="1" kern="0" dirty="0">
                <a:solidFill>
                  <a:schemeClr val="bg1"/>
                </a:solidFill>
                <a:latin typeface="Sakkal Majalla" panose="02000000000000000000" pitchFamily="2" charset="-78"/>
                <a:cs typeface="Sakkal Majalla" panose="02000000000000000000" pitchFamily="2" charset="-78"/>
              </a:rPr>
            </a:br>
            <a:r>
              <a:rPr lang="ar-SA" sz="3600" b="1" dirty="0">
                <a:solidFill>
                  <a:schemeClr val="bg1"/>
                </a:solidFill>
                <a:latin typeface="Sakkal Majalla" panose="02000000000000000000" pitchFamily="2" charset="-78"/>
                <a:cs typeface="Sakkal Majalla" panose="02000000000000000000" pitchFamily="2" charset="-78"/>
              </a:rPr>
              <a:t>نموذج العوامل المتعددة ونظرية التسعير</a:t>
            </a:r>
            <a:r>
              <a:rPr lang="en-US" sz="3600" b="1" dirty="0">
                <a:solidFill>
                  <a:schemeClr val="bg1"/>
                </a:solidFill>
                <a:latin typeface="Sakkal Majalla" panose="02000000000000000000" pitchFamily="2" charset="-78"/>
                <a:cs typeface="Sakkal Majalla" panose="02000000000000000000" pitchFamily="2" charset="-78"/>
              </a:rPr>
              <a:t> </a:t>
            </a:r>
            <a:r>
              <a:rPr lang="ar-SA" sz="3600" b="1" dirty="0">
                <a:solidFill>
                  <a:schemeClr val="bg1"/>
                </a:solidFill>
                <a:latin typeface="Sakkal Majalla" panose="02000000000000000000" pitchFamily="2" charset="-78"/>
                <a:cs typeface="Sakkal Majalla" panose="02000000000000000000" pitchFamily="2" charset="-78"/>
              </a:rPr>
              <a:t> بالمراجحة</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ثانيا: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المتعددة </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20" name="TextBox 19">
            <a:extLst>
              <a:ext uri="{FF2B5EF4-FFF2-40B4-BE49-F238E27FC236}">
                <a16:creationId xmlns:a16="http://schemas.microsoft.com/office/drawing/2014/main" id="{AD1150AB-7A55-4D10-A0D2-EB470CAD2AC6}"/>
              </a:ext>
            </a:extLst>
          </p:cNvPr>
          <p:cNvSpPr txBox="1"/>
          <p:nvPr/>
        </p:nvSpPr>
        <p:spPr>
          <a:xfrm>
            <a:off x="703802" y="1940907"/>
            <a:ext cx="7844200" cy="3970318"/>
          </a:xfrm>
          <a:prstGeom prst="rect">
            <a:avLst/>
          </a:prstGeom>
          <a:noFill/>
        </p:spPr>
        <p:txBody>
          <a:bodyPr wrap="square">
            <a:spAutoFit/>
          </a:bodyPr>
          <a:lstStyle/>
          <a:p>
            <a:pPr marL="0" indent="0" algn="just" rtl="1">
              <a:lnSpc>
                <a:spcPct val="150000"/>
              </a:lnSpc>
              <a:buNone/>
            </a:pPr>
            <a:r>
              <a:rPr lang="ar-SA" sz="2400" b="1" dirty="0">
                <a:solidFill>
                  <a:schemeClr val="accent3">
                    <a:lumMod val="75000"/>
                  </a:schemeClr>
                </a:solidFill>
                <a:latin typeface="Sakkal Majalla" panose="02000000000000000000" pitchFamily="2" charset="-78"/>
                <a:cs typeface="Sakkal Majalla" panose="02000000000000000000" pitchFamily="2" charset="-78"/>
              </a:rPr>
              <a:t>نموذج العوامل لأكثر من عاملين</a:t>
            </a:r>
            <a:r>
              <a:rPr lang="en-US" sz="2400" b="1" dirty="0" smtClean="0">
                <a:solidFill>
                  <a:schemeClr val="accent3">
                    <a:lumMod val="75000"/>
                  </a:schemeClr>
                </a:solidFill>
                <a:latin typeface="Sakkal Majalla" panose="02000000000000000000" pitchFamily="2" charset="-78"/>
                <a:cs typeface="Sakkal Majalla" panose="02000000000000000000" pitchFamily="2" charset="-78"/>
              </a:rPr>
              <a:t>:</a:t>
            </a:r>
            <a:endPar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endParaRPr>
          </a:p>
          <a:p>
            <a:pPr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أي أن عائد الورقة المالية يتأثر بعدة عوامل مشتركة ، إلا أن هذا لا يعني بالضرورة أنها تؤثر على كافة الأوراق المالية ، بل تؤثر في أوراق مالية صادرة عن منشآت تعمل في قطاع معين دون أخر كالقطاع الصناعي أو الخدمي</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 وهنا تبرز أهمية تحليل المستثمر ومدى قدرته على تحديد النموذج الملائم ، وهذا بتعيين عدد من العوامل وقيمة كل واحد منها ، وأيضا بالتأكد من عدم وجود علاقة قوية بين العوامل حتى لا يخل ذلك بنتائج النموذج.</a:t>
            </a:r>
            <a:endParaRPr lang="en-MY"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5942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ثانيا: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المتعددة </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20" name="TextBox 19">
            <a:extLst>
              <a:ext uri="{FF2B5EF4-FFF2-40B4-BE49-F238E27FC236}">
                <a16:creationId xmlns:a16="http://schemas.microsoft.com/office/drawing/2014/main" id="{AD1150AB-7A55-4D10-A0D2-EB470CAD2AC6}"/>
              </a:ext>
            </a:extLst>
          </p:cNvPr>
          <p:cNvSpPr txBox="1"/>
          <p:nvPr/>
        </p:nvSpPr>
        <p:spPr>
          <a:xfrm>
            <a:off x="835760" y="2494905"/>
            <a:ext cx="7733121" cy="2862322"/>
          </a:xfrm>
          <a:prstGeom prst="rect">
            <a:avLst/>
          </a:prstGeom>
          <a:noFill/>
        </p:spPr>
        <p:txBody>
          <a:bodyPr wrap="square">
            <a:spAutoFit/>
          </a:bodyPr>
          <a:lstStyle/>
          <a:p>
            <a:pPr marL="0" indent="0" algn="just" rtl="1">
              <a:lnSpc>
                <a:spcPct val="150000"/>
              </a:lnSpc>
              <a:buNone/>
            </a:pPr>
            <a:r>
              <a:rPr lang="ar-SA" sz="2400" b="1" dirty="0">
                <a:solidFill>
                  <a:schemeClr val="accent3">
                    <a:lumMod val="75000"/>
                  </a:schemeClr>
                </a:solidFill>
                <a:latin typeface="Sakkal Majalla" panose="02000000000000000000" pitchFamily="2" charset="-78"/>
                <a:cs typeface="Sakkal Majalla" panose="02000000000000000000" pitchFamily="2" charset="-78"/>
              </a:rPr>
              <a:t>تابع نموذج العوامل لأكثر من عاملين</a:t>
            </a:r>
            <a:r>
              <a:rPr lang="en-US" sz="2400" b="1" dirty="0" smtClean="0">
                <a:solidFill>
                  <a:schemeClr val="accent3">
                    <a:lumMod val="75000"/>
                  </a:schemeClr>
                </a:solidFill>
                <a:latin typeface="Sakkal Majalla" panose="02000000000000000000" pitchFamily="2" charset="-78"/>
                <a:cs typeface="Sakkal Majalla" panose="02000000000000000000" pitchFamily="2" charset="-78"/>
              </a:rPr>
              <a:t>:</a:t>
            </a:r>
            <a:endPar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endParaRPr>
          </a:p>
          <a:p>
            <a:pPr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هنا قد تختلف وجهات النظر حيث ان المستثمر قد يواجه عدد كبير من العوامل التي لا يستطيع ان يتضمنها كلها في النموذج ولكن مرة أخرى ما يميز المحلل الكفء والاقدر عن الاقل كفاءة هو اختيار النموذج الملائم. وهنا بإمكان المحلل التمييز بين العوامل الهامة والدائمة وبين العوامل المؤقتة وغير الهامة.</a:t>
            </a:r>
            <a:endParaRPr lang="en-MY"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3055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ثانيا: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المتعددة </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15" name="TextBox 14">
            <a:extLst>
              <a:ext uri="{FF2B5EF4-FFF2-40B4-BE49-F238E27FC236}">
                <a16:creationId xmlns:a16="http://schemas.microsoft.com/office/drawing/2014/main" id="{D26BC1BF-4B70-4A12-B34C-145370AA4CD3}"/>
              </a:ext>
            </a:extLst>
          </p:cNvPr>
          <p:cNvSpPr txBox="1"/>
          <p:nvPr/>
        </p:nvSpPr>
        <p:spPr>
          <a:xfrm>
            <a:off x="871672" y="2378114"/>
            <a:ext cx="7623858" cy="2862322"/>
          </a:xfrm>
          <a:prstGeom prst="rect">
            <a:avLst/>
          </a:prstGeom>
          <a:noFill/>
        </p:spPr>
        <p:txBody>
          <a:bodyPr wrap="square">
            <a:spAutoFit/>
          </a:bodyPr>
          <a:lstStyle/>
          <a:p>
            <a:pPr algn="just" rtl="1">
              <a:lnSpc>
                <a:spcPct val="150000"/>
              </a:lnSpc>
            </a:pPr>
            <a:r>
              <a:rPr lang="ar-SA" sz="2400" b="1" dirty="0">
                <a:solidFill>
                  <a:schemeClr val="accent3">
                    <a:lumMod val="75000"/>
                  </a:schemeClr>
                </a:solidFill>
                <a:latin typeface="Sakkal Majalla" panose="02000000000000000000" pitchFamily="2" charset="-78"/>
                <a:cs typeface="Sakkal Majalla" panose="02000000000000000000" pitchFamily="2" charset="-78"/>
              </a:rPr>
              <a:t>يقوم نموذج العوامل المتعددة على مجموعة من الافتراضات </a:t>
            </a:r>
            <a:r>
              <a:rPr lang="ar-SA" sz="2400" b="1" dirty="0" smtClean="0">
                <a:solidFill>
                  <a:schemeClr val="accent3">
                    <a:lumMod val="75000"/>
                  </a:schemeClr>
                </a:solidFill>
                <a:latin typeface="Sakkal Majalla" panose="02000000000000000000" pitchFamily="2" charset="-78"/>
                <a:cs typeface="Sakkal Majalla" panose="02000000000000000000" pitchFamily="2" charset="-78"/>
              </a:rPr>
              <a:t>:</a:t>
            </a:r>
            <a:endParaRPr lang="ar-SA" sz="2400" b="1" dirty="0">
              <a:solidFill>
                <a:schemeClr val="accent3">
                  <a:lumMod val="75000"/>
                </a:schemeClr>
              </a:solidFill>
              <a:latin typeface="Sakkal Majalla" panose="02000000000000000000" pitchFamily="2" charset="-78"/>
              <a:cs typeface="Sakkal Majalla" panose="02000000000000000000" pitchFamily="2" charset="-78"/>
            </a:endParaRP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rPr>
              <a:t>لا يوجد ارتباط بين عوائد الاوراق المالية التي تصدرها المنشآت والتي ترتبط بطبيعة وظروف كل منشأة</a:t>
            </a:r>
            <a:r>
              <a:rPr lang="en-US"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rPr>
              <a:t>لا يوجد ارتباط بين العامل المشترك (المحدد للعائد) وبين العوائد التي تعزى لظروف المنشأة نفسها</a:t>
            </a:r>
            <a:r>
              <a:rPr lang="en-US"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86123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ثالثا: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القطاعية</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19" name="TextBox 18">
            <a:extLst>
              <a:ext uri="{FF2B5EF4-FFF2-40B4-BE49-F238E27FC236}">
                <a16:creationId xmlns:a16="http://schemas.microsoft.com/office/drawing/2014/main" id="{0E5B1BDD-D1BA-4F74-A2AC-29C59DA3839F}"/>
              </a:ext>
            </a:extLst>
          </p:cNvPr>
          <p:cNvSpPr txBox="1"/>
          <p:nvPr/>
        </p:nvSpPr>
        <p:spPr>
          <a:xfrm>
            <a:off x="647096" y="2217906"/>
            <a:ext cx="7900906" cy="3416320"/>
          </a:xfrm>
          <a:prstGeom prst="rect">
            <a:avLst/>
          </a:prstGeom>
          <a:noFill/>
        </p:spPr>
        <p:txBody>
          <a:bodyPr wrap="square">
            <a:spAutoFit/>
          </a:bodyPr>
          <a:lstStyle/>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وجد هذا النموذج بسبب تغير عوائد الأوراق المالية لقطاع اقتصادي عن اخر بسبب عوامل محددة تؤثر على القطاع دون غيرة. ويكون هذا النموذج قاصرا على الأوراق المالية التي تصدرها المنشآت التي تنتمي لهذا القطاع </a:t>
            </a:r>
            <a:r>
              <a:rPr lang="ar-SA" sz="2400" b="1" dirty="0">
                <a:latin typeface="Sakkal Majalla" panose="02000000000000000000" pitchFamily="2" charset="-78"/>
                <a:cs typeface="Sakkal Majalla" panose="02000000000000000000" pitchFamily="2" charset="-78"/>
              </a:rPr>
              <a:t>مثل:  </a:t>
            </a:r>
            <a:r>
              <a:rPr lang="ar-SA" sz="2400" dirty="0">
                <a:latin typeface="Sakkal Majalla" panose="02000000000000000000" pitchFamily="2" charset="-78"/>
                <a:cs typeface="Sakkal Majalla" panose="02000000000000000000" pitchFamily="2" charset="-78"/>
              </a:rPr>
              <a:t>(</a:t>
            </a:r>
            <a:r>
              <a:rPr lang="ar-SA" sz="2400" dirty="0">
                <a:solidFill>
                  <a:srgbClr val="00B050"/>
                </a:solidFill>
                <a:latin typeface="Sakkal Majalla" panose="02000000000000000000" pitchFamily="2" charset="-78"/>
                <a:cs typeface="Sakkal Majalla" panose="02000000000000000000" pitchFamily="2" charset="-78"/>
              </a:rPr>
              <a:t>القطاع الصناعي ، القطاع الخدمي ، قطاع مالي، قطاع الخدمات العامة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فلو أن عامل التضخم يمثل العامل المؤثر على القطاع الصناعي ، فإن تأثيره سيقتصر على الأوراق المالية التي يصدرها القطاع.</a:t>
            </a:r>
          </a:p>
        </p:txBody>
      </p:sp>
    </p:spTree>
    <p:extLst>
      <p:ext uri="{BB962C8B-B14F-4D97-AF65-F5344CB8AC3E}">
        <p14:creationId xmlns:p14="http://schemas.microsoft.com/office/powerpoint/2010/main" val="1256993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ثالثا: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القطاعية</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19" name="TextBox 18">
            <a:extLst>
              <a:ext uri="{FF2B5EF4-FFF2-40B4-BE49-F238E27FC236}">
                <a16:creationId xmlns:a16="http://schemas.microsoft.com/office/drawing/2014/main" id="{0E5B1BDD-D1BA-4F74-A2AC-29C59DA3839F}"/>
              </a:ext>
            </a:extLst>
          </p:cNvPr>
          <p:cNvSpPr txBox="1"/>
          <p:nvPr/>
        </p:nvSpPr>
        <p:spPr>
          <a:xfrm>
            <a:off x="899336" y="2113983"/>
            <a:ext cx="7605969" cy="2308324"/>
          </a:xfrm>
          <a:prstGeom prst="rect">
            <a:avLst/>
          </a:prstGeom>
          <a:noFill/>
        </p:spPr>
        <p:txBody>
          <a:bodyPr wrap="square">
            <a:spAutoFit/>
          </a:bodyPr>
          <a:lstStyle/>
          <a:p>
            <a:pPr algn="just" rtl="1">
              <a:lnSpc>
                <a:spcPct val="150000"/>
              </a:lnSpc>
              <a:buClr>
                <a:srgbClr val="0000FF"/>
              </a:buClr>
            </a:pPr>
            <a:endParaRPr lang="en-MY" sz="2400" dirty="0" smtClean="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إضافة إلى أن العوامل المؤثرة على القطاعات يجب أن يكون عامل الارتباط فيها </a:t>
            </a:r>
            <a:r>
              <a:rPr lang="ar-SA" sz="2400" b="1" dirty="0">
                <a:solidFill>
                  <a:srgbClr val="00B050"/>
                </a:solidFill>
                <a:latin typeface="Sakkal Majalla" panose="02000000000000000000" pitchFamily="2" charset="-78"/>
                <a:cs typeface="Sakkal Majalla" panose="02000000000000000000" pitchFamily="2" charset="-78"/>
              </a:rPr>
              <a:t>صفر</a:t>
            </a:r>
            <a:r>
              <a:rPr lang="ar-SA" sz="2400" dirty="0">
                <a:latin typeface="Sakkal Majalla" panose="02000000000000000000" pitchFamily="2" charset="-78"/>
                <a:cs typeface="Sakkal Majalla" panose="02000000000000000000" pitchFamily="2" charset="-78"/>
              </a:rPr>
              <a:t>. </a:t>
            </a: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أما اذا كانت قيمة معامل الارتباط </a:t>
            </a:r>
            <a:r>
              <a:rPr lang="ar-SA" sz="2400" b="1" dirty="0">
                <a:solidFill>
                  <a:srgbClr val="00B050"/>
                </a:solidFill>
                <a:latin typeface="Sakkal Majalla" panose="02000000000000000000" pitchFamily="2" charset="-78"/>
                <a:cs typeface="Sakkal Majalla" panose="02000000000000000000" pitchFamily="2" charset="-78"/>
              </a:rPr>
              <a:t>كبيرة</a:t>
            </a:r>
            <a:r>
              <a:rPr lang="ar-SA" sz="2400" dirty="0">
                <a:latin typeface="Sakkal Majalla" panose="02000000000000000000" pitchFamily="2" charset="-78"/>
                <a:cs typeface="Sakkal Majalla" panose="02000000000000000000" pitchFamily="2" charset="-78"/>
              </a:rPr>
              <a:t> فحينئذ لا تكون تلك العوامل قطاعية ولا يكون النموذج مقبولا كنموذج عوامل قطاعي.</a:t>
            </a:r>
            <a:endParaRPr lang="en-MY"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04776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pPr rtl="1"/>
            <a:r>
              <a:rPr lang="ar-SA" sz="3600" b="1" dirty="0">
                <a:solidFill>
                  <a:schemeClr val="bg1"/>
                </a:solidFill>
                <a:latin typeface="Sakkal Majalla" panose="02000000000000000000" pitchFamily="2" charset="-78"/>
                <a:cs typeface="Sakkal Majalla" panose="02000000000000000000" pitchFamily="2" charset="-78"/>
              </a:rPr>
              <a:t>نموذج العوامل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pic>
        <p:nvPicPr>
          <p:cNvPr id="17"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40" y="3575033"/>
            <a:ext cx="1922900" cy="1353028"/>
          </a:xfrm>
          <a:prstGeom prst="rect">
            <a:avLst/>
          </a:prstGeom>
          <a:solidFill>
            <a:schemeClr val="bg1"/>
          </a:solidFill>
          <a:extLst/>
        </p:spPr>
      </p:pic>
      <p:sp>
        <p:nvSpPr>
          <p:cNvPr id="3" name="مربع نص 2">
            <a:extLst>
              <a:ext uri="{FF2B5EF4-FFF2-40B4-BE49-F238E27FC236}">
                <a16:creationId xmlns:a16="http://schemas.microsoft.com/office/drawing/2014/main" id="{C5F623F3-0666-4F15-AEB5-8CA32EE095C4}"/>
              </a:ext>
            </a:extLst>
          </p:cNvPr>
          <p:cNvSpPr txBox="1"/>
          <p:nvPr/>
        </p:nvSpPr>
        <p:spPr>
          <a:xfrm>
            <a:off x="3033756" y="1868010"/>
            <a:ext cx="7769991" cy="4524315"/>
          </a:xfrm>
          <a:prstGeom prst="rect">
            <a:avLst/>
          </a:prstGeom>
          <a:noFill/>
        </p:spPr>
        <p:txBody>
          <a:bodyPr wrap="square" rtlCol="1">
            <a:spAutoFit/>
          </a:bodyPr>
          <a:lstStyle/>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تجدر الإشارة إلى أن معظم الدراسات التطبيقية أشارت إلى وجود حوالي </a:t>
            </a:r>
            <a:r>
              <a:rPr lang="ar-SA" sz="2400" b="1" dirty="0">
                <a:solidFill>
                  <a:srgbClr val="04A41F">
                    <a:lumMod val="75000"/>
                  </a:srgbClr>
                </a:solidFill>
                <a:latin typeface="Sakkal Majalla" panose="02000000000000000000" pitchFamily="2" charset="-78"/>
                <a:cs typeface="Sakkal Majalla" panose="02000000000000000000" pitchFamily="2" charset="-78"/>
              </a:rPr>
              <a:t>خمسة عوامل أساسية </a:t>
            </a:r>
            <a:r>
              <a:rPr lang="ar-SA" sz="2400" dirty="0">
                <a:solidFill>
                  <a:prstClr val="black"/>
                </a:solidFill>
                <a:latin typeface="Sakkal Majalla" panose="02000000000000000000" pitchFamily="2" charset="-78"/>
                <a:cs typeface="Sakkal Majalla" panose="02000000000000000000" pitchFamily="2" charset="-78"/>
              </a:rPr>
              <a:t>تؤثر في عوائد الورقة المالية وسعرها في السوق ، وقد حدد "</a:t>
            </a:r>
            <a:r>
              <a:rPr lang="ar-SA" sz="2400" b="1" dirty="0">
                <a:solidFill>
                  <a:srgbClr val="0000FF"/>
                </a:solidFill>
                <a:latin typeface="Sakkal Majalla" panose="02000000000000000000" pitchFamily="2" charset="-78"/>
                <a:cs typeface="Sakkal Majalla" panose="02000000000000000000" pitchFamily="2" charset="-78"/>
              </a:rPr>
              <a:t>رول و روس</a:t>
            </a:r>
            <a:r>
              <a:rPr lang="en-US" sz="2400" dirty="0">
                <a:solidFill>
                  <a:prstClr val="black"/>
                </a:solidFill>
                <a:latin typeface="Sakkal Majalla" panose="02000000000000000000" pitchFamily="2" charset="-78"/>
                <a:cs typeface="Sakkal Majalla" panose="02000000000000000000" pitchFamily="2" charset="-78"/>
              </a:rPr>
              <a:t>” </a:t>
            </a:r>
            <a:r>
              <a:rPr lang="ar-SA" sz="2400" dirty="0">
                <a:solidFill>
                  <a:prstClr val="black"/>
                </a:solidFill>
                <a:latin typeface="Sakkal Majalla" panose="02000000000000000000" pitchFamily="2" charset="-78"/>
                <a:cs typeface="Sakkal Majalla" panose="02000000000000000000" pitchFamily="2" charset="-78"/>
              </a:rPr>
              <a:t> هذه العوامل كما يلي</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smtClean="0">
              <a:latin typeface="Sakkal Majalla" panose="02000000000000000000" pitchFamily="2" charset="-78"/>
              <a:cs typeface="Sakkal Majalla" panose="02000000000000000000" pitchFamily="2" charset="-78"/>
            </a:endParaRPr>
          </a:p>
          <a:p>
            <a:pPr marL="457200" indent="-457200" algn="r" rtl="1">
              <a:lnSpc>
                <a:spcPct val="150000"/>
              </a:lnSpc>
              <a:buClr>
                <a:srgbClr val="00B050"/>
              </a:buClr>
              <a:buFont typeface="+mj-lt"/>
              <a:buAutoNum type="arabicPeriod"/>
            </a:pPr>
            <a:r>
              <a:rPr lang="ar-SA" sz="2400" dirty="0" smtClean="0">
                <a:latin typeface="Sakkal Majalla" panose="02000000000000000000" pitchFamily="2" charset="-78"/>
                <a:cs typeface="Sakkal Majalla" panose="02000000000000000000" pitchFamily="2" charset="-78"/>
              </a:rPr>
              <a:t>التغير </a:t>
            </a:r>
            <a:r>
              <a:rPr lang="ar-SA" sz="2400" dirty="0">
                <a:latin typeface="Sakkal Majalla" panose="02000000000000000000" pitchFamily="2" charset="-78"/>
                <a:cs typeface="Sakkal Majalla" panose="02000000000000000000" pitchFamily="2" charset="-78"/>
              </a:rPr>
              <a:t>في معدل التضخم المتوقع.</a:t>
            </a:r>
          </a:p>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التغير غير المتوقع في التضخم.</a:t>
            </a:r>
          </a:p>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التغير غير المتوقع في الإنتاج الصناعي. </a:t>
            </a:r>
          </a:p>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التغير غير المتوقع في علاوة الخطر.</a:t>
            </a:r>
          </a:p>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التغير غير المتوقع في هيكل وشروط معدلات الفائدة. </a:t>
            </a:r>
          </a:p>
        </p:txBody>
      </p:sp>
    </p:spTree>
    <p:extLst>
      <p:ext uri="{BB962C8B-B14F-4D97-AF65-F5344CB8AC3E}">
        <p14:creationId xmlns:p14="http://schemas.microsoft.com/office/powerpoint/2010/main" val="2287410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pPr rtl="1"/>
            <a:r>
              <a:rPr lang="ar-SA" sz="3600" b="1" dirty="0">
                <a:solidFill>
                  <a:schemeClr val="bg1"/>
                </a:solidFill>
                <a:latin typeface="Sakkal Majalla" panose="02000000000000000000" pitchFamily="2" charset="-78"/>
                <a:cs typeface="Sakkal Majalla" panose="02000000000000000000" pitchFamily="2" charset="-78"/>
              </a:rPr>
              <a:t>نموذج العوامل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4" name="مربع نص 3">
            <a:extLst>
              <a:ext uri="{FF2B5EF4-FFF2-40B4-BE49-F238E27FC236}">
                <a16:creationId xmlns:a16="http://schemas.microsoft.com/office/drawing/2014/main" id="{5638CCC8-F412-44CF-8E04-BB9E61D9946D}"/>
              </a:ext>
            </a:extLst>
          </p:cNvPr>
          <p:cNvSpPr txBox="1"/>
          <p:nvPr/>
        </p:nvSpPr>
        <p:spPr>
          <a:xfrm>
            <a:off x="3952803" y="2912719"/>
            <a:ext cx="6398018" cy="2677656"/>
          </a:xfrm>
          <a:prstGeom prst="rect">
            <a:avLst/>
          </a:prstGeom>
          <a:noFill/>
        </p:spPr>
        <p:txBody>
          <a:bodyPr wrap="square" rtlCol="1">
            <a:spAutoFit/>
          </a:bodyPr>
          <a:lstStyle/>
          <a:p>
            <a:pPr lvl="0" algn="r" rtl="1">
              <a:buClr>
                <a:srgbClr val="0000FF"/>
              </a:buClr>
            </a:pPr>
            <a:r>
              <a:rPr lang="ar-SA" sz="2400" b="1" dirty="0">
                <a:solidFill>
                  <a:srgbClr val="0000FF"/>
                </a:solidFill>
                <a:latin typeface="Sakkal Majalla" panose="02000000000000000000" pitchFamily="2" charset="-78"/>
                <a:cs typeface="Sakkal Majalla" panose="02000000000000000000" pitchFamily="2" charset="-78"/>
              </a:rPr>
              <a:t>بالإضافة إلى أن هناك بعض الدراسات التي حددت العوامل كما يلي: </a:t>
            </a:r>
            <a:endParaRPr lang="ar-SA" sz="2400" dirty="0" smtClean="0">
              <a:latin typeface="Sakkal Majalla" panose="02000000000000000000" pitchFamily="2" charset="-78"/>
              <a:cs typeface="Sakkal Majalla" panose="02000000000000000000" pitchFamily="2" charset="-78"/>
            </a:endParaRPr>
          </a:p>
          <a:p>
            <a:pPr marL="342900" indent="-342900" algn="r" rtl="1">
              <a:lnSpc>
                <a:spcPct val="150000"/>
              </a:lnSpc>
              <a:buClr>
                <a:srgbClr val="00B050"/>
              </a:buClr>
              <a:buFont typeface="+mj-lt"/>
              <a:buAutoNum type="arabicPeriod"/>
            </a:pPr>
            <a:r>
              <a:rPr lang="ar-SA" sz="2400" dirty="0" smtClean="0">
                <a:latin typeface="Sakkal Majalla" panose="02000000000000000000" pitchFamily="2" charset="-78"/>
                <a:cs typeface="Sakkal Majalla" panose="02000000000000000000" pitchFamily="2" charset="-78"/>
              </a:rPr>
              <a:t>المخاطر </a:t>
            </a:r>
            <a:r>
              <a:rPr lang="ar-SA" sz="2400" dirty="0">
                <a:latin typeface="Sakkal Majalla" panose="02000000000000000000" pitchFamily="2" charset="-78"/>
                <a:cs typeface="Sakkal Majalla" panose="02000000000000000000" pitchFamily="2" charset="-78"/>
              </a:rPr>
              <a:t>المهملة.</a:t>
            </a:r>
          </a:p>
          <a:p>
            <a:pPr marL="342900" indent="-3429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هيكل وشروط معدلات الفائدة.</a:t>
            </a:r>
          </a:p>
          <a:p>
            <a:pPr marL="342900" indent="-3429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التضخم والانكماش.</a:t>
            </a:r>
          </a:p>
          <a:p>
            <a:pPr marL="342900" indent="-3429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مخاطر السوق الكاملة.</a:t>
            </a:r>
          </a:p>
        </p:txBody>
      </p:sp>
      <p:pic>
        <p:nvPicPr>
          <p:cNvPr id="10"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026" y="3575033"/>
            <a:ext cx="1922900" cy="1353028"/>
          </a:xfrm>
          <a:prstGeom prst="rect">
            <a:avLst/>
          </a:prstGeom>
          <a:solidFill>
            <a:schemeClr val="bg1"/>
          </a:solidFill>
          <a:extLst/>
        </p:spPr>
      </p:pic>
    </p:spTree>
    <p:extLst>
      <p:ext uri="{BB962C8B-B14F-4D97-AF65-F5344CB8AC3E}">
        <p14:creationId xmlns:p14="http://schemas.microsoft.com/office/powerpoint/2010/main" val="258098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pPr rtl="1"/>
            <a:r>
              <a:rPr lang="ar-SA" sz="3600" b="1" dirty="0">
                <a:solidFill>
                  <a:schemeClr val="bg1"/>
                </a:solidFill>
                <a:latin typeface="Sakkal Majalla" panose="02000000000000000000" pitchFamily="2" charset="-78"/>
                <a:cs typeface="Sakkal Majalla" panose="02000000000000000000" pitchFamily="2" charset="-78"/>
              </a:rPr>
              <a:t>نموذج العوامل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5" name="مستطيل 4">
            <a:extLst>
              <a:ext uri="{FF2B5EF4-FFF2-40B4-BE49-F238E27FC236}">
                <a16:creationId xmlns:a16="http://schemas.microsoft.com/office/drawing/2014/main" id="{7C740F14-A6EF-42A2-A5C6-807D97C927CF}"/>
              </a:ext>
            </a:extLst>
          </p:cNvPr>
          <p:cNvSpPr/>
          <p:nvPr/>
        </p:nvSpPr>
        <p:spPr>
          <a:xfrm>
            <a:off x="3083216" y="2237282"/>
            <a:ext cx="8092440" cy="3924151"/>
          </a:xfrm>
          <a:prstGeom prst="rect">
            <a:avLst/>
          </a:prstGeom>
        </p:spPr>
        <p:txBody>
          <a:bodyPr wrap="square">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وفي الأخير نشير إلى أن نماذج العوامل ليست بنماذج توازن ، بل هي نماذج وجدت نتيجة للانتقادات الموجهة لنموذج تسعير الأصول الرأسمالية ، تبين بأن العائد المتوقع هو محصلة عدة عوامل تؤثر فيه</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 وهذا الأمر أدى إلى ضرورة إيجاد نموذج توازن يأخذ بعين الاعتبار التصحيحات التي أجريت على نموذج تسعير الأصول الرأسمالية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 لذا سيتم التطرق لنموذج التسعير </a:t>
            </a:r>
            <a:r>
              <a:rPr lang="ar-SA" sz="2400" dirty="0" err="1">
                <a:latin typeface="Sakkal Majalla" panose="02000000000000000000" pitchFamily="2" charset="-78"/>
                <a:cs typeface="Sakkal Majalla" panose="02000000000000000000" pitchFamily="2" charset="-78"/>
              </a:rPr>
              <a:t>بالمراجحة</a:t>
            </a:r>
            <a:r>
              <a:rPr lang="ar-SA" sz="2400" dirty="0">
                <a:latin typeface="Sakkal Majalla" panose="02000000000000000000" pitchFamily="2" charset="-78"/>
                <a:cs typeface="Sakkal Majalla" panose="02000000000000000000" pitchFamily="2" charset="-78"/>
              </a:rPr>
              <a:t> هذا الأخير الذي يعتبر نموذج عوامل ونموذج توازن في نفس الوقت.</a:t>
            </a:r>
            <a:endParaRPr lang="en-MY" sz="2400" dirty="0">
              <a:latin typeface="Sakkal Majalla" panose="02000000000000000000" pitchFamily="2" charset="-78"/>
              <a:cs typeface="Sakkal Majalla" panose="02000000000000000000" pitchFamily="2" charset="-78"/>
            </a:endParaRPr>
          </a:p>
        </p:txBody>
      </p:sp>
      <p:pic>
        <p:nvPicPr>
          <p:cNvPr id="9"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40" y="3575033"/>
            <a:ext cx="1922900" cy="1353028"/>
          </a:xfrm>
          <a:prstGeom prst="rect">
            <a:avLst/>
          </a:prstGeom>
          <a:solidFill>
            <a:schemeClr val="bg1"/>
          </a:solidFill>
          <a:extLst/>
        </p:spPr>
      </p:pic>
    </p:spTree>
    <p:extLst>
      <p:ext uri="{BB962C8B-B14F-4D97-AF65-F5344CB8AC3E}">
        <p14:creationId xmlns:p14="http://schemas.microsoft.com/office/powerpoint/2010/main" val="3041819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ثانيا  :  نموذج  التسعير  </a:t>
            </a:r>
            <a:r>
              <a:rPr lang="ar-SA" sz="3600" b="1" cap="small" dirty="0" err="1">
                <a:solidFill>
                  <a:schemeClr val="bg1"/>
                </a:solidFill>
                <a:latin typeface="Sakkal Majalla" panose="02000000000000000000" pitchFamily="2" charset="-78"/>
                <a:cs typeface="Sakkal Majalla" panose="02000000000000000000" pitchFamily="2" charset="-78"/>
              </a:rPr>
              <a:t>بالمراجحة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3" name="مستطيل 2">
            <a:extLst>
              <a:ext uri="{FF2B5EF4-FFF2-40B4-BE49-F238E27FC236}">
                <a16:creationId xmlns:a16="http://schemas.microsoft.com/office/drawing/2014/main" id="{A0338FF4-09BF-4761-A4B4-C2980A4B35EC}"/>
              </a:ext>
            </a:extLst>
          </p:cNvPr>
          <p:cNvSpPr/>
          <p:nvPr/>
        </p:nvSpPr>
        <p:spPr>
          <a:xfrm>
            <a:off x="3063240" y="1868010"/>
            <a:ext cx="7968970" cy="4478149"/>
          </a:xfrm>
          <a:prstGeom prst="rect">
            <a:avLst/>
          </a:prstGeom>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إن نموذج تسعير الأصول الرأسمالية هو عبارة عن نموذج خاص بالاقتصاد الجزئي الكلاسيكي حيث يقوم على تعظيم منفعة كل مستثمر ويربط العائد بعلاقة خطية مع المخاطر المنتظمة فقط، عكس نموذج التسعير </a:t>
            </a:r>
            <a:r>
              <a:rPr lang="ar-SA" sz="2400" dirty="0" err="1">
                <a:latin typeface="Sakkal Majalla" panose="02000000000000000000" pitchFamily="2" charset="-78"/>
                <a:cs typeface="Sakkal Majalla" panose="02000000000000000000" pitchFamily="2" charset="-78"/>
              </a:rPr>
              <a:t>بالمراجحة</a:t>
            </a:r>
            <a:r>
              <a:rPr lang="ar-SA" sz="2400" dirty="0">
                <a:latin typeface="Sakkal Majalla" panose="02000000000000000000" pitchFamily="2" charset="-78"/>
                <a:cs typeface="Sakkal Majalla" panose="02000000000000000000" pitchFamily="2" charset="-78"/>
              </a:rPr>
              <a:t> الذي يعتمد على منطق </a:t>
            </a:r>
            <a:r>
              <a:rPr lang="ar-SA" sz="2400" dirty="0" err="1">
                <a:latin typeface="Sakkal Majalla" panose="02000000000000000000" pitchFamily="2" charset="-78"/>
                <a:cs typeface="Sakkal Majalla" panose="02000000000000000000" pitchFamily="2" charset="-78"/>
              </a:rPr>
              <a:t>المراجحة</a:t>
            </a:r>
            <a:r>
              <a:rPr lang="ar-SA" sz="2400" dirty="0">
                <a:latin typeface="Sakkal Majalla" panose="02000000000000000000" pitchFamily="2" charset="-78"/>
                <a:cs typeface="Sakkal Majalla" panose="02000000000000000000" pitchFamily="2" charset="-78"/>
              </a:rPr>
              <a:t> (علاقة خطية متعددة العوامل</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إن مكونات نظرية التسعير </a:t>
            </a:r>
            <a:r>
              <a:rPr lang="ar-SA" sz="2400" dirty="0" err="1">
                <a:latin typeface="Sakkal Majalla" panose="02000000000000000000" pitchFamily="2" charset="-78"/>
                <a:cs typeface="Sakkal Majalla" panose="02000000000000000000" pitchFamily="2" charset="-78"/>
              </a:rPr>
              <a:t>بالمراجحة</a:t>
            </a:r>
            <a:r>
              <a:rPr lang="ar-SA" sz="2400" dirty="0">
                <a:latin typeface="Sakkal Majalla" panose="02000000000000000000" pitchFamily="2" charset="-78"/>
                <a:cs typeface="Sakkal Majalla" panose="02000000000000000000" pitchFamily="2" charset="-78"/>
              </a:rPr>
              <a:t> لا تختلف عن مكونات نماذج العوامل، إلا أن الاختلاف الأساسي يكمن في أن نظرية التسعير </a:t>
            </a:r>
            <a:r>
              <a:rPr lang="ar-SA" sz="2400" dirty="0" err="1">
                <a:latin typeface="Sakkal Majalla" panose="02000000000000000000" pitchFamily="2" charset="-78"/>
                <a:cs typeface="Sakkal Majalla" panose="02000000000000000000" pitchFamily="2" charset="-78"/>
              </a:rPr>
              <a:t>بالمراجحة</a:t>
            </a:r>
            <a:r>
              <a:rPr lang="ar-SA" sz="2400" dirty="0">
                <a:latin typeface="Sakkal Majalla" panose="02000000000000000000" pitchFamily="2" charset="-78"/>
                <a:cs typeface="Sakkal Majalla" panose="02000000000000000000" pitchFamily="2" charset="-78"/>
              </a:rPr>
              <a:t> هي نظرية توازن شأنها في ذلك شأن نموذج تسعير الأصول الرأسمالية، أي أنها تحكم العلاقة بين عائد الورقة المالية والعوامل المؤثرة على هذا العائد.</a:t>
            </a:r>
            <a:endParaRPr lang="en-MY" sz="2400" dirty="0">
              <a:latin typeface="Sakkal Majalla" panose="02000000000000000000" pitchFamily="2" charset="-78"/>
              <a:cs typeface="Sakkal Majalla" panose="02000000000000000000" pitchFamily="2" charset="-78"/>
            </a:endParaRPr>
          </a:p>
        </p:txBody>
      </p:sp>
      <p:pic>
        <p:nvPicPr>
          <p:cNvPr id="13"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40" y="3575033"/>
            <a:ext cx="1922900" cy="1353028"/>
          </a:xfrm>
          <a:prstGeom prst="rect">
            <a:avLst/>
          </a:prstGeom>
          <a:solidFill>
            <a:schemeClr val="bg1"/>
          </a:solidFill>
          <a:extLst/>
        </p:spPr>
      </p:pic>
    </p:spTree>
    <p:extLst>
      <p:ext uri="{BB962C8B-B14F-4D97-AF65-F5344CB8AC3E}">
        <p14:creationId xmlns:p14="http://schemas.microsoft.com/office/powerpoint/2010/main" val="1039942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ثانيا  :  نموذج  التسعير  </a:t>
            </a:r>
            <a:r>
              <a:rPr lang="ar-SA" sz="3600" b="1" cap="small" dirty="0" err="1">
                <a:solidFill>
                  <a:schemeClr val="bg1"/>
                </a:solidFill>
                <a:latin typeface="Sakkal Majalla" panose="02000000000000000000" pitchFamily="2" charset="-78"/>
                <a:cs typeface="Sakkal Majalla" panose="02000000000000000000" pitchFamily="2" charset="-78"/>
              </a:rPr>
              <a:t>بالمراجحة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4" name="مربع نص 3">
            <a:extLst>
              <a:ext uri="{FF2B5EF4-FFF2-40B4-BE49-F238E27FC236}">
                <a16:creationId xmlns:a16="http://schemas.microsoft.com/office/drawing/2014/main" id="{A704B813-3609-4EE1-A95E-34C70FB464A8}"/>
              </a:ext>
            </a:extLst>
          </p:cNvPr>
          <p:cNvSpPr txBox="1"/>
          <p:nvPr/>
        </p:nvSpPr>
        <p:spPr>
          <a:xfrm>
            <a:off x="2521223" y="1868010"/>
            <a:ext cx="8695010" cy="4501232"/>
          </a:xfrm>
          <a:prstGeom prst="rect">
            <a:avLst/>
          </a:prstGeom>
          <a:solidFill>
            <a:schemeClr val="bg1"/>
          </a:solidFill>
        </p:spPr>
        <p:txBody>
          <a:bodyPr wrap="square" rtlCol="1">
            <a:spAutoFit/>
          </a:bodyPr>
          <a:lstStyle/>
          <a:p>
            <a:pPr algn="just" rtl="1">
              <a:lnSpc>
                <a:spcPct val="150000"/>
              </a:lnSpc>
            </a:pPr>
            <a:r>
              <a:rPr lang="ar-SA" sz="2500" b="1" dirty="0">
                <a:solidFill>
                  <a:srgbClr val="00B050"/>
                </a:solidFill>
                <a:latin typeface="Sakkal Majalla" panose="02000000000000000000" pitchFamily="2" charset="-78"/>
                <a:cs typeface="Sakkal Majalla" panose="02000000000000000000" pitchFamily="2" charset="-78"/>
              </a:rPr>
              <a:t>نظرية التسعير </a:t>
            </a:r>
            <a:r>
              <a:rPr lang="ar-SA" sz="2500" b="1" dirty="0" err="1">
                <a:solidFill>
                  <a:srgbClr val="00B050"/>
                </a:solidFill>
                <a:latin typeface="Sakkal Majalla" panose="02000000000000000000" pitchFamily="2" charset="-78"/>
                <a:cs typeface="Sakkal Majalla" panose="02000000000000000000" pitchFamily="2" charset="-78"/>
              </a:rPr>
              <a:t>بالمراجحة</a:t>
            </a:r>
            <a:r>
              <a:rPr lang="ar-SA" sz="2500" b="1" dirty="0">
                <a:solidFill>
                  <a:srgbClr val="00B050"/>
                </a:solidFill>
                <a:latin typeface="Sakkal Majalla" panose="02000000000000000000" pitchFamily="2" charset="-78"/>
                <a:cs typeface="Sakkal Majalla" panose="02000000000000000000" pitchFamily="2" charset="-78"/>
              </a:rPr>
              <a:t> </a:t>
            </a:r>
            <a:r>
              <a:rPr lang="en-US" sz="2500" b="1" dirty="0">
                <a:solidFill>
                  <a:srgbClr val="00B050"/>
                </a:solidFill>
                <a:latin typeface="Sakkal Majalla" panose="02000000000000000000" pitchFamily="2" charset="-78"/>
                <a:cs typeface="Sakkal Majalla" panose="02000000000000000000" pitchFamily="2" charset="-78"/>
              </a:rPr>
              <a:t>Arbitrage Pricing Theory (APT)</a:t>
            </a:r>
            <a:r>
              <a:rPr lang="ar-SA" sz="2500" b="1" dirty="0">
                <a:solidFill>
                  <a:srgbClr val="00B050"/>
                </a:solidFill>
                <a:latin typeface="Sakkal Majalla" panose="02000000000000000000" pitchFamily="2" charset="-78"/>
                <a:cs typeface="Sakkal Majalla" panose="02000000000000000000" pitchFamily="2" charset="-78"/>
              </a:rPr>
              <a:t> :</a:t>
            </a:r>
          </a:p>
          <a:p>
            <a:pPr algn="just" rtl="1">
              <a:lnSpc>
                <a:spcPct val="150000"/>
              </a:lnSpc>
            </a:pPr>
            <a:r>
              <a:rPr lang="ar-SA" sz="2400" dirty="0">
                <a:latin typeface="Sakkal Majalla" panose="02000000000000000000" pitchFamily="2" charset="-78"/>
                <a:cs typeface="Sakkal Majalla" panose="02000000000000000000" pitchFamily="2" charset="-78"/>
              </a:rPr>
              <a:t>تعتبر هذه النظرية والتي قدمها </a:t>
            </a:r>
            <a:r>
              <a:rPr lang="en-US" sz="2400" dirty="0">
                <a:latin typeface="Sakkal Majalla" panose="02000000000000000000" pitchFamily="2" charset="-78"/>
                <a:cs typeface="Sakkal Majalla" panose="02000000000000000000" pitchFamily="2" charset="-78"/>
              </a:rPr>
              <a:t>Ross </a:t>
            </a:r>
            <a:r>
              <a:rPr lang="ar-SA" sz="2400" dirty="0">
                <a:latin typeface="Sakkal Majalla" panose="02000000000000000000" pitchFamily="2" charset="-78"/>
                <a:cs typeface="Sakkal Majalla" panose="02000000000000000000" pitchFamily="2" charset="-78"/>
              </a:rPr>
              <a:t> سنة 1976 بديلا لنموذج تسعير الأصول الرأسمالية، وهي أحدث نظرية لتفسير العائد على الاستثمار في الأوراق المالية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algn="just" rtl="1">
              <a:lnSpc>
                <a:spcPct val="150000"/>
              </a:lnSpc>
            </a:pPr>
            <a:r>
              <a:rPr lang="ar-SA" sz="2400" dirty="0">
                <a:latin typeface="Sakkal Majalla" panose="02000000000000000000" pitchFamily="2" charset="-78"/>
                <a:cs typeface="Sakkal Majalla" panose="02000000000000000000" pitchFamily="2" charset="-78"/>
              </a:rPr>
              <a:t> </a:t>
            </a:r>
            <a:r>
              <a:rPr lang="ar-SA" sz="2400" b="1" dirty="0">
                <a:solidFill>
                  <a:srgbClr val="0000FF"/>
                </a:solidFill>
                <a:latin typeface="Sakkal Majalla" panose="02000000000000000000" pitchFamily="2" charset="-78"/>
                <a:cs typeface="Sakkal Majalla" panose="02000000000000000000" pitchFamily="2" charset="-78"/>
              </a:rPr>
              <a:t>ويتمثل الافتراض الأساسي لنظرية التسعير </a:t>
            </a:r>
            <a:r>
              <a:rPr lang="ar-SA" sz="2400" b="1" dirty="0" err="1">
                <a:solidFill>
                  <a:srgbClr val="0000FF"/>
                </a:solidFill>
                <a:latin typeface="Sakkal Majalla" panose="02000000000000000000" pitchFamily="2" charset="-78"/>
                <a:cs typeface="Sakkal Majalla" panose="02000000000000000000" pitchFamily="2" charset="-78"/>
              </a:rPr>
              <a:t>بالمراجحة</a:t>
            </a:r>
            <a:r>
              <a:rPr lang="ar-SA" sz="2400" b="1" dirty="0">
                <a:solidFill>
                  <a:srgbClr val="0000FF"/>
                </a:solidFill>
                <a:latin typeface="Sakkal Majalla" panose="02000000000000000000" pitchFamily="2" charset="-78"/>
                <a:cs typeface="Sakkal Majalla" panose="02000000000000000000" pitchFamily="2" charset="-78"/>
              </a:rPr>
              <a:t>:</a:t>
            </a:r>
          </a:p>
          <a:p>
            <a:pPr algn="just" rtl="1">
              <a:lnSpc>
                <a:spcPct val="150000"/>
              </a:lnSpc>
            </a:pPr>
            <a:r>
              <a:rPr lang="ar-SA" sz="2400" dirty="0">
                <a:latin typeface="Sakkal Majalla" panose="02000000000000000000" pitchFamily="2" charset="-78"/>
                <a:cs typeface="Sakkal Majalla" panose="02000000000000000000" pitchFamily="2" charset="-78"/>
              </a:rPr>
              <a:t> أن هناك تأثير نسبي لعناصر المخاطر المنتظمة على العوائد حيث يقوم النموذج على أساس إدخال تأثير العوامل الاقتصادية الخارجية مثل التضخم والتغيير في سعر الفائدة، والعوامل الداخلية كالرافعة المالية والرافعة التشغيلية للشركة وكفاءة إدارتها على معدل العائد على الأوراق المالية وأن هذه العوامل تؤثر بنسبة معينة على العائد المتوقع للأوراق المالية وحسب طبيعة الورقة. </a:t>
            </a:r>
          </a:p>
        </p:txBody>
      </p:sp>
      <p:pic>
        <p:nvPicPr>
          <p:cNvPr id="9"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40" y="3575033"/>
            <a:ext cx="1922900" cy="1353028"/>
          </a:xfrm>
          <a:prstGeom prst="rect">
            <a:avLst/>
          </a:prstGeom>
          <a:solidFill>
            <a:schemeClr val="bg1"/>
          </a:solidFill>
          <a:extLst/>
        </p:spPr>
      </p:pic>
    </p:spTree>
    <p:extLst>
      <p:ext uri="{BB962C8B-B14F-4D97-AF65-F5344CB8AC3E}">
        <p14:creationId xmlns:p14="http://schemas.microsoft.com/office/powerpoint/2010/main" val="145319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355310" y="2574920"/>
            <a:ext cx="6676900" cy="1708160"/>
          </a:xfrm>
          <a:prstGeom prst="rect">
            <a:avLst/>
          </a:prstGeom>
        </p:spPr>
        <p:txBody>
          <a:bodyPr wrap="square">
            <a:spAutoFit/>
          </a:bodyPr>
          <a:lstStyle/>
          <a:p>
            <a:pPr marL="457200" indent="-457200" algn="r" rtl="1">
              <a:lnSpc>
                <a:spcPct val="15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الانتقادات الموجهة لنموذج تسعير الاصول .</a:t>
            </a:r>
          </a:p>
          <a:p>
            <a:pPr marL="457200" indent="-457200" algn="r" rtl="1">
              <a:lnSpc>
                <a:spcPct val="15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نموذج العوامل.</a:t>
            </a:r>
          </a:p>
          <a:p>
            <a:pPr marL="457200" indent="-457200" algn="r" rtl="1">
              <a:lnSpc>
                <a:spcPct val="15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نموذج التسعير بالمراجحة</a:t>
            </a:r>
            <a:r>
              <a:rPr lang="en-US" sz="2400" dirty="0">
                <a:solidFill>
                  <a:schemeClr val="tx1">
                    <a:lumMod val="95000"/>
                    <a:lumOff val="5000"/>
                  </a:schemeClr>
                </a:solidFill>
                <a:latin typeface="Sakkal Majalla" panose="02000000000000000000" pitchFamily="2" charset="-78"/>
                <a:cs typeface="Sakkal Majalla" panose="02000000000000000000" pitchFamily="2" charset="-78"/>
              </a:rPr>
              <a:t>.</a:t>
            </a:r>
            <a:endParaRPr lang="en-MY" sz="2400" dirty="0">
              <a:solidFill>
                <a:schemeClr val="tx1">
                  <a:lumMod val="95000"/>
                  <a:lumOff val="5000"/>
                </a:schemeClr>
              </a:solidFill>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BCAEEAEA-0719-4DEE-9A32-AD01FB10FEFD}"/>
              </a:ext>
            </a:extLst>
          </p:cNvPr>
          <p:cNvSpPr/>
          <p:nvPr/>
        </p:nvSpPr>
        <p:spPr>
          <a:xfrm>
            <a:off x="7707261" y="1672730"/>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ثانيا  :  نموذج  التسعير  </a:t>
            </a:r>
            <a:r>
              <a:rPr lang="ar-SA" sz="3600" b="1" cap="small" dirty="0" err="1">
                <a:solidFill>
                  <a:schemeClr val="bg1"/>
                </a:solidFill>
                <a:latin typeface="Sakkal Majalla" panose="02000000000000000000" pitchFamily="2" charset="-78"/>
                <a:cs typeface="Sakkal Majalla" panose="02000000000000000000" pitchFamily="2" charset="-78"/>
              </a:rPr>
              <a:t>بالمراجحة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3" name="مستطيل 2">
            <a:extLst>
              <a:ext uri="{FF2B5EF4-FFF2-40B4-BE49-F238E27FC236}">
                <a16:creationId xmlns:a16="http://schemas.microsoft.com/office/drawing/2014/main" id="{E619AC64-E981-4AE9-BC3F-6EDF204BD838}"/>
              </a:ext>
            </a:extLst>
          </p:cNvPr>
          <p:cNvSpPr/>
          <p:nvPr/>
        </p:nvSpPr>
        <p:spPr>
          <a:xfrm>
            <a:off x="4610701" y="2214190"/>
            <a:ext cx="3332612" cy="461665"/>
          </a:xfrm>
          <a:prstGeom prst="rect">
            <a:avLst/>
          </a:prstGeom>
        </p:spPr>
        <p:txBody>
          <a:bodyPr wrap="square">
            <a:spAutoFit/>
          </a:bodyPr>
          <a:lstStyle/>
          <a:p>
            <a:pPr algn="r" rtl="1"/>
            <a:r>
              <a:rPr lang="ar-SA" sz="2400" b="1" dirty="0">
                <a:solidFill>
                  <a:srgbClr val="0000FF"/>
                </a:solidFill>
                <a:latin typeface="Sakkal Majalla" panose="02000000000000000000" pitchFamily="2" charset="-78"/>
                <a:cs typeface="Sakkal Majalla" panose="02000000000000000000" pitchFamily="2" charset="-78"/>
              </a:rPr>
              <a:t>افتراضات نظرية التسعير </a:t>
            </a:r>
            <a:r>
              <a:rPr lang="ar-SA" sz="2400" b="1" dirty="0" err="1">
                <a:solidFill>
                  <a:srgbClr val="0000FF"/>
                </a:solidFill>
                <a:latin typeface="Sakkal Majalla" panose="02000000000000000000" pitchFamily="2" charset="-78"/>
                <a:cs typeface="Sakkal Majalla" panose="02000000000000000000" pitchFamily="2" charset="-78"/>
              </a:rPr>
              <a:t>بالمراجحة</a:t>
            </a:r>
            <a:r>
              <a:rPr lang="ar-SA" sz="2400" b="1" dirty="0">
                <a:solidFill>
                  <a:srgbClr val="0000FF"/>
                </a:solidFill>
                <a:latin typeface="Sakkal Majalla" panose="02000000000000000000" pitchFamily="2" charset="-78"/>
                <a:cs typeface="Sakkal Majalla" panose="02000000000000000000" pitchFamily="2" charset="-78"/>
              </a:rPr>
              <a:t>:</a:t>
            </a:r>
            <a:endParaRPr lang="en-US" sz="2400" b="1" dirty="0">
              <a:solidFill>
                <a:srgbClr val="0000FF"/>
              </a:solidFill>
              <a:latin typeface="Sakkal Majalla" panose="02000000000000000000" pitchFamily="2" charset="-78"/>
              <a:cs typeface="Sakkal Majalla" panose="02000000000000000000" pitchFamily="2" charset="-78"/>
            </a:endParaRPr>
          </a:p>
        </p:txBody>
      </p:sp>
      <p:grpSp>
        <p:nvGrpSpPr>
          <p:cNvPr id="38" name="مجموعة 37">
            <a:extLst>
              <a:ext uri="{FF2B5EF4-FFF2-40B4-BE49-F238E27FC236}">
                <a16:creationId xmlns:a16="http://schemas.microsoft.com/office/drawing/2014/main" id="{4F50B54A-C41D-4ABA-BD95-398D8CA9611D}"/>
              </a:ext>
            </a:extLst>
          </p:cNvPr>
          <p:cNvGrpSpPr/>
          <p:nvPr/>
        </p:nvGrpSpPr>
        <p:grpSpPr>
          <a:xfrm>
            <a:off x="8982314" y="2897896"/>
            <a:ext cx="2507785" cy="3014719"/>
            <a:chOff x="9979989" y="2964233"/>
            <a:chExt cx="1814289" cy="2216609"/>
          </a:xfrm>
        </p:grpSpPr>
        <p:sp>
          <p:nvSpPr>
            <p:cNvPr id="40" name="مستطيل 39">
              <a:extLst>
                <a:ext uri="{FF2B5EF4-FFF2-40B4-BE49-F238E27FC236}">
                  <a16:creationId xmlns:a16="http://schemas.microsoft.com/office/drawing/2014/main" id="{16AEE0EB-B4ED-4CA5-9C53-AD7397F68EC1}"/>
                </a:ext>
              </a:extLst>
            </p:cNvPr>
            <p:cNvSpPr/>
            <p:nvPr/>
          </p:nvSpPr>
          <p:spPr>
            <a:xfrm>
              <a:off x="9979989" y="296423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1" name="مثلث متساوي الساقين 40">
              <a:extLst>
                <a:ext uri="{FF2B5EF4-FFF2-40B4-BE49-F238E27FC236}">
                  <a16:creationId xmlns:a16="http://schemas.microsoft.com/office/drawing/2014/main" id="{A5058DFD-4270-4CE3-A2FC-7668683B2021}"/>
                </a:ext>
              </a:extLst>
            </p:cNvPr>
            <p:cNvSpPr/>
            <p:nvPr/>
          </p:nvSpPr>
          <p:spPr>
            <a:xfrm flipH="1" flipV="1">
              <a:off x="10537054" y="4572924"/>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2" name="مربع نص 41">
              <a:extLst>
                <a:ext uri="{FF2B5EF4-FFF2-40B4-BE49-F238E27FC236}">
                  <a16:creationId xmlns:a16="http://schemas.microsoft.com/office/drawing/2014/main" id="{AF9F4058-C95D-4192-B0DD-953773FAA5A6}"/>
                </a:ext>
              </a:extLst>
            </p:cNvPr>
            <p:cNvSpPr txBox="1"/>
            <p:nvPr/>
          </p:nvSpPr>
          <p:spPr>
            <a:xfrm>
              <a:off x="10733358" y="4497520"/>
              <a:ext cx="401072" cy="584775"/>
            </a:xfrm>
            <a:prstGeom prst="rect">
              <a:avLst/>
            </a:prstGeom>
            <a:noFill/>
          </p:spPr>
          <p:txBody>
            <a:bodyPr wrap="none" rtlCol="1">
              <a:spAutoFit/>
            </a:bodyPr>
            <a:lstStyle/>
            <a:p>
              <a:r>
                <a:rPr lang="ar-SA" sz="3200" dirty="0">
                  <a:solidFill>
                    <a:schemeClr val="bg1"/>
                  </a:solidFill>
                </a:rPr>
                <a:t>1</a:t>
              </a:r>
            </a:p>
          </p:txBody>
        </p:sp>
      </p:grpSp>
      <p:grpSp>
        <p:nvGrpSpPr>
          <p:cNvPr id="43" name="مجموعة 42">
            <a:extLst>
              <a:ext uri="{FF2B5EF4-FFF2-40B4-BE49-F238E27FC236}">
                <a16:creationId xmlns:a16="http://schemas.microsoft.com/office/drawing/2014/main" id="{79D5DB5B-C7B1-448D-A084-DC1FB698BA3A}"/>
              </a:ext>
            </a:extLst>
          </p:cNvPr>
          <p:cNvGrpSpPr/>
          <p:nvPr/>
        </p:nvGrpSpPr>
        <p:grpSpPr>
          <a:xfrm>
            <a:off x="6274022" y="2897896"/>
            <a:ext cx="2507785" cy="3014719"/>
            <a:chOff x="9797585" y="2958525"/>
            <a:chExt cx="1814289" cy="2216609"/>
          </a:xfrm>
        </p:grpSpPr>
        <p:grpSp>
          <p:nvGrpSpPr>
            <p:cNvPr id="44" name="مجموعة 43">
              <a:extLst>
                <a:ext uri="{FF2B5EF4-FFF2-40B4-BE49-F238E27FC236}">
                  <a16:creationId xmlns:a16="http://schemas.microsoft.com/office/drawing/2014/main" id="{C8E1D200-CBC1-439F-A0F4-B7376AFD3A6C}"/>
                </a:ext>
              </a:extLst>
            </p:cNvPr>
            <p:cNvGrpSpPr/>
            <p:nvPr/>
          </p:nvGrpSpPr>
          <p:grpSpPr>
            <a:xfrm>
              <a:off x="9797585" y="2958525"/>
              <a:ext cx="1814289" cy="2216609"/>
              <a:chOff x="9979989" y="2964233"/>
              <a:chExt cx="1814289" cy="2216609"/>
            </a:xfrm>
          </p:grpSpPr>
          <p:sp>
            <p:nvSpPr>
              <p:cNvPr id="46" name="مستطيل 45">
                <a:extLst>
                  <a:ext uri="{FF2B5EF4-FFF2-40B4-BE49-F238E27FC236}">
                    <a16:creationId xmlns:a16="http://schemas.microsoft.com/office/drawing/2014/main" id="{AE309A04-599B-40F5-9902-86AC07C7C7B0}"/>
                  </a:ext>
                </a:extLst>
              </p:cNvPr>
              <p:cNvSpPr/>
              <p:nvPr/>
            </p:nvSpPr>
            <p:spPr>
              <a:xfrm>
                <a:off x="9979989" y="296423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47" name="مثلث متساوي الساقين 46">
                <a:extLst>
                  <a:ext uri="{FF2B5EF4-FFF2-40B4-BE49-F238E27FC236}">
                    <a16:creationId xmlns:a16="http://schemas.microsoft.com/office/drawing/2014/main" id="{F72E76A1-F83E-4283-8F15-91FB0E343DF4}"/>
                  </a:ext>
                </a:extLst>
              </p:cNvPr>
              <p:cNvSpPr/>
              <p:nvPr/>
            </p:nvSpPr>
            <p:spPr>
              <a:xfrm flipH="1" flipV="1">
                <a:off x="10541455" y="4572924"/>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48" name="مربع نص 47">
                <a:extLst>
                  <a:ext uri="{FF2B5EF4-FFF2-40B4-BE49-F238E27FC236}">
                    <a16:creationId xmlns:a16="http://schemas.microsoft.com/office/drawing/2014/main" id="{F583BB4A-6ED0-48C1-81E2-908B94A7035F}"/>
                  </a:ext>
                </a:extLst>
              </p:cNvPr>
              <p:cNvSpPr txBox="1"/>
              <p:nvPr/>
            </p:nvSpPr>
            <p:spPr>
              <a:xfrm>
                <a:off x="10738051" y="4497520"/>
                <a:ext cx="327551" cy="489073"/>
              </a:xfrm>
              <a:prstGeom prst="rect">
                <a:avLst/>
              </a:prstGeom>
              <a:noFill/>
            </p:spPr>
            <p:txBody>
              <a:bodyPr wrap="none" rtlCol="1">
                <a:spAutoFit/>
              </a:bodyPr>
              <a:lstStyle/>
              <a:p>
                <a:r>
                  <a:rPr lang="ar-SA" sz="3200" dirty="0">
                    <a:solidFill>
                      <a:schemeClr val="bg1"/>
                    </a:solidFill>
                    <a:latin typeface="Sakkal Majalla" panose="02000000000000000000" pitchFamily="2" charset="-78"/>
                    <a:cs typeface="Sakkal Majalla" panose="02000000000000000000" pitchFamily="2" charset="-78"/>
                  </a:rPr>
                  <a:t>2</a:t>
                </a:r>
              </a:p>
            </p:txBody>
          </p:sp>
        </p:grpSp>
        <p:sp>
          <p:nvSpPr>
            <p:cNvPr id="45" name="مستطيل 44">
              <a:extLst>
                <a:ext uri="{FF2B5EF4-FFF2-40B4-BE49-F238E27FC236}">
                  <a16:creationId xmlns:a16="http://schemas.microsoft.com/office/drawing/2014/main" id="{C8A0630A-6747-434E-949C-7DCAC8771743}"/>
                </a:ext>
              </a:extLst>
            </p:cNvPr>
            <p:cNvSpPr/>
            <p:nvPr/>
          </p:nvSpPr>
          <p:spPr>
            <a:xfrm>
              <a:off x="9808941" y="3358801"/>
              <a:ext cx="1791576" cy="973075"/>
            </a:xfrm>
            <a:prstGeom prst="rect">
              <a:avLst/>
            </a:prstGeom>
          </p:spPr>
          <p:txBody>
            <a:bodyPr wrap="square">
              <a:spAutoFit/>
            </a:bodyPr>
            <a:lstStyle/>
            <a:p>
              <a:pPr algn="just" rtl="1">
                <a:lnSpc>
                  <a:spcPct val="150000"/>
                </a:lnSpc>
              </a:pPr>
              <a:r>
                <a:rPr lang="ar-SA" sz="2000" dirty="0">
                  <a:latin typeface="Sakkal Majalla" panose="02000000000000000000" pitchFamily="2" charset="-78"/>
                  <a:cs typeface="Sakkal Majalla" panose="02000000000000000000" pitchFamily="2" charset="-78"/>
                </a:rPr>
                <a:t>كما لا توجد قيود على البيع على المكشوف.</a:t>
              </a:r>
              <a:endParaRPr lang="en-US" sz="2000" dirty="0">
                <a:latin typeface="Sakkal Majalla" panose="02000000000000000000" pitchFamily="2" charset="-78"/>
                <a:cs typeface="Sakkal Majalla" panose="02000000000000000000" pitchFamily="2" charset="-78"/>
              </a:endParaRPr>
            </a:p>
            <a:p>
              <a:pPr algn="ctr" eaLnBrk="0" hangingPunct="0"/>
              <a:endParaRPr lang="ar-EG" sz="2000" b="1" dirty="0">
                <a:latin typeface="Sakkal Majalla" panose="02000000000000000000" pitchFamily="2" charset="-78"/>
                <a:cs typeface="Sakkal Majalla" panose="02000000000000000000" pitchFamily="2" charset="-78"/>
              </a:endParaRPr>
            </a:p>
          </p:txBody>
        </p:sp>
      </p:grpSp>
      <p:grpSp>
        <p:nvGrpSpPr>
          <p:cNvPr id="49" name="مجموعة 48">
            <a:extLst>
              <a:ext uri="{FF2B5EF4-FFF2-40B4-BE49-F238E27FC236}">
                <a16:creationId xmlns:a16="http://schemas.microsoft.com/office/drawing/2014/main" id="{3DF641FD-B778-4009-A062-0B6D59CF97E4}"/>
              </a:ext>
            </a:extLst>
          </p:cNvPr>
          <p:cNvGrpSpPr/>
          <p:nvPr/>
        </p:nvGrpSpPr>
        <p:grpSpPr>
          <a:xfrm>
            <a:off x="3593903" y="2903781"/>
            <a:ext cx="2507785" cy="3008834"/>
            <a:chOff x="9797585" y="2958525"/>
            <a:chExt cx="1814289" cy="2215881"/>
          </a:xfrm>
        </p:grpSpPr>
        <p:grpSp>
          <p:nvGrpSpPr>
            <p:cNvPr id="50" name="مجموعة 49">
              <a:extLst>
                <a:ext uri="{FF2B5EF4-FFF2-40B4-BE49-F238E27FC236}">
                  <a16:creationId xmlns:a16="http://schemas.microsoft.com/office/drawing/2014/main" id="{F13891C2-B3CB-499C-B72C-4441B8054371}"/>
                </a:ext>
              </a:extLst>
            </p:cNvPr>
            <p:cNvGrpSpPr/>
            <p:nvPr/>
          </p:nvGrpSpPr>
          <p:grpSpPr>
            <a:xfrm>
              <a:off x="9797585" y="2958525"/>
              <a:ext cx="1814289" cy="2215881"/>
              <a:chOff x="9979989" y="2964233"/>
              <a:chExt cx="1814289" cy="2215881"/>
            </a:xfrm>
          </p:grpSpPr>
          <p:sp>
            <p:nvSpPr>
              <p:cNvPr id="52" name="مستطيل 51">
                <a:extLst>
                  <a:ext uri="{FF2B5EF4-FFF2-40B4-BE49-F238E27FC236}">
                    <a16:creationId xmlns:a16="http://schemas.microsoft.com/office/drawing/2014/main" id="{51B82BEC-FEC3-49C5-94BF-CFDF93FBAA0F}"/>
                  </a:ext>
                </a:extLst>
              </p:cNvPr>
              <p:cNvSpPr/>
              <p:nvPr/>
            </p:nvSpPr>
            <p:spPr>
              <a:xfrm>
                <a:off x="9979989" y="296423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53" name="مثلث متساوي الساقين 52">
                <a:extLst>
                  <a:ext uri="{FF2B5EF4-FFF2-40B4-BE49-F238E27FC236}">
                    <a16:creationId xmlns:a16="http://schemas.microsoft.com/office/drawing/2014/main" id="{AF64F0FA-B3ED-48B3-B0D3-67494F308775}"/>
                  </a:ext>
                </a:extLst>
              </p:cNvPr>
              <p:cNvSpPr/>
              <p:nvPr/>
            </p:nvSpPr>
            <p:spPr>
              <a:xfrm flipH="1" flipV="1">
                <a:off x="10498794" y="4572196"/>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54" name="مربع نص 53">
                <a:extLst>
                  <a:ext uri="{FF2B5EF4-FFF2-40B4-BE49-F238E27FC236}">
                    <a16:creationId xmlns:a16="http://schemas.microsoft.com/office/drawing/2014/main" id="{DE2CD64B-3A04-4905-A5FA-E5D5A511C66B}"/>
                  </a:ext>
                </a:extLst>
              </p:cNvPr>
              <p:cNvSpPr txBox="1"/>
              <p:nvPr/>
            </p:nvSpPr>
            <p:spPr>
              <a:xfrm>
                <a:off x="10706600" y="4483905"/>
                <a:ext cx="327551" cy="489073"/>
              </a:xfrm>
              <a:prstGeom prst="rect">
                <a:avLst/>
              </a:prstGeom>
              <a:noFill/>
            </p:spPr>
            <p:txBody>
              <a:bodyPr wrap="none" rtlCol="1">
                <a:spAutoFit/>
              </a:bodyPr>
              <a:lstStyle/>
              <a:p>
                <a:r>
                  <a:rPr lang="ar-SA" sz="3200" dirty="0">
                    <a:solidFill>
                      <a:schemeClr val="bg1"/>
                    </a:solidFill>
                    <a:latin typeface="Sakkal Majalla" panose="02000000000000000000" pitchFamily="2" charset="-78"/>
                    <a:cs typeface="Sakkal Majalla" panose="02000000000000000000" pitchFamily="2" charset="-78"/>
                  </a:rPr>
                  <a:t>3</a:t>
                </a:r>
              </a:p>
            </p:txBody>
          </p:sp>
        </p:grpSp>
        <p:sp>
          <p:nvSpPr>
            <p:cNvPr id="51" name="مستطيل 50">
              <a:extLst>
                <a:ext uri="{FF2B5EF4-FFF2-40B4-BE49-F238E27FC236}">
                  <a16:creationId xmlns:a16="http://schemas.microsoft.com/office/drawing/2014/main" id="{31035266-8B69-4460-BCB6-33EE8A75D671}"/>
                </a:ext>
              </a:extLst>
            </p:cNvPr>
            <p:cNvSpPr/>
            <p:nvPr/>
          </p:nvSpPr>
          <p:spPr>
            <a:xfrm>
              <a:off x="9840299" y="3365503"/>
              <a:ext cx="1695345" cy="719660"/>
            </a:xfrm>
            <a:prstGeom prst="rect">
              <a:avLst/>
            </a:prstGeom>
          </p:spPr>
          <p:txBody>
            <a:bodyPr wrap="square">
              <a:spAutoFit/>
            </a:bodyPr>
            <a:lstStyle/>
            <a:p>
              <a:pPr algn="just" rtl="1">
                <a:lnSpc>
                  <a:spcPct val="150000"/>
                </a:lnSpc>
              </a:pPr>
              <a:r>
                <a:rPr lang="ar-SA" sz="2000" dirty="0">
                  <a:latin typeface="Sakkal Majalla" panose="02000000000000000000" pitchFamily="2" charset="-78"/>
                  <a:cs typeface="Sakkal Majalla" panose="02000000000000000000" pitchFamily="2" charset="-78"/>
                </a:rPr>
                <a:t>محصلة عائد الورقة المالية يخضع لعدد من العوامل.</a:t>
              </a:r>
              <a:endParaRPr lang="en-US" sz="2000" dirty="0">
                <a:latin typeface="Sakkal Majalla" panose="02000000000000000000" pitchFamily="2" charset="-78"/>
                <a:cs typeface="Sakkal Majalla" panose="02000000000000000000" pitchFamily="2" charset="-78"/>
              </a:endParaRPr>
            </a:p>
          </p:txBody>
        </p:sp>
      </p:grpSp>
      <p:grpSp>
        <p:nvGrpSpPr>
          <p:cNvPr id="55" name="مجموعة 54">
            <a:extLst>
              <a:ext uri="{FF2B5EF4-FFF2-40B4-BE49-F238E27FC236}">
                <a16:creationId xmlns:a16="http://schemas.microsoft.com/office/drawing/2014/main" id="{E50C570C-877F-47BE-ACD5-C0015023CA29}"/>
              </a:ext>
            </a:extLst>
          </p:cNvPr>
          <p:cNvGrpSpPr/>
          <p:nvPr/>
        </p:nvGrpSpPr>
        <p:grpSpPr>
          <a:xfrm>
            <a:off x="929834" y="2897896"/>
            <a:ext cx="2507784" cy="3014719"/>
            <a:chOff x="9419704" y="2963975"/>
            <a:chExt cx="1814289" cy="2189866"/>
          </a:xfrm>
        </p:grpSpPr>
        <p:grpSp>
          <p:nvGrpSpPr>
            <p:cNvPr id="58" name="مجموعة 57">
              <a:extLst>
                <a:ext uri="{FF2B5EF4-FFF2-40B4-BE49-F238E27FC236}">
                  <a16:creationId xmlns:a16="http://schemas.microsoft.com/office/drawing/2014/main" id="{19999C84-84CF-4E69-AC47-4AC140B70D75}"/>
                </a:ext>
              </a:extLst>
            </p:cNvPr>
            <p:cNvGrpSpPr/>
            <p:nvPr/>
          </p:nvGrpSpPr>
          <p:grpSpPr>
            <a:xfrm>
              <a:off x="9419704" y="2963975"/>
              <a:ext cx="1814289" cy="2189866"/>
              <a:chOff x="9602108" y="2969683"/>
              <a:chExt cx="1814289" cy="2189866"/>
            </a:xfrm>
          </p:grpSpPr>
          <p:sp>
            <p:nvSpPr>
              <p:cNvPr id="60" name="مستطيل 59">
                <a:extLst>
                  <a:ext uri="{FF2B5EF4-FFF2-40B4-BE49-F238E27FC236}">
                    <a16:creationId xmlns:a16="http://schemas.microsoft.com/office/drawing/2014/main" id="{729F930E-32F5-4570-8FF1-0FEEFAFD05E9}"/>
                  </a:ext>
                </a:extLst>
              </p:cNvPr>
              <p:cNvSpPr/>
              <p:nvPr/>
            </p:nvSpPr>
            <p:spPr>
              <a:xfrm>
                <a:off x="9602108" y="296968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61" name="مثلث متساوي الساقين 60">
                <a:extLst>
                  <a:ext uri="{FF2B5EF4-FFF2-40B4-BE49-F238E27FC236}">
                    <a16:creationId xmlns:a16="http://schemas.microsoft.com/office/drawing/2014/main" id="{FD9E19E1-DDB8-4D19-AAA0-25D9580A97CB}"/>
                  </a:ext>
                </a:extLst>
              </p:cNvPr>
              <p:cNvSpPr/>
              <p:nvPr/>
            </p:nvSpPr>
            <p:spPr>
              <a:xfrm flipH="1" flipV="1">
                <a:off x="10197394" y="4551631"/>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62" name="مربع نص 61">
                <a:extLst>
                  <a:ext uri="{FF2B5EF4-FFF2-40B4-BE49-F238E27FC236}">
                    <a16:creationId xmlns:a16="http://schemas.microsoft.com/office/drawing/2014/main" id="{B72B07A0-F462-4B3F-A8B4-2837BA0B1390}"/>
                  </a:ext>
                </a:extLst>
              </p:cNvPr>
              <p:cNvSpPr txBox="1"/>
              <p:nvPr/>
            </p:nvSpPr>
            <p:spPr>
              <a:xfrm>
                <a:off x="10381895" y="4472123"/>
                <a:ext cx="327551" cy="489073"/>
              </a:xfrm>
              <a:prstGeom prst="rect">
                <a:avLst/>
              </a:prstGeom>
              <a:noFill/>
            </p:spPr>
            <p:txBody>
              <a:bodyPr wrap="none" rtlCol="1">
                <a:spAutoFit/>
              </a:bodyPr>
              <a:lstStyle/>
              <a:p>
                <a:r>
                  <a:rPr lang="ar-SA" sz="3200" dirty="0">
                    <a:solidFill>
                      <a:schemeClr val="bg1"/>
                    </a:solidFill>
                    <a:latin typeface="Sakkal Majalla" panose="02000000000000000000" pitchFamily="2" charset="-78"/>
                    <a:cs typeface="Sakkal Majalla" panose="02000000000000000000" pitchFamily="2" charset="-78"/>
                  </a:rPr>
                  <a:t>4</a:t>
                </a:r>
              </a:p>
            </p:txBody>
          </p:sp>
        </p:grpSp>
        <p:sp>
          <p:nvSpPr>
            <p:cNvPr id="59" name="مستطيل 58">
              <a:extLst>
                <a:ext uri="{FF2B5EF4-FFF2-40B4-BE49-F238E27FC236}">
                  <a16:creationId xmlns:a16="http://schemas.microsoft.com/office/drawing/2014/main" id="{24300A4F-3448-471F-93AB-ECB5977508E7}"/>
                </a:ext>
              </a:extLst>
            </p:cNvPr>
            <p:cNvSpPr/>
            <p:nvPr/>
          </p:nvSpPr>
          <p:spPr>
            <a:xfrm>
              <a:off x="9442134" y="3352530"/>
              <a:ext cx="1791859" cy="709823"/>
            </a:xfrm>
            <a:prstGeom prst="rect">
              <a:avLst/>
            </a:prstGeom>
          </p:spPr>
          <p:txBody>
            <a:bodyPr wrap="square">
              <a:spAutoFit/>
            </a:bodyPr>
            <a:lstStyle/>
            <a:p>
              <a:pPr algn="just" rtl="1">
                <a:lnSpc>
                  <a:spcPct val="150000"/>
                </a:lnSpc>
              </a:pPr>
              <a:r>
                <a:rPr lang="ar-SA" sz="2000" dirty="0">
                  <a:latin typeface="Sakkal Majalla" panose="02000000000000000000" pitchFamily="2" charset="-78"/>
                  <a:cs typeface="Sakkal Majalla" panose="02000000000000000000" pitchFamily="2" charset="-78"/>
                </a:rPr>
                <a:t>يسعى المستثمر دائما إلى تعظيم ثروته.</a:t>
              </a:r>
            </a:p>
          </p:txBody>
        </p:sp>
      </p:grpSp>
      <p:sp>
        <p:nvSpPr>
          <p:cNvPr id="6" name="مستطيل 5">
            <a:extLst>
              <a:ext uri="{FF2B5EF4-FFF2-40B4-BE49-F238E27FC236}">
                <a16:creationId xmlns:a16="http://schemas.microsoft.com/office/drawing/2014/main" id="{744D208C-6181-4317-811C-BCE62D8B19FC}"/>
              </a:ext>
            </a:extLst>
          </p:cNvPr>
          <p:cNvSpPr/>
          <p:nvPr/>
        </p:nvSpPr>
        <p:spPr>
          <a:xfrm>
            <a:off x="9046321" y="3171197"/>
            <a:ext cx="2379767" cy="1631216"/>
          </a:xfrm>
          <a:prstGeom prst="rect">
            <a:avLst/>
          </a:prstGeom>
        </p:spPr>
        <p:txBody>
          <a:bodyPr wrap="square">
            <a:spAutoFit/>
          </a:bodyPr>
          <a:lstStyle/>
          <a:p>
            <a:pPr algn="just" rtl="1"/>
            <a:r>
              <a:rPr lang="ar-SA" sz="2000" dirty="0">
                <a:latin typeface="Sakkal Majalla" panose="02000000000000000000" pitchFamily="2" charset="-78"/>
                <a:cs typeface="Sakkal Majalla" panose="02000000000000000000" pitchFamily="2" charset="-78"/>
              </a:rPr>
              <a:t>اتسام سوق رأس المال بالمنافسة الكاملة، مما يعني عدم وجود تكلفة للمعاملات، أو تكلفة للإفلاس، أو تكلفة في شكل ضرائب.</a:t>
            </a:r>
            <a:endParaRPr lang="en-US"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13908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ثانيا  :  نموذج  التسعير  </a:t>
            </a:r>
            <a:r>
              <a:rPr lang="ar-SA" sz="3600" b="1" cap="small" dirty="0" err="1">
                <a:solidFill>
                  <a:schemeClr val="bg1"/>
                </a:solidFill>
                <a:latin typeface="Sakkal Majalla" panose="02000000000000000000" pitchFamily="2" charset="-78"/>
                <a:cs typeface="Sakkal Majalla" panose="02000000000000000000" pitchFamily="2" charset="-78"/>
              </a:rPr>
              <a:t>بالمراجحة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3" name="مستطيل 2">
            <a:extLst>
              <a:ext uri="{FF2B5EF4-FFF2-40B4-BE49-F238E27FC236}">
                <a16:creationId xmlns:a16="http://schemas.microsoft.com/office/drawing/2014/main" id="{E619AC64-E981-4AE9-BC3F-6EDF204BD838}"/>
              </a:ext>
            </a:extLst>
          </p:cNvPr>
          <p:cNvSpPr/>
          <p:nvPr/>
        </p:nvSpPr>
        <p:spPr>
          <a:xfrm>
            <a:off x="1725396" y="2134498"/>
            <a:ext cx="8241030" cy="1154162"/>
          </a:xfrm>
          <a:prstGeom prst="rect">
            <a:avLst/>
          </a:prstGeom>
          <a:solidFill>
            <a:schemeClr val="bg1"/>
          </a:solidFill>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افتراضات نظرية التسعير </a:t>
            </a:r>
            <a:r>
              <a:rPr lang="ar-SA" sz="2400" b="1" dirty="0" err="1">
                <a:solidFill>
                  <a:srgbClr val="00B050"/>
                </a:solidFill>
                <a:latin typeface="Sakkal Majalla" panose="02000000000000000000" pitchFamily="2" charset="-78"/>
                <a:cs typeface="Sakkal Majalla" panose="02000000000000000000" pitchFamily="2" charset="-78"/>
              </a:rPr>
              <a:t>بالمراجحة</a:t>
            </a:r>
            <a:r>
              <a:rPr lang="ar-SA" sz="2400" b="1" dirty="0" smtClean="0">
                <a:solidFill>
                  <a:srgbClr val="00B050"/>
                </a:solidFill>
                <a:latin typeface="Sakkal Majalla" panose="02000000000000000000" pitchFamily="2" charset="-78"/>
                <a:cs typeface="Sakkal Majalla" panose="02000000000000000000" pitchFamily="2" charset="-78"/>
              </a:rPr>
              <a:t>:</a:t>
            </a:r>
          </a:p>
          <a:p>
            <a:pPr algn="just" rtl="1">
              <a:lnSpc>
                <a:spcPct val="150000"/>
              </a:lnSpc>
            </a:pPr>
            <a:r>
              <a:rPr lang="ar-SA" sz="2400" dirty="0">
                <a:latin typeface="Sakkal Majalla" panose="02000000000000000000" pitchFamily="2" charset="-78"/>
                <a:cs typeface="Sakkal Majalla" panose="02000000000000000000" pitchFamily="2" charset="-78"/>
              </a:rPr>
              <a:t>وقد أضاف </a:t>
            </a:r>
            <a:r>
              <a:rPr lang="ar-SA" sz="2400" dirty="0" err="1">
                <a:latin typeface="Sakkal Majalla" panose="02000000000000000000" pitchFamily="2" charset="-78"/>
                <a:cs typeface="Sakkal Majalla" panose="02000000000000000000" pitchFamily="2" charset="-78"/>
              </a:rPr>
              <a:t>هارينجتن</a:t>
            </a:r>
            <a:r>
              <a:rPr lang="ar-SA" sz="2400" dirty="0">
                <a:latin typeface="Sakkal Majalla" panose="02000000000000000000" pitchFamily="2" charset="-78"/>
                <a:cs typeface="Sakkal Majalla" panose="02000000000000000000" pitchFamily="2" charset="-78"/>
              </a:rPr>
              <a:t> </a:t>
            </a:r>
            <a:r>
              <a:rPr lang="en-US" sz="2400" dirty="0">
                <a:latin typeface="Sakkal Majalla" panose="02000000000000000000" pitchFamily="2" charset="-78"/>
                <a:cs typeface="Sakkal Majalla" panose="02000000000000000000" pitchFamily="2" charset="-78"/>
              </a:rPr>
              <a:t>Harington</a:t>
            </a:r>
            <a:r>
              <a:rPr lang="ar-SA" sz="2400" dirty="0">
                <a:latin typeface="Sakkal Majalla" panose="02000000000000000000" pitchFamily="2" charset="-78"/>
                <a:cs typeface="Sakkal Majalla" panose="02000000000000000000" pitchFamily="2" charset="-78"/>
              </a:rPr>
              <a:t> </a:t>
            </a:r>
            <a:r>
              <a:rPr lang="ar-SA" sz="2400" dirty="0" err="1">
                <a:latin typeface="Sakkal Majalla" panose="02000000000000000000" pitchFamily="2" charset="-78"/>
                <a:cs typeface="Sakkal Majalla" panose="02000000000000000000" pitchFamily="2" charset="-78"/>
              </a:rPr>
              <a:t>وإلتون</a:t>
            </a:r>
            <a:r>
              <a:rPr lang="ar-SA" sz="2400" dirty="0">
                <a:latin typeface="Sakkal Majalla" panose="02000000000000000000" pitchFamily="2" charset="-78"/>
                <a:cs typeface="Sakkal Majalla" panose="02000000000000000000" pitchFamily="2" charset="-78"/>
              </a:rPr>
              <a:t> </a:t>
            </a:r>
            <a:r>
              <a:rPr lang="ar-SA" sz="2400" dirty="0" err="1">
                <a:latin typeface="Sakkal Majalla" panose="02000000000000000000" pitchFamily="2" charset="-78"/>
                <a:cs typeface="Sakkal Majalla" panose="02000000000000000000" pitchFamily="2" charset="-78"/>
              </a:rPr>
              <a:t>جريبر</a:t>
            </a:r>
            <a:r>
              <a:rPr lang="ar-SA" sz="2400" dirty="0">
                <a:latin typeface="Sakkal Majalla" panose="02000000000000000000" pitchFamily="2" charset="-78"/>
                <a:cs typeface="Sakkal Majalla" panose="02000000000000000000" pitchFamily="2" charset="-78"/>
              </a:rPr>
              <a:t> </a:t>
            </a:r>
            <a:r>
              <a:rPr lang="en-US" sz="2400" dirty="0">
                <a:latin typeface="Sakkal Majalla" panose="02000000000000000000" pitchFamily="2" charset="-78"/>
                <a:cs typeface="Sakkal Majalla" panose="02000000000000000000" pitchFamily="2" charset="-78"/>
              </a:rPr>
              <a:t>Gruber” et : Elton” </a:t>
            </a:r>
            <a:r>
              <a:rPr lang="ar-SA" sz="2400"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ثلاث فروض أخرى: </a:t>
            </a:r>
            <a:endParaRPr lang="en-US" sz="2400" b="1" dirty="0">
              <a:latin typeface="Sakkal Majalla" panose="02000000000000000000" pitchFamily="2" charset="-78"/>
              <a:cs typeface="Sakkal Majalla" panose="02000000000000000000" pitchFamily="2" charset="-78"/>
            </a:endParaRPr>
          </a:p>
        </p:txBody>
      </p:sp>
      <p:grpSp>
        <p:nvGrpSpPr>
          <p:cNvPr id="38" name="مجموعة 37">
            <a:extLst>
              <a:ext uri="{FF2B5EF4-FFF2-40B4-BE49-F238E27FC236}">
                <a16:creationId xmlns:a16="http://schemas.microsoft.com/office/drawing/2014/main" id="{4F50B54A-C41D-4ABA-BD95-398D8CA9611D}"/>
              </a:ext>
            </a:extLst>
          </p:cNvPr>
          <p:cNvGrpSpPr/>
          <p:nvPr/>
        </p:nvGrpSpPr>
        <p:grpSpPr>
          <a:xfrm>
            <a:off x="7632673" y="3527023"/>
            <a:ext cx="2856974" cy="2585040"/>
            <a:chOff x="9979989" y="2964233"/>
            <a:chExt cx="1814289" cy="2216609"/>
          </a:xfrm>
        </p:grpSpPr>
        <p:sp>
          <p:nvSpPr>
            <p:cNvPr id="40" name="مستطيل 39">
              <a:extLst>
                <a:ext uri="{FF2B5EF4-FFF2-40B4-BE49-F238E27FC236}">
                  <a16:creationId xmlns:a16="http://schemas.microsoft.com/office/drawing/2014/main" id="{16AEE0EB-B4ED-4CA5-9C53-AD7397F68EC1}"/>
                </a:ext>
              </a:extLst>
            </p:cNvPr>
            <p:cNvSpPr/>
            <p:nvPr/>
          </p:nvSpPr>
          <p:spPr>
            <a:xfrm>
              <a:off x="9979989" y="296423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1" name="مثلث متساوي الساقين 40">
              <a:extLst>
                <a:ext uri="{FF2B5EF4-FFF2-40B4-BE49-F238E27FC236}">
                  <a16:creationId xmlns:a16="http://schemas.microsoft.com/office/drawing/2014/main" id="{A5058DFD-4270-4CE3-A2FC-7668683B2021}"/>
                </a:ext>
              </a:extLst>
            </p:cNvPr>
            <p:cNvSpPr/>
            <p:nvPr/>
          </p:nvSpPr>
          <p:spPr>
            <a:xfrm flipH="1" flipV="1">
              <a:off x="10579122" y="4572924"/>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2" name="مربع نص 41">
              <a:extLst>
                <a:ext uri="{FF2B5EF4-FFF2-40B4-BE49-F238E27FC236}">
                  <a16:creationId xmlns:a16="http://schemas.microsoft.com/office/drawing/2014/main" id="{AF9F4058-C95D-4192-B0DD-953773FAA5A6}"/>
                </a:ext>
              </a:extLst>
            </p:cNvPr>
            <p:cNvSpPr txBox="1"/>
            <p:nvPr/>
          </p:nvSpPr>
          <p:spPr>
            <a:xfrm>
              <a:off x="10789818" y="4524401"/>
              <a:ext cx="227210" cy="501430"/>
            </a:xfrm>
            <a:prstGeom prst="rect">
              <a:avLst/>
            </a:prstGeom>
            <a:noFill/>
          </p:spPr>
          <p:txBody>
            <a:bodyPr wrap="none" rtlCol="1">
              <a:spAutoFit/>
            </a:bodyPr>
            <a:lstStyle/>
            <a:p>
              <a:r>
                <a:rPr lang="ar-SA" sz="3200" dirty="0">
                  <a:solidFill>
                    <a:schemeClr val="bg1"/>
                  </a:solidFill>
                  <a:latin typeface="Sakkal Majalla" panose="02000000000000000000" pitchFamily="2" charset="-78"/>
                  <a:cs typeface="Sakkal Majalla" panose="02000000000000000000" pitchFamily="2" charset="-78"/>
                </a:rPr>
                <a:t>1</a:t>
              </a:r>
            </a:p>
          </p:txBody>
        </p:sp>
      </p:grpSp>
      <p:grpSp>
        <p:nvGrpSpPr>
          <p:cNvPr id="43" name="مجموعة 42">
            <a:extLst>
              <a:ext uri="{FF2B5EF4-FFF2-40B4-BE49-F238E27FC236}">
                <a16:creationId xmlns:a16="http://schemas.microsoft.com/office/drawing/2014/main" id="{79D5DB5B-C7B1-448D-A084-DC1FB698BA3A}"/>
              </a:ext>
            </a:extLst>
          </p:cNvPr>
          <p:cNvGrpSpPr/>
          <p:nvPr/>
        </p:nvGrpSpPr>
        <p:grpSpPr>
          <a:xfrm>
            <a:off x="4503069" y="3519101"/>
            <a:ext cx="2856974" cy="2585040"/>
            <a:chOff x="9797585" y="2958525"/>
            <a:chExt cx="1814289" cy="2216609"/>
          </a:xfrm>
        </p:grpSpPr>
        <p:grpSp>
          <p:nvGrpSpPr>
            <p:cNvPr id="44" name="مجموعة 43">
              <a:extLst>
                <a:ext uri="{FF2B5EF4-FFF2-40B4-BE49-F238E27FC236}">
                  <a16:creationId xmlns:a16="http://schemas.microsoft.com/office/drawing/2014/main" id="{C8E1D200-CBC1-439F-A0F4-B7376AFD3A6C}"/>
                </a:ext>
              </a:extLst>
            </p:cNvPr>
            <p:cNvGrpSpPr/>
            <p:nvPr/>
          </p:nvGrpSpPr>
          <p:grpSpPr>
            <a:xfrm>
              <a:off x="9797585" y="2958525"/>
              <a:ext cx="1814289" cy="2216609"/>
              <a:chOff x="9979989" y="2964233"/>
              <a:chExt cx="1814289" cy="2216609"/>
            </a:xfrm>
          </p:grpSpPr>
          <p:sp>
            <p:nvSpPr>
              <p:cNvPr id="46" name="مستطيل 45">
                <a:extLst>
                  <a:ext uri="{FF2B5EF4-FFF2-40B4-BE49-F238E27FC236}">
                    <a16:creationId xmlns:a16="http://schemas.microsoft.com/office/drawing/2014/main" id="{AE309A04-599B-40F5-9902-86AC07C7C7B0}"/>
                  </a:ext>
                </a:extLst>
              </p:cNvPr>
              <p:cNvSpPr/>
              <p:nvPr/>
            </p:nvSpPr>
            <p:spPr>
              <a:xfrm>
                <a:off x="9979989" y="296423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47" name="مثلث متساوي الساقين 46">
                <a:extLst>
                  <a:ext uri="{FF2B5EF4-FFF2-40B4-BE49-F238E27FC236}">
                    <a16:creationId xmlns:a16="http://schemas.microsoft.com/office/drawing/2014/main" id="{F72E76A1-F83E-4283-8F15-91FB0E343DF4}"/>
                  </a:ext>
                </a:extLst>
              </p:cNvPr>
              <p:cNvSpPr/>
              <p:nvPr/>
            </p:nvSpPr>
            <p:spPr>
              <a:xfrm flipH="1" flipV="1">
                <a:off x="10588508" y="4572924"/>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48" name="مربع نص 47">
                <a:extLst>
                  <a:ext uri="{FF2B5EF4-FFF2-40B4-BE49-F238E27FC236}">
                    <a16:creationId xmlns:a16="http://schemas.microsoft.com/office/drawing/2014/main" id="{F583BB4A-6ED0-48C1-81E2-908B94A7035F}"/>
                  </a:ext>
                </a:extLst>
              </p:cNvPr>
              <p:cNvSpPr txBox="1"/>
              <p:nvPr/>
            </p:nvSpPr>
            <p:spPr>
              <a:xfrm>
                <a:off x="10799691" y="4492571"/>
                <a:ext cx="327551" cy="489073"/>
              </a:xfrm>
              <a:prstGeom prst="rect">
                <a:avLst/>
              </a:prstGeom>
              <a:noFill/>
            </p:spPr>
            <p:txBody>
              <a:bodyPr wrap="none" rtlCol="1">
                <a:spAutoFit/>
              </a:bodyPr>
              <a:lstStyle/>
              <a:p>
                <a:r>
                  <a:rPr lang="ar-SA" sz="3200" dirty="0">
                    <a:solidFill>
                      <a:schemeClr val="bg1"/>
                    </a:solidFill>
                    <a:latin typeface="Sakkal Majalla" panose="02000000000000000000" pitchFamily="2" charset="-78"/>
                    <a:cs typeface="Sakkal Majalla" panose="02000000000000000000" pitchFamily="2" charset="-78"/>
                  </a:rPr>
                  <a:t>2</a:t>
                </a:r>
              </a:p>
            </p:txBody>
          </p:sp>
        </p:grpSp>
        <p:sp>
          <p:nvSpPr>
            <p:cNvPr id="45" name="مستطيل 44">
              <a:extLst>
                <a:ext uri="{FF2B5EF4-FFF2-40B4-BE49-F238E27FC236}">
                  <a16:creationId xmlns:a16="http://schemas.microsoft.com/office/drawing/2014/main" id="{C8A0630A-6747-434E-949C-7DCAC8771743}"/>
                </a:ext>
              </a:extLst>
            </p:cNvPr>
            <p:cNvSpPr/>
            <p:nvPr/>
          </p:nvSpPr>
          <p:spPr>
            <a:xfrm>
              <a:off x="9916904" y="3188827"/>
              <a:ext cx="1530599" cy="1293163"/>
            </a:xfrm>
            <a:prstGeom prst="rect">
              <a:avLst/>
            </a:prstGeom>
          </p:spPr>
          <p:txBody>
            <a:bodyPr wrap="square">
              <a:spAutoFit/>
            </a:bodyPr>
            <a:lstStyle/>
            <a:p>
              <a:pPr algn="just" rtl="1" eaLnBrk="0" hangingPunct="0">
                <a:lnSpc>
                  <a:spcPct val="150000"/>
                </a:lnSpc>
              </a:pPr>
              <a:r>
                <a:rPr lang="ar-SA" sz="2400" dirty="0">
                  <a:latin typeface="Sakkal Majalla" panose="02000000000000000000" pitchFamily="2" charset="-78"/>
                  <a:cs typeface="Sakkal Majalla" panose="02000000000000000000" pitchFamily="2" charset="-78"/>
                </a:rPr>
                <a:t>لا توجد مخاطر تحيط بفرص </a:t>
              </a:r>
              <a:r>
                <a:rPr lang="ar-SA" sz="2400" dirty="0" err="1">
                  <a:latin typeface="Sakkal Majalla" panose="02000000000000000000" pitchFamily="2" charset="-78"/>
                  <a:cs typeface="Sakkal Majalla" panose="02000000000000000000" pitchFamily="2" charset="-78"/>
                </a:rPr>
                <a:t>المراجحة</a:t>
              </a:r>
              <a:r>
                <a:rPr lang="ar-SA" sz="2400" dirty="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algn="ctr" rtl="1" eaLnBrk="0" hangingPunct="0"/>
              <a:endParaRPr lang="ar-EG" sz="2000" b="1" dirty="0">
                <a:latin typeface="Sakkal Majalla" panose="02000000000000000000" pitchFamily="2" charset="-78"/>
                <a:cs typeface="Sakkal Majalla" panose="02000000000000000000" pitchFamily="2" charset="-78"/>
              </a:endParaRPr>
            </a:p>
          </p:txBody>
        </p:sp>
      </p:grpSp>
      <p:grpSp>
        <p:nvGrpSpPr>
          <p:cNvPr id="49" name="مجموعة 48">
            <a:extLst>
              <a:ext uri="{FF2B5EF4-FFF2-40B4-BE49-F238E27FC236}">
                <a16:creationId xmlns:a16="http://schemas.microsoft.com/office/drawing/2014/main" id="{3DF641FD-B778-4009-A062-0B6D59CF97E4}"/>
              </a:ext>
            </a:extLst>
          </p:cNvPr>
          <p:cNvGrpSpPr/>
          <p:nvPr/>
        </p:nvGrpSpPr>
        <p:grpSpPr>
          <a:xfrm>
            <a:off x="1374727" y="3504244"/>
            <a:ext cx="2856974" cy="2585040"/>
            <a:chOff x="9797585" y="2958525"/>
            <a:chExt cx="1814289" cy="2216609"/>
          </a:xfrm>
        </p:grpSpPr>
        <p:grpSp>
          <p:nvGrpSpPr>
            <p:cNvPr id="50" name="مجموعة 49">
              <a:extLst>
                <a:ext uri="{FF2B5EF4-FFF2-40B4-BE49-F238E27FC236}">
                  <a16:creationId xmlns:a16="http://schemas.microsoft.com/office/drawing/2014/main" id="{F13891C2-B3CB-499C-B72C-4441B8054371}"/>
                </a:ext>
              </a:extLst>
            </p:cNvPr>
            <p:cNvGrpSpPr/>
            <p:nvPr/>
          </p:nvGrpSpPr>
          <p:grpSpPr>
            <a:xfrm>
              <a:off x="9797585" y="2958525"/>
              <a:ext cx="1814289" cy="2216609"/>
              <a:chOff x="9979989" y="2964233"/>
              <a:chExt cx="1814289" cy="2216609"/>
            </a:xfrm>
          </p:grpSpPr>
          <p:sp>
            <p:nvSpPr>
              <p:cNvPr id="52" name="مستطيل 51">
                <a:extLst>
                  <a:ext uri="{FF2B5EF4-FFF2-40B4-BE49-F238E27FC236}">
                    <a16:creationId xmlns:a16="http://schemas.microsoft.com/office/drawing/2014/main" id="{51B82BEC-FEC3-49C5-94BF-CFDF93FBAA0F}"/>
                  </a:ext>
                </a:extLst>
              </p:cNvPr>
              <p:cNvSpPr/>
              <p:nvPr/>
            </p:nvSpPr>
            <p:spPr>
              <a:xfrm>
                <a:off x="9979989" y="2964233"/>
                <a:ext cx="1814289" cy="1581948"/>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53" name="مثلث متساوي الساقين 52">
                <a:extLst>
                  <a:ext uri="{FF2B5EF4-FFF2-40B4-BE49-F238E27FC236}">
                    <a16:creationId xmlns:a16="http://schemas.microsoft.com/office/drawing/2014/main" id="{AF64F0FA-B3ED-48B3-B0D3-67494F308775}"/>
                  </a:ext>
                </a:extLst>
              </p:cNvPr>
              <p:cNvSpPr/>
              <p:nvPr/>
            </p:nvSpPr>
            <p:spPr>
              <a:xfrm flipH="1" flipV="1">
                <a:off x="10542208" y="4572924"/>
                <a:ext cx="700158" cy="607918"/>
              </a:xfrm>
              <a:prstGeom prst="triangle">
                <a:avLst>
                  <a:gd name="adj" fmla="val 5068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latin typeface="Sakkal Majalla" panose="02000000000000000000" pitchFamily="2" charset="-78"/>
                  <a:cs typeface="Sakkal Majalla" panose="02000000000000000000" pitchFamily="2" charset="-78"/>
                </a:endParaRPr>
              </a:p>
            </p:txBody>
          </p:sp>
          <p:sp>
            <p:nvSpPr>
              <p:cNvPr id="54" name="مربع نص 53">
                <a:extLst>
                  <a:ext uri="{FF2B5EF4-FFF2-40B4-BE49-F238E27FC236}">
                    <a16:creationId xmlns:a16="http://schemas.microsoft.com/office/drawing/2014/main" id="{DE2CD64B-3A04-4905-A5FA-E5D5A511C66B}"/>
                  </a:ext>
                </a:extLst>
              </p:cNvPr>
              <p:cNvSpPr txBox="1"/>
              <p:nvPr/>
            </p:nvSpPr>
            <p:spPr>
              <a:xfrm>
                <a:off x="10774819" y="4492774"/>
                <a:ext cx="327551" cy="489073"/>
              </a:xfrm>
              <a:prstGeom prst="rect">
                <a:avLst/>
              </a:prstGeom>
              <a:noFill/>
            </p:spPr>
            <p:txBody>
              <a:bodyPr wrap="none" rtlCol="1">
                <a:spAutoFit/>
              </a:bodyPr>
              <a:lstStyle/>
              <a:p>
                <a:r>
                  <a:rPr lang="ar-SA" sz="3200" dirty="0">
                    <a:solidFill>
                      <a:schemeClr val="bg1"/>
                    </a:solidFill>
                    <a:latin typeface="Sakkal Majalla" panose="02000000000000000000" pitchFamily="2" charset="-78"/>
                    <a:cs typeface="Sakkal Majalla" panose="02000000000000000000" pitchFamily="2" charset="-78"/>
                  </a:rPr>
                  <a:t>3</a:t>
                </a:r>
              </a:p>
            </p:txBody>
          </p:sp>
        </p:grpSp>
        <p:sp>
          <p:nvSpPr>
            <p:cNvPr id="51" name="مستطيل 50">
              <a:extLst>
                <a:ext uri="{FF2B5EF4-FFF2-40B4-BE49-F238E27FC236}">
                  <a16:creationId xmlns:a16="http://schemas.microsoft.com/office/drawing/2014/main" id="{31035266-8B69-4460-BCB6-33EE8A75D671}"/>
                </a:ext>
              </a:extLst>
            </p:cNvPr>
            <p:cNvSpPr/>
            <p:nvPr/>
          </p:nvSpPr>
          <p:spPr>
            <a:xfrm>
              <a:off x="9852436" y="3186823"/>
              <a:ext cx="1671071" cy="989666"/>
            </a:xfrm>
            <a:prstGeom prst="rect">
              <a:avLst/>
            </a:prstGeom>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تساوي بين معدل الإقراض ومعدل الاقتراض. </a:t>
              </a:r>
              <a:endParaRPr lang="en-US" sz="2400" dirty="0">
                <a:latin typeface="Sakkal Majalla" panose="02000000000000000000" pitchFamily="2" charset="-78"/>
                <a:cs typeface="Sakkal Majalla" panose="02000000000000000000" pitchFamily="2" charset="-78"/>
              </a:endParaRPr>
            </a:p>
          </p:txBody>
        </p:sp>
      </p:grpSp>
      <p:sp>
        <p:nvSpPr>
          <p:cNvPr id="6" name="مستطيل 5">
            <a:extLst>
              <a:ext uri="{FF2B5EF4-FFF2-40B4-BE49-F238E27FC236}">
                <a16:creationId xmlns:a16="http://schemas.microsoft.com/office/drawing/2014/main" id="{744D208C-6181-4317-811C-BCE62D8B19FC}"/>
              </a:ext>
            </a:extLst>
          </p:cNvPr>
          <p:cNvSpPr/>
          <p:nvPr/>
        </p:nvSpPr>
        <p:spPr>
          <a:xfrm>
            <a:off x="7658766" y="3841381"/>
            <a:ext cx="2799489" cy="1200329"/>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تجانس توقعات المستثمرين بشأن عدد وماهية العوامل المؤثرة في عائد الورقة المالية.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0155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990531"/>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64795" y="532631"/>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ثانيا  :  نموذج  التسعير  </a:t>
            </a:r>
            <a:r>
              <a:rPr lang="ar-SA" sz="3600" b="1" cap="small" dirty="0" err="1">
                <a:solidFill>
                  <a:schemeClr val="bg1"/>
                </a:solidFill>
                <a:latin typeface="Sakkal Majalla" panose="02000000000000000000" pitchFamily="2" charset="-78"/>
                <a:cs typeface="Sakkal Majalla" panose="02000000000000000000" pitchFamily="2" charset="-78"/>
              </a:rPr>
              <a:t>بالمراجحة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9" y="990532"/>
            <a:ext cx="2506823" cy="735718"/>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4" name="مستطيل 3">
            <a:extLst>
              <a:ext uri="{FF2B5EF4-FFF2-40B4-BE49-F238E27FC236}">
                <a16:creationId xmlns:a16="http://schemas.microsoft.com/office/drawing/2014/main" id="{9B578FBE-9860-483B-96C8-1405E815A9D1}"/>
              </a:ext>
            </a:extLst>
          </p:cNvPr>
          <p:cNvSpPr/>
          <p:nvPr/>
        </p:nvSpPr>
        <p:spPr>
          <a:xfrm>
            <a:off x="733516" y="2184149"/>
            <a:ext cx="10724972" cy="3416320"/>
          </a:xfrm>
          <a:prstGeom prst="rect">
            <a:avLst/>
          </a:prstGeom>
          <a:solidFill>
            <a:schemeClr val="bg1"/>
          </a:solidFill>
        </p:spPr>
        <p:txBody>
          <a:bodyPr wrap="square">
            <a:spAutoFit/>
          </a:bodyPr>
          <a:lstStyle/>
          <a:p>
            <a:pPr algn="just" rtl="1">
              <a:lnSpc>
                <a:spcPct val="150000"/>
              </a:lnSpc>
            </a:pPr>
            <a:r>
              <a:rPr lang="ar-SA" sz="2400" b="1" u="sng" dirty="0">
                <a:solidFill>
                  <a:srgbClr val="0070C0"/>
                </a:solidFill>
                <a:latin typeface="Sakkal Majalla" panose="02000000000000000000" pitchFamily="2" charset="-78"/>
                <a:cs typeface="Sakkal Majalla" panose="02000000000000000000" pitchFamily="2" charset="-78"/>
              </a:rPr>
              <a:t>التوازن في نظرية تسعير </a:t>
            </a:r>
            <a:r>
              <a:rPr lang="ar-SA" sz="2400" b="1" u="sng" dirty="0" err="1">
                <a:solidFill>
                  <a:srgbClr val="0070C0"/>
                </a:solidFill>
                <a:latin typeface="Sakkal Majalla" panose="02000000000000000000" pitchFamily="2" charset="-78"/>
                <a:cs typeface="Sakkal Majalla" panose="02000000000000000000" pitchFamily="2" charset="-78"/>
              </a:rPr>
              <a:t>المراجحة</a:t>
            </a:r>
            <a:endPar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حسب نظرية تسعير </a:t>
            </a:r>
            <a:r>
              <a:rPr lang="ar-SA" sz="2400" dirty="0" err="1">
                <a:latin typeface="Sakkal Majalla" panose="02000000000000000000" pitchFamily="2" charset="-78"/>
                <a:cs typeface="Sakkal Majalla" panose="02000000000000000000" pitchFamily="2" charset="-78"/>
              </a:rPr>
              <a:t>المراجحة</a:t>
            </a:r>
            <a:r>
              <a:rPr lang="ar-SA" sz="2400" dirty="0">
                <a:latin typeface="Sakkal Majalla" panose="02000000000000000000" pitchFamily="2" charset="-78"/>
                <a:cs typeface="Sakkal Majalla" panose="02000000000000000000" pitchFamily="2" charset="-78"/>
              </a:rPr>
              <a:t> فإن الأوراق المالية التي تتعرض لنفس العوامل تحقق نفس العائد وهذا ما يسمى بقانون السعر الواحد</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وعند عدم حدوث هذا القانون تبدأ عملية </a:t>
            </a:r>
            <a:r>
              <a:rPr lang="ar-SA" sz="2400" dirty="0" err="1">
                <a:latin typeface="Sakkal Majalla" panose="02000000000000000000" pitchFamily="2" charset="-78"/>
                <a:cs typeface="Sakkal Majalla" panose="02000000000000000000" pitchFamily="2" charset="-78"/>
              </a:rPr>
              <a:t>المراجحة</a:t>
            </a:r>
            <a:r>
              <a:rPr lang="ar-SA" sz="2400" dirty="0">
                <a:latin typeface="Sakkal Majalla" panose="02000000000000000000" pitchFamily="2" charset="-78"/>
                <a:cs typeface="Sakkal Majalla" panose="02000000000000000000" pitchFamily="2" charset="-78"/>
              </a:rPr>
              <a:t> ،حيث يقوم </a:t>
            </a:r>
            <a:r>
              <a:rPr lang="ar-SA" sz="2400" dirty="0" err="1">
                <a:latin typeface="Sakkal Majalla" panose="02000000000000000000" pitchFamily="2" charset="-78"/>
                <a:cs typeface="Sakkal Majalla" panose="02000000000000000000" pitchFamily="2" charset="-78"/>
              </a:rPr>
              <a:t>المراجحون</a:t>
            </a:r>
            <a:r>
              <a:rPr lang="ar-SA" sz="2400" dirty="0">
                <a:latin typeface="Sakkal Majalla" panose="02000000000000000000" pitchFamily="2" charset="-78"/>
                <a:cs typeface="Sakkal Majalla" panose="02000000000000000000" pitchFamily="2" charset="-78"/>
              </a:rPr>
              <a:t> باندفاع لشراء الورقة ذات العائد المتوقع أن يرتفع وبيع الورقة ذات العائد المتوقع أن ينخفض، والنتيجة هي ارتفاع سعر الورقة المالية الأولى وبالتالي انخفاض عائدها ،وانخفاض سعر الورقة الثانية وبالتالي ارتفاع عائدها</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97091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990531"/>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64795" y="532631"/>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ثانيا  :  نموذج  التسعير  </a:t>
            </a:r>
            <a:r>
              <a:rPr lang="ar-SA" sz="3600" b="1" cap="small" dirty="0" err="1">
                <a:solidFill>
                  <a:schemeClr val="bg1"/>
                </a:solidFill>
                <a:latin typeface="Sakkal Majalla" panose="02000000000000000000" pitchFamily="2" charset="-78"/>
                <a:cs typeface="Sakkal Majalla" panose="02000000000000000000" pitchFamily="2" charset="-78"/>
              </a:rPr>
              <a:t>بالمراجحة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9" y="990532"/>
            <a:ext cx="2506823" cy="735718"/>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4" name="مستطيل 3">
            <a:extLst>
              <a:ext uri="{FF2B5EF4-FFF2-40B4-BE49-F238E27FC236}">
                <a16:creationId xmlns:a16="http://schemas.microsoft.com/office/drawing/2014/main" id="{9B578FBE-9860-483B-96C8-1405E815A9D1}"/>
              </a:ext>
            </a:extLst>
          </p:cNvPr>
          <p:cNvSpPr/>
          <p:nvPr/>
        </p:nvSpPr>
        <p:spPr>
          <a:xfrm>
            <a:off x="733516" y="2895868"/>
            <a:ext cx="10724972" cy="2262158"/>
          </a:xfrm>
          <a:prstGeom prst="rect">
            <a:avLst/>
          </a:prstGeom>
          <a:solidFill>
            <a:schemeClr val="bg1"/>
          </a:solidFill>
        </p:spPr>
        <p:txBody>
          <a:bodyPr wrap="square">
            <a:spAutoFit/>
          </a:bodyPr>
          <a:lstStyle/>
          <a:p>
            <a:pPr marL="342900" lvl="0" indent="-342900" algn="just" rtl="1">
              <a:lnSpc>
                <a:spcPct val="150000"/>
              </a:lnSpc>
              <a:buFont typeface="Arial" panose="020B0604020202020204" pitchFamily="34" charset="0"/>
              <a:buChar char="•"/>
            </a:pPr>
            <a:r>
              <a:rPr lang="ar-SA" sz="2400" dirty="0">
                <a:solidFill>
                  <a:prstClr val="black"/>
                </a:solidFill>
                <a:latin typeface="Sakkal Majalla" panose="02000000000000000000" pitchFamily="2" charset="-78"/>
                <a:cs typeface="Sakkal Majalla" panose="02000000000000000000" pitchFamily="2" charset="-78"/>
              </a:rPr>
              <a:t>وتستمر العملية إلى أن يتساوى عائد الورقتين أي تختفي أرباح </a:t>
            </a:r>
            <a:r>
              <a:rPr lang="ar-SA" sz="2400" dirty="0" err="1">
                <a:solidFill>
                  <a:prstClr val="black"/>
                </a:solidFill>
                <a:latin typeface="Sakkal Majalla" panose="02000000000000000000" pitchFamily="2" charset="-78"/>
                <a:cs typeface="Sakkal Majalla" panose="02000000000000000000" pitchFamily="2" charset="-78"/>
              </a:rPr>
              <a:t>المراجحة</a:t>
            </a:r>
            <a:r>
              <a:rPr lang="ar-SA" sz="2400" dirty="0">
                <a:solidFill>
                  <a:prstClr val="black"/>
                </a:solidFill>
                <a:latin typeface="Sakkal Majalla" panose="02000000000000000000" pitchFamily="2" charset="-78"/>
                <a:cs typeface="Sakkal Majalla" panose="02000000000000000000" pitchFamily="2" charset="-78"/>
              </a:rPr>
              <a:t> وذلك بتساوي عائد الورقتين، وفي الأخير يصبح عائد الورقة المالية عبارة عن عائد يعوض عن المخاطر المصاحبة للعوامل ، بالإضافة إلى عائد مقابل الزمن أي عائد على استثمار خالي من المخاطر وعليه فنظرية تسعير </a:t>
            </a:r>
            <a:r>
              <a:rPr lang="ar-SA" sz="2400" dirty="0" err="1">
                <a:solidFill>
                  <a:prstClr val="black"/>
                </a:solidFill>
                <a:latin typeface="Sakkal Majalla" panose="02000000000000000000" pitchFamily="2" charset="-78"/>
                <a:cs typeface="Sakkal Majalla" panose="02000000000000000000" pitchFamily="2" charset="-78"/>
              </a:rPr>
              <a:t>المراجحة</a:t>
            </a:r>
            <a:r>
              <a:rPr lang="ar-SA" sz="2400" dirty="0">
                <a:solidFill>
                  <a:prstClr val="black"/>
                </a:solidFill>
                <a:latin typeface="Sakkal Majalla" panose="02000000000000000000" pitchFamily="2" charset="-78"/>
                <a:cs typeface="Sakkal Majalla" panose="02000000000000000000" pitchFamily="2" charset="-78"/>
              </a:rPr>
              <a:t> هي نظرية توازن</a:t>
            </a:r>
            <a:r>
              <a:rPr lang="ar-SA" sz="2400" dirty="0" smtClean="0">
                <a:solidFill>
                  <a:prstClr val="black"/>
                </a:solidFill>
                <a:latin typeface="Sakkal Majalla" panose="02000000000000000000" pitchFamily="2" charset="-78"/>
                <a:cs typeface="Sakkal Majalla" panose="02000000000000000000" pitchFamily="2" charset="-78"/>
              </a:rPr>
              <a:t>.</a:t>
            </a:r>
            <a:endParaRPr lang="en-US" sz="2400" dirty="0" smtClean="0">
              <a:solidFill>
                <a:prstClr val="black"/>
              </a:solidFill>
              <a:latin typeface="Sakkal Majalla" panose="02000000000000000000" pitchFamily="2" charset="-78"/>
              <a:cs typeface="Sakkal Majalla" panose="02000000000000000000" pitchFamily="2" charset="-78"/>
            </a:endParaRPr>
          </a:p>
          <a:p>
            <a:pPr algn="just" rtl="1">
              <a:lnSpc>
                <a:spcPct val="150000"/>
              </a:lnSpc>
            </a:pPr>
            <a:endPar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endParaRPr>
          </a:p>
        </p:txBody>
      </p:sp>
    </p:spTree>
    <p:extLst>
      <p:ext uri="{BB962C8B-B14F-4D97-AF65-F5344CB8AC3E}">
        <p14:creationId xmlns:p14="http://schemas.microsoft.com/office/powerpoint/2010/main" val="289626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10037800" y="2052941"/>
            <a:ext cx="1988820" cy="1569660"/>
          </a:xfrm>
          <a:prstGeom prst="rect">
            <a:avLst/>
          </a:prstGeom>
          <a:noFill/>
        </p:spPr>
        <p:txBody>
          <a:bodyPr wrap="square" rtlCol="1">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rPr>
              <a:t>مزايا نظرية تسعير  </a:t>
            </a:r>
            <a:r>
              <a:rPr lang="ar-SA" sz="3200" b="1" dirty="0" err="1">
                <a:solidFill>
                  <a:schemeClr val="bg1"/>
                </a:solidFill>
                <a:latin typeface="Sakkal Majalla" panose="02000000000000000000" pitchFamily="2" charset="-78"/>
                <a:cs typeface="Sakkal Majalla" panose="02000000000000000000" pitchFamily="2" charset="-78"/>
              </a:rPr>
              <a:t>المراجحة</a:t>
            </a:r>
            <a:endParaRPr lang="ar-SA" sz="3200" b="1" dirty="0">
              <a:solidFill>
                <a:schemeClr val="bg1"/>
              </a:solidFill>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2" name="مستطيل 1">
            <a:extLst>
              <a:ext uri="{FF2B5EF4-FFF2-40B4-BE49-F238E27FC236}">
                <a16:creationId xmlns:a16="http://schemas.microsoft.com/office/drawing/2014/main" id="{AC9AD792-4548-4825-9F74-88AF7B83F709}"/>
              </a:ext>
            </a:extLst>
          </p:cNvPr>
          <p:cNvSpPr/>
          <p:nvPr/>
        </p:nvSpPr>
        <p:spPr>
          <a:xfrm>
            <a:off x="3922170" y="685719"/>
            <a:ext cx="4347664" cy="646331"/>
          </a:xfrm>
          <a:prstGeom prst="rect">
            <a:avLst/>
          </a:prstGeom>
        </p:spPr>
        <p:txBody>
          <a:bodyPr wrap="none">
            <a:spAutoFit/>
          </a:bodyPr>
          <a:lstStyle/>
          <a:p>
            <a:pPr algn="ctr"/>
            <a:r>
              <a:rPr lang="ar-SA" sz="3600" b="1" cap="small" dirty="0">
                <a:solidFill>
                  <a:srgbClr val="333366"/>
                </a:solidFill>
                <a:latin typeface="Sakkal Majalla" panose="02000000000000000000" pitchFamily="2" charset="-78"/>
                <a:cs typeface="Sakkal Majalla" panose="02000000000000000000" pitchFamily="2" charset="-78"/>
              </a:rPr>
              <a:t>ثانيا: نموذج التسعير </a:t>
            </a:r>
            <a:r>
              <a:rPr lang="ar-SA" sz="3600" b="1" cap="small" dirty="0" err="1">
                <a:solidFill>
                  <a:srgbClr val="333366"/>
                </a:solidFill>
                <a:latin typeface="Sakkal Majalla" panose="02000000000000000000" pitchFamily="2" charset="-78"/>
                <a:cs typeface="Sakkal Majalla" panose="02000000000000000000" pitchFamily="2" charset="-78"/>
              </a:rPr>
              <a:t>بالمراجحة</a:t>
            </a:r>
            <a:endParaRPr lang="ar-SA" sz="3600" dirty="0">
              <a:solidFill>
                <a:srgbClr val="333366"/>
              </a:solidFill>
            </a:endParaRPr>
          </a:p>
        </p:txBody>
      </p:sp>
      <p:sp>
        <p:nvSpPr>
          <p:cNvPr id="55" name="شكل بيضاوي 12">
            <a:extLst>
              <a:ext uri="{FF2B5EF4-FFF2-40B4-BE49-F238E27FC236}">
                <a16:creationId xmlns:a16="http://schemas.microsoft.com/office/drawing/2014/main" id="{9AD25431-BA8C-4DCE-A7D2-7E77C1C6D9ED}"/>
              </a:ext>
            </a:extLst>
          </p:cNvPr>
          <p:cNvSpPr/>
          <p:nvPr/>
        </p:nvSpPr>
        <p:spPr>
          <a:xfrm rot="20379926">
            <a:off x="8723162" y="2984387"/>
            <a:ext cx="399596" cy="397985"/>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200">
              <a:latin typeface="Sakkal Majalla" panose="02000000000000000000" pitchFamily="2" charset="-78"/>
              <a:cs typeface="Sakkal Majalla" panose="02000000000000000000" pitchFamily="2" charset="-78"/>
            </a:endParaRPr>
          </a:p>
        </p:txBody>
      </p:sp>
      <p:sp>
        <p:nvSpPr>
          <p:cNvPr id="56" name="شكل بيضاوي 12">
            <a:extLst>
              <a:ext uri="{FF2B5EF4-FFF2-40B4-BE49-F238E27FC236}">
                <a16:creationId xmlns:a16="http://schemas.microsoft.com/office/drawing/2014/main" id="{7E93B75F-E65A-4416-AFDD-E7064BBCBF6F}"/>
              </a:ext>
            </a:extLst>
          </p:cNvPr>
          <p:cNvSpPr/>
          <p:nvPr/>
        </p:nvSpPr>
        <p:spPr>
          <a:xfrm rot="20379926">
            <a:off x="8723163" y="3557897"/>
            <a:ext cx="399596" cy="397985"/>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200">
              <a:latin typeface="Sakkal Majalla" panose="02000000000000000000" pitchFamily="2" charset="-78"/>
              <a:cs typeface="Sakkal Majalla" panose="02000000000000000000" pitchFamily="2" charset="-78"/>
            </a:endParaRPr>
          </a:p>
        </p:txBody>
      </p:sp>
      <p:sp>
        <p:nvSpPr>
          <p:cNvPr id="15" name="مربع نص 14">
            <a:extLst>
              <a:ext uri="{FF2B5EF4-FFF2-40B4-BE49-F238E27FC236}">
                <a16:creationId xmlns:a16="http://schemas.microsoft.com/office/drawing/2014/main" id="{68D30A29-426B-4826-9B02-89E8DC29DAAE}"/>
              </a:ext>
            </a:extLst>
          </p:cNvPr>
          <p:cNvSpPr txBox="1"/>
          <p:nvPr/>
        </p:nvSpPr>
        <p:spPr>
          <a:xfrm>
            <a:off x="2854295" y="2812583"/>
            <a:ext cx="5726066" cy="1200329"/>
          </a:xfrm>
          <a:prstGeom prst="rect">
            <a:avLst/>
          </a:prstGeom>
          <a:noFill/>
        </p:spPr>
        <p:txBody>
          <a:bodyPr wrap="square" rtlCol="1">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أنه ينطوي على متغيرات متعددة تفسر سلوك العائد</a:t>
            </a:r>
            <a:r>
              <a:rPr lang="ar-SA" sz="2400" dirty="0" smtClean="0">
                <a:latin typeface="Sakkal Majalla" panose="02000000000000000000" pitchFamily="2" charset="-78"/>
                <a:cs typeface="Sakkal Majalla" panose="02000000000000000000" pitchFamily="2" charset="-78"/>
              </a:rPr>
              <a:t>.</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لا يفترض النموذج ضرورة أن يمتلك المستثمر محفظة السوق. </a:t>
            </a:r>
            <a:r>
              <a:rPr lang="ar-SA" sz="2400" dirty="0" smtClean="0">
                <a:latin typeface="Sakkal Majalla" panose="02000000000000000000" pitchFamily="2" charset="-78"/>
                <a:cs typeface="Sakkal Majalla" panose="02000000000000000000" pitchFamily="2" charset="-78"/>
              </a:rPr>
              <a:t> </a:t>
            </a:r>
            <a:endParaRPr lang="ar-SA" sz="2400" dirty="0">
              <a:latin typeface="Sakkal Majalla" panose="02000000000000000000" pitchFamily="2" charset="-78"/>
              <a:cs typeface="Sakkal Majalla" panose="02000000000000000000" pitchFamily="2" charset="-78"/>
            </a:endParaRPr>
          </a:p>
        </p:txBody>
      </p:sp>
      <p:pic>
        <p:nvPicPr>
          <p:cNvPr id="18" name="Picture 2" descr="Cost per unit Icons - 47 free icons">
            <a:extLst>
              <a:ext uri="{FF2B5EF4-FFF2-40B4-BE49-F238E27FC236}">
                <a16:creationId xmlns:a16="http://schemas.microsoft.com/office/drawing/2014/main" id="{14A0CBC6-52D6-42EB-B1E2-ADCC9FCB8E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464" y="4663150"/>
            <a:ext cx="658195" cy="669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408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10037800" y="1861830"/>
            <a:ext cx="1988820" cy="1569660"/>
          </a:xfrm>
          <a:prstGeom prst="rect">
            <a:avLst/>
          </a:prstGeom>
          <a:noFill/>
        </p:spPr>
        <p:txBody>
          <a:bodyPr wrap="square" rtlCol="1">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rPr>
              <a:t>عيوب نظرية تسعير  </a:t>
            </a:r>
            <a:r>
              <a:rPr lang="ar-SA" sz="3200" b="1" dirty="0" err="1">
                <a:solidFill>
                  <a:schemeClr val="bg1"/>
                </a:solidFill>
                <a:latin typeface="Sakkal Majalla" panose="02000000000000000000" pitchFamily="2" charset="-78"/>
                <a:cs typeface="Sakkal Majalla" panose="02000000000000000000" pitchFamily="2" charset="-78"/>
              </a:rPr>
              <a:t>المراجحة</a:t>
            </a:r>
            <a:endParaRPr lang="ar-SA" sz="3200" b="1" dirty="0">
              <a:solidFill>
                <a:schemeClr val="bg1"/>
              </a:solidFill>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2" name="مستطيل 1">
            <a:extLst>
              <a:ext uri="{FF2B5EF4-FFF2-40B4-BE49-F238E27FC236}">
                <a16:creationId xmlns:a16="http://schemas.microsoft.com/office/drawing/2014/main" id="{AC9AD792-4548-4825-9F74-88AF7B83F709}"/>
              </a:ext>
            </a:extLst>
          </p:cNvPr>
          <p:cNvSpPr/>
          <p:nvPr/>
        </p:nvSpPr>
        <p:spPr>
          <a:xfrm>
            <a:off x="4197403" y="667365"/>
            <a:ext cx="4347664" cy="646331"/>
          </a:xfrm>
          <a:prstGeom prst="rect">
            <a:avLst/>
          </a:prstGeom>
        </p:spPr>
        <p:txBody>
          <a:bodyPr wrap="none">
            <a:spAutoFit/>
          </a:bodyPr>
          <a:lstStyle/>
          <a:p>
            <a:pPr algn="ctr"/>
            <a:r>
              <a:rPr lang="ar-SA" sz="3600" b="1" cap="small" dirty="0">
                <a:solidFill>
                  <a:srgbClr val="333366"/>
                </a:solidFill>
                <a:latin typeface="Sakkal Majalla" panose="02000000000000000000" pitchFamily="2" charset="-78"/>
                <a:cs typeface="Sakkal Majalla" panose="02000000000000000000" pitchFamily="2" charset="-78"/>
              </a:rPr>
              <a:t>ثانيا: نموذج التسعير </a:t>
            </a:r>
            <a:r>
              <a:rPr lang="ar-SA" sz="3600" b="1" cap="small" dirty="0" err="1">
                <a:solidFill>
                  <a:srgbClr val="333366"/>
                </a:solidFill>
                <a:latin typeface="Sakkal Majalla" panose="02000000000000000000" pitchFamily="2" charset="-78"/>
                <a:cs typeface="Sakkal Majalla" panose="02000000000000000000" pitchFamily="2" charset="-78"/>
              </a:rPr>
              <a:t>بالمراجحة</a:t>
            </a:r>
            <a:endParaRPr lang="ar-SA" sz="3600" dirty="0">
              <a:solidFill>
                <a:srgbClr val="333366"/>
              </a:solidFill>
            </a:endParaRPr>
          </a:p>
        </p:txBody>
      </p:sp>
      <p:sp>
        <p:nvSpPr>
          <p:cNvPr id="55" name="شكل بيضاوي 12">
            <a:extLst>
              <a:ext uri="{FF2B5EF4-FFF2-40B4-BE49-F238E27FC236}">
                <a16:creationId xmlns:a16="http://schemas.microsoft.com/office/drawing/2014/main" id="{9AD25431-BA8C-4DCE-A7D2-7E77C1C6D9ED}"/>
              </a:ext>
            </a:extLst>
          </p:cNvPr>
          <p:cNvSpPr/>
          <p:nvPr/>
        </p:nvSpPr>
        <p:spPr>
          <a:xfrm rot="20379926">
            <a:off x="9044783" y="2153885"/>
            <a:ext cx="399596" cy="397985"/>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200">
              <a:latin typeface="Sakkal Majalla" panose="02000000000000000000" pitchFamily="2" charset="-78"/>
              <a:cs typeface="Sakkal Majalla" panose="02000000000000000000" pitchFamily="2" charset="-78"/>
            </a:endParaRPr>
          </a:p>
        </p:txBody>
      </p:sp>
      <p:sp>
        <p:nvSpPr>
          <p:cNvPr id="15" name="مربع نص 14">
            <a:extLst>
              <a:ext uri="{FF2B5EF4-FFF2-40B4-BE49-F238E27FC236}">
                <a16:creationId xmlns:a16="http://schemas.microsoft.com/office/drawing/2014/main" id="{68D30A29-426B-4826-9B02-89E8DC29DAAE}"/>
              </a:ext>
            </a:extLst>
          </p:cNvPr>
          <p:cNvSpPr txBox="1"/>
          <p:nvPr/>
        </p:nvSpPr>
        <p:spPr>
          <a:xfrm>
            <a:off x="1016930" y="1939496"/>
            <a:ext cx="7915847" cy="3416320"/>
          </a:xfrm>
          <a:prstGeom prst="rect">
            <a:avLst/>
          </a:prstGeom>
          <a:solidFill>
            <a:schemeClr val="bg1"/>
          </a:solidFill>
        </p:spPr>
        <p:txBody>
          <a:bodyPr wrap="square" rtlCol="1">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لا يوجد تحديد حاسم للعوامل المؤثرة على العائد، على عكس نموذج </a:t>
            </a:r>
            <a:r>
              <a:rPr lang="en-US" sz="2400" dirty="0">
                <a:latin typeface="Sakkal Majalla" panose="02000000000000000000" pitchFamily="2" charset="-78"/>
                <a:cs typeface="Sakkal Majalla" panose="02000000000000000000" pitchFamily="2" charset="-78"/>
              </a:rPr>
              <a:t>CAMO</a:t>
            </a:r>
            <a:r>
              <a:rPr lang="ar-SA" sz="2400" dirty="0">
                <a:latin typeface="Sakkal Majalla" panose="02000000000000000000" pitchFamily="2" charset="-78"/>
                <a:cs typeface="Sakkal Majalla" panose="02000000000000000000" pitchFamily="2" charset="-78"/>
              </a:rPr>
              <a:t> الذي يقضي بوجود عامل مؤثر محدد يمكن قياسه هو حجم المخاطر المنتظمة التي تقاس بمعامل بيتا</a:t>
            </a:r>
            <a:r>
              <a:rPr lang="ar-SA" sz="2400" dirty="0" smtClean="0">
                <a:latin typeface="Sakkal Majalla" panose="02000000000000000000" pitchFamily="2" charset="-78"/>
                <a:cs typeface="Sakkal Majalla" panose="02000000000000000000" pitchFamily="2" charset="-78"/>
              </a:rPr>
              <a:t>.</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أنه يفترض عدم وجود قيود على البيع على المكشوف.</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يرى الباحث ان من عيوب نظرية التسعير </a:t>
            </a:r>
            <a:r>
              <a:rPr lang="ar-SA" sz="2400" dirty="0" err="1">
                <a:solidFill>
                  <a:prstClr val="black"/>
                </a:solidFill>
                <a:latin typeface="Sakkal Majalla" panose="02000000000000000000" pitchFamily="2" charset="-78"/>
                <a:cs typeface="Sakkal Majalla" panose="02000000000000000000" pitchFamily="2" charset="-78"/>
              </a:rPr>
              <a:t>بالمراجحة</a:t>
            </a:r>
            <a:r>
              <a:rPr lang="ar-SA" sz="2400" dirty="0">
                <a:solidFill>
                  <a:prstClr val="black"/>
                </a:solidFill>
                <a:latin typeface="Sakkal Majalla" panose="02000000000000000000" pitchFamily="2" charset="-78"/>
                <a:cs typeface="Sakkal Majalla" panose="02000000000000000000" pitchFamily="2" charset="-78"/>
              </a:rPr>
              <a:t> أنها تتجاهل أهمية ودور المعلومات المحاسبية في تفسير التغيرات التي تطرأ على عائدات الأسهم حيث أن نظرية التسعير </a:t>
            </a:r>
            <a:r>
              <a:rPr lang="ar-SA" sz="2400" dirty="0" err="1">
                <a:solidFill>
                  <a:prstClr val="black"/>
                </a:solidFill>
                <a:latin typeface="Sakkal Majalla" panose="02000000000000000000" pitchFamily="2" charset="-78"/>
                <a:cs typeface="Sakkal Majalla" panose="02000000000000000000" pitchFamily="2" charset="-78"/>
              </a:rPr>
              <a:t>بالمراجحة</a:t>
            </a:r>
            <a:r>
              <a:rPr lang="ar-SA" sz="2400" dirty="0">
                <a:solidFill>
                  <a:prstClr val="black"/>
                </a:solidFill>
                <a:latin typeface="Sakkal Majalla" panose="02000000000000000000" pitchFamily="2" charset="-78"/>
                <a:cs typeface="Sakkal Majalla" panose="02000000000000000000" pitchFamily="2" charset="-78"/>
              </a:rPr>
              <a:t> ترى أن العوامل الاقتصادية هي التي تؤثر على عائدات الأسهم. </a:t>
            </a:r>
          </a:p>
        </p:txBody>
      </p:sp>
      <p:sp>
        <p:nvSpPr>
          <p:cNvPr id="19" name="شكل بيضاوي 12">
            <a:extLst>
              <a:ext uri="{FF2B5EF4-FFF2-40B4-BE49-F238E27FC236}">
                <a16:creationId xmlns:a16="http://schemas.microsoft.com/office/drawing/2014/main" id="{0F238CE9-8528-4590-90C8-1A0A62759436}"/>
              </a:ext>
            </a:extLst>
          </p:cNvPr>
          <p:cNvSpPr/>
          <p:nvPr/>
        </p:nvSpPr>
        <p:spPr>
          <a:xfrm rot="20379926">
            <a:off x="9044783" y="3187940"/>
            <a:ext cx="399596" cy="397985"/>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200">
              <a:latin typeface="Sakkal Majalla" panose="02000000000000000000" pitchFamily="2" charset="-78"/>
              <a:cs typeface="Sakkal Majalla" panose="02000000000000000000" pitchFamily="2" charset="-78"/>
            </a:endParaRPr>
          </a:p>
        </p:txBody>
      </p:sp>
      <p:sp>
        <p:nvSpPr>
          <p:cNvPr id="20" name="شكل بيضاوي 12">
            <a:extLst>
              <a:ext uri="{FF2B5EF4-FFF2-40B4-BE49-F238E27FC236}">
                <a16:creationId xmlns:a16="http://schemas.microsoft.com/office/drawing/2014/main" id="{99BAB341-7736-4A25-9810-2C0B8FC9B1B0}"/>
              </a:ext>
            </a:extLst>
          </p:cNvPr>
          <p:cNvSpPr/>
          <p:nvPr/>
        </p:nvSpPr>
        <p:spPr>
          <a:xfrm rot="20379926">
            <a:off x="9044783" y="3785448"/>
            <a:ext cx="399596" cy="397985"/>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200">
              <a:latin typeface="Sakkal Majalla" panose="02000000000000000000" pitchFamily="2" charset="-78"/>
              <a:cs typeface="Sakkal Majalla" panose="02000000000000000000" pitchFamily="2" charset="-78"/>
            </a:endParaRPr>
          </a:p>
        </p:txBody>
      </p:sp>
      <p:pic>
        <p:nvPicPr>
          <p:cNvPr id="26" name="Picture 2" descr="Advantage, cost, management, price, production icon - Download on Iconfinder">
            <a:extLst>
              <a:ext uri="{FF2B5EF4-FFF2-40B4-BE49-F238E27FC236}">
                <a16:creationId xmlns:a16="http://schemas.microsoft.com/office/drawing/2014/main" id="{77BB5690-2008-47E6-B6BF-170C4724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9550" y="4564767"/>
            <a:ext cx="1096023" cy="101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952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العاشرة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أولا  :  نموذج العوامل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10" name="TextBox 9">
            <a:extLst>
              <a:ext uri="{FF2B5EF4-FFF2-40B4-BE49-F238E27FC236}">
                <a16:creationId xmlns:a16="http://schemas.microsoft.com/office/drawing/2014/main" id="{0D357282-9759-4F3E-A173-7B681D7F662D}"/>
              </a:ext>
            </a:extLst>
          </p:cNvPr>
          <p:cNvSpPr txBox="1"/>
          <p:nvPr/>
        </p:nvSpPr>
        <p:spPr>
          <a:xfrm>
            <a:off x="922705" y="1868010"/>
            <a:ext cx="10346593" cy="3416320"/>
          </a:xfrm>
          <a:prstGeom prst="rect">
            <a:avLst/>
          </a:prstGeom>
          <a:solidFill>
            <a:schemeClr val="bg1"/>
          </a:solidFill>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من الانتقادات الموجهة لنموذج تسعير الأصول أنه يعتبر ان المخاطر المنتظمة التي تقاس بمعامل بيتا ، هي وحدها دالة العائد المتوقع ان يتولد عن ورقة مالية معينة. </a:t>
            </a:r>
            <a:endPar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endParaRP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في نفس الوقت يسود الاعتقاد بأن العائد المتوقع هو محصلة العديد من العوامل وليس عامل واحد فقط. هذه العوامل مثل السيولة، الضرائب، حجم الاصدار، طبيعة الصناعة، بل وتوقيت ابرام صفقات البيع والشراء</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هذا أدى الى ظهور ما يسمى بنماذج العوامل المتعددة التي تصف العوامل المحددة للعائد على الاستثمار خلال فترة زمنية ما، وهي محددات قد تتغير أو تتغير أهميتها من فترة لأخرى . </a:t>
            </a:r>
            <a:endParaRPr lang="en-MY" sz="2400" dirty="0">
              <a:latin typeface="Sakkal Majalla" panose="02000000000000000000" pitchFamily="2" charset="-78"/>
              <a:cs typeface="Sakkal Majalla" panose="02000000000000000000" pitchFamily="2" charset="-78"/>
            </a:endParaRPr>
          </a:p>
        </p:txBody>
      </p:sp>
      <p:pic>
        <p:nvPicPr>
          <p:cNvPr id="17"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539" y="5476077"/>
            <a:ext cx="1350924" cy="851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72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أولا  :  نموذج العوامل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16" name="TextBox 15">
            <a:extLst>
              <a:ext uri="{FF2B5EF4-FFF2-40B4-BE49-F238E27FC236}">
                <a16:creationId xmlns:a16="http://schemas.microsoft.com/office/drawing/2014/main" id="{07F603B1-54DB-4BA7-963A-F74DAC73C2B5}"/>
              </a:ext>
            </a:extLst>
          </p:cNvPr>
          <p:cNvSpPr txBox="1"/>
          <p:nvPr/>
        </p:nvSpPr>
        <p:spPr>
          <a:xfrm>
            <a:off x="1166437" y="2657583"/>
            <a:ext cx="9859128" cy="2308324"/>
          </a:xfrm>
          <a:prstGeom prst="rect">
            <a:avLst/>
          </a:prstGeom>
          <a:solidFill>
            <a:schemeClr val="bg1"/>
          </a:solidFill>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كما أن أهمية بعض العوامل في النموذج قد يكون مؤقتا، وأن بعضها قد يكون له تأثير في فترات معينة دون أخرى بل وقد يكون له تأثير في اتجاه معين في فترة واتجاه مضاد في فترة أخرى. </a:t>
            </a:r>
          </a:p>
          <a:p>
            <a:pPr algn="just" rtl="1">
              <a:lnSpc>
                <a:spcPct val="150000"/>
              </a:lnSpc>
            </a:pPr>
            <a:r>
              <a:rPr lang="ar-SA" sz="2400" dirty="0">
                <a:latin typeface="Sakkal Majalla" panose="02000000000000000000" pitchFamily="2" charset="-78"/>
                <a:cs typeface="Sakkal Majalla" panose="02000000000000000000" pitchFamily="2" charset="-78"/>
              </a:rPr>
              <a:t>فمثلا تأثير ارتفاع اسعار النفط على أسعار الأوراق المالية يكون واضحا في فترات معينة مثل ما حصل في السبعينات، والعكس انخفاض الأسعار في الثمانينات كان له تأثير مضاد.</a:t>
            </a:r>
          </a:p>
        </p:txBody>
      </p:sp>
      <p:pic>
        <p:nvPicPr>
          <p:cNvPr id="11" name="Picture 2" descr="Return On Investment Icon #176694 - Free Icons Library">
            <a:extLst>
              <a:ext uri="{FF2B5EF4-FFF2-40B4-BE49-F238E27FC236}">
                <a16:creationId xmlns:a16="http://schemas.microsoft.com/office/drawing/2014/main" id="{C33B01A4-9ABB-4135-A02E-11A51FBAB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539" y="5476077"/>
            <a:ext cx="1350924" cy="851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16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39026"/>
            <a:ext cx="5151342" cy="1651518"/>
          </a:xfrm>
        </p:spPr>
        <p:txBody>
          <a:bodyPr>
            <a:normAutofit/>
          </a:bodyPr>
          <a:lstStyle/>
          <a:p>
            <a:pPr rtl="1"/>
            <a:r>
              <a:rPr lang="ar-SA" sz="3600" b="1" dirty="0">
                <a:solidFill>
                  <a:schemeClr val="bg1"/>
                </a:solidFill>
                <a:latin typeface="Sakkal Majalla" panose="02000000000000000000" pitchFamily="2" charset="-78"/>
                <a:cs typeface="Sakkal Majalla" panose="02000000000000000000" pitchFamily="2" charset="-78"/>
              </a:rPr>
              <a:t>نماذج العوامل و مزايا  التنويع</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a:t>
            </a:r>
          </a:p>
        </p:txBody>
      </p:sp>
      <p:sp>
        <p:nvSpPr>
          <p:cNvPr id="13" name="TextBox 12">
            <a:extLst>
              <a:ext uri="{FF2B5EF4-FFF2-40B4-BE49-F238E27FC236}">
                <a16:creationId xmlns:a16="http://schemas.microsoft.com/office/drawing/2014/main" id="{14C46728-4E46-4358-9F80-79FC4C0A95DA}"/>
              </a:ext>
            </a:extLst>
          </p:cNvPr>
          <p:cNvSpPr txBox="1"/>
          <p:nvPr/>
        </p:nvSpPr>
        <p:spPr>
          <a:xfrm>
            <a:off x="394698" y="1907706"/>
            <a:ext cx="11112248" cy="2308324"/>
          </a:xfrm>
          <a:prstGeom prst="rect">
            <a:avLst/>
          </a:prstGeom>
          <a:solidFill>
            <a:schemeClr val="bg1"/>
          </a:solidFill>
        </p:spPr>
        <p:txBody>
          <a:bodyPr wrap="square">
            <a:spAutoFit/>
          </a:bodyPr>
          <a:lstStyle/>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حسب </a:t>
            </a:r>
            <a:r>
              <a:rPr lang="ar-SA" sz="2400" dirty="0" err="1">
                <a:latin typeface="Sakkal Majalla" panose="02000000000000000000" pitchFamily="2" charset="-78"/>
                <a:cs typeface="Sakkal Majalla" panose="02000000000000000000" pitchFamily="2" charset="-78"/>
              </a:rPr>
              <a:t>ماركويتز</a:t>
            </a:r>
            <a:r>
              <a:rPr lang="ar-SA" sz="2400" dirty="0">
                <a:latin typeface="Sakkal Majalla" panose="02000000000000000000" pitchFamily="2" charset="-78"/>
                <a:cs typeface="Sakkal Majalla" panose="02000000000000000000" pitchFamily="2" charset="-78"/>
              </a:rPr>
              <a:t> يعمل التنويع الكفء على التخلص من المخاطر غير المنتظمة (المرتبطة بظروف المنظمة) لتبقى فقط المخاطر المنتظمة (مخاطر السوق).</a:t>
            </a: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وفي نماذج العوامل المتعددة يكون هذا صحيحا. والاختلاف فقط في أن التنويع في نموذج العوامل المتعددة يؤدي إلى التخلص من المخاطر التي لا ترتبط بالعامل المشترك (الذي يؤثر على عوائد الاوراق المالية). </a:t>
            </a:r>
          </a:p>
        </p:txBody>
      </p:sp>
      <p:grpSp>
        <p:nvGrpSpPr>
          <p:cNvPr id="21" name="مجموعة 6">
            <a:extLst>
              <a:ext uri="{FF2B5EF4-FFF2-40B4-BE49-F238E27FC236}">
                <a16:creationId xmlns:a16="http://schemas.microsoft.com/office/drawing/2014/main" id="{BE6EBA78-B6E0-419B-9994-8CC0BC767216}"/>
              </a:ext>
            </a:extLst>
          </p:cNvPr>
          <p:cNvGrpSpPr/>
          <p:nvPr/>
        </p:nvGrpSpPr>
        <p:grpSpPr>
          <a:xfrm>
            <a:off x="7477000" y="4425101"/>
            <a:ext cx="1456229" cy="1783459"/>
            <a:chOff x="9797585" y="2958525"/>
            <a:chExt cx="1814289" cy="2216609"/>
          </a:xfrm>
        </p:grpSpPr>
        <p:grpSp>
          <p:nvGrpSpPr>
            <p:cNvPr id="22" name="مجموعة 4">
              <a:extLst>
                <a:ext uri="{FF2B5EF4-FFF2-40B4-BE49-F238E27FC236}">
                  <a16:creationId xmlns:a16="http://schemas.microsoft.com/office/drawing/2014/main" id="{B741FFC1-5C2D-497D-8703-1F527E0D991C}"/>
                </a:ext>
              </a:extLst>
            </p:cNvPr>
            <p:cNvGrpSpPr/>
            <p:nvPr/>
          </p:nvGrpSpPr>
          <p:grpSpPr>
            <a:xfrm>
              <a:off x="9797585" y="2958525"/>
              <a:ext cx="1814289" cy="2216609"/>
              <a:chOff x="9979989" y="2964233"/>
              <a:chExt cx="1814289" cy="2216609"/>
            </a:xfrm>
          </p:grpSpPr>
          <p:sp>
            <p:nvSpPr>
              <p:cNvPr id="24" name="مستطيل 16">
                <a:extLst>
                  <a:ext uri="{FF2B5EF4-FFF2-40B4-BE49-F238E27FC236}">
                    <a16:creationId xmlns:a16="http://schemas.microsoft.com/office/drawing/2014/main" id="{243C46D6-FFC8-4D24-8045-ACC49511A9FE}"/>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5" name="مثلث متساوي الساقين 13">
                <a:extLst>
                  <a:ext uri="{FF2B5EF4-FFF2-40B4-BE49-F238E27FC236}">
                    <a16:creationId xmlns:a16="http://schemas.microsoft.com/office/drawing/2014/main" id="{0AB79017-1D4E-45B7-AEF2-8D82229E0474}"/>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6" name="مربع نص 2">
                <a:extLst>
                  <a:ext uri="{FF2B5EF4-FFF2-40B4-BE49-F238E27FC236}">
                    <a16:creationId xmlns:a16="http://schemas.microsoft.com/office/drawing/2014/main" id="{C30540E0-878F-461C-BA11-4BEF4DE386F8}"/>
                  </a:ext>
                </a:extLst>
              </p:cNvPr>
              <p:cNvSpPr txBox="1"/>
              <p:nvPr/>
            </p:nvSpPr>
            <p:spPr>
              <a:xfrm>
                <a:off x="10706458" y="4497520"/>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sp>
          <p:nvSpPr>
            <p:cNvPr id="23" name="مستطيل 5">
              <a:extLst>
                <a:ext uri="{FF2B5EF4-FFF2-40B4-BE49-F238E27FC236}">
                  <a16:creationId xmlns:a16="http://schemas.microsoft.com/office/drawing/2014/main" id="{97E9015E-CD61-4E84-8BF0-247CD9E63CF0}"/>
                </a:ext>
              </a:extLst>
            </p:cNvPr>
            <p:cNvSpPr/>
            <p:nvPr/>
          </p:nvSpPr>
          <p:spPr>
            <a:xfrm>
              <a:off x="9870369" y="3014805"/>
              <a:ext cx="1307368" cy="1491854"/>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نموذج العامل الواحد </a:t>
              </a:r>
            </a:p>
          </p:txBody>
        </p:sp>
      </p:grpSp>
      <p:grpSp>
        <p:nvGrpSpPr>
          <p:cNvPr id="27" name="مجموعة 31">
            <a:extLst>
              <a:ext uri="{FF2B5EF4-FFF2-40B4-BE49-F238E27FC236}">
                <a16:creationId xmlns:a16="http://schemas.microsoft.com/office/drawing/2014/main" id="{F0C0EE1D-44EF-4B38-90D2-CCE2B986E884}"/>
              </a:ext>
            </a:extLst>
          </p:cNvPr>
          <p:cNvGrpSpPr/>
          <p:nvPr/>
        </p:nvGrpSpPr>
        <p:grpSpPr>
          <a:xfrm>
            <a:off x="5415326" y="4430773"/>
            <a:ext cx="1503299" cy="1783459"/>
            <a:chOff x="9738941" y="2958525"/>
            <a:chExt cx="1872933" cy="2216609"/>
          </a:xfrm>
        </p:grpSpPr>
        <p:grpSp>
          <p:nvGrpSpPr>
            <p:cNvPr id="28" name="مجموعة 32">
              <a:extLst>
                <a:ext uri="{FF2B5EF4-FFF2-40B4-BE49-F238E27FC236}">
                  <a16:creationId xmlns:a16="http://schemas.microsoft.com/office/drawing/2014/main" id="{3908EB60-ABA2-401B-BBA9-AF86C66CF9FF}"/>
                </a:ext>
              </a:extLst>
            </p:cNvPr>
            <p:cNvGrpSpPr/>
            <p:nvPr/>
          </p:nvGrpSpPr>
          <p:grpSpPr>
            <a:xfrm>
              <a:off x="9797585" y="2958525"/>
              <a:ext cx="1814289" cy="2216609"/>
              <a:chOff x="9979989" y="2964233"/>
              <a:chExt cx="1814289" cy="2216609"/>
            </a:xfrm>
          </p:grpSpPr>
          <p:sp>
            <p:nvSpPr>
              <p:cNvPr id="30" name="مستطيل 34">
                <a:extLst>
                  <a:ext uri="{FF2B5EF4-FFF2-40B4-BE49-F238E27FC236}">
                    <a16:creationId xmlns:a16="http://schemas.microsoft.com/office/drawing/2014/main" id="{35235DAE-0005-4596-95C5-638B8795D5E5}"/>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1" name="مثلث متساوي الساقين 35">
                <a:extLst>
                  <a:ext uri="{FF2B5EF4-FFF2-40B4-BE49-F238E27FC236}">
                    <a16:creationId xmlns:a16="http://schemas.microsoft.com/office/drawing/2014/main" id="{00B2819B-116A-495B-9160-88E14E6CE947}"/>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2" name="مربع نص 36">
                <a:extLst>
                  <a:ext uri="{FF2B5EF4-FFF2-40B4-BE49-F238E27FC236}">
                    <a16:creationId xmlns:a16="http://schemas.microsoft.com/office/drawing/2014/main" id="{C4630326-9F44-44DB-86A7-7C3625D6E9E7}"/>
                  </a:ext>
                </a:extLst>
              </p:cNvPr>
              <p:cNvSpPr txBox="1"/>
              <p:nvPr/>
            </p:nvSpPr>
            <p:spPr>
              <a:xfrm>
                <a:off x="10711152" y="4497520"/>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29" name="مستطيل 33">
              <a:extLst>
                <a:ext uri="{FF2B5EF4-FFF2-40B4-BE49-F238E27FC236}">
                  <a16:creationId xmlns:a16="http://schemas.microsoft.com/office/drawing/2014/main" id="{EE9B15CF-9B0C-4520-9B74-A385A2B593A3}"/>
                </a:ext>
              </a:extLst>
            </p:cNvPr>
            <p:cNvSpPr/>
            <p:nvPr/>
          </p:nvSpPr>
          <p:spPr>
            <a:xfrm>
              <a:off x="9738941" y="3006170"/>
              <a:ext cx="1532381" cy="1491854"/>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نموذج العوامل المتعددة</a:t>
              </a:r>
            </a:p>
          </p:txBody>
        </p:sp>
      </p:grpSp>
      <p:grpSp>
        <p:nvGrpSpPr>
          <p:cNvPr id="33" name="مجموعة 37">
            <a:extLst>
              <a:ext uri="{FF2B5EF4-FFF2-40B4-BE49-F238E27FC236}">
                <a16:creationId xmlns:a16="http://schemas.microsoft.com/office/drawing/2014/main" id="{EA35BC7E-9B90-4429-909C-87EEFAD775B6}"/>
              </a:ext>
            </a:extLst>
          </p:cNvPr>
          <p:cNvGrpSpPr/>
          <p:nvPr/>
        </p:nvGrpSpPr>
        <p:grpSpPr>
          <a:xfrm>
            <a:off x="3432093" y="4421816"/>
            <a:ext cx="1456228" cy="1783461"/>
            <a:chOff x="9797585" y="2958525"/>
            <a:chExt cx="1814289" cy="2216609"/>
          </a:xfrm>
        </p:grpSpPr>
        <p:grpSp>
          <p:nvGrpSpPr>
            <p:cNvPr id="34" name="مجموعة 38">
              <a:extLst>
                <a:ext uri="{FF2B5EF4-FFF2-40B4-BE49-F238E27FC236}">
                  <a16:creationId xmlns:a16="http://schemas.microsoft.com/office/drawing/2014/main" id="{CF7715D8-A0BC-469E-811C-72C56B6303F5}"/>
                </a:ext>
              </a:extLst>
            </p:cNvPr>
            <p:cNvGrpSpPr/>
            <p:nvPr/>
          </p:nvGrpSpPr>
          <p:grpSpPr>
            <a:xfrm>
              <a:off x="9797585" y="2958525"/>
              <a:ext cx="1814289" cy="2216609"/>
              <a:chOff x="9979989" y="2964233"/>
              <a:chExt cx="1814289" cy="2216609"/>
            </a:xfrm>
          </p:grpSpPr>
          <p:sp>
            <p:nvSpPr>
              <p:cNvPr id="36" name="مستطيل 40">
                <a:extLst>
                  <a:ext uri="{FF2B5EF4-FFF2-40B4-BE49-F238E27FC236}">
                    <a16:creationId xmlns:a16="http://schemas.microsoft.com/office/drawing/2014/main" id="{8F7FA938-0D72-4C04-BECA-212526032AE0}"/>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7" name="مثلث متساوي الساقين 41">
                <a:extLst>
                  <a:ext uri="{FF2B5EF4-FFF2-40B4-BE49-F238E27FC236}">
                    <a16:creationId xmlns:a16="http://schemas.microsoft.com/office/drawing/2014/main" id="{3A817E2A-5618-4737-98AF-211EAAB5D754}"/>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8" name="مربع نص 42">
                <a:extLst>
                  <a:ext uri="{FF2B5EF4-FFF2-40B4-BE49-F238E27FC236}">
                    <a16:creationId xmlns:a16="http://schemas.microsoft.com/office/drawing/2014/main" id="{48A217B4-6443-4B97-841A-CB4B1DA95C05}"/>
                  </a:ext>
                </a:extLst>
              </p:cNvPr>
              <p:cNvSpPr txBox="1"/>
              <p:nvPr/>
            </p:nvSpPr>
            <p:spPr>
              <a:xfrm>
                <a:off x="10679701" y="4483905"/>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35" name="مستطيل 39">
              <a:extLst>
                <a:ext uri="{FF2B5EF4-FFF2-40B4-BE49-F238E27FC236}">
                  <a16:creationId xmlns:a16="http://schemas.microsoft.com/office/drawing/2014/main" id="{6F1A30B0-AFAD-4934-BAA0-84AF59A4BA25}"/>
                </a:ext>
              </a:extLst>
            </p:cNvPr>
            <p:cNvSpPr/>
            <p:nvPr/>
          </p:nvSpPr>
          <p:spPr>
            <a:xfrm>
              <a:off x="9966228" y="3069456"/>
              <a:ext cx="1314452" cy="1950882"/>
            </a:xfrm>
            <a:prstGeom prst="rect">
              <a:avLst/>
            </a:prstGeom>
          </p:spPr>
          <p:txBody>
            <a:bodyPr wrap="square">
              <a:spAutoFit/>
            </a:bodyPr>
            <a:lstStyle/>
            <a:p>
              <a:pPr algn="just" rtl="1" eaLnBrk="0" hangingPunct="0"/>
              <a:r>
                <a:rPr lang="ar-SA" sz="2400" dirty="0">
                  <a:latin typeface="Sakkal Majalla" panose="02000000000000000000" pitchFamily="2" charset="-78"/>
                  <a:cs typeface="Sakkal Majalla" panose="02000000000000000000" pitchFamily="2" charset="-78"/>
                </a:rPr>
                <a:t>نموذج العوامل القطعية</a:t>
              </a:r>
            </a:p>
            <a:p>
              <a:pPr algn="ctr" rtl="1" eaLnBrk="0" hangingPunct="0"/>
              <a:endParaRPr lang="ar-EG"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342626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1229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أولا: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العامل الواحد</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20" name="TextBox 19">
            <a:extLst>
              <a:ext uri="{FF2B5EF4-FFF2-40B4-BE49-F238E27FC236}">
                <a16:creationId xmlns:a16="http://schemas.microsoft.com/office/drawing/2014/main" id="{774AE50E-9E44-46AB-BC8D-69BC183BEC6A}"/>
              </a:ext>
            </a:extLst>
          </p:cNvPr>
          <p:cNvSpPr txBox="1"/>
          <p:nvPr/>
        </p:nvSpPr>
        <p:spPr>
          <a:xfrm>
            <a:off x="866892" y="2806480"/>
            <a:ext cx="7456768" cy="1754326"/>
          </a:xfrm>
          <a:prstGeom prst="rect">
            <a:avLst/>
          </a:prstGeom>
          <a:noFill/>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إن المقصود بهذا النموذج هو وجود عامل واحد مشترك يحدد العائد المتوقع عن الاستثمار في أي ورقة مالية وقد يكون هذا المعامل معدل نمو الدخل القومي ، أو معدل الإنتاج الصناعي ، أو ما شابة ذلك. </a:t>
            </a:r>
          </a:p>
        </p:txBody>
      </p:sp>
    </p:spTree>
    <p:extLst>
      <p:ext uri="{BB962C8B-B14F-4D97-AF65-F5344CB8AC3E}">
        <p14:creationId xmlns:p14="http://schemas.microsoft.com/office/powerpoint/2010/main" val="270397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أولا: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العامل الواحد</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19" name="TextBox 18">
            <a:extLst>
              <a:ext uri="{FF2B5EF4-FFF2-40B4-BE49-F238E27FC236}">
                <a16:creationId xmlns:a16="http://schemas.microsoft.com/office/drawing/2014/main" id="{C919048A-6745-455F-863B-4E6ACFD6D20E}"/>
              </a:ext>
            </a:extLst>
          </p:cNvPr>
          <p:cNvSpPr txBox="1"/>
          <p:nvPr/>
        </p:nvSpPr>
        <p:spPr>
          <a:xfrm>
            <a:off x="654464" y="1217586"/>
            <a:ext cx="7960435" cy="5078313"/>
          </a:xfrm>
          <a:prstGeom prst="rect">
            <a:avLst/>
          </a:prstGeom>
          <a:solidFill>
            <a:schemeClr val="bg1"/>
          </a:solidFill>
        </p:spPr>
        <p:txBody>
          <a:bodyPr wrap="square">
            <a:spAutoFit/>
          </a:bodyPr>
          <a:lstStyle/>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بالإضافة الى المتغير المتمثل في القيمة المتوقعة للعامل المحدد للعائد، من المتوقع ان يحكم ناتج هذا النموذج ثلاثة متغيرات: </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a:t>
            </a:r>
            <a:r>
              <a:rPr lang="ar-SA" sz="2400" b="1" dirty="0">
                <a:solidFill>
                  <a:schemeClr val="accent3">
                    <a:lumMod val="75000"/>
                  </a:schemeClr>
                </a:solidFill>
                <a:latin typeface="Sakkal Majalla" panose="02000000000000000000" pitchFamily="2" charset="-78"/>
                <a:cs typeface="Sakkal Majalla" panose="02000000000000000000" pitchFamily="2" charset="-78"/>
              </a:rPr>
              <a:t>المتغير الأول :</a:t>
            </a:r>
            <a:r>
              <a:rPr lang="ar-SA" sz="2400" dirty="0">
                <a:latin typeface="Sakkal Majalla" panose="02000000000000000000" pitchFamily="2" charset="-78"/>
                <a:cs typeface="Sakkal Majalla" panose="02000000000000000000" pitchFamily="2" charset="-78"/>
              </a:rPr>
              <a:t>هو معامل يقيس مدى حساسية عائد الورقة المالية للعامل الذي يعتقد أنه المحدد لذلك العائد ويسمى (وزن تأثير العامل).</a:t>
            </a:r>
          </a:p>
          <a:p>
            <a:pPr marL="342900" indent="-342900" algn="just" rtl="1">
              <a:lnSpc>
                <a:spcPct val="150000"/>
              </a:lnSpc>
              <a:buFont typeface="Arial" panose="020B0604020202020204" pitchFamily="34" charset="0"/>
              <a:buChar char="•"/>
            </a:pPr>
            <a:r>
              <a:rPr lang="ar-SA" sz="2400" b="1" dirty="0">
                <a:solidFill>
                  <a:schemeClr val="accent3">
                    <a:lumMod val="75000"/>
                  </a:schemeClr>
                </a:solidFill>
                <a:latin typeface="Sakkal Majalla" panose="02000000000000000000" pitchFamily="2" charset="-78"/>
                <a:cs typeface="Sakkal Majalla" panose="02000000000000000000" pitchFamily="2" charset="-78"/>
              </a:rPr>
              <a:t>المتغير الثاني</a:t>
            </a:r>
            <a:r>
              <a:rPr lang="ar-SA" sz="2400" dirty="0">
                <a:solidFill>
                  <a:schemeClr val="accent3">
                    <a:lumMod val="75000"/>
                  </a:schemeClr>
                </a:solidFill>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يتمثل في العائد الذي يتوقع ان يحصل علية المستثمر فيما لو كانت قيمة العامل المحدد للعائد مساوية للصفر.  </a:t>
            </a:r>
          </a:p>
          <a:p>
            <a:pPr marL="342900" indent="-342900" algn="just" rtl="1">
              <a:lnSpc>
                <a:spcPct val="150000"/>
              </a:lnSpc>
              <a:buFont typeface="Arial" panose="020B0604020202020204" pitchFamily="34" charset="0"/>
              <a:buChar char="•"/>
            </a:pPr>
            <a:r>
              <a:rPr lang="ar-SA" sz="2400" b="1" dirty="0">
                <a:solidFill>
                  <a:schemeClr val="accent3">
                    <a:lumMod val="75000"/>
                  </a:schemeClr>
                </a:solidFill>
                <a:latin typeface="Sakkal Majalla" panose="02000000000000000000" pitchFamily="2" charset="-78"/>
                <a:cs typeface="Sakkal Majalla" panose="02000000000000000000" pitchFamily="2" charset="-78"/>
              </a:rPr>
              <a:t>المتغير الثالث: </a:t>
            </a:r>
            <a:r>
              <a:rPr lang="ar-SA" sz="2400" dirty="0">
                <a:latin typeface="Sakkal Majalla" panose="02000000000000000000" pitchFamily="2" charset="-78"/>
                <a:cs typeface="Sakkal Majalla" panose="02000000000000000000" pitchFamily="2" charset="-78"/>
              </a:rPr>
              <a:t>يتمثل في عائد يعكس قيمة تأثير متغيرات عشوائية ترتبط بالمنشأة المصدرة للورقة المالية. ومثال ذلك عائد اضافي قد يتحقق نتيجة لاحتمال نجاح محاولة لتنمية منتج جديد او عائد اضافي نتيجة احتمال فتح سوق جديد للمنتج. </a:t>
            </a:r>
          </a:p>
        </p:txBody>
      </p:sp>
    </p:spTree>
    <p:extLst>
      <p:ext uri="{BB962C8B-B14F-4D97-AF65-F5344CB8AC3E}">
        <p14:creationId xmlns:p14="http://schemas.microsoft.com/office/powerpoint/2010/main" val="23833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ثانيا: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المتعددة </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19" name="TextBox 18">
            <a:extLst>
              <a:ext uri="{FF2B5EF4-FFF2-40B4-BE49-F238E27FC236}">
                <a16:creationId xmlns:a16="http://schemas.microsoft.com/office/drawing/2014/main" id="{93987F61-8E4B-4AF0-8D90-0E5833641BCB}"/>
              </a:ext>
            </a:extLst>
          </p:cNvPr>
          <p:cNvSpPr txBox="1"/>
          <p:nvPr/>
        </p:nvSpPr>
        <p:spPr>
          <a:xfrm>
            <a:off x="742356" y="1547117"/>
            <a:ext cx="7793820" cy="4524315"/>
          </a:xfrm>
          <a:prstGeom prst="rect">
            <a:avLst/>
          </a:prstGeom>
          <a:noFill/>
        </p:spPr>
        <p:txBody>
          <a:bodyPr wrap="square">
            <a:spAutoFit/>
          </a:bodyPr>
          <a:lstStyle/>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تؤثر الحالة الاقتصادية العامة على معظم المنشآت. ولما كانت العوامل المتحكمة في الحالة الاقتصادية متعددة، فإنه يصبح من المتوقع أن تتأثر الاوراق المالية بالعديد من </a:t>
            </a:r>
            <a:r>
              <a:rPr lang="ar-SA" sz="2400" b="1" dirty="0">
                <a:solidFill>
                  <a:schemeClr val="accent3">
                    <a:lumMod val="75000"/>
                  </a:schemeClr>
                </a:solidFill>
                <a:latin typeface="Sakkal Majalla" panose="02000000000000000000" pitchFamily="2" charset="-78"/>
                <a:cs typeface="Sakkal Majalla" panose="02000000000000000000" pitchFamily="2" charset="-78"/>
              </a:rPr>
              <a:t>المؤثرات والعوامل المشتركة </a:t>
            </a:r>
            <a:r>
              <a:rPr lang="ar-SA" sz="2400" dirty="0">
                <a:latin typeface="Sakkal Majalla" panose="02000000000000000000" pitchFamily="2" charset="-78"/>
                <a:cs typeface="Sakkal Majalla" panose="02000000000000000000" pitchFamily="2" charset="-78"/>
              </a:rPr>
              <a:t>التي من أمثلتها:</a:t>
            </a:r>
          </a:p>
          <a:p>
            <a:pPr marL="1257300" lvl="2"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التوقعات بشأن معدل نمو إجمالي الدخل القومي.</a:t>
            </a:r>
          </a:p>
          <a:p>
            <a:pPr marL="1257300" lvl="2"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التوقعات بشأن أسعار الفائدة والتضخم وما إلى ذلك </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 وهنا تظهر الحاجة إلى بناء </a:t>
            </a:r>
            <a:r>
              <a:rPr lang="ar-SA" sz="2400" b="1" dirty="0">
                <a:solidFill>
                  <a:schemeClr val="accent3">
                    <a:lumMod val="75000"/>
                  </a:schemeClr>
                </a:solidFill>
                <a:latin typeface="Sakkal Majalla" panose="02000000000000000000" pitchFamily="2" charset="-78"/>
                <a:cs typeface="Sakkal Majalla" panose="02000000000000000000" pitchFamily="2" charset="-78"/>
              </a:rPr>
              <a:t>نموذج متعدد العوامل</a:t>
            </a:r>
            <a:r>
              <a:rPr lang="ar-SA" sz="2400" b="1"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ومن أمثلته:</a:t>
            </a:r>
          </a:p>
          <a:p>
            <a:pPr marL="1257300" lvl="2"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نموذج العاملين.</a:t>
            </a:r>
          </a:p>
          <a:p>
            <a:pPr marL="1257300" lvl="2"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ونموذج العوامل لأكثر من عاملين.</a:t>
            </a:r>
          </a:p>
        </p:txBody>
      </p:sp>
    </p:spTree>
    <p:extLst>
      <p:ext uri="{BB962C8B-B14F-4D97-AF65-F5344CB8AC3E}">
        <p14:creationId xmlns:p14="http://schemas.microsoft.com/office/powerpoint/2010/main" val="228303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397866" cy="553998"/>
            </a:xfrm>
            <a:prstGeom prst="rect">
              <a:avLst/>
            </a:prstGeom>
            <a:noFill/>
            <a:ln>
              <a:noFill/>
            </a:ln>
          </p:spPr>
          <p:txBody>
            <a:bodyPr wrap="none" rtlCol="1">
              <a:spAutoFit/>
            </a:bodyPr>
            <a:lstStyle/>
            <a:p>
              <a:r>
                <a:rPr lang="ar-SA" sz="30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944979"/>
            <a:ext cx="2506823" cy="1477328"/>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ثانيا: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نموذج العوامل المتعددة </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العاشرة </a:t>
            </a:r>
          </a:p>
        </p:txBody>
      </p:sp>
      <p:sp>
        <p:nvSpPr>
          <p:cNvPr id="15" name="TextBox 14">
            <a:extLst>
              <a:ext uri="{FF2B5EF4-FFF2-40B4-BE49-F238E27FC236}">
                <a16:creationId xmlns:a16="http://schemas.microsoft.com/office/drawing/2014/main" id="{CFA80C40-F5F6-4229-9F6B-8A1692E1D536}"/>
              </a:ext>
            </a:extLst>
          </p:cNvPr>
          <p:cNvSpPr txBox="1"/>
          <p:nvPr/>
        </p:nvSpPr>
        <p:spPr>
          <a:xfrm>
            <a:off x="909061" y="2506387"/>
            <a:ext cx="7586518" cy="2308324"/>
          </a:xfrm>
          <a:prstGeom prst="rect">
            <a:avLst/>
          </a:prstGeom>
          <a:noFill/>
        </p:spPr>
        <p:txBody>
          <a:bodyPr wrap="square">
            <a:spAutoFit/>
          </a:bodyPr>
          <a:lstStyle/>
          <a:p>
            <a:pPr algn="just" rtl="1">
              <a:lnSpc>
                <a:spcPct val="150000"/>
              </a:lnSpc>
            </a:pPr>
            <a:r>
              <a:rPr lang="ar-SA" sz="2400" b="1" dirty="0">
                <a:solidFill>
                  <a:schemeClr val="accent3">
                    <a:lumMod val="75000"/>
                  </a:schemeClr>
                </a:solidFill>
                <a:latin typeface="Sakkal Majalla" panose="02000000000000000000" pitchFamily="2" charset="-78"/>
                <a:cs typeface="Sakkal Majalla" panose="02000000000000000000" pitchFamily="2" charset="-78"/>
              </a:rPr>
              <a:t>نموذج العاملين: </a:t>
            </a:r>
          </a:p>
          <a:p>
            <a:pPr algn="just" rtl="1">
              <a:lnSpc>
                <a:spcPct val="150000"/>
              </a:lnSpc>
            </a:pPr>
            <a:r>
              <a:rPr lang="ar-SA" sz="2400" dirty="0">
                <a:latin typeface="Sakkal Majalla" panose="02000000000000000000" pitchFamily="2" charset="-78"/>
                <a:cs typeface="Sakkal Majalla" panose="02000000000000000000" pitchFamily="2" charset="-78"/>
              </a:rPr>
              <a:t>يفترض نموذج العاملين أن عوائد الأوراق المالية المتداولة في سوق رأس المال تتأثر بعاملين فقط ولكل منهم معامل حساسية. و من المتوقع أن يحكم ناتج هذا النموذج نفس متغيرات نموذج العامل الواحد. </a:t>
            </a:r>
          </a:p>
        </p:txBody>
      </p:sp>
    </p:spTree>
    <p:extLst>
      <p:ext uri="{BB962C8B-B14F-4D97-AF65-F5344CB8AC3E}">
        <p14:creationId xmlns:p14="http://schemas.microsoft.com/office/powerpoint/2010/main" val="749242396"/>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D740AA-7DF2-4CF3-B394-B464C0AB5E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8D8FBA-340C-4772-8353-6C079422E025}">
  <ds:schemaRefs>
    <ds:schemaRef ds:uri="http://schemas.microsoft.com/sharepoint/v3/contenttype/forms"/>
  </ds:schemaRefs>
</ds:datastoreItem>
</file>

<file path=customXml/itemProps3.xml><?xml version="1.0" encoding="utf-8"?>
<ds:datastoreItem xmlns:ds="http://schemas.openxmlformats.org/officeDocument/2006/customXml" ds:itemID="{200D29FA-B11A-4BA8-B391-1C9CAB8818E8}">
  <ds:schemaRef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dcmitype/"/>
    <ds:schemaRef ds:uri="http://purl.org/dc/terms/"/>
    <ds:schemaRef ds:uri="1eb3fd51-1696-4624-be38-5ffb6b849aa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5065</TotalTime>
  <Words>2120</Words>
  <Application>Microsoft Office PowerPoint</Application>
  <PresentationFormat>شاشة عريضة</PresentationFormat>
  <Paragraphs>161</Paragraphs>
  <Slides>26</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26</vt:i4>
      </vt:variant>
    </vt:vector>
  </HeadingPairs>
  <TitlesOfParts>
    <vt:vector size="35" baseType="lpstr">
      <vt:lpstr>Arial</vt:lpstr>
      <vt:lpstr>Calibri</vt:lpstr>
      <vt:lpstr>Calibri Light</vt:lpstr>
      <vt:lpstr>GE Thameen</vt:lpstr>
      <vt:lpstr>Rockwell</vt:lpstr>
      <vt:lpstr>Sakkal Majalla</vt:lpstr>
      <vt:lpstr>Times New Roman</vt:lpstr>
      <vt:lpstr>Wingdings</vt:lpstr>
      <vt:lpstr>أطلس</vt:lpstr>
      <vt:lpstr>2411 مال مقدمة في الاستثمار  المحاضرة العاشرة نموذج العوامل المتعددة ونظرية التسعير  بالمراجحة</vt:lpstr>
      <vt:lpstr>عرض تقديمي في PowerPoint</vt:lpstr>
      <vt:lpstr>أولا  :  نموذج العوامل </vt:lpstr>
      <vt:lpstr>أولا  :  نموذج العوامل </vt:lpstr>
      <vt:lpstr>نماذج العوامل و مزايا  التنويع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نموذج العوامل </vt:lpstr>
      <vt:lpstr>نموذج العوامل </vt:lpstr>
      <vt:lpstr>نموذج العوامل </vt:lpstr>
      <vt:lpstr>ثانيا  :  نموذج  التسعير  بالمراجحة</vt:lpstr>
      <vt:lpstr>ثانيا  :  نموذج  التسعير  بالمراجحة</vt:lpstr>
      <vt:lpstr>ثانيا  :  نموذج  التسعير  بالمراجحة</vt:lpstr>
      <vt:lpstr>ثانيا  :  نموذج  التسعير  بالمراجحة</vt:lpstr>
      <vt:lpstr>ثانيا  :  نموذج  التسعير  بالمراجحة</vt:lpstr>
      <vt:lpstr>ثانيا  :  نموذج  التسعير  بالمراجحة</vt:lpstr>
      <vt:lpstr>عرض تقديمي في PowerPoint</vt:lpstr>
      <vt:lpstr>عرض تقديمي في PowerPoint</vt:lpstr>
      <vt:lpstr>انتهت المحاضرة العاشرة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741</cp:revision>
  <dcterms:created xsi:type="dcterms:W3CDTF">2021-05-23T05:55:00Z</dcterms:created>
  <dcterms:modified xsi:type="dcterms:W3CDTF">2022-04-11T09:56:42Z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