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78"/>
  </p:notesMasterIdLst>
  <p:handoutMasterIdLst>
    <p:handoutMasterId r:id="rId79"/>
  </p:handoutMasterIdLst>
  <p:sldIdLst>
    <p:sldId id="579" r:id="rId2"/>
    <p:sldId id="1009" r:id="rId3"/>
    <p:sldId id="986" r:id="rId4"/>
    <p:sldId id="987" r:id="rId5"/>
    <p:sldId id="291" r:id="rId6"/>
    <p:sldId id="1012" r:id="rId7"/>
    <p:sldId id="1010" r:id="rId8"/>
    <p:sldId id="1011" r:id="rId9"/>
    <p:sldId id="922" r:id="rId10"/>
    <p:sldId id="924" r:id="rId11"/>
    <p:sldId id="976" r:id="rId12"/>
    <p:sldId id="927" r:id="rId13"/>
    <p:sldId id="926" r:id="rId14"/>
    <p:sldId id="929" r:id="rId15"/>
    <p:sldId id="942" r:id="rId16"/>
    <p:sldId id="930" r:id="rId17"/>
    <p:sldId id="934" r:id="rId18"/>
    <p:sldId id="936" r:id="rId19"/>
    <p:sldId id="954" r:id="rId20"/>
    <p:sldId id="935" r:id="rId21"/>
    <p:sldId id="939" r:id="rId22"/>
    <p:sldId id="940" r:id="rId23"/>
    <p:sldId id="937" r:id="rId24"/>
    <p:sldId id="938" r:id="rId25"/>
    <p:sldId id="941" r:id="rId26"/>
    <p:sldId id="949" r:id="rId27"/>
    <p:sldId id="950" r:id="rId28"/>
    <p:sldId id="951" r:id="rId29"/>
    <p:sldId id="943" r:id="rId30"/>
    <p:sldId id="977" r:id="rId31"/>
    <p:sldId id="988" r:id="rId32"/>
    <p:sldId id="952" r:id="rId33"/>
    <p:sldId id="953" r:id="rId34"/>
    <p:sldId id="1021" r:id="rId35"/>
    <p:sldId id="978" r:id="rId36"/>
    <p:sldId id="979" r:id="rId37"/>
    <p:sldId id="980" r:id="rId38"/>
    <p:sldId id="981" r:id="rId39"/>
    <p:sldId id="989" r:id="rId40"/>
    <p:sldId id="990" r:id="rId41"/>
    <p:sldId id="991" r:id="rId42"/>
    <p:sldId id="992" r:id="rId43"/>
    <p:sldId id="993" r:id="rId44"/>
    <p:sldId id="994" r:id="rId45"/>
    <p:sldId id="995" r:id="rId46"/>
    <p:sldId id="996" r:id="rId47"/>
    <p:sldId id="955" r:id="rId48"/>
    <p:sldId id="945" r:id="rId49"/>
    <p:sldId id="956" r:id="rId50"/>
    <p:sldId id="946" r:id="rId51"/>
    <p:sldId id="957" r:id="rId52"/>
    <p:sldId id="947" r:id="rId53"/>
    <p:sldId id="958" r:id="rId54"/>
    <p:sldId id="959" r:id="rId55"/>
    <p:sldId id="968" r:id="rId56"/>
    <p:sldId id="969" r:id="rId57"/>
    <p:sldId id="973" r:id="rId58"/>
    <p:sldId id="970" r:id="rId59"/>
    <p:sldId id="971" r:id="rId60"/>
    <p:sldId id="1029" r:id="rId61"/>
    <p:sldId id="998" r:id="rId62"/>
    <p:sldId id="997" r:id="rId63"/>
    <p:sldId id="1000" r:id="rId64"/>
    <p:sldId id="1024" r:id="rId65"/>
    <p:sldId id="1025" r:id="rId66"/>
    <p:sldId id="1026" r:id="rId67"/>
    <p:sldId id="982" r:id="rId68"/>
    <p:sldId id="999" r:id="rId69"/>
    <p:sldId id="972" r:id="rId70"/>
    <p:sldId id="974" r:id="rId71"/>
    <p:sldId id="975" r:id="rId72"/>
    <p:sldId id="1001" r:id="rId73"/>
    <p:sldId id="1002" r:id="rId74"/>
    <p:sldId id="1003" r:id="rId75"/>
    <p:sldId id="1005" r:id="rId76"/>
    <p:sldId id="1006" r:id="rId77"/>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9900"/>
    <a:srgbClr val="0000FF"/>
    <a:srgbClr val="FFFF99"/>
    <a:srgbClr val="FFFFCC"/>
    <a:srgbClr val="EFE4B0"/>
    <a:srgbClr val="CC6600"/>
    <a:srgbClr val="AAC8FE"/>
    <a:srgbClr val="FFCC99"/>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341" autoAdjust="0"/>
  </p:normalViewPr>
  <p:slideViewPr>
    <p:cSldViewPr>
      <p:cViewPr varScale="1">
        <p:scale>
          <a:sx n="81" d="100"/>
          <a:sy n="81" d="100"/>
        </p:scale>
        <p:origin x="117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9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254335260115612E-2"/>
          <c:y val="4.2553191489361701E-2"/>
          <c:w val="0.67919075144508667"/>
          <c:h val="0.69148936170212771"/>
        </c:manualLayout>
      </c:layout>
      <c:barChart>
        <c:barDir val="col"/>
        <c:grouping val="clustered"/>
        <c:varyColors val="0"/>
        <c:ser>
          <c:idx val="0"/>
          <c:order val="0"/>
          <c:spPr>
            <a:solidFill>
              <a:schemeClr val="accent1"/>
            </a:solidFill>
            <a:ln w="23325">
              <a:solidFill>
                <a:schemeClr val="tx1"/>
              </a:solidFill>
              <a:prstDash val="solid"/>
            </a:ln>
          </c:spPr>
          <c:invertIfNegative val="0"/>
          <c:dPt>
            <c:idx val="2"/>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0-340F-4D7B-8FB3-7208FE562FFF}"/>
              </c:ext>
            </c:extLst>
          </c:dPt>
          <c:dPt>
            <c:idx val="3"/>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1-340F-4D7B-8FB3-7208FE562FFF}"/>
              </c:ext>
            </c:extLst>
          </c:dPt>
          <c:dPt>
            <c:idx val="4"/>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2-340F-4D7B-8FB3-7208FE562FFF}"/>
              </c:ext>
            </c:extLst>
          </c:dPt>
          <c:dPt>
            <c:idx val="5"/>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3-340F-4D7B-8FB3-7208FE562FFF}"/>
              </c:ext>
            </c:extLst>
          </c:dPt>
          <c:dPt>
            <c:idx val="6"/>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4-340F-4D7B-8FB3-7208FE562FFF}"/>
              </c:ext>
            </c:extLst>
          </c:dPt>
          <c:dPt>
            <c:idx val="7"/>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5-340F-4D7B-8FB3-7208FE562FFF}"/>
              </c:ext>
            </c:extLst>
          </c:dPt>
          <c:dPt>
            <c:idx val="8"/>
            <c:invertIfNegative val="0"/>
            <c:bubble3D val="0"/>
            <c:spPr>
              <a:pattFill prst="pct30">
                <a:fgClr>
                  <a:srgbClr xmlns:mc="http://schemas.openxmlformats.org/markup-compatibility/2006" xmlns:a14="http://schemas.microsoft.com/office/drawing/2010/main" val="FFFFFF" mc:Ignorable="a14" a14:legacySpreadsheetColorIndex="9"/>
                </a:fgClr>
                <a:bgClr>
                  <a:srgbClr val="FFFF00"/>
                </a:bgClr>
              </a:pattFill>
              <a:ln w="23325">
                <a:solidFill>
                  <a:schemeClr val="tx1"/>
                </a:solidFill>
                <a:prstDash val="solid"/>
              </a:ln>
            </c:spPr>
            <c:extLst>
              <c:ext xmlns:c16="http://schemas.microsoft.com/office/drawing/2014/chart" uri="{C3380CC4-5D6E-409C-BE32-E72D297353CC}">
                <c16:uniqueId val="{00000006-340F-4D7B-8FB3-7208FE562FFF}"/>
              </c:ext>
            </c:extLst>
          </c:dPt>
          <c:dPt>
            <c:idx val="9"/>
            <c:invertIfNegative val="0"/>
            <c:bubble3D val="0"/>
            <c:extLst>
              <c:ext xmlns:c16="http://schemas.microsoft.com/office/drawing/2014/chart" uri="{C3380CC4-5D6E-409C-BE32-E72D297353CC}">
                <c16:uniqueId val="{00000007-340F-4D7B-8FB3-7208FE562FFF}"/>
              </c:ext>
            </c:extLst>
          </c:dPt>
          <c:cat>
            <c:numRef>
              <c:f>Sheet1!$A$1:$A$15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Sheet1!$B$1:$B$15</c:f>
              <c:numCache>
                <c:formatCode>General</c:formatCode>
                <c:ptCount val="15"/>
                <c:pt idx="0">
                  <c:v>0</c:v>
                </c:pt>
                <c:pt idx="1">
                  <c:v>0</c:v>
                </c:pt>
                <c:pt idx="2">
                  <c:v>2.5</c:v>
                </c:pt>
                <c:pt idx="3">
                  <c:v>5</c:v>
                </c:pt>
                <c:pt idx="4">
                  <c:v>7.5</c:v>
                </c:pt>
                <c:pt idx="5">
                  <c:v>10</c:v>
                </c:pt>
                <c:pt idx="6">
                  <c:v>12.5</c:v>
                </c:pt>
                <c:pt idx="7">
                  <c:v>15</c:v>
                </c:pt>
                <c:pt idx="8">
                  <c:v>12.5</c:v>
                </c:pt>
                <c:pt idx="9">
                  <c:v>10</c:v>
                </c:pt>
                <c:pt idx="10">
                  <c:v>7.5</c:v>
                </c:pt>
                <c:pt idx="11">
                  <c:v>5</c:v>
                </c:pt>
                <c:pt idx="12">
                  <c:v>2.5</c:v>
                </c:pt>
                <c:pt idx="13">
                  <c:v>0</c:v>
                </c:pt>
                <c:pt idx="14">
                  <c:v>0</c:v>
                </c:pt>
              </c:numCache>
            </c:numRef>
          </c:val>
          <c:extLst>
            <c:ext xmlns:c16="http://schemas.microsoft.com/office/drawing/2014/chart" uri="{C3380CC4-5D6E-409C-BE32-E72D297353CC}">
              <c16:uniqueId val="{00000008-340F-4D7B-8FB3-7208FE562FFF}"/>
            </c:ext>
          </c:extLst>
        </c:ser>
        <c:dLbls>
          <c:showLegendKey val="0"/>
          <c:showVal val="0"/>
          <c:showCatName val="0"/>
          <c:showSerName val="0"/>
          <c:showPercent val="0"/>
          <c:showBubbleSize val="0"/>
        </c:dLbls>
        <c:gapWidth val="0"/>
        <c:axId val="1902584543"/>
        <c:axId val="1"/>
      </c:barChart>
      <c:catAx>
        <c:axId val="1902584543"/>
        <c:scaling>
          <c:orientation val="minMax"/>
        </c:scaling>
        <c:delete val="0"/>
        <c:axPos val="b"/>
        <c:title>
          <c:tx>
            <c:rich>
              <a:bodyPr/>
              <a:lstStyle/>
              <a:p>
                <a:pPr>
                  <a:defRPr sz="1469" b="1" i="0" u="none" strike="noStrike" baseline="0">
                    <a:solidFill>
                      <a:schemeClr val="tx1"/>
                    </a:solidFill>
                    <a:latin typeface="Arial"/>
                    <a:ea typeface="Arial"/>
                    <a:cs typeface="Arial"/>
                  </a:defRPr>
                </a:pPr>
                <a:r>
                  <a:rPr lang="en-US" sz="1600" b="1" dirty="0"/>
                  <a:t>Demand</a:t>
                </a:r>
                <a:r>
                  <a:rPr lang="ar-SA" sz="1600" b="1" dirty="0"/>
                  <a:t> </a:t>
                </a:r>
                <a:r>
                  <a:rPr lang="en-US" sz="1600" b="1" dirty="0"/>
                  <a:t>, </a:t>
                </a:r>
                <a:r>
                  <a:rPr lang="en-US" sz="1600" b="1" i="0" u="none" strike="noStrike" baseline="0" dirty="0">
                    <a:effectLst/>
                  </a:rPr>
                  <a:t>𝑄</a:t>
                </a:r>
                <a:endParaRPr lang="en-US" sz="1600" b="1" dirty="0"/>
              </a:p>
            </c:rich>
          </c:tx>
          <c:layout>
            <c:manualLayout>
              <c:xMode val="edge"/>
              <c:yMode val="edge"/>
              <c:x val="0.31790491338622778"/>
              <c:y val="0.85202717058228106"/>
            </c:manualLayout>
          </c:layout>
          <c:overlay val="0"/>
          <c:spPr>
            <a:noFill/>
            <a:ln w="46650">
              <a:noFill/>
            </a:ln>
          </c:spPr>
        </c:title>
        <c:numFmt formatCode="General" sourceLinked="1"/>
        <c:majorTickMark val="cross"/>
        <c:minorTickMark val="none"/>
        <c:tickLblPos val="nextTo"/>
        <c:spPr>
          <a:ln w="5831">
            <a:solidFill>
              <a:schemeClr val="tx1"/>
            </a:solidFill>
            <a:prstDash val="solid"/>
          </a:ln>
        </c:spPr>
        <c:txPr>
          <a:bodyPr rot="0" vert="horz"/>
          <a:lstStyle/>
          <a:p>
            <a:pPr>
              <a:defRPr sz="1469" b="0" i="0" u="none" strike="noStrike" baseline="0">
                <a:solidFill>
                  <a:schemeClr val="tx1"/>
                </a:solidFill>
                <a:latin typeface="Arial"/>
                <a:ea typeface="Arial"/>
                <a:cs typeface="Arial"/>
              </a:defRPr>
            </a:pPr>
            <a:endParaRPr lang="en-US"/>
          </a:p>
        </c:txPr>
        <c:crossAx val="1"/>
        <c:crosses val="autoZero"/>
        <c:auto val="0"/>
        <c:lblAlgn val="ctr"/>
        <c:lblOffset val="100"/>
        <c:tickLblSkip val="2"/>
        <c:tickMarkSkip val="1"/>
        <c:noMultiLvlLbl val="0"/>
      </c:catAx>
      <c:valAx>
        <c:axId val="1"/>
        <c:scaling>
          <c:orientation val="minMax"/>
        </c:scaling>
        <c:delete val="1"/>
        <c:axPos val="l"/>
        <c:title>
          <c:tx>
            <c:rich>
              <a:bodyPr/>
              <a:lstStyle/>
              <a:p>
                <a:pPr>
                  <a:defRPr sz="1469" b="1" i="0" u="none" strike="noStrike" baseline="0">
                    <a:solidFill>
                      <a:schemeClr val="tx1"/>
                    </a:solidFill>
                    <a:latin typeface="Arial"/>
                    <a:ea typeface="Arial"/>
                    <a:cs typeface="Arial"/>
                  </a:defRPr>
                </a:pPr>
                <a:r>
                  <a:rPr lang="en-US" dirty="0"/>
                  <a:t>Probability</a:t>
                </a:r>
              </a:p>
            </c:rich>
          </c:tx>
          <c:layout>
            <c:manualLayout>
              <c:xMode val="edge"/>
              <c:yMode val="edge"/>
              <c:x val="8.670520231213872E-3"/>
              <c:y val="0.21808510638297873"/>
            </c:manualLayout>
          </c:layout>
          <c:overlay val="0"/>
          <c:spPr>
            <a:noFill/>
            <a:ln w="46650">
              <a:noFill/>
            </a:ln>
          </c:spPr>
        </c:title>
        <c:numFmt formatCode="General" sourceLinked="1"/>
        <c:majorTickMark val="out"/>
        <c:minorTickMark val="none"/>
        <c:tickLblPos val="nextTo"/>
        <c:crossAx val="1902584543"/>
        <c:crosses val="autoZero"/>
        <c:crossBetween val="between"/>
      </c:valAx>
      <c:spPr>
        <a:solidFill>
          <a:srgbClr val="FFFFFF"/>
        </a:solidFill>
        <a:ln w="23325">
          <a:solidFill>
            <a:srgbClr val="808080"/>
          </a:solidFill>
          <a:prstDash val="solid"/>
        </a:ln>
      </c:spPr>
    </c:plotArea>
    <c:plotVisOnly val="1"/>
    <c:dispBlanksAs val="gap"/>
    <c:showDLblsOverMax val="0"/>
  </c:chart>
  <c:spPr>
    <a:noFill/>
    <a:ln w="5831">
      <a:solidFill>
        <a:srgbClr val="FFFFFF"/>
      </a:solidFill>
      <a:prstDash val="solid"/>
    </a:ln>
  </c:spPr>
  <c:txPr>
    <a:bodyPr/>
    <a:lstStyle/>
    <a:p>
      <a:pPr>
        <a:defRPr sz="1469" b="0"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sz="quarter"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4580" name="Rectangle 4"/>
          <p:cNvSpPr>
            <a:spLocks noGrp="1" noChangeArrowheads="1"/>
          </p:cNvSpPr>
          <p:nvPr>
            <p:ph type="ftr" sz="quarter" idx="2"/>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1" name="Rectangle 5"/>
          <p:cNvSpPr>
            <a:spLocks noGrp="1" noChangeArrowheads="1"/>
          </p:cNvSpPr>
          <p:nvPr>
            <p:ph type="sldNum" sz="quarter" idx="3"/>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ED4F71-9085-4D3D-A598-899A59774897}" type="slidenum">
              <a:rPr lang="en-US"/>
              <a:pPr>
                <a:defRPr/>
              </a:pPr>
              <a:t>‹#›</a:t>
            </a:fld>
            <a:endParaRPr lang="en-US"/>
          </a:p>
        </p:txBody>
      </p:sp>
    </p:spTree>
    <p:extLst>
      <p:ext uri="{BB962C8B-B14F-4D97-AF65-F5344CB8AC3E}">
        <p14:creationId xmlns:p14="http://schemas.microsoft.com/office/powerpoint/2010/main" val="3876472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vl1pPr>
          </a:lstStyle>
          <a:p>
            <a:fld id="{9C9EF6AC-4BA6-4FE0-8FE2-930D6BBC3A4A}" type="datetimeFigureOut">
              <a:rPr lang="en-US" smtClean="0"/>
              <a:pPr/>
              <a:t>1/19/2021</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vl1pPr>
          </a:lstStyle>
          <a:p>
            <a:fld id="{F2D9C85A-915F-4B9F-B320-E33023B75065}" type="slidenum">
              <a:rPr lang="en-US" smtClean="0"/>
              <a:pPr/>
              <a:t>‹#›</a:t>
            </a:fld>
            <a:endParaRPr lang="en-US"/>
          </a:p>
        </p:txBody>
      </p:sp>
    </p:spTree>
    <p:extLst>
      <p:ext uri="{BB962C8B-B14F-4D97-AF65-F5344CB8AC3E}">
        <p14:creationId xmlns:p14="http://schemas.microsoft.com/office/powerpoint/2010/main" val="182766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406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8471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9C85A-915F-4B9F-B320-E33023B75065}" type="slidenum">
              <a:rPr lang="en-US" smtClean="0"/>
              <a:pPr/>
              <a:t>40</a:t>
            </a:fld>
            <a:endParaRPr lang="en-US"/>
          </a:p>
        </p:txBody>
      </p:sp>
    </p:spTree>
    <p:extLst>
      <p:ext uri="{BB962C8B-B14F-4D97-AF65-F5344CB8AC3E}">
        <p14:creationId xmlns:p14="http://schemas.microsoft.com/office/powerpoint/2010/main" val="494945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750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3989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53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9C85A-915F-4B9F-B320-E33023B75065}" type="slidenum">
              <a:rPr lang="en-US" smtClean="0"/>
              <a:pPr/>
              <a:t>61</a:t>
            </a:fld>
            <a:endParaRPr lang="en-US"/>
          </a:p>
        </p:txBody>
      </p:sp>
    </p:spTree>
    <p:extLst>
      <p:ext uri="{BB962C8B-B14F-4D97-AF65-F5344CB8AC3E}">
        <p14:creationId xmlns:p14="http://schemas.microsoft.com/office/powerpoint/2010/main" val="56292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187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884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174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940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032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8CF46-BF30-4B27-999C-0CFB781246F3}" type="slidenum">
              <a:rPr lang="ar-SA"/>
              <a:pPr/>
              <a:t>8</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522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9C85A-915F-4B9F-B320-E33023B7506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1657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468F9-5DA9-4686-83ED-3B6E8564BD07}"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FE1D3-6C99-4E58-889F-2989E27198C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A666C-DFE9-4286-99DE-9686812CF84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F4DE9-CE2E-4274-9328-0145549855D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740261-E0E2-4F8F-B202-A1D51C37558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58BCF4-B7AB-4D91-B384-AE64937DC550}"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327B8A-24DE-4F20-AEE3-5DA6A46595A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FF5EA3-AAC8-4A81-AAC5-8FC721B6D00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000A24-4F07-4141-AAAB-CF49395B5C1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383E0B-AB08-4A91-A485-0BFFCCDB1DF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F2C187-FD57-4656-96C0-C9078576519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FC50A33-56F7-4581-ABA0-6165713F8F2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8.png"/><Relationship Id="rId10" Type="http://schemas.openxmlformats.org/officeDocument/2006/relationships/image" Target="../media/image9.png"/><Relationship Id="rId4" Type="http://schemas.openxmlformats.org/officeDocument/2006/relationships/image" Target="../media/image411.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2.png"/><Relationship Id="rId4" Type="http://schemas.openxmlformats.org/officeDocument/2006/relationships/image" Target="../media/image2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0.png"/><Relationship Id="rId7"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1.png"/><Relationship Id="rId5" Type="http://schemas.openxmlformats.org/officeDocument/2006/relationships/image" Target="../media/image29.png"/><Relationship Id="rId4" Type="http://schemas.openxmlformats.org/officeDocument/2006/relationships/image" Target="../media/image182.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2.png"/><Relationship Id="rId5" Type="http://schemas.openxmlformats.org/officeDocument/2006/relationships/image" Target="../media/image160.png"/><Relationship Id="rId4" Type="http://schemas.openxmlformats.org/officeDocument/2006/relationships/image" Target="../media/image150.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1.png"/></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71.png"/></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1.png"/><Relationship Id="rId1" Type="http://schemas.openxmlformats.org/officeDocument/2006/relationships/slideLayout" Target="../slideLayouts/slideLayout2.xml"/><Relationship Id="rId5" Type="http://schemas.openxmlformats.org/officeDocument/2006/relationships/image" Target="../media/image460.png"/><Relationship Id="rId4" Type="http://schemas.openxmlformats.org/officeDocument/2006/relationships/image" Target="../media/image450.png"/></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80.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image" Target="../media/image401.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371600"/>
            <a:ext cx="8229600" cy="3200400"/>
          </a:xfrm>
        </p:spPr>
        <p:style>
          <a:lnRef idx="2">
            <a:schemeClr val="accent5">
              <a:shade val="50000"/>
            </a:schemeClr>
          </a:lnRef>
          <a:fillRef idx="1">
            <a:schemeClr val="accent5"/>
          </a:fillRef>
          <a:effectRef idx="0">
            <a:schemeClr val="accent5"/>
          </a:effectRef>
          <a:fontRef idx="minor">
            <a:schemeClr val="lt1"/>
          </a:fontRef>
        </p:style>
        <p:txBody>
          <a:bodyPr/>
          <a:lstStyle/>
          <a:p>
            <a:pPr rtl="1" eaLnBrk="1" hangingPunct="1"/>
            <a:r>
              <a:rPr lang="ar-SA" sz="4800" b="1" dirty="0">
                <a:solidFill>
                  <a:srgbClr val="002060"/>
                </a:solidFill>
              </a:rPr>
              <a:t>ضبط ومراقبة المخزون</a:t>
            </a:r>
            <a:br>
              <a:rPr lang="ar-SA" sz="5400" b="1" dirty="0">
                <a:solidFill>
                  <a:srgbClr val="002060"/>
                </a:solidFill>
              </a:rPr>
            </a:br>
            <a:r>
              <a:rPr lang="en-US" sz="3600" b="1" dirty="0">
                <a:solidFill>
                  <a:srgbClr val="002060"/>
                </a:solidFill>
              </a:rPr>
              <a:t>Inventory 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عناصر تكاليف المخزون</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b="1" dirty="0"/>
              <a:t>تكلفة الشراء </a:t>
            </a:r>
          </a:p>
          <a:p>
            <a:pPr marL="739775" lvl="1" indent="-339725" algn="r" rtl="1"/>
            <a:r>
              <a:rPr lang="ar-SA" dirty="0"/>
              <a:t>التكلفة لشراء الوحدة من المنتج</a:t>
            </a:r>
            <a:endParaRPr lang="en-US" dirty="0"/>
          </a:p>
          <a:p>
            <a:pPr marL="739775" lvl="1" indent="-339725" algn="r" rtl="1"/>
            <a:r>
              <a:rPr lang="ar-SA" dirty="0"/>
              <a:t>تشمل تكلفة الشحن ، النقل ، التوصيل	</a:t>
            </a:r>
          </a:p>
          <a:p>
            <a:pPr marL="339725" indent="-339725" algn="r" rtl="1"/>
            <a:r>
              <a:rPr lang="ar-SA" b="1" dirty="0"/>
              <a:t>تكلفة العجز (نفاد المخزون)  </a:t>
            </a:r>
          </a:p>
          <a:p>
            <a:pPr marL="739775" lvl="1" indent="-339725" algn="r" rtl="1"/>
            <a:r>
              <a:rPr lang="ar-SA" dirty="0"/>
              <a:t>تكلفة العجز لبيع الوحدة من المنتج</a:t>
            </a:r>
          </a:p>
          <a:p>
            <a:pPr marL="739775" lvl="1" indent="-339725" algn="r" rtl="1"/>
            <a:r>
              <a:rPr lang="ar-SA" dirty="0"/>
              <a:t>تشمل خسارة فرصة البيع ، خسارة العميل أو اهتزاز ثقته ، تكاليف طلبية مستقبلية لتلبية طلب العميل إن رغب في ذلك </a:t>
            </a:r>
          </a:p>
        </p:txBody>
      </p:sp>
    </p:spTree>
    <p:extLst>
      <p:ext uri="{BB962C8B-B14F-4D97-AF65-F5344CB8AC3E}">
        <p14:creationId xmlns:p14="http://schemas.microsoft.com/office/powerpoint/2010/main" val="38390174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الرياضية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يوجد عدة نماذج رياضية لمراقبة وضبط المخزون </a:t>
            </a:r>
            <a:endParaRPr lang="en-US" dirty="0"/>
          </a:p>
          <a:p>
            <a:pPr marL="739775" lvl="1" indent="-339725" algn="r" rtl="1"/>
            <a:r>
              <a:rPr lang="ar-SA" dirty="0"/>
              <a:t>نماذج مخزون احتمالية أو غير احتمالية ، ساكنة أو ديناميكية</a:t>
            </a:r>
            <a:endParaRPr lang="en-US" dirty="0"/>
          </a:p>
          <a:p>
            <a:pPr marL="739775" lvl="1" indent="-339725" algn="r" rtl="1"/>
            <a:r>
              <a:rPr lang="ar-SA" dirty="0"/>
              <a:t>نماذج مخزون لفترة واحدة أو لعدة فترات زمنية</a:t>
            </a:r>
            <a:endParaRPr lang="en-US" dirty="0"/>
          </a:p>
          <a:p>
            <a:pPr marL="739775" lvl="1" indent="-339725" algn="r" rtl="1"/>
            <a:r>
              <a:rPr lang="ar-SA" dirty="0"/>
              <a:t>نماذج مخزون يتم مراجعة المخزون بصفة مستمرة</a:t>
            </a:r>
          </a:p>
          <a:p>
            <a:pPr marL="739775" lvl="1" indent="-339725" algn="r" rtl="1"/>
            <a:r>
              <a:rPr lang="ar-SA" dirty="0"/>
              <a:t>نماذج مخزون يتم مراجعة المخزون على فترات زمنية ثابتة</a:t>
            </a:r>
          </a:p>
          <a:p>
            <a:pPr marL="739775" lvl="1" indent="-339725" algn="r" rtl="1"/>
            <a:r>
              <a:rPr lang="ar-SA" dirty="0"/>
              <a:t>نماذج مخزون لطلب كمية ثابتة عند نزول المخزون لمستوى معين</a:t>
            </a:r>
          </a:p>
          <a:p>
            <a:pPr marL="739775" lvl="1" indent="-339725" algn="r" rtl="1"/>
            <a:r>
              <a:rPr lang="ar-SA" dirty="0"/>
              <a:t>نماذج مخزون لطلب كمية متغيرة عند مرور فترة زمنية معينة</a:t>
            </a:r>
          </a:p>
          <a:p>
            <a:pPr marL="739775" lvl="1" indent="-339725" algn="r" rtl="1"/>
            <a:r>
              <a:rPr lang="ar-SA" dirty="0"/>
              <a:t>استهلاك المنتج مستقل أو يعتمد على استهلاك منتج اخر  </a:t>
            </a:r>
          </a:p>
          <a:p>
            <a:pPr marL="400050" lvl="1" indent="-400050" algn="r" rtl="1">
              <a:buNone/>
            </a:pPr>
            <a:r>
              <a:rPr lang="ar-SA" dirty="0"/>
              <a:t>  وغيرها من العوامل التي تؤثر في تعقيد عملية إدارة المخزون</a:t>
            </a:r>
          </a:p>
        </p:txBody>
      </p:sp>
    </p:spTree>
    <p:extLst>
      <p:ext uri="{BB962C8B-B14F-4D97-AF65-F5344CB8AC3E}">
        <p14:creationId xmlns:p14="http://schemas.microsoft.com/office/powerpoint/2010/main" val="38805094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84976" cy="4724400"/>
          </a:xfrm>
        </p:spPr>
        <p:txBody>
          <a:bodyPr/>
          <a:lstStyle/>
          <a:p>
            <a:pPr marL="339725" indent="-339725" algn="r" rtl="1"/>
            <a:r>
              <a:rPr lang="ar-SA" dirty="0"/>
              <a:t>من أشهر هذه النماذج هو نموذج كمية الطلبية الاقتصادية</a:t>
            </a:r>
          </a:p>
          <a:p>
            <a:pPr marL="739775" lvl="1" indent="-339725" algn="r" rtl="1"/>
            <a:r>
              <a:rPr lang="ar-SA" dirty="0"/>
              <a:t>سنرمز له بـ </a:t>
            </a:r>
            <a:r>
              <a:rPr lang="en-US" dirty="0">
                <a:solidFill>
                  <a:srgbClr val="0000FF"/>
                </a:solidFill>
              </a:rPr>
              <a:t>EOQ</a:t>
            </a:r>
            <a:r>
              <a:rPr lang="ar-SA" dirty="0"/>
              <a:t> (</a:t>
            </a:r>
            <a:r>
              <a:rPr lang="en-US" dirty="0">
                <a:solidFill>
                  <a:srgbClr val="0000FF"/>
                </a:solidFill>
              </a:rPr>
              <a:t>E</a:t>
            </a:r>
            <a:r>
              <a:rPr lang="en-US" dirty="0"/>
              <a:t>conomic </a:t>
            </a:r>
            <a:r>
              <a:rPr lang="en-US" dirty="0">
                <a:solidFill>
                  <a:srgbClr val="0000FF"/>
                </a:solidFill>
              </a:rPr>
              <a:t>O</a:t>
            </a:r>
            <a:r>
              <a:rPr lang="en-US" dirty="0"/>
              <a:t>rder </a:t>
            </a:r>
            <a:r>
              <a:rPr lang="en-US" dirty="0">
                <a:solidFill>
                  <a:srgbClr val="0000FF"/>
                </a:solidFill>
              </a:rPr>
              <a:t>Q</a:t>
            </a:r>
            <a:r>
              <a:rPr lang="en-US" dirty="0"/>
              <a:t>uantity</a:t>
            </a:r>
            <a:r>
              <a:rPr lang="ar-SA" dirty="0"/>
              <a:t>)</a:t>
            </a:r>
          </a:p>
          <a:p>
            <a:pPr marL="739775" lvl="1" indent="-339725" algn="r" rtl="1"/>
            <a:r>
              <a:rPr lang="ar-SA" dirty="0"/>
              <a:t>يستخدم لمعرفة كمية الطلبية المثلى من منتج مستقل واحد فقط</a:t>
            </a:r>
          </a:p>
          <a:p>
            <a:pPr marL="739775" lvl="1" indent="-339725" algn="r" rtl="1"/>
            <a:r>
              <a:rPr lang="ar-SA" dirty="0"/>
              <a:t>يتم مراجعة المخزون بصفة مستمرة</a:t>
            </a:r>
          </a:p>
          <a:p>
            <a:pPr marL="739775" lvl="1" indent="-339725" algn="r" rtl="1"/>
            <a:r>
              <a:rPr lang="ar-SA" dirty="0"/>
              <a:t>يمكن وضع الطلبية لزيادة المخزون في أي وقت </a:t>
            </a:r>
          </a:p>
          <a:p>
            <a:pPr marL="739775" lvl="1" indent="-339725" algn="r" rtl="1"/>
            <a:r>
              <a:rPr lang="ar-SA" dirty="0"/>
              <a:t>عند وصول المخزون لمستوى معين ، يتم وضع طلبية لزيادة المخزون</a:t>
            </a:r>
          </a:p>
          <a:p>
            <a:pPr marL="739775" lvl="1" indent="-339725" algn="r" rtl="1"/>
            <a:r>
              <a:rPr lang="ar-SA" dirty="0"/>
              <a:t>الطلبية تصل للمخزن كاملة في نفس اللحظة</a:t>
            </a:r>
          </a:p>
          <a:p>
            <a:pPr marL="739775" lvl="1" indent="-339725" algn="r" rtl="1"/>
            <a:r>
              <a:rPr lang="ar-SA" dirty="0"/>
              <a:t>طلبية زيادة المخزون تتكرر بشكل زمني منتظم وبكمية ثابتة</a:t>
            </a:r>
          </a:p>
          <a:p>
            <a:pPr marL="739775" lvl="1" indent="-339725" algn="r" rtl="1"/>
            <a:endParaRPr lang="ar-SA" dirty="0"/>
          </a:p>
          <a:p>
            <a:pPr marL="739775" lvl="1" indent="-339725" algn="r" rtl="1"/>
            <a:endParaRPr lang="ar-SA" dirty="0"/>
          </a:p>
        </p:txBody>
      </p:sp>
    </p:spTree>
    <p:extLst>
      <p:ext uri="{BB962C8B-B14F-4D97-AF65-F5344CB8AC3E}">
        <p14:creationId xmlns:p14="http://schemas.microsoft.com/office/powerpoint/2010/main" val="18414975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افتراضات 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b="1" dirty="0"/>
                  <a:t>الاستهلاك (الطلب على عناصر المخزون)</a:t>
                </a:r>
              </a:p>
              <a:p>
                <a:pPr marL="739775" lvl="1" indent="-339725" algn="just" rtl="1"/>
                <a:r>
                  <a:rPr lang="ar-SA" dirty="0"/>
                  <a:t>كمية استهلاك المخزون معروف (غير احتمالي) ويحدث بمعدل ثابت.</a:t>
                </a:r>
              </a:p>
              <a:p>
                <a:pPr marL="739775" lvl="1" indent="-339725" algn="just" rtl="1"/>
                <a:r>
                  <a:rPr lang="ar-SA" dirty="0"/>
                  <a:t> سنرمز للكمية المستهلكة سنوياً بالرمز </a:t>
                </a:r>
                <a14:m>
                  <m:oMath xmlns:m="http://schemas.openxmlformats.org/officeDocument/2006/math">
                    <m:r>
                      <a:rPr lang="en-US" b="0" i="1" smtClean="0">
                        <a:latin typeface="Cambria Math" panose="02040503050406030204" pitchFamily="18" charset="0"/>
                      </a:rPr>
                      <m:t>𝐷</m:t>
                    </m:r>
                  </m:oMath>
                </a14:m>
                <a:r>
                  <a:rPr lang="ar-SA" sz="1400" i="1" dirty="0"/>
                  <a:t> </a:t>
                </a:r>
                <a:r>
                  <a:rPr lang="ar-SA" i="1" dirty="0"/>
                  <a:t>. </a:t>
                </a:r>
                <a:r>
                  <a:rPr lang="ar-SA" dirty="0"/>
                  <a:t>أي أن كمية الاستهلاك خلال أي فتره </a:t>
                </a:r>
                <a14:m>
                  <m:oMath xmlns:m="http://schemas.openxmlformats.org/officeDocument/2006/math">
                    <m:r>
                      <a:rPr lang="en-US" b="0" i="1" smtClean="0">
                        <a:latin typeface="Cambria Math" panose="02040503050406030204" pitchFamily="18" charset="0"/>
                      </a:rPr>
                      <m:t>𝑚</m:t>
                    </m:r>
                  </m:oMath>
                </a14:m>
                <a:r>
                  <a:rPr lang="ar-SA" dirty="0"/>
                  <a:t> شهر هي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12</m:t>
                        </m:r>
                      </m:den>
                    </m:f>
                    <m:r>
                      <a:rPr lang="en-US" i="1">
                        <a:latin typeface="Cambria Math" panose="02040503050406030204" pitchFamily="18" charset="0"/>
                      </a:rPr>
                      <m:t>𝐷</m:t>
                    </m:r>
                  </m:oMath>
                </a14:m>
                <a:r>
                  <a:rPr lang="ar-SA" dirty="0"/>
                  <a:t> .</a:t>
                </a:r>
                <a:endParaRPr lang="ar-SA" i="1" dirty="0"/>
              </a:p>
              <a:p>
                <a:pPr marL="339725" indent="-339725" algn="r" rtl="1"/>
                <a:r>
                  <a:rPr lang="ar-SA" b="1" dirty="0"/>
                  <a:t>فترة التوريد</a:t>
                </a:r>
              </a:p>
              <a:p>
                <a:pPr marL="739775" lvl="1" indent="-339725" algn="just" rtl="1"/>
                <a:r>
                  <a:rPr lang="ar-SA" dirty="0"/>
                  <a:t>هي طول الفترة الزمنية بين اللحظة التي يتم فيها وضع الطلبية واللحظة التي تصل فيها الطلبية للمخزن.</a:t>
                </a:r>
              </a:p>
              <a:p>
                <a:pPr marL="739775" lvl="1" indent="-339725" algn="r" rtl="1"/>
                <a:r>
                  <a:rPr lang="ar-SA" dirty="0"/>
                  <a:t>فترة التوريد معروفة وثابتة </a:t>
                </a:r>
              </a:p>
              <a:p>
                <a:pPr marL="739775" lvl="1" indent="-339725" algn="r" rtl="1"/>
                <a:r>
                  <a:rPr lang="ar-SA" dirty="0"/>
                  <a:t>سنرمز لها بالرمز </a:t>
                </a:r>
                <a14:m>
                  <m:oMath xmlns:m="http://schemas.openxmlformats.org/officeDocument/2006/math">
                    <m:r>
                      <a:rPr lang="en-US" i="1">
                        <a:latin typeface="Cambria Math" panose="02040503050406030204" pitchFamily="18" charset="0"/>
                      </a:rPr>
                      <m:t>𝐿</m:t>
                    </m:r>
                  </m:oMath>
                </a14:m>
                <a:r>
                  <a:rPr lang="ar-SA" dirty="0"/>
                  <a:t> وسنفترض مبدئيا أن  </a:t>
                </a:r>
                <a14:m>
                  <m:oMath xmlns:m="http://schemas.openxmlformats.org/officeDocument/2006/math">
                    <m:r>
                      <a:rPr lang="en-US" i="1">
                        <a:latin typeface="Cambria Math" panose="02040503050406030204" pitchFamily="18" charset="0"/>
                      </a:rPr>
                      <m:t>𝐿</m:t>
                    </m:r>
                    <m:r>
                      <a:rPr lang="en-US" b="0" i="0" smtClean="0">
                        <a:latin typeface="Cambria Math" panose="02040503050406030204" pitchFamily="18" charset="0"/>
                      </a:rPr>
                      <m:t>=</m:t>
                    </m:r>
                    <m:r>
                      <a:rPr lang="en-US" b="0" i="0" smtClean="0">
                        <a:latin typeface="Cambria Math" panose="02040503050406030204" pitchFamily="18" charset="0"/>
                      </a:rPr>
                      <m:t>0</m:t>
                    </m:r>
                  </m:oMath>
                </a14:m>
                <a:endParaRPr lang="ar-SA" dirty="0"/>
              </a:p>
              <a:p>
                <a:pPr marL="739775" lvl="1" indent="-339725" algn="r" rtl="1"/>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2659" t="-1677" r="-1679" b="-3484"/>
                </a:stretch>
              </a:blipFill>
            </p:spPr>
            <p:txBody>
              <a:bodyPr/>
              <a:lstStyle/>
              <a:p>
                <a:r>
                  <a:rPr lang="en-US">
                    <a:noFill/>
                  </a:rPr>
                  <a:t> </a:t>
                </a:r>
              </a:p>
            </p:txBody>
          </p:sp>
        </mc:Fallback>
      </mc:AlternateContent>
    </p:spTree>
    <p:extLst>
      <p:ext uri="{BB962C8B-B14F-4D97-AF65-F5344CB8AC3E}">
        <p14:creationId xmlns:p14="http://schemas.microsoft.com/office/powerpoint/2010/main" val="36789210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افتراضات 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440904"/>
                <a:ext cx="8712968" cy="4724400"/>
              </a:xfrm>
            </p:spPr>
            <p:txBody>
              <a:bodyPr/>
              <a:lstStyle/>
              <a:p>
                <a:pPr marL="339725" indent="-339725" algn="just" rtl="1"/>
                <a:r>
                  <a:rPr lang="ar-SA" sz="3000" dirty="0"/>
                  <a:t>تكلفة إعداد الطلبية (الإجراءات الإدارية لطلب واستلام الطلبية) لزيادة المخزون ثابته خلال السنة بغض النظر عن كمية الطلبية. سنرمز لهذه التكلفة بالرمز </a:t>
                </a:r>
                <a14:m>
                  <m:oMath xmlns:m="http://schemas.openxmlformats.org/officeDocument/2006/math">
                    <m:r>
                      <a:rPr lang="en-US" sz="3000" i="1">
                        <a:latin typeface="Cambria Math" panose="02040503050406030204" pitchFamily="18" charset="0"/>
                      </a:rPr>
                      <m:t>𝐾</m:t>
                    </m:r>
                  </m:oMath>
                </a14:m>
                <a:r>
                  <a:rPr lang="ar-SA" sz="3000" i="1" dirty="0"/>
                  <a:t> .</a:t>
                </a:r>
                <a:endParaRPr lang="en-US" sz="3000" i="1" dirty="0"/>
              </a:p>
              <a:p>
                <a:pPr marL="339725" indent="-339725" algn="r" rtl="1"/>
                <a:r>
                  <a:rPr lang="ar-SA" sz="3000" dirty="0"/>
                  <a:t>تكلفة حفظ الوحدة في المخزن لمدة سنة واحدة تساوي </a:t>
                </a:r>
                <a14:m>
                  <m:oMath xmlns:m="http://schemas.openxmlformats.org/officeDocument/2006/math">
                    <m:r>
                      <a:rPr lang="en-US" sz="3000" b="0" i="1" smtClean="0">
                        <a:latin typeface="Cambria Math" panose="02040503050406030204" pitchFamily="18" charset="0"/>
                      </a:rPr>
                      <m:t>h</m:t>
                    </m:r>
                  </m:oMath>
                </a14:m>
                <a:r>
                  <a:rPr lang="ar-SA" sz="3000" i="1" dirty="0"/>
                  <a:t> </a:t>
                </a:r>
                <a:r>
                  <a:rPr lang="ar-SA" sz="3000" dirty="0"/>
                  <a:t>.</a:t>
                </a:r>
                <a:endParaRPr lang="en-US" sz="3000" dirty="0"/>
              </a:p>
              <a:p>
                <a:pPr marL="739775" lvl="1" indent="-339725" algn="r" rtl="1"/>
                <a:r>
                  <a:rPr lang="ar-SA" sz="2900" dirty="0"/>
                  <a:t>تكلفة حفظ الوحدة في المخزن خلال فتره </a:t>
                </a:r>
                <a14:m>
                  <m:oMath xmlns:m="http://schemas.openxmlformats.org/officeDocument/2006/math">
                    <m:r>
                      <a:rPr lang="en-US" sz="2900" i="1">
                        <a:latin typeface="Cambria Math" panose="02040503050406030204" pitchFamily="18" charset="0"/>
                      </a:rPr>
                      <m:t>𝑚</m:t>
                    </m:r>
                  </m:oMath>
                </a14:m>
                <a:r>
                  <a:rPr lang="ar-SA" sz="2900" dirty="0"/>
                  <a:t> شهر هي </a:t>
                </a:r>
                <a14:m>
                  <m:oMath xmlns:m="http://schemas.openxmlformats.org/officeDocument/2006/math">
                    <m:f>
                      <m:fPr>
                        <m:ctrlPr>
                          <a:rPr lang="en-US" sz="2900" i="1">
                            <a:latin typeface="Cambria Math" panose="02040503050406030204" pitchFamily="18" charset="0"/>
                          </a:rPr>
                        </m:ctrlPr>
                      </m:fPr>
                      <m:num>
                        <m:r>
                          <a:rPr lang="en-US" sz="2900" i="1">
                            <a:latin typeface="Cambria Math" panose="02040503050406030204" pitchFamily="18" charset="0"/>
                          </a:rPr>
                          <m:t>𝑚</m:t>
                        </m:r>
                      </m:num>
                      <m:den>
                        <m:r>
                          <a:rPr lang="en-US" sz="2900" i="1">
                            <a:latin typeface="Cambria Math" panose="02040503050406030204" pitchFamily="18" charset="0"/>
                          </a:rPr>
                          <m:t>12</m:t>
                        </m:r>
                      </m:den>
                    </m:f>
                    <m:r>
                      <a:rPr lang="en-US" sz="2900" b="0" i="1" smtClean="0">
                        <a:latin typeface="Cambria Math" panose="02040503050406030204" pitchFamily="18" charset="0"/>
                      </a:rPr>
                      <m:t>h</m:t>
                    </m:r>
                  </m:oMath>
                </a14:m>
                <a:r>
                  <a:rPr lang="ar-SA" sz="2900" dirty="0"/>
                  <a:t> .</a:t>
                </a:r>
                <a:endParaRPr lang="ar-SA" sz="2900" i="1" dirty="0"/>
              </a:p>
              <a:p>
                <a:pPr marL="339725" indent="-339725" algn="r" rtl="1"/>
                <a:r>
                  <a:rPr lang="ar-SA" sz="3000" dirty="0"/>
                  <a:t>لا يسمح بنفاد المخزون.</a:t>
                </a:r>
              </a:p>
              <a:p>
                <a:pPr marL="339725" indent="-339725" algn="just" rtl="1"/>
                <a:r>
                  <a:rPr lang="ar-SA" sz="3000" dirty="0"/>
                  <a:t>سعر الشراء لزيادة المخزون ثابت خلال السنة ولا يعتمد على كمية الطلبية. سنرمز له بالرمز </a:t>
                </a:r>
                <a14:m>
                  <m:oMath xmlns:m="http://schemas.openxmlformats.org/officeDocument/2006/math">
                    <m:r>
                      <a:rPr lang="en-US" sz="3000" b="0" i="1" smtClean="0">
                        <a:latin typeface="Cambria Math" panose="02040503050406030204" pitchFamily="18" charset="0"/>
                      </a:rPr>
                      <m:t>𝑐</m:t>
                    </m:r>
                  </m:oMath>
                </a14:m>
                <a:r>
                  <a:rPr lang="ar-SA" sz="3000" dirty="0"/>
                  <a:t> </a:t>
                </a:r>
                <a:r>
                  <a:rPr lang="en-US" sz="1600" dirty="0"/>
                  <a:t> </a:t>
                </a:r>
                <a:r>
                  <a:rPr lang="ar-SA" sz="3000" dirty="0"/>
                  <a:t>لقيمة شراء الوحدة. </a:t>
                </a:r>
              </a:p>
              <a:p>
                <a:pPr marL="0" indent="0" algn="just" rtl="1">
                  <a:buNone/>
                </a:pPr>
                <a:r>
                  <a:rPr lang="ar-SA" sz="3000" dirty="0"/>
                  <a:t>   وسيتم شراء كمية ثابته </a:t>
                </a:r>
                <a14:m>
                  <m:oMath xmlns:m="http://schemas.openxmlformats.org/officeDocument/2006/math">
                    <m:r>
                      <a:rPr lang="en-US" sz="3000" i="1">
                        <a:latin typeface="Cambria Math" panose="02040503050406030204" pitchFamily="18" charset="0"/>
                      </a:rPr>
                      <m:t>𝑄</m:t>
                    </m:r>
                  </m:oMath>
                </a14:m>
                <a:r>
                  <a:rPr lang="ar-SA" sz="3000" dirty="0"/>
                  <a:t> في كل مرة.</a:t>
                </a: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440904"/>
                <a:ext cx="8712968" cy="4724400"/>
              </a:xfrm>
              <a:blipFill>
                <a:blip r:embed="rId2"/>
                <a:stretch>
                  <a:fillRect l="-2869" t="-1677" r="-1610" b="-6065"/>
                </a:stretch>
              </a:blipFill>
            </p:spPr>
            <p:txBody>
              <a:bodyPr/>
              <a:lstStyle/>
              <a:p>
                <a:r>
                  <a:rPr lang="en-US">
                    <a:noFill/>
                  </a:rPr>
                  <a:t> </a:t>
                </a:r>
              </a:p>
            </p:txBody>
          </p:sp>
        </mc:Fallback>
      </mc:AlternateContent>
    </p:spTree>
    <p:extLst>
      <p:ext uri="{BB962C8B-B14F-4D97-AF65-F5344CB8AC3E}">
        <p14:creationId xmlns:p14="http://schemas.microsoft.com/office/powerpoint/2010/main" val="15993212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695860" y="2814900"/>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5422204" y="2813160"/>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3" name="Straight Connector 2"/>
          <p:cNvCxnSpPr/>
          <p:nvPr/>
        </p:nvCxnSpPr>
        <p:spPr>
          <a:xfrm>
            <a:off x="1967728" y="2826703"/>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grpSp>
        <p:nvGrpSpPr>
          <p:cNvPr id="22" name="Group 21"/>
          <p:cNvGrpSpPr>
            <a:grpSpLocks/>
          </p:cNvGrpSpPr>
          <p:nvPr/>
        </p:nvGrpSpPr>
        <p:grpSpPr bwMode="auto">
          <a:xfrm>
            <a:off x="833438" y="1700214"/>
            <a:ext cx="7593013" cy="4391026"/>
            <a:chOff x="525" y="1071"/>
            <a:chExt cx="4783" cy="2766"/>
          </a:xfrm>
        </p:grpSpPr>
        <mc:AlternateContent xmlns:mc="http://schemas.openxmlformats.org/markup-compatibility/2006" xmlns:a14="http://schemas.microsoft.com/office/drawing/2010/main">
          <mc:Choice Requires="a14">
            <p:sp>
              <p:nvSpPr>
                <p:cNvPr id="24" name="Text Box 11"/>
                <p:cNvSpPr txBox="1">
                  <a:spLocks noChangeArrowheads="1"/>
                </p:cNvSpPr>
                <p:nvPr/>
              </p:nvSpPr>
              <p:spPr bwMode="auto">
                <a:xfrm>
                  <a:off x="4893" y="3430"/>
                  <a:ext cx="415" cy="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0" algn="ctr">
                    <a:lnSpc>
                      <a:spcPct val="90000"/>
                    </a:lnSpc>
                    <a:defRPr/>
                  </a:pPr>
                  <a14:m>
                    <m:oMathPara xmlns:m="http://schemas.openxmlformats.org/officeDocument/2006/math">
                      <m:oMathParaPr>
                        <m:jc m:val="centerGroup"/>
                      </m:oMathParaPr>
                      <m:oMath xmlns:m="http://schemas.openxmlformats.org/officeDocument/2006/math">
                        <m:r>
                          <a:rPr lang="en-US" altLang="en-US" sz="2000" i="1" smtClean="0">
                            <a:solidFill>
                              <a:schemeClr val="tx1"/>
                            </a:solidFill>
                            <a:latin typeface="Cambria Math" panose="02040503050406030204" pitchFamily="18" charset="0"/>
                          </a:rPr>
                          <m:t>𝑡</m:t>
                        </m:r>
                        <m:r>
                          <a:rPr lang="en-US" altLang="en-US" sz="2000" i="1">
                            <a:solidFill>
                              <a:srgbClr val="009900"/>
                            </a:solidFill>
                            <a:latin typeface="Cambria Math" panose="02040503050406030204" pitchFamily="18" charset="0"/>
                          </a:rPr>
                          <m:t> </m:t>
                        </m:r>
                      </m:oMath>
                    </m:oMathPara>
                  </a14:m>
                  <a:endParaRPr lang="en-US" altLang="en-US" sz="2000" dirty="0">
                    <a:solidFill>
                      <a:srgbClr val="000000"/>
                    </a:solidFill>
                  </a:endParaRPr>
                </a:p>
                <a:p>
                  <a:pPr lvl="0" algn="ctr">
                    <a:lnSpc>
                      <a:spcPct val="90000"/>
                    </a:lnSpc>
                    <a:defRPr/>
                  </a:pPr>
                  <a:r>
                    <a:rPr lang="ar-SA" altLang="en-US" sz="2000" dirty="0">
                      <a:solidFill>
                        <a:srgbClr val="000000"/>
                      </a:solidFill>
                    </a:rPr>
                    <a:t>الزمن</a:t>
                  </a:r>
                  <a:endParaRPr kumimoji="0" lang="en-US" altLang="en-US" sz="2000" strike="noStrike" kern="1200" cap="none" spc="0" normalizeH="0" baseline="0" noProof="0" dirty="0">
                    <a:ln>
                      <a:noFill/>
                    </a:ln>
                    <a:solidFill>
                      <a:srgbClr val="000000"/>
                    </a:solidFill>
                    <a:effectLst/>
                    <a:uLnTx/>
                    <a:uFillTx/>
                    <a:latin typeface="Arial" charset="0"/>
                    <a:ea typeface="+mn-ea"/>
                    <a:cs typeface="Arial" charset="0"/>
                  </a:endParaRPr>
                </a:p>
              </p:txBody>
            </p:sp>
          </mc:Choice>
          <mc:Fallback xmlns="">
            <p:sp>
              <p:nvSpPr>
                <p:cNvPr id="24" name="Text Box 11"/>
                <p:cNvSpPr txBox="1">
                  <a:spLocks noRot="1" noChangeAspect="1" noMove="1" noResize="1" noEditPoints="1" noAdjustHandles="1" noChangeArrowheads="1" noChangeShapeType="1" noTextEdit="1"/>
                </p:cNvSpPr>
                <p:nvPr/>
              </p:nvSpPr>
              <p:spPr bwMode="auto">
                <a:xfrm>
                  <a:off x="4893" y="3430"/>
                  <a:ext cx="415" cy="407"/>
                </a:xfrm>
                <a:prstGeom prst="rect">
                  <a:avLst/>
                </a:prstGeom>
                <a:blipFill>
                  <a:blip r:embed="rId3"/>
                  <a:stretch>
                    <a:fillRect l="-10185" r="-9259" b="-169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Text Box 14"/>
            <p:cNvSpPr txBox="1">
              <a:spLocks noChangeArrowheads="1"/>
            </p:cNvSpPr>
            <p:nvPr/>
          </p:nvSpPr>
          <p:spPr bwMode="auto">
            <a:xfrm>
              <a:off x="525" y="1071"/>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Arial" charset="0"/>
                  <a:ea typeface="+mn-ea"/>
                  <a:cs typeface="Arial" charset="0"/>
                </a:rPr>
                <a:t>كمية المخزون</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 name="Freeform 7"/>
            <p:cNvSpPr>
              <a:spLocks/>
            </p:cNvSpPr>
            <p:nvPr/>
          </p:nvSpPr>
          <p:spPr bwMode="auto">
            <a:xfrm>
              <a:off x="1240" y="1368"/>
              <a:ext cx="3912" cy="2056"/>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mc:AlternateContent xmlns:mc="http://schemas.openxmlformats.org/markup-compatibility/2006" xmlns:a14="http://schemas.microsoft.com/office/drawing/2010/main">
        <mc:Choice Requires="a14">
          <p:sp>
            <p:nvSpPr>
              <p:cNvPr id="37" name="Text Box 10"/>
              <p:cNvSpPr txBox="1">
                <a:spLocks noChangeArrowheads="1"/>
              </p:cNvSpPr>
              <p:nvPr/>
            </p:nvSpPr>
            <p:spPr bwMode="auto">
              <a:xfrm>
                <a:off x="1520031" y="2617248"/>
                <a:ext cx="576263" cy="362920"/>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lvl="0">
                  <a:lnSpc>
                    <a:spcPct val="90000"/>
                  </a:lnSpc>
                  <a:defRPr/>
                </a:pPr>
                <a14:m>
                  <m:oMath xmlns:m="http://schemas.openxmlformats.org/officeDocument/2006/math">
                    <m:r>
                      <a:rPr lang="en-US" altLang="en-US" sz="2000" i="1">
                        <a:solidFill>
                          <a:srgbClr val="000000"/>
                        </a:solidFill>
                        <a:latin typeface="Cambria Math" panose="02040503050406030204" pitchFamily="18" charset="0"/>
                      </a:rPr>
                      <m:t>𝑄</m:t>
                    </m:r>
                  </m:oMath>
                </a14:m>
                <a:r>
                  <a:rPr kumimoji="0" lang="en-US" altLang="en-US" sz="1800" b="0" i="0" u="none" strike="noStrike" kern="1200" cap="none" spc="0" normalizeH="0" baseline="0" noProof="0" dirty="0">
                    <a:ln>
                      <a:noFill/>
                    </a:ln>
                    <a:solidFill>
                      <a:srgbClr val="BBE0E3"/>
                    </a:solidFill>
                    <a:effectLst/>
                    <a:uLnTx/>
                    <a:uFillTx/>
                    <a:latin typeface="Arial" charset="0"/>
                    <a:ea typeface="+mn-ea"/>
                    <a:cs typeface="Arial" charset="0"/>
                  </a:rPr>
                  <a:t> </a:t>
                </a:r>
              </a:p>
            </p:txBody>
          </p:sp>
        </mc:Choice>
        <mc:Fallback xmlns="">
          <p:sp>
            <p:nvSpPr>
              <p:cNvPr id="37" name="Text Box 10"/>
              <p:cNvSpPr txBox="1">
                <a:spLocks noRot="1" noChangeAspect="1" noMove="1" noResize="1" noEditPoints="1" noAdjustHandles="1" noChangeArrowheads="1" noChangeShapeType="1" noTextEdit="1"/>
              </p:cNvSpPr>
              <p:nvPr/>
            </p:nvSpPr>
            <p:spPr bwMode="auto">
              <a:xfrm>
                <a:off x="1520031" y="2617248"/>
                <a:ext cx="576263" cy="362920"/>
              </a:xfrm>
              <a:prstGeom prst="rect">
                <a:avLst/>
              </a:prstGeom>
              <a:blipFill>
                <a:blip r:embed="rId4"/>
                <a:stretch>
                  <a:fillRect l="-3158" b="-13333"/>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7" name="Straight Connector 6"/>
          <p:cNvCxnSpPr/>
          <p:nvPr/>
        </p:nvCxnSpPr>
        <p:spPr>
          <a:xfrm>
            <a:off x="3693425" y="2807971"/>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21557" y="2806000"/>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7" name="Text Box 10"/>
          <p:cNvSpPr txBox="1">
            <a:spLocks noChangeArrowheads="1"/>
          </p:cNvSpPr>
          <p:nvPr/>
        </p:nvSpPr>
        <p:spPr bwMode="auto">
          <a:xfrm>
            <a:off x="596455" y="3846181"/>
            <a:ext cx="1107058" cy="5909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dirty="0">
                <a:solidFill>
                  <a:srgbClr val="009900"/>
                </a:solidFill>
                <a:latin typeface="Times New Roman" panose="02020603050405020304" pitchFamily="18" charset="0"/>
              </a:rPr>
              <a:t>متوسط المخزون</a:t>
            </a:r>
            <a:endParaRPr kumimoji="0" lang="en-US" altLang="en-US" sz="1800" u="none" strike="noStrike" kern="1200" cap="none" spc="0" normalizeH="0" baseline="0" noProof="0" dirty="0">
              <a:ln>
                <a:noFill/>
              </a:ln>
              <a:solidFill>
                <a:srgbClr val="009900"/>
              </a:solidFill>
              <a:effectLst/>
              <a:uLnTx/>
              <a:uFillTx/>
            </a:endParaRPr>
          </a:p>
        </p:txBody>
      </p:sp>
      <mc:AlternateContent xmlns:mc="http://schemas.openxmlformats.org/markup-compatibility/2006" xmlns:a14="http://schemas.microsoft.com/office/drawing/2010/main">
        <mc:Choice Requires="a14">
          <p:sp>
            <p:nvSpPr>
              <p:cNvPr id="29" name="Text Box 10"/>
              <p:cNvSpPr txBox="1">
                <a:spLocks noChangeArrowheads="1"/>
              </p:cNvSpPr>
              <p:nvPr/>
            </p:nvSpPr>
            <p:spPr bwMode="auto">
              <a:xfrm>
                <a:off x="1440752" y="3875601"/>
                <a:ext cx="452214" cy="584199"/>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b="1"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9900"/>
                            </a:solidFill>
                            <a:latin typeface="Cambria Math" panose="02040503050406030204" pitchFamily="18" charset="0"/>
                          </a:rPr>
                        </m:ctrlPr>
                      </m:fPr>
                      <m:num>
                        <m:r>
                          <a:rPr lang="en-US" altLang="en-US" sz="2400" b="0" i="1" smtClean="0">
                            <a:solidFill>
                              <a:srgbClr val="009900"/>
                            </a:solidFill>
                            <a:latin typeface="Cambria Math" panose="02040503050406030204" pitchFamily="18" charset="0"/>
                          </a:rPr>
                          <m:t>𝑄</m:t>
                        </m:r>
                      </m:num>
                      <m:den>
                        <m:r>
                          <a:rPr lang="en-US" altLang="en-US" sz="2400" b="0" i="1" smtClean="0">
                            <a:solidFill>
                              <a:srgbClr val="009900"/>
                            </a:solidFill>
                            <a:latin typeface="Cambria Math" panose="02040503050406030204" pitchFamily="18" charset="0"/>
                          </a:rPr>
                          <m:t>2</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9" name="Text Box 10"/>
              <p:cNvSpPr txBox="1">
                <a:spLocks noRot="1" noChangeAspect="1" noMove="1" noResize="1" noEditPoints="1" noAdjustHandles="1" noChangeArrowheads="1" noChangeShapeType="1" noTextEdit="1"/>
              </p:cNvSpPr>
              <p:nvPr/>
            </p:nvSpPr>
            <p:spPr bwMode="auto">
              <a:xfrm>
                <a:off x="1440752" y="3875601"/>
                <a:ext cx="452214" cy="584199"/>
              </a:xfrm>
              <a:prstGeom prst="rect">
                <a:avLst/>
              </a:prstGeom>
              <a:blipFill>
                <a:blip r:embed="rId5"/>
                <a:stretch>
                  <a:fillRect l="-20000" t="-2083" b="-8333"/>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11" name="Straight Connector 10"/>
          <p:cNvCxnSpPr>
            <a:cxnSpLocks/>
          </p:cNvCxnSpPr>
          <p:nvPr/>
        </p:nvCxnSpPr>
        <p:spPr>
          <a:xfrm flipH="1">
            <a:off x="1967282" y="4154883"/>
            <a:ext cx="5421995" cy="0"/>
          </a:xfrm>
          <a:prstGeom prst="line">
            <a:avLst/>
          </a:prstGeom>
          <a:ln w="28575">
            <a:solidFill>
              <a:srgbClr val="0099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 Box 10"/>
              <p:cNvSpPr txBox="1">
                <a:spLocks noChangeArrowheads="1"/>
              </p:cNvSpPr>
              <p:nvPr/>
            </p:nvSpPr>
            <p:spPr bwMode="auto">
              <a:xfrm>
                <a:off x="3459698" y="5575302"/>
                <a:ext cx="452214" cy="584199"/>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0" name="Text Box 10"/>
              <p:cNvSpPr txBox="1">
                <a:spLocks noRot="1" noChangeAspect="1" noMove="1" noResize="1" noEditPoints="1" noAdjustHandles="1" noChangeArrowheads="1" noChangeShapeType="1" noTextEdit="1"/>
              </p:cNvSpPr>
              <p:nvPr/>
            </p:nvSpPr>
            <p:spPr bwMode="auto">
              <a:xfrm>
                <a:off x="3459698" y="5575302"/>
                <a:ext cx="452214" cy="584199"/>
              </a:xfrm>
              <a:prstGeom prst="rect">
                <a:avLst/>
              </a:prstGeom>
              <a:blipFill>
                <a:blip r:embed="rId6"/>
                <a:stretch>
                  <a:fillRect l="-21622" t="-2105" b="-947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10"/>
              <p:cNvSpPr txBox="1">
                <a:spLocks noChangeArrowheads="1"/>
              </p:cNvSpPr>
              <p:nvPr/>
            </p:nvSpPr>
            <p:spPr bwMode="auto">
              <a:xfrm>
                <a:off x="5180242" y="5579408"/>
                <a:ext cx="596230" cy="584199"/>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2400" dirty="0">
                    <a:solidFill>
                      <a:srgbClr val="000000"/>
                    </a:solidFill>
                    <a:latin typeface="Times New Roman" panose="02020603050405020304" pitchFamily="18" charset="0"/>
                  </a:rPr>
                  <a:t>2</a:t>
                </a: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1" name="Text Box 10"/>
              <p:cNvSpPr txBox="1">
                <a:spLocks noRot="1" noChangeAspect="1" noMove="1" noResize="1" noEditPoints="1" noAdjustHandles="1" noChangeArrowheads="1" noChangeShapeType="1" noTextEdit="1"/>
              </p:cNvSpPr>
              <p:nvPr/>
            </p:nvSpPr>
            <p:spPr bwMode="auto">
              <a:xfrm>
                <a:off x="5180242" y="5579408"/>
                <a:ext cx="596230" cy="584199"/>
              </a:xfrm>
              <a:prstGeom prst="rect">
                <a:avLst/>
              </a:prstGeom>
              <a:blipFill>
                <a:blip r:embed="rId7"/>
                <a:stretch>
                  <a:fillRect l="-15306" t="-2083" b="-8333"/>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0"/>
              <p:cNvSpPr txBox="1">
                <a:spLocks noChangeArrowheads="1"/>
              </p:cNvSpPr>
              <p:nvPr/>
            </p:nvSpPr>
            <p:spPr bwMode="auto">
              <a:xfrm>
                <a:off x="6817785" y="5581105"/>
                <a:ext cx="677047" cy="584199"/>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rPr>
                  <a:t>3</a:t>
                </a:r>
                <a:r>
                  <a:rPr lang="en-US"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6" name="Text Box 10"/>
              <p:cNvSpPr txBox="1">
                <a:spLocks noRot="1" noChangeAspect="1" noMove="1" noResize="1" noEditPoints="1" noAdjustHandles="1" noChangeArrowheads="1" noChangeShapeType="1" noTextEdit="1"/>
              </p:cNvSpPr>
              <p:nvPr/>
            </p:nvSpPr>
            <p:spPr bwMode="auto">
              <a:xfrm>
                <a:off x="6817785" y="5581105"/>
                <a:ext cx="677047" cy="584199"/>
              </a:xfrm>
              <a:prstGeom prst="rect">
                <a:avLst/>
              </a:prstGeom>
              <a:blipFill>
                <a:blip r:embed="rId8"/>
                <a:stretch>
                  <a:fillRect l="-13514" t="-2105" b="-947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Text Box 10"/>
          <p:cNvSpPr txBox="1">
            <a:spLocks noChangeArrowheads="1"/>
          </p:cNvSpPr>
          <p:nvPr/>
        </p:nvSpPr>
        <p:spPr bwMode="auto">
          <a:xfrm>
            <a:off x="3314134" y="1845289"/>
            <a:ext cx="2413551"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ar-SA" altLang="en-US" sz="2400" dirty="0">
                <a:solidFill>
                  <a:srgbClr val="009900"/>
                </a:solidFill>
                <a:latin typeface="Times New Roman" panose="02020603050405020304" pitchFamily="18" charset="0"/>
              </a:rPr>
              <a:t>دورة مخزون</a:t>
            </a:r>
            <a:endParaRPr kumimoji="0" lang="en-US" altLang="en-US" sz="2400" u="none" strike="noStrike" kern="1200" cap="none" spc="0" normalizeH="0" baseline="0" noProof="0" dirty="0">
              <a:ln>
                <a:noFill/>
              </a:ln>
              <a:solidFill>
                <a:srgbClr val="009900"/>
              </a:solidFill>
              <a:effectLst/>
              <a:uLnTx/>
              <a:uFillTx/>
            </a:endParaRPr>
          </a:p>
        </p:txBody>
      </p:sp>
      <p:sp>
        <p:nvSpPr>
          <p:cNvPr id="6" name="Left Brace 5"/>
          <p:cNvSpPr/>
          <p:nvPr/>
        </p:nvSpPr>
        <p:spPr>
          <a:xfrm rot="5400000">
            <a:off x="4392521" y="1615843"/>
            <a:ext cx="329940" cy="1728132"/>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952090-5741-4A2C-A886-4434FAEA7576}"/>
                  </a:ext>
                </a:extLst>
              </p:cNvPr>
              <p:cNvSpPr txBox="1"/>
              <p:nvPr/>
            </p:nvSpPr>
            <p:spPr>
              <a:xfrm rot="3369702">
                <a:off x="1871062" y="3228508"/>
                <a:ext cx="14023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US" i="1" smtClean="0">
                          <a:solidFill>
                            <a:srgbClr val="009900"/>
                          </a:solidFill>
                          <a:latin typeface="Cambria Math" panose="02040503050406030204" pitchFamily="18" charset="0"/>
                        </a:rPr>
                        <m:t>𝑄</m:t>
                      </m:r>
                      <m:r>
                        <a:rPr lang="en-US" altLang="en-US" b="0" i="1" smtClean="0">
                          <a:solidFill>
                            <a:srgbClr val="009900"/>
                          </a:solidFill>
                          <a:latin typeface="Cambria Math" panose="02040503050406030204" pitchFamily="18" charset="0"/>
                        </a:rPr>
                        <m:t>−</m:t>
                      </m:r>
                      <m:r>
                        <a:rPr lang="en-US" altLang="en-US" b="0" i="1" smtClean="0">
                          <a:solidFill>
                            <a:srgbClr val="009900"/>
                          </a:solidFill>
                          <a:latin typeface="Cambria Math" panose="02040503050406030204" pitchFamily="18" charset="0"/>
                        </a:rPr>
                        <m:t>𝐷𝑡</m:t>
                      </m:r>
                    </m:oMath>
                  </m:oMathPara>
                </a14:m>
                <a:endParaRPr lang="en-US" dirty="0">
                  <a:solidFill>
                    <a:srgbClr val="009900"/>
                  </a:solidFill>
                </a:endParaRPr>
              </a:p>
            </p:txBody>
          </p:sp>
        </mc:Choice>
        <mc:Fallback xmlns="">
          <p:sp>
            <p:nvSpPr>
              <p:cNvPr id="2" name="TextBox 1">
                <a:extLst>
                  <a:ext uri="{FF2B5EF4-FFF2-40B4-BE49-F238E27FC236}">
                    <a16:creationId xmlns:a16="http://schemas.microsoft.com/office/drawing/2014/main" id="{40952090-5741-4A2C-A886-4434FAEA7576}"/>
                  </a:ext>
                </a:extLst>
              </p:cNvPr>
              <p:cNvSpPr txBox="1">
                <a:spLocks noRot="1" noChangeAspect="1" noMove="1" noResize="1" noEditPoints="1" noAdjustHandles="1" noChangeArrowheads="1" noChangeShapeType="1" noTextEdit="1"/>
              </p:cNvSpPr>
              <p:nvPr/>
            </p:nvSpPr>
            <p:spPr>
              <a:xfrm rot="3369702">
                <a:off x="1871062" y="3228508"/>
                <a:ext cx="140230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0">
                <a:extLst>
                  <a:ext uri="{FF2B5EF4-FFF2-40B4-BE49-F238E27FC236}">
                    <a16:creationId xmlns:a16="http://schemas.microsoft.com/office/drawing/2014/main" id="{1169496C-FCF6-4948-BC54-573930C15100}"/>
                  </a:ext>
                </a:extLst>
              </p:cNvPr>
              <p:cNvSpPr txBox="1">
                <a:spLocks noChangeArrowheads="1"/>
              </p:cNvSpPr>
              <p:nvPr/>
            </p:nvSpPr>
            <p:spPr bwMode="auto">
              <a:xfrm>
                <a:off x="5614275" y="1546204"/>
                <a:ext cx="3280959" cy="1434047"/>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ar-SA" altLang="en-US" sz="2400" dirty="0">
                    <a:solidFill>
                      <a:srgbClr val="CC9900"/>
                    </a:solidFill>
                    <a:latin typeface="Times New Roman" panose="02020603050405020304" pitchFamily="18" charset="0"/>
                  </a:rPr>
                  <a:t>عدد دورات المخزون سنوياً</a:t>
                </a:r>
                <a:endParaRPr lang="en-US" altLang="en-US" sz="2400" dirty="0">
                  <a:solidFill>
                    <a:srgbClr val="CC9900"/>
                  </a:solidFill>
                  <a:latin typeface="Times New Roman" panose="02020603050405020304" pitchFamily="18" charset="0"/>
                </a:endParaRPr>
              </a:p>
              <a:p>
                <a:pPr marL="0" marR="0" lvl="0" indent="0" algn="ctr" defTabSz="914400" rtl="1" eaLnBrk="1" fontAlgn="base" latinLnBrk="0" hangingPunct="1">
                  <a:lnSpc>
                    <a:spcPct val="90000"/>
                  </a:lnSpc>
                  <a:spcBef>
                    <a:spcPct val="0"/>
                  </a:spcBef>
                  <a:spcAft>
                    <a:spcPct val="0"/>
                  </a:spcAft>
                  <a:buClrTx/>
                  <a:buSzTx/>
                  <a:buFontTx/>
                  <a:buNone/>
                  <a:tabLst/>
                  <a:defRPr/>
                </a:pPr>
                <a:endParaRPr lang="ar-SA" altLang="en-US" sz="1200" dirty="0">
                  <a:solidFill>
                    <a:srgbClr val="CC9900"/>
                  </a:solidFill>
                  <a:latin typeface="Times New Roman" panose="02020603050405020304" pitchFamily="18" charset="0"/>
                </a:endParaRPr>
              </a:p>
              <a:p>
                <a:pPr lvl="0" algn="ctr" rtl="1">
                  <a:lnSpc>
                    <a:spcPct val="90000"/>
                  </a:lnSpc>
                  <a:defRPr/>
                </a:pPr>
                <a14:m>
                  <m:oMathPara xmlns:m="http://schemas.openxmlformats.org/officeDocument/2006/math">
                    <m:oMathParaPr>
                      <m:jc m:val="centerGroup"/>
                    </m:oMathParaPr>
                    <m:oMath xmlns:m="http://schemas.openxmlformats.org/officeDocument/2006/math">
                      <m:f>
                        <m:fPr>
                          <m:ctrlPr>
                            <a:rPr lang="en-US" altLang="en-US" sz="2400" i="1" smtClean="0">
                              <a:solidFill>
                                <a:srgbClr val="CC9900"/>
                              </a:solidFill>
                              <a:latin typeface="Cambria Math" panose="02040503050406030204" pitchFamily="18" charset="0"/>
                            </a:rPr>
                          </m:ctrlPr>
                        </m:fPr>
                        <m:num>
                          <m:r>
                            <a:rPr lang="ar-SA" altLang="en-US" sz="2400" b="0" i="1" smtClean="0">
                              <a:solidFill>
                                <a:srgbClr val="CC9900"/>
                              </a:solidFill>
                              <a:latin typeface="Cambria Math" panose="02040503050406030204" pitchFamily="18" charset="0"/>
                            </a:rPr>
                            <m:t>1</m:t>
                          </m:r>
                        </m:num>
                        <m:den>
                          <m:f>
                            <m:fPr>
                              <m:type m:val="skw"/>
                              <m:ctrlPr>
                                <a:rPr lang="en-US" altLang="en-US" sz="2400" i="1" smtClean="0">
                                  <a:solidFill>
                                    <a:srgbClr val="CC9900"/>
                                  </a:solidFill>
                                  <a:latin typeface="Cambria Math" panose="02040503050406030204" pitchFamily="18" charset="0"/>
                                </a:rPr>
                              </m:ctrlPr>
                            </m:fPr>
                            <m:num>
                              <m:r>
                                <a:rPr lang="en-US" altLang="en-US" sz="2400" b="0" i="1" smtClean="0">
                                  <a:solidFill>
                                    <a:srgbClr val="CC9900"/>
                                  </a:solidFill>
                                  <a:latin typeface="Cambria Math" panose="02040503050406030204" pitchFamily="18" charset="0"/>
                                </a:rPr>
                                <m:t>𝑄</m:t>
                              </m:r>
                            </m:num>
                            <m:den>
                              <m:r>
                                <a:rPr lang="en-US" altLang="en-US" sz="2400" b="0" i="1" smtClean="0">
                                  <a:solidFill>
                                    <a:srgbClr val="CC9900"/>
                                  </a:solidFill>
                                  <a:latin typeface="Cambria Math" panose="02040503050406030204" pitchFamily="18" charset="0"/>
                                </a:rPr>
                                <m:t>𝐷</m:t>
                              </m:r>
                            </m:den>
                          </m:f>
                        </m:den>
                      </m:f>
                      <m:r>
                        <a:rPr lang="en-US" altLang="en-US" sz="2400" b="0" i="1" smtClean="0">
                          <a:solidFill>
                            <a:srgbClr val="CC9900"/>
                          </a:solidFill>
                          <a:latin typeface="Cambria Math" panose="02040503050406030204" pitchFamily="18" charset="0"/>
                        </a:rPr>
                        <m:t>=</m:t>
                      </m:r>
                      <m:f>
                        <m:fPr>
                          <m:ctrlPr>
                            <a:rPr lang="en-US" altLang="en-US" sz="2400" i="1" smtClean="0">
                              <a:solidFill>
                                <a:srgbClr val="CC9900"/>
                              </a:solidFill>
                              <a:latin typeface="Cambria Math" panose="02040503050406030204" pitchFamily="18" charset="0"/>
                            </a:rPr>
                          </m:ctrlPr>
                        </m:fPr>
                        <m:num>
                          <m:r>
                            <a:rPr lang="en-US" altLang="en-US" sz="2400" b="0" i="1" smtClean="0">
                              <a:solidFill>
                                <a:srgbClr val="CC9900"/>
                              </a:solidFill>
                              <a:latin typeface="Cambria Math" panose="02040503050406030204" pitchFamily="18" charset="0"/>
                            </a:rPr>
                            <m:t>𝐷</m:t>
                          </m:r>
                        </m:num>
                        <m:den>
                          <m:r>
                            <a:rPr lang="en-US" altLang="en-US" sz="2400" b="0" i="1" smtClean="0">
                              <a:solidFill>
                                <a:srgbClr val="CC9900"/>
                              </a:solidFill>
                              <a:latin typeface="Cambria Math" panose="02040503050406030204" pitchFamily="18" charset="0"/>
                            </a:rPr>
                            <m:t>𝑄</m:t>
                          </m:r>
                        </m:den>
                      </m:f>
                    </m:oMath>
                  </m:oMathPara>
                </a14:m>
                <a:endParaRPr kumimoji="0" lang="en-US" altLang="en-US" sz="2400" u="none" strike="noStrike" kern="1200" cap="none" spc="0" normalizeH="0" baseline="0" noProof="0" dirty="0">
                  <a:ln>
                    <a:noFill/>
                  </a:ln>
                  <a:solidFill>
                    <a:srgbClr val="CC9900"/>
                  </a:solidFill>
                  <a:effectLst/>
                  <a:uLnTx/>
                  <a:uFillTx/>
                </a:endParaRPr>
              </a:p>
            </p:txBody>
          </p:sp>
        </mc:Choice>
        <mc:Fallback xmlns="">
          <p:sp>
            <p:nvSpPr>
              <p:cNvPr id="31" name="Text Box 10">
                <a:extLst>
                  <a:ext uri="{FF2B5EF4-FFF2-40B4-BE49-F238E27FC236}">
                    <a16:creationId xmlns:a16="http://schemas.microsoft.com/office/drawing/2014/main" id="{1169496C-FCF6-4948-BC54-573930C15100}"/>
                  </a:ext>
                </a:extLst>
              </p:cNvPr>
              <p:cNvSpPr txBox="1">
                <a:spLocks noRot="1" noChangeAspect="1" noMove="1" noResize="1" noEditPoints="1" noAdjustHandles="1" noChangeArrowheads="1" noChangeShapeType="1" noTextEdit="1"/>
              </p:cNvSpPr>
              <p:nvPr/>
            </p:nvSpPr>
            <p:spPr bwMode="auto">
              <a:xfrm>
                <a:off x="5614275" y="1546204"/>
                <a:ext cx="3280959" cy="1434047"/>
              </a:xfrm>
              <a:prstGeom prst="rect">
                <a:avLst/>
              </a:prstGeom>
              <a:blipFill>
                <a:blip r:embed="rId10"/>
                <a:stretch>
                  <a:fillRect t="-5957"/>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192197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22" presetClass="entr" presetSubtype="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0" grpId="0"/>
      <p:bldP spid="21" grpId="0"/>
      <p:bldP spid="26" grpId="0"/>
      <p:bldP spid="30" grpId="0"/>
      <p:bldP spid="6" grpId="0" animBg="1"/>
      <p:bldP spid="2"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نموذج</a:t>
                </a:r>
                <a:r>
                  <a:rPr lang="en-US" dirty="0"/>
                  <a:t>EOQ </a:t>
                </a:r>
                <a:r>
                  <a:rPr lang="ar-SA" dirty="0"/>
                  <a:t> يحدد كمية الطلبية المثلى التي تقلل من التكاليف السنوية (</a:t>
                </a:r>
                <a:r>
                  <a:rPr lang="en-US" dirty="0">
                    <a:solidFill>
                      <a:srgbClr val="0000FF"/>
                    </a:solidFill>
                  </a:rPr>
                  <a:t>T</a:t>
                </a:r>
                <a:r>
                  <a:rPr lang="en-US" dirty="0"/>
                  <a:t>otal </a:t>
                </a:r>
                <a:r>
                  <a:rPr lang="en-US" dirty="0">
                    <a:solidFill>
                      <a:srgbClr val="0000FF"/>
                    </a:solidFill>
                  </a:rPr>
                  <a:t>C</a:t>
                </a:r>
                <a:r>
                  <a:rPr lang="en-US" dirty="0"/>
                  <a:t>ost</a:t>
                </a:r>
                <a:r>
                  <a:rPr lang="ar-SA" dirty="0"/>
                  <a:t>) لضبط ومراقبة المخزون:</a:t>
                </a:r>
              </a:p>
              <a:p>
                <a:pPr marL="0" indent="0">
                  <a:buNone/>
                </a:pPr>
                <a:r>
                  <a:rPr lang="en-US" sz="1900" dirty="0">
                    <a:solidFill>
                      <a:srgbClr val="0000FF"/>
                    </a:solidFill>
                  </a:rPr>
                  <a:t>TC(</a:t>
                </a:r>
                <a14:m>
                  <m:oMath xmlns:m="http://schemas.openxmlformats.org/officeDocument/2006/math">
                    <m:r>
                      <m:rPr>
                        <m:nor/>
                      </m:rPr>
                      <a:rPr lang="en-US" sz="1900" i="1" smtClean="0">
                        <a:solidFill>
                          <a:srgbClr val="0000FF"/>
                        </a:solidFill>
                        <a:latin typeface="Cambria Math" panose="02040503050406030204" pitchFamily="18" charset="0"/>
                      </a:rPr>
                      <m:t>Q</m:t>
                    </m:r>
                  </m:oMath>
                </a14:m>
                <a:r>
                  <a:rPr lang="ar-SA" sz="1900" dirty="0">
                    <a:solidFill>
                      <a:srgbClr val="0000FF"/>
                    </a:solidFill>
                  </a:rPr>
                  <a:t> </a:t>
                </a:r>
                <a:r>
                  <a:rPr lang="en-US" sz="1900" dirty="0">
                    <a:solidFill>
                      <a:srgbClr val="0000FF"/>
                    </a:solidFill>
                  </a:rPr>
                  <a:t>)</a:t>
                </a:r>
                <a:r>
                  <a:rPr lang="en-US" sz="1900" dirty="0"/>
                  <a:t> =</a:t>
                </a:r>
                <a:r>
                  <a:rPr lang="ar-SA" sz="1900" dirty="0"/>
                  <a:t> التكلفة السنوية لإعداد الطلبية + التكلفة السنوية لحفظ المخزون + التكلفة السنوية لشراء الطلبيات </a:t>
                </a:r>
              </a:p>
              <a:p>
                <a:pPr marL="0" indent="0" algn="ctr" rtl="1">
                  <a:buNone/>
                </a:pPr>
                <a:endParaRPr lang="ar-SA" sz="800" dirty="0"/>
              </a:p>
              <a:p>
                <a:pPr marL="339725" indent="-339725" algn="r" rtl="1"/>
                <a:r>
                  <a:rPr lang="ar-SA" sz="2700" dirty="0"/>
                  <a:t>التكلفة السنوية لإعداد الطلبية = تكلفة إعداد الطلبية </a:t>
                </a:r>
                <a:r>
                  <a:rPr lang="en-US" sz="2700" dirty="0"/>
                  <a:t>x</a:t>
                </a:r>
                <a:r>
                  <a:rPr lang="ar-SA" sz="2700" dirty="0"/>
                  <a:t> عدد الطلبيات سنوياً</a:t>
                </a:r>
              </a:p>
              <a:p>
                <a:pPr marL="0" indent="0" algn="r" rtl="1">
                  <a:buNone/>
                </a:pPr>
                <a:r>
                  <a:rPr lang="ar-SA" dirty="0"/>
                  <a:t>                              </a:t>
                </a:r>
                <a:r>
                  <a:rPr lang="ar-SA" sz="2800" dirty="0"/>
                  <a:t>=</a:t>
                </a:r>
                <a:r>
                  <a:rPr lang="ar-SA" dirty="0"/>
                  <a: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𝐾</m:t>
                    </m:r>
                  </m:oMath>
                </a14:m>
                <a:r>
                  <a:rPr lang="ar-SA" dirty="0"/>
                  <a:t> </a:t>
                </a:r>
                <a14:m>
                  <m:oMath xmlns:m="http://schemas.openxmlformats.org/officeDocument/2006/math">
                    <m:f>
                      <m:fPr>
                        <m:ctrlPr>
                          <a:rPr lang="ar-SA"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𝑄</m:t>
                        </m:r>
                      </m:den>
                    </m:f>
                  </m:oMath>
                </a14:m>
                <a:endParaRPr lang="ar-SA" dirty="0"/>
              </a:p>
              <a:p>
                <a:pPr marL="0" indent="0" algn="r" rtl="1">
                  <a:buNone/>
                </a:pPr>
                <a:endParaRPr lang="ar-SA" sz="1600" dirty="0"/>
              </a:p>
              <a:p>
                <a:pPr marL="339725" indent="-339725" algn="r" rtl="1"/>
                <a:r>
                  <a:rPr lang="ar-SA" sz="2500" dirty="0"/>
                  <a:t>التكلفة السنوية لحفظ المخزون =                         </a:t>
                </a:r>
                <a:r>
                  <a:rPr lang="en-US" sz="2500" dirty="0"/>
                  <a:t>x</a:t>
                </a:r>
                <a:endParaRPr lang="ar-SA" sz="2500" dirty="0"/>
              </a:p>
              <a:p>
                <a:pPr marL="0" indent="0" algn="r" rtl="1">
                  <a:buNone/>
                </a:pPr>
                <a:endParaRPr lang="ar-SA" sz="1600" dirty="0"/>
              </a:p>
              <a:p>
                <a:pPr marL="0" indent="0" algn="r" rtl="1">
                  <a:buNone/>
                </a:pPr>
                <a:r>
                  <a:rPr lang="ar-SA" sz="2800" dirty="0"/>
                  <a:t>                      </a:t>
                </a:r>
                <a:r>
                  <a:rPr lang="ar-SA" sz="2400" dirty="0"/>
                  <a:t> </a:t>
                </a:r>
                <a:r>
                  <a:rPr lang="ar-SA" sz="2800" dirty="0"/>
                  <a:t>    </a:t>
                </a:r>
                <a:r>
                  <a:rPr lang="ar-SA" sz="1400" dirty="0"/>
                  <a:t> </a:t>
                </a:r>
                <a:r>
                  <a:rPr lang="ar-SA" sz="2800" dirty="0"/>
                  <a:t>       =</a:t>
                </a:r>
                <a:r>
                  <a:rPr lang="ar-SA" dirty="0"/>
                  <a: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h</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𝑄</m:t>
                        </m:r>
                      </m:num>
                      <m:den>
                        <m:r>
                          <a:rPr lang="en-US" b="0" i="1" smtClean="0">
                            <a:latin typeface="Cambria Math" panose="02040503050406030204" pitchFamily="18" charset="0"/>
                            <a:ea typeface="Cambria Math" panose="02040503050406030204" pitchFamily="18" charset="0"/>
                          </a:rPr>
                          <m:t>2</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𝑄</m:t>
                        </m:r>
                      </m:num>
                      <m:den>
                        <m:r>
                          <a:rPr lang="en-US" b="0" i="1" smtClean="0">
                            <a:latin typeface="Cambria Math" panose="02040503050406030204" pitchFamily="18" charset="0"/>
                            <a:ea typeface="Cambria Math" panose="02040503050406030204" pitchFamily="18" charset="0"/>
                          </a:rPr>
                          <m:t>𝐷</m:t>
                        </m:r>
                      </m:den>
                    </m:f>
                  </m:oMath>
                </a14:m>
                <a:r>
                  <a:rPr lang="ar-SA" dirty="0"/>
                  <a:t> </a:t>
                </a:r>
                <a14:m>
                  <m:oMath xmlns:m="http://schemas.openxmlformats.org/officeDocument/2006/math">
                    <m:f>
                      <m:fPr>
                        <m:ctrlPr>
                          <a:rPr lang="ar-SA" i="1">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𝑄</m:t>
                        </m:r>
                      </m:den>
                    </m:f>
                  </m:oMath>
                </a14:m>
                <a:r>
                  <a:rPr lang="ar-SA" dirty="0"/>
                  <a:t>  </a:t>
                </a:r>
                <a:r>
                  <a:rPr lang="ar-SA" sz="2800" dirty="0"/>
                  <a:t>= </a:t>
                </a:r>
                <a:r>
                  <a:rPr lang="ar-SA" dirty="0"/>
                  <a:t> </a:t>
                </a:r>
                <a14:m>
                  <m:oMath xmlns:m="http://schemas.openxmlformats.org/officeDocument/2006/math">
                    <m:r>
                      <a:rPr lang="en-US" i="1">
                        <a:latin typeface="Cambria Math" panose="02040503050406030204" pitchFamily="18" charset="0"/>
                        <a:ea typeface="Cambria Math" panose="02040503050406030204" pitchFamily="18" charset="0"/>
                      </a:rPr>
                      <m:t>h</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𝑄</m:t>
                        </m:r>
                      </m:num>
                      <m:den>
                        <m:r>
                          <a:rPr lang="en-US" i="1">
                            <a:latin typeface="Cambria Math" panose="02040503050406030204" pitchFamily="18" charset="0"/>
                            <a:ea typeface="Cambria Math" panose="02040503050406030204" pitchFamily="18" charset="0"/>
                          </a:rPr>
                          <m:t>2</m:t>
                        </m:r>
                      </m:den>
                    </m:f>
                  </m:oMath>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749" b="-4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9FA694A-2D6B-418D-8049-7E055B6FD079}"/>
              </a:ext>
            </a:extLst>
          </p:cNvPr>
          <p:cNvSpPr txBox="1"/>
          <p:nvPr/>
        </p:nvSpPr>
        <p:spPr>
          <a:xfrm>
            <a:off x="683568" y="4552672"/>
            <a:ext cx="1944216" cy="892552"/>
          </a:xfrm>
          <a:prstGeom prst="rect">
            <a:avLst/>
          </a:prstGeom>
          <a:noFill/>
        </p:spPr>
        <p:txBody>
          <a:bodyPr wrap="square" rtlCol="0">
            <a:spAutoFit/>
          </a:bodyPr>
          <a:lstStyle/>
          <a:p>
            <a:pPr algn="r"/>
            <a:r>
              <a:rPr lang="ar-SA" sz="2500" dirty="0"/>
              <a:t>عدد دورات </a:t>
            </a:r>
          </a:p>
          <a:p>
            <a:pPr algn="r"/>
            <a:r>
              <a:rPr lang="ar-SA" sz="2500" dirty="0"/>
              <a:t>المخزون </a:t>
            </a:r>
            <a:r>
              <a:rPr lang="ar-SA" sz="2400" dirty="0"/>
              <a:t>سنوياً</a:t>
            </a:r>
            <a:endParaRPr lang="en-US" sz="2500" dirty="0"/>
          </a:p>
        </p:txBody>
      </p:sp>
      <p:sp>
        <p:nvSpPr>
          <p:cNvPr id="6" name="TextBox 5">
            <a:extLst>
              <a:ext uri="{FF2B5EF4-FFF2-40B4-BE49-F238E27FC236}">
                <a16:creationId xmlns:a16="http://schemas.microsoft.com/office/drawing/2014/main" id="{83A875A4-D5B3-430A-8179-6BD6EF17CA20}"/>
              </a:ext>
            </a:extLst>
          </p:cNvPr>
          <p:cNvSpPr txBox="1"/>
          <p:nvPr/>
        </p:nvSpPr>
        <p:spPr>
          <a:xfrm>
            <a:off x="2987824" y="4556555"/>
            <a:ext cx="2160240" cy="861774"/>
          </a:xfrm>
          <a:prstGeom prst="rect">
            <a:avLst/>
          </a:prstGeom>
          <a:noFill/>
        </p:spPr>
        <p:txBody>
          <a:bodyPr wrap="square" rtlCol="0">
            <a:spAutoFit/>
          </a:bodyPr>
          <a:lstStyle/>
          <a:p>
            <a:pPr algn="r"/>
            <a:r>
              <a:rPr lang="ar-SA" sz="2500" dirty="0"/>
              <a:t>تكلفة حفظ المخزون لدورة مخزون</a:t>
            </a:r>
            <a:endParaRPr lang="en-US" sz="2500" dirty="0"/>
          </a:p>
        </p:txBody>
      </p:sp>
    </p:spTree>
    <p:extLst>
      <p:ext uri="{BB962C8B-B14F-4D97-AF65-F5344CB8AC3E}">
        <p14:creationId xmlns:p14="http://schemas.microsoft.com/office/powerpoint/2010/main" val="3626593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التكلفة السنوية لشراء الطلبيات = </a:t>
                </a:r>
                <a14:m>
                  <m:oMath xmlns:m="http://schemas.openxmlformats.org/officeDocument/2006/math">
                    <m:r>
                      <a:rPr lang="en-US" b="0" i="1" smtClean="0">
                        <a:latin typeface="Cambria Math" panose="02040503050406030204" pitchFamily="18" charset="0"/>
                      </a:rPr>
                      <m:t>𝑐</m:t>
                    </m:r>
                    <m:r>
                      <a:rPr lang="en-US" i="1">
                        <a:latin typeface="Cambria Math" panose="02040503050406030204" pitchFamily="18" charset="0"/>
                      </a:rPr>
                      <m:t>𝐷</m:t>
                    </m:r>
                    <m:r>
                      <a:rPr lang="en-US" i="1">
                        <a:latin typeface="Cambria Math" panose="02040503050406030204" pitchFamily="18" charset="0"/>
                      </a:rPr>
                      <m:t> </m:t>
                    </m:r>
                  </m:oMath>
                </a14:m>
                <a:endParaRPr lang="en-US" dirty="0"/>
              </a:p>
              <a:p>
                <a:pPr marL="339725" indent="-339725" algn="r" rtl="1"/>
                <a:r>
                  <a:rPr lang="ar-SA" dirty="0"/>
                  <a:t>نموذج</a:t>
                </a:r>
                <a:r>
                  <a:rPr lang="en-US" dirty="0"/>
                  <a:t>EOQ </a:t>
                </a:r>
                <a:r>
                  <a:rPr lang="ar-SA" dirty="0"/>
                  <a:t> يحدد كمية الطلبية المثلى التي تقلل من التكاليف السنوية لضبط ومراقبة المخزون:</a:t>
                </a:r>
                <a:endParaRPr lang="en-US" dirty="0"/>
              </a:p>
              <a:p>
                <a:pPr marL="339725" indent="-339725" algn="r" rtl="1"/>
                <a:endParaRPr lang="ar-SA" sz="1400" dirty="0"/>
              </a:p>
              <a:p>
                <a:pPr marL="0" indent="0" algn="ctr" rtl="1">
                  <a:buNone/>
                </a:pPr>
                <a14:m>
                  <m:oMath xmlns:m="http://schemas.openxmlformats.org/officeDocument/2006/math">
                    <m:r>
                      <m:rPr>
                        <m:nor/>
                      </m:rPr>
                      <a:rPr lang="en-US" sz="4000" b="0" i="0" smtClean="0">
                        <a:latin typeface="Cambria Math" panose="02040503050406030204" pitchFamily="18" charset="0"/>
                      </a:rPr>
                      <m:t>TC</m:t>
                    </m:r>
                    <m:r>
                      <m:rPr>
                        <m:nor/>
                      </m:rPr>
                      <a:rPr lang="en-US" sz="4000" b="0" i="0" smtClean="0">
                        <a:latin typeface="Cambria Math" panose="02040503050406030204" pitchFamily="18" charset="0"/>
                      </a:rPr>
                      <m:t>(</m:t>
                    </m:r>
                    <m:r>
                      <m:rPr>
                        <m:nor/>
                      </m:rPr>
                      <a:rPr lang="en-US" sz="4000" b="0" i="1" smtClean="0">
                        <a:latin typeface="Cambria Math" panose="02040503050406030204" pitchFamily="18" charset="0"/>
                      </a:rPr>
                      <m:t>Q</m:t>
                    </m:r>
                    <m:r>
                      <m:rPr>
                        <m:nor/>
                      </m:rPr>
                      <a:rPr lang="en-US" sz="4000" b="0" i="1" smtClean="0">
                        <a:latin typeface="Cambria Math" panose="02040503050406030204" pitchFamily="18" charset="0"/>
                      </a:rPr>
                      <m:t> </m:t>
                    </m:r>
                    <m:r>
                      <m:rPr>
                        <m:nor/>
                      </m:rPr>
                      <a:rPr lang="en-US" sz="4000" b="0" i="0" smtClean="0">
                        <a:latin typeface="Cambria Math" panose="02040503050406030204" pitchFamily="18" charset="0"/>
                      </a:rPr>
                      <m:t>)</m:t>
                    </m:r>
                    <m:r>
                      <a:rPr lang="en-US" sz="4000" b="0" i="1" smtClean="0">
                        <a:latin typeface="Cambria Math" panose="02040503050406030204" pitchFamily="18" charset="0"/>
                      </a:rPr>
                      <m:t>= </m:t>
                    </m:r>
                    <m:f>
                      <m:fPr>
                        <m:ctrlPr>
                          <a:rPr lang="ar-SA" sz="4000" i="1">
                            <a:latin typeface="Cambria Math" panose="02040503050406030204" pitchFamily="18" charset="0"/>
                          </a:rPr>
                        </m:ctrlPr>
                      </m:fPr>
                      <m:num>
                        <m:r>
                          <a:rPr lang="en-US" sz="4000" b="0" i="1" smtClean="0">
                            <a:latin typeface="Cambria Math" panose="02040503050406030204" pitchFamily="18" charset="0"/>
                          </a:rPr>
                          <m:t>𝐾𝐷</m:t>
                        </m:r>
                      </m:num>
                      <m:den>
                        <m:r>
                          <a:rPr lang="en-US" sz="4000" i="1">
                            <a:latin typeface="Cambria Math" panose="02040503050406030204" pitchFamily="18" charset="0"/>
                          </a:rPr>
                          <m:t>𝑄</m:t>
                        </m:r>
                      </m:den>
                    </m:f>
                    <m:r>
                      <a:rPr lang="en-US" sz="4000" b="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h</m:t>
                        </m:r>
                        <m:r>
                          <a:rPr lang="en-US" sz="4000" b="0" i="1" smtClean="0">
                            <a:latin typeface="Cambria Math" panose="02040503050406030204" pitchFamily="18" charset="0"/>
                            <a:ea typeface="Cambria Math" panose="02040503050406030204" pitchFamily="18" charset="0"/>
                          </a:rPr>
                          <m:t>𝑄</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𝑐𝐷</m:t>
                    </m:r>
                  </m:oMath>
                </a14:m>
                <a:r>
                  <a:rPr lang="en-US" dirty="0"/>
                  <a:t> </a:t>
                </a:r>
                <a:endParaRPr lang="ar-SA" dirty="0"/>
              </a:p>
              <a:p>
                <a:pPr marL="339725" indent="-339725" algn="r" rtl="1"/>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2972701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mc:Choice xmlns:a14="http://schemas.microsoft.com/office/drawing/2010/main" Requires="a14">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r>
                  <a:rPr lang="ar-SA" dirty="0"/>
                  <a:t>التكلفة الأقل تحدث عندما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𝑑</m:t>
                        </m:r>
                        <m:r>
                          <m:rPr>
                            <m:sty m:val="p"/>
                          </m:rPr>
                          <a:rPr lang="en-US" sz="3600" i="0" smtClean="0">
                            <a:latin typeface="Cambria Math" panose="02040503050406030204" pitchFamily="18" charset="0"/>
                            <a:ea typeface="Cambria Math" panose="02040503050406030204" pitchFamily="18" charset="0"/>
                          </a:rPr>
                          <m:t>TC</m:t>
                        </m:r>
                      </m:num>
                      <m:den>
                        <m:r>
                          <a:rPr lang="en-US" sz="3600" b="0" i="1" smtClean="0">
                            <a:latin typeface="Cambria Math" panose="02040503050406030204" pitchFamily="18" charset="0"/>
                            <a:ea typeface="Cambria Math" panose="02040503050406030204" pitchFamily="18" charset="0"/>
                          </a:rPr>
                          <m:t>𝑑</m:t>
                        </m:r>
                        <m:r>
                          <a:rPr lang="en-US" sz="3600" b="0" i="1" smtClean="0">
                            <a:latin typeface="Cambria Math" panose="02040503050406030204" pitchFamily="18" charset="0"/>
                            <a:ea typeface="Cambria Math" panose="02040503050406030204" pitchFamily="18" charset="0"/>
                          </a:rPr>
                          <m:t>𝑄</m:t>
                        </m:r>
                      </m:den>
                    </m:f>
                    <m:r>
                      <a:rPr lang="en-US" sz="3600" b="0" i="1" smtClean="0">
                        <a:latin typeface="Cambria Math" panose="02040503050406030204" pitchFamily="18" charset="0"/>
                      </a:rPr>
                      <m:t>=</m:t>
                    </m:r>
                    <m:r>
                      <a:rPr lang="en-US" sz="3600" b="0" i="1" smtClean="0">
                        <a:latin typeface="Cambria Math" panose="02040503050406030204" pitchFamily="18" charset="0"/>
                      </a:rPr>
                      <m:t>0</m:t>
                    </m:r>
                  </m:oMath>
                </a14:m>
                <a:r>
                  <a:rPr lang="ar-SA" dirty="0"/>
                  <a:t>      (</a:t>
                </a:r>
                <a14:m>
                  <m:oMath xmlns:m="http://schemas.openxmlformats.org/officeDocument/2006/math">
                    <m:r>
                      <m:rPr>
                        <m:nor/>
                      </m:rPr>
                      <a:rPr lang="en-US">
                        <a:latin typeface="Cambria Math" panose="02040503050406030204" pitchFamily="18" charset="0"/>
                        <a:ea typeface="Cambria Math" panose="02040503050406030204" pitchFamily="18" charset="0"/>
                      </a:rPr>
                      <m:t>TC</m:t>
                    </m:r>
                    <m:r>
                      <a:rPr lang="en-US" i="1">
                        <a:latin typeface="Cambria Math" panose="02040503050406030204" pitchFamily="18" charset="0"/>
                        <a:ea typeface="Cambria Math" panose="02040503050406030204" pitchFamily="18" charset="0"/>
                      </a:rPr>
                      <m:t> </m:t>
                    </m:r>
                  </m:oMath>
                </a14:m>
                <a:r>
                  <a:rPr lang="ar-SA" dirty="0"/>
                  <a:t> دالة محدبة)</a:t>
                </a:r>
                <a:endParaRPr lang="en-US" dirty="0"/>
              </a:p>
              <a:p>
                <a:pPr marL="339725" indent="-339725" algn="r" rtl="1"/>
                <a:endParaRPr lang="ar-SA" sz="2000" dirty="0"/>
              </a:p>
              <a:p>
                <a:pPr marL="0" indent="0" algn="r" rtl="1">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ar-SA" i="1">
                              <a:latin typeface="Cambria Math" panose="02040503050406030204" pitchFamily="18" charset="0"/>
                            </a:rPr>
                          </m:ctrlPr>
                        </m:fPr>
                        <m:num>
                          <m:r>
                            <a:rPr lang="en-US" i="1">
                              <a:latin typeface="Cambria Math" panose="02040503050406030204" pitchFamily="18" charset="0"/>
                            </a:rPr>
                            <m:t>𝐾</m:t>
                          </m:r>
                          <m:r>
                            <a:rPr lang="en-US" b="0" i="1" smtClean="0">
                              <a:latin typeface="Cambria Math" panose="02040503050406030204" pitchFamily="18" charset="0"/>
                            </a:rPr>
                            <m:t>𝐷</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m:oMathPara>
                </a14:m>
                <a:endParaRPr lang="en-US" dirty="0"/>
              </a:p>
              <a:p>
                <a:pPr marL="0" indent="0" algn="r" rtl="1">
                  <a:buNone/>
                </a:pPr>
                <a:endParaRPr lang="en-US" sz="1800" dirty="0"/>
              </a:p>
              <a:p>
                <a:pPr marL="0" indent="0" algn="r" rtl="1">
                  <a:buNone/>
                </a:pPr>
                <a:r>
                  <a:rPr lang="ar-SA" dirty="0"/>
                  <a:t>الكمية الاقتصادية المثلى للطلبية (</a:t>
                </a:r>
                <a:r>
                  <a:rPr lang="en-US" dirty="0"/>
                  <a:t>EOQ</a:t>
                </a:r>
                <a:r>
                  <a:rPr lang="ar-SA" dirty="0"/>
                  <a:t>) هي:</a:t>
                </a:r>
              </a:p>
              <a:p>
                <a:pPr marL="0" indent="0" algn="r" rtl="1">
                  <a:buNone/>
                </a:pPr>
                <a:endParaRPr lang="en-US" sz="800" dirty="0"/>
              </a:p>
              <a:p>
                <a:pPr marL="0" indent="0" algn="r" rtl="1">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𝐾𝐷</m:t>
                              </m:r>
                            </m:num>
                            <m:den>
                              <m:r>
                                <a:rPr lang="en-US" b="0" i="1" smtClean="0">
                                  <a:latin typeface="Cambria Math" panose="02040503050406030204" pitchFamily="18" charset="0"/>
                                </a:rPr>
                                <m:t>h</m:t>
                              </m:r>
                            </m:den>
                          </m:f>
                        </m:e>
                      </m:rad>
                    </m:oMath>
                  </m:oMathPara>
                </a14:m>
                <a:endParaRPr lang="en-US" dirty="0"/>
              </a:p>
              <a:p>
                <a:pPr marL="0" indent="0" algn="r" rtl="1">
                  <a:buNone/>
                </a:pPr>
                <a:endParaRPr lang="ar-SA" dirty="0"/>
              </a:p>
            </p:txBody>
          </p:sp>
        </mc:Choice>
        <mc:Fallback>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r="-1749" b="-1032"/>
                </a:stretch>
              </a:blipFill>
            </p:spPr>
            <p:txBody>
              <a:bodyPr/>
              <a:lstStyle/>
              <a:p>
                <a:r>
                  <a:rPr lang="en-US">
                    <a:noFill/>
                  </a:rPr>
                  <a:t> </a:t>
                </a:r>
              </a:p>
            </p:txBody>
          </p:sp>
        </mc:Fallback>
      </mc:AlternateContent>
    </p:spTree>
    <p:extLst>
      <p:ext uri="{BB962C8B-B14F-4D97-AF65-F5344CB8AC3E}">
        <p14:creationId xmlns:p14="http://schemas.microsoft.com/office/powerpoint/2010/main" val="37181856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856984" cy="4724400"/>
              </a:xfrm>
            </p:spPr>
            <p:txBody>
              <a:bodyPr/>
              <a:lstStyle/>
              <a:p>
                <a:pPr algn="r" rtl="1">
                  <a:buFont typeface="Arial" panose="020B0604020202020204" pitchFamily="34" charset="0"/>
                  <a:buChar char="•"/>
                </a:pPr>
                <a:r>
                  <a:rPr lang="ar-SA" dirty="0"/>
                  <a:t>قيمة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𝑄</m:t>
                        </m:r>
                      </m:e>
                      <m:sup>
                        <m:r>
                          <a:rPr lang="en-US" i="1">
                            <a:latin typeface="Cambria Math" panose="02040503050406030204" pitchFamily="18" charset="0"/>
                            <a:ea typeface="Cambria Math" panose="02040503050406030204" pitchFamily="18" charset="0"/>
                          </a:rPr>
                          <m:t>∗</m:t>
                        </m:r>
                      </m:sup>
                    </m:sSup>
                  </m:oMath>
                </a14:m>
                <a:r>
                  <a:rPr lang="ar-SA" dirty="0"/>
                  <a:t> لا تتأثر بسعر شراء الوحدة </a:t>
                </a:r>
                <a14:m>
                  <m:oMath xmlns:m="http://schemas.openxmlformats.org/officeDocument/2006/math">
                    <m:r>
                      <a:rPr lang="en-US" b="0" i="1" smtClean="0">
                        <a:latin typeface="Cambria Math" panose="02040503050406030204" pitchFamily="18" charset="0"/>
                      </a:rPr>
                      <m:t>𝑐</m:t>
                    </m:r>
                  </m:oMath>
                </a14:m>
                <a:r>
                  <a:rPr lang="ar-SA" i="1" dirty="0"/>
                  <a:t> </a:t>
                </a:r>
                <a:r>
                  <a:rPr lang="ar-SA" dirty="0"/>
                  <a:t>.</a:t>
                </a:r>
              </a:p>
              <a:p>
                <a:pPr algn="r" rtl="1">
                  <a:buFont typeface="Arial" panose="020B0604020202020204" pitchFamily="34" charset="0"/>
                  <a:buChar char="•"/>
                </a:pPr>
                <a:r>
                  <a:rPr lang="ar-SA" sz="2700" dirty="0"/>
                  <a:t>التكلفة السنوية المثلى لإعداد الطلبية = التكلفة السنوية المثلى لحفظ المخزون</a:t>
                </a:r>
              </a:p>
              <a:p>
                <a:pPr marL="0" indent="0" algn="r" rtl="1">
                  <a:buNone/>
                </a:pPr>
                <a:endParaRPr lang="ar-SA" sz="1600" dirty="0"/>
              </a:p>
              <a:p>
                <a:pPr marL="0" indent="0" algn="r" rtl="1">
                  <a:buNone/>
                </a:pPr>
                <a14:m>
                  <m:oMathPara xmlns:m="http://schemas.openxmlformats.org/officeDocument/2006/math">
                    <m:oMathParaPr>
                      <m:jc m:val="centerGroup"/>
                    </m:oMathParaPr>
                    <m:oMath xmlns:m="http://schemas.openxmlformats.org/officeDocument/2006/math">
                      <m:f>
                        <m:fPr>
                          <m:ctrlPr>
                            <a:rPr lang="ar-SA" i="1">
                              <a:latin typeface="Cambria Math" panose="02040503050406030204" pitchFamily="18" charset="0"/>
                            </a:rPr>
                          </m:ctrlPr>
                        </m:fPr>
                        <m:num>
                          <m:r>
                            <a:rPr lang="en-US" i="1">
                              <a:latin typeface="Cambria Math" panose="02040503050406030204" pitchFamily="18" charset="0"/>
                            </a:rPr>
                            <m:t>𝐾𝐷</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den>
                      </m:f>
                      <m:r>
                        <a:rPr lang="ar-SA"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2</m:t>
                          </m:r>
                        </m:den>
                      </m:f>
                    </m:oMath>
                  </m:oMathPara>
                </a14:m>
                <a:endParaRPr lang="ar-SA" dirty="0"/>
              </a:p>
              <a:p>
                <a:pPr algn="r" rtl="1">
                  <a:buFont typeface="Arial" panose="020B0604020202020204" pitchFamily="34" charset="0"/>
                  <a:buChar char="•"/>
                </a:pPr>
                <a:r>
                  <a:rPr lang="ar-SA" dirty="0"/>
                  <a:t>عدد الطلبيات سنوياً </a:t>
                </a:r>
                <a14:m>
                  <m:oMath xmlns:m="http://schemas.openxmlformats.org/officeDocument/2006/math">
                    <m:r>
                      <a:rPr lang="ar-SA" i="1">
                        <a:latin typeface="Cambria Math" panose="02040503050406030204" pitchFamily="18" charset="0"/>
                        <a:ea typeface="Cambria Math" panose="02040503050406030204" pitchFamily="18" charset="0"/>
                      </a:rPr>
                      <m:t>=</m:t>
                    </m:r>
                  </m:oMath>
                </a14:m>
                <a:r>
                  <a:rPr lang="ar-SA" dirty="0"/>
                  <a:t>  </a:t>
                </a:r>
                <a14:m>
                  <m:oMath xmlns:m="http://schemas.openxmlformats.org/officeDocument/2006/math">
                    <m:f>
                      <m:fPr>
                        <m:ctrlPr>
                          <a:rPr lang="ar-SA" i="1">
                            <a:latin typeface="Cambria Math" panose="02040503050406030204" pitchFamily="18" charset="0"/>
                          </a:rPr>
                        </m:ctrlPr>
                      </m:fPr>
                      <m:num>
                        <m:r>
                          <a:rPr lang="en-US" i="1">
                            <a:latin typeface="Cambria Math" panose="02040503050406030204" pitchFamily="18" charset="0"/>
                          </a:rPr>
                          <m:t>𝐷</m:t>
                        </m:r>
                      </m:num>
                      <m:den>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den>
                    </m:f>
                  </m:oMath>
                </a14:m>
                <a:r>
                  <a:rPr lang="ar-SA" dirty="0"/>
                  <a:t>  طلبية</a:t>
                </a:r>
              </a:p>
              <a:p>
                <a:pPr algn="r" rtl="1">
                  <a:buFont typeface="Arial" panose="020B0604020202020204" pitchFamily="34" charset="0"/>
                  <a:buChar char="•"/>
                </a:pPr>
                <a:r>
                  <a:rPr lang="ar-SA" dirty="0"/>
                  <a:t>فترة دورة المخزون </a:t>
                </a:r>
                <a14:m>
                  <m:oMath xmlns:m="http://schemas.openxmlformats.org/officeDocument/2006/math">
                    <m:r>
                      <a:rPr lang="ar-SA" i="1">
                        <a:latin typeface="Cambria Math" panose="02040503050406030204" pitchFamily="18" charset="0"/>
                        <a:ea typeface="Cambria Math" panose="02040503050406030204" pitchFamily="18" charset="0"/>
                      </a:rPr>
                      <m:t>=</m:t>
                    </m:r>
                  </m:oMath>
                </a14:m>
                <a:r>
                  <a:rPr lang="ar-SA" dirty="0"/>
                  <a:t>  </a:t>
                </a:r>
                <a14:m>
                  <m:oMath xmlns:m="http://schemas.openxmlformats.org/officeDocument/2006/math">
                    <m:f>
                      <m:fPr>
                        <m:ctrlPr>
                          <a:rPr lang="ar-SA"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𝑄</m:t>
                            </m:r>
                          </m:e>
                          <m:sup>
                            <m:r>
                              <a:rPr lang="en-US" i="1">
                                <a:latin typeface="Cambria Math" panose="02040503050406030204" pitchFamily="18" charset="0"/>
                              </a:rPr>
                              <m:t>∗</m:t>
                            </m:r>
                          </m:sup>
                        </m:sSup>
                      </m:num>
                      <m:den>
                        <m:r>
                          <a:rPr lang="en-US" b="0" i="1" smtClean="0">
                            <a:latin typeface="Cambria Math" panose="02040503050406030204" pitchFamily="18" charset="0"/>
                          </a:rPr>
                          <m:t>𝐷</m:t>
                        </m:r>
                      </m:den>
                    </m:f>
                  </m:oMath>
                </a14:m>
                <a:r>
                  <a:rPr lang="ar-SA" dirty="0"/>
                  <a:t> سنة</a:t>
                </a:r>
              </a:p>
              <a:p>
                <a:pPr marL="0" indent="0" algn="r" rtl="1">
                  <a:buNone/>
                </a:pPr>
                <a:r>
                  <a:rPr lang="en-US" dirty="0"/>
                  <a:t>      </a:t>
                </a:r>
                <a:r>
                  <a:rPr lang="ar-SA" dirty="0"/>
                  <a:t>          </a:t>
                </a:r>
                <a:r>
                  <a:rPr lang="ar-SA" sz="1800" dirty="0"/>
                  <a:t> </a:t>
                </a:r>
                <a:r>
                  <a:rPr lang="ar-SA" dirty="0"/>
                  <a:t>           </a:t>
                </a:r>
                <a14:m>
                  <m:oMath xmlns:m="http://schemas.openxmlformats.org/officeDocument/2006/math">
                    <m:r>
                      <a:rPr lang="ar-SA" i="1">
                        <a:latin typeface="Cambria Math" panose="02040503050406030204" pitchFamily="18" charset="0"/>
                        <a:ea typeface="Cambria Math" panose="02040503050406030204" pitchFamily="18" charset="0"/>
                      </a:rPr>
                      <m:t>=</m:t>
                    </m:r>
                  </m:oMath>
                </a14:m>
                <a:r>
                  <a:rPr lang="ar-SA" dirty="0"/>
                  <a:t>  </a:t>
                </a:r>
                <a14:m>
                  <m:oMath xmlns:m="http://schemas.openxmlformats.org/officeDocument/2006/math">
                    <m:f>
                      <m:fPr>
                        <m:ctrlPr>
                          <a:rPr lang="ar-SA"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𝑄</m:t>
                            </m:r>
                          </m:e>
                          <m:sup>
                            <m:r>
                              <a:rPr lang="en-US" i="1">
                                <a:latin typeface="Cambria Math" panose="02040503050406030204" pitchFamily="18" charset="0"/>
                              </a:rPr>
                              <m:t>∗</m:t>
                            </m:r>
                          </m:sup>
                        </m:sSup>
                      </m:num>
                      <m:den>
                        <m:r>
                          <a:rPr lang="en-US" i="1">
                            <a:latin typeface="Cambria Math" panose="02040503050406030204" pitchFamily="18" charset="0"/>
                          </a:rPr>
                          <m:t>𝐷</m:t>
                        </m:r>
                      </m:den>
                    </m:f>
                  </m:oMath>
                </a14:m>
                <a:r>
                  <a:rPr lang="ar-SA" dirty="0"/>
                  <a:t> </a:t>
                </a:r>
                <a:r>
                  <a:rPr lang="en-US" dirty="0"/>
                  <a:t> x</a:t>
                </a:r>
                <a:r>
                  <a:rPr lang="ar-SA" dirty="0"/>
                  <a:t>(عدد أيام العمل في السنة)  يوم</a:t>
                </a:r>
              </a:p>
              <a:p>
                <a:pPr marL="0" indent="0" algn="r" rtl="1">
                  <a:buNone/>
                </a:pPr>
                <a:endParaRPr lang="en-US" sz="1800" dirty="0"/>
              </a:p>
              <a:p>
                <a:pPr marL="0" indent="0" algn="r" rtl="1">
                  <a:buNone/>
                </a:pPr>
                <a:endParaRPr lang="en-US" dirty="0"/>
              </a:p>
              <a:p>
                <a:pPr marL="0" indent="0" algn="r" rtl="1">
                  <a:buNone/>
                </a:pP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856984" cy="4724400"/>
              </a:xfrm>
              <a:blipFill>
                <a:blip r:embed="rId2"/>
                <a:stretch>
                  <a:fillRect t="-1677" r="-1652" b="-7742"/>
                </a:stretch>
              </a:blipFill>
            </p:spPr>
            <p:txBody>
              <a:bodyPr/>
              <a:lstStyle/>
              <a:p>
                <a:r>
                  <a:rPr lang="en-US">
                    <a:noFill/>
                  </a:rPr>
                  <a:t> </a:t>
                </a:r>
              </a:p>
            </p:txBody>
          </p:sp>
        </mc:Fallback>
      </mc:AlternateContent>
      <p:sp>
        <p:nvSpPr>
          <p:cNvPr id="2" name="Double Bracket 1"/>
          <p:cNvSpPr/>
          <p:nvPr/>
        </p:nvSpPr>
        <p:spPr>
          <a:xfrm>
            <a:off x="1021028" y="5832769"/>
            <a:ext cx="4392488" cy="750094"/>
          </a:xfrm>
          <a:prstGeom prst="bracketPair">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98427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2</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    إدارة سلسلة الإمداد</a:t>
            </a:r>
            <a:br>
              <a:rPr lang="ar-SA" sz="4000" b="1" dirty="0">
                <a:solidFill>
                  <a:srgbClr val="002060"/>
                </a:solidFill>
              </a:rPr>
            </a:br>
            <a:r>
              <a:rPr lang="en-US" sz="2800" dirty="0">
                <a:solidFill>
                  <a:schemeClr val="tx1"/>
                </a:solidFill>
              </a:rPr>
              <a:t>Supply Chain Management</a:t>
            </a:r>
            <a:endParaRPr lang="en-US" sz="2800" b="1" dirty="0">
              <a:solidFill>
                <a:schemeClr val="tx1"/>
              </a:solidFill>
            </a:endParaRPr>
          </a:p>
        </p:txBody>
      </p:sp>
      <p:sp>
        <p:nvSpPr>
          <p:cNvPr id="23555" name="Rectangle 3"/>
          <p:cNvSpPr>
            <a:spLocks noGrp="1" noChangeArrowheads="1"/>
          </p:cNvSpPr>
          <p:nvPr>
            <p:ph type="body" idx="1"/>
          </p:nvPr>
        </p:nvSpPr>
        <p:spPr>
          <a:xfrm>
            <a:off x="457200" y="1555576"/>
            <a:ext cx="8229600" cy="4465712"/>
          </a:xfrm>
        </p:spPr>
        <p:txBody>
          <a:bodyPr/>
          <a:lstStyle/>
          <a:p>
            <a:pPr marL="341313" indent="-341313" algn="just" rtl="1"/>
            <a:r>
              <a:rPr lang="ar-SA" sz="2900" dirty="0"/>
              <a:t>سلسلة الإمداد هي تسلسل العمليات التي تشارك في إنتاج وتوصيل منتج أو خدمة للمستفيدين.</a:t>
            </a:r>
          </a:p>
          <a:p>
            <a:pPr marL="341313" indent="-341313" algn="just" rtl="1"/>
            <a:r>
              <a:rPr lang="ar-SA" sz="2900" dirty="0"/>
              <a:t>إدارة هذه السلسلة (أو سلاسل الإمداد لعدة منتجات) عملية معقدة وتشمل كثير من المهام ، مثل:</a:t>
            </a:r>
          </a:p>
          <a:p>
            <a:pPr marL="741363" lvl="1" indent="-341313" algn="r" rtl="1"/>
            <a:r>
              <a:rPr lang="ar-SA" dirty="0"/>
              <a:t>تحديد مواقع المرافق (المستودعات ، مراكز البيع ، ...)</a:t>
            </a:r>
          </a:p>
          <a:p>
            <a:pPr marL="403225" lvl="1" indent="0" algn="r" rtl="1">
              <a:spcBef>
                <a:spcPts val="0"/>
              </a:spcBef>
            </a:pPr>
            <a:r>
              <a:rPr lang="ar-SA" dirty="0"/>
              <a:t>  التنبؤ                              </a:t>
            </a:r>
            <a:r>
              <a:rPr lang="ar-SA" sz="3600" dirty="0">
                <a:latin typeface="Cambria Math" panose="02040503050406030204" pitchFamily="18" charset="0"/>
                <a:ea typeface="Cambria Math" panose="02040503050406030204" pitchFamily="18" charset="0"/>
              </a:rPr>
              <a:t>–</a:t>
            </a:r>
            <a:r>
              <a:rPr lang="ar-SA" dirty="0"/>
              <a:t> الشراء / التسعير</a:t>
            </a:r>
          </a:p>
          <a:p>
            <a:pPr marL="403225" lvl="1" indent="0" algn="r" rtl="1">
              <a:spcBef>
                <a:spcPts val="0"/>
              </a:spcBef>
            </a:pPr>
            <a:r>
              <a:rPr lang="ar-SA" dirty="0"/>
              <a:t>  عمليات الإنتاج          </a:t>
            </a:r>
            <a:r>
              <a:rPr lang="ar-SA" sz="1000" dirty="0"/>
              <a:t> </a:t>
            </a:r>
            <a:r>
              <a:rPr lang="ar-SA" dirty="0"/>
              <a:t>     </a:t>
            </a:r>
            <a:r>
              <a:rPr lang="ar-SA" sz="800" dirty="0"/>
              <a:t>  </a:t>
            </a:r>
            <a:r>
              <a:rPr lang="ar-SA" dirty="0"/>
              <a:t>   </a:t>
            </a:r>
            <a:r>
              <a:rPr lang="ar-SA" sz="3600" dirty="0">
                <a:latin typeface="Cambria Math" panose="02040503050406030204" pitchFamily="18" charset="0"/>
                <a:ea typeface="Cambria Math" panose="02040503050406030204" pitchFamily="18" charset="0"/>
              </a:rPr>
              <a:t>–</a:t>
            </a:r>
            <a:r>
              <a:rPr lang="ar-SA" dirty="0"/>
              <a:t> عمليات النقل والتسليم</a:t>
            </a:r>
          </a:p>
          <a:p>
            <a:pPr marL="403225" lvl="1" indent="0" algn="r" rtl="1">
              <a:spcBef>
                <a:spcPts val="0"/>
              </a:spcBef>
              <a:buClr>
                <a:schemeClr val="tx1"/>
              </a:buClr>
            </a:pPr>
            <a:r>
              <a:rPr lang="ar-SA" dirty="0">
                <a:solidFill>
                  <a:srgbClr val="0000FF"/>
                </a:solidFill>
              </a:rPr>
              <a:t>  إدارة المخزون</a:t>
            </a:r>
            <a:r>
              <a:rPr lang="ar-SA" dirty="0"/>
              <a:t>                  </a:t>
            </a:r>
            <a:r>
              <a:rPr lang="ar-SA" sz="200" dirty="0"/>
              <a:t>   </a:t>
            </a:r>
            <a:r>
              <a:rPr lang="ar-SA" dirty="0"/>
              <a:t> </a:t>
            </a:r>
            <a:r>
              <a:rPr lang="ar-SA" sz="3600" dirty="0">
                <a:latin typeface="Cambria Math" panose="02040503050406030204" pitchFamily="18" charset="0"/>
                <a:ea typeface="Cambria Math" panose="02040503050406030204" pitchFamily="18" charset="0"/>
              </a:rPr>
              <a:t>–</a:t>
            </a:r>
            <a:r>
              <a:rPr lang="ar-SA" dirty="0"/>
              <a:t> الجدولة</a:t>
            </a:r>
          </a:p>
          <a:p>
            <a:pPr marL="403225" lvl="1" indent="0" algn="r" rtl="1">
              <a:spcBef>
                <a:spcPts val="0"/>
              </a:spcBef>
            </a:pPr>
            <a:r>
              <a:rPr lang="ar-SA" dirty="0"/>
              <a:t>  ضبط الجودة                  </a:t>
            </a:r>
            <a:r>
              <a:rPr lang="ar-SA" sz="800" dirty="0"/>
              <a:t> </a:t>
            </a:r>
            <a:r>
              <a:rPr lang="ar-SA" dirty="0"/>
              <a:t>  </a:t>
            </a:r>
            <a:r>
              <a:rPr lang="ar-SA" sz="200" dirty="0"/>
              <a:t>   </a:t>
            </a:r>
            <a:r>
              <a:rPr lang="ar-SA" dirty="0"/>
              <a:t> </a:t>
            </a:r>
            <a:r>
              <a:rPr lang="ar-SA" sz="3600" dirty="0">
                <a:latin typeface="Cambria Math" panose="02040503050406030204" pitchFamily="18" charset="0"/>
                <a:ea typeface="Cambria Math" panose="02040503050406030204" pitchFamily="18" charset="0"/>
              </a:rPr>
              <a:t>–</a:t>
            </a:r>
            <a:r>
              <a:rPr lang="ar-SA" dirty="0"/>
              <a:t> خدمة العملاء</a:t>
            </a:r>
          </a:p>
          <a:p>
            <a:pPr marL="341313" indent="-341313" algn="r" rtl="1"/>
            <a:endParaRPr lang="ar-SA" dirty="0"/>
          </a:p>
          <a:p>
            <a:pPr marL="341313" indent="-341313" algn="r" rtl="1"/>
            <a:endParaRPr lang="ar-SA" dirty="0"/>
          </a:p>
          <a:p>
            <a:pPr marL="741363" lvl="1" indent="-341313" algn="r" rtl="1"/>
            <a:endParaRPr lang="ar-SA" dirty="0"/>
          </a:p>
        </p:txBody>
      </p:sp>
    </p:spTree>
    <p:extLst>
      <p:ext uri="{BB962C8B-B14F-4D97-AF65-F5344CB8AC3E}">
        <p14:creationId xmlns:p14="http://schemas.microsoft.com/office/powerpoint/2010/main" val="32854494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altLang="en-US" sz="4000" b="1" dirty="0">
                <a:solidFill>
                  <a:srgbClr val="002060"/>
                </a:solidFill>
              </a:rPr>
              <a:t>منحنى إجمالي التكاليف السنوية للمخزون</a:t>
            </a:r>
            <a:endParaRPr lang="en-US" sz="4000" b="1" dirty="0">
              <a:solidFill>
                <a:srgbClr val="002060"/>
              </a:solidFill>
            </a:endParaRPr>
          </a:p>
        </p:txBody>
      </p:sp>
      <p:sp>
        <p:nvSpPr>
          <p:cNvPr id="7" name="Freeform 11"/>
          <p:cNvSpPr>
            <a:spLocks/>
          </p:cNvSpPr>
          <p:nvPr/>
        </p:nvSpPr>
        <p:spPr bwMode="auto">
          <a:xfrm>
            <a:off x="2421713" y="2586531"/>
            <a:ext cx="4349557" cy="2201656"/>
          </a:xfrm>
          <a:custGeom>
            <a:avLst/>
            <a:gdLst>
              <a:gd name="T0" fmla="*/ 0 w 3156"/>
              <a:gd name="T1" fmla="*/ 0 h 1948"/>
              <a:gd name="T2" fmla="*/ 44 w 3156"/>
              <a:gd name="T3" fmla="*/ 216 h 1948"/>
              <a:gd name="T4" fmla="*/ 116 w 3156"/>
              <a:gd name="T5" fmla="*/ 436 h 1948"/>
              <a:gd name="T6" fmla="*/ 292 w 3156"/>
              <a:gd name="T7" fmla="*/ 736 h 1948"/>
              <a:gd name="T8" fmla="*/ 540 w 3156"/>
              <a:gd name="T9" fmla="*/ 1020 h 1948"/>
              <a:gd name="T10" fmla="*/ 808 w 3156"/>
              <a:gd name="T11" fmla="*/ 1232 h 1948"/>
              <a:gd name="T12" fmla="*/ 1144 w 3156"/>
              <a:gd name="T13" fmla="*/ 1424 h 1948"/>
              <a:gd name="T14" fmla="*/ 1620 w 3156"/>
              <a:gd name="T15" fmla="*/ 1612 h 1948"/>
              <a:gd name="T16" fmla="*/ 2072 w 3156"/>
              <a:gd name="T17" fmla="*/ 1744 h 1948"/>
              <a:gd name="T18" fmla="*/ 2616 w 3156"/>
              <a:gd name="T19" fmla="*/ 1860 h 1948"/>
              <a:gd name="T20" fmla="*/ 3156 w 3156"/>
              <a:gd name="T21"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6" h="1948">
                <a:moveTo>
                  <a:pt x="0" y="0"/>
                </a:moveTo>
                <a:cubicBezTo>
                  <a:pt x="7" y="36"/>
                  <a:pt x="25" y="143"/>
                  <a:pt x="44" y="216"/>
                </a:cubicBezTo>
                <a:cubicBezTo>
                  <a:pt x="63" y="289"/>
                  <a:pt x="75" y="349"/>
                  <a:pt x="116" y="436"/>
                </a:cubicBezTo>
                <a:cubicBezTo>
                  <a:pt x="157" y="523"/>
                  <a:pt x="221" y="639"/>
                  <a:pt x="292" y="736"/>
                </a:cubicBezTo>
                <a:cubicBezTo>
                  <a:pt x="363" y="833"/>
                  <a:pt x="454" y="937"/>
                  <a:pt x="540" y="1020"/>
                </a:cubicBezTo>
                <a:cubicBezTo>
                  <a:pt x="626" y="1103"/>
                  <a:pt x="707" y="1165"/>
                  <a:pt x="808" y="1232"/>
                </a:cubicBezTo>
                <a:cubicBezTo>
                  <a:pt x="909" y="1299"/>
                  <a:pt x="1009" y="1361"/>
                  <a:pt x="1144" y="1424"/>
                </a:cubicBezTo>
                <a:cubicBezTo>
                  <a:pt x="1279" y="1487"/>
                  <a:pt x="1465" y="1559"/>
                  <a:pt x="1620" y="1612"/>
                </a:cubicBezTo>
                <a:cubicBezTo>
                  <a:pt x="1775" y="1665"/>
                  <a:pt x="1906" y="1703"/>
                  <a:pt x="2072" y="1744"/>
                </a:cubicBezTo>
                <a:cubicBezTo>
                  <a:pt x="2238" y="1785"/>
                  <a:pt x="2435" y="1826"/>
                  <a:pt x="2616" y="1860"/>
                </a:cubicBezTo>
                <a:cubicBezTo>
                  <a:pt x="2797" y="1894"/>
                  <a:pt x="2976" y="1921"/>
                  <a:pt x="3156" y="1948"/>
                </a:cubicBezTo>
              </a:path>
            </a:pathLst>
          </a:custGeom>
          <a:noFill/>
          <a:ln w="57150" cmpd="sng">
            <a:solidFill>
              <a:srgbClr val="CC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2"/>
          <p:cNvSpPr>
            <a:spLocks noChangeAspect="1" noChangeShapeType="1"/>
          </p:cNvSpPr>
          <p:nvPr/>
        </p:nvSpPr>
        <p:spPr bwMode="auto">
          <a:xfrm flipV="1">
            <a:off x="2148208" y="3280648"/>
            <a:ext cx="4626544" cy="2213558"/>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20"/>
          <p:cNvSpPr txBox="1">
            <a:spLocks noChangeArrowheads="1"/>
          </p:cNvSpPr>
          <p:nvPr/>
        </p:nvSpPr>
        <p:spPr bwMode="auto">
          <a:xfrm>
            <a:off x="683568" y="2832992"/>
            <a:ext cx="1397322"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90000"/>
              </a:lnSpc>
            </a:pPr>
            <a:r>
              <a:rPr lang="ar-SA" altLang="en-US" sz="2400" dirty="0"/>
              <a:t>أقل إجمالي تكلفة سنوية</a:t>
            </a:r>
            <a:endParaRPr lang="en-US" altLang="en-US" sz="2400" dirty="0"/>
          </a:p>
        </p:txBody>
      </p:sp>
      <mc:AlternateContent xmlns:mc="http://schemas.openxmlformats.org/markup-compatibility/2006" xmlns:a14="http://schemas.microsoft.com/office/drawing/2010/main">
        <mc:Choice Requires="a14">
          <p:sp>
            <p:nvSpPr>
              <p:cNvPr id="15" name="Text Box 21"/>
              <p:cNvSpPr txBox="1">
                <a:spLocks noChangeArrowheads="1"/>
              </p:cNvSpPr>
              <p:nvPr/>
            </p:nvSpPr>
            <p:spPr bwMode="auto">
              <a:xfrm>
                <a:off x="3625455" y="5542873"/>
                <a:ext cx="1883805" cy="4247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lnSpc>
                    <a:spcPct val="90000"/>
                  </a:lnSpc>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𝑄</m:t>
                          </m:r>
                        </m:e>
                        <m:sup>
                          <m:r>
                            <a:rPr lang="en-US" sz="2400" i="1">
                              <a:latin typeface="Cambria Math" panose="02040503050406030204" pitchFamily="18" charset="0"/>
                            </a:rPr>
                            <m:t>∗</m:t>
                          </m:r>
                        </m:sup>
                      </m:sSup>
                    </m:oMath>
                  </m:oMathPara>
                </a14:m>
                <a:endParaRPr lang="en-US" altLang="en-US" sz="2400" dirty="0"/>
              </a:p>
            </p:txBody>
          </p:sp>
        </mc:Choice>
        <mc:Fallback xmlns="">
          <p:sp>
            <p:nvSpPr>
              <p:cNvPr id="15" name="Text Box 21"/>
              <p:cNvSpPr txBox="1">
                <a:spLocks noRot="1" noChangeAspect="1" noMove="1" noResize="1" noEditPoints="1" noAdjustHandles="1" noChangeArrowheads="1" noChangeShapeType="1" noTextEdit="1"/>
              </p:cNvSpPr>
              <p:nvPr/>
            </p:nvSpPr>
            <p:spPr bwMode="auto">
              <a:xfrm>
                <a:off x="3625455" y="5542873"/>
                <a:ext cx="1883805" cy="424732"/>
              </a:xfrm>
              <a:prstGeom prst="rect">
                <a:avLst/>
              </a:prstGeom>
              <a:blipFill>
                <a:blip r:embed="rId2"/>
                <a:stretch>
                  <a:fillRect b="-1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 name="Text Box 22"/>
          <p:cNvSpPr txBox="1">
            <a:spLocks noChangeArrowheads="1"/>
          </p:cNvSpPr>
          <p:nvPr/>
        </p:nvSpPr>
        <p:spPr bwMode="auto">
          <a:xfrm>
            <a:off x="4967689" y="1961524"/>
            <a:ext cx="4089414"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ar-SA" altLang="en-US" sz="2400" dirty="0">
                <a:solidFill>
                  <a:srgbClr val="FF0000"/>
                </a:solidFill>
              </a:rPr>
              <a:t>إجمالي التكاليف السنوية للمخزون</a:t>
            </a:r>
            <a:endParaRPr lang="en-US" altLang="en-US" sz="2400" dirty="0">
              <a:solidFill>
                <a:srgbClr val="FF0000"/>
              </a:solidFill>
            </a:endParaRPr>
          </a:p>
        </p:txBody>
      </p:sp>
      <p:sp>
        <p:nvSpPr>
          <p:cNvPr id="21" name="Text Box 23"/>
          <p:cNvSpPr txBox="1">
            <a:spLocks noChangeArrowheads="1"/>
          </p:cNvSpPr>
          <p:nvPr/>
        </p:nvSpPr>
        <p:spPr bwMode="auto">
          <a:xfrm>
            <a:off x="5458124" y="3796356"/>
            <a:ext cx="310854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ar-SA" altLang="en-US" sz="2400" dirty="0">
                <a:solidFill>
                  <a:srgbClr val="0000FF"/>
                </a:solidFill>
              </a:rPr>
              <a:t>التكلفة السنوية لحفظ المخزون</a:t>
            </a:r>
            <a:endParaRPr lang="en-US" altLang="en-US" sz="2400" dirty="0">
              <a:solidFill>
                <a:srgbClr val="0000FF"/>
              </a:solidFill>
            </a:endParaRPr>
          </a:p>
        </p:txBody>
      </p:sp>
      <p:sp>
        <p:nvSpPr>
          <p:cNvPr id="24" name="Text Box 24"/>
          <p:cNvSpPr txBox="1">
            <a:spLocks noChangeArrowheads="1"/>
          </p:cNvSpPr>
          <p:nvPr/>
        </p:nvSpPr>
        <p:spPr bwMode="auto">
          <a:xfrm>
            <a:off x="5523887" y="4781340"/>
            <a:ext cx="300114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ar-SA" altLang="en-US" sz="2400" dirty="0">
                <a:solidFill>
                  <a:srgbClr val="CC9900"/>
                </a:solidFill>
              </a:rPr>
              <a:t>التكلفة السنوية لإعداد الطلبية</a:t>
            </a:r>
            <a:endParaRPr lang="en-US" altLang="en-US" sz="2400" dirty="0">
              <a:solidFill>
                <a:srgbClr val="CC9900"/>
              </a:solidFill>
            </a:endParaRPr>
          </a:p>
        </p:txBody>
      </p:sp>
      <p:grpSp>
        <p:nvGrpSpPr>
          <p:cNvPr id="25" name="Group 26"/>
          <p:cNvGrpSpPr>
            <a:grpSpLocks/>
          </p:cNvGrpSpPr>
          <p:nvPr/>
        </p:nvGrpSpPr>
        <p:grpSpPr bwMode="auto">
          <a:xfrm>
            <a:off x="611187" y="1895167"/>
            <a:ext cx="6769101" cy="4116388"/>
            <a:chOff x="385" y="1200"/>
            <a:chExt cx="4264" cy="2593"/>
          </a:xfrm>
        </p:grpSpPr>
        <p:sp>
          <p:nvSpPr>
            <p:cNvPr id="26" name="Freeform 9"/>
            <p:cNvSpPr>
              <a:spLocks/>
            </p:cNvSpPr>
            <p:nvPr/>
          </p:nvSpPr>
          <p:spPr bwMode="auto">
            <a:xfrm>
              <a:off x="1352" y="1226"/>
              <a:ext cx="3256" cy="2256"/>
            </a:xfrm>
            <a:custGeom>
              <a:avLst/>
              <a:gdLst>
                <a:gd name="T0" fmla="*/ 0 w 3256"/>
                <a:gd name="T1" fmla="*/ 0 h 2256"/>
                <a:gd name="T2" fmla="*/ 0 w 3256"/>
                <a:gd name="T3" fmla="*/ 2256 h 2256"/>
                <a:gd name="T4" fmla="*/ 3256 w 3256"/>
                <a:gd name="T5" fmla="*/ 2256 h 2256"/>
              </a:gdLst>
              <a:ahLst/>
              <a:cxnLst>
                <a:cxn ang="0">
                  <a:pos x="T0" y="T1"/>
                </a:cxn>
                <a:cxn ang="0">
                  <a:pos x="T2" y="T3"/>
                </a:cxn>
                <a:cxn ang="0">
                  <a:pos x="T4" y="T5"/>
                </a:cxn>
              </a:cxnLst>
              <a:rect l="0" t="0" r="r" b="b"/>
              <a:pathLst>
                <a:path w="3256" h="2256">
                  <a:moveTo>
                    <a:pt x="0" y="0"/>
                  </a:moveTo>
                  <a:lnTo>
                    <a:pt x="0" y="2256"/>
                  </a:lnTo>
                  <a:lnTo>
                    <a:pt x="3256" y="22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19"/>
            <p:cNvSpPr txBox="1">
              <a:spLocks noChangeArrowheads="1"/>
            </p:cNvSpPr>
            <p:nvPr/>
          </p:nvSpPr>
          <p:spPr bwMode="auto">
            <a:xfrm>
              <a:off x="385" y="1200"/>
              <a:ext cx="97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ar-SA" altLang="en-US" sz="2400" dirty="0"/>
                <a:t>التكلفة السنوية</a:t>
              </a:r>
              <a:endParaRPr lang="en-US" altLang="en-US" sz="2400" dirty="0"/>
            </a:p>
          </p:txBody>
        </p:sp>
        <p:sp>
          <p:nvSpPr>
            <p:cNvPr id="28" name="Text Box 25"/>
            <p:cNvSpPr txBox="1">
              <a:spLocks noChangeArrowheads="1"/>
            </p:cNvSpPr>
            <p:nvPr/>
          </p:nvSpPr>
          <p:spPr bwMode="auto">
            <a:xfrm>
              <a:off x="3810" y="3525"/>
              <a:ext cx="8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ar-SA" altLang="en-US" sz="2400" dirty="0"/>
                <a:t>كمية الطلبية</a:t>
              </a:r>
              <a:endParaRPr lang="en-US" altLang="en-US" sz="2400" dirty="0"/>
            </a:p>
          </p:txBody>
        </p:sp>
      </p:grpSp>
      <p:sp>
        <p:nvSpPr>
          <p:cNvPr id="11" name="Freeform 10"/>
          <p:cNvSpPr/>
          <p:nvPr/>
        </p:nvSpPr>
        <p:spPr>
          <a:xfrm>
            <a:off x="2443286" y="2282994"/>
            <a:ext cx="4353998" cy="835953"/>
          </a:xfrm>
          <a:custGeom>
            <a:avLst/>
            <a:gdLst>
              <a:gd name="connsiteX0" fmla="*/ 0 w 4336026"/>
              <a:gd name="connsiteY0" fmla="*/ 0 h 580869"/>
              <a:gd name="connsiteX1" fmla="*/ 1956620 w 4336026"/>
              <a:gd name="connsiteY1" fmla="*/ 580103 h 580869"/>
              <a:gd name="connsiteX2" fmla="*/ 4336026 w 4336026"/>
              <a:gd name="connsiteY2" fmla="*/ 98322 h 580869"/>
            </a:gdLst>
            <a:ahLst/>
            <a:cxnLst>
              <a:cxn ang="0">
                <a:pos x="connsiteX0" y="connsiteY0"/>
              </a:cxn>
              <a:cxn ang="0">
                <a:pos x="connsiteX1" y="connsiteY1"/>
              </a:cxn>
              <a:cxn ang="0">
                <a:pos x="connsiteX2" y="connsiteY2"/>
              </a:cxn>
            </a:cxnLst>
            <a:rect l="l" t="t" r="r" b="b"/>
            <a:pathLst>
              <a:path w="4336026" h="580869">
                <a:moveTo>
                  <a:pt x="0" y="0"/>
                </a:moveTo>
                <a:cubicBezTo>
                  <a:pt x="616974" y="281858"/>
                  <a:pt x="1233949" y="563716"/>
                  <a:pt x="1956620" y="580103"/>
                </a:cubicBezTo>
                <a:cubicBezTo>
                  <a:pt x="2679291" y="596490"/>
                  <a:pt x="3507658" y="347406"/>
                  <a:pt x="4336026" y="9832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2176272" y="3161499"/>
            <a:ext cx="2395728" cy="0"/>
          </a:xfrm>
          <a:prstGeom prst="line">
            <a:avLst/>
          </a:prstGeom>
          <a:ln w="34925">
            <a:prstDash val="dash"/>
          </a:ln>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H="1">
            <a:off x="4510170" y="3153818"/>
            <a:ext cx="7752" cy="2395728"/>
          </a:xfrm>
          <a:prstGeom prst="line">
            <a:avLst/>
          </a:prstGeom>
          <a:ln w="34925">
            <a:prstDash val="dash"/>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9" name="Text Box 24">
                <a:extLst>
                  <a:ext uri="{FF2B5EF4-FFF2-40B4-BE49-F238E27FC236}">
                    <a16:creationId xmlns:a16="http://schemas.microsoft.com/office/drawing/2014/main" id="{46C12DFB-B32A-4E9F-9CA8-19FA1AB694E5}"/>
                  </a:ext>
                </a:extLst>
              </p:cNvPr>
              <p:cNvSpPr txBox="1">
                <a:spLocks noChangeArrowheads="1"/>
              </p:cNvSpPr>
              <p:nvPr/>
            </p:nvSpPr>
            <p:spPr bwMode="auto">
              <a:xfrm>
                <a:off x="467544" y="6021288"/>
                <a:ext cx="7620997" cy="7571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lgn="ctr" rtl="1">
                  <a:lnSpc>
                    <a:spcPct val="90000"/>
                  </a:lnSpc>
                </a:pPr>
                <a:r>
                  <a:rPr lang="ar-SA" altLang="en-US" sz="2400" dirty="0">
                    <a:solidFill>
                      <a:srgbClr val="00B050"/>
                    </a:solidFill>
                  </a:rPr>
                  <a:t>نموذج </a:t>
                </a:r>
                <a:r>
                  <a:rPr lang="en-US" altLang="en-US" sz="2400" dirty="0">
                    <a:solidFill>
                      <a:srgbClr val="00B050"/>
                    </a:solidFill>
                  </a:rPr>
                  <a:t> </a:t>
                </a:r>
                <a:r>
                  <a:rPr lang="en-US" altLang="en-US" sz="2400" dirty="0" err="1">
                    <a:solidFill>
                      <a:srgbClr val="00B050"/>
                    </a:solidFill>
                  </a:rPr>
                  <a:t>EOQ</a:t>
                </a:r>
                <a:r>
                  <a:rPr lang="ar-SA" altLang="en-US" sz="2400" dirty="0">
                    <a:solidFill>
                      <a:srgbClr val="00B050"/>
                    </a:solidFill>
                  </a:rPr>
                  <a:t>فعال حتى لو لم تتحقق بعض افتراضات النموذج أو المعاملات</a:t>
                </a:r>
              </a:p>
              <a:p>
                <a:pPr algn="ctr" rtl="1">
                  <a:lnSpc>
                    <a:spcPct val="90000"/>
                  </a:lnSpc>
                </a:pPr>
                <a:r>
                  <a:rPr lang="en-US" altLang="en-US" sz="2400" dirty="0">
                    <a:solidFill>
                      <a:srgbClr val="00B050"/>
                    </a:solidFill>
                  </a:rPr>
                  <a:t> </a:t>
                </a:r>
                <a:r>
                  <a:rPr lang="ar-SA" altLang="en-US" sz="2400" dirty="0">
                    <a:solidFill>
                      <a:srgbClr val="00B050"/>
                    </a:solidFill>
                  </a:rPr>
                  <a:t>لأن منحنى إجمالي التكاليف مسطح نسبياً </a:t>
                </a:r>
                <a:r>
                  <a:rPr lang="ar-SA" altLang="en-US" sz="2400" dirty="0">
                    <a:solidFill>
                      <a:srgbClr val="009900"/>
                    </a:solidFill>
                  </a:rPr>
                  <a:t>حول </a:t>
                </a:r>
                <a14:m>
                  <m:oMath xmlns:m="http://schemas.openxmlformats.org/officeDocument/2006/math">
                    <m:sSup>
                      <m:sSupPr>
                        <m:ctrlPr>
                          <a:rPr lang="en-US" sz="2400" i="1">
                            <a:solidFill>
                              <a:srgbClr val="009900"/>
                            </a:solidFill>
                            <a:latin typeface="Cambria Math" panose="02040503050406030204" pitchFamily="18" charset="0"/>
                          </a:rPr>
                        </m:ctrlPr>
                      </m:sSupPr>
                      <m:e>
                        <m:r>
                          <a:rPr lang="en-US" sz="2400" i="1">
                            <a:solidFill>
                              <a:srgbClr val="009900"/>
                            </a:solidFill>
                            <a:latin typeface="Cambria Math" panose="02040503050406030204" pitchFamily="18" charset="0"/>
                          </a:rPr>
                          <m:t> </m:t>
                        </m:r>
                        <m:r>
                          <a:rPr lang="en-US" sz="2400" i="1">
                            <a:solidFill>
                              <a:srgbClr val="009900"/>
                            </a:solidFill>
                            <a:latin typeface="Cambria Math" panose="02040503050406030204" pitchFamily="18" charset="0"/>
                          </a:rPr>
                          <m:t>𝑄</m:t>
                        </m:r>
                      </m:e>
                      <m:sup>
                        <m:r>
                          <a:rPr lang="en-US" sz="2400" i="1">
                            <a:solidFill>
                              <a:srgbClr val="009900"/>
                            </a:solidFill>
                            <a:latin typeface="Cambria Math" panose="02040503050406030204" pitchFamily="18" charset="0"/>
                          </a:rPr>
                          <m:t>∗</m:t>
                        </m:r>
                      </m:sup>
                    </m:sSup>
                  </m:oMath>
                </a14:m>
                <a:endParaRPr lang="en-US" altLang="en-US" sz="2400" dirty="0">
                  <a:solidFill>
                    <a:srgbClr val="00B050"/>
                  </a:solidFill>
                </a:endParaRPr>
              </a:p>
            </p:txBody>
          </p:sp>
        </mc:Choice>
        <mc:Fallback xmlns="">
          <p:sp>
            <p:nvSpPr>
              <p:cNvPr id="19" name="Text Box 24">
                <a:extLst>
                  <a:ext uri="{FF2B5EF4-FFF2-40B4-BE49-F238E27FC236}">
                    <a16:creationId xmlns:a16="http://schemas.microsoft.com/office/drawing/2014/main" id="{46C12DFB-B32A-4E9F-9CA8-19FA1AB694E5}"/>
                  </a:ext>
                </a:extLst>
              </p:cNvPr>
              <p:cNvSpPr txBox="1">
                <a:spLocks noRot="1" noChangeAspect="1" noMove="1" noResize="1" noEditPoints="1" noAdjustHandles="1" noChangeArrowheads="1" noChangeShapeType="1" noTextEdit="1"/>
              </p:cNvSpPr>
              <p:nvPr/>
            </p:nvSpPr>
            <p:spPr bwMode="auto">
              <a:xfrm>
                <a:off x="467544" y="6021288"/>
                <a:ext cx="7620997" cy="757130"/>
              </a:xfrm>
              <a:prstGeom prst="rect">
                <a:avLst/>
              </a:prstGeom>
              <a:blipFill>
                <a:blip r:embed="rId3"/>
                <a:stretch>
                  <a:fillRect l="-800" t="-10484" r="-720" b="-185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6441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5" grpId="0"/>
      <p:bldP spid="18" grpId="0"/>
      <p:bldP spid="21" grpId="0"/>
      <p:bldP spid="24" grpId="0"/>
      <p:bldP spid="11"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مثال </a:t>
            </a:r>
            <a:r>
              <a:rPr lang="en-US" dirty="0"/>
              <a:t>2</a:t>
            </a:r>
            <a:r>
              <a:rPr lang="ar-SA" dirty="0"/>
              <a:t>:</a:t>
            </a:r>
            <a:endParaRPr lang="en-US" dirty="0"/>
          </a:p>
          <a:p>
            <a:pPr marL="339725" indent="-339725" algn="r" rtl="1"/>
            <a:r>
              <a:rPr lang="ar-SA" dirty="0"/>
              <a:t>إحدى الشركات تستورد سنوياً </a:t>
            </a:r>
            <a:r>
              <a:rPr lang="en-US" dirty="0"/>
              <a:t>1000</a:t>
            </a:r>
            <a:r>
              <a:rPr lang="ar-SA" dirty="0"/>
              <a:t> جهاز</a:t>
            </a:r>
          </a:p>
          <a:p>
            <a:pPr marL="339725" indent="-339725" algn="r" rtl="1"/>
            <a:r>
              <a:rPr lang="ar-SA" dirty="0"/>
              <a:t>تكلفة إعداد الطلبية هي </a:t>
            </a:r>
            <a:r>
              <a:rPr lang="en-US" dirty="0"/>
              <a:t>$10</a:t>
            </a:r>
            <a:r>
              <a:rPr lang="ar-SA" dirty="0"/>
              <a:t> </a:t>
            </a:r>
            <a:endParaRPr lang="en-US" dirty="0"/>
          </a:p>
          <a:p>
            <a:pPr marL="339725" indent="-339725" algn="r" rtl="1"/>
            <a:r>
              <a:rPr lang="ar-SA" dirty="0"/>
              <a:t>التكلفة السنوية لحفظ جهاز واحد في المخزن هي </a:t>
            </a:r>
            <a:r>
              <a:rPr lang="en-US" dirty="0"/>
              <a:t>$0.5</a:t>
            </a:r>
          </a:p>
          <a:p>
            <a:pPr marL="339725" indent="-339725" algn="r" rtl="1"/>
            <a:r>
              <a:rPr lang="ar-SA" dirty="0"/>
              <a:t>الاستهلاك يحدث بمعدل ثابت ولا يُسمح بنفاد المخزون</a:t>
            </a:r>
          </a:p>
          <a:p>
            <a:pPr marL="339725" indent="-339725" algn="just" rtl="1"/>
            <a:r>
              <a:rPr lang="ar-SA" dirty="0"/>
              <a:t>ما هي كمية الطلبية المثلى</a:t>
            </a:r>
            <a:r>
              <a:rPr lang="en-US" dirty="0"/>
              <a:t>؟ </a:t>
            </a:r>
            <a:r>
              <a:rPr lang="ar-SA" dirty="0"/>
              <a:t>كم عدد الطلبيات كل سنة؟ كم من الوقت سوف ينقضي بين كل طلبية وأخرى؟ كم متوسط كمية المخزون؟</a:t>
            </a:r>
          </a:p>
          <a:p>
            <a:pPr marL="339725" indent="-339725" algn="r" rtl="1"/>
            <a:endParaRPr lang="en-US" dirty="0"/>
          </a:p>
          <a:p>
            <a:pPr marL="339725" indent="-339725" algn="r" rtl="1"/>
            <a:endParaRPr lang="ar-SA" dirty="0"/>
          </a:p>
        </p:txBody>
      </p:sp>
    </p:spTree>
    <p:extLst>
      <p:ext uri="{BB962C8B-B14F-4D97-AF65-F5344CB8AC3E}">
        <p14:creationId xmlns:p14="http://schemas.microsoft.com/office/powerpoint/2010/main" val="35222086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349733"/>
                <a:ext cx="8712968" cy="4724400"/>
              </a:xfrm>
            </p:spPr>
            <p:txBody>
              <a:bodyPr/>
              <a:lstStyle/>
              <a:p>
                <a:pPr marL="0" indent="0" algn="ctr" rtl="1">
                  <a:buNone/>
                </a:pPr>
                <a:r>
                  <a:rPr lang="ar-SA" dirty="0"/>
                  <a:t> </a:t>
                </a:r>
                <a14:m>
                  <m:oMath xmlns:m="http://schemas.openxmlformats.org/officeDocument/2006/math">
                    <m:r>
                      <a:rPr lang="en-US" sz="2800" b="0" i="1" smtClean="0">
                        <a:latin typeface="Cambria Math" panose="02040503050406030204" pitchFamily="18" charset="0"/>
                      </a:rPr>
                      <m:t>𝐷</m:t>
                    </m:r>
                    <m:r>
                      <a:rPr lang="en-US" sz="2800" b="0" i="1" smtClean="0">
                        <a:latin typeface="Cambria Math" panose="02040503050406030204" pitchFamily="18" charset="0"/>
                      </a:rPr>
                      <m:t>=</m:t>
                    </m:r>
                    <m:r>
                      <a:rPr lang="en-US" sz="2800" b="0" i="1" smtClean="0">
                        <a:latin typeface="Cambria Math" panose="02040503050406030204" pitchFamily="18" charset="0"/>
                      </a:rPr>
                      <m:t>1000</m:t>
                    </m:r>
                    <m:r>
                      <a:rPr lang="en-US" sz="2800" b="0" i="1" smtClean="0">
                        <a:latin typeface="Cambria Math" panose="02040503050406030204" pitchFamily="18" charset="0"/>
                      </a:rPr>
                      <m:t> ,   </m:t>
                    </m:r>
                    <m:r>
                      <a:rPr lang="en-US" sz="2800" b="0" i="1" smtClean="0">
                        <a:latin typeface="Cambria Math" panose="02040503050406030204" pitchFamily="18" charset="0"/>
                      </a:rPr>
                      <m:t>𝐾</m:t>
                    </m:r>
                    <m:r>
                      <a:rPr lang="en-US" sz="2800" b="0" i="1" smtClean="0">
                        <a:latin typeface="Cambria Math" panose="02040503050406030204" pitchFamily="18" charset="0"/>
                      </a:rPr>
                      <m:t>=</m:t>
                    </m:r>
                    <m:r>
                      <a:rPr lang="en-US" sz="2800" b="0" i="1" smtClean="0">
                        <a:latin typeface="Cambria Math" panose="02040503050406030204" pitchFamily="18" charset="0"/>
                      </a:rPr>
                      <m:t>10</m:t>
                    </m:r>
                    <m:r>
                      <a:rPr lang="en-US" sz="2800" b="0" i="1" smtClean="0">
                        <a:latin typeface="Cambria Math" panose="02040503050406030204" pitchFamily="18" charset="0"/>
                      </a:rPr>
                      <m:t> ,    </m:t>
                    </m:r>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 </m:t>
                    </m:r>
                  </m:oMath>
                </a14:m>
                <a:endParaRPr lang="en-US" sz="2800" dirty="0"/>
              </a:p>
              <a:p>
                <a:pPr marL="0" indent="0" algn="r" rtl="1">
                  <a:buNone/>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𝐾𝐷</m:t>
                              </m:r>
                            </m:num>
                            <m:den>
                              <m:r>
                                <a:rPr lang="en-US" sz="2800" i="1">
                                  <a:latin typeface="Cambria Math" panose="02040503050406030204" pitchFamily="18" charset="0"/>
                                </a:rPr>
                                <m:t>h</m:t>
                              </m:r>
                            </m:den>
                          </m:f>
                        </m:e>
                      </m:rad>
                      <m:r>
                        <a:rPr lang="en-US" sz="2800" b="0" i="1" smtClean="0">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1000</m:t>
                              </m:r>
                            </m:num>
                            <m:den>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5</m:t>
                              </m:r>
                            </m:den>
                          </m:f>
                        </m:e>
                      </m:rad>
                      <m:r>
                        <a:rPr lang="en-US" sz="2800" i="1">
                          <a:latin typeface="Cambria Math" panose="02040503050406030204" pitchFamily="18" charset="0"/>
                        </a:rPr>
                        <m:t>=</m:t>
                      </m:r>
                      <m:r>
                        <a:rPr lang="en-US" sz="2800" b="0" i="1" smtClean="0">
                          <a:latin typeface="Cambria Math" panose="02040503050406030204" pitchFamily="18" charset="0"/>
                        </a:rPr>
                        <m:t>200</m:t>
                      </m:r>
                    </m:oMath>
                  </m:oMathPara>
                </a14:m>
                <a:endParaRPr lang="en-US" sz="2800" dirty="0"/>
              </a:p>
              <a:p>
                <a:pPr marL="339725" indent="-339725" algn="r" rtl="1"/>
                <a:r>
                  <a:rPr lang="ar-SA" dirty="0"/>
                  <a:t>وبالتالي ، يتعين على الشركة تقديم طلبية للحصول على </a:t>
                </a:r>
                <a14:m>
                  <m:oMath xmlns:m="http://schemas.openxmlformats.org/officeDocument/2006/math">
                    <m:r>
                      <a:rPr lang="en-US" sz="2800" b="0" i="1" smtClean="0">
                        <a:latin typeface="Cambria Math" panose="02040503050406030204" pitchFamily="18" charset="0"/>
                      </a:rPr>
                      <m:t>20</m:t>
                    </m:r>
                    <m:r>
                      <a:rPr lang="en-US" sz="2800" i="1">
                        <a:latin typeface="Cambria Math" panose="02040503050406030204" pitchFamily="18" charset="0"/>
                      </a:rPr>
                      <m:t>0</m:t>
                    </m:r>
                  </m:oMath>
                </a14:m>
                <a:r>
                  <a:rPr lang="ar-SA" dirty="0"/>
                  <a:t> جهاز في كل مرة يصل فيها المخزون إلى الصفر.</a:t>
                </a:r>
              </a:p>
              <a:p>
                <a:pPr marL="339725" indent="-339725" algn="r" rtl="1"/>
                <a:r>
                  <a:rPr lang="ar-SA" dirty="0"/>
                  <a:t>عدد الطلبيات كل سنة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1000</m:t>
                        </m:r>
                      </m:num>
                      <m:den>
                        <m:r>
                          <a:rPr lang="en-US" sz="2800" i="1">
                            <a:latin typeface="Cambria Math" panose="02040503050406030204" pitchFamily="18" charset="0"/>
                          </a:rPr>
                          <m:t>200</m:t>
                        </m:r>
                      </m:den>
                    </m:f>
                    <m:r>
                      <a:rPr lang="en-US" sz="2800" b="0" i="1" smtClean="0">
                        <a:latin typeface="Cambria Math" panose="02040503050406030204" pitchFamily="18" charset="0"/>
                      </a:rPr>
                      <m:t>=</m:t>
                    </m:r>
                  </m:oMath>
                </a14:m>
                <a:r>
                  <a:rPr lang="ar-SA" dirty="0"/>
                  <a:t> </a:t>
                </a:r>
                <a14:m>
                  <m:oMath xmlns:m="http://schemas.openxmlformats.org/officeDocument/2006/math">
                    <m:r>
                      <a:rPr lang="ar-SA" sz="2800" b="0" i="1" smtClean="0">
                        <a:latin typeface="Cambria Math" panose="02040503050406030204" pitchFamily="18" charset="0"/>
                      </a:rPr>
                      <m:t>5</m:t>
                    </m:r>
                  </m:oMath>
                </a14:m>
                <a:r>
                  <a:rPr lang="ar-SA" dirty="0"/>
                  <a:t> طلبيات</a:t>
                </a:r>
                <a:endParaRPr lang="en-US" dirty="0"/>
              </a:p>
              <a:p>
                <a:pPr marL="339725" indent="-339725" algn="r" rtl="1"/>
                <a:r>
                  <a:rPr lang="ar-SA" dirty="0"/>
                  <a:t>الوقت بين كل طلبية وأخرى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sz="2800" i="1">
                            <a:latin typeface="Cambria Math" panose="02040503050406030204" pitchFamily="18" charset="0"/>
                          </a:rPr>
                        </m:ctrlPr>
                      </m:fPr>
                      <m:num>
                        <m:r>
                          <a:rPr lang="ar-SA" sz="2800" b="0" i="1" smtClean="0">
                            <a:latin typeface="Cambria Math" panose="02040503050406030204" pitchFamily="18" charset="0"/>
                          </a:rPr>
                          <m:t>20</m:t>
                        </m:r>
                        <m:r>
                          <a:rPr lang="en-US" sz="2800" b="0" i="1" smtClean="0">
                            <a:latin typeface="Cambria Math" panose="02040503050406030204" pitchFamily="18" charset="0"/>
                          </a:rPr>
                          <m:t>0</m:t>
                        </m:r>
                      </m:num>
                      <m:den>
                        <m:r>
                          <a:rPr lang="ar-SA" sz="2800" b="0" i="1" smtClean="0">
                            <a:latin typeface="Cambria Math" panose="02040503050406030204" pitchFamily="18" charset="0"/>
                          </a:rPr>
                          <m:t>10</m:t>
                        </m:r>
                        <m:r>
                          <a:rPr lang="en-US" sz="2800" b="0" i="1" smtClean="0">
                            <a:latin typeface="Cambria Math" panose="02040503050406030204" pitchFamily="18" charset="0"/>
                          </a:rPr>
                          <m:t>00</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sz="2800" i="1">
                            <a:latin typeface="Cambria Math" panose="02040503050406030204" pitchFamily="18" charset="0"/>
                          </a:rPr>
                        </m:ctrlPr>
                      </m:fPr>
                      <m:num>
                        <m:r>
                          <a:rPr lang="ar-SA" sz="2800" b="0" i="1" smtClean="0">
                            <a:latin typeface="Cambria Math" panose="02040503050406030204" pitchFamily="18" charset="0"/>
                          </a:rPr>
                          <m:t>1</m:t>
                        </m:r>
                      </m:num>
                      <m:den>
                        <m:r>
                          <a:rPr lang="ar-SA" sz="2800" b="0" i="1" smtClean="0">
                            <a:latin typeface="Cambria Math" panose="02040503050406030204" pitchFamily="18" charset="0"/>
                          </a:rPr>
                          <m:t>5</m:t>
                        </m:r>
                      </m:den>
                    </m:f>
                  </m:oMath>
                </a14:m>
                <a:r>
                  <a:rPr lang="ar-SA" dirty="0"/>
                  <a:t>  سنة</a:t>
                </a:r>
              </a:p>
              <a:p>
                <a:pPr marL="339725" indent="-339725" algn="r" rtl="1"/>
                <a:r>
                  <a:rPr lang="ar-SA" dirty="0"/>
                  <a:t>متوسط كمية المخزون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𝑄</m:t>
                        </m:r>
                      </m:num>
                      <m:den>
                        <m:r>
                          <a:rPr lang="en-US" sz="2800" b="0" i="1" smtClean="0">
                            <a:latin typeface="Cambria Math" panose="02040503050406030204" pitchFamily="18" charset="0"/>
                          </a:rPr>
                          <m:t>2</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200</m:t>
                        </m:r>
                      </m:num>
                      <m:den>
                        <m:r>
                          <a:rPr lang="en-US" sz="2800" b="0" i="1" smtClean="0">
                            <a:latin typeface="Cambria Math" panose="02040503050406030204" pitchFamily="18" charset="0"/>
                          </a:rPr>
                          <m:t>2</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r>
                      <a:rPr lang="ar-SA" sz="2800" b="0" i="1" smtClean="0">
                        <a:latin typeface="Cambria Math" panose="02040503050406030204" pitchFamily="18" charset="0"/>
                      </a:rPr>
                      <m:t>100</m:t>
                    </m:r>
                  </m:oMath>
                </a14:m>
                <a:r>
                  <a:rPr lang="ar-SA" dirty="0"/>
                  <a:t> جهاز</a:t>
                </a:r>
              </a:p>
              <a:p>
                <a:pPr marL="339725" indent="-339725" algn="r" rtl="1"/>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349733"/>
                <a:ext cx="8712968" cy="4724400"/>
              </a:xfrm>
              <a:blipFill>
                <a:blip r:embed="rId2"/>
                <a:stretch>
                  <a:fillRect t="-1677" r="-1679" b="-10194"/>
                </a:stretch>
              </a:blipFill>
            </p:spPr>
            <p:txBody>
              <a:bodyPr/>
              <a:lstStyle/>
              <a:p>
                <a:r>
                  <a:rPr lang="en-US">
                    <a:noFill/>
                  </a:rPr>
                  <a:t> </a:t>
                </a:r>
              </a:p>
            </p:txBody>
          </p:sp>
        </mc:Fallback>
      </mc:AlternateContent>
    </p:spTree>
    <p:extLst>
      <p:ext uri="{BB962C8B-B14F-4D97-AF65-F5344CB8AC3E}">
        <p14:creationId xmlns:p14="http://schemas.microsoft.com/office/powerpoint/2010/main" val="38897204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412776"/>
            <a:ext cx="8712968" cy="4724400"/>
          </a:xfrm>
        </p:spPr>
        <p:txBody>
          <a:bodyPr/>
          <a:lstStyle/>
          <a:p>
            <a:pPr marL="339725" indent="-339725" algn="r" rtl="1"/>
            <a:r>
              <a:rPr lang="ar-SA" dirty="0"/>
              <a:t>مثال </a:t>
            </a:r>
            <a:r>
              <a:rPr lang="en-US" dirty="0"/>
              <a:t>3</a:t>
            </a:r>
            <a:r>
              <a:rPr lang="ar-SA" dirty="0"/>
              <a:t>:</a:t>
            </a:r>
            <a:endParaRPr lang="en-US" dirty="0"/>
          </a:p>
          <a:p>
            <a:pPr marL="339725" indent="-339725" algn="just" rtl="1"/>
            <a:r>
              <a:rPr lang="ar-SA" dirty="0"/>
              <a:t>إحدى الشركات تستورد سنوياً </a:t>
            </a:r>
            <a:r>
              <a:rPr lang="en-US" dirty="0"/>
              <a:t>500</a:t>
            </a:r>
            <a:r>
              <a:rPr lang="ar-SA" dirty="0"/>
              <a:t> قطعة معينة لتركيبها في أجهزة المحركات لديها.</a:t>
            </a:r>
          </a:p>
          <a:p>
            <a:pPr marL="339725" indent="-339725" algn="r" rtl="1"/>
            <a:r>
              <a:rPr lang="ar-SA" dirty="0"/>
              <a:t>تكلفة إعداد طلبية القطع هي </a:t>
            </a:r>
            <a:r>
              <a:rPr lang="en-US" dirty="0"/>
              <a:t>$5</a:t>
            </a:r>
            <a:r>
              <a:rPr lang="ar-SA" dirty="0"/>
              <a:t>. سعر شراء القطعة هو </a:t>
            </a:r>
            <a:r>
              <a:rPr lang="en-US" dirty="0"/>
              <a:t>$10</a:t>
            </a:r>
          </a:p>
          <a:p>
            <a:pPr marL="339725" indent="-339725" algn="r" rtl="1"/>
            <a:r>
              <a:rPr lang="ar-SA" dirty="0"/>
              <a:t>التكلفة السنوية لحفظ القطعة في المخزن هي </a:t>
            </a:r>
            <a:r>
              <a:rPr lang="en-US" dirty="0"/>
              <a:t>$2</a:t>
            </a:r>
          </a:p>
          <a:p>
            <a:pPr marL="339725" indent="-339725" algn="r" rtl="1"/>
            <a:r>
              <a:rPr lang="ar-SA" dirty="0"/>
              <a:t>الاستهلاك يحدث بمعدل ثابت ولا يُسمح بنفاد المخزون</a:t>
            </a:r>
          </a:p>
          <a:p>
            <a:pPr marL="339725" indent="-339725" algn="just" rtl="1"/>
            <a:r>
              <a:rPr lang="ar-SA" dirty="0"/>
              <a:t>ما هي كمية الطلبية المثلى</a:t>
            </a:r>
            <a:r>
              <a:rPr lang="en-US" dirty="0"/>
              <a:t>؟ </a:t>
            </a:r>
            <a:r>
              <a:rPr lang="ar-SA" dirty="0"/>
              <a:t>كم عدد الطلبيات كل سنة؟ كم من الوقت سوف ينقضي بين كل طلبية وأخرى؟ كم إجمالي التكاليف السنوية للمخزون؟ كم متوسط المبلغ المالي المقيد في المخزون؟</a:t>
            </a:r>
          </a:p>
          <a:p>
            <a:pPr marL="339725" indent="-339725" algn="r" rtl="1"/>
            <a:endParaRPr lang="en-US" dirty="0"/>
          </a:p>
          <a:p>
            <a:pPr marL="339725" indent="-339725" algn="r" rtl="1"/>
            <a:endParaRPr lang="ar-SA" dirty="0"/>
          </a:p>
        </p:txBody>
      </p:sp>
    </p:spTree>
    <p:extLst>
      <p:ext uri="{BB962C8B-B14F-4D97-AF65-F5344CB8AC3E}">
        <p14:creationId xmlns:p14="http://schemas.microsoft.com/office/powerpoint/2010/main" val="37427063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0" indent="0" algn="ctr" rtl="1">
                  <a:buNone/>
                </a:pPr>
                <a:r>
                  <a:rPr lang="ar-SA" dirty="0"/>
                  <a:t>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500</m:t>
                    </m:r>
                    <m:r>
                      <a:rPr lang="en-US" b="0" i="1" smtClean="0">
                        <a:latin typeface="Cambria Math" panose="02040503050406030204" pitchFamily="18" charset="0"/>
                      </a:rPr>
                      <m:t> ,   </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 ,   </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 ,   </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 </m:t>
                    </m:r>
                  </m:oMath>
                </a14:m>
                <a:endParaRPr lang="en-US" dirty="0"/>
              </a:p>
              <a:p>
                <a:pPr marL="0" indent="0" algn="r" rtl="1">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𝐾𝐷</m:t>
                              </m:r>
                            </m:num>
                            <m:den>
                              <m:r>
                                <a:rPr lang="en-US" i="1">
                                  <a:latin typeface="Cambria Math" panose="02040503050406030204" pitchFamily="18" charset="0"/>
                                </a:rPr>
                                <m:t>h</m:t>
                              </m:r>
                            </m:den>
                          </m:f>
                        </m:e>
                      </m:ra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500</m:t>
                              </m:r>
                            </m:num>
                            <m:den>
                              <m:r>
                                <a:rPr lang="en-US" b="0" i="1" smtClean="0">
                                  <a:latin typeface="Cambria Math" panose="02040503050406030204" pitchFamily="18" charset="0"/>
                                </a:rPr>
                                <m:t>2</m:t>
                              </m:r>
                            </m:den>
                          </m:f>
                        </m:e>
                      </m:rad>
                      <m:r>
                        <a:rPr lang="en-US" i="1">
                          <a:latin typeface="Cambria Math" panose="02040503050406030204" pitchFamily="18" charset="0"/>
                        </a:rPr>
                        <m:t>=</m:t>
                      </m:r>
                      <m:r>
                        <a:rPr lang="en-US" b="0" i="1" smtClean="0">
                          <a:latin typeface="Cambria Math" panose="02040503050406030204" pitchFamily="18" charset="0"/>
                        </a:rPr>
                        <m:t>50</m:t>
                      </m:r>
                    </m:oMath>
                  </m:oMathPara>
                </a14:m>
                <a:endParaRPr lang="en-US" dirty="0"/>
              </a:p>
              <a:p>
                <a:pPr marL="339725" indent="-339725" algn="r" rtl="1"/>
                <a:r>
                  <a:rPr lang="ar-SA" dirty="0"/>
                  <a:t>وبالتالي</a:t>
                </a:r>
                <a:r>
                  <a:rPr lang="ar-SA" sz="1000" dirty="0"/>
                  <a:t> </a:t>
                </a:r>
                <a:r>
                  <a:rPr lang="ar-SA" dirty="0"/>
                  <a:t>،</a:t>
                </a:r>
                <a:r>
                  <a:rPr lang="ar-SA" sz="1600" dirty="0"/>
                  <a:t> </a:t>
                </a:r>
                <a:r>
                  <a:rPr lang="ar-SA" dirty="0"/>
                  <a:t>يتعين على الشركة تقديم طلبية للحصول على </a:t>
                </a:r>
                <a14:m>
                  <m:oMath xmlns:m="http://schemas.openxmlformats.org/officeDocument/2006/math">
                    <m:r>
                      <a:rPr lang="en-US" i="1">
                        <a:latin typeface="Cambria Math" panose="02040503050406030204" pitchFamily="18" charset="0"/>
                      </a:rPr>
                      <m:t>50</m:t>
                    </m:r>
                  </m:oMath>
                </a14:m>
                <a:r>
                  <a:rPr lang="ar-SA" dirty="0"/>
                  <a:t> قطعة في كل مرة يصل فيها المخزون إلى الصفر.</a:t>
                </a:r>
              </a:p>
              <a:p>
                <a:pPr marL="339725" indent="-339725" algn="r" rtl="1"/>
                <a:r>
                  <a:rPr lang="ar-SA" dirty="0"/>
                  <a:t>عدد الطلبيات كل سنة </a:t>
                </a:r>
                <a14:m>
                  <m:oMath xmlns:m="http://schemas.openxmlformats.org/officeDocument/2006/math">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500</m:t>
                        </m:r>
                      </m:num>
                      <m:den>
                        <m:r>
                          <a:rPr lang="en-US" b="0" i="1" smtClean="0">
                            <a:latin typeface="Cambria Math" panose="02040503050406030204" pitchFamily="18" charset="0"/>
                          </a:rPr>
                          <m:t>50</m:t>
                        </m:r>
                      </m:den>
                    </m:f>
                    <m:r>
                      <a:rPr lang="en-US" i="1">
                        <a:latin typeface="Cambria Math" panose="02040503050406030204" pitchFamily="18" charset="0"/>
                      </a:rPr>
                      <m:t>=</m:t>
                    </m:r>
                  </m:oMath>
                </a14:m>
                <a:r>
                  <a:rPr lang="ar-SA" dirty="0"/>
                  <a:t> </a:t>
                </a:r>
                <a14:m>
                  <m:oMath xmlns:m="http://schemas.openxmlformats.org/officeDocument/2006/math">
                    <m:r>
                      <a:rPr lang="en-US" b="0" i="1" smtClean="0">
                        <a:latin typeface="Cambria Math" panose="02040503050406030204" pitchFamily="18" charset="0"/>
                      </a:rPr>
                      <m:t>1</m:t>
                    </m:r>
                    <m:r>
                      <a:rPr lang="en-US" i="1">
                        <a:latin typeface="Cambria Math" panose="02040503050406030204" pitchFamily="18" charset="0"/>
                      </a:rPr>
                      <m:t>0</m:t>
                    </m:r>
                  </m:oMath>
                </a14:m>
                <a:r>
                  <a:rPr lang="ar-SA" dirty="0"/>
                  <a:t> طلبيات</a:t>
                </a:r>
                <a:endParaRPr lang="en-US" dirty="0"/>
              </a:p>
              <a:p>
                <a:pPr marL="339725" indent="-339725" algn="r" rtl="1"/>
                <a:r>
                  <a:rPr lang="ar-SA" dirty="0"/>
                  <a:t>الوقت بين كل طلبية وأخرى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500</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i="1">
                            <a:latin typeface="Cambria Math" panose="02040503050406030204" pitchFamily="18" charset="0"/>
                          </a:rPr>
                        </m:ctrlPr>
                      </m:fPr>
                      <m:num>
                        <m:r>
                          <a:rPr lang="ar-SA" b="0" i="1" smtClean="0">
                            <a:latin typeface="Cambria Math" panose="02040503050406030204" pitchFamily="18" charset="0"/>
                          </a:rPr>
                          <m:t>1</m:t>
                        </m:r>
                      </m:num>
                      <m:den>
                        <m:r>
                          <a:rPr lang="ar-SA" b="0" i="1" smtClean="0">
                            <a:latin typeface="Cambria Math" panose="02040503050406030204" pitchFamily="18" charset="0"/>
                          </a:rPr>
                          <m:t>10</m:t>
                        </m:r>
                      </m:den>
                    </m:f>
                  </m:oMath>
                </a14:m>
                <a:r>
                  <a:rPr lang="ar-SA" dirty="0"/>
                  <a:t> سنة</a:t>
                </a:r>
              </a:p>
              <a:p>
                <a:pPr marL="339725" indent="-339725" algn="r" rtl="1"/>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677" r="-1679" b="-2968"/>
                </a:stretch>
              </a:blipFill>
            </p:spPr>
            <p:txBody>
              <a:bodyPr/>
              <a:lstStyle/>
              <a:p>
                <a:r>
                  <a:rPr lang="en-US">
                    <a:noFill/>
                  </a:rPr>
                  <a:t> </a:t>
                </a:r>
              </a:p>
            </p:txBody>
          </p:sp>
        </mc:Fallback>
      </mc:AlternateContent>
    </p:spTree>
    <p:extLst>
      <p:ext uri="{BB962C8B-B14F-4D97-AF65-F5344CB8AC3E}">
        <p14:creationId xmlns:p14="http://schemas.microsoft.com/office/powerpoint/2010/main" val="1100011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spcBef>
                    <a:spcPts val="0"/>
                  </a:spcBef>
                </a:pPr>
                <a:r>
                  <a:rPr lang="ar-SA" dirty="0"/>
                  <a:t>إجمالي التكاليف السنوية للمخزون</a:t>
                </a:r>
                <a:endParaRPr lang="en-US" dirty="0"/>
              </a:p>
              <a:p>
                <a:pPr marL="0" indent="0" algn="r" rtl="1">
                  <a:buNone/>
                </a:pPr>
                <a:endParaRPr lang="ar-SA" sz="800" dirty="0"/>
              </a:p>
              <a:p>
                <a:pPr marL="0" indent="0" algn="ctr" rtl="1">
                  <a:spcBef>
                    <a:spcPts val="0"/>
                  </a:spcBef>
                  <a:buNone/>
                </a:pPr>
                <a14:m>
                  <m:oMath xmlns:m="http://schemas.openxmlformats.org/officeDocument/2006/math">
                    <m:r>
                      <m:rPr>
                        <m:nor/>
                      </m:rPr>
                      <a:rPr lang="en-US" sz="4000" b="0" i="0" smtClean="0">
                        <a:latin typeface="Cambria Math" panose="02040503050406030204" pitchFamily="18" charset="0"/>
                      </a:rPr>
                      <m:t>TC</m:t>
                    </m:r>
                    <m:r>
                      <m:rPr>
                        <m:nor/>
                      </m:rPr>
                      <a:rPr lang="en-US" sz="4000" b="0" i="0" smtClean="0">
                        <a:latin typeface="Cambria Math" panose="02040503050406030204" pitchFamily="18" charset="0"/>
                      </a:rPr>
                      <m:t>(</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𝑄</m:t>
                        </m:r>
                      </m:e>
                      <m:sup>
                        <m:r>
                          <a:rPr lang="en-US" sz="4000" b="0" i="1" smtClean="0">
                            <a:latin typeface="Cambria Math" panose="02040503050406030204" pitchFamily="18" charset="0"/>
                          </a:rPr>
                          <m:t>∗</m:t>
                        </m:r>
                      </m:sup>
                    </m:sSup>
                    <m:r>
                      <m:rPr>
                        <m:nor/>
                      </m:rPr>
                      <a:rPr lang="en-US" sz="4000" b="0" i="0" smtClean="0">
                        <a:latin typeface="Cambria Math" panose="02040503050406030204" pitchFamily="18" charset="0"/>
                      </a:rPr>
                      <m:t>)</m:t>
                    </m:r>
                    <m:r>
                      <a:rPr lang="en-US" sz="4000" b="0" i="1" smtClean="0">
                        <a:latin typeface="Cambria Math" panose="02040503050406030204" pitchFamily="18" charset="0"/>
                      </a:rPr>
                      <m:t>= </m:t>
                    </m:r>
                    <m:f>
                      <m:fPr>
                        <m:ctrlPr>
                          <a:rPr lang="ar-SA" sz="4000" i="1">
                            <a:latin typeface="Cambria Math" panose="02040503050406030204" pitchFamily="18" charset="0"/>
                          </a:rPr>
                        </m:ctrlPr>
                      </m:fPr>
                      <m:num>
                        <m:r>
                          <a:rPr lang="en-US" sz="4000" b="0" i="1" smtClean="0">
                            <a:latin typeface="Cambria Math" panose="02040503050406030204" pitchFamily="18" charset="0"/>
                          </a:rPr>
                          <m:t>𝐾𝐷</m:t>
                        </m:r>
                      </m:num>
                      <m:den>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𝑄</m:t>
                            </m:r>
                          </m:e>
                          <m:sup>
                            <m:r>
                              <a:rPr lang="en-US" sz="4000" b="0" i="1" smtClean="0">
                                <a:latin typeface="Cambria Math" panose="02040503050406030204" pitchFamily="18" charset="0"/>
                              </a:rPr>
                              <m:t>∗</m:t>
                            </m:r>
                          </m:sup>
                        </m:sSup>
                      </m:den>
                    </m:f>
                    <m:r>
                      <a:rPr lang="en-US" sz="4000" b="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h</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𝑄</m:t>
                            </m:r>
                          </m:e>
                          <m:sup>
                            <m:r>
                              <a:rPr lang="en-US" sz="4000" b="0" i="1" smtClean="0">
                                <a:latin typeface="Cambria Math" panose="02040503050406030204" pitchFamily="18" charset="0"/>
                                <a:ea typeface="Cambria Math" panose="02040503050406030204" pitchFamily="18" charset="0"/>
                              </a:rPr>
                              <m:t>∗</m:t>
                            </m:r>
                          </m:sup>
                        </m:sSup>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𝑐𝐷</m:t>
                    </m:r>
                  </m:oMath>
                </a14:m>
                <a:r>
                  <a:rPr lang="en-US" dirty="0"/>
                  <a:t> </a:t>
                </a:r>
                <a:endParaRPr lang="ar-SA" dirty="0"/>
              </a:p>
              <a:p>
                <a:pPr marL="0" indent="0" algn="ctr" rtl="1">
                  <a:buNone/>
                </a:pPr>
                <a14:m>
                  <m:oMath xmlns:m="http://schemas.openxmlformats.org/officeDocument/2006/math">
                    <m:r>
                      <m:rPr>
                        <m:nor/>
                      </m:rPr>
                      <a:rPr lang="en-US" sz="4000">
                        <a:latin typeface="Cambria Math" panose="02040503050406030204" pitchFamily="18" charset="0"/>
                      </a:rPr>
                      <m:t>TC</m:t>
                    </m:r>
                    <m:r>
                      <m:rPr>
                        <m:nor/>
                      </m:rPr>
                      <a:rPr lang="en-US" sz="400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𝑄</m:t>
                        </m:r>
                      </m:e>
                      <m:sup>
                        <m:r>
                          <a:rPr lang="en-US" sz="4000" i="1">
                            <a:latin typeface="Cambria Math" panose="02040503050406030204" pitchFamily="18" charset="0"/>
                          </a:rPr>
                          <m:t>∗</m:t>
                        </m:r>
                      </m:sup>
                    </m:sSup>
                    <m:r>
                      <m:rPr>
                        <m:nor/>
                      </m:rPr>
                      <a:rPr lang="en-US" sz="4000">
                        <a:latin typeface="Cambria Math" panose="02040503050406030204" pitchFamily="18" charset="0"/>
                      </a:rPr>
                      <m:t>)</m:t>
                    </m:r>
                    <m:r>
                      <a:rPr lang="en-US" sz="4000" i="1">
                        <a:latin typeface="Cambria Math" panose="02040503050406030204" pitchFamily="18" charset="0"/>
                      </a:rPr>
                      <m:t>= </m:t>
                    </m:r>
                    <m:f>
                      <m:fPr>
                        <m:ctrlPr>
                          <a:rPr lang="ar-SA" sz="4000" i="1">
                            <a:latin typeface="Cambria Math" panose="02040503050406030204" pitchFamily="18" charset="0"/>
                          </a:rPr>
                        </m:ctrlPr>
                      </m:fPr>
                      <m:num>
                        <m:r>
                          <a:rPr lang="ar-SA" sz="4000" b="0" i="1" smtClean="0">
                            <a:latin typeface="Cambria Math" panose="02040503050406030204" pitchFamily="18" charset="0"/>
                          </a:rPr>
                          <m:t>5</m:t>
                        </m:r>
                        <m:r>
                          <a:rPr lang="ar-SA" sz="4000" b="0" i="1" smtClean="0">
                            <a:latin typeface="Cambria Math" panose="02040503050406030204" pitchFamily="18" charset="0"/>
                            <a:ea typeface="Cambria Math" panose="02040503050406030204" pitchFamily="18" charset="0"/>
                          </a:rPr>
                          <m:t>×</m:t>
                        </m:r>
                        <m:r>
                          <a:rPr lang="ar-SA" sz="4000" b="0" i="1" smtClean="0">
                            <a:latin typeface="Cambria Math" panose="02040503050406030204" pitchFamily="18" charset="0"/>
                          </a:rPr>
                          <m:t>500</m:t>
                        </m:r>
                      </m:num>
                      <m:den>
                        <m:r>
                          <a:rPr lang="en-US" sz="4000" b="0" i="1" smtClean="0">
                            <a:latin typeface="Cambria Math" panose="02040503050406030204" pitchFamily="18" charset="0"/>
                          </a:rPr>
                          <m:t>5</m:t>
                        </m:r>
                        <m:r>
                          <a:rPr lang="ar-SA" sz="4000" b="0" i="1" smtClean="0">
                            <a:latin typeface="Cambria Math" panose="02040503050406030204" pitchFamily="18" charset="0"/>
                          </a:rPr>
                          <m:t>0</m:t>
                        </m:r>
                      </m:den>
                    </m:f>
                    <m:r>
                      <a:rPr lang="en-US" sz="4000" i="1">
                        <a:latin typeface="Cambria Math" panose="02040503050406030204" pitchFamily="18" charset="0"/>
                        <a:ea typeface="Cambria Math" panose="02040503050406030204" pitchFamily="18" charset="0"/>
                      </a:rPr>
                      <m:t>+</m:t>
                    </m:r>
                    <m:f>
                      <m:fPr>
                        <m:ctrlPr>
                          <a:rPr lang="en-US" sz="4000" i="1">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2</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50</m:t>
                        </m:r>
                      </m:num>
                      <m:den>
                        <m:r>
                          <a:rPr lang="en-US" sz="4000" i="1">
                            <a:latin typeface="Cambria Math" panose="02040503050406030204" pitchFamily="18" charset="0"/>
                            <a:ea typeface="Cambria Math" panose="02040503050406030204" pitchFamily="18" charset="0"/>
                          </a:rPr>
                          <m:t>2</m:t>
                        </m:r>
                      </m:den>
                    </m:f>
                    <m:r>
                      <a:rPr lang="en-US" sz="4000" i="1">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10</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500</m:t>
                    </m:r>
                  </m:oMath>
                </a14:m>
                <a:r>
                  <a:rPr lang="en-US" sz="4000" dirty="0"/>
                  <a:t> </a:t>
                </a:r>
              </a:p>
              <a:p>
                <a:pPr marL="0" indent="0" rtl="1">
                  <a:buNone/>
                </a:pPr>
                <a:r>
                  <a:rPr lang="en-US" dirty="0"/>
                  <a:t>                   </a:t>
                </a:r>
                <a14:m>
                  <m:oMath xmlns:m="http://schemas.openxmlformats.org/officeDocument/2006/math">
                    <m:r>
                      <a:rPr lang="en-US" sz="3600" i="1">
                        <a:latin typeface="Cambria Math" panose="02040503050406030204" pitchFamily="18" charset="0"/>
                      </a:rPr>
                      <m:t>=</m:t>
                    </m:r>
                    <m:r>
                      <a:rPr lang="en-US" sz="3600" b="0" i="1" smtClean="0">
                        <a:latin typeface="Cambria Math" panose="02040503050406030204" pitchFamily="18" charset="0"/>
                      </a:rPr>
                      <m:t>$ </m:t>
                    </m:r>
                    <m:r>
                      <a:rPr lang="en-US" sz="3600" b="0" i="1" smtClean="0">
                        <a:latin typeface="Cambria Math" panose="02040503050406030204" pitchFamily="18" charset="0"/>
                      </a:rPr>
                      <m:t>5100</m:t>
                    </m:r>
                  </m:oMath>
                </a14:m>
                <a:endParaRPr lang="ar-SA" sz="3600" b="0" dirty="0"/>
              </a:p>
              <a:p>
                <a:pPr marL="0" indent="0" algn="r" rtl="1">
                  <a:spcBef>
                    <a:spcPts val="600"/>
                  </a:spcBef>
                  <a:buNone/>
                </a:pPr>
                <a:r>
                  <a:rPr lang="ar-SA" dirty="0"/>
                  <a:t>متوسط المبلغ المالي المقيد في المخزون </a:t>
                </a:r>
                <a14:m>
                  <m:oMath xmlns:m="http://schemas.openxmlformats.org/officeDocument/2006/math">
                    <m:r>
                      <a:rPr lang="en-US" sz="3600" i="1">
                        <a:latin typeface="Cambria Math" panose="02040503050406030204" pitchFamily="18" charset="0"/>
                      </a:rPr>
                      <m:t>=</m:t>
                    </m:r>
                  </m:oMath>
                </a14:m>
                <a:r>
                  <a:rPr lang="ar-SA" sz="3600" dirty="0"/>
                  <a:t> </a:t>
                </a:r>
                <a14:m>
                  <m:oMath xmlns:m="http://schemas.openxmlformats.org/officeDocument/2006/math">
                    <m:r>
                      <a:rPr lang="en-US" sz="3600" b="0" i="1" smtClean="0">
                        <a:latin typeface="Cambria Math" panose="02040503050406030204" pitchFamily="18" charset="0"/>
                      </a:rPr>
                      <m:t>𝑐</m:t>
                    </m:r>
                    <m:f>
                      <m:fPr>
                        <m:ctrlPr>
                          <a:rPr lang="en-US" sz="3600" i="1">
                            <a:latin typeface="Cambria Math" panose="02040503050406030204" pitchFamily="18" charset="0"/>
                          </a:rPr>
                        </m:ctrlPr>
                      </m:fPr>
                      <m:num>
                        <m:r>
                          <a:rPr lang="en-US" sz="3600" i="1">
                            <a:latin typeface="Cambria Math" panose="02040503050406030204" pitchFamily="18" charset="0"/>
                          </a:rPr>
                          <m:t>𝑄</m:t>
                        </m:r>
                      </m:num>
                      <m:den>
                        <m:r>
                          <a:rPr lang="en-US" sz="3600" i="1">
                            <a:latin typeface="Cambria Math" panose="02040503050406030204" pitchFamily="18" charset="0"/>
                          </a:rPr>
                          <m:t>2</m:t>
                        </m:r>
                      </m:den>
                    </m:f>
                  </m:oMath>
                </a14:m>
                <a:r>
                  <a:rPr lang="ar-SA" sz="4000" dirty="0"/>
                  <a:t> </a:t>
                </a:r>
              </a:p>
              <a:p>
                <a:pPr marL="0" indent="0" algn="r" rtl="1">
                  <a:spcBef>
                    <a:spcPts val="600"/>
                  </a:spcBef>
                  <a:buNone/>
                </a:pPr>
                <a:r>
                  <a:rPr lang="ar-SA" sz="4000" dirty="0"/>
                  <a:t>    </a:t>
                </a:r>
                <a:r>
                  <a:rPr lang="en-US" sz="4000" dirty="0"/>
                  <a:t>                           </a:t>
                </a:r>
                <a:r>
                  <a:rPr lang="ar-SA" sz="4000" dirty="0"/>
                  <a:t>  </a:t>
                </a:r>
                <a:r>
                  <a:rPr lang="en-US" sz="4000" dirty="0"/>
                  <a:t> </a:t>
                </a:r>
                <a:r>
                  <a:rPr lang="ar-SA" sz="4000" dirty="0"/>
                  <a:t>  </a:t>
                </a:r>
                <a14:m>
                  <m:oMath xmlns:m="http://schemas.openxmlformats.org/officeDocument/2006/math">
                    <m:r>
                      <a:rPr lang="en-US" dirty="0">
                        <a:latin typeface="Cambria Math" panose="02040503050406030204" pitchFamily="18" charset="0"/>
                      </a:rPr>
                      <m:t>$ </m:t>
                    </m:r>
                    <m:r>
                      <a:rPr lang="en-US" dirty="0">
                        <a:latin typeface="Cambria Math" panose="02040503050406030204" pitchFamily="18" charset="0"/>
                      </a:rPr>
                      <m:t>250</m:t>
                    </m:r>
                    <m:r>
                      <a:rPr lang="en-US" dirty="0">
                        <a:latin typeface="Cambria Math" panose="02040503050406030204" pitchFamily="18" charset="0"/>
                      </a:rPr>
                      <m:t>=</m:t>
                    </m:r>
                    <m:r>
                      <a:rPr lang="en-US" i="1">
                        <a:latin typeface="Cambria Math" panose="02040503050406030204" pitchFamily="18" charset="0"/>
                      </a:rPr>
                      <m:t>10</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2</m:t>
                            </m:r>
                          </m:den>
                        </m:f>
                      </m:e>
                    </m:d>
                    <m:r>
                      <a:rPr lang="en-US" i="1">
                        <a:latin typeface="Cambria Math" panose="02040503050406030204" pitchFamily="18" charset="0"/>
                      </a:rPr>
                      <m:t>=</m:t>
                    </m:r>
                  </m:oMath>
                </a14:m>
                <a:endParaRPr lang="en-US" dirty="0"/>
              </a:p>
              <a:p>
                <a:pPr marL="0" indent="0" algn="r" rtl="1">
                  <a:spcBef>
                    <a:spcPts val="600"/>
                  </a:spcBef>
                  <a:buNone/>
                </a:pP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677" r="-2449" b="-10581"/>
                </a:stretch>
              </a:blipFill>
            </p:spPr>
            <p:txBody>
              <a:bodyPr/>
              <a:lstStyle/>
              <a:p>
                <a:r>
                  <a:rPr lang="en-US">
                    <a:noFill/>
                  </a:rPr>
                  <a:t> </a:t>
                </a:r>
              </a:p>
            </p:txBody>
          </p:sp>
        </mc:Fallback>
      </mc:AlternateContent>
    </p:spTree>
    <p:extLst>
      <p:ext uri="{BB962C8B-B14F-4D97-AF65-F5344CB8AC3E}">
        <p14:creationId xmlns:p14="http://schemas.microsoft.com/office/powerpoint/2010/main" val="40111973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spcBef>
                    <a:spcPts val="0"/>
                  </a:spcBef>
                </a:pPr>
                <a:r>
                  <a:rPr lang="ar-SA" dirty="0"/>
                  <a:t>في كثير من الأحيان ، يتم التعبير عن تكلفة حفظ المخزون بتكلفة الاحتفاظ بريال واحد من قيمة المخزون لمدة سنة واحدة (تكلفة الفرصة البديلة لرأس المال). </a:t>
                </a:r>
              </a:p>
              <a:p>
                <a:pPr marL="339725" indent="-339725" algn="just" rtl="1">
                  <a:spcBef>
                    <a:spcPts val="0"/>
                  </a:spcBef>
                </a:pPr>
                <a:r>
                  <a:rPr lang="ar-SA" dirty="0"/>
                  <a:t>بصورة مكافئة ، أحيانا يعبر عن التكلفة السنوية لحفظ المخزون للوحدة كنسبة مئوية من تكلفة شراء الوحدة. </a:t>
                </a:r>
              </a:p>
              <a:p>
                <a:pPr marL="339725" indent="-339725" algn="just" rtl="1">
                  <a:spcBef>
                    <a:spcPts val="0"/>
                  </a:spcBef>
                </a:pPr>
                <a:r>
                  <a:rPr lang="ar-SA" dirty="0"/>
                  <a:t>سنرمز لها في كلا الحالتين بالرمز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𝑑</m:t>
                        </m:r>
                      </m:sub>
                    </m:sSub>
                  </m:oMath>
                </a14:m>
                <a:r>
                  <a:rPr lang="ar-SA" dirty="0"/>
                  <a:t> .</a:t>
                </a:r>
              </a:p>
              <a:p>
                <a:pPr marL="0" indent="0" algn="ctr" rtl="1">
                  <a:spcBef>
                    <a:spcPts val="0"/>
                  </a:spcBef>
                  <a:buNone/>
                </a:pPr>
                <a:endParaRPr lang="en-US" sz="1000" dirty="0"/>
              </a:p>
              <a:p>
                <a:pPr algn="r" rtl="1">
                  <a:buFont typeface="Arial" panose="020B0604020202020204" pitchFamily="34" charset="0"/>
                  <a:buChar char="•"/>
                </a:pPr>
                <a:r>
                  <a:rPr lang="ar-SA" dirty="0"/>
                  <a:t>كمية الطلبية الاقتصادية المثلى هي:</a:t>
                </a:r>
              </a:p>
              <a:p>
                <a:pPr marL="0" indent="0" algn="r" rtl="1">
                  <a:spcBef>
                    <a:spcPts val="0"/>
                  </a:spcBef>
                  <a:buNone/>
                </a:pPr>
                <a:endParaRPr lang="en-US" sz="1000" dirty="0"/>
              </a:p>
              <a:p>
                <a:pPr marL="0" indent="0" algn="ctr" rtl="1">
                  <a:spcBef>
                    <a:spcPts val="0"/>
                  </a:spcBef>
                  <a:buNone/>
                </a:pPr>
                <a14:m>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𝑄</m:t>
                        </m:r>
                      </m:e>
                      <m:sup>
                        <m:r>
                          <a:rPr lang="en-US" sz="3600" i="1">
                            <a:latin typeface="Cambria Math" panose="02040503050406030204" pitchFamily="18" charset="0"/>
                          </a:rPr>
                          <m:t>∗</m:t>
                        </m:r>
                      </m:sup>
                    </m:sSup>
                    <m:r>
                      <a:rPr lang="en-US" sz="3600" i="1">
                        <a:latin typeface="Cambria Math" panose="02040503050406030204" pitchFamily="18" charset="0"/>
                      </a:rPr>
                      <m:t>=</m:t>
                    </m:r>
                    <m:rad>
                      <m:radPr>
                        <m:degHide m:val="on"/>
                        <m:ctrlPr>
                          <a:rPr lang="en-US" sz="3600" i="1">
                            <a:latin typeface="Cambria Math" panose="02040503050406030204" pitchFamily="18" charset="0"/>
                          </a:rPr>
                        </m:ctrlPr>
                      </m:radPr>
                      <m:deg/>
                      <m:e>
                        <m:f>
                          <m:fPr>
                            <m:ctrlPr>
                              <a:rPr lang="en-US" sz="3600" i="1">
                                <a:latin typeface="Cambria Math" panose="02040503050406030204" pitchFamily="18" charset="0"/>
                              </a:rPr>
                            </m:ctrlPr>
                          </m:fPr>
                          <m:num>
                            <m:r>
                              <a:rPr lang="en-US" sz="3600" i="1">
                                <a:latin typeface="Cambria Math" panose="02040503050406030204" pitchFamily="18" charset="0"/>
                              </a:rPr>
                              <m:t>2</m:t>
                            </m:r>
                            <m:r>
                              <a:rPr lang="en-US" sz="3600" i="1">
                                <a:latin typeface="Cambria Math" panose="02040503050406030204" pitchFamily="18" charset="0"/>
                              </a:rPr>
                              <m:t>𝐾𝐷</m:t>
                            </m:r>
                          </m:num>
                          <m:den>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𝑐</m:t>
                                </m:r>
                                <m:r>
                                  <a:rPr lang="en-US" sz="3600" b="0" i="1" smtClean="0">
                                    <a:latin typeface="Cambria Math" panose="02040503050406030204" pitchFamily="18" charset="0"/>
                                  </a:rPr>
                                  <m:t>h</m:t>
                                </m:r>
                              </m:e>
                              <m:sub>
                                <m:r>
                                  <a:rPr lang="en-US" sz="3600" b="0" i="1" smtClean="0">
                                    <a:latin typeface="Cambria Math" panose="02040503050406030204" pitchFamily="18" charset="0"/>
                                  </a:rPr>
                                  <m:t>𝑑</m:t>
                                </m:r>
                              </m:sub>
                            </m:sSub>
                          </m:den>
                        </m:f>
                      </m:e>
                    </m:rad>
                  </m:oMath>
                </a14:m>
                <a:r>
                  <a:rPr lang="ar-SA" dirty="0"/>
                  <a:t> </a:t>
                </a:r>
              </a:p>
              <a:p>
                <a:pPr marL="0" indent="0" algn="r" rtl="1">
                  <a:buNone/>
                </a:pPr>
                <a:endParaRPr lang="ar-SA" sz="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679" b="-5419"/>
                </a:stretch>
              </a:blipFill>
            </p:spPr>
            <p:txBody>
              <a:bodyPr/>
              <a:lstStyle/>
              <a:p>
                <a:r>
                  <a:rPr lang="en-US">
                    <a:noFill/>
                  </a:rPr>
                  <a:t> </a:t>
                </a:r>
              </a:p>
            </p:txBody>
          </p:sp>
        </mc:Fallback>
      </mc:AlternateContent>
    </p:spTree>
    <p:extLst>
      <p:ext uri="{BB962C8B-B14F-4D97-AF65-F5344CB8AC3E}">
        <p14:creationId xmlns:p14="http://schemas.microsoft.com/office/powerpoint/2010/main" val="16051290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412776"/>
            <a:ext cx="8712968" cy="4724400"/>
          </a:xfrm>
        </p:spPr>
        <p:txBody>
          <a:bodyPr/>
          <a:lstStyle/>
          <a:p>
            <a:pPr marL="339725" indent="-339725" algn="r" rtl="1"/>
            <a:r>
              <a:rPr lang="ar-SA" dirty="0"/>
              <a:t>مثال </a:t>
            </a:r>
            <a:r>
              <a:rPr lang="en-US" dirty="0"/>
              <a:t>4</a:t>
            </a:r>
            <a:r>
              <a:rPr lang="ar-SA" dirty="0"/>
              <a:t>:</a:t>
            </a:r>
            <a:endParaRPr lang="en-US" dirty="0"/>
          </a:p>
          <a:p>
            <a:pPr marL="339725" indent="-339725" algn="just" rtl="1"/>
            <a:r>
              <a:rPr lang="ar-SA" dirty="0"/>
              <a:t>احد المحلات يبيع سنوياً </a:t>
            </a:r>
            <a:r>
              <a:rPr lang="en-US" dirty="0"/>
              <a:t>10000</a:t>
            </a:r>
            <a:r>
              <a:rPr lang="ar-SA" dirty="0"/>
              <a:t> جوال والتي يستوردها من الصين.</a:t>
            </a:r>
          </a:p>
          <a:p>
            <a:pPr marL="339725" indent="-339725" algn="just" rtl="1"/>
            <a:r>
              <a:rPr lang="ar-SA" dirty="0"/>
              <a:t>تكلفة إعداد طلبية الجوالات هي </a:t>
            </a:r>
            <a:r>
              <a:rPr lang="en-US" dirty="0"/>
              <a:t>$7</a:t>
            </a:r>
            <a:r>
              <a:rPr lang="ar-SA" dirty="0"/>
              <a:t>. سعر شراء الجوال هو </a:t>
            </a:r>
            <a:r>
              <a:rPr lang="en-US" dirty="0"/>
              <a:t>$100</a:t>
            </a:r>
            <a:r>
              <a:rPr lang="ar-SA" dirty="0"/>
              <a:t>.</a:t>
            </a:r>
            <a:endParaRPr lang="en-US" dirty="0"/>
          </a:p>
          <a:p>
            <a:pPr marL="339725" indent="-339725" algn="just" rtl="1"/>
            <a:r>
              <a:rPr lang="ar-SA" dirty="0"/>
              <a:t>تكلفة الاحتفاظ بما يعادل </a:t>
            </a:r>
            <a:r>
              <a:rPr lang="en-US" dirty="0"/>
              <a:t>$1</a:t>
            </a:r>
            <a:r>
              <a:rPr lang="ar-SA" dirty="0"/>
              <a:t> من قيمة المخزون لمدة سنة تبلغ </a:t>
            </a:r>
            <a:r>
              <a:rPr lang="en-US" dirty="0"/>
              <a:t>$ 0.2</a:t>
            </a:r>
            <a:r>
              <a:rPr lang="ar-SA" dirty="0"/>
              <a:t>.</a:t>
            </a:r>
          </a:p>
          <a:p>
            <a:pPr marL="339725" indent="-339725" algn="r" rtl="1"/>
            <a:r>
              <a:rPr lang="ar-SA" dirty="0"/>
              <a:t>ما هي كمية الطلبية الاقتصادية المثلى</a:t>
            </a:r>
            <a:r>
              <a:rPr lang="en-US" dirty="0"/>
              <a:t>؟ </a:t>
            </a:r>
          </a:p>
          <a:p>
            <a:pPr marL="339725" indent="-339725" algn="r" rtl="1"/>
            <a:endParaRPr lang="ar-SA" dirty="0"/>
          </a:p>
        </p:txBody>
      </p:sp>
    </p:spTree>
    <p:extLst>
      <p:ext uri="{BB962C8B-B14F-4D97-AF65-F5344CB8AC3E}">
        <p14:creationId xmlns:p14="http://schemas.microsoft.com/office/powerpoint/2010/main" val="11757670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algn="r" rtl="1">
                  <a:buFont typeface="Arial" panose="020B0604020202020204" pitchFamily="34" charset="0"/>
                  <a:buChar char="•"/>
                </a:pPr>
                <a:r>
                  <a:rPr lang="ar-SA" sz="2900" dirty="0"/>
                  <a:t>الكمية المثلى للطلبية هي:</a:t>
                </a:r>
              </a:p>
              <a:p>
                <a:pPr marL="0" indent="0" algn="r" rtl="1">
                  <a:buNone/>
                </a:pPr>
                <a:endParaRPr lang="en-US" sz="800" dirty="0"/>
              </a:p>
              <a:p>
                <a:pPr marL="0" indent="0" algn="ctr" rtl="1">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𝐾𝐷</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r>
                                  <a:rPr lang="en-US" b="0" i="1" smtClean="0">
                                    <a:latin typeface="Cambria Math" panose="02040503050406030204" pitchFamily="18" charset="0"/>
                                  </a:rPr>
                                  <m:t>h</m:t>
                                </m:r>
                              </m:e>
                              <m:sub>
                                <m:r>
                                  <a:rPr lang="en-US" b="0" i="1" smtClean="0">
                                    <a:latin typeface="Cambria Math" panose="02040503050406030204" pitchFamily="18" charset="0"/>
                                  </a:rPr>
                                  <m:t>𝑑</m:t>
                                </m:r>
                              </m:sub>
                            </m:sSub>
                          </m:den>
                        </m:f>
                      </m:e>
                    </m:rad>
                  </m:oMath>
                </a14:m>
                <a:r>
                  <a:rPr lang="ar-SA" dirty="0"/>
                  <a:t> </a:t>
                </a:r>
              </a:p>
              <a:p>
                <a:pPr marL="0" indent="0" algn="r" rtl="1">
                  <a:buNone/>
                </a:pPr>
                <a:endParaRPr lang="en-US" sz="800" dirty="0"/>
              </a:p>
              <a:p>
                <a:pPr marL="0" indent="0" algn="r" rtl="1">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7</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100</m:t>
                              </m:r>
                              <m:r>
                                <a:rPr lang="en-US" sz="2800" i="1">
                                  <a:latin typeface="Cambria Math" panose="02040503050406030204" pitchFamily="18" charset="0"/>
                                </a:rPr>
                                <m:t>00</m:t>
                              </m:r>
                            </m:num>
                            <m:den>
                              <m:r>
                                <a:rPr lang="en-US" sz="2800" b="0" i="1" smtClean="0">
                                  <a:latin typeface="Cambria Math" panose="02040503050406030204" pitchFamily="18" charset="0"/>
                                  <a:ea typeface="Cambria Math" panose="02040503050406030204" pitchFamily="18" charset="0"/>
                                </a:rPr>
                                <m:t>100</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den>
                          </m:f>
                        </m:e>
                      </m:rad>
                      <m:r>
                        <a:rPr lang="en-US" sz="2800" i="1">
                          <a:latin typeface="Cambria Math" panose="02040503050406030204" pitchFamily="18" charset="0"/>
                        </a:rPr>
                        <m:t>=</m:t>
                      </m:r>
                      <m:r>
                        <a:rPr lang="en-US" sz="2800" b="0" i="1" smtClean="0">
                          <a:latin typeface="Cambria Math" panose="02040503050406030204" pitchFamily="18" charset="0"/>
                        </a:rPr>
                        <m:t>83</m:t>
                      </m:r>
                      <m:r>
                        <a:rPr lang="en-US" sz="2800" b="0" i="1" smtClean="0">
                          <a:latin typeface="Cambria Math" panose="02040503050406030204" pitchFamily="18" charset="0"/>
                        </a:rPr>
                        <m:t>.</m:t>
                      </m:r>
                      <m:r>
                        <a:rPr lang="en-US" sz="2800" b="0" i="1" smtClean="0">
                          <a:latin typeface="Cambria Math" panose="02040503050406030204" pitchFamily="18" charset="0"/>
                        </a:rPr>
                        <m:t>67</m:t>
                      </m:r>
                    </m:oMath>
                  </m:oMathPara>
                </a14:m>
                <a:endParaRPr lang="en-US" sz="2800" dirty="0"/>
              </a:p>
              <a:p>
                <a:pPr marL="0" indent="0" algn="r" rtl="1">
                  <a:buNone/>
                </a:pPr>
                <a:r>
                  <a:rPr lang="ar-SA" sz="2900" dirty="0"/>
                  <a:t>المحل سيطلب في كل مرة </a:t>
                </a:r>
                <a:r>
                  <a:rPr lang="en-US" sz="2900" dirty="0"/>
                  <a:t>83</a:t>
                </a:r>
                <a:r>
                  <a:rPr lang="ar-SA" sz="2900" dirty="0"/>
                  <a:t>  أو </a:t>
                </a:r>
                <a:r>
                  <a:rPr lang="en-US" sz="2900" dirty="0"/>
                  <a:t>84</a:t>
                </a:r>
                <a:r>
                  <a:rPr lang="ar-SA" sz="2900" dirty="0"/>
                  <a:t> جوال.</a:t>
                </a:r>
              </a:p>
              <a:p>
                <a:pPr marL="0" indent="0" algn="just" rtl="1">
                  <a:buNone/>
                </a:pPr>
                <a:r>
                  <a:rPr lang="ar-SA" sz="2900" dirty="0"/>
                  <a:t>(لا يفرق</a:t>
                </a:r>
                <a:r>
                  <a:rPr lang="en-US" sz="2900" dirty="0"/>
                  <a:t> </a:t>
                </a:r>
                <a:r>
                  <a:rPr lang="ar-SA" sz="2900" dirty="0"/>
                  <a:t> كثيرا التقريب لأعلى أو لأسفل ، حيث أن منحى التكلفة محدب ومسطح تقريبا عند </a:t>
                </a:r>
                <a14:m>
                  <m:oMath xmlns:m="http://schemas.openxmlformats.org/officeDocument/2006/math">
                    <m:sSup>
                      <m:sSupPr>
                        <m:ctrlPr>
                          <a:rPr lang="en-US" sz="2900" i="1">
                            <a:latin typeface="Cambria Math" panose="02040503050406030204" pitchFamily="18" charset="0"/>
                          </a:rPr>
                        </m:ctrlPr>
                      </m:sSupPr>
                      <m:e>
                        <m:r>
                          <a:rPr lang="en-US" sz="2900" i="1">
                            <a:latin typeface="Cambria Math" panose="02040503050406030204" pitchFamily="18" charset="0"/>
                          </a:rPr>
                          <m:t>𝑄</m:t>
                        </m:r>
                      </m:e>
                      <m:sup>
                        <m:r>
                          <a:rPr lang="en-US" sz="2900" i="1">
                            <a:latin typeface="Cambria Math" panose="02040503050406030204" pitchFamily="18" charset="0"/>
                          </a:rPr>
                          <m:t>∗</m:t>
                        </m:r>
                      </m:sup>
                    </m:sSup>
                  </m:oMath>
                </a14:m>
                <a:r>
                  <a:rPr lang="ar-SA" sz="2900" dirty="0"/>
                  <a:t> ) </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2729" t="-1290" r="-1470" b="-4903"/>
                </a:stretch>
              </a:blipFill>
            </p:spPr>
            <p:txBody>
              <a:bodyPr/>
              <a:lstStyle/>
              <a:p>
                <a:r>
                  <a:rPr lang="en-US">
                    <a:noFill/>
                  </a:rPr>
                  <a:t> </a:t>
                </a:r>
              </a:p>
            </p:txBody>
          </p:sp>
        </mc:Fallback>
      </mc:AlternateContent>
    </p:spTree>
    <p:extLst>
      <p:ext uri="{BB962C8B-B14F-4D97-AF65-F5344CB8AC3E}">
        <p14:creationId xmlns:p14="http://schemas.microsoft.com/office/powerpoint/2010/main" val="38480353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لنفترض أن فترة التوريد أكبر من الصفر  (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0</m:t>
                    </m:r>
                  </m:oMath>
                </a14:m>
                <a:r>
                  <a:rPr lang="ar-SA" dirty="0"/>
                  <a:t> )</a:t>
                </a:r>
              </a:p>
              <a:p>
                <a:pPr marL="339725" indent="-339725" algn="r" rtl="1"/>
                <a:r>
                  <a:rPr lang="ar-SA" dirty="0"/>
                  <a:t>بعد تحديد الكمية المثلى للطلبية ، يجب تحديد متى يتم وضع طلبية جديدة لزيادة المخزون (</a:t>
                </a:r>
                <a:r>
                  <a:rPr lang="en-US" dirty="0" err="1">
                    <a:solidFill>
                      <a:srgbClr val="0000FF"/>
                    </a:solidFill>
                  </a:rPr>
                  <a:t>R</a:t>
                </a:r>
                <a:r>
                  <a:rPr lang="en-US" dirty="0" err="1"/>
                  <a:t>e</a:t>
                </a:r>
                <a:r>
                  <a:rPr lang="en-US" dirty="0" err="1">
                    <a:solidFill>
                      <a:srgbClr val="0000FF"/>
                    </a:solidFill>
                  </a:rPr>
                  <a:t>O</a:t>
                </a:r>
                <a:r>
                  <a:rPr lang="en-US" dirty="0" err="1"/>
                  <a:t>rder</a:t>
                </a:r>
                <a:r>
                  <a:rPr lang="en-US" dirty="0"/>
                  <a:t> </a:t>
                </a:r>
                <a:r>
                  <a:rPr lang="en-US" dirty="0">
                    <a:solidFill>
                      <a:srgbClr val="0000FF"/>
                    </a:solidFill>
                  </a:rPr>
                  <a:t>P</a:t>
                </a:r>
                <a:r>
                  <a:rPr lang="en-US" dirty="0"/>
                  <a:t>oint</a:t>
                </a:r>
                <a:r>
                  <a:rPr lang="ar-SA" dirty="0"/>
                  <a:t>).</a:t>
                </a:r>
              </a:p>
              <a:p>
                <a:pPr marL="339725" indent="-339725" algn="r" rtl="1"/>
                <a:r>
                  <a:rPr lang="ar-SA" dirty="0"/>
                  <a:t>هي كمية المخزون التي عندها يتم طلب الكمية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oMath>
                </a14:m>
                <a:r>
                  <a:rPr lang="ar-SA" dirty="0"/>
                  <a:t> </a:t>
                </a:r>
                <a:endParaRPr lang="en-US" dirty="0"/>
              </a:p>
              <a:p>
                <a:pPr marL="0" indent="0" algn="r" rtl="1">
                  <a:buNone/>
                </a:pPr>
                <a:endParaRPr lang="ar-SA" sz="1200" dirty="0"/>
              </a:p>
              <a:p>
                <a:pPr marL="0" indent="0" algn="ctr" rtl="1">
                  <a:buNone/>
                </a:pPr>
                <a:r>
                  <a:rPr lang="en-US" dirty="0">
                    <a:solidFill>
                      <a:srgbClr val="0000FF"/>
                    </a:solidFill>
                  </a:rPr>
                  <a:t>ROP</a:t>
                </a:r>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 </m:t>
                    </m:r>
                    <m:r>
                      <a:rPr lang="en-US" i="1">
                        <a:latin typeface="Cambria Math" panose="02040503050406030204" pitchFamily="18" charset="0"/>
                      </a:rPr>
                      <m:t>𝐷</m:t>
                    </m:r>
                  </m:oMath>
                </a14:m>
                <a:endParaRPr lang="ar-SA" dirty="0"/>
              </a:p>
              <a:p>
                <a:pPr marL="339725" indent="-339725" algn="r" rtl="1"/>
                <a:r>
                  <a:rPr lang="ar-SA" sz="3000" dirty="0"/>
                  <a:t>يجب أن تكون </a:t>
                </a:r>
                <a14:m>
                  <m:oMath xmlns:m="http://schemas.openxmlformats.org/officeDocument/2006/math">
                    <m:r>
                      <a:rPr lang="en-US" sz="2800" b="0" i="1" smtClean="0">
                        <a:latin typeface="Cambria Math" panose="02040503050406030204" pitchFamily="18" charset="0"/>
                      </a:rPr>
                      <m:t>𝐷</m:t>
                    </m:r>
                  </m:oMath>
                </a14:m>
                <a:r>
                  <a:rPr lang="ar-SA" sz="3000" dirty="0"/>
                  <a:t>  و </a:t>
                </a:r>
                <a14:m>
                  <m:oMath xmlns:m="http://schemas.openxmlformats.org/officeDocument/2006/math">
                    <m:r>
                      <a:rPr lang="en-US" sz="2800" i="1">
                        <a:latin typeface="Cambria Math" panose="02040503050406030204" pitchFamily="18" charset="0"/>
                      </a:rPr>
                      <m:t>𝐿</m:t>
                    </m:r>
                  </m:oMath>
                </a14:m>
                <a:r>
                  <a:rPr lang="ar-SA" sz="3000" dirty="0"/>
                  <a:t>  مقاسة بنفس الوحدة الزمنية.</a:t>
                </a:r>
                <a:endParaRPr lang="en-US" sz="1050" dirty="0"/>
              </a:p>
              <a:p>
                <a:pPr marL="0" indent="0" algn="ctr">
                  <a:buNone/>
                </a:pPr>
                <a:endParaRPr lang="en-US" sz="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27430570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3</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p:sp>
        <p:nvSpPr>
          <p:cNvPr id="23555" name="Rectangle 3"/>
          <p:cNvSpPr>
            <a:spLocks noGrp="1" noChangeArrowheads="1"/>
          </p:cNvSpPr>
          <p:nvPr>
            <p:ph type="body" idx="1"/>
          </p:nvPr>
        </p:nvSpPr>
        <p:spPr>
          <a:xfrm>
            <a:off x="457200" y="1555576"/>
            <a:ext cx="8229600" cy="4465712"/>
          </a:xfrm>
        </p:spPr>
        <p:txBody>
          <a:bodyPr/>
          <a:lstStyle/>
          <a:p>
            <a:pPr marL="341313" indent="-341313" algn="just" rtl="1"/>
            <a:r>
              <a:rPr lang="ar-SA" dirty="0"/>
              <a:t>المخزون هو أحد الأصول المهمة وباهظة الثمن لكثير من الشركات والمنشئات ، ويشمل أي عنصر يتم تخزينه</a:t>
            </a:r>
            <a:r>
              <a:rPr lang="ar-SA" sz="800" dirty="0"/>
              <a:t> </a:t>
            </a:r>
            <a:r>
              <a:rPr lang="ar-SA" dirty="0"/>
              <a:t>:</a:t>
            </a:r>
          </a:p>
          <a:p>
            <a:pPr marL="741363" lvl="1" indent="-341313" algn="r" rtl="1"/>
            <a:r>
              <a:rPr lang="ar-SA" dirty="0"/>
              <a:t>المواد الأولية الخام والقطع التي يحتاج لها مصنع للإنتاج</a:t>
            </a:r>
          </a:p>
          <a:p>
            <a:pPr marL="741363" lvl="1" indent="-341313" algn="r" rtl="1"/>
            <a:r>
              <a:rPr lang="ar-SA" dirty="0"/>
              <a:t>قطع الغيار للصيانة والمنتجات المستهلكة في منشأة</a:t>
            </a:r>
          </a:p>
          <a:p>
            <a:pPr marL="741363" lvl="1" indent="-341313" algn="r" rtl="1"/>
            <a:r>
              <a:rPr lang="ar-SA" dirty="0"/>
              <a:t>المنتجات الجاهزة للبيع أو الشحن في مراكز الإمداد  </a:t>
            </a:r>
          </a:p>
          <a:p>
            <a:pPr marL="341313" indent="-341313" algn="just" rtl="1"/>
            <a:r>
              <a:rPr lang="ar-SA" dirty="0"/>
              <a:t>تصنيف </a:t>
            </a:r>
            <a:r>
              <a:rPr lang="en-US" dirty="0"/>
              <a:t>ABC</a:t>
            </a:r>
            <a:r>
              <a:rPr lang="ar-SA" sz="800" dirty="0"/>
              <a:t> </a:t>
            </a:r>
            <a:r>
              <a:rPr lang="ar-SA" dirty="0"/>
              <a:t>: يتم تصنيف عناصر المخزون إلى فئات </a:t>
            </a:r>
            <a:r>
              <a:rPr lang="en-US" dirty="0"/>
              <a:t>A</a:t>
            </a:r>
            <a:r>
              <a:rPr lang="ar-SA" dirty="0"/>
              <a:t> (مهمة) ، </a:t>
            </a:r>
            <a:r>
              <a:rPr lang="en-US" dirty="0"/>
              <a:t>B</a:t>
            </a:r>
            <a:r>
              <a:rPr lang="ar-SA" dirty="0"/>
              <a:t> (متوسطة الأهمية) ، </a:t>
            </a:r>
            <a:r>
              <a:rPr lang="en-US" dirty="0"/>
              <a:t>C</a:t>
            </a:r>
            <a:r>
              <a:rPr lang="ar-SA" dirty="0"/>
              <a:t> (قليلة الأهمية) ، وفقا لأهمية توفرها وتكلفة حفظها في المخزن. يتم وضع خطط مخزون مختلفة للعناصر حسب الفئة.</a:t>
            </a:r>
          </a:p>
          <a:p>
            <a:pPr marL="741363" lvl="1" indent="-341313" algn="r" rtl="1"/>
            <a:endParaRPr lang="ar-SA" dirty="0"/>
          </a:p>
        </p:txBody>
      </p:sp>
    </p:spTree>
    <p:extLst>
      <p:ext uri="{BB962C8B-B14F-4D97-AF65-F5344CB8AC3E}">
        <p14:creationId xmlns:p14="http://schemas.microsoft.com/office/powerpoint/2010/main" val="14624808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69940" y="2831127"/>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p:sp>
        <p:nvSpPr>
          <p:cNvPr id="37" name="Text Box 10"/>
          <p:cNvSpPr txBox="1">
            <a:spLocks noChangeArrowheads="1"/>
          </p:cNvSpPr>
          <p:nvPr/>
        </p:nvSpPr>
        <p:spPr bwMode="auto">
          <a:xfrm>
            <a:off x="1520031" y="2655639"/>
            <a:ext cx="576263" cy="3413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rPr>
              <a:t>Q</a:t>
            </a:r>
            <a:r>
              <a:rPr kumimoji="0" lang="en-US" altLang="en-US" sz="1800" b="0" i="0" u="none" strike="noStrike" kern="1200" cap="none" spc="0" normalizeH="0" baseline="0" noProof="0" dirty="0">
                <a:ln>
                  <a:noFill/>
                </a:ln>
                <a:solidFill>
                  <a:srgbClr val="BBE0E3"/>
                </a:solidFill>
                <a:effectLst/>
                <a:uLnTx/>
                <a:uFillTx/>
                <a:latin typeface="Arial" charset="0"/>
                <a:ea typeface="+mn-ea"/>
                <a:cs typeface="Arial" charset="0"/>
              </a:rPr>
              <a:t> </a:t>
            </a:r>
          </a:p>
        </p:txBody>
      </p:sp>
      <p:cxnSp>
        <p:nvCxnSpPr>
          <p:cNvPr id="7" name="Straight Connector 6"/>
          <p:cNvCxnSpPr/>
          <p:nvPr/>
        </p:nvCxnSpPr>
        <p:spPr>
          <a:xfrm>
            <a:off x="3685805" y="2812395"/>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88240" y="2819324"/>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5413937" y="2800592"/>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16489" y="2817277"/>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20" name="Text Box 10"/>
          <p:cNvSpPr txBox="1">
            <a:spLocks noChangeArrowheads="1"/>
          </p:cNvSpPr>
          <p:nvPr/>
        </p:nvSpPr>
        <p:spPr bwMode="auto">
          <a:xfrm>
            <a:off x="3145623" y="5536766"/>
            <a:ext cx="452214"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2400" i="1" dirty="0">
                <a:solidFill>
                  <a:srgbClr val="000000"/>
                </a:solidFill>
                <a:latin typeface="Times New Roman" panose="02020603050405020304" pitchFamily="18" charset="0"/>
              </a:rPr>
              <a:t>L</a:t>
            </a:r>
            <a:endParaRPr kumimoji="0" lang="en-US" altLang="en-US" sz="2400" i="0" u="none" strike="noStrike" kern="1200" cap="none" spc="0" normalizeH="0" baseline="0" noProof="0" dirty="0">
              <a:ln>
                <a:noFill/>
              </a:ln>
              <a:solidFill>
                <a:srgbClr val="BBE0E3"/>
              </a:solidFill>
              <a:effectLst/>
              <a:uLnTx/>
              <a:uFillTx/>
            </a:endParaRPr>
          </a:p>
        </p:txBody>
      </p:sp>
      <p:sp>
        <p:nvSpPr>
          <p:cNvPr id="31" name="Line 8"/>
          <p:cNvSpPr>
            <a:spLocks noChangeShapeType="1"/>
          </p:cNvSpPr>
          <p:nvPr/>
        </p:nvSpPr>
        <p:spPr bwMode="auto">
          <a:xfrm flipH="1">
            <a:off x="3731209" y="5330704"/>
            <a:ext cx="6191" cy="737326"/>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9"/>
          <p:cNvSpPr>
            <a:spLocks noChangeShapeType="1"/>
          </p:cNvSpPr>
          <p:nvPr/>
        </p:nvSpPr>
        <p:spPr bwMode="auto">
          <a:xfrm flipH="1">
            <a:off x="2987640" y="4365104"/>
            <a:ext cx="23813" cy="1697557"/>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0"/>
          <p:cNvSpPr>
            <a:spLocks noChangeShapeType="1"/>
          </p:cNvSpPr>
          <p:nvPr/>
        </p:nvSpPr>
        <p:spPr bwMode="auto">
          <a:xfrm>
            <a:off x="3011453" y="5733256"/>
            <a:ext cx="182563" cy="0"/>
          </a:xfrm>
          <a:prstGeom prst="line">
            <a:avLst/>
          </a:prstGeom>
          <a:noFill/>
          <a:ln w="127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1"/>
          <p:cNvSpPr>
            <a:spLocks noChangeShapeType="1"/>
          </p:cNvSpPr>
          <p:nvPr/>
        </p:nvSpPr>
        <p:spPr bwMode="auto">
          <a:xfrm>
            <a:off x="3533745" y="5733256"/>
            <a:ext cx="177800" cy="0"/>
          </a:xfrm>
          <a:prstGeom prst="line">
            <a:avLst/>
          </a:prstGeom>
          <a:noFill/>
          <a:ln w="127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6" name="Straight Connector 35"/>
          <p:cNvCxnSpPr/>
          <p:nvPr/>
        </p:nvCxnSpPr>
        <p:spPr>
          <a:xfrm flipH="1">
            <a:off x="1966696" y="4365104"/>
            <a:ext cx="5483819" cy="0"/>
          </a:xfrm>
          <a:prstGeom prst="line">
            <a:avLst/>
          </a:prstGeom>
          <a:ln w="28575">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8" name="Rectangle 12"/>
          <p:cNvSpPr>
            <a:spLocks noChangeArrowheads="1"/>
          </p:cNvSpPr>
          <p:nvPr/>
        </p:nvSpPr>
        <p:spPr bwMode="auto">
          <a:xfrm>
            <a:off x="1227580" y="4154748"/>
            <a:ext cx="7318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zh-CN" sz="2000" dirty="0">
                <a:solidFill>
                  <a:srgbClr val="009900"/>
                </a:solidFill>
                <a:ea typeface="宋体" panose="02010600030101010101" pitchFamily="2" charset="-122"/>
              </a:rPr>
              <a:t>ROP</a:t>
            </a:r>
          </a:p>
        </p:txBody>
      </p:sp>
      <p:grpSp>
        <p:nvGrpSpPr>
          <p:cNvPr id="22" name="Group 21"/>
          <p:cNvGrpSpPr>
            <a:grpSpLocks/>
          </p:cNvGrpSpPr>
          <p:nvPr/>
        </p:nvGrpSpPr>
        <p:grpSpPr bwMode="auto">
          <a:xfrm>
            <a:off x="833438" y="1700214"/>
            <a:ext cx="7627939" cy="4459289"/>
            <a:chOff x="525" y="1071"/>
            <a:chExt cx="4805" cy="2809"/>
          </a:xfrm>
        </p:grpSpPr>
        <mc:AlternateContent xmlns:mc="http://schemas.openxmlformats.org/markup-compatibility/2006" xmlns:a14="http://schemas.microsoft.com/office/drawing/2010/main">
          <mc:Choice Requires="a14">
            <p:sp>
              <p:nvSpPr>
                <p:cNvPr id="24" name="Text Box 11"/>
                <p:cNvSpPr txBox="1">
                  <a:spLocks noChangeArrowheads="1"/>
                </p:cNvSpPr>
                <p:nvPr/>
              </p:nvSpPr>
              <p:spPr bwMode="auto">
                <a:xfrm>
                  <a:off x="4920" y="3473"/>
                  <a:ext cx="410" cy="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0" algn="ctr">
                    <a:lnSpc>
                      <a:spcPct val="90000"/>
                    </a:lnSpc>
                    <a:defRPr/>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𝑡</m:t>
                        </m:r>
                        <m:r>
                          <a:rPr lang="en-US" altLang="en-US" sz="2000" i="1">
                            <a:solidFill>
                              <a:srgbClr val="009900"/>
                            </a:solidFill>
                            <a:latin typeface="Cambria Math" panose="02040503050406030204" pitchFamily="18" charset="0"/>
                          </a:rPr>
                          <m:t> </m:t>
                        </m:r>
                      </m:oMath>
                    </m:oMathPara>
                  </a14:m>
                  <a:endParaRPr lang="en-US" altLang="en-US" sz="2000" dirty="0">
                    <a:solidFill>
                      <a:srgbClr val="000000"/>
                    </a:solidFill>
                  </a:endParaRPr>
                </a:p>
                <a:p>
                  <a:pPr lvl="0" algn="ctr">
                    <a:lnSpc>
                      <a:spcPct val="90000"/>
                    </a:lnSpc>
                    <a:defRPr/>
                  </a:pPr>
                  <a:r>
                    <a:rPr lang="ar-SA" altLang="en-US" sz="2000" dirty="0">
                      <a:solidFill>
                        <a:srgbClr val="000000"/>
                      </a:solidFill>
                    </a:rPr>
                    <a:t>الزمن</a:t>
                  </a:r>
                  <a:endParaRPr lang="en-US" altLang="en-US" sz="2000" dirty="0">
                    <a:solidFill>
                      <a:srgbClr val="000000"/>
                    </a:solidFill>
                  </a:endParaRPr>
                </a:p>
              </p:txBody>
            </p:sp>
          </mc:Choice>
          <mc:Fallback xmlns="">
            <p:sp>
              <p:nvSpPr>
                <p:cNvPr id="24" name="Text Box 11"/>
                <p:cNvSpPr txBox="1">
                  <a:spLocks noRot="1" noChangeAspect="1" noMove="1" noResize="1" noEditPoints="1" noAdjustHandles="1" noChangeArrowheads="1" noChangeShapeType="1" noTextEdit="1"/>
                </p:cNvSpPr>
                <p:nvPr/>
              </p:nvSpPr>
              <p:spPr bwMode="auto">
                <a:xfrm>
                  <a:off x="4920" y="3473"/>
                  <a:ext cx="410" cy="407"/>
                </a:xfrm>
                <a:prstGeom prst="rect">
                  <a:avLst/>
                </a:prstGeom>
                <a:blipFill>
                  <a:blip r:embed="rId3"/>
                  <a:stretch>
                    <a:fillRect l="-10280" r="-10280" b="-169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Text Box 14"/>
            <p:cNvSpPr txBox="1">
              <a:spLocks noChangeArrowheads="1"/>
            </p:cNvSpPr>
            <p:nvPr/>
          </p:nvSpPr>
          <p:spPr bwMode="auto">
            <a:xfrm>
              <a:off x="525" y="1071"/>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Arial" charset="0"/>
                  <a:ea typeface="+mn-ea"/>
                  <a:cs typeface="Arial" charset="0"/>
                </a:rPr>
                <a:t>كمية المخزون</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 name="Freeform 7"/>
            <p:cNvSpPr>
              <a:spLocks/>
            </p:cNvSpPr>
            <p:nvPr/>
          </p:nvSpPr>
          <p:spPr bwMode="auto">
            <a:xfrm>
              <a:off x="1240" y="1368"/>
              <a:ext cx="3912" cy="2056"/>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26" name="Line 8"/>
          <p:cNvSpPr>
            <a:spLocks noChangeShapeType="1"/>
          </p:cNvSpPr>
          <p:nvPr/>
        </p:nvSpPr>
        <p:spPr bwMode="auto">
          <a:xfrm flipH="1">
            <a:off x="5429905" y="5330704"/>
            <a:ext cx="6191" cy="737326"/>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9"/>
          <p:cNvSpPr>
            <a:spLocks noChangeShapeType="1"/>
          </p:cNvSpPr>
          <p:nvPr/>
        </p:nvSpPr>
        <p:spPr bwMode="auto">
          <a:xfrm flipH="1">
            <a:off x="4686336" y="4365104"/>
            <a:ext cx="23813" cy="1697557"/>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0"/>
          <p:cNvSpPr>
            <a:spLocks noChangeShapeType="1"/>
          </p:cNvSpPr>
          <p:nvPr/>
        </p:nvSpPr>
        <p:spPr bwMode="auto">
          <a:xfrm>
            <a:off x="4710149" y="5733256"/>
            <a:ext cx="182563" cy="0"/>
          </a:xfrm>
          <a:prstGeom prst="line">
            <a:avLst/>
          </a:prstGeom>
          <a:noFill/>
          <a:ln w="127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1"/>
          <p:cNvSpPr>
            <a:spLocks noChangeShapeType="1"/>
          </p:cNvSpPr>
          <p:nvPr/>
        </p:nvSpPr>
        <p:spPr bwMode="auto">
          <a:xfrm>
            <a:off x="5232441" y="5733256"/>
            <a:ext cx="177800" cy="0"/>
          </a:xfrm>
          <a:prstGeom prst="line">
            <a:avLst/>
          </a:prstGeom>
          <a:noFill/>
          <a:ln w="127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8"/>
          <p:cNvSpPr>
            <a:spLocks noChangeShapeType="1"/>
          </p:cNvSpPr>
          <p:nvPr/>
        </p:nvSpPr>
        <p:spPr bwMode="auto">
          <a:xfrm flipH="1">
            <a:off x="7158096" y="5428714"/>
            <a:ext cx="13045" cy="649148"/>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9"/>
          <p:cNvSpPr>
            <a:spLocks noChangeShapeType="1"/>
          </p:cNvSpPr>
          <p:nvPr/>
        </p:nvSpPr>
        <p:spPr bwMode="auto">
          <a:xfrm flipH="1">
            <a:off x="6414528" y="4374936"/>
            <a:ext cx="23813" cy="1697557"/>
          </a:xfrm>
          <a:prstGeom prst="line">
            <a:avLst/>
          </a:prstGeom>
          <a:noFill/>
          <a:ln w="25400" cap="rnd">
            <a:solidFill>
              <a:srgbClr val="00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0"/>
          <p:cNvSpPr>
            <a:spLocks noChangeShapeType="1"/>
          </p:cNvSpPr>
          <p:nvPr/>
        </p:nvSpPr>
        <p:spPr bwMode="auto">
          <a:xfrm>
            <a:off x="6438341" y="5743088"/>
            <a:ext cx="182563" cy="0"/>
          </a:xfrm>
          <a:prstGeom prst="line">
            <a:avLst/>
          </a:prstGeom>
          <a:noFill/>
          <a:ln w="127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1"/>
          <p:cNvSpPr>
            <a:spLocks noChangeShapeType="1"/>
          </p:cNvSpPr>
          <p:nvPr/>
        </p:nvSpPr>
        <p:spPr bwMode="auto">
          <a:xfrm>
            <a:off x="6960633" y="5743088"/>
            <a:ext cx="177800" cy="0"/>
          </a:xfrm>
          <a:prstGeom prst="line">
            <a:avLst/>
          </a:prstGeom>
          <a:noFill/>
          <a:ln w="127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10"/>
          <p:cNvSpPr txBox="1">
            <a:spLocks noChangeArrowheads="1"/>
          </p:cNvSpPr>
          <p:nvPr/>
        </p:nvSpPr>
        <p:spPr bwMode="auto">
          <a:xfrm>
            <a:off x="4860399" y="5557228"/>
            <a:ext cx="452214"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2400" i="1" dirty="0">
                <a:solidFill>
                  <a:srgbClr val="000000"/>
                </a:solidFill>
                <a:latin typeface="Times New Roman" panose="02020603050405020304" pitchFamily="18" charset="0"/>
              </a:rPr>
              <a:t>L</a:t>
            </a:r>
            <a:endParaRPr kumimoji="0" lang="en-US" altLang="en-US" sz="2400" i="0" u="none" strike="noStrike" kern="1200" cap="none" spc="0" normalizeH="0" baseline="0" noProof="0" dirty="0">
              <a:ln>
                <a:noFill/>
              </a:ln>
              <a:solidFill>
                <a:srgbClr val="BBE0E3"/>
              </a:solidFill>
              <a:effectLst/>
              <a:uLnTx/>
              <a:uFillTx/>
            </a:endParaRPr>
          </a:p>
        </p:txBody>
      </p:sp>
      <p:sp>
        <p:nvSpPr>
          <p:cNvPr id="43" name="Text Box 10"/>
          <p:cNvSpPr txBox="1">
            <a:spLocks noChangeArrowheads="1"/>
          </p:cNvSpPr>
          <p:nvPr/>
        </p:nvSpPr>
        <p:spPr bwMode="auto">
          <a:xfrm>
            <a:off x="6610570" y="5536896"/>
            <a:ext cx="452214"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2400" i="1" dirty="0">
                <a:solidFill>
                  <a:srgbClr val="000000"/>
                </a:solidFill>
                <a:latin typeface="Times New Roman" panose="02020603050405020304" pitchFamily="18" charset="0"/>
              </a:rPr>
              <a:t>L</a:t>
            </a:r>
            <a:endParaRPr kumimoji="0" lang="en-US" altLang="en-US" sz="2400" i="0" u="none" strike="noStrike" kern="1200" cap="none" spc="0" normalizeH="0" baseline="0" noProof="0" dirty="0">
              <a:ln>
                <a:noFill/>
              </a:ln>
              <a:solidFill>
                <a:srgbClr val="BBE0E3"/>
              </a:solidFill>
              <a:effectLst/>
              <a:uLnTx/>
              <a:uFillTx/>
            </a:endParaRPr>
          </a:p>
        </p:txBody>
      </p:sp>
    </p:spTree>
    <p:extLst>
      <p:ext uri="{BB962C8B-B14F-4D97-AF65-F5344CB8AC3E}">
        <p14:creationId xmlns:p14="http://schemas.microsoft.com/office/powerpoint/2010/main" val="1162486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33" grpId="0" animBg="1"/>
      <p:bldP spid="34" grpId="0" animBg="1"/>
      <p:bldP spid="38" grpId="0"/>
      <p:bldP spid="26" grpId="0" animBg="1"/>
      <p:bldP spid="27" grpId="0" animBg="1"/>
      <p:bldP spid="29" grpId="0" animBg="1"/>
      <p:bldP spid="30" grpId="0" animBg="1"/>
      <p:bldP spid="35" grpId="0" animBg="1"/>
      <p:bldP spid="39" grpId="0" animBg="1"/>
      <p:bldP spid="40" grpId="0" animBg="1"/>
      <p:bldP spid="41" grpId="0" animBg="1"/>
      <p:bldP spid="42"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مثال: الاستهلاك السنوي من جهاز هو </a:t>
                </a:r>
                <a:r>
                  <a:rPr lang="en-US" dirty="0"/>
                  <a:t>8000</a:t>
                </a:r>
                <a:r>
                  <a:rPr lang="ar-SA" dirty="0"/>
                  <a:t> وحدة. والاستهلاك اليومي هو </a:t>
                </a:r>
                <a:r>
                  <a:rPr lang="en-US" dirty="0"/>
                  <a:t>40</a:t>
                </a:r>
                <a:r>
                  <a:rPr lang="ar-SA" dirty="0"/>
                  <a:t> وحدة وفترة التوريد هي </a:t>
                </a:r>
                <a:r>
                  <a:rPr lang="en-US" dirty="0"/>
                  <a:t>3</a:t>
                </a:r>
                <a:r>
                  <a:rPr lang="ar-SA" dirty="0"/>
                  <a:t> أيام.</a:t>
                </a:r>
              </a:p>
              <a:p>
                <a:pPr marL="0" indent="0" algn="r" rtl="1">
                  <a:buNone/>
                </a:pPr>
                <a:endParaRPr lang="ar-SA" sz="1200" dirty="0"/>
              </a:p>
              <a:p>
                <a:pPr marL="0" indent="0" algn="ctr">
                  <a:buNone/>
                </a:pPr>
                <a:r>
                  <a:rPr lang="en-US" dirty="0"/>
                  <a:t>ROP </a:t>
                </a:r>
                <a14:m>
                  <m:oMath xmlns:m="http://schemas.openxmlformats.org/officeDocument/2006/math">
                    <m:r>
                      <a:rPr lang="en-US" b="0" i="0" smtClean="0">
                        <a:latin typeface="Cambria Math" panose="02040503050406030204" pitchFamily="18" charset="0"/>
                      </a:rPr>
                      <m:t>=</m:t>
                    </m:r>
                  </m:oMath>
                </a14:m>
                <a:r>
                  <a:rPr lang="ar-SA" dirty="0"/>
                  <a:t> </a:t>
                </a:r>
                <a:r>
                  <a:rPr lang="en-US" dirty="0"/>
                  <a:t>3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40 </a:t>
                </a:r>
                <a14:m>
                  <m:oMath xmlns:m="http://schemas.openxmlformats.org/officeDocument/2006/math">
                    <m:r>
                      <a:rPr lang="en-US" i="1">
                        <a:latin typeface="Cambria Math" panose="02040503050406030204" pitchFamily="18" charset="0"/>
                      </a:rPr>
                      <m:t>=</m:t>
                    </m:r>
                  </m:oMath>
                </a14:m>
                <a:r>
                  <a:rPr lang="en-US" dirty="0"/>
                  <a:t> 120</a:t>
                </a:r>
                <a:endParaRPr lang="ar-SA" dirty="0"/>
              </a:p>
              <a:p>
                <a:pPr marL="0" indent="0" algn="ctr">
                  <a:buNone/>
                </a:pPr>
                <a:endParaRPr lang="ar-SA" sz="1200" dirty="0"/>
              </a:p>
              <a:p>
                <a:pPr marL="0" indent="0" algn="r" rtl="1">
                  <a:buNone/>
                </a:pPr>
                <a:r>
                  <a:rPr lang="en-US" dirty="0"/>
                  <a:t>   </a:t>
                </a:r>
                <a:r>
                  <a:rPr lang="ar-SA" dirty="0"/>
                  <a:t>سيتم وضع طلبية عندما يتبقى في المخزن </a:t>
                </a:r>
                <a:r>
                  <a:rPr lang="en-US" dirty="0"/>
                  <a:t>120</a:t>
                </a:r>
                <a:r>
                  <a:rPr lang="ar-SA" dirty="0"/>
                  <a:t> جهاز.</a:t>
                </a:r>
              </a:p>
              <a:p>
                <a:pPr marL="0" indent="0" algn="r" rtl="1">
                  <a:buNone/>
                </a:pPr>
                <a:endParaRPr lang="ar-SA" dirty="0"/>
              </a:p>
              <a:p>
                <a:pPr marL="339725" indent="-339725" algn="r" rtl="1"/>
                <a:r>
                  <a:rPr lang="ar-SA" sz="3000" dirty="0"/>
                  <a:t>ينبغي الانتباه للكمية المستهلكة خلال فترة التوريد مقارنة مع</a:t>
                </a:r>
                <a:r>
                  <a:rPr lang="ar-SA" sz="1400" dirty="0"/>
                  <a:t> </a:t>
                </a:r>
                <a14:m>
                  <m:oMath xmlns:m="http://schemas.openxmlformats.org/officeDocument/2006/math">
                    <m:sSup>
                      <m:sSupPr>
                        <m:ctrlPr>
                          <a:rPr lang="en-US" sz="3000" i="1" smtClean="0">
                            <a:latin typeface="Cambria Math" panose="02040503050406030204" pitchFamily="18" charset="0"/>
                          </a:rPr>
                        </m:ctrlPr>
                      </m:sSupPr>
                      <m:e>
                        <m:r>
                          <a:rPr lang="en-US" sz="3000" i="1">
                            <a:latin typeface="Cambria Math" panose="02040503050406030204" pitchFamily="18" charset="0"/>
                          </a:rPr>
                          <m:t>𝑄</m:t>
                        </m:r>
                      </m:e>
                      <m:sup>
                        <m:r>
                          <a:rPr lang="en-US" sz="3000" i="1">
                            <a:latin typeface="Cambria Math" panose="02040503050406030204" pitchFamily="18" charset="0"/>
                          </a:rPr>
                          <m:t>∗</m:t>
                        </m:r>
                      </m:sup>
                    </m:sSup>
                  </m:oMath>
                </a14:m>
                <a:r>
                  <a:rPr lang="ar-SA" sz="3000" dirty="0"/>
                  <a:t> .</a:t>
                </a:r>
                <a:endParaRPr lang="en-US" sz="1050" dirty="0"/>
              </a:p>
              <a:p>
                <a:pPr marL="0" indent="0" algn="ctr">
                  <a:buNone/>
                </a:pPr>
                <a:endParaRPr lang="en-US" sz="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31553870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عندما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 </m:t>
                    </m:r>
                    <m:r>
                      <a:rPr lang="en-US" b="0" i="1" smtClean="0">
                        <a:latin typeface="Cambria Math" panose="02040503050406030204" pitchFamily="18" charset="0"/>
                      </a:rPr>
                      <m:t>𝐷</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𝑄</m:t>
                        </m:r>
                      </m:e>
                      <m:sup>
                        <m:r>
                          <a:rPr lang="en-US" b="0" i="1" smtClean="0">
                            <a:latin typeface="Cambria Math" panose="02040503050406030204" pitchFamily="18" charset="0"/>
                            <a:ea typeface="Cambria Math" panose="02040503050406030204" pitchFamily="18" charset="0"/>
                          </a:rPr>
                          <m:t>∗</m:t>
                        </m:r>
                      </m:sup>
                    </m:sSup>
                  </m:oMath>
                </a14:m>
                <a:r>
                  <a:rPr lang="ar-SA"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ar-SA" dirty="0"/>
                  <a:t>       </a:t>
                </a:r>
                <a:r>
                  <a:rPr lang="en-US" dirty="0"/>
                  <a:t>ROP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 </m:t>
                    </m:r>
                    <m:r>
                      <a:rPr lang="en-US" i="1">
                        <a:latin typeface="Cambria Math" panose="02040503050406030204" pitchFamily="18" charset="0"/>
                      </a:rPr>
                      <m:t>𝐷</m:t>
                    </m:r>
                  </m:oMath>
                </a14:m>
                <a:endParaRPr lang="ar-SA" dirty="0"/>
              </a:p>
              <a:p>
                <a:pPr marL="0" indent="0" algn="r" rtl="1">
                  <a:buNone/>
                </a:pPr>
                <a:r>
                  <a:rPr lang="ar-SA" dirty="0"/>
                  <a:t>   </a:t>
                </a:r>
                <a:r>
                  <a:rPr lang="ar-SA" sz="800" dirty="0"/>
                  <a:t> </a:t>
                </a:r>
                <a:r>
                  <a:rPr lang="ar-SA" dirty="0"/>
                  <a:t>مثال:  لنفترض أن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𝑄</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m:t>
                    </m:r>
                    <m:r>
                      <a:rPr lang="en-US" i="1">
                        <a:latin typeface="Cambria Math" panose="02040503050406030204" pitchFamily="18" charset="0"/>
                        <a:ea typeface="Cambria Math" panose="02040503050406030204" pitchFamily="18" charset="0"/>
                      </a:rPr>
                      <m:t>0</m:t>
                    </m:r>
                  </m:oMath>
                </a14:m>
                <a:r>
                  <a:rPr lang="ar-SA" dirty="0"/>
                  <a:t> </a:t>
                </a:r>
                <a14:m>
                  <m:oMath xmlns:m="http://schemas.openxmlformats.org/officeDocument/2006/math">
                    <m:r>
                      <a:rPr lang="en-US" i="1">
                        <a:latin typeface="Cambria Math" panose="02040503050406030204" pitchFamily="18" charset="0"/>
                      </a:rPr>
                      <m:t>𝐿</m:t>
                    </m:r>
                    <m:r>
                      <a:rPr lang="en-US" b="0" i="1" smtClean="0">
                        <a:latin typeface="Cambria Math" panose="02040503050406030204" pitchFamily="18" charset="0"/>
                      </a:rPr>
                      <m:t>=</m:t>
                    </m:r>
                    <m:r>
                      <a:rPr lang="ar-SA" b="0" i="1" smtClean="0">
                        <a:latin typeface="Cambria Math" panose="02040503050406030204" pitchFamily="18" charset="0"/>
                      </a:rPr>
                      <m:t>شهرين</m:t>
                    </m:r>
                    <m:r>
                      <a:rPr lang="ar-SA" b="0" i="1" smtClean="0">
                        <a:latin typeface="Cambria Math" panose="02040503050406030204" pitchFamily="18" charset="0"/>
                      </a:rPr>
                      <m:t>  ,    </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500</m:t>
                    </m:r>
                    <m:r>
                      <a:rPr lang="en-US" b="0" i="1" smtClean="0">
                        <a:latin typeface="Cambria Math" panose="02040503050406030204" pitchFamily="18" charset="0"/>
                      </a:rPr>
                      <m:t> ,</m:t>
                    </m:r>
                  </m:oMath>
                </a14:m>
                <a:endParaRPr lang="en-US" sz="1050" dirty="0"/>
              </a:p>
              <a:p>
                <a:pPr marL="0" indent="0" algn="ctr" rtl="1">
                  <a:buNone/>
                </a:pPr>
                <a:r>
                  <a:rPr lang="en-US" dirty="0"/>
                  <a:t>ROP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12</m:t>
                        </m:r>
                      </m:den>
                    </m:f>
                    <m:d>
                      <m:dPr>
                        <m:ctrlPr>
                          <a:rPr lang="en-US" b="0" i="1" smtClean="0">
                            <a:latin typeface="Cambria Math" panose="02040503050406030204" pitchFamily="18" charset="0"/>
                          </a:rPr>
                        </m:ctrlPr>
                      </m:dPr>
                      <m:e>
                        <m:r>
                          <a:rPr lang="en-US" b="0" i="1" smtClean="0">
                            <a:latin typeface="Cambria Math" panose="02040503050406030204" pitchFamily="18" charset="0"/>
                          </a:rPr>
                          <m:t>500</m:t>
                        </m:r>
                      </m:e>
                    </m:d>
                    <m:r>
                      <a:rPr lang="en-US" b="0" i="1" smtClean="0">
                        <a:latin typeface="Cambria Math" panose="02040503050406030204" pitchFamily="18" charset="0"/>
                      </a:rPr>
                      <m:t>=</m:t>
                    </m:r>
                    <m:r>
                      <a:rPr lang="en-US" b="0" i="1" smtClean="0">
                        <a:latin typeface="Cambria Math" panose="02040503050406030204" pitchFamily="18" charset="0"/>
                      </a:rPr>
                      <m:t>83</m:t>
                    </m:r>
                    <m:r>
                      <a:rPr lang="en-US" b="0" i="1" smtClean="0">
                        <a:latin typeface="Cambria Math" panose="02040503050406030204" pitchFamily="18" charset="0"/>
                      </a:rPr>
                      <m:t>.</m:t>
                    </m:r>
                    <m:r>
                      <a:rPr lang="en-US" b="0" i="1" smtClean="0">
                        <a:latin typeface="Cambria Math" panose="02040503050406030204" pitchFamily="18" charset="0"/>
                      </a:rPr>
                      <m:t>33</m:t>
                    </m:r>
                  </m:oMath>
                </a14:m>
                <a:endParaRPr lang="en-US" dirty="0"/>
              </a:p>
              <a:p>
                <a:pPr marL="339725" indent="-339725" algn="r" rtl="1"/>
                <a:r>
                  <a:rPr lang="ar-SA" dirty="0"/>
                  <a:t>عندما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 </m:t>
                    </m:r>
                    <m:r>
                      <a:rPr lang="en-US" b="0" i="1" smtClean="0">
                        <a:latin typeface="Cambria Math" panose="02040503050406030204" pitchFamily="18" charset="0"/>
                      </a:rPr>
                      <m:t>𝐷</m:t>
                    </m:r>
                    <m:r>
                      <a:rPr lang="en-US" i="1" smtClean="0">
                        <a:latin typeface="Cambria Math" panose="02040503050406030204" pitchFamily="18" charset="0"/>
                        <a:ea typeface="Cambria Math" panose="02040503050406030204" pitchFamily="18" charset="0"/>
                      </a:rPr>
                      <m:t>&gt;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𝑄</m:t>
                        </m:r>
                      </m:e>
                      <m:sup>
                        <m:r>
                          <a:rPr lang="en-US" i="1">
                            <a:latin typeface="Cambria Math" panose="02040503050406030204" pitchFamily="18" charset="0"/>
                            <a:ea typeface="Cambria Math" panose="02040503050406030204" pitchFamily="18" charset="0"/>
                          </a:rPr>
                          <m:t>∗</m:t>
                        </m:r>
                      </m:sup>
                    </m:sSup>
                  </m:oMath>
                </a14:m>
                <a:endParaRPr lang="ar-SA" dirty="0"/>
              </a:p>
              <a:p>
                <a:pPr marL="0" indent="0" algn="r" rtl="1">
                  <a:buNone/>
                </a:pPr>
                <a:r>
                  <a:rPr lang="ar-SA" dirty="0"/>
                  <a:t>   </a:t>
                </a:r>
                <a:r>
                  <a:rPr lang="ar-SA" sz="800" dirty="0"/>
                  <a:t> </a:t>
                </a:r>
                <a:r>
                  <a:rPr lang="ar-SA" dirty="0"/>
                  <a:t>أي أن الاستهلاك خلال فترة التوريد يزيد عن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𝑄</m:t>
                        </m:r>
                      </m:e>
                      <m:sup>
                        <m:r>
                          <a:rPr lang="en-US" i="1">
                            <a:latin typeface="Cambria Math" panose="02040503050406030204" pitchFamily="18" charset="0"/>
                            <a:ea typeface="Cambria Math" panose="02040503050406030204" pitchFamily="18" charset="0"/>
                          </a:rPr>
                          <m:t>∗</m:t>
                        </m:r>
                      </m:sup>
                    </m:sSup>
                  </m:oMath>
                </a14:m>
                <a:r>
                  <a:rPr lang="ar-SA" dirty="0"/>
                  <a:t> ( لن يصل  </a:t>
                </a:r>
              </a:p>
              <a:p>
                <a:pPr marL="0" indent="0" algn="r" rtl="1">
                  <a:buNone/>
                </a:pPr>
                <a:r>
                  <a:rPr lang="ar-SA" dirty="0"/>
                  <a:t>    مستوى المخزون إلى </a:t>
                </a:r>
                <a14:m>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 </m:t>
                    </m:r>
                    <m:r>
                      <a:rPr lang="en-US" i="1">
                        <a:latin typeface="Cambria Math" panose="02040503050406030204" pitchFamily="18" charset="0"/>
                      </a:rPr>
                      <m:t>𝐷</m:t>
                    </m:r>
                  </m:oMath>
                </a14:m>
                <a:r>
                  <a:rPr lang="ar-SA" dirty="0"/>
                  <a:t> ). في هذه الحالة: </a:t>
                </a:r>
                <a:r>
                  <a:rPr lang="en-US" dirty="0"/>
                  <a:t>ROP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 </m:t>
                    </m:r>
                    <m:r>
                      <a:rPr lang="en-US" b="0" i="1" smtClean="0">
                        <a:latin typeface="Cambria Math" panose="02040503050406030204" pitchFamily="18" charset="0"/>
                      </a:rPr>
                      <m:t>𝐷</m:t>
                    </m:r>
                  </m:oMath>
                </a14:m>
                <a:r>
                  <a:rPr lang="ar-SA" dirty="0"/>
                  <a:t> .</a:t>
                </a:r>
              </a:p>
              <a:p>
                <a:pPr marL="0" indent="0" algn="ctr" rtl="1">
                  <a:buNone/>
                </a:pPr>
                <a14:m>
                  <m:oMath xmlns:m="http://schemas.openxmlformats.org/officeDocument/2006/math">
                    <m:r>
                      <a:rPr lang="en-US" i="1" smtClean="0">
                        <a:solidFill>
                          <a:srgbClr val="0000FF"/>
                        </a:solidFill>
                        <a:latin typeface="Cambria Math" panose="02040503050406030204" pitchFamily="18" charset="0"/>
                      </a:rPr>
                      <m:t>=</m:t>
                    </m:r>
                    <m:r>
                      <m:rPr>
                        <m:sty m:val="p"/>
                      </m:rPr>
                      <a:rPr lang="en-US" smtClean="0">
                        <a:solidFill>
                          <a:srgbClr val="0000FF"/>
                        </a:solidFill>
                        <a:latin typeface="Cambria Math" panose="02040503050406030204" pitchFamily="18" charset="0"/>
                      </a:rPr>
                      <m:t>mod</m:t>
                    </m:r>
                    <m:d>
                      <m:dPr>
                        <m:ctrlPr>
                          <a:rPr lang="en-US" i="1">
                            <a:solidFill>
                              <a:srgbClr val="0000FF"/>
                            </a:solidFill>
                            <a:latin typeface="Cambria Math" panose="02040503050406030204" pitchFamily="18" charset="0"/>
                          </a:rPr>
                        </m:ctrlPr>
                      </m:dPr>
                      <m:e>
                        <m:f>
                          <m:fPr>
                            <m:ctrlPr>
                              <a:rPr lang="en-US" i="1">
                                <a:solidFill>
                                  <a:srgbClr val="0000FF"/>
                                </a:solidFill>
                                <a:latin typeface="Cambria Math" panose="02040503050406030204" pitchFamily="18" charset="0"/>
                              </a:rPr>
                            </m:ctrlPr>
                          </m:fPr>
                          <m:num>
                            <m:r>
                              <a:rPr lang="en-US" i="1">
                                <a:solidFill>
                                  <a:srgbClr val="0000FF"/>
                                </a:solidFill>
                                <a:latin typeface="Cambria Math" panose="02040503050406030204" pitchFamily="18" charset="0"/>
                              </a:rPr>
                              <m:t>𝐿</m:t>
                            </m:r>
                            <m:r>
                              <a:rPr lang="en-US" i="1">
                                <a:solidFill>
                                  <a:srgbClr val="0000FF"/>
                                </a:solidFill>
                                <a:latin typeface="Cambria Math" panose="02040503050406030204" pitchFamily="18" charset="0"/>
                              </a:rPr>
                              <m:t> </m:t>
                            </m:r>
                            <m:r>
                              <a:rPr lang="en-US" i="1">
                                <a:solidFill>
                                  <a:srgbClr val="0000FF"/>
                                </a:solidFill>
                                <a:latin typeface="Cambria Math" panose="02040503050406030204" pitchFamily="18" charset="0"/>
                              </a:rPr>
                              <m:t>𝐷</m:t>
                            </m:r>
                          </m:num>
                          <m:den>
                            <m:sSup>
                              <m:sSupPr>
                                <m:ctrlPr>
                                  <a:rPr lang="en-US" i="1">
                                    <a:solidFill>
                                      <a:srgbClr val="0000FF"/>
                                    </a:solidFill>
                                    <a:latin typeface="Cambria Math" panose="02040503050406030204" pitchFamily="18" charset="0"/>
                                    <a:ea typeface="Cambria Math" panose="02040503050406030204" pitchFamily="18" charset="0"/>
                                  </a:rPr>
                                </m:ctrlPr>
                              </m:sSupPr>
                              <m:e>
                                <m:r>
                                  <a:rPr lang="en-US" i="1">
                                    <a:solidFill>
                                      <a:srgbClr val="0000FF"/>
                                    </a:solidFill>
                                    <a:latin typeface="Cambria Math" panose="02040503050406030204" pitchFamily="18" charset="0"/>
                                    <a:ea typeface="Cambria Math" panose="02040503050406030204" pitchFamily="18" charset="0"/>
                                  </a:rPr>
                                  <m:t>𝑄</m:t>
                                </m:r>
                              </m:e>
                              <m:sup>
                                <m:r>
                                  <a:rPr lang="en-US" i="1">
                                    <a:solidFill>
                                      <a:srgbClr val="0000FF"/>
                                    </a:solidFill>
                                    <a:latin typeface="Cambria Math" panose="02040503050406030204" pitchFamily="18" charset="0"/>
                                    <a:ea typeface="Cambria Math" panose="02040503050406030204" pitchFamily="18" charset="0"/>
                                  </a:rPr>
                                  <m:t>∗</m:t>
                                </m:r>
                              </m:sup>
                            </m:sSup>
                          </m:den>
                        </m:f>
                      </m:e>
                    </m:d>
                    <m:r>
                      <a:rPr lang="en-US" b="0" i="1" smtClean="0">
                        <a:solidFill>
                          <a:srgbClr val="0000FF"/>
                        </a:solidFill>
                        <a:latin typeface="Cambria Math" panose="02040503050406030204" pitchFamily="18" charset="0"/>
                      </a:rPr>
                      <m:t>          </m:t>
                    </m:r>
                  </m:oMath>
                </a14:m>
                <a:r>
                  <a:rPr lang="ar-SA" dirty="0"/>
                  <a:t> </a:t>
                </a:r>
                <a:r>
                  <a:rPr lang="en-US" dirty="0">
                    <a:solidFill>
                      <a:srgbClr val="0000FF"/>
                    </a:solidFill>
                  </a:rPr>
                  <a:t>ROP</a:t>
                </a:r>
                <a:endParaRPr lang="ar-SA" dirty="0"/>
              </a:p>
              <a:p>
                <a:pPr marL="0" indent="0" algn="just" rtl="1">
                  <a:buNone/>
                </a:pPr>
                <a:endParaRPr lang="en-US"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1679" t="-1677" r="-1749" b="-10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2581E6-7E3F-4391-A619-E034538F37BC}"/>
                  </a:ext>
                </a:extLst>
              </p:cNvPr>
              <p:cNvSpPr txBox="1"/>
              <p:nvPr/>
            </p:nvSpPr>
            <p:spPr>
              <a:xfrm>
                <a:off x="3347864" y="6261773"/>
                <a:ext cx="2736304" cy="461665"/>
              </a:xfrm>
              <a:prstGeom prst="rect">
                <a:avLst/>
              </a:prstGeom>
              <a:noFill/>
            </p:spPr>
            <p:txBody>
              <a:bodyPr wrap="square" rtlCol="0">
                <a:spAutoFit/>
              </a:bodyPr>
              <a:lstStyle/>
              <a:p>
                <a:pPr algn="r" rtl="1"/>
                <a:r>
                  <a:rPr lang="ar-SA" sz="2400" dirty="0">
                    <a:solidFill>
                      <a:srgbClr val="009900"/>
                    </a:solidFill>
                  </a:rPr>
                  <a:t>باقي قسمة </a:t>
                </a:r>
                <a14:m>
                  <m:oMath xmlns:m="http://schemas.openxmlformats.org/officeDocument/2006/math">
                    <m:r>
                      <a:rPr lang="en-US" sz="2400" i="1">
                        <a:solidFill>
                          <a:srgbClr val="009900"/>
                        </a:solidFill>
                        <a:latin typeface="Cambria Math" panose="02040503050406030204" pitchFamily="18" charset="0"/>
                      </a:rPr>
                      <m:t>𝐿</m:t>
                    </m:r>
                    <m:r>
                      <a:rPr lang="en-US" sz="2400" i="1">
                        <a:solidFill>
                          <a:srgbClr val="009900"/>
                        </a:solidFill>
                        <a:latin typeface="Cambria Math" panose="02040503050406030204" pitchFamily="18" charset="0"/>
                      </a:rPr>
                      <m:t> </m:t>
                    </m:r>
                    <m:r>
                      <a:rPr lang="en-US" sz="2400" i="1">
                        <a:solidFill>
                          <a:srgbClr val="009900"/>
                        </a:solidFill>
                        <a:latin typeface="Cambria Math" panose="02040503050406030204" pitchFamily="18" charset="0"/>
                      </a:rPr>
                      <m:t>𝐷</m:t>
                    </m:r>
                  </m:oMath>
                </a14:m>
                <a:r>
                  <a:rPr lang="ar-SA" sz="2400" dirty="0">
                    <a:solidFill>
                      <a:srgbClr val="009900"/>
                    </a:solidFill>
                  </a:rPr>
                  <a:t> على</a:t>
                </a:r>
                <a:r>
                  <a:rPr lang="ar-SA" sz="1600" dirty="0">
                    <a:solidFill>
                      <a:srgbClr val="009900"/>
                    </a:solidFill>
                  </a:rPr>
                  <a:t> </a:t>
                </a:r>
                <a14:m>
                  <m:oMath xmlns:m="http://schemas.openxmlformats.org/officeDocument/2006/math">
                    <m:sSup>
                      <m:sSupPr>
                        <m:ctrlPr>
                          <a:rPr lang="en-US" sz="2400" i="1">
                            <a:solidFill>
                              <a:srgbClr val="009900"/>
                            </a:solidFill>
                            <a:latin typeface="Cambria Math" panose="02040503050406030204" pitchFamily="18" charset="0"/>
                            <a:ea typeface="Cambria Math" panose="02040503050406030204" pitchFamily="18" charset="0"/>
                          </a:rPr>
                        </m:ctrlPr>
                      </m:sSupPr>
                      <m:e>
                        <m:r>
                          <a:rPr lang="en-US" sz="2400" i="1">
                            <a:solidFill>
                              <a:srgbClr val="009900"/>
                            </a:solidFill>
                            <a:latin typeface="Cambria Math" panose="02040503050406030204" pitchFamily="18" charset="0"/>
                            <a:ea typeface="Cambria Math" panose="02040503050406030204" pitchFamily="18" charset="0"/>
                          </a:rPr>
                          <m:t>𝑄</m:t>
                        </m:r>
                      </m:e>
                      <m:sup>
                        <m:r>
                          <a:rPr lang="en-US" sz="2400" i="1">
                            <a:solidFill>
                              <a:srgbClr val="009900"/>
                            </a:solidFill>
                            <a:latin typeface="Cambria Math" panose="02040503050406030204" pitchFamily="18" charset="0"/>
                            <a:ea typeface="Cambria Math" panose="02040503050406030204" pitchFamily="18" charset="0"/>
                          </a:rPr>
                          <m:t>∗</m:t>
                        </m:r>
                      </m:sup>
                    </m:sSup>
                  </m:oMath>
                </a14:m>
                <a:endParaRPr lang="en-US" sz="2400" dirty="0"/>
              </a:p>
            </p:txBody>
          </p:sp>
        </mc:Choice>
        <mc:Fallback xmlns="">
          <p:sp>
            <p:nvSpPr>
              <p:cNvPr id="2" name="TextBox 1">
                <a:extLst>
                  <a:ext uri="{FF2B5EF4-FFF2-40B4-BE49-F238E27FC236}">
                    <a16:creationId xmlns:a16="http://schemas.microsoft.com/office/drawing/2014/main" id="{0A2581E6-7E3F-4391-A619-E034538F37BC}"/>
                  </a:ext>
                </a:extLst>
              </p:cNvPr>
              <p:cNvSpPr txBox="1">
                <a:spLocks noRot="1" noChangeAspect="1" noMove="1" noResize="1" noEditPoints="1" noAdjustHandles="1" noChangeArrowheads="1" noChangeShapeType="1" noTextEdit="1"/>
              </p:cNvSpPr>
              <p:nvPr/>
            </p:nvSpPr>
            <p:spPr>
              <a:xfrm>
                <a:off x="3347864" y="6261773"/>
                <a:ext cx="2736304" cy="461665"/>
              </a:xfrm>
              <a:prstGeom prst="rect">
                <a:avLst/>
              </a:prstGeom>
              <a:blipFill>
                <a:blip r:embed="rId3"/>
                <a:stretch>
                  <a:fillRect t="-9211" r="-3563" b="-30263"/>
                </a:stretch>
              </a:blipFill>
            </p:spPr>
            <p:txBody>
              <a:bodyPr/>
              <a:lstStyle/>
              <a:p>
                <a:r>
                  <a:rPr lang="en-US">
                    <a:noFill/>
                  </a:rPr>
                  <a:t> </a:t>
                </a:r>
              </a:p>
            </p:txBody>
          </p:sp>
        </mc:Fallback>
      </mc:AlternateContent>
    </p:spTree>
    <p:extLst>
      <p:ext uri="{BB962C8B-B14F-4D97-AF65-F5344CB8AC3E}">
        <p14:creationId xmlns:p14="http://schemas.microsoft.com/office/powerpoint/2010/main" val="41524169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3000" dirty="0"/>
                  <a:t>مثال: لنفترض أن:  </a:t>
                </a:r>
                <a14:m>
                  <m:oMath xmlns:m="http://schemas.openxmlformats.org/officeDocument/2006/math">
                    <m:sSup>
                      <m:sSupPr>
                        <m:ctrlPr>
                          <a:rPr lang="en-US" sz="3000" i="1">
                            <a:latin typeface="Cambria Math" panose="02040503050406030204" pitchFamily="18" charset="0"/>
                            <a:ea typeface="Cambria Math" panose="02040503050406030204" pitchFamily="18" charset="0"/>
                          </a:rPr>
                        </m:ctrlPr>
                      </m:sSupPr>
                      <m:e>
                        <m:r>
                          <a:rPr lang="en-US" sz="3000" i="1">
                            <a:latin typeface="Cambria Math" panose="02040503050406030204" pitchFamily="18" charset="0"/>
                            <a:ea typeface="Cambria Math" panose="02040503050406030204" pitchFamily="18" charset="0"/>
                          </a:rPr>
                          <m:t>𝑄</m:t>
                        </m:r>
                      </m:e>
                      <m:sup>
                        <m:r>
                          <a:rPr lang="en-US" sz="3000" i="1">
                            <a:latin typeface="Cambria Math" panose="02040503050406030204" pitchFamily="18" charset="0"/>
                            <a:ea typeface="Cambria Math" panose="02040503050406030204" pitchFamily="18" charset="0"/>
                          </a:rPr>
                          <m:t>∗</m:t>
                        </m:r>
                      </m:sup>
                    </m:sSup>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250</m:t>
                    </m:r>
                  </m:oMath>
                </a14:m>
                <a:r>
                  <a:rPr lang="ar-SA" sz="3000" dirty="0"/>
                  <a:t> </a:t>
                </a:r>
                <a14:m>
                  <m:oMath xmlns:m="http://schemas.openxmlformats.org/officeDocument/2006/math">
                    <m:r>
                      <a:rPr lang="en-US" sz="3000" i="1">
                        <a:latin typeface="Cambria Math" panose="02040503050406030204" pitchFamily="18" charset="0"/>
                      </a:rPr>
                      <m:t>𝐿</m:t>
                    </m:r>
                    <m:r>
                      <a:rPr lang="en-US" sz="3000" i="1">
                        <a:latin typeface="Cambria Math" panose="02040503050406030204" pitchFamily="18" charset="0"/>
                      </a:rPr>
                      <m:t>=</m:t>
                    </m:r>
                    <m:r>
                      <a:rPr lang="ar-SA" sz="3000" b="0" i="1" smtClean="0">
                        <a:latin typeface="Cambria Math" panose="02040503050406030204" pitchFamily="18" charset="0"/>
                      </a:rPr>
                      <m:t>15</m:t>
                    </m:r>
                    <m:r>
                      <a:rPr lang="ar-SA" sz="3000" b="0" i="1" smtClean="0">
                        <a:latin typeface="Cambria Math" panose="02040503050406030204" pitchFamily="18" charset="0"/>
                      </a:rPr>
                      <m:t> </m:t>
                    </m:r>
                    <m:r>
                      <a:rPr lang="ar-SA" sz="3000" b="0" i="1" smtClean="0">
                        <a:latin typeface="Cambria Math" panose="02040503050406030204" pitchFamily="18" charset="0"/>
                      </a:rPr>
                      <m:t>شهر</m:t>
                    </m:r>
                    <m:r>
                      <a:rPr lang="en-US" sz="3000" i="1">
                        <a:latin typeface="Cambria Math" panose="02040503050406030204" pitchFamily="18" charset="0"/>
                      </a:rPr>
                      <m:t> </m:t>
                    </m:r>
                    <m:r>
                      <a:rPr lang="ar-SA" sz="3000" b="0" i="1" smtClean="0">
                        <a:latin typeface="Cambria Math" panose="02040503050406030204" pitchFamily="18" charset="0"/>
                      </a:rPr>
                      <m:t>  </m:t>
                    </m:r>
                    <m:r>
                      <a:rPr lang="en-US" sz="3000" i="1">
                        <a:latin typeface="Cambria Math" panose="02040503050406030204" pitchFamily="18" charset="0"/>
                      </a:rPr>
                      <m:t>,   </m:t>
                    </m:r>
                    <m:r>
                      <a:rPr lang="ar-SA" sz="3000" b="0" i="1" smtClean="0">
                        <a:latin typeface="Cambria Math" panose="02040503050406030204" pitchFamily="18" charset="0"/>
                      </a:rPr>
                      <m:t>  </m:t>
                    </m:r>
                    <m:r>
                      <a:rPr lang="en-US" sz="3000" i="1">
                        <a:latin typeface="Cambria Math" panose="02040503050406030204" pitchFamily="18" charset="0"/>
                      </a:rPr>
                      <m:t>𝐷</m:t>
                    </m:r>
                    <m:r>
                      <a:rPr lang="en-US" sz="3000" i="1">
                        <a:latin typeface="Cambria Math" panose="02040503050406030204" pitchFamily="18" charset="0"/>
                      </a:rPr>
                      <m:t>=</m:t>
                    </m:r>
                    <m:r>
                      <a:rPr lang="en-US" sz="3000" i="1">
                        <a:latin typeface="Cambria Math" panose="02040503050406030204" pitchFamily="18" charset="0"/>
                      </a:rPr>
                      <m:t>500</m:t>
                    </m:r>
                    <m:r>
                      <a:rPr lang="en-US" sz="3000" b="0" i="1" smtClean="0">
                        <a:latin typeface="Cambria Math" panose="02040503050406030204" pitchFamily="18" charset="0"/>
                      </a:rPr>
                      <m:t> , </m:t>
                    </m:r>
                  </m:oMath>
                </a14:m>
                <a:endParaRPr lang="en-US" sz="3000" dirty="0"/>
              </a:p>
              <a:p>
                <a:pPr marL="0" indent="0" algn="ctr" rtl="1">
                  <a:buNone/>
                </a:pPr>
                <a:r>
                  <a:rPr lang="ar-SA" sz="3000" dirty="0"/>
                  <a:t>(لاحظ أنه سيتم وضع طلبية كل ستة أشهر)</a:t>
                </a:r>
              </a:p>
              <a:p>
                <a:pPr marL="0" indent="0" algn="ctr" rtl="1">
                  <a:buNone/>
                </a:pPr>
                <a:endParaRPr lang="ar-SA" sz="1600" dirty="0"/>
              </a:p>
              <a:p>
                <a:pPr marL="0" indent="0" algn="ctr" rtl="1">
                  <a:buNone/>
                </a:pPr>
                <a:endParaRPr lang="en-US" sz="1600" dirty="0"/>
              </a:p>
              <a:p>
                <a:pPr marL="0" indent="0" algn="ctr" rtl="1">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m:t>
                      </m:r>
                      <m:r>
                        <a:rPr lang="en-US" i="1">
                          <a:latin typeface="Cambria Math" panose="02040503050406030204" pitchFamily="18" charset="0"/>
                        </a:rPr>
                        <m:t> </m:t>
                      </m:r>
                      <m:r>
                        <a:rPr lang="en-US" i="1">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15</m:t>
                          </m:r>
                        </m:num>
                        <m:den>
                          <m:r>
                            <a:rPr lang="en-US" i="1">
                              <a:latin typeface="Cambria Math" panose="02040503050406030204" pitchFamily="18" charset="0"/>
                            </a:rPr>
                            <m:t>12</m:t>
                          </m:r>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500</m:t>
                          </m:r>
                        </m:e>
                      </m:d>
                      <m:r>
                        <a:rPr lang="en-US" i="1">
                          <a:latin typeface="Cambria Math" panose="02040503050406030204" pitchFamily="18" charset="0"/>
                        </a:rPr>
                        <m:t>=</m:t>
                      </m:r>
                      <m:r>
                        <a:rPr lang="en-US" b="0" i="1" smtClean="0">
                          <a:latin typeface="Cambria Math" panose="02040503050406030204" pitchFamily="18" charset="0"/>
                        </a:rPr>
                        <m:t>625</m:t>
                      </m:r>
                    </m:oMath>
                  </m:oMathPara>
                </a14:m>
                <a:endParaRPr lang="en-US" b="0" dirty="0"/>
              </a:p>
              <a:p>
                <a:pPr marL="0" indent="0" algn="ctr" rtl="1">
                  <a:buNone/>
                </a:pPr>
                <a:endParaRPr lang="en-US" sz="1600" b="0" dirty="0"/>
              </a:p>
              <a:p>
                <a:pPr marL="0" indent="0" algn="ctr" rtl="1">
                  <a:buNone/>
                </a:pPr>
                <a:endParaRPr lang="en-US" sz="1600" dirty="0"/>
              </a:p>
              <a:p>
                <a:pPr marL="0" indent="0" algn="ctr" rtl="1">
                  <a:buNone/>
                </a:pPr>
                <a:r>
                  <a:rPr lang="en-US" dirty="0"/>
                  <a:t>ROP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mod</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0" smtClean="0">
                                <a:latin typeface="Cambria Math" panose="02040503050406030204" pitchFamily="18" charset="0"/>
                              </a:rPr>
                              <m:t>625</m:t>
                            </m:r>
                          </m:num>
                          <m:den>
                            <m:r>
                              <a:rPr lang="en-US" b="0" i="0" smtClean="0">
                                <a:latin typeface="Cambria Math" panose="02040503050406030204" pitchFamily="18" charset="0"/>
                              </a:rPr>
                              <m:t>250</m:t>
                            </m:r>
                          </m:den>
                        </m:f>
                      </m:e>
                    </m:d>
                    <m:r>
                      <a:rPr lang="en-US" b="0" i="0" smtClean="0">
                        <a:latin typeface="Cambria Math" panose="02040503050406030204" pitchFamily="18" charset="0"/>
                      </a:rPr>
                      <m:t>=</m:t>
                    </m:r>
                    <m:r>
                      <a:rPr lang="en-US" b="0" i="1" smtClean="0">
                        <a:latin typeface="Cambria Math" panose="02040503050406030204" pitchFamily="18" charset="0"/>
                      </a:rPr>
                      <m:t>125</m:t>
                    </m:r>
                  </m:oMath>
                </a14:m>
                <a:endParaRPr lang="en-US"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516" r="-1470"/>
                </a:stretch>
              </a:blipFill>
            </p:spPr>
            <p:txBody>
              <a:bodyPr/>
              <a:lstStyle/>
              <a:p>
                <a:r>
                  <a:rPr lang="en-US">
                    <a:noFill/>
                  </a:rPr>
                  <a:t> </a:t>
                </a:r>
              </a:p>
            </p:txBody>
          </p:sp>
        </mc:Fallback>
      </mc:AlternateContent>
    </p:spTree>
    <p:extLst>
      <p:ext uri="{BB962C8B-B14F-4D97-AF65-F5344CB8AC3E}">
        <p14:creationId xmlns:p14="http://schemas.microsoft.com/office/powerpoint/2010/main" val="20468692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69940" y="2831127"/>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نقطة إعادة الطلب</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p:sp>
        <p:nvSpPr>
          <p:cNvPr id="37" name="Text Box 10"/>
          <p:cNvSpPr txBox="1">
            <a:spLocks noChangeArrowheads="1"/>
          </p:cNvSpPr>
          <p:nvPr/>
        </p:nvSpPr>
        <p:spPr bwMode="auto">
          <a:xfrm>
            <a:off x="1375993" y="2665471"/>
            <a:ext cx="769462"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00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250</a:t>
            </a:r>
            <a:r>
              <a:rPr kumimoji="0" lang="en-US" altLang="en-US" sz="1800" b="0" i="0" u="none" strike="noStrike" kern="1200" cap="none" spc="0" normalizeH="0" baseline="0" noProof="0" dirty="0">
                <a:ln>
                  <a:noFill/>
                </a:ln>
                <a:solidFill>
                  <a:srgbClr val="BBE0E3"/>
                </a:solidFill>
                <a:effectLst/>
                <a:uLnTx/>
                <a:uFillTx/>
                <a:latin typeface="Arial" charset="0"/>
                <a:ea typeface="+mn-ea"/>
                <a:cs typeface="Arial" charset="0"/>
              </a:rPr>
              <a:t> </a:t>
            </a:r>
          </a:p>
        </p:txBody>
      </p:sp>
      <p:cxnSp>
        <p:nvCxnSpPr>
          <p:cNvPr id="7" name="Straight Connector 6"/>
          <p:cNvCxnSpPr/>
          <p:nvPr/>
        </p:nvCxnSpPr>
        <p:spPr>
          <a:xfrm>
            <a:off x="3685805" y="2812395"/>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88240" y="2819324"/>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5413937" y="2800592"/>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16489" y="2817277"/>
            <a:ext cx="1754653" cy="2611437"/>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20" name="Text Box 10"/>
          <p:cNvSpPr txBox="1">
            <a:spLocks noChangeArrowheads="1"/>
          </p:cNvSpPr>
          <p:nvPr/>
        </p:nvSpPr>
        <p:spPr bwMode="auto">
          <a:xfrm>
            <a:off x="4529488" y="6028604"/>
            <a:ext cx="1042471"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2400" i="1" dirty="0">
                <a:solidFill>
                  <a:srgbClr val="009900"/>
                </a:solidFill>
                <a:latin typeface="Times New Roman" panose="02020603050405020304" pitchFamily="18" charset="0"/>
              </a:rPr>
              <a:t>L= </a:t>
            </a:r>
            <a:r>
              <a:rPr lang="en-US" altLang="en-US" sz="2400" dirty="0">
                <a:solidFill>
                  <a:srgbClr val="009900"/>
                </a:solidFill>
                <a:latin typeface="Times New Roman" panose="02020603050405020304" pitchFamily="18" charset="0"/>
              </a:rPr>
              <a:t>15</a:t>
            </a:r>
            <a:endParaRPr kumimoji="0" lang="en-US" altLang="en-US" sz="2400" u="none" strike="noStrike" kern="1200" cap="none" spc="0" normalizeH="0" baseline="0" noProof="0" dirty="0">
              <a:ln>
                <a:noFill/>
              </a:ln>
              <a:solidFill>
                <a:srgbClr val="009900"/>
              </a:solidFill>
              <a:effectLst/>
              <a:uLnTx/>
              <a:uFillTx/>
            </a:endParaRPr>
          </a:p>
        </p:txBody>
      </p:sp>
      <p:sp>
        <p:nvSpPr>
          <p:cNvPr id="32" name="Line 9"/>
          <p:cNvSpPr>
            <a:spLocks noChangeShapeType="1"/>
          </p:cNvSpPr>
          <p:nvPr/>
        </p:nvSpPr>
        <p:spPr bwMode="auto">
          <a:xfrm>
            <a:off x="2847266" y="5957145"/>
            <a:ext cx="0" cy="361135"/>
          </a:xfrm>
          <a:prstGeom prst="line">
            <a:avLst/>
          </a:prstGeom>
          <a:noFill/>
          <a:ln w="25400" cap="rnd">
            <a:solidFill>
              <a:srgbClr val="009900"/>
            </a:solidFill>
            <a:prstDash val="sysDot"/>
            <a:round/>
            <a:headEnd type="triangle"/>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0"/>
          <p:cNvSpPr>
            <a:spLocks noChangeShapeType="1"/>
          </p:cNvSpPr>
          <p:nvPr/>
        </p:nvSpPr>
        <p:spPr bwMode="auto">
          <a:xfrm>
            <a:off x="2864715" y="6239841"/>
            <a:ext cx="1554480" cy="0"/>
          </a:xfrm>
          <a:prstGeom prst="line">
            <a:avLst/>
          </a:prstGeom>
          <a:noFill/>
          <a:ln w="1270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1"/>
          <p:cNvSpPr>
            <a:spLocks noChangeShapeType="1"/>
          </p:cNvSpPr>
          <p:nvPr/>
        </p:nvSpPr>
        <p:spPr bwMode="auto">
          <a:xfrm>
            <a:off x="5623687" y="6239841"/>
            <a:ext cx="1554480" cy="0"/>
          </a:xfrm>
          <a:prstGeom prst="line">
            <a:avLst/>
          </a:prstGeom>
          <a:noFill/>
          <a:ln w="127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6" name="Straight Connector 35"/>
          <p:cNvCxnSpPr/>
          <p:nvPr/>
        </p:nvCxnSpPr>
        <p:spPr>
          <a:xfrm flipH="1">
            <a:off x="1965960" y="4149080"/>
            <a:ext cx="6264711" cy="5668"/>
          </a:xfrm>
          <a:prstGeom prst="line">
            <a:avLst/>
          </a:prstGeom>
          <a:ln w="28575">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38" name="Rectangle 12"/>
          <p:cNvSpPr>
            <a:spLocks noChangeArrowheads="1"/>
          </p:cNvSpPr>
          <p:nvPr/>
        </p:nvSpPr>
        <p:spPr bwMode="auto">
          <a:xfrm>
            <a:off x="457200" y="3943507"/>
            <a:ext cx="147174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lgn="l" defTabSz="762000">
              <a:defRPr>
                <a:solidFill>
                  <a:schemeClr val="tx1"/>
                </a:solidFill>
                <a:latin typeface="Arial" panose="020B0604020202020204" pitchFamily="34" charset="0"/>
                <a:cs typeface="Arial" panose="020B0604020202020204" pitchFamily="34" charset="0"/>
              </a:defRPr>
            </a:lvl1pPr>
            <a:lvl2pPr marL="571500" algn="l" defTabSz="762000">
              <a:defRPr>
                <a:solidFill>
                  <a:schemeClr val="tx1"/>
                </a:solidFill>
                <a:latin typeface="Arial" panose="020B0604020202020204" pitchFamily="34" charset="0"/>
                <a:cs typeface="Arial" panose="020B0604020202020204" pitchFamily="34" charset="0"/>
              </a:defRPr>
            </a:lvl2pPr>
            <a:lvl3pPr marL="1143000" algn="l" defTabSz="762000">
              <a:defRPr>
                <a:solidFill>
                  <a:schemeClr val="tx1"/>
                </a:solidFill>
                <a:latin typeface="Arial" panose="020B0604020202020204" pitchFamily="34" charset="0"/>
                <a:cs typeface="Arial" panose="020B0604020202020204" pitchFamily="34" charset="0"/>
              </a:defRPr>
            </a:lvl3pPr>
            <a:lvl4pPr marL="1714500" algn="l" defTabSz="762000">
              <a:defRPr>
                <a:solidFill>
                  <a:schemeClr val="tx1"/>
                </a:solidFill>
                <a:latin typeface="Arial" panose="020B0604020202020204" pitchFamily="34" charset="0"/>
                <a:cs typeface="Arial" panose="020B0604020202020204" pitchFamily="34" charset="0"/>
              </a:defRPr>
            </a:lvl4pPr>
            <a:lvl5pPr marL="2286000" algn="l" defTabSz="762000">
              <a:defRPr>
                <a:solidFill>
                  <a:schemeClr val="tx1"/>
                </a:solidFill>
                <a:latin typeface="Arial" panose="020B0604020202020204" pitchFamily="34" charset="0"/>
                <a:cs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zh-CN" sz="2000" dirty="0">
                <a:solidFill>
                  <a:srgbClr val="009900"/>
                </a:solidFill>
                <a:ea typeface="宋体" panose="02010600030101010101" pitchFamily="2" charset="-122"/>
              </a:rPr>
              <a:t>ROP </a:t>
            </a:r>
            <a:r>
              <a:rPr lang="en-US" altLang="en-US" sz="2400" b="1" i="1" dirty="0">
                <a:solidFill>
                  <a:srgbClr val="009900"/>
                </a:solidFill>
                <a:latin typeface="Times New Roman" panose="02020603050405020304" pitchFamily="18" charset="0"/>
              </a:rPr>
              <a:t>=</a:t>
            </a:r>
            <a:r>
              <a:rPr lang="en-US" altLang="en-US" sz="2000" i="1" dirty="0">
                <a:solidFill>
                  <a:srgbClr val="000000"/>
                </a:solidFill>
                <a:latin typeface="Times New Roman" panose="02020603050405020304" pitchFamily="18" charset="0"/>
              </a:rPr>
              <a:t> </a:t>
            </a:r>
            <a:r>
              <a:rPr lang="en-US" altLang="en-US" sz="2000" dirty="0">
                <a:solidFill>
                  <a:srgbClr val="009900"/>
                </a:solidFill>
                <a:ea typeface="宋体" panose="02010600030101010101" pitchFamily="2" charset="-122"/>
              </a:rPr>
              <a:t>125</a:t>
            </a:r>
            <a:endParaRPr lang="en-US" altLang="zh-CN" sz="2000" dirty="0">
              <a:solidFill>
                <a:srgbClr val="009900"/>
              </a:solidFill>
              <a:ea typeface="宋体" panose="02010600030101010101" pitchFamily="2" charset="-122"/>
            </a:endParaRPr>
          </a:p>
        </p:txBody>
      </p:sp>
      <p:grpSp>
        <p:nvGrpSpPr>
          <p:cNvPr id="22" name="Group 21"/>
          <p:cNvGrpSpPr>
            <a:grpSpLocks/>
          </p:cNvGrpSpPr>
          <p:nvPr/>
        </p:nvGrpSpPr>
        <p:grpSpPr bwMode="auto">
          <a:xfrm>
            <a:off x="833438" y="1700214"/>
            <a:ext cx="7627939" cy="4459289"/>
            <a:chOff x="525" y="1071"/>
            <a:chExt cx="4805" cy="2809"/>
          </a:xfrm>
        </p:grpSpPr>
        <mc:AlternateContent xmlns:mc="http://schemas.openxmlformats.org/markup-compatibility/2006" xmlns:a14="http://schemas.microsoft.com/office/drawing/2010/main">
          <mc:Choice Requires="a14">
            <p:sp>
              <p:nvSpPr>
                <p:cNvPr id="24" name="Text Box 11"/>
                <p:cNvSpPr txBox="1">
                  <a:spLocks noChangeArrowheads="1"/>
                </p:cNvSpPr>
                <p:nvPr/>
              </p:nvSpPr>
              <p:spPr bwMode="auto">
                <a:xfrm>
                  <a:off x="4920" y="3473"/>
                  <a:ext cx="410" cy="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0" algn="ctr">
                    <a:lnSpc>
                      <a:spcPct val="90000"/>
                    </a:lnSpc>
                    <a:defRPr/>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𝑡</m:t>
                        </m:r>
                        <m:r>
                          <a:rPr lang="en-US" altLang="en-US" sz="2000" i="1">
                            <a:solidFill>
                              <a:srgbClr val="009900"/>
                            </a:solidFill>
                            <a:latin typeface="Cambria Math" panose="02040503050406030204" pitchFamily="18" charset="0"/>
                          </a:rPr>
                          <m:t> </m:t>
                        </m:r>
                      </m:oMath>
                    </m:oMathPara>
                  </a14:m>
                  <a:endParaRPr lang="en-US" altLang="en-US" sz="2000" dirty="0">
                    <a:solidFill>
                      <a:srgbClr val="000000"/>
                    </a:solidFill>
                  </a:endParaRPr>
                </a:p>
                <a:p>
                  <a:pPr lvl="0" algn="ctr">
                    <a:lnSpc>
                      <a:spcPct val="90000"/>
                    </a:lnSpc>
                    <a:defRPr/>
                  </a:pPr>
                  <a:r>
                    <a:rPr lang="ar-SA" altLang="en-US" sz="2000" dirty="0">
                      <a:solidFill>
                        <a:srgbClr val="000000"/>
                      </a:solidFill>
                    </a:rPr>
                    <a:t>الزمن</a:t>
                  </a:r>
                  <a:endParaRPr lang="en-US" altLang="en-US" sz="2000" dirty="0">
                    <a:solidFill>
                      <a:srgbClr val="000000"/>
                    </a:solidFill>
                  </a:endParaRPr>
                </a:p>
              </p:txBody>
            </p:sp>
          </mc:Choice>
          <mc:Fallback xmlns="">
            <p:sp>
              <p:nvSpPr>
                <p:cNvPr id="24" name="Text Box 11"/>
                <p:cNvSpPr txBox="1">
                  <a:spLocks noRot="1" noChangeAspect="1" noMove="1" noResize="1" noEditPoints="1" noAdjustHandles="1" noChangeArrowheads="1" noChangeShapeType="1" noTextEdit="1"/>
                </p:cNvSpPr>
                <p:nvPr/>
              </p:nvSpPr>
              <p:spPr bwMode="auto">
                <a:xfrm>
                  <a:off x="4920" y="3473"/>
                  <a:ext cx="410" cy="407"/>
                </a:xfrm>
                <a:prstGeom prst="rect">
                  <a:avLst/>
                </a:prstGeom>
                <a:blipFill>
                  <a:blip r:embed="rId3"/>
                  <a:stretch>
                    <a:fillRect l="-10280" r="-10280" b="-169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Text Box 14"/>
            <p:cNvSpPr txBox="1">
              <a:spLocks noChangeArrowheads="1"/>
            </p:cNvSpPr>
            <p:nvPr/>
          </p:nvSpPr>
          <p:spPr bwMode="auto">
            <a:xfrm>
              <a:off x="525" y="1071"/>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Arial" charset="0"/>
                  <a:ea typeface="+mn-ea"/>
                  <a:cs typeface="Arial" charset="0"/>
                </a:rPr>
                <a:t>كمية المخزون</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 name="Freeform 7"/>
            <p:cNvSpPr>
              <a:spLocks/>
            </p:cNvSpPr>
            <p:nvPr/>
          </p:nvSpPr>
          <p:spPr bwMode="auto">
            <a:xfrm>
              <a:off x="1240" y="1368"/>
              <a:ext cx="3912" cy="2056"/>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grpSp>
      <p:cxnSp>
        <p:nvCxnSpPr>
          <p:cNvPr id="45" name="Straight Connector 44"/>
          <p:cNvCxnSpPr/>
          <p:nvPr/>
        </p:nvCxnSpPr>
        <p:spPr>
          <a:xfrm>
            <a:off x="7135275" y="2780928"/>
            <a:ext cx="44950" cy="2642869"/>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noChangeAspect="1"/>
          </p:cNvCxnSpPr>
          <p:nvPr/>
        </p:nvCxnSpPr>
        <p:spPr>
          <a:xfrm>
            <a:off x="7137827" y="2797613"/>
            <a:ext cx="1092844" cy="1626472"/>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sp>
        <p:nvSpPr>
          <p:cNvPr id="26" name="Text Box 11"/>
          <p:cNvSpPr txBox="1">
            <a:spLocks noChangeArrowheads="1"/>
          </p:cNvSpPr>
          <p:nvPr/>
        </p:nvSpPr>
        <p:spPr bwMode="auto">
          <a:xfrm>
            <a:off x="1965960" y="6276456"/>
            <a:ext cx="1658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ar-SA" altLang="en-US" sz="2000" u="none" strike="noStrike" kern="1200" cap="none" spc="0" normalizeH="0" baseline="0" noProof="0" dirty="0">
                <a:ln>
                  <a:noFill/>
                </a:ln>
                <a:solidFill>
                  <a:srgbClr val="00B050"/>
                </a:solidFill>
                <a:effectLst/>
                <a:uLnTx/>
                <a:uFillTx/>
                <a:latin typeface="Arial" charset="0"/>
                <a:ea typeface="+mn-ea"/>
                <a:cs typeface="Arial" charset="0"/>
              </a:rPr>
              <a:t>تم </a:t>
            </a:r>
            <a:r>
              <a:rPr lang="ar-SA" altLang="en-US" sz="2000" dirty="0">
                <a:solidFill>
                  <a:srgbClr val="00B050"/>
                </a:solidFill>
              </a:rPr>
              <a:t>وضع</a:t>
            </a:r>
            <a:r>
              <a:rPr kumimoji="0" lang="ar-SA" altLang="en-US" sz="2000" u="none" strike="noStrike" kern="1200" cap="none" spc="0" normalizeH="0" baseline="0" noProof="0" dirty="0">
                <a:ln>
                  <a:noFill/>
                </a:ln>
                <a:solidFill>
                  <a:srgbClr val="00B050"/>
                </a:solidFill>
                <a:effectLst/>
                <a:uLnTx/>
                <a:uFillTx/>
                <a:latin typeface="Arial" charset="0"/>
                <a:ea typeface="+mn-ea"/>
                <a:cs typeface="Arial" charset="0"/>
              </a:rPr>
              <a:t> الطلبية</a:t>
            </a:r>
            <a:endParaRPr kumimoji="0" lang="en-US" altLang="en-US" sz="2000" u="none" strike="noStrike" kern="1200" cap="none" spc="0" normalizeH="0" baseline="0" noProof="0" dirty="0">
              <a:ln>
                <a:noFill/>
              </a:ln>
              <a:solidFill>
                <a:srgbClr val="00B050"/>
              </a:solidFill>
              <a:effectLst/>
              <a:uLnTx/>
              <a:uFillTx/>
              <a:latin typeface="Arial" charset="0"/>
              <a:ea typeface="+mn-ea"/>
              <a:cs typeface="Arial" charset="0"/>
            </a:endParaRPr>
          </a:p>
        </p:txBody>
      </p:sp>
      <p:sp>
        <p:nvSpPr>
          <p:cNvPr id="27" name="Text Box 11"/>
          <p:cNvSpPr txBox="1">
            <a:spLocks noChangeArrowheads="1"/>
          </p:cNvSpPr>
          <p:nvPr/>
        </p:nvSpPr>
        <p:spPr bwMode="auto">
          <a:xfrm>
            <a:off x="6369397" y="6263880"/>
            <a:ext cx="1658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ar-SA" altLang="en-US" sz="2000" u="none" strike="noStrike" kern="1200" cap="none" spc="0" normalizeH="0" baseline="0" noProof="0" dirty="0">
                <a:ln>
                  <a:noFill/>
                </a:ln>
                <a:solidFill>
                  <a:srgbClr val="00B050"/>
                </a:solidFill>
                <a:effectLst/>
                <a:uLnTx/>
                <a:uFillTx/>
                <a:latin typeface="Arial" charset="0"/>
                <a:ea typeface="+mn-ea"/>
                <a:cs typeface="Arial" charset="0"/>
              </a:rPr>
              <a:t>تم استلام الطلبية</a:t>
            </a:r>
            <a:endParaRPr kumimoji="0" lang="en-US" altLang="en-US" sz="2000" u="none" strike="noStrike" kern="1200" cap="none" spc="0" normalizeH="0" baseline="0" noProof="0" dirty="0">
              <a:ln>
                <a:noFill/>
              </a:ln>
              <a:solidFill>
                <a:srgbClr val="00B050"/>
              </a:solidFill>
              <a:effectLst/>
              <a:uLnTx/>
              <a:uFillTx/>
              <a:latin typeface="Arial" charset="0"/>
              <a:ea typeface="+mn-ea"/>
              <a:cs typeface="Arial" charset="0"/>
            </a:endParaRPr>
          </a:p>
        </p:txBody>
      </p:sp>
      <mc:AlternateContent xmlns:mc="http://schemas.openxmlformats.org/markup-compatibility/2006" xmlns:a14="http://schemas.microsoft.com/office/drawing/2010/main">
        <mc:Choice Requires="a14">
          <p:sp>
            <p:nvSpPr>
              <p:cNvPr id="29" name="Text Box 10">
                <a:extLst>
                  <a:ext uri="{FF2B5EF4-FFF2-40B4-BE49-F238E27FC236}">
                    <a16:creationId xmlns:a16="http://schemas.microsoft.com/office/drawing/2014/main" id="{B1456253-3003-4E13-B294-375191A72F62}"/>
                  </a:ext>
                </a:extLst>
              </p:cNvPr>
              <p:cNvSpPr txBox="1">
                <a:spLocks noChangeArrowheads="1"/>
              </p:cNvSpPr>
              <p:nvPr/>
            </p:nvSpPr>
            <p:spPr bwMode="auto">
              <a:xfrm>
                <a:off x="2656011" y="5433060"/>
                <a:ext cx="452214" cy="507255"/>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1600" i="1" smtClean="0">
                              <a:solidFill>
                                <a:srgbClr val="000000"/>
                              </a:solidFill>
                              <a:latin typeface="Cambria Math" panose="02040503050406030204" pitchFamily="18" charset="0"/>
                            </a:rPr>
                          </m:ctrlPr>
                        </m:fPr>
                        <m:num>
                          <m:r>
                            <a:rPr lang="ar-SA" altLang="en-US" sz="1600" b="0" i="1" smtClean="0">
                              <a:solidFill>
                                <a:srgbClr val="000000"/>
                              </a:solidFill>
                              <a:latin typeface="Cambria Math" panose="02040503050406030204" pitchFamily="18" charset="0"/>
                            </a:rPr>
                            <m:t>3</m:t>
                          </m:r>
                        </m:num>
                        <m:den>
                          <m:r>
                            <a:rPr lang="ar-SA" altLang="en-US" sz="1600" b="0" i="1" smtClean="0">
                              <a:solidFill>
                                <a:srgbClr val="000000"/>
                              </a:solidFill>
                              <a:latin typeface="Cambria Math" panose="02040503050406030204" pitchFamily="18" charset="0"/>
                            </a:rPr>
                            <m:t>12</m:t>
                          </m:r>
                        </m:den>
                      </m:f>
                    </m:oMath>
                  </m:oMathPara>
                </a14:m>
                <a:endParaRPr kumimoji="0" lang="en-US" altLang="en-US" sz="1600" i="0" u="none" strike="noStrike" kern="1200" cap="none" spc="0" normalizeH="0" baseline="0" noProof="0" dirty="0">
                  <a:ln>
                    <a:noFill/>
                  </a:ln>
                  <a:solidFill>
                    <a:srgbClr val="BBE0E3"/>
                  </a:solidFill>
                  <a:effectLst/>
                  <a:uLnTx/>
                  <a:uFillTx/>
                </a:endParaRPr>
              </a:p>
            </p:txBody>
          </p:sp>
        </mc:Choice>
        <mc:Fallback xmlns="">
          <p:sp>
            <p:nvSpPr>
              <p:cNvPr id="29" name="Text Box 10">
                <a:extLst>
                  <a:ext uri="{FF2B5EF4-FFF2-40B4-BE49-F238E27FC236}">
                    <a16:creationId xmlns:a16="http://schemas.microsoft.com/office/drawing/2014/main" id="{B1456253-3003-4E13-B294-375191A72F62}"/>
                  </a:ext>
                </a:extLst>
              </p:cNvPr>
              <p:cNvSpPr txBox="1">
                <a:spLocks noRot="1" noChangeAspect="1" noMove="1" noResize="1" noEditPoints="1" noAdjustHandles="1" noChangeArrowheads="1" noChangeShapeType="1" noTextEdit="1"/>
              </p:cNvSpPr>
              <p:nvPr/>
            </p:nvSpPr>
            <p:spPr bwMode="auto">
              <a:xfrm>
                <a:off x="2656011" y="5433060"/>
                <a:ext cx="452214" cy="507255"/>
              </a:xfrm>
              <a:prstGeom prst="rect">
                <a:avLst/>
              </a:prstGeom>
              <a:blipFill>
                <a:blip r:embed="rId4"/>
                <a:stretch>
                  <a:fillRect b="-602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 Box 10">
                <a:extLst>
                  <a:ext uri="{FF2B5EF4-FFF2-40B4-BE49-F238E27FC236}">
                    <a16:creationId xmlns:a16="http://schemas.microsoft.com/office/drawing/2014/main" id="{EDD3E6F3-3709-4EE5-8206-ABFC218EDD52}"/>
                  </a:ext>
                </a:extLst>
              </p:cNvPr>
              <p:cNvSpPr txBox="1">
                <a:spLocks noChangeArrowheads="1"/>
              </p:cNvSpPr>
              <p:nvPr/>
            </p:nvSpPr>
            <p:spPr bwMode="auto">
              <a:xfrm>
                <a:off x="3514845" y="5449890"/>
                <a:ext cx="452214" cy="507255"/>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1600" i="1" smtClean="0">
                              <a:solidFill>
                                <a:srgbClr val="000000"/>
                              </a:solidFill>
                              <a:latin typeface="Cambria Math" panose="02040503050406030204" pitchFamily="18" charset="0"/>
                            </a:rPr>
                          </m:ctrlPr>
                        </m:fPr>
                        <m:num>
                          <m:r>
                            <a:rPr lang="ar-SA" altLang="en-US" sz="1600" b="0" i="1" smtClean="0">
                              <a:solidFill>
                                <a:srgbClr val="000000"/>
                              </a:solidFill>
                              <a:latin typeface="Cambria Math" panose="02040503050406030204" pitchFamily="18" charset="0"/>
                            </a:rPr>
                            <m:t>6</m:t>
                          </m:r>
                        </m:num>
                        <m:den>
                          <m:r>
                            <a:rPr lang="ar-SA" altLang="en-US" sz="1600" b="0" i="1" smtClean="0">
                              <a:solidFill>
                                <a:srgbClr val="000000"/>
                              </a:solidFill>
                              <a:latin typeface="Cambria Math" panose="02040503050406030204" pitchFamily="18" charset="0"/>
                            </a:rPr>
                            <m:t>12</m:t>
                          </m:r>
                        </m:den>
                      </m:f>
                    </m:oMath>
                  </m:oMathPara>
                </a14:m>
                <a:endParaRPr kumimoji="0" lang="en-US" altLang="en-US" sz="1600" i="0" u="none" strike="noStrike" kern="1200" cap="none" spc="0" normalizeH="0" baseline="0" noProof="0" dirty="0">
                  <a:ln>
                    <a:noFill/>
                  </a:ln>
                  <a:solidFill>
                    <a:srgbClr val="BBE0E3"/>
                  </a:solidFill>
                  <a:effectLst/>
                  <a:uLnTx/>
                  <a:uFillTx/>
                </a:endParaRPr>
              </a:p>
            </p:txBody>
          </p:sp>
        </mc:Choice>
        <mc:Fallback xmlns="">
          <p:sp>
            <p:nvSpPr>
              <p:cNvPr id="30" name="Text Box 10">
                <a:extLst>
                  <a:ext uri="{FF2B5EF4-FFF2-40B4-BE49-F238E27FC236}">
                    <a16:creationId xmlns:a16="http://schemas.microsoft.com/office/drawing/2014/main" id="{EDD3E6F3-3709-4EE5-8206-ABFC218EDD52}"/>
                  </a:ext>
                </a:extLst>
              </p:cNvPr>
              <p:cNvSpPr txBox="1">
                <a:spLocks noRot="1" noChangeAspect="1" noMove="1" noResize="1" noEditPoints="1" noAdjustHandles="1" noChangeArrowheads="1" noChangeShapeType="1" noTextEdit="1"/>
              </p:cNvSpPr>
              <p:nvPr/>
            </p:nvSpPr>
            <p:spPr bwMode="auto">
              <a:xfrm>
                <a:off x="3514845" y="5449890"/>
                <a:ext cx="452214" cy="507255"/>
              </a:xfrm>
              <a:prstGeom prst="rect">
                <a:avLst/>
              </a:prstGeom>
              <a:blipFill>
                <a:blip r:embed="rId5"/>
                <a:stretch>
                  <a:fillRect b="-602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0">
                <a:extLst>
                  <a:ext uri="{FF2B5EF4-FFF2-40B4-BE49-F238E27FC236}">
                    <a16:creationId xmlns:a16="http://schemas.microsoft.com/office/drawing/2014/main" id="{B5BDDE4F-0546-40BF-ADE7-241B3FAD0705}"/>
                  </a:ext>
                </a:extLst>
              </p:cNvPr>
              <p:cNvSpPr txBox="1">
                <a:spLocks noChangeArrowheads="1"/>
              </p:cNvSpPr>
              <p:nvPr/>
            </p:nvSpPr>
            <p:spPr bwMode="auto">
              <a:xfrm>
                <a:off x="5271914" y="5454189"/>
                <a:ext cx="452214" cy="507255"/>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1600" i="1" smtClean="0">
                              <a:solidFill>
                                <a:srgbClr val="000000"/>
                              </a:solidFill>
                              <a:latin typeface="Cambria Math" panose="02040503050406030204" pitchFamily="18" charset="0"/>
                            </a:rPr>
                          </m:ctrlPr>
                        </m:fPr>
                        <m:num>
                          <m:r>
                            <a:rPr lang="ar-SA" altLang="en-US" sz="1600" b="0" i="1" smtClean="0">
                              <a:solidFill>
                                <a:srgbClr val="000000"/>
                              </a:solidFill>
                              <a:latin typeface="Cambria Math" panose="02040503050406030204" pitchFamily="18" charset="0"/>
                            </a:rPr>
                            <m:t>12</m:t>
                          </m:r>
                        </m:num>
                        <m:den>
                          <m:r>
                            <a:rPr lang="ar-SA" altLang="en-US" sz="1600" b="0" i="1" smtClean="0">
                              <a:solidFill>
                                <a:srgbClr val="000000"/>
                              </a:solidFill>
                              <a:latin typeface="Cambria Math" panose="02040503050406030204" pitchFamily="18" charset="0"/>
                            </a:rPr>
                            <m:t>12</m:t>
                          </m:r>
                        </m:den>
                      </m:f>
                    </m:oMath>
                  </m:oMathPara>
                </a14:m>
                <a:endParaRPr kumimoji="0" lang="en-US" altLang="en-US" sz="1600" i="0" u="none" strike="noStrike" kern="1200" cap="none" spc="0" normalizeH="0" baseline="0" noProof="0" dirty="0">
                  <a:ln>
                    <a:noFill/>
                  </a:ln>
                  <a:solidFill>
                    <a:srgbClr val="BBE0E3"/>
                  </a:solidFill>
                  <a:effectLst/>
                  <a:uLnTx/>
                  <a:uFillTx/>
                </a:endParaRPr>
              </a:p>
            </p:txBody>
          </p:sp>
        </mc:Choice>
        <mc:Fallback xmlns="">
          <p:sp>
            <p:nvSpPr>
              <p:cNvPr id="31" name="Text Box 10">
                <a:extLst>
                  <a:ext uri="{FF2B5EF4-FFF2-40B4-BE49-F238E27FC236}">
                    <a16:creationId xmlns:a16="http://schemas.microsoft.com/office/drawing/2014/main" id="{B5BDDE4F-0546-40BF-ADE7-241B3FAD0705}"/>
                  </a:ext>
                </a:extLst>
              </p:cNvPr>
              <p:cNvSpPr txBox="1">
                <a:spLocks noRot="1" noChangeAspect="1" noMove="1" noResize="1" noEditPoints="1" noAdjustHandles="1" noChangeArrowheads="1" noChangeShapeType="1" noTextEdit="1"/>
              </p:cNvSpPr>
              <p:nvPr/>
            </p:nvSpPr>
            <p:spPr bwMode="auto">
              <a:xfrm>
                <a:off x="5271914" y="5454189"/>
                <a:ext cx="452214" cy="507255"/>
              </a:xfrm>
              <a:prstGeom prst="rect">
                <a:avLst/>
              </a:prstGeom>
              <a:blipFill>
                <a:blip r:embed="rId6"/>
                <a:stretch>
                  <a:fillRect b="-602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10">
                <a:extLst>
                  <a:ext uri="{FF2B5EF4-FFF2-40B4-BE49-F238E27FC236}">
                    <a16:creationId xmlns:a16="http://schemas.microsoft.com/office/drawing/2014/main" id="{F27EDA1B-54A4-43D4-AA5F-2D0FC1369EC3}"/>
                  </a:ext>
                </a:extLst>
              </p:cNvPr>
              <p:cNvSpPr txBox="1">
                <a:spLocks noChangeArrowheads="1"/>
              </p:cNvSpPr>
              <p:nvPr/>
            </p:nvSpPr>
            <p:spPr bwMode="auto">
              <a:xfrm>
                <a:off x="7000106" y="5451278"/>
                <a:ext cx="452214" cy="507255"/>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1600" i="1" smtClean="0">
                              <a:solidFill>
                                <a:srgbClr val="000000"/>
                              </a:solidFill>
                              <a:latin typeface="Cambria Math" panose="02040503050406030204" pitchFamily="18" charset="0"/>
                            </a:rPr>
                          </m:ctrlPr>
                        </m:fPr>
                        <m:num>
                          <m:r>
                            <a:rPr lang="ar-SA" altLang="en-US" sz="1600" b="0" i="1" smtClean="0">
                              <a:solidFill>
                                <a:srgbClr val="000000"/>
                              </a:solidFill>
                              <a:latin typeface="Cambria Math" panose="02040503050406030204" pitchFamily="18" charset="0"/>
                            </a:rPr>
                            <m:t>18</m:t>
                          </m:r>
                        </m:num>
                        <m:den>
                          <m:r>
                            <a:rPr lang="ar-SA" altLang="en-US" sz="1600" b="0" i="1" smtClean="0">
                              <a:solidFill>
                                <a:srgbClr val="000000"/>
                              </a:solidFill>
                              <a:latin typeface="Cambria Math" panose="02040503050406030204" pitchFamily="18" charset="0"/>
                            </a:rPr>
                            <m:t>12</m:t>
                          </m:r>
                        </m:den>
                      </m:f>
                    </m:oMath>
                  </m:oMathPara>
                </a14:m>
                <a:endParaRPr kumimoji="0" lang="en-US" altLang="en-US" sz="1600" i="0" u="none" strike="noStrike" kern="1200" cap="none" spc="0" normalizeH="0" baseline="0" noProof="0" dirty="0">
                  <a:ln>
                    <a:noFill/>
                  </a:ln>
                  <a:solidFill>
                    <a:srgbClr val="BBE0E3"/>
                  </a:solidFill>
                  <a:effectLst/>
                  <a:uLnTx/>
                  <a:uFillTx/>
                </a:endParaRPr>
              </a:p>
            </p:txBody>
          </p:sp>
        </mc:Choice>
        <mc:Fallback xmlns="">
          <p:sp>
            <p:nvSpPr>
              <p:cNvPr id="35" name="Text Box 10">
                <a:extLst>
                  <a:ext uri="{FF2B5EF4-FFF2-40B4-BE49-F238E27FC236}">
                    <a16:creationId xmlns:a16="http://schemas.microsoft.com/office/drawing/2014/main" id="{F27EDA1B-54A4-43D4-AA5F-2D0FC1369EC3}"/>
                  </a:ext>
                </a:extLst>
              </p:cNvPr>
              <p:cNvSpPr txBox="1">
                <a:spLocks noRot="1" noChangeAspect="1" noMove="1" noResize="1" noEditPoints="1" noAdjustHandles="1" noChangeArrowheads="1" noChangeShapeType="1" noTextEdit="1"/>
              </p:cNvSpPr>
              <p:nvPr/>
            </p:nvSpPr>
            <p:spPr bwMode="auto">
              <a:xfrm>
                <a:off x="7000106" y="5451278"/>
                <a:ext cx="452214" cy="507255"/>
              </a:xfrm>
              <a:prstGeom prst="rect">
                <a:avLst/>
              </a:prstGeom>
              <a:blipFill>
                <a:blip r:embed="rId7"/>
                <a:stretch>
                  <a:fillRect b="-602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9" name="Line 9">
            <a:extLst>
              <a:ext uri="{FF2B5EF4-FFF2-40B4-BE49-F238E27FC236}">
                <a16:creationId xmlns:a16="http://schemas.microsoft.com/office/drawing/2014/main" id="{0084B2AF-BCB7-4F91-A331-5218AA3E3074}"/>
              </a:ext>
            </a:extLst>
          </p:cNvPr>
          <p:cNvSpPr>
            <a:spLocks noChangeShapeType="1"/>
          </p:cNvSpPr>
          <p:nvPr/>
        </p:nvSpPr>
        <p:spPr bwMode="auto">
          <a:xfrm>
            <a:off x="7200436" y="5964681"/>
            <a:ext cx="0" cy="361135"/>
          </a:xfrm>
          <a:prstGeom prst="line">
            <a:avLst/>
          </a:prstGeom>
          <a:noFill/>
          <a:ln w="25400" cap="rnd">
            <a:solidFill>
              <a:srgbClr val="009900"/>
            </a:solidFill>
            <a:prstDash val="sysDot"/>
            <a:round/>
            <a:headEnd type="triangle"/>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9">
            <a:extLst>
              <a:ext uri="{FF2B5EF4-FFF2-40B4-BE49-F238E27FC236}">
                <a16:creationId xmlns:a16="http://schemas.microsoft.com/office/drawing/2014/main" id="{35559BD4-92AC-49F9-9484-6CC457CF051C}"/>
              </a:ext>
            </a:extLst>
          </p:cNvPr>
          <p:cNvSpPr>
            <a:spLocks noChangeShapeType="1"/>
          </p:cNvSpPr>
          <p:nvPr/>
        </p:nvSpPr>
        <p:spPr bwMode="auto">
          <a:xfrm flipH="1">
            <a:off x="2843274" y="4191362"/>
            <a:ext cx="3991" cy="1207009"/>
          </a:xfrm>
          <a:prstGeom prst="line">
            <a:avLst/>
          </a:prstGeom>
          <a:noFill/>
          <a:ln w="25400" cap="rnd">
            <a:solidFill>
              <a:srgbClr val="009900"/>
            </a:solidFill>
            <a:prstDash val="sysDot"/>
            <a:round/>
            <a:headEnd type="none"/>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3686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animBg="1"/>
      <p:bldP spid="33" grpId="0" animBg="1"/>
      <p:bldP spid="34" grpId="0" animBg="1"/>
      <p:bldP spid="38" grpId="0"/>
      <p:bldP spid="26" grpId="0"/>
      <p:bldP spid="27" grpId="0"/>
      <p:bldP spid="29" grpId="0"/>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p:sp>
        <p:nvSpPr>
          <p:cNvPr id="59395" name="Rectangle 3"/>
          <p:cNvSpPr>
            <a:spLocks noGrp="1" noChangeArrowheads="1"/>
          </p:cNvSpPr>
          <p:nvPr>
            <p:ph type="body" idx="1"/>
          </p:nvPr>
        </p:nvSpPr>
        <p:spPr>
          <a:xfrm>
            <a:off x="107504" y="1412776"/>
            <a:ext cx="8712968" cy="4724400"/>
          </a:xfrm>
        </p:spPr>
        <p:txBody>
          <a:bodyPr/>
          <a:lstStyle/>
          <a:p>
            <a:pPr marL="339725" indent="-339725" algn="r" rtl="1"/>
            <a:r>
              <a:rPr lang="ar-SA" dirty="0"/>
              <a:t>مثال </a:t>
            </a:r>
            <a:r>
              <a:rPr lang="en-US" dirty="0"/>
              <a:t>5</a:t>
            </a:r>
            <a:r>
              <a:rPr lang="ar-SA" dirty="0"/>
              <a:t>:</a:t>
            </a:r>
            <a:endParaRPr lang="en-US" dirty="0"/>
          </a:p>
          <a:p>
            <a:pPr marL="339725" indent="-339725" algn="r" rtl="1"/>
            <a:r>
              <a:rPr lang="ar-SA" dirty="0"/>
              <a:t>احد المحلات يبيع شهرياً </a:t>
            </a:r>
            <a:r>
              <a:rPr lang="en-US" dirty="0"/>
              <a:t>800</a:t>
            </a:r>
            <a:r>
              <a:rPr lang="ar-SA" dirty="0"/>
              <a:t> طابعة.</a:t>
            </a:r>
          </a:p>
          <a:p>
            <a:pPr marL="339725" indent="-339725" algn="r" rtl="1"/>
            <a:r>
              <a:rPr lang="ar-SA" dirty="0"/>
              <a:t>تكلفة إعداد الطلبية هي </a:t>
            </a:r>
            <a:r>
              <a:rPr lang="en-US" dirty="0"/>
              <a:t>$75</a:t>
            </a:r>
            <a:r>
              <a:rPr lang="ar-SA" dirty="0"/>
              <a:t>. سعر الشراء هو </a:t>
            </a:r>
            <a:r>
              <a:rPr lang="en-US" dirty="0"/>
              <a:t>$80</a:t>
            </a:r>
            <a:r>
              <a:rPr lang="ar-SA" dirty="0"/>
              <a:t> لكل طابعة.</a:t>
            </a:r>
            <a:endParaRPr lang="en-US" dirty="0"/>
          </a:p>
          <a:p>
            <a:pPr marL="339725" indent="-339725" algn="just" rtl="1"/>
            <a:r>
              <a:rPr lang="ar-SA" dirty="0"/>
              <a:t>تكلفة الاحتفاظ بما يعادل </a:t>
            </a:r>
            <a:r>
              <a:rPr lang="en-US" dirty="0"/>
              <a:t>$1</a:t>
            </a:r>
            <a:r>
              <a:rPr lang="ar-SA" dirty="0"/>
              <a:t> من قيمة المخزون لمدة سنة تبلغ </a:t>
            </a:r>
            <a:r>
              <a:rPr lang="en-US" dirty="0"/>
              <a:t>$0.20</a:t>
            </a:r>
            <a:r>
              <a:rPr lang="ar-SA" dirty="0"/>
              <a:t>.  فترة التوريد هي </a:t>
            </a:r>
            <a:r>
              <a:rPr lang="en-US" dirty="0"/>
              <a:t>5</a:t>
            </a:r>
            <a:r>
              <a:rPr lang="ar-SA" dirty="0"/>
              <a:t> أيام. </a:t>
            </a:r>
          </a:p>
          <a:p>
            <a:pPr marL="339725" indent="-339725" algn="r" rtl="1"/>
            <a:r>
              <a:rPr lang="ar-SA" dirty="0"/>
              <a:t>الشركة تعمل </a:t>
            </a:r>
            <a:r>
              <a:rPr lang="en-US" dirty="0"/>
              <a:t>288</a:t>
            </a:r>
            <a:r>
              <a:rPr lang="ar-SA" dirty="0"/>
              <a:t> يوم في السنة.</a:t>
            </a:r>
            <a:endParaRPr lang="en-US" dirty="0"/>
          </a:p>
          <a:p>
            <a:pPr marL="339725" indent="-339725" algn="r" rtl="1"/>
            <a:endParaRPr lang="ar-SA" dirty="0"/>
          </a:p>
        </p:txBody>
      </p:sp>
    </p:spTree>
    <p:extLst>
      <p:ext uri="{BB962C8B-B14F-4D97-AF65-F5344CB8AC3E}">
        <p14:creationId xmlns:p14="http://schemas.microsoft.com/office/powerpoint/2010/main" val="215204312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412776"/>
                <a:ext cx="8712968" cy="4724400"/>
              </a:xfrm>
            </p:spPr>
            <p:txBody>
              <a:bodyPr/>
              <a:lstStyle/>
              <a:p>
                <a:pPr marL="0" indent="0" algn="r" rtl="1">
                  <a:buNone/>
                </a:pPr>
                <a:endParaRPr lang="en-US" sz="100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800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9600</m:t>
                      </m:r>
                      <m:r>
                        <a:rPr lang="en-US" b="0" i="1" smtClean="0">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سنة</m:t>
                      </m:r>
                      <m:r>
                        <a:rPr lang="en-US" b="0" i="1" smtClean="0">
                          <a:latin typeface="Cambria Math" panose="02040503050406030204" pitchFamily="18" charset="0"/>
                          <a:ea typeface="Cambria Math" panose="02040503050406030204" pitchFamily="18" charset="0"/>
                        </a:rPr>
                        <m:t> </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h</m:t>
                      </m:r>
                      <m:r>
                        <a:rPr lang="en-US" i="1">
                          <a:latin typeface="Cambria Math" panose="02040503050406030204" pitchFamily="18" charset="0"/>
                        </a:rPr>
                        <m:t>=</m:t>
                      </m:r>
                      <m:r>
                        <a:rPr lang="en-US" b="0" i="1" smtClean="0">
                          <a:latin typeface="Cambria Math" panose="02040503050406030204" pitchFamily="18" charset="0"/>
                        </a:rPr>
                        <m:t>80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m:t>
                      </m:r>
                      <m:r>
                        <a:rPr lang="en-US" b="0" i="1" smtClean="0">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طابعة</m:t>
                      </m:r>
                      <m:r>
                        <a:rPr lang="en-US" i="1">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سنة</m:t>
                      </m:r>
                      <m:r>
                        <a:rPr lang="en-US" i="1">
                          <a:latin typeface="Cambria Math" panose="02040503050406030204" pitchFamily="18" charset="0"/>
                          <a:ea typeface="Cambria Math" panose="02040503050406030204" pitchFamily="18" charset="0"/>
                        </a:rPr>
                        <m:t> </m:t>
                      </m:r>
                    </m:oMath>
                  </m:oMathPara>
                </a14:m>
                <a:endParaRPr lang="ar-SA" dirty="0"/>
              </a:p>
              <a:p>
                <a:pPr marL="0" indent="0">
                  <a:buNone/>
                </a:pPr>
                <a14:m>
                  <m:oMath xmlns:m="http://schemas.openxmlformats.org/officeDocument/2006/math">
                    <m:r>
                      <a:rPr lang="en-US" b="0" i="1" smtClean="0">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80</m:t>
                    </m:r>
                    <m:r>
                      <a:rPr lang="en-US" i="1">
                        <a:latin typeface="Cambria Math" panose="02040503050406030204" pitchFamily="18" charset="0"/>
                        <a:ea typeface="Cambria Math" panose="02040503050406030204" pitchFamily="18" charset="0"/>
                      </a:rPr>
                      <m:t>/</m:t>
                    </m:r>
                    <m:r>
                      <a:rPr lang="ar-SA" i="1">
                        <a:latin typeface="Cambria Math" panose="02040503050406030204" pitchFamily="18" charset="0"/>
                        <a:ea typeface="Cambria Math" panose="02040503050406030204" pitchFamily="18" charset="0"/>
                      </a:rPr>
                      <m:t>ط</m:t>
                    </m:r>
                    <m:r>
                      <a:rPr lang="ar-SA" b="0" i="1" smtClean="0">
                        <a:latin typeface="Cambria Math" panose="02040503050406030204" pitchFamily="18" charset="0"/>
                        <a:ea typeface="Cambria Math" panose="02040503050406030204" pitchFamily="18" charset="0"/>
                      </a:rPr>
                      <m:t>ابعة</m:t>
                    </m:r>
                  </m:oMath>
                </a14:m>
                <a:r>
                  <a:rPr lang="ar-SA" dirty="0"/>
                  <a:t>, </a:t>
                </a:r>
                <a:r>
                  <a:rPr lang="en-US" dirty="0"/>
                  <a:t> </a:t>
                </a:r>
                <a14:m>
                  <m:oMath xmlns:m="http://schemas.openxmlformats.org/officeDocument/2006/math">
                    <m:r>
                      <a:rPr lang="en-US" b="0" i="1" smtClean="0">
                        <a:latin typeface="Cambria Math" panose="02040503050406030204" pitchFamily="18" charset="0"/>
                      </a:rPr>
                      <m:t>𝐾</m:t>
                    </m:r>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75</m:t>
                    </m:r>
                    <m:r>
                      <a:rPr lang="en-US" i="1">
                        <a:latin typeface="Cambria Math" panose="02040503050406030204" pitchFamily="18" charset="0"/>
                        <a:ea typeface="Cambria Math" panose="02040503050406030204" pitchFamily="18" charset="0"/>
                      </a:rPr>
                      <m:t>/</m:t>
                    </m:r>
                    <m:r>
                      <a:rPr lang="ar-SA" b="0" i="1" smtClean="0">
                        <a:latin typeface="Cambria Math" panose="02040503050406030204" pitchFamily="18" charset="0"/>
                        <a:ea typeface="Cambria Math" panose="02040503050406030204" pitchFamily="18" charset="0"/>
                      </a:rPr>
                      <m:t>طلبية</m:t>
                    </m:r>
                    <m:r>
                      <a:rPr lang="en-US" i="1">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r>
                      <a:rPr lang="en-US" b="0" i="1" smtClean="0">
                        <a:latin typeface="Cambria Math" panose="02040503050406030204" pitchFamily="18" charset="0"/>
                      </a:rPr>
                      <m:t>𝐿</m:t>
                    </m:r>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288</m:t>
                        </m:r>
                      </m:den>
                    </m:f>
                    <m:r>
                      <a:rPr lang="ar-SA" b="0" i="1" smtClean="0">
                        <a:latin typeface="Cambria Math" panose="02040503050406030204" pitchFamily="18" charset="0"/>
                        <a:ea typeface="Cambria Math" panose="02040503050406030204" pitchFamily="18" charset="0"/>
                      </a:rPr>
                      <m:t>سن</m:t>
                    </m:r>
                    <m:r>
                      <a:rPr lang="ar-SA" i="1">
                        <a:latin typeface="Cambria Math" panose="02040503050406030204" pitchFamily="18" charset="0"/>
                        <a:ea typeface="Cambria Math" panose="02040503050406030204" pitchFamily="18" charset="0"/>
                      </a:rPr>
                      <m:t>ة</m:t>
                    </m:r>
                  </m:oMath>
                </a14:m>
                <a:endParaRPr lang="en-US" dirty="0"/>
              </a:p>
              <a:p>
                <a:pPr marL="0" indent="0" algn="r" rtl="1">
                  <a:buNone/>
                </a:pPr>
                <a:endParaRPr lang="en-US" sz="1600" dirty="0"/>
              </a:p>
              <a:p>
                <a:pPr marL="0" indent="0" algn="r" rtl="1">
                  <a:buNone/>
                </a:pPr>
                <a:r>
                  <a:rPr lang="ar-SA" dirty="0"/>
                  <a:t>الكمية المثلى للطلبية هي:</a:t>
                </a:r>
              </a:p>
              <a:p>
                <a:pPr marL="0" indent="0" algn="r" rtl="1">
                  <a:buNone/>
                </a:pPr>
                <a:endParaRPr lang="en-US" sz="800" dirty="0"/>
              </a:p>
              <a:p>
                <a:pPr marL="0" indent="0" algn="ctr" rtl="1">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𝐾𝐷</m:t>
                              </m:r>
                            </m:num>
                            <m:den>
                              <m:sSub>
                                <m:sSubPr>
                                  <m:ctrlPr>
                                    <a:rPr lang="en-US" i="1">
                                      <a:latin typeface="Cambria Math" panose="02040503050406030204" pitchFamily="18" charset="0"/>
                                    </a:rPr>
                                  </m:ctrlPr>
                                </m:sSubPr>
                                <m:e>
                                  <m:r>
                                    <a:rPr lang="en-US" b="0" i="1" smtClean="0">
                                      <a:latin typeface="Cambria Math" panose="02040503050406030204" pitchFamily="18" charset="0"/>
                                    </a:rPr>
                                    <m:t>𝑐</m:t>
                                  </m:r>
                                  <m:r>
                                    <a:rPr lang="en-US" i="1">
                                      <a:latin typeface="Cambria Math" panose="02040503050406030204" pitchFamily="18" charset="0"/>
                                    </a:rPr>
                                    <m:t>h</m:t>
                                  </m:r>
                                </m:e>
                                <m:sub>
                                  <m:r>
                                    <a:rPr lang="en-US" b="0" i="1" smtClean="0">
                                      <a:latin typeface="Cambria Math" panose="02040503050406030204" pitchFamily="18" charset="0"/>
                                    </a:rPr>
                                    <m:t>𝑑</m:t>
                                  </m:r>
                                </m:sub>
                              </m:sSub>
                            </m:den>
                          </m:f>
                        </m:e>
                      </m:rad>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75</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9600</m:t>
                              </m:r>
                            </m:num>
                            <m:den>
                              <m:r>
                                <a:rPr lang="en-US" sz="2800" b="0" i="1" smtClean="0">
                                  <a:latin typeface="Cambria Math" panose="02040503050406030204" pitchFamily="18" charset="0"/>
                                  <a:ea typeface="Cambria Math" panose="02040503050406030204" pitchFamily="18" charset="0"/>
                                </a:rPr>
                                <m:t>80</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2</m:t>
                              </m:r>
                            </m:den>
                          </m:f>
                        </m:e>
                      </m:rad>
                      <m:r>
                        <a:rPr lang="en-US" sz="2800" i="1">
                          <a:latin typeface="Cambria Math" panose="02040503050406030204" pitchFamily="18" charset="0"/>
                        </a:rPr>
                        <m:t>=</m:t>
                      </m:r>
                      <m:r>
                        <a:rPr lang="en-US" sz="2800" b="0" i="1" smtClean="0">
                          <a:latin typeface="Cambria Math" panose="02040503050406030204" pitchFamily="18" charset="0"/>
                        </a:rPr>
                        <m:t>300</m:t>
                      </m:r>
                    </m:oMath>
                  </m:oMathPara>
                </a14:m>
                <a:endParaRPr lang="en-US" sz="2800" dirty="0"/>
              </a:p>
              <a:p>
                <a:pPr marL="0" indent="0" rtl="1">
                  <a:buNone/>
                </a:pPr>
                <a:endParaRPr lang="en-US" dirty="0"/>
              </a:p>
              <a:p>
                <a:pPr marL="0" indent="0" rtl="1">
                  <a:buNone/>
                </a:pP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412776"/>
                <a:ext cx="8712968" cy="4724400"/>
              </a:xfrm>
              <a:blipFill>
                <a:blip r:embed="rId2"/>
                <a:stretch>
                  <a:fillRect r="-1749"/>
                </a:stretch>
              </a:blipFill>
            </p:spPr>
            <p:txBody>
              <a:bodyPr/>
              <a:lstStyle/>
              <a:p>
                <a:r>
                  <a:rPr lang="en-US">
                    <a:noFill/>
                  </a:rPr>
                  <a:t> </a:t>
                </a:r>
              </a:p>
            </p:txBody>
          </p:sp>
        </mc:Fallback>
      </mc:AlternateContent>
    </p:spTree>
    <p:extLst>
      <p:ext uri="{BB962C8B-B14F-4D97-AF65-F5344CB8AC3E}">
        <p14:creationId xmlns:p14="http://schemas.microsoft.com/office/powerpoint/2010/main" val="11893922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412776"/>
                <a:ext cx="8712968" cy="4724400"/>
              </a:xfrm>
            </p:spPr>
            <p:txBody>
              <a:bodyPr/>
              <a:lstStyle/>
              <a:p>
                <a:pPr marL="0" indent="0" algn="r" rtl="1">
                  <a:buNone/>
                </a:pPr>
                <a:r>
                  <a:rPr lang="ar-SA" dirty="0"/>
                  <a:t>متوسط كمية المخزون </a:t>
                </a:r>
                <a14:m>
                  <m:oMath xmlns:m="http://schemas.openxmlformats.org/officeDocument/2006/math">
                    <m:r>
                      <a:rPr lang="ar-SA" b="0" i="0" smtClean="0">
                        <a:latin typeface="Cambria Math" panose="02040503050406030204" pitchFamily="18" charset="0"/>
                      </a:rPr>
                      <m:t>150</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300</m:t>
                        </m:r>
                      </m:num>
                      <m:den>
                        <m:r>
                          <a:rPr lang="en-US" b="0" i="1" smtClean="0">
                            <a:latin typeface="Cambria Math" panose="02040503050406030204" pitchFamily="18" charset="0"/>
                          </a:rPr>
                          <m:t>2</m:t>
                        </m:r>
                      </m:den>
                    </m:f>
                    <m:r>
                      <a:rPr lang="ar-SA">
                        <a:latin typeface="Cambria Math" panose="02040503050406030204" pitchFamily="18" charset="0"/>
                      </a:rPr>
                      <m:t>=</m:t>
                    </m:r>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num>
                      <m:den>
                        <m:r>
                          <a:rPr lang="en-US" b="0" i="1" smtClean="0">
                            <a:latin typeface="Cambria Math" panose="02040503050406030204" pitchFamily="18" charset="0"/>
                          </a:rPr>
                          <m:t>2</m:t>
                        </m:r>
                      </m:den>
                    </m:f>
                    <m:r>
                      <a:rPr lang="en-US" i="1">
                        <a:latin typeface="Cambria Math" panose="02040503050406030204" pitchFamily="18" charset="0"/>
                      </a:rPr>
                      <m:t>=</m:t>
                    </m:r>
                  </m:oMath>
                </a14:m>
                <a:r>
                  <a:rPr lang="ar-SA" dirty="0"/>
                  <a:t> طابعة</a:t>
                </a:r>
                <a:endParaRPr lang="en-US" dirty="0"/>
              </a:p>
              <a:p>
                <a:pPr marL="0" indent="0" algn="r" rtl="1">
                  <a:buNone/>
                </a:pPr>
                <a:endParaRPr lang="en-US" sz="800" dirty="0"/>
              </a:p>
              <a:p>
                <a:pPr marL="0" indent="0" algn="r" rtl="1">
                  <a:buNone/>
                </a:pPr>
                <a:r>
                  <a:rPr lang="ar-SA" dirty="0"/>
                  <a:t>عدد الطلبيات سنوياً </a:t>
                </a:r>
                <a14:m>
                  <m:oMath xmlns:m="http://schemas.openxmlformats.org/officeDocument/2006/math">
                    <m:r>
                      <a:rPr lang="en-US">
                        <a:latin typeface="Cambria Math" panose="02040503050406030204" pitchFamily="18" charset="0"/>
                      </a:rPr>
                      <m:t>32</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9600</m:t>
                        </m:r>
                      </m:num>
                      <m:den>
                        <m:r>
                          <a:rPr lang="en-US" i="1">
                            <a:latin typeface="Cambria Math" panose="02040503050406030204" pitchFamily="18" charset="0"/>
                          </a:rPr>
                          <m:t>300</m:t>
                        </m:r>
                      </m:den>
                    </m:f>
                    <m:r>
                      <a:rPr lang="ar-SA">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𝐷</m:t>
                        </m:r>
                      </m:num>
                      <m:den>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den>
                    </m:f>
                    <m:r>
                      <a:rPr lang="en-US" i="1">
                        <a:latin typeface="Cambria Math" panose="02040503050406030204" pitchFamily="18" charset="0"/>
                      </a:rPr>
                      <m:t>=</m:t>
                    </m:r>
                  </m:oMath>
                </a14:m>
                <a:r>
                  <a:rPr lang="ar-SA" dirty="0"/>
                  <a:t> طلبية</a:t>
                </a:r>
              </a:p>
              <a:p>
                <a:pPr marL="0" indent="0" algn="r" rtl="1">
                  <a:buNone/>
                </a:pPr>
                <a:endParaRPr lang="ar-SA" sz="800" dirty="0"/>
              </a:p>
              <a:p>
                <a:pPr marL="0" indent="0" algn="r" rtl="1">
                  <a:buNone/>
                </a:pPr>
                <a:r>
                  <a:rPr lang="ar-SA" dirty="0"/>
                  <a:t>طول دورة المخزون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32</m:t>
                        </m:r>
                      </m:den>
                    </m:f>
                    <m:r>
                      <a:rPr lang="ar-SA">
                        <a:latin typeface="Cambria Math" panose="02040503050406030204" pitchFamily="18" charset="0"/>
                      </a:rPr>
                      <m:t>=</m:t>
                    </m:r>
                    <m:f>
                      <m:fPr>
                        <m:ctrlPr>
                          <a:rPr lang="ar-SA" i="1" smtClean="0">
                            <a:latin typeface="Cambria Math" panose="02040503050406030204" pitchFamily="18" charset="0"/>
                          </a:rPr>
                        </m:ctrlPr>
                      </m:fPr>
                      <m:num>
                        <m:r>
                          <a:rPr lang="en-US" b="0" i="1" smtClean="0">
                            <a:latin typeface="Cambria Math" panose="02040503050406030204" pitchFamily="18" charset="0"/>
                          </a:rPr>
                          <m:t>300</m:t>
                        </m:r>
                      </m:num>
                      <m:den>
                        <m:r>
                          <a:rPr lang="en-US" b="0" i="1" smtClean="0">
                            <a:latin typeface="Cambria Math" panose="02040503050406030204" pitchFamily="18" charset="0"/>
                          </a:rPr>
                          <m:t>9600</m:t>
                        </m:r>
                      </m:den>
                    </m:f>
                    <m:r>
                      <a:rPr lang="en-US" b="0" i="0"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num>
                      <m:den>
                        <m:r>
                          <a:rPr lang="en-US" b="0" i="1" smtClean="0">
                            <a:latin typeface="Cambria Math" panose="02040503050406030204" pitchFamily="18" charset="0"/>
                          </a:rPr>
                          <m:t>𝐷</m:t>
                        </m:r>
                      </m:den>
                    </m:f>
                    <m:r>
                      <a:rPr lang="en-US" i="1">
                        <a:latin typeface="Cambria Math" panose="02040503050406030204" pitchFamily="18" charset="0"/>
                      </a:rPr>
                      <m:t>=</m:t>
                    </m:r>
                  </m:oMath>
                </a14:m>
                <a:r>
                  <a:rPr lang="ar-SA" dirty="0"/>
                  <a:t> سنة</a:t>
                </a:r>
              </a:p>
              <a:p>
                <a:pPr marL="0" indent="0" algn="r" rtl="1">
                  <a:buNone/>
                </a:pPr>
                <a:r>
                  <a:rPr lang="ar-SA" dirty="0"/>
                  <a:t>                </a:t>
                </a:r>
                <a:r>
                  <a:rPr lang="ar-SA" sz="4000" dirty="0"/>
                  <a:t> </a:t>
                </a:r>
                <a:r>
                  <a:rPr lang="ar-SA" dirty="0"/>
                  <a:t>   </a:t>
                </a:r>
                <a:r>
                  <a:rPr lang="en-US" sz="800" dirty="0"/>
                  <a:t> </a:t>
                </a:r>
                <a:r>
                  <a:rPr lang="ar-SA" dirty="0"/>
                  <a:t>     </a:t>
                </a:r>
                <a14:m>
                  <m:oMath xmlns:m="http://schemas.openxmlformats.org/officeDocument/2006/math">
                    <m:r>
                      <a:rPr lang="ar-SA"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288</m:t>
                    </m:r>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32</m:t>
                        </m:r>
                      </m:den>
                    </m:f>
                    <m:r>
                      <a:rPr lang="en-US" i="1">
                        <a:latin typeface="Cambria Math" panose="02040503050406030204" pitchFamily="18" charset="0"/>
                      </a:rPr>
                      <m:t>=</m:t>
                    </m:r>
                  </m:oMath>
                </a14:m>
                <a:r>
                  <a:rPr lang="ar-SA" dirty="0"/>
                  <a:t> </a:t>
                </a:r>
                <a14:m>
                  <m:oMath xmlns:m="http://schemas.openxmlformats.org/officeDocument/2006/math">
                    <m:r>
                      <a:rPr lang="en-US" b="0" i="0" smtClean="0">
                        <a:latin typeface="Cambria Math" panose="02040503050406030204" pitchFamily="18" charset="0"/>
                      </a:rPr>
                      <m:t> </m:t>
                    </m:r>
                    <m:r>
                      <a:rPr lang="en-US" b="0" i="0" smtClean="0">
                        <a:latin typeface="Cambria Math" panose="02040503050406030204" pitchFamily="18" charset="0"/>
                      </a:rPr>
                      <m:t>9</m:t>
                    </m:r>
                    <m:r>
                      <a:rPr lang="en-US" b="0" i="0" smtClean="0">
                        <a:latin typeface="Cambria Math" panose="02040503050406030204" pitchFamily="18" charset="0"/>
                      </a:rPr>
                      <m:t> =</m:t>
                    </m:r>
                    <m:r>
                      <a:rPr lang="ar-SA" i="1">
                        <a:latin typeface="Cambria Math" panose="02040503050406030204" pitchFamily="18" charset="0"/>
                      </a:rPr>
                      <m:t> </m:t>
                    </m:r>
                  </m:oMath>
                </a14:m>
                <a:r>
                  <a:rPr lang="ar-SA" dirty="0"/>
                  <a:t> أيام   </a:t>
                </a:r>
              </a:p>
              <a:p>
                <a:pPr marL="0" indent="0" algn="r">
                  <a:buNone/>
                </a:pPr>
                <a:r>
                  <a:rPr lang="ar-SA" b="0" dirty="0"/>
                  <a:t> طابعة</a:t>
                </a:r>
                <a14:m>
                  <m:oMath xmlns:m="http://schemas.openxmlformats.org/officeDocument/2006/math">
                    <m:r>
                      <a:rPr lang="en-US" b="0" i="0" smtClean="0">
                        <a:latin typeface="Cambria Math" panose="02040503050406030204" pitchFamily="18" charset="0"/>
                      </a:rPr>
                      <m:t>166</m:t>
                    </m:r>
                    <m:r>
                      <a:rPr lang="en-US" b="0" i="0" smtClean="0">
                        <a:latin typeface="Cambria Math" panose="02040503050406030204" pitchFamily="18" charset="0"/>
                      </a:rPr>
                      <m:t>.</m:t>
                    </m:r>
                    <m:r>
                      <a:rPr lang="en-US" b="0" i="0" smtClean="0">
                        <a:latin typeface="Cambria Math" panose="02040503050406030204" pitchFamily="18" charset="0"/>
                      </a:rPr>
                      <m:t>67</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288</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9600</m:t>
                    </m:r>
                    <m:r>
                      <a:rPr lang="ar-SA">
                        <a:latin typeface="Cambria Math" panose="02040503050406030204" pitchFamily="18" charset="0"/>
                      </a:rPr>
                      <m:t>=</m:t>
                    </m:r>
                    <m:r>
                      <a:rPr lang="en-US" b="0" i="1" smtClean="0">
                        <a:latin typeface="Cambria Math" panose="02040503050406030204" pitchFamily="18" charset="0"/>
                      </a:rPr>
                      <m:t>𝐿𝐷</m:t>
                    </m:r>
                    <m:r>
                      <a:rPr lang="en-US" i="1">
                        <a:latin typeface="Cambria Math" panose="02040503050406030204" pitchFamily="18" charset="0"/>
                      </a:rPr>
                      <m:t>=</m:t>
                    </m:r>
                  </m:oMath>
                </a14:m>
                <a:r>
                  <a:rPr lang="en-US" dirty="0"/>
                  <a:t> ROP</a:t>
                </a:r>
                <a:endParaRPr lang="ar-SA" dirty="0"/>
              </a:p>
              <a:p>
                <a:pPr marL="0" indent="0" algn="r" rtl="1">
                  <a:buNone/>
                </a:pP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412776"/>
                <a:ext cx="8712968" cy="4724400"/>
              </a:xfrm>
              <a:blipFill>
                <a:blip r:embed="rId2"/>
                <a:stretch>
                  <a:fillRect r="-1749"/>
                </a:stretch>
              </a:blipFill>
            </p:spPr>
            <p:txBody>
              <a:bodyPr/>
              <a:lstStyle/>
              <a:p>
                <a:r>
                  <a:rPr lang="en-US">
                    <a:noFill/>
                  </a:rPr>
                  <a:t> </a:t>
                </a:r>
              </a:p>
            </p:txBody>
          </p:sp>
        </mc:Fallback>
      </mc:AlternateContent>
    </p:spTree>
    <p:extLst>
      <p:ext uri="{BB962C8B-B14F-4D97-AF65-F5344CB8AC3E}">
        <p14:creationId xmlns:p14="http://schemas.microsoft.com/office/powerpoint/2010/main" val="37704469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الطلبية الاقتصادية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412776"/>
                <a:ext cx="8712968" cy="4724400"/>
              </a:xfrm>
            </p:spPr>
            <p:txBody>
              <a:bodyPr/>
              <a:lstStyle/>
              <a:p>
                <a:pPr marL="0" indent="0" algn="r" rtl="1">
                  <a:buNone/>
                </a:pPr>
                <a:r>
                  <a:rPr lang="ar-SA" sz="3100" dirty="0"/>
                  <a:t>التكلفة السنوية لإعداد الطلبيات </a:t>
                </a:r>
                <a14:m>
                  <m:oMath xmlns:m="http://schemas.openxmlformats.org/officeDocument/2006/math">
                    <m:r>
                      <a:rPr lang="en-US" sz="3100">
                        <a:latin typeface="Cambria Math" panose="02040503050406030204" pitchFamily="18" charset="0"/>
                      </a:rPr>
                      <m:t>$</m:t>
                    </m:r>
                    <m:r>
                      <a:rPr lang="en-US" sz="3100">
                        <a:latin typeface="Cambria Math" panose="02040503050406030204" pitchFamily="18" charset="0"/>
                      </a:rPr>
                      <m:t>2400</m:t>
                    </m:r>
                    <m:r>
                      <a:rPr lang="en-US" sz="3100">
                        <a:latin typeface="Cambria Math" panose="02040503050406030204" pitchFamily="18" charset="0"/>
                      </a:rPr>
                      <m:t>=</m:t>
                    </m:r>
                    <m:r>
                      <a:rPr lang="en-US" sz="3100" i="1">
                        <a:latin typeface="Cambria Math" panose="02040503050406030204" pitchFamily="18" charset="0"/>
                      </a:rPr>
                      <m:t>75</m:t>
                    </m:r>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rPr>
                      <m:t>32</m:t>
                    </m:r>
                    <m:r>
                      <a:rPr lang="ar-SA" sz="3100">
                        <a:latin typeface="Cambria Math" panose="02040503050406030204" pitchFamily="18" charset="0"/>
                      </a:rPr>
                      <m:t>=</m:t>
                    </m:r>
                    <m:r>
                      <a:rPr lang="en-US" sz="3100" i="1">
                        <a:latin typeface="Cambria Math" panose="02040503050406030204" pitchFamily="18" charset="0"/>
                      </a:rPr>
                      <m:t>𝐾</m:t>
                    </m:r>
                    <m:f>
                      <m:fPr>
                        <m:ctrlPr>
                          <a:rPr lang="en-US" sz="3100" i="1">
                            <a:latin typeface="Cambria Math" panose="02040503050406030204" pitchFamily="18" charset="0"/>
                          </a:rPr>
                        </m:ctrlPr>
                      </m:fPr>
                      <m:num>
                        <m:r>
                          <a:rPr lang="en-US" sz="3100" i="1">
                            <a:latin typeface="Cambria Math" panose="02040503050406030204" pitchFamily="18" charset="0"/>
                          </a:rPr>
                          <m:t>𝐷</m:t>
                        </m:r>
                      </m:num>
                      <m:den>
                        <m:sSup>
                          <m:sSupPr>
                            <m:ctrlPr>
                              <a:rPr lang="en-US" sz="3100" i="1">
                                <a:latin typeface="Cambria Math" panose="02040503050406030204" pitchFamily="18" charset="0"/>
                              </a:rPr>
                            </m:ctrlPr>
                          </m:sSupPr>
                          <m:e>
                            <m:r>
                              <a:rPr lang="en-US" sz="3100" i="1">
                                <a:latin typeface="Cambria Math" panose="02040503050406030204" pitchFamily="18" charset="0"/>
                              </a:rPr>
                              <m:t>𝑄</m:t>
                            </m:r>
                          </m:e>
                          <m:sup>
                            <m:r>
                              <a:rPr lang="en-US" sz="3100" i="1">
                                <a:latin typeface="Cambria Math" panose="02040503050406030204" pitchFamily="18" charset="0"/>
                              </a:rPr>
                              <m:t>∗</m:t>
                            </m:r>
                          </m:sup>
                        </m:sSup>
                      </m:den>
                    </m:f>
                    <m:r>
                      <a:rPr lang="en-US" sz="3100" i="1">
                        <a:latin typeface="Cambria Math" panose="02040503050406030204" pitchFamily="18" charset="0"/>
                      </a:rPr>
                      <m:t>=</m:t>
                    </m:r>
                  </m:oMath>
                </a14:m>
                <a:endParaRPr lang="ar-SA" sz="3100" dirty="0"/>
              </a:p>
              <a:p>
                <a:pPr marL="0" indent="0" algn="r" rtl="1">
                  <a:buNone/>
                </a:pPr>
                <a:r>
                  <a:rPr lang="ar-SA" sz="3100" dirty="0"/>
                  <a:t>التكلفة السنوية لحفظ المخزون </a:t>
                </a:r>
                <a14:m>
                  <m:oMath xmlns:m="http://schemas.openxmlformats.org/officeDocument/2006/math">
                    <m:r>
                      <a:rPr lang="en-US" sz="3100" b="0" i="0" smtClean="0">
                        <a:latin typeface="Cambria Math" panose="02040503050406030204" pitchFamily="18" charset="0"/>
                      </a:rPr>
                      <m:t>$</m:t>
                    </m:r>
                    <m:r>
                      <a:rPr lang="en-US" sz="3100" b="0" i="0" smtClean="0">
                        <a:latin typeface="Cambria Math" panose="02040503050406030204" pitchFamily="18" charset="0"/>
                      </a:rPr>
                      <m:t>2400</m:t>
                    </m:r>
                    <m:r>
                      <a:rPr lang="en-US" sz="3100">
                        <a:latin typeface="Cambria Math" panose="02040503050406030204" pitchFamily="18" charset="0"/>
                      </a:rPr>
                      <m:t>=</m:t>
                    </m:r>
                    <m:r>
                      <a:rPr lang="en-US" sz="3100" b="0" i="1" smtClean="0">
                        <a:latin typeface="Cambria Math" panose="02040503050406030204" pitchFamily="18" charset="0"/>
                      </a:rPr>
                      <m:t>16</m:t>
                    </m:r>
                    <m:r>
                      <a:rPr lang="en-US" sz="3100" i="1" smtClean="0">
                        <a:latin typeface="Cambria Math" panose="02040503050406030204" pitchFamily="18" charset="0"/>
                        <a:ea typeface="Cambria Math" panose="02040503050406030204" pitchFamily="18" charset="0"/>
                      </a:rPr>
                      <m:t>×</m:t>
                    </m:r>
                    <m:f>
                      <m:fPr>
                        <m:ctrlPr>
                          <a:rPr lang="en-US" sz="3100" i="1" smtClean="0">
                            <a:latin typeface="Cambria Math" panose="02040503050406030204" pitchFamily="18" charset="0"/>
                            <a:ea typeface="Cambria Math" panose="02040503050406030204" pitchFamily="18" charset="0"/>
                          </a:rPr>
                        </m:ctrlPr>
                      </m:fPr>
                      <m:num>
                        <m:r>
                          <a:rPr lang="en-US" sz="3100" b="0" i="1" smtClean="0">
                            <a:latin typeface="Cambria Math" panose="02040503050406030204" pitchFamily="18" charset="0"/>
                            <a:ea typeface="Cambria Math" panose="02040503050406030204" pitchFamily="18" charset="0"/>
                          </a:rPr>
                          <m:t>300</m:t>
                        </m:r>
                      </m:num>
                      <m:den>
                        <m:r>
                          <a:rPr lang="en-US" sz="3100" b="0" i="1" smtClean="0">
                            <a:latin typeface="Cambria Math" panose="02040503050406030204" pitchFamily="18" charset="0"/>
                            <a:ea typeface="Cambria Math" panose="02040503050406030204" pitchFamily="18" charset="0"/>
                          </a:rPr>
                          <m:t>2</m:t>
                        </m:r>
                      </m:den>
                    </m:f>
                    <m:r>
                      <a:rPr lang="ar-SA" sz="3100">
                        <a:latin typeface="Cambria Math" panose="02040503050406030204" pitchFamily="18" charset="0"/>
                      </a:rPr>
                      <m:t>=</m:t>
                    </m:r>
                    <m:r>
                      <a:rPr lang="en-US" sz="3100" b="0" i="1" smtClean="0">
                        <a:latin typeface="Cambria Math" panose="02040503050406030204" pitchFamily="18" charset="0"/>
                      </a:rPr>
                      <m:t>h</m:t>
                    </m:r>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i="1">
                                <a:latin typeface="Cambria Math" panose="02040503050406030204" pitchFamily="18" charset="0"/>
                              </a:rPr>
                              <m:t>𝑄</m:t>
                            </m:r>
                          </m:e>
                          <m:sup>
                            <m:r>
                              <a:rPr lang="en-US" sz="3100" i="1">
                                <a:latin typeface="Cambria Math" panose="02040503050406030204" pitchFamily="18" charset="0"/>
                              </a:rPr>
                              <m:t>∗</m:t>
                            </m:r>
                          </m:sup>
                        </m:sSup>
                      </m:num>
                      <m:den>
                        <m:r>
                          <a:rPr lang="en-US" sz="3100" b="0" i="1" smtClean="0">
                            <a:latin typeface="Cambria Math" panose="02040503050406030204" pitchFamily="18" charset="0"/>
                          </a:rPr>
                          <m:t>2</m:t>
                        </m:r>
                      </m:den>
                    </m:f>
                    <m:r>
                      <a:rPr lang="en-US" sz="3100" i="1">
                        <a:latin typeface="Cambria Math" panose="02040503050406030204" pitchFamily="18" charset="0"/>
                      </a:rPr>
                      <m:t>=</m:t>
                    </m:r>
                  </m:oMath>
                </a14:m>
                <a:endParaRPr lang="ar-SA" sz="3100" dirty="0"/>
              </a:p>
              <a:p>
                <a:pPr marL="0" indent="0" algn="r" rtl="1">
                  <a:buNone/>
                </a:pPr>
                <a:endParaRPr lang="ar-SA" sz="800" dirty="0"/>
              </a:p>
              <a:p>
                <a:pPr marL="0" indent="0" algn="r" rtl="1">
                  <a:buNone/>
                </a:pPr>
                <a:r>
                  <a:rPr lang="ar-SA" sz="2800" dirty="0">
                    <a:solidFill>
                      <a:srgbClr val="009900"/>
                    </a:solidFill>
                  </a:rPr>
                  <a:t>التكلفة السنوية لإعداد الطلبيات </a:t>
                </a:r>
                <a14:m>
                  <m:oMath xmlns:m="http://schemas.openxmlformats.org/officeDocument/2006/math">
                    <m:r>
                      <a:rPr lang="en-US" sz="2800" i="1">
                        <a:solidFill>
                          <a:srgbClr val="009900"/>
                        </a:solidFill>
                        <a:latin typeface="Cambria Math" panose="02040503050406030204" pitchFamily="18" charset="0"/>
                      </a:rPr>
                      <m:t>=</m:t>
                    </m:r>
                  </m:oMath>
                </a14:m>
                <a:r>
                  <a:rPr lang="ar-SA" sz="2800" dirty="0">
                    <a:solidFill>
                      <a:srgbClr val="009900"/>
                    </a:solidFill>
                  </a:rPr>
                  <a:t> التكلفة السنوية لحفظ المخزون </a:t>
                </a:r>
              </a:p>
              <a:p>
                <a:pPr marL="0" indent="0" algn="r" rtl="1">
                  <a:buNone/>
                </a:pPr>
                <a:endParaRPr lang="ar-SA" dirty="0"/>
              </a:p>
              <a:p>
                <a:pPr marL="0" indent="0" algn="r" rtl="1">
                  <a:buNone/>
                </a:pPr>
                <a:r>
                  <a:rPr lang="ar-SA" dirty="0"/>
                  <a:t>التكلفة السنوية للمخزون </a:t>
                </a:r>
                <a14:m>
                  <m:oMath xmlns:m="http://schemas.openxmlformats.org/officeDocument/2006/math">
                    <m:r>
                      <a:rPr lang="en-US" b="0" i="0" smtClean="0">
                        <a:latin typeface="Cambria Math" panose="02040503050406030204" pitchFamily="18" charset="0"/>
                      </a:rPr>
                      <m:t>$</m:t>
                    </m:r>
                    <m:r>
                      <a:rPr lang="en-US" b="0" i="0" smtClean="0">
                        <a:latin typeface="Cambria Math" panose="02040503050406030204" pitchFamily="18" charset="0"/>
                      </a:rPr>
                      <m:t>4800</m:t>
                    </m:r>
                    <m:r>
                      <a:rPr lang="en-US">
                        <a:latin typeface="Cambria Math" panose="02040503050406030204" pitchFamily="18" charset="0"/>
                      </a:rPr>
                      <m:t>=</m:t>
                    </m:r>
                    <m:r>
                      <a:rPr lang="en-US" b="0" i="1" smtClean="0">
                        <a:latin typeface="Cambria Math" panose="02040503050406030204" pitchFamily="18" charset="0"/>
                      </a:rPr>
                      <m:t>2400</m:t>
                    </m:r>
                    <m:r>
                      <a:rPr lang="en-US" b="0" i="1" smtClean="0">
                        <a:latin typeface="Cambria Math" panose="02040503050406030204" pitchFamily="18" charset="0"/>
                      </a:rPr>
                      <m:t>+</m:t>
                    </m:r>
                    <m:r>
                      <a:rPr lang="en-US" b="0" i="1" smtClean="0">
                        <a:latin typeface="Cambria Math" panose="02040503050406030204" pitchFamily="18" charset="0"/>
                      </a:rPr>
                      <m:t>2400</m:t>
                    </m:r>
                    <m:r>
                      <a:rPr lang="ar-SA">
                        <a:latin typeface="Cambria Math" panose="02040503050406030204" pitchFamily="18" charset="0"/>
                      </a:rPr>
                      <m:t>=</m:t>
                    </m:r>
                  </m:oMath>
                </a14:m>
                <a:r>
                  <a:rPr lang="ar-SA" dirty="0"/>
                  <a:t> </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412776"/>
                <a:ext cx="8712968" cy="4724400"/>
              </a:xfrm>
              <a:blipFill>
                <a:blip r:embed="rId2"/>
                <a:stretch>
                  <a:fillRect r="-1749"/>
                </a:stretch>
              </a:blipFill>
            </p:spPr>
            <p:txBody>
              <a:bodyPr/>
              <a:lstStyle/>
              <a:p>
                <a:r>
                  <a:rPr lang="en-US">
                    <a:noFill/>
                  </a:rPr>
                  <a:t> </a:t>
                </a:r>
              </a:p>
            </p:txBody>
          </p:sp>
        </mc:Fallback>
      </mc:AlternateContent>
    </p:spTree>
    <p:extLst>
      <p:ext uri="{BB962C8B-B14F-4D97-AF65-F5344CB8AC3E}">
        <p14:creationId xmlns:p14="http://schemas.microsoft.com/office/powerpoint/2010/main" val="2889300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spcBef>
                    <a:spcPts val="0"/>
                  </a:spcBef>
                </a:pPr>
                <a:r>
                  <a:rPr lang="ar-SA" dirty="0"/>
                  <a:t>في كثير من الأحيان يحدث عجز في المخزون. قد يسبب ذلك:</a:t>
                </a:r>
              </a:p>
              <a:p>
                <a:pPr marL="739775" lvl="1" indent="-339725" algn="r" rtl="1">
                  <a:spcBef>
                    <a:spcPts val="0"/>
                  </a:spcBef>
                </a:pPr>
                <a:r>
                  <a:rPr lang="ar-SA" dirty="0"/>
                  <a:t>تكلفة فرصة البيع</a:t>
                </a:r>
              </a:p>
              <a:p>
                <a:pPr marL="739775" lvl="1" indent="-339725" algn="r" rtl="1">
                  <a:spcBef>
                    <a:spcPts val="0"/>
                  </a:spcBef>
                </a:pPr>
                <a:r>
                  <a:rPr lang="ar-SA" dirty="0"/>
                  <a:t>تكلفة فقد العميل</a:t>
                </a:r>
              </a:p>
              <a:p>
                <a:pPr marL="739775" lvl="1" indent="-339725" algn="r" rtl="1">
                  <a:spcBef>
                    <a:spcPts val="0"/>
                  </a:spcBef>
                </a:pPr>
                <a:r>
                  <a:rPr lang="ar-SA" dirty="0"/>
                  <a:t>تكلفة طلبيات خاصة لتغطية العجز</a:t>
                </a:r>
              </a:p>
              <a:p>
                <a:pPr marL="739775" lvl="1" indent="-339725" algn="r" rtl="1">
                  <a:spcBef>
                    <a:spcPts val="0"/>
                  </a:spcBef>
                </a:pPr>
                <a:r>
                  <a:rPr lang="ar-SA" dirty="0"/>
                  <a:t>تكلفة تدني السمعة السوقية للمنشأة</a:t>
                </a:r>
              </a:p>
              <a:p>
                <a:pPr marL="339725" indent="-339725" algn="just" rtl="1">
                  <a:spcBef>
                    <a:spcPts val="0"/>
                  </a:spcBef>
                </a:pPr>
                <a:r>
                  <a:rPr lang="ar-SA" dirty="0"/>
                  <a:t>سنفترض أنه لا يحدث فقد لطلبات العملاء عند حدوث العجز، بل سيكون هناك طلبات آجلة التسليم (يتم تسليمها للعميل لاحقا).</a:t>
                </a:r>
              </a:p>
              <a:p>
                <a:pPr marL="339725" indent="-339725" algn="r" rtl="1">
                  <a:spcBef>
                    <a:spcPts val="0"/>
                  </a:spcBef>
                </a:pPr>
                <a:r>
                  <a:rPr lang="ar-SA" dirty="0"/>
                  <a:t>تكلفة حدوث عجز في المخزون للوحدة لمدة سنة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oMath>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18735456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4</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p:sp>
        <p:nvSpPr>
          <p:cNvPr id="23555" name="Rectangle 3"/>
          <p:cNvSpPr>
            <a:spLocks noGrp="1" noChangeArrowheads="1"/>
          </p:cNvSpPr>
          <p:nvPr>
            <p:ph type="body" idx="1"/>
          </p:nvPr>
        </p:nvSpPr>
        <p:spPr>
          <a:xfrm>
            <a:off x="457200" y="1555576"/>
            <a:ext cx="8229600" cy="4465712"/>
          </a:xfrm>
        </p:spPr>
        <p:txBody>
          <a:bodyPr/>
          <a:lstStyle/>
          <a:p>
            <a:pPr marL="341313" indent="-341313" algn="just" rtl="1"/>
            <a:r>
              <a:rPr lang="ar-SA" dirty="0"/>
              <a:t>نظم ضبط ومراقبة المخزون هي السياسات والقواعد التي تتحكم في المخزون بهدف تقليل التكاليف المرتبطة بالمخزون ولكن في نفس الوقت زيادة مستوى الخدمة (توفر المنتجات).</a:t>
            </a:r>
          </a:p>
          <a:p>
            <a:pPr marL="1376363" lvl="1" indent="-461963" algn="r" rtl="1"/>
            <a:r>
              <a:rPr lang="ar-SA" dirty="0"/>
              <a:t>كمية الطلبية لزيادة المخزون من المنتج؟</a:t>
            </a:r>
          </a:p>
          <a:p>
            <a:pPr marL="1376363" lvl="1" indent="-461963" algn="r" rtl="1"/>
            <a:r>
              <a:rPr lang="ar-SA" dirty="0"/>
              <a:t>متى يتم وضع طلبية لزيادة المخزون من المنتج؟</a:t>
            </a:r>
          </a:p>
          <a:p>
            <a:pPr marL="341313" indent="-341313" algn="r" rtl="1"/>
            <a:r>
              <a:rPr lang="ar-SA" dirty="0"/>
              <a:t>انخفاض مستويات المخزون يقلل من تكاليف المخزون.</a:t>
            </a:r>
          </a:p>
          <a:p>
            <a:pPr marL="341313" indent="-341313" algn="just" rtl="1"/>
            <a:r>
              <a:rPr lang="ar-SA" dirty="0"/>
              <a:t>ارتفاع مستويات المخزون يزيد مستوى الخدمة (يقلل احتمال نفاد المخزون وفقدان فرصة البيع وعملاء غير راضين). </a:t>
            </a:r>
          </a:p>
          <a:p>
            <a:pPr marL="341313" indent="-341313" algn="r" rtl="1"/>
            <a:endParaRPr lang="ar-SA" dirty="0"/>
          </a:p>
        </p:txBody>
      </p:sp>
    </p:spTree>
    <p:extLst>
      <p:ext uri="{BB962C8B-B14F-4D97-AF65-F5344CB8AC3E}">
        <p14:creationId xmlns:p14="http://schemas.microsoft.com/office/powerpoint/2010/main" val="274612617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spcBef>
                    <a:spcPts val="0"/>
                  </a:spcBef>
                </a:pPr>
                <a:r>
                  <a:rPr lang="ar-SA" dirty="0"/>
                  <a:t>يمكن تعديل نموذج </a:t>
                </a:r>
                <a:r>
                  <a:rPr lang="en-US" dirty="0"/>
                  <a:t>EOQ</a:t>
                </a:r>
                <a:r>
                  <a:rPr lang="ar-SA" dirty="0"/>
                  <a:t> للأخذ في الاعتبار إمكانية حدوث عجز في المخزون. لنفرض أن:</a:t>
                </a:r>
              </a:p>
              <a:p>
                <a:pPr marL="0" indent="0" rtl="1">
                  <a:spcBef>
                    <a:spcPts val="0"/>
                  </a:spcBef>
                  <a:buNone/>
                </a:pPr>
                <a:r>
                  <a:rPr lang="en-US" dirty="0"/>
                  <a:t>    </a:t>
                </a:r>
                <a:r>
                  <a:rPr lang="ar-SA" dirty="0"/>
                  <a:t>كمية الطلبية </a:t>
                </a:r>
                <a:r>
                  <a:rPr lang="en-US" dirty="0"/>
                  <a:t>   </a:t>
                </a:r>
                <a:r>
                  <a:rPr lang="en-US" sz="800" dirty="0"/>
                  <a:t>      </a:t>
                </a:r>
                <a:r>
                  <a:rPr lang="en-US" sz="200" dirty="0"/>
                  <a:t>  </a:t>
                </a: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𝑄</m:t>
                    </m:r>
                    <m:r>
                      <a:rPr lang="en-US" i="1">
                        <a:latin typeface="Cambria Math" panose="02040503050406030204" pitchFamily="18" charset="0"/>
                      </a:rPr>
                      <m:t>=</m:t>
                    </m:r>
                  </m:oMath>
                </a14:m>
                <a:endParaRPr lang="ar-SA" dirty="0"/>
              </a:p>
              <a:p>
                <a:pPr marL="0" indent="0" rtl="1">
                  <a:spcBef>
                    <a:spcPts val="0"/>
                  </a:spcBef>
                  <a:buNone/>
                </a:pPr>
                <a:r>
                  <a:rPr lang="ar-SA" dirty="0"/>
                  <a:t>أكبر كمية عجز خلال دورة المخزون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𝑀</m:t>
                    </m:r>
                    <m:r>
                      <a:rPr lang="en-US" i="1">
                        <a:latin typeface="Cambria Math" panose="02040503050406030204" pitchFamily="18" charset="0"/>
                      </a:rPr>
                      <m:t>=</m:t>
                    </m:r>
                  </m:oMath>
                </a14:m>
                <a:endParaRPr lang="en-US" dirty="0"/>
              </a:p>
              <a:p>
                <a:pPr marL="0" indent="0" rtl="1">
                  <a:spcBef>
                    <a:spcPts val="0"/>
                  </a:spcBef>
                  <a:buNone/>
                </a:pPr>
                <a:endParaRPr lang="ar-SA" sz="2000" dirty="0"/>
              </a:p>
              <a:p>
                <a:pPr marL="0" indent="0" algn="just" rtl="1">
                  <a:spcBef>
                    <a:spcPts val="0"/>
                  </a:spcBef>
                  <a:buNone/>
                </a:pPr>
                <a:r>
                  <a:rPr lang="ar-SA" dirty="0"/>
                  <a:t>أي أنه (بافتراض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0</m:t>
                    </m:r>
                  </m:oMath>
                </a14:m>
                <a:r>
                  <a:rPr lang="ar-SA" dirty="0"/>
                  <a:t>) سيحدث عجز بمقدار </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𝑀</m:t>
                    </m:r>
                  </m:oMath>
                </a14:m>
                <a:r>
                  <a:rPr lang="ar-SA" dirty="0"/>
                  <a:t> </a:t>
                </a:r>
                <a:r>
                  <a:rPr lang="ar-SA" sz="1600" dirty="0"/>
                  <a:t> </a:t>
                </a:r>
                <a:r>
                  <a:rPr lang="ar-SA" dirty="0"/>
                  <a:t>في كل دورة مخزون.</a:t>
                </a:r>
                <a:endParaRPr lang="en-US" dirty="0"/>
              </a:p>
              <a:p>
                <a:pPr marL="0" indent="0" algn="r" rtl="1">
                  <a:spcBef>
                    <a:spcPts val="0"/>
                  </a:spcBef>
                  <a:buNone/>
                </a:pPr>
                <a:endParaRPr lang="ar-SA" sz="2000" dirty="0"/>
              </a:p>
              <a:p>
                <a:pPr marL="339725" indent="-339725" algn="r" rtl="1">
                  <a:spcBef>
                    <a:spcPts val="0"/>
                  </a:spcBef>
                </a:pPr>
                <a:r>
                  <a:rPr lang="ar-SA" dirty="0"/>
                  <a:t>سيتم وضع الطلبية عندما تصبح كمية المخزون </a:t>
                </a:r>
                <a14:m>
                  <m:oMath xmlns:m="http://schemas.openxmlformats.org/officeDocument/2006/math">
                    <m:r>
                      <a:rPr lang="en-US" b="0" i="1" smtClean="0">
                        <a:latin typeface="Cambria Math" panose="02040503050406030204" pitchFamily="18" charset="0"/>
                      </a:rPr>
                      <m:t>𝑀</m:t>
                    </m:r>
                    <m:r>
                      <a:rPr lang="en-US" i="1">
                        <a:latin typeface="Cambria Math" panose="02040503050406030204" pitchFamily="18" charset="0"/>
                      </a:rPr>
                      <m:t>−</m:t>
                    </m:r>
                    <m:r>
                      <a:rPr lang="en-US" b="0" i="1" smtClean="0">
                        <a:latin typeface="Cambria Math" panose="02040503050406030204" pitchFamily="18" charset="0"/>
                      </a:rPr>
                      <m:t>𝑄</m:t>
                    </m:r>
                    <m:r>
                      <a:rPr lang="en-US" i="1">
                        <a:latin typeface="Cambria Math" panose="02040503050406030204" pitchFamily="18" charset="0"/>
                      </a:rPr>
                      <m:t>=</m:t>
                    </m:r>
                  </m:oMath>
                </a14:m>
                <a:endParaRPr lang="en-US" dirty="0"/>
              </a:p>
              <a:p>
                <a:pPr marL="339725" indent="-339725" algn="r" rtl="1">
                  <a:spcBef>
                    <a:spcPts val="0"/>
                  </a:spcBef>
                </a:pPr>
                <a:r>
                  <a:rPr lang="ar-SA" dirty="0"/>
                  <a:t>أكبر كمية في المخزون </a:t>
                </a:r>
                <a14:m>
                  <m:oMath xmlns:m="http://schemas.openxmlformats.org/officeDocument/2006/math">
                    <m:r>
                      <a:rPr lang="en-US" i="1">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r>
                  <a:rPr lang="ar-SA" dirty="0"/>
                  <a:t> </a:t>
                </a:r>
              </a:p>
              <a:p>
                <a:pPr marL="0" indent="0" algn="r" rtl="1">
                  <a:buNone/>
                </a:pPr>
                <a:endParaRPr lang="ar-SA" sz="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3"/>
                <a:stretch>
                  <a:fillRect l="-3149" t="-1677" r="-1749" b="-1677"/>
                </a:stretch>
              </a:blipFill>
            </p:spPr>
            <p:txBody>
              <a:bodyPr/>
              <a:lstStyle/>
              <a:p>
                <a:r>
                  <a:rPr lang="en-US">
                    <a:noFill/>
                  </a:rPr>
                  <a:t> </a:t>
                </a:r>
              </a:p>
            </p:txBody>
          </p:sp>
        </mc:Fallback>
      </mc:AlternateContent>
    </p:spTree>
    <p:extLst>
      <p:ext uri="{BB962C8B-B14F-4D97-AF65-F5344CB8AC3E}">
        <p14:creationId xmlns:p14="http://schemas.microsoft.com/office/powerpoint/2010/main" val="267821730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grpSp>
        <p:nvGrpSpPr>
          <p:cNvPr id="22" name="Group 21"/>
          <p:cNvGrpSpPr>
            <a:grpSpLocks/>
          </p:cNvGrpSpPr>
          <p:nvPr/>
        </p:nvGrpSpPr>
        <p:grpSpPr bwMode="auto">
          <a:xfrm>
            <a:off x="833438" y="1700214"/>
            <a:ext cx="7627939" cy="4459289"/>
            <a:chOff x="525" y="1071"/>
            <a:chExt cx="4805" cy="2809"/>
          </a:xfrm>
        </p:grpSpPr>
        <p:sp>
          <p:nvSpPr>
            <p:cNvPr id="23" name="Freeform 7"/>
            <p:cNvSpPr>
              <a:spLocks/>
            </p:cNvSpPr>
            <p:nvPr/>
          </p:nvSpPr>
          <p:spPr bwMode="auto">
            <a:xfrm>
              <a:off x="1240" y="1368"/>
              <a:ext cx="3912" cy="2056"/>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mc:AlternateContent xmlns:mc="http://schemas.openxmlformats.org/markup-compatibility/2006" xmlns:a14="http://schemas.microsoft.com/office/drawing/2010/main">
          <mc:Choice Requires="a14">
            <p:sp>
              <p:nvSpPr>
                <p:cNvPr id="24" name="Text Box 11"/>
                <p:cNvSpPr txBox="1">
                  <a:spLocks noChangeArrowheads="1"/>
                </p:cNvSpPr>
                <p:nvPr/>
              </p:nvSpPr>
              <p:spPr bwMode="auto">
                <a:xfrm>
                  <a:off x="4920" y="3473"/>
                  <a:ext cx="410" cy="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0" algn="ctr">
                    <a:lnSpc>
                      <a:spcPct val="90000"/>
                    </a:lnSpc>
                    <a:defRPr/>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𝑡</m:t>
                        </m:r>
                        <m:r>
                          <a:rPr lang="en-US" altLang="en-US" sz="2000" i="1">
                            <a:solidFill>
                              <a:srgbClr val="009900"/>
                            </a:solidFill>
                            <a:latin typeface="Cambria Math" panose="02040503050406030204" pitchFamily="18" charset="0"/>
                          </a:rPr>
                          <m:t> </m:t>
                        </m:r>
                      </m:oMath>
                    </m:oMathPara>
                  </a14:m>
                  <a:endParaRPr lang="en-US" altLang="en-US" sz="2000" dirty="0">
                    <a:solidFill>
                      <a:srgbClr val="000000"/>
                    </a:solidFill>
                  </a:endParaRPr>
                </a:p>
                <a:p>
                  <a:pPr lvl="0" algn="ctr">
                    <a:lnSpc>
                      <a:spcPct val="90000"/>
                    </a:lnSpc>
                    <a:defRPr/>
                  </a:pPr>
                  <a:r>
                    <a:rPr lang="ar-SA" altLang="en-US" sz="2000" dirty="0">
                      <a:solidFill>
                        <a:srgbClr val="000000"/>
                      </a:solidFill>
                    </a:rPr>
                    <a:t>الزمن</a:t>
                  </a:r>
                  <a:endParaRPr lang="en-US" altLang="en-US" sz="2000" dirty="0">
                    <a:solidFill>
                      <a:srgbClr val="000000"/>
                    </a:solidFill>
                  </a:endParaRPr>
                </a:p>
              </p:txBody>
            </p:sp>
          </mc:Choice>
          <mc:Fallback xmlns="">
            <p:sp>
              <p:nvSpPr>
                <p:cNvPr id="24" name="Text Box 11"/>
                <p:cNvSpPr txBox="1">
                  <a:spLocks noRot="1" noChangeAspect="1" noMove="1" noResize="1" noEditPoints="1" noAdjustHandles="1" noChangeArrowheads="1" noChangeShapeType="1" noTextEdit="1"/>
                </p:cNvSpPr>
                <p:nvPr/>
              </p:nvSpPr>
              <p:spPr bwMode="auto">
                <a:xfrm>
                  <a:off x="4920" y="3473"/>
                  <a:ext cx="410" cy="407"/>
                </a:xfrm>
                <a:prstGeom prst="rect">
                  <a:avLst/>
                </a:prstGeom>
                <a:blipFill>
                  <a:blip r:embed="rId3"/>
                  <a:stretch>
                    <a:fillRect l="-10280" r="-10280" b="-169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Text Box 14"/>
            <p:cNvSpPr txBox="1">
              <a:spLocks noChangeArrowheads="1"/>
            </p:cNvSpPr>
            <p:nvPr/>
          </p:nvSpPr>
          <p:spPr bwMode="auto">
            <a:xfrm>
              <a:off x="525" y="1071"/>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Arial" charset="0"/>
                  <a:ea typeface="+mn-ea"/>
                  <a:cs typeface="Arial" charset="0"/>
                </a:rPr>
                <a:t>كمية المخزون</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p:sp>
        <p:nvSpPr>
          <p:cNvPr id="37" name="Text Box 10"/>
          <p:cNvSpPr txBox="1">
            <a:spLocks noChangeArrowheads="1"/>
          </p:cNvSpPr>
          <p:nvPr/>
        </p:nvSpPr>
        <p:spPr bwMode="auto">
          <a:xfrm>
            <a:off x="1520825" y="3462339"/>
            <a:ext cx="576263" cy="3413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rPr>
              <a:t>M</a:t>
            </a:r>
            <a:r>
              <a:rPr kumimoji="0" lang="en-US" altLang="en-US" sz="1800" b="0" i="0" u="none" strike="noStrike" kern="1200" cap="none" spc="0" normalizeH="0" baseline="0" noProof="0" dirty="0">
                <a:ln>
                  <a:noFill/>
                </a:ln>
                <a:solidFill>
                  <a:srgbClr val="BBE0E3"/>
                </a:solidFill>
                <a:effectLst/>
                <a:uLnTx/>
                <a:uFillTx/>
                <a:latin typeface="Arial" charset="0"/>
                <a:ea typeface="+mn-ea"/>
                <a:cs typeface="Arial" charset="0"/>
              </a:rPr>
              <a:t> </a:t>
            </a:r>
          </a:p>
        </p:txBody>
      </p:sp>
      <p:cxnSp>
        <p:nvCxnSpPr>
          <p:cNvPr id="3" name="Straight Connector 2"/>
          <p:cNvCxnSpPr/>
          <p:nvPr/>
        </p:nvCxnSpPr>
        <p:spPr>
          <a:xfrm>
            <a:off x="1968501" y="3645024"/>
            <a:ext cx="2511529" cy="2779590"/>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4470198" y="3672945"/>
            <a:ext cx="8025" cy="274320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 Box 10"/>
              <p:cNvSpPr txBox="1">
                <a:spLocks noChangeArrowheads="1"/>
              </p:cNvSpPr>
              <p:nvPr/>
            </p:nvSpPr>
            <p:spPr bwMode="auto">
              <a:xfrm>
                <a:off x="4660083" y="5771690"/>
                <a:ext cx="1106797" cy="369332"/>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000" i="1" dirty="0">
                    <a:solidFill>
                      <a:srgbClr val="009900"/>
                    </a:solidFill>
                    <a:latin typeface="Times New Roman" panose="02020603050405020304" pitchFamily="18" charset="0"/>
                  </a:rPr>
                  <a:t> </a:t>
                </a:r>
                <a14:m>
                  <m:oMath xmlns:m="http://schemas.openxmlformats.org/officeDocument/2006/math">
                    <m:r>
                      <a:rPr lang="en-US" altLang="en-US" sz="2000" b="0" i="1" smtClean="0">
                        <a:solidFill>
                          <a:srgbClr val="009900"/>
                        </a:solidFill>
                        <a:latin typeface="Cambria Math" panose="02040503050406030204" pitchFamily="18" charset="0"/>
                      </a:rPr>
                      <m:t>𝑄</m:t>
                    </m:r>
                    <m:r>
                      <a:rPr lang="en-US" altLang="en-US" sz="2000" b="0" i="1" smtClean="0">
                        <a:solidFill>
                          <a:srgbClr val="009900"/>
                        </a:solidFill>
                        <a:latin typeface="Cambria Math" panose="02040503050406030204" pitchFamily="18" charset="0"/>
                      </a:rPr>
                      <m:t>−</m:t>
                    </m:r>
                    <m:r>
                      <a:rPr lang="en-US" altLang="en-US" sz="2000" b="0" i="1" smtClean="0">
                        <a:solidFill>
                          <a:srgbClr val="009900"/>
                        </a:solidFill>
                        <a:latin typeface="Cambria Math" panose="02040503050406030204" pitchFamily="18" charset="0"/>
                      </a:rPr>
                      <m:t>𝑀</m:t>
                    </m:r>
                  </m:oMath>
                </a14:m>
                <a:endParaRPr kumimoji="0" lang="en-US" altLang="en-US" sz="2000" i="0" u="none" strike="noStrike" kern="1200" cap="none" spc="0" normalizeH="0" baseline="0" noProof="0" dirty="0">
                  <a:ln>
                    <a:noFill/>
                  </a:ln>
                  <a:solidFill>
                    <a:srgbClr val="009900"/>
                  </a:solidFill>
                  <a:effectLst/>
                  <a:uLnTx/>
                  <a:uFillTx/>
                </a:endParaRPr>
              </a:p>
            </p:txBody>
          </p:sp>
        </mc:Choice>
        <mc:Fallback xmlns="">
          <p:sp>
            <p:nvSpPr>
              <p:cNvPr id="20" name="Text Box 10"/>
              <p:cNvSpPr txBox="1">
                <a:spLocks noRot="1" noChangeAspect="1" noMove="1" noResize="1" noEditPoints="1" noAdjustHandles="1" noChangeArrowheads="1" noChangeShapeType="1" noTextEdit="1"/>
              </p:cNvSpPr>
              <p:nvPr/>
            </p:nvSpPr>
            <p:spPr bwMode="auto">
              <a:xfrm>
                <a:off x="4660083" y="5771690"/>
                <a:ext cx="1106797" cy="369332"/>
              </a:xfrm>
              <a:prstGeom prst="rect">
                <a:avLst/>
              </a:prstGeom>
              <a:blipFill>
                <a:blip r:embed="rId4"/>
                <a:stretch>
                  <a:fillRect t="-16667" b="-31667"/>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Text Box 10"/>
          <p:cNvSpPr txBox="1">
            <a:spLocks noChangeArrowheads="1"/>
          </p:cNvSpPr>
          <p:nvPr/>
        </p:nvSpPr>
        <p:spPr bwMode="auto">
          <a:xfrm>
            <a:off x="4512298" y="2565911"/>
            <a:ext cx="2413551"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ar-SA" altLang="en-US" sz="2400" dirty="0">
                <a:solidFill>
                  <a:srgbClr val="009900"/>
                </a:solidFill>
                <a:latin typeface="Times New Roman" panose="02020603050405020304" pitchFamily="18" charset="0"/>
              </a:rPr>
              <a:t>دورة مخزون</a:t>
            </a:r>
            <a:endParaRPr kumimoji="0" lang="en-US" altLang="en-US" sz="2400" u="none" strike="noStrike" kern="1200" cap="none" spc="0" normalizeH="0" baseline="0" noProof="0" dirty="0">
              <a:ln>
                <a:noFill/>
              </a:ln>
              <a:solidFill>
                <a:srgbClr val="009900"/>
              </a:solidFill>
              <a:effectLst/>
              <a:uLnTx/>
              <a:uFillTx/>
            </a:endParaRPr>
          </a:p>
        </p:txBody>
      </p:sp>
      <p:sp>
        <p:nvSpPr>
          <p:cNvPr id="6" name="Left Brace 5"/>
          <p:cNvSpPr/>
          <p:nvPr/>
        </p:nvSpPr>
        <p:spPr>
          <a:xfrm rot="5400000">
            <a:off x="5490815" y="1986740"/>
            <a:ext cx="443243" cy="2528855"/>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p:sp>
        <p:nvSpPr>
          <p:cNvPr id="35" name="Left Brace 34"/>
          <p:cNvSpPr/>
          <p:nvPr/>
        </p:nvSpPr>
        <p:spPr>
          <a:xfrm rot="10800000">
            <a:off x="4601199" y="5500380"/>
            <a:ext cx="222687" cy="914400"/>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38" name="Text Box 10"/>
              <p:cNvSpPr txBox="1">
                <a:spLocks noChangeArrowheads="1"/>
              </p:cNvSpPr>
              <p:nvPr/>
            </p:nvSpPr>
            <p:spPr bwMode="auto">
              <a:xfrm>
                <a:off x="4089501" y="5443694"/>
                <a:ext cx="452214" cy="577594"/>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38" name="Text Box 10"/>
              <p:cNvSpPr txBox="1">
                <a:spLocks noRot="1" noChangeAspect="1" noMove="1" noResize="1" noEditPoints="1" noAdjustHandles="1" noChangeArrowheads="1" noChangeShapeType="1" noTextEdit="1"/>
              </p:cNvSpPr>
              <p:nvPr/>
            </p:nvSpPr>
            <p:spPr bwMode="auto">
              <a:xfrm>
                <a:off x="4089501" y="5443694"/>
                <a:ext cx="452214" cy="577594"/>
              </a:xfrm>
              <a:prstGeom prst="rect">
                <a:avLst/>
              </a:prstGeom>
              <a:blipFill>
                <a:blip r:embed="rId5"/>
                <a:stretch>
                  <a:fillRect l="-21622" t="-2105" b="-947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10"/>
              <p:cNvSpPr txBox="1">
                <a:spLocks noChangeArrowheads="1"/>
              </p:cNvSpPr>
              <p:nvPr/>
            </p:nvSpPr>
            <p:spPr bwMode="auto">
              <a:xfrm>
                <a:off x="3160252" y="5464572"/>
                <a:ext cx="619660" cy="577594"/>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𝑀</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41" name="Text Box 10"/>
              <p:cNvSpPr txBox="1">
                <a:spLocks noRot="1" noChangeAspect="1" noMove="1" noResize="1" noEditPoints="1" noAdjustHandles="1" noChangeArrowheads="1" noChangeShapeType="1" noTextEdit="1"/>
              </p:cNvSpPr>
              <p:nvPr/>
            </p:nvSpPr>
            <p:spPr bwMode="auto">
              <a:xfrm>
                <a:off x="3160252" y="5464572"/>
                <a:ext cx="619660" cy="577594"/>
              </a:xfrm>
              <a:prstGeom prst="rect">
                <a:avLst/>
              </a:prstGeom>
              <a:blipFill>
                <a:blip r:embed="rId6"/>
                <a:stretch>
                  <a:fillRect l="-3922" t="-3158" b="-8421"/>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39" name="Straight Connector 38"/>
          <p:cNvCxnSpPr/>
          <p:nvPr/>
        </p:nvCxnSpPr>
        <p:spPr>
          <a:xfrm>
            <a:off x="4461955" y="3640514"/>
            <a:ext cx="2511529" cy="2779590"/>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a:cxnSpLocks noChangeAspect="1"/>
          </p:cNvCxnSpPr>
          <p:nvPr/>
        </p:nvCxnSpPr>
        <p:spPr>
          <a:xfrm>
            <a:off x="6973110" y="3656331"/>
            <a:ext cx="975027" cy="1079093"/>
          </a:xfrm>
          <a:prstGeom prst="line">
            <a:avLst/>
          </a:prstGeom>
          <a:ln w="57150">
            <a:solidFill>
              <a:srgbClr val="0000FF"/>
            </a:solidFill>
          </a:ln>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H="1">
            <a:off x="6979702" y="3667432"/>
            <a:ext cx="1202" cy="274320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43" name="Freeform 42"/>
          <p:cNvSpPr>
            <a:spLocks/>
          </p:cNvSpPr>
          <p:nvPr/>
        </p:nvSpPr>
        <p:spPr bwMode="auto">
          <a:xfrm>
            <a:off x="8044915" y="4764289"/>
            <a:ext cx="119063" cy="206375"/>
          </a:xfrm>
          <a:custGeom>
            <a:avLst/>
            <a:gdLst>
              <a:gd name="T0" fmla="*/ 66 w 75"/>
              <a:gd name="T1" fmla="*/ 0 h 130"/>
              <a:gd name="T2" fmla="*/ 66 w 75"/>
              <a:gd name="T3" fmla="*/ 62 h 130"/>
              <a:gd name="T4" fmla="*/ 10 w 75"/>
              <a:gd name="T5" fmla="*/ 80 h 130"/>
              <a:gd name="T6" fmla="*/ 6 w 75"/>
              <a:gd name="T7" fmla="*/ 130 h 130"/>
            </a:gdLst>
            <a:ahLst/>
            <a:cxnLst>
              <a:cxn ang="0">
                <a:pos x="T0" y="T1"/>
              </a:cxn>
              <a:cxn ang="0">
                <a:pos x="T2" y="T3"/>
              </a:cxn>
              <a:cxn ang="0">
                <a:pos x="T4" y="T5"/>
              </a:cxn>
              <a:cxn ang="0">
                <a:pos x="T6" y="T7"/>
              </a:cxn>
            </a:cxnLst>
            <a:rect l="0" t="0" r="r" b="b"/>
            <a:pathLst>
              <a:path w="75" h="130">
                <a:moveTo>
                  <a:pt x="66" y="0"/>
                </a:moveTo>
                <a:cubicBezTo>
                  <a:pt x="70" y="24"/>
                  <a:pt x="75" y="49"/>
                  <a:pt x="66" y="62"/>
                </a:cubicBezTo>
                <a:cubicBezTo>
                  <a:pt x="57" y="75"/>
                  <a:pt x="20" y="69"/>
                  <a:pt x="10" y="80"/>
                </a:cubicBezTo>
                <a:cubicBezTo>
                  <a:pt x="0" y="91"/>
                  <a:pt x="3" y="110"/>
                  <a:pt x="6" y="130"/>
                </a:cubicBezTo>
              </a:path>
            </a:pathLst>
          </a:custGeom>
          <a:ln w="28575">
            <a:headEnd/>
            <a:tailEn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44" name="Freeform 42"/>
          <p:cNvSpPr>
            <a:spLocks/>
          </p:cNvSpPr>
          <p:nvPr/>
        </p:nvSpPr>
        <p:spPr bwMode="auto">
          <a:xfrm>
            <a:off x="7939896" y="4710855"/>
            <a:ext cx="119063" cy="206375"/>
          </a:xfrm>
          <a:custGeom>
            <a:avLst/>
            <a:gdLst>
              <a:gd name="T0" fmla="*/ 66 w 75"/>
              <a:gd name="T1" fmla="*/ 0 h 130"/>
              <a:gd name="T2" fmla="*/ 66 w 75"/>
              <a:gd name="T3" fmla="*/ 62 h 130"/>
              <a:gd name="T4" fmla="*/ 10 w 75"/>
              <a:gd name="T5" fmla="*/ 80 h 130"/>
              <a:gd name="T6" fmla="*/ 6 w 75"/>
              <a:gd name="T7" fmla="*/ 130 h 130"/>
            </a:gdLst>
            <a:ahLst/>
            <a:cxnLst>
              <a:cxn ang="0">
                <a:pos x="T0" y="T1"/>
              </a:cxn>
              <a:cxn ang="0">
                <a:pos x="T2" y="T3"/>
              </a:cxn>
              <a:cxn ang="0">
                <a:pos x="T4" y="T5"/>
              </a:cxn>
              <a:cxn ang="0">
                <a:pos x="T6" y="T7"/>
              </a:cxn>
            </a:cxnLst>
            <a:rect l="0" t="0" r="r" b="b"/>
            <a:pathLst>
              <a:path w="75" h="130">
                <a:moveTo>
                  <a:pt x="66" y="0"/>
                </a:moveTo>
                <a:cubicBezTo>
                  <a:pt x="70" y="24"/>
                  <a:pt x="75" y="49"/>
                  <a:pt x="66" y="62"/>
                </a:cubicBezTo>
                <a:cubicBezTo>
                  <a:pt x="57" y="75"/>
                  <a:pt x="20" y="69"/>
                  <a:pt x="10" y="80"/>
                </a:cubicBezTo>
                <a:cubicBezTo>
                  <a:pt x="0" y="91"/>
                  <a:pt x="3" y="110"/>
                  <a:pt x="6" y="130"/>
                </a:cubicBezTo>
              </a:path>
            </a:pathLst>
          </a:custGeom>
          <a:ln w="28575">
            <a:headEnd/>
            <a:tailEn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6" name="Left Brace 25"/>
          <p:cNvSpPr/>
          <p:nvPr/>
        </p:nvSpPr>
        <p:spPr>
          <a:xfrm rot="10800000">
            <a:off x="7053265" y="3632995"/>
            <a:ext cx="365760" cy="2784100"/>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27" name="Text Box 10"/>
              <p:cNvSpPr txBox="1">
                <a:spLocks noChangeArrowheads="1"/>
              </p:cNvSpPr>
              <p:nvPr/>
            </p:nvSpPr>
            <p:spPr bwMode="auto">
              <a:xfrm>
                <a:off x="6998059" y="4840530"/>
                <a:ext cx="1106797" cy="369332"/>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000" i="1" dirty="0">
                    <a:solidFill>
                      <a:srgbClr val="009900"/>
                    </a:solidFill>
                    <a:latin typeface="Times New Roman" panose="02020603050405020304" pitchFamily="18" charset="0"/>
                  </a:rPr>
                  <a:t> </a:t>
                </a:r>
                <a14:m>
                  <m:oMath xmlns:m="http://schemas.openxmlformats.org/officeDocument/2006/math">
                    <m:r>
                      <a:rPr lang="en-US" altLang="en-US" sz="2000" b="0" i="1" smtClean="0">
                        <a:solidFill>
                          <a:srgbClr val="009900"/>
                        </a:solidFill>
                        <a:latin typeface="Cambria Math" panose="02040503050406030204" pitchFamily="18" charset="0"/>
                      </a:rPr>
                      <m:t>𝑄</m:t>
                    </m:r>
                  </m:oMath>
                </a14:m>
                <a:endParaRPr kumimoji="0" lang="en-US" altLang="en-US" sz="2000" i="0" u="none" strike="noStrike" kern="1200" cap="none" spc="0" normalizeH="0" baseline="0" noProof="0" dirty="0">
                  <a:ln>
                    <a:noFill/>
                  </a:ln>
                  <a:solidFill>
                    <a:srgbClr val="009900"/>
                  </a:solidFill>
                  <a:effectLst/>
                  <a:uLnTx/>
                  <a:uFillTx/>
                </a:endParaRPr>
              </a:p>
            </p:txBody>
          </p:sp>
        </mc:Choice>
        <mc:Fallback xmlns="">
          <p:sp>
            <p:nvSpPr>
              <p:cNvPr id="27" name="Text Box 10"/>
              <p:cNvSpPr txBox="1">
                <a:spLocks noRot="1" noChangeAspect="1" noMove="1" noResize="1" noEditPoints="1" noAdjustHandles="1" noChangeArrowheads="1" noChangeShapeType="1" noTextEdit="1"/>
              </p:cNvSpPr>
              <p:nvPr/>
            </p:nvSpPr>
            <p:spPr bwMode="auto">
              <a:xfrm>
                <a:off x="6998059" y="4840530"/>
                <a:ext cx="1106797" cy="369332"/>
              </a:xfrm>
              <a:prstGeom prst="rect">
                <a:avLst/>
              </a:prstGeom>
              <a:blipFill>
                <a:blip r:embed="rId7"/>
                <a:stretch>
                  <a:fillRect t="-14754" b="-29508"/>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1" name="Left Brace 30"/>
          <p:cNvSpPr/>
          <p:nvPr/>
        </p:nvSpPr>
        <p:spPr>
          <a:xfrm rot="5400000">
            <a:off x="3895024" y="4784787"/>
            <a:ext cx="224409" cy="835814"/>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32" name="Text Box 10"/>
              <p:cNvSpPr txBox="1">
                <a:spLocks noChangeArrowheads="1"/>
              </p:cNvSpPr>
              <p:nvPr/>
            </p:nvSpPr>
            <p:spPr bwMode="auto">
              <a:xfrm>
                <a:off x="3434918" y="4498411"/>
                <a:ext cx="1106797" cy="577594"/>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9900"/>
                    </a:solidFill>
                    <a:latin typeface="Times New Roman" panose="02020603050405020304" pitchFamily="18" charset="0"/>
                  </a:rPr>
                  <a:t> </a:t>
                </a:r>
                <a14:m>
                  <m:oMath xmlns:m="http://schemas.openxmlformats.org/officeDocument/2006/math">
                    <m:f>
                      <m:fPr>
                        <m:ctrlPr>
                          <a:rPr lang="en-US" altLang="en-US" sz="2400" b="0" i="1" smtClean="0">
                            <a:solidFill>
                              <a:srgbClr val="009900"/>
                            </a:solidFill>
                            <a:latin typeface="Cambria Math" panose="02040503050406030204" pitchFamily="18" charset="0"/>
                          </a:rPr>
                        </m:ctrlPr>
                      </m:fPr>
                      <m:num>
                        <m:r>
                          <a:rPr lang="en-US" altLang="en-US" sz="2400" b="0" i="1" smtClean="0">
                            <a:solidFill>
                              <a:srgbClr val="009900"/>
                            </a:solidFill>
                            <a:latin typeface="Cambria Math" panose="02040503050406030204" pitchFamily="18" charset="0"/>
                          </a:rPr>
                          <m:t>𝑄</m:t>
                        </m:r>
                        <m:r>
                          <a:rPr lang="en-US" altLang="en-US" sz="2400" b="0" i="1" smtClean="0">
                            <a:solidFill>
                              <a:srgbClr val="009900"/>
                            </a:solidFill>
                            <a:latin typeface="Cambria Math" panose="02040503050406030204" pitchFamily="18" charset="0"/>
                          </a:rPr>
                          <m:t>−</m:t>
                        </m:r>
                        <m:r>
                          <a:rPr lang="en-US" altLang="en-US" sz="2400" b="0" i="1" smtClean="0">
                            <a:solidFill>
                              <a:srgbClr val="009900"/>
                            </a:solidFill>
                            <a:latin typeface="Cambria Math" panose="02040503050406030204" pitchFamily="18" charset="0"/>
                          </a:rPr>
                          <m:t>𝑀</m:t>
                        </m:r>
                      </m:num>
                      <m:den>
                        <m:r>
                          <a:rPr lang="en-US" altLang="en-US" sz="2400" b="0" i="1" smtClean="0">
                            <a:solidFill>
                              <a:srgbClr val="0099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009900"/>
                  </a:solidFill>
                  <a:effectLst/>
                  <a:uLnTx/>
                  <a:uFillTx/>
                </a:endParaRPr>
              </a:p>
            </p:txBody>
          </p:sp>
        </mc:Choice>
        <mc:Fallback xmlns="">
          <p:sp>
            <p:nvSpPr>
              <p:cNvPr id="32" name="Text Box 10"/>
              <p:cNvSpPr txBox="1">
                <a:spLocks noRot="1" noChangeAspect="1" noMove="1" noResize="1" noEditPoints="1" noAdjustHandles="1" noChangeArrowheads="1" noChangeShapeType="1" noTextEdit="1"/>
              </p:cNvSpPr>
              <p:nvPr/>
            </p:nvSpPr>
            <p:spPr bwMode="auto">
              <a:xfrm>
                <a:off x="3434918" y="4498411"/>
                <a:ext cx="1106797" cy="577594"/>
              </a:xfrm>
              <a:prstGeom prst="rect">
                <a:avLst/>
              </a:prstGeom>
              <a:blipFill>
                <a:blip r:embed="rId8"/>
                <a:stretch>
                  <a:fillRect t="-2105" b="-9474"/>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6241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6" grpId="0" animBg="1"/>
      <p:bldP spid="35" grpId="0" animBg="1"/>
      <p:bldP spid="26" grpId="0" animBg="1"/>
      <p:bldP spid="27" grpId="0"/>
      <p:bldP spid="31" grpId="0" animBg="1"/>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نريد تحديد كمية الطلبية المثلى التي تقلل من التكاليف السنوية لضبط ومراقبة المخزون (تكلفة الشراء لا تعتمد على </a:t>
                </a:r>
                <a14:m>
                  <m:oMath xmlns:m="http://schemas.openxmlformats.org/officeDocument/2006/math">
                    <m:r>
                      <a:rPr lang="en-US" i="1">
                        <a:latin typeface="Cambria Math" panose="02040503050406030204" pitchFamily="18" charset="0"/>
                      </a:rPr>
                      <m:t>𝑄</m:t>
                    </m:r>
                  </m:oMath>
                </a14:m>
                <a:r>
                  <a:rPr lang="ar-SA" dirty="0"/>
                  <a:t> و</a:t>
                </a:r>
                <a:r>
                  <a:rPr lang="ar-SA" sz="1800" dirty="0"/>
                  <a:t> </a:t>
                </a:r>
                <a14:m>
                  <m:oMath xmlns:m="http://schemas.openxmlformats.org/officeDocument/2006/math">
                    <m:r>
                      <a:rPr lang="en-US" i="1" dirty="0">
                        <a:latin typeface="Cambria Math" panose="02040503050406030204" pitchFamily="18" charset="0"/>
                        <a:ea typeface="Cambria Math" panose="02040503050406030204" pitchFamily="18" charset="0"/>
                      </a:rPr>
                      <m:t>𝑀</m:t>
                    </m:r>
                  </m:oMath>
                </a14:m>
                <a:r>
                  <a:rPr lang="ar-SA" dirty="0"/>
                  <a:t>):</a:t>
                </a:r>
              </a:p>
              <a:p>
                <a:pPr marL="0" indent="0">
                  <a:buNone/>
                </a:pPr>
                <a:r>
                  <a:rPr lang="en-US" sz="2600" dirty="0">
                    <a:solidFill>
                      <a:srgbClr val="0000FF"/>
                    </a:solidFill>
                  </a:rPr>
                  <a:t>TC(</a:t>
                </a:r>
                <a14:m>
                  <m:oMath xmlns:m="http://schemas.openxmlformats.org/officeDocument/2006/math">
                    <m:r>
                      <a:rPr lang="en-US" sz="2600" i="1" smtClean="0">
                        <a:solidFill>
                          <a:srgbClr val="0000FF"/>
                        </a:solidFill>
                        <a:latin typeface="Cambria Math" panose="02040503050406030204" pitchFamily="18" charset="0"/>
                      </a:rPr>
                      <m:t>𝑄</m:t>
                    </m:r>
                  </m:oMath>
                </a14:m>
                <a:r>
                  <a:rPr lang="en-US" sz="2600" i="1" dirty="0">
                    <a:solidFill>
                      <a:srgbClr val="0000FF"/>
                    </a:solidFill>
                  </a:rPr>
                  <a:t>,</a:t>
                </a:r>
                <a14:m>
                  <m:oMath xmlns:m="http://schemas.openxmlformats.org/officeDocument/2006/math">
                    <m:r>
                      <a:rPr lang="en-US" sz="2600" i="1" dirty="0">
                        <a:solidFill>
                          <a:srgbClr val="0000FF"/>
                        </a:solidFill>
                        <a:latin typeface="Cambria Math" panose="02040503050406030204" pitchFamily="18" charset="0"/>
                        <a:ea typeface="Cambria Math" panose="02040503050406030204" pitchFamily="18" charset="0"/>
                      </a:rPr>
                      <m:t>𝑀</m:t>
                    </m:r>
                  </m:oMath>
                </a14:m>
                <a:r>
                  <a:rPr lang="en-US" sz="2600" dirty="0">
                    <a:solidFill>
                      <a:srgbClr val="0000FF"/>
                    </a:solidFill>
                  </a:rPr>
                  <a:t>)</a:t>
                </a:r>
                <a:r>
                  <a:rPr lang="en-US" sz="2600" dirty="0"/>
                  <a:t> =</a:t>
                </a:r>
                <a:r>
                  <a:rPr lang="ar-SA" sz="2600" dirty="0"/>
                  <a:t>التكلفة السنوية لإعداد الطلبية  +  التكلفة السنوية لشراء الطلبيات</a:t>
                </a:r>
                <a:r>
                  <a:rPr lang="ar-SA" sz="2800" dirty="0"/>
                  <a:t> </a:t>
                </a:r>
              </a:p>
              <a:p>
                <a:pPr marL="0" indent="0" algn="r" rtl="1">
                  <a:buNone/>
                </a:pPr>
                <a:r>
                  <a:rPr lang="ar-SA" sz="2800" dirty="0"/>
                  <a:t>           </a:t>
                </a:r>
                <a:r>
                  <a:rPr lang="ar-SA" sz="2600" dirty="0"/>
                  <a:t>التكلفة السنوية لحفظ المخزون + التكلفة السنوية للعجز +  </a:t>
                </a:r>
              </a:p>
              <a:p>
                <a:pPr marL="339725" indent="-339725" algn="r" rtl="1"/>
                <a:r>
                  <a:rPr lang="ar-SA" sz="2800" dirty="0"/>
                  <a:t>التكلفة السنوية لإعداد الطلبية = تكلفة الطلبية </a:t>
                </a:r>
                <a:r>
                  <a:rPr lang="en-US" sz="2800" dirty="0"/>
                  <a:t>x</a:t>
                </a:r>
                <a:r>
                  <a:rPr lang="ar-SA" sz="2800" dirty="0"/>
                  <a:t> عدد الطلبيات سنوياً</a:t>
                </a:r>
              </a:p>
              <a:p>
                <a:pPr marL="0" indent="0" algn="r" rtl="1">
                  <a:spcBef>
                    <a:spcPts val="0"/>
                  </a:spcBef>
                  <a:buNone/>
                </a:pPr>
                <a:r>
                  <a:rPr lang="ar-SA" dirty="0"/>
                  <a:t>                     </a:t>
                </a:r>
                <a:r>
                  <a:rPr lang="ar-SA" sz="800" dirty="0"/>
                  <a:t> </a:t>
                </a:r>
                <a:r>
                  <a:rPr lang="ar-SA" dirty="0"/>
                  <a:t>           </a:t>
                </a:r>
                <a:r>
                  <a:rPr lang="ar-SA" sz="2800" dirty="0"/>
                  <a:t>=</a:t>
                </a:r>
                <a:r>
                  <a:rPr lang="ar-SA" dirty="0"/>
                  <a: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𝐾</m:t>
                    </m:r>
                  </m:oMath>
                </a14:m>
                <a:r>
                  <a:rPr lang="ar-SA" dirty="0"/>
                  <a:t> </a:t>
                </a:r>
                <a14:m>
                  <m:oMath xmlns:m="http://schemas.openxmlformats.org/officeDocument/2006/math">
                    <m:f>
                      <m:fPr>
                        <m:ctrlPr>
                          <a:rPr lang="ar-SA" i="1">
                            <a:latin typeface="Cambria Math" panose="02040503050406030204" pitchFamily="18" charset="0"/>
                          </a:rPr>
                        </m:ctrlPr>
                      </m:fPr>
                      <m:num>
                        <m:r>
                          <a:rPr lang="en-US" i="1">
                            <a:latin typeface="Cambria Math" panose="02040503050406030204" pitchFamily="18" charset="0"/>
                          </a:rPr>
                          <m:t>𝐷</m:t>
                        </m:r>
                      </m:num>
                      <m:den>
                        <m:r>
                          <a:rPr lang="en-US" i="1">
                            <a:latin typeface="Cambria Math" panose="02040503050406030204" pitchFamily="18" charset="0"/>
                          </a:rPr>
                          <m:t>𝑄</m:t>
                        </m:r>
                      </m:den>
                    </m:f>
                  </m:oMath>
                </a14:m>
                <a:endParaRPr lang="ar-SA" dirty="0"/>
              </a:p>
              <a:p>
                <a:pPr marL="0" indent="0" algn="r" rtl="1">
                  <a:spcBef>
                    <a:spcPts val="0"/>
                  </a:spcBef>
                  <a:buNone/>
                </a:pPr>
                <a:endParaRPr lang="ar-SA" sz="1600" dirty="0"/>
              </a:p>
              <a:p>
                <a:pPr marL="339725" indent="-339725" algn="r" rtl="1"/>
                <a:r>
                  <a:rPr lang="ar-SA" sz="2500" dirty="0"/>
                  <a:t>التكلفة السنوية لحفظ المخزون =                         </a:t>
                </a:r>
                <a:r>
                  <a:rPr lang="en-US" sz="2500" dirty="0"/>
                  <a:t>x</a:t>
                </a:r>
                <a:r>
                  <a:rPr lang="ar-SA" sz="2500" dirty="0"/>
                  <a:t> </a:t>
                </a:r>
              </a:p>
              <a:p>
                <a:pPr marL="0" indent="0" algn="r" rtl="1">
                  <a:buNone/>
                </a:pPr>
                <a:endParaRPr lang="ar-SA" sz="800" dirty="0"/>
              </a:p>
              <a:p>
                <a:pPr marL="0" indent="0" algn="r" rtl="1">
                  <a:buNone/>
                </a:pPr>
                <a:r>
                  <a:rPr lang="ar-SA" sz="2800" dirty="0"/>
                  <a:t>                          </a:t>
                </a:r>
                <a:r>
                  <a:rPr lang="ar-SA" sz="2000" dirty="0"/>
                  <a:t> </a:t>
                </a:r>
                <a:r>
                  <a:rPr lang="ar-SA" sz="2800" dirty="0"/>
                  <a:t>    </a:t>
                </a:r>
                <a:r>
                  <a:rPr lang="ar-SA" sz="2000" dirty="0"/>
                  <a:t> </a:t>
                </a:r>
                <a:r>
                  <a:rPr lang="ar-SA" sz="2800" dirty="0"/>
                  <a:t>   =</a:t>
                </a:r>
                <a:r>
                  <a:rPr lang="ar-SA"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𝐷</m:t>
                        </m:r>
                      </m:num>
                      <m:den>
                        <m:r>
                          <a:rPr lang="en-US" i="1" dirty="0">
                            <a:latin typeface="Cambria Math" panose="02040503050406030204" pitchFamily="18" charset="0"/>
                          </a:rPr>
                          <m:t>𝑄</m:t>
                        </m:r>
                      </m:den>
                    </m:f>
                    <m:r>
                      <a:rPr lang="en-US" i="1" dirty="0" smtClean="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𝑀</m:t>
                        </m:r>
                      </m:num>
                      <m:den>
                        <m:r>
                          <a:rPr lang="en-US" i="1" dirty="0">
                            <a:latin typeface="Cambria Math" panose="02040503050406030204" pitchFamily="18" charset="0"/>
                            <a:ea typeface="Cambria Math" panose="02040503050406030204" pitchFamily="18" charset="0"/>
                          </a:rPr>
                          <m:t>2</m:t>
                        </m:r>
                      </m:den>
                    </m:f>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𝑀</m:t>
                        </m:r>
                      </m:num>
                      <m:den>
                        <m:r>
                          <a:rPr lang="en-US" i="1" dirty="0">
                            <a:latin typeface="Cambria Math" panose="02040503050406030204" pitchFamily="18" charset="0"/>
                            <a:ea typeface="Cambria Math" panose="02040503050406030204" pitchFamily="18" charset="0"/>
                          </a:rPr>
                          <m:t>𝐷</m:t>
                        </m:r>
                      </m:den>
                    </m:f>
                    <m:r>
                      <a:rPr lang="en-US" b="0" i="1" dirty="0" smtClean="0">
                        <a:latin typeface="Cambria Math" panose="02040503050406030204" pitchFamily="18" charset="0"/>
                        <a:ea typeface="Cambria Math" panose="02040503050406030204" pitchFamily="18" charset="0"/>
                      </a:rPr>
                      <m:t>h</m:t>
                    </m:r>
                  </m:oMath>
                </a14:m>
                <a:endParaRPr lang="en-US" b="0" dirty="0">
                  <a:ea typeface="Cambria Math" panose="02040503050406030204" pitchFamily="18" charset="0"/>
                </a:endParaRPr>
              </a:p>
              <a:p>
                <a:pPr marL="0" indent="0" algn="r" rtl="1">
                  <a:buNone/>
                </a:pPr>
                <a:endParaRPr lang="ar-SA" sz="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149" t="-1677" r="-1749" b="-838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D53840B-CE04-4B46-899F-98C8731CC1D2}"/>
              </a:ext>
            </a:extLst>
          </p:cNvPr>
          <p:cNvSpPr txBox="1"/>
          <p:nvPr/>
        </p:nvSpPr>
        <p:spPr>
          <a:xfrm>
            <a:off x="683568" y="4869160"/>
            <a:ext cx="1944216" cy="892552"/>
          </a:xfrm>
          <a:prstGeom prst="rect">
            <a:avLst/>
          </a:prstGeom>
          <a:noFill/>
        </p:spPr>
        <p:txBody>
          <a:bodyPr wrap="square" rtlCol="0">
            <a:spAutoFit/>
          </a:bodyPr>
          <a:lstStyle/>
          <a:p>
            <a:pPr algn="r"/>
            <a:r>
              <a:rPr lang="ar-SA" sz="2500" dirty="0"/>
              <a:t>عدد دورات </a:t>
            </a:r>
          </a:p>
          <a:p>
            <a:pPr algn="r"/>
            <a:r>
              <a:rPr lang="ar-SA" sz="2500" dirty="0"/>
              <a:t>المخزون </a:t>
            </a:r>
            <a:r>
              <a:rPr lang="ar-SA" sz="2400" dirty="0"/>
              <a:t>سنوياً</a:t>
            </a:r>
            <a:endParaRPr lang="en-US" sz="2500" dirty="0"/>
          </a:p>
        </p:txBody>
      </p:sp>
      <p:sp>
        <p:nvSpPr>
          <p:cNvPr id="7" name="TextBox 6">
            <a:extLst>
              <a:ext uri="{FF2B5EF4-FFF2-40B4-BE49-F238E27FC236}">
                <a16:creationId xmlns:a16="http://schemas.microsoft.com/office/drawing/2014/main" id="{70257AE3-B1E3-4EB8-BE91-DBEA2D1EE4D5}"/>
              </a:ext>
            </a:extLst>
          </p:cNvPr>
          <p:cNvSpPr txBox="1"/>
          <p:nvPr/>
        </p:nvSpPr>
        <p:spPr>
          <a:xfrm>
            <a:off x="2987824" y="4869160"/>
            <a:ext cx="2160240" cy="861774"/>
          </a:xfrm>
          <a:prstGeom prst="rect">
            <a:avLst/>
          </a:prstGeom>
          <a:noFill/>
        </p:spPr>
        <p:txBody>
          <a:bodyPr wrap="square" rtlCol="0">
            <a:spAutoFit/>
          </a:bodyPr>
          <a:lstStyle/>
          <a:p>
            <a:pPr algn="r"/>
            <a:r>
              <a:rPr lang="ar-SA" sz="2500" dirty="0"/>
              <a:t>تكلفة حفظ المخزون لدورة مخزون</a:t>
            </a:r>
            <a:endParaRPr lang="en-US" sz="2500" dirty="0"/>
          </a:p>
        </p:txBody>
      </p:sp>
    </p:spTree>
    <p:extLst>
      <p:ext uri="{BB962C8B-B14F-4D97-AF65-F5344CB8AC3E}">
        <p14:creationId xmlns:p14="http://schemas.microsoft.com/office/powerpoint/2010/main" val="15903664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2800" dirty="0"/>
                  <a:t>التكلفة السنوية لشراء الطلبيات = </a:t>
                </a:r>
                <a14:m>
                  <m:oMath xmlns:m="http://schemas.openxmlformats.org/officeDocument/2006/math">
                    <m:r>
                      <a:rPr lang="en-US" sz="2800" i="1">
                        <a:latin typeface="Cambria Math" panose="02040503050406030204" pitchFamily="18" charset="0"/>
                      </a:rPr>
                      <m:t>𝑐𝐷</m:t>
                    </m:r>
                    <m:r>
                      <a:rPr lang="en-US" sz="2800" i="1">
                        <a:latin typeface="Cambria Math" panose="02040503050406030204" pitchFamily="18" charset="0"/>
                      </a:rPr>
                      <m:t> </m:t>
                    </m:r>
                  </m:oMath>
                </a14:m>
                <a:endParaRPr lang="en-US" sz="2800" dirty="0"/>
              </a:p>
              <a:p>
                <a:pPr marL="339725" indent="-339725" algn="r" rtl="1"/>
                <a:r>
                  <a:rPr lang="ar-SA" sz="2800" dirty="0"/>
                  <a:t>طول فترة العجز = </a:t>
                </a:r>
                <a14:m>
                  <m:oMath xmlns:m="http://schemas.openxmlformats.org/officeDocument/2006/math">
                    <m:f>
                      <m:fPr>
                        <m:ctrlPr>
                          <a:rPr lang="ar-SA" i="1">
                            <a:latin typeface="Cambria Math" panose="02040503050406030204" pitchFamily="18" charset="0"/>
                          </a:rPr>
                        </m:ctrlPr>
                      </m:fPr>
                      <m:num>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𝑀</m:t>
                        </m:r>
                      </m:num>
                      <m:den>
                        <m:r>
                          <a:rPr lang="en-US" b="0" i="1" smtClean="0">
                            <a:latin typeface="Cambria Math" panose="02040503050406030204" pitchFamily="18" charset="0"/>
                          </a:rPr>
                          <m:t>𝐷</m:t>
                        </m:r>
                      </m:den>
                    </m:f>
                  </m:oMath>
                </a14:m>
                <a:endParaRPr lang="en-US" dirty="0"/>
              </a:p>
              <a:p>
                <a:pPr marL="339725" indent="-339725" algn="r" rtl="1"/>
                <a:r>
                  <a:rPr lang="ar-SA" sz="2800" dirty="0"/>
                  <a:t>التكلفة السنوية للعجز = تكلفة العجز لدورة مخزون </a:t>
                </a:r>
                <a:r>
                  <a:rPr lang="en-US" sz="2800" dirty="0"/>
                  <a:t>x</a:t>
                </a:r>
                <a:r>
                  <a:rPr lang="ar-SA" sz="2800" dirty="0"/>
                  <a:t> </a:t>
                </a:r>
              </a:p>
              <a:p>
                <a:pPr marL="0" indent="0" algn="r" rtl="1">
                  <a:buNone/>
                </a:pPr>
                <a:r>
                  <a:rPr lang="ar-SA" sz="2800" dirty="0"/>
                  <a:t>             </a:t>
                </a:r>
                <a:r>
                  <a:rPr lang="ar-SA" sz="1100" dirty="0"/>
                  <a:t> </a:t>
                </a:r>
                <a:r>
                  <a:rPr lang="ar-SA" sz="2900" dirty="0"/>
                  <a:t> </a:t>
                </a:r>
                <a:r>
                  <a:rPr lang="ar-SA" sz="2800" dirty="0"/>
                  <a:t>   =</a:t>
                </a:r>
                <a14:m>
                  <m:oMath xmlns:m="http://schemas.openxmlformats.org/officeDocument/2006/math">
                    <m:f>
                      <m:fPr>
                        <m:ctrlPr>
                          <a:rPr lang="en-US" sz="3600" i="1" dirty="0">
                            <a:latin typeface="Cambria Math" panose="02040503050406030204" pitchFamily="18" charset="0"/>
                          </a:rPr>
                        </m:ctrlPr>
                      </m:fPr>
                      <m:num>
                        <m:r>
                          <a:rPr lang="en-US" sz="3600" i="1" dirty="0">
                            <a:latin typeface="Cambria Math" panose="02040503050406030204" pitchFamily="18" charset="0"/>
                          </a:rPr>
                          <m:t>𝐷</m:t>
                        </m:r>
                      </m:num>
                      <m:den>
                        <m:r>
                          <a:rPr lang="en-US" sz="3600" i="1" dirty="0">
                            <a:latin typeface="Cambria Math" panose="02040503050406030204" pitchFamily="18" charset="0"/>
                          </a:rPr>
                          <m:t>𝑄</m:t>
                        </m:r>
                      </m:den>
                    </m:f>
                    <m:r>
                      <a:rPr lang="en-US" sz="3600" i="1" dirty="0" smtClean="0">
                        <a:latin typeface="Cambria Math" panose="02040503050406030204" pitchFamily="18" charset="0"/>
                        <a:ea typeface="Cambria Math" panose="02040503050406030204" pitchFamily="18" charset="0"/>
                      </a:rPr>
                      <m:t>×</m:t>
                    </m:r>
                    <m:f>
                      <m:fPr>
                        <m:ctrlPr>
                          <a:rPr lang="en-US" sz="3600" i="1" dirty="0">
                            <a:latin typeface="Cambria Math" panose="02040503050406030204" pitchFamily="18" charset="0"/>
                            <a:ea typeface="Cambria Math" panose="02040503050406030204" pitchFamily="18" charset="0"/>
                          </a:rPr>
                        </m:ctrlPr>
                      </m:fPr>
                      <m:num>
                        <m:r>
                          <a:rPr lang="en-US" sz="3600" i="1" dirty="0">
                            <a:latin typeface="Cambria Math" panose="02040503050406030204" pitchFamily="18" charset="0"/>
                            <a:ea typeface="Cambria Math" panose="02040503050406030204" pitchFamily="18" charset="0"/>
                          </a:rPr>
                          <m:t>𝑄</m:t>
                        </m:r>
                        <m:r>
                          <a:rPr lang="en-US" sz="3600" i="1" dirty="0">
                            <a:latin typeface="Cambria Math" panose="02040503050406030204" pitchFamily="18" charset="0"/>
                            <a:ea typeface="Cambria Math" panose="02040503050406030204" pitchFamily="18" charset="0"/>
                          </a:rPr>
                          <m:t>−</m:t>
                        </m:r>
                        <m:r>
                          <a:rPr lang="en-US" sz="3600" b="0" i="1" dirty="0" smtClean="0">
                            <a:latin typeface="Cambria Math" panose="02040503050406030204" pitchFamily="18" charset="0"/>
                            <a:ea typeface="Cambria Math" panose="02040503050406030204" pitchFamily="18" charset="0"/>
                          </a:rPr>
                          <m:t>𝑀</m:t>
                        </m:r>
                      </m:num>
                      <m:den>
                        <m:r>
                          <a:rPr lang="en-US" sz="3600" i="1" dirty="0">
                            <a:latin typeface="Cambria Math" panose="02040503050406030204" pitchFamily="18" charset="0"/>
                            <a:ea typeface="Cambria Math" panose="02040503050406030204" pitchFamily="18" charset="0"/>
                          </a:rPr>
                          <m:t>2</m:t>
                        </m:r>
                      </m:den>
                    </m:f>
                    <m:r>
                      <a:rPr lang="en-US" sz="3600" b="0" i="1" dirty="0" smtClean="0">
                        <a:latin typeface="Cambria Math" panose="02040503050406030204" pitchFamily="18" charset="0"/>
                        <a:ea typeface="Cambria Math" panose="02040503050406030204" pitchFamily="18" charset="0"/>
                      </a:rPr>
                      <m:t> </m:t>
                    </m:r>
                    <m:f>
                      <m:fPr>
                        <m:ctrlPr>
                          <a:rPr lang="en-US" sz="3600" i="1" dirty="0">
                            <a:latin typeface="Cambria Math" panose="02040503050406030204" pitchFamily="18" charset="0"/>
                            <a:ea typeface="Cambria Math" panose="02040503050406030204" pitchFamily="18" charset="0"/>
                          </a:rPr>
                        </m:ctrlPr>
                      </m:fPr>
                      <m:num>
                        <m:r>
                          <a:rPr lang="en-US" sz="3600" i="1" dirty="0" smtClean="0">
                            <a:latin typeface="Cambria Math" panose="02040503050406030204" pitchFamily="18" charset="0"/>
                            <a:ea typeface="Cambria Math" panose="02040503050406030204" pitchFamily="18" charset="0"/>
                          </a:rPr>
                          <m:t>𝑄</m:t>
                        </m:r>
                        <m:r>
                          <a:rPr lang="en-US" sz="3600" i="1" dirty="0" smtClean="0">
                            <a:latin typeface="Cambria Math" panose="02040503050406030204" pitchFamily="18" charset="0"/>
                            <a:ea typeface="Cambria Math" panose="02040503050406030204" pitchFamily="18" charset="0"/>
                          </a:rPr>
                          <m:t>−</m:t>
                        </m:r>
                        <m:r>
                          <a:rPr lang="en-US" sz="3600" i="1" dirty="0">
                            <a:latin typeface="Cambria Math" panose="02040503050406030204" pitchFamily="18" charset="0"/>
                            <a:ea typeface="Cambria Math" panose="02040503050406030204" pitchFamily="18" charset="0"/>
                          </a:rPr>
                          <m:t>𝑀</m:t>
                        </m:r>
                      </m:num>
                      <m:den>
                        <m:r>
                          <a:rPr lang="en-US" sz="3600" i="1" dirty="0">
                            <a:latin typeface="Cambria Math" panose="02040503050406030204" pitchFamily="18" charset="0"/>
                            <a:ea typeface="Cambria Math" panose="02040503050406030204" pitchFamily="18" charset="0"/>
                          </a:rPr>
                          <m:t>𝐷</m:t>
                        </m:r>
                      </m:den>
                    </m:f>
                    <m:r>
                      <a:rPr lang="en-US" sz="3600" b="0" i="1" dirty="0" smtClean="0">
                        <a:latin typeface="Cambria Math" panose="02040503050406030204" pitchFamily="18" charset="0"/>
                        <a:ea typeface="Cambria Math" panose="02040503050406030204" pitchFamily="18" charset="0"/>
                      </a:rPr>
                      <m:t>𝑠</m:t>
                    </m:r>
                  </m:oMath>
                </a14:m>
                <a:r>
                  <a:rPr lang="en-US" sz="3600" dirty="0"/>
                  <a:t> </a:t>
                </a:r>
                <a:endParaRPr lang="ar-SA" sz="3600" dirty="0"/>
              </a:p>
              <a:p>
                <a:pPr marL="0" indent="0" algn="r" rtl="1">
                  <a:spcBef>
                    <a:spcPts val="0"/>
                  </a:spcBef>
                  <a:buNone/>
                </a:pPr>
                <a:endParaRPr lang="ar-SA" sz="2800" dirty="0"/>
              </a:p>
              <a:p>
                <a:pPr marL="0" indent="0" algn="ctr" rtl="1">
                  <a:buNone/>
                </a:pPr>
                <a14:m>
                  <m:oMathPara xmlns:m="http://schemas.openxmlformats.org/officeDocument/2006/math">
                    <m:oMathParaPr>
                      <m:jc m:val="centerGroup"/>
                    </m:oMathParaPr>
                    <m:oMath xmlns:m="http://schemas.openxmlformats.org/officeDocument/2006/math">
                      <m:r>
                        <m:rPr>
                          <m:nor/>
                        </m:rPr>
                        <a:rPr lang="en-US" sz="2800">
                          <a:latin typeface="Cambria Math" panose="02040503050406030204" pitchFamily="18" charset="0"/>
                        </a:rPr>
                        <m:t>TC</m:t>
                      </m:r>
                      <m:r>
                        <m:rPr>
                          <m:nor/>
                        </m:rPr>
                        <a:rPr lang="en-US" sz="2800">
                          <a:latin typeface="Cambria Math" panose="02040503050406030204" pitchFamily="18" charset="0"/>
                        </a:rPr>
                        <m:t>(</m:t>
                      </m:r>
                      <m:r>
                        <m:rPr>
                          <m:nor/>
                        </m:rPr>
                        <a:rPr lang="en-US" sz="2800" i="1">
                          <a:latin typeface="Cambria Math" panose="02040503050406030204" pitchFamily="18" charset="0"/>
                        </a:rPr>
                        <m:t>Q</m:t>
                      </m:r>
                      <m:r>
                        <m:rPr>
                          <m:nor/>
                        </m:rPr>
                        <a:rPr lang="en-US" sz="2800" i="1">
                          <a:latin typeface="Cambria Math" panose="02040503050406030204" pitchFamily="18" charset="0"/>
                        </a:rPr>
                        <m:t> ,</m:t>
                      </m:r>
                      <m:r>
                        <m:rPr>
                          <m:nor/>
                        </m:rPr>
                        <a:rPr lang="en-US" sz="2800" b="0" i="1" smtClean="0">
                          <a:latin typeface="Cambria Math" panose="02040503050406030204" pitchFamily="18" charset="0"/>
                        </a:rPr>
                        <m:t>M</m:t>
                      </m:r>
                      <m:r>
                        <m:rPr>
                          <m:nor/>
                        </m:rPr>
                        <a:rPr lang="en-US" sz="2800" b="0" i="0" smtClean="0">
                          <a:latin typeface="Cambria Math" panose="02040503050406030204" pitchFamily="18" charset="0"/>
                        </a:rPr>
                        <m:t> </m:t>
                      </m:r>
                      <m:r>
                        <m:rPr>
                          <m:nor/>
                        </m:rPr>
                        <a:rPr lang="en-US" sz="2800">
                          <a:latin typeface="Cambria Math" panose="02040503050406030204" pitchFamily="18" charset="0"/>
                        </a:rPr>
                        <m:t>)</m:t>
                      </m:r>
                      <m:r>
                        <a:rPr lang="en-US" sz="2800" i="1">
                          <a:latin typeface="Cambria Math" panose="02040503050406030204" pitchFamily="18" charset="0"/>
                        </a:rPr>
                        <m:t>= </m:t>
                      </m:r>
                      <m:f>
                        <m:fPr>
                          <m:ctrlPr>
                            <a:rPr lang="ar-SA" sz="2800" i="1">
                              <a:latin typeface="Cambria Math" panose="02040503050406030204" pitchFamily="18" charset="0"/>
                            </a:rPr>
                          </m:ctrlPr>
                        </m:fPr>
                        <m:num>
                          <m:r>
                            <a:rPr lang="en-US" sz="2800" i="1">
                              <a:latin typeface="Cambria Math" panose="02040503050406030204" pitchFamily="18" charset="0"/>
                            </a:rPr>
                            <m:t>𝐾𝐷</m:t>
                          </m:r>
                        </m:num>
                        <m:den>
                          <m:r>
                            <a:rPr lang="en-US" sz="2800" i="1">
                              <a:latin typeface="Cambria Math" panose="02040503050406030204" pitchFamily="18" charset="0"/>
                            </a:rPr>
                            <m:t>𝑄</m:t>
                          </m:r>
                        </m:den>
                      </m:f>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h</m:t>
                          </m:r>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𝑀</m:t>
                              </m:r>
                            </m:e>
                            <m:sup>
                              <m:r>
                                <a:rPr lang="en-US" sz="2800" b="0" i="1" smtClean="0">
                                  <a:latin typeface="Cambria Math" panose="02040503050406030204" pitchFamily="18" charset="0"/>
                                  <a:ea typeface="Cambria Math" panose="02040503050406030204" pitchFamily="18" charset="0"/>
                                </a:rPr>
                                <m:t>2</m:t>
                              </m:r>
                            </m:sup>
                          </m:sSup>
                        </m:num>
                        <m:den>
                          <m:r>
                            <a:rPr lang="en-US" sz="2800" i="1">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𝑄</m:t>
                          </m:r>
                        </m:den>
                      </m:f>
                      <m:r>
                        <a:rPr lang="en-US" sz="2800" i="1">
                          <a:latin typeface="Cambria Math" panose="02040503050406030204" pitchFamily="18" charset="0"/>
                          <a:ea typeface="Cambria Math" panose="02040503050406030204" pitchFamily="18" charset="0"/>
                        </a:rPr>
                        <m:t>+</m:t>
                      </m:r>
                      <m:f>
                        <m:fPr>
                          <m:ctrlPr>
                            <a:rPr lang="en-US" sz="2800" i="1" dirty="0">
                              <a:latin typeface="Cambria Math" panose="02040503050406030204" pitchFamily="18" charset="0"/>
                              <a:ea typeface="Cambria Math" panose="02040503050406030204" pitchFamily="18" charset="0"/>
                            </a:rPr>
                          </m:ctrlPr>
                        </m:fPr>
                        <m:num>
                          <m:sSup>
                            <m:sSupPr>
                              <m:ctrlPr>
                                <a:rPr lang="en-US" sz="2800" i="1" dirty="0" smtClean="0">
                                  <a:latin typeface="Cambria Math" panose="02040503050406030204" pitchFamily="18" charset="0"/>
                                  <a:ea typeface="Cambria Math" panose="02040503050406030204" pitchFamily="18" charset="0"/>
                                </a:rPr>
                              </m:ctrlPr>
                            </m:sSupPr>
                            <m:e>
                              <m:r>
                                <a:rPr lang="en-US" sz="2800" b="0" i="1" dirty="0" smtClean="0">
                                  <a:latin typeface="Cambria Math" panose="02040503050406030204" pitchFamily="18" charset="0"/>
                                  <a:ea typeface="Cambria Math" panose="02040503050406030204" pitchFamily="18" charset="0"/>
                                </a:rPr>
                                <m:t>𝑠</m:t>
                              </m:r>
                              <m:r>
                                <a:rPr lang="en-US" sz="2800" b="0" i="1" dirty="0" smtClean="0">
                                  <a:latin typeface="Cambria Math" panose="02040503050406030204" pitchFamily="18" charset="0"/>
                                  <a:ea typeface="Cambria Math" panose="02040503050406030204" pitchFamily="18" charset="0"/>
                                </a:rPr>
                                <m:t> </m:t>
                              </m:r>
                              <m:d>
                                <m:dPr>
                                  <m:ctrlPr>
                                    <a:rPr lang="en-US" sz="2800" i="1" dirty="0" smtClean="0">
                                      <a:latin typeface="Cambria Math" panose="02040503050406030204" pitchFamily="18" charset="0"/>
                                      <a:ea typeface="Cambria Math" panose="02040503050406030204" pitchFamily="18" charset="0"/>
                                    </a:rPr>
                                  </m:ctrlPr>
                                </m:dPr>
                                <m:e>
                                  <m:r>
                                    <a:rPr lang="en-US" sz="2800" i="1" dirty="0">
                                      <a:latin typeface="Cambria Math" panose="02040503050406030204" pitchFamily="18" charset="0"/>
                                      <a:ea typeface="Cambria Math" panose="02040503050406030204" pitchFamily="18" charset="0"/>
                                    </a:rPr>
                                    <m:t>𝑄</m:t>
                                  </m:r>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ea typeface="Cambria Math" panose="02040503050406030204" pitchFamily="18" charset="0"/>
                                    </a:rPr>
                                    <m:t>𝑀</m:t>
                                  </m:r>
                                </m:e>
                              </m:d>
                            </m:e>
                            <m:sup>
                              <m:r>
                                <a:rPr lang="en-US" sz="2800" b="0" i="1" dirty="0" smtClean="0">
                                  <a:latin typeface="Cambria Math" panose="02040503050406030204" pitchFamily="18" charset="0"/>
                                  <a:ea typeface="Cambria Math" panose="02040503050406030204" pitchFamily="18" charset="0"/>
                                </a:rPr>
                                <m:t>2</m:t>
                              </m:r>
                            </m:sup>
                          </m:sSup>
                        </m:num>
                        <m:den>
                          <m:r>
                            <a:rPr lang="en-US" sz="2800" b="0" i="1" dirty="0" smtClean="0">
                              <a:latin typeface="Cambria Math" panose="02040503050406030204" pitchFamily="18" charset="0"/>
                              <a:ea typeface="Cambria Math" panose="02040503050406030204" pitchFamily="18" charset="0"/>
                            </a:rPr>
                            <m:t>2</m:t>
                          </m:r>
                          <m:r>
                            <a:rPr lang="en-US" sz="2800" b="0" i="1" dirty="0" smtClean="0">
                              <a:latin typeface="Cambria Math" panose="02040503050406030204" pitchFamily="18" charset="0"/>
                              <a:ea typeface="Cambria Math" panose="02040503050406030204" pitchFamily="18" charset="0"/>
                            </a:rPr>
                            <m:t>𝑄</m:t>
                          </m:r>
                        </m:den>
                      </m:f>
                      <m:r>
                        <a:rPr lang="en-US" sz="2800" b="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𝑐𝐷</m:t>
                      </m:r>
                    </m:oMath>
                  </m:oMathPara>
                </a14:m>
                <a:endParaRPr lang="ar-SA" sz="2800" dirty="0"/>
              </a:p>
              <a:p>
                <a:pPr marL="0" indent="0" algn="r" rtl="1">
                  <a:spcBef>
                    <a:spcPts val="0"/>
                  </a:spcBef>
                  <a:buNone/>
                </a:pPr>
                <a:endParaRPr lang="ar-SA" sz="1600" dirty="0"/>
              </a:p>
              <a:p>
                <a:pPr marL="0" indent="0" algn="r" rtl="1">
                  <a:spcBef>
                    <a:spcPts val="0"/>
                  </a:spcBef>
                  <a:buNone/>
                </a:pPr>
                <a:r>
                  <a:rPr lang="ar-SA" sz="2800" dirty="0"/>
                  <a:t>        وهي دالة محدبة في </a:t>
                </a:r>
                <a14:m>
                  <m:oMath xmlns:m="http://schemas.openxmlformats.org/officeDocument/2006/math">
                    <m:r>
                      <m:rPr>
                        <m:nor/>
                      </m:rPr>
                      <a:rPr lang="en-US" sz="2800" i="1">
                        <a:latin typeface="Cambria Math" panose="02040503050406030204" pitchFamily="18" charset="0"/>
                      </a:rPr>
                      <m:t>Q</m:t>
                    </m:r>
                  </m:oMath>
                </a14:m>
                <a:r>
                  <a:rPr lang="ar-SA" sz="2800" dirty="0"/>
                  <a:t> و </a:t>
                </a:r>
                <a14:m>
                  <m:oMath xmlns:m="http://schemas.openxmlformats.org/officeDocument/2006/math">
                    <m:r>
                      <m:rPr>
                        <m:nor/>
                      </m:rPr>
                      <a:rPr lang="en-US" sz="2800" i="1">
                        <a:latin typeface="Cambria Math" panose="02040503050406030204" pitchFamily="18" charset="0"/>
                      </a:rPr>
                      <m:t>M</m:t>
                    </m:r>
                  </m:oMath>
                </a14:m>
                <a:endParaRPr lang="ar-SA"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290" r="-1400" b="-696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147F587-7196-4B1D-A7DE-D2725BE7985D}"/>
              </a:ext>
            </a:extLst>
          </p:cNvPr>
          <p:cNvSpPr txBox="1"/>
          <p:nvPr/>
        </p:nvSpPr>
        <p:spPr>
          <a:xfrm>
            <a:off x="485474" y="2680464"/>
            <a:ext cx="1944216" cy="892552"/>
          </a:xfrm>
          <a:prstGeom prst="rect">
            <a:avLst/>
          </a:prstGeom>
          <a:noFill/>
        </p:spPr>
        <p:txBody>
          <a:bodyPr wrap="square" rtlCol="0">
            <a:spAutoFit/>
          </a:bodyPr>
          <a:lstStyle/>
          <a:p>
            <a:pPr algn="r"/>
            <a:r>
              <a:rPr lang="ar-SA" sz="2500" dirty="0"/>
              <a:t>عدد دورات </a:t>
            </a:r>
          </a:p>
          <a:p>
            <a:pPr algn="r"/>
            <a:r>
              <a:rPr lang="ar-SA" sz="2500" dirty="0"/>
              <a:t>المخزون </a:t>
            </a:r>
            <a:r>
              <a:rPr lang="ar-SA" sz="2400" dirty="0"/>
              <a:t>سنوياً</a:t>
            </a:r>
            <a:endParaRPr lang="en-US" sz="2500" dirty="0"/>
          </a:p>
        </p:txBody>
      </p:sp>
    </p:spTree>
    <p:extLst>
      <p:ext uri="{BB962C8B-B14F-4D97-AF65-F5344CB8AC3E}">
        <p14:creationId xmlns:p14="http://schemas.microsoft.com/office/powerpoint/2010/main" val="15448297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التكلفة الأقل تحدث عندما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TC</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TC</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den>
                    </m:f>
                    <m:r>
                      <a:rPr lang="en-US" i="1">
                        <a:latin typeface="Cambria Math" panose="02040503050406030204" pitchFamily="18" charset="0"/>
                      </a:rPr>
                      <m:t>=</m:t>
                    </m:r>
                    <m:r>
                      <a:rPr lang="en-US" i="1">
                        <a:latin typeface="Cambria Math" panose="02040503050406030204" pitchFamily="18" charset="0"/>
                      </a:rPr>
                      <m:t>0</m:t>
                    </m:r>
                  </m:oMath>
                </a14:m>
                <a:r>
                  <a:rPr lang="ar-SA" dirty="0"/>
                  <a:t> </a:t>
                </a:r>
              </a:p>
              <a:p>
                <a:pPr marL="339725" indent="-339725" algn="r" rtl="1"/>
                <a:r>
                  <a:rPr lang="ar-SA" dirty="0"/>
                  <a:t>الكمية المثلى للإنتاج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oMath>
                </a14:m>
                <a:r>
                  <a:rPr lang="ar-SA" dirty="0"/>
                  <a:t> هي:</a:t>
                </a:r>
              </a:p>
              <a:p>
                <a:pPr marL="339725" indent="-339725" algn="r" rtl="1"/>
                <a:endParaRPr lang="ar-SA" sz="1000" dirty="0"/>
              </a:p>
              <a:p>
                <a:pPr marL="0" indent="0" algn="ctr" rtl="1">
                  <a:spcBef>
                    <a:spcPts val="0"/>
                  </a:spcBef>
                  <a:buNone/>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b="0" i="1" smtClean="0">
                                  <a:latin typeface="Cambria Math" panose="02040503050406030204" pitchFamily="18" charset="0"/>
                                </a:rPr>
                                <m:t>𝐾</m:t>
                              </m:r>
                              <m:r>
                                <a:rPr lang="en-US" sz="2800" i="1">
                                  <a:latin typeface="Cambria Math" panose="02040503050406030204" pitchFamily="18" charset="0"/>
                                </a:rPr>
                                <m:t>𝐷</m:t>
                              </m:r>
                            </m:num>
                            <m:den>
                              <m:r>
                                <a:rPr lang="en-US" sz="2800" i="1" smtClean="0">
                                  <a:latin typeface="Cambria Math" panose="02040503050406030204" pitchFamily="18" charset="0"/>
                                </a:rPr>
                                <m:t>h</m:t>
                              </m:r>
                            </m:den>
                          </m:f>
                          <m:d>
                            <m:dPr>
                              <m:ctrlPr>
                                <a:rPr lang="en-US" sz="2800" i="1" smtClean="0">
                                  <a:latin typeface="Cambria Math" panose="02040503050406030204" pitchFamily="18" charset="0"/>
                                </a:rPr>
                              </m:ctrlPr>
                            </m:dPr>
                            <m:e>
                              <m:f>
                                <m:fPr>
                                  <m:ctrlPr>
                                    <a:rPr lang="en-US" sz="2800" i="1">
                                      <a:latin typeface="Cambria Math" panose="02040503050406030204" pitchFamily="18" charset="0"/>
                                    </a:rPr>
                                  </m:ctrlPr>
                                </m:fPr>
                                <m:num>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𝑠</m:t>
                                  </m:r>
                                </m:num>
                                <m:den>
                                  <m:r>
                                    <a:rPr lang="en-US" sz="2800" b="0" i="1" smtClean="0">
                                      <a:latin typeface="Cambria Math" panose="02040503050406030204" pitchFamily="18" charset="0"/>
                                    </a:rPr>
                                    <m:t>𝑠</m:t>
                                  </m:r>
                                </m:den>
                              </m:f>
                            </m:e>
                          </m:d>
                        </m:e>
                      </m:rad>
                      <m:r>
                        <m:rPr>
                          <m:nor/>
                        </m:rPr>
                        <a:rPr lang="en-US" sz="2800" b="0" i="0" smtClean="0">
                          <a:latin typeface="Cambria Math" panose="02040503050406030204" pitchFamily="18" charset="0"/>
                        </a:rPr>
                        <m:t>= </m:t>
                      </m:r>
                      <m:r>
                        <m:rPr>
                          <m:nor/>
                        </m:rPr>
                        <a:rPr lang="en-US" sz="2800">
                          <a:latin typeface="Cambria Math" panose="02040503050406030204" pitchFamily="18" charset="0"/>
                        </a:rPr>
                        <m:t>EOQ</m:t>
                      </m:r>
                      <m:r>
                        <a:rPr lang="en-US"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h</m:t>
                              </m:r>
                              <m:r>
                                <a:rPr lang="en-US" sz="2800" i="1">
                                  <a:latin typeface="Cambria Math" panose="02040503050406030204" pitchFamily="18" charset="0"/>
                                </a:rPr>
                                <m:t>+</m:t>
                              </m:r>
                              <m:r>
                                <a:rPr lang="en-US" sz="2800" i="1">
                                  <a:latin typeface="Cambria Math" panose="02040503050406030204" pitchFamily="18" charset="0"/>
                                </a:rPr>
                                <m:t>𝑠</m:t>
                              </m:r>
                            </m:num>
                            <m:den>
                              <m:r>
                                <a:rPr lang="en-US" sz="2800" i="1">
                                  <a:latin typeface="Cambria Math" panose="02040503050406030204" pitchFamily="18" charset="0"/>
                                </a:rPr>
                                <m:t>𝑠</m:t>
                              </m:r>
                            </m:den>
                          </m:f>
                        </m:e>
                      </m:rad>
                    </m:oMath>
                  </m:oMathPara>
                </a14:m>
                <a:endParaRPr lang="ar-SA" sz="2800" b="0" dirty="0"/>
              </a:p>
              <a:p>
                <a:pPr marL="0" indent="0" algn="ctr" rtl="1">
                  <a:buNone/>
                </a:pPr>
                <a:endParaRPr lang="ar-SA" sz="1400" b="0" dirty="0"/>
              </a:p>
              <a:p>
                <a:pPr marL="0" indent="0" algn="ctr" rtl="1">
                  <a:buNone/>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𝑀</m:t>
                          </m:r>
                        </m:e>
                        <m:sup>
                          <m:r>
                            <a:rPr lang="en-US" sz="2800" i="1">
                              <a:latin typeface="Cambria Math" panose="02040503050406030204" pitchFamily="18" charset="0"/>
                            </a:rPr>
                            <m:t>∗</m:t>
                          </m:r>
                        </m:sup>
                      </m:sSup>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𝐾𝐷</m:t>
                              </m:r>
                            </m:num>
                            <m:den>
                              <m:r>
                                <a:rPr lang="en-US" sz="2800" i="1">
                                  <a:latin typeface="Cambria Math" panose="02040503050406030204" pitchFamily="18" charset="0"/>
                                </a:rPr>
                                <m:t>h</m:t>
                              </m:r>
                            </m:den>
                          </m:f>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𝑠</m:t>
                                  </m:r>
                                </m:num>
                                <m:den>
                                  <m:r>
                                    <a:rPr lang="en-US" sz="2800" i="1">
                                      <a:latin typeface="Cambria Math" panose="02040503050406030204" pitchFamily="18" charset="0"/>
                                    </a:rPr>
                                    <m:t>h</m:t>
                                  </m:r>
                                  <m:r>
                                    <a:rPr lang="en-US" sz="2800" i="1">
                                      <a:latin typeface="Cambria Math" panose="02040503050406030204" pitchFamily="18" charset="0"/>
                                    </a:rPr>
                                    <m:t>+</m:t>
                                  </m:r>
                                  <m:r>
                                    <a:rPr lang="en-US" sz="2800" i="1">
                                      <a:latin typeface="Cambria Math" panose="02040503050406030204" pitchFamily="18" charset="0"/>
                                    </a:rPr>
                                    <m:t>𝑠</m:t>
                                  </m:r>
                                </m:den>
                              </m:f>
                            </m:e>
                          </m:d>
                        </m:e>
                      </m:rad>
                      <m:r>
                        <m:rPr>
                          <m:nor/>
                        </m:rPr>
                        <a:rPr lang="en-US" sz="2800">
                          <a:latin typeface="Cambria Math" panose="02040503050406030204" pitchFamily="18" charset="0"/>
                        </a:rPr>
                        <m:t>= </m:t>
                      </m:r>
                      <m:r>
                        <m:rPr>
                          <m:nor/>
                        </m:rPr>
                        <a:rPr lang="en-US" sz="2800">
                          <a:latin typeface="Cambria Math" panose="02040503050406030204" pitchFamily="18" charset="0"/>
                        </a:rPr>
                        <m:t>EOQ</m:t>
                      </m:r>
                      <m:r>
                        <a:rPr lang="en-US" sz="2800" i="1">
                          <a:latin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𝑠</m:t>
                              </m:r>
                            </m:num>
                            <m:den>
                              <m:r>
                                <a:rPr lang="en-US" sz="2800" i="1">
                                  <a:latin typeface="Cambria Math" panose="02040503050406030204" pitchFamily="18" charset="0"/>
                                </a:rPr>
                                <m:t>h</m:t>
                              </m:r>
                              <m:r>
                                <a:rPr lang="en-US" sz="2800" i="1">
                                  <a:latin typeface="Cambria Math" panose="02040503050406030204" pitchFamily="18" charset="0"/>
                                </a:rPr>
                                <m:t>+</m:t>
                              </m:r>
                              <m:r>
                                <a:rPr lang="en-US" sz="2800" i="1">
                                  <a:latin typeface="Cambria Math" panose="02040503050406030204" pitchFamily="18" charset="0"/>
                                </a:rPr>
                                <m:t>𝑠</m:t>
                              </m:r>
                            </m:den>
                          </m:f>
                        </m:e>
                      </m:rad>
                    </m:oMath>
                  </m:oMathPara>
                </a14:m>
                <a:endParaRPr lang="ar-SA"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r="-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D6163BA-F05A-431B-A378-60B6834C664A}"/>
                  </a:ext>
                </a:extLst>
              </p:cNvPr>
              <p:cNvSpPr txBox="1"/>
              <p:nvPr/>
            </p:nvSpPr>
            <p:spPr>
              <a:xfrm>
                <a:off x="1475656" y="5973414"/>
                <a:ext cx="6301680" cy="830997"/>
              </a:xfrm>
              <a:prstGeom prst="rect">
                <a:avLst/>
              </a:prstGeom>
              <a:noFill/>
            </p:spPr>
            <p:txBody>
              <a:bodyPr wrap="square" rtlCol="0">
                <a:spAutoFit/>
              </a:bodyPr>
              <a:lstStyle/>
              <a:p>
                <a:pPr algn="ctr" rtl="1"/>
                <a:r>
                  <a:rPr lang="ar-SA" sz="2400" dirty="0">
                    <a:solidFill>
                      <a:srgbClr val="009900"/>
                    </a:solidFill>
                  </a:rPr>
                  <a:t>عندما  </a:t>
                </a:r>
                <a14:m>
                  <m:oMath xmlns:m="http://schemas.openxmlformats.org/officeDocument/2006/math">
                    <m:r>
                      <a:rPr lang="en-US" sz="2400" i="1">
                        <a:solidFill>
                          <a:srgbClr val="009900"/>
                        </a:solidFill>
                        <a:latin typeface="Cambria Math" panose="02040503050406030204" pitchFamily="18" charset="0"/>
                      </a:rPr>
                      <m:t>𝑠</m:t>
                    </m:r>
                    <m:r>
                      <a:rPr lang="en-US" sz="2400" i="1" smtClean="0">
                        <a:solidFill>
                          <a:srgbClr val="009900"/>
                        </a:solidFill>
                        <a:latin typeface="Cambria Math" panose="02040503050406030204" pitchFamily="18" charset="0"/>
                        <a:ea typeface="Cambria Math" panose="02040503050406030204" pitchFamily="18" charset="0"/>
                      </a:rPr>
                      <m:t>→</m:t>
                    </m:r>
                    <m:r>
                      <a:rPr lang="en-US" sz="2400" i="1" smtClean="0">
                        <a:solidFill>
                          <a:srgbClr val="009900"/>
                        </a:solidFill>
                        <a:latin typeface="Cambria Math" panose="02040503050406030204" pitchFamily="18" charset="0"/>
                        <a:ea typeface="Cambria Math" panose="02040503050406030204" pitchFamily="18" charset="0"/>
                      </a:rPr>
                      <m:t>∞</m:t>
                    </m:r>
                  </m:oMath>
                </a14:m>
                <a:r>
                  <a:rPr lang="ar-SA" sz="2400" dirty="0">
                    <a:solidFill>
                      <a:srgbClr val="009900"/>
                    </a:solidFill>
                  </a:rPr>
                  <a:t> </a:t>
                </a:r>
                <a:r>
                  <a:rPr lang="en-US" sz="2400" dirty="0">
                    <a:solidFill>
                      <a:srgbClr val="009900"/>
                    </a:solidFill>
                  </a:rPr>
                  <a:t> </a:t>
                </a:r>
                <a:r>
                  <a:rPr lang="ar-SA" sz="2400" dirty="0">
                    <a:solidFill>
                      <a:srgbClr val="009900"/>
                    </a:solidFill>
                  </a:rPr>
                  <a:t>، </a:t>
                </a:r>
                <a:r>
                  <a:rPr lang="en-US" sz="2400" dirty="0">
                    <a:solidFill>
                      <a:srgbClr val="009900"/>
                    </a:solidFill>
                  </a:rPr>
                  <a:t> </a:t>
                </a:r>
                <a:r>
                  <a:rPr lang="ar-SA" sz="2400" dirty="0">
                    <a:solidFill>
                      <a:srgbClr val="009900"/>
                    </a:solidFill>
                  </a:rPr>
                  <a:t>نجد أن  </a:t>
                </a:r>
                <a14:m>
                  <m:oMath xmlns:m="http://schemas.openxmlformats.org/officeDocument/2006/math">
                    <m:sSup>
                      <m:sSupPr>
                        <m:ctrlPr>
                          <a:rPr lang="en-US" sz="2400" i="1">
                            <a:solidFill>
                              <a:srgbClr val="009900"/>
                            </a:solidFill>
                            <a:latin typeface="Cambria Math" panose="02040503050406030204" pitchFamily="18" charset="0"/>
                          </a:rPr>
                        </m:ctrlPr>
                      </m:sSupPr>
                      <m:e>
                        <m:r>
                          <a:rPr lang="en-US" sz="2400" i="1">
                            <a:solidFill>
                              <a:srgbClr val="009900"/>
                            </a:solidFill>
                            <a:latin typeface="Cambria Math" panose="02040503050406030204" pitchFamily="18" charset="0"/>
                          </a:rPr>
                          <m:t>𝑄</m:t>
                        </m:r>
                      </m:e>
                      <m:sup>
                        <m:r>
                          <a:rPr lang="en-US" sz="2400" i="1">
                            <a:solidFill>
                              <a:srgbClr val="009900"/>
                            </a:solidFill>
                            <a:latin typeface="Cambria Math" panose="02040503050406030204" pitchFamily="18" charset="0"/>
                          </a:rPr>
                          <m:t>∗</m:t>
                        </m:r>
                      </m:sup>
                    </m:sSup>
                    <m:r>
                      <a:rPr lang="en-US" sz="2400" i="1" smtClean="0">
                        <a:solidFill>
                          <a:srgbClr val="009900"/>
                        </a:solidFill>
                        <a:latin typeface="Cambria Math" panose="02040503050406030204" pitchFamily="18" charset="0"/>
                        <a:ea typeface="Cambria Math" panose="02040503050406030204" pitchFamily="18" charset="0"/>
                      </a:rPr>
                      <m:t>→</m:t>
                    </m:r>
                    <m:r>
                      <m:rPr>
                        <m:nor/>
                      </m:rPr>
                      <a:rPr lang="en-US" sz="2400" b="0" i="0" smtClean="0">
                        <a:solidFill>
                          <a:srgbClr val="009900"/>
                        </a:solidFill>
                        <a:latin typeface="Cambria Math" panose="02040503050406030204" pitchFamily="18" charset="0"/>
                        <a:ea typeface="Cambria Math" panose="02040503050406030204" pitchFamily="18" charset="0"/>
                      </a:rPr>
                      <m:t>EOQ</m:t>
                    </m:r>
                  </m:oMath>
                </a14:m>
                <a:r>
                  <a:rPr lang="ar-SA" sz="2400" dirty="0">
                    <a:solidFill>
                      <a:srgbClr val="009900"/>
                    </a:solidFill>
                  </a:rPr>
                  <a:t> </a:t>
                </a:r>
                <a:r>
                  <a:rPr lang="en-US" sz="2400" dirty="0">
                    <a:solidFill>
                      <a:srgbClr val="009900"/>
                    </a:solidFill>
                  </a:rPr>
                  <a:t> </a:t>
                </a:r>
                <a:r>
                  <a:rPr lang="ar-SA" sz="2400" dirty="0">
                    <a:solidFill>
                      <a:srgbClr val="009900"/>
                    </a:solidFill>
                  </a:rPr>
                  <a:t> و </a:t>
                </a:r>
                <a:r>
                  <a:rPr lang="en-US" sz="2400" dirty="0">
                    <a:solidFill>
                      <a:srgbClr val="009900"/>
                    </a:solidFill>
                  </a:rPr>
                  <a:t> </a:t>
                </a:r>
                <a:r>
                  <a:rPr lang="ar-SA" sz="1600" dirty="0">
                    <a:solidFill>
                      <a:srgbClr val="009900"/>
                    </a:solidFill>
                  </a:rPr>
                  <a:t> </a:t>
                </a:r>
                <a14:m>
                  <m:oMath xmlns:m="http://schemas.openxmlformats.org/officeDocument/2006/math">
                    <m:sSup>
                      <m:sSupPr>
                        <m:ctrlPr>
                          <a:rPr lang="en-US" sz="2400" i="1">
                            <a:solidFill>
                              <a:srgbClr val="009900"/>
                            </a:solidFill>
                            <a:latin typeface="Cambria Math" panose="02040503050406030204" pitchFamily="18" charset="0"/>
                          </a:rPr>
                        </m:ctrlPr>
                      </m:sSupPr>
                      <m:e>
                        <m:r>
                          <a:rPr lang="en-US" sz="2400" i="1">
                            <a:solidFill>
                              <a:srgbClr val="009900"/>
                            </a:solidFill>
                            <a:latin typeface="Cambria Math" panose="02040503050406030204" pitchFamily="18" charset="0"/>
                          </a:rPr>
                          <m:t>𝑀</m:t>
                        </m:r>
                      </m:e>
                      <m:sup>
                        <m:r>
                          <a:rPr lang="en-US" sz="2400" i="1">
                            <a:solidFill>
                              <a:srgbClr val="009900"/>
                            </a:solidFill>
                            <a:latin typeface="Cambria Math" panose="02040503050406030204" pitchFamily="18" charset="0"/>
                          </a:rPr>
                          <m:t>∗</m:t>
                        </m:r>
                      </m:sup>
                    </m:sSup>
                    <m:r>
                      <a:rPr lang="en-US" sz="2400" i="1" smtClean="0">
                        <a:solidFill>
                          <a:srgbClr val="009900"/>
                        </a:solidFill>
                        <a:latin typeface="Cambria Math" panose="02040503050406030204" pitchFamily="18" charset="0"/>
                        <a:ea typeface="Cambria Math" panose="02040503050406030204" pitchFamily="18" charset="0"/>
                      </a:rPr>
                      <m:t>→</m:t>
                    </m:r>
                    <m:r>
                      <m:rPr>
                        <m:nor/>
                      </m:rPr>
                      <a:rPr lang="en-US" sz="2400" b="0" i="0" smtClean="0">
                        <a:solidFill>
                          <a:srgbClr val="009900"/>
                        </a:solidFill>
                        <a:latin typeface="Cambria Math" panose="02040503050406030204" pitchFamily="18" charset="0"/>
                        <a:ea typeface="Cambria Math" panose="02040503050406030204" pitchFamily="18" charset="0"/>
                      </a:rPr>
                      <m:t>EOQ</m:t>
                    </m:r>
                  </m:oMath>
                </a14:m>
                <a:r>
                  <a:rPr lang="ar-SA" sz="2400" dirty="0">
                    <a:solidFill>
                      <a:srgbClr val="009900"/>
                    </a:solidFill>
                  </a:rPr>
                  <a:t> </a:t>
                </a:r>
                <a:r>
                  <a:rPr lang="ar-SA" sz="2400" dirty="0">
                    <a:solidFill>
                      <a:srgbClr val="009900"/>
                    </a:solidFill>
                    <a:latin typeface="Cambria Math" panose="02040503050406030204" pitchFamily="18" charset="0"/>
                    <a:ea typeface="Cambria Math" panose="02040503050406030204" pitchFamily="18" charset="0"/>
                  </a:rPr>
                  <a:t> </a:t>
                </a:r>
              </a:p>
              <a:p>
                <a:pPr algn="ctr" rtl="1"/>
                <a:r>
                  <a:rPr lang="ar-SA" sz="2400" dirty="0">
                    <a:solidFill>
                      <a:srgbClr val="009900"/>
                    </a:solidFill>
                    <a:latin typeface="Cambria Math" panose="02040503050406030204" pitchFamily="18" charset="0"/>
                    <a:ea typeface="Cambria Math" panose="02040503050406030204" pitchFamily="18" charset="0"/>
                  </a:rPr>
                  <a:t>أي أن العجز يقترب من الصفر</a:t>
                </a:r>
                <a:endParaRPr lang="en-US" sz="2400" dirty="0">
                  <a:solidFill>
                    <a:srgbClr val="009900"/>
                  </a:solidFill>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7D6163BA-F05A-431B-A378-60B6834C664A}"/>
                  </a:ext>
                </a:extLst>
              </p:cNvPr>
              <p:cNvSpPr txBox="1">
                <a:spLocks noRot="1" noChangeAspect="1" noMove="1" noResize="1" noEditPoints="1" noAdjustHandles="1" noChangeArrowheads="1" noChangeShapeType="1" noTextEdit="1"/>
              </p:cNvSpPr>
              <p:nvPr/>
            </p:nvSpPr>
            <p:spPr>
              <a:xfrm>
                <a:off x="1475656" y="5973414"/>
                <a:ext cx="6301680" cy="830997"/>
              </a:xfrm>
              <a:prstGeom prst="rect">
                <a:avLst/>
              </a:prstGeom>
              <a:blipFill>
                <a:blip r:embed="rId3"/>
                <a:stretch>
                  <a:fillRect l="-3965" t="-5147" r="-1451" b="-16912"/>
                </a:stretch>
              </a:blipFill>
            </p:spPr>
            <p:txBody>
              <a:bodyPr/>
              <a:lstStyle/>
              <a:p>
                <a:r>
                  <a:rPr lang="en-US">
                    <a:noFill/>
                  </a:rPr>
                  <a:t> </a:t>
                </a:r>
              </a:p>
            </p:txBody>
          </p:sp>
        </mc:Fallback>
      </mc:AlternateContent>
    </p:spTree>
    <p:extLst>
      <p:ext uri="{BB962C8B-B14F-4D97-AF65-F5344CB8AC3E}">
        <p14:creationId xmlns:p14="http://schemas.microsoft.com/office/powerpoint/2010/main" val="13175485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مثال </a:t>
                </a:r>
                <a:r>
                  <a:rPr lang="en-US" dirty="0"/>
                  <a:t>6</a:t>
                </a:r>
                <a:r>
                  <a:rPr lang="ar-SA" dirty="0"/>
                  <a:t>: إحدى الشركات تبيع سنويا </a:t>
                </a:r>
                <a:r>
                  <a:rPr lang="en-US" dirty="0"/>
                  <a:t>10000</a:t>
                </a:r>
                <a:r>
                  <a:rPr lang="ar-SA" dirty="0"/>
                  <a:t> حاسبة يدوية. الشركة تستورد هذه الحاسبات من مورد خارجي بتكلفة </a:t>
                </a:r>
                <a:r>
                  <a:rPr lang="en-US" dirty="0"/>
                  <a:t>$18</a:t>
                </a:r>
                <a:r>
                  <a:rPr lang="ar-SA" dirty="0"/>
                  <a:t> للحاسبة.</a:t>
                </a:r>
                <a:r>
                  <a:rPr lang="en-US" dirty="0"/>
                  <a:t> </a:t>
                </a:r>
                <a:r>
                  <a:rPr lang="ar-SA" dirty="0"/>
                  <a:t>تكاليف إعداد الطلبية الواحدة تساوي </a:t>
                </a:r>
                <a:r>
                  <a:rPr lang="en-US" dirty="0"/>
                  <a:t>$50</a:t>
                </a:r>
                <a:r>
                  <a:rPr lang="ar-SA" dirty="0"/>
                  <a:t>. قد يحدث أحيانا عجز في المخزون يمكن تعويضه بطلبات آجلة ، علما بأن  تكلفة حدوث العجز هي </a:t>
                </a:r>
                <a:r>
                  <a:rPr lang="en-US" dirty="0"/>
                  <a:t>$15</a:t>
                </a:r>
                <a:r>
                  <a:rPr lang="ar-SA" dirty="0"/>
                  <a:t> لكل حاسبة لكل سنة. تكلفة حفظ المخزون السنوية هي </a:t>
                </a:r>
                <a:r>
                  <a:rPr lang="en-US" dirty="0"/>
                  <a:t>$0.25</a:t>
                </a:r>
                <a:r>
                  <a:rPr lang="ar-SA" dirty="0"/>
                  <a:t> لكل ريال من قيمة المخزون.</a:t>
                </a:r>
              </a:p>
              <a:p>
                <a:pPr marL="0" indent="0" algn="r" rtl="1">
                  <a:buNone/>
                </a:pPr>
                <a:r>
                  <a:rPr lang="ar-SA" dirty="0"/>
                  <a:t>   </a:t>
                </a:r>
                <a:r>
                  <a:rPr lang="ar-SA" sz="3100" dirty="0"/>
                  <a:t>ماهي كمية الطلبية المثلى؟ أقصى كمية في المخزن؟</a:t>
                </a:r>
                <a:r>
                  <a:rPr lang="en-US" sz="3100" dirty="0"/>
                  <a:t> </a:t>
                </a:r>
                <a:r>
                  <a:rPr lang="ar-SA" sz="3100" dirty="0"/>
                  <a:t>أقصى عجز؟ </a:t>
                </a:r>
              </a:p>
              <a:p>
                <a:pPr marL="0" indent="0" algn="r" rtl="1">
                  <a:buNone/>
                </a:pPr>
                <a:endParaRPr lang="ar-SA" dirty="0"/>
              </a:p>
              <a:p>
                <a:pPr marL="0" indent="0" algn="r" rtl="1">
                  <a:buNone/>
                </a:pPr>
                <a:r>
                  <a:rPr lang="ar-SA" dirty="0"/>
                  <a:t>   نلاحظ أن:      </a:t>
                </a:r>
                <a14:m>
                  <m:oMath xmlns:m="http://schemas.openxmlformats.org/officeDocument/2006/math">
                    <m:r>
                      <a:rPr lang="en-US" b="0" i="1" smtClean="0">
                        <a:latin typeface="Cambria Math" panose="02040503050406030204" pitchFamily="18" charset="0"/>
                      </a:rPr>
                      <m:t>h</m:t>
                    </m:r>
                    <m:r>
                      <a:rPr lang="en-US"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25</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18</m:t>
                        </m:r>
                      </m:e>
                    </m:d>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5</m:t>
                    </m:r>
                  </m:oMath>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4409" t="-1677" r="-1749" b="-5290"/>
                </a:stretch>
              </a:blipFill>
            </p:spPr>
            <p:txBody>
              <a:bodyPr/>
              <a:lstStyle/>
              <a:p>
                <a:r>
                  <a:rPr lang="en-US">
                    <a:noFill/>
                  </a:rPr>
                  <a:t> </a:t>
                </a:r>
              </a:p>
            </p:txBody>
          </p:sp>
        </mc:Fallback>
      </mc:AlternateContent>
    </p:spTree>
    <p:extLst>
      <p:ext uri="{BB962C8B-B14F-4D97-AF65-F5344CB8AC3E}">
        <p14:creationId xmlns:p14="http://schemas.microsoft.com/office/powerpoint/2010/main" val="28304683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3300" b="1" dirty="0">
                <a:solidFill>
                  <a:srgbClr val="002060"/>
                </a:solidFill>
              </a:rPr>
              <a:t>نموذج كمية الطلبية الاقتصادية مع السماح بالطلبات الآجلة</a:t>
            </a:r>
            <a:endParaRPr lang="en-US" sz="33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0" indent="0" rtl="1">
                  <a:buNone/>
                </a:pPr>
                <a14:m>
                  <m:oMath xmlns:m="http://schemas.openxmlformats.org/officeDocument/2006/math">
                    <m:sSup>
                      <m:sSupPr>
                        <m:ctrlPr>
                          <a:rPr lang="en-US" sz="3000" i="1" smtClean="0">
                            <a:latin typeface="Cambria Math" panose="02040503050406030204" pitchFamily="18" charset="0"/>
                          </a:rPr>
                        </m:ctrlPr>
                      </m:sSupPr>
                      <m:e>
                        <m:r>
                          <a:rPr lang="en-US" sz="3000" i="1">
                            <a:latin typeface="Cambria Math" panose="02040503050406030204" pitchFamily="18" charset="0"/>
                          </a:rPr>
                          <m:t>𝑄</m:t>
                        </m:r>
                      </m:e>
                      <m:sup>
                        <m:r>
                          <a:rPr lang="en-US" sz="3000" i="1">
                            <a:latin typeface="Cambria Math" panose="02040503050406030204" pitchFamily="18" charset="0"/>
                          </a:rPr>
                          <m:t>∗</m:t>
                        </m:r>
                      </m:sup>
                    </m:sSup>
                    <m:r>
                      <a:rPr lang="en-US" sz="3000" i="1">
                        <a:latin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2</m:t>
                            </m:r>
                            <m:r>
                              <a:rPr lang="en-US" sz="3000" i="1">
                                <a:latin typeface="Cambria Math" panose="02040503050406030204" pitchFamily="18" charset="0"/>
                              </a:rPr>
                              <m:t>𝐾𝐷</m:t>
                            </m:r>
                          </m:num>
                          <m:den>
                            <m:r>
                              <a:rPr lang="en-US" sz="3000" i="1">
                                <a:latin typeface="Cambria Math" panose="02040503050406030204" pitchFamily="18" charset="0"/>
                              </a:rPr>
                              <m:t>h</m:t>
                            </m:r>
                          </m:den>
                        </m:f>
                        <m:d>
                          <m:dPr>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i="1">
                                    <a:latin typeface="Cambria Math" panose="02040503050406030204" pitchFamily="18" charset="0"/>
                                  </a:rPr>
                                  <m:t>h</m:t>
                                </m:r>
                                <m:r>
                                  <a:rPr lang="en-US" sz="3000" i="1">
                                    <a:latin typeface="Cambria Math" panose="02040503050406030204" pitchFamily="18" charset="0"/>
                                  </a:rPr>
                                  <m:t>+</m:t>
                                </m:r>
                                <m:r>
                                  <a:rPr lang="en-US" sz="3000" i="1">
                                    <a:latin typeface="Cambria Math" panose="02040503050406030204" pitchFamily="18" charset="0"/>
                                  </a:rPr>
                                  <m:t>𝑠</m:t>
                                </m:r>
                              </m:num>
                              <m:den>
                                <m:r>
                                  <a:rPr lang="en-US" sz="3000" i="1">
                                    <a:latin typeface="Cambria Math" panose="02040503050406030204" pitchFamily="18" charset="0"/>
                                  </a:rPr>
                                  <m:t>𝑠</m:t>
                                </m:r>
                              </m:den>
                            </m:f>
                          </m:e>
                        </m:d>
                      </m:e>
                    </m:rad>
                  </m:oMath>
                </a14:m>
                <a:r>
                  <a:rPr lang="en-US" sz="3000" dirty="0"/>
                  <a:t> </a:t>
                </a:r>
                <a14:m>
                  <m:oMath xmlns:m="http://schemas.openxmlformats.org/officeDocument/2006/math">
                    <m:r>
                      <a:rPr lang="en-US" sz="3000" i="1">
                        <a:latin typeface="Cambria Math" panose="02040503050406030204" pitchFamily="18" charset="0"/>
                      </a:rPr>
                      <m:t>=</m:t>
                    </m:r>
                  </m:oMath>
                </a14:m>
                <a:r>
                  <a:rPr lang="en-US" sz="3000" dirty="0"/>
                  <a:t> </a:t>
                </a:r>
                <a14:m>
                  <m:oMath xmlns:m="http://schemas.openxmlformats.org/officeDocument/2006/math">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2</m:t>
                            </m:r>
                            <m:r>
                              <a:rPr lang="en-US" sz="300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50</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10000</m:t>
                            </m:r>
                          </m:num>
                          <m:den>
                            <m:r>
                              <a:rPr lang="en-US" sz="3000" b="0" i="1" smtClean="0">
                                <a:latin typeface="Cambria Math" panose="02040503050406030204" pitchFamily="18" charset="0"/>
                                <a:ea typeface="Cambria Math" panose="02040503050406030204" pitchFamily="18" charset="0"/>
                              </a:rPr>
                              <m:t>4</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5</m:t>
                            </m:r>
                          </m:den>
                        </m:f>
                        <m:d>
                          <m:dPr>
                            <m:ctrlPr>
                              <a:rPr lang="en-US" sz="3000" b="0" i="1" smtClean="0">
                                <a:latin typeface="Cambria Math" panose="02040503050406030204" pitchFamily="18" charset="0"/>
                              </a:rPr>
                            </m:ctrlPr>
                          </m:dPr>
                          <m:e>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4</m:t>
                                </m:r>
                                <m:r>
                                  <a:rPr lang="en-US" sz="3000" b="0" i="1" smtClean="0">
                                    <a:latin typeface="Cambria Math" panose="02040503050406030204" pitchFamily="18" charset="0"/>
                                  </a:rPr>
                                  <m:t>.</m:t>
                                </m:r>
                                <m:r>
                                  <a:rPr lang="en-US" sz="3000" b="0" i="1" smtClean="0">
                                    <a:latin typeface="Cambria Math" panose="02040503050406030204" pitchFamily="18" charset="0"/>
                                  </a:rPr>
                                  <m:t>5</m:t>
                                </m:r>
                                <m:r>
                                  <a:rPr lang="en-US" sz="3000" b="0" i="1" smtClean="0">
                                    <a:latin typeface="Cambria Math" panose="02040503050406030204" pitchFamily="18" charset="0"/>
                                  </a:rPr>
                                  <m:t>+</m:t>
                                </m:r>
                                <m:r>
                                  <a:rPr lang="en-US" sz="3000" b="0" i="1" smtClean="0">
                                    <a:latin typeface="Cambria Math" panose="02040503050406030204" pitchFamily="18" charset="0"/>
                                  </a:rPr>
                                  <m:t>15</m:t>
                                </m:r>
                              </m:num>
                              <m:den>
                                <m:r>
                                  <a:rPr lang="en-US" sz="3000" b="0" i="1" smtClean="0">
                                    <a:latin typeface="Cambria Math" panose="02040503050406030204" pitchFamily="18" charset="0"/>
                                  </a:rPr>
                                  <m:t>15</m:t>
                                </m:r>
                              </m:den>
                            </m:f>
                          </m:e>
                        </m:d>
                      </m:e>
                    </m:rad>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537</m:t>
                    </m:r>
                    <m:r>
                      <a:rPr lang="en-US" sz="3000" b="0" i="1" smtClean="0">
                        <a:latin typeface="Cambria Math" panose="02040503050406030204" pitchFamily="18" charset="0"/>
                      </a:rPr>
                      <m:t>.</m:t>
                    </m:r>
                    <m:r>
                      <a:rPr lang="en-US" sz="3000" b="0" i="1" smtClean="0">
                        <a:latin typeface="Cambria Math" panose="02040503050406030204" pitchFamily="18" charset="0"/>
                      </a:rPr>
                      <m:t>48</m:t>
                    </m:r>
                  </m:oMath>
                </a14:m>
                <a:r>
                  <a:rPr lang="en-US" dirty="0"/>
                  <a:t> </a:t>
                </a:r>
              </a:p>
              <a:p>
                <a:pPr marL="0" indent="0" rtl="1">
                  <a:buNone/>
                </a:pPr>
                <a14:m>
                  <m:oMath xmlns:m="http://schemas.openxmlformats.org/officeDocument/2006/math">
                    <m:sSup>
                      <m:sSupPr>
                        <m:ctrlPr>
                          <a:rPr lang="en-US" sz="3000" i="1">
                            <a:latin typeface="Cambria Math" panose="02040503050406030204" pitchFamily="18" charset="0"/>
                          </a:rPr>
                        </m:ctrlPr>
                      </m:sSupPr>
                      <m:e>
                        <m:r>
                          <a:rPr lang="en-US" sz="3000" i="1">
                            <a:latin typeface="Cambria Math" panose="02040503050406030204" pitchFamily="18" charset="0"/>
                          </a:rPr>
                          <m:t>𝑀</m:t>
                        </m:r>
                      </m:e>
                      <m:sup>
                        <m:r>
                          <a:rPr lang="en-US" sz="3000" i="1">
                            <a:latin typeface="Cambria Math" panose="02040503050406030204" pitchFamily="18" charset="0"/>
                          </a:rPr>
                          <m:t>∗</m:t>
                        </m:r>
                      </m:sup>
                    </m:sSup>
                    <m:r>
                      <a:rPr lang="en-US" sz="3000" i="1">
                        <a:latin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2</m:t>
                            </m:r>
                            <m:r>
                              <a:rPr lang="en-US" sz="3000" i="1">
                                <a:latin typeface="Cambria Math" panose="02040503050406030204" pitchFamily="18" charset="0"/>
                              </a:rPr>
                              <m:t>𝐾𝐷</m:t>
                            </m:r>
                          </m:num>
                          <m:den>
                            <m:r>
                              <a:rPr lang="en-US" sz="3000" i="1">
                                <a:latin typeface="Cambria Math" panose="02040503050406030204" pitchFamily="18" charset="0"/>
                              </a:rPr>
                              <m:t>h</m:t>
                            </m:r>
                          </m:den>
                        </m:f>
                        <m:d>
                          <m:dPr>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i="1">
                                    <a:latin typeface="Cambria Math" panose="02040503050406030204" pitchFamily="18" charset="0"/>
                                  </a:rPr>
                                  <m:t>𝑠</m:t>
                                </m:r>
                              </m:num>
                              <m:den>
                                <m:r>
                                  <a:rPr lang="en-US" sz="3000" i="1">
                                    <a:latin typeface="Cambria Math" panose="02040503050406030204" pitchFamily="18" charset="0"/>
                                  </a:rPr>
                                  <m:t>h</m:t>
                                </m:r>
                                <m:r>
                                  <a:rPr lang="en-US" sz="3000" i="1">
                                    <a:latin typeface="Cambria Math" panose="02040503050406030204" pitchFamily="18" charset="0"/>
                                  </a:rPr>
                                  <m:t>+</m:t>
                                </m:r>
                                <m:r>
                                  <a:rPr lang="en-US" sz="3000" i="1">
                                    <a:latin typeface="Cambria Math" panose="02040503050406030204" pitchFamily="18" charset="0"/>
                                  </a:rPr>
                                  <m:t>𝑠</m:t>
                                </m:r>
                              </m:den>
                            </m:f>
                          </m:e>
                        </m:d>
                      </m:e>
                    </m:rad>
                    <m:r>
                      <m:rPr>
                        <m:nor/>
                      </m:rPr>
                      <a:rPr lang="en-US" sz="3000">
                        <a:latin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2</m:t>
                            </m:r>
                            <m:r>
                              <a:rPr lang="en-US" sz="3000" i="1">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5</m:t>
                            </m:r>
                            <m:r>
                              <a:rPr lang="en-US" sz="3000" i="1">
                                <a:latin typeface="Cambria Math" panose="02040503050406030204" pitchFamily="18" charset="0"/>
                                <a:ea typeface="Cambria Math" panose="02040503050406030204" pitchFamily="18" charset="0"/>
                              </a:rPr>
                              <m:t>0</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10000</m:t>
                            </m:r>
                          </m:num>
                          <m:den>
                            <m:r>
                              <a:rPr lang="en-US" sz="3000" i="1" smtClean="0">
                                <a:latin typeface="Cambria Math" panose="02040503050406030204" pitchFamily="18" charset="0"/>
                                <a:ea typeface="Cambria Math" panose="02040503050406030204" pitchFamily="18" charset="0"/>
                              </a:rPr>
                              <m:t>4</m:t>
                            </m:r>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ea typeface="Cambria Math" panose="02040503050406030204" pitchFamily="18" charset="0"/>
                              </a:rPr>
                              <m:t>5</m:t>
                            </m:r>
                          </m:den>
                        </m:f>
                        <m:d>
                          <m:dPr>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b="0" i="1" smtClean="0">
                                    <a:latin typeface="Cambria Math" panose="02040503050406030204" pitchFamily="18" charset="0"/>
                                  </a:rPr>
                                  <m:t>15</m:t>
                                </m:r>
                              </m:num>
                              <m:den>
                                <m:r>
                                  <a:rPr lang="en-US" sz="3000" i="1" smtClean="0">
                                    <a:latin typeface="Cambria Math" panose="02040503050406030204" pitchFamily="18" charset="0"/>
                                  </a:rPr>
                                  <m:t>4</m:t>
                                </m:r>
                                <m:r>
                                  <a:rPr lang="en-US" sz="3000" b="0" i="1" smtClean="0">
                                    <a:latin typeface="Cambria Math" panose="02040503050406030204" pitchFamily="18" charset="0"/>
                                  </a:rPr>
                                  <m:t>.</m:t>
                                </m:r>
                                <m:r>
                                  <a:rPr lang="en-US" sz="3000" b="0" i="1" smtClean="0">
                                    <a:latin typeface="Cambria Math" panose="02040503050406030204" pitchFamily="18" charset="0"/>
                                  </a:rPr>
                                  <m:t>5</m:t>
                                </m:r>
                                <m:r>
                                  <a:rPr lang="en-US" sz="3000" i="1">
                                    <a:latin typeface="Cambria Math" panose="02040503050406030204" pitchFamily="18" charset="0"/>
                                  </a:rPr>
                                  <m:t>+</m:t>
                                </m:r>
                                <m:r>
                                  <a:rPr lang="en-US" sz="3000" b="0" i="1" smtClean="0">
                                    <a:latin typeface="Cambria Math" panose="02040503050406030204" pitchFamily="18" charset="0"/>
                                  </a:rPr>
                                  <m:t>15</m:t>
                                </m:r>
                              </m:den>
                            </m:f>
                          </m:e>
                        </m:d>
                      </m:e>
                    </m:rad>
                    <m:r>
                      <a:rPr lang="en-US" sz="3000" b="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413</m:t>
                    </m:r>
                    <m:r>
                      <a:rPr lang="en-US" sz="3000" b="0" i="1" smtClean="0">
                        <a:latin typeface="Cambria Math" panose="02040503050406030204" pitchFamily="18" charset="0"/>
                      </a:rPr>
                      <m:t>.</m:t>
                    </m:r>
                    <m:r>
                      <a:rPr lang="en-US" sz="3000" b="0" i="1" smtClean="0">
                        <a:latin typeface="Cambria Math" panose="02040503050406030204" pitchFamily="18" charset="0"/>
                      </a:rPr>
                      <m:t>45</m:t>
                    </m:r>
                  </m:oMath>
                </a14:m>
                <a:r>
                  <a:rPr lang="en-US" sz="800" dirty="0"/>
                  <a:t> </a:t>
                </a:r>
                <a:endParaRPr lang="en-US" dirty="0"/>
              </a:p>
              <a:p>
                <a:pPr marL="0" indent="0" rtl="1">
                  <a:buNone/>
                </a:pPr>
                <a:endParaRPr lang="ar-SA" dirty="0"/>
              </a:p>
              <a:p>
                <a:pPr marL="0" indent="0" algn="r" rtl="1">
                  <a:buNone/>
                </a:pPr>
                <a:r>
                  <a:rPr lang="ar-SA" dirty="0"/>
                  <a:t>    أقصى كمية عجز </a:t>
                </a:r>
                <a14:m>
                  <m:oMath xmlns:m="http://schemas.openxmlformats.org/officeDocument/2006/math">
                    <m:r>
                      <a:rPr lang="en-US" b="0" i="1" smtClean="0">
                        <a:latin typeface="Cambria Math" panose="02040503050406030204" pitchFamily="18" charset="0"/>
                      </a:rPr>
                      <m:t>124</m:t>
                    </m:r>
                    <m:r>
                      <a:rPr lang="en-US" b="0" i="1" smtClean="0">
                        <a:latin typeface="Cambria Math" panose="02040503050406030204" pitchFamily="18" charset="0"/>
                      </a:rPr>
                      <m:t>.</m:t>
                    </m:r>
                    <m:r>
                      <a:rPr lang="en-US" b="0" i="1" smtClean="0">
                        <a:latin typeface="Cambria Math" panose="02040503050406030204" pitchFamily="18" charset="0"/>
                      </a:rPr>
                      <m:t>03</m:t>
                    </m:r>
                    <m:r>
                      <a:rPr lang="en-US" b="0" i="1" smtClean="0">
                        <a:latin typeface="Cambria Math" panose="02040503050406030204" pitchFamily="18" charset="0"/>
                      </a:rPr>
                      <m:t>=</m:t>
                    </m:r>
                  </m:oMath>
                </a14:m>
                <a:r>
                  <a:rPr lang="ar-SA" dirty="0"/>
                  <a:t> حاسبة</a:t>
                </a:r>
              </a:p>
              <a:p>
                <a:pPr marL="0" indent="0" algn="r" rtl="1">
                  <a:buNone/>
                </a:pPr>
                <a:endParaRPr lang="ar-SA" dirty="0"/>
              </a:p>
              <a:p>
                <a:pPr marL="0" indent="0" algn="r" rtl="1">
                  <a:buNone/>
                </a:pPr>
                <a:r>
                  <a:rPr lang="ar-SA" dirty="0"/>
                  <a:t>    سيتم طلب 537 أو 538 في كل دورة مخزون.</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r="-1749"/>
                </a:stretch>
              </a:blipFill>
            </p:spPr>
            <p:txBody>
              <a:bodyPr/>
              <a:lstStyle/>
              <a:p>
                <a:r>
                  <a:rPr lang="en-US">
                    <a:noFill/>
                  </a:rPr>
                  <a:t> </a:t>
                </a:r>
              </a:p>
            </p:txBody>
          </p:sp>
        </mc:Fallback>
      </mc:AlternateContent>
    </p:spTree>
    <p:extLst>
      <p:ext uri="{BB962C8B-B14F-4D97-AF65-F5344CB8AC3E}">
        <p14:creationId xmlns:p14="http://schemas.microsoft.com/office/powerpoint/2010/main" val="153533207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يتم زيادة المخزون عن طريق الإنتاج الداخلي المستمر بمعدل سنوي ثابت </a:t>
                </a:r>
                <a14:m>
                  <m:oMath xmlns:m="http://schemas.openxmlformats.org/officeDocument/2006/math">
                    <m:r>
                      <a:rPr lang="en-US" i="1">
                        <a:latin typeface="Cambria Math" panose="02040503050406030204" pitchFamily="18" charset="0"/>
                      </a:rPr>
                      <m:t>𝑝</m:t>
                    </m:r>
                  </m:oMath>
                </a14:m>
                <a:r>
                  <a:rPr lang="ar-SA" dirty="0">
                    <a:latin typeface="Times New Roman" panose="02020603050405020304" pitchFamily="18" charset="0"/>
                    <a:cs typeface="Times New Roman" panose="02020603050405020304" pitchFamily="18" charset="0"/>
                  </a:rPr>
                  <a:t> .</a:t>
                </a:r>
              </a:p>
              <a:p>
                <a:pPr marL="739775" lvl="1" indent="-339725" algn="r" rtl="1"/>
                <a:r>
                  <a:rPr lang="ar-SA" dirty="0">
                    <a:latin typeface="Times New Roman" panose="02020603050405020304" pitchFamily="18" charset="0"/>
                    <a:cs typeface="Times New Roman" panose="02020603050405020304" pitchFamily="18" charset="0"/>
                  </a:rPr>
                  <a:t>خلال أي فترة زمنية بطول</a:t>
                </a:r>
                <a:r>
                  <a:rPr lang="ar-SA" sz="800"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rPr>
                      <m:t>𝑚</m:t>
                    </m:r>
                  </m:oMath>
                </a14:m>
                <a:r>
                  <a:rPr lang="ar-SA"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شهر </a:t>
                </a:r>
                <a:r>
                  <a:rPr lang="ar-SA" sz="800"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سيتم انتاج</a:t>
                </a:r>
                <a:r>
                  <a:rPr lang="ar-SA" sz="800"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12</m:t>
                        </m:r>
                      </m:den>
                    </m:f>
                    <m:r>
                      <a:rPr lang="en-US" b="0" i="1" smtClean="0">
                        <a:latin typeface="Cambria Math" panose="02040503050406030204" pitchFamily="18" charset="0"/>
                      </a:rPr>
                      <m:t>𝑝</m:t>
                    </m:r>
                  </m:oMath>
                </a14:m>
                <a:r>
                  <a:rPr lang="ar-SA" dirty="0">
                    <a:latin typeface="Times New Roman" panose="02020603050405020304" pitchFamily="18" charset="0"/>
                    <a:cs typeface="Times New Roman" panose="02020603050405020304" pitchFamily="18" charset="0"/>
                  </a:rPr>
                  <a:t> </a:t>
                </a:r>
                <a:r>
                  <a:rPr lang="ar-SA" sz="800" dirty="0">
                    <a:latin typeface="Times New Roman" panose="02020603050405020304" pitchFamily="18" charset="0"/>
                    <a:cs typeface="Times New Roman" panose="02020603050405020304" pitchFamily="18" charset="0"/>
                  </a:rPr>
                  <a:t> </a:t>
                </a:r>
                <a:r>
                  <a:rPr lang="ar-SA" dirty="0">
                    <a:latin typeface="Times New Roman" panose="02020603050405020304" pitchFamily="18" charset="0"/>
                    <a:cs typeface="Times New Roman" panose="02020603050405020304" pitchFamily="18" charset="0"/>
                  </a:rPr>
                  <a:t>وحدة.</a:t>
                </a:r>
              </a:p>
              <a:p>
                <a:pPr marL="739775" lvl="1" indent="-339725" algn="r" rtl="1"/>
                <a:r>
                  <a:rPr lang="ar-SA" dirty="0">
                    <a:latin typeface="Times New Roman" panose="02020603050405020304" pitchFamily="18" charset="0"/>
                    <a:cs typeface="Times New Roman" panose="02020603050405020304" pitchFamily="18" charset="0"/>
                  </a:rPr>
                  <a:t>يجب أن يكون </a:t>
                </a:r>
                <a14:m>
                  <m:oMath xmlns:m="http://schemas.openxmlformats.org/officeDocument/2006/math">
                    <m:r>
                      <a:rPr lang="en-US" i="1">
                        <a:latin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oMath>
                </a14:m>
                <a:r>
                  <a:rPr lang="ar-SA" dirty="0">
                    <a:latin typeface="Times New Roman" panose="02020603050405020304" pitchFamily="18" charset="0"/>
                    <a:cs typeface="Times New Roman" panose="02020603050405020304" pitchFamily="18" charset="0"/>
                  </a:rPr>
                  <a:t> ، حيث </a:t>
                </a:r>
                <a14:m>
                  <m:oMath xmlns:m="http://schemas.openxmlformats.org/officeDocument/2006/math">
                    <m:r>
                      <a:rPr lang="en-US" i="1">
                        <a:latin typeface="Cambria Math" panose="02040503050406030204" pitchFamily="18" charset="0"/>
                        <a:ea typeface="Cambria Math" panose="02040503050406030204" pitchFamily="18" charset="0"/>
                      </a:rPr>
                      <m:t>𝐷</m:t>
                    </m:r>
                  </m:oMath>
                </a14:m>
                <a:r>
                  <a:rPr lang="ar-SA" dirty="0">
                    <a:latin typeface="Times New Roman" panose="02020603050405020304" pitchFamily="18" charset="0"/>
                    <a:cs typeface="Times New Roman" panose="02020603050405020304" pitchFamily="18" charset="0"/>
                  </a:rPr>
                  <a:t> هو معدل الاستهلاك السنوي.</a:t>
                </a:r>
                <a:endParaRPr lang="en-US" dirty="0">
                  <a:latin typeface="Times New Roman" panose="02020603050405020304" pitchFamily="18" charset="0"/>
                  <a:cs typeface="Times New Roman" panose="02020603050405020304" pitchFamily="18" charset="0"/>
                </a:endParaRPr>
              </a:p>
              <a:p>
                <a:pPr marL="339725" indent="-339725" algn="r" rtl="1"/>
                <a:r>
                  <a:rPr lang="ar-SA" dirty="0"/>
                  <a:t>لدينا تكاليف تجهيز بدء الإنتاج بدلا من تكاليف إعداد الطلبية. </a:t>
                </a:r>
              </a:p>
              <a:p>
                <a:pPr marL="339725" indent="-339725" algn="r" rtl="1"/>
                <a:r>
                  <a:rPr lang="ar-SA" dirty="0"/>
                  <a:t>ما هي كمية الإنتاج الاقتصادية المثلى؟</a:t>
                </a:r>
              </a:p>
              <a:p>
                <a:pPr marL="339725" indent="-339725" algn="r" rtl="1"/>
                <a:r>
                  <a:rPr lang="ar-SA" dirty="0"/>
                  <a:t>يسمى أيضا نموذج </a:t>
                </a:r>
                <a:r>
                  <a:rPr lang="en-US" dirty="0"/>
                  <a:t>EOQ</a:t>
                </a:r>
                <a:r>
                  <a:rPr lang="ar-SA" dirty="0"/>
                  <a:t> مع استلام تدريجي للطلبية.</a:t>
                </a:r>
              </a:p>
              <a:p>
                <a:pPr marL="339725" indent="-339725" algn="r" rtl="1"/>
                <a:r>
                  <a:rPr lang="ar-SA" dirty="0"/>
                  <a:t>سنفترض جميع افتراضات نموذج </a:t>
                </a:r>
                <a:r>
                  <a:rPr lang="en-US" dirty="0" err="1"/>
                  <a:t>EOQ</a:t>
                </a:r>
                <a:r>
                  <a:rPr lang="ar-SA" dirty="0"/>
                  <a:t> السابقة.</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679" b="-1677"/>
                </a:stretch>
              </a:blipFill>
            </p:spPr>
            <p:txBody>
              <a:bodyPr/>
              <a:lstStyle/>
              <a:p>
                <a:r>
                  <a:rPr lang="en-US">
                    <a:noFill/>
                  </a:rPr>
                  <a:t> </a:t>
                </a:r>
              </a:p>
            </p:txBody>
          </p:sp>
        </mc:Fallback>
      </mc:AlternateContent>
    </p:spTree>
    <p:extLst>
      <p:ext uri="{BB962C8B-B14F-4D97-AF65-F5344CB8AC3E}">
        <p14:creationId xmlns:p14="http://schemas.microsoft.com/office/powerpoint/2010/main" val="226697236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النموذج يستخدم المتغيرات التالية</a:t>
                </a:r>
                <a:r>
                  <a:rPr lang="ar-SA" sz="1200" dirty="0"/>
                  <a:t> </a:t>
                </a:r>
                <a:r>
                  <a:rPr lang="ar-SA" dirty="0"/>
                  <a:t>:  </a:t>
                </a:r>
              </a:p>
              <a:p>
                <a:pPr marL="0" indent="0" rtl="1">
                  <a:buNone/>
                </a:pPr>
                <a:r>
                  <a:rPr lang="ar-SA" b="0" dirty="0"/>
                  <a:t> عدد الوحدات المنتجة خلال فترة الإنتاج الواحدة </a:t>
                </a:r>
                <a:r>
                  <a:rPr lang="en-US" sz="3600" b="0" dirty="0"/>
                  <a: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oMath>
                </a14:m>
                <a:endParaRPr lang="ar-SA" b="0" dirty="0"/>
              </a:p>
              <a:p>
                <a:pPr marL="0" indent="0" rtl="1">
                  <a:buNone/>
                </a:pPr>
                <a:r>
                  <a:rPr lang="ar-SA" dirty="0"/>
                  <a:t> تكلفة تجهيز بدء الإنتاج </a:t>
                </a:r>
                <a:r>
                  <a:rPr lang="en-US" sz="80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𝐾</m:t>
                    </m:r>
                    <m:r>
                      <a:rPr lang="en-US" i="1">
                        <a:latin typeface="Cambria Math" panose="02040503050406030204" pitchFamily="18" charset="0"/>
                      </a:rPr>
                      <m:t>=</m:t>
                    </m:r>
                  </m:oMath>
                </a14:m>
                <a:endParaRPr lang="ar-SA" dirty="0"/>
              </a:p>
              <a:p>
                <a:pPr marL="0" indent="0" rtl="1">
                  <a:buNone/>
                </a:pPr>
                <a:r>
                  <a:rPr lang="ar-SA" dirty="0"/>
                  <a:t> تكلفة حفظ الوحدة في المخزون لمدة سنة واحدة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h</m:t>
                    </m:r>
                    <m:r>
                      <a:rPr lang="en-US" i="1">
                        <a:latin typeface="Cambria Math" panose="02040503050406030204" pitchFamily="18" charset="0"/>
                      </a:rPr>
                      <m:t>=</m:t>
                    </m:r>
                  </m:oMath>
                </a14:m>
                <a:endParaRPr lang="ar-SA" dirty="0"/>
              </a:p>
              <a:p>
                <a:pPr marL="0" indent="0" rtl="1">
                  <a:buNone/>
                </a:pPr>
                <a:r>
                  <a:rPr lang="ar-SA" dirty="0"/>
                  <a:t> معدل الإنتاج السنوي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𝑝</m:t>
                    </m:r>
                    <m:r>
                      <a:rPr lang="en-US" i="1">
                        <a:latin typeface="Cambria Math" panose="02040503050406030204" pitchFamily="18" charset="0"/>
                      </a:rPr>
                      <m:t>=</m:t>
                    </m:r>
                  </m:oMath>
                </a14:m>
                <a:endParaRPr lang="ar-SA" dirty="0"/>
              </a:p>
              <a:p>
                <a:pPr marL="0" indent="0" rtl="1">
                  <a:buNone/>
                </a:pPr>
                <a:r>
                  <a:rPr lang="ar-SA" dirty="0"/>
                  <a:t> معدل الاستهلاك السنوي </a:t>
                </a:r>
                <a:r>
                  <a:rPr lang="en-US" sz="80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𝐷</m:t>
                    </m:r>
                    <m:r>
                      <a:rPr lang="en-US" i="1">
                        <a:latin typeface="Cambria Math" panose="02040503050406030204" pitchFamily="18" charset="0"/>
                      </a:rPr>
                      <m:t>=</m:t>
                    </m:r>
                  </m:oMath>
                </a14:m>
                <a:endParaRPr lang="en-US" dirty="0"/>
              </a:p>
              <a:p>
                <a:pPr marL="0" indent="0" rtl="1">
                  <a:buNone/>
                </a:pPr>
                <a:r>
                  <a:rPr lang="ar-SA" dirty="0"/>
                  <a:t> </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079"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25801222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grpSp>
        <p:nvGrpSpPr>
          <p:cNvPr id="22" name="Group 21"/>
          <p:cNvGrpSpPr>
            <a:grpSpLocks/>
          </p:cNvGrpSpPr>
          <p:nvPr/>
        </p:nvGrpSpPr>
        <p:grpSpPr bwMode="auto">
          <a:xfrm>
            <a:off x="833438" y="1893888"/>
            <a:ext cx="7627939" cy="4265613"/>
            <a:chOff x="525" y="1193"/>
            <a:chExt cx="4805" cy="2687"/>
          </a:xfrm>
        </p:grpSpPr>
        <p:sp>
          <p:nvSpPr>
            <p:cNvPr id="23" name="Freeform 7"/>
            <p:cNvSpPr>
              <a:spLocks/>
            </p:cNvSpPr>
            <p:nvPr/>
          </p:nvSpPr>
          <p:spPr bwMode="auto">
            <a:xfrm>
              <a:off x="1240" y="1368"/>
              <a:ext cx="3912" cy="2056"/>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mc:AlternateContent xmlns:mc="http://schemas.openxmlformats.org/markup-compatibility/2006" xmlns:a14="http://schemas.microsoft.com/office/drawing/2010/main">
          <mc:Choice Requires="a14">
            <p:sp>
              <p:nvSpPr>
                <p:cNvPr id="24" name="Text Box 11"/>
                <p:cNvSpPr txBox="1">
                  <a:spLocks noChangeArrowheads="1"/>
                </p:cNvSpPr>
                <p:nvPr/>
              </p:nvSpPr>
              <p:spPr bwMode="auto">
                <a:xfrm>
                  <a:off x="4920" y="3473"/>
                  <a:ext cx="410" cy="4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0" algn="ctr">
                    <a:lnSpc>
                      <a:spcPct val="90000"/>
                    </a:lnSpc>
                    <a:defRPr/>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rPr>
                          <m:t>𝑡</m:t>
                        </m:r>
                        <m:r>
                          <a:rPr lang="en-US" altLang="en-US" sz="2000" i="1">
                            <a:solidFill>
                              <a:srgbClr val="009900"/>
                            </a:solidFill>
                            <a:latin typeface="Cambria Math" panose="02040503050406030204" pitchFamily="18" charset="0"/>
                          </a:rPr>
                          <m:t> </m:t>
                        </m:r>
                      </m:oMath>
                    </m:oMathPara>
                  </a14:m>
                  <a:endParaRPr lang="en-US" altLang="en-US" sz="2000" dirty="0">
                    <a:solidFill>
                      <a:srgbClr val="000000"/>
                    </a:solidFill>
                  </a:endParaRPr>
                </a:p>
                <a:p>
                  <a:pPr lvl="0" algn="ctr">
                    <a:lnSpc>
                      <a:spcPct val="90000"/>
                    </a:lnSpc>
                    <a:defRPr/>
                  </a:pPr>
                  <a:r>
                    <a:rPr lang="ar-SA" altLang="en-US" sz="2000" dirty="0">
                      <a:solidFill>
                        <a:srgbClr val="000000"/>
                      </a:solidFill>
                    </a:rPr>
                    <a:t>الزمن</a:t>
                  </a:r>
                  <a:endParaRPr lang="en-US" altLang="en-US" sz="2000" dirty="0">
                    <a:solidFill>
                      <a:srgbClr val="000000"/>
                    </a:solidFill>
                  </a:endParaRPr>
                </a:p>
              </p:txBody>
            </p:sp>
          </mc:Choice>
          <mc:Fallback xmlns="">
            <p:sp>
              <p:nvSpPr>
                <p:cNvPr id="24" name="Text Box 11"/>
                <p:cNvSpPr txBox="1">
                  <a:spLocks noRot="1" noChangeAspect="1" noMove="1" noResize="1" noEditPoints="1" noAdjustHandles="1" noChangeArrowheads="1" noChangeShapeType="1" noTextEdit="1"/>
                </p:cNvSpPr>
                <p:nvPr/>
              </p:nvSpPr>
              <p:spPr bwMode="auto">
                <a:xfrm>
                  <a:off x="4920" y="3473"/>
                  <a:ext cx="410" cy="407"/>
                </a:xfrm>
                <a:prstGeom prst="rect">
                  <a:avLst/>
                </a:prstGeom>
                <a:blipFill>
                  <a:blip r:embed="rId3"/>
                  <a:stretch>
                    <a:fillRect l="-10280" r="-10280" b="-169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 name="Text Box 14"/>
            <p:cNvSpPr txBox="1">
              <a:spLocks noChangeArrowheads="1"/>
            </p:cNvSpPr>
            <p:nvPr/>
          </p:nvSpPr>
          <p:spPr bwMode="auto">
            <a:xfrm>
              <a:off x="525" y="1193"/>
              <a:ext cx="79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Arial" charset="0"/>
                  <a:ea typeface="+mn-ea"/>
                  <a:cs typeface="Arial" charset="0"/>
                </a:rPr>
                <a:t>كمية المخزون</a:t>
              </a:r>
              <a:endPar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mc:AlternateContent xmlns:mc="http://schemas.openxmlformats.org/markup-compatibility/2006" xmlns:a14="http://schemas.microsoft.com/office/drawing/2010/main">
        <mc:Choice Requires="a14">
          <p:sp>
            <p:nvSpPr>
              <p:cNvPr id="20" name="Text Box 10"/>
              <p:cNvSpPr txBox="1">
                <a:spLocks noChangeArrowheads="1"/>
              </p:cNvSpPr>
              <p:nvPr/>
            </p:nvSpPr>
            <p:spPr bwMode="auto">
              <a:xfrm>
                <a:off x="2864786" y="5510191"/>
                <a:ext cx="452214" cy="627736"/>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𝑝</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0" name="Text Box 10"/>
              <p:cNvSpPr txBox="1">
                <a:spLocks noRot="1" noChangeAspect="1" noMove="1" noResize="1" noEditPoints="1" noAdjustHandles="1" noChangeArrowheads="1" noChangeShapeType="1" noTextEdit="1"/>
              </p:cNvSpPr>
              <p:nvPr/>
            </p:nvSpPr>
            <p:spPr bwMode="auto">
              <a:xfrm>
                <a:off x="2864786" y="5510191"/>
                <a:ext cx="452214" cy="627736"/>
              </a:xfrm>
              <a:prstGeom prst="rect">
                <a:avLst/>
              </a:prstGeom>
              <a:blipFill>
                <a:blip r:embed="rId4"/>
                <a:stretch>
                  <a:fillRect l="-20270" t="-2913"/>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10"/>
              <p:cNvSpPr txBox="1">
                <a:spLocks noChangeArrowheads="1"/>
              </p:cNvSpPr>
              <p:nvPr/>
            </p:nvSpPr>
            <p:spPr bwMode="auto">
              <a:xfrm>
                <a:off x="5742829" y="5503142"/>
                <a:ext cx="596230" cy="584199"/>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ar-SA" altLang="en-US" sz="2400" i="1" dirty="0">
                    <a:solidFill>
                      <a:srgbClr val="000000"/>
                    </a:solidFill>
                    <a:latin typeface="Times New Roman" panose="02020603050405020304" pitchFamily="18" charset="0"/>
                  </a:rPr>
                  <a:t> </a:t>
                </a:r>
                <a14:m>
                  <m:oMath xmlns:m="http://schemas.openxmlformats.org/officeDocument/2006/math">
                    <m:f>
                      <m:fPr>
                        <m:ctrlPr>
                          <a:rPr lang="en-US" altLang="en-US" sz="2400" i="1" smtClean="0">
                            <a:solidFill>
                              <a:srgbClr val="000000"/>
                            </a:solidFill>
                            <a:latin typeface="Cambria Math" panose="02040503050406030204" pitchFamily="18" charset="0"/>
                          </a:rPr>
                        </m:ctrlPr>
                      </m:fPr>
                      <m:num>
                        <m:r>
                          <a:rPr lang="en-US" altLang="en-US" sz="2400" b="0" i="1" smtClean="0">
                            <a:solidFill>
                              <a:srgbClr val="000000"/>
                            </a:solidFill>
                            <a:latin typeface="Cambria Math" panose="02040503050406030204" pitchFamily="18" charset="0"/>
                          </a:rPr>
                          <m:t>𝑄</m:t>
                        </m:r>
                      </m:num>
                      <m:den>
                        <m:r>
                          <a:rPr lang="en-US" altLang="en-US" sz="2400" b="0" i="1" smtClean="0">
                            <a:solidFill>
                              <a:srgbClr val="000000"/>
                            </a:solidFill>
                            <a:latin typeface="Cambria Math" panose="02040503050406030204" pitchFamily="18" charset="0"/>
                          </a:rPr>
                          <m:t>𝐷</m:t>
                        </m:r>
                      </m:den>
                    </m:f>
                  </m:oMath>
                </a14:m>
                <a:endParaRPr kumimoji="0" lang="en-US" altLang="en-US" sz="2400" i="0" u="none" strike="noStrike" kern="1200" cap="none" spc="0" normalizeH="0" baseline="0" noProof="0" dirty="0">
                  <a:ln>
                    <a:noFill/>
                  </a:ln>
                  <a:solidFill>
                    <a:srgbClr val="BBE0E3"/>
                  </a:solidFill>
                  <a:effectLst/>
                  <a:uLnTx/>
                  <a:uFillTx/>
                </a:endParaRPr>
              </a:p>
            </p:txBody>
          </p:sp>
        </mc:Choice>
        <mc:Fallback xmlns="">
          <p:sp>
            <p:nvSpPr>
              <p:cNvPr id="21" name="Text Box 10"/>
              <p:cNvSpPr txBox="1">
                <a:spLocks noRot="1" noChangeAspect="1" noMove="1" noResize="1" noEditPoints="1" noAdjustHandles="1" noChangeArrowheads="1" noChangeShapeType="1" noTextEdit="1"/>
              </p:cNvSpPr>
              <p:nvPr/>
            </p:nvSpPr>
            <p:spPr bwMode="auto">
              <a:xfrm>
                <a:off x="5742829" y="5503142"/>
                <a:ext cx="596230" cy="584199"/>
              </a:xfrm>
              <a:prstGeom prst="rect">
                <a:avLst/>
              </a:prstGeom>
              <a:blipFill>
                <a:blip r:embed="rId5"/>
                <a:stretch>
                  <a:fillRect l="-3061" t="-2083" b="-8333"/>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0" name="Text Box 10"/>
          <p:cNvSpPr txBox="1">
            <a:spLocks noChangeArrowheads="1"/>
          </p:cNvSpPr>
          <p:nvPr/>
        </p:nvSpPr>
        <p:spPr bwMode="auto">
          <a:xfrm>
            <a:off x="2699792" y="6408863"/>
            <a:ext cx="2413551"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ar-SA" altLang="en-US" sz="2400" dirty="0">
                <a:solidFill>
                  <a:srgbClr val="009900"/>
                </a:solidFill>
                <a:latin typeface="Times New Roman" panose="02020603050405020304" pitchFamily="18" charset="0"/>
              </a:rPr>
              <a:t>دورة مخزون</a:t>
            </a:r>
            <a:endParaRPr kumimoji="0" lang="en-US" altLang="en-US" sz="2400" u="none" strike="noStrike" kern="1200" cap="none" spc="0" normalizeH="0" baseline="0" noProof="0" dirty="0">
              <a:ln>
                <a:noFill/>
              </a:ln>
              <a:solidFill>
                <a:srgbClr val="009900"/>
              </a:solidFill>
              <a:effectLst/>
              <a:uLnTx/>
              <a:uFillTx/>
            </a:endParaRPr>
          </a:p>
        </p:txBody>
      </p:sp>
      <p:sp>
        <p:nvSpPr>
          <p:cNvPr id="44" name="Freeform 43"/>
          <p:cNvSpPr/>
          <p:nvPr/>
        </p:nvSpPr>
        <p:spPr>
          <a:xfrm>
            <a:off x="1983562" y="4144831"/>
            <a:ext cx="4070555" cy="1288026"/>
          </a:xfrm>
          <a:custGeom>
            <a:avLst/>
            <a:gdLst>
              <a:gd name="connsiteX0" fmla="*/ 0 w 4070555"/>
              <a:gd name="connsiteY0" fmla="*/ 1484671 h 1494503"/>
              <a:gd name="connsiteX1" fmla="*/ 835742 w 4070555"/>
              <a:gd name="connsiteY1" fmla="*/ 0 h 1494503"/>
              <a:gd name="connsiteX2" fmla="*/ 4070555 w 4070555"/>
              <a:gd name="connsiteY2" fmla="*/ 1494503 h 1494503"/>
              <a:gd name="connsiteX0" fmla="*/ 0 w 4070555"/>
              <a:gd name="connsiteY0" fmla="*/ 1278194 h 1288026"/>
              <a:gd name="connsiteX1" fmla="*/ 1140542 w 4070555"/>
              <a:gd name="connsiteY1" fmla="*/ 0 h 1288026"/>
              <a:gd name="connsiteX2" fmla="*/ 4070555 w 4070555"/>
              <a:gd name="connsiteY2" fmla="*/ 1288026 h 1288026"/>
            </a:gdLst>
            <a:ahLst/>
            <a:cxnLst>
              <a:cxn ang="0">
                <a:pos x="connsiteX0" y="connsiteY0"/>
              </a:cxn>
              <a:cxn ang="0">
                <a:pos x="connsiteX1" y="connsiteY1"/>
              </a:cxn>
              <a:cxn ang="0">
                <a:pos x="connsiteX2" y="connsiteY2"/>
              </a:cxn>
            </a:cxnLst>
            <a:rect l="l" t="t" r="r" b="b"/>
            <a:pathLst>
              <a:path w="4070555" h="1288026">
                <a:moveTo>
                  <a:pt x="0" y="1278194"/>
                </a:moveTo>
                <a:lnTo>
                  <a:pt x="1140542" y="0"/>
                </a:lnTo>
                <a:lnTo>
                  <a:pt x="4070555" y="1288026"/>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6069177" y="4144831"/>
            <a:ext cx="1533833" cy="1278194"/>
          </a:xfrm>
          <a:custGeom>
            <a:avLst/>
            <a:gdLst>
              <a:gd name="connsiteX0" fmla="*/ 0 w 4070555"/>
              <a:gd name="connsiteY0" fmla="*/ 1484671 h 1494503"/>
              <a:gd name="connsiteX1" fmla="*/ 835742 w 4070555"/>
              <a:gd name="connsiteY1" fmla="*/ 0 h 1494503"/>
              <a:gd name="connsiteX2" fmla="*/ 4070555 w 4070555"/>
              <a:gd name="connsiteY2" fmla="*/ 1494503 h 1494503"/>
              <a:gd name="connsiteX0" fmla="*/ 0 w 4070555"/>
              <a:gd name="connsiteY0" fmla="*/ 1278194 h 1288026"/>
              <a:gd name="connsiteX1" fmla="*/ 1140542 w 4070555"/>
              <a:gd name="connsiteY1" fmla="*/ 0 h 1288026"/>
              <a:gd name="connsiteX2" fmla="*/ 4070555 w 4070555"/>
              <a:gd name="connsiteY2" fmla="*/ 1288026 h 1288026"/>
              <a:gd name="connsiteX0" fmla="*/ 0 w 2536723"/>
              <a:gd name="connsiteY0" fmla="*/ 1278194 h 1278194"/>
              <a:gd name="connsiteX1" fmla="*/ 1140542 w 2536723"/>
              <a:gd name="connsiteY1" fmla="*/ 0 h 1278194"/>
              <a:gd name="connsiteX2" fmla="*/ 2536723 w 2536723"/>
              <a:gd name="connsiteY2" fmla="*/ 639097 h 1278194"/>
              <a:gd name="connsiteX0" fmla="*/ 0 w 2054943"/>
              <a:gd name="connsiteY0" fmla="*/ 1278194 h 1278194"/>
              <a:gd name="connsiteX1" fmla="*/ 1140542 w 2054943"/>
              <a:gd name="connsiteY1" fmla="*/ 0 h 1278194"/>
              <a:gd name="connsiteX2" fmla="*/ 2054943 w 2054943"/>
              <a:gd name="connsiteY2" fmla="*/ 462117 h 1278194"/>
              <a:gd name="connsiteX0" fmla="*/ 0 w 1877962"/>
              <a:gd name="connsiteY0" fmla="*/ 1278194 h 1278194"/>
              <a:gd name="connsiteX1" fmla="*/ 1140542 w 1877962"/>
              <a:gd name="connsiteY1" fmla="*/ 0 h 1278194"/>
              <a:gd name="connsiteX2" fmla="*/ 1877962 w 1877962"/>
              <a:gd name="connsiteY2" fmla="*/ 353962 h 1278194"/>
              <a:gd name="connsiteX0" fmla="*/ 0 w 1533833"/>
              <a:gd name="connsiteY0" fmla="*/ 1278194 h 1278194"/>
              <a:gd name="connsiteX1" fmla="*/ 1140542 w 1533833"/>
              <a:gd name="connsiteY1" fmla="*/ 0 h 1278194"/>
              <a:gd name="connsiteX2" fmla="*/ 1533833 w 1533833"/>
              <a:gd name="connsiteY2" fmla="*/ 186814 h 1278194"/>
            </a:gdLst>
            <a:ahLst/>
            <a:cxnLst>
              <a:cxn ang="0">
                <a:pos x="connsiteX0" y="connsiteY0"/>
              </a:cxn>
              <a:cxn ang="0">
                <a:pos x="connsiteX1" y="connsiteY1"/>
              </a:cxn>
              <a:cxn ang="0">
                <a:pos x="connsiteX2" y="connsiteY2"/>
              </a:cxn>
            </a:cxnLst>
            <a:rect l="l" t="t" r="r" b="b"/>
            <a:pathLst>
              <a:path w="1533833" h="1278194">
                <a:moveTo>
                  <a:pt x="0" y="1278194"/>
                </a:moveTo>
                <a:lnTo>
                  <a:pt x="1140542" y="0"/>
                </a:lnTo>
                <a:lnTo>
                  <a:pt x="1533833" y="186814"/>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35"/>
          <p:cNvSpPr>
            <a:spLocks noChangeShapeType="1"/>
          </p:cNvSpPr>
          <p:nvPr/>
        </p:nvSpPr>
        <p:spPr bwMode="auto">
          <a:xfrm>
            <a:off x="3131840" y="4174327"/>
            <a:ext cx="0" cy="1288026"/>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1"/>
          <p:cNvSpPr>
            <a:spLocks noChangeAspect="1" noChangeShapeType="1"/>
          </p:cNvSpPr>
          <p:nvPr/>
        </p:nvSpPr>
        <p:spPr bwMode="auto">
          <a:xfrm>
            <a:off x="7868209" y="4467946"/>
            <a:ext cx="313752" cy="15672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42"/>
          <p:cNvSpPr>
            <a:spLocks/>
          </p:cNvSpPr>
          <p:nvPr/>
        </p:nvSpPr>
        <p:spPr bwMode="auto">
          <a:xfrm>
            <a:off x="7711187" y="4326866"/>
            <a:ext cx="119063" cy="206375"/>
          </a:xfrm>
          <a:custGeom>
            <a:avLst/>
            <a:gdLst>
              <a:gd name="T0" fmla="*/ 66 w 75"/>
              <a:gd name="T1" fmla="*/ 0 h 130"/>
              <a:gd name="T2" fmla="*/ 66 w 75"/>
              <a:gd name="T3" fmla="*/ 62 h 130"/>
              <a:gd name="T4" fmla="*/ 10 w 75"/>
              <a:gd name="T5" fmla="*/ 80 h 130"/>
              <a:gd name="T6" fmla="*/ 6 w 75"/>
              <a:gd name="T7" fmla="*/ 130 h 130"/>
            </a:gdLst>
            <a:ahLst/>
            <a:cxnLst>
              <a:cxn ang="0">
                <a:pos x="T0" y="T1"/>
              </a:cxn>
              <a:cxn ang="0">
                <a:pos x="T2" y="T3"/>
              </a:cxn>
              <a:cxn ang="0">
                <a:pos x="T4" y="T5"/>
              </a:cxn>
              <a:cxn ang="0">
                <a:pos x="T6" y="T7"/>
              </a:cxn>
            </a:cxnLst>
            <a:rect l="0" t="0" r="r" b="b"/>
            <a:pathLst>
              <a:path w="75" h="130">
                <a:moveTo>
                  <a:pt x="66" y="0"/>
                </a:moveTo>
                <a:cubicBezTo>
                  <a:pt x="70" y="24"/>
                  <a:pt x="75" y="49"/>
                  <a:pt x="66" y="62"/>
                </a:cubicBezTo>
                <a:cubicBezTo>
                  <a:pt x="57" y="75"/>
                  <a:pt x="20" y="69"/>
                  <a:pt x="10" y="80"/>
                </a:cubicBezTo>
                <a:cubicBezTo>
                  <a:pt x="0" y="91"/>
                  <a:pt x="3" y="110"/>
                  <a:pt x="6" y="130"/>
                </a:cubicBezTo>
              </a:path>
            </a:pathLst>
          </a:custGeom>
          <a:ln w="28575">
            <a:headEnd/>
            <a:tailEn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52" name="Freeform 42"/>
          <p:cNvSpPr>
            <a:spLocks/>
          </p:cNvSpPr>
          <p:nvPr/>
        </p:nvSpPr>
        <p:spPr bwMode="auto">
          <a:xfrm>
            <a:off x="7596336" y="4283264"/>
            <a:ext cx="119063" cy="206375"/>
          </a:xfrm>
          <a:custGeom>
            <a:avLst/>
            <a:gdLst>
              <a:gd name="T0" fmla="*/ 66 w 75"/>
              <a:gd name="T1" fmla="*/ 0 h 130"/>
              <a:gd name="T2" fmla="*/ 66 w 75"/>
              <a:gd name="T3" fmla="*/ 62 h 130"/>
              <a:gd name="T4" fmla="*/ 10 w 75"/>
              <a:gd name="T5" fmla="*/ 80 h 130"/>
              <a:gd name="T6" fmla="*/ 6 w 75"/>
              <a:gd name="T7" fmla="*/ 130 h 130"/>
            </a:gdLst>
            <a:ahLst/>
            <a:cxnLst>
              <a:cxn ang="0">
                <a:pos x="T0" y="T1"/>
              </a:cxn>
              <a:cxn ang="0">
                <a:pos x="T2" y="T3"/>
              </a:cxn>
              <a:cxn ang="0">
                <a:pos x="T4" y="T5"/>
              </a:cxn>
              <a:cxn ang="0">
                <a:pos x="T6" y="T7"/>
              </a:cxn>
            </a:cxnLst>
            <a:rect l="0" t="0" r="r" b="b"/>
            <a:pathLst>
              <a:path w="75" h="130">
                <a:moveTo>
                  <a:pt x="66" y="0"/>
                </a:moveTo>
                <a:cubicBezTo>
                  <a:pt x="70" y="24"/>
                  <a:pt x="75" y="49"/>
                  <a:pt x="66" y="62"/>
                </a:cubicBezTo>
                <a:cubicBezTo>
                  <a:pt x="57" y="75"/>
                  <a:pt x="20" y="69"/>
                  <a:pt x="10" y="80"/>
                </a:cubicBezTo>
                <a:cubicBezTo>
                  <a:pt x="0" y="91"/>
                  <a:pt x="3" y="110"/>
                  <a:pt x="6" y="130"/>
                </a:cubicBezTo>
              </a:path>
            </a:pathLst>
          </a:custGeom>
          <a:ln w="28575">
            <a:headEnd/>
            <a:tailEn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53" name="Left Brace 52"/>
          <p:cNvSpPr/>
          <p:nvPr/>
        </p:nvSpPr>
        <p:spPr>
          <a:xfrm rot="-5400000">
            <a:off x="3859067" y="4217791"/>
            <a:ext cx="334605" cy="4085615"/>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26" name="Text Box 29"/>
              <p:cNvSpPr txBox="1">
                <a:spLocks noChangeArrowheads="1"/>
              </p:cNvSpPr>
              <p:nvPr/>
            </p:nvSpPr>
            <p:spPr bwMode="auto">
              <a:xfrm>
                <a:off x="2151260" y="2807784"/>
                <a:ext cx="224465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r>
                  <a:rPr lang="ar-SA" altLang="en-US" sz="2000" dirty="0">
                    <a:solidFill>
                      <a:srgbClr val="009900"/>
                    </a:solidFill>
                  </a:rPr>
                  <a:t>الميل = </a:t>
                </a:r>
                <a14:m>
                  <m:oMath xmlns:m="http://schemas.openxmlformats.org/officeDocument/2006/math">
                    <m:r>
                      <a:rPr lang="en-US" altLang="en-US" sz="2000" b="0" i="1" smtClean="0">
                        <a:solidFill>
                          <a:srgbClr val="009900"/>
                        </a:solidFill>
                        <a:latin typeface="Cambria Math" panose="02040503050406030204" pitchFamily="18" charset="0"/>
                      </a:rPr>
                      <m:t>𝑝</m:t>
                    </m:r>
                    <m:r>
                      <a:rPr lang="en-US" altLang="en-US" sz="2000" b="0" i="1" smtClean="0">
                        <a:solidFill>
                          <a:srgbClr val="009900"/>
                        </a:solidFill>
                        <a:latin typeface="Cambria Math" panose="02040503050406030204" pitchFamily="18" charset="0"/>
                      </a:rPr>
                      <m:t>−</m:t>
                    </m:r>
                    <m:r>
                      <a:rPr lang="en-US" altLang="en-US" sz="2000" b="0" i="1" smtClean="0">
                        <a:solidFill>
                          <a:srgbClr val="009900"/>
                        </a:solidFill>
                        <a:latin typeface="Cambria Math" panose="02040503050406030204" pitchFamily="18" charset="0"/>
                      </a:rPr>
                      <m:t>𝐷</m:t>
                    </m:r>
                  </m:oMath>
                </a14:m>
                <a:endParaRPr lang="en-US" altLang="en-US" sz="2000" dirty="0">
                  <a:solidFill>
                    <a:srgbClr val="009900"/>
                  </a:solidFill>
                </a:endParaRPr>
              </a:p>
            </p:txBody>
          </p:sp>
        </mc:Choice>
        <mc:Fallback xmlns="">
          <p:sp>
            <p:nvSpPr>
              <p:cNvPr id="26" name="Text Box 29"/>
              <p:cNvSpPr txBox="1">
                <a:spLocks noRot="1" noChangeAspect="1" noMove="1" noResize="1" noEditPoints="1" noAdjustHandles="1" noChangeArrowheads="1" noChangeShapeType="1" noTextEdit="1"/>
              </p:cNvSpPr>
              <p:nvPr/>
            </p:nvSpPr>
            <p:spPr bwMode="auto">
              <a:xfrm>
                <a:off x="2151260" y="2807784"/>
                <a:ext cx="2244652" cy="369332"/>
              </a:xfrm>
              <a:prstGeom prst="rect">
                <a:avLst/>
              </a:prstGeom>
              <a:blipFill>
                <a:blip r:embed="rId6"/>
                <a:stretch>
                  <a:fillRect t="-16667" b="-31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1" name="Line 32"/>
          <p:cNvSpPr>
            <a:spLocks noChangeShapeType="1"/>
          </p:cNvSpPr>
          <p:nvPr/>
        </p:nvSpPr>
        <p:spPr bwMode="auto">
          <a:xfrm flipH="1">
            <a:off x="2578711" y="3193421"/>
            <a:ext cx="296756" cy="471472"/>
          </a:xfrm>
          <a:prstGeom prst="line">
            <a:avLst/>
          </a:prstGeom>
          <a:ln>
            <a:solidFill>
              <a:srgbClr val="009900"/>
            </a:solidFill>
            <a:prstDash val="sysDash"/>
            <a:headEnd/>
            <a:tailEnd type="triangle" w="sm"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32" name="Line 33"/>
          <p:cNvSpPr>
            <a:spLocks noChangeShapeType="1"/>
          </p:cNvSpPr>
          <p:nvPr/>
        </p:nvSpPr>
        <p:spPr bwMode="auto">
          <a:xfrm flipH="1">
            <a:off x="4627583" y="3058991"/>
            <a:ext cx="1645732" cy="617993"/>
          </a:xfrm>
          <a:prstGeom prst="line">
            <a:avLst/>
          </a:prstGeom>
          <a:ln>
            <a:solidFill>
              <a:srgbClr val="009900"/>
            </a:solidFill>
            <a:prstDash val="sysDash"/>
            <a:headEnd/>
            <a:tailEnd type="triangle" w="sm"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33" name="Text Box 29"/>
          <p:cNvSpPr txBox="1">
            <a:spLocks noChangeArrowheads="1"/>
          </p:cNvSpPr>
          <p:nvPr/>
        </p:nvSpPr>
        <p:spPr bwMode="auto">
          <a:xfrm>
            <a:off x="2154419" y="2231720"/>
            <a:ext cx="2244652"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ar-SA" altLang="en-US" sz="2000" dirty="0">
                <a:solidFill>
                  <a:srgbClr val="009900"/>
                </a:solidFill>
              </a:rPr>
              <a:t>يتم الإنتاج خلال هذا الفترة من دورة المخزون</a:t>
            </a:r>
            <a:endParaRPr lang="en-US" altLang="en-US" sz="2000" dirty="0">
              <a:solidFill>
                <a:srgbClr val="009900"/>
              </a:solidFill>
            </a:endParaRPr>
          </a:p>
        </p:txBody>
      </p:sp>
      <p:sp>
        <p:nvSpPr>
          <p:cNvPr id="34" name="Text Box 30"/>
          <p:cNvSpPr txBox="1">
            <a:spLocks noChangeArrowheads="1"/>
          </p:cNvSpPr>
          <p:nvPr/>
        </p:nvSpPr>
        <p:spPr bwMode="auto">
          <a:xfrm>
            <a:off x="5932927" y="2234961"/>
            <a:ext cx="23032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pPr>
            <a:r>
              <a:rPr lang="ar-SA" altLang="en-US" sz="2000" dirty="0">
                <a:solidFill>
                  <a:srgbClr val="009900"/>
                </a:solidFill>
              </a:rPr>
              <a:t>لا يوجد إنتاج خلال هذا الفترة من دورة المخزون</a:t>
            </a:r>
            <a:endParaRPr lang="en-US" altLang="en-US" sz="2000" dirty="0">
              <a:solidFill>
                <a:srgbClr val="009900"/>
              </a:solidFill>
            </a:endParaRPr>
          </a:p>
        </p:txBody>
      </p:sp>
      <mc:AlternateContent xmlns:mc="http://schemas.openxmlformats.org/markup-compatibility/2006" xmlns:a14="http://schemas.microsoft.com/office/drawing/2010/main">
        <mc:Choice Requires="a14">
          <p:sp>
            <p:nvSpPr>
              <p:cNvPr id="35" name="Text Box 29"/>
              <p:cNvSpPr txBox="1">
                <a:spLocks noChangeArrowheads="1"/>
              </p:cNvSpPr>
              <p:nvPr/>
            </p:nvSpPr>
            <p:spPr bwMode="auto">
              <a:xfrm>
                <a:off x="5882104" y="2807823"/>
                <a:ext cx="2244652"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r>
                  <a:rPr lang="ar-SA" altLang="en-US" sz="2000" dirty="0">
                    <a:solidFill>
                      <a:srgbClr val="009900"/>
                    </a:solidFill>
                  </a:rPr>
                  <a:t>الميل = </a:t>
                </a:r>
                <a14:m>
                  <m:oMath xmlns:m="http://schemas.openxmlformats.org/officeDocument/2006/math">
                    <m:r>
                      <a:rPr lang="en-US" altLang="en-US" sz="2000" b="0" i="1" smtClean="0">
                        <a:solidFill>
                          <a:srgbClr val="009900"/>
                        </a:solidFill>
                        <a:latin typeface="Cambria Math" panose="02040503050406030204" pitchFamily="18" charset="0"/>
                      </a:rPr>
                      <m:t>−</m:t>
                    </m:r>
                    <m:r>
                      <a:rPr lang="en-US" altLang="en-US" sz="2000" b="0" i="1" smtClean="0">
                        <a:solidFill>
                          <a:srgbClr val="009900"/>
                        </a:solidFill>
                        <a:latin typeface="Cambria Math" panose="02040503050406030204" pitchFamily="18" charset="0"/>
                      </a:rPr>
                      <m:t>𝐷</m:t>
                    </m:r>
                  </m:oMath>
                </a14:m>
                <a:endParaRPr lang="en-US" altLang="en-US" sz="2000" dirty="0">
                  <a:solidFill>
                    <a:srgbClr val="009900"/>
                  </a:solidFill>
                </a:endParaRPr>
              </a:p>
            </p:txBody>
          </p:sp>
        </mc:Choice>
        <mc:Fallback xmlns="">
          <p:sp>
            <p:nvSpPr>
              <p:cNvPr id="35" name="Text Box 29"/>
              <p:cNvSpPr txBox="1">
                <a:spLocks noRot="1" noChangeAspect="1" noMove="1" noResize="1" noEditPoints="1" noAdjustHandles="1" noChangeArrowheads="1" noChangeShapeType="1" noTextEdit="1"/>
              </p:cNvSpPr>
              <p:nvPr/>
            </p:nvSpPr>
            <p:spPr bwMode="auto">
              <a:xfrm>
                <a:off x="5882104" y="2807823"/>
                <a:ext cx="2244652" cy="369332"/>
              </a:xfrm>
              <a:prstGeom prst="rect">
                <a:avLst/>
              </a:prstGeom>
              <a:blipFill>
                <a:blip r:embed="rId7"/>
                <a:stretch>
                  <a:fillRect t="-16667" b="-31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38" name="Straight Connector 37"/>
          <p:cNvCxnSpPr/>
          <p:nvPr/>
        </p:nvCxnSpPr>
        <p:spPr>
          <a:xfrm>
            <a:off x="1883088" y="4129222"/>
            <a:ext cx="144016" cy="0"/>
          </a:xfrm>
          <a:prstGeom prst="line">
            <a:avLst/>
          </a:prstGeom>
          <a:ln w="28575"/>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37" name="Text Box 29"/>
              <p:cNvSpPr txBox="1">
                <a:spLocks noChangeArrowheads="1"/>
              </p:cNvSpPr>
              <p:nvPr/>
            </p:nvSpPr>
            <p:spPr bwMode="auto">
              <a:xfrm>
                <a:off x="31564" y="3808598"/>
                <a:ext cx="1311279" cy="6593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f>
                        <m:fPr>
                          <m:ctrlPr>
                            <a:rPr lang="en-US" altLang="en-US" sz="2000" b="0" i="1" smtClean="0">
                              <a:solidFill>
                                <a:schemeClr val="tx1"/>
                              </a:solidFill>
                              <a:latin typeface="Cambria Math" panose="02040503050406030204" pitchFamily="18" charset="0"/>
                            </a:rPr>
                          </m:ctrlPr>
                        </m:fPr>
                        <m:num>
                          <m:r>
                            <a:rPr lang="en-US" altLang="en-US" sz="2000" b="0" i="1" smtClean="0">
                              <a:solidFill>
                                <a:schemeClr val="tx1"/>
                              </a:solidFill>
                              <a:latin typeface="Cambria Math" panose="02040503050406030204" pitchFamily="18" charset="0"/>
                            </a:rPr>
                            <m:t>𝑄</m:t>
                          </m:r>
                        </m:num>
                        <m:den>
                          <m:r>
                            <a:rPr lang="en-US" altLang="en-US" sz="2000" b="0" i="1" smtClean="0">
                              <a:solidFill>
                                <a:schemeClr val="tx1"/>
                              </a:solidFill>
                              <a:latin typeface="Cambria Math" panose="02040503050406030204" pitchFamily="18" charset="0"/>
                            </a:rPr>
                            <m:t>𝑝</m:t>
                          </m:r>
                        </m:den>
                      </m:f>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 </m:t>
                          </m:r>
                          <m:r>
                            <a:rPr lang="en-US" altLang="en-US" sz="2000" b="0" i="1" smtClean="0">
                              <a:solidFill>
                                <a:schemeClr val="tx1"/>
                              </a:solidFill>
                              <a:latin typeface="Cambria Math" panose="02040503050406030204" pitchFamily="18" charset="0"/>
                            </a:rPr>
                            <m:t>𝑝</m:t>
                          </m:r>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𝐷</m:t>
                          </m:r>
                        </m:e>
                      </m:d>
                    </m:oMath>
                  </m:oMathPara>
                </a14:m>
                <a:endParaRPr lang="en-US" altLang="en-US" sz="2000" dirty="0">
                  <a:solidFill>
                    <a:schemeClr val="tx1"/>
                  </a:solidFill>
                </a:endParaRPr>
              </a:p>
            </p:txBody>
          </p:sp>
        </mc:Choice>
        <mc:Fallback xmlns="">
          <p:sp>
            <p:nvSpPr>
              <p:cNvPr id="37" name="Text Box 29"/>
              <p:cNvSpPr txBox="1">
                <a:spLocks noRot="1" noChangeAspect="1" noMove="1" noResize="1" noEditPoints="1" noAdjustHandles="1" noChangeArrowheads="1" noChangeShapeType="1" noTextEdit="1"/>
              </p:cNvSpPr>
              <p:nvPr/>
            </p:nvSpPr>
            <p:spPr bwMode="auto">
              <a:xfrm>
                <a:off x="31564" y="3808598"/>
                <a:ext cx="1311279" cy="659348"/>
              </a:xfrm>
              <a:prstGeom prst="rect">
                <a:avLst/>
              </a:prstGeom>
              <a:blipFill>
                <a:blip r:embed="rId8"/>
                <a:stretch>
                  <a:fillRect r="-3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30">
                <a:extLst>
                  <a:ext uri="{FF2B5EF4-FFF2-40B4-BE49-F238E27FC236}">
                    <a16:creationId xmlns:a16="http://schemas.microsoft.com/office/drawing/2014/main" id="{AADEC410-2980-4F86-8FCF-0CA62CB5E6D1}"/>
                  </a:ext>
                </a:extLst>
              </p:cNvPr>
              <p:cNvSpPr txBox="1">
                <a:spLocks noChangeArrowheads="1"/>
              </p:cNvSpPr>
              <p:nvPr/>
            </p:nvSpPr>
            <p:spPr bwMode="auto">
              <a:xfrm>
                <a:off x="3635896" y="1538115"/>
                <a:ext cx="3057034" cy="5295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r>
                  <a:rPr lang="ar-SA" altLang="en-US" sz="2000" dirty="0">
                    <a:solidFill>
                      <a:srgbClr val="009900"/>
                    </a:solidFill>
                  </a:rPr>
                  <a:t>عند </a:t>
                </a:r>
                <a14:m>
                  <m:oMath xmlns:m="http://schemas.openxmlformats.org/officeDocument/2006/math">
                    <m:f>
                      <m:fPr>
                        <m:ctrlPr>
                          <a:rPr lang="en-US" altLang="en-US" sz="2000" i="1">
                            <a:solidFill>
                              <a:srgbClr val="009900"/>
                            </a:solidFill>
                            <a:latin typeface="Cambria Math" panose="02040503050406030204" pitchFamily="18" charset="0"/>
                          </a:rPr>
                        </m:ctrlPr>
                      </m:fPr>
                      <m:num>
                        <m:r>
                          <a:rPr lang="en-US" altLang="en-US" sz="2000">
                            <a:solidFill>
                              <a:srgbClr val="009900"/>
                            </a:solidFill>
                            <a:latin typeface="Cambria Math" panose="02040503050406030204" pitchFamily="18" charset="0"/>
                          </a:rPr>
                          <m:t>𝑄</m:t>
                        </m:r>
                      </m:num>
                      <m:den>
                        <m:r>
                          <a:rPr lang="en-US" altLang="en-US" sz="2000">
                            <a:solidFill>
                              <a:srgbClr val="009900"/>
                            </a:solidFill>
                            <a:latin typeface="Cambria Math" panose="02040503050406030204" pitchFamily="18" charset="0"/>
                          </a:rPr>
                          <m:t>𝑝</m:t>
                        </m:r>
                      </m:den>
                    </m:f>
                  </m:oMath>
                </a14:m>
                <a:r>
                  <a:rPr lang="ar-SA" altLang="en-US" sz="2000" dirty="0">
                    <a:solidFill>
                      <a:srgbClr val="009900"/>
                    </a:solidFill>
                  </a:rPr>
                  <a:t> ، يكون تم إنتاج كمية </a:t>
                </a:r>
                <a14:m>
                  <m:oMath xmlns:m="http://schemas.openxmlformats.org/officeDocument/2006/math">
                    <m:r>
                      <a:rPr lang="en-US" altLang="en-US" sz="2000">
                        <a:solidFill>
                          <a:srgbClr val="009900"/>
                        </a:solidFill>
                        <a:latin typeface="Cambria Math" panose="02040503050406030204" pitchFamily="18" charset="0"/>
                      </a:rPr>
                      <m:t>𝑄</m:t>
                    </m:r>
                  </m:oMath>
                </a14:m>
                <a:endParaRPr lang="en-US" altLang="en-US" sz="2000" dirty="0">
                  <a:solidFill>
                    <a:srgbClr val="009900"/>
                  </a:solidFill>
                </a:endParaRPr>
              </a:p>
            </p:txBody>
          </p:sp>
        </mc:Choice>
        <mc:Fallback xmlns="">
          <p:sp>
            <p:nvSpPr>
              <p:cNvPr id="36" name="Text Box 30">
                <a:extLst>
                  <a:ext uri="{FF2B5EF4-FFF2-40B4-BE49-F238E27FC236}">
                    <a16:creationId xmlns:a16="http://schemas.microsoft.com/office/drawing/2014/main" id="{AADEC410-2980-4F86-8FCF-0CA62CB5E6D1}"/>
                  </a:ext>
                </a:extLst>
              </p:cNvPr>
              <p:cNvSpPr txBox="1">
                <a:spLocks noRot="1" noChangeAspect="1" noMove="1" noResize="1" noEditPoints="1" noAdjustHandles="1" noChangeArrowheads="1" noChangeShapeType="1" noTextEdit="1"/>
              </p:cNvSpPr>
              <p:nvPr/>
            </p:nvSpPr>
            <p:spPr bwMode="auto">
              <a:xfrm>
                <a:off x="3635896" y="1538115"/>
                <a:ext cx="3057034" cy="529504"/>
              </a:xfrm>
              <a:prstGeom prst="rect">
                <a:avLst/>
              </a:prstGeom>
              <a:blipFill>
                <a:blip r:embed="rId9"/>
                <a:stretch>
                  <a:fillRect t="-1149" b="-34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9" name="Line 33">
            <a:extLst>
              <a:ext uri="{FF2B5EF4-FFF2-40B4-BE49-F238E27FC236}">
                <a16:creationId xmlns:a16="http://schemas.microsoft.com/office/drawing/2014/main" id="{E4AB09F7-3FC7-456C-B6F6-08C7DE2165F1}"/>
              </a:ext>
            </a:extLst>
          </p:cNvPr>
          <p:cNvSpPr>
            <a:spLocks noChangeShapeType="1"/>
          </p:cNvSpPr>
          <p:nvPr/>
        </p:nvSpPr>
        <p:spPr bwMode="auto">
          <a:xfrm flipH="1">
            <a:off x="3165177" y="2000150"/>
            <a:ext cx="1853617" cy="3393004"/>
          </a:xfrm>
          <a:prstGeom prst="line">
            <a:avLst/>
          </a:prstGeom>
          <a:ln>
            <a:solidFill>
              <a:srgbClr val="009900"/>
            </a:solidFill>
            <a:prstDash val="sysDash"/>
            <a:headEnd/>
            <a:tailEnd type="triangle" w="sm"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40" name="Left Brace 39">
            <a:extLst>
              <a:ext uri="{FF2B5EF4-FFF2-40B4-BE49-F238E27FC236}">
                <a16:creationId xmlns:a16="http://schemas.microsoft.com/office/drawing/2014/main" id="{E26FE281-A28D-4E78-B138-BA8F9C985884}"/>
              </a:ext>
            </a:extLst>
          </p:cNvPr>
          <p:cNvSpPr/>
          <p:nvPr/>
        </p:nvSpPr>
        <p:spPr>
          <a:xfrm rot="5400000">
            <a:off x="2388644" y="3342841"/>
            <a:ext cx="334605" cy="1133856"/>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p:sp>
        <p:nvSpPr>
          <p:cNvPr id="41" name="Left Brace 40">
            <a:extLst>
              <a:ext uri="{FF2B5EF4-FFF2-40B4-BE49-F238E27FC236}">
                <a16:creationId xmlns:a16="http://schemas.microsoft.com/office/drawing/2014/main" id="{434F8075-BF45-4794-ADF1-7D087AA00F85}"/>
              </a:ext>
            </a:extLst>
          </p:cNvPr>
          <p:cNvSpPr/>
          <p:nvPr/>
        </p:nvSpPr>
        <p:spPr>
          <a:xfrm rot="5400000">
            <a:off x="4434439" y="2452762"/>
            <a:ext cx="334605" cy="2916936"/>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p:spTree>
    <p:extLst>
      <p:ext uri="{BB962C8B-B14F-4D97-AF65-F5344CB8AC3E}">
        <p14:creationId xmlns:p14="http://schemas.microsoft.com/office/powerpoint/2010/main" val="381809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3" grpId="0" animBg="1"/>
      <p:bldP spid="26" grpId="0"/>
      <p:bldP spid="31" grpId="0" animBg="1"/>
      <p:bldP spid="32" grpId="0" animBg="1"/>
      <p:bldP spid="33" grpId="0"/>
      <p:bldP spid="34" grpId="0"/>
      <p:bldP spid="35" grpId="0"/>
      <p:bldP spid="36" grpId="0"/>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5</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p:sp>
        <p:nvSpPr>
          <p:cNvPr id="23555" name="Rectangle 3"/>
          <p:cNvSpPr>
            <a:spLocks noGrp="1" noChangeArrowheads="1"/>
          </p:cNvSpPr>
          <p:nvPr>
            <p:ph type="body" idx="1"/>
          </p:nvPr>
        </p:nvSpPr>
        <p:spPr>
          <a:xfrm>
            <a:off x="457200" y="1555576"/>
            <a:ext cx="8229600" cy="4465712"/>
          </a:xfrm>
        </p:spPr>
        <p:txBody>
          <a:bodyPr/>
          <a:lstStyle/>
          <a:p>
            <a:pPr marL="341313" indent="-341313" algn="r" rtl="1"/>
            <a:r>
              <a:rPr lang="ar-SA" dirty="0"/>
              <a:t>المخزون له فوائد كثيرة</a:t>
            </a:r>
            <a:r>
              <a:rPr lang="ar-SA" sz="1200" dirty="0"/>
              <a:t> </a:t>
            </a:r>
            <a:r>
              <a:rPr lang="ar-SA" dirty="0"/>
              <a:t>:</a:t>
            </a:r>
          </a:p>
          <a:p>
            <a:pPr marL="741363" lvl="1" indent="-341313" algn="r" rtl="1"/>
            <a:r>
              <a:rPr lang="ar-SA" dirty="0"/>
              <a:t>يحسن جودة الخدمة (توفر المنتجات للعميل)</a:t>
            </a:r>
          </a:p>
          <a:p>
            <a:pPr marL="741363" lvl="1" indent="-341313" algn="r" rtl="1"/>
            <a:r>
              <a:rPr lang="ar-SA" dirty="0"/>
              <a:t>يقلل تكاليف الطلبية (أو تهيئة تصنيعه)، مثل التوفير في النقل</a:t>
            </a:r>
          </a:p>
          <a:p>
            <a:pPr marL="741363" lvl="1" indent="-341313" algn="r" rtl="1"/>
            <a:r>
              <a:rPr lang="ar-SA" dirty="0"/>
              <a:t>الاستفادة من الخصومات عند شراء كميات كبيرة (أو التوفير عند إنتاج كميات كبيرة)</a:t>
            </a:r>
          </a:p>
          <a:p>
            <a:pPr marL="741363" lvl="1" indent="-341313" algn="just" rtl="1"/>
            <a:r>
              <a:rPr lang="ar-SA" dirty="0"/>
              <a:t>التحوط من عدم الانتظام في توفر المنتج أو في أسعاره أو في فترة التوريد.</a:t>
            </a:r>
          </a:p>
          <a:p>
            <a:pPr marL="341313" indent="-341313" algn="just" rtl="1"/>
            <a:r>
              <a:rPr lang="ar-SA" dirty="0"/>
              <a:t>ضبط وإدارة المخزون عملية غير سهلة ، زيادة المخزون تزيد التكاليف وتخفي عيوب إدارة المخزون وتقلل المرونة.</a:t>
            </a:r>
            <a:endParaRPr lang="ar-SA" b="1" dirty="0"/>
          </a:p>
          <a:p>
            <a:pPr marL="341313" indent="-341313" algn="r" rtl="1"/>
            <a:endParaRPr lang="ar-SA"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412776"/>
                <a:ext cx="8712968" cy="4724400"/>
              </a:xfrm>
            </p:spPr>
            <p:txBody>
              <a:bodyPr/>
              <a:lstStyle/>
              <a:p>
                <a:pPr marL="339725" indent="-339725" algn="r" rtl="1"/>
                <a:r>
                  <a:rPr lang="ar-SA" dirty="0"/>
                  <a:t>سنفترض أن تكلفة إنتاج الوحدة </a:t>
                </a:r>
                <a14:m>
                  <m:oMath xmlns:m="http://schemas.openxmlformats.org/officeDocument/2006/math">
                    <m:r>
                      <a:rPr lang="en-US" altLang="en-US" b="0" i="1" smtClean="0">
                        <a:latin typeface="Cambria Math" panose="02040503050406030204" pitchFamily="18" charset="0"/>
                      </a:rPr>
                      <m:t>𝑐</m:t>
                    </m:r>
                    <m:r>
                      <a:rPr lang="en-US" altLang="en-US" b="0" i="1" smtClean="0">
                        <a:latin typeface="Cambria Math" panose="02040503050406030204" pitchFamily="18" charset="0"/>
                      </a:rPr>
                      <m:t>=</m:t>
                    </m:r>
                  </m:oMath>
                </a14:m>
                <a:r>
                  <a:rPr lang="ar-SA" dirty="0"/>
                  <a:t> ، مستقلة عن كمية الإنتاج.</a:t>
                </a:r>
              </a:p>
              <a:p>
                <a:pPr marL="339725" indent="-339725" algn="r" rtl="1"/>
                <a:r>
                  <a:rPr lang="ar-SA" dirty="0"/>
                  <a:t>نموذج تشغيل الإنتاج الاقتصادي يحدد كمية الإنتاج الأمثل الذي يقلل من التكاليف السنوية لضبط ومراقبة المخزون:</a:t>
                </a:r>
              </a:p>
              <a:p>
                <a:pPr marL="0" indent="0" algn="ctr">
                  <a:buNone/>
                </a:pPr>
                <a:r>
                  <a:rPr lang="en-US" sz="2400" dirty="0">
                    <a:solidFill>
                      <a:srgbClr val="0000FF"/>
                    </a:solidFill>
                  </a:rPr>
                  <a:t>TC(</a:t>
                </a:r>
                <a14:m>
                  <m:oMath xmlns:m="http://schemas.openxmlformats.org/officeDocument/2006/math">
                    <m:r>
                      <m:rPr>
                        <m:nor/>
                      </m:rPr>
                      <a:rPr lang="en-US" sz="2400" i="1" smtClean="0">
                        <a:solidFill>
                          <a:srgbClr val="0000FF"/>
                        </a:solidFill>
                        <a:latin typeface="Cambria Math" panose="02040503050406030204" pitchFamily="18" charset="0"/>
                      </a:rPr>
                      <m:t>Q</m:t>
                    </m:r>
                  </m:oMath>
                </a14:m>
                <a:r>
                  <a:rPr lang="ar-SA" sz="2400" dirty="0">
                    <a:solidFill>
                      <a:srgbClr val="0000FF"/>
                    </a:solidFill>
                  </a:rPr>
                  <a:t> </a:t>
                </a:r>
                <a:r>
                  <a:rPr lang="en-US" sz="2400" dirty="0">
                    <a:solidFill>
                      <a:srgbClr val="0000FF"/>
                    </a:solidFill>
                  </a:rPr>
                  <a:t>)</a:t>
                </a:r>
                <a:r>
                  <a:rPr lang="en-US" sz="2400" dirty="0"/>
                  <a:t> =</a:t>
                </a:r>
                <a:r>
                  <a:rPr lang="ar-SA" sz="2400" dirty="0"/>
                  <a:t> </a:t>
                </a:r>
                <a:r>
                  <a:rPr lang="ar-SA" sz="2700" dirty="0"/>
                  <a:t>التكلفة السنوية لإعداد بدء الإنتاج + التكلفة السنوية لحفظ المخزون </a:t>
                </a:r>
              </a:p>
              <a:p>
                <a:pPr marL="0" indent="0" algn="ctr">
                  <a:buNone/>
                </a:pPr>
                <a:r>
                  <a:rPr lang="ar-SA" sz="2700" dirty="0"/>
                  <a:t>التكلفة السنوية للإنتاج +</a:t>
                </a:r>
              </a:p>
              <a:p>
                <a:pPr marL="339725" indent="-339725" algn="r" rtl="1"/>
                <a:r>
                  <a:rPr lang="ar-SA" dirty="0"/>
                  <a:t>أقصى كمية في المخزن </a:t>
                </a:r>
                <a14:m>
                  <m:oMath xmlns:m="http://schemas.openxmlformats.org/officeDocument/2006/math">
                    <m:f>
                      <m:fPr>
                        <m:ctrlPr>
                          <a:rPr lang="en-US" altLang="en-US" i="1">
                            <a:latin typeface="Cambria Math" panose="02040503050406030204" pitchFamily="18" charset="0"/>
                          </a:rPr>
                        </m:ctrlPr>
                      </m:fPr>
                      <m:num>
                        <m:r>
                          <a:rPr lang="en-US" altLang="en-US" b="0" i="1" smtClean="0">
                            <a:latin typeface="Cambria Math" panose="02040503050406030204" pitchFamily="18" charset="0"/>
                          </a:rPr>
                          <m:t>𝑄</m:t>
                        </m:r>
                      </m:num>
                      <m:den>
                        <m:r>
                          <a:rPr lang="en-US" altLang="en-US" i="1">
                            <a:latin typeface="Cambria Math" panose="02040503050406030204" pitchFamily="18" charset="0"/>
                          </a:rPr>
                          <m:t>𝑝</m:t>
                        </m:r>
                      </m:den>
                    </m:f>
                    <m:d>
                      <m:dPr>
                        <m:ctrlPr>
                          <a:rPr lang="en-US" altLang="en-US" i="1">
                            <a:latin typeface="Cambria Math" panose="02040503050406030204" pitchFamily="18" charset="0"/>
                          </a:rPr>
                        </m:ctrlPr>
                      </m:dPr>
                      <m:e>
                        <m:r>
                          <a:rPr lang="en-US" altLang="en-US" i="1">
                            <a:latin typeface="Cambria Math" panose="02040503050406030204" pitchFamily="18" charset="0"/>
                          </a:rPr>
                          <m:t> </m:t>
                        </m:r>
                        <m:r>
                          <a:rPr lang="en-US" altLang="en-US" i="1">
                            <a:latin typeface="Cambria Math" panose="02040503050406030204" pitchFamily="18" charset="0"/>
                          </a:rPr>
                          <m:t>𝑝</m:t>
                        </m:r>
                        <m:r>
                          <a:rPr lang="en-US" altLang="en-US" i="1">
                            <a:latin typeface="Cambria Math" panose="02040503050406030204" pitchFamily="18" charset="0"/>
                          </a:rPr>
                          <m:t>−</m:t>
                        </m:r>
                        <m:r>
                          <a:rPr lang="en-US" altLang="en-US" i="1">
                            <a:latin typeface="Cambria Math" panose="02040503050406030204" pitchFamily="18" charset="0"/>
                          </a:rPr>
                          <m:t>𝐷</m:t>
                        </m:r>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ar-SA" dirty="0">
                  <a:ea typeface="Cambria Math" panose="02040503050406030204" pitchFamily="18" charset="0"/>
                </a:endParaRPr>
              </a:p>
              <a:p>
                <a:pPr marL="339725" indent="-339725" algn="r" rtl="1"/>
                <a:r>
                  <a:rPr lang="ar-SA" dirty="0"/>
                  <a:t>متوسط الكمية في المخزن </a:t>
                </a:r>
                <a14:m>
                  <m:oMath xmlns:m="http://schemas.openxmlformats.org/officeDocument/2006/math">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𝑄</m:t>
                        </m:r>
                      </m:num>
                      <m:den>
                        <m:r>
                          <a:rPr lang="en-US" altLang="en-US" b="0" i="1" smtClean="0">
                            <a:latin typeface="Cambria Math" panose="02040503050406030204" pitchFamily="18" charset="0"/>
                          </a:rPr>
                          <m:t>𝑝</m:t>
                        </m:r>
                      </m:den>
                    </m:f>
                    <m:d>
                      <m:dPr>
                        <m:ctrlPr>
                          <a:rPr lang="en-US" altLang="en-US" i="1">
                            <a:latin typeface="Cambria Math" panose="02040503050406030204" pitchFamily="18" charset="0"/>
                          </a:rPr>
                        </m:ctrlPr>
                      </m:dPr>
                      <m:e>
                        <m:r>
                          <a:rPr lang="en-US" altLang="en-US" i="1">
                            <a:latin typeface="Cambria Math" panose="02040503050406030204" pitchFamily="18" charset="0"/>
                          </a:rPr>
                          <m:t> </m:t>
                        </m:r>
                        <m:r>
                          <a:rPr lang="en-US" altLang="en-US" i="1">
                            <a:latin typeface="Cambria Math" panose="02040503050406030204" pitchFamily="18" charset="0"/>
                          </a:rPr>
                          <m:t>𝑝</m:t>
                        </m:r>
                        <m:r>
                          <a:rPr lang="en-US" altLang="en-US" i="1">
                            <a:latin typeface="Cambria Math" panose="02040503050406030204" pitchFamily="18" charset="0"/>
                          </a:rPr>
                          <m:t>−</m:t>
                        </m:r>
                        <m:r>
                          <a:rPr lang="en-US" altLang="en-US" i="1">
                            <a:latin typeface="Cambria Math" panose="02040503050406030204" pitchFamily="18" charset="0"/>
                          </a:rPr>
                          <m:t>𝐷</m:t>
                        </m:r>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ar-SA" dirty="0">
                  <a:ea typeface="Cambria Math" panose="02040503050406030204" pitchFamily="18" charset="0"/>
                </a:endParaRPr>
              </a:p>
              <a:p>
                <a:pPr marL="339725" indent="-339725" algn="r" rtl="1"/>
                <a:r>
                  <a:rPr lang="ar-SA" dirty="0"/>
                  <a:t>التكلفة السنوية لحفظ المخزون </a:t>
                </a:r>
                <a14:m>
                  <m:oMath xmlns:m="http://schemas.openxmlformats.org/officeDocument/2006/math">
                    <m:r>
                      <a:rPr lang="en-US" altLang="en-US" b="0" i="1" smtClean="0">
                        <a:latin typeface="Cambria Math" panose="02040503050406030204" pitchFamily="18" charset="0"/>
                      </a:rPr>
                      <m:t>h</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f>
                      <m:fPr>
                        <m:ctrlPr>
                          <a:rPr lang="en-US" altLang="en-US" i="1">
                            <a:latin typeface="Cambria Math" panose="02040503050406030204" pitchFamily="18" charset="0"/>
                          </a:rPr>
                        </m:ctrlPr>
                      </m:fPr>
                      <m:num>
                        <m:r>
                          <a:rPr lang="en-US" altLang="en-US" i="1">
                            <a:latin typeface="Cambria Math" panose="02040503050406030204" pitchFamily="18" charset="0"/>
                          </a:rPr>
                          <m:t>𝑄</m:t>
                        </m:r>
                      </m:num>
                      <m:den>
                        <m:r>
                          <a:rPr lang="en-US" altLang="en-US" i="1">
                            <a:latin typeface="Cambria Math" panose="02040503050406030204" pitchFamily="18" charset="0"/>
                          </a:rPr>
                          <m:t>𝑝</m:t>
                        </m:r>
                      </m:den>
                    </m:f>
                    <m:d>
                      <m:dPr>
                        <m:ctrlPr>
                          <a:rPr lang="en-US" altLang="en-US" i="1">
                            <a:latin typeface="Cambria Math" panose="02040503050406030204" pitchFamily="18" charset="0"/>
                          </a:rPr>
                        </m:ctrlPr>
                      </m:dPr>
                      <m:e>
                        <m:r>
                          <a:rPr lang="en-US" altLang="en-US" i="1">
                            <a:latin typeface="Cambria Math" panose="02040503050406030204" pitchFamily="18" charset="0"/>
                          </a:rPr>
                          <m:t> </m:t>
                        </m:r>
                        <m:r>
                          <a:rPr lang="en-US" altLang="en-US" i="1">
                            <a:latin typeface="Cambria Math" panose="02040503050406030204" pitchFamily="18" charset="0"/>
                          </a:rPr>
                          <m:t>𝑝</m:t>
                        </m:r>
                        <m:r>
                          <a:rPr lang="en-US" altLang="en-US" i="1">
                            <a:latin typeface="Cambria Math" panose="02040503050406030204" pitchFamily="18" charset="0"/>
                          </a:rPr>
                          <m:t>−</m:t>
                        </m:r>
                        <m:r>
                          <a:rPr lang="en-US" altLang="en-US" i="1">
                            <a:latin typeface="Cambria Math" panose="02040503050406030204" pitchFamily="18" charset="0"/>
                          </a:rPr>
                          <m:t>𝐷</m:t>
                        </m:r>
                      </m:e>
                    </m:d>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ar-SA" b="0" dirty="0"/>
                  <a:t> </a:t>
                </a: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412776"/>
                <a:ext cx="8712968" cy="4724400"/>
              </a:xfrm>
              <a:blipFill>
                <a:blip r:embed="rId2"/>
                <a:stretch>
                  <a:fillRect l="-1050" t="-1677" r="-1679" b="-13677"/>
                </a:stretch>
              </a:blipFill>
            </p:spPr>
            <p:txBody>
              <a:bodyPr/>
              <a:lstStyle/>
              <a:p>
                <a:r>
                  <a:rPr lang="en-US">
                    <a:noFill/>
                  </a:rPr>
                  <a:t> </a:t>
                </a:r>
              </a:p>
            </p:txBody>
          </p:sp>
        </mc:Fallback>
      </mc:AlternateContent>
    </p:spTree>
    <p:extLst>
      <p:ext uri="{BB962C8B-B14F-4D97-AF65-F5344CB8AC3E}">
        <p14:creationId xmlns:p14="http://schemas.microsoft.com/office/powerpoint/2010/main" val="29720098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mc:Choice xmlns:a14="http://schemas.microsoft.com/office/drawing/2010/main"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3000" dirty="0"/>
                  <a:t>التكلفة السنوية لإعداد بدء الإنتاج </a:t>
                </a:r>
                <a14:m>
                  <m:oMath xmlns:m="http://schemas.openxmlformats.org/officeDocument/2006/math">
                    <m:r>
                      <a:rPr lang="en-US" altLang="en-US" b="0" i="1" smtClean="0">
                        <a:latin typeface="Cambria Math" panose="02040503050406030204" pitchFamily="18" charset="0"/>
                      </a:rPr>
                      <m:t>𝐾</m:t>
                    </m:r>
                    <m:f>
                      <m:fPr>
                        <m:ctrlPr>
                          <a:rPr lang="en-US" altLang="en-US" i="1">
                            <a:latin typeface="Cambria Math" panose="02040503050406030204" pitchFamily="18" charset="0"/>
                          </a:rPr>
                        </m:ctrlPr>
                      </m:fPr>
                      <m:num>
                        <m:r>
                          <a:rPr lang="en-US" altLang="en-US" b="0" i="1" smtClean="0">
                            <a:latin typeface="Cambria Math" panose="02040503050406030204" pitchFamily="18" charset="0"/>
                          </a:rPr>
                          <m:t>𝐷</m:t>
                        </m:r>
                      </m:num>
                      <m:den>
                        <m:r>
                          <a:rPr lang="en-US" altLang="en-US" b="0" i="1" smtClean="0">
                            <a:latin typeface="Cambria Math" panose="02040503050406030204" pitchFamily="18" charset="0"/>
                          </a:rPr>
                          <m:t>𝑄</m:t>
                        </m:r>
                      </m:den>
                    </m:f>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339725" indent="-339725" algn="just" rtl="1"/>
                <a:r>
                  <a:rPr lang="ar-SA" sz="3000" dirty="0"/>
                  <a:t>نموذج</a:t>
                </a:r>
                <a:r>
                  <a:rPr lang="en-US" sz="3000" dirty="0"/>
                  <a:t>EPQ </a:t>
                </a:r>
                <a:r>
                  <a:rPr lang="ar-SA" sz="3000" dirty="0"/>
                  <a:t> يحدد كمية الإنتاج الاقتصادي الأمثل الذي يقلل من إجمالي التكاليف السنوية لضبط ومراقبة المخزون:</a:t>
                </a:r>
                <a:endParaRPr lang="en-US" sz="3000" dirty="0"/>
              </a:p>
              <a:p>
                <a:pPr marL="0" indent="0" algn="ctr" rtl="1">
                  <a:buNone/>
                </a:pPr>
                <a14:m>
                  <m:oMath xmlns:m="http://schemas.openxmlformats.org/officeDocument/2006/math">
                    <m:r>
                      <m:rPr>
                        <m:nor/>
                      </m:rPr>
                      <a:rPr lang="en-US">
                        <a:latin typeface="Cambria Math" panose="02040503050406030204" pitchFamily="18" charset="0"/>
                      </a:rPr>
                      <m:t>TC</m:t>
                    </m:r>
                    <m:r>
                      <m:rPr>
                        <m:nor/>
                      </m:rPr>
                      <a:rPr lang="en-US">
                        <a:latin typeface="Cambria Math" panose="02040503050406030204" pitchFamily="18" charset="0"/>
                      </a:rPr>
                      <m:t>(</m:t>
                    </m:r>
                    <m:r>
                      <m:rPr>
                        <m:nor/>
                      </m:rPr>
                      <a:rPr lang="en-US" i="1">
                        <a:latin typeface="Cambria Math" panose="02040503050406030204" pitchFamily="18" charset="0"/>
                      </a:rPr>
                      <m:t>Q</m:t>
                    </m:r>
                    <m:r>
                      <m:rPr>
                        <m:nor/>
                      </m:rPr>
                      <a:rPr lang="en-US" i="1">
                        <a:latin typeface="Cambria Math" panose="02040503050406030204" pitchFamily="18" charset="0"/>
                      </a:rPr>
                      <m:t> </m:t>
                    </m:r>
                    <m:r>
                      <m:rPr>
                        <m:nor/>
                      </m:rPr>
                      <a:rPr lang="en-US">
                        <a:latin typeface="Cambria Math" panose="02040503050406030204" pitchFamily="18" charset="0"/>
                      </a:rPr>
                      <m:t>)</m:t>
                    </m:r>
                    <m:r>
                      <a:rPr lang="en-US" i="1">
                        <a:latin typeface="Cambria Math" panose="02040503050406030204" pitchFamily="18" charset="0"/>
                      </a:rPr>
                      <m:t>= </m:t>
                    </m:r>
                    <m:f>
                      <m:fPr>
                        <m:ctrlPr>
                          <a:rPr lang="ar-SA" i="1">
                            <a:latin typeface="Cambria Math" panose="02040503050406030204" pitchFamily="18" charset="0"/>
                          </a:rPr>
                        </m:ctrlPr>
                      </m:fPr>
                      <m:num>
                        <m:r>
                          <a:rPr lang="en-US" i="1">
                            <a:latin typeface="Cambria Math" panose="02040503050406030204" pitchFamily="18" charset="0"/>
                          </a:rPr>
                          <m:t>𝐾𝐷</m:t>
                        </m:r>
                      </m:num>
                      <m:den>
                        <m:r>
                          <a:rPr lang="en-US" i="1">
                            <a:latin typeface="Cambria Math" panose="02040503050406030204" pitchFamily="18" charset="0"/>
                          </a:rPr>
                          <m:t>𝑄</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𝑝</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𝑐𝐷</m:t>
                    </m:r>
                  </m:oMath>
                </a14:m>
                <a:r>
                  <a:rPr lang="en-US" dirty="0"/>
                  <a:t> </a:t>
                </a:r>
                <a:endParaRPr lang="ar-SA" dirty="0"/>
              </a:p>
              <a:p>
                <a:pPr marL="0" indent="0" algn="just" rtl="1">
                  <a:buNone/>
                </a:pPr>
                <a:r>
                  <a:rPr lang="ar-SA" sz="3000" dirty="0">
                    <a:ea typeface="Cambria Math" panose="02040503050406030204" pitchFamily="18" charset="0"/>
                  </a:rPr>
                  <a:t>(لاحظ أنها مكافئة لتكلفة المخزون في نموذج </a:t>
                </a:r>
                <a:r>
                  <a:rPr lang="en-US" sz="3000" dirty="0" err="1">
                    <a:ea typeface="Cambria Math" panose="02040503050406030204" pitchFamily="18" charset="0"/>
                  </a:rPr>
                  <a:t>EOQ</a:t>
                </a:r>
                <a:r>
                  <a:rPr lang="ar-SA" sz="3000" dirty="0">
                    <a:ea typeface="Cambria Math" panose="02040503050406030204" pitchFamily="18" charset="0"/>
                  </a:rPr>
                  <a:t> عندما تكون تكلفة حفظ المخزون السنوية للوحدة مساوية لـ  </a:t>
                </a:r>
                <a14:m>
                  <m:oMath xmlns:m="http://schemas.openxmlformats.org/officeDocument/2006/math">
                    <m:r>
                      <a:rPr lang="en-US" sz="3000" b="0" i="1" smtClean="0">
                        <a:latin typeface="Cambria Math" panose="02040503050406030204" pitchFamily="18" charset="0"/>
                        <a:ea typeface="Cambria Math" panose="02040503050406030204" pitchFamily="18" charset="0"/>
                      </a:rPr>
                      <m:t>h</m:t>
                    </m:r>
                    <m:f>
                      <m:fPr>
                        <m:ctrlPr>
                          <a:rPr lang="en-US" sz="3000" i="1">
                            <a:latin typeface="Cambria Math" panose="02040503050406030204" pitchFamily="18" charset="0"/>
                            <a:ea typeface="Cambria Math" panose="02040503050406030204" pitchFamily="18" charset="0"/>
                          </a:rPr>
                        </m:ctrlPr>
                      </m:fPr>
                      <m:num>
                        <m:r>
                          <a:rPr lang="en-US" sz="3000" i="1">
                            <a:latin typeface="Cambria Math" panose="02040503050406030204" pitchFamily="18" charset="0"/>
                            <a:ea typeface="Cambria Math" panose="02040503050406030204" pitchFamily="18" charset="0"/>
                          </a:rPr>
                          <m:t>𝑝</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𝐷</m:t>
                        </m:r>
                      </m:num>
                      <m:den>
                        <m:r>
                          <a:rPr lang="en-US" sz="3000" i="1">
                            <a:latin typeface="Cambria Math" panose="02040503050406030204" pitchFamily="18" charset="0"/>
                            <a:ea typeface="Cambria Math" panose="02040503050406030204" pitchFamily="18" charset="0"/>
                          </a:rPr>
                          <m:t>𝑝</m:t>
                        </m:r>
                      </m:den>
                    </m:f>
                  </m:oMath>
                </a14:m>
                <a:r>
                  <a:rPr lang="ar-SA" sz="3000" dirty="0">
                    <a:ea typeface="Cambria Math" panose="02040503050406030204" pitchFamily="18" charset="0"/>
                  </a:rPr>
                  <a:t>)</a:t>
                </a:r>
                <a:r>
                  <a:rPr lang="ar-SA" dirty="0">
                    <a:ea typeface="Cambria Math" panose="02040503050406030204" pitchFamily="18" charset="0"/>
                  </a:rPr>
                  <a:t> </a:t>
                </a:r>
              </a:p>
              <a:p>
                <a:pPr algn="just" rtl="1">
                  <a:spcBef>
                    <a:spcPts val="0"/>
                  </a:spcBef>
                </a:pPr>
                <a:r>
                  <a:rPr lang="ar-SA" sz="3000" dirty="0"/>
                  <a:t>التكلفة الأقل تحدث عندما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m:rPr>
                            <m:sty m:val="p"/>
                          </m:rPr>
                          <a:rPr lang="en-US">
                            <a:latin typeface="Cambria Math" panose="02040503050406030204" pitchFamily="18" charset="0"/>
                            <a:ea typeface="Cambria Math" panose="02040503050406030204" pitchFamily="18" charset="0"/>
                          </a:rPr>
                          <m:t>TC</m:t>
                        </m:r>
                      </m:num>
                      <m:den>
                        <m:r>
                          <a:rPr lang="en-US" i="1">
                            <a:latin typeface="Cambria Math" panose="02040503050406030204" pitchFamily="18" charset="0"/>
                            <a:ea typeface="Cambria Math" panose="02040503050406030204" pitchFamily="18" charset="0"/>
                          </a:rPr>
                          <m:t>𝑑𝑄</m:t>
                        </m:r>
                      </m:den>
                    </m:f>
                    <m:r>
                      <a:rPr lang="en-US" sz="3000" i="1">
                        <a:latin typeface="Cambria Math" panose="02040503050406030204" pitchFamily="18" charset="0"/>
                      </a:rPr>
                      <m:t>=</m:t>
                    </m:r>
                    <m:r>
                      <a:rPr lang="en-US" sz="3000" i="1">
                        <a:latin typeface="Cambria Math" panose="02040503050406030204" pitchFamily="18" charset="0"/>
                      </a:rPr>
                      <m:t>0</m:t>
                    </m:r>
                  </m:oMath>
                </a14:m>
                <a:r>
                  <a:rPr lang="ar-SA" b="0" dirty="0"/>
                  <a:t> </a:t>
                </a:r>
                <a:endParaRPr lang="ar-SA" dirty="0"/>
              </a:p>
            </p:txBody>
          </p:sp>
        </mc:Choice>
        <mc:Fallback>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2869" r="-1610" b="-1548"/>
                </a:stretch>
              </a:blipFill>
            </p:spPr>
            <p:txBody>
              <a:bodyPr/>
              <a:lstStyle/>
              <a:p>
                <a:r>
                  <a:rPr lang="en-US">
                    <a:noFill/>
                  </a:rPr>
                  <a:t> </a:t>
                </a:r>
              </a:p>
            </p:txBody>
          </p:sp>
        </mc:Fallback>
      </mc:AlternateContent>
    </p:spTree>
    <p:extLst>
      <p:ext uri="{BB962C8B-B14F-4D97-AF65-F5344CB8AC3E}">
        <p14:creationId xmlns:p14="http://schemas.microsoft.com/office/powerpoint/2010/main" val="23906000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dirty="0"/>
                  <a:t>الكمية المثلى للإنتاج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oMath>
                </a14:m>
                <a:r>
                  <a:rPr lang="ar-SA" dirty="0"/>
                  <a:t> هي:</a:t>
                </a:r>
              </a:p>
              <a:p>
                <a:pPr marL="0" indent="0" algn="r" rtl="1">
                  <a:buNone/>
                </a:pPr>
                <a:endParaRPr lang="ar-SA" sz="800" dirty="0"/>
              </a:p>
              <a:p>
                <a:pPr marL="0" indent="0" algn="ctr" rtl="1">
                  <a:spcBef>
                    <a:spcPts val="300"/>
                  </a:spcBef>
                  <a:buNone/>
                </a:pPr>
                <a14:m>
                  <m:oMath xmlns:m="http://schemas.openxmlformats.org/officeDocument/2006/math">
                    <m:sSup>
                      <m:sSupPr>
                        <m:ctrlPr>
                          <a:rPr lang="en-US" sz="3000" i="1">
                            <a:latin typeface="Cambria Math" panose="02040503050406030204" pitchFamily="18" charset="0"/>
                          </a:rPr>
                        </m:ctrlPr>
                      </m:sSupPr>
                      <m:e>
                        <m:r>
                          <a:rPr lang="en-US" sz="3000" i="1">
                            <a:latin typeface="Cambria Math" panose="02040503050406030204" pitchFamily="18" charset="0"/>
                          </a:rPr>
                          <m:t>𝑄</m:t>
                        </m:r>
                      </m:e>
                      <m:sup>
                        <m:r>
                          <a:rPr lang="en-US" sz="3000" i="1">
                            <a:latin typeface="Cambria Math" panose="02040503050406030204" pitchFamily="18" charset="0"/>
                          </a:rPr>
                          <m:t>∗</m:t>
                        </m:r>
                      </m:sup>
                    </m:sSup>
                    <m:r>
                      <a:rPr lang="en-US" sz="3000" i="1">
                        <a:latin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2</m:t>
                            </m:r>
                            <m:r>
                              <a:rPr lang="en-US" sz="3000" i="1">
                                <a:latin typeface="Cambria Math" panose="02040503050406030204" pitchFamily="18" charset="0"/>
                              </a:rPr>
                              <m:t>𝐾𝐷</m:t>
                            </m:r>
                          </m:num>
                          <m:den>
                            <m:r>
                              <a:rPr lang="en-US" sz="3000" i="1">
                                <a:latin typeface="Cambria Math" panose="02040503050406030204" pitchFamily="18" charset="0"/>
                              </a:rPr>
                              <m:t>h</m:t>
                            </m:r>
                            <m:d>
                              <m:dPr>
                                <m:ctrlPr>
                                  <a:rPr lang="en-US" sz="3000" i="1">
                                    <a:latin typeface="Cambria Math" panose="02040503050406030204" pitchFamily="18" charset="0"/>
                                  </a:rPr>
                                </m:ctrlPr>
                              </m:dPr>
                              <m:e>
                                <m:f>
                                  <m:fPr>
                                    <m:ctrlPr>
                                      <a:rPr lang="en-US" sz="3000" i="1">
                                        <a:latin typeface="Cambria Math" panose="02040503050406030204" pitchFamily="18" charset="0"/>
                                        <a:ea typeface="Cambria Math" panose="02040503050406030204" pitchFamily="18" charset="0"/>
                                      </a:rPr>
                                    </m:ctrlPr>
                                  </m:fPr>
                                  <m:num>
                                    <m:r>
                                      <a:rPr lang="en-US" sz="3000" i="1">
                                        <a:latin typeface="Cambria Math" panose="02040503050406030204" pitchFamily="18" charset="0"/>
                                        <a:ea typeface="Cambria Math" panose="02040503050406030204" pitchFamily="18" charset="0"/>
                                      </a:rPr>
                                      <m:t>𝑝</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𝐷</m:t>
                                    </m:r>
                                  </m:num>
                                  <m:den>
                                    <m:r>
                                      <a:rPr lang="en-US" sz="3000" i="1">
                                        <a:latin typeface="Cambria Math" panose="02040503050406030204" pitchFamily="18" charset="0"/>
                                        <a:ea typeface="Cambria Math" panose="02040503050406030204" pitchFamily="18" charset="0"/>
                                      </a:rPr>
                                      <m:t>𝑝</m:t>
                                    </m:r>
                                  </m:den>
                                </m:f>
                              </m:e>
                            </m:d>
                          </m:den>
                        </m:f>
                      </m:e>
                    </m:rad>
                    <m:r>
                      <a:rPr lang="en-US" sz="3000" b="0" i="1" smtClean="0">
                        <a:latin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smtClean="0">
                                <a:latin typeface="Cambria Math" panose="02040503050406030204" pitchFamily="18" charset="0"/>
                              </a:rPr>
                            </m:ctrlPr>
                          </m:fPr>
                          <m:num>
                            <m:r>
                              <a:rPr lang="en-US" sz="3000" i="1">
                                <a:latin typeface="Cambria Math" panose="02040503050406030204" pitchFamily="18" charset="0"/>
                              </a:rPr>
                              <m:t>2</m:t>
                            </m:r>
                            <m:r>
                              <a:rPr lang="en-US" sz="3000" b="0" i="1" smtClean="0">
                                <a:latin typeface="Cambria Math" panose="02040503050406030204" pitchFamily="18" charset="0"/>
                              </a:rPr>
                              <m:t>𝐾</m:t>
                            </m:r>
                            <m:r>
                              <a:rPr lang="en-US" sz="3000" i="1">
                                <a:latin typeface="Cambria Math" panose="02040503050406030204" pitchFamily="18" charset="0"/>
                              </a:rPr>
                              <m:t>𝐷</m:t>
                            </m:r>
                          </m:num>
                          <m:den>
                            <m:r>
                              <a:rPr lang="en-US" sz="3000" i="1" smtClean="0">
                                <a:latin typeface="Cambria Math" panose="02040503050406030204" pitchFamily="18" charset="0"/>
                              </a:rPr>
                              <m:t>h</m:t>
                            </m:r>
                          </m:den>
                        </m:f>
                        <m:d>
                          <m:dPr>
                            <m:ctrlPr>
                              <a:rPr lang="en-US" sz="3000" i="1" smtClean="0">
                                <a:latin typeface="Cambria Math" panose="02040503050406030204" pitchFamily="18" charset="0"/>
                              </a:rPr>
                            </m:ctrlPr>
                          </m:dPr>
                          <m:e>
                            <m:f>
                              <m:fPr>
                                <m:ctrlPr>
                                  <a:rPr lang="en-US" sz="3000" i="1">
                                    <a:latin typeface="Cambria Math" panose="02040503050406030204" pitchFamily="18" charset="0"/>
                                  </a:rPr>
                                </m:ctrlPr>
                              </m:fPr>
                              <m:num>
                                <m:r>
                                  <a:rPr lang="en-US" sz="3000" i="1">
                                    <a:latin typeface="Cambria Math" panose="02040503050406030204" pitchFamily="18" charset="0"/>
                                  </a:rPr>
                                  <m:t>𝑝</m:t>
                                </m:r>
                              </m:num>
                              <m:den>
                                <m:r>
                                  <a:rPr lang="en-US" sz="3000" i="1">
                                    <a:latin typeface="Cambria Math" panose="02040503050406030204" pitchFamily="18" charset="0"/>
                                  </a:rPr>
                                  <m:t>𝑝</m:t>
                                </m:r>
                                <m:r>
                                  <a:rPr lang="en-US" sz="3000" i="1">
                                    <a:latin typeface="Cambria Math" panose="02040503050406030204" pitchFamily="18" charset="0"/>
                                  </a:rPr>
                                  <m:t>−</m:t>
                                </m:r>
                                <m:r>
                                  <a:rPr lang="en-US" sz="3000" i="1">
                                    <a:latin typeface="Cambria Math" panose="02040503050406030204" pitchFamily="18" charset="0"/>
                                  </a:rPr>
                                  <m:t>𝐷</m:t>
                                </m:r>
                              </m:den>
                            </m:f>
                          </m:e>
                        </m:d>
                      </m:e>
                    </m:rad>
                  </m:oMath>
                </a14:m>
                <a:r>
                  <a:rPr lang="ar-SA" b="0" dirty="0"/>
                  <a:t> </a:t>
                </a:r>
              </a:p>
              <a:p>
                <a:pPr marL="0" indent="0" algn="ctr" rtl="1">
                  <a:buNone/>
                </a:pPr>
                <a:endParaRPr lang="ar-SA" sz="1800" b="0" dirty="0"/>
              </a:p>
              <a:p>
                <a:pPr marL="0" indent="0" algn="ctr" rtl="1">
                  <a:spcBef>
                    <a:spcPts val="300"/>
                  </a:spcBef>
                  <a:buNone/>
                </a:pPr>
                <a14:m>
                  <m:oMathPara xmlns:m="http://schemas.openxmlformats.org/officeDocument/2006/math">
                    <m:oMathParaPr>
                      <m:jc m:val="centerGroup"/>
                    </m:oMathParaPr>
                    <m:oMath xmlns:m="http://schemas.openxmlformats.org/officeDocument/2006/math">
                      <m:sSup>
                        <m:sSupPr>
                          <m:ctrlPr>
                            <a:rPr lang="en-US" sz="3000" i="1">
                              <a:latin typeface="Cambria Math" panose="02040503050406030204" pitchFamily="18" charset="0"/>
                            </a:rPr>
                          </m:ctrlPr>
                        </m:sSupPr>
                        <m:e>
                          <m:r>
                            <a:rPr lang="en-US" sz="3000" i="1">
                              <a:latin typeface="Cambria Math" panose="02040503050406030204" pitchFamily="18" charset="0"/>
                            </a:rPr>
                            <m:t>𝑄</m:t>
                          </m:r>
                        </m:e>
                        <m:sup>
                          <m:r>
                            <a:rPr lang="en-US" sz="3000" i="1">
                              <a:latin typeface="Cambria Math" panose="02040503050406030204" pitchFamily="18" charset="0"/>
                            </a:rPr>
                            <m:t>∗</m:t>
                          </m:r>
                        </m:sup>
                      </m:sSup>
                      <m:r>
                        <a:rPr lang="en-US" sz="3000" i="1">
                          <a:latin typeface="Cambria Math" panose="02040503050406030204" pitchFamily="18" charset="0"/>
                        </a:rPr>
                        <m:t>=</m:t>
                      </m:r>
                      <m:r>
                        <m:rPr>
                          <m:nor/>
                        </m:rPr>
                        <a:rPr lang="en-US" sz="3000" b="0" i="0" smtClean="0">
                          <a:latin typeface="Cambria Math" panose="02040503050406030204" pitchFamily="18" charset="0"/>
                        </a:rPr>
                        <m:t>EOQ</m:t>
                      </m:r>
                      <m:r>
                        <a:rPr lang="en-US" sz="3000" b="0" i="1" smtClean="0">
                          <a:latin typeface="Cambria Math" panose="02040503050406030204" pitchFamily="18" charset="0"/>
                        </a:rPr>
                        <m:t> </m:t>
                      </m:r>
                      <m:r>
                        <a:rPr lang="en-US" sz="3000" b="0" i="1" smtClean="0">
                          <a:latin typeface="Cambria Math" panose="02040503050406030204" pitchFamily="18" charset="0"/>
                          <a:ea typeface="Cambria Math" panose="02040503050406030204" pitchFamily="18" charset="0"/>
                        </a:rPr>
                        <m:t>×</m:t>
                      </m:r>
                      <m:rad>
                        <m:radPr>
                          <m:degHide m:val="on"/>
                          <m:ctrlPr>
                            <a:rPr lang="en-US" sz="3000" i="1">
                              <a:latin typeface="Cambria Math" panose="02040503050406030204" pitchFamily="18" charset="0"/>
                            </a:rPr>
                          </m:ctrlPr>
                        </m:radPr>
                        <m:deg/>
                        <m:e>
                          <m:f>
                            <m:fPr>
                              <m:ctrlPr>
                                <a:rPr lang="en-US" sz="3000" i="1">
                                  <a:latin typeface="Cambria Math" panose="02040503050406030204" pitchFamily="18" charset="0"/>
                                </a:rPr>
                              </m:ctrlPr>
                            </m:fPr>
                            <m:num>
                              <m:r>
                                <a:rPr lang="en-US" sz="3000" i="1">
                                  <a:latin typeface="Cambria Math" panose="02040503050406030204" pitchFamily="18" charset="0"/>
                                </a:rPr>
                                <m:t>𝑝</m:t>
                              </m:r>
                            </m:num>
                            <m:den>
                              <m:r>
                                <a:rPr lang="en-US" sz="3000" i="1">
                                  <a:latin typeface="Cambria Math" panose="02040503050406030204" pitchFamily="18" charset="0"/>
                                </a:rPr>
                                <m:t>𝑝</m:t>
                              </m:r>
                              <m:r>
                                <a:rPr lang="en-US" sz="3000" i="1">
                                  <a:latin typeface="Cambria Math" panose="02040503050406030204" pitchFamily="18" charset="0"/>
                                </a:rPr>
                                <m:t>−</m:t>
                              </m:r>
                              <m:r>
                                <a:rPr lang="en-US" sz="3000" i="1">
                                  <a:latin typeface="Cambria Math" panose="02040503050406030204" pitchFamily="18" charset="0"/>
                                </a:rPr>
                                <m:t>𝐷</m:t>
                              </m:r>
                            </m:den>
                          </m:f>
                        </m:e>
                      </m:rad>
                    </m:oMath>
                  </m:oMathPara>
                </a14:m>
                <a:endParaRPr lang="ar-SA" sz="3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677" r="-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AE7064-4F9A-4684-B2C9-AE1A57B5E3B5}"/>
                  </a:ext>
                </a:extLst>
              </p:cNvPr>
              <p:cNvSpPr txBox="1"/>
              <p:nvPr/>
            </p:nvSpPr>
            <p:spPr>
              <a:xfrm>
                <a:off x="611560" y="5275451"/>
                <a:ext cx="7597824" cy="1582549"/>
              </a:xfrm>
              <a:prstGeom prst="rect">
                <a:avLst/>
              </a:prstGeom>
              <a:noFill/>
            </p:spPr>
            <p:txBody>
              <a:bodyPr wrap="square" rtlCol="0">
                <a:spAutoFit/>
              </a:bodyPr>
              <a:lstStyle/>
              <a:p>
                <a:pPr algn="ctr" rtl="1"/>
                <a:r>
                  <a:rPr lang="ar-SA" sz="2400" dirty="0">
                    <a:solidFill>
                      <a:srgbClr val="009900"/>
                    </a:solidFill>
                  </a:rPr>
                  <a:t>عندما  </a:t>
                </a:r>
                <a14:m>
                  <m:oMath xmlns:m="http://schemas.openxmlformats.org/officeDocument/2006/math">
                    <m:r>
                      <a:rPr lang="en-US" sz="2400" b="0" i="1" smtClean="0">
                        <a:solidFill>
                          <a:srgbClr val="009900"/>
                        </a:solidFill>
                        <a:latin typeface="Cambria Math" panose="02040503050406030204" pitchFamily="18" charset="0"/>
                      </a:rPr>
                      <m:t>𝑝</m:t>
                    </m:r>
                    <m:r>
                      <a:rPr lang="en-US" sz="2400" i="1" smtClean="0">
                        <a:solidFill>
                          <a:srgbClr val="009900"/>
                        </a:solidFill>
                        <a:latin typeface="Cambria Math" panose="02040503050406030204" pitchFamily="18" charset="0"/>
                        <a:ea typeface="Cambria Math" panose="02040503050406030204" pitchFamily="18" charset="0"/>
                      </a:rPr>
                      <m:t>→</m:t>
                    </m:r>
                    <m:r>
                      <a:rPr lang="en-US" sz="2400" i="1" smtClean="0">
                        <a:solidFill>
                          <a:srgbClr val="009900"/>
                        </a:solidFill>
                        <a:latin typeface="Cambria Math" panose="02040503050406030204" pitchFamily="18" charset="0"/>
                        <a:ea typeface="Cambria Math" panose="02040503050406030204" pitchFamily="18" charset="0"/>
                      </a:rPr>
                      <m:t>∞</m:t>
                    </m:r>
                  </m:oMath>
                </a14:m>
                <a:r>
                  <a:rPr lang="ar-SA" sz="2400" dirty="0">
                    <a:solidFill>
                      <a:srgbClr val="009900"/>
                    </a:solidFill>
                  </a:rPr>
                  <a:t> </a:t>
                </a:r>
                <a:r>
                  <a:rPr lang="en-US" sz="2400" dirty="0">
                    <a:solidFill>
                      <a:srgbClr val="009900"/>
                    </a:solidFill>
                  </a:rPr>
                  <a:t> </a:t>
                </a:r>
                <a:r>
                  <a:rPr lang="ar-SA" sz="2400" dirty="0">
                    <a:solidFill>
                      <a:srgbClr val="009900"/>
                    </a:solidFill>
                  </a:rPr>
                  <a:t>، </a:t>
                </a:r>
                <a:r>
                  <a:rPr lang="en-US" sz="2400" dirty="0">
                    <a:solidFill>
                      <a:srgbClr val="009900"/>
                    </a:solidFill>
                  </a:rPr>
                  <a:t> </a:t>
                </a:r>
                <a:r>
                  <a:rPr lang="ar-SA" sz="2400" dirty="0">
                    <a:solidFill>
                      <a:srgbClr val="009900"/>
                    </a:solidFill>
                  </a:rPr>
                  <a:t>نجد أن</a:t>
                </a:r>
                <a14:m>
                  <m:oMath xmlns:m="http://schemas.openxmlformats.org/officeDocument/2006/math">
                    <m:rad>
                      <m:radPr>
                        <m:degHide m:val="on"/>
                        <m:ctrlPr>
                          <a:rPr lang="en-US" sz="2400" i="1">
                            <a:solidFill>
                              <a:srgbClr val="009900"/>
                            </a:solidFill>
                            <a:latin typeface="Cambria Math" panose="02040503050406030204" pitchFamily="18" charset="0"/>
                          </a:rPr>
                        </m:ctrlPr>
                      </m:radPr>
                      <m:deg/>
                      <m:e>
                        <m:f>
                          <m:fPr>
                            <m:ctrlPr>
                              <a:rPr lang="en-US" sz="2400" i="1">
                                <a:solidFill>
                                  <a:srgbClr val="009900"/>
                                </a:solidFill>
                                <a:latin typeface="Cambria Math" panose="02040503050406030204" pitchFamily="18" charset="0"/>
                              </a:rPr>
                            </m:ctrlPr>
                          </m:fPr>
                          <m:num>
                            <m:r>
                              <a:rPr lang="en-US" sz="2400">
                                <a:solidFill>
                                  <a:srgbClr val="009900"/>
                                </a:solidFill>
                                <a:latin typeface="Cambria Math" panose="02040503050406030204" pitchFamily="18" charset="0"/>
                              </a:rPr>
                              <m:t>𝑝</m:t>
                            </m:r>
                          </m:num>
                          <m:den>
                            <m:r>
                              <a:rPr lang="en-US" sz="2400">
                                <a:solidFill>
                                  <a:srgbClr val="009900"/>
                                </a:solidFill>
                                <a:latin typeface="Cambria Math" panose="02040503050406030204" pitchFamily="18" charset="0"/>
                              </a:rPr>
                              <m:t>𝑝</m:t>
                            </m:r>
                            <m:r>
                              <a:rPr lang="en-US" sz="2400">
                                <a:solidFill>
                                  <a:srgbClr val="009900"/>
                                </a:solidFill>
                                <a:latin typeface="Cambria Math" panose="02040503050406030204" pitchFamily="18" charset="0"/>
                              </a:rPr>
                              <m:t>−</m:t>
                            </m:r>
                            <m:r>
                              <a:rPr lang="en-US" sz="2400">
                                <a:solidFill>
                                  <a:srgbClr val="009900"/>
                                </a:solidFill>
                                <a:latin typeface="Cambria Math" panose="02040503050406030204" pitchFamily="18" charset="0"/>
                              </a:rPr>
                              <m:t>𝐷</m:t>
                            </m:r>
                          </m:den>
                        </m:f>
                      </m:e>
                    </m:rad>
                    <m:r>
                      <a:rPr lang="en-US" sz="2400">
                        <a:solidFill>
                          <a:srgbClr val="009900"/>
                        </a:solidFill>
                        <a:latin typeface="Cambria Math" panose="02040503050406030204" pitchFamily="18" charset="0"/>
                      </a:rPr>
                      <m:t>→</m:t>
                    </m:r>
                    <m:r>
                      <m:rPr>
                        <m:nor/>
                      </m:rPr>
                      <a:rPr lang="en-US" sz="2400">
                        <a:solidFill>
                          <a:srgbClr val="009900"/>
                        </a:solidFill>
                      </a:rPr>
                      <m:t>1  </m:t>
                    </m:r>
                  </m:oMath>
                </a14:m>
                <a:r>
                  <a:rPr lang="ar-SA" sz="2400" dirty="0">
                    <a:solidFill>
                      <a:srgbClr val="009900"/>
                    </a:solidFill>
                  </a:rPr>
                  <a:t> </a:t>
                </a:r>
                <a:r>
                  <a:rPr lang="en-US" sz="2400" dirty="0">
                    <a:solidFill>
                      <a:srgbClr val="009900"/>
                    </a:solidFill>
                  </a:rPr>
                  <a:t> </a:t>
                </a:r>
                <a:r>
                  <a:rPr lang="ar-SA" sz="2400" dirty="0">
                    <a:solidFill>
                      <a:srgbClr val="009900"/>
                    </a:solidFill>
                  </a:rPr>
                  <a:t> و </a:t>
                </a:r>
                <a:r>
                  <a:rPr lang="en-US" sz="2400" dirty="0">
                    <a:solidFill>
                      <a:srgbClr val="009900"/>
                    </a:solidFill>
                  </a:rPr>
                  <a:t> </a:t>
                </a:r>
                <a:r>
                  <a:rPr lang="ar-SA" sz="1600" dirty="0">
                    <a:solidFill>
                      <a:srgbClr val="009900"/>
                    </a:solidFill>
                  </a:rPr>
                  <a:t> </a:t>
                </a:r>
                <a14:m>
                  <m:oMath xmlns:m="http://schemas.openxmlformats.org/officeDocument/2006/math">
                    <m:sSup>
                      <m:sSupPr>
                        <m:ctrlPr>
                          <a:rPr lang="en-US" sz="2400" i="1">
                            <a:solidFill>
                              <a:srgbClr val="009900"/>
                            </a:solidFill>
                            <a:latin typeface="Cambria Math" panose="02040503050406030204" pitchFamily="18" charset="0"/>
                          </a:rPr>
                        </m:ctrlPr>
                      </m:sSupPr>
                      <m:e>
                        <m:r>
                          <a:rPr lang="en-US" sz="2400" b="0" i="1" smtClean="0">
                            <a:solidFill>
                              <a:srgbClr val="009900"/>
                            </a:solidFill>
                            <a:latin typeface="Cambria Math" panose="02040503050406030204" pitchFamily="18" charset="0"/>
                          </a:rPr>
                          <m:t>𝑄</m:t>
                        </m:r>
                      </m:e>
                      <m:sup>
                        <m:r>
                          <a:rPr lang="en-US" sz="2400" i="1">
                            <a:solidFill>
                              <a:srgbClr val="009900"/>
                            </a:solidFill>
                            <a:latin typeface="Cambria Math" panose="02040503050406030204" pitchFamily="18" charset="0"/>
                          </a:rPr>
                          <m:t>∗</m:t>
                        </m:r>
                      </m:sup>
                    </m:sSup>
                    <m:r>
                      <a:rPr lang="en-US" sz="2400" i="1" smtClean="0">
                        <a:solidFill>
                          <a:srgbClr val="009900"/>
                        </a:solidFill>
                        <a:latin typeface="Cambria Math" panose="02040503050406030204" pitchFamily="18" charset="0"/>
                        <a:ea typeface="Cambria Math" panose="02040503050406030204" pitchFamily="18" charset="0"/>
                      </a:rPr>
                      <m:t>→</m:t>
                    </m:r>
                    <m:r>
                      <m:rPr>
                        <m:nor/>
                      </m:rPr>
                      <a:rPr lang="en-US" sz="2400" b="0" i="0" smtClean="0">
                        <a:solidFill>
                          <a:srgbClr val="009900"/>
                        </a:solidFill>
                        <a:latin typeface="Cambria Math" panose="02040503050406030204" pitchFamily="18" charset="0"/>
                        <a:ea typeface="Cambria Math" panose="02040503050406030204" pitchFamily="18" charset="0"/>
                      </a:rPr>
                      <m:t>EOQ</m:t>
                    </m:r>
                  </m:oMath>
                </a14:m>
                <a:endParaRPr lang="en-US" sz="2400" dirty="0">
                  <a:solidFill>
                    <a:srgbClr val="009900"/>
                  </a:solidFill>
                </a:endParaRPr>
              </a:p>
              <a:p>
                <a:pPr algn="ctr" rtl="1"/>
                <a:r>
                  <a:rPr lang="ar-SA" sz="2400" dirty="0">
                    <a:solidFill>
                      <a:srgbClr val="009900"/>
                    </a:solidFill>
                  </a:rPr>
                  <a:t>أي أنه سيزيد معدل الإنتاج ليصبح مماثل للتسليم الفوري لنموذج</a:t>
                </a:r>
                <a:r>
                  <a:rPr lang="ar-SA" sz="1100" dirty="0">
                    <a:solidFill>
                      <a:srgbClr val="009900"/>
                    </a:solidFill>
                  </a:rPr>
                  <a:t> </a:t>
                </a:r>
                <a:r>
                  <a:rPr lang="ar-SA" sz="2400" dirty="0">
                    <a:solidFill>
                      <a:srgbClr val="009900"/>
                    </a:solidFill>
                  </a:rPr>
                  <a:t> </a:t>
                </a:r>
                <a:r>
                  <a:rPr lang="en-US" sz="2400" dirty="0">
                    <a:solidFill>
                      <a:srgbClr val="009900"/>
                    </a:solidFill>
                  </a:rPr>
                  <a:t> </a:t>
                </a:r>
                <a:r>
                  <a:rPr lang="en-US" sz="2400" dirty="0" err="1">
                    <a:solidFill>
                      <a:srgbClr val="009900"/>
                    </a:solidFill>
                  </a:rPr>
                  <a:t>EOQ</a:t>
                </a:r>
                <a:r>
                  <a:rPr lang="ar-SA" sz="2400" dirty="0">
                    <a:solidFill>
                      <a:srgbClr val="009900"/>
                    </a:solidFill>
                  </a:rPr>
                  <a:t>  </a:t>
                </a:r>
                <a:r>
                  <a:rPr lang="ar-SA" sz="2400" dirty="0">
                    <a:solidFill>
                      <a:srgbClr val="009900"/>
                    </a:solidFill>
                    <a:latin typeface="Cambria Math" panose="02040503050406030204" pitchFamily="18" charset="0"/>
                    <a:ea typeface="Cambria Math" panose="02040503050406030204" pitchFamily="18" charset="0"/>
                  </a:rPr>
                  <a:t> </a:t>
                </a:r>
              </a:p>
              <a:p>
                <a:pPr algn="ctr" rtl="1"/>
                <a:endParaRPr lang="en-US" sz="2400" dirty="0">
                  <a:solidFill>
                    <a:srgbClr val="009900"/>
                  </a:solidFill>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DAAE7064-4F9A-4684-B2C9-AE1A57B5E3B5}"/>
                  </a:ext>
                </a:extLst>
              </p:cNvPr>
              <p:cNvSpPr txBox="1">
                <a:spLocks noRot="1" noChangeAspect="1" noMove="1" noResize="1" noEditPoints="1" noAdjustHandles="1" noChangeArrowheads="1" noChangeShapeType="1" noTextEdit="1"/>
              </p:cNvSpPr>
              <p:nvPr/>
            </p:nvSpPr>
            <p:spPr>
              <a:xfrm>
                <a:off x="611560" y="5275451"/>
                <a:ext cx="7597824" cy="1582549"/>
              </a:xfrm>
              <a:prstGeom prst="rect">
                <a:avLst/>
              </a:prstGeom>
              <a:blipFill>
                <a:blip r:embed="rId3"/>
                <a:stretch>
                  <a:fillRect l="-1443"/>
                </a:stretch>
              </a:blipFill>
            </p:spPr>
            <p:txBody>
              <a:bodyPr/>
              <a:lstStyle/>
              <a:p>
                <a:r>
                  <a:rPr lang="en-US">
                    <a:noFill/>
                  </a:rPr>
                  <a:t> </a:t>
                </a:r>
              </a:p>
            </p:txBody>
          </p:sp>
        </mc:Fallback>
      </mc:AlternateContent>
    </p:spTree>
    <p:extLst>
      <p:ext uri="{BB962C8B-B14F-4D97-AF65-F5344CB8AC3E}">
        <p14:creationId xmlns:p14="http://schemas.microsoft.com/office/powerpoint/2010/main" val="8120300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مثال </a:t>
                </a:r>
                <a:r>
                  <a:rPr lang="en-US" dirty="0"/>
                  <a:t>7</a:t>
                </a:r>
                <a:r>
                  <a:rPr lang="ar-SA" dirty="0"/>
                  <a:t>: إحدى الشركات تحتاج سنويا إلى </a:t>
                </a:r>
                <a:r>
                  <a:rPr lang="en-US" dirty="0"/>
                  <a:t>10000</a:t>
                </a:r>
                <a:r>
                  <a:rPr lang="ar-SA" dirty="0"/>
                  <a:t> جهاز ، قيمة كل جهاز هو </a:t>
                </a:r>
                <a:r>
                  <a:rPr lang="en-US" dirty="0"/>
                  <a:t>$2000</a:t>
                </a:r>
                <a:r>
                  <a:rPr lang="ar-SA" dirty="0"/>
                  <a:t> . الشركة لديها القدرة لإنتاج </a:t>
                </a:r>
                <a:r>
                  <a:rPr lang="en-US" dirty="0"/>
                  <a:t>25000</a:t>
                </a:r>
                <a:r>
                  <a:rPr lang="ar-SA" dirty="0"/>
                  <a:t> جهاز سنويا. تكلفة تجهيز بدء الإنتاج يساوي </a:t>
                </a:r>
                <a:r>
                  <a:rPr lang="en-US" dirty="0"/>
                  <a:t>$200</a:t>
                </a:r>
                <a:r>
                  <a:rPr lang="ar-SA" sz="1600" dirty="0"/>
                  <a:t> </a:t>
                </a:r>
                <a:r>
                  <a:rPr lang="ar-SA" dirty="0"/>
                  <a:t>. تكلفة حفظ المخزون السنوية هي </a:t>
                </a:r>
                <a:r>
                  <a:rPr lang="en-US" dirty="0"/>
                  <a:t>$0.25</a:t>
                </a:r>
                <a:r>
                  <a:rPr lang="ar-SA" dirty="0"/>
                  <a:t> لكل ريال في المخزون.</a:t>
                </a:r>
              </a:p>
              <a:p>
                <a:pPr marL="339725" indent="-339725" algn="r" rtl="1"/>
                <a:endParaRPr lang="ar-SA" dirty="0"/>
              </a:p>
              <a:p>
                <a:pPr marL="0" indent="0" algn="r" rtl="1">
                  <a:buNone/>
                </a:pPr>
                <a:r>
                  <a:rPr lang="ar-SA" dirty="0"/>
                  <a:t>   ماهي كمية الإنتاج المثلى؟ وعدد دورات الإنتاج؟ وفترة الإنتاج؟</a:t>
                </a:r>
              </a:p>
              <a:p>
                <a:pPr marL="0" indent="0" algn="r" rtl="1">
                  <a:buNone/>
                </a:pPr>
                <a:endParaRPr lang="ar-SA" dirty="0"/>
              </a:p>
              <a:p>
                <a:pPr marL="0" indent="0" algn="r" rtl="1">
                  <a:buNone/>
                </a:pPr>
                <a:r>
                  <a:rPr lang="ar-SA" dirty="0"/>
                  <a:t>   نلاحظ أن:      </a:t>
                </a:r>
                <a14:m>
                  <m:oMath xmlns:m="http://schemas.openxmlformats.org/officeDocument/2006/math">
                    <m:r>
                      <a:rPr lang="en-US" b="0" i="1" smtClean="0">
                        <a:latin typeface="Cambria Math" panose="02040503050406030204" pitchFamily="18" charset="0"/>
                      </a:rPr>
                      <m:t>h</m:t>
                    </m:r>
                    <m:r>
                      <a:rPr lang="en-US"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25</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2000</m:t>
                        </m:r>
                      </m:e>
                    </m:d>
                    <m:r>
                      <a:rPr lang="en-US" b="0" i="1" smtClean="0">
                        <a:latin typeface="Cambria Math" panose="02040503050406030204" pitchFamily="18" charset="0"/>
                      </a:rPr>
                      <m:t>=$</m:t>
                    </m:r>
                    <m:r>
                      <a:rPr lang="en-US" b="0" i="1" smtClean="0">
                        <a:latin typeface="Cambria Math" panose="02040503050406030204" pitchFamily="18" charset="0"/>
                      </a:rPr>
                      <m:t>500</m:t>
                    </m:r>
                  </m:oMath>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149" t="-1677" r="-1749"/>
                </a:stretch>
              </a:blipFill>
            </p:spPr>
            <p:txBody>
              <a:bodyPr/>
              <a:lstStyle/>
              <a:p>
                <a:r>
                  <a:rPr lang="en-US">
                    <a:noFill/>
                  </a:rPr>
                  <a:t> </a:t>
                </a:r>
              </a:p>
            </p:txBody>
          </p:sp>
        </mc:Fallback>
      </mc:AlternateContent>
    </p:spTree>
    <p:extLst>
      <p:ext uri="{BB962C8B-B14F-4D97-AF65-F5344CB8AC3E}">
        <p14:creationId xmlns:p14="http://schemas.microsoft.com/office/powerpoint/2010/main" val="347783445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نموذج كمية الإنتاج الاقتصادي</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0" indent="0" rtl="1">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m:t>
                        </m:r>
                      </m:sup>
                    </m:sSup>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𝐾𝐷</m:t>
                            </m:r>
                          </m:num>
                          <m:den>
                            <m:r>
                              <a:rPr lang="en-US" i="1">
                                <a:latin typeface="Cambria Math" panose="02040503050406030204" pitchFamily="18" charset="0"/>
                              </a:rPr>
                              <m:t>h</m:t>
                            </m:r>
                          </m:den>
                        </m:f>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𝐷</m:t>
                            </m:r>
                          </m:den>
                        </m:f>
                      </m:e>
                    </m:rad>
                    <m:r>
                      <a:rPr lang="en-US" i="1">
                        <a:latin typeface="Cambria Math" panose="02040503050406030204" pitchFamily="18" charset="0"/>
                      </a:rPr>
                      <m:t>=</m:t>
                    </m:r>
                  </m:oMath>
                </a14:m>
                <a:r>
                  <a:rPr lang="en-US" dirty="0"/>
                  <a:t> </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200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10000</m:t>
                            </m:r>
                          </m:num>
                          <m:den>
                            <m:r>
                              <a:rPr lang="en-US" i="1">
                                <a:latin typeface="Cambria Math" panose="02040503050406030204" pitchFamily="18" charset="0"/>
                              </a:rPr>
                              <m:t>500</m:t>
                            </m:r>
                          </m:den>
                        </m:f>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25000</m:t>
                                </m:r>
                              </m:num>
                              <m:den>
                                <m:r>
                                  <a:rPr lang="en-US" i="1">
                                    <a:latin typeface="Cambria Math" panose="02040503050406030204" pitchFamily="18" charset="0"/>
                                  </a:rPr>
                                  <m:t>25000</m:t>
                                </m:r>
                                <m:r>
                                  <a:rPr lang="en-US" i="1">
                                    <a:latin typeface="Cambria Math" panose="02040503050406030204" pitchFamily="18" charset="0"/>
                                  </a:rPr>
                                  <m:t>−</m:t>
                                </m:r>
                                <m:r>
                                  <a:rPr lang="en-US" i="1">
                                    <a:latin typeface="Cambria Math" panose="02040503050406030204" pitchFamily="18" charset="0"/>
                                  </a:rPr>
                                  <m:t>10000</m:t>
                                </m:r>
                              </m:den>
                            </m:f>
                          </m:e>
                        </m:d>
                      </m:e>
                    </m:rad>
                  </m:oMath>
                </a14:m>
                <a:r>
                  <a:rPr lang="en-US" dirty="0"/>
                  <a:t> </a:t>
                </a:r>
              </a:p>
              <a:p>
                <a:pPr marL="0" indent="0" rtl="1">
                  <a:buNone/>
                </a:pP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115</m:t>
                    </m:r>
                    <m:r>
                      <a:rPr lang="en-US" i="1">
                        <a:latin typeface="Cambria Math" panose="02040503050406030204" pitchFamily="18" charset="0"/>
                      </a:rPr>
                      <m:t>.</m:t>
                    </m:r>
                    <m:r>
                      <a:rPr lang="en-US" i="1">
                        <a:latin typeface="Cambria Math" panose="02040503050406030204" pitchFamily="18" charset="0"/>
                      </a:rPr>
                      <m:t>47</m:t>
                    </m:r>
                  </m:oMath>
                </a14:m>
                <a:endParaRPr lang="ar-SA" dirty="0"/>
              </a:p>
              <a:p>
                <a:pPr marL="0" indent="0" algn="r" rtl="1">
                  <a:buNone/>
                </a:pPr>
                <a:r>
                  <a:rPr lang="ar-SA" sz="3000" dirty="0"/>
                  <a:t>عدد دورات الإنتاج (المخزون) سنوياً </a:t>
                </a:r>
                <a14:m>
                  <m:oMath xmlns:m="http://schemas.openxmlformats.org/officeDocument/2006/math">
                    <m:r>
                      <a:rPr lang="en-US" sz="3000" i="1">
                        <a:latin typeface="Cambria Math" panose="02040503050406030204" pitchFamily="18" charset="0"/>
                      </a:rPr>
                      <m:t>=</m:t>
                    </m:r>
                  </m:oMath>
                </a14:m>
                <a:r>
                  <a:rPr lang="ar-SA" sz="3000" dirty="0"/>
                  <a:t> </a:t>
                </a:r>
                <a14:m>
                  <m:oMath xmlns:m="http://schemas.openxmlformats.org/officeDocument/2006/math">
                    <m:f>
                      <m:fPr>
                        <m:ctrlPr>
                          <a:rPr lang="en-US" sz="3000" i="1">
                            <a:latin typeface="Cambria Math" panose="02040503050406030204" pitchFamily="18" charset="0"/>
                          </a:rPr>
                        </m:ctrlPr>
                      </m:fPr>
                      <m:num>
                        <m:r>
                          <a:rPr lang="en-US" sz="3000" i="1">
                            <a:latin typeface="Cambria Math" panose="02040503050406030204" pitchFamily="18" charset="0"/>
                          </a:rPr>
                          <m:t>𝐷</m:t>
                        </m:r>
                      </m:num>
                      <m:den>
                        <m:r>
                          <a:rPr lang="en-US" sz="3000" i="1">
                            <a:latin typeface="Cambria Math" panose="02040503050406030204" pitchFamily="18" charset="0"/>
                          </a:rPr>
                          <m:t>𝑄</m:t>
                        </m:r>
                      </m:den>
                    </m:f>
                  </m:oMath>
                </a14:m>
                <a:r>
                  <a:rPr lang="ar-SA" sz="3000" dirty="0"/>
                  <a:t> </a:t>
                </a:r>
                <a14:m>
                  <m:oMath xmlns:m="http://schemas.openxmlformats.org/officeDocument/2006/math">
                    <m:r>
                      <a:rPr lang="en-US" sz="3000" i="1">
                        <a:latin typeface="Cambria Math" panose="02040503050406030204" pitchFamily="18" charset="0"/>
                      </a:rPr>
                      <m:t>=</m:t>
                    </m:r>
                  </m:oMath>
                </a14:m>
                <a:r>
                  <a:rPr lang="ar-SA" sz="3000" dirty="0"/>
                  <a:t> </a:t>
                </a:r>
                <a14:m>
                  <m:oMath xmlns:m="http://schemas.openxmlformats.org/officeDocument/2006/math">
                    <m:r>
                      <a:rPr lang="en-US" sz="3000" i="1">
                        <a:latin typeface="Cambria Math" panose="02040503050406030204" pitchFamily="18" charset="0"/>
                      </a:rPr>
                      <m:t>=</m:t>
                    </m:r>
                  </m:oMath>
                </a14:m>
                <a:r>
                  <a:rPr lang="en-US" sz="3000" dirty="0"/>
                  <a:t> </a:t>
                </a:r>
                <a14:m>
                  <m:oMath xmlns:m="http://schemas.openxmlformats.org/officeDocument/2006/math">
                    <m:f>
                      <m:fPr>
                        <m:ctrlPr>
                          <a:rPr lang="en-US" sz="3000" i="1">
                            <a:latin typeface="Cambria Math" panose="02040503050406030204" pitchFamily="18" charset="0"/>
                          </a:rPr>
                        </m:ctrlPr>
                      </m:fPr>
                      <m:num>
                        <m:r>
                          <a:rPr lang="en-US" sz="3000" i="1">
                            <a:latin typeface="Cambria Math" panose="02040503050406030204" pitchFamily="18" charset="0"/>
                          </a:rPr>
                          <m:t>10000</m:t>
                        </m:r>
                      </m:num>
                      <m:den>
                        <m:r>
                          <a:rPr lang="en-US" sz="3000" i="1">
                            <a:latin typeface="Cambria Math" panose="02040503050406030204" pitchFamily="18" charset="0"/>
                          </a:rPr>
                          <m:t>115</m:t>
                        </m:r>
                        <m:r>
                          <a:rPr lang="en-US" sz="3000" i="1">
                            <a:latin typeface="Cambria Math" panose="02040503050406030204" pitchFamily="18" charset="0"/>
                          </a:rPr>
                          <m:t>.</m:t>
                        </m:r>
                        <m:r>
                          <a:rPr lang="en-US" sz="3000" i="1">
                            <a:latin typeface="Cambria Math" panose="02040503050406030204" pitchFamily="18" charset="0"/>
                          </a:rPr>
                          <m:t>47</m:t>
                        </m:r>
                      </m:den>
                    </m:f>
                  </m:oMath>
                </a14:m>
                <a:r>
                  <a:rPr lang="ar-SA" sz="3000" dirty="0"/>
                  <a:t> </a:t>
                </a:r>
                <a14:m>
                  <m:oMath xmlns:m="http://schemas.openxmlformats.org/officeDocument/2006/math">
                    <m:r>
                      <a:rPr lang="en-US" sz="3000" i="1">
                        <a:latin typeface="Cambria Math" panose="02040503050406030204" pitchFamily="18" charset="0"/>
                      </a:rPr>
                      <m:t>86</m:t>
                    </m:r>
                    <m:r>
                      <a:rPr lang="en-US" sz="3000" i="1">
                        <a:latin typeface="Cambria Math" panose="02040503050406030204" pitchFamily="18" charset="0"/>
                      </a:rPr>
                      <m:t>.</m:t>
                    </m:r>
                    <m:r>
                      <a:rPr lang="en-US" sz="3000" i="1">
                        <a:latin typeface="Cambria Math" panose="02040503050406030204" pitchFamily="18" charset="0"/>
                      </a:rPr>
                      <m:t>6</m:t>
                    </m:r>
                  </m:oMath>
                </a14:m>
                <a:r>
                  <a:rPr lang="ar-SA" sz="3000" dirty="0"/>
                  <a:t> دورة</a:t>
                </a:r>
              </a:p>
              <a:p>
                <a:pPr marL="0" indent="0" rtl="1">
                  <a:buNone/>
                </a:pPr>
                <a:endParaRPr lang="en-US" sz="800" dirty="0"/>
              </a:p>
              <a:p>
                <a:pPr marL="0" indent="0" algn="r" rtl="1">
                  <a:buNone/>
                </a:pPr>
                <a:r>
                  <a:rPr lang="ar-SA" dirty="0"/>
                  <a:t>فترة الإنتاج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𝑝</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115</m:t>
                        </m:r>
                        <m:r>
                          <a:rPr lang="en-US" i="1">
                            <a:latin typeface="Cambria Math" panose="02040503050406030204" pitchFamily="18" charset="0"/>
                          </a:rPr>
                          <m:t>.</m:t>
                        </m:r>
                        <m:r>
                          <a:rPr lang="en-US" i="1">
                            <a:latin typeface="Cambria Math" panose="02040503050406030204" pitchFamily="18" charset="0"/>
                          </a:rPr>
                          <m:t>47</m:t>
                        </m:r>
                      </m:num>
                      <m:den>
                        <m:r>
                          <a:rPr lang="en-US" i="1">
                            <a:latin typeface="Cambria Math" panose="02040503050406030204" pitchFamily="18" charset="0"/>
                          </a:rPr>
                          <m:t>25000</m:t>
                        </m:r>
                      </m:den>
                    </m:f>
                  </m:oMath>
                </a14:m>
                <a:r>
                  <a:rPr lang="ar-SA" dirty="0"/>
                  <a:t>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0046</m:t>
                    </m:r>
                  </m:oMath>
                </a14:m>
                <a:r>
                  <a:rPr lang="ar-SA" dirty="0"/>
                  <a:t> سنة</a:t>
                </a:r>
              </a:p>
              <a:p>
                <a:pPr marL="0" indent="0" algn="r" rtl="1">
                  <a:buNone/>
                </a:pPr>
                <a:endParaRPr lang="en-US" sz="800" dirty="0"/>
              </a:p>
              <a:p>
                <a:pPr marL="0" indent="0" algn="r" rtl="1">
                  <a:buNone/>
                </a:pPr>
                <a:r>
                  <a:rPr lang="ar-SA" dirty="0"/>
                  <a:t>فترة دورة المخزون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𝐷</m:t>
                        </m:r>
                      </m:den>
                    </m:f>
                  </m:oMath>
                </a14:m>
                <a:r>
                  <a:rPr lang="ar-SA" dirty="0"/>
                  <a:t> </a:t>
                </a:r>
                <a14:m>
                  <m:oMath xmlns:m="http://schemas.openxmlformats.org/officeDocument/2006/math">
                    <m:r>
                      <a:rPr lang="en-US" i="1">
                        <a:latin typeface="Cambria Math" panose="02040503050406030204" pitchFamily="18" charset="0"/>
                      </a:rPr>
                      <m:t>=</m:t>
                    </m:r>
                  </m:oMath>
                </a14:m>
                <a:r>
                  <a:rPr lang="ar-SA"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115</m:t>
                        </m:r>
                        <m:r>
                          <a:rPr lang="en-US" i="1">
                            <a:latin typeface="Cambria Math" panose="02040503050406030204" pitchFamily="18" charset="0"/>
                          </a:rPr>
                          <m:t>.</m:t>
                        </m:r>
                        <m:r>
                          <a:rPr lang="en-US" i="1">
                            <a:latin typeface="Cambria Math" panose="02040503050406030204" pitchFamily="18" charset="0"/>
                          </a:rPr>
                          <m:t>47</m:t>
                        </m:r>
                      </m:num>
                      <m:den>
                        <m:r>
                          <a:rPr lang="en-US" i="1">
                            <a:latin typeface="Cambria Math" panose="02040503050406030204" pitchFamily="18" charset="0"/>
                          </a:rPr>
                          <m:t>10000</m:t>
                        </m:r>
                      </m:den>
                    </m:f>
                  </m:oMath>
                </a14:m>
                <a:r>
                  <a:rPr lang="ar-SA" dirty="0"/>
                  <a:t>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012</m:t>
                    </m:r>
                  </m:oMath>
                </a14:m>
                <a:r>
                  <a:rPr lang="ar-SA" dirty="0"/>
                  <a:t> سنة</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490" r="-1749"/>
                </a:stretch>
              </a:blipFill>
            </p:spPr>
            <p:txBody>
              <a:bodyPr/>
              <a:lstStyle/>
              <a:p>
                <a:r>
                  <a:rPr lang="en-US">
                    <a:noFill/>
                  </a:rPr>
                  <a:t> </a:t>
                </a:r>
              </a:p>
            </p:txBody>
          </p:sp>
        </mc:Fallback>
      </mc:AlternateContent>
    </p:spTree>
    <p:extLst>
      <p:ext uri="{BB962C8B-B14F-4D97-AF65-F5344CB8AC3E}">
        <p14:creationId xmlns:p14="http://schemas.microsoft.com/office/powerpoint/2010/main" val="19363567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يكون نموذج المخزون احتمالي عندما يكون أحد عناصر النموذج معروف بصورة احتمالية. </a:t>
                </a:r>
              </a:p>
              <a:p>
                <a:pPr marL="339725" indent="-339725" algn="just" rtl="1"/>
                <a:r>
                  <a:rPr lang="ar-SA" dirty="0"/>
                  <a:t>سندرس أحد نماذج المخزون ذات الفترة الواحدة بحيث أنه لدينا دالة احتمالية لكمية الاستهلاك </a:t>
                </a:r>
                <a14:m>
                  <m:oMath xmlns:m="http://schemas.openxmlformats.org/officeDocument/2006/math">
                    <m:r>
                      <a:rPr lang="en-US" i="1">
                        <a:latin typeface="Cambria Math" panose="02040503050406030204" pitchFamily="18" charset="0"/>
                      </a:rPr>
                      <m:t>𝐷</m:t>
                    </m:r>
                  </m:oMath>
                </a14:m>
                <a:r>
                  <a:rPr lang="ar-SA" dirty="0"/>
                  <a:t> لأحد المنتجات. المخزون المتبقي يتم التخلص منه بقيمة تعويضية أقل.</a:t>
                </a:r>
              </a:p>
              <a:p>
                <a:pPr marL="739775" lvl="1" indent="-339725" algn="just" rtl="1"/>
                <a:r>
                  <a:rPr lang="ar-SA" dirty="0"/>
                  <a:t>في كثير من الحالات ، يواجه متخذ القرار مسألة تحديد كمية الطلبية </a:t>
                </a:r>
                <a14:m>
                  <m:oMath xmlns:m="http://schemas.openxmlformats.org/officeDocument/2006/math">
                    <m:r>
                      <a:rPr lang="en-US" i="1">
                        <a:latin typeface="Cambria Math" panose="02040503050406030204" pitchFamily="18" charset="0"/>
                      </a:rPr>
                      <m:t>𝑄</m:t>
                    </m:r>
                  </m:oMath>
                </a14:m>
                <a:r>
                  <a:rPr lang="ar-SA" dirty="0"/>
                  <a:t> لفترة واحدة فقط ، ثم بعد ذلك سيعرف كمية الاستهلاك </a:t>
                </a:r>
                <a14:m>
                  <m:oMath xmlns:m="http://schemas.openxmlformats.org/officeDocument/2006/math">
                    <m:r>
                      <a:rPr lang="en-US" b="0" i="1" smtClean="0">
                        <a:latin typeface="Cambria Math" panose="02040503050406030204" pitchFamily="18" charset="0"/>
                      </a:rPr>
                      <m:t>𝐷</m:t>
                    </m:r>
                  </m:oMath>
                </a14:m>
                <a:r>
                  <a:rPr lang="ar-SA" dirty="0"/>
                  <a:t> . مثل بيع الصحف ، الخبز ، الزهور ، الفاكهة ، المنتجات الموسمية ، ... </a:t>
                </a:r>
              </a:p>
              <a:p>
                <a:pPr marL="739775" lvl="1" indent="-339725" algn="r" rtl="1"/>
                <a:r>
                  <a:rPr lang="ar-SA" dirty="0"/>
                  <a:t>متخذ القرار يريد تقليل القيمة المتوقعة لـلتكلفة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oMath>
                </a14:m>
                <a:r>
                  <a:rPr lang="ar-SA" dirty="0"/>
                  <a:t> .</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149"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186591709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3100" dirty="0"/>
                  <a:t>سنفترض أن </a:t>
                </a:r>
                <a14:m>
                  <m:oMath xmlns:m="http://schemas.openxmlformats.org/officeDocument/2006/math">
                    <m:r>
                      <a:rPr lang="en-US" sz="3100" i="1">
                        <a:latin typeface="Cambria Math" panose="02040503050406030204" pitchFamily="18" charset="0"/>
                      </a:rPr>
                      <m:t>𝐷</m:t>
                    </m:r>
                  </m:oMath>
                </a14:m>
                <a:r>
                  <a:rPr lang="ar-SA" sz="3100" dirty="0"/>
                  <a:t> متغير عشوائي يأخذ فقط قيم صحيحة غير سالبة</a:t>
                </a:r>
              </a:p>
              <a:p>
                <a:pPr marL="0" indent="0" algn="ctr" rtl="1">
                  <a:buNone/>
                </a:pPr>
                <a14:m>
                  <m:oMathPara xmlns:m="http://schemas.openxmlformats.org/officeDocument/2006/math">
                    <m:oMathParaPr>
                      <m:jc m:val="centerGroup"/>
                    </m:oMathParaPr>
                    <m:oMath xmlns:m="http://schemas.openxmlformats.org/officeDocument/2006/math">
                      <m:r>
                        <a:rPr lang="en-US" sz="3100" b="0" i="1" smtClean="0">
                          <a:latin typeface="Cambria Math" panose="02040503050406030204" pitchFamily="18" charset="0"/>
                        </a:rPr>
                        <m:t>𝑃</m:t>
                      </m:r>
                      <m:d>
                        <m:dPr>
                          <m:ctrlPr>
                            <a:rPr lang="en-US" sz="3100" b="0" i="1" smtClean="0">
                              <a:latin typeface="Cambria Math" panose="02040503050406030204" pitchFamily="18" charset="0"/>
                            </a:rPr>
                          </m:ctrlPr>
                        </m:dPr>
                        <m:e>
                          <m:r>
                            <a:rPr lang="en-US" sz="3100" b="0" i="1" smtClean="0">
                              <a:latin typeface="Cambria Math" panose="02040503050406030204" pitchFamily="18" charset="0"/>
                            </a:rPr>
                            <m:t>𝐷</m:t>
                          </m:r>
                          <m:r>
                            <a:rPr lang="en-US" sz="3100" b="0" i="1" smtClean="0">
                              <a:latin typeface="Cambria Math" panose="02040503050406030204" pitchFamily="18" charset="0"/>
                            </a:rPr>
                            <m:t>=</m:t>
                          </m:r>
                          <m:r>
                            <a:rPr lang="en-US" sz="3100" b="0" i="1" smtClean="0">
                              <a:latin typeface="Cambria Math" panose="02040503050406030204" pitchFamily="18" charset="0"/>
                            </a:rPr>
                            <m:t>𝑑</m:t>
                          </m:r>
                        </m:e>
                      </m:d>
                      <m:r>
                        <a:rPr lang="en-US" sz="3100" b="0" i="1" smtClean="0">
                          <a:latin typeface="Cambria Math" panose="02040503050406030204" pitchFamily="18" charset="0"/>
                        </a:rPr>
                        <m:t>=</m:t>
                      </m:r>
                      <m:r>
                        <a:rPr lang="en-US" sz="3100" b="0" i="1" smtClean="0">
                          <a:latin typeface="Cambria Math" panose="02040503050406030204" pitchFamily="18" charset="0"/>
                        </a:rPr>
                        <m:t>𝑝</m:t>
                      </m:r>
                      <m:r>
                        <a:rPr lang="en-US" sz="3100" b="0" i="1" smtClean="0">
                          <a:latin typeface="Cambria Math" panose="02040503050406030204" pitchFamily="18" charset="0"/>
                        </a:rPr>
                        <m:t>(</m:t>
                      </m:r>
                      <m:r>
                        <a:rPr lang="en-US" sz="3100" b="0" i="1" smtClean="0">
                          <a:latin typeface="Cambria Math" panose="02040503050406030204" pitchFamily="18" charset="0"/>
                        </a:rPr>
                        <m:t>𝑑</m:t>
                      </m:r>
                      <m:r>
                        <a:rPr lang="en-US" sz="3100" b="0" i="1" smtClean="0">
                          <a:latin typeface="Cambria Math" panose="02040503050406030204" pitchFamily="18" charset="0"/>
                        </a:rPr>
                        <m:t>)</m:t>
                      </m:r>
                    </m:oMath>
                  </m:oMathPara>
                </a14:m>
                <a:endParaRPr lang="ar-SA" sz="3100" dirty="0"/>
              </a:p>
              <a:p>
                <a:pPr marL="339725" indent="-339725" algn="r" rtl="1"/>
                <a14:m>
                  <m:oMath xmlns:m="http://schemas.openxmlformats.org/officeDocument/2006/math">
                    <m:r>
                      <a:rPr lang="en-US" sz="3100" i="1">
                        <a:latin typeface="Cambria Math" panose="02040503050406030204" pitchFamily="18" charset="0"/>
                      </a:rPr>
                      <m:t>=</m:t>
                    </m:r>
                    <m:r>
                      <a:rPr lang="en-US" sz="3100" b="0" i="1" smtClean="0">
                        <a:latin typeface="Cambria Math" panose="02040503050406030204" pitchFamily="18" charset="0"/>
                      </a:rPr>
                      <m:t>𝐸</m:t>
                    </m:r>
                    <m:d>
                      <m:dPr>
                        <m:ctrlPr>
                          <a:rPr lang="en-US" sz="3100" i="1">
                            <a:latin typeface="Cambria Math" panose="02040503050406030204" pitchFamily="18" charset="0"/>
                          </a:rPr>
                        </m:ctrlPr>
                      </m:dPr>
                      <m:e>
                        <m:r>
                          <a:rPr lang="en-US" sz="3100" b="0" i="1" smtClean="0">
                            <a:latin typeface="Cambria Math" panose="02040503050406030204" pitchFamily="18" charset="0"/>
                          </a:rPr>
                          <m:t>𝑄</m:t>
                        </m:r>
                      </m:e>
                    </m:d>
                  </m:oMath>
                </a14:m>
                <a:r>
                  <a:rPr lang="ar-SA" sz="3100" dirty="0"/>
                  <a:t> التكلفة المتوقعة لكمية الطلبية </a:t>
                </a:r>
                <a14:m>
                  <m:oMath xmlns:m="http://schemas.openxmlformats.org/officeDocument/2006/math">
                    <m:r>
                      <a:rPr lang="en-US" sz="3100" i="1">
                        <a:latin typeface="Cambria Math" panose="02040503050406030204" pitchFamily="18" charset="0"/>
                      </a:rPr>
                      <m:t>𝑄</m:t>
                    </m:r>
                  </m:oMath>
                </a14:m>
                <a:endParaRPr lang="ar-SA" sz="3100" dirty="0"/>
              </a:p>
              <a:p>
                <a:pPr marL="0" indent="0" algn="ctr" rtl="1">
                  <a:buNone/>
                </a:pPr>
                <a14:m>
                  <m:oMathPara xmlns:m="http://schemas.openxmlformats.org/officeDocument/2006/math">
                    <m:oMathParaPr>
                      <m:jc m:val="centerGroup"/>
                    </m:oMathParaPr>
                    <m:oMath xmlns:m="http://schemas.openxmlformats.org/officeDocument/2006/math">
                      <m:r>
                        <a:rPr lang="en-US" sz="3100" b="0" i="1" smtClean="0">
                          <a:latin typeface="Cambria Math" panose="02040503050406030204" pitchFamily="18" charset="0"/>
                        </a:rPr>
                        <m:t>𝐸</m:t>
                      </m:r>
                      <m:d>
                        <m:dPr>
                          <m:ctrlPr>
                            <a:rPr lang="en-US" sz="3100" i="1">
                              <a:latin typeface="Cambria Math" panose="02040503050406030204" pitchFamily="18" charset="0"/>
                            </a:rPr>
                          </m:ctrlPr>
                        </m:dPr>
                        <m:e>
                          <m:r>
                            <a:rPr lang="en-US" sz="3100" b="0" i="1" smtClean="0">
                              <a:latin typeface="Cambria Math" panose="02040503050406030204" pitchFamily="18" charset="0"/>
                            </a:rPr>
                            <m:t>𝑄</m:t>
                          </m:r>
                        </m:e>
                      </m:d>
                      <m:r>
                        <a:rPr lang="en-US" sz="3100" i="1">
                          <a:latin typeface="Cambria Math" panose="02040503050406030204" pitchFamily="18" charset="0"/>
                        </a:rPr>
                        <m:t>=</m:t>
                      </m:r>
                      <m:nary>
                        <m:naryPr>
                          <m:chr m:val="∑"/>
                          <m:supHide m:val="on"/>
                          <m:ctrlPr>
                            <a:rPr lang="en-US" sz="3100" i="1" smtClean="0">
                              <a:latin typeface="Cambria Math" panose="02040503050406030204" pitchFamily="18" charset="0"/>
                            </a:rPr>
                          </m:ctrlPr>
                        </m:naryPr>
                        <m:sub>
                          <m:r>
                            <m:rPr>
                              <m:brk m:alnAt="7"/>
                            </m:rPr>
                            <a:rPr lang="en-US" sz="3100" b="0" i="1" smtClean="0">
                              <a:latin typeface="Cambria Math" panose="02040503050406030204" pitchFamily="18" charset="0"/>
                            </a:rPr>
                            <m:t>𝑑</m:t>
                          </m:r>
                        </m:sub>
                        <m:sup/>
                        <m:e>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𝑑</m:t>
                              </m:r>
                            </m:e>
                          </m:d>
                          <m:r>
                            <a:rPr lang="en-US" sz="3100" b="0" i="1" smtClean="0">
                              <a:latin typeface="Cambria Math" panose="02040503050406030204" pitchFamily="18" charset="0"/>
                            </a:rPr>
                            <m:t>𝑐</m:t>
                          </m:r>
                          <m:r>
                            <a:rPr lang="en-US" sz="3100" b="0" i="1" smtClean="0">
                              <a:latin typeface="Cambria Math" panose="02040503050406030204" pitchFamily="18" charset="0"/>
                            </a:rPr>
                            <m:t>(</m:t>
                          </m:r>
                          <m:r>
                            <a:rPr lang="en-US" sz="3100" b="0" i="1" smtClean="0">
                              <a:latin typeface="Cambria Math" panose="02040503050406030204" pitchFamily="18" charset="0"/>
                            </a:rPr>
                            <m:t>𝑑</m:t>
                          </m:r>
                          <m:r>
                            <a:rPr lang="en-US" sz="3100" b="0" i="1" smtClean="0">
                              <a:latin typeface="Cambria Math" panose="02040503050406030204" pitchFamily="18" charset="0"/>
                            </a:rPr>
                            <m:t>,</m:t>
                          </m:r>
                          <m:r>
                            <a:rPr lang="en-US" sz="3100" b="0" i="1" smtClean="0">
                              <a:latin typeface="Cambria Math" panose="02040503050406030204" pitchFamily="18" charset="0"/>
                            </a:rPr>
                            <m:t>𝑄</m:t>
                          </m:r>
                          <m:r>
                            <a:rPr lang="en-US" sz="3100" b="0" i="1" smtClean="0">
                              <a:latin typeface="Cambria Math" panose="02040503050406030204" pitchFamily="18" charset="0"/>
                            </a:rPr>
                            <m:t>)</m:t>
                          </m:r>
                        </m:e>
                      </m:nary>
                    </m:oMath>
                  </m:oMathPara>
                </a14:m>
                <a:endParaRPr lang="ar-SA" sz="3100" dirty="0"/>
              </a:p>
              <a:p>
                <a:pPr marL="339725" indent="-339725" algn="r" rtl="1"/>
                <a:r>
                  <a:rPr lang="ar-SA" sz="3100" dirty="0"/>
                  <a:t>في معظم التطبيقات العملية نجد أن </a:t>
                </a:r>
                <a14:m>
                  <m:oMath xmlns:m="http://schemas.openxmlformats.org/officeDocument/2006/math">
                    <m:r>
                      <a:rPr lang="en-US" sz="3100" i="1">
                        <a:latin typeface="Cambria Math" panose="02040503050406030204" pitchFamily="18" charset="0"/>
                      </a:rPr>
                      <m:t>𝐸</m:t>
                    </m:r>
                    <m:d>
                      <m:dPr>
                        <m:ctrlPr>
                          <a:rPr lang="en-US" sz="3100" i="1">
                            <a:latin typeface="Cambria Math" panose="02040503050406030204" pitchFamily="18" charset="0"/>
                          </a:rPr>
                        </m:ctrlPr>
                      </m:dPr>
                      <m:e>
                        <m:r>
                          <a:rPr lang="en-US" sz="3100" i="1">
                            <a:latin typeface="Cambria Math" panose="02040503050406030204" pitchFamily="18" charset="0"/>
                          </a:rPr>
                          <m:t>𝑄</m:t>
                        </m:r>
                      </m:e>
                    </m:d>
                  </m:oMath>
                </a14:m>
                <a:r>
                  <a:rPr lang="ar-SA" sz="3100" dirty="0"/>
                  <a:t> دالة محدبة لها قيمة صغرى عند </a:t>
                </a:r>
                <a14:m>
                  <m:oMath xmlns:m="http://schemas.openxmlformats.org/officeDocument/2006/math">
                    <m:sSup>
                      <m:sSupPr>
                        <m:ctrlPr>
                          <a:rPr lang="en-US" sz="3100" i="1" smtClean="0">
                            <a:latin typeface="Cambria Math" panose="02040503050406030204" pitchFamily="18" charset="0"/>
                          </a:rPr>
                        </m:ctrlPr>
                      </m:sSupPr>
                      <m:e>
                        <m:r>
                          <a:rPr lang="en-US" sz="3100" b="0" i="1" smtClean="0">
                            <a:latin typeface="Cambria Math" panose="02040503050406030204" pitchFamily="18" charset="0"/>
                          </a:rPr>
                          <m:t>𝑄</m:t>
                        </m:r>
                      </m:e>
                      <m:sup>
                        <m:r>
                          <a:rPr lang="en-US" sz="3100" b="0" i="1" smtClean="0">
                            <a:latin typeface="Cambria Math" panose="02040503050406030204" pitchFamily="18" charset="0"/>
                          </a:rPr>
                          <m:t>∗</m:t>
                        </m:r>
                      </m:sup>
                    </m:sSup>
                  </m:oMath>
                </a14:m>
                <a:r>
                  <a:rPr lang="ar-SA" sz="3100" dirty="0"/>
                  <a:t> . وهو ما نفترضه هنا.</a:t>
                </a:r>
              </a:p>
              <a:p>
                <a:pPr marL="0" indent="0" algn="r" rtl="1">
                  <a:buNone/>
                </a:pPr>
                <a:r>
                  <a:rPr lang="en-US" sz="3100" dirty="0"/>
                  <a:t>   </a:t>
                </a:r>
                <a:r>
                  <a:rPr lang="ar-SA" sz="3100" dirty="0"/>
                  <a:t>وبالتالي فإن كمية الطلبية المثلى</a:t>
                </a:r>
                <a:r>
                  <a:rPr lang="ar-SA" sz="1600" dirty="0"/>
                  <a:t> </a:t>
                </a:r>
                <a14:m>
                  <m:oMath xmlns:m="http://schemas.openxmlformats.org/officeDocument/2006/math">
                    <m:sSup>
                      <m:sSupPr>
                        <m:ctrlPr>
                          <a:rPr lang="en-US" sz="3100" i="1">
                            <a:latin typeface="Cambria Math" panose="02040503050406030204" pitchFamily="18" charset="0"/>
                          </a:rPr>
                        </m:ctrlPr>
                      </m:sSupPr>
                      <m:e>
                        <m:r>
                          <a:rPr lang="en-US" sz="3100" i="1">
                            <a:latin typeface="Cambria Math" panose="02040503050406030204" pitchFamily="18" charset="0"/>
                          </a:rPr>
                          <m:t>𝑄</m:t>
                        </m:r>
                      </m:e>
                      <m:sup>
                        <m:r>
                          <a:rPr lang="en-US" sz="3100" i="1">
                            <a:latin typeface="Cambria Math" panose="02040503050406030204" pitchFamily="18" charset="0"/>
                          </a:rPr>
                          <m:t>∗</m:t>
                        </m:r>
                      </m:sup>
                    </m:sSup>
                  </m:oMath>
                </a14:m>
                <a:r>
                  <a:rPr lang="ar-SA" sz="3100" dirty="0"/>
                  <a:t> هي اصغر قيمة تحقق</a:t>
                </a:r>
                <a:endParaRPr lang="en-US" sz="3100" dirty="0"/>
              </a:p>
              <a:p>
                <a:pPr marL="0" indent="0" algn="ctr" rtl="1">
                  <a:buNone/>
                </a:pPr>
                <a:r>
                  <a:rPr lang="ar-SA" sz="3100" dirty="0"/>
                  <a:t> </a:t>
                </a:r>
                <a14:m>
                  <m:oMath xmlns:m="http://schemas.openxmlformats.org/officeDocument/2006/math">
                    <m:r>
                      <a:rPr lang="en-US" sz="3100" i="1">
                        <a:latin typeface="Cambria Math" panose="02040503050406030204" pitchFamily="18" charset="0"/>
                      </a:rPr>
                      <m:t>𝐸</m:t>
                    </m:r>
                    <m:d>
                      <m:dPr>
                        <m:ctrlPr>
                          <a:rPr lang="en-US" sz="3100" i="1">
                            <a:latin typeface="Cambria Math" panose="02040503050406030204" pitchFamily="18" charset="0"/>
                          </a:rPr>
                        </m:ctrlPr>
                      </m:dPr>
                      <m:e>
                        <m:sSup>
                          <m:sSupPr>
                            <m:ctrlPr>
                              <a:rPr lang="en-US" sz="3100" i="1">
                                <a:latin typeface="Cambria Math" panose="02040503050406030204" pitchFamily="18" charset="0"/>
                              </a:rPr>
                            </m:ctrlPr>
                          </m:sSupPr>
                          <m:e>
                            <m:r>
                              <a:rPr lang="en-US" sz="3100" i="1">
                                <a:latin typeface="Cambria Math" panose="02040503050406030204" pitchFamily="18" charset="0"/>
                              </a:rPr>
                              <m:t>𝑄</m:t>
                            </m:r>
                          </m:e>
                          <m:sup>
                            <m:r>
                              <a:rPr lang="en-US" sz="3100" i="1">
                                <a:latin typeface="Cambria Math" panose="02040503050406030204" pitchFamily="18" charset="0"/>
                              </a:rPr>
                              <m:t>∗</m:t>
                            </m:r>
                          </m:sup>
                        </m:sSup>
                        <m:r>
                          <a:rPr lang="en-US" sz="3100" b="0" i="1" smtClean="0">
                            <a:latin typeface="Cambria Math" panose="02040503050406030204" pitchFamily="18" charset="0"/>
                          </a:rPr>
                          <m:t>+</m:t>
                        </m:r>
                        <m:r>
                          <a:rPr lang="en-US" sz="3100" b="0" i="1" smtClean="0">
                            <a:latin typeface="Cambria Math" panose="02040503050406030204" pitchFamily="18" charset="0"/>
                          </a:rPr>
                          <m:t>1</m:t>
                        </m:r>
                      </m:e>
                    </m:d>
                    <m:r>
                      <a:rPr lang="en-US" sz="3100" b="0" i="1" smtClean="0">
                        <a:latin typeface="Cambria Math" panose="02040503050406030204" pitchFamily="18" charset="0"/>
                        <a:ea typeface="Cambria Math" panose="02040503050406030204" pitchFamily="18" charset="0"/>
                      </a:rPr>
                      <m:t>≥</m:t>
                    </m:r>
                    <m:r>
                      <a:rPr lang="en-US" sz="3100" i="1">
                        <a:latin typeface="Cambria Math" panose="02040503050406030204" pitchFamily="18" charset="0"/>
                      </a:rPr>
                      <m:t>𝐸</m:t>
                    </m:r>
                    <m:d>
                      <m:dPr>
                        <m:ctrlPr>
                          <a:rPr lang="en-US" sz="3100" i="1">
                            <a:latin typeface="Cambria Math" panose="02040503050406030204" pitchFamily="18" charset="0"/>
                          </a:rPr>
                        </m:ctrlPr>
                      </m:dPr>
                      <m:e>
                        <m:sSup>
                          <m:sSupPr>
                            <m:ctrlPr>
                              <a:rPr lang="en-US" sz="3100" i="1">
                                <a:latin typeface="Cambria Math" panose="02040503050406030204" pitchFamily="18" charset="0"/>
                              </a:rPr>
                            </m:ctrlPr>
                          </m:sSupPr>
                          <m:e>
                            <m:r>
                              <a:rPr lang="en-US" sz="3100" i="1">
                                <a:latin typeface="Cambria Math" panose="02040503050406030204" pitchFamily="18" charset="0"/>
                              </a:rPr>
                              <m:t>𝑄</m:t>
                            </m:r>
                          </m:e>
                          <m:sup>
                            <m:r>
                              <a:rPr lang="en-US" sz="3100" i="1">
                                <a:latin typeface="Cambria Math" panose="02040503050406030204" pitchFamily="18" charset="0"/>
                              </a:rPr>
                              <m:t>∗</m:t>
                            </m:r>
                          </m:sup>
                        </m:sSup>
                      </m:e>
                    </m:d>
                  </m:oMath>
                </a14:m>
                <a:r>
                  <a:rPr lang="ar-SA" sz="3100" dirty="0"/>
                  <a:t>  </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548" r="-1610" b="-8387"/>
                </a:stretch>
              </a:blipFill>
            </p:spPr>
            <p:txBody>
              <a:bodyPr/>
              <a:lstStyle/>
              <a:p>
                <a:r>
                  <a:rPr lang="en-US">
                    <a:noFill/>
                  </a:rPr>
                  <a:t> </a:t>
                </a:r>
              </a:p>
            </p:txBody>
          </p:sp>
        </mc:Fallback>
      </mc:AlternateContent>
    </p:spTree>
    <p:extLst>
      <p:ext uri="{BB962C8B-B14F-4D97-AF65-F5344CB8AC3E}">
        <p14:creationId xmlns:p14="http://schemas.microsoft.com/office/powerpoint/2010/main" val="125027759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endParaRPr lang="ar-SA" dirty="0"/>
          </a:p>
          <a:p>
            <a:pPr marL="339725" indent="-339725" algn="r" rtl="1"/>
            <a:endParaRPr lang="ar-SA" dirty="0"/>
          </a:p>
          <a:p>
            <a:pPr marL="400050" lvl="1" indent="0" algn="r" rtl="1">
              <a:buNone/>
            </a:pPr>
            <a:endParaRPr lang="ar-SA" dirty="0"/>
          </a:p>
        </p:txBody>
      </p:sp>
      <p:sp>
        <p:nvSpPr>
          <p:cNvPr id="28" name="Text Box 13"/>
          <p:cNvSpPr txBox="1">
            <a:spLocks noChangeArrowheads="1"/>
          </p:cNvSpPr>
          <p:nvPr/>
        </p:nvSpPr>
        <p:spPr bwMode="auto">
          <a:xfrm>
            <a:off x="1575158" y="5265738"/>
            <a:ext cx="311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rPr>
              <a:t>0</a:t>
            </a:r>
          </a:p>
        </p:txBody>
      </p:sp>
      <mc:AlternateContent xmlns:mc="http://schemas.openxmlformats.org/markup-compatibility/2006" xmlns:a14="http://schemas.microsoft.com/office/drawing/2010/main">
        <mc:Choice Requires="a14">
          <p:sp>
            <p:nvSpPr>
              <p:cNvPr id="36" name="Text Box 29"/>
              <p:cNvSpPr txBox="1">
                <a:spLocks noChangeArrowheads="1"/>
              </p:cNvSpPr>
              <p:nvPr/>
            </p:nvSpPr>
            <p:spPr bwMode="auto">
              <a:xfrm>
                <a:off x="1018281" y="1987034"/>
                <a:ext cx="60500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panose="02040503050406030204" pitchFamily="18" charset="0"/>
                        </a:rPr>
                        <m:t>𝐸</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𝑄</m:t>
                          </m:r>
                        </m:e>
                      </m:d>
                    </m:oMath>
                  </m:oMathPara>
                </a14:m>
                <a:endParaRPr lang="en-US" altLang="en-US" sz="2000" dirty="0">
                  <a:solidFill>
                    <a:schemeClr val="tx1"/>
                  </a:solidFill>
                </a:endParaRPr>
              </a:p>
            </p:txBody>
          </p:sp>
        </mc:Choice>
        <mc:Fallback xmlns="">
          <p:sp>
            <p:nvSpPr>
              <p:cNvPr id="36" name="Text Box 29"/>
              <p:cNvSpPr txBox="1">
                <a:spLocks noRot="1" noChangeAspect="1" noMove="1" noResize="1" noEditPoints="1" noAdjustHandles="1" noChangeArrowheads="1" noChangeShapeType="1" noTextEdit="1"/>
              </p:cNvSpPr>
              <p:nvPr/>
            </p:nvSpPr>
            <p:spPr bwMode="auto">
              <a:xfrm>
                <a:off x="1018281" y="1987034"/>
                <a:ext cx="605009" cy="369332"/>
              </a:xfrm>
              <a:prstGeom prst="rect">
                <a:avLst/>
              </a:prstGeom>
              <a:blipFill>
                <a:blip r:embed="rId3"/>
                <a:stretch>
                  <a:fillRect r="-36364" b="-114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38" name="Straight Connector 37"/>
          <p:cNvCxnSpPr/>
          <p:nvPr/>
        </p:nvCxnSpPr>
        <p:spPr>
          <a:xfrm>
            <a:off x="5408944" y="5348804"/>
            <a:ext cx="3220" cy="163874"/>
          </a:xfrm>
          <a:prstGeom prst="line">
            <a:avLst/>
          </a:prstGeom>
          <a:ln w="28575"/>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9" name="Text Box 29"/>
              <p:cNvSpPr txBox="1">
                <a:spLocks noChangeArrowheads="1"/>
              </p:cNvSpPr>
              <p:nvPr/>
            </p:nvSpPr>
            <p:spPr bwMode="auto">
              <a:xfrm>
                <a:off x="7740352" y="5503142"/>
                <a:ext cx="60500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r>
                        <a:rPr lang="en-US" altLang="en-US" sz="2000" b="0" i="1" smtClean="0">
                          <a:solidFill>
                            <a:schemeClr val="tx1"/>
                          </a:solidFill>
                          <a:latin typeface="Cambria Math" panose="02040503050406030204" pitchFamily="18" charset="0"/>
                        </a:rPr>
                        <m:t>𝑄</m:t>
                      </m:r>
                    </m:oMath>
                  </m:oMathPara>
                </a14:m>
                <a:endParaRPr lang="en-US" altLang="en-US" sz="2000" dirty="0">
                  <a:solidFill>
                    <a:schemeClr val="tx1"/>
                  </a:solidFill>
                </a:endParaRPr>
              </a:p>
            </p:txBody>
          </p:sp>
        </mc:Choice>
        <mc:Fallback xmlns="">
          <p:sp>
            <p:nvSpPr>
              <p:cNvPr id="29" name="Text Box 29"/>
              <p:cNvSpPr txBox="1">
                <a:spLocks noRot="1" noChangeAspect="1" noMove="1" noResize="1" noEditPoints="1" noAdjustHandles="1" noChangeArrowheads="1" noChangeShapeType="1" noTextEdit="1"/>
              </p:cNvSpPr>
              <p:nvPr/>
            </p:nvSpPr>
            <p:spPr bwMode="auto">
              <a:xfrm>
                <a:off x="7740352" y="5503142"/>
                <a:ext cx="605009" cy="369332"/>
              </a:xfrm>
              <a:prstGeom prst="rect">
                <a:avLst/>
              </a:prstGeom>
              <a:blipFill>
                <a:blip r:embed="rId4"/>
                <a:stretch>
                  <a:fillRect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Freeform 2"/>
          <p:cNvSpPr/>
          <p:nvPr/>
        </p:nvSpPr>
        <p:spPr>
          <a:xfrm>
            <a:off x="1969880" y="2470388"/>
            <a:ext cx="5161935" cy="2385756"/>
          </a:xfrm>
          <a:custGeom>
            <a:avLst/>
            <a:gdLst>
              <a:gd name="connsiteX0" fmla="*/ 0 w 5161935"/>
              <a:gd name="connsiteY0" fmla="*/ 0 h 2385756"/>
              <a:gd name="connsiteX1" fmla="*/ 3215148 w 5161935"/>
              <a:gd name="connsiteY1" fmla="*/ 2359742 h 2385756"/>
              <a:gd name="connsiteX2" fmla="*/ 5161935 w 5161935"/>
              <a:gd name="connsiteY2" fmla="*/ 1052051 h 2385756"/>
            </a:gdLst>
            <a:ahLst/>
            <a:cxnLst>
              <a:cxn ang="0">
                <a:pos x="connsiteX0" y="connsiteY0"/>
              </a:cxn>
              <a:cxn ang="0">
                <a:pos x="connsiteX1" y="connsiteY1"/>
              </a:cxn>
              <a:cxn ang="0">
                <a:pos x="connsiteX2" y="connsiteY2"/>
              </a:cxn>
            </a:cxnLst>
            <a:rect l="l" t="t" r="r" b="b"/>
            <a:pathLst>
              <a:path w="5161935" h="2385756">
                <a:moveTo>
                  <a:pt x="0" y="0"/>
                </a:moveTo>
                <a:cubicBezTo>
                  <a:pt x="1177413" y="1092200"/>
                  <a:pt x="2354826" y="2184400"/>
                  <a:pt x="3215148" y="2359742"/>
                </a:cubicBezTo>
                <a:cubicBezTo>
                  <a:pt x="4075470" y="2535084"/>
                  <a:pt x="4618702" y="1793567"/>
                  <a:pt x="5161935" y="1052051"/>
                </a:cubicBezTo>
              </a:path>
            </a:pathLst>
          </a:custGeom>
          <a:ln w="38100">
            <a:solidFill>
              <a:srgbClr val="0000FF"/>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 Box 29"/>
              <p:cNvSpPr txBox="1">
                <a:spLocks noChangeArrowheads="1"/>
              </p:cNvSpPr>
              <p:nvPr/>
            </p:nvSpPr>
            <p:spPr bwMode="auto">
              <a:xfrm>
                <a:off x="5054012" y="5539253"/>
                <a:ext cx="60500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sSup>
                        <m:sSupPr>
                          <m:ctrlPr>
                            <a:rPr lang="en-US" altLang="en-US" sz="2000" b="0" i="1" smtClean="0">
                              <a:solidFill>
                                <a:schemeClr val="tx1"/>
                              </a:solidFill>
                              <a:latin typeface="Cambria Math" panose="02040503050406030204" pitchFamily="18" charset="0"/>
                            </a:rPr>
                          </m:ctrlPr>
                        </m:sSupPr>
                        <m:e>
                          <m:r>
                            <a:rPr lang="en-US" altLang="en-US" sz="2000" b="0" i="1" smtClean="0">
                              <a:solidFill>
                                <a:schemeClr val="tx1"/>
                              </a:solidFill>
                              <a:latin typeface="Cambria Math" panose="02040503050406030204" pitchFamily="18" charset="0"/>
                            </a:rPr>
                            <m:t>𝑄</m:t>
                          </m:r>
                        </m:e>
                        <m:sup>
                          <m:r>
                            <a:rPr lang="en-US" altLang="en-US" sz="2000" b="0" i="1" smtClean="0">
                              <a:solidFill>
                                <a:schemeClr val="tx1"/>
                              </a:solidFill>
                              <a:latin typeface="Cambria Math" panose="02040503050406030204" pitchFamily="18" charset="0"/>
                            </a:rPr>
                            <m:t>∗</m:t>
                          </m:r>
                        </m:sup>
                      </m:sSup>
                    </m:oMath>
                  </m:oMathPara>
                </a14:m>
                <a:endParaRPr lang="en-US" altLang="en-US" sz="2000" dirty="0">
                  <a:solidFill>
                    <a:schemeClr val="tx1"/>
                  </a:solidFill>
                </a:endParaRPr>
              </a:p>
            </p:txBody>
          </p:sp>
        </mc:Choice>
        <mc:Fallback xmlns="">
          <p:sp>
            <p:nvSpPr>
              <p:cNvPr id="39" name="Text Box 29"/>
              <p:cNvSpPr txBox="1">
                <a:spLocks noRot="1" noChangeAspect="1" noMove="1" noResize="1" noEditPoints="1" noAdjustHandles="1" noChangeArrowheads="1" noChangeShapeType="1" noTextEdit="1"/>
              </p:cNvSpPr>
              <p:nvPr/>
            </p:nvSpPr>
            <p:spPr bwMode="auto">
              <a:xfrm>
                <a:off x="5054012" y="5539253"/>
                <a:ext cx="605009" cy="369332"/>
              </a:xfrm>
              <a:prstGeom prst="rect">
                <a:avLst/>
              </a:prstGeom>
              <a:blipFill>
                <a:blip r:embed="rId5"/>
                <a:stretch>
                  <a:fillRect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29"/>
              <p:cNvSpPr txBox="1">
                <a:spLocks noChangeArrowheads="1"/>
              </p:cNvSpPr>
              <p:nvPr/>
            </p:nvSpPr>
            <p:spPr bwMode="auto">
              <a:xfrm>
                <a:off x="3855560" y="5541634"/>
                <a:ext cx="93987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sSup>
                        <m:sSupPr>
                          <m:ctrlPr>
                            <a:rPr lang="en-US" altLang="en-US" sz="2000" b="0" i="1" smtClean="0">
                              <a:solidFill>
                                <a:schemeClr val="tx1"/>
                              </a:solidFill>
                              <a:latin typeface="Cambria Math" panose="02040503050406030204" pitchFamily="18" charset="0"/>
                            </a:rPr>
                          </m:ctrlPr>
                        </m:sSupPr>
                        <m:e>
                          <m:r>
                            <a:rPr lang="en-US" altLang="en-US" sz="2000" b="0" i="1" smtClean="0">
                              <a:solidFill>
                                <a:schemeClr val="tx1"/>
                              </a:solidFill>
                              <a:latin typeface="Cambria Math" panose="02040503050406030204" pitchFamily="18" charset="0"/>
                            </a:rPr>
                            <m:t>𝑄</m:t>
                          </m:r>
                        </m:e>
                        <m:sup>
                          <m:r>
                            <a:rPr lang="en-US" altLang="en-US" sz="2000" b="0" i="1" smtClean="0">
                              <a:solidFill>
                                <a:schemeClr val="tx1"/>
                              </a:solidFill>
                              <a:latin typeface="Cambria Math" panose="02040503050406030204" pitchFamily="18" charset="0"/>
                            </a:rPr>
                            <m:t>∗</m:t>
                          </m:r>
                        </m:sup>
                      </m:sSup>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1</m:t>
                      </m:r>
                    </m:oMath>
                  </m:oMathPara>
                </a14:m>
                <a:endParaRPr lang="en-US" altLang="en-US" sz="2000" dirty="0">
                  <a:solidFill>
                    <a:schemeClr val="tx1"/>
                  </a:solidFill>
                </a:endParaRPr>
              </a:p>
            </p:txBody>
          </p:sp>
        </mc:Choice>
        <mc:Fallback xmlns="">
          <p:sp>
            <p:nvSpPr>
              <p:cNvPr id="41" name="Text Box 29"/>
              <p:cNvSpPr txBox="1">
                <a:spLocks noRot="1" noChangeAspect="1" noMove="1" noResize="1" noEditPoints="1" noAdjustHandles="1" noChangeArrowheads="1" noChangeShapeType="1" noTextEdit="1"/>
              </p:cNvSpPr>
              <p:nvPr/>
            </p:nvSpPr>
            <p:spPr bwMode="auto">
              <a:xfrm>
                <a:off x="3855560" y="5541634"/>
                <a:ext cx="939879" cy="369332"/>
              </a:xfrm>
              <a:prstGeom prst="rect">
                <a:avLst/>
              </a:prstGeom>
              <a:blipFill>
                <a:blip r:embed="rId6"/>
                <a:stretch>
                  <a:fillRect r="-32258" b="-131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Box 29"/>
              <p:cNvSpPr txBox="1">
                <a:spLocks noChangeArrowheads="1"/>
              </p:cNvSpPr>
              <p:nvPr/>
            </p:nvSpPr>
            <p:spPr bwMode="auto">
              <a:xfrm>
                <a:off x="5504329" y="5539253"/>
                <a:ext cx="93987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rtl="1">
                  <a:lnSpc>
                    <a:spcPct val="90000"/>
                  </a:lnSpc>
                </a:pPr>
                <a14:m>
                  <m:oMathPara xmlns:m="http://schemas.openxmlformats.org/officeDocument/2006/math">
                    <m:oMathParaPr>
                      <m:jc m:val="centerGroup"/>
                    </m:oMathParaPr>
                    <m:oMath xmlns:m="http://schemas.openxmlformats.org/officeDocument/2006/math">
                      <m:sSup>
                        <m:sSupPr>
                          <m:ctrlPr>
                            <a:rPr lang="en-US" altLang="en-US" sz="2000" b="0" i="1" smtClean="0">
                              <a:solidFill>
                                <a:schemeClr val="tx1"/>
                              </a:solidFill>
                              <a:latin typeface="Cambria Math" panose="02040503050406030204" pitchFamily="18" charset="0"/>
                            </a:rPr>
                          </m:ctrlPr>
                        </m:sSupPr>
                        <m:e>
                          <m:r>
                            <a:rPr lang="en-US" altLang="en-US" sz="2000" b="0" i="1" smtClean="0">
                              <a:solidFill>
                                <a:schemeClr val="tx1"/>
                              </a:solidFill>
                              <a:latin typeface="Cambria Math" panose="02040503050406030204" pitchFamily="18" charset="0"/>
                            </a:rPr>
                            <m:t>𝑄</m:t>
                          </m:r>
                        </m:e>
                        <m:sup>
                          <m:r>
                            <a:rPr lang="en-US" altLang="en-US" sz="2000" b="0" i="1" smtClean="0">
                              <a:solidFill>
                                <a:schemeClr val="tx1"/>
                              </a:solidFill>
                              <a:latin typeface="Cambria Math" panose="02040503050406030204" pitchFamily="18" charset="0"/>
                            </a:rPr>
                            <m:t>∗</m:t>
                          </m:r>
                        </m:sup>
                      </m:sSup>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1</m:t>
                      </m:r>
                    </m:oMath>
                  </m:oMathPara>
                </a14:m>
                <a:endParaRPr lang="en-US" altLang="en-US" sz="2000" dirty="0">
                  <a:solidFill>
                    <a:schemeClr val="tx1"/>
                  </a:solidFill>
                </a:endParaRPr>
              </a:p>
            </p:txBody>
          </p:sp>
        </mc:Choice>
        <mc:Fallback xmlns="">
          <p:sp>
            <p:nvSpPr>
              <p:cNvPr id="42" name="Text Box 29"/>
              <p:cNvSpPr txBox="1">
                <a:spLocks noRot="1" noChangeAspect="1" noMove="1" noResize="1" noEditPoints="1" noAdjustHandles="1" noChangeArrowheads="1" noChangeShapeType="1" noTextEdit="1"/>
              </p:cNvSpPr>
              <p:nvPr/>
            </p:nvSpPr>
            <p:spPr bwMode="auto">
              <a:xfrm>
                <a:off x="5504329" y="5539253"/>
                <a:ext cx="939879" cy="369332"/>
              </a:xfrm>
              <a:prstGeom prst="rect">
                <a:avLst/>
              </a:prstGeom>
              <a:blipFill>
                <a:blip r:embed="rId7"/>
                <a:stretch>
                  <a:fillRect r="-32468"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3" name="Straight Connector 42"/>
          <p:cNvCxnSpPr/>
          <p:nvPr/>
        </p:nvCxnSpPr>
        <p:spPr>
          <a:xfrm>
            <a:off x="4607024" y="5350368"/>
            <a:ext cx="3220" cy="163874"/>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45" name="Straight Connector 44"/>
          <p:cNvCxnSpPr/>
          <p:nvPr/>
        </p:nvCxnSpPr>
        <p:spPr>
          <a:xfrm>
            <a:off x="6215132" y="5345721"/>
            <a:ext cx="3220" cy="163874"/>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23" name="Freeform 7"/>
          <p:cNvSpPr>
            <a:spLocks/>
          </p:cNvSpPr>
          <p:nvPr/>
        </p:nvSpPr>
        <p:spPr bwMode="auto">
          <a:xfrm>
            <a:off x="1968501" y="2171700"/>
            <a:ext cx="6210301" cy="3263900"/>
          </a:xfrm>
          <a:custGeom>
            <a:avLst/>
            <a:gdLst>
              <a:gd name="T0" fmla="*/ 0 w 3912"/>
              <a:gd name="T1" fmla="*/ 0 h 2056"/>
              <a:gd name="T2" fmla="*/ 0 w 3912"/>
              <a:gd name="T3" fmla="*/ 2056 h 2056"/>
              <a:gd name="T4" fmla="*/ 3912 w 3912"/>
              <a:gd name="T5" fmla="*/ 2056 h 2056"/>
            </a:gdLst>
            <a:ahLst/>
            <a:cxnLst>
              <a:cxn ang="0">
                <a:pos x="T0" y="T1"/>
              </a:cxn>
              <a:cxn ang="0">
                <a:pos x="T2" y="T3"/>
              </a:cxn>
              <a:cxn ang="0">
                <a:pos x="T4" y="T5"/>
              </a:cxn>
            </a:cxnLst>
            <a:rect l="0" t="0" r="r" b="b"/>
            <a:pathLst>
              <a:path w="3912" h="2056">
                <a:moveTo>
                  <a:pt x="0" y="0"/>
                </a:moveTo>
                <a:lnTo>
                  <a:pt x="0" y="2056"/>
                </a:lnTo>
                <a:lnTo>
                  <a:pt x="3912" y="2056"/>
                </a:lnTo>
              </a:path>
            </a:pathLst>
          </a:custGeom>
          <a:noFill/>
          <a:ln w="38100" cmpd="sng">
            <a:solidFill>
              <a:schemeClr val="tx1"/>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Oval 3">
            <a:extLst>
              <a:ext uri="{FF2B5EF4-FFF2-40B4-BE49-F238E27FC236}">
                <a16:creationId xmlns:a16="http://schemas.microsoft.com/office/drawing/2014/main" id="{FD161C47-33EC-44C4-B0B1-379906B945FA}"/>
              </a:ext>
            </a:extLst>
          </p:cNvPr>
          <p:cNvSpPr/>
          <p:nvPr/>
        </p:nvSpPr>
        <p:spPr>
          <a:xfrm>
            <a:off x="6164840" y="4523988"/>
            <a:ext cx="100584"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ED2A76-8012-4A07-AE9B-11810639ED3B}"/>
              </a:ext>
            </a:extLst>
          </p:cNvPr>
          <p:cNvSpPr/>
          <p:nvPr/>
        </p:nvSpPr>
        <p:spPr>
          <a:xfrm>
            <a:off x="5366272" y="4810424"/>
            <a:ext cx="100584"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0CD41E2-8C15-4FC7-AA9C-C4DBC8EB01EA}"/>
              </a:ext>
            </a:extLst>
          </p:cNvPr>
          <p:cNvSpPr/>
          <p:nvPr/>
        </p:nvSpPr>
        <p:spPr>
          <a:xfrm>
            <a:off x="4568190" y="4569708"/>
            <a:ext cx="100584" cy="9144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278906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spcBef>
                    <a:spcPts val="0"/>
                  </a:spcBef>
                </a:pPr>
                <a:r>
                  <a:rPr lang="ar-SA" dirty="0"/>
                  <a:t>من أشهر نماذج المخزون الاحتمالية لفترة واحدة هي مسألة بائع الصحف </a:t>
                </a:r>
                <a:r>
                  <a:rPr lang="en-US" dirty="0"/>
                  <a:t>(</a:t>
                </a:r>
                <a:r>
                  <a:rPr lang="en-US" sz="2800" dirty="0"/>
                  <a:t>The News Vendor Problem</a:t>
                </a:r>
                <a:r>
                  <a:rPr lang="en-US" dirty="0"/>
                  <a:t>)</a:t>
                </a:r>
                <a:r>
                  <a:rPr lang="ar-SA" dirty="0"/>
                  <a:t>.</a:t>
                </a:r>
              </a:p>
              <a:p>
                <a:pPr marL="739775" lvl="1" indent="-339725" algn="r" rtl="1"/>
                <a:r>
                  <a:rPr lang="ar-SA" dirty="0"/>
                  <a:t>البائع يحدد كم نسخة من الصحيفة سيشتريها </a:t>
                </a:r>
                <a14:m>
                  <m:oMath xmlns:m="http://schemas.openxmlformats.org/officeDocument/2006/math">
                    <m:r>
                      <a:rPr lang="en-US" i="1">
                        <a:latin typeface="Cambria Math" panose="02040503050406030204" pitchFamily="18" charset="0"/>
                      </a:rPr>
                      <m:t>𝑄</m:t>
                    </m:r>
                  </m:oMath>
                </a14:m>
                <a:r>
                  <a:rPr lang="ar-SA" dirty="0"/>
                  <a:t> </a:t>
                </a:r>
              </a:p>
              <a:p>
                <a:pPr marL="739775" lvl="1" indent="-339725" algn="r" rtl="1"/>
                <a:r>
                  <a:rPr lang="ar-SA" dirty="0"/>
                  <a:t>سيتم بيع </a:t>
                </a:r>
                <a14:m>
                  <m:oMath xmlns:m="http://schemas.openxmlformats.org/officeDocument/2006/math">
                    <m:r>
                      <a:rPr lang="en-US" i="1">
                        <a:latin typeface="Cambria Math" panose="02040503050406030204" pitchFamily="18" charset="0"/>
                      </a:rPr>
                      <m:t>𝑑</m:t>
                    </m:r>
                  </m:oMath>
                </a14:m>
                <a:r>
                  <a:rPr lang="ar-SA" dirty="0"/>
                  <a:t> نسخه باحتمال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oMath>
                </a14:m>
                <a:endParaRPr lang="ar-SA" dirty="0"/>
              </a:p>
              <a:p>
                <a:pPr marL="739775" lvl="1" indent="-339725" algn="r" rtl="1"/>
                <a:r>
                  <a:rPr lang="ar-SA" dirty="0"/>
                  <a:t>التكلفة هي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oMath>
                </a14:m>
                <a:r>
                  <a:rPr lang="ar-SA" dirty="0"/>
                  <a:t> . غالبا هذه التكلفة تكون كما يلي</a:t>
                </a:r>
                <a:r>
                  <a:rPr lang="ar-SA" sz="1000" dirty="0"/>
                  <a:t> </a:t>
                </a:r>
                <a:r>
                  <a:rPr lang="ar-SA" dirty="0"/>
                  <a:t>:</a:t>
                </a:r>
              </a:p>
              <a:p>
                <a:pPr marL="1031875" lvl="2" indent="-342900" algn="r" rtl="1">
                  <a:buFont typeface="Wingdings" panose="05000000000000000000" pitchFamily="2" charset="2"/>
                  <a:buChar char="§"/>
                </a:pPr>
                <a:r>
                  <a:rPr lang="ar-SA" sz="2800" dirty="0"/>
                  <a:t>إذا كانت </a:t>
                </a:r>
                <a14:m>
                  <m:oMath xmlns:m="http://schemas.openxmlformats.org/officeDocument/2006/math">
                    <m:r>
                      <a:rPr lang="en-US" sz="2800" i="1">
                        <a:latin typeface="Cambria Math" panose="02040503050406030204" pitchFamily="18" charset="0"/>
                      </a:rPr>
                      <m:t>𝑑</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𝑄</m:t>
                    </m:r>
                  </m:oMath>
                </a14:m>
                <a:r>
                  <a:rPr lang="ar-SA" sz="2800" dirty="0"/>
                  <a:t>  فإنه لدينا فائض مخزون </a:t>
                </a:r>
                <a:r>
                  <a:rPr lang="en-US" altLang="en-US" sz="2800" dirty="0"/>
                  <a:t>overstocking</a:t>
                </a:r>
                <a:r>
                  <a:rPr lang="ar-SA" sz="2800" dirty="0"/>
                  <a:t> </a:t>
                </a:r>
              </a:p>
              <a:p>
                <a:pPr marL="0" indent="0" algn="ctr" rtl="1">
                  <a:buNone/>
                </a:pPr>
                <a:r>
                  <a:rPr lang="ar-SA" dirty="0"/>
                  <a:t>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𝑄</m:t>
                        </m:r>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r>
                      <a:rPr lang="en-US" sz="2800" i="1">
                        <a:latin typeface="Cambria Math" panose="02040503050406030204" pitchFamily="18" charset="0"/>
                      </a:rPr>
                      <m:t>𝑄</m:t>
                    </m:r>
                    <m:r>
                      <a:rPr lang="en-US" sz="2800" i="1">
                        <a:latin typeface="Cambria Math" panose="02040503050406030204" pitchFamily="18" charset="0"/>
                      </a:rPr>
                      <m:t>+(</m:t>
                    </m:r>
                    <m:r>
                      <m:rPr>
                        <m:nor/>
                      </m:rPr>
                      <a:rPr lang="en-US" altLang="en-US" sz="2800" dirty="0">
                        <a:latin typeface="Cambria Math" panose="02040503050406030204" pitchFamily="18" charset="0"/>
                      </a:rPr>
                      <m:t>terms</m:t>
                    </m:r>
                    <m:r>
                      <m:rPr>
                        <m:nor/>
                      </m:rPr>
                      <a:rPr lang="en-US" altLang="en-US" sz="2800" dirty="0">
                        <a:latin typeface="Cambria Math" panose="02040503050406030204" pitchFamily="18" charset="0"/>
                      </a:rPr>
                      <m:t> </m:t>
                    </m:r>
                    <m:r>
                      <m:rPr>
                        <m:nor/>
                      </m:rPr>
                      <a:rPr lang="en-US" altLang="en-US" sz="2800" dirty="0">
                        <a:latin typeface="Cambria Math" panose="02040503050406030204" pitchFamily="18" charset="0"/>
                      </a:rPr>
                      <m:t>not</m:t>
                    </m:r>
                    <m:r>
                      <m:rPr>
                        <m:nor/>
                      </m:rPr>
                      <a:rPr lang="en-US" altLang="en-US" sz="2800" dirty="0">
                        <a:latin typeface="Cambria Math" panose="02040503050406030204" pitchFamily="18" charset="0"/>
                      </a:rPr>
                      <m:t> </m:t>
                    </m:r>
                    <m:r>
                      <m:rPr>
                        <m:nor/>
                      </m:rPr>
                      <a:rPr lang="en-US" altLang="en-US" sz="2800" dirty="0">
                        <a:latin typeface="Cambria Math" panose="02040503050406030204" pitchFamily="18" charset="0"/>
                      </a:rPr>
                      <m:t>involving</m:t>
                    </m:r>
                    <m:r>
                      <m:rPr>
                        <m:nor/>
                      </m:rPr>
                      <a:rPr lang="en-US" altLang="en-US" sz="2800" b="0" i="0" dirty="0" smtClean="0">
                        <a:latin typeface="Cambria Math" panose="02040503050406030204" pitchFamily="18" charset="0"/>
                      </a:rPr>
                      <m:t> </m:t>
                    </m:r>
                    <m:r>
                      <a:rPr lang="en-US" sz="2800" i="1">
                        <a:latin typeface="Cambria Math" panose="02040503050406030204" pitchFamily="18" charset="0"/>
                      </a:rPr>
                      <m:t>𝑄</m:t>
                    </m:r>
                    <m:r>
                      <a:rPr lang="en-US" sz="2800" i="1">
                        <a:latin typeface="Cambria Math" panose="02040503050406030204" pitchFamily="18" charset="0"/>
                      </a:rPr>
                      <m:t>)</m:t>
                    </m:r>
                  </m:oMath>
                </a14:m>
                <a:endParaRPr lang="ar-SA" sz="2800" i="1" dirty="0">
                  <a:latin typeface="Cambria Math" panose="02040503050406030204" pitchFamily="18" charset="0"/>
                </a:endParaRPr>
              </a:p>
              <a:p>
                <a:pPr marL="0" indent="0" algn="r" rtl="1">
                  <a:buNone/>
                </a:pPr>
                <a:r>
                  <a:rPr lang="ar-SA" sz="2800" dirty="0"/>
                  <a:t>           حيث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oMath>
                </a14:m>
                <a:r>
                  <a:rPr lang="ar-SA" sz="2800" dirty="0"/>
                  <a:t> هي تكلفة فائض المخزون للوحدة</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149" t="-1677" r="-1679"/>
                </a:stretch>
              </a:blipFill>
            </p:spPr>
            <p:txBody>
              <a:bodyPr/>
              <a:lstStyle/>
              <a:p>
                <a:r>
                  <a:rPr lang="en-US">
                    <a:noFill/>
                  </a:rPr>
                  <a:t> </a:t>
                </a:r>
              </a:p>
            </p:txBody>
          </p:sp>
        </mc:Fallback>
      </mc:AlternateContent>
    </p:spTree>
    <p:extLst>
      <p:ext uri="{BB962C8B-B14F-4D97-AF65-F5344CB8AC3E}">
        <p14:creationId xmlns:p14="http://schemas.microsoft.com/office/powerpoint/2010/main" val="39965624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914400" lvl="2" indent="-344488" algn="r" rtl="1">
                  <a:buFont typeface="Wingdings" panose="05000000000000000000" pitchFamily="2" charset="2"/>
                  <a:buChar char="§"/>
                </a:pPr>
                <a:r>
                  <a:rPr lang="ar-SA" sz="2800" dirty="0"/>
                  <a:t>إذا كانت </a:t>
                </a:r>
                <a14:m>
                  <m:oMath xmlns:m="http://schemas.openxmlformats.org/officeDocument/2006/math">
                    <m:r>
                      <a:rPr lang="en-US" sz="2800" i="1">
                        <a:latin typeface="Cambria Math" panose="02040503050406030204" pitchFamily="18" charset="0"/>
                      </a:rPr>
                      <m:t>𝑑</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𝑄</m:t>
                    </m:r>
                    <m:r>
                      <a:rPr lang="en-US" sz="2800" b="0" i="1" smtClean="0">
                        <a:latin typeface="Cambria Math" panose="02040503050406030204" pitchFamily="18" charset="0"/>
                      </a:rPr>
                      <m:t>+</m:t>
                    </m:r>
                    <m:r>
                      <a:rPr lang="en-US" sz="2800" b="0" i="1" smtClean="0">
                        <a:latin typeface="Cambria Math" panose="02040503050406030204" pitchFamily="18" charset="0"/>
                      </a:rPr>
                      <m:t>1</m:t>
                    </m:r>
                  </m:oMath>
                </a14:m>
                <a:r>
                  <a:rPr lang="ar-SA" sz="2800" dirty="0"/>
                  <a:t> فإنه لدينا نقص مخزون </a:t>
                </a:r>
                <a:r>
                  <a:rPr lang="en-US" altLang="en-US" sz="2800" dirty="0"/>
                  <a:t>understocking</a:t>
                </a:r>
                <a:r>
                  <a:rPr lang="ar-SA" sz="2600" dirty="0"/>
                  <a:t> </a:t>
                </a:r>
              </a:p>
              <a:p>
                <a:pPr marL="0" indent="0" algn="ctr" rtl="1">
                  <a:buNone/>
                </a:pPr>
                <a:r>
                  <a:rPr lang="ar-SA" dirty="0"/>
                  <a:t> </a:t>
                </a:r>
                <a14:m>
                  <m:oMath xmlns:m="http://schemas.openxmlformats.org/officeDocument/2006/math">
                    <m:r>
                      <a:rPr lang="en-US" sz="2800" i="1">
                        <a:latin typeface="Cambria Math" panose="02040503050406030204" pitchFamily="18" charset="0"/>
                      </a:rPr>
                      <m:t>𝑐</m:t>
                    </m:r>
                    <m:d>
                      <m:dPr>
                        <m:ctrlPr>
                          <a:rPr lang="en-US" sz="2800" i="1">
                            <a:latin typeface="Cambria Math" panose="02040503050406030204" pitchFamily="18" charset="0"/>
                          </a:rPr>
                        </m:ctrlPr>
                      </m:dPr>
                      <m:e>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𝑄</m:t>
                        </m:r>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m:t>
                        </m:r>
                        <m:r>
                          <a:rPr lang="en-US" sz="2800" i="1">
                            <a:latin typeface="Cambria Math" panose="02040503050406030204" pitchFamily="18" charset="0"/>
                          </a:rPr>
                          <m:t>𝑐</m:t>
                        </m:r>
                      </m:e>
                      <m:sub>
                        <m:r>
                          <a:rPr lang="en-US" sz="2800" b="0" i="1" smtClean="0">
                            <a:latin typeface="Cambria Math" panose="02040503050406030204" pitchFamily="18" charset="0"/>
                          </a:rPr>
                          <m:t>𝑢</m:t>
                        </m:r>
                      </m:sub>
                    </m:sSub>
                    <m:r>
                      <a:rPr lang="en-US" sz="2800" i="1">
                        <a:latin typeface="Cambria Math" panose="02040503050406030204" pitchFamily="18" charset="0"/>
                      </a:rPr>
                      <m:t>𝑄</m:t>
                    </m:r>
                    <m:r>
                      <a:rPr lang="en-US" sz="2800" i="1">
                        <a:latin typeface="Cambria Math" panose="02040503050406030204" pitchFamily="18" charset="0"/>
                      </a:rPr>
                      <m:t>+(</m:t>
                    </m:r>
                    <m:r>
                      <m:rPr>
                        <m:nor/>
                      </m:rPr>
                      <a:rPr lang="en-US" altLang="en-US" sz="2800" dirty="0">
                        <a:latin typeface="Cambria Math" panose="02040503050406030204" pitchFamily="18" charset="0"/>
                      </a:rPr>
                      <m:t>terms</m:t>
                    </m:r>
                    <m:r>
                      <m:rPr>
                        <m:nor/>
                      </m:rPr>
                      <a:rPr lang="en-US" altLang="en-US" sz="2800" dirty="0">
                        <a:latin typeface="Cambria Math" panose="02040503050406030204" pitchFamily="18" charset="0"/>
                      </a:rPr>
                      <m:t> </m:t>
                    </m:r>
                    <m:r>
                      <m:rPr>
                        <m:nor/>
                      </m:rPr>
                      <a:rPr lang="en-US" altLang="en-US" sz="2800" dirty="0">
                        <a:latin typeface="Cambria Math" panose="02040503050406030204" pitchFamily="18" charset="0"/>
                      </a:rPr>
                      <m:t>not</m:t>
                    </m:r>
                    <m:r>
                      <m:rPr>
                        <m:nor/>
                      </m:rPr>
                      <a:rPr lang="en-US" altLang="en-US" sz="2800" dirty="0">
                        <a:latin typeface="Cambria Math" panose="02040503050406030204" pitchFamily="18" charset="0"/>
                      </a:rPr>
                      <m:t> </m:t>
                    </m:r>
                    <m:r>
                      <m:rPr>
                        <m:nor/>
                      </m:rPr>
                      <a:rPr lang="en-US" altLang="en-US" sz="2800" dirty="0">
                        <a:latin typeface="Cambria Math" panose="02040503050406030204" pitchFamily="18" charset="0"/>
                      </a:rPr>
                      <m:t>involving</m:t>
                    </m:r>
                    <m:r>
                      <m:rPr>
                        <m:nor/>
                      </m:rPr>
                      <a:rPr lang="en-US" altLang="en-US" sz="2800" b="0" i="0" dirty="0" smtClean="0">
                        <a:latin typeface="Cambria Math" panose="02040503050406030204" pitchFamily="18" charset="0"/>
                      </a:rPr>
                      <m:t> </m:t>
                    </m:r>
                    <m:r>
                      <a:rPr lang="en-US" sz="2800" i="1">
                        <a:latin typeface="Cambria Math" panose="02040503050406030204" pitchFamily="18" charset="0"/>
                      </a:rPr>
                      <m:t>𝑄</m:t>
                    </m:r>
                    <m:r>
                      <a:rPr lang="en-US" sz="2800" i="1">
                        <a:latin typeface="Cambria Math" panose="02040503050406030204" pitchFamily="18" charset="0"/>
                      </a:rPr>
                      <m:t>)</m:t>
                    </m:r>
                  </m:oMath>
                </a14:m>
                <a:endParaRPr lang="ar-SA" sz="2800" i="1" dirty="0">
                  <a:latin typeface="Cambria Math" panose="02040503050406030204" pitchFamily="18" charset="0"/>
                </a:endParaRPr>
              </a:p>
              <a:p>
                <a:pPr marL="0" indent="0" algn="r" rtl="1">
                  <a:buNone/>
                </a:pPr>
                <a:r>
                  <a:rPr lang="ar-SA" dirty="0"/>
                  <a:t>         </a:t>
                </a:r>
                <a:r>
                  <a:rPr lang="ar-SA" sz="2800" dirty="0"/>
                  <a:t>حيث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𝑢</m:t>
                        </m:r>
                      </m:sub>
                    </m:sSub>
                  </m:oMath>
                </a14:m>
                <a:r>
                  <a:rPr lang="ar-SA" sz="2800" dirty="0"/>
                  <a:t> هي تكلفة نقص المخزون للوحدة</a:t>
                </a:r>
              </a:p>
              <a:p>
                <a:pPr algn="just" rtl="1">
                  <a:spcAft>
                    <a:spcPts val="600"/>
                  </a:spcAft>
                  <a:buFont typeface="Arial" panose="020B0604020202020204" pitchFamily="34" charset="0"/>
                  <a:buChar char="•"/>
                </a:pPr>
                <a:r>
                  <a:rPr lang="ar-SA" sz="2800" dirty="0"/>
                  <a:t>في بعض المسائل، يمكن تحديد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oMath>
                </a14:m>
                <a:r>
                  <a:rPr lang="ar-SA" sz="2800" dirty="0"/>
                  <a:t> و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oMath>
                </a14:m>
                <a:r>
                  <a:rPr lang="ar-SA" sz="2800" dirty="0"/>
                  <a:t> ببساطة كما يلي :</a:t>
                </a:r>
              </a:p>
              <a:p>
                <a:pPr marL="0" indent="0" algn="just" rtl="1">
                  <a:spcAft>
                    <a:spcPts val="600"/>
                  </a:spcAft>
                  <a:buNone/>
                </a:pPr>
                <a:r>
                  <a:rPr lang="ar-SA"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𝑐</m:t>
                        </m:r>
                      </m:e>
                      <m:sub>
                        <m:r>
                          <a:rPr lang="en-US" sz="2800" i="1">
                            <a:latin typeface="Cambria Math" panose="02040503050406030204" pitchFamily="18" charset="0"/>
                          </a:rPr>
                          <m:t>𝑜</m:t>
                        </m:r>
                      </m:sub>
                    </m:sSub>
                  </m:oMath>
                </a14:m>
                <a:r>
                  <a:rPr lang="ar-SA" sz="2800" dirty="0"/>
                  <a:t> تكلفة الشراء للوحدة</a:t>
                </a:r>
                <a:r>
                  <a:rPr lang="en-US" sz="2800" dirty="0"/>
                  <a:t> </a:t>
                </a:r>
                <a:r>
                  <a:rPr lang="ar-SA" sz="2800" dirty="0"/>
                  <a:t>– سعر التخلص للوحدة</a:t>
                </a:r>
              </a:p>
              <a:p>
                <a:pPr marL="0" indent="0" algn="r" rtl="1">
                  <a:spcAft>
                    <a:spcPts val="600"/>
                  </a:spcAft>
                  <a:buNone/>
                </a:pPr>
                <a:r>
                  <a:rPr lang="ar-SA"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m:t>
                        </m:r>
                        <m:r>
                          <a:rPr lang="en-US" sz="2800" i="1">
                            <a:latin typeface="Cambria Math" panose="02040503050406030204" pitchFamily="18" charset="0"/>
                          </a:rPr>
                          <m:t>𝑐</m:t>
                        </m:r>
                      </m:e>
                      <m:sub>
                        <m:r>
                          <a:rPr lang="en-US" sz="2800" i="1">
                            <a:latin typeface="Cambria Math" panose="02040503050406030204" pitchFamily="18" charset="0"/>
                          </a:rPr>
                          <m:t>𝑢</m:t>
                        </m:r>
                      </m:sub>
                    </m:sSub>
                  </m:oMath>
                </a14:m>
                <a:r>
                  <a:rPr lang="ar-SA" sz="2800" dirty="0"/>
                  <a:t> سعر البيع للوحدة – تكلفة الشراء للوحدة</a:t>
                </a:r>
                <a:endParaRPr lang="en-US" sz="2800" dirty="0"/>
              </a:p>
              <a:p>
                <a:pPr algn="just" rtl="1">
                  <a:spcAft>
                    <a:spcPts val="600"/>
                  </a:spcAft>
                  <a:buFont typeface="Arial" panose="020B0604020202020204" pitchFamily="34" charset="0"/>
                  <a:buChar char="•"/>
                </a:pPr>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1610" t="-1290" r="-1749"/>
                </a:stretch>
              </a:blipFill>
            </p:spPr>
            <p:txBody>
              <a:bodyPr/>
              <a:lstStyle/>
              <a:p>
                <a:r>
                  <a:rPr lang="en-US">
                    <a:noFill/>
                  </a:rPr>
                  <a:t> </a:t>
                </a:r>
              </a:p>
            </p:txBody>
          </p:sp>
        </mc:Fallback>
      </mc:AlternateContent>
      <p:sp>
        <p:nvSpPr>
          <p:cNvPr id="6" name="Text Box 29">
            <a:extLst>
              <a:ext uri="{FF2B5EF4-FFF2-40B4-BE49-F238E27FC236}">
                <a16:creationId xmlns:a16="http://schemas.microsoft.com/office/drawing/2014/main" id="{05AB0096-30A6-4A9B-A88E-90A9E3852D8A}"/>
              </a:ext>
            </a:extLst>
          </p:cNvPr>
          <p:cNvSpPr txBox="1">
            <a:spLocks noChangeArrowheads="1"/>
          </p:cNvSpPr>
          <p:nvPr/>
        </p:nvSpPr>
        <p:spPr bwMode="auto">
          <a:xfrm>
            <a:off x="107504" y="5445224"/>
            <a:ext cx="8887816"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lnSpc>
                <a:spcPct val="90000"/>
              </a:lnSpc>
            </a:pPr>
            <a:r>
              <a:rPr lang="ar-SA" altLang="en-US" sz="2200" dirty="0">
                <a:solidFill>
                  <a:srgbClr val="009900"/>
                </a:solidFill>
              </a:rPr>
              <a:t>سعر التخلص للوحدة (</a:t>
            </a:r>
            <a:r>
              <a:rPr lang="en-US" altLang="en-US" sz="2200" dirty="0">
                <a:solidFill>
                  <a:srgbClr val="009900"/>
                </a:solidFill>
              </a:rPr>
              <a:t>salvage value</a:t>
            </a:r>
            <a:r>
              <a:rPr lang="ar-SA" altLang="en-US" sz="2200" dirty="0">
                <a:solidFill>
                  <a:srgbClr val="009900"/>
                </a:solidFill>
              </a:rPr>
              <a:t>) = القيمة التعويضية المستردة عند التخلص من الوحدة</a:t>
            </a:r>
            <a:endParaRPr lang="en-US" altLang="en-US" sz="2200" dirty="0">
              <a:solidFill>
                <a:srgbClr val="009900"/>
              </a:solidFill>
            </a:endParaRPr>
          </a:p>
        </p:txBody>
      </p:sp>
    </p:spTree>
    <p:extLst>
      <p:ext uri="{BB962C8B-B14F-4D97-AF65-F5344CB8AC3E}">
        <p14:creationId xmlns:p14="http://schemas.microsoft.com/office/powerpoint/2010/main" val="39711764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6</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p:sp>
        <p:nvSpPr>
          <p:cNvPr id="23555" name="Rectangle 3"/>
          <p:cNvSpPr>
            <a:spLocks noGrp="1" noChangeArrowheads="1"/>
          </p:cNvSpPr>
          <p:nvPr>
            <p:ph type="body" idx="1"/>
          </p:nvPr>
        </p:nvSpPr>
        <p:spPr>
          <a:xfrm>
            <a:off x="457200" y="1555576"/>
            <a:ext cx="8229600" cy="4465712"/>
          </a:xfrm>
        </p:spPr>
        <p:txBody>
          <a:bodyPr/>
          <a:lstStyle/>
          <a:p>
            <a:pPr marL="341313" indent="-341313" algn="r" rtl="1"/>
            <a:r>
              <a:rPr lang="ar-SA" sz="3000" dirty="0"/>
              <a:t>أحد النماذج العملية لضبط المخزون هو نموذج الحاويتين :</a:t>
            </a:r>
            <a:endParaRPr lang="en-US" sz="3000" dirty="0"/>
          </a:p>
          <a:p>
            <a:pPr marL="341313" indent="-341313" algn="r" rtl="1"/>
            <a:endParaRPr lang="en-US" dirty="0"/>
          </a:p>
          <a:p>
            <a:pPr marL="341313" indent="-341313" algn="r" rtl="1"/>
            <a:endParaRPr lang="en-US" dirty="0"/>
          </a:p>
          <a:p>
            <a:pPr marL="341313" indent="-341313" algn="r" rtl="1"/>
            <a:endParaRPr lang="en-US" dirty="0"/>
          </a:p>
          <a:p>
            <a:pPr marL="341313" indent="-341313" algn="just" rtl="1"/>
            <a:r>
              <a:rPr lang="ar-SA" sz="3000" dirty="0"/>
              <a:t>عندما يتم استنفاد العناصر الموجودة في الحاوية الأولى ، يتم وضع طلبية لتعبئتها من جديد. أثناء انتظار وصولها ، يتم استخدام العناصر من الحاوية الثانية (قد تكونا مختلفتي الحجم).</a:t>
            </a:r>
          </a:p>
          <a:p>
            <a:pPr marL="341313" indent="-341313" algn="just" rtl="1"/>
            <a:r>
              <a:rPr lang="ar-SA" sz="3000" dirty="0"/>
              <a:t>مثلا علبتي سكر ، يتم وضع طلبية شراء كمية سكر جديدة عند انتهاء السكر من العلبة المستخدمة حالياً.</a:t>
            </a:r>
          </a:p>
          <a:p>
            <a:pPr marL="341313" indent="-341313" algn="r" rtl="1"/>
            <a:endParaRPr lang="ar-SA" dirty="0"/>
          </a:p>
          <a:p>
            <a:pPr marL="341313" indent="-341313" algn="r" rtl="1"/>
            <a:endParaRPr lang="ar-SA" dirty="0"/>
          </a:p>
          <a:p>
            <a:pPr marL="741363" lvl="1" indent="-341313" algn="r" rtl="1"/>
            <a:endParaRPr lang="ar-SA" b="1" dirty="0"/>
          </a:p>
          <a:p>
            <a:pPr marL="341313" indent="-341313" algn="r" rtl="1"/>
            <a:endParaRPr lang="ar-SA" b="1" dirty="0"/>
          </a:p>
        </p:txBody>
      </p:sp>
      <p:grpSp>
        <p:nvGrpSpPr>
          <p:cNvPr id="6" name="Group 13"/>
          <p:cNvGrpSpPr>
            <a:grpSpLocks/>
          </p:cNvGrpSpPr>
          <p:nvPr/>
        </p:nvGrpSpPr>
        <p:grpSpPr bwMode="auto">
          <a:xfrm>
            <a:off x="3484183" y="2348880"/>
            <a:ext cx="912813" cy="1393825"/>
            <a:chOff x="864" y="1632"/>
            <a:chExt cx="575" cy="878"/>
          </a:xfrm>
        </p:grpSpPr>
        <p:grpSp>
          <p:nvGrpSpPr>
            <p:cNvPr id="7" name="Group 11"/>
            <p:cNvGrpSpPr>
              <a:grpSpLocks/>
            </p:cNvGrpSpPr>
            <p:nvPr/>
          </p:nvGrpSpPr>
          <p:grpSpPr bwMode="auto">
            <a:xfrm>
              <a:off x="864" y="1632"/>
              <a:ext cx="575" cy="573"/>
              <a:chOff x="864" y="1632"/>
              <a:chExt cx="575" cy="573"/>
            </a:xfrm>
          </p:grpSpPr>
          <p:sp>
            <p:nvSpPr>
              <p:cNvPr id="11" name="Freeform 9"/>
              <p:cNvSpPr>
                <a:spLocks/>
              </p:cNvSpPr>
              <p:nvPr/>
            </p:nvSpPr>
            <p:spPr bwMode="auto">
              <a:xfrm>
                <a:off x="864" y="1720"/>
                <a:ext cx="575" cy="485"/>
              </a:xfrm>
              <a:custGeom>
                <a:avLst/>
                <a:gdLst>
                  <a:gd name="T0" fmla="*/ 572 w 575"/>
                  <a:gd name="T1" fmla="*/ 9 h 485"/>
                  <a:gd name="T2" fmla="*/ 565 w 575"/>
                  <a:gd name="T3" fmla="*/ 22 h 485"/>
                  <a:gd name="T4" fmla="*/ 551 w 575"/>
                  <a:gd name="T5" fmla="*/ 34 h 485"/>
                  <a:gd name="T6" fmla="*/ 533 w 575"/>
                  <a:gd name="T7" fmla="*/ 45 h 485"/>
                  <a:gd name="T8" fmla="*/ 508 w 575"/>
                  <a:gd name="T9" fmla="*/ 56 h 485"/>
                  <a:gd name="T10" fmla="*/ 479 w 575"/>
                  <a:gd name="T11" fmla="*/ 65 h 485"/>
                  <a:gd name="T12" fmla="*/ 446 w 575"/>
                  <a:gd name="T13" fmla="*/ 74 h 485"/>
                  <a:gd name="T14" fmla="*/ 410 w 575"/>
                  <a:gd name="T15" fmla="*/ 79 h 485"/>
                  <a:gd name="T16" fmla="*/ 371 w 575"/>
                  <a:gd name="T17" fmla="*/ 85 h 485"/>
                  <a:gd name="T18" fmla="*/ 329 w 575"/>
                  <a:gd name="T19" fmla="*/ 87 h 485"/>
                  <a:gd name="T20" fmla="*/ 272 w 575"/>
                  <a:gd name="T21" fmla="*/ 88 h 485"/>
                  <a:gd name="T22" fmla="*/ 229 w 575"/>
                  <a:gd name="T23" fmla="*/ 87 h 485"/>
                  <a:gd name="T24" fmla="*/ 189 w 575"/>
                  <a:gd name="T25" fmla="*/ 83 h 485"/>
                  <a:gd name="T26" fmla="*/ 149 w 575"/>
                  <a:gd name="T27" fmla="*/ 78 h 485"/>
                  <a:gd name="T28" fmla="*/ 115 w 575"/>
                  <a:gd name="T29" fmla="*/ 70 h 485"/>
                  <a:gd name="T30" fmla="*/ 83 w 575"/>
                  <a:gd name="T31" fmla="*/ 63 h 485"/>
                  <a:gd name="T32" fmla="*/ 56 w 575"/>
                  <a:gd name="T33" fmla="*/ 52 h 485"/>
                  <a:gd name="T34" fmla="*/ 32 w 575"/>
                  <a:gd name="T35" fmla="*/ 42 h 485"/>
                  <a:gd name="T36" fmla="*/ 16 w 575"/>
                  <a:gd name="T37" fmla="*/ 31 h 485"/>
                  <a:gd name="T38" fmla="*/ 5 w 575"/>
                  <a:gd name="T39" fmla="*/ 18 h 485"/>
                  <a:gd name="T40" fmla="*/ 0 w 575"/>
                  <a:gd name="T41" fmla="*/ 4 h 485"/>
                  <a:gd name="T42" fmla="*/ 0 w 575"/>
                  <a:gd name="T43" fmla="*/ 402 h 485"/>
                  <a:gd name="T44" fmla="*/ 5 w 575"/>
                  <a:gd name="T45" fmla="*/ 414 h 485"/>
                  <a:gd name="T46" fmla="*/ 16 w 575"/>
                  <a:gd name="T47" fmla="*/ 429 h 485"/>
                  <a:gd name="T48" fmla="*/ 32 w 575"/>
                  <a:gd name="T49" fmla="*/ 439 h 485"/>
                  <a:gd name="T50" fmla="*/ 56 w 575"/>
                  <a:gd name="T51" fmla="*/ 452 h 485"/>
                  <a:gd name="T52" fmla="*/ 83 w 575"/>
                  <a:gd name="T53" fmla="*/ 459 h 485"/>
                  <a:gd name="T54" fmla="*/ 115 w 575"/>
                  <a:gd name="T55" fmla="*/ 468 h 485"/>
                  <a:gd name="T56" fmla="*/ 149 w 575"/>
                  <a:gd name="T57" fmla="*/ 474 h 485"/>
                  <a:gd name="T58" fmla="*/ 189 w 575"/>
                  <a:gd name="T59" fmla="*/ 479 h 485"/>
                  <a:gd name="T60" fmla="*/ 229 w 575"/>
                  <a:gd name="T61" fmla="*/ 484 h 485"/>
                  <a:gd name="T62" fmla="*/ 272 w 575"/>
                  <a:gd name="T63" fmla="*/ 484 h 485"/>
                  <a:gd name="T64" fmla="*/ 329 w 575"/>
                  <a:gd name="T65" fmla="*/ 484 h 485"/>
                  <a:gd name="T66" fmla="*/ 371 w 575"/>
                  <a:gd name="T67" fmla="*/ 481 h 485"/>
                  <a:gd name="T68" fmla="*/ 410 w 575"/>
                  <a:gd name="T69" fmla="*/ 477 h 485"/>
                  <a:gd name="T70" fmla="*/ 446 w 575"/>
                  <a:gd name="T71" fmla="*/ 470 h 485"/>
                  <a:gd name="T72" fmla="*/ 479 w 575"/>
                  <a:gd name="T73" fmla="*/ 463 h 485"/>
                  <a:gd name="T74" fmla="*/ 508 w 575"/>
                  <a:gd name="T75" fmla="*/ 454 h 485"/>
                  <a:gd name="T76" fmla="*/ 533 w 575"/>
                  <a:gd name="T77" fmla="*/ 443 h 485"/>
                  <a:gd name="T78" fmla="*/ 551 w 575"/>
                  <a:gd name="T79" fmla="*/ 432 h 485"/>
                  <a:gd name="T80" fmla="*/ 565 w 575"/>
                  <a:gd name="T81" fmla="*/ 420 h 485"/>
                  <a:gd name="T82" fmla="*/ 572 w 575"/>
                  <a:gd name="T83" fmla="*/ 407 h 485"/>
                  <a:gd name="T84" fmla="*/ 574 w 575"/>
                  <a:gd name="T85" fmla="*/ 0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485"/>
                  <a:gd name="T131" fmla="*/ 575 w 575"/>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485">
                    <a:moveTo>
                      <a:pt x="574" y="0"/>
                    </a:moveTo>
                    <a:lnTo>
                      <a:pt x="572" y="4"/>
                    </a:lnTo>
                    <a:lnTo>
                      <a:pt x="572" y="9"/>
                    </a:lnTo>
                    <a:lnTo>
                      <a:pt x="571" y="15"/>
                    </a:lnTo>
                    <a:lnTo>
                      <a:pt x="567" y="18"/>
                    </a:lnTo>
                    <a:lnTo>
                      <a:pt x="565" y="22"/>
                    </a:lnTo>
                    <a:lnTo>
                      <a:pt x="562" y="25"/>
                    </a:lnTo>
                    <a:lnTo>
                      <a:pt x="556" y="31"/>
                    </a:lnTo>
                    <a:lnTo>
                      <a:pt x="551" y="34"/>
                    </a:lnTo>
                    <a:lnTo>
                      <a:pt x="545" y="38"/>
                    </a:lnTo>
                    <a:lnTo>
                      <a:pt x="540" y="42"/>
                    </a:lnTo>
                    <a:lnTo>
                      <a:pt x="533" y="45"/>
                    </a:lnTo>
                    <a:lnTo>
                      <a:pt x="524" y="49"/>
                    </a:lnTo>
                    <a:lnTo>
                      <a:pt x="517" y="52"/>
                    </a:lnTo>
                    <a:lnTo>
                      <a:pt x="508" y="56"/>
                    </a:lnTo>
                    <a:lnTo>
                      <a:pt x="499" y="60"/>
                    </a:lnTo>
                    <a:lnTo>
                      <a:pt x="490" y="63"/>
                    </a:lnTo>
                    <a:lnTo>
                      <a:pt x="479" y="65"/>
                    </a:lnTo>
                    <a:lnTo>
                      <a:pt x="470" y="69"/>
                    </a:lnTo>
                    <a:lnTo>
                      <a:pt x="457" y="70"/>
                    </a:lnTo>
                    <a:lnTo>
                      <a:pt x="446" y="74"/>
                    </a:lnTo>
                    <a:lnTo>
                      <a:pt x="436" y="76"/>
                    </a:lnTo>
                    <a:lnTo>
                      <a:pt x="423" y="78"/>
                    </a:lnTo>
                    <a:lnTo>
                      <a:pt x="410" y="79"/>
                    </a:lnTo>
                    <a:lnTo>
                      <a:pt x="398" y="81"/>
                    </a:lnTo>
                    <a:lnTo>
                      <a:pt x="385" y="83"/>
                    </a:lnTo>
                    <a:lnTo>
                      <a:pt x="371" y="85"/>
                    </a:lnTo>
                    <a:lnTo>
                      <a:pt x="358" y="87"/>
                    </a:lnTo>
                    <a:lnTo>
                      <a:pt x="344" y="87"/>
                    </a:lnTo>
                    <a:lnTo>
                      <a:pt x="329" y="87"/>
                    </a:lnTo>
                    <a:lnTo>
                      <a:pt x="317" y="87"/>
                    </a:lnTo>
                    <a:lnTo>
                      <a:pt x="301" y="88"/>
                    </a:lnTo>
                    <a:lnTo>
                      <a:pt x="272" y="88"/>
                    </a:lnTo>
                    <a:lnTo>
                      <a:pt x="257" y="87"/>
                    </a:lnTo>
                    <a:lnTo>
                      <a:pt x="243" y="87"/>
                    </a:lnTo>
                    <a:lnTo>
                      <a:pt x="229" y="87"/>
                    </a:lnTo>
                    <a:lnTo>
                      <a:pt x="214" y="87"/>
                    </a:lnTo>
                    <a:lnTo>
                      <a:pt x="202" y="85"/>
                    </a:lnTo>
                    <a:lnTo>
                      <a:pt x="189" y="83"/>
                    </a:lnTo>
                    <a:lnTo>
                      <a:pt x="175" y="81"/>
                    </a:lnTo>
                    <a:lnTo>
                      <a:pt x="164" y="79"/>
                    </a:lnTo>
                    <a:lnTo>
                      <a:pt x="149" y="78"/>
                    </a:lnTo>
                    <a:lnTo>
                      <a:pt x="139" y="76"/>
                    </a:lnTo>
                    <a:lnTo>
                      <a:pt x="126" y="74"/>
                    </a:lnTo>
                    <a:lnTo>
                      <a:pt x="115" y="70"/>
                    </a:lnTo>
                    <a:lnTo>
                      <a:pt x="103" y="69"/>
                    </a:lnTo>
                    <a:lnTo>
                      <a:pt x="94" y="65"/>
                    </a:lnTo>
                    <a:lnTo>
                      <a:pt x="83" y="63"/>
                    </a:lnTo>
                    <a:lnTo>
                      <a:pt x="74" y="60"/>
                    </a:lnTo>
                    <a:lnTo>
                      <a:pt x="65" y="56"/>
                    </a:lnTo>
                    <a:lnTo>
                      <a:pt x="56" y="52"/>
                    </a:lnTo>
                    <a:lnTo>
                      <a:pt x="49" y="49"/>
                    </a:lnTo>
                    <a:lnTo>
                      <a:pt x="41" y="45"/>
                    </a:lnTo>
                    <a:lnTo>
                      <a:pt x="32" y="42"/>
                    </a:lnTo>
                    <a:lnTo>
                      <a:pt x="29" y="38"/>
                    </a:lnTo>
                    <a:lnTo>
                      <a:pt x="22" y="34"/>
                    </a:lnTo>
                    <a:lnTo>
                      <a:pt x="16" y="31"/>
                    </a:lnTo>
                    <a:lnTo>
                      <a:pt x="11" y="25"/>
                    </a:lnTo>
                    <a:lnTo>
                      <a:pt x="9" y="22"/>
                    </a:lnTo>
                    <a:lnTo>
                      <a:pt x="5" y="18"/>
                    </a:lnTo>
                    <a:lnTo>
                      <a:pt x="4" y="15"/>
                    </a:lnTo>
                    <a:lnTo>
                      <a:pt x="2" y="9"/>
                    </a:lnTo>
                    <a:lnTo>
                      <a:pt x="0" y="4"/>
                    </a:lnTo>
                    <a:lnTo>
                      <a:pt x="0" y="0"/>
                    </a:lnTo>
                    <a:lnTo>
                      <a:pt x="0" y="396"/>
                    </a:lnTo>
                    <a:lnTo>
                      <a:pt x="0" y="402"/>
                    </a:lnTo>
                    <a:lnTo>
                      <a:pt x="2" y="407"/>
                    </a:lnTo>
                    <a:lnTo>
                      <a:pt x="4" y="411"/>
                    </a:lnTo>
                    <a:lnTo>
                      <a:pt x="5" y="414"/>
                    </a:lnTo>
                    <a:lnTo>
                      <a:pt x="9" y="420"/>
                    </a:lnTo>
                    <a:lnTo>
                      <a:pt x="11" y="425"/>
                    </a:lnTo>
                    <a:lnTo>
                      <a:pt x="16" y="429"/>
                    </a:lnTo>
                    <a:lnTo>
                      <a:pt x="22" y="432"/>
                    </a:lnTo>
                    <a:lnTo>
                      <a:pt x="29" y="436"/>
                    </a:lnTo>
                    <a:lnTo>
                      <a:pt x="32" y="439"/>
                    </a:lnTo>
                    <a:lnTo>
                      <a:pt x="41" y="443"/>
                    </a:lnTo>
                    <a:lnTo>
                      <a:pt x="49" y="447"/>
                    </a:lnTo>
                    <a:lnTo>
                      <a:pt x="56" y="452"/>
                    </a:lnTo>
                    <a:lnTo>
                      <a:pt x="65" y="454"/>
                    </a:lnTo>
                    <a:lnTo>
                      <a:pt x="74" y="457"/>
                    </a:lnTo>
                    <a:lnTo>
                      <a:pt x="83" y="459"/>
                    </a:lnTo>
                    <a:lnTo>
                      <a:pt x="94" y="463"/>
                    </a:lnTo>
                    <a:lnTo>
                      <a:pt x="103" y="466"/>
                    </a:lnTo>
                    <a:lnTo>
                      <a:pt x="115" y="468"/>
                    </a:lnTo>
                    <a:lnTo>
                      <a:pt x="126" y="470"/>
                    </a:lnTo>
                    <a:lnTo>
                      <a:pt x="139" y="474"/>
                    </a:lnTo>
                    <a:lnTo>
                      <a:pt x="149" y="474"/>
                    </a:lnTo>
                    <a:lnTo>
                      <a:pt x="164" y="477"/>
                    </a:lnTo>
                    <a:lnTo>
                      <a:pt x="175" y="479"/>
                    </a:lnTo>
                    <a:lnTo>
                      <a:pt x="189" y="479"/>
                    </a:lnTo>
                    <a:lnTo>
                      <a:pt x="202" y="481"/>
                    </a:lnTo>
                    <a:lnTo>
                      <a:pt x="214" y="483"/>
                    </a:lnTo>
                    <a:lnTo>
                      <a:pt x="229" y="484"/>
                    </a:lnTo>
                    <a:lnTo>
                      <a:pt x="243" y="484"/>
                    </a:lnTo>
                    <a:lnTo>
                      <a:pt x="257" y="484"/>
                    </a:lnTo>
                    <a:lnTo>
                      <a:pt x="272" y="484"/>
                    </a:lnTo>
                    <a:lnTo>
                      <a:pt x="301" y="484"/>
                    </a:lnTo>
                    <a:lnTo>
                      <a:pt x="317" y="484"/>
                    </a:lnTo>
                    <a:lnTo>
                      <a:pt x="329" y="484"/>
                    </a:lnTo>
                    <a:lnTo>
                      <a:pt x="344" y="484"/>
                    </a:lnTo>
                    <a:lnTo>
                      <a:pt x="358" y="483"/>
                    </a:lnTo>
                    <a:lnTo>
                      <a:pt x="371" y="481"/>
                    </a:lnTo>
                    <a:lnTo>
                      <a:pt x="385" y="479"/>
                    </a:lnTo>
                    <a:lnTo>
                      <a:pt x="398" y="479"/>
                    </a:lnTo>
                    <a:lnTo>
                      <a:pt x="410" y="477"/>
                    </a:lnTo>
                    <a:lnTo>
                      <a:pt x="423" y="474"/>
                    </a:lnTo>
                    <a:lnTo>
                      <a:pt x="436" y="474"/>
                    </a:lnTo>
                    <a:lnTo>
                      <a:pt x="446" y="470"/>
                    </a:lnTo>
                    <a:lnTo>
                      <a:pt x="457" y="468"/>
                    </a:lnTo>
                    <a:lnTo>
                      <a:pt x="470" y="466"/>
                    </a:lnTo>
                    <a:lnTo>
                      <a:pt x="479" y="463"/>
                    </a:lnTo>
                    <a:lnTo>
                      <a:pt x="490" y="459"/>
                    </a:lnTo>
                    <a:lnTo>
                      <a:pt x="499" y="457"/>
                    </a:lnTo>
                    <a:lnTo>
                      <a:pt x="508" y="454"/>
                    </a:lnTo>
                    <a:lnTo>
                      <a:pt x="517" y="452"/>
                    </a:lnTo>
                    <a:lnTo>
                      <a:pt x="524" y="447"/>
                    </a:lnTo>
                    <a:lnTo>
                      <a:pt x="533" y="443"/>
                    </a:lnTo>
                    <a:lnTo>
                      <a:pt x="540" y="439"/>
                    </a:lnTo>
                    <a:lnTo>
                      <a:pt x="545" y="436"/>
                    </a:lnTo>
                    <a:lnTo>
                      <a:pt x="551" y="432"/>
                    </a:lnTo>
                    <a:lnTo>
                      <a:pt x="556" y="429"/>
                    </a:lnTo>
                    <a:lnTo>
                      <a:pt x="562" y="425"/>
                    </a:lnTo>
                    <a:lnTo>
                      <a:pt x="565" y="420"/>
                    </a:lnTo>
                    <a:lnTo>
                      <a:pt x="567" y="414"/>
                    </a:lnTo>
                    <a:lnTo>
                      <a:pt x="571" y="411"/>
                    </a:lnTo>
                    <a:lnTo>
                      <a:pt x="572" y="407"/>
                    </a:lnTo>
                    <a:lnTo>
                      <a:pt x="572" y="402"/>
                    </a:lnTo>
                    <a:lnTo>
                      <a:pt x="574" y="396"/>
                    </a:lnTo>
                    <a:lnTo>
                      <a:pt x="574" y="0"/>
                    </a:lnTo>
                  </a:path>
                </a:pathLst>
              </a:custGeom>
              <a:solidFill>
                <a:schemeClr val="accent5">
                  <a:lumMod val="50000"/>
                </a:schemeClr>
              </a:solidFill>
              <a:ln w="19050" cap="rnd">
                <a:solidFill>
                  <a:srgbClr val="00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 name="Freeform 10"/>
              <p:cNvSpPr>
                <a:spLocks/>
              </p:cNvSpPr>
              <p:nvPr/>
            </p:nvSpPr>
            <p:spPr bwMode="auto">
              <a:xfrm>
                <a:off x="864" y="1632"/>
                <a:ext cx="575" cy="177"/>
              </a:xfrm>
              <a:custGeom>
                <a:avLst/>
                <a:gdLst>
                  <a:gd name="T0" fmla="*/ 317 w 575"/>
                  <a:gd name="T1" fmla="*/ 0 h 177"/>
                  <a:gd name="T2" fmla="*/ 358 w 575"/>
                  <a:gd name="T3" fmla="*/ 4 h 177"/>
                  <a:gd name="T4" fmla="*/ 398 w 575"/>
                  <a:gd name="T5" fmla="*/ 7 h 177"/>
                  <a:gd name="T6" fmla="*/ 436 w 575"/>
                  <a:gd name="T7" fmla="*/ 13 h 177"/>
                  <a:gd name="T8" fmla="*/ 470 w 575"/>
                  <a:gd name="T9" fmla="*/ 20 h 177"/>
                  <a:gd name="T10" fmla="*/ 499 w 575"/>
                  <a:gd name="T11" fmla="*/ 29 h 177"/>
                  <a:gd name="T12" fmla="*/ 524 w 575"/>
                  <a:gd name="T13" fmla="*/ 38 h 177"/>
                  <a:gd name="T14" fmla="*/ 545 w 575"/>
                  <a:gd name="T15" fmla="*/ 50 h 177"/>
                  <a:gd name="T16" fmla="*/ 562 w 575"/>
                  <a:gd name="T17" fmla="*/ 63 h 177"/>
                  <a:gd name="T18" fmla="*/ 571 w 575"/>
                  <a:gd name="T19" fmla="*/ 76 h 177"/>
                  <a:gd name="T20" fmla="*/ 574 w 575"/>
                  <a:gd name="T21" fmla="*/ 88 h 177"/>
                  <a:gd name="T22" fmla="*/ 571 w 575"/>
                  <a:gd name="T23" fmla="*/ 103 h 177"/>
                  <a:gd name="T24" fmla="*/ 562 w 575"/>
                  <a:gd name="T25" fmla="*/ 113 h 177"/>
                  <a:gd name="T26" fmla="*/ 545 w 575"/>
                  <a:gd name="T27" fmla="*/ 126 h 177"/>
                  <a:gd name="T28" fmla="*/ 524 w 575"/>
                  <a:gd name="T29" fmla="*/ 137 h 177"/>
                  <a:gd name="T30" fmla="*/ 499 w 575"/>
                  <a:gd name="T31" fmla="*/ 148 h 177"/>
                  <a:gd name="T32" fmla="*/ 470 w 575"/>
                  <a:gd name="T33" fmla="*/ 157 h 177"/>
                  <a:gd name="T34" fmla="*/ 436 w 575"/>
                  <a:gd name="T35" fmla="*/ 164 h 177"/>
                  <a:gd name="T36" fmla="*/ 398 w 575"/>
                  <a:gd name="T37" fmla="*/ 169 h 177"/>
                  <a:gd name="T38" fmla="*/ 358 w 575"/>
                  <a:gd name="T39" fmla="*/ 175 h 177"/>
                  <a:gd name="T40" fmla="*/ 317 w 575"/>
                  <a:gd name="T41" fmla="*/ 175 h 177"/>
                  <a:gd name="T42" fmla="*/ 257 w 575"/>
                  <a:gd name="T43" fmla="*/ 175 h 177"/>
                  <a:gd name="T44" fmla="*/ 214 w 575"/>
                  <a:gd name="T45" fmla="*/ 175 h 177"/>
                  <a:gd name="T46" fmla="*/ 175 w 575"/>
                  <a:gd name="T47" fmla="*/ 169 h 177"/>
                  <a:gd name="T48" fmla="*/ 139 w 575"/>
                  <a:gd name="T49" fmla="*/ 164 h 177"/>
                  <a:gd name="T50" fmla="*/ 103 w 575"/>
                  <a:gd name="T51" fmla="*/ 157 h 177"/>
                  <a:gd name="T52" fmla="*/ 74 w 575"/>
                  <a:gd name="T53" fmla="*/ 148 h 177"/>
                  <a:gd name="T54" fmla="*/ 49 w 575"/>
                  <a:gd name="T55" fmla="*/ 137 h 177"/>
                  <a:gd name="T56" fmla="*/ 29 w 575"/>
                  <a:gd name="T57" fmla="*/ 126 h 177"/>
                  <a:gd name="T58" fmla="*/ 11 w 575"/>
                  <a:gd name="T59" fmla="*/ 113 h 177"/>
                  <a:gd name="T60" fmla="*/ 4 w 575"/>
                  <a:gd name="T61" fmla="*/ 103 h 177"/>
                  <a:gd name="T62" fmla="*/ 0 w 575"/>
                  <a:gd name="T63" fmla="*/ 88 h 177"/>
                  <a:gd name="T64" fmla="*/ 4 w 575"/>
                  <a:gd name="T65" fmla="*/ 76 h 177"/>
                  <a:gd name="T66" fmla="*/ 11 w 575"/>
                  <a:gd name="T67" fmla="*/ 63 h 177"/>
                  <a:gd name="T68" fmla="*/ 29 w 575"/>
                  <a:gd name="T69" fmla="*/ 50 h 177"/>
                  <a:gd name="T70" fmla="*/ 49 w 575"/>
                  <a:gd name="T71" fmla="*/ 38 h 177"/>
                  <a:gd name="T72" fmla="*/ 74 w 575"/>
                  <a:gd name="T73" fmla="*/ 29 h 177"/>
                  <a:gd name="T74" fmla="*/ 103 w 575"/>
                  <a:gd name="T75" fmla="*/ 20 h 177"/>
                  <a:gd name="T76" fmla="*/ 139 w 575"/>
                  <a:gd name="T77" fmla="*/ 13 h 177"/>
                  <a:gd name="T78" fmla="*/ 175 w 575"/>
                  <a:gd name="T79" fmla="*/ 7 h 177"/>
                  <a:gd name="T80" fmla="*/ 214 w 575"/>
                  <a:gd name="T81" fmla="*/ 4 h 177"/>
                  <a:gd name="T82" fmla="*/ 257 w 575"/>
                  <a:gd name="T83" fmla="*/ 0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5"/>
                  <a:gd name="T127" fmla="*/ 0 h 177"/>
                  <a:gd name="T128" fmla="*/ 575 w 575"/>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5" h="177">
                    <a:moveTo>
                      <a:pt x="286" y="0"/>
                    </a:moveTo>
                    <a:lnTo>
                      <a:pt x="301" y="0"/>
                    </a:lnTo>
                    <a:lnTo>
                      <a:pt x="317" y="0"/>
                    </a:lnTo>
                    <a:lnTo>
                      <a:pt x="329" y="2"/>
                    </a:lnTo>
                    <a:lnTo>
                      <a:pt x="344" y="2"/>
                    </a:lnTo>
                    <a:lnTo>
                      <a:pt x="358" y="4"/>
                    </a:lnTo>
                    <a:lnTo>
                      <a:pt x="371" y="4"/>
                    </a:lnTo>
                    <a:lnTo>
                      <a:pt x="385" y="5"/>
                    </a:lnTo>
                    <a:lnTo>
                      <a:pt x="398" y="7"/>
                    </a:lnTo>
                    <a:lnTo>
                      <a:pt x="410" y="9"/>
                    </a:lnTo>
                    <a:lnTo>
                      <a:pt x="423" y="11"/>
                    </a:lnTo>
                    <a:lnTo>
                      <a:pt x="436" y="13"/>
                    </a:lnTo>
                    <a:lnTo>
                      <a:pt x="446" y="14"/>
                    </a:lnTo>
                    <a:lnTo>
                      <a:pt x="457" y="18"/>
                    </a:lnTo>
                    <a:lnTo>
                      <a:pt x="470" y="20"/>
                    </a:lnTo>
                    <a:lnTo>
                      <a:pt x="479" y="23"/>
                    </a:lnTo>
                    <a:lnTo>
                      <a:pt x="490" y="25"/>
                    </a:lnTo>
                    <a:lnTo>
                      <a:pt x="499" y="29"/>
                    </a:lnTo>
                    <a:lnTo>
                      <a:pt x="508" y="31"/>
                    </a:lnTo>
                    <a:lnTo>
                      <a:pt x="517" y="36"/>
                    </a:lnTo>
                    <a:lnTo>
                      <a:pt x="524" y="38"/>
                    </a:lnTo>
                    <a:lnTo>
                      <a:pt x="533" y="41"/>
                    </a:lnTo>
                    <a:lnTo>
                      <a:pt x="540" y="47"/>
                    </a:lnTo>
                    <a:lnTo>
                      <a:pt x="545" y="50"/>
                    </a:lnTo>
                    <a:lnTo>
                      <a:pt x="551" y="54"/>
                    </a:lnTo>
                    <a:lnTo>
                      <a:pt x="556" y="58"/>
                    </a:lnTo>
                    <a:lnTo>
                      <a:pt x="562" y="63"/>
                    </a:lnTo>
                    <a:lnTo>
                      <a:pt x="565" y="67"/>
                    </a:lnTo>
                    <a:lnTo>
                      <a:pt x="567" y="70"/>
                    </a:lnTo>
                    <a:lnTo>
                      <a:pt x="571" y="76"/>
                    </a:lnTo>
                    <a:lnTo>
                      <a:pt x="572" y="79"/>
                    </a:lnTo>
                    <a:lnTo>
                      <a:pt x="572" y="83"/>
                    </a:lnTo>
                    <a:lnTo>
                      <a:pt x="574" y="88"/>
                    </a:lnTo>
                    <a:lnTo>
                      <a:pt x="572" y="92"/>
                    </a:lnTo>
                    <a:lnTo>
                      <a:pt x="572" y="97"/>
                    </a:lnTo>
                    <a:lnTo>
                      <a:pt x="571" y="103"/>
                    </a:lnTo>
                    <a:lnTo>
                      <a:pt x="567" y="106"/>
                    </a:lnTo>
                    <a:lnTo>
                      <a:pt x="565" y="110"/>
                    </a:lnTo>
                    <a:lnTo>
                      <a:pt x="562" y="113"/>
                    </a:lnTo>
                    <a:lnTo>
                      <a:pt x="556" y="119"/>
                    </a:lnTo>
                    <a:lnTo>
                      <a:pt x="551" y="122"/>
                    </a:lnTo>
                    <a:lnTo>
                      <a:pt x="545" y="126"/>
                    </a:lnTo>
                    <a:lnTo>
                      <a:pt x="540" y="130"/>
                    </a:lnTo>
                    <a:lnTo>
                      <a:pt x="533" y="133"/>
                    </a:lnTo>
                    <a:lnTo>
                      <a:pt x="524" y="137"/>
                    </a:lnTo>
                    <a:lnTo>
                      <a:pt x="517" y="140"/>
                    </a:lnTo>
                    <a:lnTo>
                      <a:pt x="508" y="144"/>
                    </a:lnTo>
                    <a:lnTo>
                      <a:pt x="499" y="148"/>
                    </a:lnTo>
                    <a:lnTo>
                      <a:pt x="490" y="151"/>
                    </a:lnTo>
                    <a:lnTo>
                      <a:pt x="479" y="153"/>
                    </a:lnTo>
                    <a:lnTo>
                      <a:pt x="470" y="157"/>
                    </a:lnTo>
                    <a:lnTo>
                      <a:pt x="457" y="158"/>
                    </a:lnTo>
                    <a:lnTo>
                      <a:pt x="446" y="162"/>
                    </a:lnTo>
                    <a:lnTo>
                      <a:pt x="436" y="164"/>
                    </a:lnTo>
                    <a:lnTo>
                      <a:pt x="423" y="166"/>
                    </a:lnTo>
                    <a:lnTo>
                      <a:pt x="410" y="167"/>
                    </a:lnTo>
                    <a:lnTo>
                      <a:pt x="398" y="169"/>
                    </a:lnTo>
                    <a:lnTo>
                      <a:pt x="385" y="171"/>
                    </a:lnTo>
                    <a:lnTo>
                      <a:pt x="371" y="173"/>
                    </a:lnTo>
                    <a:lnTo>
                      <a:pt x="358" y="175"/>
                    </a:lnTo>
                    <a:lnTo>
                      <a:pt x="344" y="175"/>
                    </a:lnTo>
                    <a:lnTo>
                      <a:pt x="329" y="175"/>
                    </a:lnTo>
                    <a:lnTo>
                      <a:pt x="317" y="175"/>
                    </a:lnTo>
                    <a:lnTo>
                      <a:pt x="301" y="176"/>
                    </a:lnTo>
                    <a:lnTo>
                      <a:pt x="272" y="176"/>
                    </a:lnTo>
                    <a:lnTo>
                      <a:pt x="257" y="175"/>
                    </a:lnTo>
                    <a:lnTo>
                      <a:pt x="243" y="175"/>
                    </a:lnTo>
                    <a:lnTo>
                      <a:pt x="229" y="175"/>
                    </a:lnTo>
                    <a:lnTo>
                      <a:pt x="214" y="175"/>
                    </a:lnTo>
                    <a:lnTo>
                      <a:pt x="202" y="173"/>
                    </a:lnTo>
                    <a:lnTo>
                      <a:pt x="189" y="171"/>
                    </a:lnTo>
                    <a:lnTo>
                      <a:pt x="175" y="169"/>
                    </a:lnTo>
                    <a:lnTo>
                      <a:pt x="164" y="167"/>
                    </a:lnTo>
                    <a:lnTo>
                      <a:pt x="149" y="166"/>
                    </a:lnTo>
                    <a:lnTo>
                      <a:pt x="139" y="164"/>
                    </a:lnTo>
                    <a:lnTo>
                      <a:pt x="126" y="162"/>
                    </a:lnTo>
                    <a:lnTo>
                      <a:pt x="115" y="158"/>
                    </a:lnTo>
                    <a:lnTo>
                      <a:pt x="103" y="157"/>
                    </a:lnTo>
                    <a:lnTo>
                      <a:pt x="94" y="153"/>
                    </a:lnTo>
                    <a:lnTo>
                      <a:pt x="83" y="151"/>
                    </a:lnTo>
                    <a:lnTo>
                      <a:pt x="74" y="148"/>
                    </a:lnTo>
                    <a:lnTo>
                      <a:pt x="65" y="144"/>
                    </a:lnTo>
                    <a:lnTo>
                      <a:pt x="56" y="140"/>
                    </a:lnTo>
                    <a:lnTo>
                      <a:pt x="49" y="137"/>
                    </a:lnTo>
                    <a:lnTo>
                      <a:pt x="41" y="133"/>
                    </a:lnTo>
                    <a:lnTo>
                      <a:pt x="32" y="130"/>
                    </a:lnTo>
                    <a:lnTo>
                      <a:pt x="29" y="126"/>
                    </a:lnTo>
                    <a:lnTo>
                      <a:pt x="22" y="122"/>
                    </a:lnTo>
                    <a:lnTo>
                      <a:pt x="16" y="119"/>
                    </a:lnTo>
                    <a:lnTo>
                      <a:pt x="11" y="113"/>
                    </a:lnTo>
                    <a:lnTo>
                      <a:pt x="9" y="110"/>
                    </a:lnTo>
                    <a:lnTo>
                      <a:pt x="5" y="106"/>
                    </a:lnTo>
                    <a:lnTo>
                      <a:pt x="4" y="103"/>
                    </a:lnTo>
                    <a:lnTo>
                      <a:pt x="2" y="97"/>
                    </a:lnTo>
                    <a:lnTo>
                      <a:pt x="0" y="92"/>
                    </a:lnTo>
                    <a:lnTo>
                      <a:pt x="0" y="88"/>
                    </a:lnTo>
                    <a:lnTo>
                      <a:pt x="0" y="83"/>
                    </a:lnTo>
                    <a:lnTo>
                      <a:pt x="2" y="79"/>
                    </a:lnTo>
                    <a:lnTo>
                      <a:pt x="4" y="76"/>
                    </a:lnTo>
                    <a:lnTo>
                      <a:pt x="5" y="70"/>
                    </a:lnTo>
                    <a:lnTo>
                      <a:pt x="9" y="67"/>
                    </a:lnTo>
                    <a:lnTo>
                      <a:pt x="11" y="63"/>
                    </a:lnTo>
                    <a:lnTo>
                      <a:pt x="16" y="58"/>
                    </a:lnTo>
                    <a:lnTo>
                      <a:pt x="22" y="54"/>
                    </a:lnTo>
                    <a:lnTo>
                      <a:pt x="29" y="50"/>
                    </a:lnTo>
                    <a:lnTo>
                      <a:pt x="32" y="47"/>
                    </a:lnTo>
                    <a:lnTo>
                      <a:pt x="41" y="41"/>
                    </a:lnTo>
                    <a:lnTo>
                      <a:pt x="49" y="38"/>
                    </a:lnTo>
                    <a:lnTo>
                      <a:pt x="56" y="36"/>
                    </a:lnTo>
                    <a:lnTo>
                      <a:pt x="65" y="31"/>
                    </a:lnTo>
                    <a:lnTo>
                      <a:pt x="74" y="29"/>
                    </a:lnTo>
                    <a:lnTo>
                      <a:pt x="83" y="25"/>
                    </a:lnTo>
                    <a:lnTo>
                      <a:pt x="94" y="23"/>
                    </a:lnTo>
                    <a:lnTo>
                      <a:pt x="103" y="20"/>
                    </a:lnTo>
                    <a:lnTo>
                      <a:pt x="115" y="18"/>
                    </a:lnTo>
                    <a:lnTo>
                      <a:pt x="126" y="14"/>
                    </a:lnTo>
                    <a:lnTo>
                      <a:pt x="139" y="13"/>
                    </a:lnTo>
                    <a:lnTo>
                      <a:pt x="149" y="11"/>
                    </a:lnTo>
                    <a:lnTo>
                      <a:pt x="164" y="9"/>
                    </a:lnTo>
                    <a:lnTo>
                      <a:pt x="175" y="7"/>
                    </a:lnTo>
                    <a:lnTo>
                      <a:pt x="189" y="5"/>
                    </a:lnTo>
                    <a:lnTo>
                      <a:pt x="202" y="4"/>
                    </a:lnTo>
                    <a:lnTo>
                      <a:pt x="214" y="4"/>
                    </a:lnTo>
                    <a:lnTo>
                      <a:pt x="229" y="2"/>
                    </a:lnTo>
                    <a:lnTo>
                      <a:pt x="243" y="2"/>
                    </a:lnTo>
                    <a:lnTo>
                      <a:pt x="257" y="0"/>
                    </a:lnTo>
                    <a:lnTo>
                      <a:pt x="272" y="0"/>
                    </a:lnTo>
                    <a:lnTo>
                      <a:pt x="286" y="0"/>
                    </a:lnTo>
                  </a:path>
                </a:pathLst>
              </a:custGeom>
              <a:pattFill prst="sphere">
                <a:fgClr>
                  <a:srgbClr val="0000FF"/>
                </a:fgClr>
                <a:bgClr>
                  <a:schemeClr val="accent5"/>
                </a:bgClr>
              </a:pattFill>
              <a:ln w="19050" cap="rnd">
                <a:solidFill>
                  <a:srgbClr val="00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 name="Rectangle 12"/>
            <p:cNvSpPr>
              <a:spLocks noChangeArrowheads="1"/>
            </p:cNvSpPr>
            <p:nvPr/>
          </p:nvSpPr>
          <p:spPr bwMode="auto">
            <a:xfrm>
              <a:off x="903" y="2182"/>
              <a:ext cx="47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ar-SA" altLang="en-US" sz="2800" dirty="0">
                  <a:latin typeface="Arial" panose="020B0604020202020204" pitchFamily="34" charset="0"/>
                </a:rPr>
                <a:t>مليء</a:t>
              </a:r>
              <a:endParaRPr lang="en-US" altLang="en-US" sz="2800" dirty="0">
                <a:latin typeface="Arial" panose="020B0604020202020204" pitchFamily="34" charset="0"/>
              </a:endParaRPr>
            </a:p>
          </p:txBody>
        </p:sp>
      </p:grpSp>
      <p:grpSp>
        <p:nvGrpSpPr>
          <p:cNvPr id="13" name="Group 20"/>
          <p:cNvGrpSpPr>
            <a:grpSpLocks/>
          </p:cNvGrpSpPr>
          <p:nvPr/>
        </p:nvGrpSpPr>
        <p:grpSpPr bwMode="auto">
          <a:xfrm>
            <a:off x="5389186" y="2348881"/>
            <a:ext cx="912813" cy="1392238"/>
            <a:chOff x="2064" y="1632"/>
            <a:chExt cx="575" cy="877"/>
          </a:xfrm>
        </p:grpSpPr>
        <p:grpSp>
          <p:nvGrpSpPr>
            <p:cNvPr id="14" name="Group 18"/>
            <p:cNvGrpSpPr>
              <a:grpSpLocks/>
            </p:cNvGrpSpPr>
            <p:nvPr/>
          </p:nvGrpSpPr>
          <p:grpSpPr bwMode="auto">
            <a:xfrm>
              <a:off x="2064" y="1632"/>
              <a:ext cx="575" cy="573"/>
              <a:chOff x="2064" y="1632"/>
              <a:chExt cx="575" cy="573"/>
            </a:xfrm>
          </p:grpSpPr>
          <p:sp>
            <p:nvSpPr>
              <p:cNvPr id="18" name="Freeform 16"/>
              <p:cNvSpPr>
                <a:spLocks/>
              </p:cNvSpPr>
              <p:nvPr/>
            </p:nvSpPr>
            <p:spPr bwMode="auto">
              <a:xfrm>
                <a:off x="2064" y="1720"/>
                <a:ext cx="575" cy="485"/>
              </a:xfrm>
              <a:custGeom>
                <a:avLst/>
                <a:gdLst>
                  <a:gd name="T0" fmla="*/ 572 w 575"/>
                  <a:gd name="T1" fmla="*/ 9 h 485"/>
                  <a:gd name="T2" fmla="*/ 565 w 575"/>
                  <a:gd name="T3" fmla="*/ 22 h 485"/>
                  <a:gd name="T4" fmla="*/ 551 w 575"/>
                  <a:gd name="T5" fmla="*/ 34 h 485"/>
                  <a:gd name="T6" fmla="*/ 533 w 575"/>
                  <a:gd name="T7" fmla="*/ 45 h 485"/>
                  <a:gd name="T8" fmla="*/ 508 w 575"/>
                  <a:gd name="T9" fmla="*/ 56 h 485"/>
                  <a:gd name="T10" fmla="*/ 479 w 575"/>
                  <a:gd name="T11" fmla="*/ 65 h 485"/>
                  <a:gd name="T12" fmla="*/ 446 w 575"/>
                  <a:gd name="T13" fmla="*/ 74 h 485"/>
                  <a:gd name="T14" fmla="*/ 410 w 575"/>
                  <a:gd name="T15" fmla="*/ 79 h 485"/>
                  <a:gd name="T16" fmla="*/ 371 w 575"/>
                  <a:gd name="T17" fmla="*/ 85 h 485"/>
                  <a:gd name="T18" fmla="*/ 329 w 575"/>
                  <a:gd name="T19" fmla="*/ 87 h 485"/>
                  <a:gd name="T20" fmla="*/ 272 w 575"/>
                  <a:gd name="T21" fmla="*/ 88 h 485"/>
                  <a:gd name="T22" fmla="*/ 229 w 575"/>
                  <a:gd name="T23" fmla="*/ 87 h 485"/>
                  <a:gd name="T24" fmla="*/ 189 w 575"/>
                  <a:gd name="T25" fmla="*/ 83 h 485"/>
                  <a:gd name="T26" fmla="*/ 149 w 575"/>
                  <a:gd name="T27" fmla="*/ 78 h 485"/>
                  <a:gd name="T28" fmla="*/ 115 w 575"/>
                  <a:gd name="T29" fmla="*/ 70 h 485"/>
                  <a:gd name="T30" fmla="*/ 83 w 575"/>
                  <a:gd name="T31" fmla="*/ 63 h 485"/>
                  <a:gd name="T32" fmla="*/ 56 w 575"/>
                  <a:gd name="T33" fmla="*/ 52 h 485"/>
                  <a:gd name="T34" fmla="*/ 32 w 575"/>
                  <a:gd name="T35" fmla="*/ 42 h 485"/>
                  <a:gd name="T36" fmla="*/ 16 w 575"/>
                  <a:gd name="T37" fmla="*/ 31 h 485"/>
                  <a:gd name="T38" fmla="*/ 5 w 575"/>
                  <a:gd name="T39" fmla="*/ 18 h 485"/>
                  <a:gd name="T40" fmla="*/ 0 w 575"/>
                  <a:gd name="T41" fmla="*/ 4 h 485"/>
                  <a:gd name="T42" fmla="*/ 0 w 575"/>
                  <a:gd name="T43" fmla="*/ 402 h 485"/>
                  <a:gd name="T44" fmla="*/ 5 w 575"/>
                  <a:gd name="T45" fmla="*/ 414 h 485"/>
                  <a:gd name="T46" fmla="*/ 16 w 575"/>
                  <a:gd name="T47" fmla="*/ 429 h 485"/>
                  <a:gd name="T48" fmla="*/ 32 w 575"/>
                  <a:gd name="T49" fmla="*/ 439 h 485"/>
                  <a:gd name="T50" fmla="*/ 56 w 575"/>
                  <a:gd name="T51" fmla="*/ 452 h 485"/>
                  <a:gd name="T52" fmla="*/ 83 w 575"/>
                  <a:gd name="T53" fmla="*/ 459 h 485"/>
                  <a:gd name="T54" fmla="*/ 115 w 575"/>
                  <a:gd name="T55" fmla="*/ 468 h 485"/>
                  <a:gd name="T56" fmla="*/ 149 w 575"/>
                  <a:gd name="T57" fmla="*/ 474 h 485"/>
                  <a:gd name="T58" fmla="*/ 189 w 575"/>
                  <a:gd name="T59" fmla="*/ 479 h 485"/>
                  <a:gd name="T60" fmla="*/ 229 w 575"/>
                  <a:gd name="T61" fmla="*/ 484 h 485"/>
                  <a:gd name="T62" fmla="*/ 272 w 575"/>
                  <a:gd name="T63" fmla="*/ 484 h 485"/>
                  <a:gd name="T64" fmla="*/ 329 w 575"/>
                  <a:gd name="T65" fmla="*/ 484 h 485"/>
                  <a:gd name="T66" fmla="*/ 371 w 575"/>
                  <a:gd name="T67" fmla="*/ 481 h 485"/>
                  <a:gd name="T68" fmla="*/ 410 w 575"/>
                  <a:gd name="T69" fmla="*/ 477 h 485"/>
                  <a:gd name="T70" fmla="*/ 446 w 575"/>
                  <a:gd name="T71" fmla="*/ 470 h 485"/>
                  <a:gd name="T72" fmla="*/ 479 w 575"/>
                  <a:gd name="T73" fmla="*/ 463 h 485"/>
                  <a:gd name="T74" fmla="*/ 508 w 575"/>
                  <a:gd name="T75" fmla="*/ 454 h 485"/>
                  <a:gd name="T76" fmla="*/ 533 w 575"/>
                  <a:gd name="T77" fmla="*/ 443 h 485"/>
                  <a:gd name="T78" fmla="*/ 551 w 575"/>
                  <a:gd name="T79" fmla="*/ 432 h 485"/>
                  <a:gd name="T80" fmla="*/ 565 w 575"/>
                  <a:gd name="T81" fmla="*/ 420 h 485"/>
                  <a:gd name="T82" fmla="*/ 572 w 575"/>
                  <a:gd name="T83" fmla="*/ 407 h 485"/>
                  <a:gd name="T84" fmla="*/ 574 w 575"/>
                  <a:gd name="T85" fmla="*/ 0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485"/>
                  <a:gd name="T131" fmla="*/ 575 w 575"/>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485">
                    <a:moveTo>
                      <a:pt x="574" y="0"/>
                    </a:moveTo>
                    <a:lnTo>
                      <a:pt x="572" y="4"/>
                    </a:lnTo>
                    <a:lnTo>
                      <a:pt x="572" y="9"/>
                    </a:lnTo>
                    <a:lnTo>
                      <a:pt x="571" y="15"/>
                    </a:lnTo>
                    <a:lnTo>
                      <a:pt x="567" y="18"/>
                    </a:lnTo>
                    <a:lnTo>
                      <a:pt x="565" y="22"/>
                    </a:lnTo>
                    <a:lnTo>
                      <a:pt x="562" y="25"/>
                    </a:lnTo>
                    <a:lnTo>
                      <a:pt x="556" y="31"/>
                    </a:lnTo>
                    <a:lnTo>
                      <a:pt x="551" y="34"/>
                    </a:lnTo>
                    <a:lnTo>
                      <a:pt x="545" y="38"/>
                    </a:lnTo>
                    <a:lnTo>
                      <a:pt x="540" y="42"/>
                    </a:lnTo>
                    <a:lnTo>
                      <a:pt x="533" y="45"/>
                    </a:lnTo>
                    <a:lnTo>
                      <a:pt x="524" y="49"/>
                    </a:lnTo>
                    <a:lnTo>
                      <a:pt x="517" y="52"/>
                    </a:lnTo>
                    <a:lnTo>
                      <a:pt x="508" y="56"/>
                    </a:lnTo>
                    <a:lnTo>
                      <a:pt x="499" y="60"/>
                    </a:lnTo>
                    <a:lnTo>
                      <a:pt x="490" y="63"/>
                    </a:lnTo>
                    <a:lnTo>
                      <a:pt x="479" y="65"/>
                    </a:lnTo>
                    <a:lnTo>
                      <a:pt x="470" y="69"/>
                    </a:lnTo>
                    <a:lnTo>
                      <a:pt x="457" y="70"/>
                    </a:lnTo>
                    <a:lnTo>
                      <a:pt x="446" y="74"/>
                    </a:lnTo>
                    <a:lnTo>
                      <a:pt x="436" y="76"/>
                    </a:lnTo>
                    <a:lnTo>
                      <a:pt x="423" y="78"/>
                    </a:lnTo>
                    <a:lnTo>
                      <a:pt x="410" y="79"/>
                    </a:lnTo>
                    <a:lnTo>
                      <a:pt x="398" y="81"/>
                    </a:lnTo>
                    <a:lnTo>
                      <a:pt x="385" y="83"/>
                    </a:lnTo>
                    <a:lnTo>
                      <a:pt x="371" y="85"/>
                    </a:lnTo>
                    <a:lnTo>
                      <a:pt x="358" y="87"/>
                    </a:lnTo>
                    <a:lnTo>
                      <a:pt x="344" y="87"/>
                    </a:lnTo>
                    <a:lnTo>
                      <a:pt x="329" y="87"/>
                    </a:lnTo>
                    <a:lnTo>
                      <a:pt x="317" y="87"/>
                    </a:lnTo>
                    <a:lnTo>
                      <a:pt x="301" y="88"/>
                    </a:lnTo>
                    <a:lnTo>
                      <a:pt x="272" y="88"/>
                    </a:lnTo>
                    <a:lnTo>
                      <a:pt x="257" y="87"/>
                    </a:lnTo>
                    <a:lnTo>
                      <a:pt x="243" y="87"/>
                    </a:lnTo>
                    <a:lnTo>
                      <a:pt x="229" y="87"/>
                    </a:lnTo>
                    <a:lnTo>
                      <a:pt x="214" y="87"/>
                    </a:lnTo>
                    <a:lnTo>
                      <a:pt x="202" y="85"/>
                    </a:lnTo>
                    <a:lnTo>
                      <a:pt x="189" y="83"/>
                    </a:lnTo>
                    <a:lnTo>
                      <a:pt x="175" y="81"/>
                    </a:lnTo>
                    <a:lnTo>
                      <a:pt x="164" y="79"/>
                    </a:lnTo>
                    <a:lnTo>
                      <a:pt x="149" y="78"/>
                    </a:lnTo>
                    <a:lnTo>
                      <a:pt x="139" y="76"/>
                    </a:lnTo>
                    <a:lnTo>
                      <a:pt x="126" y="74"/>
                    </a:lnTo>
                    <a:lnTo>
                      <a:pt x="115" y="70"/>
                    </a:lnTo>
                    <a:lnTo>
                      <a:pt x="103" y="69"/>
                    </a:lnTo>
                    <a:lnTo>
                      <a:pt x="94" y="65"/>
                    </a:lnTo>
                    <a:lnTo>
                      <a:pt x="83" y="63"/>
                    </a:lnTo>
                    <a:lnTo>
                      <a:pt x="74" y="60"/>
                    </a:lnTo>
                    <a:lnTo>
                      <a:pt x="65" y="56"/>
                    </a:lnTo>
                    <a:lnTo>
                      <a:pt x="56" y="52"/>
                    </a:lnTo>
                    <a:lnTo>
                      <a:pt x="49" y="49"/>
                    </a:lnTo>
                    <a:lnTo>
                      <a:pt x="41" y="45"/>
                    </a:lnTo>
                    <a:lnTo>
                      <a:pt x="32" y="42"/>
                    </a:lnTo>
                    <a:lnTo>
                      <a:pt x="29" y="38"/>
                    </a:lnTo>
                    <a:lnTo>
                      <a:pt x="22" y="34"/>
                    </a:lnTo>
                    <a:lnTo>
                      <a:pt x="16" y="31"/>
                    </a:lnTo>
                    <a:lnTo>
                      <a:pt x="11" y="25"/>
                    </a:lnTo>
                    <a:lnTo>
                      <a:pt x="9" y="22"/>
                    </a:lnTo>
                    <a:lnTo>
                      <a:pt x="5" y="18"/>
                    </a:lnTo>
                    <a:lnTo>
                      <a:pt x="4" y="15"/>
                    </a:lnTo>
                    <a:lnTo>
                      <a:pt x="2" y="9"/>
                    </a:lnTo>
                    <a:lnTo>
                      <a:pt x="0" y="4"/>
                    </a:lnTo>
                    <a:lnTo>
                      <a:pt x="0" y="0"/>
                    </a:lnTo>
                    <a:lnTo>
                      <a:pt x="0" y="396"/>
                    </a:lnTo>
                    <a:lnTo>
                      <a:pt x="0" y="402"/>
                    </a:lnTo>
                    <a:lnTo>
                      <a:pt x="2" y="407"/>
                    </a:lnTo>
                    <a:lnTo>
                      <a:pt x="4" y="411"/>
                    </a:lnTo>
                    <a:lnTo>
                      <a:pt x="5" y="414"/>
                    </a:lnTo>
                    <a:lnTo>
                      <a:pt x="9" y="420"/>
                    </a:lnTo>
                    <a:lnTo>
                      <a:pt x="11" y="425"/>
                    </a:lnTo>
                    <a:lnTo>
                      <a:pt x="16" y="429"/>
                    </a:lnTo>
                    <a:lnTo>
                      <a:pt x="22" y="432"/>
                    </a:lnTo>
                    <a:lnTo>
                      <a:pt x="29" y="436"/>
                    </a:lnTo>
                    <a:lnTo>
                      <a:pt x="32" y="439"/>
                    </a:lnTo>
                    <a:lnTo>
                      <a:pt x="41" y="443"/>
                    </a:lnTo>
                    <a:lnTo>
                      <a:pt x="49" y="447"/>
                    </a:lnTo>
                    <a:lnTo>
                      <a:pt x="56" y="452"/>
                    </a:lnTo>
                    <a:lnTo>
                      <a:pt x="65" y="454"/>
                    </a:lnTo>
                    <a:lnTo>
                      <a:pt x="74" y="457"/>
                    </a:lnTo>
                    <a:lnTo>
                      <a:pt x="83" y="459"/>
                    </a:lnTo>
                    <a:lnTo>
                      <a:pt x="94" y="463"/>
                    </a:lnTo>
                    <a:lnTo>
                      <a:pt x="103" y="466"/>
                    </a:lnTo>
                    <a:lnTo>
                      <a:pt x="115" y="468"/>
                    </a:lnTo>
                    <a:lnTo>
                      <a:pt x="126" y="470"/>
                    </a:lnTo>
                    <a:lnTo>
                      <a:pt x="139" y="474"/>
                    </a:lnTo>
                    <a:lnTo>
                      <a:pt x="149" y="474"/>
                    </a:lnTo>
                    <a:lnTo>
                      <a:pt x="164" y="477"/>
                    </a:lnTo>
                    <a:lnTo>
                      <a:pt x="175" y="479"/>
                    </a:lnTo>
                    <a:lnTo>
                      <a:pt x="189" y="479"/>
                    </a:lnTo>
                    <a:lnTo>
                      <a:pt x="202" y="481"/>
                    </a:lnTo>
                    <a:lnTo>
                      <a:pt x="214" y="483"/>
                    </a:lnTo>
                    <a:lnTo>
                      <a:pt x="229" y="484"/>
                    </a:lnTo>
                    <a:lnTo>
                      <a:pt x="243" y="484"/>
                    </a:lnTo>
                    <a:lnTo>
                      <a:pt x="257" y="484"/>
                    </a:lnTo>
                    <a:lnTo>
                      <a:pt x="272" y="484"/>
                    </a:lnTo>
                    <a:lnTo>
                      <a:pt x="301" y="484"/>
                    </a:lnTo>
                    <a:lnTo>
                      <a:pt x="317" y="484"/>
                    </a:lnTo>
                    <a:lnTo>
                      <a:pt x="329" y="484"/>
                    </a:lnTo>
                    <a:lnTo>
                      <a:pt x="344" y="484"/>
                    </a:lnTo>
                    <a:lnTo>
                      <a:pt x="358" y="483"/>
                    </a:lnTo>
                    <a:lnTo>
                      <a:pt x="371" y="481"/>
                    </a:lnTo>
                    <a:lnTo>
                      <a:pt x="385" y="479"/>
                    </a:lnTo>
                    <a:lnTo>
                      <a:pt x="398" y="479"/>
                    </a:lnTo>
                    <a:lnTo>
                      <a:pt x="410" y="477"/>
                    </a:lnTo>
                    <a:lnTo>
                      <a:pt x="423" y="474"/>
                    </a:lnTo>
                    <a:lnTo>
                      <a:pt x="436" y="474"/>
                    </a:lnTo>
                    <a:lnTo>
                      <a:pt x="446" y="470"/>
                    </a:lnTo>
                    <a:lnTo>
                      <a:pt x="457" y="468"/>
                    </a:lnTo>
                    <a:lnTo>
                      <a:pt x="470" y="466"/>
                    </a:lnTo>
                    <a:lnTo>
                      <a:pt x="479" y="463"/>
                    </a:lnTo>
                    <a:lnTo>
                      <a:pt x="490" y="459"/>
                    </a:lnTo>
                    <a:lnTo>
                      <a:pt x="499" y="457"/>
                    </a:lnTo>
                    <a:lnTo>
                      <a:pt x="508" y="454"/>
                    </a:lnTo>
                    <a:lnTo>
                      <a:pt x="517" y="452"/>
                    </a:lnTo>
                    <a:lnTo>
                      <a:pt x="524" y="447"/>
                    </a:lnTo>
                    <a:lnTo>
                      <a:pt x="533" y="443"/>
                    </a:lnTo>
                    <a:lnTo>
                      <a:pt x="540" y="439"/>
                    </a:lnTo>
                    <a:lnTo>
                      <a:pt x="545" y="436"/>
                    </a:lnTo>
                    <a:lnTo>
                      <a:pt x="551" y="432"/>
                    </a:lnTo>
                    <a:lnTo>
                      <a:pt x="556" y="429"/>
                    </a:lnTo>
                    <a:lnTo>
                      <a:pt x="562" y="425"/>
                    </a:lnTo>
                    <a:lnTo>
                      <a:pt x="565" y="420"/>
                    </a:lnTo>
                    <a:lnTo>
                      <a:pt x="567" y="414"/>
                    </a:lnTo>
                    <a:lnTo>
                      <a:pt x="571" y="411"/>
                    </a:lnTo>
                    <a:lnTo>
                      <a:pt x="572" y="407"/>
                    </a:lnTo>
                    <a:lnTo>
                      <a:pt x="572" y="402"/>
                    </a:lnTo>
                    <a:lnTo>
                      <a:pt x="574" y="396"/>
                    </a:lnTo>
                    <a:lnTo>
                      <a:pt x="574" y="0"/>
                    </a:lnTo>
                  </a:path>
                </a:pathLst>
              </a:custGeom>
              <a:solidFill>
                <a:schemeClr val="accent5">
                  <a:lumMod val="50000"/>
                </a:schemeClr>
              </a:solidFill>
              <a:ln w="19050" cap="rnd">
                <a:solidFill>
                  <a:srgbClr val="00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Freeform 17"/>
              <p:cNvSpPr>
                <a:spLocks/>
              </p:cNvSpPr>
              <p:nvPr/>
            </p:nvSpPr>
            <p:spPr bwMode="auto">
              <a:xfrm>
                <a:off x="2064" y="1632"/>
                <a:ext cx="575" cy="177"/>
              </a:xfrm>
              <a:custGeom>
                <a:avLst/>
                <a:gdLst>
                  <a:gd name="T0" fmla="*/ 317 w 575"/>
                  <a:gd name="T1" fmla="*/ 0 h 177"/>
                  <a:gd name="T2" fmla="*/ 358 w 575"/>
                  <a:gd name="T3" fmla="*/ 4 h 177"/>
                  <a:gd name="T4" fmla="*/ 398 w 575"/>
                  <a:gd name="T5" fmla="*/ 7 h 177"/>
                  <a:gd name="T6" fmla="*/ 436 w 575"/>
                  <a:gd name="T7" fmla="*/ 13 h 177"/>
                  <a:gd name="T8" fmla="*/ 470 w 575"/>
                  <a:gd name="T9" fmla="*/ 20 h 177"/>
                  <a:gd name="T10" fmla="*/ 499 w 575"/>
                  <a:gd name="T11" fmla="*/ 29 h 177"/>
                  <a:gd name="T12" fmla="*/ 524 w 575"/>
                  <a:gd name="T13" fmla="*/ 38 h 177"/>
                  <a:gd name="T14" fmla="*/ 545 w 575"/>
                  <a:gd name="T15" fmla="*/ 50 h 177"/>
                  <a:gd name="T16" fmla="*/ 562 w 575"/>
                  <a:gd name="T17" fmla="*/ 63 h 177"/>
                  <a:gd name="T18" fmla="*/ 571 w 575"/>
                  <a:gd name="T19" fmla="*/ 76 h 177"/>
                  <a:gd name="T20" fmla="*/ 574 w 575"/>
                  <a:gd name="T21" fmla="*/ 88 h 177"/>
                  <a:gd name="T22" fmla="*/ 571 w 575"/>
                  <a:gd name="T23" fmla="*/ 103 h 177"/>
                  <a:gd name="T24" fmla="*/ 562 w 575"/>
                  <a:gd name="T25" fmla="*/ 113 h 177"/>
                  <a:gd name="T26" fmla="*/ 545 w 575"/>
                  <a:gd name="T27" fmla="*/ 126 h 177"/>
                  <a:gd name="T28" fmla="*/ 524 w 575"/>
                  <a:gd name="T29" fmla="*/ 137 h 177"/>
                  <a:gd name="T30" fmla="*/ 499 w 575"/>
                  <a:gd name="T31" fmla="*/ 148 h 177"/>
                  <a:gd name="T32" fmla="*/ 470 w 575"/>
                  <a:gd name="T33" fmla="*/ 157 h 177"/>
                  <a:gd name="T34" fmla="*/ 436 w 575"/>
                  <a:gd name="T35" fmla="*/ 164 h 177"/>
                  <a:gd name="T36" fmla="*/ 398 w 575"/>
                  <a:gd name="T37" fmla="*/ 169 h 177"/>
                  <a:gd name="T38" fmla="*/ 358 w 575"/>
                  <a:gd name="T39" fmla="*/ 175 h 177"/>
                  <a:gd name="T40" fmla="*/ 317 w 575"/>
                  <a:gd name="T41" fmla="*/ 175 h 177"/>
                  <a:gd name="T42" fmla="*/ 257 w 575"/>
                  <a:gd name="T43" fmla="*/ 175 h 177"/>
                  <a:gd name="T44" fmla="*/ 214 w 575"/>
                  <a:gd name="T45" fmla="*/ 175 h 177"/>
                  <a:gd name="T46" fmla="*/ 175 w 575"/>
                  <a:gd name="T47" fmla="*/ 169 h 177"/>
                  <a:gd name="T48" fmla="*/ 139 w 575"/>
                  <a:gd name="T49" fmla="*/ 164 h 177"/>
                  <a:gd name="T50" fmla="*/ 103 w 575"/>
                  <a:gd name="T51" fmla="*/ 157 h 177"/>
                  <a:gd name="T52" fmla="*/ 74 w 575"/>
                  <a:gd name="T53" fmla="*/ 148 h 177"/>
                  <a:gd name="T54" fmla="*/ 49 w 575"/>
                  <a:gd name="T55" fmla="*/ 137 h 177"/>
                  <a:gd name="T56" fmla="*/ 29 w 575"/>
                  <a:gd name="T57" fmla="*/ 126 h 177"/>
                  <a:gd name="T58" fmla="*/ 11 w 575"/>
                  <a:gd name="T59" fmla="*/ 113 h 177"/>
                  <a:gd name="T60" fmla="*/ 4 w 575"/>
                  <a:gd name="T61" fmla="*/ 103 h 177"/>
                  <a:gd name="T62" fmla="*/ 0 w 575"/>
                  <a:gd name="T63" fmla="*/ 88 h 177"/>
                  <a:gd name="T64" fmla="*/ 4 w 575"/>
                  <a:gd name="T65" fmla="*/ 76 h 177"/>
                  <a:gd name="T66" fmla="*/ 11 w 575"/>
                  <a:gd name="T67" fmla="*/ 63 h 177"/>
                  <a:gd name="T68" fmla="*/ 29 w 575"/>
                  <a:gd name="T69" fmla="*/ 50 h 177"/>
                  <a:gd name="T70" fmla="*/ 49 w 575"/>
                  <a:gd name="T71" fmla="*/ 38 h 177"/>
                  <a:gd name="T72" fmla="*/ 74 w 575"/>
                  <a:gd name="T73" fmla="*/ 29 h 177"/>
                  <a:gd name="T74" fmla="*/ 103 w 575"/>
                  <a:gd name="T75" fmla="*/ 20 h 177"/>
                  <a:gd name="T76" fmla="*/ 139 w 575"/>
                  <a:gd name="T77" fmla="*/ 13 h 177"/>
                  <a:gd name="T78" fmla="*/ 175 w 575"/>
                  <a:gd name="T79" fmla="*/ 7 h 177"/>
                  <a:gd name="T80" fmla="*/ 214 w 575"/>
                  <a:gd name="T81" fmla="*/ 4 h 177"/>
                  <a:gd name="T82" fmla="*/ 257 w 575"/>
                  <a:gd name="T83" fmla="*/ 0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5"/>
                  <a:gd name="T127" fmla="*/ 0 h 177"/>
                  <a:gd name="T128" fmla="*/ 575 w 575"/>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5" h="177">
                    <a:moveTo>
                      <a:pt x="286" y="0"/>
                    </a:moveTo>
                    <a:lnTo>
                      <a:pt x="301" y="0"/>
                    </a:lnTo>
                    <a:lnTo>
                      <a:pt x="317" y="0"/>
                    </a:lnTo>
                    <a:lnTo>
                      <a:pt x="329" y="2"/>
                    </a:lnTo>
                    <a:lnTo>
                      <a:pt x="344" y="2"/>
                    </a:lnTo>
                    <a:lnTo>
                      <a:pt x="358" y="4"/>
                    </a:lnTo>
                    <a:lnTo>
                      <a:pt x="371" y="4"/>
                    </a:lnTo>
                    <a:lnTo>
                      <a:pt x="385" y="5"/>
                    </a:lnTo>
                    <a:lnTo>
                      <a:pt x="398" y="7"/>
                    </a:lnTo>
                    <a:lnTo>
                      <a:pt x="410" y="9"/>
                    </a:lnTo>
                    <a:lnTo>
                      <a:pt x="423" y="11"/>
                    </a:lnTo>
                    <a:lnTo>
                      <a:pt x="436" y="13"/>
                    </a:lnTo>
                    <a:lnTo>
                      <a:pt x="446" y="14"/>
                    </a:lnTo>
                    <a:lnTo>
                      <a:pt x="457" y="18"/>
                    </a:lnTo>
                    <a:lnTo>
                      <a:pt x="470" y="20"/>
                    </a:lnTo>
                    <a:lnTo>
                      <a:pt x="479" y="23"/>
                    </a:lnTo>
                    <a:lnTo>
                      <a:pt x="490" y="25"/>
                    </a:lnTo>
                    <a:lnTo>
                      <a:pt x="499" y="29"/>
                    </a:lnTo>
                    <a:lnTo>
                      <a:pt x="508" y="31"/>
                    </a:lnTo>
                    <a:lnTo>
                      <a:pt x="517" y="36"/>
                    </a:lnTo>
                    <a:lnTo>
                      <a:pt x="524" y="38"/>
                    </a:lnTo>
                    <a:lnTo>
                      <a:pt x="533" y="41"/>
                    </a:lnTo>
                    <a:lnTo>
                      <a:pt x="540" y="47"/>
                    </a:lnTo>
                    <a:lnTo>
                      <a:pt x="545" y="50"/>
                    </a:lnTo>
                    <a:lnTo>
                      <a:pt x="551" y="54"/>
                    </a:lnTo>
                    <a:lnTo>
                      <a:pt x="556" y="58"/>
                    </a:lnTo>
                    <a:lnTo>
                      <a:pt x="562" y="63"/>
                    </a:lnTo>
                    <a:lnTo>
                      <a:pt x="565" y="67"/>
                    </a:lnTo>
                    <a:lnTo>
                      <a:pt x="567" y="70"/>
                    </a:lnTo>
                    <a:lnTo>
                      <a:pt x="571" y="76"/>
                    </a:lnTo>
                    <a:lnTo>
                      <a:pt x="572" y="79"/>
                    </a:lnTo>
                    <a:lnTo>
                      <a:pt x="572" y="83"/>
                    </a:lnTo>
                    <a:lnTo>
                      <a:pt x="574" y="88"/>
                    </a:lnTo>
                    <a:lnTo>
                      <a:pt x="572" y="92"/>
                    </a:lnTo>
                    <a:lnTo>
                      <a:pt x="572" y="97"/>
                    </a:lnTo>
                    <a:lnTo>
                      <a:pt x="571" y="103"/>
                    </a:lnTo>
                    <a:lnTo>
                      <a:pt x="567" y="106"/>
                    </a:lnTo>
                    <a:lnTo>
                      <a:pt x="565" y="110"/>
                    </a:lnTo>
                    <a:lnTo>
                      <a:pt x="562" y="113"/>
                    </a:lnTo>
                    <a:lnTo>
                      <a:pt x="556" y="119"/>
                    </a:lnTo>
                    <a:lnTo>
                      <a:pt x="551" y="122"/>
                    </a:lnTo>
                    <a:lnTo>
                      <a:pt x="545" y="126"/>
                    </a:lnTo>
                    <a:lnTo>
                      <a:pt x="540" y="130"/>
                    </a:lnTo>
                    <a:lnTo>
                      <a:pt x="533" y="133"/>
                    </a:lnTo>
                    <a:lnTo>
                      <a:pt x="524" y="137"/>
                    </a:lnTo>
                    <a:lnTo>
                      <a:pt x="517" y="140"/>
                    </a:lnTo>
                    <a:lnTo>
                      <a:pt x="508" y="144"/>
                    </a:lnTo>
                    <a:lnTo>
                      <a:pt x="499" y="148"/>
                    </a:lnTo>
                    <a:lnTo>
                      <a:pt x="490" y="151"/>
                    </a:lnTo>
                    <a:lnTo>
                      <a:pt x="479" y="153"/>
                    </a:lnTo>
                    <a:lnTo>
                      <a:pt x="470" y="157"/>
                    </a:lnTo>
                    <a:lnTo>
                      <a:pt x="457" y="158"/>
                    </a:lnTo>
                    <a:lnTo>
                      <a:pt x="446" y="162"/>
                    </a:lnTo>
                    <a:lnTo>
                      <a:pt x="436" y="164"/>
                    </a:lnTo>
                    <a:lnTo>
                      <a:pt x="423" y="166"/>
                    </a:lnTo>
                    <a:lnTo>
                      <a:pt x="410" y="167"/>
                    </a:lnTo>
                    <a:lnTo>
                      <a:pt x="398" y="169"/>
                    </a:lnTo>
                    <a:lnTo>
                      <a:pt x="385" y="171"/>
                    </a:lnTo>
                    <a:lnTo>
                      <a:pt x="371" y="173"/>
                    </a:lnTo>
                    <a:lnTo>
                      <a:pt x="358" y="175"/>
                    </a:lnTo>
                    <a:lnTo>
                      <a:pt x="344" y="175"/>
                    </a:lnTo>
                    <a:lnTo>
                      <a:pt x="329" y="175"/>
                    </a:lnTo>
                    <a:lnTo>
                      <a:pt x="317" y="175"/>
                    </a:lnTo>
                    <a:lnTo>
                      <a:pt x="301" y="176"/>
                    </a:lnTo>
                    <a:lnTo>
                      <a:pt x="272" y="176"/>
                    </a:lnTo>
                    <a:lnTo>
                      <a:pt x="257" y="175"/>
                    </a:lnTo>
                    <a:lnTo>
                      <a:pt x="243" y="175"/>
                    </a:lnTo>
                    <a:lnTo>
                      <a:pt x="229" y="175"/>
                    </a:lnTo>
                    <a:lnTo>
                      <a:pt x="214" y="175"/>
                    </a:lnTo>
                    <a:lnTo>
                      <a:pt x="202" y="173"/>
                    </a:lnTo>
                    <a:lnTo>
                      <a:pt x="189" y="171"/>
                    </a:lnTo>
                    <a:lnTo>
                      <a:pt x="175" y="169"/>
                    </a:lnTo>
                    <a:lnTo>
                      <a:pt x="164" y="167"/>
                    </a:lnTo>
                    <a:lnTo>
                      <a:pt x="149" y="166"/>
                    </a:lnTo>
                    <a:lnTo>
                      <a:pt x="139" y="164"/>
                    </a:lnTo>
                    <a:lnTo>
                      <a:pt x="126" y="162"/>
                    </a:lnTo>
                    <a:lnTo>
                      <a:pt x="115" y="158"/>
                    </a:lnTo>
                    <a:lnTo>
                      <a:pt x="103" y="157"/>
                    </a:lnTo>
                    <a:lnTo>
                      <a:pt x="94" y="153"/>
                    </a:lnTo>
                    <a:lnTo>
                      <a:pt x="83" y="151"/>
                    </a:lnTo>
                    <a:lnTo>
                      <a:pt x="74" y="148"/>
                    </a:lnTo>
                    <a:lnTo>
                      <a:pt x="65" y="144"/>
                    </a:lnTo>
                    <a:lnTo>
                      <a:pt x="56" y="140"/>
                    </a:lnTo>
                    <a:lnTo>
                      <a:pt x="49" y="137"/>
                    </a:lnTo>
                    <a:lnTo>
                      <a:pt x="41" y="133"/>
                    </a:lnTo>
                    <a:lnTo>
                      <a:pt x="32" y="130"/>
                    </a:lnTo>
                    <a:lnTo>
                      <a:pt x="29" y="126"/>
                    </a:lnTo>
                    <a:lnTo>
                      <a:pt x="22" y="122"/>
                    </a:lnTo>
                    <a:lnTo>
                      <a:pt x="16" y="119"/>
                    </a:lnTo>
                    <a:lnTo>
                      <a:pt x="11" y="113"/>
                    </a:lnTo>
                    <a:lnTo>
                      <a:pt x="9" y="110"/>
                    </a:lnTo>
                    <a:lnTo>
                      <a:pt x="5" y="106"/>
                    </a:lnTo>
                    <a:lnTo>
                      <a:pt x="4" y="103"/>
                    </a:lnTo>
                    <a:lnTo>
                      <a:pt x="2" y="97"/>
                    </a:lnTo>
                    <a:lnTo>
                      <a:pt x="0" y="92"/>
                    </a:lnTo>
                    <a:lnTo>
                      <a:pt x="0" y="88"/>
                    </a:lnTo>
                    <a:lnTo>
                      <a:pt x="0" y="83"/>
                    </a:lnTo>
                    <a:lnTo>
                      <a:pt x="2" y="79"/>
                    </a:lnTo>
                    <a:lnTo>
                      <a:pt x="4" y="76"/>
                    </a:lnTo>
                    <a:lnTo>
                      <a:pt x="5" y="70"/>
                    </a:lnTo>
                    <a:lnTo>
                      <a:pt x="9" y="67"/>
                    </a:lnTo>
                    <a:lnTo>
                      <a:pt x="11" y="63"/>
                    </a:lnTo>
                    <a:lnTo>
                      <a:pt x="16" y="58"/>
                    </a:lnTo>
                    <a:lnTo>
                      <a:pt x="22" y="54"/>
                    </a:lnTo>
                    <a:lnTo>
                      <a:pt x="29" y="50"/>
                    </a:lnTo>
                    <a:lnTo>
                      <a:pt x="32" y="47"/>
                    </a:lnTo>
                    <a:lnTo>
                      <a:pt x="41" y="41"/>
                    </a:lnTo>
                    <a:lnTo>
                      <a:pt x="49" y="38"/>
                    </a:lnTo>
                    <a:lnTo>
                      <a:pt x="56" y="36"/>
                    </a:lnTo>
                    <a:lnTo>
                      <a:pt x="65" y="31"/>
                    </a:lnTo>
                    <a:lnTo>
                      <a:pt x="74" y="29"/>
                    </a:lnTo>
                    <a:lnTo>
                      <a:pt x="83" y="25"/>
                    </a:lnTo>
                    <a:lnTo>
                      <a:pt x="94" y="23"/>
                    </a:lnTo>
                    <a:lnTo>
                      <a:pt x="103" y="20"/>
                    </a:lnTo>
                    <a:lnTo>
                      <a:pt x="115" y="18"/>
                    </a:lnTo>
                    <a:lnTo>
                      <a:pt x="126" y="14"/>
                    </a:lnTo>
                    <a:lnTo>
                      <a:pt x="139" y="13"/>
                    </a:lnTo>
                    <a:lnTo>
                      <a:pt x="149" y="11"/>
                    </a:lnTo>
                    <a:lnTo>
                      <a:pt x="164" y="9"/>
                    </a:lnTo>
                    <a:lnTo>
                      <a:pt x="175" y="7"/>
                    </a:lnTo>
                    <a:lnTo>
                      <a:pt x="189" y="5"/>
                    </a:lnTo>
                    <a:lnTo>
                      <a:pt x="202" y="4"/>
                    </a:lnTo>
                    <a:lnTo>
                      <a:pt x="214" y="4"/>
                    </a:lnTo>
                    <a:lnTo>
                      <a:pt x="229" y="2"/>
                    </a:lnTo>
                    <a:lnTo>
                      <a:pt x="243" y="2"/>
                    </a:lnTo>
                    <a:lnTo>
                      <a:pt x="257" y="0"/>
                    </a:lnTo>
                    <a:lnTo>
                      <a:pt x="272" y="0"/>
                    </a:lnTo>
                    <a:lnTo>
                      <a:pt x="286" y="0"/>
                    </a:lnTo>
                  </a:path>
                </a:pathLst>
              </a:custGeom>
              <a:gradFill flip="none" rotWithShape="1">
                <a:gsLst>
                  <a:gs pos="79000">
                    <a:schemeClr val="accent5"/>
                  </a:gs>
                  <a:gs pos="86371">
                    <a:srgbClr val="A6CFD3"/>
                  </a:gs>
                  <a:gs pos="63640">
                    <a:srgbClr val="CEE7EA"/>
                  </a:gs>
                  <a:gs pos="49000">
                    <a:schemeClr val="accent5">
                      <a:lumMod val="90000"/>
                    </a:schemeClr>
                  </a:gs>
                  <a:gs pos="29000">
                    <a:schemeClr val="accent5"/>
                  </a:gs>
                  <a:gs pos="100000">
                    <a:schemeClr val="accent5">
                      <a:lumMod val="50000"/>
                    </a:schemeClr>
                  </a:gs>
                </a:gsLst>
                <a:path path="circle">
                  <a:fillToRect l="50000" t="50000" r="50000" b="50000"/>
                </a:path>
                <a:tileRect/>
              </a:gradFill>
              <a:ln w="19050" cap="rnd">
                <a:solidFill>
                  <a:srgbClr val="00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5" name="Rectangle 19"/>
            <p:cNvSpPr>
              <a:spLocks noChangeArrowheads="1"/>
            </p:cNvSpPr>
            <p:nvPr/>
          </p:nvSpPr>
          <p:spPr bwMode="auto">
            <a:xfrm>
              <a:off x="2130" y="2181"/>
              <a:ext cx="46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SA" altLang="en-US" sz="2800" dirty="0">
                  <a:latin typeface="Arial" panose="020B0604020202020204" pitchFamily="34" charset="0"/>
                </a:rPr>
                <a:t>فارغ</a:t>
              </a:r>
              <a:endParaRPr lang="en-US" altLang="en-US" sz="2800" dirty="0"/>
            </a:p>
          </p:txBody>
        </p:sp>
      </p:grpSp>
    </p:spTree>
    <p:extLst>
      <p:ext uri="{BB962C8B-B14F-4D97-AF65-F5344CB8AC3E}">
        <p14:creationId xmlns:p14="http://schemas.microsoft.com/office/powerpoint/2010/main" val="68093824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algn="just" rtl="1">
                  <a:spcAft>
                    <a:spcPts val="600"/>
                  </a:spcAft>
                  <a:buFont typeface="Arial" panose="020B0604020202020204" pitchFamily="34" charset="0"/>
                  <a:buChar char="•"/>
                </a:pPr>
                <a:r>
                  <a:rPr lang="ar-SA" sz="2800" dirty="0"/>
                  <a:t>لتقليل المخاطرة ، يتم طلب كمية توازن بطريقة مناسبة هاتين التكلفتين.</a:t>
                </a:r>
              </a:p>
              <a:p>
                <a:pPr algn="just" rtl="1">
                  <a:spcAft>
                    <a:spcPts val="600"/>
                  </a:spcAft>
                  <a:buFont typeface="Arial" panose="020B0604020202020204" pitchFamily="34" charset="0"/>
                  <a:buChar char="•"/>
                </a:pPr>
                <a:r>
                  <a:rPr lang="ar-SA" sz="2800" dirty="0"/>
                  <a:t>سيتم استخدام التحليل الحدي (</a:t>
                </a:r>
                <a:r>
                  <a:rPr lang="en-US" sz="2800" dirty="0"/>
                  <a:t>Marginal Analysis</a:t>
                </a:r>
                <a:r>
                  <a:rPr lang="ar-SA" sz="2800" dirty="0"/>
                  <a:t>) لمعرفة</a:t>
                </a:r>
                <a:r>
                  <a:rPr lang="ar-SA" sz="20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oMath>
                </a14:m>
                <a:r>
                  <a:rPr lang="ar-SA" sz="1000" dirty="0"/>
                  <a:t> </a:t>
                </a:r>
                <a:r>
                  <a:rPr lang="ar-SA" sz="2800" dirty="0"/>
                  <a:t>.</a:t>
                </a:r>
              </a:p>
              <a:p>
                <a:pPr algn="just" rtl="1">
                  <a:spcAft>
                    <a:spcPts val="600"/>
                  </a:spcAft>
                  <a:buFont typeface="Arial" panose="020B0604020202020204" pitchFamily="34" charset="0"/>
                  <a:buChar char="•"/>
                </a:pPr>
                <a:r>
                  <a:rPr lang="ar-SA" sz="2800" dirty="0"/>
                  <a:t>ينبغي مواصلة زيادة كمية المخزون طالما أن التكلفة المتوقعة من إضافة وحدة اخيرة للمخزون تقل عن أو تساوي التكلفة المتوقعة من عدم إضافة هذه الوحدة للمخزون. </a:t>
                </a:r>
              </a:p>
              <a:p>
                <a:pPr marL="0" indent="0" algn="just" rtl="1">
                  <a:spcAft>
                    <a:spcPts val="600"/>
                  </a:spcAft>
                  <a:buNone/>
                </a:pPr>
                <a:r>
                  <a:rPr lang="ar-SA" sz="2800" dirty="0"/>
                  <a:t>   نتوقف عندما تكون  </a:t>
                </a:r>
                <a14:m>
                  <m:oMath xmlns:m="http://schemas.openxmlformats.org/officeDocument/2006/math">
                    <m:r>
                      <a:rPr lang="en-US" sz="2800" b="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𝑄</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i="1">
                        <a:latin typeface="Cambria Math" panose="02040503050406030204" pitchFamily="18" charset="0"/>
                      </a:rPr>
                      <m:t>𝐸</m:t>
                    </m:r>
                    <m:r>
                      <a:rPr lang="en-US" sz="2800" b="0" i="1" smtClean="0">
                        <a:latin typeface="Cambria Math" panose="02040503050406030204" pitchFamily="18" charset="0"/>
                      </a:rPr>
                      <m:t>(</m:t>
                    </m:r>
                    <m:r>
                      <a:rPr lang="en-US" sz="2800" i="1">
                        <a:latin typeface="Cambria Math" panose="02040503050406030204" pitchFamily="18" charset="0"/>
                      </a:rPr>
                      <m:t>𝑄</m:t>
                    </m:r>
                    <m:r>
                      <a:rPr lang="en-US" sz="2800" b="0" i="1" smtClean="0">
                        <a:latin typeface="Cambria Math" panose="02040503050406030204" pitchFamily="18" charset="0"/>
                      </a:rPr>
                      <m:t>)</m:t>
                    </m:r>
                  </m:oMath>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2589" t="-1290" r="-1400"/>
                </a:stretch>
              </a:blipFill>
            </p:spPr>
            <p:txBody>
              <a:bodyPr/>
              <a:lstStyle/>
              <a:p>
                <a:r>
                  <a:rPr lang="en-US">
                    <a:noFill/>
                  </a:rPr>
                  <a:t> </a:t>
                </a:r>
              </a:p>
            </p:txBody>
          </p:sp>
        </mc:Fallback>
      </mc:AlternateContent>
    </p:spTree>
    <p:extLst>
      <p:ext uri="{BB962C8B-B14F-4D97-AF65-F5344CB8AC3E}">
        <p14:creationId xmlns:p14="http://schemas.microsoft.com/office/powerpoint/2010/main" val="10981285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0" indent="0" algn="ctr" rtl="1">
                  <a:spcBef>
                    <a:spcPts val="0"/>
                  </a:spcBef>
                  <a:spcAft>
                    <a:spcPts val="6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d>
                        <m:dPr>
                          <m:ctrlPr>
                            <a:rPr lang="en-US" i="1" smtClean="0">
                              <a:latin typeface="Cambria Math" panose="02040503050406030204" pitchFamily="18" charset="0"/>
                            </a:rPr>
                          </m:ctrlPr>
                        </m:dPr>
                        <m:e>
                          <m:r>
                            <a:rPr lang="en-US" i="1" smtClean="0">
                              <a:latin typeface="Cambria Math" panose="02040503050406030204" pitchFamily="18" charset="0"/>
                            </a:rPr>
                            <m:t>𝑄</m:t>
                          </m:r>
                          <m:r>
                            <a:rPr lang="en-US" i="1" smtClean="0">
                              <a:latin typeface="Cambria Math" panose="02040503050406030204" pitchFamily="18" charset="0"/>
                            </a:rPr>
                            <m:t>+</m:t>
                          </m:r>
                          <m:r>
                            <a:rPr lang="en-US" i="1" smtClean="0">
                              <a:latin typeface="Cambria Math" panose="02040503050406030204" pitchFamily="18" charset="0"/>
                            </a:rPr>
                            <m:t>1</m:t>
                          </m:r>
                        </m:e>
                      </m:d>
                      <m:r>
                        <a:rPr lang="ar-SA" b="0" i="1" smtClean="0">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ar-SA" b="0" i="1" smtClean="0">
                          <a:latin typeface="Cambria Math" panose="02040503050406030204" pitchFamily="18" charset="0"/>
                        </a:rPr>
                        <m:t>0</m:t>
                      </m:r>
                    </m:oMath>
                  </m:oMathPara>
                </a14:m>
                <a:endParaRPr lang="en-US" dirty="0"/>
              </a:p>
              <a:p>
                <a:pPr marL="0" indent="0" algn="ctr" rtl="1">
                  <a:buNone/>
                </a:pPr>
                <a:endParaRPr lang="ar-SA" sz="1600" dirty="0"/>
              </a:p>
              <a:p>
                <a:pPr marL="0" indent="0" algn="ctr" rtl="1">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e>
                      </m:d>
                      <m:r>
                        <a:rPr lang="ar-SA"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𝑢</m:t>
                          </m:r>
                        </m:sub>
                      </m:sSub>
                      <m:r>
                        <a:rPr lang="en-US" i="1">
                          <a:latin typeface="Cambria Math" panose="02040503050406030204" pitchFamily="18" charset="0"/>
                        </a:rPr>
                        <m:t>𝑃</m:t>
                      </m:r>
                      <m:d>
                        <m:dPr>
                          <m:ctrlPr>
                            <a:rPr lang="en-US"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r>
                        <a:rPr lang="ar-SA" i="1" smtClean="0">
                          <a:latin typeface="Cambria Math" panose="02040503050406030204" pitchFamily="18" charset="0"/>
                        </a:rPr>
                        <m:t>0</m:t>
                      </m:r>
                    </m:oMath>
                  </m:oMathPara>
                </a14:m>
                <a:endParaRPr lang="en-US" dirty="0"/>
              </a:p>
              <a:p>
                <a:pPr marL="0" indent="0" algn="ctr" rtl="1">
                  <a:buNone/>
                </a:pPr>
                <a:endParaRPr lang="en-US" sz="1600" dirty="0"/>
              </a:p>
              <a:p>
                <a:pPr marL="0" indent="0" algn="ctr" rtl="1">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e>
                        </m:d>
                      </m:e>
                    </m:d>
                    <m:r>
                      <a:rPr lang="en-US" i="1">
                        <a:latin typeface="Cambria Math" panose="02040503050406030204" pitchFamily="18" charset="0"/>
                        <a:ea typeface="Cambria Math" panose="02040503050406030204" pitchFamily="18" charset="0"/>
                      </a:rPr>
                      <m:t>≥</m:t>
                    </m:r>
                  </m:oMath>
                </a14:m>
                <a:r>
                  <a:rPr lang="en-US" dirty="0"/>
                  <a:t> 0</a:t>
                </a:r>
              </a:p>
              <a:p>
                <a:pPr marL="0" indent="0" algn="ctr" rtl="1">
                  <a:buNone/>
                </a:pPr>
                <a:endParaRPr lang="en-US" sz="1600" dirty="0"/>
              </a:p>
              <a:p>
                <a:pPr marL="0" indent="0" algn="ctr" rtl="1">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e>
                      </m:d>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den>
                      </m:f>
                    </m:oMath>
                  </m:oMathPara>
                </a14:m>
                <a:endParaRPr lang="ar-SA"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3"/>
                <a:stretch>
                  <a:fillRect/>
                </a:stretch>
              </a:blipFill>
            </p:spPr>
            <p:txBody>
              <a:bodyPr/>
              <a:lstStyle/>
              <a:p>
                <a:r>
                  <a:rPr lang="en-US">
                    <a:noFill/>
                  </a:rPr>
                  <a:t> </a:t>
                </a:r>
              </a:p>
            </p:txBody>
          </p:sp>
        </mc:Fallback>
      </mc:AlternateContent>
      <p:sp>
        <p:nvSpPr>
          <p:cNvPr id="6" name="Text Box 10"/>
          <p:cNvSpPr txBox="1">
            <a:spLocks noChangeArrowheads="1"/>
          </p:cNvSpPr>
          <p:nvPr/>
        </p:nvSpPr>
        <p:spPr bwMode="auto">
          <a:xfrm>
            <a:off x="4846237" y="5688228"/>
            <a:ext cx="1578307" cy="4247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rgbClr val="009900"/>
                </a:solidFill>
                <a:effectLst/>
                <a:uLnTx/>
                <a:uFillTx/>
              </a:rPr>
              <a:t>النسبة الحرجة</a:t>
            </a:r>
            <a:endParaRPr kumimoji="0" lang="en-US" altLang="en-US" sz="2400" u="none" strike="noStrike" kern="1200" cap="none" spc="0" normalizeH="0" baseline="0" noProof="0" dirty="0">
              <a:ln>
                <a:noFill/>
              </a:ln>
              <a:solidFill>
                <a:srgbClr val="009900"/>
              </a:solidFill>
              <a:effectLst/>
              <a:uLnTx/>
              <a:uFillTx/>
            </a:endParaRPr>
          </a:p>
        </p:txBody>
      </p:sp>
      <p:sp>
        <p:nvSpPr>
          <p:cNvPr id="7" name="Left Brace 6"/>
          <p:cNvSpPr/>
          <p:nvPr/>
        </p:nvSpPr>
        <p:spPr>
          <a:xfrm rot="-5400000">
            <a:off x="5410827" y="4732553"/>
            <a:ext cx="334605" cy="1319773"/>
          </a:xfrm>
          <a:prstGeom prst="leftBrace">
            <a:avLst>
              <a:gd name="adj1" fmla="val 58517"/>
              <a:gd name="adj2" fmla="val 50000"/>
            </a:avLst>
          </a:prstGeom>
          <a:ln>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9900"/>
              </a:solidFill>
            </a:endParaRPr>
          </a:p>
        </p:txBody>
      </p:sp>
      <mc:AlternateContent xmlns:mc="http://schemas.openxmlformats.org/markup-compatibility/2006" xmlns:a14="http://schemas.microsoft.com/office/drawing/2010/main">
        <mc:Choice Requires="a14">
          <p:sp>
            <p:nvSpPr>
              <p:cNvPr id="8" name="Text Box 10">
                <a:extLst>
                  <a:ext uri="{FF2B5EF4-FFF2-40B4-BE49-F238E27FC236}">
                    <a16:creationId xmlns:a16="http://schemas.microsoft.com/office/drawing/2014/main" id="{AED9663B-1EFF-48A2-AEBE-4B935A372089}"/>
                  </a:ext>
                </a:extLst>
              </p:cNvPr>
              <p:cNvSpPr txBox="1">
                <a:spLocks noChangeArrowheads="1"/>
              </p:cNvSpPr>
              <p:nvPr/>
            </p:nvSpPr>
            <p:spPr bwMode="auto">
              <a:xfrm>
                <a:off x="718541" y="5309663"/>
                <a:ext cx="3234491" cy="757130"/>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p>
                <a:pPr lvl="0" algn="ctr" rtl="1">
                  <a:lnSpc>
                    <a:spcPct val="90000"/>
                  </a:lnSpc>
                  <a:defRPr/>
                </a:pPr>
                <a14:m>
                  <m:oMath xmlns:m="http://schemas.openxmlformats.org/officeDocument/2006/math">
                    <m:r>
                      <a:rPr lang="en-US" sz="2400" i="1" smtClean="0">
                        <a:solidFill>
                          <a:srgbClr val="009900"/>
                        </a:solidFill>
                        <a:latin typeface="Cambria Math" panose="02040503050406030204" pitchFamily="18" charset="0"/>
                      </a:rPr>
                      <m:t>𝐹</m:t>
                    </m:r>
                    <m:d>
                      <m:dPr>
                        <m:ctrlPr>
                          <a:rPr lang="en-US" sz="2400" i="1">
                            <a:solidFill>
                              <a:srgbClr val="009900"/>
                            </a:solidFill>
                            <a:latin typeface="Cambria Math" panose="02040503050406030204" pitchFamily="18" charset="0"/>
                          </a:rPr>
                        </m:ctrlPr>
                      </m:dPr>
                      <m:e>
                        <m:r>
                          <a:rPr lang="en-US" sz="2400" i="1">
                            <a:solidFill>
                              <a:srgbClr val="009900"/>
                            </a:solidFill>
                            <a:latin typeface="Cambria Math" panose="02040503050406030204" pitchFamily="18" charset="0"/>
                          </a:rPr>
                          <m:t>𝑄</m:t>
                        </m:r>
                      </m:e>
                    </m:d>
                    <m:r>
                      <a:rPr lang="en-US" sz="2400" i="1">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𝑃</m:t>
                    </m:r>
                    <m:r>
                      <a:rPr lang="en-US" sz="2400" i="1">
                        <a:solidFill>
                          <a:srgbClr val="009900"/>
                        </a:solidFill>
                        <a:latin typeface="Cambria Math" panose="02040503050406030204" pitchFamily="18" charset="0"/>
                      </a:rPr>
                      <m:t>(</m:t>
                    </m:r>
                    <m:r>
                      <a:rPr lang="en-US" sz="2400" i="1">
                        <a:solidFill>
                          <a:srgbClr val="009900"/>
                        </a:solidFill>
                        <a:latin typeface="Cambria Math" panose="02040503050406030204" pitchFamily="18" charset="0"/>
                      </a:rPr>
                      <m:t>𝐷</m:t>
                    </m:r>
                    <m:r>
                      <a:rPr lang="en-US" sz="2400" i="1">
                        <a:solidFill>
                          <a:srgbClr val="009900"/>
                        </a:solidFill>
                        <a:latin typeface="Cambria Math" panose="02040503050406030204" pitchFamily="18" charset="0"/>
                        <a:ea typeface="Cambria Math" panose="02040503050406030204" pitchFamily="18" charset="0"/>
                      </a:rPr>
                      <m:t>≤</m:t>
                    </m:r>
                    <m:r>
                      <a:rPr lang="en-US" sz="2400" i="1">
                        <a:solidFill>
                          <a:srgbClr val="009900"/>
                        </a:solidFill>
                        <a:latin typeface="Cambria Math" panose="02040503050406030204" pitchFamily="18" charset="0"/>
                        <a:ea typeface="Cambria Math" panose="02040503050406030204" pitchFamily="18" charset="0"/>
                      </a:rPr>
                      <m:t>𝑄</m:t>
                    </m:r>
                    <m:r>
                      <a:rPr lang="en-US" sz="2400" i="1">
                        <a:solidFill>
                          <a:srgbClr val="009900"/>
                        </a:solidFill>
                        <a:latin typeface="Cambria Math" panose="02040503050406030204" pitchFamily="18" charset="0"/>
                      </a:rPr>
                      <m:t>)</m:t>
                    </m:r>
                  </m:oMath>
                </a14:m>
                <a:r>
                  <a:rPr lang="ar-SA" sz="2400" dirty="0">
                    <a:solidFill>
                      <a:srgbClr val="009900"/>
                    </a:solidFill>
                  </a:rPr>
                  <a:t>  </a:t>
                </a:r>
                <a:endParaRPr lang="en-US" sz="2400" dirty="0">
                  <a:solidFill>
                    <a:srgbClr val="009900"/>
                  </a:solidFill>
                </a:endParaRPr>
              </a:p>
              <a:p>
                <a:pPr lvl="0" algn="ctr" rtl="1">
                  <a:lnSpc>
                    <a:spcPct val="90000"/>
                  </a:lnSpc>
                  <a:defRPr/>
                </a:pPr>
                <a:r>
                  <a:rPr lang="ar-SA" sz="2400" dirty="0">
                    <a:solidFill>
                      <a:srgbClr val="009900"/>
                    </a:solidFill>
                  </a:rPr>
                  <a:t>(دالة التوزيع التراكمي)</a:t>
                </a:r>
                <a:endParaRPr kumimoji="0" lang="en-US" altLang="en-US" sz="2400" u="none" strike="noStrike" kern="1200" cap="none" spc="0" normalizeH="0" baseline="0" noProof="0" dirty="0">
                  <a:ln>
                    <a:noFill/>
                  </a:ln>
                  <a:solidFill>
                    <a:srgbClr val="009900"/>
                  </a:solidFill>
                  <a:effectLst/>
                  <a:uLnTx/>
                  <a:uFillTx/>
                </a:endParaRPr>
              </a:p>
            </p:txBody>
          </p:sp>
        </mc:Choice>
        <mc:Fallback xmlns="">
          <p:sp>
            <p:nvSpPr>
              <p:cNvPr id="8" name="Text Box 10">
                <a:extLst>
                  <a:ext uri="{FF2B5EF4-FFF2-40B4-BE49-F238E27FC236}">
                    <a16:creationId xmlns:a16="http://schemas.microsoft.com/office/drawing/2014/main" id="{AED9663B-1EFF-48A2-AEBE-4B935A372089}"/>
                  </a:ext>
                </a:extLst>
              </p:cNvPr>
              <p:cNvSpPr txBox="1">
                <a:spLocks noRot="1" noChangeAspect="1" noMove="1" noResize="1" noEditPoints="1" noAdjustHandles="1" noChangeArrowheads="1" noChangeShapeType="1" noTextEdit="1"/>
              </p:cNvSpPr>
              <p:nvPr/>
            </p:nvSpPr>
            <p:spPr bwMode="auto">
              <a:xfrm>
                <a:off x="718541" y="5309663"/>
                <a:ext cx="3234491" cy="757130"/>
              </a:xfrm>
              <a:prstGeom prst="rect">
                <a:avLst/>
              </a:prstGeom>
              <a:blipFill>
                <a:blip r:embed="rId4"/>
                <a:stretch>
                  <a:fillRect t="-10484" b="-18548"/>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97715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Effect transition="in" filter="fade">
                                      <p:cBhvr>
                                        <p:cTn id="11" dur="1000"/>
                                        <p:tgtEl>
                                          <p:spTgt spid="5939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animEffect transition="in" filter="fade">
                                      <p:cBhvr>
                                        <p:cTn id="15" dur="1000"/>
                                        <p:tgtEl>
                                          <p:spTgt spid="5939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animEffect transition="in" filter="fade">
                                      <p:cBhvr>
                                        <p:cTn id="19" dur="1000"/>
                                        <p:tgtEl>
                                          <p:spTgt spid="59395">
                                            <p:txEl>
                                              <p:pRg st="6" end="6"/>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algn="just" rtl="1">
                  <a:spcAft>
                    <a:spcPts val="600"/>
                  </a:spcAft>
                  <a:buFont typeface="Arial" panose="020B0604020202020204" pitchFamily="34" charset="0"/>
                  <a:buChar char="•"/>
                </a:pPr>
                <a:r>
                  <a:rPr lang="ar-SA" sz="3000" dirty="0"/>
                  <a:t>أي أنه ينبغي مواصلة زيادة كمية المخزون طالما أن احتمال عدم بيع الوحدة الأخيرة المضافة يقل عن نسبة  </a:t>
                </a:r>
                <a14:m>
                  <m:oMath xmlns:m="http://schemas.openxmlformats.org/officeDocument/2006/math">
                    <m:f>
                      <m:fPr>
                        <m:ctrlPr>
                          <a:rPr lang="en-US" sz="3000" i="1">
                            <a:latin typeface="Cambria Math" panose="02040503050406030204" pitchFamily="18" charset="0"/>
                          </a:rPr>
                        </m:ctrlPr>
                      </m:fPr>
                      <m:num>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𝑢</m:t>
                            </m:r>
                          </m:sub>
                        </m:sSub>
                      </m:num>
                      <m:den>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𝑢</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𝑜</m:t>
                            </m:r>
                          </m:sub>
                        </m:sSub>
                      </m:den>
                    </m:f>
                  </m:oMath>
                </a14:m>
                <a:endParaRPr lang="ar-SA" sz="3000" dirty="0"/>
              </a:p>
              <a:p>
                <a:pPr algn="just" rtl="1">
                  <a:spcAft>
                    <a:spcPts val="600"/>
                  </a:spcAft>
                  <a:buFont typeface="Arial" panose="020B0604020202020204" pitchFamily="34" charset="0"/>
                  <a:buChar char="•"/>
                </a:pPr>
                <a:r>
                  <a:rPr lang="ar-SA" sz="3000" dirty="0"/>
                  <a:t>كمية الطلبية المثلى </a:t>
                </a:r>
                <a14:m>
                  <m:oMath xmlns:m="http://schemas.openxmlformats.org/officeDocument/2006/math">
                    <m:sSup>
                      <m:sSupPr>
                        <m:ctrlPr>
                          <a:rPr lang="en-US" sz="3000" i="1" smtClean="0">
                            <a:latin typeface="Cambria Math" panose="02040503050406030204" pitchFamily="18" charset="0"/>
                          </a:rPr>
                        </m:ctrlPr>
                      </m:sSupPr>
                      <m:e>
                        <m:r>
                          <a:rPr lang="en-US" sz="3000" b="0" i="1" smtClean="0">
                            <a:latin typeface="Cambria Math" panose="02040503050406030204" pitchFamily="18" charset="0"/>
                          </a:rPr>
                          <m:t>𝑄</m:t>
                        </m:r>
                      </m:e>
                      <m:sup>
                        <m:r>
                          <a:rPr lang="en-US" sz="3000" b="0" i="1" smtClean="0">
                            <a:latin typeface="Cambria Math" panose="02040503050406030204" pitchFamily="18" charset="0"/>
                          </a:rPr>
                          <m:t>∗</m:t>
                        </m:r>
                      </m:sup>
                    </m:sSup>
                  </m:oMath>
                </a14:m>
                <a:r>
                  <a:rPr lang="ar-SA" sz="3000" dirty="0"/>
                  <a:t> التي ستقلل التكلفة المتوقعة </a:t>
                </a:r>
                <a14:m>
                  <m:oMath xmlns:m="http://schemas.openxmlformats.org/officeDocument/2006/math">
                    <m:r>
                      <a:rPr lang="en-US" sz="3000" i="1">
                        <a:latin typeface="Cambria Math" panose="02040503050406030204" pitchFamily="18" charset="0"/>
                      </a:rPr>
                      <m:t>𝐸</m:t>
                    </m:r>
                    <m:d>
                      <m:dPr>
                        <m:ctrlPr>
                          <a:rPr lang="en-US" sz="3000" i="1">
                            <a:latin typeface="Cambria Math" panose="02040503050406030204" pitchFamily="18" charset="0"/>
                          </a:rPr>
                        </m:ctrlPr>
                      </m:dPr>
                      <m:e>
                        <m:r>
                          <a:rPr lang="en-US" sz="3000" i="1">
                            <a:latin typeface="Cambria Math" panose="02040503050406030204" pitchFamily="18" charset="0"/>
                          </a:rPr>
                          <m:t>𝑄</m:t>
                        </m:r>
                      </m:e>
                    </m:d>
                  </m:oMath>
                </a14:m>
                <a:r>
                  <a:rPr lang="ar-SA" sz="3000" dirty="0"/>
                  <a:t> هي أصغر قيمة لـ </a:t>
                </a:r>
                <a14:m>
                  <m:oMath xmlns:m="http://schemas.openxmlformats.org/officeDocument/2006/math">
                    <m:r>
                      <a:rPr lang="en-US" sz="3000" i="1">
                        <a:latin typeface="Cambria Math" panose="02040503050406030204" pitchFamily="18" charset="0"/>
                      </a:rPr>
                      <m:t>𝑄</m:t>
                    </m:r>
                  </m:oMath>
                </a14:m>
                <a:r>
                  <a:rPr lang="ar-SA" sz="3000" dirty="0"/>
                  <a:t> التي تحقق :</a:t>
                </a:r>
              </a:p>
              <a:p>
                <a:pPr marL="0" indent="0" algn="ctr" rtl="1">
                  <a:spcBef>
                    <a:spcPts val="0"/>
                  </a:spcBef>
                  <a:spcAft>
                    <a:spcPts val="600"/>
                  </a:spcAft>
                  <a:buNone/>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𝐹</m:t>
                      </m:r>
                      <m:d>
                        <m:dPr>
                          <m:ctrlPr>
                            <a:rPr lang="en-US" sz="3000" b="0" i="1" smtClean="0">
                              <a:latin typeface="Cambria Math" panose="02040503050406030204" pitchFamily="18" charset="0"/>
                            </a:rPr>
                          </m:ctrlPr>
                        </m:dPr>
                        <m:e>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𝑄</m:t>
                              </m:r>
                            </m:e>
                            <m:sup>
                              <m:r>
                                <a:rPr lang="en-US" sz="3000" b="0" i="1" smtClean="0">
                                  <a:latin typeface="Cambria Math" panose="02040503050406030204" pitchFamily="18" charset="0"/>
                                </a:rPr>
                                <m:t>∗</m:t>
                              </m:r>
                            </m:sup>
                          </m:sSup>
                        </m:e>
                      </m:d>
                      <m:r>
                        <a:rPr lang="en-US" sz="3000" b="0" i="1" smtClean="0">
                          <a:latin typeface="Cambria Math" panose="02040503050406030204" pitchFamily="18" charset="0"/>
                          <a:ea typeface="Cambria Math" panose="02040503050406030204" pitchFamily="18" charset="0"/>
                        </a:rPr>
                        <m:t>≥</m:t>
                      </m:r>
                      <m:f>
                        <m:fPr>
                          <m:ctrlPr>
                            <a:rPr lang="en-US" sz="3000" b="0" i="1" smtClean="0">
                              <a:latin typeface="Cambria Math" panose="02040503050406030204" pitchFamily="18" charset="0"/>
                            </a:rPr>
                          </m:ctrlPr>
                        </m:fPr>
                        <m:num>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𝑐</m:t>
                              </m:r>
                            </m:e>
                            <m:sub>
                              <m:r>
                                <a:rPr lang="en-US" sz="3000" b="0" i="1" smtClean="0">
                                  <a:latin typeface="Cambria Math" panose="02040503050406030204" pitchFamily="18" charset="0"/>
                                </a:rPr>
                                <m:t>𝑢</m:t>
                              </m:r>
                            </m:sub>
                          </m:sSub>
                        </m:num>
                        <m:den>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𝑐</m:t>
                              </m:r>
                            </m:e>
                            <m:sub>
                              <m:r>
                                <a:rPr lang="en-US" sz="3000" b="0" i="1" smtClean="0">
                                  <a:latin typeface="Cambria Math" panose="02040503050406030204" pitchFamily="18" charset="0"/>
                                </a:rPr>
                                <m:t>𝑢</m:t>
                              </m:r>
                            </m:sub>
                          </m:sSub>
                          <m:r>
                            <a:rPr lang="en-US" sz="3000" b="0" i="1" smtClean="0">
                              <a:latin typeface="Cambria Math" panose="02040503050406030204" pitchFamily="18" charset="0"/>
                            </a:rPr>
                            <m:t>+</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𝑐</m:t>
                              </m:r>
                            </m:e>
                            <m:sub>
                              <m:r>
                                <a:rPr lang="en-US" sz="3000" b="0" i="1" smtClean="0">
                                  <a:latin typeface="Cambria Math" panose="02040503050406030204" pitchFamily="18" charset="0"/>
                                </a:rPr>
                                <m:t>𝑜</m:t>
                              </m:r>
                            </m:sub>
                          </m:sSub>
                        </m:den>
                      </m:f>
                    </m:oMath>
                  </m:oMathPara>
                </a14:m>
                <a:endParaRPr lang="ar-SA" sz="3000" dirty="0"/>
              </a:p>
              <a:p>
                <a:pPr algn="r" rtl="1"/>
                <a:r>
                  <a:rPr lang="ar-SA" sz="3000" dirty="0"/>
                  <a:t>هذه النتيجة تتحقق أيضا في حالة أن </a:t>
                </a:r>
                <a14:m>
                  <m:oMath xmlns:m="http://schemas.openxmlformats.org/officeDocument/2006/math">
                    <m:r>
                      <a:rPr lang="en-US" sz="3000">
                        <a:latin typeface="Cambria Math" panose="02040503050406030204" pitchFamily="18" charset="0"/>
                      </a:rPr>
                      <m:t>𝐷</m:t>
                    </m:r>
                  </m:oMath>
                </a14:m>
                <a:r>
                  <a:rPr lang="ar-SA" sz="3000" dirty="0"/>
                  <a:t> متغير متصل</a:t>
                </a:r>
                <a:r>
                  <a:rPr lang="en-US" sz="3000" dirty="0"/>
                  <a:t> :</a:t>
                </a:r>
                <a:r>
                  <a:rPr lang="en-US" sz="1000" dirty="0"/>
                  <a:t> </a:t>
                </a:r>
              </a:p>
              <a:p>
                <a:pPr marL="0" indent="0" algn="r" rtl="1">
                  <a:buNone/>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𝐹</m:t>
                      </m:r>
                      <m:d>
                        <m:dPr>
                          <m:ctrlPr>
                            <a:rPr lang="en-US" sz="3000" i="1">
                              <a:latin typeface="Cambria Math" panose="02040503050406030204" pitchFamily="18" charset="0"/>
                            </a:rPr>
                          </m:ctrlPr>
                        </m:dPr>
                        <m:e>
                          <m:sSup>
                            <m:sSupPr>
                              <m:ctrlPr>
                                <a:rPr lang="en-US" sz="3000" i="1" smtClean="0">
                                  <a:latin typeface="Cambria Math" panose="02040503050406030204" pitchFamily="18" charset="0"/>
                                </a:rPr>
                              </m:ctrlPr>
                            </m:sSupPr>
                            <m:e>
                              <m:r>
                                <a:rPr lang="en-US" sz="3000" b="0" i="1" smtClean="0">
                                  <a:latin typeface="Cambria Math" panose="02040503050406030204" pitchFamily="18" charset="0"/>
                                </a:rPr>
                                <m:t>𝑄</m:t>
                              </m:r>
                            </m:e>
                            <m:sup>
                              <m:r>
                                <a:rPr lang="en-US" sz="3000" b="0" i="1" smtClean="0">
                                  <a:latin typeface="Cambria Math" panose="02040503050406030204" pitchFamily="18" charset="0"/>
                                </a:rPr>
                                <m:t>∗</m:t>
                              </m:r>
                            </m:sup>
                          </m:sSup>
                        </m:e>
                      </m:d>
                      <m:r>
                        <a:rPr lang="en-US" sz="3000" b="0" i="1" smtClean="0">
                          <a:latin typeface="Cambria Math" panose="02040503050406030204" pitchFamily="18" charset="0"/>
                          <a:ea typeface="Cambria Math" panose="02040503050406030204" pitchFamily="18" charset="0"/>
                        </a:rPr>
                        <m:t>=</m:t>
                      </m:r>
                      <m:f>
                        <m:fPr>
                          <m:ctrlPr>
                            <a:rPr lang="en-US" sz="3000" i="1">
                              <a:latin typeface="Cambria Math" panose="02040503050406030204" pitchFamily="18" charset="0"/>
                            </a:rPr>
                          </m:ctrlPr>
                        </m:fPr>
                        <m:num>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𝑢</m:t>
                              </m:r>
                            </m:sub>
                          </m:sSub>
                        </m:num>
                        <m:den>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𝑢</m:t>
                              </m:r>
                            </m:sub>
                          </m:sSub>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𝑐</m:t>
                              </m:r>
                            </m:e>
                            <m:sub>
                              <m:r>
                                <a:rPr lang="en-US" sz="3000" i="1">
                                  <a:latin typeface="Cambria Math" panose="02040503050406030204" pitchFamily="18" charset="0"/>
                                </a:rPr>
                                <m:t>𝑜</m:t>
                              </m:r>
                            </m:sub>
                          </m:sSub>
                        </m:den>
                      </m:f>
                    </m:oMath>
                  </m:oMathPara>
                </a14:m>
                <a:endParaRPr lang="ar-SA" sz="3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2869" t="-1677" r="-14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F8C888A-6AB7-4E9A-9677-96E004FC182B}"/>
                  </a:ext>
                </a:extLst>
              </p:cNvPr>
              <p:cNvSpPr txBox="1"/>
              <p:nvPr/>
            </p:nvSpPr>
            <p:spPr>
              <a:xfrm>
                <a:off x="35496" y="3892914"/>
                <a:ext cx="2592288" cy="707886"/>
              </a:xfrm>
              <a:prstGeom prst="rect">
                <a:avLst/>
              </a:prstGeom>
              <a:noFill/>
            </p:spPr>
            <p:txBody>
              <a:bodyPr wrap="square" rtlCol="0">
                <a:spAutoFit/>
              </a:bodyPr>
              <a:lstStyle/>
              <a:p>
                <a:pPr algn="ctr" rtl="1"/>
                <a:r>
                  <a:rPr lang="ar-SA" sz="2000" dirty="0">
                    <a:solidFill>
                      <a:srgbClr val="009900"/>
                    </a:solidFill>
                  </a:rPr>
                  <a:t>لو تحققت عند المساواة سيكون </a:t>
                </a:r>
                <a14:m>
                  <m:oMath xmlns:m="http://schemas.openxmlformats.org/officeDocument/2006/math">
                    <m:sSup>
                      <m:sSupPr>
                        <m:ctrlPr>
                          <a:rPr lang="en-US" sz="2000" i="1">
                            <a:solidFill>
                              <a:srgbClr val="009900"/>
                            </a:solidFill>
                            <a:latin typeface="Cambria Math" panose="02040503050406030204" pitchFamily="18" charset="0"/>
                          </a:rPr>
                        </m:ctrlPr>
                      </m:sSupPr>
                      <m:e>
                        <m:r>
                          <a:rPr lang="en-US" sz="2000" i="1">
                            <a:solidFill>
                              <a:srgbClr val="009900"/>
                            </a:solidFill>
                            <a:latin typeface="Cambria Math" panose="02040503050406030204" pitchFamily="18" charset="0"/>
                          </a:rPr>
                          <m:t>𝑄</m:t>
                        </m:r>
                      </m:e>
                      <m:sup>
                        <m:r>
                          <a:rPr lang="en-US" sz="2000" i="1">
                            <a:solidFill>
                              <a:srgbClr val="009900"/>
                            </a:solidFill>
                            <a:latin typeface="Cambria Math" panose="02040503050406030204" pitchFamily="18" charset="0"/>
                          </a:rPr>
                          <m:t>∗</m:t>
                        </m:r>
                      </m:sup>
                    </m:sSup>
                    <m:r>
                      <a:rPr lang="en-US" sz="2000" b="0" i="1" smtClean="0">
                        <a:solidFill>
                          <a:srgbClr val="009900"/>
                        </a:solidFill>
                        <a:latin typeface="Cambria Math" panose="02040503050406030204" pitchFamily="18" charset="0"/>
                      </a:rPr>
                      <m:t>+</m:t>
                    </m:r>
                    <m:r>
                      <a:rPr lang="en-US" sz="2000" b="0" i="1" smtClean="0">
                        <a:solidFill>
                          <a:srgbClr val="009900"/>
                        </a:solidFill>
                        <a:latin typeface="Cambria Math" panose="02040503050406030204" pitchFamily="18" charset="0"/>
                      </a:rPr>
                      <m:t>1</m:t>
                    </m:r>
                  </m:oMath>
                </a14:m>
                <a:r>
                  <a:rPr lang="ar-SA" sz="2000" dirty="0">
                    <a:solidFill>
                      <a:srgbClr val="009900"/>
                    </a:solidFill>
                  </a:rPr>
                  <a:t> أيضا حل أمثل</a:t>
                </a:r>
                <a:endParaRPr lang="en-US" sz="2000" dirty="0"/>
              </a:p>
            </p:txBody>
          </p:sp>
        </mc:Choice>
        <mc:Fallback xmlns="">
          <p:sp>
            <p:nvSpPr>
              <p:cNvPr id="2" name="TextBox 1">
                <a:extLst>
                  <a:ext uri="{FF2B5EF4-FFF2-40B4-BE49-F238E27FC236}">
                    <a16:creationId xmlns:a16="http://schemas.microsoft.com/office/drawing/2014/main" id="{3F8C888A-6AB7-4E9A-9677-96E004FC182B}"/>
                  </a:ext>
                </a:extLst>
              </p:cNvPr>
              <p:cNvSpPr txBox="1">
                <a:spLocks noRot="1" noChangeAspect="1" noMove="1" noResize="1" noEditPoints="1" noAdjustHandles="1" noChangeArrowheads="1" noChangeShapeType="1" noTextEdit="1"/>
              </p:cNvSpPr>
              <p:nvPr/>
            </p:nvSpPr>
            <p:spPr>
              <a:xfrm>
                <a:off x="35496" y="3892914"/>
                <a:ext cx="2592288" cy="707886"/>
              </a:xfrm>
              <a:prstGeom prst="rect">
                <a:avLst/>
              </a:prstGeom>
              <a:blipFill>
                <a:blip r:embed="rId3"/>
                <a:stretch>
                  <a:fillRect l="-5176" t="-4310" r="-2353" b="-15517"/>
                </a:stretch>
              </a:blipFill>
            </p:spPr>
            <p:txBody>
              <a:bodyPr/>
              <a:lstStyle/>
              <a:p>
                <a:r>
                  <a:rPr lang="en-US">
                    <a:noFill/>
                  </a:rPr>
                  <a:t> </a:t>
                </a:r>
              </a:p>
            </p:txBody>
          </p:sp>
        </mc:Fallback>
      </mc:AlternateContent>
    </p:spTree>
    <p:extLst>
      <p:ext uri="{BB962C8B-B14F-4D97-AF65-F5344CB8AC3E}">
        <p14:creationId xmlns:p14="http://schemas.microsoft.com/office/powerpoint/2010/main" val="56064666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114" y="1844824"/>
            <a:ext cx="6943294" cy="4707044"/>
          </a:xfrm>
          <a:prstGeom prst="rect">
            <a:avLst/>
          </a:prstGeom>
        </p:spPr>
      </p:pic>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r>
              <a:rPr lang="ar-SA" dirty="0"/>
              <a:t>مثال لتأثير طلب وحدة إضافية من إحدى السلع</a:t>
            </a:r>
            <a:r>
              <a:rPr lang="ar-SA" sz="1200" dirty="0"/>
              <a:t> </a:t>
            </a:r>
            <a:r>
              <a:rPr lang="ar-SA" dirty="0"/>
              <a:t>:</a:t>
            </a:r>
          </a:p>
        </p:txBody>
      </p:sp>
      <p:sp>
        <p:nvSpPr>
          <p:cNvPr id="8" name="Text Box 10"/>
          <p:cNvSpPr txBox="1">
            <a:spLocks noChangeArrowheads="1"/>
          </p:cNvSpPr>
          <p:nvPr/>
        </p:nvSpPr>
        <p:spPr bwMode="auto">
          <a:xfrm>
            <a:off x="3775413" y="6062475"/>
            <a:ext cx="1800200"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كمية الطلبية</a:t>
            </a:r>
            <a:endParaRPr kumimoji="0" lang="en-US" altLang="en-US" sz="2400" u="none" strike="noStrike" kern="1200" cap="none" spc="0" normalizeH="0" baseline="0" noProof="0" dirty="0">
              <a:ln>
                <a:noFill/>
              </a:ln>
              <a:effectLst/>
              <a:uLnTx/>
              <a:uFillTx/>
            </a:endParaRPr>
          </a:p>
        </p:txBody>
      </p:sp>
      <p:sp>
        <p:nvSpPr>
          <p:cNvPr id="9" name="Text Box 10"/>
          <p:cNvSpPr txBox="1">
            <a:spLocks noChangeArrowheads="1"/>
          </p:cNvSpPr>
          <p:nvPr/>
        </p:nvSpPr>
        <p:spPr bwMode="auto">
          <a:xfrm rot="16200000">
            <a:off x="-191208" y="3589784"/>
            <a:ext cx="337963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الأرباح والخسائر الحدية المتوقعة</a:t>
            </a:r>
            <a:endParaRPr kumimoji="0" lang="en-US" altLang="en-US" sz="2400" u="none" strike="noStrike" kern="1200" cap="none" spc="0" normalizeH="0" baseline="0" noProof="0" dirty="0">
              <a:ln>
                <a:noFill/>
              </a:ln>
              <a:effectLst/>
              <a:uLnTx/>
              <a:uFillTx/>
            </a:endParaRPr>
          </a:p>
        </p:txBody>
      </p:sp>
      <p:sp>
        <p:nvSpPr>
          <p:cNvPr id="10" name="Text Box 10"/>
          <p:cNvSpPr txBox="1">
            <a:spLocks noChangeArrowheads="1"/>
          </p:cNvSpPr>
          <p:nvPr/>
        </p:nvSpPr>
        <p:spPr bwMode="auto">
          <a:xfrm>
            <a:off x="2143392" y="2049005"/>
            <a:ext cx="543009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11" name="Text Box 10"/>
          <p:cNvSpPr txBox="1">
            <a:spLocks noChangeArrowheads="1"/>
          </p:cNvSpPr>
          <p:nvPr/>
        </p:nvSpPr>
        <p:spPr bwMode="auto">
          <a:xfrm rot="5400000">
            <a:off x="6022245" y="3570754"/>
            <a:ext cx="346822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7" name="Text Box 10"/>
          <p:cNvSpPr txBox="1">
            <a:spLocks noChangeArrowheads="1"/>
          </p:cNvSpPr>
          <p:nvPr/>
        </p:nvSpPr>
        <p:spPr bwMode="auto">
          <a:xfrm>
            <a:off x="5382018" y="3875112"/>
            <a:ext cx="3024335" cy="757130"/>
          </a:xfrm>
          <a:prstGeom prst="rect">
            <a:avLst/>
          </a:prstGeom>
          <a:solidFill>
            <a:schemeClr val="bg1"/>
          </a:solidFill>
          <a:ln w="9525">
            <a:noFill/>
            <a:miter lim="800000"/>
            <a:headEnd/>
            <a:tailEnd/>
          </a:ln>
          <a:effectLst/>
          <a:extLst/>
        </p:spPr>
        <p:txBody>
          <a:bodyPr wrap="square">
            <a:spAutoFit/>
          </a:bodyPr>
          <a:lstStyle/>
          <a:p>
            <a:pPr lvl="0" algn="ctr" rtl="1">
              <a:lnSpc>
                <a:spcPct val="90000"/>
              </a:lnSpc>
              <a:defRPr/>
            </a:pPr>
            <a:r>
              <a:rPr kumimoji="0" lang="ar-SA" altLang="en-US" sz="2400" u="none" strike="noStrike" kern="1200" cap="none" spc="0" normalizeH="0" baseline="0" noProof="0" dirty="0">
                <a:ln>
                  <a:noFill/>
                </a:ln>
                <a:solidFill>
                  <a:srgbClr val="FF0000"/>
                </a:solidFill>
                <a:effectLst/>
                <a:uLnTx/>
                <a:uFillTx/>
              </a:rPr>
              <a:t>الخسارة </a:t>
            </a:r>
            <a:r>
              <a:rPr lang="ar-SA" altLang="en-US" sz="2400" dirty="0">
                <a:solidFill>
                  <a:srgbClr val="FF0000"/>
                </a:solidFill>
              </a:rPr>
              <a:t>الحدية المتوقعة من زيادة حدوث فائض المخزون</a:t>
            </a:r>
            <a:endParaRPr lang="en-US" altLang="en-US" sz="2400" dirty="0">
              <a:solidFill>
                <a:srgbClr val="FF0000"/>
              </a:solidFill>
            </a:endParaRPr>
          </a:p>
        </p:txBody>
      </p:sp>
      <p:sp>
        <p:nvSpPr>
          <p:cNvPr id="6" name="Text Box 10"/>
          <p:cNvSpPr txBox="1">
            <a:spLocks noChangeArrowheads="1"/>
          </p:cNvSpPr>
          <p:nvPr/>
        </p:nvSpPr>
        <p:spPr bwMode="auto">
          <a:xfrm>
            <a:off x="4141422" y="2444879"/>
            <a:ext cx="2731650" cy="757130"/>
          </a:xfrm>
          <a:prstGeom prst="rect">
            <a:avLst/>
          </a:prstGeom>
          <a:solidFill>
            <a:schemeClr val="bg1"/>
          </a:solidFill>
          <a:ln w="9525">
            <a:noFill/>
            <a:miter lim="800000"/>
            <a:headEnd/>
            <a:tailEnd/>
          </a:ln>
          <a:effectLst/>
          <a:extLst/>
        </p:spPr>
        <p:txBody>
          <a:bodyPr wrap="square" lIns="0" rIns="0">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المنفعة الحدية المتوقعة من تقليل حدوث نقص المخزون</a:t>
            </a:r>
            <a:endParaRPr kumimoji="0" lang="en-US" altLang="en-US" sz="2400" u="none" strike="noStrike" kern="1200" cap="none" spc="0" normalizeH="0" baseline="0" noProof="0" dirty="0">
              <a:ln>
                <a:noFill/>
              </a:ln>
              <a:solidFill>
                <a:schemeClr val="accent6"/>
              </a:solidFill>
              <a:effectLst/>
              <a:uLnTx/>
              <a:uFillTx/>
            </a:endParaRPr>
          </a:p>
        </p:txBody>
      </p:sp>
    </p:spTree>
    <p:extLst>
      <p:ext uri="{BB962C8B-B14F-4D97-AF65-F5344CB8AC3E}">
        <p14:creationId xmlns:p14="http://schemas.microsoft.com/office/powerpoint/2010/main" val="92354234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114" y="1844824"/>
            <a:ext cx="6943294" cy="4707044"/>
          </a:xfrm>
          <a:prstGeom prst="rect">
            <a:avLst/>
          </a:prstGeom>
        </p:spPr>
      </p:pic>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r>
              <a:rPr lang="ar-SA" dirty="0"/>
              <a:t>مثال لتأثير طلب وحدة إضافية من إحدى السلع</a:t>
            </a:r>
            <a:r>
              <a:rPr lang="ar-SA" sz="1200" dirty="0"/>
              <a:t> </a:t>
            </a:r>
            <a:r>
              <a:rPr lang="ar-SA" dirty="0"/>
              <a:t>:</a:t>
            </a:r>
          </a:p>
        </p:txBody>
      </p:sp>
      <p:sp>
        <p:nvSpPr>
          <p:cNvPr id="8" name="Text Box 10"/>
          <p:cNvSpPr txBox="1">
            <a:spLocks noChangeArrowheads="1"/>
          </p:cNvSpPr>
          <p:nvPr/>
        </p:nvSpPr>
        <p:spPr bwMode="auto">
          <a:xfrm>
            <a:off x="3775413" y="6062475"/>
            <a:ext cx="1800200"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كمية الطلبية</a:t>
            </a:r>
            <a:endParaRPr kumimoji="0" lang="en-US" altLang="en-US" sz="2400" u="none" strike="noStrike" kern="1200" cap="none" spc="0" normalizeH="0" baseline="0" noProof="0" dirty="0">
              <a:ln>
                <a:noFill/>
              </a:ln>
              <a:effectLst/>
              <a:uLnTx/>
              <a:uFillTx/>
            </a:endParaRPr>
          </a:p>
        </p:txBody>
      </p:sp>
      <p:sp>
        <p:nvSpPr>
          <p:cNvPr id="9" name="Text Box 10"/>
          <p:cNvSpPr txBox="1">
            <a:spLocks noChangeArrowheads="1"/>
          </p:cNvSpPr>
          <p:nvPr/>
        </p:nvSpPr>
        <p:spPr bwMode="auto">
          <a:xfrm rot="16200000">
            <a:off x="-191208" y="3589784"/>
            <a:ext cx="337963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الأرباح والخسائر الحدية المتوقعة</a:t>
            </a:r>
            <a:endParaRPr kumimoji="0" lang="en-US" altLang="en-US" sz="2400" u="none" strike="noStrike" kern="1200" cap="none" spc="0" normalizeH="0" baseline="0" noProof="0" dirty="0">
              <a:ln>
                <a:noFill/>
              </a:ln>
              <a:effectLst/>
              <a:uLnTx/>
              <a:uFillTx/>
            </a:endParaRPr>
          </a:p>
        </p:txBody>
      </p:sp>
      <p:sp>
        <p:nvSpPr>
          <p:cNvPr id="10" name="Text Box 10"/>
          <p:cNvSpPr txBox="1">
            <a:spLocks noChangeArrowheads="1"/>
          </p:cNvSpPr>
          <p:nvPr/>
        </p:nvSpPr>
        <p:spPr bwMode="auto">
          <a:xfrm>
            <a:off x="2143392" y="2049005"/>
            <a:ext cx="543009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11" name="Text Box 10"/>
          <p:cNvSpPr txBox="1">
            <a:spLocks noChangeArrowheads="1"/>
          </p:cNvSpPr>
          <p:nvPr/>
        </p:nvSpPr>
        <p:spPr bwMode="auto">
          <a:xfrm rot="5400000">
            <a:off x="6022245" y="3570754"/>
            <a:ext cx="346822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mc:AlternateContent xmlns:mc="http://schemas.openxmlformats.org/markup-compatibility/2006" xmlns:a14="http://schemas.microsoft.com/office/drawing/2010/main">
        <mc:Choice Requires="a14">
          <p:sp>
            <p:nvSpPr>
              <p:cNvPr id="6" name="Text Box 10"/>
              <p:cNvSpPr txBox="1">
                <a:spLocks noChangeArrowheads="1"/>
              </p:cNvSpPr>
              <p:nvPr/>
            </p:nvSpPr>
            <p:spPr bwMode="auto">
              <a:xfrm>
                <a:off x="4264253" y="2851540"/>
                <a:ext cx="1790752" cy="424732"/>
              </a:xfrm>
              <a:prstGeom prst="rect">
                <a:avLst/>
              </a:prstGeom>
              <a:solidFill>
                <a:schemeClr val="bg1"/>
              </a:solidFill>
              <a:ln w="9525">
                <a:noFill/>
                <a:miter lim="800000"/>
                <a:headEnd/>
                <a:tailEnd/>
              </a:ln>
              <a:effectLst/>
              <a:extLst/>
            </p:spPr>
            <p:txBody>
              <a:bodyPr wrap="square" lIns="0" rIns="0">
                <a:spAutoFit/>
              </a:bodyPr>
              <a:lstStyle/>
              <a:p>
                <a:pPr lvl="0" algn="ctr" rtl="1">
                  <a:lnSpc>
                    <a:spcPct val="90000"/>
                  </a:lnSpc>
                  <a:defRPr/>
                </a:pPr>
                <a14:m>
                  <m:oMathPara xmlns:m="http://schemas.openxmlformats.org/officeDocument/2006/math">
                    <m:oMathParaPr>
                      <m:jc m:val="left"/>
                    </m:oMathParaPr>
                    <m:oMath xmlns:m="http://schemas.openxmlformats.org/officeDocument/2006/math">
                      <m:sSub>
                        <m:sSubPr>
                          <m:ctrlPr>
                            <a:rPr lang="en-US" sz="2400" i="1" smtClean="0">
                              <a:solidFill>
                                <a:schemeClr val="accent6">
                                  <a:lumMod val="75000"/>
                                </a:schemeClr>
                              </a:solidFill>
                              <a:latin typeface="Cambria Math" panose="02040503050406030204" pitchFamily="18" charset="0"/>
                            </a:rPr>
                          </m:ctrlPr>
                        </m:sSubPr>
                        <m:e>
                          <m:r>
                            <a:rPr lang="en-US" sz="2400" i="1">
                              <a:solidFill>
                                <a:schemeClr val="accent6">
                                  <a:lumMod val="75000"/>
                                </a:schemeClr>
                              </a:solidFill>
                              <a:latin typeface="Cambria Math" panose="02040503050406030204" pitchFamily="18" charset="0"/>
                            </a:rPr>
                            <m:t>𝑐</m:t>
                          </m:r>
                        </m:e>
                        <m:sub>
                          <m:r>
                            <a:rPr lang="en-US" sz="2400" i="1">
                              <a:solidFill>
                                <a:schemeClr val="accent6">
                                  <a:lumMod val="75000"/>
                                </a:schemeClr>
                              </a:solidFill>
                              <a:latin typeface="Cambria Math" panose="02040503050406030204" pitchFamily="18" charset="0"/>
                            </a:rPr>
                            <m:t>𝑢</m:t>
                          </m:r>
                        </m:sub>
                      </m:sSub>
                      <m:d>
                        <m:dPr>
                          <m:ctrlPr>
                            <a:rPr lang="en-US" sz="240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r>
                            <a:rPr lang="en-US" sz="2400" b="0" i="1" smtClean="0">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𝐹</m:t>
                          </m:r>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𝑄</m:t>
                          </m:r>
                          <m:r>
                            <a:rPr lang="en-US" sz="2400" i="1">
                              <a:solidFill>
                                <a:schemeClr val="accent6">
                                  <a:lumMod val="75000"/>
                                </a:schemeClr>
                              </a:solidFill>
                              <a:latin typeface="Cambria Math" panose="02040503050406030204" pitchFamily="18" charset="0"/>
                            </a:rPr>
                            <m:t>)</m:t>
                          </m:r>
                        </m:e>
                      </m:d>
                    </m:oMath>
                  </m:oMathPara>
                </a14:m>
                <a:endParaRPr kumimoji="0" lang="en-US" altLang="en-US" sz="2400" u="none" strike="noStrike" kern="1200" cap="none" spc="0" normalizeH="0" baseline="0" noProof="0" dirty="0">
                  <a:ln>
                    <a:noFill/>
                  </a:ln>
                  <a:solidFill>
                    <a:schemeClr val="accent6">
                      <a:lumMod val="75000"/>
                    </a:schemeClr>
                  </a:solidFill>
                  <a:effectLst/>
                  <a:uLnTx/>
                  <a:uFillTx/>
                </a:endParaRPr>
              </a:p>
            </p:txBody>
          </p:sp>
        </mc:Choice>
        <mc:Fallback xmlns="">
          <p:sp>
            <p:nvSpPr>
              <p:cNvPr id="6" name="Text Box 10"/>
              <p:cNvSpPr txBox="1">
                <a:spLocks noRot="1" noChangeAspect="1" noMove="1" noResize="1" noEditPoints="1" noAdjustHandles="1" noChangeArrowheads="1" noChangeShapeType="1" noTextEdit="1"/>
              </p:cNvSpPr>
              <p:nvPr/>
            </p:nvSpPr>
            <p:spPr bwMode="auto">
              <a:xfrm>
                <a:off x="4264253" y="2851540"/>
                <a:ext cx="1790752" cy="424732"/>
              </a:xfrm>
              <a:prstGeom prst="rect">
                <a:avLst/>
              </a:prstGeom>
              <a:blipFill>
                <a:blip r:embed="rId3"/>
                <a:stretch>
                  <a:fillRect l="-4437" b="-23188"/>
                </a:stretch>
              </a:blipFill>
              <a:ln w="9525">
                <a:noFill/>
                <a:miter lim="800000"/>
                <a:headEnd/>
                <a:tailEnd/>
              </a:ln>
              <a:effectLs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10">
                <a:extLst>
                  <a:ext uri="{FF2B5EF4-FFF2-40B4-BE49-F238E27FC236}">
                    <a16:creationId xmlns:a16="http://schemas.microsoft.com/office/drawing/2014/main" id="{D3A1B45C-EFF7-4ACD-B50F-D6865E90063A}"/>
                  </a:ext>
                </a:extLst>
              </p:cNvPr>
              <p:cNvSpPr txBox="1">
                <a:spLocks noChangeArrowheads="1"/>
              </p:cNvSpPr>
              <p:nvPr/>
            </p:nvSpPr>
            <p:spPr bwMode="auto">
              <a:xfrm>
                <a:off x="5958204" y="4171898"/>
                <a:ext cx="1310104" cy="424732"/>
              </a:xfrm>
              <a:prstGeom prst="rect">
                <a:avLst/>
              </a:prstGeom>
              <a:solidFill>
                <a:schemeClr val="bg1"/>
              </a:solidFill>
              <a:ln w="9525">
                <a:noFill/>
                <a:miter lim="800000"/>
                <a:headEnd/>
                <a:tailEnd/>
              </a:ln>
              <a:effectLst/>
              <a:extLst/>
            </p:spPr>
            <p:txBody>
              <a:bodyPr wrap="square" lIns="0" rIns="0">
                <a:spAutoFit/>
              </a:bodyPr>
              <a:lstStyle/>
              <a:p>
                <a:pPr lvl="0" algn="ctr" rtl="1">
                  <a:lnSpc>
                    <a:spcPct val="90000"/>
                  </a:lnSpc>
                  <a:defRPr/>
                </a:pPr>
                <a14:m>
                  <m:oMathPara xmlns:m="http://schemas.openxmlformats.org/officeDocument/2006/math">
                    <m:oMathParaPr>
                      <m:jc m:val="left"/>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b="0" i="1" smtClean="0">
                              <a:solidFill>
                                <a:srgbClr val="FF0000"/>
                              </a:solidFill>
                              <a:latin typeface="Cambria Math" panose="02040503050406030204" pitchFamily="18" charset="0"/>
                            </a:rPr>
                            <m:t>𝑜</m:t>
                          </m:r>
                        </m:sub>
                      </m:sSub>
                      <m:r>
                        <a:rPr lang="en-US" sz="2400" b="0" i="1" smtClean="0">
                          <a:solidFill>
                            <a:srgbClr val="FF0000"/>
                          </a:solidFill>
                          <a:latin typeface="Cambria Math" panose="02040503050406030204" pitchFamily="18" charset="0"/>
                        </a:rPr>
                        <m:t>𝐹</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𝑄</m:t>
                      </m:r>
                      <m:r>
                        <a:rPr lang="en-US" sz="2400" b="0" i="1" smtClean="0">
                          <a:solidFill>
                            <a:srgbClr val="FF0000"/>
                          </a:solidFill>
                          <a:latin typeface="Cambria Math" panose="02040503050406030204" pitchFamily="18" charset="0"/>
                        </a:rPr>
                        <m:t>)</m:t>
                      </m:r>
                    </m:oMath>
                  </m:oMathPara>
                </a14:m>
                <a:endParaRPr kumimoji="0" lang="en-US" altLang="en-US" sz="2400" u="none" strike="noStrike" kern="1200" cap="none" spc="0" normalizeH="0" baseline="0" noProof="0" dirty="0">
                  <a:ln>
                    <a:noFill/>
                  </a:ln>
                  <a:solidFill>
                    <a:srgbClr val="FF0000"/>
                  </a:solidFill>
                  <a:effectLst/>
                  <a:uLnTx/>
                  <a:uFillTx/>
                </a:endParaRPr>
              </a:p>
            </p:txBody>
          </p:sp>
        </mc:Choice>
        <mc:Fallback xmlns="">
          <p:sp>
            <p:nvSpPr>
              <p:cNvPr id="12" name="Text Box 10">
                <a:extLst>
                  <a:ext uri="{FF2B5EF4-FFF2-40B4-BE49-F238E27FC236}">
                    <a16:creationId xmlns:a16="http://schemas.microsoft.com/office/drawing/2014/main" id="{D3A1B45C-EFF7-4ACD-B50F-D6865E90063A}"/>
                  </a:ext>
                </a:extLst>
              </p:cNvPr>
              <p:cNvSpPr txBox="1">
                <a:spLocks noRot="1" noChangeAspect="1" noMove="1" noResize="1" noEditPoints="1" noAdjustHandles="1" noChangeArrowheads="1" noChangeShapeType="1" noTextEdit="1"/>
              </p:cNvSpPr>
              <p:nvPr/>
            </p:nvSpPr>
            <p:spPr bwMode="auto">
              <a:xfrm>
                <a:off x="5958204" y="4171898"/>
                <a:ext cx="1310104" cy="424732"/>
              </a:xfrm>
              <a:prstGeom prst="rect">
                <a:avLst/>
              </a:prstGeom>
              <a:blipFill>
                <a:blip r:embed="rId4"/>
                <a:stretch>
                  <a:fillRect l="-5581" b="-21429"/>
                </a:stretch>
              </a:blipFill>
              <a:ln w="9525">
                <a:noFill/>
                <a:miter lim="800000"/>
                <a:headEnd/>
                <a:tailEnd/>
              </a:ln>
              <a:effectLst/>
              <a:extLst/>
            </p:spPr>
            <p:txBody>
              <a:bodyPr/>
              <a:lstStyle/>
              <a:p>
                <a:r>
                  <a:rPr lang="en-US">
                    <a:noFill/>
                  </a:rPr>
                  <a:t> </a:t>
                </a:r>
              </a:p>
            </p:txBody>
          </p:sp>
        </mc:Fallback>
      </mc:AlternateContent>
    </p:spTree>
    <p:extLst>
      <p:ext uri="{BB962C8B-B14F-4D97-AF65-F5344CB8AC3E}">
        <p14:creationId xmlns:p14="http://schemas.microsoft.com/office/powerpoint/2010/main" val="216136947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114" y="1844824"/>
            <a:ext cx="6943294" cy="4707044"/>
          </a:xfrm>
          <a:prstGeom prst="rect">
            <a:avLst/>
          </a:prstGeom>
        </p:spPr>
      </p:pic>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r>
              <a:rPr lang="ar-SA" dirty="0"/>
              <a:t>مثال لتأثير طلب وحدة إضافية من إحدى السلع</a:t>
            </a:r>
            <a:r>
              <a:rPr lang="ar-SA" sz="1200" dirty="0"/>
              <a:t> </a:t>
            </a:r>
            <a:r>
              <a:rPr lang="ar-SA" dirty="0"/>
              <a:t>:</a:t>
            </a:r>
          </a:p>
        </p:txBody>
      </p:sp>
      <p:sp>
        <p:nvSpPr>
          <p:cNvPr id="8" name="Text Box 10"/>
          <p:cNvSpPr txBox="1">
            <a:spLocks noChangeArrowheads="1"/>
          </p:cNvSpPr>
          <p:nvPr/>
        </p:nvSpPr>
        <p:spPr bwMode="auto">
          <a:xfrm>
            <a:off x="3775413" y="6062475"/>
            <a:ext cx="1800200"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كمية الطلبية</a:t>
            </a:r>
            <a:endParaRPr kumimoji="0" lang="en-US" altLang="en-US" sz="2400" u="none" strike="noStrike" kern="1200" cap="none" spc="0" normalizeH="0" baseline="0" noProof="0" dirty="0">
              <a:ln>
                <a:noFill/>
              </a:ln>
              <a:effectLst/>
              <a:uLnTx/>
              <a:uFillTx/>
            </a:endParaRPr>
          </a:p>
        </p:txBody>
      </p:sp>
      <p:sp>
        <p:nvSpPr>
          <p:cNvPr id="9" name="Text Box 10"/>
          <p:cNvSpPr txBox="1">
            <a:spLocks noChangeArrowheads="1"/>
          </p:cNvSpPr>
          <p:nvPr/>
        </p:nvSpPr>
        <p:spPr bwMode="auto">
          <a:xfrm rot="16200000">
            <a:off x="-191208" y="3589784"/>
            <a:ext cx="337963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الأرباح والخسائر الحدية المتوقعة</a:t>
            </a:r>
            <a:endParaRPr kumimoji="0" lang="en-US" altLang="en-US" sz="2400" u="none" strike="noStrike" kern="1200" cap="none" spc="0" normalizeH="0" baseline="0" noProof="0" dirty="0">
              <a:ln>
                <a:noFill/>
              </a:ln>
              <a:effectLst/>
              <a:uLnTx/>
              <a:uFillTx/>
            </a:endParaRPr>
          </a:p>
        </p:txBody>
      </p:sp>
      <p:sp>
        <p:nvSpPr>
          <p:cNvPr id="10" name="Text Box 10"/>
          <p:cNvSpPr txBox="1">
            <a:spLocks noChangeArrowheads="1"/>
          </p:cNvSpPr>
          <p:nvPr/>
        </p:nvSpPr>
        <p:spPr bwMode="auto">
          <a:xfrm>
            <a:off x="2143392" y="2049005"/>
            <a:ext cx="543009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11" name="Text Box 10"/>
          <p:cNvSpPr txBox="1">
            <a:spLocks noChangeArrowheads="1"/>
          </p:cNvSpPr>
          <p:nvPr/>
        </p:nvSpPr>
        <p:spPr bwMode="auto">
          <a:xfrm rot="5400000">
            <a:off x="6022245" y="3570754"/>
            <a:ext cx="346822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mc:AlternateContent xmlns:mc="http://schemas.openxmlformats.org/markup-compatibility/2006" xmlns:a14="http://schemas.microsoft.com/office/drawing/2010/main">
        <mc:Choice Requires="a14">
          <p:sp>
            <p:nvSpPr>
              <p:cNvPr id="6" name="Text Box 10"/>
              <p:cNvSpPr txBox="1">
                <a:spLocks noChangeArrowheads="1"/>
              </p:cNvSpPr>
              <p:nvPr/>
            </p:nvSpPr>
            <p:spPr bwMode="auto">
              <a:xfrm>
                <a:off x="5156369" y="3570753"/>
                <a:ext cx="3309235" cy="424732"/>
              </a:xfrm>
              <a:prstGeom prst="rect">
                <a:avLst/>
              </a:prstGeom>
              <a:solidFill>
                <a:schemeClr val="bg1"/>
              </a:solidFill>
              <a:ln w="9525">
                <a:noFill/>
                <a:miter lim="800000"/>
                <a:headEnd/>
                <a:tailEnd/>
              </a:ln>
              <a:effectLst/>
              <a:extLst/>
            </p:spPr>
            <p:txBody>
              <a:bodyPr wrap="square" lIns="0" rIns="0">
                <a:spAutoFit/>
              </a:bodyPr>
              <a:lstStyle/>
              <a:p>
                <a:pPr lvl="0" algn="ctr" rtl="1">
                  <a:lnSpc>
                    <a:spcPct val="90000"/>
                  </a:lnSpc>
                  <a:defRPr/>
                </a:pPr>
                <a14:m>
                  <m:oMathPara xmlns:m="http://schemas.openxmlformats.org/officeDocument/2006/math">
                    <m:oMathParaPr>
                      <m:jc m:val="left"/>
                    </m:oMathParaPr>
                    <m:oMath xmlns:m="http://schemas.openxmlformats.org/officeDocument/2006/math">
                      <m:sSub>
                        <m:sSubPr>
                          <m:ctrlPr>
                            <a:rPr lang="en-US" sz="2400" i="1" smtClean="0">
                              <a:solidFill>
                                <a:schemeClr val="accent6">
                                  <a:lumMod val="75000"/>
                                </a:schemeClr>
                              </a:solidFill>
                              <a:latin typeface="Cambria Math" panose="02040503050406030204" pitchFamily="18" charset="0"/>
                            </a:rPr>
                          </m:ctrlPr>
                        </m:sSubPr>
                        <m:e>
                          <m:r>
                            <a:rPr lang="en-US" sz="2400" i="1">
                              <a:solidFill>
                                <a:schemeClr val="accent6">
                                  <a:lumMod val="75000"/>
                                </a:schemeClr>
                              </a:solidFill>
                              <a:latin typeface="Cambria Math" panose="02040503050406030204" pitchFamily="18" charset="0"/>
                            </a:rPr>
                            <m:t>𝑐</m:t>
                          </m:r>
                        </m:e>
                        <m:sub>
                          <m:r>
                            <a:rPr lang="en-US" sz="2400" i="1">
                              <a:solidFill>
                                <a:schemeClr val="accent6">
                                  <a:lumMod val="75000"/>
                                </a:schemeClr>
                              </a:solidFill>
                              <a:latin typeface="Cambria Math" panose="02040503050406030204" pitchFamily="18" charset="0"/>
                            </a:rPr>
                            <m:t>𝑢</m:t>
                          </m:r>
                        </m:sub>
                      </m:sSub>
                      <m:d>
                        <m:dPr>
                          <m:ctrlPr>
                            <a:rPr lang="en-US" sz="240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r>
                            <a:rPr lang="en-US" sz="2400" b="0" i="1" smtClean="0">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𝐹</m:t>
                          </m:r>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𝑄</m:t>
                          </m:r>
                          <m:r>
                            <a:rPr lang="en-US" sz="2400" i="1">
                              <a:solidFill>
                                <a:schemeClr val="accent6">
                                  <a:lumMod val="75000"/>
                                </a:schemeClr>
                              </a:solidFill>
                              <a:latin typeface="Cambria Math" panose="02040503050406030204" pitchFamily="18" charset="0"/>
                            </a:rPr>
                            <m:t>)</m:t>
                          </m:r>
                        </m:e>
                      </m:d>
                      <m:r>
                        <a:rPr lang="en-US" sz="2400" b="0" i="0" smtClean="0">
                          <a:solidFill>
                            <a:schemeClr val="tx1"/>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𝑐</m:t>
                          </m:r>
                        </m:e>
                        <m:sub>
                          <m:r>
                            <a:rPr lang="en-US" sz="2400" i="1">
                              <a:solidFill>
                                <a:srgbClr val="FF0000"/>
                              </a:solidFill>
                              <a:latin typeface="Cambria Math" panose="02040503050406030204" pitchFamily="18" charset="0"/>
                            </a:rPr>
                            <m:t>𝑜</m:t>
                          </m:r>
                        </m:sub>
                      </m:sSub>
                      <m:r>
                        <a:rPr lang="en-US" sz="2400" i="1">
                          <a:solidFill>
                            <a:srgbClr val="FF0000"/>
                          </a:solidFill>
                          <a:latin typeface="Cambria Math" panose="02040503050406030204" pitchFamily="18" charset="0"/>
                        </a:rPr>
                        <m:t>𝐹</m:t>
                      </m:r>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𝑄</m:t>
                      </m:r>
                      <m:r>
                        <a:rPr lang="en-US" sz="2400" i="1">
                          <a:solidFill>
                            <a:srgbClr val="FF0000"/>
                          </a:solidFill>
                          <a:latin typeface="Cambria Math" panose="02040503050406030204" pitchFamily="18" charset="0"/>
                        </a:rPr>
                        <m:t>)</m:t>
                      </m:r>
                    </m:oMath>
                  </m:oMathPara>
                </a14:m>
                <a:endParaRPr kumimoji="0" lang="en-US" altLang="en-US" sz="2400" u="none" strike="noStrike" kern="1200" cap="none" spc="0" normalizeH="0" baseline="0" noProof="0" dirty="0">
                  <a:ln>
                    <a:noFill/>
                  </a:ln>
                  <a:solidFill>
                    <a:schemeClr val="accent6">
                      <a:lumMod val="75000"/>
                    </a:schemeClr>
                  </a:solidFill>
                  <a:effectLst/>
                  <a:uLnTx/>
                  <a:uFillTx/>
                </a:endParaRPr>
              </a:p>
            </p:txBody>
          </p:sp>
        </mc:Choice>
        <mc:Fallback xmlns="">
          <p:sp>
            <p:nvSpPr>
              <p:cNvPr id="6" name="Text Box 10"/>
              <p:cNvSpPr txBox="1">
                <a:spLocks noRot="1" noChangeAspect="1" noMove="1" noResize="1" noEditPoints="1" noAdjustHandles="1" noChangeArrowheads="1" noChangeShapeType="1" noTextEdit="1"/>
              </p:cNvSpPr>
              <p:nvPr/>
            </p:nvSpPr>
            <p:spPr bwMode="auto">
              <a:xfrm>
                <a:off x="5156369" y="3570753"/>
                <a:ext cx="3309235" cy="424732"/>
              </a:xfrm>
              <a:prstGeom prst="rect">
                <a:avLst/>
              </a:prstGeom>
              <a:blipFill>
                <a:blip r:embed="rId3"/>
                <a:stretch>
                  <a:fillRect l="-2394" b="-23188"/>
                </a:stretch>
              </a:blipFill>
              <a:ln w="9525">
                <a:noFill/>
                <a:miter lim="800000"/>
                <a:headEnd/>
                <a:tailEnd/>
              </a:ln>
              <a:effectLst/>
              <a:ex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826D6A98-DD28-4501-BF55-7B5DB2D5E3EF}"/>
              </a:ext>
            </a:extLst>
          </p:cNvPr>
          <p:cNvSpPr/>
          <p:nvPr/>
        </p:nvSpPr>
        <p:spPr>
          <a:xfrm>
            <a:off x="4139952" y="2708920"/>
            <a:ext cx="1368152" cy="43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DF85A0-39C6-4677-B687-3A187BF069D7}"/>
              </a:ext>
            </a:extLst>
          </p:cNvPr>
          <p:cNvSpPr/>
          <p:nvPr/>
        </p:nvSpPr>
        <p:spPr>
          <a:xfrm>
            <a:off x="5900156" y="4110073"/>
            <a:ext cx="1368152" cy="43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EDB697F-E18B-4BEC-A30C-87B2CB9E6126}"/>
              </a:ext>
            </a:extLst>
          </p:cNvPr>
          <p:cNvCxnSpPr>
            <a:cxnSpLocks/>
          </p:cNvCxnSpPr>
          <p:nvPr/>
        </p:nvCxnSpPr>
        <p:spPr>
          <a:xfrm flipH="1">
            <a:off x="5652120" y="4110073"/>
            <a:ext cx="504056" cy="687079"/>
          </a:xfrm>
          <a:prstGeom prst="straightConnector1">
            <a:avLst/>
          </a:prstGeom>
          <a:ln>
            <a:solidFill>
              <a:srgbClr val="0099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93635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114" y="1844824"/>
            <a:ext cx="6943294" cy="4707044"/>
          </a:xfrm>
          <a:prstGeom prst="rect">
            <a:avLst/>
          </a:prstGeom>
        </p:spPr>
      </p:pic>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نماذج المخزون الاحتمالية لفترة واحدة</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0" indent="0" algn="r" rtl="1">
              <a:buNone/>
            </a:pPr>
            <a:r>
              <a:rPr lang="ar-SA" dirty="0"/>
              <a:t>مثال لتأثير طلب وحدة إضافية من إحدى السلع</a:t>
            </a:r>
            <a:r>
              <a:rPr lang="ar-SA" sz="1200" dirty="0"/>
              <a:t> </a:t>
            </a:r>
            <a:r>
              <a:rPr lang="ar-SA" dirty="0"/>
              <a:t>:</a:t>
            </a:r>
          </a:p>
        </p:txBody>
      </p:sp>
      <p:sp>
        <p:nvSpPr>
          <p:cNvPr id="8" name="Text Box 10"/>
          <p:cNvSpPr txBox="1">
            <a:spLocks noChangeArrowheads="1"/>
          </p:cNvSpPr>
          <p:nvPr/>
        </p:nvSpPr>
        <p:spPr bwMode="auto">
          <a:xfrm>
            <a:off x="3775413" y="6062475"/>
            <a:ext cx="1800200"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كمية الطلبية</a:t>
            </a:r>
            <a:endParaRPr kumimoji="0" lang="en-US" altLang="en-US" sz="2400" u="none" strike="noStrike" kern="1200" cap="none" spc="0" normalizeH="0" baseline="0" noProof="0" dirty="0">
              <a:ln>
                <a:noFill/>
              </a:ln>
              <a:effectLst/>
              <a:uLnTx/>
              <a:uFillTx/>
            </a:endParaRPr>
          </a:p>
        </p:txBody>
      </p:sp>
      <p:sp>
        <p:nvSpPr>
          <p:cNvPr id="9" name="Text Box 10"/>
          <p:cNvSpPr txBox="1">
            <a:spLocks noChangeArrowheads="1"/>
          </p:cNvSpPr>
          <p:nvPr/>
        </p:nvSpPr>
        <p:spPr bwMode="auto">
          <a:xfrm rot="16200000">
            <a:off x="-191208" y="3589784"/>
            <a:ext cx="337963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effectLst/>
                <a:uLnTx/>
                <a:uFillTx/>
              </a:rPr>
              <a:t>الأرباح والخسائر الحدية المتوقعة</a:t>
            </a:r>
            <a:endParaRPr kumimoji="0" lang="en-US" altLang="en-US" sz="2400" u="none" strike="noStrike" kern="1200" cap="none" spc="0" normalizeH="0" baseline="0" noProof="0" dirty="0">
              <a:ln>
                <a:noFill/>
              </a:ln>
              <a:effectLst/>
              <a:uLnTx/>
              <a:uFillTx/>
            </a:endParaRPr>
          </a:p>
        </p:txBody>
      </p:sp>
      <p:sp>
        <p:nvSpPr>
          <p:cNvPr id="10" name="Text Box 10"/>
          <p:cNvSpPr txBox="1">
            <a:spLocks noChangeArrowheads="1"/>
          </p:cNvSpPr>
          <p:nvPr/>
        </p:nvSpPr>
        <p:spPr bwMode="auto">
          <a:xfrm>
            <a:off x="2143392" y="2049005"/>
            <a:ext cx="543009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11" name="Text Box 10"/>
          <p:cNvSpPr txBox="1">
            <a:spLocks noChangeArrowheads="1"/>
          </p:cNvSpPr>
          <p:nvPr/>
        </p:nvSpPr>
        <p:spPr bwMode="auto">
          <a:xfrm rot="5400000">
            <a:off x="6022245" y="3570754"/>
            <a:ext cx="3468226" cy="424732"/>
          </a:xfrm>
          <a:prstGeom prst="rect">
            <a:avLst/>
          </a:prstGeom>
          <a:solidFill>
            <a:schemeClr val="bg1"/>
          </a:solidFill>
          <a:ln w="9525">
            <a:noFill/>
            <a:miter lim="800000"/>
            <a:headEnd/>
            <a:tailEnd/>
          </a:ln>
          <a:effectLst/>
          <a:extLst/>
        </p:spPr>
        <p:txBody>
          <a:bodyPr wrap="square">
            <a:spAutoFit/>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ar-SA" altLang="en-US" sz="2400" u="none" strike="noStrike" kern="1200" cap="none" spc="0" normalizeH="0" baseline="0" noProof="0" dirty="0">
                <a:ln>
                  <a:noFill/>
                </a:ln>
                <a:solidFill>
                  <a:schemeClr val="accent6"/>
                </a:solidFill>
                <a:effectLst/>
                <a:uLnTx/>
                <a:uFillTx/>
              </a:rPr>
              <a:t>    </a:t>
            </a:r>
            <a:endParaRPr kumimoji="0" lang="en-US" altLang="en-US" sz="2400" u="none" strike="noStrike" kern="1200" cap="none" spc="0" normalizeH="0" baseline="0" noProof="0" dirty="0">
              <a:ln>
                <a:noFill/>
              </a:ln>
              <a:solidFill>
                <a:schemeClr val="accent6"/>
              </a:solidFill>
              <a:effectLst/>
              <a:uLnTx/>
              <a:uFillTx/>
            </a:endParaRPr>
          </a:p>
        </p:txBody>
      </p:sp>
      <p:sp>
        <p:nvSpPr>
          <p:cNvPr id="2" name="Rectangle 1">
            <a:extLst>
              <a:ext uri="{FF2B5EF4-FFF2-40B4-BE49-F238E27FC236}">
                <a16:creationId xmlns:a16="http://schemas.microsoft.com/office/drawing/2014/main" id="{826D6A98-DD28-4501-BF55-7B5DB2D5E3EF}"/>
              </a:ext>
            </a:extLst>
          </p:cNvPr>
          <p:cNvSpPr/>
          <p:nvPr/>
        </p:nvSpPr>
        <p:spPr>
          <a:xfrm>
            <a:off x="4139952" y="2708920"/>
            <a:ext cx="1368152" cy="43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DF85A0-39C6-4677-B687-3A187BF069D7}"/>
              </a:ext>
            </a:extLst>
          </p:cNvPr>
          <p:cNvSpPr/>
          <p:nvPr/>
        </p:nvSpPr>
        <p:spPr>
          <a:xfrm>
            <a:off x="5900156" y="4110073"/>
            <a:ext cx="1368152" cy="434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 Box 10"/>
              <p:cNvSpPr txBox="1">
                <a:spLocks noChangeArrowheads="1"/>
              </p:cNvSpPr>
              <p:nvPr/>
            </p:nvSpPr>
            <p:spPr bwMode="auto">
              <a:xfrm>
                <a:off x="5315314" y="3480714"/>
                <a:ext cx="2653410" cy="717632"/>
              </a:xfrm>
              <a:prstGeom prst="rect">
                <a:avLst/>
              </a:prstGeom>
              <a:solidFill>
                <a:schemeClr val="bg1"/>
              </a:solidFill>
              <a:ln w="9525">
                <a:noFill/>
                <a:miter lim="800000"/>
                <a:headEnd/>
                <a:tailEnd/>
              </a:ln>
              <a:effectLst/>
              <a:extLst/>
            </p:spPr>
            <p:txBody>
              <a:bodyPr wrap="square" lIns="0" rIns="0">
                <a:spAutoFit/>
              </a:bodyPr>
              <a:lstStyle/>
              <a:p>
                <a:pPr lvl="0" algn="ctr" rtl="1">
                  <a:lnSpc>
                    <a:spcPct val="90000"/>
                  </a:lnSpc>
                  <a:defRPr/>
                </a:pPr>
                <a14:m>
                  <m:oMathPara xmlns:m="http://schemas.openxmlformats.org/officeDocument/2006/math">
                    <m:oMathParaPr>
                      <m:jc m:val="left"/>
                    </m:oMathParaPr>
                    <m:oMath xmlns:m="http://schemas.openxmlformats.org/officeDocument/2006/math">
                      <m:r>
                        <a:rPr lang="en-US" sz="240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𝑄</m:t>
                      </m:r>
                      <m:r>
                        <a:rPr lang="en-US" sz="2400" b="0" i="1" smtClean="0">
                          <a:solidFill>
                            <a:schemeClr val="tx1"/>
                          </a:solidFill>
                          <a:latin typeface="Cambria Math" panose="02040503050406030204" pitchFamily="18" charset="0"/>
                        </a:rPr>
                        <m:t>)</m:t>
                      </m:r>
                      <m:r>
                        <a:rPr lang="en-US" sz="2400" b="0" i="0"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𝑢</m:t>
                              </m:r>
                            </m:sub>
                          </m:sSub>
                        </m:num>
                        <m:den>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𝑢</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𝑐</m:t>
                              </m:r>
                            </m:e>
                            <m:sub>
                              <m:r>
                                <a:rPr lang="en-US" sz="2400" i="1">
                                  <a:solidFill>
                                    <a:schemeClr val="tx1"/>
                                  </a:solidFill>
                                  <a:latin typeface="Cambria Math" panose="02040503050406030204" pitchFamily="18" charset="0"/>
                                </a:rPr>
                                <m:t>𝑜</m:t>
                              </m:r>
                            </m:sub>
                          </m:sSub>
                        </m:den>
                      </m:f>
                    </m:oMath>
                  </m:oMathPara>
                </a14:m>
                <a:endParaRPr kumimoji="0" lang="en-US" altLang="en-US" sz="2400" u="none" strike="noStrike" kern="1200" cap="none" spc="0" normalizeH="0" baseline="0" noProof="0" dirty="0">
                  <a:ln>
                    <a:noFill/>
                  </a:ln>
                  <a:solidFill>
                    <a:schemeClr val="tx1"/>
                  </a:solidFill>
                  <a:effectLst/>
                  <a:uLnTx/>
                  <a:uFillTx/>
                </a:endParaRPr>
              </a:p>
            </p:txBody>
          </p:sp>
        </mc:Choice>
        <mc:Fallback xmlns="">
          <p:sp>
            <p:nvSpPr>
              <p:cNvPr id="6" name="Text Box 10"/>
              <p:cNvSpPr txBox="1">
                <a:spLocks noRot="1" noChangeAspect="1" noMove="1" noResize="1" noEditPoints="1" noAdjustHandles="1" noChangeArrowheads="1" noChangeShapeType="1" noTextEdit="1"/>
              </p:cNvSpPr>
              <p:nvPr/>
            </p:nvSpPr>
            <p:spPr bwMode="auto">
              <a:xfrm>
                <a:off x="5315314" y="3480714"/>
                <a:ext cx="2653410" cy="717632"/>
              </a:xfrm>
              <a:prstGeom prst="rect">
                <a:avLst/>
              </a:prstGeom>
              <a:blipFill>
                <a:blip r:embed="rId3"/>
                <a:stretch>
                  <a:fillRect/>
                </a:stretch>
              </a:blipFill>
              <a:ln w="9525">
                <a:noFill/>
                <a:miter lim="800000"/>
                <a:headEnd/>
                <a:tailEnd/>
              </a:ln>
              <a:effectLst/>
              <a:ex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D276928-E2C4-4885-9814-5D1E2AC23B9A}"/>
              </a:ext>
            </a:extLst>
          </p:cNvPr>
          <p:cNvCxnSpPr>
            <a:cxnSpLocks/>
          </p:cNvCxnSpPr>
          <p:nvPr/>
        </p:nvCxnSpPr>
        <p:spPr>
          <a:xfrm flipH="1">
            <a:off x="5652120" y="4110073"/>
            <a:ext cx="504056" cy="687079"/>
          </a:xfrm>
          <a:prstGeom prst="straightConnector1">
            <a:avLst/>
          </a:prstGeom>
          <a:ln>
            <a:solidFill>
              <a:srgbClr val="0099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79901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algn="r" rtl="1">
                  <a:spcAft>
                    <a:spcPts val="600"/>
                  </a:spcAft>
                  <a:buFont typeface="Arial" panose="020B0604020202020204" pitchFamily="34" charset="0"/>
                  <a:buChar char="•"/>
                </a:pPr>
                <a:r>
                  <a:rPr lang="ar-SA" dirty="0"/>
                  <a:t>مستوى الخدمة </a:t>
                </a:r>
                <a14:m>
                  <m:oMath xmlns:m="http://schemas.openxmlformats.org/officeDocument/2006/math">
                    <m:r>
                      <a:rPr lang="en-US" i="1">
                        <a:latin typeface="Cambria Math" panose="02040503050406030204" pitchFamily="18" charset="0"/>
                      </a:rPr>
                      <m:t>=</m:t>
                    </m:r>
                  </m:oMath>
                </a14:m>
                <a:r>
                  <a:rPr lang="ar-SA" dirty="0"/>
                  <a:t> احتمال عدم نفاد المخزون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den>
                    </m:f>
                    <m:r>
                      <a:rPr lang="en-US" i="1">
                        <a:latin typeface="Cambria Math" panose="02040503050406030204" pitchFamily="18" charset="0"/>
                      </a:rPr>
                      <m:t>=</m:t>
                    </m:r>
                  </m:oMath>
                </a14:m>
                <a:r>
                  <a:rPr lang="ar-SA" dirty="0"/>
                  <a:t> </a:t>
                </a:r>
              </a:p>
              <a:p>
                <a:pPr algn="r" rtl="1">
                  <a:spcAft>
                    <a:spcPts val="600"/>
                  </a:spcAft>
                  <a:buFont typeface="Arial" panose="020B0604020202020204" pitchFamily="34" charset="0"/>
                  <a:buChar char="•"/>
                </a:pPr>
                <a:r>
                  <a:rPr lang="ar-SA" dirty="0"/>
                  <a:t>احتمال نفاد المخزون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den>
                    </m:f>
                    <m:r>
                      <a:rPr lang="en-US" i="1">
                        <a:latin typeface="Cambria Math" panose="02040503050406030204" pitchFamily="18" charset="0"/>
                      </a:rPr>
                      <m:t>=</m:t>
                    </m:r>
                  </m:oMath>
                </a14:m>
                <a:r>
                  <a:rPr lang="ar-SA" dirty="0"/>
                  <a:t> </a:t>
                </a:r>
              </a:p>
              <a:p>
                <a:pPr algn="r" rtl="1">
                  <a:spcAft>
                    <a:spcPts val="600"/>
                  </a:spcAft>
                  <a:buFont typeface="Arial" panose="020B0604020202020204" pitchFamily="34" charset="0"/>
                  <a:buChar char="•"/>
                </a:pPr>
                <a:endParaRPr lang="en-US"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645" r="-1679"/>
                </a:stretch>
              </a:blipFill>
            </p:spPr>
            <p:txBody>
              <a:bodyPr/>
              <a:lstStyle/>
              <a:p>
                <a:r>
                  <a:rPr lang="en-US">
                    <a:noFill/>
                  </a:rPr>
                  <a:t> </a:t>
                </a:r>
              </a:p>
            </p:txBody>
          </p:sp>
        </mc:Fallback>
      </mc:AlternateContent>
      <p:grpSp>
        <p:nvGrpSpPr>
          <p:cNvPr id="6" name="Group 29"/>
          <p:cNvGrpSpPr>
            <a:grpSpLocks/>
          </p:cNvGrpSpPr>
          <p:nvPr/>
        </p:nvGrpSpPr>
        <p:grpSpPr bwMode="auto">
          <a:xfrm>
            <a:off x="1043608" y="3198463"/>
            <a:ext cx="7200800" cy="3182865"/>
            <a:chOff x="954" y="1585"/>
            <a:chExt cx="2899" cy="1633"/>
          </a:xfrm>
        </p:grpSpPr>
        <p:sp>
          <p:nvSpPr>
            <p:cNvPr id="7" name="Rectangle 30"/>
            <p:cNvSpPr>
              <a:spLocks noChangeArrowheads="1"/>
            </p:cNvSpPr>
            <p:nvPr/>
          </p:nvSpPr>
          <p:spPr bwMode="auto">
            <a:xfrm>
              <a:off x="1104" y="2160"/>
              <a:ext cx="1647"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ar-SA" altLang="en-US" sz="2800" dirty="0">
                  <a:latin typeface="Arial" panose="020B0604020202020204" pitchFamily="34" charset="0"/>
                </a:rPr>
                <a:t>مستوى الخدمة</a:t>
              </a:r>
              <a:endParaRPr lang="en-US" altLang="en-US" sz="2800" dirty="0">
                <a:latin typeface="Arial" panose="020B0604020202020204" pitchFamily="34" charset="0"/>
              </a:endParaRPr>
            </a:p>
          </p:txBody>
        </p:sp>
        <p:sp>
          <p:nvSpPr>
            <p:cNvPr id="8" name="Rectangle 31"/>
            <p:cNvSpPr>
              <a:spLocks noChangeArrowheads="1"/>
            </p:cNvSpPr>
            <p:nvPr/>
          </p:nvSpPr>
          <p:spPr bwMode="auto">
            <a:xfrm>
              <a:off x="2751" y="2160"/>
              <a:ext cx="897"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dirty="0"/>
            </a:p>
          </p:txBody>
        </p:sp>
        <p:sp>
          <p:nvSpPr>
            <p:cNvPr id="9" name="Line 32"/>
            <p:cNvSpPr>
              <a:spLocks noChangeShapeType="1"/>
            </p:cNvSpPr>
            <p:nvPr/>
          </p:nvSpPr>
          <p:spPr bwMode="auto">
            <a:xfrm>
              <a:off x="2752" y="2687"/>
              <a:ext cx="0" cy="235"/>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0" name="Text Box 34"/>
                <p:cNvSpPr txBox="1">
                  <a:spLocks noChangeArrowheads="1"/>
                </p:cNvSpPr>
                <p:nvPr/>
              </p:nvSpPr>
              <p:spPr bwMode="auto">
                <a:xfrm>
                  <a:off x="1104" y="2688"/>
                  <a:ext cx="338" cy="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oMath>
                    </m:oMathPara>
                  </a14:m>
                  <a:endParaRPr lang="en-US" altLang="en-US" sz="2800" dirty="0">
                    <a:latin typeface="Arial" panose="020B0604020202020204" pitchFamily="34" charset="0"/>
                  </a:endParaRPr>
                </a:p>
              </p:txBody>
            </p:sp>
          </mc:Choice>
          <mc:Fallback xmlns="">
            <p:sp>
              <p:nvSpPr>
                <p:cNvPr id="11" name="Text Box 34"/>
                <p:cNvSpPr txBox="1">
                  <a:spLocks noRot="1" noChangeAspect="1" noMove="1" noResize="1" noEditPoints="1" noAdjustHandles="1" noChangeArrowheads="1" noChangeShapeType="1" noTextEdit="1"/>
                </p:cNvSpPr>
                <p:nvPr/>
              </p:nvSpPr>
              <p:spPr bwMode="auto">
                <a:xfrm>
                  <a:off x="1104" y="2688"/>
                  <a:ext cx="338" cy="330"/>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Line 35"/>
            <p:cNvSpPr>
              <a:spLocks noChangeShapeType="1"/>
            </p:cNvSpPr>
            <p:nvPr/>
          </p:nvSpPr>
          <p:spPr bwMode="auto">
            <a:xfrm>
              <a:off x="1369" y="2827"/>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36"/>
            <p:cNvSpPr>
              <a:spLocks noChangeShapeType="1"/>
            </p:cNvSpPr>
            <p:nvPr/>
          </p:nvSpPr>
          <p:spPr bwMode="auto">
            <a:xfrm>
              <a:off x="1108" y="1880"/>
              <a:ext cx="0" cy="23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37"/>
            <p:cNvSpPr>
              <a:spLocks noChangeShapeType="1"/>
            </p:cNvSpPr>
            <p:nvPr/>
          </p:nvSpPr>
          <p:spPr bwMode="auto">
            <a:xfrm>
              <a:off x="3648" y="1880"/>
              <a:ext cx="0" cy="23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4" name="Text Box 38"/>
                <p:cNvSpPr txBox="1">
                  <a:spLocks noChangeArrowheads="1"/>
                </p:cNvSpPr>
                <p:nvPr/>
              </p:nvSpPr>
              <p:spPr bwMode="auto">
                <a:xfrm>
                  <a:off x="954" y="1585"/>
                  <a:ext cx="300" cy="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eaLnBrk="0" hangingPunct="0"/>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oMath>
                    </m:oMathPara>
                  </a14:m>
                  <a:endParaRPr lang="en-US" altLang="en-US" sz="2800" dirty="0">
                    <a:latin typeface="Arial" panose="020B0604020202020204" pitchFamily="34" charset="0"/>
                  </a:endParaRPr>
                </a:p>
              </p:txBody>
            </p:sp>
          </mc:Choice>
          <mc:Fallback xmlns="">
            <p:sp>
              <p:nvSpPr>
                <p:cNvPr id="14" name="Text Box 38"/>
                <p:cNvSpPr txBox="1">
                  <a:spLocks noRot="1" noChangeAspect="1" noMove="1" noResize="1" noEditPoints="1" noAdjustHandles="1" noChangeArrowheads="1" noChangeShapeType="1" noTextEdit="1"/>
                </p:cNvSpPr>
                <p:nvPr/>
              </p:nvSpPr>
              <p:spPr bwMode="auto">
                <a:xfrm>
                  <a:off x="954" y="1585"/>
                  <a:ext cx="300" cy="33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39"/>
                <p:cNvSpPr txBox="1">
                  <a:spLocks noChangeArrowheads="1"/>
                </p:cNvSpPr>
                <p:nvPr/>
              </p:nvSpPr>
              <p:spPr bwMode="auto">
                <a:xfrm>
                  <a:off x="3456" y="1585"/>
                  <a:ext cx="397" cy="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rPr>
                              <m:t>𝑐</m:t>
                            </m:r>
                          </m:e>
                          <m:sub>
                            <m:r>
                              <a:rPr lang="en-US" sz="2800" i="1">
                                <a:latin typeface="Cambria Math" panose="02040503050406030204" pitchFamily="18" charset="0"/>
                              </a:rPr>
                              <m:t>𝑢</m:t>
                            </m:r>
                          </m:sub>
                        </m:sSub>
                      </m:oMath>
                    </m:oMathPara>
                  </a14:m>
                  <a:endParaRPr lang="en-US" altLang="en-US" sz="2800" dirty="0">
                    <a:latin typeface="Arial" panose="020B0604020202020204" pitchFamily="34" charset="0"/>
                  </a:endParaRPr>
                </a:p>
              </p:txBody>
            </p:sp>
          </mc:Choice>
          <mc:Fallback xmlns="">
            <p:sp>
              <p:nvSpPr>
                <p:cNvPr id="15" name="Text Box 39"/>
                <p:cNvSpPr txBox="1">
                  <a:spLocks noRot="1" noChangeAspect="1" noMove="1" noResize="1" noEditPoints="1" noAdjustHandles="1" noChangeArrowheads="1" noChangeShapeType="1" noTextEdit="1"/>
                </p:cNvSpPr>
                <p:nvPr/>
              </p:nvSpPr>
              <p:spPr bwMode="auto">
                <a:xfrm>
                  <a:off x="3456" y="1585"/>
                  <a:ext cx="397" cy="33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 name="Text Box 40"/>
            <p:cNvSpPr txBox="1">
              <a:spLocks noChangeArrowheads="1"/>
            </p:cNvSpPr>
            <p:nvPr/>
          </p:nvSpPr>
          <p:spPr bwMode="auto">
            <a:xfrm>
              <a:off x="2418" y="2950"/>
              <a:ext cx="660"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ar-SA" altLang="en-US" sz="2800" dirty="0">
                  <a:latin typeface="Arial" panose="020B0604020202020204" pitchFamily="34" charset="0"/>
                </a:rPr>
                <a:t>نقطة التوازن</a:t>
              </a:r>
              <a:endParaRPr lang="en-US" altLang="en-US" sz="2800" dirty="0">
                <a:latin typeface="Arial" panose="020B0604020202020204" pitchFamily="34" charset="0"/>
              </a:endParaRPr>
            </a:p>
          </p:txBody>
        </p:sp>
      </p:grpSp>
    </p:spTree>
    <p:extLst>
      <p:ext uri="{BB962C8B-B14F-4D97-AF65-F5344CB8AC3E}">
        <p14:creationId xmlns:p14="http://schemas.microsoft.com/office/powerpoint/2010/main" val="142258636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algn="r" rtl="1">
                  <a:spcAft>
                    <a:spcPts val="600"/>
                  </a:spcAft>
                  <a:buFont typeface="Arial" panose="020B0604020202020204" pitchFamily="34" charset="0"/>
                  <a:buChar char="•"/>
                </a:pPr>
                <a:r>
                  <a:rPr lang="ar-SA" dirty="0"/>
                  <a:t>لنفترض مثلا أن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num>
                      <m:den>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den>
                    </m:f>
                    <m:r>
                      <a:rPr lang="en-US" i="1">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72</m:t>
                    </m:r>
                  </m:oMath>
                </a14:m>
                <a:r>
                  <a:rPr lang="ar-SA" dirty="0"/>
                  <a:t> </a:t>
                </a:r>
              </a:p>
              <a:p>
                <a:pPr algn="r" rtl="1">
                  <a:spcAft>
                    <a:spcPts val="600"/>
                  </a:spcAft>
                  <a:buFont typeface="Arial" panose="020B0604020202020204" pitchFamily="34" charset="0"/>
                  <a:buChar char="•"/>
                </a:pPr>
                <a:endParaRPr lang="en-US"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645" r="-1679"/>
                </a:stretch>
              </a:blipFill>
            </p:spPr>
            <p:txBody>
              <a:bodyPr/>
              <a:lstStyle/>
              <a:p>
                <a:r>
                  <a:rPr lang="en-US">
                    <a:noFill/>
                  </a:rPr>
                  <a:t> </a:t>
                </a:r>
              </a:p>
            </p:txBody>
          </p:sp>
        </mc:Fallback>
      </mc:AlternateContent>
      <p:graphicFrame>
        <p:nvGraphicFramePr>
          <p:cNvPr id="3" name="Object 3"/>
          <p:cNvGraphicFramePr>
            <a:graphicFrameLocks/>
          </p:cNvGraphicFramePr>
          <p:nvPr>
            <p:extLst>
              <p:ext uri="{D42A27DB-BD31-4B8C-83A1-F6EECF244321}">
                <p14:modId xmlns:p14="http://schemas.microsoft.com/office/powerpoint/2010/main" val="2775366678"/>
              </p:ext>
            </p:extLst>
          </p:nvPr>
        </p:nvGraphicFramePr>
        <p:xfrm>
          <a:off x="1619672" y="2918097"/>
          <a:ext cx="6126162" cy="3751263"/>
        </p:xfrm>
        <a:graphic>
          <a:graphicData uri="http://schemas.openxmlformats.org/drawingml/2006/chart">
            <c:chart xmlns:c="http://schemas.openxmlformats.org/drawingml/2006/chart" xmlns:r="http://schemas.openxmlformats.org/officeDocument/2006/relationships" r:id="rId3"/>
          </a:graphicData>
        </a:graphic>
      </p:graphicFrame>
      <p:sp>
        <p:nvSpPr>
          <p:cNvPr id="32" name="Line 4"/>
          <p:cNvSpPr>
            <a:spLocks noChangeShapeType="1"/>
          </p:cNvSpPr>
          <p:nvPr/>
        </p:nvSpPr>
        <p:spPr bwMode="auto">
          <a:xfrm flipV="1">
            <a:off x="4567045" y="2557735"/>
            <a:ext cx="0" cy="1066800"/>
          </a:xfrm>
          <a:prstGeom prst="line">
            <a:avLst/>
          </a:prstGeom>
          <a:noFill/>
          <a:ln w="12699">
            <a:solidFill>
              <a:schemeClr val="bg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
          <p:cNvSpPr>
            <a:spLocks noChangeShapeType="1"/>
          </p:cNvSpPr>
          <p:nvPr/>
        </p:nvSpPr>
        <p:spPr bwMode="auto">
          <a:xfrm>
            <a:off x="4010855" y="2833960"/>
            <a:ext cx="548640" cy="0"/>
          </a:xfrm>
          <a:prstGeom prst="line">
            <a:avLst/>
          </a:prstGeom>
          <a:noFill/>
          <a:ln w="12699">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4" name="Rectangle 6"/>
              <p:cNvSpPr>
                <a:spLocks noChangeArrowheads="1"/>
              </p:cNvSpPr>
              <p:nvPr/>
            </p:nvSpPr>
            <p:spPr bwMode="auto">
              <a:xfrm>
                <a:off x="2607097" y="2475185"/>
                <a:ext cx="1241943" cy="609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𝐷</m:t>
                          </m:r>
                          <m:r>
                            <a:rPr lang="en-US" sz="1600" i="1">
                              <a:latin typeface="Cambria Math" panose="02040503050406030204" pitchFamily="18" charset="0"/>
                              <a:ea typeface="Cambria Math" panose="02040503050406030204" pitchFamily="18" charset="0"/>
                            </a:rPr>
                            <m:t>&lt;</m:t>
                          </m:r>
                          <m:r>
                            <a:rPr lang="en-US" sz="1600" i="1">
                              <a:latin typeface="Cambria Math" panose="02040503050406030204" pitchFamily="18" charset="0"/>
                              <a:ea typeface="Cambria Math" panose="02040503050406030204" pitchFamily="18" charset="0"/>
                            </a:rPr>
                            <m:t>𝑄</m:t>
                          </m:r>
                        </m:e>
                      </m:d>
                    </m:oMath>
                  </m:oMathPara>
                </a14:m>
                <a:endParaRPr lang="en-US" altLang="en-US" sz="1600" i="1" dirty="0">
                  <a:latin typeface="Arial" panose="020B0604020202020204" pitchFamily="34" charset="0"/>
                </a:endParaRPr>
              </a:p>
              <a:p>
                <a:pPr algn="ctr"/>
                <a:r>
                  <a:rPr lang="en-US" altLang="en-US" sz="1600" dirty="0">
                    <a:latin typeface="Arial" panose="020B0604020202020204" pitchFamily="34"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𝑜</m:t>
                        </m:r>
                      </m:sub>
                    </m:sSub>
                  </m:oMath>
                </a14:m>
                <a:r>
                  <a:rPr lang="en-US" altLang="en-US" sz="1600" i="1" dirty="0">
                    <a:latin typeface="Arial" panose="020B0604020202020204" pitchFamily="34" charset="0"/>
                  </a:rPr>
                  <a:t> </a:t>
                </a:r>
                <a:r>
                  <a:rPr lang="en-US" altLang="en-US" sz="1600" dirty="0">
                    <a:latin typeface="Arial" panose="020B0604020202020204" pitchFamily="34" charset="0"/>
                  </a:rPr>
                  <a:t>applies)</a:t>
                </a:r>
              </a:p>
            </p:txBody>
          </p:sp>
        </mc:Choice>
        <mc:Fallback xmlns="">
          <p:sp>
            <p:nvSpPr>
              <p:cNvPr id="34" name="Rectangle 6"/>
              <p:cNvSpPr>
                <a:spLocks noRot="1" noChangeAspect="1" noMove="1" noResize="1" noEditPoints="1" noAdjustHandles="1" noChangeArrowheads="1" noChangeShapeType="1" noTextEdit="1"/>
              </p:cNvSpPr>
              <p:nvPr/>
            </p:nvSpPr>
            <p:spPr bwMode="auto">
              <a:xfrm>
                <a:off x="2607097" y="2475185"/>
                <a:ext cx="1241943" cy="609848"/>
              </a:xfrm>
              <a:prstGeom prst="rect">
                <a:avLst/>
              </a:prstGeom>
              <a:blipFill>
                <a:blip r:embed="rId4"/>
                <a:stretch>
                  <a:fillRect l="-1970" r="-985" b="-1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5" name="Line 7"/>
          <p:cNvSpPr>
            <a:spLocks noChangeShapeType="1"/>
          </p:cNvSpPr>
          <p:nvPr/>
        </p:nvSpPr>
        <p:spPr bwMode="auto">
          <a:xfrm>
            <a:off x="4569327" y="2717700"/>
            <a:ext cx="519112" cy="0"/>
          </a:xfrm>
          <a:prstGeom prst="line">
            <a:avLst/>
          </a:prstGeom>
          <a:noFill/>
          <a:ln w="12699">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Rectangle 8"/>
              <p:cNvSpPr>
                <a:spLocks noChangeArrowheads="1"/>
              </p:cNvSpPr>
              <p:nvPr/>
            </p:nvSpPr>
            <p:spPr bwMode="auto">
              <a:xfrm>
                <a:off x="5137572" y="2437928"/>
                <a:ext cx="1233479" cy="6098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92075" tIns="46038" rIns="92075" bIns="46038">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𝑃</m:t>
                      </m:r>
                      <m:d>
                        <m:dPr>
                          <m:ctrlPr>
                            <a:rPr lang="en-US" sz="1600" i="1">
                              <a:latin typeface="Cambria Math" panose="02040503050406030204" pitchFamily="18" charset="0"/>
                            </a:rPr>
                          </m:ctrlPr>
                        </m:dPr>
                        <m:e>
                          <m:r>
                            <a:rPr lang="en-US" sz="1600" i="1">
                              <a:latin typeface="Cambria Math" panose="02040503050406030204" pitchFamily="18" charset="0"/>
                            </a:rPr>
                            <m:t>𝐷</m:t>
                          </m:r>
                          <m:r>
                            <a:rPr lang="en-US" sz="1600" i="1" smtClean="0">
                              <a:latin typeface="Cambria Math" panose="02040503050406030204" pitchFamily="18" charset="0"/>
                              <a:ea typeface="Cambria Math" panose="02040503050406030204" pitchFamily="18" charset="0"/>
                            </a:rPr>
                            <m:t>&gt;</m:t>
                          </m:r>
                          <m:r>
                            <a:rPr lang="en-US" sz="1600" i="1">
                              <a:latin typeface="Cambria Math" panose="02040503050406030204" pitchFamily="18" charset="0"/>
                              <a:ea typeface="Cambria Math" panose="02040503050406030204" pitchFamily="18" charset="0"/>
                            </a:rPr>
                            <m:t>𝑄</m:t>
                          </m:r>
                        </m:e>
                      </m:d>
                    </m:oMath>
                  </m:oMathPara>
                </a14:m>
                <a:endParaRPr lang="en-US" altLang="en-US" sz="1600" dirty="0">
                  <a:solidFill>
                    <a:schemeClr val="bg2"/>
                  </a:solidFill>
                  <a:latin typeface="Arial" panose="020B0604020202020204" pitchFamily="34" charset="0"/>
                </a:endParaRPr>
              </a:p>
              <a:p>
                <a:pPr algn="ctr"/>
                <a:r>
                  <a:rPr lang="en-US" altLang="en-US" sz="1600" dirty="0">
                    <a:latin typeface="Arial" panose="020B0604020202020204" pitchFamily="34"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𝑢</m:t>
                        </m:r>
                      </m:sub>
                    </m:sSub>
                  </m:oMath>
                </a14:m>
                <a:r>
                  <a:rPr lang="en-US" altLang="en-US" sz="1600" baseline="-25000" dirty="0">
                    <a:solidFill>
                      <a:schemeClr val="bg2"/>
                    </a:solidFill>
                    <a:latin typeface="Arial" panose="020B0604020202020204" pitchFamily="34" charset="0"/>
                  </a:rPr>
                  <a:t> </a:t>
                </a:r>
                <a:r>
                  <a:rPr lang="en-US" altLang="en-US" sz="1600" dirty="0">
                    <a:latin typeface="Arial" panose="020B0604020202020204" pitchFamily="34" charset="0"/>
                  </a:rPr>
                  <a:t>applies)</a:t>
                </a:r>
              </a:p>
            </p:txBody>
          </p:sp>
        </mc:Choice>
        <mc:Fallback xmlns="">
          <p:sp>
            <p:nvSpPr>
              <p:cNvPr id="36" name="Rectangle 8"/>
              <p:cNvSpPr>
                <a:spLocks noRot="1" noChangeAspect="1" noMove="1" noResize="1" noEditPoints="1" noAdjustHandles="1" noChangeArrowheads="1" noChangeShapeType="1" noTextEdit="1"/>
              </p:cNvSpPr>
              <p:nvPr/>
            </p:nvSpPr>
            <p:spPr bwMode="auto">
              <a:xfrm>
                <a:off x="5137572" y="2437928"/>
                <a:ext cx="1233479" cy="609848"/>
              </a:xfrm>
              <a:prstGeom prst="rect">
                <a:avLst/>
              </a:prstGeom>
              <a:blipFill>
                <a:blip r:embed="rId5"/>
                <a:stretch>
                  <a:fillRect l="-1485" r="-495" b="-1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7" name="Rectangle 9"/>
          <p:cNvSpPr>
            <a:spLocks noChangeArrowheads="1"/>
          </p:cNvSpPr>
          <p:nvPr/>
        </p:nvSpPr>
        <p:spPr bwMode="auto">
          <a:xfrm>
            <a:off x="3542680" y="5013176"/>
            <a:ext cx="597272" cy="468926"/>
          </a:xfrm>
          <a:prstGeom prst="rect">
            <a:avLst/>
          </a:prstGeom>
          <a:solidFill>
            <a:srgbClr val="FFFF99"/>
          </a:solidFill>
          <a:ln w="9525">
            <a:solidFill>
              <a:schemeClr val="tx1"/>
            </a:solidFill>
            <a:miter lim="800000"/>
            <a:headEnd/>
            <a:tailEnd/>
          </a:ln>
          <a:effectLst/>
        </p:spPr>
        <p:txBody>
          <a:bodyPr wrap="none" lIns="92075" tIns="46038" rIns="92075" bIns="46038" anchor="ctr"/>
          <a:lstStyle/>
          <a:p>
            <a:pPr algn="ctr"/>
            <a:r>
              <a:rPr lang="en-US" altLang="en-US" dirty="0">
                <a:latin typeface="Arial" panose="020B0604020202020204" pitchFamily="34" charset="0"/>
              </a:rPr>
              <a:t>0.72</a:t>
            </a:r>
          </a:p>
        </p:txBody>
      </p:sp>
      <p:sp>
        <p:nvSpPr>
          <p:cNvPr id="12" name="Rectangle 9">
            <a:extLst>
              <a:ext uri="{FF2B5EF4-FFF2-40B4-BE49-F238E27FC236}">
                <a16:creationId xmlns:a16="http://schemas.microsoft.com/office/drawing/2014/main" id="{01EDF5EB-2387-406D-8C6D-E5AE9583C9A2}"/>
              </a:ext>
            </a:extLst>
          </p:cNvPr>
          <p:cNvSpPr>
            <a:spLocks noChangeArrowheads="1"/>
          </p:cNvSpPr>
          <p:nvPr/>
        </p:nvSpPr>
        <p:spPr bwMode="auto">
          <a:xfrm>
            <a:off x="4697690" y="5013176"/>
            <a:ext cx="597272" cy="468926"/>
          </a:xfrm>
          <a:prstGeom prst="rect">
            <a:avLst/>
          </a:prstGeom>
          <a:solidFill>
            <a:schemeClr val="accent1"/>
          </a:solidFill>
          <a:ln w="9525">
            <a:solidFill>
              <a:schemeClr val="tx1"/>
            </a:solidFill>
            <a:miter lim="800000"/>
            <a:headEnd/>
            <a:tailEnd/>
          </a:ln>
          <a:effectLst/>
        </p:spPr>
        <p:txBody>
          <a:bodyPr wrap="none" lIns="92075" tIns="46038" rIns="92075" bIns="46038" anchor="ctr"/>
          <a:lstStyle/>
          <a:p>
            <a:pPr algn="ctr"/>
            <a:r>
              <a:rPr lang="en-US" altLang="en-US" dirty="0">
                <a:latin typeface="Arial" panose="020B0604020202020204" pitchFamily="34" charset="0"/>
              </a:rPr>
              <a:t>0.</a:t>
            </a:r>
            <a:r>
              <a:rPr lang="ar-SA" altLang="en-US" dirty="0">
                <a:latin typeface="Arial" panose="020B0604020202020204" pitchFamily="34" charset="0"/>
              </a:rPr>
              <a:t>28</a:t>
            </a:r>
            <a:endParaRPr lang="en-US" altLang="en-US" dirty="0">
              <a:latin typeface="Arial" panose="020B0604020202020204" pitchFamily="34" charset="0"/>
            </a:endParaRPr>
          </a:p>
        </p:txBody>
      </p:sp>
    </p:spTree>
    <p:extLst>
      <p:ext uri="{BB962C8B-B14F-4D97-AF65-F5344CB8AC3E}">
        <p14:creationId xmlns:p14="http://schemas.microsoft.com/office/powerpoint/2010/main" val="27903250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sz="2800" dirty="0"/>
              <a:t>مثال </a:t>
            </a:r>
            <a:r>
              <a:rPr lang="en-US" sz="2800" dirty="0"/>
              <a:t>8</a:t>
            </a:r>
            <a:r>
              <a:rPr lang="ar-SA" sz="2800" dirty="0"/>
              <a:t>: إحدى المكتبات ستشتري نسخ من مجلة أسبوعية. كل نسخة تكلف </a:t>
            </a:r>
            <a:r>
              <a:rPr lang="en-US" sz="2800" dirty="0"/>
              <a:t>$2</a:t>
            </a:r>
            <a:r>
              <a:rPr lang="ar-SA" sz="2800" dirty="0"/>
              <a:t> وتباع بسعر </a:t>
            </a:r>
            <a:r>
              <a:rPr lang="en-US" sz="2800" dirty="0"/>
              <a:t>$4</a:t>
            </a:r>
            <a:r>
              <a:rPr lang="ar-SA" sz="2800" dirty="0"/>
              <a:t>. عند نهاية الأسبوع ، كل نسخة غير مباعة ستعاد للناشر بقيمة تعويضية مرتجعة </a:t>
            </a:r>
            <a:r>
              <a:rPr lang="en-US" sz="2800" dirty="0"/>
              <a:t>$0.5</a:t>
            </a:r>
            <a:r>
              <a:rPr lang="ar-SA" sz="2800" dirty="0"/>
              <a:t>. إدارة المكتبة تعتقد أن عدد النسخ التي ستباع تتبع التوزيع الاحتمالي التالي: </a:t>
            </a:r>
            <a:endParaRPr lang="en-US" sz="2800" dirty="0"/>
          </a:p>
          <a:p>
            <a:pPr marL="339725" indent="-339725" algn="r" rtl="1"/>
            <a:endParaRPr lang="en-US" sz="2800" dirty="0"/>
          </a:p>
          <a:p>
            <a:pPr marL="339725" indent="-339725" algn="r" rtl="1"/>
            <a:endParaRPr lang="en-US" sz="2800" dirty="0"/>
          </a:p>
          <a:p>
            <a:pPr marL="339725" indent="-339725" algn="r" rtl="1"/>
            <a:endParaRPr lang="en-US" sz="2800" dirty="0"/>
          </a:p>
          <a:p>
            <a:pPr marL="339725" indent="-339725" algn="r" rtl="1"/>
            <a:endParaRPr lang="ar-SA" sz="2800" dirty="0"/>
          </a:p>
          <a:p>
            <a:pPr marL="0" indent="0" algn="r" rtl="1">
              <a:buNone/>
            </a:pPr>
            <a:endParaRPr lang="en-US" sz="1400" dirty="0"/>
          </a:p>
          <a:p>
            <a:pPr marL="0" indent="0" algn="r" rtl="1">
              <a:buNone/>
            </a:pPr>
            <a:r>
              <a:rPr lang="ar-SA" sz="2800" dirty="0"/>
              <a:t>إدارة المكتبة تريد تحديد عدد النسخ التي ستطلبها لتعظيم أرباحهم المتوقعة. </a:t>
            </a:r>
          </a:p>
          <a:p>
            <a:pPr marL="0" indent="0" algn="r" rtl="1">
              <a:buNone/>
            </a:pPr>
            <a:endParaRPr lang="ar-SA" dirty="0"/>
          </a:p>
          <a:p>
            <a:pPr algn="r" rtl="1">
              <a:buFont typeface="Arial" panose="020B0604020202020204" pitchFamily="34" charset="0"/>
              <a:buChar char="•"/>
            </a:pPr>
            <a:endParaRPr lang="ar-SA" dirty="0"/>
          </a:p>
        </p:txBody>
      </p:sp>
      <p:graphicFrame>
        <p:nvGraphicFramePr>
          <p:cNvPr id="2" name="Table 1"/>
          <p:cNvGraphicFramePr>
            <a:graphicFrameLocks noGrp="1"/>
          </p:cNvGraphicFramePr>
          <p:nvPr>
            <p:extLst>
              <p:ext uri="{D42A27DB-BD31-4B8C-83A1-F6EECF244321}">
                <p14:modId xmlns:p14="http://schemas.microsoft.com/office/powerpoint/2010/main" val="2469086312"/>
              </p:ext>
            </p:extLst>
          </p:nvPr>
        </p:nvGraphicFramePr>
        <p:xfrm>
          <a:off x="1259632" y="335699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r>
                        <a:rPr lang="ar-SA" dirty="0">
                          <a:solidFill>
                            <a:schemeClr val="tx1"/>
                          </a:solidFill>
                        </a:rPr>
                        <a:t>الاحتمال</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solidFill>
                            <a:schemeClr val="tx1"/>
                          </a:solidFill>
                        </a:rPr>
                        <a:t>عدد النسخ</a:t>
                      </a:r>
                      <a:r>
                        <a:rPr lang="ar-SA" baseline="0" dirty="0">
                          <a:solidFill>
                            <a:schemeClr val="tx1"/>
                          </a:solidFill>
                        </a:rPr>
                        <a:t> المباعة</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pPr algn="ctr"/>
                      <a:r>
                        <a:rPr lang="en-US" dirty="0"/>
                        <a:t>0.30</a:t>
                      </a:r>
                    </a:p>
                  </a:txBody>
                  <a:tcPr/>
                </a:tc>
                <a:tc>
                  <a:txBody>
                    <a:bodyPr/>
                    <a:lstStyle/>
                    <a:p>
                      <a:pPr algn="ctr"/>
                      <a:r>
                        <a:rPr lang="en-US" dirty="0"/>
                        <a:t>10</a:t>
                      </a:r>
                    </a:p>
                  </a:txBody>
                  <a:tcPr/>
                </a:tc>
                <a:extLst>
                  <a:ext uri="{0D108BD9-81ED-4DB2-BD59-A6C34878D82A}">
                    <a16:rowId xmlns:a16="http://schemas.microsoft.com/office/drawing/2014/main" val="3900686817"/>
                  </a:ext>
                </a:extLst>
              </a:tr>
              <a:tr h="370840">
                <a:tc>
                  <a:txBody>
                    <a:bodyPr/>
                    <a:lstStyle/>
                    <a:p>
                      <a:pPr algn="ctr"/>
                      <a:r>
                        <a:rPr lang="en-US" dirty="0"/>
                        <a:t>0.20</a:t>
                      </a:r>
                    </a:p>
                  </a:txBody>
                  <a:tcPr/>
                </a:tc>
                <a:tc>
                  <a:txBody>
                    <a:bodyPr/>
                    <a:lstStyle/>
                    <a:p>
                      <a:pPr algn="ctr"/>
                      <a:r>
                        <a:rPr lang="en-US" dirty="0"/>
                        <a:t>15</a:t>
                      </a:r>
                    </a:p>
                  </a:txBody>
                  <a:tcPr/>
                </a:tc>
                <a:extLst>
                  <a:ext uri="{0D108BD9-81ED-4DB2-BD59-A6C34878D82A}">
                    <a16:rowId xmlns:a16="http://schemas.microsoft.com/office/drawing/2014/main" val="2761040577"/>
                  </a:ext>
                </a:extLst>
              </a:tr>
              <a:tr h="370840">
                <a:tc>
                  <a:txBody>
                    <a:bodyPr/>
                    <a:lstStyle/>
                    <a:p>
                      <a:pPr algn="ctr"/>
                      <a:r>
                        <a:rPr lang="en-US" dirty="0"/>
                        <a:t>0.30</a:t>
                      </a:r>
                    </a:p>
                  </a:txBody>
                  <a:tcPr/>
                </a:tc>
                <a:tc>
                  <a:txBody>
                    <a:bodyPr/>
                    <a:lstStyle/>
                    <a:p>
                      <a:pPr algn="ctr"/>
                      <a:r>
                        <a:rPr lang="en-US" dirty="0"/>
                        <a:t>20</a:t>
                      </a:r>
                    </a:p>
                  </a:txBody>
                  <a:tcPr/>
                </a:tc>
                <a:extLst>
                  <a:ext uri="{0D108BD9-81ED-4DB2-BD59-A6C34878D82A}">
                    <a16:rowId xmlns:a16="http://schemas.microsoft.com/office/drawing/2014/main" val="4164353688"/>
                  </a:ext>
                </a:extLst>
              </a:tr>
              <a:tr h="370840">
                <a:tc>
                  <a:txBody>
                    <a:bodyPr/>
                    <a:lstStyle/>
                    <a:p>
                      <a:pPr algn="ctr"/>
                      <a:r>
                        <a:rPr lang="en-US" dirty="0"/>
                        <a:t>0.15</a:t>
                      </a:r>
                    </a:p>
                  </a:txBody>
                  <a:tcPr/>
                </a:tc>
                <a:tc>
                  <a:txBody>
                    <a:bodyPr/>
                    <a:lstStyle/>
                    <a:p>
                      <a:pPr algn="ctr"/>
                      <a:r>
                        <a:rPr lang="en-US" dirty="0"/>
                        <a:t>25</a:t>
                      </a:r>
                    </a:p>
                  </a:txBody>
                  <a:tcPr/>
                </a:tc>
                <a:extLst>
                  <a:ext uri="{0D108BD9-81ED-4DB2-BD59-A6C34878D82A}">
                    <a16:rowId xmlns:a16="http://schemas.microsoft.com/office/drawing/2014/main" val="839876755"/>
                  </a:ext>
                </a:extLst>
              </a:tr>
              <a:tr h="370840">
                <a:tc>
                  <a:txBody>
                    <a:bodyPr/>
                    <a:lstStyle/>
                    <a:p>
                      <a:pPr algn="ctr"/>
                      <a:r>
                        <a:rPr lang="en-US" dirty="0"/>
                        <a:t>0.05</a:t>
                      </a:r>
                    </a:p>
                  </a:txBody>
                  <a:tcPr/>
                </a:tc>
                <a:tc>
                  <a:txBody>
                    <a:bodyPr/>
                    <a:lstStyle/>
                    <a:p>
                      <a:pPr algn="ctr"/>
                      <a:r>
                        <a:rPr lang="en-US" dirty="0"/>
                        <a:t>30</a:t>
                      </a:r>
                    </a:p>
                  </a:txBody>
                  <a:tcPr/>
                </a:tc>
                <a:extLst>
                  <a:ext uri="{0D108BD9-81ED-4DB2-BD59-A6C34878D82A}">
                    <a16:rowId xmlns:a16="http://schemas.microsoft.com/office/drawing/2014/main" val="168324976"/>
                  </a:ext>
                </a:extLst>
              </a:tr>
            </a:tbl>
          </a:graphicData>
        </a:graphic>
      </p:graphicFrame>
    </p:spTree>
    <p:extLst>
      <p:ext uri="{BB962C8B-B14F-4D97-AF65-F5344CB8AC3E}">
        <p14:creationId xmlns:p14="http://schemas.microsoft.com/office/powerpoint/2010/main" val="23695811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7</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mc:AlternateContent xmlns:mc="http://schemas.openxmlformats.org/markup-compatibility/2006" xmlns:a14="http://schemas.microsoft.com/office/drawing/2010/main">
        <mc:Choice Requires="a14">
          <p:sp>
            <p:nvSpPr>
              <p:cNvPr id="23555" name="Rectangle 3"/>
              <p:cNvSpPr>
                <a:spLocks noGrp="1" noChangeArrowheads="1"/>
              </p:cNvSpPr>
              <p:nvPr>
                <p:ph type="body" idx="1"/>
              </p:nvPr>
            </p:nvSpPr>
            <p:spPr>
              <a:xfrm>
                <a:off x="457200" y="1555576"/>
                <a:ext cx="8229600" cy="4465712"/>
              </a:xfrm>
            </p:spPr>
            <p:txBody>
              <a:bodyPr/>
              <a:lstStyle/>
              <a:p>
                <a:pPr marL="341313" indent="-341313" algn="just" rtl="1"/>
                <a:r>
                  <a:rPr lang="ar-SA" dirty="0"/>
                  <a:t>معدل دوران المخزون</a:t>
                </a:r>
                <a:r>
                  <a:rPr lang="en-US" dirty="0"/>
                  <a:t>(</a:t>
                </a:r>
                <a:r>
                  <a:rPr lang="en-US" sz="2800" dirty="0"/>
                  <a:t>Inventory Turnover Ratio</a:t>
                </a:r>
                <a:r>
                  <a:rPr lang="en-US" dirty="0"/>
                  <a:t>) </a:t>
                </a:r>
                <a:r>
                  <a:rPr lang="ar-SA" dirty="0"/>
                  <a:t> هو عبارة عن مقياس يوضح عدد المرات التي يتم فيها بيع مخزون الشركة واستبداله في الفترة الزمنية المحاسبية. كلما زاد هذا المعدل كان ذلك في مصلحة الشركة بسبب سرعة تحويل المخزون الى نقد.</a:t>
                </a:r>
              </a:p>
              <a:p>
                <a:pPr marL="341313" indent="-341313" algn="r" rtl="1"/>
                <a:r>
                  <a:rPr lang="ar-SA" dirty="0"/>
                  <a:t>معدل دوران المخزون </a:t>
                </a:r>
                <a14:m>
                  <m:oMath xmlns:m="http://schemas.openxmlformats.org/officeDocument/2006/math">
                    <m:f>
                      <m:fPr>
                        <m:ctrlPr>
                          <a:rPr lang="ar-SA" i="1" smtClean="0">
                            <a:latin typeface="Cambria Math" panose="02040503050406030204" pitchFamily="18" charset="0"/>
                          </a:rPr>
                        </m:ctrlPr>
                      </m:fPr>
                      <m:num>
                        <m:r>
                          <m:rPr>
                            <m:nor/>
                          </m:rPr>
                          <a:rPr lang="ar-SA" b="0" i="0" smtClean="0">
                            <a:latin typeface="Cambria Math" panose="02040503050406030204" pitchFamily="18" charset="0"/>
                          </a:rPr>
                          <m:t>تكلفة البضاعة المب</m:t>
                        </m:r>
                        <m:r>
                          <a:rPr lang="ar-SA" b="0" i="1" smtClean="0">
                            <a:latin typeface="Cambria Math" panose="02040503050406030204" pitchFamily="18" charset="0"/>
                          </a:rPr>
                          <m:t>اعة</m:t>
                        </m:r>
                      </m:num>
                      <m:den>
                        <m:r>
                          <m:rPr>
                            <m:nor/>
                          </m:rPr>
                          <a:rPr lang="ar-SA" b="0" i="0" smtClean="0">
                            <a:latin typeface="Cambria Math" panose="02040503050406030204" pitchFamily="18" charset="0"/>
                          </a:rPr>
                          <m:t>متوسط قيمة المخزون</m:t>
                        </m:r>
                      </m:den>
                    </m:f>
                    <m:r>
                      <a:rPr lang="en-US" b="0" i="1" smtClean="0">
                        <a:latin typeface="Cambria Math" panose="02040503050406030204" pitchFamily="18" charset="0"/>
                      </a:rPr>
                      <m:t>=</m:t>
                    </m:r>
                  </m:oMath>
                </a14:m>
                <a:endParaRPr lang="ar-SA" b="1" dirty="0"/>
              </a:p>
              <a:p>
                <a:pPr marL="341313" indent="-341313" algn="r" rtl="1"/>
                <a:r>
                  <a:rPr lang="ar-SA" dirty="0"/>
                  <a:t>أيام المخزون </a:t>
                </a:r>
                <a14:m>
                  <m:oMath xmlns:m="http://schemas.openxmlformats.org/officeDocument/2006/math">
                    <m:r>
                      <a:rPr lang="en-US" b="0" i="0" smtClean="0">
                        <a:latin typeface="Cambria Math" panose="02040503050406030204" pitchFamily="18" charset="0"/>
                        <a:ea typeface="Cambria Math" panose="02040503050406030204" pitchFamily="18" charset="0"/>
                      </a:rPr>
                      <m:t>365</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m:rPr>
                            <m:nor/>
                          </m:rPr>
                          <a:rPr lang="ar-SA">
                            <a:latin typeface="Cambria Math" panose="02040503050406030204" pitchFamily="18" charset="0"/>
                          </a:rPr>
                          <m:t>متوسط قيمة المخزون</m:t>
                        </m:r>
                      </m:num>
                      <m:den>
                        <m:r>
                          <m:rPr>
                            <m:nor/>
                          </m:rPr>
                          <a:rPr lang="ar-SA" b="0" i="0" smtClean="0">
                            <a:latin typeface="Cambria Math" panose="02040503050406030204" pitchFamily="18" charset="0"/>
                          </a:rPr>
                          <m:t>تكلفة البضاعة المباعة</m:t>
                        </m:r>
                      </m:den>
                    </m:f>
                    <m:r>
                      <a:rPr lang="en-US" b="0" i="1" smtClean="0">
                        <a:latin typeface="Cambria Math" panose="02040503050406030204" pitchFamily="18" charset="0"/>
                      </a:rPr>
                      <m:t>=</m:t>
                    </m:r>
                  </m:oMath>
                </a14:m>
                <a:endParaRPr lang="ar-SA" dirty="0"/>
              </a:p>
              <a:p>
                <a:pPr marL="341313" indent="-341313" algn="r" rtl="1"/>
                <a:endParaRPr lang="ar-SA" b="1" dirty="0"/>
              </a:p>
            </p:txBody>
          </p:sp>
        </mc:Choice>
        <mc:Fallback xmlns="">
          <p:sp>
            <p:nvSpPr>
              <p:cNvPr id="23555" name="Rectangle 3"/>
              <p:cNvSpPr>
                <a:spLocks noGrp="1" noRot="1" noChangeAspect="1" noMove="1" noResize="1" noEditPoints="1" noAdjustHandles="1" noChangeArrowheads="1" noChangeShapeType="1" noTextEdit="1"/>
              </p:cNvSpPr>
              <p:nvPr>
                <p:ph type="body" idx="1"/>
              </p:nvPr>
            </p:nvSpPr>
            <p:spPr>
              <a:xfrm>
                <a:off x="457200" y="1555576"/>
                <a:ext cx="8229600" cy="4465712"/>
              </a:xfrm>
              <a:blipFill>
                <a:blip r:embed="rId3"/>
                <a:stretch>
                  <a:fillRect l="-3333" t="-1774" r="-1778" b="-3411"/>
                </a:stretch>
              </a:blipFill>
            </p:spPr>
            <p:txBody>
              <a:bodyPr/>
              <a:lstStyle/>
              <a:p>
                <a:r>
                  <a:rPr lang="en-US">
                    <a:noFill/>
                  </a:rPr>
                  <a:t> </a:t>
                </a:r>
              </a:p>
            </p:txBody>
          </p:sp>
        </mc:Fallback>
      </mc:AlternateContent>
    </p:spTree>
    <p:extLst>
      <p:ext uri="{BB962C8B-B14F-4D97-AF65-F5344CB8AC3E}">
        <p14:creationId xmlns:p14="http://schemas.microsoft.com/office/powerpoint/2010/main" val="293470447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2800" dirty="0"/>
                  <a:t>إذا كانت </a:t>
                </a:r>
                <a14:m>
                  <m:oMath xmlns:m="http://schemas.openxmlformats.org/officeDocument/2006/math">
                    <m:r>
                      <a:rPr lang="en-US" sz="2800" i="1">
                        <a:latin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𝑄</m:t>
                    </m:r>
                  </m:oMath>
                </a14:m>
                <a:r>
                  <a:rPr lang="ar-SA" sz="2800" dirty="0"/>
                  <a:t>  فإن التكاليف ستكون:</a:t>
                </a:r>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r>
                  <a:rPr lang="ar-SA" sz="2800" dirty="0"/>
                  <a:t>إذا كانت </a:t>
                </a:r>
                <a14:m>
                  <m:oMath xmlns:m="http://schemas.openxmlformats.org/officeDocument/2006/math">
                    <m:r>
                      <a:rPr lang="en-US" sz="2800" i="1">
                        <a:latin typeface="Cambria Math" panose="02040503050406030204" pitchFamily="18" charset="0"/>
                      </a:rPr>
                      <m:t>𝑑</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𝑄</m:t>
                    </m:r>
                    <m:r>
                      <a:rPr lang="en-US" sz="2800" i="1">
                        <a:latin typeface="Cambria Math" panose="02040503050406030204" pitchFamily="18" charset="0"/>
                      </a:rPr>
                      <m:t>+</m:t>
                    </m:r>
                    <m:r>
                      <a:rPr lang="en-US" sz="2800" i="1">
                        <a:latin typeface="Cambria Math" panose="02040503050406030204" pitchFamily="18" charset="0"/>
                      </a:rPr>
                      <m:t>1</m:t>
                    </m:r>
                  </m:oMath>
                </a14:m>
                <a:r>
                  <a:rPr lang="ar-SA" sz="2800" dirty="0"/>
                  <a:t>  فإن التكاليف ستكون:</a:t>
                </a:r>
              </a:p>
              <a:p>
                <a:pPr marL="339725" indent="-339725" algn="r" rtl="1"/>
                <a:endParaRPr lang="ar-SA" sz="2800" dirty="0"/>
              </a:p>
              <a:p>
                <a:pPr marL="0" indent="0" algn="r" rtl="1">
                  <a:buNone/>
                </a:pPr>
                <a:endParaRPr lang="en-US"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290" r="-13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14597924"/>
                  </p:ext>
                </p:extLst>
              </p:nvPr>
            </p:nvGraphicFramePr>
            <p:xfrm>
              <a:off x="1524000" y="2008504"/>
              <a:ext cx="6096000" cy="185420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1681150918"/>
                        </a:ext>
                      </a:extLst>
                    </a:gridCol>
                    <a:gridCol w="3264024">
                      <a:extLst>
                        <a:ext uri="{9D8B030D-6E8A-4147-A177-3AD203B41FA5}">
                          <a16:colId xmlns:a16="http://schemas.microsoft.com/office/drawing/2014/main" val="1642686015"/>
                        </a:ext>
                      </a:extLst>
                    </a:gridCol>
                  </a:tblGrid>
                  <a:tr h="370840">
                    <a:tc>
                      <a:txBody>
                        <a:bodyPr/>
                        <a:lstStyle/>
                        <a:p>
                          <a:pPr algn="ctr"/>
                          <a:r>
                            <a:rPr lang="ar-SA" dirty="0">
                              <a:solidFill>
                                <a:schemeClr val="tx1"/>
                              </a:solidFill>
                            </a:rPr>
                            <a:t>التكلفة</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solidFill>
                          <a:schemeClr val="bg1"/>
                        </a:solidFill>
                      </a:tcPr>
                    </a:tc>
                    <a:extLst>
                      <a:ext uri="{0D108BD9-81ED-4DB2-BD59-A6C34878D82A}">
                        <a16:rowId xmlns:a16="http://schemas.microsoft.com/office/drawing/2014/main" val="26316917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𝑄</m:t>
                                </m:r>
                              </m:oMath>
                            </m:oMathPara>
                          </a14:m>
                          <a:endParaRPr lang="en-US" dirty="0"/>
                        </a:p>
                      </a:txBody>
                      <a:tcPr/>
                    </a:tc>
                    <a:tc>
                      <a:txBody>
                        <a:bodyPr/>
                        <a:lstStyle/>
                        <a:p>
                          <a:pPr algn="ctr" rtl="1"/>
                          <a:r>
                            <a:rPr lang="ar-SA" dirty="0"/>
                            <a:t>شراء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oMath>
                          </a14:m>
                          <a:r>
                            <a:rPr lang="ar-SA" dirty="0"/>
                            <a:t> نسخة بسعر</a:t>
                          </a:r>
                          <a:r>
                            <a:rPr lang="en-US" dirty="0"/>
                            <a:t> $2 </a:t>
                          </a:r>
                          <a:r>
                            <a:rPr lang="ar-SA" dirty="0"/>
                            <a:t>للنسخة</a:t>
                          </a:r>
                          <a:endParaRPr lang="en-US" dirty="0"/>
                        </a:p>
                      </a:txBody>
                      <a:tcPr/>
                    </a:tc>
                    <a:extLst>
                      <a:ext uri="{0D108BD9-81ED-4DB2-BD59-A6C34878D82A}">
                        <a16:rowId xmlns:a16="http://schemas.microsoft.com/office/drawing/2014/main" val="3900686817"/>
                      </a:ext>
                    </a:extLst>
                  </a:tr>
                  <a:tr h="370840">
                    <a:tc>
                      <a:txBody>
                        <a:bodyPr/>
                        <a:lstStyle/>
                        <a:p>
                          <a:pPr algn="l"/>
                          <a:r>
                            <a:rPr lang="en-US" b="0" i="0" baseline="0" dirty="0">
                              <a:latin typeface="+mn-lt"/>
                              <a:ea typeface="Cambria Math" panose="02040503050406030204" pitchFamily="18" charset="0"/>
                            </a:rPr>
                            <a:t>          </a:t>
                          </a:r>
                          <a:r>
                            <a:rPr lang="en-US" sz="1500" b="0" i="0" baseline="0" dirty="0">
                              <a:latin typeface="+mn-lt"/>
                              <a:ea typeface="Cambria Math" panose="02040503050406030204" pitchFamily="18" charset="0"/>
                            </a:rPr>
                            <a:t>  </a:t>
                          </a:r>
                          <a:r>
                            <a:rPr lang="en-US" b="0" i="0" baseline="0" dirty="0">
                              <a:latin typeface="+mn-lt"/>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𝑑</m:t>
                              </m:r>
                            </m:oMath>
                          </a14:m>
                          <a:endParaRPr lang="en-US" dirty="0"/>
                        </a:p>
                      </a:txBody>
                      <a:tcPr/>
                    </a:tc>
                    <a:tc>
                      <a:txBody>
                        <a:bodyPr/>
                        <a:lstStyle/>
                        <a:p>
                          <a:pPr algn="ctr" rtl="1"/>
                          <a:r>
                            <a:rPr lang="ar-SA" dirty="0"/>
                            <a:t>بيع </a:t>
                          </a:r>
                          <a14:m>
                            <m:oMath xmlns:m="http://schemas.openxmlformats.org/officeDocument/2006/math">
                              <m:r>
                                <a:rPr lang="en-US" b="0" i="1" smtClean="0">
                                  <a:latin typeface="Cambria Math" panose="02040503050406030204" pitchFamily="18" charset="0"/>
                                  <a:ea typeface="Cambria Math" panose="02040503050406030204" pitchFamily="18" charset="0"/>
                                </a:rPr>
                                <m:t>𝑑</m:t>
                              </m:r>
                            </m:oMath>
                          </a14:m>
                          <a:r>
                            <a:rPr lang="ar-SA" dirty="0"/>
                            <a:t> نسخة بسعر</a:t>
                          </a:r>
                          <a:r>
                            <a:rPr lang="en-US" dirty="0"/>
                            <a:t> $4 </a:t>
                          </a:r>
                          <a:r>
                            <a:rPr lang="ar-SA" dirty="0"/>
                            <a:t>للنسخة</a:t>
                          </a:r>
                          <a:endParaRPr lang="en-US" dirty="0"/>
                        </a:p>
                      </a:txBody>
                      <a:tcPr/>
                    </a:tc>
                    <a:extLst>
                      <a:ext uri="{0D108BD9-81ED-4DB2-BD59-A6C34878D82A}">
                        <a16:rowId xmlns:a16="http://schemas.microsoft.com/office/drawing/2014/main" val="2761040577"/>
                      </a:ext>
                    </a:extLst>
                  </a:tr>
                  <a:tr h="370840">
                    <a:tc>
                      <a:txBody>
                        <a:bodyPr/>
                        <a:lstStyle/>
                        <a:p>
                          <a:pPr algn="l"/>
                          <a:r>
                            <a:rPr lang="en-US" b="0" dirty="0">
                              <a:ea typeface="Cambria Math" panose="02040503050406030204" pitchFamily="18" charset="0"/>
                            </a:rPr>
                            <a:t>     </a:t>
                          </a:r>
                          <a:r>
                            <a:rPr lang="en-US" sz="1200" b="0" dirty="0">
                              <a:ea typeface="Cambria Math" panose="02040503050406030204" pitchFamily="18" charset="0"/>
                            </a:rPr>
                            <a:t> </a:t>
                          </a: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e>
                              </m:d>
                            </m:oMath>
                          </a14:m>
                          <a:endParaRPr lang="en-US" dirty="0"/>
                        </a:p>
                      </a:txBody>
                      <a:tcPr/>
                    </a:tc>
                    <a:tc>
                      <a:txBody>
                        <a:bodyPr/>
                        <a:lstStyle/>
                        <a:p>
                          <a:pPr algn="ctr" rtl="1"/>
                          <a:r>
                            <a:rPr lang="ar-SA" dirty="0"/>
                            <a:t>إرجاع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oMath>
                          </a14:m>
                          <a:r>
                            <a:rPr lang="ar-SA" dirty="0"/>
                            <a:t> نسخة بسعر</a:t>
                          </a:r>
                          <a:r>
                            <a:rPr lang="en-US" dirty="0"/>
                            <a:t> $0.5 </a:t>
                          </a:r>
                          <a:r>
                            <a:rPr lang="ar-SA" dirty="0"/>
                            <a:t>للنسخة</a:t>
                          </a:r>
                          <a:endParaRPr lang="en-US" dirty="0"/>
                        </a:p>
                      </a:txBody>
                      <a:tcPr/>
                    </a:tc>
                    <a:extLst>
                      <a:ext uri="{0D108BD9-81ED-4DB2-BD59-A6C34878D82A}">
                        <a16:rowId xmlns:a16="http://schemas.microsoft.com/office/drawing/2014/main" val="41643536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𝑑</m:t>
                                </m:r>
                              </m:oMath>
                            </m:oMathPara>
                          </a14:m>
                          <a:endParaRPr lang="en-US" dirty="0"/>
                        </a:p>
                      </a:txBody>
                      <a:tcPr/>
                    </a:tc>
                    <a:tc>
                      <a:txBody>
                        <a:bodyPr/>
                        <a:lstStyle/>
                        <a:p>
                          <a:pPr algn="ctr" rtl="1"/>
                          <a:r>
                            <a:rPr lang="ar-SA" dirty="0"/>
                            <a:t>التكلفة</a:t>
                          </a:r>
                          <a:r>
                            <a:rPr lang="ar-SA" baseline="0" dirty="0"/>
                            <a:t> الإجمالية</a:t>
                          </a:r>
                          <a:endParaRPr lang="en-US" dirty="0"/>
                        </a:p>
                      </a:txBody>
                      <a:tcPr/>
                    </a:tc>
                    <a:extLst>
                      <a:ext uri="{0D108BD9-81ED-4DB2-BD59-A6C34878D82A}">
                        <a16:rowId xmlns:a16="http://schemas.microsoft.com/office/drawing/2014/main" val="83987675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14597924"/>
                  </p:ext>
                </p:extLst>
              </p:nvPr>
            </p:nvGraphicFramePr>
            <p:xfrm>
              <a:off x="1524000" y="2008504"/>
              <a:ext cx="6096000" cy="185420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1681150918"/>
                        </a:ext>
                      </a:extLst>
                    </a:gridCol>
                    <a:gridCol w="3264024">
                      <a:extLst>
                        <a:ext uri="{9D8B030D-6E8A-4147-A177-3AD203B41FA5}">
                          <a16:colId xmlns:a16="http://schemas.microsoft.com/office/drawing/2014/main" val="1642686015"/>
                        </a:ext>
                      </a:extLst>
                    </a:gridCol>
                  </a:tblGrid>
                  <a:tr h="370840">
                    <a:tc>
                      <a:txBody>
                        <a:bodyPr/>
                        <a:lstStyle/>
                        <a:p>
                          <a:pPr algn="ctr"/>
                          <a:r>
                            <a:rPr lang="ar-SA" dirty="0" smtClean="0">
                              <a:solidFill>
                                <a:schemeClr val="tx1"/>
                              </a:solidFill>
                            </a:rPr>
                            <a:t>التكلفة</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solidFill>
                          <a:schemeClr val="bg1"/>
                        </a:solidFill>
                      </a:tcPr>
                    </a:tc>
                    <a:extLst>
                      <a:ext uri="{0D108BD9-81ED-4DB2-BD59-A6C34878D82A}">
                        <a16:rowId xmlns:a16="http://schemas.microsoft.com/office/drawing/2014/main" val="2631691731"/>
                      </a:ext>
                    </a:extLst>
                  </a:tr>
                  <a:tr h="370840">
                    <a:tc>
                      <a:txBody>
                        <a:bodyPr/>
                        <a:lstStyle/>
                        <a:p>
                          <a:endParaRPr lang="en-US"/>
                        </a:p>
                      </a:txBody>
                      <a:tcPr>
                        <a:blipFill>
                          <a:blip r:embed="rId3"/>
                          <a:stretch>
                            <a:fillRect l="-430" t="-108197" r="-116129" b="-324590"/>
                          </a:stretch>
                        </a:blipFill>
                      </a:tcPr>
                    </a:tc>
                    <a:tc>
                      <a:txBody>
                        <a:bodyPr/>
                        <a:lstStyle/>
                        <a:p>
                          <a:endParaRPr lang="en-US"/>
                        </a:p>
                      </a:txBody>
                      <a:tcPr>
                        <a:blipFill>
                          <a:blip r:embed="rId3"/>
                          <a:stretch>
                            <a:fillRect l="-87290" t="-108197" r="-935" b="-324590"/>
                          </a:stretch>
                        </a:blipFill>
                      </a:tcPr>
                    </a:tc>
                    <a:extLst>
                      <a:ext uri="{0D108BD9-81ED-4DB2-BD59-A6C34878D82A}">
                        <a16:rowId xmlns:a16="http://schemas.microsoft.com/office/drawing/2014/main" val="3900686817"/>
                      </a:ext>
                    </a:extLst>
                  </a:tr>
                  <a:tr h="370840">
                    <a:tc>
                      <a:txBody>
                        <a:bodyPr/>
                        <a:lstStyle/>
                        <a:p>
                          <a:endParaRPr lang="en-US"/>
                        </a:p>
                      </a:txBody>
                      <a:tcPr>
                        <a:blipFill>
                          <a:blip r:embed="rId3"/>
                          <a:stretch>
                            <a:fillRect l="-430" t="-208197" r="-116129" b="-224590"/>
                          </a:stretch>
                        </a:blipFill>
                      </a:tcPr>
                    </a:tc>
                    <a:tc>
                      <a:txBody>
                        <a:bodyPr/>
                        <a:lstStyle/>
                        <a:p>
                          <a:endParaRPr lang="en-US"/>
                        </a:p>
                      </a:txBody>
                      <a:tcPr>
                        <a:blipFill>
                          <a:blip r:embed="rId3"/>
                          <a:stretch>
                            <a:fillRect l="-87290" t="-208197" r="-935" b="-224590"/>
                          </a:stretch>
                        </a:blipFill>
                      </a:tcPr>
                    </a:tc>
                    <a:extLst>
                      <a:ext uri="{0D108BD9-81ED-4DB2-BD59-A6C34878D82A}">
                        <a16:rowId xmlns:a16="http://schemas.microsoft.com/office/drawing/2014/main" val="2761040577"/>
                      </a:ext>
                    </a:extLst>
                  </a:tr>
                  <a:tr h="370840">
                    <a:tc>
                      <a:txBody>
                        <a:bodyPr/>
                        <a:lstStyle/>
                        <a:p>
                          <a:endParaRPr lang="en-US"/>
                        </a:p>
                      </a:txBody>
                      <a:tcPr>
                        <a:blipFill>
                          <a:blip r:embed="rId3"/>
                          <a:stretch>
                            <a:fillRect l="-430" t="-308197" r="-116129" b="-124590"/>
                          </a:stretch>
                        </a:blipFill>
                      </a:tcPr>
                    </a:tc>
                    <a:tc>
                      <a:txBody>
                        <a:bodyPr/>
                        <a:lstStyle/>
                        <a:p>
                          <a:endParaRPr lang="en-US"/>
                        </a:p>
                      </a:txBody>
                      <a:tcPr>
                        <a:blipFill>
                          <a:blip r:embed="rId3"/>
                          <a:stretch>
                            <a:fillRect l="-87290" t="-308197" r="-935" b="-124590"/>
                          </a:stretch>
                        </a:blipFill>
                      </a:tcPr>
                    </a:tc>
                    <a:extLst>
                      <a:ext uri="{0D108BD9-81ED-4DB2-BD59-A6C34878D82A}">
                        <a16:rowId xmlns:a16="http://schemas.microsoft.com/office/drawing/2014/main" val="4164353688"/>
                      </a:ext>
                    </a:extLst>
                  </a:tr>
                  <a:tr h="370840">
                    <a:tc>
                      <a:txBody>
                        <a:bodyPr/>
                        <a:lstStyle/>
                        <a:p>
                          <a:endParaRPr lang="en-US"/>
                        </a:p>
                      </a:txBody>
                      <a:tcPr>
                        <a:blipFill>
                          <a:blip r:embed="rId3"/>
                          <a:stretch>
                            <a:fillRect l="-430" t="-408197" r="-116129" b="-24590"/>
                          </a:stretch>
                        </a:blipFill>
                      </a:tcPr>
                    </a:tc>
                    <a:tc>
                      <a:txBody>
                        <a:bodyPr/>
                        <a:lstStyle/>
                        <a:p>
                          <a:pPr algn="ctr" rtl="1"/>
                          <a:r>
                            <a:rPr lang="ar-SA" dirty="0" smtClean="0"/>
                            <a:t>التكلفة</a:t>
                          </a:r>
                          <a:r>
                            <a:rPr lang="ar-SA" baseline="0" dirty="0" smtClean="0"/>
                            <a:t> الإجمالية</a:t>
                          </a:r>
                          <a:endParaRPr lang="en-US" dirty="0"/>
                        </a:p>
                      </a:txBody>
                      <a:tcPr/>
                    </a:tc>
                    <a:extLst>
                      <a:ext uri="{0D108BD9-81ED-4DB2-BD59-A6C34878D82A}">
                        <a16:rowId xmlns:a16="http://schemas.microsoft.com/office/drawing/2014/main" val="8398767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58440884"/>
                  </p:ext>
                </p:extLst>
              </p:nvPr>
            </p:nvGraphicFramePr>
            <p:xfrm>
              <a:off x="1541950" y="4609936"/>
              <a:ext cx="6096000" cy="148336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1681150918"/>
                        </a:ext>
                      </a:extLst>
                    </a:gridCol>
                    <a:gridCol w="3264024">
                      <a:extLst>
                        <a:ext uri="{9D8B030D-6E8A-4147-A177-3AD203B41FA5}">
                          <a16:colId xmlns:a16="http://schemas.microsoft.com/office/drawing/2014/main" val="1642686015"/>
                        </a:ext>
                      </a:extLst>
                    </a:gridCol>
                  </a:tblGrid>
                  <a:tr h="370840">
                    <a:tc>
                      <a:txBody>
                        <a:bodyPr/>
                        <a:lstStyle/>
                        <a:p>
                          <a:pPr algn="ctr"/>
                          <a:r>
                            <a:rPr lang="ar-SA" dirty="0">
                              <a:solidFill>
                                <a:schemeClr val="tx1"/>
                              </a:solidFill>
                            </a:rPr>
                            <a:t>التكلفة</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solidFill>
                          <a:schemeClr val="bg1"/>
                        </a:solidFill>
                      </a:tcPr>
                    </a:tc>
                    <a:extLst>
                      <a:ext uri="{0D108BD9-81ED-4DB2-BD59-A6C34878D82A}">
                        <a16:rowId xmlns:a16="http://schemas.microsoft.com/office/drawing/2014/main" val="26316917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𝑄</m:t>
                                </m:r>
                              </m:oMath>
                            </m:oMathPara>
                          </a14:m>
                          <a:endParaRPr lang="en-US" dirty="0"/>
                        </a:p>
                      </a:txBody>
                      <a:tcPr/>
                    </a:tc>
                    <a:tc>
                      <a:txBody>
                        <a:bodyPr/>
                        <a:lstStyle/>
                        <a:p>
                          <a:pPr algn="ctr" rtl="1"/>
                          <a:r>
                            <a:rPr lang="ar-SA" dirty="0"/>
                            <a:t>شراء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oMath>
                          </a14:m>
                          <a:r>
                            <a:rPr lang="ar-SA" dirty="0"/>
                            <a:t> نسخة بسعر</a:t>
                          </a:r>
                          <a:r>
                            <a:rPr lang="en-US" dirty="0"/>
                            <a:t> $2 </a:t>
                          </a:r>
                          <a:r>
                            <a:rPr lang="ar-SA" dirty="0"/>
                            <a:t>للنسخة</a:t>
                          </a:r>
                          <a:endParaRPr lang="en-US" dirty="0"/>
                        </a:p>
                      </a:txBody>
                      <a:tcPr/>
                    </a:tc>
                    <a:extLst>
                      <a:ext uri="{0D108BD9-81ED-4DB2-BD59-A6C34878D82A}">
                        <a16:rowId xmlns:a16="http://schemas.microsoft.com/office/drawing/2014/main" val="3900686817"/>
                      </a:ext>
                    </a:extLst>
                  </a:tr>
                  <a:tr h="370840">
                    <a:tc>
                      <a:txBody>
                        <a:bodyPr/>
                        <a:lstStyle/>
                        <a:p>
                          <a:pPr algn="l"/>
                          <a:r>
                            <a:rPr lang="en-US" b="0" dirty="0">
                              <a:ea typeface="Cambria Math" panose="02040503050406030204" pitchFamily="18" charset="0"/>
                            </a:rPr>
                            <a:t>          </a:t>
                          </a:r>
                          <a:r>
                            <a:rPr lang="en-US" sz="1400" b="0" dirty="0">
                              <a:ea typeface="Cambria Math" panose="02040503050406030204" pitchFamily="18" charset="0"/>
                            </a:rPr>
                            <a:t> </a:t>
                          </a:r>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𝑄</m:t>
                              </m:r>
                            </m:oMath>
                          </a14:m>
                          <a:endParaRPr lang="en-US" dirty="0"/>
                        </a:p>
                      </a:txBody>
                      <a:tcPr/>
                    </a:tc>
                    <a:tc>
                      <a:txBody>
                        <a:bodyPr/>
                        <a:lstStyle/>
                        <a:p>
                          <a:pPr algn="ctr" rtl="1"/>
                          <a:r>
                            <a:rPr lang="ar-SA" dirty="0"/>
                            <a:t>بيع </a:t>
                          </a:r>
                          <a14:m>
                            <m:oMath xmlns:m="http://schemas.openxmlformats.org/officeDocument/2006/math">
                              <m:r>
                                <a:rPr lang="en-US" b="0" i="1" smtClean="0">
                                  <a:latin typeface="Cambria Math" panose="02040503050406030204" pitchFamily="18" charset="0"/>
                                  <a:ea typeface="Cambria Math" panose="02040503050406030204" pitchFamily="18" charset="0"/>
                                </a:rPr>
                                <m:t>𝑑</m:t>
                              </m:r>
                            </m:oMath>
                          </a14:m>
                          <a:r>
                            <a:rPr lang="ar-SA" dirty="0"/>
                            <a:t> نسخة بسعر</a:t>
                          </a:r>
                          <a:r>
                            <a:rPr lang="en-US" dirty="0"/>
                            <a:t> $4 </a:t>
                          </a:r>
                          <a:r>
                            <a:rPr lang="ar-SA" dirty="0"/>
                            <a:t>للنسخة</a:t>
                          </a:r>
                          <a:endParaRPr lang="en-US" dirty="0"/>
                        </a:p>
                      </a:txBody>
                      <a:tcPr/>
                    </a:tc>
                    <a:extLst>
                      <a:ext uri="{0D108BD9-81ED-4DB2-BD59-A6C34878D82A}">
                        <a16:rowId xmlns:a16="http://schemas.microsoft.com/office/drawing/2014/main" val="2761040577"/>
                      </a:ext>
                    </a:extLst>
                  </a:tr>
                  <a:tr h="370840">
                    <a:tc>
                      <a:txBody>
                        <a:bodyPr/>
                        <a:lstStyle/>
                        <a:p>
                          <a:pPr algn="l"/>
                          <a:r>
                            <a:rPr lang="en-US" b="0" i="0" baseline="0" dirty="0">
                              <a:latin typeface="+mn-lt"/>
                              <a:ea typeface="Cambria Math" panose="02040503050406030204" pitchFamily="18" charset="0"/>
                            </a:rPr>
                            <a:t>         </a:t>
                          </a:r>
                          <a:r>
                            <a:rPr lang="en-US" sz="1400" b="0" i="0" baseline="0" dirty="0">
                              <a:latin typeface="+mn-lt"/>
                              <a:ea typeface="Cambria Math" panose="02040503050406030204" pitchFamily="18" charset="0"/>
                            </a:rPr>
                            <a:t> </a:t>
                          </a:r>
                          <a:r>
                            <a:rPr lang="en-US" b="0" i="0" baseline="0" dirty="0">
                              <a:latin typeface="+mn-lt"/>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𝑄</m:t>
                              </m:r>
                            </m:oMath>
                          </a14:m>
                          <a:endParaRPr lang="en-US" dirty="0"/>
                        </a:p>
                      </a:txBody>
                      <a:tcPr/>
                    </a:tc>
                    <a:tc>
                      <a:txBody>
                        <a:bodyPr/>
                        <a:lstStyle/>
                        <a:p>
                          <a:pPr algn="ctr" rtl="1"/>
                          <a:r>
                            <a:rPr lang="ar-SA" dirty="0"/>
                            <a:t>التكلفة</a:t>
                          </a:r>
                          <a:r>
                            <a:rPr lang="ar-SA" baseline="0" dirty="0"/>
                            <a:t> الإجمالية</a:t>
                          </a:r>
                          <a:endParaRPr lang="en-US" dirty="0"/>
                        </a:p>
                      </a:txBody>
                      <a:tcPr/>
                    </a:tc>
                    <a:extLst>
                      <a:ext uri="{0D108BD9-81ED-4DB2-BD59-A6C34878D82A}">
                        <a16:rowId xmlns:a16="http://schemas.microsoft.com/office/drawing/2014/main" val="83987675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8440884"/>
                  </p:ext>
                </p:extLst>
              </p:nvPr>
            </p:nvGraphicFramePr>
            <p:xfrm>
              <a:off x="1541950" y="4609936"/>
              <a:ext cx="6096000" cy="1483360"/>
            </p:xfrm>
            <a:graphic>
              <a:graphicData uri="http://schemas.openxmlformats.org/drawingml/2006/table">
                <a:tbl>
                  <a:tblPr firstRow="1" bandRow="1">
                    <a:tableStyleId>{5C22544A-7EE6-4342-B048-85BDC9FD1C3A}</a:tableStyleId>
                  </a:tblPr>
                  <a:tblGrid>
                    <a:gridCol w="2831976">
                      <a:extLst>
                        <a:ext uri="{9D8B030D-6E8A-4147-A177-3AD203B41FA5}">
                          <a16:colId xmlns:a16="http://schemas.microsoft.com/office/drawing/2014/main" val="1681150918"/>
                        </a:ext>
                      </a:extLst>
                    </a:gridCol>
                    <a:gridCol w="3264024">
                      <a:extLst>
                        <a:ext uri="{9D8B030D-6E8A-4147-A177-3AD203B41FA5}">
                          <a16:colId xmlns:a16="http://schemas.microsoft.com/office/drawing/2014/main" val="1642686015"/>
                        </a:ext>
                      </a:extLst>
                    </a:gridCol>
                  </a:tblGrid>
                  <a:tr h="370840">
                    <a:tc>
                      <a:txBody>
                        <a:bodyPr/>
                        <a:lstStyle/>
                        <a:p>
                          <a:pPr algn="ctr"/>
                          <a:r>
                            <a:rPr lang="ar-SA" dirty="0" smtClean="0">
                              <a:solidFill>
                                <a:schemeClr val="tx1"/>
                              </a:solidFill>
                            </a:rPr>
                            <a:t>التكلفة</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solidFill>
                          <a:schemeClr val="bg1"/>
                        </a:solidFill>
                      </a:tcPr>
                    </a:tc>
                    <a:extLst>
                      <a:ext uri="{0D108BD9-81ED-4DB2-BD59-A6C34878D82A}">
                        <a16:rowId xmlns:a16="http://schemas.microsoft.com/office/drawing/2014/main" val="2631691731"/>
                      </a:ext>
                    </a:extLst>
                  </a:tr>
                  <a:tr h="370840">
                    <a:tc>
                      <a:txBody>
                        <a:bodyPr/>
                        <a:lstStyle/>
                        <a:p>
                          <a:endParaRPr lang="en-US"/>
                        </a:p>
                      </a:txBody>
                      <a:tcPr>
                        <a:blipFill>
                          <a:blip r:embed="rId4"/>
                          <a:stretch>
                            <a:fillRect l="-215" t="-108197" r="-116344" b="-224590"/>
                          </a:stretch>
                        </a:blipFill>
                      </a:tcPr>
                    </a:tc>
                    <a:tc>
                      <a:txBody>
                        <a:bodyPr/>
                        <a:lstStyle/>
                        <a:p>
                          <a:endParaRPr lang="en-US"/>
                        </a:p>
                      </a:txBody>
                      <a:tcPr>
                        <a:blipFill>
                          <a:blip r:embed="rId4"/>
                          <a:stretch>
                            <a:fillRect l="-86940" t="-108197" r="-933" b="-224590"/>
                          </a:stretch>
                        </a:blipFill>
                      </a:tcPr>
                    </a:tc>
                    <a:extLst>
                      <a:ext uri="{0D108BD9-81ED-4DB2-BD59-A6C34878D82A}">
                        <a16:rowId xmlns:a16="http://schemas.microsoft.com/office/drawing/2014/main" val="3900686817"/>
                      </a:ext>
                    </a:extLst>
                  </a:tr>
                  <a:tr h="370840">
                    <a:tc>
                      <a:txBody>
                        <a:bodyPr/>
                        <a:lstStyle/>
                        <a:p>
                          <a:endParaRPr lang="en-US"/>
                        </a:p>
                      </a:txBody>
                      <a:tcPr>
                        <a:blipFill>
                          <a:blip r:embed="rId4"/>
                          <a:stretch>
                            <a:fillRect l="-215" t="-208197" r="-116344" b="-124590"/>
                          </a:stretch>
                        </a:blipFill>
                      </a:tcPr>
                    </a:tc>
                    <a:tc>
                      <a:txBody>
                        <a:bodyPr/>
                        <a:lstStyle/>
                        <a:p>
                          <a:endParaRPr lang="en-US"/>
                        </a:p>
                      </a:txBody>
                      <a:tcPr>
                        <a:blipFill>
                          <a:blip r:embed="rId4"/>
                          <a:stretch>
                            <a:fillRect l="-86940" t="-208197" r="-933" b="-124590"/>
                          </a:stretch>
                        </a:blipFill>
                      </a:tcPr>
                    </a:tc>
                    <a:extLst>
                      <a:ext uri="{0D108BD9-81ED-4DB2-BD59-A6C34878D82A}">
                        <a16:rowId xmlns:a16="http://schemas.microsoft.com/office/drawing/2014/main" val="2761040577"/>
                      </a:ext>
                    </a:extLst>
                  </a:tr>
                  <a:tr h="370840">
                    <a:tc>
                      <a:txBody>
                        <a:bodyPr/>
                        <a:lstStyle/>
                        <a:p>
                          <a:endParaRPr lang="en-US"/>
                        </a:p>
                      </a:txBody>
                      <a:tcPr>
                        <a:blipFill>
                          <a:blip r:embed="rId4"/>
                          <a:stretch>
                            <a:fillRect l="-215" t="-308197" r="-116344" b="-24590"/>
                          </a:stretch>
                        </a:blipFill>
                      </a:tcPr>
                    </a:tc>
                    <a:tc>
                      <a:txBody>
                        <a:bodyPr/>
                        <a:lstStyle/>
                        <a:p>
                          <a:pPr algn="ctr" rtl="1"/>
                          <a:r>
                            <a:rPr lang="ar-SA" dirty="0" smtClean="0"/>
                            <a:t>التكلفة</a:t>
                          </a:r>
                          <a:r>
                            <a:rPr lang="ar-SA" baseline="0" dirty="0" smtClean="0"/>
                            <a:t> الإجمالية</a:t>
                          </a:r>
                          <a:endParaRPr lang="en-US" dirty="0"/>
                        </a:p>
                      </a:txBody>
                      <a:tcPr/>
                    </a:tc>
                    <a:extLst>
                      <a:ext uri="{0D108BD9-81ED-4DB2-BD59-A6C34878D82A}">
                        <a16:rowId xmlns:a16="http://schemas.microsoft.com/office/drawing/2014/main" val="839876755"/>
                      </a:ext>
                    </a:extLst>
                  </a:tr>
                </a:tbl>
              </a:graphicData>
            </a:graphic>
          </p:graphicFrame>
        </mc:Fallback>
      </mc:AlternateContent>
    </p:spTree>
    <p:extLst>
      <p:ext uri="{BB962C8B-B14F-4D97-AF65-F5344CB8AC3E}">
        <p14:creationId xmlns:p14="http://schemas.microsoft.com/office/powerpoint/2010/main" val="50430999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2800" dirty="0"/>
                  <a:t>إذا</a:t>
                </a:r>
                <a:r>
                  <a:rPr lang="en-US" sz="2800" dirty="0"/>
                  <a:t> </a:t>
                </a:r>
                <a:r>
                  <a:rPr lang="ar-SA"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5</m:t>
                    </m:r>
                  </m:oMath>
                </a14:m>
                <a:r>
                  <a:rPr lang="ar-SA" sz="2800" dirty="0"/>
                  <a:t> </a:t>
                </a:r>
                <a:r>
                  <a:rPr lang="en-US" sz="2800" dirty="0"/>
                  <a:t> </a:t>
                </a:r>
                <a:r>
                  <a:rPr lang="ar-SA"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𝑢</m:t>
                        </m:r>
                      </m:sub>
                    </m:sSub>
                    <m:r>
                      <a:rPr lang="en-US" sz="2800" i="1">
                        <a:latin typeface="Cambria Math" panose="02040503050406030204" pitchFamily="18" charset="0"/>
                      </a:rPr>
                      <m:t>=</m:t>
                    </m:r>
                    <m:r>
                      <a:rPr lang="en-US" sz="2800" b="0" i="1" smtClean="0">
                        <a:latin typeface="Cambria Math" panose="02040503050406030204" pitchFamily="18" charset="0"/>
                      </a:rPr>
                      <m:t>2</m:t>
                    </m:r>
                  </m:oMath>
                </a14:m>
                <a:r>
                  <a:rPr lang="ar-SA" sz="2800" dirty="0"/>
                  <a:t>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5</m:t>
                        </m:r>
                      </m:den>
                    </m:f>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57</m:t>
                    </m:r>
                  </m:oMath>
                </a14:m>
                <a:endParaRPr lang="ar-SA" sz="2800" dirty="0"/>
              </a:p>
              <a:p>
                <a:pPr marL="339725" indent="-339725" algn="r" rtl="1"/>
                <a:r>
                  <a:rPr lang="ar-SA" sz="2800" dirty="0"/>
                  <a:t>التوزيع الاحتمالي التراكمي :</a:t>
                </a:r>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1400" dirty="0"/>
              </a:p>
              <a:p>
                <a:pPr marL="339725" indent="-339725" algn="r" rtl="1"/>
                <a:r>
                  <a:rPr lang="ar-SA" sz="2800" dirty="0"/>
                  <a:t>سيتم طلب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20</m:t>
                    </m:r>
                  </m:oMath>
                </a14:m>
                <a:r>
                  <a:rPr lang="ar-SA" sz="2800" dirty="0"/>
                  <a:t>  نسخة. </a:t>
                </a:r>
                <a:r>
                  <a:rPr lang="ar-SA" sz="2800" dirty="0">
                    <a:solidFill>
                      <a:srgbClr val="009900"/>
                    </a:solidFill>
                  </a:rPr>
                  <a:t>( لأن </a:t>
                </a:r>
                <a14:m>
                  <m:oMath xmlns:m="http://schemas.openxmlformats.org/officeDocument/2006/math">
                    <m:r>
                      <a:rPr lang="ar-SA" sz="2800" b="0" i="0" smtClean="0">
                        <a:solidFill>
                          <a:srgbClr val="009900"/>
                        </a:solidFill>
                        <a:latin typeface="Cambria Math" panose="02040503050406030204" pitchFamily="18" charset="0"/>
                      </a:rPr>
                      <m:t> </m:t>
                    </m:r>
                    <m:r>
                      <a:rPr lang="en-US" sz="2800" i="1">
                        <a:solidFill>
                          <a:srgbClr val="009900"/>
                        </a:solidFill>
                        <a:latin typeface="Cambria Math" panose="02040503050406030204" pitchFamily="18" charset="0"/>
                      </a:rPr>
                      <m:t>𝑃</m:t>
                    </m:r>
                    <m:d>
                      <m:dPr>
                        <m:ctrlPr>
                          <a:rPr lang="en-US" sz="2800" i="1">
                            <a:solidFill>
                              <a:srgbClr val="009900"/>
                            </a:solidFill>
                            <a:latin typeface="Cambria Math" panose="02040503050406030204" pitchFamily="18" charset="0"/>
                          </a:rPr>
                        </m:ctrlPr>
                      </m:dPr>
                      <m:e>
                        <m:r>
                          <a:rPr lang="en-US" sz="2800" i="1">
                            <a:solidFill>
                              <a:srgbClr val="009900"/>
                            </a:solidFill>
                            <a:latin typeface="Cambria Math" panose="02040503050406030204" pitchFamily="18" charset="0"/>
                          </a:rPr>
                          <m:t>𝐷</m:t>
                        </m:r>
                        <m:r>
                          <a:rPr lang="en-US" sz="2800" i="1">
                            <a:solidFill>
                              <a:srgbClr val="009900"/>
                            </a:solidFill>
                            <a:latin typeface="Cambria Math" panose="02040503050406030204" pitchFamily="18" charset="0"/>
                            <a:ea typeface="Cambria Math" panose="02040503050406030204" pitchFamily="18" charset="0"/>
                          </a:rPr>
                          <m:t>≤</m:t>
                        </m:r>
                        <m:r>
                          <a:rPr lang="en-US" sz="2800" i="1">
                            <a:solidFill>
                              <a:srgbClr val="009900"/>
                            </a:solidFill>
                            <a:latin typeface="Cambria Math" panose="02040503050406030204" pitchFamily="18" charset="0"/>
                          </a:rPr>
                          <m:t>20</m:t>
                        </m:r>
                      </m:e>
                    </m:d>
                    <m:r>
                      <a:rPr lang="en-US" sz="2800" i="1" smtClean="0">
                        <a:solidFill>
                          <a:srgbClr val="009900"/>
                        </a:solidFill>
                        <a:latin typeface="Cambria Math" panose="02040503050406030204" pitchFamily="18" charset="0"/>
                        <a:ea typeface="Cambria Math" panose="02040503050406030204" pitchFamily="18" charset="0"/>
                      </a:rPr>
                      <m:t>≥</m:t>
                    </m:r>
                    <m:r>
                      <a:rPr lang="en-US" sz="2800" b="0" i="1" smtClean="0">
                        <a:solidFill>
                          <a:srgbClr val="009900"/>
                        </a:solidFill>
                        <a:latin typeface="Cambria Math" panose="02040503050406030204" pitchFamily="18" charset="0"/>
                        <a:ea typeface="Cambria Math" panose="02040503050406030204" pitchFamily="18" charset="0"/>
                      </a:rPr>
                      <m:t>0</m:t>
                    </m:r>
                    <m:r>
                      <a:rPr lang="en-US" sz="2800" b="0" i="1" smtClean="0">
                        <a:solidFill>
                          <a:srgbClr val="009900"/>
                        </a:solidFill>
                        <a:latin typeface="Cambria Math" panose="02040503050406030204" pitchFamily="18" charset="0"/>
                        <a:ea typeface="Cambria Math" panose="02040503050406030204" pitchFamily="18" charset="0"/>
                      </a:rPr>
                      <m:t>.</m:t>
                    </m:r>
                    <m:r>
                      <a:rPr lang="en-US" sz="2800" b="0" i="1" smtClean="0">
                        <a:solidFill>
                          <a:srgbClr val="009900"/>
                        </a:solidFill>
                        <a:latin typeface="Cambria Math" panose="02040503050406030204" pitchFamily="18" charset="0"/>
                        <a:ea typeface="Cambria Math" panose="02040503050406030204" pitchFamily="18" charset="0"/>
                      </a:rPr>
                      <m:t>57</m:t>
                    </m:r>
                  </m:oMath>
                </a14:m>
                <a:r>
                  <a:rPr lang="ar-SA" sz="2800" dirty="0">
                    <a:solidFill>
                      <a:srgbClr val="009900"/>
                    </a:solidFill>
                  </a:rPr>
                  <a:t>)</a:t>
                </a:r>
              </a:p>
              <a:p>
                <a:pPr marL="339725" indent="-339725" algn="r" rtl="1"/>
                <a:endParaRPr lang="ar-SA" sz="2800" dirty="0"/>
              </a:p>
              <a:p>
                <a:pPr marL="0" indent="0" algn="r" rtl="1">
                  <a:buNone/>
                </a:pPr>
                <a:endParaRPr lang="en-US"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r="-13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010225702"/>
                  </p:ext>
                </p:extLst>
              </p:nvPr>
            </p:nvGraphicFramePr>
            <p:xfrm>
              <a:off x="1691680" y="276259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endParaRPr lang="en-US" dirty="0">
                            <a:solidFill>
                              <a:schemeClr val="tx1"/>
                            </a:solidFill>
                          </a:endParaRPr>
                        </a:p>
                      </a:txBody>
                      <a:tcPr>
                        <a:noFill/>
                      </a:tcPr>
                    </a:tc>
                    <a:tc>
                      <a:txBody>
                        <a:bodyPr/>
                        <a:lstStyle/>
                        <a:p>
                          <a:pPr algn="ctr"/>
                          <a:r>
                            <a:rPr lang="ar-SA" dirty="0">
                              <a:solidFill>
                                <a:schemeClr val="tx1"/>
                              </a:solidFill>
                            </a:rPr>
                            <a:t>الاحتمال التراكمي</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d>
                              </m:oMath>
                            </m:oMathPara>
                          </a14:m>
                          <a:endParaRPr lang="en-US" dirty="0"/>
                        </a:p>
                      </a:txBody>
                      <a:tcPr/>
                    </a:tc>
                    <a:tc>
                      <a:txBody>
                        <a:bodyPr/>
                        <a:lstStyle/>
                        <a:p>
                          <a:pPr algn="ctr"/>
                          <a:r>
                            <a:rPr lang="en-US" dirty="0"/>
                            <a:t>0.30</a:t>
                          </a:r>
                        </a:p>
                      </a:txBody>
                      <a:tcPr/>
                    </a:tc>
                    <a:extLst>
                      <a:ext uri="{0D108BD9-81ED-4DB2-BD59-A6C34878D82A}">
                        <a16:rowId xmlns:a16="http://schemas.microsoft.com/office/drawing/2014/main" val="390068681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15</m:t>
                                    </m:r>
                                  </m:e>
                                </m:d>
                              </m:oMath>
                            </m:oMathPara>
                          </a14:m>
                          <a:endParaRPr lang="en-US" dirty="0"/>
                        </a:p>
                      </a:txBody>
                      <a:tcPr/>
                    </a:tc>
                    <a:tc>
                      <a:txBody>
                        <a:bodyPr/>
                        <a:lstStyle/>
                        <a:p>
                          <a:pPr algn="ctr"/>
                          <a:r>
                            <a:rPr lang="en-US" dirty="0"/>
                            <a:t>0.50</a:t>
                          </a:r>
                        </a:p>
                      </a:txBody>
                      <a:tcPr/>
                    </a:tc>
                    <a:extLst>
                      <a:ext uri="{0D108BD9-81ED-4DB2-BD59-A6C34878D82A}">
                        <a16:rowId xmlns:a16="http://schemas.microsoft.com/office/drawing/2014/main" val="276104057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20</m:t>
                                    </m:r>
                                  </m:e>
                                </m:d>
                              </m:oMath>
                            </m:oMathPara>
                          </a14:m>
                          <a:endParaRPr lang="en-US" dirty="0"/>
                        </a:p>
                      </a:txBody>
                      <a:tcPr/>
                    </a:tc>
                    <a:tc>
                      <a:txBody>
                        <a:bodyPr/>
                        <a:lstStyle/>
                        <a:p>
                          <a:pPr algn="ctr"/>
                          <a:r>
                            <a:rPr lang="en-US" dirty="0"/>
                            <a:t>0.80</a:t>
                          </a:r>
                        </a:p>
                      </a:txBody>
                      <a:tcPr/>
                    </a:tc>
                    <a:extLst>
                      <a:ext uri="{0D108BD9-81ED-4DB2-BD59-A6C34878D82A}">
                        <a16:rowId xmlns:a16="http://schemas.microsoft.com/office/drawing/2014/main" val="41643536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25</m:t>
                                    </m:r>
                                  </m:e>
                                </m:d>
                              </m:oMath>
                            </m:oMathPara>
                          </a14:m>
                          <a:endParaRPr lang="en-US" dirty="0"/>
                        </a:p>
                      </a:txBody>
                      <a:tcPr/>
                    </a:tc>
                    <a:tc>
                      <a:txBody>
                        <a:bodyPr/>
                        <a:lstStyle/>
                        <a:p>
                          <a:pPr algn="ctr"/>
                          <a:r>
                            <a:rPr lang="en-US" dirty="0"/>
                            <a:t>0.95</a:t>
                          </a:r>
                        </a:p>
                      </a:txBody>
                      <a:tcPr/>
                    </a:tc>
                    <a:extLst>
                      <a:ext uri="{0D108BD9-81ED-4DB2-BD59-A6C34878D82A}">
                        <a16:rowId xmlns:a16="http://schemas.microsoft.com/office/drawing/2014/main" val="839876755"/>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30</m:t>
                                    </m:r>
                                  </m:e>
                                </m:d>
                              </m:oMath>
                            </m:oMathPara>
                          </a14:m>
                          <a:endParaRPr lang="en-US" dirty="0"/>
                        </a:p>
                      </a:txBody>
                      <a:tcPr/>
                    </a:tc>
                    <a:tc>
                      <a:txBody>
                        <a:bodyPr/>
                        <a:lstStyle/>
                        <a:p>
                          <a:pPr algn="ctr"/>
                          <a:r>
                            <a:rPr lang="en-US" dirty="0"/>
                            <a:t>1.00</a:t>
                          </a:r>
                        </a:p>
                      </a:txBody>
                      <a:tcPr/>
                    </a:tc>
                    <a:extLst>
                      <a:ext uri="{0D108BD9-81ED-4DB2-BD59-A6C34878D82A}">
                        <a16:rowId xmlns:a16="http://schemas.microsoft.com/office/drawing/2014/main" val="16832497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010225702"/>
                  </p:ext>
                </p:extLst>
              </p:nvPr>
            </p:nvGraphicFramePr>
            <p:xfrm>
              <a:off x="1691680" y="276259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endParaRPr lang="en-US" dirty="0">
                            <a:solidFill>
                              <a:schemeClr val="tx1"/>
                            </a:solidFill>
                          </a:endParaRPr>
                        </a:p>
                      </a:txBody>
                      <a:tcPr>
                        <a:noFill/>
                      </a:tcPr>
                    </a:tc>
                    <a:tc>
                      <a:txBody>
                        <a:bodyPr/>
                        <a:lstStyle/>
                        <a:p>
                          <a:pPr algn="ctr"/>
                          <a:r>
                            <a:rPr lang="ar-SA" dirty="0" smtClean="0">
                              <a:solidFill>
                                <a:schemeClr val="tx1"/>
                              </a:solidFill>
                            </a:rPr>
                            <a:t>الاحتمال التراكمي</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endParaRPr lang="en-US"/>
                        </a:p>
                      </a:txBody>
                      <a:tcPr>
                        <a:blipFill>
                          <a:blip r:embed="rId3"/>
                          <a:stretch>
                            <a:fillRect l="-200" t="-108197" r="-100599" b="-422951"/>
                          </a:stretch>
                        </a:blipFill>
                      </a:tcPr>
                    </a:tc>
                    <a:tc>
                      <a:txBody>
                        <a:bodyPr/>
                        <a:lstStyle/>
                        <a:p>
                          <a:pPr algn="ctr"/>
                          <a:r>
                            <a:rPr lang="en-US" dirty="0" smtClean="0"/>
                            <a:t>0.30</a:t>
                          </a:r>
                          <a:endParaRPr lang="en-US" dirty="0"/>
                        </a:p>
                      </a:txBody>
                      <a:tcPr/>
                    </a:tc>
                    <a:extLst>
                      <a:ext uri="{0D108BD9-81ED-4DB2-BD59-A6C34878D82A}">
                        <a16:rowId xmlns:a16="http://schemas.microsoft.com/office/drawing/2014/main" val="3900686817"/>
                      </a:ext>
                    </a:extLst>
                  </a:tr>
                  <a:tr h="370840">
                    <a:tc>
                      <a:txBody>
                        <a:bodyPr/>
                        <a:lstStyle/>
                        <a:p>
                          <a:endParaRPr lang="en-US"/>
                        </a:p>
                      </a:txBody>
                      <a:tcPr>
                        <a:blipFill>
                          <a:blip r:embed="rId3"/>
                          <a:stretch>
                            <a:fillRect l="-200" t="-208197" r="-100599" b="-322951"/>
                          </a:stretch>
                        </a:blipFill>
                      </a:tcPr>
                    </a:tc>
                    <a:tc>
                      <a:txBody>
                        <a:bodyPr/>
                        <a:lstStyle/>
                        <a:p>
                          <a:pPr algn="ctr"/>
                          <a:r>
                            <a:rPr lang="en-US" dirty="0" smtClean="0"/>
                            <a:t>0.50</a:t>
                          </a:r>
                          <a:endParaRPr lang="en-US" dirty="0"/>
                        </a:p>
                      </a:txBody>
                      <a:tcPr/>
                    </a:tc>
                    <a:extLst>
                      <a:ext uri="{0D108BD9-81ED-4DB2-BD59-A6C34878D82A}">
                        <a16:rowId xmlns:a16="http://schemas.microsoft.com/office/drawing/2014/main" val="2761040577"/>
                      </a:ext>
                    </a:extLst>
                  </a:tr>
                  <a:tr h="370840">
                    <a:tc>
                      <a:txBody>
                        <a:bodyPr/>
                        <a:lstStyle/>
                        <a:p>
                          <a:endParaRPr lang="en-US"/>
                        </a:p>
                      </a:txBody>
                      <a:tcPr>
                        <a:blipFill>
                          <a:blip r:embed="rId3"/>
                          <a:stretch>
                            <a:fillRect l="-200" t="-308197" r="-100599" b="-222951"/>
                          </a:stretch>
                        </a:blipFill>
                      </a:tcPr>
                    </a:tc>
                    <a:tc>
                      <a:txBody>
                        <a:bodyPr/>
                        <a:lstStyle/>
                        <a:p>
                          <a:pPr algn="ctr"/>
                          <a:r>
                            <a:rPr lang="en-US" dirty="0" smtClean="0"/>
                            <a:t>0.80</a:t>
                          </a:r>
                          <a:endParaRPr lang="en-US" dirty="0"/>
                        </a:p>
                      </a:txBody>
                      <a:tcPr/>
                    </a:tc>
                    <a:extLst>
                      <a:ext uri="{0D108BD9-81ED-4DB2-BD59-A6C34878D82A}">
                        <a16:rowId xmlns:a16="http://schemas.microsoft.com/office/drawing/2014/main" val="4164353688"/>
                      </a:ext>
                    </a:extLst>
                  </a:tr>
                  <a:tr h="370840">
                    <a:tc>
                      <a:txBody>
                        <a:bodyPr/>
                        <a:lstStyle/>
                        <a:p>
                          <a:endParaRPr lang="en-US"/>
                        </a:p>
                      </a:txBody>
                      <a:tcPr>
                        <a:blipFill>
                          <a:blip r:embed="rId3"/>
                          <a:stretch>
                            <a:fillRect l="-200" t="-408197" r="-100599" b="-122951"/>
                          </a:stretch>
                        </a:blipFill>
                      </a:tcPr>
                    </a:tc>
                    <a:tc>
                      <a:txBody>
                        <a:bodyPr/>
                        <a:lstStyle/>
                        <a:p>
                          <a:pPr algn="ctr"/>
                          <a:r>
                            <a:rPr lang="en-US" dirty="0" smtClean="0"/>
                            <a:t>0.95</a:t>
                          </a:r>
                          <a:endParaRPr lang="en-US" dirty="0"/>
                        </a:p>
                      </a:txBody>
                      <a:tcPr/>
                    </a:tc>
                    <a:extLst>
                      <a:ext uri="{0D108BD9-81ED-4DB2-BD59-A6C34878D82A}">
                        <a16:rowId xmlns:a16="http://schemas.microsoft.com/office/drawing/2014/main" val="839876755"/>
                      </a:ext>
                    </a:extLst>
                  </a:tr>
                  <a:tr h="370840">
                    <a:tc>
                      <a:txBody>
                        <a:bodyPr/>
                        <a:lstStyle/>
                        <a:p>
                          <a:endParaRPr lang="en-US"/>
                        </a:p>
                      </a:txBody>
                      <a:tcPr>
                        <a:blipFill>
                          <a:blip r:embed="rId3"/>
                          <a:stretch>
                            <a:fillRect l="-200" t="-508197" r="-100599" b="-22951"/>
                          </a:stretch>
                        </a:blipFill>
                      </a:tcPr>
                    </a:tc>
                    <a:tc>
                      <a:txBody>
                        <a:bodyPr/>
                        <a:lstStyle/>
                        <a:p>
                          <a:pPr algn="ctr"/>
                          <a:r>
                            <a:rPr lang="en-US" dirty="0" smtClean="0"/>
                            <a:t>1.00</a:t>
                          </a:r>
                          <a:endParaRPr lang="en-US" dirty="0"/>
                        </a:p>
                      </a:txBody>
                      <a:tcPr/>
                    </a:tc>
                    <a:extLst>
                      <a:ext uri="{0D108BD9-81ED-4DB2-BD59-A6C34878D82A}">
                        <a16:rowId xmlns:a16="http://schemas.microsoft.com/office/drawing/2014/main" val="168324976"/>
                      </a:ext>
                    </a:extLst>
                  </a:tr>
                </a:tbl>
              </a:graphicData>
            </a:graphic>
          </p:graphicFrame>
        </mc:Fallback>
      </mc:AlternateContent>
    </p:spTree>
    <p:extLst>
      <p:ext uri="{BB962C8B-B14F-4D97-AF65-F5344CB8AC3E}">
        <p14:creationId xmlns:p14="http://schemas.microsoft.com/office/powerpoint/2010/main" val="425828852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sz="2800" dirty="0"/>
              <a:t>مثال </a:t>
            </a:r>
            <a:r>
              <a:rPr lang="en-US" sz="2800" dirty="0"/>
              <a:t>9</a:t>
            </a:r>
            <a:r>
              <a:rPr lang="ar-SA" sz="2800" dirty="0"/>
              <a:t>: أحد المحلات الرياضية سيستورد </a:t>
            </a:r>
            <a:r>
              <a:rPr lang="ar-SA" sz="2800" dirty="0" err="1"/>
              <a:t>فانيلة</a:t>
            </a:r>
            <a:r>
              <a:rPr lang="ar-SA" sz="2800" dirty="0"/>
              <a:t> فريق </a:t>
            </a:r>
            <a:r>
              <a:rPr lang="ar-SA" sz="2800"/>
              <a:t>برشلونة ليتم بيعها </a:t>
            </a:r>
            <a:r>
              <a:rPr lang="ar-SA" sz="2800" dirty="0"/>
              <a:t>محلياً. كل </a:t>
            </a:r>
            <a:r>
              <a:rPr lang="ar-SA" sz="2800" dirty="0" err="1"/>
              <a:t>فانيلة</a:t>
            </a:r>
            <a:r>
              <a:rPr lang="ar-SA" sz="2800" dirty="0"/>
              <a:t> تكلف </a:t>
            </a:r>
            <a:r>
              <a:rPr lang="en-US" sz="2800" dirty="0"/>
              <a:t>$55</a:t>
            </a:r>
            <a:r>
              <a:rPr lang="ar-SA" sz="2800" dirty="0"/>
              <a:t> وتباع بسعر</a:t>
            </a:r>
            <a:r>
              <a:rPr lang="ar-SA" sz="1800" dirty="0"/>
              <a:t> </a:t>
            </a:r>
            <a:r>
              <a:rPr lang="en-US" sz="2800" dirty="0"/>
              <a:t>$80</a:t>
            </a:r>
            <a:r>
              <a:rPr lang="ar-SA" sz="2800" dirty="0"/>
              <a:t>. عند نهاية الموسم الرياضي ، كل </a:t>
            </a:r>
            <a:r>
              <a:rPr lang="ar-SA" sz="2800" dirty="0" err="1"/>
              <a:t>فانيلة</a:t>
            </a:r>
            <a:r>
              <a:rPr lang="ar-SA" sz="2800" dirty="0"/>
              <a:t> غير مباعة سيتم بيعها بسعر</a:t>
            </a:r>
            <a:r>
              <a:rPr lang="ar-SA" sz="1800" dirty="0"/>
              <a:t> </a:t>
            </a:r>
            <a:r>
              <a:rPr lang="en-US" sz="2800" dirty="0"/>
              <a:t>$40</a:t>
            </a:r>
            <a:r>
              <a:rPr lang="ar-SA" sz="2800" dirty="0"/>
              <a:t>. إدارة المحل تعتقد أن عدد الفانيلات التي ستباع تتبع التوزيع الاحتمالي التالي: </a:t>
            </a:r>
            <a:endParaRPr lang="en-US" sz="2800" dirty="0"/>
          </a:p>
          <a:p>
            <a:pPr marL="339725" indent="-339725" algn="r" rtl="1"/>
            <a:endParaRPr lang="en-US" sz="2800" dirty="0"/>
          </a:p>
          <a:p>
            <a:pPr marL="339725" indent="-339725" algn="r" rtl="1"/>
            <a:endParaRPr lang="en-US" sz="2800" dirty="0"/>
          </a:p>
          <a:p>
            <a:pPr marL="339725" indent="-339725" algn="r" rtl="1"/>
            <a:endParaRPr lang="en-US" sz="2800" dirty="0"/>
          </a:p>
          <a:p>
            <a:pPr marL="339725" indent="-339725" algn="r" rtl="1"/>
            <a:endParaRPr lang="ar-SA" sz="2800" dirty="0"/>
          </a:p>
          <a:p>
            <a:pPr marL="0" indent="0" algn="r" rtl="1">
              <a:buNone/>
            </a:pPr>
            <a:endParaRPr lang="en-US" sz="1400" dirty="0"/>
          </a:p>
          <a:p>
            <a:pPr marL="0" indent="0" algn="r" rtl="1">
              <a:buNone/>
            </a:pPr>
            <a:r>
              <a:rPr lang="ar-SA" sz="2800" dirty="0"/>
              <a:t>إدارة المحل تريد تحديد عدد الفانيلات التي ستطلبها لتعظيم أرباحهم المتوقعة. </a:t>
            </a:r>
          </a:p>
          <a:p>
            <a:pPr marL="0" indent="0" algn="r" rtl="1">
              <a:buNone/>
            </a:pPr>
            <a:endParaRPr lang="ar-SA" dirty="0"/>
          </a:p>
          <a:p>
            <a:pPr algn="r" rtl="1">
              <a:buFont typeface="Arial" panose="020B0604020202020204" pitchFamily="34" charset="0"/>
              <a:buChar char="•"/>
            </a:pPr>
            <a:endParaRPr lang="ar-SA" dirty="0"/>
          </a:p>
        </p:txBody>
      </p:sp>
      <p:graphicFrame>
        <p:nvGraphicFramePr>
          <p:cNvPr id="2" name="Table 1"/>
          <p:cNvGraphicFramePr>
            <a:graphicFrameLocks noGrp="1"/>
          </p:cNvGraphicFramePr>
          <p:nvPr>
            <p:extLst>
              <p:ext uri="{D42A27DB-BD31-4B8C-83A1-F6EECF244321}">
                <p14:modId xmlns:p14="http://schemas.microsoft.com/office/powerpoint/2010/main" val="15567765"/>
              </p:ext>
            </p:extLst>
          </p:nvPr>
        </p:nvGraphicFramePr>
        <p:xfrm>
          <a:off x="1259632" y="3356992"/>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r>
                        <a:rPr lang="ar-SA" dirty="0">
                          <a:solidFill>
                            <a:schemeClr val="tx1"/>
                          </a:solidFill>
                        </a:rPr>
                        <a:t>الاحتمال</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solidFill>
                            <a:schemeClr val="tx1"/>
                          </a:solidFill>
                        </a:rPr>
                        <a:t>عدد الفانيلات</a:t>
                      </a:r>
                      <a:r>
                        <a:rPr lang="ar-SA" baseline="0" dirty="0">
                          <a:solidFill>
                            <a:schemeClr val="tx1"/>
                          </a:solidFill>
                        </a:rPr>
                        <a:t> المباعة</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pPr algn="ctr"/>
                      <a:r>
                        <a:rPr lang="en-US" dirty="0"/>
                        <a:t>0.20</a:t>
                      </a:r>
                    </a:p>
                  </a:txBody>
                  <a:tcPr/>
                </a:tc>
                <a:tc>
                  <a:txBody>
                    <a:bodyPr/>
                    <a:lstStyle/>
                    <a:p>
                      <a:pPr algn="ctr"/>
                      <a:r>
                        <a:rPr lang="en-US" dirty="0"/>
                        <a:t>50</a:t>
                      </a:r>
                    </a:p>
                  </a:txBody>
                  <a:tcPr/>
                </a:tc>
                <a:extLst>
                  <a:ext uri="{0D108BD9-81ED-4DB2-BD59-A6C34878D82A}">
                    <a16:rowId xmlns:a16="http://schemas.microsoft.com/office/drawing/2014/main" val="3900686817"/>
                  </a:ext>
                </a:extLst>
              </a:tr>
              <a:tr h="370840">
                <a:tc>
                  <a:txBody>
                    <a:bodyPr/>
                    <a:lstStyle/>
                    <a:p>
                      <a:pPr algn="ctr"/>
                      <a:r>
                        <a:rPr lang="en-US" dirty="0"/>
                        <a:t>0.25</a:t>
                      </a:r>
                    </a:p>
                  </a:txBody>
                  <a:tcPr/>
                </a:tc>
                <a:tc>
                  <a:txBody>
                    <a:bodyPr/>
                    <a:lstStyle/>
                    <a:p>
                      <a:pPr algn="ctr"/>
                      <a:r>
                        <a:rPr lang="en-US" dirty="0"/>
                        <a:t>60</a:t>
                      </a:r>
                    </a:p>
                  </a:txBody>
                  <a:tcPr/>
                </a:tc>
                <a:extLst>
                  <a:ext uri="{0D108BD9-81ED-4DB2-BD59-A6C34878D82A}">
                    <a16:rowId xmlns:a16="http://schemas.microsoft.com/office/drawing/2014/main" val="2761040577"/>
                  </a:ext>
                </a:extLst>
              </a:tr>
              <a:tr h="370840">
                <a:tc>
                  <a:txBody>
                    <a:bodyPr/>
                    <a:lstStyle/>
                    <a:p>
                      <a:pPr algn="ctr"/>
                      <a:r>
                        <a:rPr lang="en-US" dirty="0"/>
                        <a:t>0.30</a:t>
                      </a:r>
                    </a:p>
                  </a:txBody>
                  <a:tcPr/>
                </a:tc>
                <a:tc>
                  <a:txBody>
                    <a:bodyPr/>
                    <a:lstStyle/>
                    <a:p>
                      <a:pPr algn="ctr"/>
                      <a:r>
                        <a:rPr lang="en-US" dirty="0"/>
                        <a:t>70</a:t>
                      </a:r>
                    </a:p>
                  </a:txBody>
                  <a:tcPr/>
                </a:tc>
                <a:extLst>
                  <a:ext uri="{0D108BD9-81ED-4DB2-BD59-A6C34878D82A}">
                    <a16:rowId xmlns:a16="http://schemas.microsoft.com/office/drawing/2014/main" val="4164353688"/>
                  </a:ext>
                </a:extLst>
              </a:tr>
              <a:tr h="370840">
                <a:tc>
                  <a:txBody>
                    <a:bodyPr/>
                    <a:lstStyle/>
                    <a:p>
                      <a:pPr algn="ctr"/>
                      <a:r>
                        <a:rPr lang="en-US" dirty="0"/>
                        <a:t>0.25</a:t>
                      </a:r>
                    </a:p>
                  </a:txBody>
                  <a:tcPr/>
                </a:tc>
                <a:tc>
                  <a:txBody>
                    <a:bodyPr/>
                    <a:lstStyle/>
                    <a:p>
                      <a:pPr algn="ctr"/>
                      <a:r>
                        <a:rPr lang="en-US" dirty="0"/>
                        <a:t>80</a:t>
                      </a:r>
                    </a:p>
                  </a:txBody>
                  <a:tcPr/>
                </a:tc>
                <a:extLst>
                  <a:ext uri="{0D108BD9-81ED-4DB2-BD59-A6C34878D82A}">
                    <a16:rowId xmlns:a16="http://schemas.microsoft.com/office/drawing/2014/main" val="839876755"/>
                  </a:ext>
                </a:extLst>
              </a:tr>
            </a:tbl>
          </a:graphicData>
        </a:graphic>
      </p:graphicFrame>
    </p:spTree>
    <p:extLst>
      <p:ext uri="{BB962C8B-B14F-4D97-AF65-F5344CB8AC3E}">
        <p14:creationId xmlns:p14="http://schemas.microsoft.com/office/powerpoint/2010/main" val="231614333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2800" dirty="0"/>
                  <a:t>إذا</a:t>
                </a:r>
                <a:r>
                  <a:rPr lang="en-US" sz="2800" dirty="0"/>
                  <a:t> </a:t>
                </a:r>
                <a:r>
                  <a:rPr lang="ar-SA"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r>
                      <a:rPr lang="en-US" sz="2800" b="0" i="1" smtClean="0">
                        <a:latin typeface="Cambria Math" panose="02040503050406030204" pitchFamily="18" charset="0"/>
                      </a:rPr>
                      <m:t>55</m:t>
                    </m:r>
                    <m:r>
                      <a:rPr lang="en-US" sz="2800" b="0" i="1" smtClean="0">
                        <a:latin typeface="Cambria Math" panose="02040503050406030204" pitchFamily="18" charset="0"/>
                      </a:rPr>
                      <m:t>−</m:t>
                    </m:r>
                    <m:r>
                      <a:rPr lang="en-US" sz="2800" b="0" i="1" smtClean="0">
                        <a:latin typeface="Cambria Math" panose="02040503050406030204" pitchFamily="18" charset="0"/>
                      </a:rPr>
                      <m:t>40</m:t>
                    </m:r>
                    <m:r>
                      <a:rPr lang="en-US" sz="2800" b="0" i="1" smtClean="0">
                        <a:latin typeface="Cambria Math" panose="02040503050406030204" pitchFamily="18" charset="0"/>
                      </a:rPr>
                      <m:t>=</m:t>
                    </m:r>
                    <m:r>
                      <a:rPr lang="en-US" sz="2800" b="0" i="1" smtClean="0">
                        <a:latin typeface="Cambria Math" panose="02040503050406030204" pitchFamily="18" charset="0"/>
                      </a:rPr>
                      <m:t>15</m:t>
                    </m:r>
                  </m:oMath>
                </a14:m>
                <a:r>
                  <a:rPr lang="ar-SA" sz="2800" dirty="0"/>
                  <a:t> </a:t>
                </a:r>
                <a:r>
                  <a:rPr lang="en-US" sz="2800" dirty="0"/>
                  <a:t> </a:t>
                </a:r>
                <a:r>
                  <a:rPr lang="ar-SA"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𝑢</m:t>
                        </m:r>
                      </m:sub>
                    </m:sSub>
                    <m:r>
                      <a:rPr lang="en-US" sz="2800" i="1">
                        <a:latin typeface="Cambria Math" panose="02040503050406030204" pitchFamily="18" charset="0"/>
                      </a:rPr>
                      <m:t>=</m:t>
                    </m:r>
                    <m:r>
                      <a:rPr lang="en-US" sz="2800" b="0" i="1" smtClean="0">
                        <a:latin typeface="Cambria Math" panose="02040503050406030204" pitchFamily="18" charset="0"/>
                      </a:rPr>
                      <m:t>80</m:t>
                    </m:r>
                    <m:r>
                      <a:rPr lang="en-US" sz="2800" b="0" i="1" smtClean="0">
                        <a:latin typeface="Cambria Math" panose="02040503050406030204" pitchFamily="18" charset="0"/>
                      </a:rPr>
                      <m:t>−</m:t>
                    </m:r>
                    <m:r>
                      <a:rPr lang="en-US" sz="2800" b="0" i="1" smtClean="0">
                        <a:latin typeface="Cambria Math" panose="02040503050406030204" pitchFamily="18" charset="0"/>
                      </a:rPr>
                      <m:t>55</m:t>
                    </m:r>
                    <m:r>
                      <a:rPr lang="en-US" sz="2800" b="0" i="1" smtClean="0">
                        <a:latin typeface="Cambria Math" panose="02040503050406030204" pitchFamily="18" charset="0"/>
                      </a:rPr>
                      <m:t>=</m:t>
                    </m:r>
                    <m:r>
                      <a:rPr lang="en-US" sz="2800" b="0" i="1" smtClean="0">
                        <a:latin typeface="Cambria Math" panose="02040503050406030204" pitchFamily="18" charset="0"/>
                      </a:rPr>
                      <m:t>25</m:t>
                    </m:r>
                  </m:oMath>
                </a14:m>
                <a:r>
                  <a:rPr lang="ar-SA" sz="2800" dirty="0"/>
                  <a:t>  ،</a:t>
                </a:r>
                <a:r>
                  <a:rPr lang="en-US" sz="2800" dirty="0"/>
                  <a:t>    </a:t>
                </a:r>
              </a:p>
              <a:p>
                <a:pPr marL="0" indent="0" algn="r" rtl="1">
                  <a:buNone/>
                </a:pPr>
                <a:r>
                  <a:rPr lang="ar-SA" sz="2800" dirty="0"/>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m:t>
                        </m:r>
                      </m:num>
                      <m:den>
                        <m:r>
                          <a:rPr lang="en-US" sz="2800" b="0" i="1" smtClean="0">
                            <a:latin typeface="Cambria Math" panose="02040503050406030204" pitchFamily="18" charset="0"/>
                          </a:rPr>
                          <m:t>25</m:t>
                        </m:r>
                        <m:r>
                          <a:rPr lang="en-US" sz="2800" b="0" i="1" smtClean="0">
                            <a:latin typeface="Cambria Math" panose="02040503050406030204" pitchFamily="18" charset="0"/>
                          </a:rPr>
                          <m:t>+</m:t>
                        </m:r>
                        <m:r>
                          <a:rPr lang="en-US" sz="2800" b="0" i="1" smtClean="0">
                            <a:latin typeface="Cambria Math" panose="02040503050406030204" pitchFamily="18" charset="0"/>
                          </a:rPr>
                          <m:t>15</m:t>
                        </m:r>
                      </m:den>
                    </m:f>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625</m:t>
                    </m:r>
                  </m:oMath>
                </a14:m>
                <a:r>
                  <a:rPr lang="ar-SA" sz="2800" dirty="0"/>
                  <a:t> </a:t>
                </a:r>
              </a:p>
              <a:p>
                <a:pPr marL="339725" indent="-339725" algn="r" rtl="1"/>
                <a:r>
                  <a:rPr lang="ar-SA" sz="2800" dirty="0"/>
                  <a:t>التوزيع الاحتمالي التراكمي :</a:t>
                </a:r>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1400" dirty="0"/>
              </a:p>
              <a:p>
                <a:pPr marL="339725" indent="-339725" algn="r" rtl="1"/>
                <a:r>
                  <a:rPr lang="ar-SA" sz="2800" dirty="0"/>
                  <a:t>سيتم طلب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70</m:t>
                    </m:r>
                  </m:oMath>
                </a14:m>
                <a:r>
                  <a:rPr lang="ar-SA" sz="2800" dirty="0"/>
                  <a:t>  فانيلة. </a:t>
                </a:r>
                <a:r>
                  <a:rPr lang="ar-SA" sz="2800" dirty="0">
                    <a:solidFill>
                      <a:srgbClr val="009900"/>
                    </a:solidFill>
                  </a:rPr>
                  <a:t>( لأن </a:t>
                </a:r>
                <a14:m>
                  <m:oMath xmlns:m="http://schemas.openxmlformats.org/officeDocument/2006/math">
                    <m:r>
                      <a:rPr lang="ar-SA" sz="2800" b="0" i="0" smtClean="0">
                        <a:solidFill>
                          <a:srgbClr val="009900"/>
                        </a:solidFill>
                        <a:latin typeface="Cambria Math" panose="02040503050406030204" pitchFamily="18" charset="0"/>
                      </a:rPr>
                      <m:t> </m:t>
                    </m:r>
                    <m:r>
                      <a:rPr lang="en-US" sz="2800" i="1">
                        <a:solidFill>
                          <a:srgbClr val="009900"/>
                        </a:solidFill>
                        <a:latin typeface="Cambria Math" panose="02040503050406030204" pitchFamily="18" charset="0"/>
                      </a:rPr>
                      <m:t>𝑃</m:t>
                    </m:r>
                    <m:d>
                      <m:dPr>
                        <m:ctrlPr>
                          <a:rPr lang="en-US" sz="2800" i="1">
                            <a:solidFill>
                              <a:srgbClr val="009900"/>
                            </a:solidFill>
                            <a:latin typeface="Cambria Math" panose="02040503050406030204" pitchFamily="18" charset="0"/>
                          </a:rPr>
                        </m:ctrlPr>
                      </m:dPr>
                      <m:e>
                        <m:r>
                          <a:rPr lang="en-US" sz="2800" i="1">
                            <a:solidFill>
                              <a:srgbClr val="009900"/>
                            </a:solidFill>
                            <a:latin typeface="Cambria Math" panose="02040503050406030204" pitchFamily="18" charset="0"/>
                          </a:rPr>
                          <m:t>𝐷</m:t>
                        </m:r>
                        <m:r>
                          <a:rPr lang="en-US" sz="2800" i="1">
                            <a:solidFill>
                              <a:srgbClr val="009900"/>
                            </a:solidFill>
                            <a:latin typeface="Cambria Math" panose="02040503050406030204" pitchFamily="18" charset="0"/>
                            <a:ea typeface="Cambria Math" panose="02040503050406030204" pitchFamily="18" charset="0"/>
                          </a:rPr>
                          <m:t>≤</m:t>
                        </m:r>
                        <m:r>
                          <a:rPr lang="en-US" sz="2800" b="0" i="1" smtClean="0">
                            <a:solidFill>
                              <a:srgbClr val="009900"/>
                            </a:solidFill>
                            <a:latin typeface="Cambria Math" panose="02040503050406030204" pitchFamily="18" charset="0"/>
                          </a:rPr>
                          <m:t>7</m:t>
                        </m:r>
                        <m:r>
                          <a:rPr lang="en-US" sz="2800" i="1">
                            <a:solidFill>
                              <a:srgbClr val="009900"/>
                            </a:solidFill>
                            <a:latin typeface="Cambria Math" panose="02040503050406030204" pitchFamily="18" charset="0"/>
                          </a:rPr>
                          <m:t>0</m:t>
                        </m:r>
                      </m:e>
                    </m:d>
                    <m:r>
                      <a:rPr lang="en-US" sz="2800" i="1" smtClean="0">
                        <a:solidFill>
                          <a:srgbClr val="009900"/>
                        </a:solidFill>
                        <a:latin typeface="Cambria Math" panose="02040503050406030204" pitchFamily="18" charset="0"/>
                        <a:ea typeface="Cambria Math" panose="02040503050406030204" pitchFamily="18" charset="0"/>
                      </a:rPr>
                      <m:t>≥</m:t>
                    </m:r>
                    <m:r>
                      <a:rPr lang="en-US" sz="2800" b="0" i="1" smtClean="0">
                        <a:solidFill>
                          <a:srgbClr val="009900"/>
                        </a:solidFill>
                        <a:latin typeface="Cambria Math" panose="02040503050406030204" pitchFamily="18" charset="0"/>
                        <a:ea typeface="Cambria Math" panose="02040503050406030204" pitchFamily="18" charset="0"/>
                      </a:rPr>
                      <m:t>0</m:t>
                    </m:r>
                    <m:r>
                      <a:rPr lang="en-US" sz="2800" b="0" i="1" smtClean="0">
                        <a:solidFill>
                          <a:srgbClr val="009900"/>
                        </a:solidFill>
                        <a:latin typeface="Cambria Math" panose="02040503050406030204" pitchFamily="18" charset="0"/>
                        <a:ea typeface="Cambria Math" panose="02040503050406030204" pitchFamily="18" charset="0"/>
                      </a:rPr>
                      <m:t>.</m:t>
                    </m:r>
                    <m:r>
                      <a:rPr lang="en-US" sz="2800" b="0" i="1" smtClean="0">
                        <a:solidFill>
                          <a:srgbClr val="009900"/>
                        </a:solidFill>
                        <a:latin typeface="Cambria Math" panose="02040503050406030204" pitchFamily="18" charset="0"/>
                        <a:ea typeface="Cambria Math" panose="02040503050406030204" pitchFamily="18" charset="0"/>
                      </a:rPr>
                      <m:t>625</m:t>
                    </m:r>
                  </m:oMath>
                </a14:m>
                <a:r>
                  <a:rPr lang="ar-SA" sz="2800" dirty="0">
                    <a:solidFill>
                      <a:srgbClr val="009900"/>
                    </a:solidFill>
                  </a:rPr>
                  <a:t>)</a:t>
                </a:r>
              </a:p>
              <a:p>
                <a:pPr marL="339725" indent="-339725" algn="r" rtl="1"/>
                <a:endParaRPr lang="ar-SA" sz="2800" dirty="0"/>
              </a:p>
              <a:p>
                <a:pPr marL="0" indent="0" algn="r" rtl="1">
                  <a:buNone/>
                </a:pPr>
                <a:endParaRPr lang="en-US"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290" r="-1400" b="-1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686763877"/>
                  </p:ext>
                </p:extLst>
              </p:nvPr>
            </p:nvGraphicFramePr>
            <p:xfrm>
              <a:off x="1691680" y="33750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endParaRPr lang="en-US" dirty="0">
                            <a:solidFill>
                              <a:schemeClr val="tx1"/>
                            </a:solidFill>
                          </a:endParaRPr>
                        </a:p>
                      </a:txBody>
                      <a:tcPr>
                        <a:noFill/>
                      </a:tcPr>
                    </a:tc>
                    <a:tc>
                      <a:txBody>
                        <a:bodyPr/>
                        <a:lstStyle/>
                        <a:p>
                          <a:pPr algn="ctr"/>
                          <a:r>
                            <a:rPr lang="ar-SA" dirty="0">
                              <a:solidFill>
                                <a:schemeClr val="tx1"/>
                              </a:solidFill>
                            </a:rPr>
                            <a:t>الاحتمال التراكمي</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50</m:t>
                                    </m:r>
                                  </m:e>
                                </m:d>
                              </m:oMath>
                            </m:oMathPara>
                          </a14:m>
                          <a:endParaRPr lang="en-US" dirty="0"/>
                        </a:p>
                      </a:txBody>
                      <a:tcPr/>
                    </a:tc>
                    <a:tc>
                      <a:txBody>
                        <a:bodyPr/>
                        <a:lstStyle/>
                        <a:p>
                          <a:pPr algn="ctr"/>
                          <a:r>
                            <a:rPr lang="en-US" dirty="0"/>
                            <a:t>0.20</a:t>
                          </a:r>
                        </a:p>
                      </a:txBody>
                      <a:tcPr/>
                    </a:tc>
                    <a:extLst>
                      <a:ext uri="{0D108BD9-81ED-4DB2-BD59-A6C34878D82A}">
                        <a16:rowId xmlns:a16="http://schemas.microsoft.com/office/drawing/2014/main" val="390068681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60</m:t>
                                    </m:r>
                                  </m:e>
                                </m:d>
                              </m:oMath>
                            </m:oMathPara>
                          </a14:m>
                          <a:endParaRPr lang="en-US" dirty="0"/>
                        </a:p>
                      </a:txBody>
                      <a:tcPr/>
                    </a:tc>
                    <a:tc>
                      <a:txBody>
                        <a:bodyPr/>
                        <a:lstStyle/>
                        <a:p>
                          <a:pPr algn="ctr"/>
                          <a:r>
                            <a:rPr lang="en-US" dirty="0"/>
                            <a:t>0.45</a:t>
                          </a:r>
                        </a:p>
                      </a:txBody>
                      <a:tcPr/>
                    </a:tc>
                    <a:extLst>
                      <a:ext uri="{0D108BD9-81ED-4DB2-BD59-A6C34878D82A}">
                        <a16:rowId xmlns:a16="http://schemas.microsoft.com/office/drawing/2014/main" val="2761040577"/>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70</m:t>
                                    </m:r>
                                  </m:e>
                                </m:d>
                              </m:oMath>
                            </m:oMathPara>
                          </a14:m>
                          <a:endParaRPr lang="en-US" dirty="0"/>
                        </a:p>
                      </a:txBody>
                      <a:tcPr/>
                    </a:tc>
                    <a:tc>
                      <a:txBody>
                        <a:bodyPr/>
                        <a:lstStyle/>
                        <a:p>
                          <a:pPr algn="ctr"/>
                          <a:r>
                            <a:rPr lang="en-US" dirty="0"/>
                            <a:t>0.75</a:t>
                          </a:r>
                        </a:p>
                      </a:txBody>
                      <a:tcPr/>
                    </a:tc>
                    <a:extLst>
                      <a:ext uri="{0D108BD9-81ED-4DB2-BD59-A6C34878D82A}">
                        <a16:rowId xmlns:a16="http://schemas.microsoft.com/office/drawing/2014/main" val="4164353688"/>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80</m:t>
                                    </m:r>
                                  </m:e>
                                </m:d>
                              </m:oMath>
                            </m:oMathPara>
                          </a14:m>
                          <a:endParaRPr lang="en-US" dirty="0"/>
                        </a:p>
                      </a:txBody>
                      <a:tcPr/>
                    </a:tc>
                    <a:tc>
                      <a:txBody>
                        <a:bodyPr/>
                        <a:lstStyle/>
                        <a:p>
                          <a:pPr algn="ctr"/>
                          <a:r>
                            <a:rPr lang="en-US" dirty="0"/>
                            <a:t>1.00</a:t>
                          </a:r>
                        </a:p>
                      </a:txBody>
                      <a:tcPr/>
                    </a:tc>
                    <a:extLst>
                      <a:ext uri="{0D108BD9-81ED-4DB2-BD59-A6C34878D82A}">
                        <a16:rowId xmlns:a16="http://schemas.microsoft.com/office/drawing/2014/main" val="16832497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686763877"/>
                  </p:ext>
                </p:extLst>
              </p:nvPr>
            </p:nvGraphicFramePr>
            <p:xfrm>
              <a:off x="1691680" y="33750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681150918"/>
                        </a:ext>
                      </a:extLst>
                    </a:gridCol>
                    <a:gridCol w="3048000">
                      <a:extLst>
                        <a:ext uri="{9D8B030D-6E8A-4147-A177-3AD203B41FA5}">
                          <a16:colId xmlns:a16="http://schemas.microsoft.com/office/drawing/2014/main" val="1642686015"/>
                        </a:ext>
                      </a:extLst>
                    </a:gridCol>
                  </a:tblGrid>
                  <a:tr h="370840">
                    <a:tc>
                      <a:txBody>
                        <a:bodyPr/>
                        <a:lstStyle/>
                        <a:p>
                          <a:pPr algn="ctr"/>
                          <a:endParaRPr lang="en-US" dirty="0">
                            <a:solidFill>
                              <a:schemeClr val="tx1"/>
                            </a:solidFill>
                          </a:endParaRPr>
                        </a:p>
                      </a:txBody>
                      <a:tcPr>
                        <a:noFill/>
                      </a:tcPr>
                    </a:tc>
                    <a:tc>
                      <a:txBody>
                        <a:bodyPr/>
                        <a:lstStyle/>
                        <a:p>
                          <a:pPr algn="ctr"/>
                          <a:r>
                            <a:rPr lang="ar-SA" dirty="0" smtClean="0">
                              <a:solidFill>
                                <a:schemeClr val="tx1"/>
                              </a:solidFill>
                            </a:rPr>
                            <a:t>الاحتمال التراكمي</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endParaRPr lang="en-US"/>
                        </a:p>
                      </a:txBody>
                      <a:tcPr>
                        <a:blipFill>
                          <a:blip r:embed="rId3"/>
                          <a:stretch>
                            <a:fillRect l="-200" t="-108197" r="-100599" b="-324590"/>
                          </a:stretch>
                        </a:blipFill>
                      </a:tcPr>
                    </a:tc>
                    <a:tc>
                      <a:txBody>
                        <a:bodyPr/>
                        <a:lstStyle/>
                        <a:p>
                          <a:pPr algn="ctr"/>
                          <a:r>
                            <a:rPr lang="en-US" dirty="0" smtClean="0"/>
                            <a:t>0.20</a:t>
                          </a:r>
                          <a:endParaRPr lang="en-US" dirty="0"/>
                        </a:p>
                      </a:txBody>
                      <a:tcPr/>
                    </a:tc>
                    <a:extLst>
                      <a:ext uri="{0D108BD9-81ED-4DB2-BD59-A6C34878D82A}">
                        <a16:rowId xmlns:a16="http://schemas.microsoft.com/office/drawing/2014/main" val="3900686817"/>
                      </a:ext>
                    </a:extLst>
                  </a:tr>
                  <a:tr h="370840">
                    <a:tc>
                      <a:txBody>
                        <a:bodyPr/>
                        <a:lstStyle/>
                        <a:p>
                          <a:endParaRPr lang="en-US"/>
                        </a:p>
                      </a:txBody>
                      <a:tcPr>
                        <a:blipFill>
                          <a:blip r:embed="rId3"/>
                          <a:stretch>
                            <a:fillRect l="-200" t="-208197" r="-100599" b="-224590"/>
                          </a:stretch>
                        </a:blipFill>
                      </a:tcPr>
                    </a:tc>
                    <a:tc>
                      <a:txBody>
                        <a:bodyPr/>
                        <a:lstStyle/>
                        <a:p>
                          <a:pPr algn="ctr"/>
                          <a:r>
                            <a:rPr lang="en-US" dirty="0" smtClean="0"/>
                            <a:t>0.45</a:t>
                          </a:r>
                          <a:endParaRPr lang="en-US" dirty="0"/>
                        </a:p>
                      </a:txBody>
                      <a:tcPr/>
                    </a:tc>
                    <a:extLst>
                      <a:ext uri="{0D108BD9-81ED-4DB2-BD59-A6C34878D82A}">
                        <a16:rowId xmlns:a16="http://schemas.microsoft.com/office/drawing/2014/main" val="2761040577"/>
                      </a:ext>
                    </a:extLst>
                  </a:tr>
                  <a:tr h="370840">
                    <a:tc>
                      <a:txBody>
                        <a:bodyPr/>
                        <a:lstStyle/>
                        <a:p>
                          <a:endParaRPr lang="en-US"/>
                        </a:p>
                      </a:txBody>
                      <a:tcPr>
                        <a:blipFill>
                          <a:blip r:embed="rId3"/>
                          <a:stretch>
                            <a:fillRect l="-200" t="-308197" r="-100599" b="-124590"/>
                          </a:stretch>
                        </a:blipFill>
                      </a:tcPr>
                    </a:tc>
                    <a:tc>
                      <a:txBody>
                        <a:bodyPr/>
                        <a:lstStyle/>
                        <a:p>
                          <a:pPr algn="ctr"/>
                          <a:r>
                            <a:rPr lang="en-US" dirty="0" smtClean="0"/>
                            <a:t>0.75</a:t>
                          </a:r>
                          <a:endParaRPr lang="en-US" dirty="0"/>
                        </a:p>
                      </a:txBody>
                      <a:tcPr/>
                    </a:tc>
                    <a:extLst>
                      <a:ext uri="{0D108BD9-81ED-4DB2-BD59-A6C34878D82A}">
                        <a16:rowId xmlns:a16="http://schemas.microsoft.com/office/drawing/2014/main" val="4164353688"/>
                      </a:ext>
                    </a:extLst>
                  </a:tr>
                  <a:tr h="370840">
                    <a:tc>
                      <a:txBody>
                        <a:bodyPr/>
                        <a:lstStyle/>
                        <a:p>
                          <a:endParaRPr lang="en-US"/>
                        </a:p>
                      </a:txBody>
                      <a:tcPr>
                        <a:blipFill>
                          <a:blip r:embed="rId3"/>
                          <a:stretch>
                            <a:fillRect l="-200" t="-408197" r="-100599" b="-24590"/>
                          </a:stretch>
                        </a:blipFill>
                      </a:tcPr>
                    </a:tc>
                    <a:tc>
                      <a:txBody>
                        <a:bodyPr/>
                        <a:lstStyle/>
                        <a:p>
                          <a:pPr algn="ctr"/>
                          <a:r>
                            <a:rPr lang="en-US" dirty="0" smtClean="0"/>
                            <a:t>1.00</a:t>
                          </a:r>
                          <a:endParaRPr lang="en-US" dirty="0"/>
                        </a:p>
                      </a:txBody>
                      <a:tcPr/>
                    </a:tc>
                    <a:extLst>
                      <a:ext uri="{0D108BD9-81ED-4DB2-BD59-A6C34878D82A}">
                        <a16:rowId xmlns:a16="http://schemas.microsoft.com/office/drawing/2014/main" val="168324976"/>
                      </a:ext>
                    </a:extLst>
                  </a:tr>
                </a:tbl>
              </a:graphicData>
            </a:graphic>
          </p:graphicFrame>
        </mc:Fallback>
      </mc:AlternateContent>
    </p:spTree>
    <p:extLst>
      <p:ext uri="{BB962C8B-B14F-4D97-AF65-F5344CB8AC3E}">
        <p14:creationId xmlns:p14="http://schemas.microsoft.com/office/powerpoint/2010/main" val="271153932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r" rtl="1"/>
                <a:r>
                  <a:rPr lang="ar-SA" sz="2800" dirty="0"/>
                  <a:t>لاحظ أنه عند استيراد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70</m:t>
                    </m:r>
                  </m:oMath>
                </a14:m>
                <a:r>
                  <a:rPr lang="ar-SA" sz="2800" dirty="0"/>
                  <a:t>  فإن الربح المتوقع سيكون كما يلي</a:t>
                </a:r>
                <a:r>
                  <a:rPr lang="ar-SA" sz="1200" dirty="0"/>
                  <a:t> </a:t>
                </a:r>
                <a:r>
                  <a:rPr lang="ar-SA" sz="2800" dirty="0"/>
                  <a:t>: </a:t>
                </a:r>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2800" dirty="0"/>
              </a:p>
              <a:p>
                <a:pPr marL="339725" indent="-339725" algn="r" rtl="1"/>
                <a:endParaRPr lang="ar-SA" sz="1400" dirty="0"/>
              </a:p>
              <a:p>
                <a:pPr marL="339725" indent="-339725" algn="r" rtl="1"/>
                <a:r>
                  <a:rPr lang="ar-SA" sz="2800" dirty="0"/>
                  <a:t>الربح الكلي المتوقع = </a:t>
                </a:r>
                <a:r>
                  <a:rPr lang="en-US" sz="2800" dirty="0"/>
                  <a:t>5340 – 70(55)</a:t>
                </a:r>
                <a:r>
                  <a:rPr lang="ar-SA" sz="2800" dirty="0"/>
                  <a:t> =</a:t>
                </a:r>
                <a:r>
                  <a:rPr lang="en-US" sz="2800" dirty="0"/>
                  <a:t>  $1490 </a:t>
                </a:r>
              </a:p>
              <a:p>
                <a:pPr marL="339725" indent="-339725" algn="r" rtl="1"/>
                <a:r>
                  <a:rPr lang="ar-SA" sz="2800" dirty="0"/>
                  <a:t>بنفس الطريقة يمكن معرفة أنه</a:t>
                </a:r>
                <a:r>
                  <a:rPr lang="ar-SA" sz="1600" dirty="0"/>
                  <a:t> </a:t>
                </a:r>
                <a:r>
                  <a:rPr lang="ar-SA" sz="2800" dirty="0"/>
                  <a:t>: </a:t>
                </a:r>
              </a:p>
              <a:p>
                <a:pPr marL="0" indent="0" algn="r" rtl="1">
                  <a:buNone/>
                </a:pPr>
                <a:r>
                  <a:rPr lang="ar-SA" sz="2800" dirty="0"/>
                  <a:t>      عند طلب </a:t>
                </a:r>
                <a:r>
                  <a:rPr lang="en-US" sz="2800" dirty="0"/>
                  <a:t>60</a:t>
                </a:r>
                <a:r>
                  <a:rPr lang="ar-SA" sz="2800" dirty="0"/>
                  <a:t> </a:t>
                </a:r>
                <a:r>
                  <a:rPr lang="ar-SA" sz="2800" dirty="0" err="1"/>
                  <a:t>فانيلة</a:t>
                </a:r>
                <a:r>
                  <a:rPr lang="ar-SA" sz="2800" dirty="0"/>
                  <a:t> ، فإن الربح الكلي المتوقع = </a:t>
                </a:r>
                <a:r>
                  <a:rPr lang="en-US" sz="2800" dirty="0"/>
                  <a:t>$1420</a:t>
                </a:r>
                <a:endParaRPr lang="ar-SA" sz="2800" dirty="0"/>
              </a:p>
              <a:p>
                <a:pPr marL="0" indent="0" algn="r" rtl="1">
                  <a:buNone/>
                </a:pPr>
                <a:r>
                  <a:rPr lang="ar-SA" sz="2800" dirty="0"/>
                  <a:t>      عند طلب </a:t>
                </a:r>
                <a:r>
                  <a:rPr lang="en-US" sz="2800" dirty="0"/>
                  <a:t>80</a:t>
                </a:r>
                <a:r>
                  <a:rPr lang="ar-SA" sz="2800" dirty="0"/>
                  <a:t> </a:t>
                </a:r>
                <a:r>
                  <a:rPr lang="ar-SA" sz="2800" dirty="0" err="1"/>
                  <a:t>فانيلة</a:t>
                </a:r>
                <a:r>
                  <a:rPr lang="ar-SA" sz="2800" dirty="0"/>
                  <a:t> ، فإن الربح الكلي المتوقع = </a:t>
                </a:r>
                <a:r>
                  <a:rPr lang="en-US" sz="2800" dirty="0"/>
                  <a:t>$1440</a:t>
                </a:r>
              </a:p>
              <a:p>
                <a:pPr marL="0" indent="0" algn="r" rtl="1">
                  <a:buNone/>
                </a:pPr>
                <a:endParaRPr lang="en-US"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t="-1290" r="-1400" b="-6710"/>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4155376701"/>
              </p:ext>
            </p:extLst>
          </p:nvPr>
        </p:nvGraphicFramePr>
        <p:xfrm>
          <a:off x="1320128" y="2070680"/>
          <a:ext cx="7052384" cy="2225040"/>
        </p:xfrm>
        <a:graphic>
          <a:graphicData uri="http://schemas.openxmlformats.org/drawingml/2006/table">
            <a:tbl>
              <a:tblPr firstRow="1" bandRow="1">
                <a:tableStyleId>{5C22544A-7EE6-4342-B048-85BDC9FD1C3A}</a:tableStyleId>
              </a:tblPr>
              <a:tblGrid>
                <a:gridCol w="1103032">
                  <a:extLst>
                    <a:ext uri="{9D8B030D-6E8A-4147-A177-3AD203B41FA5}">
                      <a16:colId xmlns:a16="http://schemas.microsoft.com/office/drawing/2014/main" val="2106715566"/>
                    </a:ext>
                  </a:extLst>
                </a:gridCol>
                <a:gridCol w="1103032">
                  <a:extLst>
                    <a:ext uri="{9D8B030D-6E8A-4147-A177-3AD203B41FA5}">
                      <a16:colId xmlns:a16="http://schemas.microsoft.com/office/drawing/2014/main" val="1681150918"/>
                    </a:ext>
                  </a:extLst>
                </a:gridCol>
                <a:gridCol w="2560320">
                  <a:extLst>
                    <a:ext uri="{9D8B030D-6E8A-4147-A177-3AD203B41FA5}">
                      <a16:colId xmlns:a16="http://schemas.microsoft.com/office/drawing/2014/main" val="2137379634"/>
                    </a:ext>
                  </a:extLst>
                </a:gridCol>
                <a:gridCol w="2286000">
                  <a:extLst>
                    <a:ext uri="{9D8B030D-6E8A-4147-A177-3AD203B41FA5}">
                      <a16:colId xmlns:a16="http://schemas.microsoft.com/office/drawing/2014/main" val="327357215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solidFill>
                            <a:schemeClr val="tx1"/>
                          </a:solidFill>
                        </a:rPr>
                        <a:t>الطلب</a:t>
                      </a:r>
                      <a:endParaRPr lang="en-US" dirty="0">
                        <a:solidFill>
                          <a:schemeClr val="tx1"/>
                        </a:solidFill>
                      </a:endParaRPr>
                    </a:p>
                  </a:txBody>
                  <a:tcPr/>
                </a:tc>
                <a:tc>
                  <a:txBody>
                    <a:bodyPr/>
                    <a:lstStyle/>
                    <a:p>
                      <a:pPr algn="ctr"/>
                      <a:r>
                        <a:rPr lang="ar-SA" dirty="0">
                          <a:solidFill>
                            <a:schemeClr val="tx1"/>
                          </a:solidFill>
                        </a:rPr>
                        <a:t>الاحتمال</a:t>
                      </a:r>
                      <a:endParaRPr lang="en-US" dirty="0">
                        <a:solidFill>
                          <a:schemeClr val="tx1"/>
                        </a:solidFill>
                      </a:endParaRPr>
                    </a:p>
                  </a:txBody>
                  <a:tcPr/>
                </a:tc>
                <a:tc>
                  <a:txBody>
                    <a:bodyPr/>
                    <a:lstStyle/>
                    <a:p>
                      <a:pPr algn="ctr"/>
                      <a:r>
                        <a:rPr lang="ar-SA" dirty="0">
                          <a:solidFill>
                            <a:schemeClr val="tx1"/>
                          </a:solidFill>
                        </a:rPr>
                        <a:t>العائد</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solidFill>
                            <a:schemeClr val="tx1"/>
                          </a:solidFill>
                        </a:rPr>
                        <a:t>العائد المتوقع</a:t>
                      </a:r>
                      <a:endParaRPr lang="en-US" dirty="0">
                        <a:solidFill>
                          <a:schemeClr val="tx1"/>
                        </a:solidFill>
                      </a:endParaRPr>
                    </a:p>
                  </a:txBody>
                  <a:tcPr/>
                </a:tc>
                <a:extLst>
                  <a:ext uri="{0D108BD9-81ED-4DB2-BD59-A6C34878D82A}">
                    <a16:rowId xmlns:a16="http://schemas.microsoft.com/office/drawing/2014/main" val="2631691731"/>
                  </a:ext>
                </a:extLst>
              </a:tr>
              <a:tr h="370840">
                <a:tc>
                  <a:txBody>
                    <a:bodyPr/>
                    <a:lstStyle/>
                    <a:p>
                      <a:pPr algn="ctr"/>
                      <a:r>
                        <a:rPr lang="en-US" dirty="0"/>
                        <a:t>50</a:t>
                      </a:r>
                    </a:p>
                  </a:txBody>
                  <a:tcPr/>
                </a:tc>
                <a:tc>
                  <a:txBody>
                    <a:bodyPr/>
                    <a:lstStyle/>
                    <a:p>
                      <a:pPr algn="ctr"/>
                      <a:r>
                        <a:rPr lang="en-US" dirty="0"/>
                        <a:t>0.20</a:t>
                      </a:r>
                    </a:p>
                  </a:txBody>
                  <a:tcPr/>
                </a:tc>
                <a:tc>
                  <a:txBody>
                    <a:bodyPr/>
                    <a:lstStyle/>
                    <a:p>
                      <a:pPr algn="ctr"/>
                      <a:r>
                        <a:rPr lang="en-US" dirty="0"/>
                        <a:t>50(80) + 20(40) = 4800</a:t>
                      </a:r>
                    </a:p>
                  </a:txBody>
                  <a:tcPr/>
                </a:tc>
                <a:tc>
                  <a:txBody>
                    <a:bodyPr/>
                    <a:lstStyle/>
                    <a:p>
                      <a:pPr algn="ctr"/>
                      <a:r>
                        <a:rPr lang="en-US" dirty="0"/>
                        <a:t>0.20(4800) = 960</a:t>
                      </a:r>
                    </a:p>
                  </a:txBody>
                  <a:tcPr/>
                </a:tc>
                <a:extLst>
                  <a:ext uri="{0D108BD9-81ED-4DB2-BD59-A6C34878D82A}">
                    <a16:rowId xmlns:a16="http://schemas.microsoft.com/office/drawing/2014/main" val="3900686817"/>
                  </a:ext>
                </a:extLst>
              </a:tr>
              <a:tr h="370840">
                <a:tc>
                  <a:txBody>
                    <a:bodyPr/>
                    <a:lstStyle/>
                    <a:p>
                      <a:pPr algn="ctr"/>
                      <a:r>
                        <a:rPr lang="en-US" dirty="0"/>
                        <a:t>60</a:t>
                      </a:r>
                    </a:p>
                  </a:txBody>
                  <a:tcPr/>
                </a:tc>
                <a:tc>
                  <a:txBody>
                    <a:bodyPr/>
                    <a:lstStyle/>
                    <a:p>
                      <a:pPr algn="ctr"/>
                      <a:r>
                        <a:rPr lang="en-US" dirty="0"/>
                        <a:t>0.25</a:t>
                      </a:r>
                    </a:p>
                  </a:txBody>
                  <a:tcPr/>
                </a:tc>
                <a:tc>
                  <a:txBody>
                    <a:bodyPr/>
                    <a:lstStyle/>
                    <a:p>
                      <a:pPr algn="ctr"/>
                      <a:r>
                        <a:rPr lang="en-US" dirty="0"/>
                        <a:t>60(80) + 10(40) = 5200</a:t>
                      </a:r>
                    </a:p>
                  </a:txBody>
                  <a:tcPr/>
                </a:tc>
                <a:tc>
                  <a:txBody>
                    <a:bodyPr/>
                    <a:lstStyle/>
                    <a:p>
                      <a:pPr algn="ctr"/>
                      <a:r>
                        <a:rPr lang="en-US" dirty="0"/>
                        <a:t>  0.25(5200) = 1300</a:t>
                      </a:r>
                    </a:p>
                  </a:txBody>
                  <a:tcPr/>
                </a:tc>
                <a:extLst>
                  <a:ext uri="{0D108BD9-81ED-4DB2-BD59-A6C34878D82A}">
                    <a16:rowId xmlns:a16="http://schemas.microsoft.com/office/drawing/2014/main" val="2761040577"/>
                  </a:ext>
                </a:extLst>
              </a:tr>
              <a:tr h="370840">
                <a:tc>
                  <a:txBody>
                    <a:bodyPr/>
                    <a:lstStyle/>
                    <a:p>
                      <a:pPr algn="ctr"/>
                      <a:r>
                        <a:rPr lang="en-US" dirty="0"/>
                        <a:t>70</a:t>
                      </a:r>
                    </a:p>
                  </a:txBody>
                  <a:tcPr/>
                </a:tc>
                <a:tc>
                  <a:txBody>
                    <a:bodyPr/>
                    <a:lstStyle/>
                    <a:p>
                      <a:pPr algn="ctr"/>
                      <a:r>
                        <a:rPr lang="en-US" dirty="0"/>
                        <a:t>0.30</a:t>
                      </a:r>
                    </a:p>
                  </a:txBody>
                  <a:tcPr/>
                </a:tc>
                <a:tc>
                  <a:txBody>
                    <a:bodyPr/>
                    <a:lstStyle/>
                    <a:p>
                      <a:pPr algn="ctr"/>
                      <a:r>
                        <a:rPr lang="en-US" dirty="0"/>
                        <a:t>70(80) +   0(40) = 5600</a:t>
                      </a:r>
                    </a:p>
                  </a:txBody>
                  <a:tcPr/>
                </a:tc>
                <a:tc>
                  <a:txBody>
                    <a:bodyPr/>
                    <a:lstStyle/>
                    <a:p>
                      <a:pPr algn="ctr"/>
                      <a:r>
                        <a:rPr lang="en-US" dirty="0"/>
                        <a:t>  0.30(5600) = 1680</a:t>
                      </a:r>
                    </a:p>
                  </a:txBody>
                  <a:tcPr/>
                </a:tc>
                <a:extLst>
                  <a:ext uri="{0D108BD9-81ED-4DB2-BD59-A6C34878D82A}">
                    <a16:rowId xmlns:a16="http://schemas.microsoft.com/office/drawing/2014/main" val="4164353688"/>
                  </a:ext>
                </a:extLst>
              </a:tr>
              <a:tr h="370840">
                <a:tc>
                  <a:txBody>
                    <a:bodyPr/>
                    <a:lstStyle/>
                    <a:p>
                      <a:pPr algn="ctr"/>
                      <a:r>
                        <a:rPr lang="en-US" dirty="0"/>
                        <a:t>80</a:t>
                      </a:r>
                    </a:p>
                  </a:txBody>
                  <a:tcPr/>
                </a:tc>
                <a:tc>
                  <a:txBody>
                    <a:bodyPr/>
                    <a:lstStyle/>
                    <a:p>
                      <a:pPr algn="ctr"/>
                      <a:r>
                        <a:rPr lang="en-US" dirty="0"/>
                        <a:t>0.25</a:t>
                      </a:r>
                    </a:p>
                  </a:txBody>
                  <a:tcPr/>
                </a:tc>
                <a:tc>
                  <a:txBody>
                    <a:bodyPr/>
                    <a:lstStyle/>
                    <a:p>
                      <a:pPr algn="ctr"/>
                      <a:r>
                        <a:rPr lang="en-US" dirty="0"/>
                        <a:t>70(80) </a:t>
                      </a:r>
                      <a:r>
                        <a:rPr lang="en-US"/>
                        <a:t>+   </a:t>
                      </a:r>
                      <a:r>
                        <a:rPr lang="en-US" dirty="0"/>
                        <a:t>0(40) = 5600</a:t>
                      </a:r>
                    </a:p>
                  </a:txBody>
                  <a:tcPr/>
                </a:tc>
                <a:tc>
                  <a:txBody>
                    <a:bodyPr/>
                    <a:lstStyle/>
                    <a:p>
                      <a:pPr algn="ctr"/>
                      <a:r>
                        <a:rPr lang="en-US" dirty="0"/>
                        <a:t>  0.25(5600) = 1400</a:t>
                      </a:r>
                    </a:p>
                  </a:txBody>
                  <a:tcPr/>
                </a:tc>
                <a:extLst>
                  <a:ext uri="{0D108BD9-81ED-4DB2-BD59-A6C34878D82A}">
                    <a16:rowId xmlns:a16="http://schemas.microsoft.com/office/drawing/2014/main" val="839876755"/>
                  </a:ext>
                </a:extLst>
              </a:tr>
              <a:tr h="370840">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r>
                        <a:rPr lang="en-US" dirty="0"/>
                        <a:t>5340</a:t>
                      </a:r>
                    </a:p>
                  </a:txBody>
                  <a:tcPr/>
                </a:tc>
                <a:extLst>
                  <a:ext uri="{0D108BD9-81ED-4DB2-BD59-A6C34878D82A}">
                    <a16:rowId xmlns:a16="http://schemas.microsoft.com/office/drawing/2014/main" val="2453389294"/>
                  </a:ext>
                </a:extLst>
              </a:tr>
            </a:tbl>
          </a:graphicData>
        </a:graphic>
      </p:graphicFrame>
    </p:spTree>
    <p:extLst>
      <p:ext uri="{BB962C8B-B14F-4D97-AF65-F5344CB8AC3E}">
        <p14:creationId xmlns:p14="http://schemas.microsoft.com/office/powerpoint/2010/main" val="236328040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12968" cy="4724400"/>
              </a:xfrm>
            </p:spPr>
            <p:txBody>
              <a:bodyPr/>
              <a:lstStyle/>
              <a:p>
                <a:pPr marL="339725" indent="-339725" algn="just" rtl="1"/>
                <a:r>
                  <a:rPr lang="ar-SA" dirty="0"/>
                  <a:t>سنفترض أن كمية الاستهلاك </a:t>
                </a:r>
                <a14:m>
                  <m:oMath xmlns:m="http://schemas.openxmlformats.org/officeDocument/2006/math">
                    <m:r>
                      <a:rPr lang="en-US" i="1">
                        <a:latin typeface="Cambria Math" panose="02040503050406030204" pitchFamily="18" charset="0"/>
                      </a:rPr>
                      <m:t>𝐷</m:t>
                    </m:r>
                  </m:oMath>
                </a14:m>
                <a:r>
                  <a:rPr lang="ar-SA" dirty="0"/>
                  <a:t> متغير عشوائي متصل يتبع التوزيع الطبيعي بمتوسط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ar-SA" dirty="0"/>
                  <a:t>  وانحراف معياري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i="1" smtClean="0">
                        <a:latin typeface="Cambria Math" panose="02040503050406030204" pitchFamily="18" charset="0"/>
                      </a:rPr>
                      <m:t> </m:t>
                    </m:r>
                  </m:oMath>
                </a14:m>
                <a:endParaRPr lang="en-US" dirty="0"/>
              </a:p>
              <a:p>
                <a:pPr marL="339725" indent="-339725" algn="just" rtl="1"/>
                <a:r>
                  <a:rPr lang="ar-SA" dirty="0"/>
                  <a:t>مثال </a:t>
                </a:r>
                <a:r>
                  <a:rPr lang="en-US" dirty="0"/>
                  <a:t>9</a:t>
                </a:r>
                <a:r>
                  <a:rPr lang="ar-SA" dirty="0"/>
                  <a:t>: أحد محلات بيع لوازم الرحلات يريد شراء وتخزين كمية (جالون) من الزيت ليبيعه في موسم الشتاء في إحدى المناطق الصحراوية السياحية. كمية الزيت التي يمكن بيعها تتبع التوزيع الطبيعي بمتوسط </a:t>
                </a:r>
                <a:r>
                  <a:rPr lang="en-US" dirty="0"/>
                  <a:t>500</a:t>
                </a:r>
                <a:r>
                  <a:rPr lang="ar-SA" dirty="0"/>
                  <a:t> جالون وانحراف معياري </a:t>
                </a:r>
                <a:r>
                  <a:rPr lang="en-US" dirty="0"/>
                  <a:t>100</a:t>
                </a:r>
                <a:r>
                  <a:rPr lang="ar-SA" dirty="0"/>
                  <a:t> جالون. تكلفة شراء جالون واحد هي </a:t>
                </a:r>
                <a:r>
                  <a:rPr lang="en-US" dirty="0"/>
                  <a:t>$4</a:t>
                </a:r>
                <a:r>
                  <a:rPr lang="ar-SA" dirty="0"/>
                  <a:t> ويتم بيعه بقيمة </a:t>
                </a:r>
                <a:r>
                  <a:rPr lang="en-US" dirty="0"/>
                  <a:t>$6</a:t>
                </a:r>
                <a:r>
                  <a:rPr lang="ar-SA" dirty="0"/>
                  <a:t> ، والكميه التي لم تباع بنهاية الموسم سيتم إرجاعها وبيعها لمورد محلي بسعر </a:t>
                </a:r>
                <a:r>
                  <a:rPr lang="en-US" dirty="0"/>
                  <a:t> $3</a:t>
                </a:r>
                <a:r>
                  <a:rPr lang="ar-SA" dirty="0"/>
                  <a:t>. ماهي الكمية المثلى للشراء.</a:t>
                </a:r>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12968" cy="4724400"/>
              </a:xfrm>
              <a:blipFill>
                <a:blip r:embed="rId2"/>
                <a:stretch>
                  <a:fillRect l="-3219" t="-1677" r="-1679" b="-1161"/>
                </a:stretch>
              </a:blipFill>
            </p:spPr>
            <p:txBody>
              <a:bodyPr/>
              <a:lstStyle/>
              <a:p>
                <a:r>
                  <a:rPr lang="en-US">
                    <a:noFill/>
                  </a:rPr>
                  <a:t> </a:t>
                </a:r>
              </a:p>
            </p:txBody>
          </p:sp>
        </mc:Fallback>
      </mc:AlternateContent>
    </p:spTree>
    <p:extLst>
      <p:ext uri="{BB962C8B-B14F-4D97-AF65-F5344CB8AC3E}">
        <p14:creationId xmlns:p14="http://schemas.microsoft.com/office/powerpoint/2010/main" val="298027450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B791F3-4DF1-4503-9D07-79C2A6E5C41D}" type="slidenum">
              <a:rPr kumimoji="0" lang="ar-SA"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مسألة بائع الصحف</a:t>
            </a:r>
            <a:endParaRPr lang="en-US" sz="4000" b="1" dirty="0">
              <a:solidFill>
                <a:srgbClr val="002060"/>
              </a:solidFill>
            </a:endParaRP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107504" y="1512912"/>
                <a:ext cx="8784976" cy="4724400"/>
              </a:xfrm>
            </p:spPr>
            <p:txBody>
              <a:bodyPr/>
              <a:lstStyle/>
              <a:p>
                <a:pPr marL="339725" indent="-339725" algn="r" rtl="1"/>
                <a:r>
                  <a:rPr lang="ar-SA" sz="2800" dirty="0"/>
                  <a:t>إذا</a:t>
                </a:r>
                <a:r>
                  <a:rPr lang="en-US" sz="2800" dirty="0"/>
                  <a:t> </a:t>
                </a:r>
                <a:r>
                  <a:rPr lang="ar-SA"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1</m:t>
                    </m:r>
                  </m:oMath>
                </a14:m>
                <a:r>
                  <a:rPr lang="ar-SA" sz="2800" dirty="0"/>
                  <a:t> </a:t>
                </a:r>
                <a:r>
                  <a:rPr lang="en-US" sz="2800" dirty="0"/>
                  <a:t> </a:t>
                </a:r>
                <a:r>
                  <a:rPr lang="ar-SA" sz="2800" dirty="0"/>
                  <a:t>،</a:t>
                </a:r>
                <a:r>
                  <a:rPr lang="en-US" sz="2800" dirty="0"/>
                  <a:t> </a:t>
                </a:r>
                <a:r>
                  <a:rPr lang="ar-SA"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𝑢</m:t>
                        </m:r>
                      </m:sub>
                    </m:sSub>
                    <m:r>
                      <a:rPr lang="en-US" sz="2800" i="1">
                        <a:latin typeface="Cambria Math" panose="02040503050406030204" pitchFamily="18" charset="0"/>
                      </a:rPr>
                      <m:t>=</m:t>
                    </m:r>
                    <m:r>
                      <a:rPr lang="en-US" sz="2800" b="0" i="1" smtClean="0">
                        <a:latin typeface="Cambria Math" panose="02040503050406030204" pitchFamily="18" charset="0"/>
                      </a:rPr>
                      <m:t>6</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2</m:t>
                    </m:r>
                  </m:oMath>
                </a14:m>
                <a:r>
                  <a:rPr lang="ar-SA" sz="2800" dirty="0"/>
                  <a:t>  ،</a:t>
                </a:r>
                <a:r>
                  <a:rPr lang="en-US" sz="2800" dirty="0"/>
                  <a:t>    </a:t>
                </a:r>
              </a:p>
              <a:p>
                <a:pPr marL="0" indent="0" algn="r" rtl="1">
                  <a:buNone/>
                </a:pPr>
                <a:r>
                  <a:rPr lang="ar-SA" sz="2800" dirty="0"/>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𝑢</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𝑜</m:t>
                            </m:r>
                          </m:sub>
                        </m:sSub>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1</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67</m:t>
                    </m:r>
                  </m:oMath>
                </a14:m>
                <a:endParaRPr lang="ar-SA" sz="2800" dirty="0"/>
              </a:p>
              <a:p>
                <a:pPr algn="r" rtl="1">
                  <a:spcAft>
                    <a:spcPts val="600"/>
                  </a:spcAft>
                  <a:buFont typeface="Arial" panose="020B0604020202020204" pitchFamily="34" charset="0"/>
                  <a:buChar char="•"/>
                </a:pPr>
                <a:r>
                  <a:rPr lang="ar-SA" sz="2800" dirty="0"/>
                  <a:t>كمية الطلبية المثلى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𝑄</m:t>
                        </m:r>
                      </m:e>
                      <m:sup>
                        <m:r>
                          <a:rPr lang="en-US" sz="2800" i="1">
                            <a:latin typeface="Cambria Math" panose="02040503050406030204" pitchFamily="18" charset="0"/>
                          </a:rPr>
                          <m:t>∗</m:t>
                        </m:r>
                      </m:sup>
                    </m:sSup>
                  </m:oMath>
                </a14:m>
                <a:r>
                  <a:rPr lang="ar-SA" sz="2800" dirty="0"/>
                  <a:t> التي ستقلل القيمة المتوقعة </a:t>
                </a:r>
                <a14:m>
                  <m:oMath xmlns:m="http://schemas.openxmlformats.org/officeDocument/2006/math">
                    <m:r>
                      <a:rPr lang="en-US" sz="2800" i="1">
                        <a:latin typeface="Cambria Math" panose="02040503050406030204" pitchFamily="18" charset="0"/>
                      </a:rPr>
                      <m:t>𝐸</m:t>
                    </m:r>
                    <m:d>
                      <m:dPr>
                        <m:ctrlPr>
                          <a:rPr lang="en-US" sz="2800" i="1">
                            <a:latin typeface="Cambria Math" panose="02040503050406030204" pitchFamily="18" charset="0"/>
                          </a:rPr>
                        </m:ctrlPr>
                      </m:dPr>
                      <m:e>
                        <m:r>
                          <a:rPr lang="en-US" sz="2800" i="1">
                            <a:latin typeface="Cambria Math" panose="02040503050406030204" pitchFamily="18" charset="0"/>
                          </a:rPr>
                          <m:t>𝑄</m:t>
                        </m:r>
                      </m:e>
                    </m:d>
                  </m:oMath>
                </a14:m>
                <a:r>
                  <a:rPr lang="ar-SA" sz="2800" dirty="0"/>
                  <a:t> هي التي تحقق</a:t>
                </a:r>
                <a:r>
                  <a:rPr lang="ar-SA" sz="900" dirty="0"/>
                  <a:t> </a:t>
                </a:r>
                <a:r>
                  <a:rPr lang="ar-SA" sz="2800" dirty="0"/>
                  <a:t>:</a:t>
                </a:r>
              </a:p>
              <a:p>
                <a:pPr marL="0" indent="0" algn="ctr" rtl="1">
                  <a:spcBef>
                    <a:spcPts val="0"/>
                  </a:spcBef>
                  <a:spcAft>
                    <a:spcPts val="600"/>
                  </a:spcAft>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𝐹</m:t>
                      </m:r>
                      <m:d>
                        <m:dPr>
                          <m:ctrlPr>
                            <a:rPr lang="en-US" sz="2800" i="1">
                              <a:latin typeface="Cambria Math" panose="02040503050406030204" pitchFamily="18" charset="0"/>
                            </a:rPr>
                          </m:ctrlPr>
                        </m:dPr>
                        <m:e>
                          <m:r>
                            <a:rPr lang="en-US" sz="2800" i="1">
                              <a:latin typeface="Cambria Math" panose="02040503050406030204" pitchFamily="18" charset="0"/>
                            </a:rPr>
                            <m:t>𝑄</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67</m:t>
                      </m:r>
                    </m:oMath>
                  </m:oMathPara>
                </a14:m>
                <a:endParaRPr lang="en-US" sz="2800" dirty="0"/>
              </a:p>
              <a:p>
                <a:pPr marL="339725" indent="-339725" algn="r" rtl="1"/>
                <a:r>
                  <a:rPr lang="ar-SA" sz="2800" dirty="0"/>
                  <a:t>من جدول التوزيع الطبيعي القياسي نجد أن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𝑧</m:t>
                        </m:r>
                      </m:e>
                      <m:sub>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67</m:t>
                        </m:r>
                      </m:sub>
                    </m:sSub>
                    <m:r>
                      <a:rPr lang="en-US" sz="2800" b="0" i="1" smtClean="0">
                        <a:latin typeface="Cambria Math" panose="02040503050406030204" pitchFamily="18" charset="0"/>
                      </a:rPr>
                      <m:t>=</m:t>
                    </m:r>
                    <m:r>
                      <a:rPr lang="en-US" sz="2800" i="1">
                        <a:latin typeface="Cambria Math" panose="02040503050406030204" pitchFamily="18" charset="0"/>
                      </a:rPr>
                      <m:t>0</m:t>
                    </m:r>
                    <m:r>
                      <a:rPr lang="en-US" sz="2800" i="1">
                        <a:latin typeface="Cambria Math" panose="02040503050406030204" pitchFamily="18" charset="0"/>
                      </a:rPr>
                      <m:t>.</m:t>
                    </m:r>
                    <m:r>
                      <a:rPr lang="en-US" sz="2800" b="0" i="1" smtClean="0">
                        <a:latin typeface="Cambria Math" panose="02040503050406030204" pitchFamily="18" charset="0"/>
                      </a:rPr>
                      <m:t>44</m:t>
                    </m:r>
                  </m:oMath>
                </a14:m>
                <a:r>
                  <a:rPr lang="ar-SA" sz="2800" dirty="0"/>
                  <a:t> .</a:t>
                </a:r>
                <a:endParaRPr lang="en-US" sz="2800" dirty="0"/>
              </a:p>
              <a:p>
                <a:pPr marL="339725" indent="-339725" algn="r" rtl="1"/>
                <a:r>
                  <a:rPr lang="ar-SA" sz="2800" dirty="0"/>
                  <a:t>الكمية المثلى للطلبية هي:   </a:t>
                </a:r>
                <a14:m>
                  <m:oMath xmlns:m="http://schemas.openxmlformats.org/officeDocument/2006/math">
                    <m:sSup>
                      <m:sSupPr>
                        <m:ctrlPr>
                          <a:rPr lang="en-US" sz="2800" i="1" smtClean="0">
                            <a:solidFill>
                              <a:srgbClr val="0000FF"/>
                            </a:solidFill>
                            <a:latin typeface="Cambria Math" panose="02040503050406030204" pitchFamily="18" charset="0"/>
                          </a:rPr>
                        </m:ctrlPr>
                      </m:sSupPr>
                      <m:e>
                        <m:r>
                          <a:rPr lang="en-US" sz="2800" i="1">
                            <a:solidFill>
                              <a:srgbClr val="0000FF"/>
                            </a:solidFill>
                            <a:latin typeface="Cambria Math" panose="02040503050406030204" pitchFamily="18" charset="0"/>
                          </a:rPr>
                          <m:t>𝑄</m:t>
                        </m:r>
                      </m:e>
                      <m:sup>
                        <m:r>
                          <a:rPr lang="en-US" sz="2800" i="1">
                            <a:solidFill>
                              <a:srgbClr val="0000FF"/>
                            </a:solidFill>
                            <a:latin typeface="Cambria Math" panose="02040503050406030204" pitchFamily="18" charset="0"/>
                          </a:rPr>
                          <m:t>∗</m:t>
                        </m:r>
                      </m:sup>
                    </m:sSup>
                    <m:r>
                      <a:rPr lang="en-US" sz="2800" i="1">
                        <a:solidFill>
                          <a:srgbClr val="0000FF"/>
                        </a:solidFill>
                        <a:latin typeface="Cambria Math" panose="02040503050406030204" pitchFamily="18" charset="0"/>
                      </a:rPr>
                      <m:t>=</m:t>
                    </m:r>
                    <m:r>
                      <a:rPr lang="en-US" sz="2800" i="1" smtClean="0">
                        <a:solidFill>
                          <a:srgbClr val="0000FF"/>
                        </a:solidFill>
                        <a:latin typeface="Cambria Math" panose="02040503050406030204" pitchFamily="18" charset="0"/>
                        <a:ea typeface="Cambria Math" panose="02040503050406030204" pitchFamily="18" charset="0"/>
                      </a:rPr>
                      <m:t>𝜇</m:t>
                    </m:r>
                    <m:r>
                      <a:rPr lang="en-US" sz="2800" i="1">
                        <a:solidFill>
                          <a:srgbClr val="0000FF"/>
                        </a:solidFill>
                        <a:latin typeface="Cambria Math" panose="02040503050406030204" pitchFamily="18" charset="0"/>
                      </a:rPr>
                      <m:t>+</m:t>
                    </m:r>
                    <m:sSub>
                      <m:sSubPr>
                        <m:ctrlPr>
                          <a:rPr lang="en-US" sz="2800" i="1" smtClean="0">
                            <a:solidFill>
                              <a:srgbClr val="0000FF"/>
                            </a:solidFill>
                            <a:latin typeface="Cambria Math" panose="02040503050406030204" pitchFamily="18" charset="0"/>
                          </a:rPr>
                        </m:ctrlPr>
                      </m:sSubPr>
                      <m:e>
                        <m:r>
                          <a:rPr lang="en-US" sz="2800" b="0" i="1" smtClean="0">
                            <a:solidFill>
                              <a:srgbClr val="0000FF"/>
                            </a:solidFill>
                            <a:latin typeface="Cambria Math" panose="02040503050406030204" pitchFamily="18" charset="0"/>
                          </a:rPr>
                          <m:t>𝑧</m:t>
                        </m:r>
                      </m:e>
                      <m:sub>
                        <m:r>
                          <a:rPr lang="en-US" sz="2800" b="0" i="1" smtClean="0">
                            <a:solidFill>
                              <a:srgbClr val="0000FF"/>
                            </a:solidFill>
                            <a:latin typeface="Cambria Math" panose="02040503050406030204" pitchFamily="18" charset="0"/>
                          </a:rPr>
                          <m:t>0</m:t>
                        </m:r>
                        <m:r>
                          <a:rPr lang="en-US" sz="2800" b="0" i="1" smtClean="0">
                            <a:solidFill>
                              <a:srgbClr val="0000FF"/>
                            </a:solidFill>
                            <a:latin typeface="Cambria Math" panose="02040503050406030204" pitchFamily="18" charset="0"/>
                          </a:rPr>
                          <m:t>.</m:t>
                        </m:r>
                        <m:r>
                          <a:rPr lang="en-US" sz="2800" b="0" i="1" smtClean="0">
                            <a:solidFill>
                              <a:srgbClr val="0000FF"/>
                            </a:solidFill>
                            <a:latin typeface="Cambria Math" panose="02040503050406030204" pitchFamily="18" charset="0"/>
                          </a:rPr>
                          <m:t>67</m:t>
                        </m:r>
                      </m:sub>
                    </m:sSub>
                    <m:r>
                      <a:rPr lang="en-US" sz="2800" b="0" i="1" smtClean="0">
                        <a:solidFill>
                          <a:srgbClr val="0000FF"/>
                        </a:solidFill>
                        <a:latin typeface="Cambria Math" panose="02040503050406030204" pitchFamily="18" charset="0"/>
                      </a:rPr>
                      <m:t> </m:t>
                    </m:r>
                    <m:r>
                      <a:rPr lang="en-US" sz="2800" b="0" i="1" smtClean="0">
                        <a:solidFill>
                          <a:srgbClr val="0000FF"/>
                        </a:solidFill>
                        <a:latin typeface="Cambria Math" panose="02040503050406030204" pitchFamily="18" charset="0"/>
                        <a:ea typeface="Cambria Math" panose="02040503050406030204" pitchFamily="18" charset="0"/>
                      </a:rPr>
                      <m:t>𝜎</m:t>
                    </m:r>
                  </m:oMath>
                </a14:m>
                <a:endParaRPr lang="ar-SA" sz="2800" dirty="0"/>
              </a:p>
              <a:p>
                <a:pPr marL="339725" indent="-339725" algn="r" rtl="1"/>
                <a:r>
                  <a:rPr lang="ar-SA" sz="2800" dirty="0"/>
                  <a:t>سيتم شراء </a:t>
                </a:r>
                <a14:m>
                  <m:oMath xmlns:m="http://schemas.openxmlformats.org/officeDocument/2006/math">
                    <m:r>
                      <a:rPr lang="en-US" sz="2800" b="0" i="1" smtClean="0">
                        <a:latin typeface="Cambria Math" panose="02040503050406030204" pitchFamily="18" charset="0"/>
                      </a:rPr>
                      <m:t>544</m:t>
                    </m:r>
                    <m:r>
                      <a:rPr lang="en-US" sz="2800" b="0" i="1" smtClean="0">
                        <a:latin typeface="Cambria Math" panose="02040503050406030204" pitchFamily="18" charset="0"/>
                      </a:rPr>
                      <m:t>=</m:t>
                    </m:r>
                    <m:r>
                      <a:rPr lang="en-US" sz="2800" b="0" i="1" smtClean="0">
                        <a:latin typeface="Cambria Math" panose="02040503050406030204" pitchFamily="18" charset="0"/>
                      </a:rPr>
                      <m:t>500</m:t>
                    </m:r>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44</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100</m:t>
                        </m:r>
                      </m:e>
                    </m:d>
                  </m:oMath>
                </a14:m>
                <a:r>
                  <a:rPr lang="ar-SA" sz="2800" dirty="0"/>
                  <a:t> جالون .</a:t>
                </a:r>
                <a:endParaRPr lang="en-US" sz="28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107504" y="1512912"/>
                <a:ext cx="8784976" cy="4724400"/>
              </a:xfrm>
              <a:blipFill>
                <a:blip r:embed="rId2"/>
                <a:stretch>
                  <a:fillRect l="-1041" t="-1290" r="-1388"/>
                </a:stretch>
              </a:blipFill>
            </p:spPr>
            <p:txBody>
              <a:bodyPr/>
              <a:lstStyle/>
              <a:p>
                <a:r>
                  <a:rPr lang="en-US">
                    <a:noFill/>
                  </a:rPr>
                  <a:t> </a:t>
                </a:r>
              </a:p>
            </p:txBody>
          </p:sp>
        </mc:Fallback>
      </mc:AlternateContent>
    </p:spTree>
    <p:extLst>
      <p:ext uri="{BB962C8B-B14F-4D97-AF65-F5344CB8AC3E}">
        <p14:creationId xmlns:p14="http://schemas.microsoft.com/office/powerpoint/2010/main" val="38293146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9127FA-AF7C-4FDB-8157-89CEFBF9ADC5}" type="slidenum">
              <a:rPr lang="ar-SA"/>
              <a:pPr/>
              <a:t>8</a:t>
            </a:fld>
            <a:endParaRPr lang="en-US"/>
          </a:p>
        </p:txBody>
      </p:sp>
      <p:sp>
        <p:nvSpPr>
          <p:cNvPr id="2355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ضبط ومراقبة المخزون</a:t>
            </a:r>
            <a:endParaRPr lang="en-US" sz="3200" b="1" dirty="0">
              <a:solidFill>
                <a:srgbClr val="002060"/>
              </a:solidFill>
            </a:endParaRPr>
          </a:p>
        </p:txBody>
      </p:sp>
      <mc:AlternateContent xmlns:mc="http://schemas.openxmlformats.org/markup-compatibility/2006" xmlns:a14="http://schemas.microsoft.com/office/drawing/2010/main">
        <mc:Choice Requires="a14">
          <p:sp>
            <p:nvSpPr>
              <p:cNvPr id="23555" name="Rectangle 3"/>
              <p:cNvSpPr>
                <a:spLocks noGrp="1" noChangeArrowheads="1"/>
              </p:cNvSpPr>
              <p:nvPr>
                <p:ph type="body" idx="1"/>
              </p:nvPr>
            </p:nvSpPr>
            <p:spPr>
              <a:xfrm>
                <a:off x="457200" y="1555576"/>
                <a:ext cx="8229600" cy="4465712"/>
              </a:xfrm>
            </p:spPr>
            <p:txBody>
              <a:bodyPr/>
              <a:lstStyle/>
              <a:p>
                <a:pPr marL="341313" indent="-341313" algn="just" rtl="1"/>
                <a:r>
                  <a:rPr lang="ar-SA" sz="3100" dirty="0"/>
                  <a:t>مثال </a:t>
                </a:r>
                <a:r>
                  <a:rPr lang="en-US" sz="3100" dirty="0"/>
                  <a:t>1</a:t>
                </a:r>
                <a:r>
                  <a:rPr lang="ar-SA" sz="3100" dirty="0"/>
                  <a:t>: لنفرض أن شركة لديها مخزون في بداية السنة بقيمة </a:t>
                </a:r>
                <a:r>
                  <a:rPr lang="en-US" sz="3100" dirty="0"/>
                  <a:t>300,000</a:t>
                </a:r>
                <a:r>
                  <a:rPr lang="ar-SA" sz="3100" dirty="0"/>
                  <a:t> ريال وفي نهاية السنة بقيمة </a:t>
                </a:r>
                <a:r>
                  <a:rPr lang="en-US" sz="3100" dirty="0"/>
                  <a:t>250,000</a:t>
                </a:r>
                <a:r>
                  <a:rPr lang="ar-SA" sz="3100" dirty="0"/>
                  <a:t> ريال. وتكلفة البضاعة المباعة في هذه السنة هي </a:t>
                </a:r>
                <a:r>
                  <a:rPr lang="en-US" sz="3100" dirty="0"/>
                  <a:t>500,000</a:t>
                </a:r>
                <a:r>
                  <a:rPr lang="ar-SA" sz="3100" dirty="0"/>
                  <a:t> ريال.</a:t>
                </a:r>
              </a:p>
              <a:p>
                <a:pPr marL="341313" indent="-341313" algn="just" rtl="1"/>
                <a:r>
                  <a:rPr lang="ar-SA" sz="3100" dirty="0"/>
                  <a:t>متوسط قيمة المخزون </a:t>
                </a:r>
                <a14:m>
                  <m:oMath xmlns:m="http://schemas.openxmlformats.org/officeDocument/2006/math">
                    <m:r>
                      <a:rPr lang="en-US" sz="3100" b="0" i="0" smtClean="0">
                        <a:latin typeface="Cambria Math" panose="02040503050406030204" pitchFamily="18" charset="0"/>
                      </a:rPr>
                      <m:t>275</m:t>
                    </m:r>
                    <m:r>
                      <a:rPr lang="en-US" sz="3100" b="0" i="0" smtClean="0">
                        <a:latin typeface="Cambria Math" panose="02040503050406030204" pitchFamily="18" charset="0"/>
                      </a:rPr>
                      <m:t>,</m:t>
                    </m:r>
                    <m:r>
                      <a:rPr lang="en-US" sz="3100" b="0" i="0" smtClean="0">
                        <a:latin typeface="Cambria Math" panose="02040503050406030204" pitchFamily="18" charset="0"/>
                      </a:rPr>
                      <m:t>000</m:t>
                    </m:r>
                    <m:r>
                      <a:rPr lang="en-US" sz="3100" b="0" i="0" smtClean="0">
                        <a:latin typeface="Cambria Math" panose="02040503050406030204" pitchFamily="18" charset="0"/>
                      </a:rPr>
                      <m:t>=</m:t>
                    </m:r>
                    <m:f>
                      <m:fPr>
                        <m:ctrlPr>
                          <a:rPr lang="ar-SA" sz="3100" i="1" smtClean="0">
                            <a:latin typeface="Cambria Math" panose="02040503050406030204" pitchFamily="18" charset="0"/>
                          </a:rPr>
                        </m:ctrlPr>
                      </m:fPr>
                      <m:num>
                        <m:r>
                          <a:rPr lang="en-US" sz="3100" b="0" i="1" smtClean="0">
                            <a:latin typeface="Cambria Math" panose="02040503050406030204" pitchFamily="18" charset="0"/>
                          </a:rPr>
                          <m:t>300</m:t>
                        </m:r>
                        <m:r>
                          <a:rPr lang="en-US" sz="3100" b="0" i="1" smtClean="0">
                            <a:latin typeface="Cambria Math" panose="02040503050406030204" pitchFamily="18" charset="0"/>
                          </a:rPr>
                          <m:t>,</m:t>
                        </m:r>
                        <m:r>
                          <a:rPr lang="en-US" sz="3100" b="0" i="1" smtClean="0">
                            <a:latin typeface="Cambria Math" panose="02040503050406030204" pitchFamily="18" charset="0"/>
                          </a:rPr>
                          <m:t>000</m:t>
                        </m:r>
                        <m:r>
                          <a:rPr lang="en-US" sz="3100" b="0" i="1" smtClean="0">
                            <a:latin typeface="Cambria Math" panose="02040503050406030204" pitchFamily="18" charset="0"/>
                          </a:rPr>
                          <m:t>+</m:t>
                        </m:r>
                        <m:r>
                          <a:rPr lang="en-US" sz="3100" b="0" i="1" smtClean="0">
                            <a:latin typeface="Cambria Math" panose="02040503050406030204" pitchFamily="18" charset="0"/>
                          </a:rPr>
                          <m:t>250</m:t>
                        </m:r>
                        <m:r>
                          <a:rPr lang="en-US" sz="3100" b="0" i="1" smtClean="0">
                            <a:latin typeface="Cambria Math" panose="02040503050406030204" pitchFamily="18" charset="0"/>
                          </a:rPr>
                          <m:t>,</m:t>
                        </m:r>
                        <m:r>
                          <a:rPr lang="en-US" sz="3100" b="0" i="1" smtClean="0">
                            <a:latin typeface="Cambria Math" panose="02040503050406030204" pitchFamily="18" charset="0"/>
                          </a:rPr>
                          <m:t>000</m:t>
                        </m:r>
                      </m:num>
                      <m:den>
                        <m:r>
                          <a:rPr lang="en-US" sz="3100" b="0" i="1" smtClean="0">
                            <a:latin typeface="Cambria Math" panose="02040503050406030204" pitchFamily="18" charset="0"/>
                          </a:rPr>
                          <m:t>2</m:t>
                        </m:r>
                      </m:den>
                    </m:f>
                    <m:r>
                      <a:rPr lang="en-US" sz="3100" b="0" i="1" smtClean="0">
                        <a:latin typeface="Cambria Math" panose="02040503050406030204" pitchFamily="18" charset="0"/>
                      </a:rPr>
                      <m:t>=</m:t>
                    </m:r>
                  </m:oMath>
                </a14:m>
                <a:endParaRPr lang="ar-SA" sz="3100" dirty="0"/>
              </a:p>
              <a:p>
                <a:pPr marL="341313" indent="-341313" algn="r" rtl="1"/>
                <a:r>
                  <a:rPr lang="ar-SA" sz="3100" dirty="0"/>
                  <a:t>معدل دوران المخزون </a:t>
                </a:r>
                <a14:m>
                  <m:oMath xmlns:m="http://schemas.openxmlformats.org/officeDocument/2006/math">
                    <m:r>
                      <a:rPr lang="en-US" sz="3100">
                        <a:latin typeface="Cambria Math" panose="02040503050406030204" pitchFamily="18" charset="0"/>
                      </a:rPr>
                      <m:t>1</m:t>
                    </m:r>
                    <m:r>
                      <a:rPr lang="en-US" sz="3100">
                        <a:latin typeface="Cambria Math" panose="02040503050406030204" pitchFamily="18" charset="0"/>
                      </a:rPr>
                      <m:t>.</m:t>
                    </m:r>
                    <m:r>
                      <a:rPr lang="en-US" sz="3100">
                        <a:latin typeface="Cambria Math" panose="02040503050406030204" pitchFamily="18" charset="0"/>
                      </a:rPr>
                      <m:t>82</m:t>
                    </m:r>
                    <m:r>
                      <a:rPr lang="en-US" sz="3100">
                        <a:latin typeface="Cambria Math" panose="02040503050406030204" pitchFamily="18" charset="0"/>
                      </a:rPr>
                      <m:t>=</m:t>
                    </m:r>
                    <m:f>
                      <m:fPr>
                        <m:ctrlPr>
                          <a:rPr lang="ar-SA" sz="3100" i="1">
                            <a:latin typeface="Cambria Math" panose="02040503050406030204" pitchFamily="18" charset="0"/>
                          </a:rPr>
                        </m:ctrlPr>
                      </m:fPr>
                      <m:num>
                        <m:r>
                          <a:rPr lang="en-US" sz="3100" i="1">
                            <a:latin typeface="Cambria Math" panose="02040503050406030204" pitchFamily="18" charset="0"/>
                          </a:rPr>
                          <m:t>500</m:t>
                        </m:r>
                        <m:r>
                          <a:rPr lang="en-US" sz="3100" i="1">
                            <a:latin typeface="Cambria Math" panose="02040503050406030204" pitchFamily="18" charset="0"/>
                          </a:rPr>
                          <m:t>,</m:t>
                        </m:r>
                        <m:r>
                          <a:rPr lang="en-US" sz="3100" i="1">
                            <a:latin typeface="Cambria Math" panose="02040503050406030204" pitchFamily="18" charset="0"/>
                          </a:rPr>
                          <m:t>000</m:t>
                        </m:r>
                      </m:num>
                      <m:den>
                        <m:r>
                          <a:rPr lang="en-US" sz="3100" i="1">
                            <a:latin typeface="Cambria Math" panose="02040503050406030204" pitchFamily="18" charset="0"/>
                          </a:rPr>
                          <m:t>275</m:t>
                        </m:r>
                        <m:r>
                          <a:rPr lang="en-US" sz="3100" i="1">
                            <a:latin typeface="Cambria Math" panose="02040503050406030204" pitchFamily="18" charset="0"/>
                          </a:rPr>
                          <m:t>,</m:t>
                        </m:r>
                        <m:r>
                          <a:rPr lang="en-US" sz="3100" i="1">
                            <a:latin typeface="Cambria Math" panose="02040503050406030204" pitchFamily="18" charset="0"/>
                          </a:rPr>
                          <m:t>000</m:t>
                        </m:r>
                      </m:den>
                    </m:f>
                    <m:r>
                      <a:rPr lang="ar-SA" sz="3100" i="1">
                        <a:latin typeface="Cambria Math" panose="02040503050406030204" pitchFamily="18" charset="0"/>
                      </a:rPr>
                      <m:t>=</m:t>
                    </m:r>
                  </m:oMath>
                </a14:m>
                <a:r>
                  <a:rPr lang="ar-SA" sz="3100" dirty="0"/>
                  <a:t> مرة خلال السنة</a:t>
                </a:r>
              </a:p>
              <a:p>
                <a:pPr marL="341313" indent="-341313" algn="r" rtl="1"/>
                <a:r>
                  <a:rPr lang="ar-SA" sz="3100" dirty="0"/>
                  <a:t>أيام المخزون </a:t>
                </a:r>
                <a14:m>
                  <m:oMath xmlns:m="http://schemas.openxmlformats.org/officeDocument/2006/math">
                    <m:r>
                      <a:rPr lang="en-US" sz="3100" b="0" i="0" smtClean="0">
                        <a:latin typeface="Cambria Math" panose="02040503050406030204" pitchFamily="18" charset="0"/>
                      </a:rPr>
                      <m:t>200</m:t>
                    </m:r>
                    <m:r>
                      <a:rPr lang="en-US" sz="3100" b="0" i="0" smtClean="0">
                        <a:latin typeface="Cambria Math" panose="02040503050406030204" pitchFamily="18" charset="0"/>
                      </a:rPr>
                      <m:t>.</m:t>
                    </m:r>
                    <m:r>
                      <a:rPr lang="en-US" sz="3100" b="0" i="0" smtClean="0">
                        <a:latin typeface="Cambria Math" panose="02040503050406030204" pitchFamily="18" charset="0"/>
                      </a:rPr>
                      <m:t>75</m:t>
                    </m:r>
                    <m:r>
                      <a:rPr lang="en-US" sz="3100">
                        <a:latin typeface="Cambria Math" panose="02040503050406030204" pitchFamily="18" charset="0"/>
                      </a:rPr>
                      <m:t>=</m:t>
                    </m:r>
                    <m:r>
                      <a:rPr lang="en-US" sz="3100" b="0" i="0" smtClean="0">
                        <a:latin typeface="Cambria Math" panose="02040503050406030204" pitchFamily="18" charset="0"/>
                      </a:rPr>
                      <m:t>365</m:t>
                    </m:r>
                    <m:r>
                      <a:rPr lang="en-US" sz="3100" b="0" i="1" smtClean="0">
                        <a:latin typeface="Cambria Math" panose="02040503050406030204" pitchFamily="18" charset="0"/>
                        <a:ea typeface="Cambria Math" panose="02040503050406030204" pitchFamily="18" charset="0"/>
                      </a:rPr>
                      <m:t>×</m:t>
                    </m:r>
                    <m:f>
                      <m:fPr>
                        <m:ctrlPr>
                          <a:rPr lang="ar-SA" sz="3100" i="1">
                            <a:latin typeface="Cambria Math" panose="02040503050406030204" pitchFamily="18" charset="0"/>
                          </a:rPr>
                        </m:ctrlPr>
                      </m:fPr>
                      <m:num>
                        <m:r>
                          <a:rPr lang="en-US" sz="3100" b="0" i="1" smtClean="0">
                            <a:latin typeface="Cambria Math" panose="02040503050406030204" pitchFamily="18" charset="0"/>
                          </a:rPr>
                          <m:t>275</m:t>
                        </m:r>
                        <m:r>
                          <a:rPr lang="en-US" sz="3100" i="1">
                            <a:latin typeface="Cambria Math" panose="02040503050406030204" pitchFamily="18" charset="0"/>
                          </a:rPr>
                          <m:t>,</m:t>
                        </m:r>
                        <m:r>
                          <a:rPr lang="en-US" sz="3100" i="1">
                            <a:latin typeface="Cambria Math" panose="02040503050406030204" pitchFamily="18" charset="0"/>
                          </a:rPr>
                          <m:t>000</m:t>
                        </m:r>
                      </m:num>
                      <m:den>
                        <m:r>
                          <a:rPr lang="en-US" sz="3100" i="1">
                            <a:latin typeface="Cambria Math" panose="02040503050406030204" pitchFamily="18" charset="0"/>
                          </a:rPr>
                          <m:t>5</m:t>
                        </m:r>
                        <m:r>
                          <a:rPr lang="en-US" sz="3100" b="0" i="1" smtClean="0">
                            <a:latin typeface="Cambria Math" panose="02040503050406030204" pitchFamily="18" charset="0"/>
                          </a:rPr>
                          <m:t>00</m:t>
                        </m:r>
                        <m:r>
                          <a:rPr lang="en-US" sz="3100" i="1">
                            <a:latin typeface="Cambria Math" panose="02040503050406030204" pitchFamily="18" charset="0"/>
                          </a:rPr>
                          <m:t>,</m:t>
                        </m:r>
                        <m:r>
                          <a:rPr lang="en-US" sz="3100" i="1">
                            <a:latin typeface="Cambria Math" panose="02040503050406030204" pitchFamily="18" charset="0"/>
                          </a:rPr>
                          <m:t>000</m:t>
                        </m:r>
                      </m:den>
                    </m:f>
                    <m:r>
                      <a:rPr lang="ar-SA" sz="3100" i="1">
                        <a:latin typeface="Cambria Math" panose="02040503050406030204" pitchFamily="18" charset="0"/>
                      </a:rPr>
                      <m:t>=</m:t>
                    </m:r>
                  </m:oMath>
                </a14:m>
                <a:r>
                  <a:rPr lang="ar-SA" sz="3100" dirty="0"/>
                  <a:t>  يوم</a:t>
                </a:r>
              </a:p>
              <a:p>
                <a:pPr marL="0" indent="0" algn="r" rtl="1">
                  <a:buNone/>
                </a:pPr>
                <a:r>
                  <a:rPr lang="en-US" sz="3100" dirty="0"/>
                  <a:t>  </a:t>
                </a:r>
                <a:r>
                  <a:rPr lang="ar-SA" sz="3100" dirty="0"/>
                  <a:t>أي أن الشركة تبيع مخزونها بالكامل خلال </a:t>
                </a:r>
                <a:r>
                  <a:rPr lang="en-US" sz="3100" dirty="0"/>
                  <a:t>200.75</a:t>
                </a:r>
                <a:r>
                  <a:rPr lang="ar-SA" sz="3100" dirty="0"/>
                  <a:t> يوم</a:t>
                </a:r>
              </a:p>
            </p:txBody>
          </p:sp>
        </mc:Choice>
        <mc:Fallback xmlns="">
          <p:sp>
            <p:nvSpPr>
              <p:cNvPr id="23555" name="Rectangle 3"/>
              <p:cNvSpPr>
                <a:spLocks noGrp="1" noRot="1" noChangeAspect="1" noMove="1" noResize="1" noEditPoints="1" noAdjustHandles="1" noChangeArrowheads="1" noChangeShapeType="1" noTextEdit="1"/>
              </p:cNvSpPr>
              <p:nvPr>
                <p:ph type="body" idx="1"/>
              </p:nvPr>
            </p:nvSpPr>
            <p:spPr>
              <a:xfrm>
                <a:off x="457200" y="1555576"/>
                <a:ext cx="8229600" cy="4465712"/>
              </a:xfrm>
              <a:blipFill>
                <a:blip r:embed="rId3"/>
                <a:stretch>
                  <a:fillRect l="-3111" t="-1637" r="-1704" b="-7367"/>
                </a:stretch>
              </a:blipFill>
            </p:spPr>
            <p:txBody>
              <a:bodyPr/>
              <a:lstStyle/>
              <a:p>
                <a:r>
                  <a:rPr lang="en-US">
                    <a:noFill/>
                  </a:rPr>
                  <a:t> </a:t>
                </a:r>
              </a:p>
            </p:txBody>
          </p:sp>
        </mc:Fallback>
      </mc:AlternateContent>
    </p:spTree>
    <p:extLst>
      <p:ext uri="{BB962C8B-B14F-4D97-AF65-F5344CB8AC3E}">
        <p14:creationId xmlns:p14="http://schemas.microsoft.com/office/powerpoint/2010/main" val="4232807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7B791F3-4DF1-4503-9D07-79C2A6E5C41D}" type="slidenum">
              <a:rPr lang="ar-SA"/>
              <a:pPr/>
              <a:t>9</a:t>
            </a:fld>
            <a:endParaRPr lang="en-US"/>
          </a:p>
        </p:txBody>
      </p:sp>
      <p:sp>
        <p:nvSpPr>
          <p:cNvPr id="59394" name="Rectangle 2"/>
          <p:cNvSpPr>
            <a:spLocks noGrp="1" noChangeArrowheads="1"/>
          </p:cNvSpPr>
          <p:nvPr>
            <p:ph type="title"/>
          </p:nvPr>
        </p:nvSpPr>
        <p:spPr>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762000" indent="-762000" rtl="1" eaLnBrk="1" hangingPunct="1"/>
            <a:r>
              <a:rPr lang="ar-SA" sz="4000" b="1" dirty="0">
                <a:solidFill>
                  <a:srgbClr val="002060"/>
                </a:solidFill>
              </a:rPr>
              <a:t>عناصر تكاليف المخزون</a:t>
            </a:r>
            <a:endParaRPr lang="en-US" sz="4000" b="1" dirty="0">
              <a:solidFill>
                <a:srgbClr val="002060"/>
              </a:solidFill>
            </a:endParaRPr>
          </a:p>
        </p:txBody>
      </p:sp>
      <p:sp>
        <p:nvSpPr>
          <p:cNvPr id="59395" name="Rectangle 3"/>
          <p:cNvSpPr>
            <a:spLocks noGrp="1" noChangeArrowheads="1"/>
          </p:cNvSpPr>
          <p:nvPr>
            <p:ph type="body" idx="1"/>
          </p:nvPr>
        </p:nvSpPr>
        <p:spPr>
          <a:xfrm>
            <a:off x="107504" y="1484784"/>
            <a:ext cx="8712968" cy="4724400"/>
          </a:xfrm>
        </p:spPr>
        <p:txBody>
          <a:bodyPr/>
          <a:lstStyle/>
          <a:p>
            <a:pPr marL="339725" indent="-339725" algn="r" rtl="1"/>
            <a:r>
              <a:rPr lang="ar-SA" b="1" dirty="0"/>
              <a:t>تكلفة إعداد الطلبية </a:t>
            </a:r>
          </a:p>
          <a:p>
            <a:pPr marL="739775" lvl="1" indent="-339725" algn="just" rtl="1"/>
            <a:r>
              <a:rPr lang="ar-SA" dirty="0"/>
              <a:t>تكلفة الجهد الإداري لدراسة وتحديد كمية الطلبية المثلى وتوقيتها ومن ثم إجراءات وضع الطلبية واستلامها. </a:t>
            </a:r>
          </a:p>
          <a:p>
            <a:pPr marL="739775" lvl="1" indent="-339725" algn="r" rtl="1"/>
            <a:r>
              <a:rPr lang="ar-SA" dirty="0"/>
              <a:t>هذه التكاليف غالبا لا تعتمد على كمية الطلبية.</a:t>
            </a:r>
          </a:p>
          <a:p>
            <a:pPr marL="339725" indent="-339725" algn="r" rtl="1"/>
            <a:r>
              <a:rPr lang="ar-SA" b="1" dirty="0"/>
              <a:t>تكلفة حفظ المخزون</a:t>
            </a:r>
          </a:p>
          <a:p>
            <a:pPr marL="739775" lvl="1" indent="-339725" algn="r" rtl="1"/>
            <a:r>
              <a:rPr lang="ar-SA" dirty="0"/>
              <a:t>تكلفة حفظ الوحدة في المخزن لفترة زمنية واحدة</a:t>
            </a:r>
          </a:p>
          <a:p>
            <a:pPr marL="739775" lvl="1" indent="-339725" algn="just" rtl="1"/>
            <a:r>
              <a:rPr lang="ar-SA" dirty="0"/>
              <a:t>تشمل التكاليف الإدارية للمحافظة على سلامة المخزون وعلى تكلفة الفرصة الضائعة من استثمار القيمة المالية للمخزن والمخزون وتكلفة التلف وتكلفة التأمين ...</a:t>
            </a:r>
          </a:p>
        </p:txBody>
      </p:sp>
    </p:spTree>
    <p:extLst>
      <p:ext uri="{BB962C8B-B14F-4D97-AF65-F5344CB8AC3E}">
        <p14:creationId xmlns:p14="http://schemas.microsoft.com/office/powerpoint/2010/main" val="2211529241"/>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300722</TotalTime>
  <Words>4663</Words>
  <Application>Microsoft Office PowerPoint</Application>
  <PresentationFormat>On-screen Show (4:3)</PresentationFormat>
  <Paragraphs>789</Paragraphs>
  <Slides>76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宋体</vt:lpstr>
      <vt:lpstr>Arial</vt:lpstr>
      <vt:lpstr>Calibri</vt:lpstr>
      <vt:lpstr>Cambria Math</vt:lpstr>
      <vt:lpstr>Times New Roman</vt:lpstr>
      <vt:lpstr>Wingdings</vt:lpstr>
      <vt:lpstr>Default Design</vt:lpstr>
      <vt:lpstr>ضبط ومراقبة المخزون Inventory Control</vt:lpstr>
      <vt:lpstr>    إدارة سلسلة الإمداد Supply Chain Management</vt:lpstr>
      <vt:lpstr>ضبط ومراقبة المخزون</vt:lpstr>
      <vt:lpstr>ضبط ومراقبة المخزون</vt:lpstr>
      <vt:lpstr>ضبط ومراقبة المخزون</vt:lpstr>
      <vt:lpstr>ضبط ومراقبة المخزون</vt:lpstr>
      <vt:lpstr>ضبط ومراقبة المخزون</vt:lpstr>
      <vt:lpstr>ضبط ومراقبة المخزون</vt:lpstr>
      <vt:lpstr>عناصر تكاليف المخزون</vt:lpstr>
      <vt:lpstr>عناصر تكاليف المخزون</vt:lpstr>
      <vt:lpstr>نماذج المخزون الرياضية</vt:lpstr>
      <vt:lpstr>نموذج كمية الطلبية الاقتصادية</vt:lpstr>
      <vt:lpstr>افتراضات نموذج كمية الطلبية الاقتصادية</vt:lpstr>
      <vt:lpstr>افتراضات 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منحنى إجمالي التكاليف السنوية للمخزون</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نقطة إعادة الطلب</vt:lpstr>
      <vt:lpstr>نقطة إعادة الطلب</vt:lpstr>
      <vt:lpstr>نقطة إعادة الطلب</vt:lpstr>
      <vt:lpstr>نقطة إعادة الطلب</vt:lpstr>
      <vt:lpstr>نقطة إعادة الطلب</vt:lpstr>
      <vt:lpstr>نقطة إعادة الطلب</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الطلبية الاقتصادية مع السماح بالطلبات الآجلة</vt:lpstr>
      <vt:lpstr>نموذج كمية الإنتاج الاقتصادي</vt:lpstr>
      <vt:lpstr>نموذج كمية الإنتاج الاقتصادي</vt:lpstr>
      <vt:lpstr>نموذج كمية الإنتاج الاقتصادي</vt:lpstr>
      <vt:lpstr>نموذج كمية الإنتاج الاقتصادي</vt:lpstr>
      <vt:lpstr>نموذج كمية الإنتاج الاقتصادي</vt:lpstr>
      <vt:lpstr>نموذج كمية الإنتاج الاقتصادي</vt:lpstr>
      <vt:lpstr>نموذج كمية الإنتاج الاقتصادي</vt:lpstr>
      <vt:lpstr>نموذج كمية الإنتاج الاقتصادي</vt:lpstr>
      <vt:lpstr>نماذج المخزون الاحتمالية لفترة واحدة</vt:lpstr>
      <vt:lpstr>نماذج المخزون الاحتمالية لفترة واحدة</vt:lpstr>
      <vt:lpstr>نماذج المخزون الاحتمالية لفترة واحدة</vt:lpstr>
      <vt:lpstr>مسألة بائع الصحف</vt:lpstr>
      <vt:lpstr>مسألة بائع الصحف</vt:lpstr>
      <vt:lpstr>مسألة بائع الصحف</vt:lpstr>
      <vt:lpstr>مسألة بائع الصحف</vt:lpstr>
      <vt:lpstr>مسألة بائع الصحف</vt:lpstr>
      <vt:lpstr>نماذج المخزون الاحتمالية لفترة واحدة</vt:lpstr>
      <vt:lpstr>نماذج المخزون الاحتمالية لفترة واحدة</vt:lpstr>
      <vt:lpstr>نماذج المخزون الاحتمالية لفترة واحدة</vt:lpstr>
      <vt:lpstr>نماذج المخزون الاحتمالية لفترة واحدة</vt:lpstr>
      <vt:lpstr>مسألة بائع الصحف</vt:lpstr>
      <vt:lpstr>مسألة بائع الصحف</vt:lpstr>
      <vt:lpstr>مسألة بائع الصحف</vt:lpstr>
      <vt:lpstr>مسألة بائع الصحف</vt:lpstr>
      <vt:lpstr>مسألة بائع الصحف</vt:lpstr>
      <vt:lpstr>مسألة بائع الصحف</vt:lpstr>
      <vt:lpstr>مسألة بائع الصحف</vt:lpstr>
      <vt:lpstr>مسألة بائع الصحف</vt:lpstr>
      <vt:lpstr>مسألة بائع الصحف</vt:lpstr>
      <vt:lpstr>مسألة بائع الصحف</vt:lpstr>
    </vt:vector>
  </TitlesOfParts>
  <Company>KSU-OR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Khalid</dc:creator>
  <cp:lastModifiedBy>d4444</cp:lastModifiedBy>
  <cp:revision>3350</cp:revision>
  <dcterms:created xsi:type="dcterms:W3CDTF">2005-02-02T13:26:22Z</dcterms:created>
  <dcterms:modified xsi:type="dcterms:W3CDTF">2021-01-19T20:57:59Z</dcterms:modified>
</cp:coreProperties>
</file>