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4" r:id="rId10"/>
    <p:sldId id="266" r:id="rId11"/>
    <p:sldId id="265" r:id="rId12"/>
    <p:sldId id="263" r:id="rId13"/>
    <p:sldId id="267" r:id="rId14"/>
    <p:sldId id="268" r:id="rId15"/>
    <p:sldId id="270" r:id="rId16"/>
    <p:sldId id="271" r:id="rId17"/>
    <p:sldId id="269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8F8"/>
    <a:srgbClr val="F8966A"/>
    <a:srgbClr val="DAE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DeY\Desktop\&#1575;&#1604;&#1575;&#1593;&#1575;&#1583;&#1577;\BCH333\&#1589;&#1608;&#1585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BSA standard curve of concentration </a:t>
            </a:r>
            <a:endParaRPr lang="ar-SA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[Book1.xlsx]ورقة1!$A$2:$A$10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[Book1.xlsx]ورقة1!$B$2:$B$10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85-4439-AB92-3DE0A48A4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40192"/>
        <c:axId val="97242112"/>
      </c:scatterChart>
      <c:valAx>
        <c:axId val="9724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BSA [mg/ml]</a:t>
                </a:r>
              </a:p>
              <a:p>
                <a:pPr>
                  <a:defRPr sz="1600"/>
                </a:pPr>
                <a:r>
                  <a:rPr lang="en-US" sz="1600"/>
                  <a:t>[known concentration of BSA] </a:t>
                </a:r>
                <a:endParaRPr lang="ar-SA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242112"/>
        <c:crosses val="autoZero"/>
        <c:crossBetween val="midCat"/>
        <c:majorUnit val="1"/>
      </c:valAx>
      <c:valAx>
        <c:axId val="97242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O.D at....nm</a:t>
                </a:r>
                <a:endParaRPr lang="ar-SA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2401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ar-S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رابط مستقيم 4"/>
        <cdr:cNvSpPr/>
      </cdr:nvSpPr>
      <cdr:spPr>
        <a:xfrm xmlns:a="http://schemas.openxmlformats.org/drawingml/2006/main">
          <a:off x="-395536" y="-26369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ar-S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078E9C-8553-45AB-A7FF-DA0AA2F266DD}" type="datetimeFigureOut">
              <a:rPr lang="ar-SA" smtClean="0"/>
              <a:t>10/01/41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5CB5FC-3F19-4C21-8E3E-B99E5977B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574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المذكور كمثال هو احد التطبيقات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B5FC-3F19-4C21-8E3E-B99E5977B7D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35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B5FC-3F19-4C21-8E3E-B99E5977B7D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34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B5FC-3F19-4C21-8E3E-B99E5977B7D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439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054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835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761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09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393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475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729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695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686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61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4882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67D4-2051-4820-B234-6617D09ABC16}" type="datetimeFigureOut">
              <a:rPr lang="ar-SA" smtClean="0"/>
              <a:t>10/01/41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A117-24D4-4FDA-9E31-4F3A0B2926E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927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59632" y="2138964"/>
            <a:ext cx="7543800" cy="130797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itchFamily="34" charset="0"/>
              </a:rPr>
              <a:t>Scanning spectrophotometry and spectrophotometric determination of </a:t>
            </a:r>
            <a:r>
              <a:rPr lang="en-GB" sz="4000" b="1" dirty="0">
                <a:latin typeface="Calibri" pitchFamily="34" charset="0"/>
              </a:rPr>
              <a:t>concentration</a:t>
            </a:r>
            <a:endParaRPr lang="ar-SA" sz="4000" b="1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19672" y="4584578"/>
            <a:ext cx="6461760" cy="1066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BCH 333 [practical]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85997" y="329047"/>
            <a:ext cx="8659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/>
              <a:t>Lab# 1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99259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228103" y="2564904"/>
            <a:ext cx="668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Standard curve of Concentrations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11435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9512" y="332656"/>
            <a:ext cx="87129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Principle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Standard curve of Concentrations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GB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Beer-Lambert law: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The absorption of light by a solution is described by the Beer-Lambert law as: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</a:rPr>
              <a:t>There is  linear relationship between absorbance and concentration of an absorbing species.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A = 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GB" dirty="0" err="1">
                <a:latin typeface="Calibri" pitchFamily="34" charset="0"/>
              </a:rPr>
              <a:t>lc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A= is the absorbance.</a:t>
            </a:r>
          </a:p>
          <a:p>
            <a:pPr algn="l" rtl="0"/>
            <a:r>
              <a:rPr lang="el-GR" dirty="0">
                <a:latin typeface="Calibri" pitchFamily="34" charset="0"/>
              </a:rPr>
              <a:t>ε = </a:t>
            </a:r>
            <a:r>
              <a:rPr lang="en-GB" dirty="0">
                <a:latin typeface="Calibri" pitchFamily="34" charset="0"/>
              </a:rPr>
              <a:t>extinction(absorption) coefficient.</a:t>
            </a:r>
          </a:p>
          <a:p>
            <a:pPr algn="l" rtl="0"/>
            <a:r>
              <a:rPr lang="en-US" dirty="0">
                <a:latin typeface="Calibri" pitchFamily="34" charset="0"/>
              </a:rPr>
              <a:t>l = length of the light path through the solution.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c = concentration of the absorbing substance.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63379" y="5842097"/>
            <a:ext cx="841724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So, what does standard curve of concentrations mean? </a:t>
            </a:r>
            <a:endParaRPr lang="ar-SA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8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398609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standard curve for 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concentrations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 It is a graph that  shows the relationship  between different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known concentrations</a:t>
            </a:r>
            <a:r>
              <a:rPr lang="en-US" u="sng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a substance and </a:t>
            </a:r>
            <a:r>
              <a:rPr lang="en-US" u="sng" dirty="0">
                <a:latin typeface="Calibri" pitchFamily="34" charset="0"/>
              </a:rPr>
              <a:t>the absorbance at a specific wave length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</a:p>
          <a:p>
            <a:pPr algn="l" rtl="0"/>
            <a:r>
              <a:rPr lang="en-US" dirty="0">
                <a:latin typeface="Calibri" pitchFamily="34" charset="0"/>
              </a:rPr>
              <a:t>-Standard curve are most commonly used to determine the concentration of a substance, using serial dilution of solutions of  known concentrations.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-So, what is the principle of a standard curve concentrations???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Wait….. what is standard solutions???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504" y="522920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Standard Solution:</a:t>
            </a:r>
          </a:p>
          <a:p>
            <a:pPr algn="l" rtl="0"/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a solution containing a precisely </a:t>
            </a:r>
            <a:r>
              <a:rPr lang="en-US" u="sng" dirty="0">
                <a:latin typeface="Calibri" pitchFamily="34" charset="0"/>
              </a:rPr>
              <a:t>known concentration </a:t>
            </a:r>
            <a:r>
              <a:rPr lang="en-US" dirty="0">
                <a:latin typeface="Calibri" pitchFamily="34" charset="0"/>
              </a:rPr>
              <a:t>of an element or a substance. 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02814" y="1859340"/>
            <a:ext cx="83383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/>
              <a:t>How to determine unknown concentration </a:t>
            </a:r>
          </a:p>
          <a:p>
            <a:pPr algn="ctr" rtl="0"/>
            <a:r>
              <a:rPr lang="en-US" sz="3200" b="1" dirty="0"/>
              <a:t>of a solution with known absorbance value?</a:t>
            </a:r>
          </a:p>
          <a:p>
            <a:pPr algn="ctr" rtl="0"/>
            <a:r>
              <a:rPr lang="en-US" sz="3200" b="1" dirty="0"/>
              <a:t> 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3494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مخطط 3"/>
          <p:cNvGraphicFramePr/>
          <p:nvPr>
            <p:extLst>
              <p:ext uri="{D42A27DB-BD31-4B8C-83A1-F6EECF244321}">
                <p14:modId xmlns:p14="http://schemas.microsoft.com/office/powerpoint/2010/main" val="3286283816"/>
              </p:ext>
            </p:extLst>
          </p:nvPr>
        </p:nvGraphicFramePr>
        <p:xfrm>
          <a:off x="467544" y="836712"/>
          <a:ext cx="77048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رابط مستقيم 4"/>
          <p:cNvCxnSpPr/>
          <p:nvPr/>
        </p:nvCxnSpPr>
        <p:spPr>
          <a:xfrm>
            <a:off x="1187624" y="3573016"/>
            <a:ext cx="33843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4572000" y="3573016"/>
            <a:ext cx="0" cy="2160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2438226" y="2339588"/>
            <a:ext cx="2448272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1400" dirty="0">
                <a:latin typeface="Calibri" pitchFamily="34" charset="0"/>
              </a:rPr>
              <a:t>Absorbance of the </a:t>
            </a:r>
          </a:p>
          <a:p>
            <a:pPr algn="ctr" rtl="0"/>
            <a:r>
              <a:rPr lang="en-GB" sz="1400" dirty="0">
                <a:latin typeface="Calibri" pitchFamily="34" charset="0"/>
              </a:rPr>
              <a:t>” solution with unknown concentration” </a:t>
            </a:r>
            <a:endParaRPr lang="ar-SA" sz="1400" dirty="0">
              <a:latin typeface="Calibri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1259632" y="2708920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724128" y="4149080"/>
            <a:ext cx="2088232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1400" dirty="0">
                <a:latin typeface="Calibri" pitchFamily="34" charset="0"/>
              </a:rPr>
              <a:t>Concentration of the </a:t>
            </a:r>
          </a:p>
          <a:p>
            <a:pPr algn="ctr" rtl="0"/>
            <a:r>
              <a:rPr lang="en-GB" sz="1400" dirty="0">
                <a:latin typeface="Calibri" pitchFamily="34" charset="0"/>
              </a:rPr>
              <a:t>” solution with unknown concentration” </a:t>
            </a:r>
            <a:endParaRPr lang="ar-SA" sz="1400" dirty="0">
              <a:latin typeface="Calibri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4572000" y="4509120"/>
            <a:ext cx="115212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755968" y="116632"/>
            <a:ext cx="68993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GB" dirty="0">
                <a:latin typeface="Calibri" pitchFamily="34" charset="0"/>
              </a:rPr>
              <a:t>If the unknown concentration of a solution has absorbance value =0.45, </a:t>
            </a:r>
          </a:p>
          <a:p>
            <a:pPr algn="l" rtl="0"/>
            <a:r>
              <a:rPr lang="en-GB" dirty="0">
                <a:latin typeface="Calibri" pitchFamily="34" charset="0"/>
              </a:rPr>
              <a:t>the conc. From the curve will be ......??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1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873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5"/>
                </a:solidFill>
                <a:latin typeface="Calibri" pitchFamily="34" charset="0"/>
              </a:rPr>
              <a:t>To determine the concentration of a </a:t>
            </a:r>
            <a:r>
              <a:rPr lang="en-GB" sz="2400" b="1" dirty="0">
                <a:solidFill>
                  <a:schemeClr val="accent5"/>
                </a:solidFill>
                <a:latin typeface="Calibri" pitchFamily="34" charset="0"/>
              </a:rPr>
              <a:t>solution with </a:t>
            </a:r>
          </a:p>
          <a:p>
            <a:pPr algn="ctr" rtl="0"/>
            <a:r>
              <a:rPr lang="en-GB" sz="2400" b="1" dirty="0">
                <a:solidFill>
                  <a:schemeClr val="accent5"/>
                </a:solidFill>
                <a:latin typeface="Calibri" pitchFamily="34" charset="0"/>
              </a:rPr>
              <a:t>“</a:t>
            </a:r>
            <a:r>
              <a:rPr lang="en-US" sz="2400" b="1" dirty="0">
                <a:solidFill>
                  <a:schemeClr val="accent5"/>
                </a:solidFill>
                <a:latin typeface="Calibri" pitchFamily="34" charset="0"/>
              </a:rPr>
              <a:t>an unknown</a:t>
            </a:r>
            <a:r>
              <a:rPr lang="en-GB" sz="2400" b="1" dirty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 pitchFamily="34" charset="0"/>
              </a:rPr>
              <a:t>concentration”</a:t>
            </a:r>
            <a:r>
              <a:rPr lang="en-GB" sz="2400" b="1" dirty="0">
                <a:solidFill>
                  <a:schemeClr val="accent5"/>
                </a:solidFill>
                <a:latin typeface="Calibri" pitchFamily="34" charset="0"/>
              </a:rPr>
              <a:t>:</a:t>
            </a:r>
            <a:endParaRPr lang="ar-SA" sz="2400" b="1" dirty="0">
              <a:solidFill>
                <a:schemeClr val="accent5"/>
              </a:solidFill>
            </a:endParaRPr>
          </a:p>
        </p:txBody>
      </p:sp>
      <p:cxnSp>
        <p:nvCxnSpPr>
          <p:cNvPr id="5" name="رابط بشكل مرفق 4"/>
          <p:cNvCxnSpPr/>
          <p:nvPr/>
        </p:nvCxnSpPr>
        <p:spPr>
          <a:xfrm rot="10800000" flipV="1">
            <a:off x="769768" y="1199225"/>
            <a:ext cx="3456383" cy="8548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بشكل مرفق 12"/>
          <p:cNvCxnSpPr/>
          <p:nvPr/>
        </p:nvCxnSpPr>
        <p:spPr>
          <a:xfrm>
            <a:off x="4995918" y="1199225"/>
            <a:ext cx="3419190" cy="9010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-1" y="2549853"/>
            <a:ext cx="422615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5"/>
                </a:solidFill>
                <a:latin typeface="Calibri" pitchFamily="34" charset="0"/>
              </a:rPr>
              <a:t>From standard curve of concentration: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-Measure the absorbance of the “</a:t>
            </a:r>
            <a:r>
              <a:rPr lang="en-GB" dirty="0">
                <a:latin typeface="Calibri" pitchFamily="34" charset="0"/>
              </a:rPr>
              <a:t>solution with unknown concentration</a:t>
            </a:r>
            <a:r>
              <a:rPr lang="en-US" dirty="0">
                <a:latin typeface="Calibri" pitchFamily="34" charset="0"/>
              </a:rPr>
              <a:t>” in order to determine the concentration, from the curve.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882380" y="2549853"/>
            <a:ext cx="2155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Calibri" pitchFamily="34" charset="0"/>
              </a:rPr>
              <a:t>Beer-Lambert law: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20072" y="3169472"/>
            <a:ext cx="392392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Using available information of any standard solution to determine the “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US" dirty="0">
                <a:latin typeface="Calibri" pitchFamily="34" charset="0"/>
              </a:rPr>
              <a:t>”,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then using these information to get the unknown concentration. Using:</a:t>
            </a:r>
            <a:r>
              <a:rPr lang="en-GB" dirty="0">
                <a:latin typeface="Calibri" pitchFamily="34" charset="0"/>
              </a:rPr>
              <a:t>A = 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GB" dirty="0" err="1">
                <a:latin typeface="Calibri" pitchFamily="34" charset="0"/>
              </a:rPr>
              <a:t>lc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Note: “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US" dirty="0">
                <a:latin typeface="Calibri" pitchFamily="34" charset="0"/>
              </a:rPr>
              <a:t>” will changed  when the weave length changed. 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4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t="15962" r="32755" b="577"/>
          <a:stretch/>
        </p:blipFill>
        <p:spPr bwMode="auto">
          <a:xfrm>
            <a:off x="539552" y="692696"/>
            <a:ext cx="316664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91BEC1-693E-4E87-8D4B-5C05F726F0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5" t="15744" r="30312" b="13068"/>
          <a:stretch/>
        </p:blipFill>
        <p:spPr>
          <a:xfrm>
            <a:off x="5220072" y="692696"/>
            <a:ext cx="3200146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80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1554" t="33094" r="62499" b="39344"/>
          <a:stretch>
            <a:fillRect/>
          </a:stretch>
        </p:blipFill>
        <p:spPr bwMode="auto">
          <a:xfrm>
            <a:off x="6660232" y="4666471"/>
            <a:ext cx="1584176" cy="16428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9552" y="319117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http://www.youtube.com/watch?v=pxC6F7bK8CU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39552" y="214619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How does a spectrophotometer work? 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11715" y="548680"/>
            <a:ext cx="6513450" cy="480131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Spectrophotometry Introduction: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dirty="0">
                <a:solidFill>
                  <a:schemeClr val="accent5"/>
                </a:solidFill>
                <a:latin typeface="Calibri" pitchFamily="34" charset="0"/>
              </a:rPr>
              <a:t>http://www.youtube.com/watch?v=qbCZbP6_j48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Spectrophotometry Example 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dirty="0">
                <a:solidFill>
                  <a:schemeClr val="accent5"/>
                </a:solidFill>
                <a:latin typeface="Calibri" pitchFamily="34" charset="0"/>
              </a:rPr>
              <a:t>http://www.youtube.com/watch?v=VqAa_cmZ7OY&amp;feature=relmfu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 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21553" t="33094" r="62500" b="40328"/>
          <a:stretch>
            <a:fillRect/>
          </a:stretch>
        </p:blipFill>
        <p:spPr bwMode="auto">
          <a:xfrm>
            <a:off x="6996812" y="134076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l="21553" t="33094" r="62500" b="40328"/>
          <a:stretch>
            <a:fillRect/>
          </a:stretch>
        </p:blipFill>
        <p:spPr bwMode="auto">
          <a:xfrm>
            <a:off x="6996812" y="335699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9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" y="836712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Objectives: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>
              <a:buNone/>
            </a:pPr>
            <a:r>
              <a:rPr lang="en-US" dirty="0">
                <a:latin typeface="Calibri" pitchFamily="34" charset="0"/>
              </a:rPr>
              <a:t>1. What is absorption spectrum and determination of </a:t>
            </a:r>
            <a:r>
              <a:rPr lang="en-US" dirty="0" err="1">
                <a:latin typeface="Calibri" pitchFamily="34" charset="0"/>
              </a:rPr>
              <a:t>λmax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l" rtl="0">
              <a:buNone/>
            </a:pPr>
            <a:endParaRPr lang="en-US" dirty="0">
              <a:latin typeface="Calibri" pitchFamily="34" charset="0"/>
            </a:endParaRPr>
          </a:p>
          <a:p>
            <a:pPr algn="l">
              <a:buNone/>
            </a:pPr>
            <a:r>
              <a:rPr lang="en-US" dirty="0">
                <a:latin typeface="Calibri" pitchFamily="34" charset="0"/>
              </a:rPr>
              <a:t> 2. Standard curve of known concentration and determine  the concentration  for a </a:t>
            </a:r>
            <a:r>
              <a:rPr lang="en-GB" dirty="0">
                <a:latin typeface="Calibri" pitchFamily="34" charset="0"/>
              </a:rPr>
              <a:t>solution “with unknown concentration”.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838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781" t="36047" r="21157" b="27532"/>
          <a:stretch>
            <a:fillRect/>
          </a:stretch>
        </p:blipFill>
        <p:spPr bwMode="auto">
          <a:xfrm>
            <a:off x="611560" y="1268760"/>
            <a:ext cx="7979264" cy="29523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656760" y="4325034"/>
            <a:ext cx="3787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How a spectrophotometer works.</a:t>
            </a:r>
          </a:p>
          <a:p>
            <a:pPr algn="ctr"/>
            <a:r>
              <a:rPr lang="en-GB" sz="2000" dirty="0">
                <a:latin typeface="Calibri" pitchFamily="34" charset="0"/>
              </a:rPr>
              <a:t>(spectrophotometer components)</a:t>
            </a:r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175275"/>
            <a:ext cx="9144000" cy="642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Spectrophotometer: </a:t>
            </a:r>
            <a:r>
              <a:rPr lang="en-US" dirty="0">
                <a:latin typeface="Calibri" pitchFamily="34" charset="0"/>
              </a:rPr>
              <a:t>it can be used to measure the amount of light absorbed by a </a:t>
            </a:r>
            <a:r>
              <a:rPr lang="en-GB" dirty="0">
                <a:latin typeface="Calibri" pitchFamily="34" charset="0"/>
              </a:rPr>
              <a:t>solution. How?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-By using </a:t>
            </a:r>
            <a:r>
              <a:rPr lang="en-US" dirty="0">
                <a:latin typeface="Calibri" pitchFamily="34" charset="0"/>
              </a:rPr>
              <a:t>the spectrophotometer, we can </a:t>
            </a:r>
            <a:r>
              <a:rPr lang="en-US" u="sng" dirty="0">
                <a:latin typeface="Calibri" pitchFamily="34" charset="0"/>
              </a:rPr>
              <a:t>quantitatively</a:t>
            </a:r>
            <a:r>
              <a:rPr lang="en-US" dirty="0">
                <a:latin typeface="Calibri" pitchFamily="34" charset="0"/>
              </a:rPr>
              <a:t> measure the absorbance, and this information can be used to determine the concentration of the absorbing molecule.</a:t>
            </a:r>
            <a:endParaRPr lang="ar-SA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More concentrated solution will absorb more light</a:t>
            </a:r>
            <a:r>
              <a:rPr lang="en-GB" dirty="0">
                <a:latin typeface="Calibri" pitchFamily="34" charset="0"/>
              </a:rPr>
              <a:t> and transmits less.[why?]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So, the </a:t>
            </a:r>
            <a:r>
              <a:rPr lang="en-US" dirty="0">
                <a:latin typeface="Calibri" pitchFamily="34" charset="0"/>
              </a:rPr>
              <a:t>more concentrated solution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 high absorbance value.</a:t>
            </a:r>
          </a:p>
          <a:p>
            <a:pPr algn="l" rtl="0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/>
            <a:r>
              <a:rPr lang="en-US" dirty="0">
                <a:latin typeface="Calibri" pitchFamily="34" charset="0"/>
                <a:sym typeface="Wingdings" pitchFamily="2" charset="2"/>
              </a:rPr>
              <a:t>And Less </a:t>
            </a:r>
            <a:r>
              <a:rPr lang="en-US" dirty="0">
                <a:latin typeface="Calibri" pitchFamily="34" charset="0"/>
              </a:rPr>
              <a:t>concentrated solution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 less absorbance value.</a:t>
            </a:r>
            <a:r>
              <a:rPr lang="en-US" dirty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</p:txBody>
      </p:sp>
      <p:cxnSp>
        <p:nvCxnSpPr>
          <p:cNvPr id="5" name="رابط كسهم مستقيم 4"/>
          <p:cNvCxnSpPr>
            <a:cxnSpLocks/>
          </p:cNvCxnSpPr>
          <p:nvPr/>
        </p:nvCxnSpPr>
        <p:spPr>
          <a:xfrm>
            <a:off x="4499992" y="3284984"/>
            <a:ext cx="0" cy="44629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697976" y="2204864"/>
            <a:ext cx="5748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800" b="1" dirty="0">
                <a:latin typeface="Calibri" pitchFamily="34" charset="0"/>
              </a:rPr>
              <a:t>Absorption spectrum</a:t>
            </a:r>
          </a:p>
        </p:txBody>
      </p:sp>
    </p:spTree>
    <p:extLst>
      <p:ext uri="{BB962C8B-B14F-4D97-AF65-F5344CB8AC3E}">
        <p14:creationId xmlns:p14="http://schemas.microsoft.com/office/powerpoint/2010/main" val="7306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057"/>
            <a:ext cx="9144000" cy="6858000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35496" y="332656"/>
            <a:ext cx="9036496" cy="54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Absorption spectrum:</a:t>
            </a:r>
          </a:p>
          <a:p>
            <a:pPr algn="l" rtl="0"/>
            <a:endParaRPr lang="en-US" sz="2000" b="1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The curve that display the action or behaviour of absorption of  molecule [solute] at different  weave lengths, Known as </a:t>
            </a:r>
            <a:r>
              <a:rPr lang="en-US" dirty="0">
                <a:latin typeface="Calibri" pitchFamily="34" charset="0"/>
              </a:rPr>
              <a:t>Absorption spectrum curve.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-Every molecule has its own </a:t>
            </a:r>
            <a:r>
              <a:rPr lang="en-US" dirty="0">
                <a:latin typeface="Calibri" pitchFamily="34" charset="0"/>
              </a:rPr>
              <a:t>Absorption spectrum, So it’s  considered as fingerprint for each molecule.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λ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max: </a:t>
            </a:r>
            <a:r>
              <a:rPr lang="en-GB" u="sng" dirty="0">
                <a:latin typeface="Calibri" pitchFamily="34" charset="0"/>
              </a:rPr>
              <a:t>it is the weave length, </a:t>
            </a:r>
            <a:r>
              <a:rPr lang="en-GB" dirty="0">
                <a:latin typeface="Calibri" pitchFamily="34" charset="0"/>
              </a:rPr>
              <a:t>at which the molecule has the  maximum absorbance at this weave length.[best absorbance]. It can be determined from </a:t>
            </a:r>
            <a:r>
              <a:rPr lang="en-US" dirty="0">
                <a:latin typeface="Calibri" pitchFamily="34" charset="0"/>
              </a:rPr>
              <a:t>absorption spectrum curve.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ctr" rtl="0"/>
            <a:r>
              <a:rPr lang="en-GB" dirty="0">
                <a:latin typeface="Calibri" pitchFamily="34" charset="0"/>
              </a:rPr>
              <a:t>[</a:t>
            </a:r>
            <a:r>
              <a:rPr lang="en-GB" u="sng" dirty="0">
                <a:latin typeface="Calibri" pitchFamily="34" charset="0"/>
              </a:rPr>
              <a:t>The wavelength </a:t>
            </a:r>
            <a:r>
              <a:rPr lang="en-GB" dirty="0">
                <a:latin typeface="Calibri" pitchFamily="34" charset="0"/>
              </a:rPr>
              <a:t>of maximum absorption (</a:t>
            </a:r>
            <a:r>
              <a:rPr lang="el-GR" dirty="0">
                <a:latin typeface="Calibri" pitchFamily="34" charset="0"/>
              </a:rPr>
              <a:t>λ</a:t>
            </a:r>
            <a:r>
              <a:rPr lang="en-GB" dirty="0">
                <a:latin typeface="Calibri" pitchFamily="34" charset="0"/>
              </a:rPr>
              <a:t>max)]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9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3761" r="19539" b="16972"/>
          <a:stretch/>
        </p:blipFill>
        <p:spPr>
          <a:xfrm>
            <a:off x="0" y="44624"/>
            <a:ext cx="9144000" cy="588507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1775752" y="6099198"/>
            <a:ext cx="54484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Absorption spectrum curve and determination of </a:t>
            </a:r>
            <a:r>
              <a:rPr lang="en-US" dirty="0" err="1">
                <a:latin typeface="Calibri" pitchFamily="34" charset="0"/>
              </a:rPr>
              <a:t>λmax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ctr" rtl="0"/>
            <a:r>
              <a:rPr lang="en-US" b="1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0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 descr="absorption-spectr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274"/>
            <a:ext cx="8280920" cy="606102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1763688" y="6196662"/>
            <a:ext cx="51268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Absorption spectrum curve for different molecules.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-36512" y="908720"/>
            <a:ext cx="8618321" cy="29238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What is the benefit of studying 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Absorption spectrum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 </a:t>
            </a:r>
          </a:p>
          <a:p>
            <a:pPr algn="l" rtl="0"/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sz="2000" dirty="0">
                <a:latin typeface="Calibri" pitchFamily="34" charset="0"/>
              </a:rPr>
              <a:t>Determine  </a:t>
            </a:r>
            <a:r>
              <a:rPr lang="el-GR" sz="2000" dirty="0">
                <a:latin typeface="Calibri" pitchFamily="34" charset="0"/>
              </a:rPr>
              <a:t>λ</a:t>
            </a:r>
            <a:r>
              <a:rPr lang="en-GB" sz="2000" dirty="0">
                <a:latin typeface="Calibri" pitchFamily="34" charset="0"/>
              </a:rPr>
              <a:t>max.</a:t>
            </a:r>
          </a:p>
          <a:p>
            <a:pPr algn="l" rtl="0">
              <a:buFontTx/>
              <a:buChar char="-"/>
            </a:pPr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sz="2000" dirty="0">
                <a:latin typeface="Calibri" pitchFamily="34" charset="0"/>
              </a:rPr>
              <a:t>Used to identify substances.</a:t>
            </a:r>
          </a:p>
          <a:p>
            <a:pPr algn="l" rtl="0">
              <a:buFontTx/>
              <a:buChar char="-"/>
            </a:pPr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sz="2000" dirty="0">
                <a:latin typeface="Calibri" pitchFamily="34" charset="0"/>
              </a:rPr>
              <a:t>It also can be used to know if there is any contamination with another molecule.</a:t>
            </a:r>
          </a:p>
          <a:p>
            <a:pPr algn="l" rtl="0">
              <a:buFontTx/>
              <a:buChar char="-"/>
            </a:pPr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endParaRPr lang="ar-SA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056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</TotalTime>
  <Words>699</Words>
  <Application>Microsoft Office PowerPoint</Application>
  <PresentationFormat>عرض على الشاشة (4:3)</PresentationFormat>
  <Paragraphs>132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Scanning spectrophotometry and spectrophotometric determination of concentration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Immunoelectrophoresis</dc:title>
  <dc:creator>لينة</dc:creator>
  <cp:lastModifiedBy>ls s</cp:lastModifiedBy>
  <cp:revision>37</cp:revision>
  <dcterms:created xsi:type="dcterms:W3CDTF">2013-11-19T17:45:55Z</dcterms:created>
  <dcterms:modified xsi:type="dcterms:W3CDTF">2019-09-09T16:52:00Z</dcterms:modified>
</cp:coreProperties>
</file>