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72" r:id="rId5"/>
    <p:sldId id="276" r:id="rId6"/>
    <p:sldId id="262" r:id="rId7"/>
    <p:sldId id="261" r:id="rId8"/>
    <p:sldId id="263" r:id="rId9"/>
    <p:sldId id="277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3" r:id="rId18"/>
    <p:sldId id="278" r:id="rId19"/>
    <p:sldId id="274" r:id="rId20"/>
    <p:sldId id="280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C57EAA-DA46-4D4D-84F0-2192B4643ADC}" type="datetimeFigureOut">
              <a:rPr lang="ar-SA"/>
              <a:pPr>
                <a:defRPr/>
              </a:pPr>
              <a:t>05/07/1445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8D7F09-FAE7-4F0C-A658-53942323016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4315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45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1F55A6-E392-4C50-9F4E-8CC5F11830FE}" type="slidenum">
              <a:rPr lang="ar-SA" smtClean="0">
                <a:latin typeface="Arial" charset="0"/>
                <a:cs typeface="Arial" charset="0"/>
              </a:rPr>
              <a:pPr/>
              <a:t>1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87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9C6B2B-A99F-49C1-9DC9-A015B47D299F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3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48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F419CC-AD0E-4A25-A4F2-11CF86A7AC98}" type="slidenum">
              <a:rPr lang="ar-SA" smtClean="0">
                <a:latin typeface="Arial" charset="0"/>
                <a:cs typeface="Arial" charset="0"/>
              </a:rPr>
              <a:pPr/>
              <a:t>11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8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58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7483BB-E9D1-4699-A97F-004DDCBEF029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4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68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1E8061-09C0-4537-B1C1-10CAE7822952}" type="slidenum">
              <a:rPr lang="ar-SA" smtClean="0">
                <a:latin typeface="Arial" charset="0"/>
                <a:cs typeface="Arial" charset="0"/>
              </a:rPr>
              <a:pPr/>
              <a:t>13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26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78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FF495E-C990-4C76-90BE-AE73D2192E75}" type="slidenum">
              <a:rPr lang="ar-SA" smtClean="0">
                <a:latin typeface="Arial" charset="0"/>
                <a:cs typeface="Arial" charset="0"/>
              </a:rPr>
              <a:pPr/>
              <a:t>14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94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891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A1599E-EA5B-45F8-86F5-C5F5E8B73667}" type="slidenum">
              <a:rPr lang="ar-SA" smtClean="0">
                <a:latin typeface="Arial" charset="0"/>
                <a:cs typeface="Arial" charset="0"/>
              </a:rPr>
              <a:pPr/>
              <a:t>16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24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994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B73418-0E2D-4460-B284-C92F3587E80F}" type="slidenum">
              <a:rPr lang="ar-SA" smtClean="0">
                <a:latin typeface="Arial" charset="0"/>
                <a:cs typeface="Arial" charset="0"/>
              </a:rPr>
              <a:pPr/>
              <a:t>17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77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ar-SA">
              <a:cs typeface="Arial" charset="0"/>
            </a:endParaRPr>
          </a:p>
        </p:txBody>
      </p:sp>
      <p:sp>
        <p:nvSpPr>
          <p:cNvPr id="4096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5A63E9-2AD5-4A55-AB5B-23F519753493}" type="slidenum">
              <a:rPr lang="ar-SA" smtClean="0">
                <a:latin typeface="Arial" charset="0"/>
                <a:cs typeface="Arial" charset="0"/>
              </a:rPr>
              <a:pPr/>
              <a:t>18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05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4198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56B135-6A05-4147-A08C-8BBED5BC7340}" type="slidenum">
              <a:rPr lang="ar-SA" smtClean="0">
                <a:latin typeface="Arial" charset="0"/>
                <a:cs typeface="Arial" charset="0"/>
              </a:rPr>
              <a:pPr/>
              <a:t>19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44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>
              <a:cs typeface="Arial" charset="0"/>
            </a:endParaRPr>
          </a:p>
        </p:txBody>
      </p:sp>
      <p:sp>
        <p:nvSpPr>
          <p:cNvPr id="4301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77006C-2889-49B0-98EA-24C71372E3B7}" type="slidenum">
              <a:rPr lang="ar-SA" smtClean="0">
                <a:latin typeface="Arial" charset="0"/>
                <a:cs typeface="Arial" charset="0"/>
              </a:rPr>
              <a:pPr/>
              <a:t>20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3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560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10CCA9-D88B-449E-A5AF-EC3D4B04622A}" type="slidenum">
              <a:rPr lang="ar-SA" smtClean="0">
                <a:latin typeface="Arial" charset="0"/>
                <a:cs typeface="Arial" charset="0"/>
              </a:rPr>
              <a:pPr/>
              <a:t>2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94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4403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DD7818-7150-44AD-B721-6E00BD082078}" type="slidenum">
              <a:rPr lang="ar-SA" smtClean="0">
                <a:latin typeface="Arial" charset="0"/>
                <a:cs typeface="Arial" charset="0"/>
              </a:rPr>
              <a:pPr/>
              <a:t>21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8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66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120918-4C0D-44B4-9D43-79607A1280AC}" type="slidenum">
              <a:rPr lang="ar-SA" smtClean="0">
                <a:latin typeface="Arial" charset="0"/>
                <a:cs typeface="Arial" charset="0"/>
              </a:rPr>
              <a:pPr/>
              <a:t>3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BA0541-CF93-4977-86A4-4476FA8DA76B}" type="slidenum">
              <a:rPr lang="ar-SA" smtClean="0">
                <a:latin typeface="Arial" charset="0"/>
                <a:cs typeface="Arial" charset="0"/>
              </a:rPr>
              <a:pPr/>
              <a:t>4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7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248AE-57F8-4E64-8C8E-4DC725BCAB38}" type="slidenum">
              <a:rPr lang="ar-SA" smtClean="0">
                <a:latin typeface="Arial" charset="0"/>
                <a:cs typeface="Arial" charset="0"/>
              </a:rPr>
              <a:pPr/>
              <a:t>5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2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83279F-E020-408A-8E7C-273503AADF1A}" type="slidenum">
              <a:rPr lang="ar-SA" smtClean="0">
                <a:latin typeface="Arial" charset="0"/>
                <a:cs typeface="Arial" charset="0"/>
              </a:rPr>
              <a:pPr/>
              <a:t>6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8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072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037F8C-6BC8-45AB-9F7C-BB16D1B8862E}" type="slidenum">
              <a:rPr lang="ar-SA" smtClean="0">
                <a:latin typeface="Arial" charset="0"/>
                <a:cs typeface="Arial" charset="0"/>
              </a:rPr>
              <a:pPr/>
              <a:t>7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3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174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2D32BA-BDDF-4CDD-816E-FB93B73C6340}" type="slidenum">
              <a:rPr lang="ar-SA" smtClean="0">
                <a:latin typeface="Arial" charset="0"/>
                <a:cs typeface="Arial" charset="0"/>
              </a:rPr>
              <a:pPr/>
              <a:t>8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3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277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89B452-5ACA-430B-A619-8C9FAC48298D}" type="slidenum">
              <a:rPr lang="ar-SA" smtClean="0">
                <a:latin typeface="Arial" charset="0"/>
                <a:cs typeface="Arial" charset="0"/>
              </a:rPr>
              <a:pPr/>
              <a:t>9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5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F1C7-793E-4722-9FE2-8698E8D440DB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DDF9-80A2-4B74-BD2B-82C65DA5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39A0-CD0A-483D-B78F-3EAF5CA68CBC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89ED-4460-4778-B0FF-3356BB8F7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0AFAE-C3BC-4840-894B-784C538277E8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6C886-3F2B-46DF-9F2E-44701F6E0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4713-CBC4-4329-A80E-119ED68C1AB7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D44AA-EABE-4350-8225-911609CBD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04760-8B2A-49EB-8507-203B5CD6AAA4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C0AB-FF66-4DB0-9923-A318C0BCC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E438-2D8E-4B34-8352-5641B705F1FE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4A0D-3889-4A9D-BCF9-0D0554631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1EA5-FC6F-4FDA-9482-A4CB1FEF4AFE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FAE3-797C-415B-843D-3DEF90BDF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017B-5849-4BBA-A2E6-6D09E5CDE617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6425-7DB6-4444-939E-6A4300746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6E1A5-35FC-4008-BAD2-7A8E3053F87D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50CE-55BC-4D2C-B4A7-819E63B65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5383E-63AD-44D0-8210-4157A73BA341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5948-3632-4733-AF63-CF73C6AFB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B6CF-238D-4A4B-97AC-A847BEC39070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680F1-8872-4681-B0B1-58E3A7024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A94409-D46D-4629-95CB-4A409CDE4D1B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348404-BCA9-405E-BD07-532995F99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3337" y="1066800"/>
            <a:ext cx="594233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Microscopy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Cell Structure</a:t>
            </a:r>
          </a:p>
        </p:txBody>
      </p:sp>
      <p:pic>
        <p:nvPicPr>
          <p:cNvPr id="2051" name="Picture 4" descr="C:\Users\hopes\Desktop\145 zoo MY WORK\New Folder\Microscope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144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4BD17-C843-4E89-9AED-48686FABAA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</a:t>
            </a:r>
            <a:r>
              <a:rPr lang="en-US" dirty="0" err="1"/>
              <a:t>Amal</a:t>
            </a:r>
            <a:r>
              <a:rPr lang="en-US" dirty="0"/>
              <a:t> </a:t>
            </a:r>
            <a:r>
              <a:rPr lang="en-US" dirty="0" err="1"/>
              <a:t>Awad</a:t>
            </a:r>
            <a:r>
              <a:rPr lang="en-US" dirty="0"/>
              <a:t> Al-</a:t>
            </a:r>
            <a:r>
              <a:rPr lang="en-US" dirty="0" err="1"/>
              <a:t>Harbi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2819400"/>
            <a:ext cx="8153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+mj-cs"/>
              </a:rPr>
              <a:t>The essential features of the cells :</a:t>
            </a:r>
          </a:p>
          <a:p>
            <a:pPr>
              <a:defRPr/>
            </a:pPr>
            <a:endParaRPr lang="en-US" sz="2800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971800" y="405825"/>
            <a:ext cx="2872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Cell Structure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0" y="1524000"/>
            <a:ext cx="8382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Cells are the basic units of biological structure and function .</a:t>
            </a:r>
          </a:p>
        </p:txBody>
      </p:sp>
      <p:pic>
        <p:nvPicPr>
          <p:cNvPr id="11269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مستطيل 5"/>
          <p:cNvSpPr>
            <a:spLocks noChangeArrowheads="1"/>
          </p:cNvSpPr>
          <p:nvPr/>
        </p:nvSpPr>
        <p:spPr bwMode="auto">
          <a:xfrm>
            <a:off x="850900" y="3733800"/>
            <a:ext cx="341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1- The cell membrane </a:t>
            </a:r>
          </a:p>
        </p:txBody>
      </p:sp>
      <p:sp>
        <p:nvSpPr>
          <p:cNvPr id="11271" name="مستطيل 6"/>
          <p:cNvSpPr>
            <a:spLocks noChangeArrowheads="1"/>
          </p:cNvSpPr>
          <p:nvPr/>
        </p:nvSpPr>
        <p:spPr bwMode="auto">
          <a:xfrm>
            <a:off x="892175" y="4572000"/>
            <a:ext cx="360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2- The genetic material </a:t>
            </a:r>
          </a:p>
        </p:txBody>
      </p:sp>
      <p:sp>
        <p:nvSpPr>
          <p:cNvPr id="11272" name="مستطيل 7"/>
          <p:cNvSpPr>
            <a:spLocks noChangeArrowheads="1"/>
          </p:cNvSpPr>
          <p:nvPr/>
        </p:nvSpPr>
        <p:spPr bwMode="auto">
          <a:xfrm>
            <a:off x="914400" y="5334000"/>
            <a:ext cx="2868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3- The cytoplasm  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CC487-F0CF-4A75-A44A-C82D70164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657600" y="152400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Cell types</a:t>
            </a:r>
            <a:endParaRPr lang="en-US" sz="280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200" y="762000"/>
            <a:ext cx="8915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Two major types of cells are known according to the arrangement of the genetic material and the contents of the cytoplasm.</a:t>
            </a:r>
            <a:endParaRPr lang="ar-SA" sz="2000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grpSp>
        <p:nvGrpSpPr>
          <p:cNvPr id="12292" name="مجموعة 4"/>
          <p:cNvGrpSpPr>
            <a:grpSpLocks/>
          </p:cNvGrpSpPr>
          <p:nvPr/>
        </p:nvGrpSpPr>
        <p:grpSpPr bwMode="auto">
          <a:xfrm>
            <a:off x="1752600" y="1447800"/>
            <a:ext cx="5334000" cy="771525"/>
            <a:chOff x="1066800" y="609600"/>
            <a:chExt cx="7010400" cy="771525"/>
          </a:xfrm>
        </p:grpSpPr>
        <p:cxnSp>
          <p:nvCxnSpPr>
            <p:cNvPr id="6" name="رابط مستقيم 5"/>
            <p:cNvCxnSpPr/>
            <p:nvPr/>
          </p:nvCxnSpPr>
          <p:spPr>
            <a:xfrm rot="5400000">
              <a:off x="4305800" y="798603"/>
              <a:ext cx="390525" cy="1251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>
              <a:off x="1066800" y="1000125"/>
              <a:ext cx="70104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5400000">
              <a:off x="7876722" y="1180647"/>
              <a:ext cx="390525" cy="10431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5400000">
              <a:off x="876753" y="1180647"/>
              <a:ext cx="390525" cy="10433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3" name="مستطيل 9"/>
          <p:cNvSpPr>
            <a:spLocks noChangeArrowheads="1"/>
          </p:cNvSpPr>
          <p:nvPr/>
        </p:nvSpPr>
        <p:spPr bwMode="auto">
          <a:xfrm>
            <a:off x="914400" y="2286000"/>
            <a:ext cx="166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Prokaryotes</a:t>
            </a:r>
            <a:endParaRPr lang="ar-SA" sz="2000" b="1">
              <a:solidFill>
                <a:schemeClr val="tx2"/>
              </a:solidFill>
            </a:endParaRPr>
          </a:p>
        </p:txBody>
      </p:sp>
      <p:sp>
        <p:nvSpPr>
          <p:cNvPr id="12294" name="مستطيل 10"/>
          <p:cNvSpPr>
            <a:spLocks noChangeArrowheads="1"/>
          </p:cNvSpPr>
          <p:nvPr/>
        </p:nvSpPr>
        <p:spPr bwMode="auto">
          <a:xfrm>
            <a:off x="6280150" y="2209800"/>
            <a:ext cx="156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Eukaryotes</a:t>
            </a:r>
            <a:endParaRPr lang="ar-SA" sz="2000" b="1">
              <a:solidFill>
                <a:schemeClr val="tx2"/>
              </a:solidFill>
            </a:endParaRPr>
          </a:p>
        </p:txBody>
      </p:sp>
      <p:sp>
        <p:nvSpPr>
          <p:cNvPr id="12295" name="مستطيل 11"/>
          <p:cNvSpPr>
            <a:spLocks noChangeArrowheads="1"/>
          </p:cNvSpPr>
          <p:nvPr/>
        </p:nvSpPr>
        <p:spPr bwMode="auto">
          <a:xfrm>
            <a:off x="163513" y="2971800"/>
            <a:ext cx="3646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Pro</a:t>
            </a:r>
            <a:r>
              <a:rPr lang="en-US" sz="2000" b="1">
                <a:solidFill>
                  <a:schemeClr val="tx2"/>
                </a:solidFill>
              </a:rPr>
              <a:t>=before, </a:t>
            </a:r>
            <a:r>
              <a:rPr lang="en-US" sz="2000" b="1">
                <a:solidFill>
                  <a:srgbClr val="FF0000"/>
                </a:solidFill>
              </a:rPr>
              <a:t>karyon</a:t>
            </a:r>
            <a:r>
              <a:rPr lang="en-US" sz="2000" b="1">
                <a:solidFill>
                  <a:schemeClr val="tx2"/>
                </a:solidFill>
              </a:rPr>
              <a:t>=nucleus</a:t>
            </a:r>
            <a:endParaRPr lang="ar-SA" sz="2000" b="1">
              <a:solidFill>
                <a:schemeClr val="tx2"/>
              </a:solidFill>
            </a:endParaRPr>
          </a:p>
        </p:txBody>
      </p:sp>
      <p:sp>
        <p:nvSpPr>
          <p:cNvPr id="12296" name="مستطيل 12"/>
          <p:cNvSpPr>
            <a:spLocks noChangeArrowheads="1"/>
          </p:cNvSpPr>
          <p:nvPr/>
        </p:nvSpPr>
        <p:spPr bwMode="auto">
          <a:xfrm>
            <a:off x="5362575" y="2971800"/>
            <a:ext cx="324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Eu</a:t>
            </a:r>
            <a:r>
              <a:rPr lang="en-US" sz="2000" b="1">
                <a:solidFill>
                  <a:schemeClr val="tx2"/>
                </a:solidFill>
              </a:rPr>
              <a:t>=true, </a:t>
            </a:r>
            <a:r>
              <a:rPr lang="en-US" sz="2000" b="1">
                <a:solidFill>
                  <a:srgbClr val="FF0000"/>
                </a:solidFill>
              </a:rPr>
              <a:t>karyon</a:t>
            </a:r>
            <a:r>
              <a:rPr lang="en-US" sz="2000" b="1">
                <a:solidFill>
                  <a:schemeClr val="tx2"/>
                </a:solidFill>
              </a:rPr>
              <a:t>=nucleus</a:t>
            </a:r>
            <a:endParaRPr lang="ar-SA" sz="2000" b="1">
              <a:solidFill>
                <a:schemeClr val="tx2"/>
              </a:solidFill>
            </a:endParaRPr>
          </a:p>
        </p:txBody>
      </p:sp>
      <p:sp>
        <p:nvSpPr>
          <p:cNvPr id="15" name="وسيلة شرح مع سهم إلى اليسار واليمين 14"/>
          <p:cNvSpPr/>
          <p:nvPr/>
        </p:nvSpPr>
        <p:spPr>
          <a:xfrm>
            <a:off x="3200400" y="3581400"/>
            <a:ext cx="2209800" cy="990600"/>
          </a:xfrm>
          <a:prstGeom prst="leftRightArrowCallout">
            <a:avLst>
              <a:gd name="adj1" fmla="val 16973"/>
              <a:gd name="adj2" fmla="val 16973"/>
              <a:gd name="adj3" fmla="val 30351"/>
              <a:gd name="adj4" fmla="val 4692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B050"/>
                </a:solidFill>
              </a:rPr>
              <a:t>nucleus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12298" name="مستطيل 15"/>
          <p:cNvSpPr>
            <a:spLocks noChangeArrowheads="1"/>
          </p:cNvSpPr>
          <p:nvPr/>
        </p:nvSpPr>
        <p:spPr bwMode="auto">
          <a:xfrm>
            <a:off x="981075" y="3733800"/>
            <a:ext cx="160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Not present</a:t>
            </a:r>
            <a:endParaRPr lang="ar-SA" sz="2000" b="1">
              <a:solidFill>
                <a:srgbClr val="00B050"/>
              </a:solidFill>
            </a:endParaRPr>
          </a:p>
        </p:txBody>
      </p:sp>
      <p:sp>
        <p:nvSpPr>
          <p:cNvPr id="12299" name="مستطيل 16"/>
          <p:cNvSpPr>
            <a:spLocks noChangeArrowheads="1"/>
          </p:cNvSpPr>
          <p:nvPr/>
        </p:nvSpPr>
        <p:spPr bwMode="auto">
          <a:xfrm>
            <a:off x="6553200" y="3581400"/>
            <a:ext cx="1125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Present</a:t>
            </a:r>
            <a:endParaRPr lang="ar-SA" sz="2000" b="1">
              <a:solidFill>
                <a:srgbClr val="00B050"/>
              </a:solidFill>
            </a:endParaRPr>
          </a:p>
        </p:txBody>
      </p:sp>
      <p:sp>
        <p:nvSpPr>
          <p:cNvPr id="12300" name="مستطيل 18"/>
          <p:cNvSpPr>
            <a:spLocks noChangeArrowheads="1"/>
          </p:cNvSpPr>
          <p:nvPr/>
        </p:nvSpPr>
        <p:spPr bwMode="auto">
          <a:xfrm>
            <a:off x="4724400" y="4611688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DNA is associated with proteins in a complex structure known as the chromatin.</a:t>
            </a:r>
            <a:endParaRPr lang="ar-SA" sz="2000" b="1">
              <a:solidFill>
                <a:schemeClr val="tx2"/>
              </a:solidFill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rot="5400000" flipH="1" flipV="1">
            <a:off x="6934200" y="281940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>
            <a:endCxn id="12293" idx="2"/>
          </p:cNvCxnSpPr>
          <p:nvPr/>
        </p:nvCxnSpPr>
        <p:spPr>
          <a:xfrm rot="16200000" flipV="1">
            <a:off x="1607344" y="2826544"/>
            <a:ext cx="285750" cy="4762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 flipH="1" flipV="1">
            <a:off x="6819900" y="43053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5400000" flipH="1" flipV="1">
            <a:off x="1524000" y="4343400"/>
            <a:ext cx="4572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5400000" flipH="1" flipV="1">
            <a:off x="6938963" y="350520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16200000" flipV="1">
            <a:off x="1612107" y="3512343"/>
            <a:ext cx="285750" cy="4763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عنصر نائب لرقم الشريحة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9DC35-3057-499F-BB3E-7C3DE8A647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5" name="عنصر نائب للتذييل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12309" name="مستطيل 17"/>
          <p:cNvSpPr>
            <a:spLocks noChangeArrowheads="1"/>
          </p:cNvSpPr>
          <p:nvPr/>
        </p:nvSpPr>
        <p:spPr bwMode="auto">
          <a:xfrm>
            <a:off x="152400" y="4691063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The region where the DNA is found is known as the nucleiod.</a:t>
            </a:r>
            <a:endParaRPr lang="ar-SA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362200" y="314325"/>
            <a:ext cx="3975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1-Prokaryotes (Bacteria)</a:t>
            </a:r>
            <a:endParaRPr lang="en-US" sz="2800" b="1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52400" y="1249363"/>
          <a:ext cx="8778875" cy="210343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52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6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Coccus</a:t>
                      </a:r>
                      <a:endParaRPr lang="en-US" sz="2400" b="1" i="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Bacillus</a:t>
                      </a:r>
                      <a:endParaRPr lang="en-US" sz="2400" b="1" i="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i="0" dirty="0">
                        <a:cs typeface="+mj-cs"/>
                      </a:endParaRPr>
                    </a:p>
                  </a:txBody>
                  <a:tcPr marL="91433" marR="91433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+mj-cs"/>
                        </a:rPr>
                        <a:t>Round shaped, occur in colonies and strands.</a:t>
                      </a:r>
                      <a:endParaRPr lang="en-US" sz="2400" b="1" dirty="0"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+mj-cs"/>
                        </a:rPr>
                        <a:t>Rod shaped, occur in strands.</a:t>
                      </a:r>
                      <a:endParaRPr lang="en-US" sz="2400" b="1" dirty="0"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Description of the shape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+mj-cs"/>
                        </a:rPr>
                        <a:t>Free living or found in other organism.</a:t>
                      </a:r>
                      <a:endParaRPr lang="en-US" sz="2400" b="1" dirty="0"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>
                          <a:latin typeface="Times New Roman"/>
                          <a:ea typeface="Calibri"/>
                          <a:cs typeface="+mj-cs"/>
                        </a:rPr>
                        <a:t>Free living or found in other organism.</a:t>
                      </a:r>
                      <a:endParaRPr lang="ar-SA" sz="2400" b="1" dirty="0"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Location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85EB9-DAC1-426B-A046-A08069C96B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مستطيل 3"/>
          <p:cNvSpPr>
            <a:spLocks noChangeArrowheads="1"/>
          </p:cNvSpPr>
          <p:nvPr/>
        </p:nvSpPr>
        <p:spPr bwMode="auto">
          <a:xfrm>
            <a:off x="1593850" y="619125"/>
            <a:ext cx="140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Bacillus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14339" name="مستطيل 4"/>
          <p:cNvSpPr>
            <a:spLocks noChangeArrowheads="1"/>
          </p:cNvSpPr>
          <p:nvPr/>
        </p:nvSpPr>
        <p:spPr bwMode="auto">
          <a:xfrm>
            <a:off x="6019800" y="609600"/>
            <a:ext cx="1281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Coccus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8CCB8-7066-4FF7-9C80-E3CC69C4940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3" cstate="print"/>
          <a:srcRect t="1563"/>
          <a:stretch>
            <a:fillRect/>
          </a:stretch>
        </p:blipFill>
        <p:spPr bwMode="auto">
          <a:xfrm>
            <a:off x="4876800" y="1295400"/>
            <a:ext cx="33718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b="1563"/>
          <a:stretch>
            <a:fillRect/>
          </a:stretch>
        </p:blipFill>
        <p:spPr bwMode="auto">
          <a:xfrm>
            <a:off x="641350" y="1339850"/>
            <a:ext cx="33909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0" y="152400"/>
            <a:ext cx="33432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+mj-cs"/>
              </a:rPr>
              <a:t>2- Eukaryotic cells</a:t>
            </a:r>
            <a:endParaRPr lang="ar-SA" sz="2800" dirty="0">
              <a:solidFill>
                <a:srgbClr val="C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09600" y="1295400"/>
            <a:ext cx="1981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Animal cells</a:t>
            </a:r>
            <a:endParaRPr lang="ar-SA" sz="2400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04800" y="2133600"/>
            <a:ext cx="2743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which</a:t>
            </a:r>
            <a:r>
              <a:rPr lang="en-US" sz="2400" b="1" dirty="0">
                <a:latin typeface="Arial" pitchFamily="34" charset="0"/>
                <a:cs typeface="+mj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+mj-cs"/>
              </a:rPr>
              <a:t>have</a:t>
            </a:r>
            <a:r>
              <a:rPr lang="en-US" sz="2400" b="1" dirty="0">
                <a:latin typeface="Arial" pitchFamily="34" charset="0"/>
                <a:cs typeface="+mj-cs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a cell membrane and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+mj-cs"/>
              </a:rPr>
              <a:t>no</a:t>
            </a:r>
            <a:r>
              <a:rPr lang="en-US" sz="2400" b="1" dirty="0">
                <a:latin typeface="Arial" pitchFamily="34" charset="0"/>
                <a:cs typeface="+mj-cs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cell wall</a:t>
            </a:r>
            <a:endParaRPr lang="ar-SA" sz="2400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086600" y="1295400"/>
            <a:ext cx="140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n-cs"/>
              </a:rPr>
              <a:t>Plant cell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366" name="مستطيل 5"/>
          <p:cNvSpPr>
            <a:spLocks noChangeArrowheads="1"/>
          </p:cNvSpPr>
          <p:nvPr/>
        </p:nvSpPr>
        <p:spPr bwMode="auto">
          <a:xfrm>
            <a:off x="6172200" y="215265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which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have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a cell membrane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and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cell wall</a:t>
            </a:r>
            <a:endParaRPr lang="en-US" sz="2400" b="1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5367" name="مجموعة 6"/>
          <p:cNvGrpSpPr>
            <a:grpSpLocks/>
          </p:cNvGrpSpPr>
          <p:nvPr/>
        </p:nvGrpSpPr>
        <p:grpSpPr bwMode="auto">
          <a:xfrm>
            <a:off x="1295400" y="609600"/>
            <a:ext cx="6477000" cy="771525"/>
            <a:chOff x="1066800" y="609600"/>
            <a:chExt cx="7010400" cy="771525"/>
          </a:xfrm>
        </p:grpSpPr>
        <p:cxnSp>
          <p:nvCxnSpPr>
            <p:cNvPr id="8" name="رابط مستقيم 7"/>
            <p:cNvCxnSpPr/>
            <p:nvPr/>
          </p:nvCxnSpPr>
          <p:spPr>
            <a:xfrm rot="5400000">
              <a:off x="4306290" y="799708"/>
              <a:ext cx="390525" cy="1030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>
              <a:off x="1066800" y="1000125"/>
              <a:ext cx="70104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5400000">
              <a:off x="7876783" y="1180708"/>
              <a:ext cx="390525" cy="10309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5400000">
              <a:off x="876692" y="1180708"/>
              <a:ext cx="390525" cy="10309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رابط مستقيم 11"/>
          <p:cNvCxnSpPr/>
          <p:nvPr/>
        </p:nvCxnSpPr>
        <p:spPr>
          <a:xfrm rot="5400000" flipH="1" flipV="1">
            <a:off x="7505700" y="19431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 flipH="1" flipV="1">
            <a:off x="1066800" y="1905000"/>
            <a:ext cx="4572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6727825" y="3867150"/>
            <a:ext cx="20351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+mn-cs"/>
              </a:rPr>
              <a:t>e.g.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onion cells</a:t>
            </a:r>
            <a:endParaRPr lang="ar-SA" sz="2000" b="1" dirty="0">
              <a:solidFill>
                <a:schemeClr val="tx2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419600" y="4857750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Rectangular-with eccentric nucleus</a:t>
            </a:r>
            <a:endParaRPr lang="ar-SA" sz="2000" b="1" dirty="0">
              <a:solidFill>
                <a:schemeClr val="tx2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 rot="5400000" flipH="1" flipV="1">
            <a:off x="7505700" y="35433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 flipH="1" flipV="1">
            <a:off x="7505700" y="45339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عنصر نائب لرقم الشريحة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1AB42-5118-476A-AB91-EAAE8B756EB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09AE2-F903-48B3-B4DA-C121116AB3D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6388" name="مجموعة 20"/>
          <p:cNvGrpSpPr>
            <a:grpSpLocks/>
          </p:cNvGrpSpPr>
          <p:nvPr/>
        </p:nvGrpSpPr>
        <p:grpSpPr bwMode="auto">
          <a:xfrm>
            <a:off x="0" y="0"/>
            <a:ext cx="9144000" cy="6888163"/>
            <a:chOff x="0" y="-29820"/>
            <a:chExt cx="9144000" cy="6887820"/>
          </a:xfrm>
        </p:grpSpPr>
        <p:pic>
          <p:nvPicPr>
            <p:cNvPr id="16389" name="Picture 2" descr="C:\Users\hopes\Desktop\145 zoo MY WORK\New Folder\epidermal-cell-oni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29820"/>
              <a:ext cx="9144000" cy="68878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15875" y="-21882"/>
              <a:ext cx="2422525" cy="707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Low">
                <a:defRPr/>
              </a:pP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ea typeface="Calibri" pitchFamily="34" charset="0"/>
                  <a:cs typeface="+mn-cs"/>
                </a:rPr>
                <a:t>Plant cells</a:t>
              </a:r>
              <a:endParaRPr lang="en-US" sz="4000" b="1" dirty="0">
                <a:solidFill>
                  <a:srgbClr val="FFFF00"/>
                </a:solidFill>
                <a:latin typeface="Calibri" pitchFamily="34" charset="0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76600" y="161925"/>
            <a:ext cx="2362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+mj-cs"/>
              </a:rPr>
              <a:t>Animal cells</a:t>
            </a:r>
            <a:endParaRPr lang="ar-SA" sz="2800" b="1" dirty="0">
              <a:solidFill>
                <a:srgbClr val="C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17411" name="مستطيل 2"/>
          <p:cNvSpPr>
            <a:spLocks noChangeArrowheads="1"/>
          </p:cNvSpPr>
          <p:nvPr/>
        </p:nvSpPr>
        <p:spPr bwMode="auto">
          <a:xfrm>
            <a:off x="3352800" y="9906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epithelial cells</a:t>
            </a:r>
            <a:endParaRPr lang="ar-SA" sz="2400" b="1">
              <a:solidFill>
                <a:srgbClr val="00B050"/>
              </a:solidFill>
            </a:endParaRPr>
          </a:p>
        </p:txBody>
      </p:sp>
      <p:sp>
        <p:nvSpPr>
          <p:cNvPr id="17412" name="مستطيل 3"/>
          <p:cNvSpPr>
            <a:spLocks noChangeArrowheads="1"/>
          </p:cNvSpPr>
          <p:nvPr/>
        </p:nvSpPr>
        <p:spPr bwMode="auto">
          <a:xfrm>
            <a:off x="533400" y="1836738"/>
            <a:ext cx="1828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squamous epithelium</a:t>
            </a:r>
            <a:endParaRPr lang="ar-SA" sz="2400" b="1">
              <a:solidFill>
                <a:schemeClr val="tx2"/>
              </a:solidFill>
            </a:endParaRPr>
          </a:p>
        </p:txBody>
      </p:sp>
      <p:sp>
        <p:nvSpPr>
          <p:cNvPr id="17413" name="مستطيل 4"/>
          <p:cNvSpPr>
            <a:spLocks noChangeArrowheads="1"/>
          </p:cNvSpPr>
          <p:nvPr/>
        </p:nvSpPr>
        <p:spPr bwMode="auto">
          <a:xfrm>
            <a:off x="3581400" y="18288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cuboidal epithelium</a:t>
            </a:r>
            <a:endParaRPr lang="ar-SA" sz="2400" b="1">
              <a:solidFill>
                <a:schemeClr val="tx2"/>
              </a:solidFill>
            </a:endParaRP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6781800" y="1828800"/>
            <a:ext cx="198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columnar epithelium</a:t>
            </a:r>
            <a:endParaRPr lang="ar-SA" sz="2400" b="1">
              <a:solidFill>
                <a:schemeClr val="tx2"/>
              </a:solidFill>
            </a:endParaRPr>
          </a:p>
        </p:txBody>
      </p:sp>
      <p:sp>
        <p:nvSpPr>
          <p:cNvPr id="17415" name="مستطيل 10"/>
          <p:cNvSpPr>
            <a:spLocks noChangeArrowheads="1"/>
          </p:cNvSpPr>
          <p:nvPr/>
        </p:nvSpPr>
        <p:spPr bwMode="auto">
          <a:xfrm>
            <a:off x="381000" y="4535488"/>
            <a:ext cx="236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Bowman's </a:t>
            </a:r>
          </a:p>
          <a:p>
            <a:pPr algn="ctr"/>
            <a:r>
              <a:rPr lang="en-US" b="1">
                <a:solidFill>
                  <a:srgbClr val="00B050"/>
                </a:solidFill>
              </a:rPr>
              <a:t>Capsules side view </a:t>
            </a:r>
            <a:endParaRPr lang="ar-SA" b="1">
              <a:solidFill>
                <a:srgbClr val="00B050"/>
              </a:solidFill>
            </a:endParaRPr>
          </a:p>
        </p:txBody>
      </p:sp>
      <p:sp>
        <p:nvSpPr>
          <p:cNvPr id="17416" name="مستطيل 12"/>
          <p:cNvSpPr>
            <a:spLocks noChangeArrowheads="1"/>
          </p:cNvSpPr>
          <p:nvPr/>
        </p:nvSpPr>
        <p:spPr bwMode="auto">
          <a:xfrm>
            <a:off x="3200400" y="4648200"/>
            <a:ext cx="1881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Thyroid gland</a:t>
            </a:r>
            <a:endParaRPr lang="ar-SA" sz="2000" b="1">
              <a:solidFill>
                <a:srgbClr val="00B050"/>
              </a:solidFill>
            </a:endParaRPr>
          </a:p>
        </p:txBody>
      </p:sp>
      <p:sp>
        <p:nvSpPr>
          <p:cNvPr id="17417" name="مستطيل 14"/>
          <p:cNvSpPr>
            <a:spLocks noChangeArrowheads="1"/>
          </p:cNvSpPr>
          <p:nvPr/>
        </p:nvSpPr>
        <p:spPr bwMode="auto">
          <a:xfrm>
            <a:off x="2667000" y="5257800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</a:rPr>
              <a:t>Large collecting tubule in the kidney</a:t>
            </a:r>
            <a:endParaRPr lang="ar-SA" sz="2000" b="1">
              <a:solidFill>
                <a:srgbClr val="00B050"/>
              </a:solidFill>
            </a:endParaRPr>
          </a:p>
        </p:txBody>
      </p:sp>
      <p:sp>
        <p:nvSpPr>
          <p:cNvPr id="17418" name="مستطيل 15"/>
          <p:cNvSpPr>
            <a:spLocks noChangeArrowheads="1"/>
          </p:cNvSpPr>
          <p:nvPr/>
        </p:nvSpPr>
        <p:spPr bwMode="auto">
          <a:xfrm>
            <a:off x="7875588" y="5334000"/>
            <a:ext cx="1268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Stomach</a:t>
            </a:r>
            <a:endParaRPr lang="ar-SA" sz="2000" b="1">
              <a:solidFill>
                <a:srgbClr val="00B050"/>
              </a:solidFill>
            </a:endParaRPr>
          </a:p>
        </p:txBody>
      </p:sp>
      <p:sp>
        <p:nvSpPr>
          <p:cNvPr id="17419" name="مستطيل 16"/>
          <p:cNvSpPr>
            <a:spLocks noChangeArrowheads="1"/>
          </p:cNvSpPr>
          <p:nvPr/>
        </p:nvSpPr>
        <p:spPr bwMode="auto">
          <a:xfrm>
            <a:off x="6534150" y="5334000"/>
            <a:ext cx="123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Intestine</a:t>
            </a:r>
            <a:endParaRPr lang="ar-SA" sz="2000" b="1">
              <a:solidFill>
                <a:srgbClr val="00B050"/>
              </a:solidFill>
            </a:endParaRPr>
          </a:p>
        </p:txBody>
      </p:sp>
      <p:grpSp>
        <p:nvGrpSpPr>
          <p:cNvPr id="17420" name="مجموعة 23"/>
          <p:cNvGrpSpPr>
            <a:grpSpLocks/>
          </p:cNvGrpSpPr>
          <p:nvPr/>
        </p:nvGrpSpPr>
        <p:grpSpPr bwMode="auto">
          <a:xfrm>
            <a:off x="1219200" y="1362075"/>
            <a:ext cx="6553200" cy="523875"/>
            <a:chOff x="1219200" y="1362075"/>
            <a:chExt cx="6553200" cy="523816"/>
          </a:xfrm>
        </p:grpSpPr>
        <p:grpSp>
          <p:nvGrpSpPr>
            <p:cNvPr id="17454" name="مجموعة 17"/>
            <p:cNvGrpSpPr>
              <a:grpSpLocks/>
            </p:cNvGrpSpPr>
            <p:nvPr/>
          </p:nvGrpSpPr>
          <p:grpSpPr bwMode="auto">
            <a:xfrm>
              <a:off x="1219200" y="1362075"/>
              <a:ext cx="6553200" cy="466725"/>
              <a:chOff x="1066800" y="609600"/>
              <a:chExt cx="7010400" cy="771525"/>
            </a:xfrm>
          </p:grpSpPr>
          <p:cxnSp>
            <p:nvCxnSpPr>
              <p:cNvPr id="19" name="رابط مستقيم 18"/>
              <p:cNvCxnSpPr/>
              <p:nvPr/>
            </p:nvCxnSpPr>
            <p:spPr>
              <a:xfrm rot="5400000">
                <a:off x="4306039" y="799140"/>
                <a:ext cx="390967" cy="11887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مستقيم 19"/>
              <p:cNvCxnSpPr/>
              <p:nvPr/>
            </p:nvCxnSpPr>
            <p:spPr>
              <a:xfrm rot="10800000">
                <a:off x="1066800" y="1000567"/>
                <a:ext cx="701040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مستقيم 20"/>
              <p:cNvCxnSpPr/>
              <p:nvPr/>
            </p:nvCxnSpPr>
            <p:spPr>
              <a:xfrm rot="5400000">
                <a:off x="7875773" y="1179612"/>
                <a:ext cx="390966" cy="11887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/>
              <p:cNvCxnSpPr/>
              <p:nvPr/>
            </p:nvCxnSpPr>
            <p:spPr>
              <a:xfrm rot="5400000">
                <a:off x="877261" y="1179610"/>
                <a:ext cx="390966" cy="11888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رابط مستقيم 22"/>
            <p:cNvCxnSpPr/>
            <p:nvPr/>
          </p:nvCxnSpPr>
          <p:spPr>
            <a:xfrm rot="16200000" flipV="1">
              <a:off x="4274360" y="1740651"/>
              <a:ext cx="285718" cy="4762"/>
            </a:xfrm>
            <a:prstGeom prst="line">
              <a:avLst/>
            </a:prstGeom>
            <a:ln w="25400">
              <a:solidFill>
                <a:schemeClr val="accent2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رابط مستقيم 24"/>
          <p:cNvCxnSpPr/>
          <p:nvPr/>
        </p:nvCxnSpPr>
        <p:spPr>
          <a:xfrm rot="5400000" flipH="1" flipV="1">
            <a:off x="1038225" y="2867025"/>
            <a:ext cx="3619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 flipH="1" flipV="1">
            <a:off x="4238625" y="2867025"/>
            <a:ext cx="3619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16200000" flipV="1">
            <a:off x="7627144" y="2826544"/>
            <a:ext cx="285750" cy="4762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4" name="مجموعة 48"/>
          <p:cNvGrpSpPr>
            <a:grpSpLocks/>
          </p:cNvGrpSpPr>
          <p:nvPr/>
        </p:nvGrpSpPr>
        <p:grpSpPr bwMode="auto">
          <a:xfrm>
            <a:off x="381000" y="4057650"/>
            <a:ext cx="842963" cy="285750"/>
            <a:chOff x="381000" y="4057650"/>
            <a:chExt cx="842963" cy="285750"/>
          </a:xfrm>
        </p:grpSpPr>
        <p:cxnSp>
          <p:nvCxnSpPr>
            <p:cNvPr id="28" name="رابط مستقيم 27"/>
            <p:cNvCxnSpPr/>
            <p:nvPr/>
          </p:nvCxnSpPr>
          <p:spPr>
            <a:xfrm rot="16200000" flipV="1">
              <a:off x="1078707" y="4198143"/>
              <a:ext cx="285750" cy="4763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/>
            <p:cNvCxnSpPr/>
            <p:nvPr/>
          </p:nvCxnSpPr>
          <p:spPr>
            <a:xfrm>
              <a:off x="381000" y="4343400"/>
              <a:ext cx="833438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رابط مستقيم 38"/>
          <p:cNvCxnSpPr/>
          <p:nvPr/>
        </p:nvCxnSpPr>
        <p:spPr>
          <a:xfrm rot="10800000">
            <a:off x="152400" y="4648200"/>
            <a:ext cx="4572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6" name="مجموعة 49"/>
          <p:cNvGrpSpPr>
            <a:grpSpLocks/>
          </p:cNvGrpSpPr>
          <p:nvPr/>
        </p:nvGrpSpPr>
        <p:grpSpPr bwMode="auto">
          <a:xfrm>
            <a:off x="4419600" y="4057650"/>
            <a:ext cx="1447800" cy="1581150"/>
            <a:chOff x="4419600" y="4057650"/>
            <a:chExt cx="1447800" cy="2190750"/>
          </a:xfrm>
        </p:grpSpPr>
        <p:cxnSp>
          <p:nvCxnSpPr>
            <p:cNvPr id="29" name="رابط مستقيم 28"/>
            <p:cNvCxnSpPr/>
            <p:nvPr/>
          </p:nvCxnSpPr>
          <p:spPr>
            <a:xfrm rot="16200000" flipV="1">
              <a:off x="4279011" y="4198239"/>
              <a:ext cx="285941" cy="4763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/>
            <p:cNvCxnSpPr/>
            <p:nvPr/>
          </p:nvCxnSpPr>
          <p:spPr bwMode="auto">
            <a:xfrm flipH="1">
              <a:off x="4419600" y="4343591"/>
              <a:ext cx="1447800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/>
            <p:cNvCxnSpPr/>
            <p:nvPr/>
          </p:nvCxnSpPr>
          <p:spPr bwMode="auto">
            <a:xfrm rot="16200000" flipV="1">
              <a:off x="4924893" y="5305895"/>
              <a:ext cx="1885012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رابط مستقيم 42"/>
          <p:cNvCxnSpPr/>
          <p:nvPr/>
        </p:nvCxnSpPr>
        <p:spPr bwMode="auto">
          <a:xfrm rot="10800000" flipH="1">
            <a:off x="5073650" y="4876800"/>
            <a:ext cx="7937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 bwMode="auto">
          <a:xfrm rot="10800000" flipH="1">
            <a:off x="5073650" y="5562600"/>
            <a:ext cx="7937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9" name="مجموعة 52"/>
          <p:cNvGrpSpPr>
            <a:grpSpLocks/>
          </p:cNvGrpSpPr>
          <p:nvPr/>
        </p:nvGrpSpPr>
        <p:grpSpPr bwMode="auto">
          <a:xfrm>
            <a:off x="7086600" y="4667250"/>
            <a:ext cx="1376363" cy="590550"/>
            <a:chOff x="7086600" y="4667250"/>
            <a:chExt cx="1376363" cy="590550"/>
          </a:xfrm>
        </p:grpSpPr>
        <p:cxnSp>
          <p:nvCxnSpPr>
            <p:cNvPr id="47" name="رابط مستقيم 46"/>
            <p:cNvCxnSpPr/>
            <p:nvPr/>
          </p:nvCxnSpPr>
          <p:spPr>
            <a:xfrm rot="16200000" flipV="1">
              <a:off x="7631907" y="4807743"/>
              <a:ext cx="285750" cy="4763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مستقيم 47"/>
            <p:cNvCxnSpPr/>
            <p:nvPr/>
          </p:nvCxnSpPr>
          <p:spPr>
            <a:xfrm>
              <a:off x="7086600" y="4953000"/>
              <a:ext cx="1371600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/>
            <p:cNvCxnSpPr/>
            <p:nvPr/>
          </p:nvCxnSpPr>
          <p:spPr>
            <a:xfrm rot="16200000" flipV="1">
              <a:off x="8317707" y="5112543"/>
              <a:ext cx="285750" cy="4763"/>
            </a:xfrm>
            <a:prstGeom prst="line">
              <a:avLst/>
            </a:prstGeom>
            <a:ln w="25400">
              <a:solidFill>
                <a:schemeClr val="accent2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51"/>
            <p:cNvCxnSpPr/>
            <p:nvPr/>
          </p:nvCxnSpPr>
          <p:spPr>
            <a:xfrm rot="16200000" flipV="1">
              <a:off x="6946107" y="5112543"/>
              <a:ext cx="285750" cy="4763"/>
            </a:xfrm>
            <a:prstGeom prst="line">
              <a:avLst/>
            </a:prstGeom>
            <a:ln w="25400">
              <a:solidFill>
                <a:schemeClr val="accent2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رابط مستقيم 45"/>
          <p:cNvCxnSpPr/>
          <p:nvPr/>
        </p:nvCxnSpPr>
        <p:spPr>
          <a:xfrm rot="16200000" flipV="1">
            <a:off x="4279107" y="826293"/>
            <a:ext cx="285750" cy="4763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عنصر نائب لرقم الشريحة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6F7A5-D331-4A22-8B92-8052E4A65E8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0" name="عنصر نائب للتذييل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17433" name="Picture 52"/>
          <p:cNvPicPr>
            <a:picLocks noChangeAspect="1" noChangeArrowheads="1"/>
          </p:cNvPicPr>
          <p:nvPr/>
        </p:nvPicPr>
        <p:blipFill>
          <a:blip r:embed="rId3" cstate="print"/>
          <a:srcRect l="2956" t="7465" r="31412" b="10736"/>
          <a:stretch>
            <a:fillRect/>
          </a:stretch>
        </p:blipFill>
        <p:spPr bwMode="auto">
          <a:xfrm>
            <a:off x="171450" y="2819400"/>
            <a:ext cx="2876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53"/>
          <p:cNvPicPr>
            <a:picLocks noChangeAspect="1" noChangeArrowheads="1"/>
          </p:cNvPicPr>
          <p:nvPr/>
        </p:nvPicPr>
        <p:blipFill>
          <a:blip r:embed="rId4" cstate="print"/>
          <a:srcRect l="21556" t="16467" r="32222" b="14870"/>
          <a:stretch>
            <a:fillRect/>
          </a:stretch>
        </p:blipFill>
        <p:spPr bwMode="auto">
          <a:xfrm>
            <a:off x="3276600" y="2743200"/>
            <a:ext cx="2667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54"/>
          <p:cNvPicPr>
            <a:picLocks noChangeAspect="1" noChangeArrowheads="1"/>
          </p:cNvPicPr>
          <p:nvPr/>
        </p:nvPicPr>
        <p:blipFill>
          <a:blip r:embed="rId5" cstate="print"/>
          <a:srcRect l="6824" t="8939" r="45406" b="22533"/>
          <a:stretch>
            <a:fillRect/>
          </a:stretch>
        </p:blipFill>
        <p:spPr bwMode="auto">
          <a:xfrm>
            <a:off x="6324600" y="28194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2286000" y="3962400"/>
            <a:ext cx="1676400" cy="27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Basement membrane 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90800" y="2695575"/>
            <a:ext cx="1066800" cy="27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nucleus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90800" y="3000375"/>
            <a:ext cx="1143000" cy="27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cytoplasm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90800" y="3352800"/>
            <a:ext cx="1143000" cy="27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</a:rPr>
              <a:t>Cell membrane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60" name="Straight Arrow Connector 59"/>
          <p:cNvCxnSpPr>
            <a:stCxn id="56" idx="3"/>
          </p:cNvCxnSpPr>
          <p:nvPr/>
        </p:nvCxnSpPr>
        <p:spPr>
          <a:xfrm>
            <a:off x="3657600" y="2833688"/>
            <a:ext cx="685800" cy="6238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3"/>
          </p:cNvCxnSpPr>
          <p:nvPr/>
        </p:nvCxnSpPr>
        <p:spPr>
          <a:xfrm>
            <a:off x="3733800" y="3138488"/>
            <a:ext cx="304800" cy="290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8" idx="3"/>
          </p:cNvCxnSpPr>
          <p:nvPr/>
        </p:nvCxnSpPr>
        <p:spPr>
          <a:xfrm>
            <a:off x="3733800" y="3490913"/>
            <a:ext cx="152400" cy="904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3" name="مستطيل 10"/>
          <p:cNvSpPr>
            <a:spLocks noChangeArrowheads="1"/>
          </p:cNvSpPr>
          <p:nvPr/>
        </p:nvSpPr>
        <p:spPr bwMode="auto">
          <a:xfrm>
            <a:off x="533400" y="52578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B050"/>
                </a:solidFill>
              </a:rPr>
              <a:t>squamous epithelium</a:t>
            </a:r>
          </a:p>
          <a:p>
            <a:pPr algn="ctr"/>
            <a:r>
              <a:rPr lang="en-US" sz="1600" b="1">
                <a:solidFill>
                  <a:srgbClr val="00B050"/>
                </a:solidFill>
              </a:rPr>
              <a:t> (lining of the mouth mucosa) top view</a:t>
            </a:r>
            <a:endParaRPr lang="ar-SA" sz="1600" b="1">
              <a:solidFill>
                <a:srgbClr val="00B050"/>
              </a:solidFill>
            </a:endParaRPr>
          </a:p>
        </p:txBody>
      </p:sp>
      <p:cxnSp>
        <p:nvCxnSpPr>
          <p:cNvPr id="59" name="رابط مستقيم 38"/>
          <p:cNvCxnSpPr/>
          <p:nvPr/>
        </p:nvCxnSpPr>
        <p:spPr>
          <a:xfrm rot="10800000">
            <a:off x="76200" y="5486400"/>
            <a:ext cx="4572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مجموعة 14"/>
          <p:cNvGrpSpPr>
            <a:grpSpLocks/>
          </p:cNvGrpSpPr>
          <p:nvPr/>
        </p:nvGrpSpPr>
        <p:grpSpPr bwMode="auto">
          <a:xfrm>
            <a:off x="0" y="0"/>
            <a:ext cx="9144000" cy="6877050"/>
            <a:chOff x="0" y="-1"/>
            <a:chExt cx="9144000" cy="6876815"/>
          </a:xfrm>
        </p:grpSpPr>
        <p:pic>
          <p:nvPicPr>
            <p:cNvPr id="18437" name="Picture 1" descr="C:\Users\hopes\Desktop\145 zoo MY WORK\New Folder\q6980928.jpg"/>
            <p:cNvPicPr>
              <a:picLocks noChangeAspect="1" noChangeArrowheads="1"/>
            </p:cNvPicPr>
            <p:nvPr/>
          </p:nvPicPr>
          <p:blipFill>
            <a:blip r:embed="rId3" cstate="print"/>
            <a:srcRect r="33878" b="13264"/>
            <a:stretch>
              <a:fillRect/>
            </a:stretch>
          </p:blipFill>
          <p:spPr bwMode="auto">
            <a:xfrm>
              <a:off x="0" y="-1"/>
              <a:ext cx="9144000" cy="687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8" name="مستطيل 3"/>
            <p:cNvSpPr>
              <a:spLocks noChangeArrowheads="1"/>
            </p:cNvSpPr>
            <p:nvPr/>
          </p:nvSpPr>
          <p:spPr bwMode="auto">
            <a:xfrm>
              <a:off x="0" y="0"/>
              <a:ext cx="3886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squamous epithelium</a:t>
              </a:r>
            </a:p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Side view</a:t>
              </a:r>
              <a:endParaRPr lang="ar-SA" sz="2800" b="1">
                <a:solidFill>
                  <a:srgbClr val="FFFF00"/>
                </a:solidFill>
              </a:endParaRPr>
            </a:p>
          </p:txBody>
        </p:sp>
        <p:sp>
          <p:nvSpPr>
            <p:cNvPr id="18439" name="مستطيل 3"/>
            <p:cNvSpPr>
              <a:spLocks noChangeArrowheads="1"/>
            </p:cNvSpPr>
            <p:nvPr/>
          </p:nvSpPr>
          <p:spPr bwMode="auto">
            <a:xfrm>
              <a:off x="228600" y="5791200"/>
              <a:ext cx="2286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glomerulus</a:t>
              </a:r>
              <a:endParaRPr lang="ar-SA" sz="2800" b="1">
                <a:solidFill>
                  <a:srgbClr val="FFFF00"/>
                </a:solidFill>
              </a:endParaRPr>
            </a:p>
          </p:txBody>
        </p:sp>
        <p:sp>
          <p:nvSpPr>
            <p:cNvPr id="18440" name="مستطيل 3"/>
            <p:cNvSpPr>
              <a:spLocks noChangeArrowheads="1"/>
            </p:cNvSpPr>
            <p:nvPr/>
          </p:nvSpPr>
          <p:spPr bwMode="auto">
            <a:xfrm>
              <a:off x="5410200" y="228600"/>
              <a:ext cx="3581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FF00"/>
                  </a:solidFill>
                </a:rPr>
                <a:t>Bowman’s capsule</a:t>
              </a:r>
            </a:p>
          </p:txBody>
        </p:sp>
        <p:cxnSp>
          <p:nvCxnSpPr>
            <p:cNvPr id="9" name="رابط كسهم مستقيم 8"/>
            <p:cNvCxnSpPr/>
            <p:nvPr/>
          </p:nvCxnSpPr>
          <p:spPr>
            <a:xfrm rot="5400000">
              <a:off x="6819918" y="1257256"/>
              <a:ext cx="990566" cy="317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كسهم مستقيم 10"/>
            <p:cNvCxnSpPr>
              <a:stCxn id="18439" idx="0"/>
            </p:cNvCxnSpPr>
            <p:nvPr/>
          </p:nvCxnSpPr>
          <p:spPr>
            <a:xfrm rot="5400000" flipH="1" flipV="1">
              <a:off x="1562120" y="4457521"/>
              <a:ext cx="1142961" cy="15240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110D1-E53E-467D-A2E3-A144DB653AD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مجموعة 4"/>
          <p:cNvGrpSpPr>
            <a:grpSpLocks/>
          </p:cNvGrpSpPr>
          <p:nvPr/>
        </p:nvGrpSpPr>
        <p:grpSpPr bwMode="auto">
          <a:xfrm>
            <a:off x="-30163" y="0"/>
            <a:ext cx="9204326" cy="6858000"/>
            <a:chOff x="-30685" y="0"/>
            <a:chExt cx="9205370" cy="6858000"/>
          </a:xfrm>
        </p:grpSpPr>
        <p:pic>
          <p:nvPicPr>
            <p:cNvPr id="19461" name="Picture 2" descr="C:\Users\hopes\Desktop\145 zoo MY WORK\New Folder\normal_IMG_0209.jpg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-30685" y="0"/>
              <a:ext cx="92053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مستطيل 3"/>
            <p:cNvSpPr>
              <a:spLocks noChangeArrowheads="1"/>
            </p:cNvSpPr>
            <p:nvPr/>
          </p:nvSpPr>
          <p:spPr bwMode="auto">
            <a:xfrm>
              <a:off x="0" y="0"/>
              <a:ext cx="3886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squamous epithelium</a:t>
              </a:r>
            </a:p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top view</a:t>
              </a:r>
              <a:endParaRPr lang="ar-SA" sz="2800" b="1">
                <a:solidFill>
                  <a:srgbClr val="FFFF00"/>
                </a:solidFill>
              </a:endParaRPr>
            </a:p>
          </p:txBody>
        </p:sp>
      </p:grp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6709-8848-4EFE-A4AE-3837D3CBC8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مجموعة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485" name="Picture 3" descr="C:\Users\hopes\Desktop\145 zoo MY WORK\New Folder\sc_epitheliu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مستطيل 4"/>
            <p:cNvSpPr>
              <a:spLocks noChangeArrowheads="1"/>
            </p:cNvSpPr>
            <p:nvPr/>
          </p:nvSpPr>
          <p:spPr bwMode="auto">
            <a:xfrm>
              <a:off x="0" y="0"/>
              <a:ext cx="37338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cuboidal epithelium (collecting tubule in the kidney)</a:t>
              </a:r>
              <a:endParaRPr lang="ar-SA" sz="2800" b="1">
                <a:solidFill>
                  <a:srgbClr val="FFFF00"/>
                </a:solidFill>
              </a:endParaRPr>
            </a:p>
          </p:txBody>
        </p:sp>
      </p:grp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A257D-F55F-499C-AE8F-5DD23909F5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685800" y="228600"/>
            <a:ext cx="8077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Compound Microscope: </a:t>
            </a:r>
          </a:p>
          <a:p>
            <a:pPr marL="342900" indent="-342900"/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compound light microscope is one of  the most important instrument used in zoology.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33400" y="1905000"/>
            <a:ext cx="8458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applications of the microscope :</a:t>
            </a:r>
            <a:endParaRPr 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 It is used to study cells &amp; cell </a:t>
            </a:r>
          </a:p>
          <a:p>
            <a:pPr marL="342900" indent="-342900"/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parts </a:t>
            </a:r>
          </a:p>
          <a:p>
            <a:pPr marL="342900" indent="-342900"/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 It is used to study the </a:t>
            </a:r>
          </a:p>
          <a:p>
            <a:pPr marL="342900" indent="-342900"/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organization of tissues &amp; the </a:t>
            </a:r>
          </a:p>
          <a:p>
            <a:pPr marL="342900" indent="-342900"/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structure of developing embryos .</a:t>
            </a:r>
          </a:p>
        </p:txBody>
      </p:sp>
      <p:pic>
        <p:nvPicPr>
          <p:cNvPr id="3076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057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FDE94-2482-45AB-BA34-47E6344D0E9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3080" name="كائن 1"/>
          <p:cNvPicPr>
            <a:picLocks noChangeArrowheads="1"/>
          </p:cNvPicPr>
          <p:nvPr/>
        </p:nvPicPr>
        <p:blipFill>
          <a:blip r:embed="rId4" cstate="print"/>
          <a:srcRect b="-92"/>
          <a:stretch>
            <a:fillRect/>
          </a:stretch>
        </p:blipFill>
        <p:spPr bwMode="auto">
          <a:xfrm>
            <a:off x="5943600" y="1600200"/>
            <a:ext cx="320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3049F-2F9B-40A9-ABB7-1162E03370F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2751" b="4723"/>
          <a:stretch>
            <a:fillRect/>
          </a:stretch>
        </p:blipFill>
        <p:spPr bwMode="auto">
          <a:xfrm>
            <a:off x="-112713" y="0"/>
            <a:ext cx="9332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مستطيل 4"/>
          <p:cNvSpPr>
            <a:spLocks noChangeArrowheads="1"/>
          </p:cNvSpPr>
          <p:nvPr/>
        </p:nvSpPr>
        <p:spPr bwMode="auto">
          <a:xfrm>
            <a:off x="-76200" y="0"/>
            <a:ext cx="7329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cuboidal epithelium in Thyroid gland</a:t>
            </a:r>
            <a:endParaRPr lang="ar-SA"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563"/>
          <a:stretch>
            <a:fillRect/>
          </a:stretch>
        </p:blipFill>
        <p:spPr bwMode="auto">
          <a:xfrm>
            <a:off x="0" y="0"/>
            <a:ext cx="921226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مستطيل 5"/>
          <p:cNvSpPr>
            <a:spLocks noChangeArrowheads="1"/>
          </p:cNvSpPr>
          <p:nvPr/>
        </p:nvSpPr>
        <p:spPr bwMode="auto">
          <a:xfrm>
            <a:off x="2362200" y="152400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columnar epithelium</a:t>
            </a:r>
            <a:endParaRPr lang="ar-SA" sz="2800" b="1">
              <a:solidFill>
                <a:srgbClr val="FFFF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5D61A-138C-4C99-A2D1-A7624E9E783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905000" y="76200"/>
            <a:ext cx="5265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to maintain the microscope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5189538"/>
            <a:ext cx="86868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Notify your laboratory instructor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if you observe any malfunction or if you have any difficulty in the use of your microscope</a:t>
            </a:r>
          </a:p>
        </p:txBody>
      </p:sp>
      <p:pic>
        <p:nvPicPr>
          <p:cNvPr id="4100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مستطيل 4"/>
          <p:cNvSpPr>
            <a:spLocks noChangeArrowheads="1"/>
          </p:cNvSpPr>
          <p:nvPr/>
        </p:nvSpPr>
        <p:spPr bwMode="auto">
          <a:xfrm>
            <a:off x="685800" y="909638"/>
            <a:ext cx="739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Always carry your microscope with both hands.</a:t>
            </a:r>
          </a:p>
        </p:txBody>
      </p:sp>
      <p:sp>
        <p:nvSpPr>
          <p:cNvPr id="4102" name="مستطيل 5"/>
          <p:cNvSpPr>
            <a:spLocks noChangeArrowheads="1"/>
          </p:cNvSpPr>
          <p:nvPr/>
        </p:nvSpPr>
        <p:spPr bwMode="auto">
          <a:xfrm>
            <a:off x="685800" y="17526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Grasp the arm of the microscope firmly with one hand and support the base with the other hand. </a:t>
            </a:r>
          </a:p>
        </p:txBody>
      </p:sp>
      <p:sp>
        <p:nvSpPr>
          <p:cNvPr id="4103" name="مستطيل 6"/>
          <p:cNvSpPr>
            <a:spLocks noChangeArrowheads="1"/>
          </p:cNvSpPr>
          <p:nvPr/>
        </p:nvSpPr>
        <p:spPr bwMode="auto">
          <a:xfrm>
            <a:off x="685800" y="2967038"/>
            <a:ext cx="800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Place it gently on your desk with the arm facing you.</a:t>
            </a:r>
          </a:p>
        </p:txBody>
      </p:sp>
      <p:sp>
        <p:nvSpPr>
          <p:cNvPr id="4104" name="مستطيل 7"/>
          <p:cNvSpPr>
            <a:spLocks noChangeArrowheads="1"/>
          </p:cNvSpPr>
          <p:nvPr/>
        </p:nvSpPr>
        <p:spPr bwMode="auto">
          <a:xfrm>
            <a:off x="685800" y="3817938"/>
            <a:ext cx="8458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Always remember that this expensive scientific instrument is assigned to you for your use and safe – keeping</a:t>
            </a:r>
            <a:endParaRPr lang="ar-SA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257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4" descr="C:\Users\hopes\Desktop\145 zoo MY WORK\New Folder\Animated-Button-QuestionMar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11430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عنصر نائب لرقم الشريحة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FEF48-D16B-4A30-AA7E-11F878998C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5" name="عنصر نائب للتذييل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514600" y="228600"/>
            <a:ext cx="3810000" cy="1676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Parts of the microscope</a:t>
            </a:r>
          </a:p>
        </p:txBody>
      </p:sp>
      <p:sp>
        <p:nvSpPr>
          <p:cNvPr id="3" name="شكل بيضاوي 2"/>
          <p:cNvSpPr/>
          <p:nvPr/>
        </p:nvSpPr>
        <p:spPr>
          <a:xfrm>
            <a:off x="152400" y="2743200"/>
            <a:ext cx="3048000" cy="2057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mounting and movement system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3048000" y="3733800"/>
            <a:ext cx="3048000" cy="2057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magnification system 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5943600" y="2743200"/>
            <a:ext cx="3048000" cy="2057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illumination system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رابط كسهم مستقيم 6"/>
          <p:cNvCxnSpPr>
            <a:endCxn id="3" idx="0"/>
          </p:cNvCxnSpPr>
          <p:nvPr/>
        </p:nvCxnSpPr>
        <p:spPr>
          <a:xfrm rot="10800000" flipV="1">
            <a:off x="1676400" y="1828800"/>
            <a:ext cx="1524000" cy="91440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>
            <a:off x="3658394" y="2896394"/>
            <a:ext cx="1676400" cy="1588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>
            <a:endCxn id="5" idx="0"/>
          </p:cNvCxnSpPr>
          <p:nvPr/>
        </p:nvCxnSpPr>
        <p:spPr>
          <a:xfrm>
            <a:off x="5715000" y="1828800"/>
            <a:ext cx="1752600" cy="91440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B5183-3A10-408A-9FF7-AD67CA8CEE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52400" y="846138"/>
          <a:ext cx="8839200" cy="5989639"/>
        </p:xfrm>
        <a:graphic>
          <a:graphicData uri="http://schemas.openxmlformats.org/drawingml/2006/table">
            <a:tbl>
              <a:tblPr/>
              <a:tblGrid>
                <a:gridCol w="2332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2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Arial"/>
                        </a:rPr>
                        <a:t>Part </a:t>
                      </a:r>
                      <a:endParaRPr lang="en-US" sz="24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Arial"/>
                        </a:rPr>
                        <a:t>Function </a:t>
                      </a:r>
                      <a:endParaRPr lang="en-US" sz="24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2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base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Supporting stand.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2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arm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Support the upper part of the microscope.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29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stage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The horizontal platform upon which the slide rests.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64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coarse focusing knob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To rise and lower the stage from the objective lenses.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64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fine focusing knob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Focusing for the sharpest image.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364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body tube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Carry the ocular lenses at one end and the objective lenses at the other end.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193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revolving nose-piece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Attached to the objective lenses and move the different objective lenses into position over the stage aperture.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75" name="Rectangle 2"/>
          <p:cNvSpPr>
            <a:spLocks noChangeArrowheads="1"/>
          </p:cNvSpPr>
          <p:nvPr/>
        </p:nvSpPr>
        <p:spPr bwMode="auto">
          <a:xfrm>
            <a:off x="1295400" y="304800"/>
            <a:ext cx="6096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1.The mounting and movement system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E04E-A37B-4088-9A84-404420D5AD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كائن 1"/>
          <p:cNvPicPr>
            <a:picLocks noChangeArrowheads="1"/>
          </p:cNvPicPr>
          <p:nvPr/>
        </p:nvPicPr>
        <p:blipFill>
          <a:blip r:embed="rId3" cstate="print"/>
          <a:srcRect b="-92"/>
          <a:stretch>
            <a:fillRect/>
          </a:stretch>
        </p:blipFill>
        <p:spPr bwMode="auto">
          <a:xfrm>
            <a:off x="1905000" y="0"/>
            <a:ext cx="5410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56391-3F79-403F-A9DD-4CA09AB56A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209800" y="152400"/>
            <a:ext cx="4594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2.The magnification system :</a:t>
            </a:r>
          </a:p>
        </p:txBody>
      </p:sp>
      <p:grpSp>
        <p:nvGrpSpPr>
          <p:cNvPr id="8195" name="مجموعة 49"/>
          <p:cNvGrpSpPr>
            <a:grpSpLocks/>
          </p:cNvGrpSpPr>
          <p:nvPr/>
        </p:nvGrpSpPr>
        <p:grpSpPr bwMode="auto">
          <a:xfrm>
            <a:off x="1066800" y="609600"/>
            <a:ext cx="7010400" cy="771525"/>
            <a:chOff x="1066800" y="609600"/>
            <a:chExt cx="7010400" cy="771525"/>
          </a:xfrm>
        </p:grpSpPr>
        <p:cxnSp>
          <p:nvCxnSpPr>
            <p:cNvPr id="8" name="رابط مستقيم 7"/>
            <p:cNvCxnSpPr/>
            <p:nvPr/>
          </p:nvCxnSpPr>
          <p:spPr>
            <a:xfrm rot="5400000">
              <a:off x="4306094" y="799306"/>
              <a:ext cx="390525" cy="1111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>
              <a:off x="1066800" y="1000125"/>
              <a:ext cx="70104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5400000">
              <a:off x="7876381" y="1180307"/>
              <a:ext cx="390525" cy="11112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5400000">
              <a:off x="877094" y="1180306"/>
              <a:ext cx="390525" cy="11113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مستطيل 15"/>
          <p:cNvSpPr/>
          <p:nvPr/>
        </p:nvSpPr>
        <p:spPr>
          <a:xfrm>
            <a:off x="0" y="1371600"/>
            <a:ext cx="24415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The objective lenses</a:t>
            </a:r>
            <a:endParaRPr lang="ar-SA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934200" y="1295400"/>
            <a:ext cx="2133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The ocular lenses or the eye-piece</a:t>
            </a:r>
            <a:endParaRPr lang="ar-SA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0" y="2133600"/>
            <a:ext cx="4114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There are three or four lenses, each one gives a different magnification. </a:t>
            </a:r>
            <a:endParaRPr lang="ar-SA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rot="5400000">
            <a:off x="877094" y="1942306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 flipH="1" flipV="1">
            <a:off x="2781300" y="43053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rot="5400000">
            <a:off x="4914900" y="43053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>
            <a:off x="114300" y="43053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5400000" flipH="1" flipV="1">
            <a:off x="6858000" y="4267200"/>
            <a:ext cx="4572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4" name="مجموعة 23"/>
          <p:cNvGrpSpPr>
            <a:grpSpLocks/>
          </p:cNvGrpSpPr>
          <p:nvPr/>
        </p:nvGrpSpPr>
        <p:grpSpPr bwMode="auto">
          <a:xfrm>
            <a:off x="381000" y="2819400"/>
            <a:ext cx="6705600" cy="1219200"/>
            <a:chOff x="381000" y="2819400"/>
            <a:chExt cx="6705600" cy="1219200"/>
          </a:xfrm>
        </p:grpSpPr>
        <p:cxnSp>
          <p:nvCxnSpPr>
            <p:cNvPr id="23" name="رابط مستقيم 22"/>
            <p:cNvCxnSpPr/>
            <p:nvPr/>
          </p:nvCxnSpPr>
          <p:spPr>
            <a:xfrm rot="10800000">
              <a:off x="381000" y="4038600"/>
              <a:ext cx="67056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/>
            <p:cNvCxnSpPr/>
            <p:nvPr/>
          </p:nvCxnSpPr>
          <p:spPr>
            <a:xfrm rot="16200000" flipH="1">
              <a:off x="457200" y="3429000"/>
              <a:ext cx="12192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5" name="Rectangle 5"/>
          <p:cNvSpPr>
            <a:spLocks noChangeArrowheads="1"/>
          </p:cNvSpPr>
          <p:nvPr/>
        </p:nvSpPr>
        <p:spPr bwMode="auto">
          <a:xfrm>
            <a:off x="0" y="4648200"/>
            <a:ext cx="2073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scanning objective lens: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3.5x,4x or 5x.</a:t>
            </a:r>
            <a:endParaRPr lang="en-US" sz="2000" b="1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2133600" y="4527550"/>
            <a:ext cx="19812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+mj-cs"/>
              </a:rPr>
              <a:t>The low power objective lens: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10x or 20x.</a:t>
            </a:r>
            <a:endParaRPr lang="ar-SA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6324600" y="4562475"/>
            <a:ext cx="23622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+mj-cs"/>
              </a:rPr>
              <a:t>The oil immersion objective lens:</a:t>
            </a:r>
            <a:r>
              <a:rPr lang="en-US" b="1" dirty="0">
                <a:latin typeface="Arial" pitchFamily="34" charset="0"/>
                <a:cs typeface="+mj-cs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100x.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4114800" y="4572000"/>
            <a:ext cx="20574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+mj-cs"/>
              </a:rPr>
              <a:t>The high power objective lens: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40x.</a:t>
            </a:r>
            <a:endParaRPr lang="ar-SA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 rot="5400000">
            <a:off x="7876381" y="21709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/>
          <p:cNvSpPr/>
          <p:nvPr/>
        </p:nvSpPr>
        <p:spPr>
          <a:xfrm>
            <a:off x="5943600" y="2438400"/>
            <a:ext cx="3124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+mj-cs"/>
              </a:rPr>
              <a:t>5x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 to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+mj-cs"/>
              </a:rPr>
              <a:t>10x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 and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+mj-cs"/>
              </a:rPr>
              <a:t>15x</a:t>
            </a:r>
            <a:endParaRPr lang="ar-SA" b="1" dirty="0">
              <a:solidFill>
                <a:srgbClr val="00B050"/>
              </a:solidFill>
              <a:latin typeface="Arial" pitchFamily="34" charset="0"/>
              <a:cs typeface="+mj-cs"/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D5495-B5ED-4906-9799-35C9189376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0" name="عنصر نائب للتذييل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85800" y="2187575"/>
            <a:ext cx="8153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The magnification of an object is determined by multiplying the power of the objective lens by the power of the ocular lens.</a:t>
            </a:r>
            <a:endParaRPr lang="ar-SA" sz="2000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62000" y="3284538"/>
            <a:ext cx="716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Example: </a:t>
            </a:r>
          </a:p>
          <a:p>
            <a:pPr algn="justLow">
              <a:defRPr/>
            </a:pPr>
            <a:r>
              <a:rPr lang="en-US" sz="2400" b="1" dirty="0"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10x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ocular × </a:t>
            </a:r>
            <a:r>
              <a:rPr lang="en-US" sz="2400" b="1" dirty="0"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40x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objective =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400x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total magnification.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مستطيل 5"/>
          <p:cNvSpPr>
            <a:spLocks noChangeArrowheads="1"/>
          </p:cNvSpPr>
          <p:nvPr/>
        </p:nvSpPr>
        <p:spPr bwMode="auto">
          <a:xfrm>
            <a:off x="762000" y="769938"/>
            <a:ext cx="7620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principle purpose of a microscope is to magnify  the image of the objects </a:t>
            </a:r>
            <a:endParaRPr lang="ar-SA" sz="2400"/>
          </a:p>
        </p:txBody>
      </p:sp>
      <p:pic>
        <p:nvPicPr>
          <p:cNvPr id="9221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7FE81-3C4E-41D9-B340-29325CE2B7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9226" name="كائن 1"/>
          <p:cNvPicPr>
            <a:picLocks noChangeArrowheads="1"/>
          </p:cNvPicPr>
          <p:nvPr/>
        </p:nvPicPr>
        <p:blipFill>
          <a:blip r:embed="rId4" cstate="print"/>
          <a:srcRect b="-92"/>
          <a:stretch>
            <a:fillRect/>
          </a:stretch>
        </p:blipFill>
        <p:spPr bwMode="auto">
          <a:xfrm>
            <a:off x="7315200" y="4038600"/>
            <a:ext cx="182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17513" y="838200"/>
          <a:ext cx="8421687" cy="2103439"/>
        </p:xfrm>
        <a:graphic>
          <a:graphicData uri="http://schemas.openxmlformats.org/drawingml/2006/table">
            <a:tbl>
              <a:tblPr/>
              <a:tblGrid>
                <a:gridCol w="278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part</a:t>
                      </a:r>
                      <a:endParaRPr lang="en-US" sz="2400" b="1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function</a:t>
                      </a:r>
                      <a:endParaRPr lang="en-US" sz="2400" b="1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illuminator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Source of light.</a:t>
                      </a:r>
                      <a:endParaRPr lang="en-US" sz="24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condenser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Collect and concentrate the light towards the slide.</a:t>
                      </a:r>
                      <a:endParaRPr lang="en-US" sz="24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iris</a:t>
                      </a:r>
                      <a:r>
                        <a:rPr lang="en-US" sz="2400" b="1" baseline="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diaphragm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Controlling the amount of light.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59" name="Rectangle 1"/>
          <p:cNvSpPr>
            <a:spLocks noChangeArrowheads="1"/>
          </p:cNvSpPr>
          <p:nvPr/>
        </p:nvSpPr>
        <p:spPr bwMode="auto">
          <a:xfrm>
            <a:off x="2044700" y="76200"/>
            <a:ext cx="43561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3.The illumination system :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A14B0-1961-4F96-96E0-B7639D19DC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10262" name="كائن 1"/>
          <p:cNvPicPr>
            <a:picLocks noChangeArrowheads="1"/>
          </p:cNvPicPr>
          <p:nvPr/>
        </p:nvPicPr>
        <p:blipFill>
          <a:blip r:embed="rId3" cstate="print"/>
          <a:srcRect b="-92"/>
          <a:stretch>
            <a:fillRect/>
          </a:stretch>
        </p:blipFill>
        <p:spPr bwMode="auto">
          <a:xfrm>
            <a:off x="3200400" y="3048000"/>
            <a:ext cx="2514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On-screen Show (4:3)</PresentationFormat>
  <Paragraphs>184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momo</dc:creator>
  <cp:lastModifiedBy>salqarzae@outlook.com</cp:lastModifiedBy>
  <cp:revision>1</cp:revision>
  <dcterms:modified xsi:type="dcterms:W3CDTF">2024-01-15T08:53:41Z</dcterms:modified>
</cp:coreProperties>
</file>