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0"/>
  </p:notesMasterIdLst>
  <p:sldIdLst>
    <p:sldId id="256" r:id="rId2"/>
    <p:sldId id="257" r:id="rId3"/>
    <p:sldId id="280" r:id="rId4"/>
    <p:sldId id="282" r:id="rId5"/>
    <p:sldId id="258" r:id="rId6"/>
    <p:sldId id="259" r:id="rId7"/>
    <p:sldId id="261" r:id="rId8"/>
    <p:sldId id="260" r:id="rId9"/>
    <p:sldId id="263" r:id="rId10"/>
    <p:sldId id="284" r:id="rId11"/>
    <p:sldId id="286" r:id="rId12"/>
    <p:sldId id="277" r:id="rId13"/>
    <p:sldId id="266" r:id="rId14"/>
    <p:sldId id="287" r:id="rId15"/>
    <p:sldId id="289" r:id="rId16"/>
    <p:sldId id="290" r:id="rId17"/>
    <p:sldId id="273" r:id="rId18"/>
    <p:sldId id="268" r:id="rId19"/>
    <p:sldId id="293" r:id="rId20"/>
    <p:sldId id="269" r:id="rId21"/>
    <p:sldId id="291" r:id="rId22"/>
    <p:sldId id="270" r:id="rId23"/>
    <p:sldId id="278" r:id="rId24"/>
    <p:sldId id="279" r:id="rId25"/>
    <p:sldId id="292" r:id="rId26"/>
    <p:sldId id="271" r:id="rId27"/>
    <p:sldId id="272" r:id="rId28"/>
    <p:sldId id="275"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AA0020F-1FAA-401B-9BDA-DE9C0937E2B7}" type="datetimeFigureOut">
              <a:rPr lang="ar-SA" smtClean="0"/>
              <a:t>09/05/40</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0D67A06-E8DB-4D99-B2D4-9651A0D08537}" type="slidenum">
              <a:rPr lang="ar-SA" smtClean="0"/>
              <a:t>‹#›</a:t>
            </a:fld>
            <a:endParaRPr lang="ar-SA"/>
          </a:p>
        </p:txBody>
      </p:sp>
    </p:spTree>
    <p:extLst>
      <p:ext uri="{BB962C8B-B14F-4D97-AF65-F5344CB8AC3E}">
        <p14:creationId xmlns:p14="http://schemas.microsoft.com/office/powerpoint/2010/main" val="33809531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0D67A06-E8DB-4D99-B2D4-9651A0D08537}" type="slidenum">
              <a:rPr lang="ar-SA" smtClean="0"/>
              <a:t>10</a:t>
            </a:fld>
            <a:endParaRPr lang="ar-SA"/>
          </a:p>
        </p:txBody>
      </p:sp>
    </p:spTree>
    <p:extLst>
      <p:ext uri="{BB962C8B-B14F-4D97-AF65-F5344CB8AC3E}">
        <p14:creationId xmlns:p14="http://schemas.microsoft.com/office/powerpoint/2010/main" val="207908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http://faculty.smcm.edu/wihatch/courses/436web/436appendicies/measuringLiquid.html</a:t>
            </a:r>
          </a:p>
          <a:p>
            <a:r>
              <a:rPr lang="en-GB" dirty="0"/>
              <a:t>2-http://www.harpercollege.edu/tm-ps/chm/100/dgodambe/thedisk/labtech/volume.htm </a:t>
            </a:r>
          </a:p>
          <a:p>
            <a:endParaRPr lang="en-GB" dirty="0"/>
          </a:p>
          <a:p>
            <a:r>
              <a:rPr lang="en-GB" dirty="0"/>
              <a:t>* Serological</a:t>
            </a:r>
            <a:r>
              <a:rPr lang="en-GB" baseline="0" dirty="0"/>
              <a:t> or blow out pipette are calibrated so that the least drop of liquid needs to be blown out of the tip to deliver the full volume of the pipette (if you are not trying to deliver the full volume you may not have to blow these out)</a:t>
            </a:r>
            <a:endParaRPr lang="en-GB" dirty="0"/>
          </a:p>
        </p:txBody>
      </p:sp>
      <p:sp>
        <p:nvSpPr>
          <p:cNvPr id="4" name="Slide Number Placeholder 3"/>
          <p:cNvSpPr>
            <a:spLocks noGrp="1"/>
          </p:cNvSpPr>
          <p:nvPr>
            <p:ph type="sldNum" sz="quarter" idx="10"/>
          </p:nvPr>
        </p:nvSpPr>
        <p:spPr/>
        <p:txBody>
          <a:bodyPr/>
          <a:lstStyle/>
          <a:p>
            <a:fld id="{FF6F1FE6-EB3C-488A-BDEE-2DF7AA6BF420}" type="slidenum">
              <a:rPr lang="en-GB" smtClean="0"/>
              <a:t>11</a:t>
            </a:fld>
            <a:endParaRPr lang="en-GB"/>
          </a:p>
        </p:txBody>
      </p:sp>
    </p:spTree>
    <p:extLst>
      <p:ext uri="{BB962C8B-B14F-4D97-AF65-F5344CB8AC3E}">
        <p14:creationId xmlns:p14="http://schemas.microsoft.com/office/powerpoint/2010/main" val="422104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0D67A06-E8DB-4D99-B2D4-9651A0D08537}" type="slidenum">
              <a:rPr lang="ar-SA" smtClean="0"/>
              <a:t>12</a:t>
            </a:fld>
            <a:endParaRPr lang="ar-SA"/>
          </a:p>
        </p:txBody>
      </p:sp>
    </p:spTree>
    <p:extLst>
      <p:ext uri="{BB962C8B-B14F-4D97-AF65-F5344CB8AC3E}">
        <p14:creationId xmlns:p14="http://schemas.microsoft.com/office/powerpoint/2010/main" val="40080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http://faculty.smcm.edu/wihatch/courses/436web/436appendicies/measuringLiquid.html</a:t>
            </a:r>
          </a:p>
          <a:p>
            <a:r>
              <a:rPr lang="en-GB" dirty="0"/>
              <a:t>2-http://www.harpercollege.edu/tm-ps/chm/100/dgodambe/thedisk/labtech/volume.htm </a:t>
            </a:r>
          </a:p>
        </p:txBody>
      </p:sp>
      <p:sp>
        <p:nvSpPr>
          <p:cNvPr id="4" name="Slide Number Placeholder 3"/>
          <p:cNvSpPr>
            <a:spLocks noGrp="1"/>
          </p:cNvSpPr>
          <p:nvPr>
            <p:ph type="sldNum" sz="quarter" idx="10"/>
          </p:nvPr>
        </p:nvSpPr>
        <p:spPr/>
        <p:txBody>
          <a:bodyPr/>
          <a:lstStyle/>
          <a:p>
            <a:fld id="{FF6F1FE6-EB3C-488A-BDEE-2DF7AA6BF420}" type="slidenum">
              <a:rPr lang="en-GB" smtClean="0"/>
              <a:t>14</a:t>
            </a:fld>
            <a:endParaRPr lang="en-GB"/>
          </a:p>
        </p:txBody>
      </p:sp>
    </p:spTree>
    <p:extLst>
      <p:ext uri="{BB962C8B-B14F-4D97-AF65-F5344CB8AC3E}">
        <p14:creationId xmlns:p14="http://schemas.microsoft.com/office/powerpoint/2010/main" val="266761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http://faculty.smcm.edu/wihatch/courses/436web/436appendicies/measuringLiquid.html</a:t>
            </a:r>
          </a:p>
          <a:p>
            <a:r>
              <a:rPr lang="en-GB" dirty="0"/>
              <a:t>2-http://www.harpercollege.edu/tm-ps/chm/100/dgodambe/thedisk/labtech/volume.htm </a:t>
            </a:r>
          </a:p>
        </p:txBody>
      </p:sp>
      <p:sp>
        <p:nvSpPr>
          <p:cNvPr id="4" name="Slide Number Placeholder 3"/>
          <p:cNvSpPr>
            <a:spLocks noGrp="1"/>
          </p:cNvSpPr>
          <p:nvPr>
            <p:ph type="sldNum" sz="quarter" idx="10"/>
          </p:nvPr>
        </p:nvSpPr>
        <p:spPr/>
        <p:txBody>
          <a:bodyPr/>
          <a:lstStyle/>
          <a:p>
            <a:fld id="{FF6F1FE6-EB3C-488A-BDEE-2DF7AA6BF420}" type="slidenum">
              <a:rPr lang="en-GB" smtClean="0"/>
              <a:t>15</a:t>
            </a:fld>
            <a:endParaRPr lang="en-GB"/>
          </a:p>
        </p:txBody>
      </p:sp>
    </p:spTree>
    <p:extLst>
      <p:ext uri="{BB962C8B-B14F-4D97-AF65-F5344CB8AC3E}">
        <p14:creationId xmlns:p14="http://schemas.microsoft.com/office/powerpoint/2010/main" val="127339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http://faculty.smcm.edu/wihatch/courses/436web/436appendicies/measuringLiquid.html</a:t>
            </a:r>
          </a:p>
          <a:p>
            <a:r>
              <a:rPr lang="en-GB" dirty="0"/>
              <a:t>2-http://www.harpercollege.edu/tm-ps/chm/100/dgodambe/thedisk/labtech/volume.htm </a:t>
            </a:r>
          </a:p>
        </p:txBody>
      </p:sp>
      <p:sp>
        <p:nvSpPr>
          <p:cNvPr id="4" name="Slide Number Placeholder 3"/>
          <p:cNvSpPr>
            <a:spLocks noGrp="1"/>
          </p:cNvSpPr>
          <p:nvPr>
            <p:ph type="sldNum" sz="quarter" idx="10"/>
          </p:nvPr>
        </p:nvSpPr>
        <p:spPr/>
        <p:txBody>
          <a:bodyPr/>
          <a:lstStyle/>
          <a:p>
            <a:fld id="{FF6F1FE6-EB3C-488A-BDEE-2DF7AA6BF420}" type="slidenum">
              <a:rPr lang="en-GB" smtClean="0"/>
              <a:t>16</a:t>
            </a:fld>
            <a:endParaRPr lang="en-GB"/>
          </a:p>
        </p:txBody>
      </p:sp>
    </p:spTree>
    <p:extLst>
      <p:ext uri="{BB962C8B-B14F-4D97-AF65-F5344CB8AC3E}">
        <p14:creationId xmlns:p14="http://schemas.microsoft.com/office/powerpoint/2010/main" val="241672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http://faculty.smcm.edu/wihatch/courses/436web/436appendicies/measuringLiquid.html</a:t>
            </a:r>
          </a:p>
          <a:p>
            <a:r>
              <a:rPr lang="en-GB" dirty="0"/>
              <a:t>2-http://www.harpercollege.edu/tm-ps/chm/100/dgodambe/thedisk/labtech/volume.htm </a:t>
            </a:r>
          </a:p>
        </p:txBody>
      </p:sp>
      <p:sp>
        <p:nvSpPr>
          <p:cNvPr id="4" name="Slide Number Placeholder 3"/>
          <p:cNvSpPr>
            <a:spLocks noGrp="1"/>
          </p:cNvSpPr>
          <p:nvPr>
            <p:ph type="sldNum" sz="quarter" idx="10"/>
          </p:nvPr>
        </p:nvSpPr>
        <p:spPr/>
        <p:txBody>
          <a:bodyPr/>
          <a:lstStyle/>
          <a:p>
            <a:fld id="{FF6F1FE6-EB3C-488A-BDEE-2DF7AA6BF420}" type="slidenum">
              <a:rPr lang="en-GB" smtClean="0"/>
              <a:t>17</a:t>
            </a:fld>
            <a:endParaRPr lang="en-GB"/>
          </a:p>
        </p:txBody>
      </p:sp>
    </p:spTree>
    <p:extLst>
      <p:ext uri="{BB962C8B-B14F-4D97-AF65-F5344CB8AC3E}">
        <p14:creationId xmlns:p14="http://schemas.microsoft.com/office/powerpoint/2010/main" val="239085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A960C12-A240-4846-BF3F-548643A44037}" type="datetimeFigureOut">
              <a:rPr lang="ar-SA" smtClean="0"/>
              <a:t>09/05/40</a:t>
            </a:fld>
            <a:endParaRPr lang="ar-SA"/>
          </a:p>
        </p:txBody>
      </p:sp>
      <p:sp>
        <p:nvSpPr>
          <p:cNvPr id="5" name="Footer Placeholder 4"/>
          <p:cNvSpPr>
            <a:spLocks noGrp="1"/>
          </p:cNvSpPr>
          <p:nvPr>
            <p:ph type="ftr" sz="quarter" idx="11"/>
          </p:nvPr>
        </p:nvSpPr>
        <p:spPr/>
        <p:txBody>
          <a:bodyPr/>
          <a:lstStyle/>
          <a:p>
            <a:endParaRPr lang="ar-SA"/>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778CDA7-4FBF-447B-A3DE-F9CA310F2526}"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9A960C12-A240-4846-BF3F-548643A44037}" type="datetimeFigureOut">
              <a:rPr lang="ar-SA" smtClean="0"/>
              <a:t>09/05/40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9A960C12-A240-4846-BF3F-548643A44037}" type="datetimeFigureOut">
              <a:rPr lang="ar-SA" smtClean="0"/>
              <a:t>09/05/40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9A960C12-A240-4846-BF3F-548643A44037}" type="datetimeFigureOut">
              <a:rPr lang="ar-SA" smtClean="0"/>
              <a:t>09/05/40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9A960C12-A240-4846-BF3F-548643A44037}" type="datetimeFigureOut">
              <a:rPr lang="ar-SA" smtClean="0"/>
              <a:t>09/05/40</a:t>
            </a:fld>
            <a:endParaRPr lang="ar-SA"/>
          </a:p>
        </p:txBody>
      </p:sp>
      <p:sp>
        <p:nvSpPr>
          <p:cNvPr id="8" name="Slide Number Placeholder 7"/>
          <p:cNvSpPr>
            <a:spLocks noGrp="1"/>
          </p:cNvSpPr>
          <p:nvPr>
            <p:ph type="sldNum" sz="quarter" idx="11"/>
          </p:nvPr>
        </p:nvSpPr>
        <p:spPr/>
        <p:txBody>
          <a:bodyPr/>
          <a:lstStyle/>
          <a:p>
            <a:fld id="{F778CDA7-4FBF-447B-A3DE-F9CA310F2526}" type="slidenum">
              <a:rPr lang="ar-SA" smtClean="0"/>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9A960C12-A240-4846-BF3F-548643A44037}" type="datetimeFigureOut">
              <a:rPr lang="ar-SA" smtClean="0"/>
              <a:t>09/05/40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ar-SA"/>
              <a:t>انقر لتحرير أنماط النص الرئيسي</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A960C12-A240-4846-BF3F-548643A44037}" type="datetimeFigureOut">
              <a:rPr lang="ar-SA" smtClean="0"/>
              <a:t>09/05/40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9A960C12-A240-4846-BF3F-548643A44037}" type="datetimeFigureOut">
              <a:rPr lang="ar-SA" smtClean="0"/>
              <a:t>09/05/40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60C12-A240-4846-BF3F-548643A44037}" type="datetimeFigureOut">
              <a:rPr lang="ar-SA" smtClean="0"/>
              <a:t>09/05/40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778CDA7-4FBF-447B-A3DE-F9CA310F2526}"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9A960C12-A240-4846-BF3F-548643A44037}" type="datetimeFigureOut">
              <a:rPr lang="ar-SA" smtClean="0"/>
              <a:t>09/05/40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778CDA7-4FBF-447B-A3DE-F9CA310F2526}" type="slidenum">
              <a:rPr lang="ar-SA" smtClean="0"/>
              <a:t>‹#›</a:t>
            </a:fld>
            <a:endParaRPr lang="ar-SA"/>
          </a:p>
        </p:txBody>
      </p:sp>
      <p:sp>
        <p:nvSpPr>
          <p:cNvPr id="8" name="Title 7"/>
          <p:cNvSpPr>
            <a:spLocks noGrp="1"/>
          </p:cNvSpPr>
          <p:nvPr>
            <p:ph type="title"/>
          </p:nvPr>
        </p:nvSpPr>
        <p:spPr/>
        <p:txBody>
          <a:bodyPr/>
          <a:lstStyle/>
          <a:p>
            <a:r>
              <a:rPr lang="ar-SA"/>
              <a:t>انقر لتحرير نمط العنوان الرئيسي</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fld id="{9A960C12-A240-4846-BF3F-548643A44037}" type="datetimeFigureOut">
              <a:rPr lang="ar-SA" smtClean="0"/>
              <a:t>09/05/40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778CDA7-4FBF-447B-A3DE-F9CA310F2526}" type="slidenum">
              <a:rPr lang="ar-SA" smtClean="0"/>
              <a:t>‹#›</a:t>
            </a:fld>
            <a:endParaRPr lang="ar-SA"/>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ar-SA"/>
              <a:t>انقر لتحرير نمط العنوان الرئيسي</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A960C12-A240-4846-BF3F-548643A44037}" type="datetimeFigureOut">
              <a:rPr lang="ar-SA" smtClean="0"/>
              <a:t>09/05/40</a:t>
            </a:fld>
            <a:endParaRPr lang="ar-SA"/>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ar-SA"/>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778CDA7-4FBF-447B-A3DE-F9CA310F2526}" type="slidenum">
              <a:rPr lang="ar-SA" smtClean="0"/>
              <a:t>‹#›</a:t>
            </a:fld>
            <a:endParaRPr lang="ar-SA"/>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youtube.com/watch?v=0UymyTJATLc" TargetMode="Externa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hyperlink" Target="https://www.youtube.com/watch?v=vwY-xWMam7o"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pPr rtl="0"/>
            <a:r>
              <a:rPr lang="en-US" dirty="0"/>
              <a:t>BCH 312 [PRACTICAL]</a:t>
            </a:r>
            <a:endParaRPr lang="ar-SA" dirty="0"/>
          </a:p>
        </p:txBody>
      </p:sp>
      <p:sp>
        <p:nvSpPr>
          <p:cNvPr id="5" name="مربع نص 4"/>
          <p:cNvSpPr txBox="1"/>
          <p:nvPr/>
        </p:nvSpPr>
        <p:spPr>
          <a:xfrm>
            <a:off x="179513" y="1022736"/>
            <a:ext cx="8424936" cy="954107"/>
          </a:xfrm>
          <a:prstGeom prst="rect">
            <a:avLst/>
          </a:prstGeom>
          <a:noFill/>
        </p:spPr>
        <p:txBody>
          <a:bodyPr wrap="square" rtlCol="1">
            <a:spAutoFit/>
          </a:bodyPr>
          <a:lstStyle/>
          <a:p>
            <a:pPr algn="ctr" rtl="0"/>
            <a:r>
              <a:rPr lang="en-US" sz="2800" b="1" dirty="0"/>
              <a:t>Identification of the common laboratory glassware, pipettes and instruments  . </a:t>
            </a:r>
            <a:endParaRPr lang="ar-SA" sz="2800" dirty="0"/>
          </a:p>
        </p:txBody>
      </p:sp>
    </p:spTree>
    <p:extLst>
      <p:ext uri="{BB962C8B-B14F-4D97-AF65-F5344CB8AC3E}">
        <p14:creationId xmlns:p14="http://schemas.microsoft.com/office/powerpoint/2010/main" val="345856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3033098" y="37692"/>
            <a:ext cx="3095600" cy="843651"/>
          </a:xfrm>
          <a:prstGeom prst="rect">
            <a:avLst/>
          </a:prstGeom>
          <a:noFill/>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2100" b="1" dirty="0">
                <a:ln w="12700">
                  <a:noFill/>
                  <a:prstDash val="solid"/>
                </a:ln>
                <a:latin typeface="Ebrima" panose="02000000000000000000" pitchFamily="2" charset="0"/>
                <a:ea typeface="Ebrima" panose="02000000000000000000" pitchFamily="2" charset="0"/>
                <a:cs typeface="Ebrima" panose="02000000000000000000" pitchFamily="2" charset="0"/>
              </a:rPr>
              <a:t>Types of pipettes</a:t>
            </a:r>
          </a:p>
        </p:txBody>
      </p:sp>
      <p:grpSp>
        <p:nvGrpSpPr>
          <p:cNvPr id="39" name="Group 38"/>
          <p:cNvGrpSpPr/>
          <p:nvPr/>
        </p:nvGrpSpPr>
        <p:grpSpPr>
          <a:xfrm>
            <a:off x="551438" y="747156"/>
            <a:ext cx="7922981" cy="314326"/>
            <a:chOff x="790575" y="342900"/>
            <a:chExt cx="10563974" cy="419101"/>
          </a:xfrm>
        </p:grpSpPr>
        <p:cxnSp>
          <p:nvCxnSpPr>
            <p:cNvPr id="41" name="Straight Connector 40"/>
            <p:cNvCxnSpPr/>
            <p:nvPr/>
          </p:nvCxnSpPr>
          <p:spPr>
            <a:xfrm>
              <a:off x="5553075" y="342900"/>
              <a:ext cx="1" cy="398925"/>
            </a:xfrm>
            <a:prstGeom prst="line">
              <a:avLst/>
            </a:prstGeom>
            <a:ln w="28575">
              <a:solidFill>
                <a:schemeClr val="tx2"/>
              </a:solidFill>
            </a:ln>
            <a:effectLst/>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a:xfrm flipH="1" flipV="1">
              <a:off x="790575" y="741825"/>
              <a:ext cx="10563974" cy="20176"/>
            </a:xfrm>
            <a:prstGeom prst="line">
              <a:avLst/>
            </a:prstGeom>
            <a:ln w="28575">
              <a:solidFill>
                <a:schemeClr val="tx2"/>
              </a:solidFill>
            </a:ln>
            <a:effectLst/>
          </p:spPr>
          <p:style>
            <a:lnRef idx="2">
              <a:schemeClr val="accent2"/>
            </a:lnRef>
            <a:fillRef idx="0">
              <a:schemeClr val="accent2"/>
            </a:fillRef>
            <a:effectRef idx="1">
              <a:schemeClr val="accent2"/>
            </a:effectRef>
            <a:fontRef idx="minor">
              <a:schemeClr val="tx1"/>
            </a:fontRef>
          </p:style>
        </p:cxnSp>
      </p:grpSp>
      <p:cxnSp>
        <p:nvCxnSpPr>
          <p:cNvPr id="44" name="Straight Arrow Connector 43"/>
          <p:cNvCxnSpPr/>
          <p:nvPr/>
        </p:nvCxnSpPr>
        <p:spPr>
          <a:xfrm>
            <a:off x="551438" y="1046350"/>
            <a:ext cx="0" cy="351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8474419" y="1063566"/>
            <a:ext cx="0" cy="351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46" name="Straight Arrow Connector 45"/>
          <p:cNvCxnSpPr/>
          <p:nvPr/>
        </p:nvCxnSpPr>
        <p:spPr>
          <a:xfrm>
            <a:off x="4417064" y="1046350"/>
            <a:ext cx="0" cy="351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10412" y="1590399"/>
            <a:ext cx="1897059" cy="338554"/>
          </a:xfrm>
          <a:prstGeom prst="rect">
            <a:avLst/>
          </a:prstGeom>
        </p:spPr>
        <p:txBody>
          <a:bodyPr wrap="none">
            <a:spAutoFit/>
          </a:bodyPr>
          <a:lstStyle/>
          <a:p>
            <a:pPr algn="ctr">
              <a:defRPr/>
            </a:pPr>
            <a:r>
              <a:rPr lang="en-US" sz="1600" b="1" dirty="0">
                <a:effectLst/>
                <a:latin typeface="Times New Roman" panose="02020603050405020304" pitchFamily="18" charset="0"/>
                <a:cs typeface="Times New Roman" panose="02020603050405020304" pitchFamily="18" charset="0"/>
              </a:rPr>
              <a:t>Volumetric pipettes</a:t>
            </a:r>
            <a:endParaRPr lang="en-GB" sz="1600" b="1" dirty="0">
              <a:effectLst/>
            </a:endParaRPr>
          </a:p>
        </p:txBody>
      </p:sp>
      <p:sp>
        <p:nvSpPr>
          <p:cNvPr id="47" name="Rectangle 46"/>
          <p:cNvSpPr/>
          <p:nvPr/>
        </p:nvSpPr>
        <p:spPr>
          <a:xfrm>
            <a:off x="3601509" y="1554638"/>
            <a:ext cx="1880644" cy="338554"/>
          </a:xfrm>
          <a:prstGeom prst="rect">
            <a:avLst/>
          </a:prstGeom>
        </p:spPr>
        <p:txBody>
          <a:bodyPr wrap="none">
            <a:spAutoFit/>
          </a:bodyPr>
          <a:lstStyle/>
          <a:p>
            <a:pPr algn="ctr">
              <a:defRPr/>
            </a:pPr>
            <a:r>
              <a:rPr lang="en-US" sz="1600" b="1" dirty="0">
                <a:effectLst/>
                <a:latin typeface="Times New Roman" panose="02020603050405020304" pitchFamily="18" charset="0"/>
                <a:cs typeface="Times New Roman" panose="02020603050405020304" pitchFamily="18" charset="0"/>
              </a:rPr>
              <a:t>Graduated pipettes</a:t>
            </a:r>
            <a:endParaRPr lang="en-GB" sz="1600" b="1" dirty="0">
              <a:effectLst/>
            </a:endParaRPr>
          </a:p>
        </p:txBody>
      </p:sp>
      <p:sp>
        <p:nvSpPr>
          <p:cNvPr id="48" name="Rectangle 47"/>
          <p:cNvSpPr/>
          <p:nvPr/>
        </p:nvSpPr>
        <p:spPr>
          <a:xfrm>
            <a:off x="7557299" y="1499504"/>
            <a:ext cx="1404039" cy="338554"/>
          </a:xfrm>
          <a:prstGeom prst="rect">
            <a:avLst/>
          </a:prstGeom>
        </p:spPr>
        <p:txBody>
          <a:bodyPr wrap="none">
            <a:spAutoFit/>
          </a:bodyPr>
          <a:lstStyle/>
          <a:p>
            <a:pPr algn="ctr">
              <a:defRPr/>
            </a:pPr>
            <a:r>
              <a:rPr lang="en-US" sz="1600" b="1" dirty="0">
                <a:effectLst/>
                <a:latin typeface="Times New Roman" panose="02020603050405020304" pitchFamily="18" charset="0"/>
                <a:cs typeface="Times New Roman" panose="02020603050405020304" pitchFamily="18" charset="0"/>
              </a:rPr>
              <a:t>Micropipettes</a:t>
            </a:r>
            <a:endParaRPr lang="en-GB" sz="1350" b="1" dirty="0">
              <a:effectLst/>
            </a:endParaRPr>
          </a:p>
        </p:txBody>
      </p:sp>
      <p:cxnSp>
        <p:nvCxnSpPr>
          <p:cNvPr id="49" name="Straight Arrow Connector 48"/>
          <p:cNvCxnSpPr/>
          <p:nvPr/>
        </p:nvCxnSpPr>
        <p:spPr>
          <a:xfrm>
            <a:off x="938117" y="2132393"/>
            <a:ext cx="0" cy="351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50" name="Straight Arrow Connector 49"/>
          <p:cNvCxnSpPr/>
          <p:nvPr/>
        </p:nvCxnSpPr>
        <p:spPr>
          <a:xfrm>
            <a:off x="8259318" y="2132393"/>
            <a:ext cx="0" cy="351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pic>
        <p:nvPicPr>
          <p:cNvPr id="2050" name="Picture 2" descr="http://img.medicalexpo.com/images_me/photo-g/84315-60906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498" t="8042" r="32062" b="8026"/>
          <a:stretch/>
        </p:blipFill>
        <p:spPr bwMode="auto">
          <a:xfrm>
            <a:off x="7599317" y="2608191"/>
            <a:ext cx="1242252" cy="293535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arienfeld-superior.com/tl_files/images/Produktfotos/MF_Produktfotos_web/55.021.XX.jpg"/>
          <p:cNvPicPr>
            <a:picLocks noChangeAspect="1" noChangeArrowheads="1"/>
          </p:cNvPicPr>
          <p:nvPr/>
        </p:nvPicPr>
        <p:blipFill rotWithShape="1">
          <a:blip r:embed="rId4">
            <a:extLst>
              <a:ext uri="{28A0092B-C50C-407E-A947-70E740481C1C}">
                <a14:useLocalDpi xmlns:a14="http://schemas.microsoft.com/office/drawing/2010/main" val="0"/>
              </a:ext>
            </a:extLst>
          </a:blip>
          <a:srcRect l="42600" t="1107" r="41846" b="60"/>
          <a:stretch/>
        </p:blipFill>
        <p:spPr bwMode="auto">
          <a:xfrm>
            <a:off x="560832" y="2582466"/>
            <a:ext cx="646176" cy="308610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a:xfrm>
            <a:off x="3181922" y="2247506"/>
            <a:ext cx="0" cy="270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52" name="Straight Connector 51"/>
          <p:cNvCxnSpPr/>
          <p:nvPr/>
        </p:nvCxnSpPr>
        <p:spPr>
          <a:xfrm>
            <a:off x="4361906" y="1954628"/>
            <a:ext cx="1" cy="299194"/>
          </a:xfrm>
          <a:prstGeom prst="line">
            <a:avLst/>
          </a:prstGeom>
          <a:ln w="28575">
            <a:solidFill>
              <a:schemeClr val="tx2"/>
            </a:solidFill>
          </a:ln>
          <a:effectLst/>
        </p:spPr>
        <p:style>
          <a:lnRef idx="2">
            <a:schemeClr val="accent2"/>
          </a:lnRef>
          <a:fillRef idx="0">
            <a:schemeClr val="accent2"/>
          </a:fillRef>
          <a:effectRef idx="1">
            <a:schemeClr val="accent2"/>
          </a:effectRef>
          <a:fontRef idx="minor">
            <a:schemeClr val="tx1"/>
          </a:fontRef>
        </p:style>
      </p:cxnSp>
      <p:cxnSp>
        <p:nvCxnSpPr>
          <p:cNvPr id="53" name="Straight Connector 52"/>
          <p:cNvCxnSpPr/>
          <p:nvPr/>
        </p:nvCxnSpPr>
        <p:spPr>
          <a:xfrm flipH="1">
            <a:off x="3175064" y="2236936"/>
            <a:ext cx="2484000" cy="5532"/>
          </a:xfrm>
          <a:prstGeom prst="line">
            <a:avLst/>
          </a:prstGeom>
          <a:ln w="28575">
            <a:solidFill>
              <a:schemeClr val="tx2"/>
            </a:solidFill>
          </a:ln>
          <a:effectLst/>
        </p:spPr>
        <p:style>
          <a:lnRef idx="2">
            <a:schemeClr val="accent2"/>
          </a:lnRef>
          <a:fillRef idx="0">
            <a:schemeClr val="accent2"/>
          </a:fillRef>
          <a:effectRef idx="1">
            <a:schemeClr val="accent2"/>
          </a:effectRef>
          <a:fontRef idx="minor">
            <a:schemeClr val="tx1"/>
          </a:fontRef>
        </p:style>
      </p:cxnSp>
      <p:cxnSp>
        <p:nvCxnSpPr>
          <p:cNvPr id="54" name="Straight Arrow Connector 53"/>
          <p:cNvCxnSpPr/>
          <p:nvPr/>
        </p:nvCxnSpPr>
        <p:spPr>
          <a:xfrm>
            <a:off x="5659064" y="2236936"/>
            <a:ext cx="0" cy="270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sp>
        <p:nvSpPr>
          <p:cNvPr id="16" name="Rectangle 15"/>
          <p:cNvSpPr/>
          <p:nvPr/>
        </p:nvSpPr>
        <p:spPr>
          <a:xfrm>
            <a:off x="2584071" y="2532331"/>
            <a:ext cx="1234697" cy="300082"/>
          </a:xfrm>
          <a:prstGeom prst="rect">
            <a:avLst/>
          </a:prstGeom>
        </p:spPr>
        <p:txBody>
          <a:bodyPr wrap="none">
            <a:spAutoFit/>
          </a:bodyPr>
          <a:lstStyle/>
          <a:p>
            <a:r>
              <a:rPr lang="en-GB" sz="1350" b="1" dirty="0">
                <a:latin typeface="Times New Roman" panose="02020603050405020304" pitchFamily="18" charset="0"/>
                <a:cs typeface="Times New Roman" panose="02020603050405020304" pitchFamily="18" charset="0"/>
              </a:rPr>
              <a:t>Mohr Pipettes</a:t>
            </a:r>
            <a:endParaRPr lang="en-GB" sz="1350" b="1" dirty="0"/>
          </a:p>
        </p:txBody>
      </p:sp>
      <p:sp>
        <p:nvSpPr>
          <p:cNvPr id="56" name="Rectangle 55"/>
          <p:cNvSpPr/>
          <p:nvPr/>
        </p:nvSpPr>
        <p:spPr>
          <a:xfrm>
            <a:off x="4820065" y="2553858"/>
            <a:ext cx="1629036" cy="300082"/>
          </a:xfrm>
          <a:prstGeom prst="rect">
            <a:avLst/>
          </a:prstGeom>
        </p:spPr>
        <p:txBody>
          <a:bodyPr wrap="none">
            <a:spAutoFit/>
          </a:bodyPr>
          <a:lstStyle/>
          <a:p>
            <a:r>
              <a:rPr lang="en-GB" sz="1350" b="1" dirty="0">
                <a:latin typeface="Times New Roman" panose="02020603050405020304" pitchFamily="18" charset="0"/>
                <a:cs typeface="Times New Roman" panose="02020603050405020304" pitchFamily="18" charset="0"/>
              </a:rPr>
              <a:t>Serological Pipettes</a:t>
            </a:r>
            <a:endParaRPr lang="en-GB" sz="1350" b="1" dirty="0"/>
          </a:p>
        </p:txBody>
      </p:sp>
      <p:cxnSp>
        <p:nvCxnSpPr>
          <p:cNvPr id="58" name="Straight Arrow Connector 57"/>
          <p:cNvCxnSpPr/>
          <p:nvPr/>
        </p:nvCxnSpPr>
        <p:spPr>
          <a:xfrm>
            <a:off x="5634583" y="2853940"/>
            <a:ext cx="0" cy="270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pic>
        <p:nvPicPr>
          <p:cNvPr id="2054" name="Picture 6" descr="http://slc.umd.umich.edu/slconline/PIPET/img012.jpg"/>
          <p:cNvPicPr>
            <a:picLocks noChangeAspect="1" noChangeArrowheads="1"/>
          </p:cNvPicPr>
          <p:nvPr/>
        </p:nvPicPr>
        <p:blipFill rotWithShape="1">
          <a:blip r:embed="rId5">
            <a:extLst>
              <a:ext uri="{28A0092B-C50C-407E-A947-70E740481C1C}">
                <a14:useLocalDpi xmlns:a14="http://schemas.microsoft.com/office/drawing/2010/main" val="0"/>
              </a:ext>
            </a:extLst>
          </a:blip>
          <a:srcRect l="59838" t="50987" r="3203" b="37055"/>
          <a:stretch/>
        </p:blipFill>
        <p:spPr bwMode="auto">
          <a:xfrm>
            <a:off x="1678079" y="3690739"/>
            <a:ext cx="2586187" cy="62754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http://slc.umd.umich.edu/slconline/PIPET/img012.jpg"/>
          <p:cNvPicPr>
            <a:picLocks noChangeAspect="1" noChangeArrowheads="1"/>
          </p:cNvPicPr>
          <p:nvPr/>
        </p:nvPicPr>
        <p:blipFill rotWithShape="1">
          <a:blip r:embed="rId5">
            <a:extLst>
              <a:ext uri="{28A0092B-C50C-407E-A947-70E740481C1C}">
                <a14:useLocalDpi xmlns:a14="http://schemas.microsoft.com/office/drawing/2010/main" val="0"/>
              </a:ext>
            </a:extLst>
          </a:blip>
          <a:srcRect l="61625" t="81381" r="4536" b="5493"/>
          <a:stretch/>
        </p:blipFill>
        <p:spPr bwMode="auto">
          <a:xfrm>
            <a:off x="4667874" y="3653655"/>
            <a:ext cx="2483388" cy="7224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a:srcRect l="35275" t="38326" r="58159" b="30201"/>
          <a:stretch/>
        </p:blipFill>
        <p:spPr>
          <a:xfrm>
            <a:off x="2971173" y="4570815"/>
            <a:ext cx="1032388" cy="1920146"/>
          </a:xfrm>
          <a:prstGeom prst="rect">
            <a:avLst/>
          </a:prstGeom>
        </p:spPr>
      </p:pic>
      <p:pic>
        <p:nvPicPr>
          <p:cNvPr id="31" name="Picture 30"/>
          <p:cNvPicPr>
            <a:picLocks noChangeAspect="1"/>
          </p:cNvPicPr>
          <p:nvPr/>
        </p:nvPicPr>
        <p:blipFill rotWithShape="1">
          <a:blip r:embed="rId6"/>
          <a:srcRect l="74583" t="38155" r="17048" b="30201"/>
          <a:stretch/>
        </p:blipFill>
        <p:spPr>
          <a:xfrm>
            <a:off x="5482153" y="4522187"/>
            <a:ext cx="1156731" cy="1897082"/>
          </a:xfrm>
          <a:prstGeom prst="rect">
            <a:avLst/>
          </a:prstGeom>
        </p:spPr>
      </p:pic>
      <p:cxnSp>
        <p:nvCxnSpPr>
          <p:cNvPr id="32" name="Straight Arrow Connector 31"/>
          <p:cNvCxnSpPr/>
          <p:nvPr/>
        </p:nvCxnSpPr>
        <p:spPr>
          <a:xfrm>
            <a:off x="3181922" y="2800252"/>
            <a:ext cx="0" cy="270000"/>
          </a:xfrm>
          <a:prstGeom prst="straightConnector1">
            <a:avLst/>
          </a:prstGeom>
          <a:ln w="28575">
            <a:solidFill>
              <a:schemeClr val="tx2"/>
            </a:solidFill>
            <a:tailEnd type="triangle"/>
          </a:ln>
          <a:effectLst/>
        </p:spPr>
        <p:style>
          <a:lnRef idx="2">
            <a:schemeClr val="accent2"/>
          </a:lnRef>
          <a:fillRef idx="0">
            <a:schemeClr val="accent2"/>
          </a:fillRef>
          <a:effectRef idx="1">
            <a:schemeClr val="accent2"/>
          </a:effectRef>
          <a:fontRef idx="minor">
            <a:schemeClr val="tx1"/>
          </a:fontRef>
        </p:style>
      </p:cxnSp>
      <p:sp>
        <p:nvSpPr>
          <p:cNvPr id="33" name="Rectangle 32"/>
          <p:cNvSpPr/>
          <p:nvPr/>
        </p:nvSpPr>
        <p:spPr>
          <a:xfrm>
            <a:off x="1992168" y="3268142"/>
            <a:ext cx="2233417" cy="276999"/>
          </a:xfrm>
          <a:prstGeom prst="rect">
            <a:avLst/>
          </a:prstGeom>
        </p:spPr>
        <p:txBody>
          <a:bodyPr wrap="square">
            <a:spAutoFit/>
          </a:bodyPr>
          <a:lstStyle/>
          <a:p>
            <a:r>
              <a:rPr lang="en-GB" sz="1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(Graduated between two marks</a:t>
            </a:r>
            <a:r>
              <a:rPr lang="ar-SA" sz="1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endParaRPr lang="en-GB" sz="1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
        <p:nvSpPr>
          <p:cNvPr id="34" name="Rectangle 33"/>
          <p:cNvSpPr/>
          <p:nvPr/>
        </p:nvSpPr>
        <p:spPr>
          <a:xfrm>
            <a:off x="4716471" y="3230564"/>
            <a:ext cx="2335704" cy="276999"/>
          </a:xfrm>
          <a:prstGeom prst="rect">
            <a:avLst/>
          </a:prstGeom>
        </p:spPr>
        <p:txBody>
          <a:bodyPr wrap="none">
            <a:spAutoFit/>
          </a:bodyPr>
          <a:lstStyle/>
          <a:p>
            <a:r>
              <a:rPr lang="en-GB" sz="1200"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(Graduation mark down to the tip)</a:t>
            </a:r>
          </a:p>
        </p:txBody>
      </p:sp>
    </p:spTree>
    <p:extLst>
      <p:ext uri="{BB962C8B-B14F-4D97-AF65-F5344CB8AC3E}">
        <p14:creationId xmlns:p14="http://schemas.microsoft.com/office/powerpoint/2010/main" val="356881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85742066"/>
              </p:ext>
            </p:extLst>
          </p:nvPr>
        </p:nvGraphicFramePr>
        <p:xfrm>
          <a:off x="1274064" y="2206243"/>
          <a:ext cx="6096000" cy="3103374"/>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095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effectLst/>
                          <a:latin typeface="Times New Roman" panose="02020603050405020304" pitchFamily="18" charset="0"/>
                          <a:cs typeface="Times New Roman" panose="02020603050405020304" pitchFamily="18" charset="0"/>
                        </a:rPr>
                        <a:t>Volumetric pipettes</a:t>
                      </a:r>
                      <a:endParaRPr lang="en-GB" sz="1400" b="1" dirty="0">
                        <a:solidFill>
                          <a:srgbClr val="C00000"/>
                        </a:solidFill>
                        <a:effectLst/>
                      </a:endParaRPr>
                    </a:p>
                  </a:txBody>
                  <a:tcPr marL="68580" marR="68580" marT="34290" marB="34290" anchor="ctr">
                    <a:solidFill>
                      <a:schemeClr val="accent3">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n>
                            <a:noFill/>
                          </a:ln>
                          <a:solidFill>
                            <a:srgbClr val="C00000"/>
                          </a:solidFill>
                          <a:effectLst/>
                          <a:latin typeface="Times New Roman" panose="02020603050405020304" pitchFamily="18" charset="0"/>
                          <a:cs typeface="Times New Roman" panose="02020603050405020304" pitchFamily="18" charset="0"/>
                        </a:rPr>
                        <a:t>Graduated pipettes</a:t>
                      </a:r>
                      <a:endParaRPr lang="en-GB" sz="1400" b="1" dirty="0">
                        <a:ln>
                          <a:noFill/>
                        </a:ln>
                        <a:solidFill>
                          <a:srgbClr val="C00000"/>
                        </a:solidFill>
                        <a:effectLst/>
                      </a:endParaRPr>
                    </a:p>
                  </a:txBody>
                  <a:tcPr marL="68580" marR="68580" marT="34290" marB="34290" anchor="ctr">
                    <a:solidFill>
                      <a:schemeClr val="accent3">
                        <a:lumMod val="20000"/>
                        <a:lumOff val="80000"/>
                      </a:schemeClr>
                    </a:solidFill>
                  </a:tcPr>
                </a:tc>
                <a:extLst>
                  <a:ext uri="{0D108BD9-81ED-4DB2-BD59-A6C34878D82A}">
                    <a16:rowId xmlns:a16="http://schemas.microsoft.com/office/drawing/2014/main" val="10000"/>
                  </a:ext>
                </a:extLst>
              </a:tr>
              <a:tr h="6192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a:solidFill>
                            <a:schemeClr val="tx1"/>
                          </a:solidFill>
                          <a:latin typeface="Times New Roman" panose="02020603050405020304" pitchFamily="18" charset="0"/>
                          <a:ea typeface="+mn-ea"/>
                          <a:cs typeface="Times New Roman" panose="02020603050405020304" pitchFamily="18" charset="0"/>
                        </a:rPr>
                        <a:t>Transfer  (</a:t>
                      </a:r>
                      <a:r>
                        <a:rPr kumimoji="0" lang="en-GB" sz="1400" b="0" kern="1200" dirty="0">
                          <a:solidFill>
                            <a:schemeClr val="tx1"/>
                          </a:solidFill>
                          <a:latin typeface="Times New Roman" panose="02020603050405020304" pitchFamily="18" charset="0"/>
                          <a:ea typeface="+mn-ea"/>
                          <a:cs typeface="Times New Roman" panose="02020603050405020304" pitchFamily="18" charset="0"/>
                        </a:rPr>
                        <a:t>designed to deliver accurately fixed volume of  liquid</a:t>
                      </a:r>
                      <a:r>
                        <a:rPr kumimoji="0" lang="en-US" sz="1400" b="0" kern="1200" dirty="0">
                          <a:solidFill>
                            <a:schemeClr val="tx1"/>
                          </a:solidFill>
                          <a:latin typeface="Times New Roman" panose="02020603050405020304" pitchFamily="18" charset="0"/>
                          <a:ea typeface="+mn-ea"/>
                          <a:cs typeface="Times New Roman" panose="02020603050405020304" pitchFamily="18" charset="0"/>
                        </a:rPr>
                        <a:t>)</a:t>
                      </a:r>
                    </a:p>
                  </a:txBody>
                  <a:tcPr marL="68580" marR="68580" marT="34290" marB="34290" anchor="ctr"/>
                </a:tc>
                <a:tc>
                  <a:txBody>
                    <a:bodyPr/>
                    <a:lstStyle/>
                    <a:p>
                      <a:pPr algn="ctr"/>
                      <a:r>
                        <a:rPr kumimoji="0" lang="en-US" sz="1400" b="0" kern="1200" dirty="0">
                          <a:solidFill>
                            <a:schemeClr val="tx1"/>
                          </a:solidFill>
                          <a:latin typeface="Times New Roman" panose="02020603050405020304" pitchFamily="18" charset="0"/>
                          <a:ea typeface="+mn-ea"/>
                          <a:cs typeface="Times New Roman" panose="02020603050405020304" pitchFamily="18" charset="0"/>
                        </a:rPr>
                        <a:t>Measuring</a:t>
                      </a:r>
                      <a:endParaRPr kumimoji="0" lang="en-GB" sz="1400" b="0" kern="1200" dirty="0">
                        <a:solidFill>
                          <a:schemeClr val="tx1"/>
                        </a:solidFill>
                        <a:latin typeface="Times New Roman" panose="02020603050405020304" pitchFamily="18" charset="0"/>
                        <a:ea typeface="+mn-ea"/>
                        <a:cs typeface="Times New Roman" panose="02020603050405020304" pitchFamily="18" charset="0"/>
                      </a:endParaRPr>
                    </a:p>
                  </a:txBody>
                  <a:tcPr marL="68580" marR="68580" marT="34290" marB="34290" anchor="ctr"/>
                </a:tc>
                <a:extLst>
                  <a:ext uri="{0D108BD9-81ED-4DB2-BD59-A6C34878D82A}">
                    <a16:rowId xmlns:a16="http://schemas.microsoft.com/office/drawing/2014/main" val="10001"/>
                  </a:ext>
                </a:extLst>
              </a:tr>
              <a:tr h="491744">
                <a:tc>
                  <a:txBody>
                    <a:bodyPr/>
                    <a:lstStyle/>
                    <a:p>
                      <a:pPr algn="ctr"/>
                      <a:r>
                        <a:rPr kumimoji="0" lang="en-GB" sz="1400" b="0" kern="1200" dirty="0">
                          <a:solidFill>
                            <a:schemeClr val="tx1"/>
                          </a:solidFill>
                          <a:latin typeface="Times New Roman" panose="02020603050405020304" pitchFamily="18" charset="0"/>
                          <a:ea typeface="+mn-ea"/>
                          <a:cs typeface="Times New Roman" panose="02020603050405020304" pitchFamily="18" charset="0"/>
                        </a:rPr>
                        <a:t>Not graduated </a:t>
                      </a:r>
                    </a:p>
                  </a:txBody>
                  <a:tcPr marL="68580" marR="68580" marT="34290" marB="34290" anchor="ctr"/>
                </a:tc>
                <a:tc>
                  <a:txBody>
                    <a:bodyPr/>
                    <a:lstStyle/>
                    <a:p>
                      <a:pPr algn="ctr"/>
                      <a:r>
                        <a:rPr kumimoji="0" lang="en-GB" sz="1400" b="0" kern="1200" dirty="0">
                          <a:solidFill>
                            <a:schemeClr val="tx1"/>
                          </a:solidFill>
                          <a:latin typeface="Times New Roman" panose="02020603050405020304" pitchFamily="18" charset="0"/>
                          <a:ea typeface="+mn-ea"/>
                          <a:cs typeface="Times New Roman" panose="02020603050405020304" pitchFamily="18" charset="0"/>
                        </a:rPr>
                        <a:t>Graduated </a:t>
                      </a:r>
                    </a:p>
                  </a:txBody>
                  <a:tcPr marL="68580" marR="68580" marT="34290" marB="34290" anchor="ctr"/>
                </a:tc>
                <a:extLst>
                  <a:ext uri="{0D108BD9-81ED-4DB2-BD59-A6C34878D82A}">
                    <a16:rowId xmlns:a16="http://schemas.microsoft.com/office/drawing/2014/main" val="10002"/>
                  </a:ext>
                </a:extLst>
              </a:tr>
              <a:tr h="4937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400" b="0" kern="1200" dirty="0">
                          <a:solidFill>
                            <a:schemeClr val="tx1"/>
                          </a:solidFill>
                          <a:latin typeface="Times New Roman" panose="02020603050405020304" pitchFamily="18" charset="0"/>
                          <a:ea typeface="+mn-ea"/>
                          <a:cs typeface="Times New Roman" panose="02020603050405020304" pitchFamily="18" charset="0"/>
                        </a:rPr>
                        <a:t>More accurate</a:t>
                      </a:r>
                    </a:p>
                  </a:txBody>
                  <a:tcPr marL="68580" marR="68580" marT="34290" marB="34290" anchor="ctr"/>
                </a:tc>
                <a:tc>
                  <a:txBody>
                    <a:bodyPr/>
                    <a:lstStyle/>
                    <a:p>
                      <a:pPr algn="ctr"/>
                      <a:r>
                        <a:rPr kumimoji="0" lang="en-GB" sz="1400" b="0" kern="1200" dirty="0">
                          <a:solidFill>
                            <a:schemeClr val="tx1"/>
                          </a:solidFill>
                          <a:latin typeface="Times New Roman" panose="02020603050405020304" pitchFamily="18" charset="0"/>
                          <a:ea typeface="+mn-ea"/>
                          <a:cs typeface="Times New Roman" panose="02020603050405020304" pitchFamily="18" charset="0"/>
                        </a:rPr>
                        <a:t>Less accurate </a:t>
                      </a:r>
                    </a:p>
                  </a:txBody>
                  <a:tcPr marL="68580" marR="68580" marT="34290" marB="34290" anchor="ctr"/>
                </a:tc>
                <a:extLst>
                  <a:ext uri="{0D108BD9-81ED-4DB2-BD59-A6C34878D82A}">
                    <a16:rowId xmlns:a16="http://schemas.microsoft.com/office/drawing/2014/main" val="10003"/>
                  </a:ext>
                </a:extLst>
              </a:tr>
              <a:tr h="493776">
                <a:tc>
                  <a:txBody>
                    <a:bodyPr/>
                    <a:lstStyle/>
                    <a:p>
                      <a:pPr algn="ctr"/>
                      <a:r>
                        <a:rPr kumimoji="0" lang="en-GB" sz="1400" b="0" kern="1200" dirty="0">
                          <a:solidFill>
                            <a:schemeClr val="tx1"/>
                          </a:solidFill>
                          <a:latin typeface="Times New Roman" panose="02020603050405020304" pitchFamily="18" charset="0"/>
                          <a:ea typeface="+mn-ea"/>
                          <a:cs typeface="Times New Roman" panose="02020603050405020304" pitchFamily="18" charset="0"/>
                        </a:rPr>
                        <a:t>Non-blown out</a:t>
                      </a:r>
                    </a:p>
                  </a:txBody>
                  <a:tcPr marL="68580" marR="68580" marT="34290" marB="34290" anchor="ctr"/>
                </a:tc>
                <a:tc>
                  <a:txBody>
                    <a:bodyPr/>
                    <a:lstStyle/>
                    <a:p>
                      <a:pPr algn="ctr"/>
                      <a:r>
                        <a:rPr kumimoji="0" lang="en-GB" sz="1400" b="0" kern="1200" dirty="0">
                          <a:solidFill>
                            <a:schemeClr val="tx1"/>
                          </a:solidFill>
                          <a:latin typeface="Times New Roman" panose="02020603050405020304" pitchFamily="18" charset="0"/>
                          <a:ea typeface="+mn-ea"/>
                          <a:cs typeface="Times New Roman" panose="02020603050405020304" pitchFamily="18" charset="0"/>
                        </a:rPr>
                        <a:t>Some are blown out</a:t>
                      </a:r>
                    </a:p>
                  </a:txBody>
                  <a:tcPr marL="68580" marR="68580" marT="34290" marB="34290" anchor="ctr"/>
                </a:tc>
                <a:extLst>
                  <a:ext uri="{0D108BD9-81ED-4DB2-BD59-A6C34878D82A}">
                    <a16:rowId xmlns:a16="http://schemas.microsoft.com/office/drawing/2014/main" val="10004"/>
                  </a:ext>
                </a:extLst>
              </a:tr>
              <a:tr h="4800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1400" b="0" kern="1200" dirty="0">
                          <a:solidFill>
                            <a:schemeClr val="tx1"/>
                          </a:solidFill>
                          <a:latin typeface="Times New Roman" panose="02020603050405020304" pitchFamily="18" charset="0"/>
                          <a:ea typeface="+mn-ea"/>
                          <a:cs typeface="Times New Roman" panose="02020603050405020304" pitchFamily="18" charset="0"/>
                        </a:rPr>
                        <a:t>Consists of a cylindrical bulb joined at both ends to narrowed glass tubing.</a:t>
                      </a:r>
                    </a:p>
                  </a:txBody>
                  <a:tcPr marL="68580" marR="68580" marT="34290" marB="34290" anchor="ctr"/>
                </a:tc>
                <a:tc>
                  <a:txBody>
                    <a:bodyPr/>
                    <a:lstStyle/>
                    <a:p>
                      <a:pPr algn="ctr"/>
                      <a:r>
                        <a:rPr kumimoji="0" lang="en-GB" sz="1400" b="0" kern="1200" dirty="0">
                          <a:solidFill>
                            <a:schemeClr val="tx1"/>
                          </a:solidFill>
                          <a:latin typeface="Times New Roman" panose="02020603050405020304" pitchFamily="18" charset="0"/>
                          <a:ea typeface="+mn-ea"/>
                          <a:cs typeface="Times New Roman" panose="02020603050405020304" pitchFamily="18" charset="0"/>
                        </a:rPr>
                        <a:t>Don’t</a:t>
                      </a:r>
                      <a:r>
                        <a:rPr kumimoji="0" lang="en-GB" sz="1400" b="0" kern="1200" baseline="0" dirty="0">
                          <a:solidFill>
                            <a:schemeClr val="tx1"/>
                          </a:solidFill>
                          <a:latin typeface="Times New Roman" panose="02020603050405020304" pitchFamily="18" charset="0"/>
                          <a:ea typeface="+mn-ea"/>
                          <a:cs typeface="Times New Roman" panose="02020603050405020304" pitchFamily="18" charset="0"/>
                        </a:rPr>
                        <a:t> contain a </a:t>
                      </a:r>
                      <a:r>
                        <a:rPr kumimoji="0" lang="en-GB" sz="1400" b="0" kern="1200" dirty="0">
                          <a:solidFill>
                            <a:schemeClr val="tx1"/>
                          </a:solidFill>
                          <a:latin typeface="Times New Roman" panose="02020603050405020304" pitchFamily="18" charset="0"/>
                          <a:ea typeface="+mn-ea"/>
                          <a:cs typeface="Times New Roman" panose="02020603050405020304" pitchFamily="18" charset="0"/>
                        </a:rPr>
                        <a:t>cylindrical bulb </a:t>
                      </a:r>
                    </a:p>
                  </a:txBody>
                  <a:tcPr marL="68580" marR="68580" marT="34290" marB="34290" anchor="ct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752856" y="931032"/>
            <a:ext cx="6781800" cy="1200150"/>
          </a:xfrm>
          <a:prstGeom prst="rect">
            <a:avLst/>
          </a:prstGeom>
          <a:ln>
            <a:noFill/>
          </a:ln>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GB" sz="1800" b="1" dirty="0">
                <a:ln w="12700">
                  <a:noFill/>
                  <a:prstDash val="solid"/>
                </a:ln>
                <a:latin typeface="Ebrima" panose="02000000000000000000" pitchFamily="2" charset="0"/>
                <a:ea typeface="Ebrima" panose="02000000000000000000" pitchFamily="2" charset="0"/>
                <a:cs typeface="Ebrima" panose="02000000000000000000" pitchFamily="2" charset="0"/>
              </a:rPr>
              <a:t>Comparison between types of pipettes</a:t>
            </a:r>
          </a:p>
        </p:txBody>
      </p:sp>
      <p:pic>
        <p:nvPicPr>
          <p:cNvPr id="3074" name="Picture 2" descr="http://www.webassign.net/question_assets/tccgenchem2l1/glassware/images/figureglassware-4.png"/>
          <p:cNvPicPr>
            <a:picLocks noChangeAspect="1" noChangeArrowheads="1"/>
          </p:cNvPicPr>
          <p:nvPr/>
        </p:nvPicPr>
        <p:blipFill rotWithShape="1">
          <a:blip r:embed="rId3">
            <a:extLst>
              <a:ext uri="{28A0092B-C50C-407E-A947-70E740481C1C}">
                <a14:useLocalDpi xmlns:a14="http://schemas.microsoft.com/office/drawing/2010/main" val="0"/>
              </a:ext>
            </a:extLst>
          </a:blip>
          <a:srcRect l="14573" r="40690"/>
          <a:stretch/>
        </p:blipFill>
        <p:spPr bwMode="auto">
          <a:xfrm>
            <a:off x="444864" y="2131182"/>
            <a:ext cx="579264" cy="3623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webassign.net/question_assets/tccgenchem2l1/glassware/images/figureglassware-4.png"/>
          <p:cNvPicPr>
            <a:picLocks noChangeAspect="1" noChangeArrowheads="1"/>
          </p:cNvPicPr>
          <p:nvPr/>
        </p:nvPicPr>
        <p:blipFill rotWithShape="1">
          <a:blip r:embed="rId3">
            <a:extLst>
              <a:ext uri="{28A0092B-C50C-407E-A947-70E740481C1C}">
                <a14:useLocalDpi xmlns:a14="http://schemas.microsoft.com/office/drawing/2010/main" val="0"/>
              </a:ext>
            </a:extLst>
          </a:blip>
          <a:srcRect l="55848"/>
          <a:stretch/>
        </p:blipFill>
        <p:spPr bwMode="auto">
          <a:xfrm>
            <a:off x="7869936" y="2206243"/>
            <a:ext cx="579264" cy="367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4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7"/>
          <p:cNvPicPr>
            <a:picLocks noChangeArrowheads="1"/>
          </p:cNvPicPr>
          <p:nvPr/>
        </p:nvPicPr>
        <p:blipFill rotWithShape="1">
          <a:blip r:embed="rId3"/>
          <a:srcRect l="50000" t="2776" r="25000" b="6727"/>
          <a:stretch/>
        </p:blipFill>
        <p:spPr bwMode="auto">
          <a:xfrm>
            <a:off x="7400957" y="140883"/>
            <a:ext cx="987467" cy="4296229"/>
          </a:xfrm>
          <a:prstGeom prst="rect">
            <a:avLst/>
          </a:prstGeom>
          <a:noFill/>
          <a:ln w="9525">
            <a:solidFill>
              <a:schemeClr val="tx1"/>
            </a:solidFill>
            <a:miter lim="800000"/>
            <a:headEnd/>
            <a:tailEnd/>
          </a:ln>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38" y="116632"/>
            <a:ext cx="3668082" cy="4655010"/>
          </a:xfrm>
          <a:prstGeom prst="rect">
            <a:avLst/>
          </a:prstGeom>
        </p:spPr>
      </p:pic>
      <p:cxnSp>
        <p:nvCxnSpPr>
          <p:cNvPr id="5" name="رابط مستقيم 4"/>
          <p:cNvCxnSpPr/>
          <p:nvPr/>
        </p:nvCxnSpPr>
        <p:spPr>
          <a:xfrm>
            <a:off x="4355976" y="188640"/>
            <a:ext cx="0" cy="6408712"/>
          </a:xfrm>
          <a:prstGeom prst="line">
            <a:avLst/>
          </a:prstGeom>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179512" y="5301208"/>
            <a:ext cx="3751220" cy="400110"/>
          </a:xfrm>
          <a:prstGeom prst="rect">
            <a:avLst/>
          </a:prstGeom>
        </p:spPr>
        <p:txBody>
          <a:bodyPr wrap="none">
            <a:spAutoFit/>
          </a:bodyPr>
          <a:lstStyle/>
          <a:p>
            <a:pPr algn="l" rtl="0"/>
            <a:r>
              <a:rPr lang="en-US" sz="2000" b="1" dirty="0">
                <a:solidFill>
                  <a:schemeClr val="tx2"/>
                </a:solidFill>
                <a:latin typeface="Calibri" panose="020F0502020204030204" pitchFamily="34" charset="0"/>
                <a:cs typeface="Aparajita" pitchFamily="34" charset="0"/>
              </a:rPr>
              <a:t>(a)Volumetric pipettes. [transfer ]</a:t>
            </a:r>
          </a:p>
        </p:txBody>
      </p:sp>
      <p:sp>
        <p:nvSpPr>
          <p:cNvPr id="8" name="مستطيل 7"/>
          <p:cNvSpPr/>
          <p:nvPr/>
        </p:nvSpPr>
        <p:spPr>
          <a:xfrm>
            <a:off x="4932040" y="5805264"/>
            <a:ext cx="3950312" cy="400110"/>
          </a:xfrm>
          <a:prstGeom prst="rect">
            <a:avLst/>
          </a:prstGeom>
        </p:spPr>
        <p:txBody>
          <a:bodyPr wrap="none">
            <a:spAutoFit/>
          </a:bodyPr>
          <a:lstStyle/>
          <a:p>
            <a:pPr algn="l" rtl="0"/>
            <a:r>
              <a:rPr lang="en-US" sz="2000" b="1" dirty="0">
                <a:solidFill>
                  <a:schemeClr val="tx2"/>
                </a:solidFill>
                <a:latin typeface="Calibri" panose="020F0502020204030204" pitchFamily="34" charset="0"/>
                <a:cs typeface="Aparajita" pitchFamily="34" charset="0"/>
              </a:rPr>
              <a:t>(b)Graduated pipettes. [measuring]</a:t>
            </a:r>
          </a:p>
        </p:txBody>
      </p:sp>
      <p:pic>
        <p:nvPicPr>
          <p:cNvPr id="9" name="صورة 7"/>
          <p:cNvPicPr>
            <a:picLocks noChangeArrowheads="1"/>
          </p:cNvPicPr>
          <p:nvPr/>
        </p:nvPicPr>
        <p:blipFill rotWithShape="1">
          <a:blip r:embed="rId3"/>
          <a:srcRect l="22861" t="2776" r="54278" b="6727"/>
          <a:stretch/>
        </p:blipFill>
        <p:spPr bwMode="auto">
          <a:xfrm>
            <a:off x="5037168" y="212891"/>
            <a:ext cx="902984" cy="4296229"/>
          </a:xfrm>
          <a:prstGeom prst="rect">
            <a:avLst/>
          </a:prstGeom>
          <a:noFill/>
          <a:ln w="9525">
            <a:solidFill>
              <a:schemeClr val="tx1"/>
            </a:solidFill>
            <a:miter lim="800000"/>
            <a:headEnd/>
            <a:tailEnd/>
          </a:ln>
        </p:spPr>
      </p:pic>
      <p:sp>
        <p:nvSpPr>
          <p:cNvPr id="10" name="مستطيل 9"/>
          <p:cNvSpPr/>
          <p:nvPr/>
        </p:nvSpPr>
        <p:spPr>
          <a:xfrm>
            <a:off x="7094567" y="4571587"/>
            <a:ext cx="1600246" cy="400110"/>
          </a:xfrm>
          <a:prstGeom prst="rect">
            <a:avLst/>
          </a:prstGeom>
        </p:spPr>
        <p:txBody>
          <a:bodyPr wrap="none">
            <a:spAutoFit/>
          </a:bodyPr>
          <a:lstStyle/>
          <a:p>
            <a:pPr algn="l" rtl="0"/>
            <a:r>
              <a:rPr lang="en-US" sz="2000" b="1" dirty="0">
                <a:solidFill>
                  <a:schemeClr val="tx2"/>
                </a:solidFill>
                <a:latin typeface="Calibri" panose="020F0502020204030204" pitchFamily="34" charset="0"/>
              </a:rPr>
              <a:t>Mohr pipette</a:t>
            </a:r>
            <a:endParaRPr lang="ar-SA" sz="2000" b="1" dirty="0">
              <a:solidFill>
                <a:schemeClr val="tx2"/>
              </a:solidFill>
            </a:endParaRPr>
          </a:p>
        </p:txBody>
      </p:sp>
      <p:sp>
        <p:nvSpPr>
          <p:cNvPr id="11" name="مستطيل 10"/>
          <p:cNvSpPr/>
          <p:nvPr/>
        </p:nvSpPr>
        <p:spPr>
          <a:xfrm>
            <a:off x="4427984" y="4590066"/>
            <a:ext cx="2378551" cy="400110"/>
          </a:xfrm>
          <a:prstGeom prst="rect">
            <a:avLst/>
          </a:prstGeom>
        </p:spPr>
        <p:txBody>
          <a:bodyPr wrap="square">
            <a:spAutoFit/>
          </a:bodyPr>
          <a:lstStyle/>
          <a:p>
            <a:pPr algn="l" rtl="0"/>
            <a:r>
              <a:rPr lang="en-US" sz="2000" b="1" dirty="0">
                <a:solidFill>
                  <a:schemeClr val="tx2"/>
                </a:solidFill>
                <a:latin typeface="Calibri" panose="020F0502020204030204" pitchFamily="34" charset="0"/>
              </a:rPr>
              <a:t>Serological pipette</a:t>
            </a:r>
            <a:endParaRPr lang="ar-SA" sz="2000" b="1" dirty="0">
              <a:solidFill>
                <a:schemeClr val="tx2"/>
              </a:solidFill>
            </a:endParaRPr>
          </a:p>
        </p:txBody>
      </p:sp>
      <p:cxnSp>
        <p:nvCxnSpPr>
          <p:cNvPr id="13" name="رابط كسهم مستقيم 12"/>
          <p:cNvCxnSpPr/>
          <p:nvPr/>
        </p:nvCxnSpPr>
        <p:spPr>
          <a:xfrm flipV="1">
            <a:off x="6588224" y="5157193"/>
            <a:ext cx="648072" cy="544125"/>
          </a:xfrm>
          <a:prstGeom prst="straightConnector1">
            <a:avLst/>
          </a:prstGeom>
          <a:ln w="28575">
            <a:solidFill>
              <a:schemeClr val="tx2"/>
            </a:solidFill>
            <a:tailEnd type="arrow"/>
          </a:ln>
        </p:spPr>
        <p:style>
          <a:lnRef idx="1">
            <a:schemeClr val="accent5"/>
          </a:lnRef>
          <a:fillRef idx="0">
            <a:schemeClr val="accent5"/>
          </a:fillRef>
          <a:effectRef idx="0">
            <a:schemeClr val="accent5"/>
          </a:effectRef>
          <a:fontRef idx="minor">
            <a:schemeClr val="tx1"/>
          </a:fontRef>
        </p:style>
      </p:cxnSp>
      <p:cxnSp>
        <p:nvCxnSpPr>
          <p:cNvPr id="15" name="رابط كسهم مستقيم 14"/>
          <p:cNvCxnSpPr/>
          <p:nvPr/>
        </p:nvCxnSpPr>
        <p:spPr>
          <a:xfrm flipH="1" flipV="1">
            <a:off x="6147792" y="5157192"/>
            <a:ext cx="440432" cy="544126"/>
          </a:xfrm>
          <a:prstGeom prst="straightConnector1">
            <a:avLst/>
          </a:prstGeom>
          <a:ln w="28575">
            <a:solidFill>
              <a:schemeClr val="tx2"/>
            </a:solidFill>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75470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chem.uwimona.edu.jm/gifs/c10app6c.gif"/>
          <p:cNvPicPr>
            <a:picLocks noChangeAspect="1" noChangeArrowheads="1"/>
          </p:cNvPicPr>
          <p:nvPr/>
        </p:nvPicPr>
        <p:blipFill>
          <a:blip r:embed="rId2"/>
          <a:srcRect/>
          <a:stretch>
            <a:fillRect/>
          </a:stretch>
        </p:blipFill>
        <p:spPr bwMode="auto">
          <a:xfrm>
            <a:off x="1571604" y="1428737"/>
            <a:ext cx="5467350" cy="2928957"/>
          </a:xfrm>
          <a:prstGeom prst="rect">
            <a:avLst/>
          </a:prstGeom>
          <a:noFill/>
        </p:spPr>
      </p:pic>
      <p:sp>
        <p:nvSpPr>
          <p:cNvPr id="4" name="TextBox 4"/>
          <p:cNvSpPr txBox="1"/>
          <p:nvPr/>
        </p:nvSpPr>
        <p:spPr>
          <a:xfrm>
            <a:off x="2000232" y="4000504"/>
            <a:ext cx="1571636" cy="369332"/>
          </a:xfrm>
          <a:prstGeom prst="rect">
            <a:avLst/>
          </a:prstGeom>
          <a:solidFill>
            <a:schemeClr val="bg1">
              <a:lumMod val="95000"/>
            </a:schemeClr>
          </a:solidFill>
        </p:spPr>
        <p:txBody>
          <a:bodyPr wrap="square" rtlCol="0">
            <a:spAutoFit/>
          </a:bodyPr>
          <a:lstStyle/>
          <a:p>
            <a:endParaRPr lang="en-US" dirty="0"/>
          </a:p>
        </p:txBody>
      </p:sp>
      <p:sp>
        <p:nvSpPr>
          <p:cNvPr id="5" name="TextBox 5"/>
          <p:cNvSpPr txBox="1"/>
          <p:nvPr/>
        </p:nvSpPr>
        <p:spPr>
          <a:xfrm>
            <a:off x="5357818" y="4071942"/>
            <a:ext cx="1500198" cy="369332"/>
          </a:xfrm>
          <a:prstGeom prst="rect">
            <a:avLst/>
          </a:prstGeom>
          <a:solidFill>
            <a:schemeClr val="bg1">
              <a:lumMod val="95000"/>
            </a:schemeClr>
          </a:solidFill>
        </p:spPr>
        <p:txBody>
          <a:bodyPr wrap="square" rtlCol="0">
            <a:spAutoFit/>
          </a:bodyPr>
          <a:lstStyle/>
          <a:p>
            <a:endParaRPr lang="en-US" dirty="0"/>
          </a:p>
        </p:txBody>
      </p:sp>
      <p:sp>
        <p:nvSpPr>
          <p:cNvPr id="6" name="TextBox 6"/>
          <p:cNvSpPr txBox="1"/>
          <p:nvPr/>
        </p:nvSpPr>
        <p:spPr>
          <a:xfrm>
            <a:off x="2000232" y="4643446"/>
            <a:ext cx="571504" cy="646331"/>
          </a:xfrm>
          <a:prstGeom prst="rect">
            <a:avLst/>
          </a:prstGeom>
          <a:noFill/>
        </p:spPr>
        <p:txBody>
          <a:bodyPr wrap="square" rtlCol="0">
            <a:spAutoFit/>
          </a:bodyPr>
          <a:lstStyle/>
          <a:p>
            <a:r>
              <a:rPr lang="en-US" dirty="0"/>
              <a:t>1ml </a:t>
            </a:r>
          </a:p>
          <a:p>
            <a:r>
              <a:rPr lang="en-US" dirty="0"/>
              <a:t>10 </a:t>
            </a:r>
          </a:p>
        </p:txBody>
      </p:sp>
      <p:cxnSp>
        <p:nvCxnSpPr>
          <p:cNvPr id="7" name="Straight Connector 8"/>
          <p:cNvCxnSpPr>
            <a:stCxn id="6" idx="1"/>
            <a:endCxn id="6" idx="3"/>
          </p:cNvCxnSpPr>
          <p:nvPr/>
        </p:nvCxnSpPr>
        <p:spPr>
          <a:xfrm rot="10800000" flipH="1">
            <a:off x="2000232" y="4966612"/>
            <a:ext cx="571504" cy="1588"/>
          </a:xfrm>
          <a:prstGeom prst="line">
            <a:avLst/>
          </a:prstGeom>
        </p:spPr>
        <p:style>
          <a:lnRef idx="1">
            <a:schemeClr val="dk1"/>
          </a:lnRef>
          <a:fillRef idx="0">
            <a:schemeClr val="dk1"/>
          </a:fillRef>
          <a:effectRef idx="0">
            <a:schemeClr val="dk1"/>
          </a:effectRef>
          <a:fontRef idx="minor">
            <a:schemeClr val="tx1"/>
          </a:fontRef>
        </p:style>
      </p:cxnSp>
      <p:sp>
        <p:nvSpPr>
          <p:cNvPr id="8" name="TextBox 9"/>
          <p:cNvSpPr txBox="1"/>
          <p:nvPr/>
        </p:nvSpPr>
        <p:spPr>
          <a:xfrm>
            <a:off x="2500298" y="4786322"/>
            <a:ext cx="1214446" cy="369332"/>
          </a:xfrm>
          <a:prstGeom prst="rect">
            <a:avLst/>
          </a:prstGeom>
          <a:noFill/>
        </p:spPr>
        <p:txBody>
          <a:bodyPr wrap="square" rtlCol="0">
            <a:spAutoFit/>
          </a:bodyPr>
          <a:lstStyle/>
          <a:p>
            <a:pPr algn="l"/>
            <a:r>
              <a:rPr lang="en-US" dirty="0"/>
              <a:t>= 0.1 ml</a:t>
            </a:r>
          </a:p>
        </p:txBody>
      </p:sp>
      <p:sp>
        <p:nvSpPr>
          <p:cNvPr id="9" name="TextBox 11"/>
          <p:cNvSpPr txBox="1"/>
          <p:nvPr/>
        </p:nvSpPr>
        <p:spPr>
          <a:xfrm>
            <a:off x="5429256" y="4572008"/>
            <a:ext cx="1071570" cy="646331"/>
          </a:xfrm>
          <a:prstGeom prst="rect">
            <a:avLst/>
          </a:prstGeom>
          <a:noFill/>
        </p:spPr>
        <p:txBody>
          <a:bodyPr wrap="square" rtlCol="0">
            <a:spAutoFit/>
          </a:bodyPr>
          <a:lstStyle/>
          <a:p>
            <a:r>
              <a:rPr lang="en-US" dirty="0"/>
              <a:t>1 ml</a:t>
            </a:r>
          </a:p>
          <a:p>
            <a:r>
              <a:rPr lang="en-US" dirty="0"/>
              <a:t>2</a:t>
            </a:r>
          </a:p>
        </p:txBody>
      </p:sp>
      <p:sp>
        <p:nvSpPr>
          <p:cNvPr id="10" name="TextBox 12"/>
          <p:cNvSpPr txBox="1"/>
          <p:nvPr/>
        </p:nvSpPr>
        <p:spPr>
          <a:xfrm>
            <a:off x="6572264" y="4714884"/>
            <a:ext cx="1143008" cy="369332"/>
          </a:xfrm>
          <a:prstGeom prst="rect">
            <a:avLst/>
          </a:prstGeom>
          <a:noFill/>
        </p:spPr>
        <p:txBody>
          <a:bodyPr wrap="square" rtlCol="0">
            <a:spAutoFit/>
          </a:bodyPr>
          <a:lstStyle/>
          <a:p>
            <a:pPr algn="l"/>
            <a:r>
              <a:rPr lang="en-US" dirty="0"/>
              <a:t>= 0.5 ml</a:t>
            </a:r>
          </a:p>
        </p:txBody>
      </p:sp>
      <p:cxnSp>
        <p:nvCxnSpPr>
          <p:cNvPr id="11" name="Straight Arrow Connector 14"/>
          <p:cNvCxnSpPr/>
          <p:nvPr/>
        </p:nvCxnSpPr>
        <p:spPr>
          <a:xfrm rot="5400000">
            <a:off x="2577807" y="4422267"/>
            <a:ext cx="41648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5"/>
          <p:cNvCxnSpPr/>
          <p:nvPr/>
        </p:nvCxnSpPr>
        <p:spPr>
          <a:xfrm rot="5400000">
            <a:off x="5864749" y="4350829"/>
            <a:ext cx="41648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Connector 23"/>
          <p:cNvCxnSpPr/>
          <p:nvPr/>
        </p:nvCxnSpPr>
        <p:spPr>
          <a:xfrm rot="10800000" flipH="1">
            <a:off x="6000760" y="4857760"/>
            <a:ext cx="571504" cy="1588"/>
          </a:xfrm>
          <a:prstGeom prst="line">
            <a:avLst/>
          </a:prstGeom>
        </p:spPr>
        <p:style>
          <a:lnRef idx="1">
            <a:schemeClr val="dk1"/>
          </a:lnRef>
          <a:fillRef idx="0">
            <a:schemeClr val="dk1"/>
          </a:fillRef>
          <a:effectRef idx="0">
            <a:schemeClr val="dk1"/>
          </a:effectRef>
          <a:fontRef idx="minor">
            <a:schemeClr val="tx1"/>
          </a:fontRef>
        </p:style>
      </p:cxnSp>
      <p:sp>
        <p:nvSpPr>
          <p:cNvPr id="14" name="مستطيل 13">
            <a:extLst>
              <a:ext uri="{FF2B5EF4-FFF2-40B4-BE49-F238E27FC236}">
                <a16:creationId xmlns:a16="http://schemas.microsoft.com/office/drawing/2014/main" id="{DDCD5881-C147-408B-B5F4-E4CD33EB0371}"/>
              </a:ext>
            </a:extLst>
          </p:cNvPr>
          <p:cNvSpPr/>
          <p:nvPr/>
        </p:nvSpPr>
        <p:spPr>
          <a:xfrm>
            <a:off x="1763688" y="613116"/>
            <a:ext cx="5795576" cy="461665"/>
          </a:xfrm>
          <a:prstGeom prst="rect">
            <a:avLst/>
          </a:prstGeom>
        </p:spPr>
        <p:txBody>
          <a:bodyPr wrap="square">
            <a:spAutoFit/>
          </a:bodyPr>
          <a:lstStyle/>
          <a:p>
            <a:pPr algn="ctr"/>
            <a:r>
              <a:rPr lang="en-US" sz="2400" b="1" dirty="0">
                <a:solidFill>
                  <a:schemeClr val="tx2"/>
                </a:solidFill>
                <a:latin typeface="Calibri" panose="020F0502020204030204" pitchFamily="34" charset="0"/>
                <a:cs typeface="Aparajita" pitchFamily="34" charset="0"/>
              </a:rPr>
              <a:t>Smallest division of graduated pipette:</a:t>
            </a:r>
          </a:p>
        </p:txBody>
      </p:sp>
    </p:spTree>
    <p:extLst>
      <p:ext uri="{BB962C8B-B14F-4D97-AF65-F5344CB8AC3E}">
        <p14:creationId xmlns:p14="http://schemas.microsoft.com/office/powerpoint/2010/main" val="297116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FF2D5E2-642A-454C-B007-69D069F88973}" type="slidenum">
              <a:rPr lang="en-GB" smtClean="0"/>
              <a:t>14</a:t>
            </a:fld>
            <a:endParaRPr lang="en-GB" dirty="0"/>
          </a:p>
        </p:txBody>
      </p:sp>
      <p:sp>
        <p:nvSpPr>
          <p:cNvPr id="5" name="Title 1"/>
          <p:cNvSpPr txBox="1">
            <a:spLocks/>
          </p:cNvSpPr>
          <p:nvPr/>
        </p:nvSpPr>
        <p:spPr>
          <a:xfrm>
            <a:off x="1584736" y="1007257"/>
            <a:ext cx="7546181" cy="120015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endParaRPr lang="en-GB" sz="2400" b="1" dirty="0">
              <a:ln w="12700">
                <a:solidFill>
                  <a:schemeClr val="accent1"/>
                </a:solidFill>
                <a:prstDash val="solid"/>
              </a:ln>
              <a:pattFill prst="pct80">
                <a:fgClr>
                  <a:schemeClr val="accent2">
                    <a:lumMod val="75000"/>
                  </a:schemeClr>
                </a:fgClr>
                <a:bgClr>
                  <a:schemeClr val="accent2">
                    <a:lumMod val="20000"/>
                    <a:lumOff val="80000"/>
                  </a:schemeClr>
                </a:bgClr>
              </a:pattFill>
              <a:effectLst>
                <a:outerShdw dist="38100" dir="2640000" algn="bl" rotWithShape="0">
                  <a:schemeClr val="accent1"/>
                </a:outerShdw>
              </a:effectLst>
              <a:latin typeface="Ebrima" panose="02000000000000000000" pitchFamily="2" charset="0"/>
              <a:ea typeface="Ebrima" panose="02000000000000000000" pitchFamily="2" charset="0"/>
              <a:cs typeface="Ebrima" panose="02000000000000000000" pitchFamily="2" charset="0"/>
            </a:endParaRPr>
          </a:p>
        </p:txBody>
      </p:sp>
      <p:grpSp>
        <p:nvGrpSpPr>
          <p:cNvPr id="31" name="Group 30"/>
          <p:cNvGrpSpPr/>
          <p:nvPr/>
        </p:nvGrpSpPr>
        <p:grpSpPr>
          <a:xfrm>
            <a:off x="918537" y="4703090"/>
            <a:ext cx="1285886" cy="1102732"/>
            <a:chOff x="1286744" y="5292565"/>
            <a:chExt cx="1714514" cy="1470309"/>
          </a:xfrm>
        </p:grpSpPr>
        <p:sp>
          <p:nvSpPr>
            <p:cNvPr id="10" name="TextBox 6"/>
            <p:cNvSpPr txBox="1"/>
            <p:nvPr/>
          </p:nvSpPr>
          <p:spPr>
            <a:xfrm>
              <a:off x="1286744" y="5808766"/>
              <a:ext cx="571504" cy="954108"/>
            </a:xfrm>
            <a:prstGeom prst="rect">
              <a:avLst/>
            </a:prstGeom>
            <a:noFill/>
          </p:spPr>
          <p:txBody>
            <a:bodyPr wrap="square" rtlCol="0">
              <a:spAutoFit/>
            </a:bodyPr>
            <a:lstStyle/>
            <a:p>
              <a:r>
                <a:rPr lang="en-US" sz="1350" dirty="0"/>
                <a:t>1ml </a:t>
              </a:r>
            </a:p>
            <a:p>
              <a:r>
                <a:rPr lang="en-US" sz="1350" dirty="0"/>
                <a:t>10 </a:t>
              </a:r>
            </a:p>
          </p:txBody>
        </p:sp>
        <p:cxnSp>
          <p:nvCxnSpPr>
            <p:cNvPr id="11" name="Straight Connector 8"/>
            <p:cNvCxnSpPr>
              <a:stCxn id="10" idx="1"/>
              <a:endCxn id="10" idx="3"/>
            </p:cNvCxnSpPr>
            <p:nvPr/>
          </p:nvCxnSpPr>
          <p:spPr>
            <a:xfrm>
              <a:off x="1286744" y="6285821"/>
              <a:ext cx="571504" cy="0"/>
            </a:xfrm>
            <a:prstGeom prst="line">
              <a:avLst/>
            </a:prstGeom>
          </p:spPr>
          <p:style>
            <a:lnRef idx="1">
              <a:schemeClr val="dk1"/>
            </a:lnRef>
            <a:fillRef idx="0">
              <a:schemeClr val="dk1"/>
            </a:fillRef>
            <a:effectRef idx="0">
              <a:schemeClr val="dk1"/>
            </a:effectRef>
            <a:fontRef idx="minor">
              <a:schemeClr val="tx1"/>
            </a:fontRef>
          </p:style>
        </p:cxnSp>
        <p:sp>
          <p:nvSpPr>
            <p:cNvPr id="12" name="TextBox 9"/>
            <p:cNvSpPr txBox="1"/>
            <p:nvPr/>
          </p:nvSpPr>
          <p:spPr>
            <a:xfrm>
              <a:off x="1786811" y="5951642"/>
              <a:ext cx="1214447" cy="400109"/>
            </a:xfrm>
            <a:prstGeom prst="rect">
              <a:avLst/>
            </a:prstGeom>
            <a:noFill/>
          </p:spPr>
          <p:txBody>
            <a:bodyPr wrap="square" rtlCol="0">
              <a:spAutoFit/>
            </a:bodyPr>
            <a:lstStyle/>
            <a:p>
              <a:pPr algn="l"/>
              <a:r>
                <a:rPr lang="en-US" sz="1350" dirty="0"/>
                <a:t>= </a:t>
              </a:r>
              <a:r>
                <a:rPr lang="en-US" sz="1350" dirty="0">
                  <a:solidFill>
                    <a:srgbClr val="C00000"/>
                  </a:solidFill>
                </a:rPr>
                <a:t>0.1 ml</a:t>
              </a:r>
            </a:p>
          </p:txBody>
        </p:sp>
        <p:cxnSp>
          <p:nvCxnSpPr>
            <p:cNvPr id="15" name="Straight Arrow Connector 14"/>
            <p:cNvCxnSpPr/>
            <p:nvPr/>
          </p:nvCxnSpPr>
          <p:spPr>
            <a:xfrm rot="5400000">
              <a:off x="1864319" y="5500014"/>
              <a:ext cx="416486" cy="1588"/>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pic>
        <p:nvPicPr>
          <p:cNvPr id="6" name="Picture 5"/>
          <p:cNvPicPr>
            <a:picLocks noChangeAspect="1"/>
          </p:cNvPicPr>
          <p:nvPr/>
        </p:nvPicPr>
        <p:blipFill rotWithShape="1">
          <a:blip r:embed="rId3"/>
          <a:srcRect l="19308" t="37706" r="17192" b="17608"/>
          <a:stretch/>
        </p:blipFill>
        <p:spPr>
          <a:xfrm>
            <a:off x="965058" y="2273086"/>
            <a:ext cx="7435992" cy="2407478"/>
          </a:xfrm>
          <a:prstGeom prst="rect">
            <a:avLst/>
          </a:prstGeom>
        </p:spPr>
      </p:pic>
      <p:grpSp>
        <p:nvGrpSpPr>
          <p:cNvPr id="19" name="Group 18"/>
          <p:cNvGrpSpPr/>
          <p:nvPr/>
        </p:nvGrpSpPr>
        <p:grpSpPr>
          <a:xfrm>
            <a:off x="2249192" y="2799349"/>
            <a:ext cx="886552" cy="662762"/>
            <a:chOff x="8072" y="2589465"/>
            <a:chExt cx="1182069" cy="883682"/>
          </a:xfrm>
        </p:grpSpPr>
        <p:sp>
          <p:nvSpPr>
            <p:cNvPr id="20" name="Left Bracket 19"/>
            <p:cNvSpPr/>
            <p:nvPr/>
          </p:nvSpPr>
          <p:spPr>
            <a:xfrm>
              <a:off x="666266" y="2589465"/>
              <a:ext cx="523875" cy="883682"/>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1" name="Rectangle 20"/>
            <p:cNvSpPr/>
            <p:nvPr/>
          </p:nvSpPr>
          <p:spPr>
            <a:xfrm>
              <a:off x="8072" y="2846639"/>
              <a:ext cx="618118" cy="400109"/>
            </a:xfrm>
            <a:prstGeom prst="rect">
              <a:avLst/>
            </a:prstGeom>
            <a:ln>
              <a:noFill/>
            </a:ln>
          </p:spPr>
          <p:txBody>
            <a:bodyPr wrap="none">
              <a:spAutoFit/>
            </a:bodyPr>
            <a:lstStyle/>
            <a:p>
              <a:r>
                <a:rPr lang="en-US" sz="1350" dirty="0">
                  <a:solidFill>
                    <a:srgbClr val="C00000"/>
                  </a:solidFill>
                </a:rPr>
                <a:t>1ml</a:t>
              </a:r>
              <a:endParaRPr lang="en-GB" sz="1350" dirty="0">
                <a:solidFill>
                  <a:srgbClr val="C00000"/>
                </a:solidFill>
              </a:endParaRPr>
            </a:p>
          </p:txBody>
        </p:sp>
      </p:grpSp>
      <p:grpSp>
        <p:nvGrpSpPr>
          <p:cNvPr id="22" name="Group 21"/>
          <p:cNvGrpSpPr/>
          <p:nvPr/>
        </p:nvGrpSpPr>
        <p:grpSpPr>
          <a:xfrm>
            <a:off x="4333847" y="2799349"/>
            <a:ext cx="1041643" cy="612755"/>
            <a:chOff x="-198716" y="2589465"/>
            <a:chExt cx="1388857" cy="883682"/>
          </a:xfrm>
        </p:grpSpPr>
        <p:sp>
          <p:nvSpPr>
            <p:cNvPr id="23" name="Left Bracket 22"/>
            <p:cNvSpPr/>
            <p:nvPr/>
          </p:nvSpPr>
          <p:spPr>
            <a:xfrm>
              <a:off x="666266" y="2589465"/>
              <a:ext cx="523875" cy="883682"/>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4" name="Rectangle 23"/>
            <p:cNvSpPr/>
            <p:nvPr/>
          </p:nvSpPr>
          <p:spPr>
            <a:xfrm>
              <a:off x="-198716" y="2867629"/>
              <a:ext cx="810480" cy="432762"/>
            </a:xfrm>
            <a:prstGeom prst="rect">
              <a:avLst/>
            </a:prstGeom>
            <a:ln>
              <a:noFill/>
            </a:ln>
          </p:spPr>
          <p:txBody>
            <a:bodyPr wrap="none">
              <a:spAutoFit/>
            </a:bodyPr>
            <a:lstStyle/>
            <a:p>
              <a:r>
                <a:rPr lang="en-US" sz="1350" dirty="0">
                  <a:solidFill>
                    <a:srgbClr val="C00000"/>
                  </a:solidFill>
                </a:rPr>
                <a:t>0.1ml</a:t>
              </a:r>
              <a:endParaRPr lang="en-GB" sz="1350" dirty="0">
                <a:solidFill>
                  <a:srgbClr val="C00000"/>
                </a:solidFill>
              </a:endParaRPr>
            </a:p>
          </p:txBody>
        </p:sp>
      </p:grpSp>
      <p:grpSp>
        <p:nvGrpSpPr>
          <p:cNvPr id="25" name="Group 24"/>
          <p:cNvGrpSpPr/>
          <p:nvPr/>
        </p:nvGrpSpPr>
        <p:grpSpPr>
          <a:xfrm>
            <a:off x="6196019" y="2864071"/>
            <a:ext cx="1041643" cy="612755"/>
            <a:chOff x="-198716" y="2589465"/>
            <a:chExt cx="1388857" cy="883682"/>
          </a:xfrm>
        </p:grpSpPr>
        <p:sp>
          <p:nvSpPr>
            <p:cNvPr id="26" name="Left Bracket 25"/>
            <p:cNvSpPr/>
            <p:nvPr/>
          </p:nvSpPr>
          <p:spPr>
            <a:xfrm>
              <a:off x="666266" y="2589465"/>
              <a:ext cx="523875" cy="883682"/>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7" name="Rectangle 26"/>
            <p:cNvSpPr/>
            <p:nvPr/>
          </p:nvSpPr>
          <p:spPr>
            <a:xfrm>
              <a:off x="-198716" y="2867629"/>
              <a:ext cx="810480" cy="432762"/>
            </a:xfrm>
            <a:prstGeom prst="rect">
              <a:avLst/>
            </a:prstGeom>
          </p:spPr>
          <p:txBody>
            <a:bodyPr wrap="none">
              <a:spAutoFit/>
            </a:bodyPr>
            <a:lstStyle/>
            <a:p>
              <a:r>
                <a:rPr lang="en-US" sz="1350" dirty="0">
                  <a:solidFill>
                    <a:srgbClr val="C00000"/>
                  </a:solidFill>
                </a:rPr>
                <a:t>0.1ml</a:t>
              </a:r>
              <a:endParaRPr lang="en-GB" sz="1350" dirty="0">
                <a:solidFill>
                  <a:srgbClr val="C00000"/>
                </a:solidFill>
              </a:endParaRPr>
            </a:p>
          </p:txBody>
        </p:sp>
      </p:grpSp>
      <p:grpSp>
        <p:nvGrpSpPr>
          <p:cNvPr id="28" name="Group 27"/>
          <p:cNvGrpSpPr/>
          <p:nvPr/>
        </p:nvGrpSpPr>
        <p:grpSpPr>
          <a:xfrm>
            <a:off x="224743" y="2799348"/>
            <a:ext cx="886552" cy="639150"/>
            <a:chOff x="8072" y="2589465"/>
            <a:chExt cx="1182069" cy="883682"/>
          </a:xfrm>
        </p:grpSpPr>
        <p:sp>
          <p:nvSpPr>
            <p:cNvPr id="29" name="Left Bracket 28"/>
            <p:cNvSpPr/>
            <p:nvPr/>
          </p:nvSpPr>
          <p:spPr>
            <a:xfrm>
              <a:off x="666266" y="2589465"/>
              <a:ext cx="523875" cy="883682"/>
            </a:xfrm>
            <a:prstGeom prst="lef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solidFill>
                  <a:srgbClr val="C00000"/>
                </a:solidFill>
              </a:endParaRPr>
            </a:p>
          </p:txBody>
        </p:sp>
        <p:sp>
          <p:nvSpPr>
            <p:cNvPr id="30" name="Rectangle 29"/>
            <p:cNvSpPr/>
            <p:nvPr/>
          </p:nvSpPr>
          <p:spPr>
            <a:xfrm>
              <a:off x="8072" y="2846640"/>
              <a:ext cx="618118" cy="414890"/>
            </a:xfrm>
            <a:prstGeom prst="rect">
              <a:avLst/>
            </a:prstGeom>
          </p:spPr>
          <p:txBody>
            <a:bodyPr wrap="none">
              <a:spAutoFit/>
            </a:bodyPr>
            <a:lstStyle/>
            <a:p>
              <a:r>
                <a:rPr lang="en-US" sz="1350" dirty="0">
                  <a:solidFill>
                    <a:srgbClr val="C00000"/>
                  </a:solidFill>
                </a:rPr>
                <a:t>1ml</a:t>
              </a:r>
              <a:endParaRPr lang="en-GB" sz="1350" dirty="0">
                <a:solidFill>
                  <a:srgbClr val="C00000"/>
                </a:solidFill>
              </a:endParaRPr>
            </a:p>
          </p:txBody>
        </p:sp>
      </p:grpSp>
      <p:grpSp>
        <p:nvGrpSpPr>
          <p:cNvPr id="32" name="Group 31"/>
          <p:cNvGrpSpPr/>
          <p:nvPr/>
        </p:nvGrpSpPr>
        <p:grpSpPr>
          <a:xfrm>
            <a:off x="3033087" y="4705373"/>
            <a:ext cx="1285886" cy="1102732"/>
            <a:chOff x="1286744" y="5292565"/>
            <a:chExt cx="1714514" cy="1470309"/>
          </a:xfrm>
        </p:grpSpPr>
        <p:sp>
          <p:nvSpPr>
            <p:cNvPr id="33" name="TextBox 6"/>
            <p:cNvSpPr txBox="1"/>
            <p:nvPr/>
          </p:nvSpPr>
          <p:spPr>
            <a:xfrm>
              <a:off x="1286744" y="5808766"/>
              <a:ext cx="571504" cy="954108"/>
            </a:xfrm>
            <a:prstGeom prst="rect">
              <a:avLst/>
            </a:prstGeom>
            <a:noFill/>
          </p:spPr>
          <p:txBody>
            <a:bodyPr wrap="square" rtlCol="0">
              <a:spAutoFit/>
            </a:bodyPr>
            <a:lstStyle/>
            <a:p>
              <a:r>
                <a:rPr lang="en-US" sz="1350" dirty="0"/>
                <a:t>1ml </a:t>
              </a:r>
            </a:p>
            <a:p>
              <a:r>
                <a:rPr lang="en-US" sz="1350" dirty="0"/>
                <a:t>  5 </a:t>
              </a:r>
            </a:p>
          </p:txBody>
        </p:sp>
        <p:cxnSp>
          <p:nvCxnSpPr>
            <p:cNvPr id="34" name="Straight Connector 8"/>
            <p:cNvCxnSpPr>
              <a:stCxn id="33" idx="1"/>
              <a:endCxn id="33" idx="3"/>
            </p:cNvCxnSpPr>
            <p:nvPr/>
          </p:nvCxnSpPr>
          <p:spPr>
            <a:xfrm>
              <a:off x="1286744" y="6285821"/>
              <a:ext cx="571504" cy="0"/>
            </a:xfrm>
            <a:prstGeom prst="line">
              <a:avLst/>
            </a:prstGeom>
          </p:spPr>
          <p:style>
            <a:lnRef idx="1">
              <a:schemeClr val="dk1"/>
            </a:lnRef>
            <a:fillRef idx="0">
              <a:schemeClr val="dk1"/>
            </a:fillRef>
            <a:effectRef idx="0">
              <a:schemeClr val="dk1"/>
            </a:effectRef>
            <a:fontRef idx="minor">
              <a:schemeClr val="tx1"/>
            </a:fontRef>
          </p:style>
        </p:cxnSp>
        <p:sp>
          <p:nvSpPr>
            <p:cNvPr id="35" name="TextBox 9"/>
            <p:cNvSpPr txBox="1"/>
            <p:nvPr/>
          </p:nvSpPr>
          <p:spPr>
            <a:xfrm>
              <a:off x="1786811" y="5951642"/>
              <a:ext cx="1214447" cy="400109"/>
            </a:xfrm>
            <a:prstGeom prst="rect">
              <a:avLst/>
            </a:prstGeom>
            <a:noFill/>
          </p:spPr>
          <p:txBody>
            <a:bodyPr wrap="square" rtlCol="0">
              <a:spAutoFit/>
            </a:bodyPr>
            <a:lstStyle/>
            <a:p>
              <a:pPr algn="l"/>
              <a:r>
                <a:rPr lang="en-US" sz="1350" dirty="0"/>
                <a:t>= </a:t>
              </a:r>
              <a:r>
                <a:rPr lang="en-US" sz="1350" dirty="0">
                  <a:solidFill>
                    <a:srgbClr val="C00000"/>
                  </a:solidFill>
                </a:rPr>
                <a:t>0.2 ml</a:t>
              </a:r>
            </a:p>
          </p:txBody>
        </p:sp>
        <p:cxnSp>
          <p:nvCxnSpPr>
            <p:cNvPr id="36" name="Straight Arrow Connector 35"/>
            <p:cNvCxnSpPr/>
            <p:nvPr/>
          </p:nvCxnSpPr>
          <p:spPr>
            <a:xfrm rot="5400000">
              <a:off x="1864319" y="5500014"/>
              <a:ext cx="416486" cy="1588"/>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grpSp>
        <p:nvGrpSpPr>
          <p:cNvPr id="37" name="Group 36"/>
          <p:cNvGrpSpPr/>
          <p:nvPr/>
        </p:nvGrpSpPr>
        <p:grpSpPr>
          <a:xfrm>
            <a:off x="5147638" y="4716434"/>
            <a:ext cx="1596062" cy="1102732"/>
            <a:chOff x="1112893" y="5292565"/>
            <a:chExt cx="2128083" cy="1470309"/>
          </a:xfrm>
        </p:grpSpPr>
        <p:sp>
          <p:nvSpPr>
            <p:cNvPr id="38" name="TextBox 6"/>
            <p:cNvSpPr txBox="1"/>
            <p:nvPr/>
          </p:nvSpPr>
          <p:spPr>
            <a:xfrm>
              <a:off x="1112893" y="5808766"/>
              <a:ext cx="823159" cy="954108"/>
            </a:xfrm>
            <a:prstGeom prst="rect">
              <a:avLst/>
            </a:prstGeom>
            <a:noFill/>
          </p:spPr>
          <p:txBody>
            <a:bodyPr wrap="square" rtlCol="0">
              <a:spAutoFit/>
            </a:bodyPr>
            <a:lstStyle/>
            <a:p>
              <a:r>
                <a:rPr lang="en-US" sz="1350" dirty="0"/>
                <a:t>0.1ml </a:t>
              </a:r>
            </a:p>
            <a:p>
              <a:r>
                <a:rPr lang="en-US" sz="1350" dirty="0"/>
                <a:t>   10 </a:t>
              </a:r>
            </a:p>
          </p:txBody>
        </p:sp>
        <p:cxnSp>
          <p:nvCxnSpPr>
            <p:cNvPr id="39" name="Straight Connector 8"/>
            <p:cNvCxnSpPr>
              <a:stCxn id="38" idx="1"/>
              <a:endCxn id="38" idx="3"/>
            </p:cNvCxnSpPr>
            <p:nvPr/>
          </p:nvCxnSpPr>
          <p:spPr>
            <a:xfrm>
              <a:off x="1112893" y="6285821"/>
              <a:ext cx="823159" cy="0"/>
            </a:xfrm>
            <a:prstGeom prst="line">
              <a:avLst/>
            </a:prstGeom>
          </p:spPr>
          <p:style>
            <a:lnRef idx="1">
              <a:schemeClr val="dk1"/>
            </a:lnRef>
            <a:fillRef idx="0">
              <a:schemeClr val="dk1"/>
            </a:fillRef>
            <a:effectRef idx="0">
              <a:schemeClr val="dk1"/>
            </a:effectRef>
            <a:fontRef idx="minor">
              <a:schemeClr val="tx1"/>
            </a:fontRef>
          </p:style>
        </p:cxnSp>
        <p:sp>
          <p:nvSpPr>
            <p:cNvPr id="40" name="TextBox 9"/>
            <p:cNvSpPr txBox="1"/>
            <p:nvPr/>
          </p:nvSpPr>
          <p:spPr>
            <a:xfrm>
              <a:off x="1786809" y="5951642"/>
              <a:ext cx="1454167" cy="400109"/>
            </a:xfrm>
            <a:prstGeom prst="rect">
              <a:avLst/>
            </a:prstGeom>
            <a:noFill/>
          </p:spPr>
          <p:txBody>
            <a:bodyPr wrap="square" rtlCol="0">
              <a:spAutoFit/>
            </a:bodyPr>
            <a:lstStyle/>
            <a:p>
              <a:pPr algn="l"/>
              <a:r>
                <a:rPr lang="en-US" sz="1350" dirty="0"/>
                <a:t>  = </a:t>
              </a:r>
              <a:r>
                <a:rPr lang="en-US" sz="1350" dirty="0">
                  <a:solidFill>
                    <a:srgbClr val="C00000"/>
                  </a:solidFill>
                </a:rPr>
                <a:t>0.01 ml</a:t>
              </a:r>
            </a:p>
          </p:txBody>
        </p:sp>
        <p:cxnSp>
          <p:nvCxnSpPr>
            <p:cNvPr id="41" name="Straight Arrow Connector 40"/>
            <p:cNvCxnSpPr/>
            <p:nvPr/>
          </p:nvCxnSpPr>
          <p:spPr>
            <a:xfrm rot="5400000">
              <a:off x="1864319" y="5500014"/>
              <a:ext cx="416486" cy="1588"/>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7042051" y="4703090"/>
            <a:ext cx="1596062" cy="1102732"/>
            <a:chOff x="1112893" y="5292565"/>
            <a:chExt cx="2128083" cy="1470309"/>
          </a:xfrm>
        </p:grpSpPr>
        <p:sp>
          <p:nvSpPr>
            <p:cNvPr id="45" name="TextBox 6"/>
            <p:cNvSpPr txBox="1"/>
            <p:nvPr/>
          </p:nvSpPr>
          <p:spPr>
            <a:xfrm>
              <a:off x="1112893" y="5808766"/>
              <a:ext cx="823159" cy="954108"/>
            </a:xfrm>
            <a:prstGeom prst="rect">
              <a:avLst/>
            </a:prstGeom>
            <a:noFill/>
          </p:spPr>
          <p:txBody>
            <a:bodyPr wrap="square" rtlCol="0">
              <a:spAutoFit/>
            </a:bodyPr>
            <a:lstStyle/>
            <a:p>
              <a:r>
                <a:rPr lang="en-US" sz="1350" dirty="0"/>
                <a:t>0.1ml </a:t>
              </a:r>
            </a:p>
            <a:p>
              <a:r>
                <a:rPr lang="en-US" sz="1350" dirty="0"/>
                <a:t>   5 </a:t>
              </a:r>
            </a:p>
          </p:txBody>
        </p:sp>
        <p:cxnSp>
          <p:nvCxnSpPr>
            <p:cNvPr id="46" name="Straight Connector 8"/>
            <p:cNvCxnSpPr>
              <a:stCxn id="45" idx="1"/>
              <a:endCxn id="45" idx="3"/>
            </p:cNvCxnSpPr>
            <p:nvPr/>
          </p:nvCxnSpPr>
          <p:spPr>
            <a:xfrm>
              <a:off x="1112893" y="6285821"/>
              <a:ext cx="823159" cy="0"/>
            </a:xfrm>
            <a:prstGeom prst="line">
              <a:avLst/>
            </a:prstGeom>
          </p:spPr>
          <p:style>
            <a:lnRef idx="1">
              <a:schemeClr val="dk1"/>
            </a:lnRef>
            <a:fillRef idx="0">
              <a:schemeClr val="dk1"/>
            </a:fillRef>
            <a:effectRef idx="0">
              <a:schemeClr val="dk1"/>
            </a:effectRef>
            <a:fontRef idx="minor">
              <a:schemeClr val="tx1"/>
            </a:fontRef>
          </p:style>
        </p:cxnSp>
        <p:sp>
          <p:nvSpPr>
            <p:cNvPr id="47" name="TextBox 9"/>
            <p:cNvSpPr txBox="1"/>
            <p:nvPr/>
          </p:nvSpPr>
          <p:spPr>
            <a:xfrm>
              <a:off x="1786809" y="5951642"/>
              <a:ext cx="1454167" cy="400109"/>
            </a:xfrm>
            <a:prstGeom prst="rect">
              <a:avLst/>
            </a:prstGeom>
            <a:noFill/>
          </p:spPr>
          <p:txBody>
            <a:bodyPr wrap="square" rtlCol="0">
              <a:spAutoFit/>
            </a:bodyPr>
            <a:lstStyle/>
            <a:p>
              <a:pPr algn="l"/>
              <a:r>
                <a:rPr lang="en-US" sz="1350" dirty="0"/>
                <a:t>  = </a:t>
              </a:r>
              <a:r>
                <a:rPr lang="en-US" sz="1350" dirty="0">
                  <a:solidFill>
                    <a:srgbClr val="C00000"/>
                  </a:solidFill>
                </a:rPr>
                <a:t>0.02 ml</a:t>
              </a:r>
            </a:p>
          </p:txBody>
        </p:sp>
        <p:cxnSp>
          <p:nvCxnSpPr>
            <p:cNvPr id="48" name="Straight Arrow Connector 47"/>
            <p:cNvCxnSpPr/>
            <p:nvPr/>
          </p:nvCxnSpPr>
          <p:spPr>
            <a:xfrm rot="5400000">
              <a:off x="1864319" y="5500014"/>
              <a:ext cx="416486" cy="1588"/>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grpSp>
      <p:sp>
        <p:nvSpPr>
          <p:cNvPr id="2" name="مستطيل 1">
            <a:extLst>
              <a:ext uri="{FF2B5EF4-FFF2-40B4-BE49-F238E27FC236}">
                <a16:creationId xmlns:a16="http://schemas.microsoft.com/office/drawing/2014/main" id="{13244725-A5DF-41F1-8BD0-9752AAF72EE9}"/>
              </a:ext>
            </a:extLst>
          </p:cNvPr>
          <p:cNvSpPr/>
          <p:nvPr/>
        </p:nvSpPr>
        <p:spPr>
          <a:xfrm>
            <a:off x="1763688" y="613116"/>
            <a:ext cx="5795576" cy="461665"/>
          </a:xfrm>
          <a:prstGeom prst="rect">
            <a:avLst/>
          </a:prstGeom>
        </p:spPr>
        <p:txBody>
          <a:bodyPr wrap="square">
            <a:spAutoFit/>
          </a:bodyPr>
          <a:lstStyle/>
          <a:p>
            <a:pPr algn="ctr"/>
            <a:r>
              <a:rPr lang="en-US" sz="2400" b="1" dirty="0">
                <a:solidFill>
                  <a:schemeClr val="tx2"/>
                </a:solidFill>
                <a:latin typeface="Calibri" panose="020F0502020204030204" pitchFamily="34" charset="0"/>
                <a:cs typeface="Aparajita" pitchFamily="34" charset="0"/>
              </a:rPr>
              <a:t>Smallest division of graduated pipette:</a:t>
            </a:r>
          </a:p>
        </p:txBody>
      </p:sp>
    </p:spTree>
    <p:extLst>
      <p:ext uri="{BB962C8B-B14F-4D97-AF65-F5344CB8AC3E}">
        <p14:creationId xmlns:p14="http://schemas.microsoft.com/office/powerpoint/2010/main" val="296496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0724" y="348997"/>
            <a:ext cx="6781800" cy="120015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GB" sz="2700" b="1" dirty="0">
                <a:ln w="12700">
                  <a:noFill/>
                  <a:prstDash val="solid"/>
                </a:ln>
                <a:effectLst/>
                <a:latin typeface="Ebrima" panose="02000000000000000000" pitchFamily="2" charset="0"/>
                <a:ea typeface="Ebrima" panose="02000000000000000000" pitchFamily="2" charset="0"/>
                <a:cs typeface="Ebrima" panose="02000000000000000000" pitchFamily="2" charset="0"/>
              </a:rPr>
              <a:t>Reading the meniscus:</a:t>
            </a:r>
          </a:p>
          <a:p>
            <a:endParaRPr lang="en-GB" sz="2700" b="1" dirty="0">
              <a:ln w="12700">
                <a:solidFill>
                  <a:schemeClr val="accent1"/>
                </a:solidFill>
                <a:prstDash val="solid"/>
              </a:ln>
              <a:pattFill prst="pct80">
                <a:fgClr>
                  <a:schemeClr val="accent2">
                    <a:lumMod val="75000"/>
                  </a:schemeClr>
                </a:fgClr>
                <a:bgClr>
                  <a:schemeClr val="accent2">
                    <a:lumMod val="20000"/>
                    <a:lumOff val="80000"/>
                  </a:schemeClr>
                </a:bgClr>
              </a:pattFill>
              <a:latin typeface="Ebrima" panose="02000000000000000000" pitchFamily="2" charset="0"/>
              <a:ea typeface="Ebrima" panose="02000000000000000000" pitchFamily="2" charset="0"/>
              <a:cs typeface="Ebrima" panose="02000000000000000000" pitchFamily="2" charset="0"/>
            </a:endParaRPr>
          </a:p>
        </p:txBody>
      </p:sp>
      <p:pic>
        <p:nvPicPr>
          <p:cNvPr id="4098" name="Picture 2" descr="http://clinicalgate.com/wp-content/uploads/2015/02/B9780323085182000086_f08-03-97803230851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550" y="2128837"/>
            <a:ext cx="2989126" cy="19931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waterdecontamination.tpub.com/TM-5-6630-215-12/img/TM-5-6630-215-12_45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42" y="2128837"/>
            <a:ext cx="3276600" cy="19931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http://openwetware.org/images/f/f7/BISC110.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157" y="4420692"/>
            <a:ext cx="3136106" cy="14882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upload.wikimedia.org/wikipedia/commons/4/4e/Meniscu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254" r="18892"/>
          <a:stretch/>
        </p:blipFill>
        <p:spPr bwMode="auto">
          <a:xfrm>
            <a:off x="4211624" y="2714625"/>
            <a:ext cx="993743" cy="2291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http://intranet.tdmu.edu.ua/data/kafedra/internal/zag_him/classes_stud/en/stomat/ptn/medical%20chemistry/1%20course/02.%20Titrimetric%20analysis.files/image0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842" y="4544471"/>
            <a:ext cx="3276600" cy="13644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551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FF2D5E2-642A-454C-B007-69D069F88973}" type="slidenum">
              <a:rPr lang="en-GB" smtClean="0"/>
              <a:t>16</a:t>
            </a:fld>
            <a:endParaRPr lang="en-GB" dirty="0"/>
          </a:p>
        </p:txBody>
      </p:sp>
      <p:sp>
        <p:nvSpPr>
          <p:cNvPr id="3" name="Content Placeholder 2"/>
          <p:cNvSpPr>
            <a:spLocks noGrp="1"/>
          </p:cNvSpPr>
          <p:nvPr>
            <p:ph sz="quarter" idx="1"/>
          </p:nvPr>
        </p:nvSpPr>
        <p:spPr>
          <a:xfrm>
            <a:off x="586121" y="1423944"/>
            <a:ext cx="7971758" cy="4010111"/>
          </a:xfrm>
        </p:spPr>
        <p:txBody>
          <a:bodyPr>
            <a:noAutofit/>
          </a:bodyPr>
          <a:lstStyle/>
          <a:p>
            <a:pPr algn="l" rtl="0">
              <a:lnSpc>
                <a:spcPct val="150000"/>
              </a:lnSpc>
            </a:pPr>
            <a:r>
              <a:rPr lang="en-GB" sz="1400" b="0" dirty="0">
                <a:latin typeface="Calibri" panose="020F0502020204030204" pitchFamily="34" charset="0"/>
                <a:cs typeface="Calibri" panose="020F0502020204030204" pitchFamily="34" charset="0"/>
              </a:rPr>
              <a:t> 1- Press the pipette into the pump with a slight twisting motion.</a:t>
            </a:r>
          </a:p>
          <a:p>
            <a:pPr algn="l" rtl="0">
              <a:lnSpc>
                <a:spcPct val="150000"/>
              </a:lnSpc>
            </a:pPr>
            <a:r>
              <a:rPr lang="en-GB" sz="1400" b="0" dirty="0">
                <a:latin typeface="Calibri" panose="020F0502020204030204" pitchFamily="34" charset="0"/>
                <a:cs typeface="Calibri" panose="020F0502020204030204" pitchFamily="34" charset="0"/>
              </a:rPr>
              <a:t>2- The pipette is first washed with water ,then rinsed several times with a little of the solution. </a:t>
            </a:r>
          </a:p>
          <a:p>
            <a:pPr algn="l" rtl="0">
              <a:lnSpc>
                <a:spcPct val="150000"/>
              </a:lnSpc>
            </a:pPr>
            <a:r>
              <a:rPr lang="en-GB" sz="1400" b="0" dirty="0">
                <a:latin typeface="Calibri" panose="020F0502020204030204" pitchFamily="34" charset="0"/>
                <a:cs typeface="Calibri" panose="020F0502020204030204" pitchFamily="34" charset="0"/>
              </a:rPr>
              <a:t>3- The pipette then filled to just above the mark , the liquid is allowed to fall to the mark .</a:t>
            </a:r>
          </a:p>
          <a:p>
            <a:pPr algn="l" rtl="0">
              <a:lnSpc>
                <a:spcPct val="150000"/>
              </a:lnSpc>
            </a:pPr>
            <a:r>
              <a:rPr lang="en-GB" sz="1400" b="0" dirty="0">
                <a:latin typeface="Calibri" panose="020F0502020204030204" pitchFamily="34" charset="0"/>
                <a:cs typeface="Calibri" panose="020F0502020204030204" pitchFamily="34" charset="0"/>
                <a:sym typeface="Wingdings" panose="05000000000000000000" pitchFamily="2" charset="2"/>
              </a:rPr>
              <a:t>4- </a:t>
            </a:r>
            <a:r>
              <a:rPr lang="en-GB" sz="1400" b="0" dirty="0">
                <a:latin typeface="Calibri" panose="020F0502020204030204" pitchFamily="34" charset="0"/>
                <a:cs typeface="Calibri" panose="020F0502020204030204" pitchFamily="34" charset="0"/>
              </a:rPr>
              <a:t>The solution is allowed to drain into the appropriate vessel with the jet of the pipette touching the wall of the vessel .</a:t>
            </a:r>
          </a:p>
          <a:p>
            <a:pPr algn="l" rtl="0">
              <a:lnSpc>
                <a:spcPct val="150000"/>
              </a:lnSpc>
            </a:pPr>
            <a:r>
              <a:rPr lang="en-GB" sz="1400" b="0" dirty="0">
                <a:latin typeface="Calibri" panose="020F0502020204030204" pitchFamily="34" charset="0"/>
                <a:cs typeface="Calibri" panose="020F0502020204030204" pitchFamily="34" charset="0"/>
              </a:rPr>
              <a:t>5- After the flow of the liquid has stopped, the jet is held against the wall for some times and then removed.</a:t>
            </a:r>
          </a:p>
          <a:p>
            <a:pPr algn="l" rtl="0">
              <a:lnSpc>
                <a:spcPct val="150000"/>
              </a:lnSpc>
            </a:pPr>
            <a:endParaRPr lang="en-GB" sz="1400" b="0" dirty="0">
              <a:latin typeface="Calibri" panose="020F0502020204030204" pitchFamily="34" charset="0"/>
              <a:cs typeface="Calibri" panose="020F0502020204030204" pitchFamily="34" charset="0"/>
            </a:endParaRPr>
          </a:p>
          <a:p>
            <a:pPr algn="l" rtl="0">
              <a:lnSpc>
                <a:spcPct val="150000"/>
              </a:lnSpc>
            </a:pPr>
            <a:r>
              <a:rPr lang="en-GB" sz="1400" b="0" dirty="0">
                <a:solidFill>
                  <a:schemeClr val="tx2"/>
                </a:solidFill>
                <a:latin typeface="Calibri" panose="020F0502020204030204" pitchFamily="34" charset="0"/>
                <a:cs typeface="Calibri" panose="020F0502020204030204" pitchFamily="34" charset="0"/>
              </a:rPr>
              <a:t>Note: </a:t>
            </a:r>
          </a:p>
          <a:p>
            <a:pPr algn="l" rtl="0">
              <a:lnSpc>
                <a:spcPct val="150000"/>
              </a:lnSpc>
            </a:pPr>
            <a:r>
              <a:rPr lang="en-GB" sz="1400" b="0" dirty="0">
                <a:latin typeface="Calibri" panose="020F0502020204030204" pitchFamily="34" charset="0"/>
                <a:cs typeface="Calibri" panose="020F0502020204030204" pitchFamily="34" charset="0"/>
              </a:rPr>
              <a:t>-For serological pipette, some are of the blown out type; the last drop being blown out against the vessel wall.</a:t>
            </a:r>
          </a:p>
          <a:p>
            <a:pPr algn="l" rtl="0">
              <a:lnSpc>
                <a:spcPct val="150000"/>
              </a:lnSpc>
            </a:pPr>
            <a:r>
              <a:rPr lang="en-GB" sz="1400" b="0" dirty="0">
                <a:latin typeface="Calibri" panose="020F0502020204030204" pitchFamily="34" charset="0"/>
                <a:cs typeface="Calibri" panose="020F0502020204030204" pitchFamily="34" charset="0"/>
              </a:rPr>
              <a:t>-For volumetric pipette a certain amount of liquid will remain at the tip and this must </a:t>
            </a:r>
            <a:r>
              <a:rPr lang="en-GB" sz="1400" b="0" dirty="0">
                <a:solidFill>
                  <a:schemeClr val="tx2"/>
                </a:solidFill>
                <a:latin typeface="Calibri" panose="020F0502020204030204" pitchFamily="34" charset="0"/>
                <a:cs typeface="Calibri" panose="020F0502020204030204" pitchFamily="34" charset="0"/>
              </a:rPr>
              <a:t>not be "blown out"</a:t>
            </a:r>
            <a:r>
              <a:rPr lang="en-GB" sz="1400" b="0" dirty="0">
                <a:latin typeface="Calibri" panose="020F0502020204030204" pitchFamily="34" charset="0"/>
                <a:cs typeface="Calibri" panose="020F0502020204030204" pitchFamily="34" charset="0"/>
              </a:rPr>
              <a:t>. </a:t>
            </a:r>
          </a:p>
        </p:txBody>
      </p:sp>
      <p:sp>
        <p:nvSpPr>
          <p:cNvPr id="5" name="Title 1"/>
          <p:cNvSpPr txBox="1">
            <a:spLocks/>
          </p:cNvSpPr>
          <p:nvPr/>
        </p:nvSpPr>
        <p:spPr>
          <a:xfrm>
            <a:off x="1181100" y="223794"/>
            <a:ext cx="6781800" cy="120015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GB" sz="2700" b="1" dirty="0">
                <a:ln w="12700">
                  <a:noFill/>
                  <a:prstDash val="solid"/>
                </a:ln>
                <a:solidFill>
                  <a:srgbClr val="C00000"/>
                </a:solidFill>
                <a:effectLst/>
                <a:latin typeface="Ebrima" panose="02000000000000000000" pitchFamily="2" charset="0"/>
                <a:ea typeface="Ebrima" panose="02000000000000000000" pitchFamily="2" charset="0"/>
                <a:cs typeface="Ebrima" panose="02000000000000000000" pitchFamily="2" charset="0"/>
              </a:rPr>
              <a:t>Steps of the Use of the pipettes:</a:t>
            </a:r>
          </a:p>
          <a:p>
            <a:endParaRPr lang="en-GB" sz="2700" b="1" dirty="0">
              <a:ln w="12700">
                <a:solidFill>
                  <a:schemeClr val="accent1"/>
                </a:solidFill>
                <a:prstDash val="solid"/>
              </a:ln>
              <a:pattFill prst="pct80">
                <a:fgClr>
                  <a:schemeClr val="accent2">
                    <a:lumMod val="75000"/>
                  </a:schemeClr>
                </a:fgClr>
                <a:bgClr>
                  <a:schemeClr val="accent2">
                    <a:lumMod val="20000"/>
                    <a:lumOff val="80000"/>
                  </a:schemeClr>
                </a:bgClr>
              </a:pattFill>
              <a:effectLst>
                <a:outerShdw dist="38100" dir="2640000" algn="bl" rotWithShape="0">
                  <a:schemeClr val="accent1"/>
                </a:outerShdw>
              </a:effectLst>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9706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85000" lnSpcReduction="20000"/>
          </a:bodyPr>
          <a:lstStyle/>
          <a:p>
            <a:fld id="{4FF2D5E2-642A-454C-B007-69D069F88973}" type="slidenum">
              <a:rPr lang="en-GB" smtClean="0"/>
              <a:t>17</a:t>
            </a:fld>
            <a:endParaRPr lang="en-GB" dirty="0"/>
          </a:p>
        </p:txBody>
      </p:sp>
      <p:sp>
        <p:nvSpPr>
          <p:cNvPr id="3" name="Content Placeholder 2"/>
          <p:cNvSpPr>
            <a:spLocks noGrp="1"/>
          </p:cNvSpPr>
          <p:nvPr>
            <p:ph sz="quarter" idx="1"/>
          </p:nvPr>
        </p:nvSpPr>
        <p:spPr>
          <a:xfrm>
            <a:off x="478250" y="2103750"/>
            <a:ext cx="8347996" cy="2914650"/>
          </a:xfrm>
        </p:spPr>
        <p:txBody>
          <a:bodyPr>
            <a:normAutofit fontScale="92500" lnSpcReduction="20000"/>
          </a:bodyPr>
          <a:lstStyle/>
          <a:p>
            <a:pPr algn="l" rtl="0">
              <a:lnSpc>
                <a:spcPct val="150000"/>
              </a:lnSpc>
            </a:pPr>
            <a:r>
              <a:rPr lang="en-GB" dirty="0">
                <a:latin typeface="Times New Roman" panose="02020603050405020304" pitchFamily="18" charset="0"/>
                <a:cs typeface="Times New Roman" panose="02020603050405020304" pitchFamily="18" charset="0"/>
              </a:rPr>
              <a:t>  </a:t>
            </a:r>
            <a:endParaRPr lang="en-GB" dirty="0">
              <a:latin typeface="Calibri" panose="020F0502020204030204" pitchFamily="34" charset="0"/>
              <a:cs typeface="Calibri" panose="020F0502020204030204" pitchFamily="34" charset="0"/>
            </a:endParaRPr>
          </a:p>
          <a:p>
            <a:pPr algn="l" rtl="0">
              <a:lnSpc>
                <a:spcPct val="150000"/>
              </a:lnSpc>
            </a:pPr>
            <a:r>
              <a:rPr lang="en-GB" dirty="0">
                <a:solidFill>
                  <a:schemeClr val="accent1">
                    <a:lumMod val="75000"/>
                  </a:schemeClr>
                </a:solidFill>
                <a:latin typeface="Calibri" panose="020F0502020204030204" pitchFamily="34" charset="0"/>
                <a:cs typeface="Calibri" panose="020F0502020204030204" pitchFamily="34" charset="0"/>
              </a:rPr>
              <a:t>1-</a:t>
            </a:r>
            <a:r>
              <a:rPr lang="en-GB" dirty="0">
                <a:latin typeface="Calibri" panose="020F0502020204030204" pitchFamily="34" charset="0"/>
                <a:cs typeface="Calibri" panose="020F0502020204030204" pitchFamily="34" charset="0"/>
              </a:rPr>
              <a:t> Volumetric flasks and volumetric pipettes</a:t>
            </a:r>
            <a:r>
              <a:rPr lang="en-GB" dirty="0">
                <a:solidFill>
                  <a:schemeClr val="accent2">
                    <a:lumMod val="75000"/>
                  </a:schemeClr>
                </a:solidFill>
                <a:latin typeface="Calibri" panose="020F0502020204030204" pitchFamily="34" charset="0"/>
                <a:cs typeface="Calibri" panose="020F0502020204030204" pitchFamily="34" charset="0"/>
                <a:sym typeface="Wingdings" panose="05000000000000000000" pitchFamily="2" charset="2"/>
              </a:rPr>
              <a:t> </a:t>
            </a:r>
            <a:r>
              <a:rPr lang="en-GB" dirty="0">
                <a:solidFill>
                  <a:schemeClr val="tx2"/>
                </a:solidFill>
                <a:latin typeface="Calibri" panose="020F0502020204030204" pitchFamily="34" charset="0"/>
                <a:cs typeface="Calibri" panose="020F0502020204030204" pitchFamily="34" charset="0"/>
                <a:sym typeface="Wingdings" panose="05000000000000000000" pitchFamily="2" charset="2"/>
              </a:rPr>
              <a:t> most accurate.</a:t>
            </a:r>
            <a:endParaRPr lang="en-GB" dirty="0">
              <a:solidFill>
                <a:schemeClr val="tx2"/>
              </a:solidFill>
              <a:latin typeface="Calibri" panose="020F0502020204030204" pitchFamily="34" charset="0"/>
              <a:cs typeface="Calibri" panose="020F0502020204030204" pitchFamily="34" charset="0"/>
            </a:endParaRPr>
          </a:p>
          <a:p>
            <a:pPr algn="l" rtl="0">
              <a:lnSpc>
                <a:spcPct val="150000"/>
              </a:lnSpc>
            </a:pPr>
            <a:r>
              <a:rPr lang="en-GB" dirty="0">
                <a:solidFill>
                  <a:schemeClr val="accent1">
                    <a:lumMod val="75000"/>
                  </a:schemeClr>
                </a:solidFill>
                <a:latin typeface="Calibri" panose="020F0502020204030204" pitchFamily="34" charset="0"/>
                <a:cs typeface="Calibri" panose="020F0502020204030204" pitchFamily="34" charset="0"/>
              </a:rPr>
              <a:t>2-</a:t>
            </a:r>
            <a:r>
              <a:rPr lang="en-GB" dirty="0">
                <a:solidFill>
                  <a:schemeClr val="accent2">
                    <a:lumMod val="75000"/>
                  </a:schemeClr>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Burettes and graduated pipets.</a:t>
            </a:r>
          </a:p>
          <a:p>
            <a:pPr algn="l" rtl="0">
              <a:lnSpc>
                <a:spcPct val="150000"/>
              </a:lnSpc>
            </a:pPr>
            <a:r>
              <a:rPr lang="en-GB" dirty="0">
                <a:solidFill>
                  <a:schemeClr val="accent1">
                    <a:lumMod val="75000"/>
                  </a:schemeClr>
                </a:solidFill>
                <a:latin typeface="Calibri" panose="020F0502020204030204" pitchFamily="34" charset="0"/>
                <a:cs typeface="Calibri" panose="020F0502020204030204" pitchFamily="34" charset="0"/>
                <a:sym typeface="Wingdings" panose="05000000000000000000" pitchFamily="2" charset="2"/>
              </a:rPr>
              <a:t>3-</a:t>
            </a:r>
            <a:r>
              <a:rPr lang="en-GB" dirty="0">
                <a:latin typeface="Calibri" panose="020F0502020204030204" pitchFamily="34" charset="0"/>
                <a:cs typeface="Calibri" panose="020F0502020204030204" pitchFamily="34" charset="0"/>
                <a:sym typeface="Wingdings" panose="05000000000000000000" pitchFamily="2" charset="2"/>
              </a:rPr>
              <a:t> </a:t>
            </a:r>
            <a:r>
              <a:rPr lang="en-GB" dirty="0">
                <a:latin typeface="Calibri" panose="020F0502020204030204" pitchFamily="34" charset="0"/>
                <a:cs typeface="Calibri" panose="020F0502020204030204" pitchFamily="34" charset="0"/>
              </a:rPr>
              <a:t>Graduated cylinders.</a:t>
            </a:r>
          </a:p>
          <a:p>
            <a:pPr algn="l" rtl="0">
              <a:lnSpc>
                <a:spcPct val="150000"/>
              </a:lnSpc>
            </a:pPr>
            <a:r>
              <a:rPr lang="en-GB" dirty="0">
                <a:solidFill>
                  <a:schemeClr val="accent1">
                    <a:lumMod val="75000"/>
                  </a:schemeClr>
                </a:solidFill>
                <a:latin typeface="Calibri" panose="020F0502020204030204" pitchFamily="34" charset="0"/>
                <a:cs typeface="Calibri" panose="020F0502020204030204" pitchFamily="34" charset="0"/>
                <a:sym typeface="Wingdings" panose="05000000000000000000" pitchFamily="2" charset="2"/>
              </a:rPr>
              <a:t>4-</a:t>
            </a:r>
            <a:r>
              <a:rPr lang="en-GB" dirty="0">
                <a:latin typeface="Calibri" panose="020F0502020204030204" pitchFamily="34" charset="0"/>
                <a:cs typeface="Calibri" panose="020F0502020204030204" pitchFamily="34" charset="0"/>
                <a:sym typeface="Wingdings" panose="05000000000000000000" pitchFamily="2" charset="2"/>
              </a:rPr>
              <a:t> Beakers and conical flasks. </a:t>
            </a:r>
            <a:r>
              <a:rPr lang="en-GB" dirty="0">
                <a:solidFill>
                  <a:schemeClr val="tx2"/>
                </a:solidFill>
                <a:latin typeface="Calibri" panose="020F0502020204030204" pitchFamily="34" charset="0"/>
                <a:cs typeface="Calibri" panose="020F0502020204030204" pitchFamily="34" charset="0"/>
                <a:sym typeface="Wingdings" panose="05000000000000000000" pitchFamily="2" charset="2"/>
              </a:rPr>
              <a:t> least accuracy </a:t>
            </a:r>
            <a:r>
              <a:rPr lang="en-GB" sz="1650" dirty="0">
                <a:solidFill>
                  <a:schemeClr val="tx2"/>
                </a:solidFill>
                <a:latin typeface="Calibri" panose="020F0502020204030204" pitchFamily="34" charset="0"/>
                <a:cs typeface="Calibri" panose="020F0502020204030204" pitchFamily="34" charset="0"/>
                <a:sym typeface="Wingdings" panose="05000000000000000000" pitchFamily="2" charset="2"/>
              </a:rPr>
              <a:t>- </a:t>
            </a:r>
            <a:r>
              <a:rPr lang="en-GB" sz="1650" dirty="0">
                <a:solidFill>
                  <a:schemeClr val="tx2"/>
                </a:solidFill>
                <a:latin typeface="Calibri" panose="020F0502020204030204" pitchFamily="34" charset="0"/>
                <a:cs typeface="Calibri" panose="020F0502020204030204" pitchFamily="34" charset="0"/>
              </a:rPr>
              <a:t>used only when a rough estimation of volume is required-</a:t>
            </a:r>
            <a:endParaRPr lang="en-GB" sz="1650" dirty="0">
              <a:solidFill>
                <a:schemeClr val="tx2"/>
              </a:solidFill>
              <a:latin typeface="Calibri" panose="020F0502020204030204" pitchFamily="34" charset="0"/>
              <a:cs typeface="Calibri" panose="020F0502020204030204" pitchFamily="34" charset="0"/>
              <a:sym typeface="Wingdings" panose="05000000000000000000" pitchFamily="2" charset="2"/>
            </a:endParaRPr>
          </a:p>
          <a:p>
            <a:pPr algn="l" rtl="0">
              <a:lnSpc>
                <a:spcPct val="150000"/>
              </a:lnSpc>
            </a:pPr>
            <a:endParaRPr lang="en-GB" dirty="0">
              <a:latin typeface="Times New Roman" panose="02020603050405020304" pitchFamily="18" charset="0"/>
              <a:cs typeface="Times New Roman" panose="02020603050405020304" pitchFamily="18" charset="0"/>
            </a:endParaRPr>
          </a:p>
          <a:p>
            <a:pPr algn="l" rtl="0">
              <a:lnSpc>
                <a:spcPct val="150000"/>
              </a:lnSpc>
            </a:pPr>
            <a:endParaRPr lang="en-GB"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33400" y="903600"/>
            <a:ext cx="6781800" cy="120015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3300" b="1" dirty="0">
                <a:ln w="12700">
                  <a:noFill/>
                  <a:prstDash val="solid"/>
                </a:ln>
                <a:effectLst/>
                <a:latin typeface="Ebrima" panose="02000000000000000000" pitchFamily="2" charset="0"/>
                <a:ea typeface="Ebrima" panose="02000000000000000000" pitchFamily="2" charset="0"/>
                <a:cs typeface="Ebrima" panose="02000000000000000000" pitchFamily="2" charset="0"/>
              </a:rPr>
              <a:t>Accuracy:</a:t>
            </a:r>
          </a:p>
        </p:txBody>
      </p:sp>
    </p:spTree>
    <p:extLst>
      <p:ext uri="{BB962C8B-B14F-4D97-AF65-F5344CB8AC3E}">
        <p14:creationId xmlns:p14="http://schemas.microsoft.com/office/powerpoint/2010/main" val="398580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188641"/>
            <a:ext cx="6606480" cy="400110"/>
          </a:xfrm>
          <a:prstGeom prst="rect">
            <a:avLst/>
          </a:prstGeom>
        </p:spPr>
        <p:txBody>
          <a:bodyPr wrap="square">
            <a:spAutoFit/>
          </a:bodyPr>
          <a:lstStyle/>
          <a:p>
            <a:pPr lvl="0" algn="l" fontAlgn="base">
              <a:spcBef>
                <a:spcPct val="0"/>
              </a:spcBef>
              <a:spcAft>
                <a:spcPct val="0"/>
              </a:spcAft>
            </a:pPr>
            <a:r>
              <a:rPr kumimoji="0" lang="en-US" sz="2000" b="1" i="0" u="none" strike="noStrike" cap="none" normalizeH="0" baseline="0" dirty="0">
                <a:ln>
                  <a:noFill/>
                </a:ln>
                <a:solidFill>
                  <a:srgbClr val="C00000"/>
                </a:solidFill>
                <a:effectLst/>
                <a:latin typeface="Calibri" panose="020F0502020204030204" pitchFamily="34" charset="0"/>
                <a:ea typeface="Times New Roman" pitchFamily="18" charset="0"/>
                <a:cs typeface="Aparajita" pitchFamily="34" charset="0"/>
              </a:rPr>
              <a:t>(2) Identification of the common laboratory Equipment: </a:t>
            </a:r>
            <a:endParaRPr kumimoji="0" lang="en-US" sz="2000" b="0" i="0" u="none" strike="noStrike" cap="none" normalizeH="0" baseline="0" dirty="0">
              <a:ln>
                <a:noFill/>
              </a:ln>
              <a:solidFill>
                <a:srgbClr val="C00000"/>
              </a:solidFill>
              <a:effectLst/>
              <a:latin typeface="Calibri" panose="020F0502020204030204" pitchFamily="34" charset="0"/>
              <a:cs typeface="Aparajita" pitchFamily="34" charset="0"/>
            </a:endParaRPr>
          </a:p>
        </p:txBody>
      </p:sp>
      <p:sp>
        <p:nvSpPr>
          <p:cNvPr id="3" name="مستطيل 2"/>
          <p:cNvSpPr/>
          <p:nvPr/>
        </p:nvSpPr>
        <p:spPr>
          <a:xfrm>
            <a:off x="1835696" y="1460436"/>
            <a:ext cx="4572000" cy="4524315"/>
          </a:xfrm>
          <a:prstGeom prst="rect">
            <a:avLst/>
          </a:prstGeom>
        </p:spPr>
        <p:txBody>
          <a:bodyPr>
            <a:spAutoFit/>
          </a:bodyPr>
          <a:lstStyle/>
          <a:p>
            <a:pPr lvl="0" algn="l" eaLnBrk="0" fontAlgn="base" hangingPunct="0">
              <a:spcBef>
                <a:spcPct val="0"/>
              </a:spcBef>
              <a:spcAft>
                <a:spcPct val="0"/>
              </a:spcAft>
            </a:pPr>
            <a:r>
              <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rPr>
              <a:t>(A)Balance.</a:t>
            </a:r>
            <a:endParaRPr kumimoji="0" lang="ar-SA"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lang="ar-SA" dirty="0">
              <a:latin typeface="Calibri" panose="020F0502020204030204" pitchFamily="34" charset="0"/>
              <a:cs typeface="Aparajita" pitchFamily="34" charset="0"/>
            </a:endParaRPr>
          </a:p>
          <a:p>
            <a:pPr lvl="0" algn="l" eaLnBrk="0" fontAlgn="base" hangingPunct="0">
              <a:spcBef>
                <a:spcPct val="0"/>
              </a:spcBef>
              <a:spcAft>
                <a:spcPct val="0"/>
              </a:spcAft>
            </a:pPr>
            <a:endParaRPr kumimoji="0" lang="ar-SA" b="0" i="0" u="none" strike="noStrike" cap="none" normalizeH="0" baseline="0" dirty="0">
              <a:ln>
                <a:noFill/>
              </a:ln>
              <a:solidFill>
                <a:schemeClr val="tx1"/>
              </a:solidFill>
              <a:effectLst/>
              <a:latin typeface="Calibri" panose="020F0502020204030204" pitchFamily="34" charset="0"/>
              <a:cs typeface="Aparajita" pitchFamily="34" charset="0"/>
            </a:endParaRPr>
          </a:p>
          <a:p>
            <a:pPr lvl="0" algn="l" eaLnBrk="0" fontAlgn="base" hangingPunct="0">
              <a:spcBef>
                <a:spcPct val="0"/>
              </a:spcBef>
              <a:spcAft>
                <a:spcPct val="0"/>
              </a:spcAft>
            </a:pPr>
            <a:endParaRPr lang="ar-SA" dirty="0">
              <a:latin typeface="Calibri" panose="020F0502020204030204" pitchFamily="34" charset="0"/>
              <a:cs typeface="Aparajita" pitchFamily="34" charset="0"/>
            </a:endParaRPr>
          </a:p>
          <a:p>
            <a:pPr lvl="0" algn="l" eaLnBrk="0" fontAlgn="base" hangingPunct="0">
              <a:spcBef>
                <a:spcPct val="0"/>
              </a:spcBef>
              <a:spcAft>
                <a:spcPct val="0"/>
              </a:spcAft>
            </a:pPr>
            <a:endParaRPr kumimoji="0" lang="ar-SA" b="0" i="0" u="none" strike="noStrike" cap="none" normalizeH="0" baseline="0" dirty="0">
              <a:ln>
                <a:noFill/>
              </a:ln>
              <a:solidFill>
                <a:schemeClr val="tx1"/>
              </a:solidFill>
              <a:effectLst/>
              <a:latin typeface="Calibri" panose="020F0502020204030204" pitchFamily="34" charset="0"/>
              <a:cs typeface="Aparajita" pitchFamily="34" charset="0"/>
            </a:endParaRPr>
          </a:p>
          <a:p>
            <a:pPr lvl="0" algn="l" eaLnBrk="0" fontAlgn="base" hangingPunct="0">
              <a:spcBef>
                <a:spcPct val="0"/>
              </a:spcBef>
              <a:spcAft>
                <a:spcPct val="0"/>
              </a:spcAft>
            </a:pPr>
            <a:endParaRPr kumimoji="0" lang="en-US" b="0" i="0" u="none" strike="noStrike" cap="none" normalizeH="0" baseline="0" dirty="0">
              <a:ln>
                <a:noFill/>
              </a:ln>
              <a:solidFill>
                <a:schemeClr val="tx1"/>
              </a:solidFill>
              <a:effectLst/>
              <a:latin typeface="Calibri" panose="020F0502020204030204" pitchFamily="34" charset="0"/>
              <a:cs typeface="Aparajita" pitchFamily="34" charset="0"/>
            </a:endParaRPr>
          </a:p>
          <a:p>
            <a:pPr lvl="0" algn="l" eaLnBrk="0" fontAlgn="base" hangingPunct="0">
              <a:spcBef>
                <a:spcPct val="0"/>
              </a:spcBef>
              <a:spcAft>
                <a:spcPct val="0"/>
              </a:spcAft>
            </a:pPr>
            <a:r>
              <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rPr>
              <a:t>(B) pH meter.</a:t>
            </a:r>
          </a:p>
          <a:p>
            <a:pPr lvl="0" algn="l" eaLnBrk="0" fontAlgn="base" hangingPunct="0">
              <a:spcBef>
                <a:spcPct val="0"/>
              </a:spcBef>
              <a:spcAft>
                <a:spcPct val="0"/>
              </a:spcAft>
            </a:pPr>
            <a:endParaRPr lang="en-US" dirty="0">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lang="en-US" dirty="0">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lang="en-US" dirty="0">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endParaRPr>
          </a:p>
          <a:p>
            <a:pPr lvl="0" algn="l" eaLnBrk="0" fontAlgn="base" hangingPunct="0">
              <a:spcBef>
                <a:spcPct val="0"/>
              </a:spcBef>
              <a:spcAft>
                <a:spcPct val="0"/>
              </a:spcAft>
            </a:pPr>
            <a:endPar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endParaRPr>
          </a:p>
          <a:p>
            <a:pPr lvl="0" algn="l" rtl="0" eaLnBrk="0" fontAlgn="base" hangingPunct="0">
              <a:spcBef>
                <a:spcPct val="0"/>
              </a:spcBef>
              <a:spcAft>
                <a:spcPct val="0"/>
              </a:spcAft>
            </a:pPr>
            <a:r>
              <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rPr>
              <a:t>(C) Spectrophotometer.</a:t>
            </a:r>
          </a:p>
          <a:p>
            <a:pPr lvl="0" algn="l" rtl="0" eaLnBrk="0" fontAlgn="base" hangingPunct="0">
              <a:spcBef>
                <a:spcPct val="0"/>
              </a:spcBef>
              <a:spcAft>
                <a:spcPct val="0"/>
              </a:spcAft>
            </a:pPr>
            <a:r>
              <a:rPr kumimoji="0" lang="en-US" b="0" i="0" u="none" strike="noStrike" cap="none" normalizeH="0" baseline="0" dirty="0">
                <a:ln>
                  <a:noFill/>
                </a:ln>
                <a:solidFill>
                  <a:schemeClr val="tx1"/>
                </a:solidFill>
                <a:effectLst/>
                <a:latin typeface="Calibri" panose="020F0502020204030204" pitchFamily="34" charset="0"/>
                <a:ea typeface="Times New Roman" pitchFamily="18" charset="0"/>
                <a:cs typeface="Aparajita" pitchFamily="34" charset="0"/>
              </a:rPr>
              <a:t> </a:t>
            </a:r>
          </a:p>
        </p:txBody>
      </p:sp>
      <p:pic>
        <p:nvPicPr>
          <p:cNvPr id="6" name="Picture 2" descr="http://i01.i.aliimg.com/img/pb/010/124/420/420124010_807.jpg">
            <a:extLst>
              <a:ext uri="{FF2B5EF4-FFF2-40B4-BE49-F238E27FC236}">
                <a16:creationId xmlns:a16="http://schemas.microsoft.com/office/drawing/2014/main" id="{5718070F-106F-420E-9D2C-DF72AA62DD3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0073" y="729112"/>
            <a:ext cx="1392167" cy="1840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eutechinst.com/images/CyberScanpH510.jpg">
            <a:extLst>
              <a:ext uri="{FF2B5EF4-FFF2-40B4-BE49-F238E27FC236}">
                <a16:creationId xmlns:a16="http://schemas.microsoft.com/office/drawing/2014/main" id="{DA0BDC60-5550-4000-B938-65F334596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708" y="2710410"/>
            <a:ext cx="1960896" cy="16635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humbs2.picclick.com/d/l400/pict/191204369553_/GE-Ultrospec-2100-Pro-UV-Vis-Spectrophotometer-VAT.jpg">
            <a:extLst>
              <a:ext uri="{FF2B5EF4-FFF2-40B4-BE49-F238E27FC236}">
                <a16:creationId xmlns:a16="http://schemas.microsoft.com/office/drawing/2014/main" id="{79206D82-AFAE-464D-A652-58A60A307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5013176"/>
            <a:ext cx="1947076" cy="1460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39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E2203A66-C41C-4902-955A-A87162E822F0}"/>
              </a:ext>
            </a:extLst>
          </p:cNvPr>
          <p:cNvSpPr/>
          <p:nvPr/>
        </p:nvSpPr>
        <p:spPr>
          <a:xfrm>
            <a:off x="-71965" y="404664"/>
            <a:ext cx="3107967" cy="461665"/>
          </a:xfrm>
          <a:prstGeom prst="rect">
            <a:avLst/>
          </a:prstGeom>
        </p:spPr>
        <p:txBody>
          <a:bodyPr wrap="none">
            <a:spAutoFit/>
          </a:bodyPr>
          <a:lstStyle/>
          <a:p>
            <a:r>
              <a:rPr lang="en-GB" b="1" dirty="0">
                <a:ln w="12700">
                  <a:solidFill>
                    <a:schemeClr val="accent1"/>
                  </a:solidFill>
                  <a:prstDash val="solid"/>
                </a:ln>
                <a:pattFill prst="pct80">
                  <a:fgClr>
                    <a:schemeClr val="accent2">
                      <a:lumMod val="75000"/>
                    </a:schemeClr>
                  </a:fgClr>
                  <a:bgClr>
                    <a:schemeClr val="accent2">
                      <a:lumMod val="20000"/>
                      <a:lumOff val="80000"/>
                    </a:schemeClr>
                  </a:bgClr>
                </a:pattFill>
                <a:effectLst>
                  <a:outerShdw dist="38100" dir="2640000" algn="bl" rotWithShape="0">
                    <a:schemeClr val="accent1"/>
                  </a:outerShdw>
                </a:effectLst>
                <a:latin typeface="Ebrima" panose="02000000000000000000" pitchFamily="2" charset="0"/>
                <a:ea typeface="Ebrima" panose="02000000000000000000" pitchFamily="2" charset="0"/>
                <a:cs typeface="Ebrima" panose="02000000000000000000" pitchFamily="2" charset="0"/>
              </a:rPr>
              <a:t> </a:t>
            </a:r>
            <a:r>
              <a:rPr lang="en-GB" sz="2400" b="1" dirty="0">
                <a:solidFill>
                  <a:schemeClr val="tx2"/>
                </a:solidFill>
                <a:latin typeface="Calibri" panose="020F0502020204030204" pitchFamily="34" charset="0"/>
                <a:cs typeface="Aparajita" pitchFamily="34" charset="0"/>
              </a:rPr>
              <a:t>(A) Electronic Balance:</a:t>
            </a:r>
          </a:p>
        </p:txBody>
      </p:sp>
      <p:sp>
        <p:nvSpPr>
          <p:cNvPr id="3" name="مستطيل 2">
            <a:extLst>
              <a:ext uri="{FF2B5EF4-FFF2-40B4-BE49-F238E27FC236}">
                <a16:creationId xmlns:a16="http://schemas.microsoft.com/office/drawing/2014/main" id="{B95DA2C8-0862-42E0-8F05-57E22103117B}"/>
              </a:ext>
            </a:extLst>
          </p:cNvPr>
          <p:cNvSpPr/>
          <p:nvPr/>
        </p:nvSpPr>
        <p:spPr>
          <a:xfrm>
            <a:off x="611560" y="1193769"/>
            <a:ext cx="8136904" cy="2639441"/>
          </a:xfrm>
          <a:prstGeom prst="rect">
            <a:avLst/>
          </a:prstGeom>
        </p:spPr>
        <p:txBody>
          <a:bodyPr wrap="square">
            <a:spAutoFit/>
          </a:bodyPr>
          <a:lstStyle/>
          <a:p>
            <a:pPr algn="l" rtl="0">
              <a:lnSpc>
                <a:spcPct val="150000"/>
              </a:lnSpc>
              <a:buFont typeface="Wingdings" panose="05000000000000000000" pitchFamily="2" charset="2"/>
              <a:buChar char="q"/>
            </a:pPr>
            <a:r>
              <a:rPr lang="en-GB" sz="1600" b="1" dirty="0">
                <a:solidFill>
                  <a:schemeClr val="accent1">
                    <a:lumMod val="75000"/>
                  </a:schemeClr>
                </a:solidFill>
                <a:latin typeface="Calibri" panose="020F0502020204030204" pitchFamily="34" charset="0"/>
                <a:cs typeface="Calibri" panose="020F0502020204030204" pitchFamily="34" charset="0"/>
              </a:rPr>
              <a:t>Electronic Balance</a:t>
            </a:r>
            <a:r>
              <a:rPr lang="en-GB" sz="1600" b="1" dirty="0">
                <a:latin typeface="Calibri" panose="020F0502020204030204" pitchFamily="34" charset="0"/>
                <a:cs typeface="Calibri" panose="020F0502020204030204" pitchFamily="34" charset="0"/>
              </a:rPr>
              <a:t> </a:t>
            </a:r>
            <a:r>
              <a:rPr lang="en-GB" sz="1600" dirty="0">
                <a:latin typeface="Calibri" panose="020F0502020204030204" pitchFamily="34" charset="0"/>
                <a:cs typeface="Calibri" panose="020F0502020204030204" pitchFamily="34" charset="0"/>
              </a:rPr>
              <a:t>is a device used to find accurate measurements of </a:t>
            </a:r>
            <a:r>
              <a:rPr lang="en-GB" sz="1600" u="sng" dirty="0">
                <a:latin typeface="Calibri" panose="020F0502020204030204" pitchFamily="34" charset="0"/>
                <a:cs typeface="Calibri" panose="020F0502020204030204" pitchFamily="34" charset="0"/>
              </a:rPr>
              <a:t>weight.</a:t>
            </a:r>
          </a:p>
          <a:p>
            <a:pPr algn="l" rtl="0">
              <a:lnSpc>
                <a:spcPct val="150000"/>
              </a:lnSpc>
              <a:buFont typeface="Wingdings" panose="05000000000000000000" pitchFamily="2" charset="2"/>
              <a:buChar char="q"/>
            </a:pPr>
            <a:r>
              <a:rPr lang="en-GB" sz="1600" dirty="0">
                <a:latin typeface="Calibri" panose="020F0502020204030204" pitchFamily="34" charset="0"/>
                <a:cs typeface="Calibri" panose="020F0502020204030204" pitchFamily="34" charset="0"/>
              </a:rPr>
              <a:t>It provide the results </a:t>
            </a:r>
            <a:r>
              <a:rPr lang="en-GB" sz="1600" u="sng" dirty="0">
                <a:latin typeface="Calibri" panose="020F0502020204030204" pitchFamily="34" charset="0"/>
                <a:cs typeface="Calibri" panose="020F0502020204030204" pitchFamily="34" charset="0"/>
              </a:rPr>
              <a:t>digitally</a:t>
            </a:r>
            <a:r>
              <a:rPr lang="en-GB" sz="1600" dirty="0">
                <a:latin typeface="Calibri" panose="020F0502020204030204" pitchFamily="34" charset="0"/>
                <a:cs typeface="Calibri" panose="020F0502020204030204" pitchFamily="34" charset="0"/>
              </a:rPr>
              <a:t>, making them an easy tool for use. </a:t>
            </a:r>
          </a:p>
          <a:p>
            <a:pPr algn="l" rtl="0">
              <a:lnSpc>
                <a:spcPct val="150000"/>
              </a:lnSpc>
              <a:buFont typeface="Wingdings" panose="05000000000000000000" pitchFamily="2" charset="2"/>
              <a:buChar char="q"/>
            </a:pPr>
            <a:r>
              <a:rPr lang="en-GB" sz="1600" dirty="0">
                <a:latin typeface="Calibri" panose="020F0502020204030204" pitchFamily="34" charset="0"/>
                <a:cs typeface="Calibri" panose="020F0502020204030204" pitchFamily="34" charset="0"/>
              </a:rPr>
              <a:t>The weight can be displayed by </a:t>
            </a:r>
            <a:r>
              <a:rPr lang="en-GB" sz="1600" u="sng" dirty="0">
                <a:latin typeface="Calibri" panose="020F0502020204030204" pitchFamily="34" charset="0"/>
                <a:cs typeface="Calibri" panose="020F0502020204030204" pitchFamily="34" charset="0"/>
              </a:rPr>
              <a:t>different unites.</a:t>
            </a:r>
          </a:p>
          <a:p>
            <a:pPr algn="l" rtl="0">
              <a:lnSpc>
                <a:spcPct val="150000"/>
              </a:lnSpc>
              <a:buFont typeface="Wingdings" panose="05000000000000000000" pitchFamily="2" charset="2"/>
              <a:buChar char="q"/>
            </a:pPr>
            <a:r>
              <a:rPr lang="en-GB" sz="1600" dirty="0">
                <a:latin typeface="Calibri" panose="020F0502020204030204" pitchFamily="34" charset="0"/>
                <a:cs typeface="Calibri" panose="020F0502020204030204" pitchFamily="34" charset="0"/>
              </a:rPr>
              <a:t>Before waiting any substance, you should </a:t>
            </a:r>
            <a:r>
              <a:rPr lang="en-GB" sz="1600" b="1" dirty="0">
                <a:effectLst>
                  <a:glow rad="228600">
                    <a:schemeClr val="accent1">
                      <a:satMod val="175000"/>
                      <a:alpha val="40000"/>
                    </a:schemeClr>
                  </a:glow>
                </a:effectLst>
                <a:latin typeface="Calibri" panose="020F0502020204030204" pitchFamily="34" charset="0"/>
                <a:cs typeface="Calibri" panose="020F0502020204030204" pitchFamily="34" charset="0"/>
              </a:rPr>
              <a:t>(Zero) </a:t>
            </a:r>
            <a:r>
              <a:rPr lang="en-GB" sz="1600" dirty="0">
                <a:latin typeface="Calibri" panose="020F0502020204030204" pitchFamily="34" charset="0"/>
                <a:cs typeface="Calibri" panose="020F0502020204030204" pitchFamily="34" charset="0"/>
              </a:rPr>
              <a:t>the balance.</a:t>
            </a:r>
          </a:p>
          <a:p>
            <a:pPr algn="l" rtl="0">
              <a:lnSpc>
                <a:spcPct val="150000"/>
              </a:lnSpc>
            </a:pPr>
            <a:endParaRPr lang="en-GB" sz="1600" dirty="0">
              <a:latin typeface="Calibri" panose="020F0502020204030204" pitchFamily="34" charset="0"/>
              <a:cs typeface="Calibri" panose="020F0502020204030204" pitchFamily="34" charset="0"/>
            </a:endParaRPr>
          </a:p>
          <a:p>
            <a:pPr algn="l" rtl="0">
              <a:lnSpc>
                <a:spcPct val="150000"/>
              </a:lnSpc>
            </a:pPr>
            <a:r>
              <a:rPr lang="en-GB" sz="1600" b="1" dirty="0">
                <a:latin typeface="Calibri" panose="020F0502020204030204" pitchFamily="34" charset="0"/>
                <a:cs typeface="Calibri" panose="020F0502020204030204" pitchFamily="34" charset="0"/>
                <a:sym typeface="Wingdings" panose="05000000000000000000" pitchFamily="2" charset="2"/>
              </a:rPr>
              <a:t> What does mean zeroing of the electronic balance? </a:t>
            </a:r>
            <a:endParaRPr lang="en-GB" sz="1600" b="1" dirty="0">
              <a:latin typeface="Calibri" panose="020F0502020204030204" pitchFamily="34" charset="0"/>
              <a:cs typeface="Calibri" panose="020F0502020204030204" pitchFamily="34" charset="0"/>
            </a:endParaRPr>
          </a:p>
          <a:p>
            <a:pPr algn="l" rtl="0">
              <a:lnSpc>
                <a:spcPct val="150000"/>
              </a:lnSpc>
            </a:pPr>
            <a:r>
              <a:rPr lang="en-GB" sz="1600" dirty="0">
                <a:latin typeface="Calibri" panose="020F0502020204030204" pitchFamily="34" charset="0"/>
                <a:cs typeface="Calibri" panose="020F0502020204030204" pitchFamily="34" charset="0"/>
              </a:rPr>
              <a:t>(mass of paper + substance) - (mass of paper) = (mass of substance)</a:t>
            </a:r>
          </a:p>
        </p:txBody>
      </p:sp>
      <p:sp>
        <p:nvSpPr>
          <p:cNvPr id="4" name="مستطيل 3">
            <a:extLst>
              <a:ext uri="{FF2B5EF4-FFF2-40B4-BE49-F238E27FC236}">
                <a16:creationId xmlns:a16="http://schemas.microsoft.com/office/drawing/2014/main" id="{DE512425-F7BA-4D41-B859-3DE76B930BA9}"/>
              </a:ext>
            </a:extLst>
          </p:cNvPr>
          <p:cNvSpPr/>
          <p:nvPr/>
        </p:nvSpPr>
        <p:spPr>
          <a:xfrm>
            <a:off x="639419" y="6453336"/>
            <a:ext cx="6480720" cy="338554"/>
          </a:xfrm>
          <a:prstGeom prst="rect">
            <a:avLst/>
          </a:prstGeom>
        </p:spPr>
        <p:txBody>
          <a:bodyPr wrap="square">
            <a:spAutoFit/>
          </a:bodyPr>
          <a:lstStyle/>
          <a:p>
            <a:r>
              <a:rPr lang="en-GB" sz="1600" dirty="0">
                <a:solidFill>
                  <a:schemeClr val="tx2"/>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https://www.youtube.com/watch?v=0UymyTJATLc</a:t>
            </a:r>
            <a:r>
              <a:rPr lang="en-GB" sz="1600" dirty="0">
                <a:solidFill>
                  <a:schemeClr val="tx2"/>
                </a:solidFill>
                <a:latin typeface="Times New Roman" panose="02020603050405020304" pitchFamily="18" charset="0"/>
                <a:cs typeface="Times New Roman" panose="02020603050405020304" pitchFamily="18" charset="0"/>
              </a:rPr>
              <a:t> </a:t>
            </a:r>
            <a:endParaRPr lang="ar-SA" sz="1600" dirty="0">
              <a:solidFill>
                <a:schemeClr val="tx2"/>
              </a:solidFill>
            </a:endParaRPr>
          </a:p>
        </p:txBody>
      </p:sp>
      <p:pic>
        <p:nvPicPr>
          <p:cNvPr id="5" name="Picture 2" descr="http://i01.i.aliimg.com/img/pb/010/124/420/420124010_807.jpg">
            <a:extLst>
              <a:ext uri="{FF2B5EF4-FFF2-40B4-BE49-F238E27FC236}">
                <a16:creationId xmlns:a16="http://schemas.microsoft.com/office/drawing/2014/main" id="{FC345EE5-74C3-429E-B844-C52129CC32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961974"/>
            <a:ext cx="1676400" cy="22167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نتيجة بحث الصور عن ‪zero the electronic  balance‬‏">
            <a:extLst>
              <a:ext uri="{FF2B5EF4-FFF2-40B4-BE49-F238E27FC236}">
                <a16:creationId xmlns:a16="http://schemas.microsoft.com/office/drawing/2014/main" id="{6EAEE300-5AC9-4704-9B43-1CFF61FA1D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4149080"/>
            <a:ext cx="2640466" cy="175512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4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620688"/>
            <a:ext cx="6918389" cy="954107"/>
          </a:xfrm>
          <a:prstGeom prst="rect">
            <a:avLst/>
          </a:prstGeom>
          <a:noFill/>
        </p:spPr>
        <p:txBody>
          <a:bodyPr wrap="square" rtlCol="1">
            <a:spAutoFit/>
          </a:bodyPr>
          <a:lstStyle/>
          <a:p>
            <a:pPr algn="l" rtl="0"/>
            <a:r>
              <a:rPr lang="en-US" sz="2000" b="1" dirty="0">
                <a:solidFill>
                  <a:schemeClr val="tx2"/>
                </a:solidFill>
                <a:latin typeface="Calibri" panose="020F0502020204030204" pitchFamily="34" charset="0"/>
              </a:rPr>
              <a:t>Objective: </a:t>
            </a:r>
          </a:p>
          <a:p>
            <a:pPr algn="l" rtl="0"/>
            <a:endParaRPr lang="en-US" dirty="0">
              <a:latin typeface="Calibri" panose="020F0502020204030204" pitchFamily="34" charset="0"/>
            </a:endParaRPr>
          </a:p>
          <a:p>
            <a:pPr algn="l" rtl="0"/>
            <a:r>
              <a:rPr lang="en-US" dirty="0">
                <a:latin typeface="Calibri" panose="020F0502020204030204" pitchFamily="34" charset="0"/>
              </a:rPr>
              <a:t>-To be familiar with most used tools in biochemistry labs. </a:t>
            </a:r>
          </a:p>
        </p:txBody>
      </p:sp>
    </p:spTree>
    <p:extLst>
      <p:ext uri="{BB962C8B-B14F-4D97-AF65-F5344CB8AC3E}">
        <p14:creationId xmlns:p14="http://schemas.microsoft.com/office/powerpoint/2010/main" val="41234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544" y="1340768"/>
            <a:ext cx="8964488" cy="1200329"/>
          </a:xfrm>
          <a:prstGeom prst="rect">
            <a:avLst/>
          </a:prstGeom>
        </p:spPr>
        <p:txBody>
          <a:bodyPr wrap="square">
            <a:spAutoFit/>
          </a:bodyPr>
          <a:lstStyle/>
          <a:p>
            <a:pPr algn="l" rtl="0"/>
            <a:r>
              <a:rPr lang="en-US" dirty="0">
                <a:latin typeface="Calibri" panose="020F0502020204030204" pitchFamily="34" charset="0"/>
              </a:rPr>
              <a:t>•Hydrogen ion concentration of many solution is low and difficult to measure accurately. </a:t>
            </a:r>
          </a:p>
          <a:p>
            <a:pPr algn="l" rtl="0"/>
            <a:r>
              <a:rPr lang="en-US" dirty="0">
                <a:latin typeface="Calibri" panose="020F0502020204030204" pitchFamily="34" charset="0"/>
              </a:rPr>
              <a:t>•So, the term pH introduced as a way of expressing hydrogen ion concentration . </a:t>
            </a:r>
          </a:p>
          <a:p>
            <a:pPr algn="l" rtl="0"/>
            <a:r>
              <a:rPr lang="en-US" dirty="0">
                <a:latin typeface="Calibri" panose="020F0502020204030204" pitchFamily="34" charset="0"/>
              </a:rPr>
              <a:t>•PH define as the negative logarithm of the hydrogen ion concentration . </a:t>
            </a:r>
          </a:p>
          <a:p>
            <a:pPr algn="l" rtl="0"/>
            <a:r>
              <a:rPr lang="en-US" dirty="0">
                <a:latin typeface="Calibri" panose="020F0502020204030204" pitchFamily="34" charset="0"/>
              </a:rPr>
              <a:t>•PH = - log10 [H+] </a:t>
            </a:r>
          </a:p>
        </p:txBody>
      </p:sp>
      <p:sp>
        <p:nvSpPr>
          <p:cNvPr id="3" name="مستطيل 2"/>
          <p:cNvSpPr/>
          <p:nvPr/>
        </p:nvSpPr>
        <p:spPr>
          <a:xfrm>
            <a:off x="63961" y="2034739"/>
            <a:ext cx="8640960" cy="1754326"/>
          </a:xfrm>
          <a:prstGeom prst="rect">
            <a:avLst/>
          </a:prstGeom>
        </p:spPr>
        <p:txBody>
          <a:bodyPr wrap="square">
            <a:spAutoFit/>
          </a:bodyPr>
          <a:lstStyle/>
          <a:p>
            <a:pPr algn="l" rtl="0"/>
            <a:endParaRPr lang="ar-SA" dirty="0">
              <a:latin typeface="Calibri" panose="020F0502020204030204" pitchFamily="34" charset="0"/>
            </a:endParaRPr>
          </a:p>
          <a:p>
            <a:pPr algn="l" rtl="0"/>
            <a:endParaRPr lang="ar-SA" dirty="0">
              <a:latin typeface="Calibri" panose="020F0502020204030204" pitchFamily="34" charset="0"/>
            </a:endParaRPr>
          </a:p>
          <a:p>
            <a:pPr algn="l" rtl="0"/>
            <a:r>
              <a:rPr lang="en-US" dirty="0">
                <a:latin typeface="Calibri" panose="020F0502020204030204" pitchFamily="34" charset="0"/>
              </a:rPr>
              <a:t>•Since the PH determines many important aspects of the structure and activity of biological macromolecules and thus of the behavior of the cell and organisms . </a:t>
            </a:r>
          </a:p>
          <a:p>
            <a:pPr algn="l" rtl="0"/>
            <a:r>
              <a:rPr lang="en-US" dirty="0">
                <a:latin typeface="Calibri" panose="020F0502020204030204" pitchFamily="34" charset="0"/>
              </a:rPr>
              <a:t>• Note: PH range value (0 - 14) ,, the higher PH number , the lower the hydrogen ion concentration and vice versa.. </a:t>
            </a:r>
          </a:p>
        </p:txBody>
      </p:sp>
      <p:sp>
        <p:nvSpPr>
          <p:cNvPr id="5" name="مستطيل 4"/>
          <p:cNvSpPr/>
          <p:nvPr/>
        </p:nvSpPr>
        <p:spPr>
          <a:xfrm>
            <a:off x="150055" y="116632"/>
            <a:ext cx="1972528" cy="461665"/>
          </a:xfrm>
          <a:prstGeom prst="rect">
            <a:avLst/>
          </a:prstGeom>
        </p:spPr>
        <p:txBody>
          <a:bodyPr wrap="none">
            <a:spAutoFit/>
          </a:bodyPr>
          <a:lstStyle/>
          <a:p>
            <a:pPr lvl="0" algn="l" eaLnBrk="0" fontAlgn="base" hangingPunct="0">
              <a:spcBef>
                <a:spcPct val="0"/>
              </a:spcBef>
              <a:spcAft>
                <a:spcPct val="0"/>
              </a:spcAft>
            </a:pPr>
            <a:r>
              <a:rPr kumimoji="0" lang="en-US" sz="2400" b="1" i="0" u="none" strike="noStrike" cap="none" normalizeH="0" baseline="0" dirty="0">
                <a:ln>
                  <a:noFill/>
                </a:ln>
                <a:solidFill>
                  <a:schemeClr val="tx2"/>
                </a:solidFill>
                <a:effectLst/>
                <a:latin typeface="Calibri" panose="020F0502020204030204" pitchFamily="34" charset="0"/>
                <a:ea typeface="Times New Roman" pitchFamily="18" charset="0"/>
                <a:cs typeface="Aparajita" pitchFamily="34" charset="0"/>
              </a:rPr>
              <a:t> (B) pH meter:</a:t>
            </a:r>
          </a:p>
        </p:txBody>
      </p:sp>
      <p:sp>
        <p:nvSpPr>
          <p:cNvPr id="4" name="مستطيل 3"/>
          <p:cNvSpPr/>
          <p:nvPr/>
        </p:nvSpPr>
        <p:spPr>
          <a:xfrm>
            <a:off x="1690" y="808428"/>
            <a:ext cx="9157763" cy="369332"/>
          </a:xfrm>
          <a:prstGeom prst="rect">
            <a:avLst/>
          </a:prstGeom>
        </p:spPr>
        <p:txBody>
          <a:bodyPr wrap="none">
            <a:spAutoFit/>
          </a:bodyPr>
          <a:lstStyle/>
          <a:p>
            <a:pPr lvl="0" algn="l" rtl="0" eaLnBrk="0" fontAlgn="base" hangingPunct="0">
              <a:spcBef>
                <a:spcPct val="0"/>
              </a:spcBef>
              <a:spcAft>
                <a:spcPct val="0"/>
              </a:spcAft>
            </a:pPr>
            <a:r>
              <a:rPr lang="en-US" dirty="0">
                <a:latin typeface="Calibri" panose="020F0502020204030204" pitchFamily="34" charset="0"/>
              </a:rPr>
              <a:t>• A </a:t>
            </a:r>
            <a:r>
              <a:rPr lang="en-US" b="1" dirty="0">
                <a:latin typeface="Calibri" panose="020F0502020204030204" pitchFamily="34" charset="0"/>
              </a:rPr>
              <a:t>pH meter</a:t>
            </a:r>
            <a:r>
              <a:rPr lang="en-US" dirty="0">
                <a:latin typeface="Calibri" panose="020F0502020204030204" pitchFamily="34" charset="0"/>
              </a:rPr>
              <a:t> is an electronic device used for measuring the pH (acidity or alkalinity) of a liquid. </a:t>
            </a:r>
            <a:endParaRPr kumimoji="0" lang="en-US" b="1" i="0" u="none" strike="noStrike" cap="none" normalizeH="0" baseline="0" dirty="0">
              <a:ln>
                <a:noFill/>
              </a:ln>
              <a:solidFill>
                <a:schemeClr val="tx2"/>
              </a:solidFill>
              <a:effectLst/>
              <a:latin typeface="Calibri" panose="020F0502020204030204" pitchFamily="34" charset="0"/>
              <a:ea typeface="Times New Roman" pitchFamily="18" charset="0"/>
              <a:cs typeface="Aparajita" pitchFamily="34" charset="0"/>
            </a:endParaRPr>
          </a:p>
        </p:txBody>
      </p:sp>
      <p:pic>
        <p:nvPicPr>
          <p:cNvPr id="7" name="Picture 2" descr="http://www.aquahealthproducts.com/sites/default/files/pH%20scale%20-%20EN.jpg">
            <a:extLst>
              <a:ext uri="{FF2B5EF4-FFF2-40B4-BE49-F238E27FC236}">
                <a16:creationId xmlns:a16="http://schemas.microsoft.com/office/drawing/2014/main" id="{8EF7457A-3F93-4176-BCD1-33BB98B0E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860" y="4149080"/>
            <a:ext cx="6871421" cy="21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01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C4C82808-0F96-4E99-8DA8-A6CC3FE4D665}"/>
              </a:ext>
            </a:extLst>
          </p:cNvPr>
          <p:cNvSpPr/>
          <p:nvPr/>
        </p:nvSpPr>
        <p:spPr>
          <a:xfrm>
            <a:off x="251520" y="620688"/>
            <a:ext cx="8640960" cy="4612801"/>
          </a:xfrm>
          <a:prstGeom prst="rect">
            <a:avLst/>
          </a:prstGeom>
        </p:spPr>
        <p:txBody>
          <a:bodyPr wrap="square">
            <a:spAutoFit/>
          </a:bodyPr>
          <a:lstStyle/>
          <a:p>
            <a:pPr algn="l" rtl="0">
              <a:lnSpc>
                <a:spcPct val="150000"/>
              </a:lnSpc>
            </a:pPr>
            <a:r>
              <a:rPr lang="en-GB"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There are many ways in biochemical laboratory to measure pH value such as :</a:t>
            </a:r>
          </a:p>
          <a:p>
            <a:pPr algn="l" rtl="0">
              <a:lnSpc>
                <a:spcPct val="150000"/>
              </a:lnSpc>
            </a:pPr>
            <a:endParaRPr lang="en-GB"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endParaRPr>
          </a:p>
          <a:p>
            <a:pPr marL="628650" indent="-266700" algn="l" rtl="0">
              <a:lnSpc>
                <a:spcPct val="150000"/>
              </a:lnSpc>
              <a:buFont typeface="+mj-lt"/>
              <a:buAutoNum type="arabicPeriod"/>
            </a:pPr>
            <a:r>
              <a:rPr lang="en-GB" dirty="0">
                <a:latin typeface="Times New Roman" panose="02020603050405020304" pitchFamily="18" charset="0"/>
                <a:cs typeface="Times New Roman" panose="02020603050405020304" pitchFamily="18" charset="0"/>
                <a:sym typeface="Wingdings" panose="05000000000000000000" pitchFamily="2" charset="2"/>
              </a:rPr>
              <a:t>litmus paper.</a:t>
            </a:r>
            <a:br>
              <a:rPr lang="en-GB" dirty="0">
                <a:latin typeface="Times New Roman" panose="02020603050405020304" pitchFamily="18" charset="0"/>
                <a:cs typeface="Times New Roman" panose="02020603050405020304" pitchFamily="18" charset="0"/>
                <a:sym typeface="Wingdings" panose="05000000000000000000" pitchFamily="2" charset="2"/>
              </a:rPr>
            </a:b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pPr marL="628650" indent="-266700" algn="l" rtl="0">
              <a:lnSpc>
                <a:spcPct val="150000"/>
              </a:lnSpc>
              <a:buFont typeface="+mj-lt"/>
              <a:buAutoNum type="arabicPeriod"/>
            </a:pP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pPr marL="628650" indent="-266700" algn="l" rtl="0">
              <a:lnSpc>
                <a:spcPct val="150000"/>
              </a:lnSpc>
              <a:buFont typeface="+mj-lt"/>
              <a:buAutoNum type="arabicPeriod"/>
            </a:pP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pPr marL="628650" indent="-266700" algn="l" rtl="0">
              <a:lnSpc>
                <a:spcPct val="150000"/>
              </a:lnSpc>
              <a:buFont typeface="+mj-lt"/>
              <a:buAutoNum type="arabicPeriod"/>
            </a:pPr>
            <a:r>
              <a:rPr lang="en-GB" dirty="0">
                <a:latin typeface="Times New Roman" panose="02020603050405020304" pitchFamily="18" charset="0"/>
                <a:cs typeface="Times New Roman" panose="02020603050405020304" pitchFamily="18" charset="0"/>
                <a:sym typeface="Wingdings" panose="05000000000000000000" pitchFamily="2" charset="2"/>
              </a:rPr>
              <a:t>Test strips.</a:t>
            </a:r>
          </a:p>
          <a:p>
            <a:pPr marL="361950" indent="0" algn="l" rtl="0">
              <a:lnSpc>
                <a:spcPct val="150000"/>
              </a:lnSpc>
              <a:buNone/>
            </a:pP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pPr marL="361950" indent="0" algn="l" rtl="0">
              <a:lnSpc>
                <a:spcPct val="150000"/>
              </a:lnSpc>
              <a:buNone/>
            </a:pP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pPr marL="361950" indent="0" algn="l" rtl="0">
              <a:lnSpc>
                <a:spcPct val="150000"/>
              </a:lnSpc>
              <a:buNone/>
            </a:pPr>
            <a:endParaRPr lang="en-GB" dirty="0">
              <a:latin typeface="Times New Roman" panose="02020603050405020304" pitchFamily="18" charset="0"/>
              <a:cs typeface="Times New Roman" panose="02020603050405020304" pitchFamily="18" charset="0"/>
              <a:sym typeface="Wingdings" panose="05000000000000000000" pitchFamily="2" charset="2"/>
            </a:endParaRPr>
          </a:p>
          <a:p>
            <a:pPr marL="361950" algn="l" rtl="0">
              <a:lnSpc>
                <a:spcPct val="150000"/>
              </a:lnSpc>
            </a:pPr>
            <a:r>
              <a:rPr lang="en-GB" dirty="0">
                <a:latin typeface="Times New Roman" panose="02020603050405020304" pitchFamily="18" charset="0"/>
                <a:cs typeface="Times New Roman" panose="02020603050405020304" pitchFamily="18" charset="0"/>
                <a:sym typeface="Wingdings" panose="05000000000000000000" pitchFamily="2" charset="2"/>
              </a:rPr>
              <a:t>3. pH meter </a:t>
            </a:r>
            <a:r>
              <a:rPr lang="en-GB" b="1" dirty="0">
                <a:solidFill>
                  <a:schemeClr val="tx2"/>
                </a:solidFill>
                <a:latin typeface="Times New Roman" panose="02020603050405020304" pitchFamily="18" charset="0"/>
                <a:cs typeface="Times New Roman" panose="02020603050405020304" pitchFamily="18" charset="0"/>
                <a:sym typeface="Wingdings" panose="05000000000000000000" pitchFamily="2" charset="2"/>
              </a:rPr>
              <a:t> The most accurate and reliable method. </a:t>
            </a:r>
          </a:p>
        </p:txBody>
      </p:sp>
      <p:pic>
        <p:nvPicPr>
          <p:cNvPr id="3" name="Picture 2" descr="http://www.buzzle.com/img/articleImages/602597-46424-49.jpg">
            <a:extLst>
              <a:ext uri="{FF2B5EF4-FFF2-40B4-BE49-F238E27FC236}">
                <a16:creationId xmlns:a16="http://schemas.microsoft.com/office/drawing/2014/main" id="{5A3C6BB7-187D-4DC3-A928-4C07322373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340768"/>
            <a:ext cx="1532491" cy="833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blogs.sheknows.com/gardening.sheknows.com/2011/05/pH-test-strips.jpg">
            <a:extLst>
              <a:ext uri="{FF2B5EF4-FFF2-40B4-BE49-F238E27FC236}">
                <a16:creationId xmlns:a16="http://schemas.microsoft.com/office/drawing/2014/main" id="{0EB79023-B488-492C-B694-D1E6ECBE826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82" t="12934" r="14641" b="1360"/>
          <a:stretch/>
        </p:blipFill>
        <p:spPr bwMode="auto">
          <a:xfrm>
            <a:off x="2428776" y="2527039"/>
            <a:ext cx="1581150" cy="1253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eutechinst.com/images/CyberScanpH510.jpg">
            <a:extLst>
              <a:ext uri="{FF2B5EF4-FFF2-40B4-BE49-F238E27FC236}">
                <a16:creationId xmlns:a16="http://schemas.microsoft.com/office/drawing/2014/main" id="{BCFC0618-6E08-4C57-9793-7298AB9F92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933056"/>
            <a:ext cx="2421117" cy="205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276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88641"/>
            <a:ext cx="8712968" cy="1754326"/>
          </a:xfrm>
          <a:prstGeom prst="rect">
            <a:avLst/>
          </a:prstGeom>
        </p:spPr>
        <p:txBody>
          <a:bodyPr wrap="square">
            <a:spAutoFit/>
          </a:bodyPr>
          <a:lstStyle/>
          <a:p>
            <a:endParaRPr lang="ar-SA" dirty="0">
              <a:latin typeface="Calibri" panose="020F0502020204030204" pitchFamily="34" charset="0"/>
            </a:endParaRPr>
          </a:p>
          <a:p>
            <a:pPr algn="l" rtl="0"/>
            <a:r>
              <a:rPr lang="en-US" dirty="0">
                <a:latin typeface="Calibri" panose="020F0502020204030204" pitchFamily="34" charset="0"/>
              </a:rPr>
              <a:t>Note: before use it needs to be calibrated</a:t>
            </a:r>
          </a:p>
          <a:p>
            <a:pPr algn="l" rtl="0"/>
            <a:endParaRPr lang="en-US" dirty="0">
              <a:latin typeface="Calibri" panose="020F0502020204030204" pitchFamily="34" charset="0"/>
            </a:endParaRPr>
          </a:p>
          <a:p>
            <a:pPr algn="l" rtl="0"/>
            <a:r>
              <a:rPr lang="en-GB" dirty="0">
                <a:latin typeface="Calibri" panose="020F0502020204030204" pitchFamily="34" charset="0"/>
              </a:rPr>
              <a:t>pH meter contain glass electrode which is very sensitive and readily responds to changes in hydrogen ion concentration .</a:t>
            </a:r>
          </a:p>
          <a:p>
            <a:pPr algn="l" rtl="0"/>
            <a:r>
              <a:rPr lang="en-US" dirty="0">
                <a:latin typeface="Calibri" panose="020F0502020204030204" pitchFamily="34" charset="0"/>
              </a:rPr>
              <a:t> </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23" t="38730" r="28109" b="21722"/>
          <a:stretch/>
        </p:blipFill>
        <p:spPr bwMode="auto">
          <a:xfrm>
            <a:off x="6012160" y="2492896"/>
            <a:ext cx="2038662" cy="289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276872"/>
            <a:ext cx="3420380" cy="342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شكل بيضاوي 2"/>
          <p:cNvSpPr/>
          <p:nvPr/>
        </p:nvSpPr>
        <p:spPr>
          <a:xfrm>
            <a:off x="1907704" y="3429000"/>
            <a:ext cx="414046" cy="5104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5" name="رابط كسهم مستقيم 4"/>
          <p:cNvCxnSpPr/>
          <p:nvPr/>
        </p:nvCxnSpPr>
        <p:spPr>
          <a:xfrm flipV="1">
            <a:off x="2321750" y="3684223"/>
            <a:ext cx="3258362"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5580112" y="5666605"/>
            <a:ext cx="2286000" cy="369332"/>
          </a:xfrm>
          <a:prstGeom prst="rect">
            <a:avLst/>
          </a:prstGeom>
        </p:spPr>
        <p:txBody>
          <a:bodyPr wrap="square">
            <a:spAutoFit/>
          </a:bodyPr>
          <a:lstStyle/>
          <a:p>
            <a:pPr algn="l" rtl="0"/>
            <a:r>
              <a:rPr lang="en-US" dirty="0"/>
              <a:t>The glass electrode </a:t>
            </a:r>
          </a:p>
        </p:txBody>
      </p:sp>
      <p:sp>
        <p:nvSpPr>
          <p:cNvPr id="4" name="مستطيل 3">
            <a:extLst>
              <a:ext uri="{FF2B5EF4-FFF2-40B4-BE49-F238E27FC236}">
                <a16:creationId xmlns:a16="http://schemas.microsoft.com/office/drawing/2014/main" id="{8711A829-B6EE-46C1-B6F7-09E5BFF8A854}"/>
              </a:ext>
            </a:extLst>
          </p:cNvPr>
          <p:cNvSpPr/>
          <p:nvPr/>
        </p:nvSpPr>
        <p:spPr>
          <a:xfrm>
            <a:off x="-1080627" y="6403842"/>
            <a:ext cx="9289032" cy="376834"/>
          </a:xfrm>
          <a:prstGeom prst="rect">
            <a:avLst/>
          </a:prstGeom>
        </p:spPr>
        <p:txBody>
          <a:bodyPr wrap="square">
            <a:spAutoFit/>
          </a:bodyPr>
          <a:lstStyle/>
          <a:p>
            <a:pPr>
              <a:lnSpc>
                <a:spcPct val="150000"/>
              </a:lnSpc>
              <a:buFont typeface="Wingdings" panose="05000000000000000000" pitchFamily="2" charset="2"/>
              <a:buChar char="q"/>
            </a:pPr>
            <a:r>
              <a:rPr lang="en-GB" sz="1400" dirty="0">
                <a:latin typeface="Times New Roman" panose="02020603050405020304" pitchFamily="18" charset="0"/>
                <a:cs typeface="Times New Roman" panose="02020603050405020304" pitchFamily="18" charset="0"/>
              </a:rPr>
              <a:t>A nice video show you how to use the pH meter</a:t>
            </a:r>
            <a:r>
              <a:rPr lang="en-GB" sz="1400" dirty="0">
                <a:solidFill>
                  <a:schemeClr val="tx2"/>
                </a:solidFill>
                <a:latin typeface="Times New Roman" panose="02020603050405020304" pitchFamily="18" charset="0"/>
                <a:cs typeface="Times New Roman" panose="02020603050405020304" pitchFamily="18" charset="0"/>
              </a:rPr>
              <a:t>: </a:t>
            </a:r>
            <a:r>
              <a:rPr lang="en-GB" sz="1400" dirty="0">
                <a:solidFill>
                  <a:schemeClr val="tx2"/>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https://www.youtube.com/watch?v=vwY-xWMam7o</a:t>
            </a:r>
            <a:r>
              <a:rPr lang="en-GB" sz="1400" dirty="0">
                <a:solidFill>
                  <a:schemeClr val="tx2"/>
                </a:solidFill>
                <a:latin typeface="Times New Roman" panose="02020603050405020304" pitchFamily="18" charset="0"/>
                <a:cs typeface="Times New Roman" panose="02020603050405020304" pitchFamily="18" charset="0"/>
              </a:rPr>
              <a:t> </a:t>
            </a:r>
            <a:endParaRPr lang="en-US" sz="14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736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6394" y="1196752"/>
            <a:ext cx="8856984" cy="646331"/>
          </a:xfrm>
          <a:prstGeom prst="rect">
            <a:avLst/>
          </a:prstGeom>
        </p:spPr>
        <p:txBody>
          <a:bodyPr wrap="square">
            <a:spAutoFit/>
          </a:bodyPr>
          <a:lstStyle/>
          <a:p>
            <a:pPr algn="l" rtl="0"/>
            <a:r>
              <a:rPr lang="en-US" dirty="0">
                <a:latin typeface="Calibri" panose="020F0502020204030204" pitchFamily="34" charset="0"/>
              </a:rPr>
              <a:t>• Spectrophotometer is instrument used to measure the intensity of light at a given wavelength that is transmitted or absorbed by a sample. </a:t>
            </a:r>
          </a:p>
        </p:txBody>
      </p:sp>
      <p:sp>
        <p:nvSpPr>
          <p:cNvPr id="3" name="مستطيل 2"/>
          <p:cNvSpPr/>
          <p:nvPr/>
        </p:nvSpPr>
        <p:spPr>
          <a:xfrm>
            <a:off x="109914" y="363144"/>
            <a:ext cx="2629952" cy="400110"/>
          </a:xfrm>
          <a:prstGeom prst="rect">
            <a:avLst/>
          </a:prstGeom>
        </p:spPr>
        <p:txBody>
          <a:bodyPr wrap="none">
            <a:spAutoFit/>
          </a:bodyPr>
          <a:lstStyle/>
          <a:p>
            <a:pPr algn="ctr" rtl="0"/>
            <a:r>
              <a:rPr lang="en-US" sz="2000" b="1" dirty="0">
                <a:solidFill>
                  <a:schemeClr val="tx2"/>
                </a:solidFill>
                <a:latin typeface="Calibri" panose="020F0502020204030204" pitchFamily="34" charset="0"/>
                <a:cs typeface="Aparajita" pitchFamily="34" charset="0"/>
              </a:rPr>
              <a:t>(C) Spectrophotometer</a:t>
            </a:r>
          </a:p>
        </p:txBody>
      </p:sp>
      <p:sp>
        <p:nvSpPr>
          <p:cNvPr id="5" name="مستطيل 4"/>
          <p:cNvSpPr/>
          <p:nvPr/>
        </p:nvSpPr>
        <p:spPr>
          <a:xfrm>
            <a:off x="258281" y="3885148"/>
            <a:ext cx="8640960" cy="1477328"/>
          </a:xfrm>
          <a:prstGeom prst="rect">
            <a:avLst/>
          </a:prstGeom>
        </p:spPr>
        <p:txBody>
          <a:bodyPr wrap="square">
            <a:spAutoFit/>
          </a:bodyPr>
          <a:lstStyle/>
          <a:p>
            <a:pPr algn="l" rtl="0"/>
            <a:r>
              <a:rPr lang="en-US" dirty="0">
                <a:latin typeface="Calibri" panose="020F0502020204030204" pitchFamily="34" charset="0"/>
                <a:cs typeface="Aparajita" pitchFamily="34" charset="0"/>
              </a:rPr>
              <a:t>-Invisible range(ultraviolet) from 100 to 380 nm  [</a:t>
            </a:r>
            <a:r>
              <a:rPr lang="en-US" b="1" dirty="0">
                <a:latin typeface="Calibri" panose="020F0502020204030204" pitchFamily="34" charset="0"/>
                <a:cs typeface="Aparajita" pitchFamily="34" charset="0"/>
              </a:rPr>
              <a:t>Quartz cuvette </a:t>
            </a:r>
            <a:r>
              <a:rPr lang="en-US" dirty="0">
                <a:latin typeface="Calibri" panose="020F0502020204030204" pitchFamily="34" charset="0"/>
                <a:cs typeface="Aparajita" pitchFamily="34" charset="0"/>
              </a:rPr>
              <a:t>are used].</a:t>
            </a:r>
          </a:p>
          <a:p>
            <a:pPr algn="l" rtl="0"/>
            <a:endParaRPr lang="en-US" dirty="0">
              <a:latin typeface="Calibri" panose="020F0502020204030204" pitchFamily="34" charset="0"/>
              <a:cs typeface="Aparajita" pitchFamily="34" charset="0"/>
            </a:endParaRPr>
          </a:p>
          <a:p>
            <a:pPr algn="l" rtl="0"/>
            <a:r>
              <a:rPr lang="en-US" dirty="0">
                <a:latin typeface="Calibri" panose="020F0502020204030204" pitchFamily="34" charset="0"/>
                <a:cs typeface="Aparajita" pitchFamily="34" charset="0"/>
              </a:rPr>
              <a:t>-Visible range (above 400 nm -700 nm)        [</a:t>
            </a:r>
            <a:r>
              <a:rPr lang="en-US" b="1" dirty="0">
                <a:latin typeface="Calibri" panose="020F0502020204030204" pitchFamily="34" charset="0"/>
                <a:cs typeface="Aparajita" pitchFamily="34" charset="0"/>
              </a:rPr>
              <a:t>Glass or plastic cuvette  </a:t>
            </a:r>
            <a:r>
              <a:rPr lang="en-US" dirty="0">
                <a:latin typeface="Calibri" panose="020F0502020204030204" pitchFamily="34" charset="0"/>
                <a:cs typeface="Aparajita" pitchFamily="34" charset="0"/>
              </a:rPr>
              <a:t>are used]</a:t>
            </a:r>
          </a:p>
          <a:p>
            <a:pPr algn="l"/>
            <a:endParaRPr lang="en-US" b="1" u="sng" dirty="0">
              <a:latin typeface="Calibri" panose="020F0502020204030204" pitchFamily="34" charset="0"/>
              <a:cs typeface="Aparajita" pitchFamily="34" charset="0"/>
            </a:endParaRPr>
          </a:p>
          <a:p>
            <a:pPr algn="l" rtl="0"/>
            <a:r>
              <a:rPr lang="en-US" dirty="0">
                <a:solidFill>
                  <a:schemeClr val="tx2"/>
                </a:solidFill>
                <a:latin typeface="Calibri" panose="020F0502020204030204" pitchFamily="34" charset="0"/>
              </a:rPr>
              <a:t>• </a:t>
            </a:r>
            <a:r>
              <a:rPr lang="en-US" b="1" u="sng" dirty="0">
                <a:solidFill>
                  <a:schemeClr val="tx2"/>
                </a:solidFill>
                <a:latin typeface="Calibri" panose="020F0502020204030204" pitchFamily="34" charset="0"/>
                <a:cs typeface="Aparajita" pitchFamily="34" charset="0"/>
              </a:rPr>
              <a:t>Blank</a:t>
            </a:r>
            <a:r>
              <a:rPr lang="en-US" dirty="0">
                <a:solidFill>
                  <a:schemeClr val="tx2"/>
                </a:solidFill>
                <a:latin typeface="Calibri" panose="020F0502020204030204" pitchFamily="34" charset="0"/>
                <a:cs typeface="Aparajita" pitchFamily="34" charset="0"/>
              </a:rPr>
              <a:t> </a:t>
            </a:r>
            <a:r>
              <a:rPr lang="en-US" dirty="0">
                <a:latin typeface="Calibri" panose="020F0502020204030204" pitchFamily="34" charset="0"/>
                <a:cs typeface="Aparajita" pitchFamily="34" charset="0"/>
              </a:rPr>
              <a:t>: contain everything except the compound to be measure. </a:t>
            </a:r>
          </a:p>
        </p:txBody>
      </p:sp>
      <p:sp>
        <p:nvSpPr>
          <p:cNvPr id="6" name="مستطيل 5"/>
          <p:cNvSpPr/>
          <p:nvPr/>
        </p:nvSpPr>
        <p:spPr>
          <a:xfrm>
            <a:off x="265042" y="3140968"/>
            <a:ext cx="4587538" cy="400110"/>
          </a:xfrm>
          <a:prstGeom prst="rect">
            <a:avLst/>
          </a:prstGeom>
        </p:spPr>
        <p:txBody>
          <a:bodyPr wrap="none">
            <a:spAutoFit/>
          </a:bodyPr>
          <a:lstStyle/>
          <a:p>
            <a:pPr algn="l" rtl="0"/>
            <a:r>
              <a:rPr lang="en-US" sz="2000" dirty="0">
                <a:solidFill>
                  <a:schemeClr val="tx2"/>
                </a:solidFill>
                <a:latin typeface="Calibri" panose="020F0502020204030204" pitchFamily="34" charset="0"/>
              </a:rPr>
              <a:t>• </a:t>
            </a:r>
            <a:r>
              <a:rPr lang="en-US" sz="2000" b="1" dirty="0">
                <a:solidFill>
                  <a:schemeClr val="tx2"/>
                </a:solidFill>
                <a:latin typeface="Calibri" panose="020F0502020204030204" pitchFamily="34" charset="0"/>
                <a:cs typeface="Aparajita" pitchFamily="34" charset="0"/>
              </a:rPr>
              <a:t>Wavelength</a:t>
            </a:r>
            <a:r>
              <a:rPr lang="en-US" sz="2000" dirty="0">
                <a:solidFill>
                  <a:schemeClr val="tx2"/>
                </a:solidFill>
                <a:latin typeface="Calibri" panose="020F0502020204030204" pitchFamily="34" charset="0"/>
                <a:cs typeface="Aparajita" pitchFamily="34" charset="0"/>
              </a:rPr>
              <a:t> </a:t>
            </a:r>
            <a:r>
              <a:rPr lang="en-US" dirty="0">
                <a:latin typeface="Calibri" panose="020F0502020204030204" pitchFamily="34" charset="0"/>
              </a:rPr>
              <a:t>in this instrument divided into:</a:t>
            </a:r>
          </a:p>
        </p:txBody>
      </p:sp>
    </p:spTree>
    <p:extLst>
      <p:ext uri="{BB962C8B-B14F-4D97-AF65-F5344CB8AC3E}">
        <p14:creationId xmlns:p14="http://schemas.microsoft.com/office/powerpoint/2010/main" val="2835163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431933"/>
            <a:ext cx="8136904" cy="6494085"/>
          </a:xfrm>
          <a:prstGeom prst="rect">
            <a:avLst/>
          </a:prstGeom>
        </p:spPr>
        <p:txBody>
          <a:bodyPr wrap="square">
            <a:spAutoFit/>
          </a:bodyPr>
          <a:lstStyle/>
          <a:p>
            <a:pPr algn="l" rtl="0"/>
            <a:r>
              <a:rPr lang="en-US" sz="2000" b="1" dirty="0">
                <a:latin typeface="Calibri" pitchFamily="34" charset="0"/>
              </a:rPr>
              <a:t>The spectrophotometer: </a:t>
            </a:r>
            <a:r>
              <a:rPr lang="en-US" dirty="0">
                <a:latin typeface="Calibri" pitchFamily="34" charset="0"/>
              </a:rPr>
              <a:t>it can be used to measure the amount of light absorbed by a </a:t>
            </a:r>
            <a:r>
              <a:rPr lang="en-GB" dirty="0">
                <a:latin typeface="Calibri" pitchFamily="34" charset="0"/>
              </a:rPr>
              <a:t>solution. </a:t>
            </a:r>
          </a:p>
          <a:p>
            <a:pPr algn="l" rtl="0"/>
            <a:endParaRPr lang="en-GB" dirty="0">
              <a:latin typeface="Calibri" pitchFamily="34" charset="0"/>
            </a:endParaRPr>
          </a:p>
          <a:p>
            <a:pPr algn="l" rtl="0"/>
            <a:endParaRPr lang="en-GB" dirty="0">
              <a:latin typeface="Calibri" pitchFamily="34" charset="0"/>
            </a:endParaRPr>
          </a:p>
          <a:p>
            <a:pPr algn="l" rtl="0"/>
            <a:r>
              <a:rPr lang="en-GB" dirty="0">
                <a:latin typeface="Calibri" pitchFamily="34" charset="0"/>
              </a:rPr>
              <a:t>-By using </a:t>
            </a:r>
            <a:r>
              <a:rPr lang="en-US" dirty="0">
                <a:latin typeface="Calibri" pitchFamily="34" charset="0"/>
              </a:rPr>
              <a:t>the spectrophotometer, we can quantitatively measure absorbance, and this information can be used to determine the concentration of the absorbing molecule.</a:t>
            </a:r>
            <a:endParaRPr lang="ar-SA"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r>
              <a:rPr lang="en-GB" dirty="0">
                <a:latin typeface="Calibri" pitchFamily="34" charset="0"/>
              </a:rPr>
              <a:t>-</a:t>
            </a:r>
            <a:r>
              <a:rPr lang="en-US" dirty="0">
                <a:solidFill>
                  <a:schemeClr val="tx2"/>
                </a:solidFill>
                <a:latin typeface="Calibri" pitchFamily="34" charset="0"/>
              </a:rPr>
              <a:t>More </a:t>
            </a:r>
            <a:r>
              <a:rPr lang="en-US" dirty="0">
                <a:latin typeface="Calibri" pitchFamily="34" charset="0"/>
              </a:rPr>
              <a:t>concentrated solution </a:t>
            </a:r>
            <a:r>
              <a:rPr lang="en-US" dirty="0">
                <a:solidFill>
                  <a:schemeClr val="tx2"/>
                </a:solidFill>
                <a:latin typeface="Calibri" pitchFamily="34" charset="0"/>
              </a:rPr>
              <a:t>will absorb more</a:t>
            </a:r>
            <a:r>
              <a:rPr lang="en-US" dirty="0">
                <a:latin typeface="Calibri" pitchFamily="34" charset="0"/>
              </a:rPr>
              <a:t> light</a:t>
            </a:r>
            <a:r>
              <a:rPr lang="en-GB" dirty="0">
                <a:latin typeface="Calibri" pitchFamily="34" charset="0"/>
              </a:rPr>
              <a:t> and transmits less.</a:t>
            </a: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r>
              <a:rPr lang="en-GB" dirty="0">
                <a:latin typeface="Calibri" pitchFamily="34" charset="0"/>
              </a:rPr>
              <a:t>So, the </a:t>
            </a:r>
            <a:r>
              <a:rPr lang="en-US" dirty="0">
                <a:solidFill>
                  <a:schemeClr val="tx2"/>
                </a:solidFill>
                <a:latin typeface="Calibri" pitchFamily="34" charset="0"/>
              </a:rPr>
              <a:t>more</a:t>
            </a:r>
            <a:r>
              <a:rPr lang="en-US" dirty="0">
                <a:latin typeface="Calibri" pitchFamily="34" charset="0"/>
              </a:rPr>
              <a:t> concentrated solution </a:t>
            </a:r>
            <a:r>
              <a:rPr lang="en-US" dirty="0">
                <a:latin typeface="Calibri" pitchFamily="34" charset="0"/>
                <a:sym typeface="Wingdings" pitchFamily="2" charset="2"/>
              </a:rPr>
              <a:t> </a:t>
            </a:r>
            <a:r>
              <a:rPr lang="en-US" dirty="0">
                <a:solidFill>
                  <a:schemeClr val="tx2"/>
                </a:solidFill>
                <a:latin typeface="Calibri" pitchFamily="34" charset="0"/>
                <a:sym typeface="Wingdings" pitchFamily="2" charset="2"/>
              </a:rPr>
              <a:t>high</a:t>
            </a:r>
            <a:r>
              <a:rPr lang="en-US" dirty="0">
                <a:latin typeface="Calibri" pitchFamily="34" charset="0"/>
                <a:sym typeface="Wingdings" pitchFamily="2" charset="2"/>
              </a:rPr>
              <a:t> absorbance value.</a:t>
            </a:r>
          </a:p>
          <a:p>
            <a:pPr algn="l" rtl="0"/>
            <a:endParaRPr lang="en-US" dirty="0">
              <a:latin typeface="Calibri" pitchFamily="34" charset="0"/>
              <a:sym typeface="Wingdings" pitchFamily="2" charset="2"/>
            </a:endParaRPr>
          </a:p>
          <a:p>
            <a:pPr algn="l" rtl="0"/>
            <a:r>
              <a:rPr lang="en-US" dirty="0">
                <a:latin typeface="Calibri" pitchFamily="34" charset="0"/>
                <a:sym typeface="Wingdings" pitchFamily="2" charset="2"/>
              </a:rPr>
              <a:t>And </a:t>
            </a:r>
            <a:r>
              <a:rPr lang="en-US" dirty="0">
                <a:solidFill>
                  <a:schemeClr val="tx2"/>
                </a:solidFill>
                <a:latin typeface="Calibri" pitchFamily="34" charset="0"/>
                <a:sym typeface="Wingdings" pitchFamily="2" charset="2"/>
              </a:rPr>
              <a:t>Less </a:t>
            </a:r>
            <a:r>
              <a:rPr lang="en-US" dirty="0">
                <a:latin typeface="Calibri" pitchFamily="34" charset="0"/>
              </a:rPr>
              <a:t>concentrated solution </a:t>
            </a:r>
            <a:r>
              <a:rPr lang="en-US" dirty="0">
                <a:latin typeface="Calibri" pitchFamily="34" charset="0"/>
                <a:sym typeface="Wingdings" pitchFamily="2" charset="2"/>
              </a:rPr>
              <a:t> </a:t>
            </a:r>
            <a:r>
              <a:rPr lang="en-US" dirty="0">
                <a:solidFill>
                  <a:schemeClr val="tx2"/>
                </a:solidFill>
                <a:latin typeface="Calibri" pitchFamily="34" charset="0"/>
                <a:sym typeface="Wingdings" pitchFamily="2" charset="2"/>
              </a:rPr>
              <a:t>less</a:t>
            </a:r>
            <a:r>
              <a:rPr lang="en-US" dirty="0">
                <a:latin typeface="Calibri" pitchFamily="34" charset="0"/>
                <a:sym typeface="Wingdings" pitchFamily="2" charset="2"/>
              </a:rPr>
              <a:t> absorbance value.</a:t>
            </a:r>
            <a:r>
              <a:rPr lang="en-US" dirty="0">
                <a:latin typeface="Calibri" pitchFamily="34" charset="0"/>
              </a:rPr>
              <a:t> </a:t>
            </a:r>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a:p>
            <a:pPr algn="l" rtl="0"/>
            <a:endParaRPr lang="en-GB" dirty="0">
              <a:latin typeface="Calibri" pitchFamily="34" charset="0"/>
            </a:endParaRPr>
          </a:p>
        </p:txBody>
      </p:sp>
    </p:spTree>
    <p:extLst>
      <p:ext uri="{BB962C8B-B14F-4D97-AF65-F5344CB8AC3E}">
        <p14:creationId xmlns:p14="http://schemas.microsoft.com/office/powerpoint/2010/main" val="617636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i.uq.edu.au/sparq/images/stdcurve1.jpg">
            <a:extLst>
              <a:ext uri="{FF2B5EF4-FFF2-40B4-BE49-F238E27FC236}">
                <a16:creationId xmlns:a16="http://schemas.microsoft.com/office/drawing/2014/main" id="{3709731C-3361-4C77-BCE0-ABC26EFA53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429000"/>
            <a:ext cx="3393237" cy="2001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BE22262A-6984-47C6-A7FF-5FB3A2BF1632}"/>
              </a:ext>
            </a:extLst>
          </p:cNvPr>
          <p:cNvSpPr/>
          <p:nvPr/>
        </p:nvSpPr>
        <p:spPr>
          <a:xfrm>
            <a:off x="1394787" y="3798922"/>
            <a:ext cx="2886220" cy="1261884"/>
          </a:xfrm>
          <a:prstGeom prst="rect">
            <a:avLst/>
          </a:prstGeom>
          <a:noFill/>
        </p:spPr>
        <p:txBody>
          <a:bodyPr wrap="square" lIns="91440" tIns="45720" rIns="91440" bIns="45720">
            <a:spAutoFit/>
          </a:bodyPr>
          <a:lstStyle/>
          <a:p>
            <a:pPr algn="ctr"/>
            <a:r>
              <a:rPr lang="en-US" sz="2800" b="1" cap="none" spc="50" dirty="0">
                <a:ln w="9525" cmpd="sng">
                  <a:noFill/>
                  <a:prstDash val="solid"/>
                </a:ln>
                <a:solidFill>
                  <a:schemeClr val="tx2"/>
                </a:solidFill>
                <a:effectLst/>
              </a:rPr>
              <a:t>Direct relationship</a:t>
            </a:r>
          </a:p>
          <a:p>
            <a:pPr algn="ctr"/>
            <a:r>
              <a:rPr lang="en-US" dirty="0">
                <a:latin typeface="Times New Roman" panose="02020603050405020304" pitchFamily="18" charset="0"/>
                <a:cs typeface="Times New Roman" panose="02020603050405020304" pitchFamily="18" charset="0"/>
              </a:rPr>
              <a:t>-absorbance-</a:t>
            </a:r>
          </a:p>
        </p:txBody>
      </p:sp>
      <p:pic>
        <p:nvPicPr>
          <p:cNvPr id="5" name="Picture 3">
            <a:extLst>
              <a:ext uri="{FF2B5EF4-FFF2-40B4-BE49-F238E27FC236}">
                <a16:creationId xmlns:a16="http://schemas.microsoft.com/office/drawing/2014/main" id="{04D07F4B-1BDF-4D91-AF7C-C0C97BC418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27819" b="7374"/>
          <a:stretch/>
        </p:blipFill>
        <p:spPr bwMode="auto">
          <a:xfrm>
            <a:off x="4355976" y="644113"/>
            <a:ext cx="3114669" cy="200172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9">
            <a:extLst>
              <a:ext uri="{FF2B5EF4-FFF2-40B4-BE49-F238E27FC236}">
                <a16:creationId xmlns:a16="http://schemas.microsoft.com/office/drawing/2014/main" id="{4801E9B3-48F8-40FB-8EC9-C93470D3AA44}"/>
              </a:ext>
            </a:extLst>
          </p:cNvPr>
          <p:cNvSpPr/>
          <p:nvPr/>
        </p:nvSpPr>
        <p:spPr>
          <a:xfrm>
            <a:off x="1469756" y="1147680"/>
            <a:ext cx="2886220" cy="1692771"/>
          </a:xfrm>
          <a:prstGeom prst="rect">
            <a:avLst/>
          </a:prstGeom>
          <a:noFill/>
        </p:spPr>
        <p:txBody>
          <a:bodyPr wrap="square" lIns="91440" tIns="45720" rIns="91440" bIns="45720">
            <a:spAutoFit/>
          </a:bodyPr>
          <a:lstStyle/>
          <a:p>
            <a:pPr algn="ctr"/>
            <a:r>
              <a:rPr lang="en-US" sz="2800" b="1" cap="none" spc="50" dirty="0">
                <a:ln w="9525" cmpd="sng">
                  <a:noFill/>
                  <a:prstDash val="solid"/>
                </a:ln>
                <a:solidFill>
                  <a:schemeClr val="tx2"/>
                </a:solidFill>
                <a:effectLst/>
              </a:rPr>
              <a:t>Indirect relationship</a:t>
            </a:r>
          </a:p>
          <a:p>
            <a:pPr algn="ctr"/>
            <a:r>
              <a:rPr lang="en-US" dirty="0">
                <a:latin typeface="Times New Roman" panose="02020603050405020304" pitchFamily="18" charset="0"/>
                <a:cs typeface="Times New Roman" panose="02020603050405020304" pitchFamily="18" charset="0"/>
              </a:rPr>
              <a:t>-transmittance-</a:t>
            </a:r>
          </a:p>
          <a:p>
            <a:pPr algn="ctr"/>
            <a:endParaRPr lang="en-US" sz="2800"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Rectangle 5">
            <a:extLst>
              <a:ext uri="{FF2B5EF4-FFF2-40B4-BE49-F238E27FC236}">
                <a16:creationId xmlns:a16="http://schemas.microsoft.com/office/drawing/2014/main" id="{D8068950-AD90-41D0-9506-8619004D006A}"/>
              </a:ext>
            </a:extLst>
          </p:cNvPr>
          <p:cNvSpPr/>
          <p:nvPr/>
        </p:nvSpPr>
        <p:spPr>
          <a:xfrm>
            <a:off x="5993400" y="1855567"/>
            <a:ext cx="963725" cy="276999"/>
          </a:xfrm>
          <a:prstGeom prst="rect">
            <a:avLst/>
          </a:prstGeom>
        </p:spPr>
        <p:txBody>
          <a:bodyPr wrap="none">
            <a:spAutoFit/>
          </a:bodyPr>
          <a:lstStyle/>
          <a:p>
            <a:r>
              <a:rPr lang="en-GB" sz="1200" dirty="0">
                <a:latin typeface="Times New Roman" panose="02020603050405020304" pitchFamily="18" charset="0"/>
                <a:cs typeface="Times New Roman" panose="02020603050405020304" pitchFamily="18" charset="0"/>
              </a:rPr>
              <a:t>transmission</a:t>
            </a:r>
            <a:endParaRPr lang="en-GB" sz="1200" dirty="0"/>
          </a:p>
        </p:txBody>
      </p:sp>
      <p:cxnSp>
        <p:nvCxnSpPr>
          <p:cNvPr id="8" name="Straight Arrow Connector 7">
            <a:extLst>
              <a:ext uri="{FF2B5EF4-FFF2-40B4-BE49-F238E27FC236}">
                <a16:creationId xmlns:a16="http://schemas.microsoft.com/office/drawing/2014/main" id="{CCFABFEB-D45D-41E9-8B28-0086544A5779}"/>
              </a:ext>
            </a:extLst>
          </p:cNvPr>
          <p:cNvCxnSpPr/>
          <p:nvPr/>
        </p:nvCxnSpPr>
        <p:spPr>
          <a:xfrm flipV="1">
            <a:off x="6475262" y="1500290"/>
            <a:ext cx="0" cy="39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86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9781" t="36047" r="21157" b="27532"/>
          <a:stretch>
            <a:fillRect/>
          </a:stretch>
        </p:blipFill>
        <p:spPr bwMode="auto">
          <a:xfrm>
            <a:off x="445474" y="1052736"/>
            <a:ext cx="7979264" cy="2952328"/>
          </a:xfrm>
          <a:prstGeom prst="rect">
            <a:avLst/>
          </a:prstGeom>
          <a:noFill/>
          <a:ln w="9525">
            <a:noFill/>
            <a:miter lim="800000"/>
            <a:headEnd/>
            <a:tailEnd/>
          </a:ln>
        </p:spPr>
      </p:pic>
      <p:sp>
        <p:nvSpPr>
          <p:cNvPr id="5" name="مستطيل 4"/>
          <p:cNvSpPr/>
          <p:nvPr/>
        </p:nvSpPr>
        <p:spPr>
          <a:xfrm>
            <a:off x="2749730" y="4109010"/>
            <a:ext cx="3614644" cy="400110"/>
          </a:xfrm>
          <a:prstGeom prst="rect">
            <a:avLst/>
          </a:prstGeom>
        </p:spPr>
        <p:txBody>
          <a:bodyPr wrap="none">
            <a:spAutoFit/>
          </a:bodyPr>
          <a:lstStyle/>
          <a:p>
            <a:r>
              <a:rPr lang="en-GB" sz="2000" dirty="0">
                <a:latin typeface="Calibri" pitchFamily="34" charset="0"/>
              </a:rPr>
              <a:t>How a spectrophotometer works</a:t>
            </a:r>
            <a:endParaRPr lang="ar-SA" sz="2000" dirty="0">
              <a:latin typeface="Calibri" pitchFamily="34" charset="0"/>
            </a:endParaRPr>
          </a:p>
        </p:txBody>
      </p:sp>
    </p:spTree>
    <p:extLst>
      <p:ext uri="{BB962C8B-B14F-4D97-AF65-F5344CB8AC3E}">
        <p14:creationId xmlns:p14="http://schemas.microsoft.com/office/powerpoint/2010/main" val="1584691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8998153" cy="32689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مستطيل 2"/>
          <p:cNvSpPr/>
          <p:nvPr/>
        </p:nvSpPr>
        <p:spPr>
          <a:xfrm>
            <a:off x="2749730" y="5229200"/>
            <a:ext cx="3614644" cy="400110"/>
          </a:xfrm>
          <a:prstGeom prst="rect">
            <a:avLst/>
          </a:prstGeom>
        </p:spPr>
        <p:txBody>
          <a:bodyPr wrap="none">
            <a:spAutoFit/>
          </a:bodyPr>
          <a:lstStyle/>
          <a:p>
            <a:r>
              <a:rPr lang="en-GB" sz="2000" dirty="0">
                <a:latin typeface="Calibri" pitchFamily="34" charset="0"/>
              </a:rPr>
              <a:t>How a spectrophotometer works</a:t>
            </a:r>
            <a:endParaRPr lang="ar-SA" sz="2000" dirty="0">
              <a:latin typeface="Calibri" pitchFamily="34" charset="0"/>
            </a:endParaRPr>
          </a:p>
        </p:txBody>
      </p:sp>
    </p:spTree>
    <p:extLst>
      <p:ext uri="{BB962C8B-B14F-4D97-AF65-F5344CB8AC3E}">
        <p14:creationId xmlns:p14="http://schemas.microsoft.com/office/powerpoint/2010/main" val="102229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1554" t="33094" r="62499" b="39344"/>
          <a:stretch>
            <a:fillRect/>
          </a:stretch>
        </p:blipFill>
        <p:spPr bwMode="auto">
          <a:xfrm>
            <a:off x="6660232" y="4581128"/>
            <a:ext cx="1584176" cy="1642849"/>
          </a:xfrm>
          <a:prstGeom prst="rect">
            <a:avLst/>
          </a:prstGeom>
          <a:noFill/>
          <a:ln w="19050">
            <a:solidFill>
              <a:schemeClr val="tx1"/>
            </a:solidFill>
            <a:miter lim="800000"/>
            <a:headEnd/>
            <a:tailEnd/>
          </a:ln>
        </p:spPr>
      </p:pic>
      <p:sp>
        <p:nvSpPr>
          <p:cNvPr id="3" name="مستطيل 2"/>
          <p:cNvSpPr/>
          <p:nvPr/>
        </p:nvSpPr>
        <p:spPr>
          <a:xfrm>
            <a:off x="539552" y="3105835"/>
            <a:ext cx="6318448" cy="369332"/>
          </a:xfrm>
          <a:prstGeom prst="rect">
            <a:avLst/>
          </a:prstGeom>
        </p:spPr>
        <p:txBody>
          <a:bodyPr wrap="square">
            <a:spAutoFit/>
          </a:bodyPr>
          <a:lstStyle/>
          <a:p>
            <a:pPr algn="l" rtl="0"/>
            <a:r>
              <a:rPr lang="en-US" dirty="0"/>
              <a:t>http://www.youtube.com/watch?v=pxC6F7bK8CU</a:t>
            </a:r>
            <a:endParaRPr lang="ar-SA" dirty="0"/>
          </a:p>
        </p:txBody>
      </p:sp>
      <p:sp>
        <p:nvSpPr>
          <p:cNvPr id="4" name="مستطيل 3"/>
          <p:cNvSpPr/>
          <p:nvPr/>
        </p:nvSpPr>
        <p:spPr>
          <a:xfrm>
            <a:off x="539552" y="2060848"/>
            <a:ext cx="5184576" cy="369332"/>
          </a:xfrm>
          <a:prstGeom prst="rect">
            <a:avLst/>
          </a:prstGeom>
        </p:spPr>
        <p:txBody>
          <a:bodyPr wrap="square">
            <a:spAutoFit/>
          </a:bodyPr>
          <a:lstStyle/>
          <a:p>
            <a:pPr algn="l" rtl="0"/>
            <a:r>
              <a:rPr lang="en-US" dirty="0">
                <a:latin typeface="Calibri" pitchFamily="34" charset="0"/>
              </a:rPr>
              <a:t>How does a spectrophotometer work? </a:t>
            </a:r>
            <a:endParaRPr lang="ar-SA" dirty="0">
              <a:latin typeface="Calibri" pitchFamily="34" charset="0"/>
            </a:endParaRPr>
          </a:p>
        </p:txBody>
      </p:sp>
    </p:spTree>
    <p:extLst>
      <p:ext uri="{BB962C8B-B14F-4D97-AF65-F5344CB8AC3E}">
        <p14:creationId xmlns:p14="http://schemas.microsoft.com/office/powerpoint/2010/main" val="3791547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5937EF2-CD11-47A7-A3AB-4ACB14A2D52F}"/>
              </a:ext>
            </a:extLst>
          </p:cNvPr>
          <p:cNvSpPr/>
          <p:nvPr/>
        </p:nvSpPr>
        <p:spPr>
          <a:xfrm>
            <a:off x="1475656" y="1484784"/>
            <a:ext cx="6624736" cy="1477328"/>
          </a:xfrm>
          <a:prstGeom prst="rect">
            <a:avLst/>
          </a:prstGeom>
        </p:spPr>
        <p:txBody>
          <a:bodyPr wrap="square">
            <a:spAutoFit/>
          </a:bodyPr>
          <a:lstStyle/>
          <a:p>
            <a:pPr marL="571500" indent="-571500" algn="l" rtl="0">
              <a:buFont typeface="+mj-lt"/>
              <a:buAutoNum type="alphaLcPeriod"/>
            </a:pPr>
            <a:r>
              <a:rPr lang="en-GB" dirty="0">
                <a:latin typeface="Times New Roman" panose="02020603050405020304" pitchFamily="18" charset="0"/>
                <a:cs typeface="Times New Roman" panose="02020603050405020304" pitchFamily="18" charset="0"/>
              </a:rPr>
              <a:t>Conical flasks and beakers.</a:t>
            </a:r>
          </a:p>
          <a:p>
            <a:pPr marL="571500" indent="-571500" algn="l" rtl="0">
              <a:buFont typeface="+mj-lt"/>
              <a:buAutoNum type="alphaLcPeriod"/>
            </a:pPr>
            <a:r>
              <a:rPr lang="en-GB" dirty="0">
                <a:latin typeface="Times New Roman" panose="02020603050405020304" pitchFamily="18" charset="0"/>
                <a:cs typeface="Times New Roman" panose="02020603050405020304" pitchFamily="18" charset="0"/>
              </a:rPr>
              <a:t>Graduated cylinders [measuring cylinder ].</a:t>
            </a:r>
          </a:p>
          <a:p>
            <a:pPr marL="571500" indent="-571500" algn="l" rtl="0">
              <a:buFont typeface="+mj-lt"/>
              <a:buAutoNum type="alphaLcPeriod"/>
            </a:pPr>
            <a:r>
              <a:rPr lang="en-GB" dirty="0">
                <a:latin typeface="Times New Roman" panose="02020603050405020304" pitchFamily="18" charset="0"/>
                <a:cs typeface="Times New Roman" panose="02020603050405020304" pitchFamily="18" charset="0"/>
              </a:rPr>
              <a:t>Volumetric flasks.</a:t>
            </a:r>
          </a:p>
          <a:p>
            <a:pPr marL="571500" indent="-571500" algn="l" rtl="0">
              <a:buFont typeface="+mj-lt"/>
              <a:buAutoNum type="alphaLcPeriod"/>
            </a:pPr>
            <a:r>
              <a:rPr lang="en-GB" dirty="0">
                <a:latin typeface="Times New Roman" panose="02020603050405020304" pitchFamily="18" charset="0"/>
                <a:cs typeface="Times New Roman" panose="02020603050405020304" pitchFamily="18" charset="0"/>
              </a:rPr>
              <a:t>Burettes.</a:t>
            </a:r>
          </a:p>
          <a:p>
            <a:pPr marL="571500" indent="-571500" algn="l" rtl="0">
              <a:buFont typeface="+mj-lt"/>
              <a:buAutoNum type="alphaLcPeriod"/>
            </a:pPr>
            <a:r>
              <a:rPr lang="en-GB" dirty="0">
                <a:solidFill>
                  <a:schemeClr val="accent1">
                    <a:lumMod val="75000"/>
                  </a:schemeClr>
                </a:solidFill>
                <a:latin typeface="Times New Roman" panose="02020603050405020304" pitchFamily="18" charset="0"/>
                <a:cs typeface="Times New Roman" panose="02020603050405020304" pitchFamily="18" charset="0"/>
              </a:rPr>
              <a:t> Pipettes.</a:t>
            </a:r>
          </a:p>
        </p:txBody>
      </p:sp>
      <p:sp>
        <p:nvSpPr>
          <p:cNvPr id="3" name="مستطيل 2">
            <a:extLst>
              <a:ext uri="{FF2B5EF4-FFF2-40B4-BE49-F238E27FC236}">
                <a16:creationId xmlns:a16="http://schemas.microsoft.com/office/drawing/2014/main" id="{60826AD6-4150-4F8C-BF12-C402C4FE2C27}"/>
              </a:ext>
            </a:extLst>
          </p:cNvPr>
          <p:cNvSpPr/>
          <p:nvPr/>
        </p:nvSpPr>
        <p:spPr>
          <a:xfrm>
            <a:off x="1187624" y="260648"/>
            <a:ext cx="6120680" cy="369332"/>
          </a:xfrm>
          <a:prstGeom prst="rect">
            <a:avLst/>
          </a:prstGeom>
        </p:spPr>
        <p:txBody>
          <a:bodyPr wrap="square">
            <a:spAutoFit/>
          </a:bodyPr>
          <a:lstStyle/>
          <a:p>
            <a:pPr algn="l"/>
            <a:r>
              <a:rPr lang="en-US" b="1" dirty="0">
                <a:solidFill>
                  <a:schemeClr val="tx2"/>
                </a:solidFill>
                <a:latin typeface="Calibri" panose="020F0502020204030204" pitchFamily="34" charset="0"/>
                <a:cs typeface="Aparajita" pitchFamily="34" charset="0"/>
              </a:rPr>
              <a:t>(1)Identification of the common laboratory </a:t>
            </a:r>
            <a:r>
              <a:rPr lang="en-US" b="1" u="sng" dirty="0">
                <a:solidFill>
                  <a:schemeClr val="tx2"/>
                </a:solidFill>
                <a:latin typeface="Calibri" panose="020F0502020204030204" pitchFamily="34" charset="0"/>
                <a:cs typeface="Aparajita" pitchFamily="34" charset="0"/>
              </a:rPr>
              <a:t>glassware</a:t>
            </a:r>
            <a:r>
              <a:rPr lang="en-US" b="1" dirty="0">
                <a:solidFill>
                  <a:schemeClr val="tx2"/>
                </a:solidFill>
                <a:latin typeface="Calibri" panose="020F0502020204030204" pitchFamily="34" charset="0"/>
                <a:cs typeface="Aparajita" pitchFamily="34" charset="0"/>
              </a:rPr>
              <a:t> :</a:t>
            </a:r>
          </a:p>
        </p:txBody>
      </p:sp>
    </p:spTree>
    <p:extLst>
      <p:ext uri="{BB962C8B-B14F-4D97-AF65-F5344CB8AC3E}">
        <p14:creationId xmlns:p14="http://schemas.microsoft.com/office/powerpoint/2010/main" val="2803031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00455" y="28226"/>
            <a:ext cx="1699022" cy="736478"/>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GB" sz="2100" b="1" dirty="0">
                <a:ln w="12700">
                  <a:noFill/>
                  <a:prstDash val="solid"/>
                </a:ln>
                <a:latin typeface="Ebrima" panose="02000000000000000000" pitchFamily="2" charset="0"/>
                <a:ea typeface="Ebrima" panose="02000000000000000000" pitchFamily="2" charset="0"/>
                <a:cs typeface="Ebrima" panose="02000000000000000000" pitchFamily="2" charset="0"/>
              </a:rPr>
              <a:t>Glassware</a:t>
            </a:r>
          </a:p>
        </p:txBody>
      </p:sp>
      <p:sp>
        <p:nvSpPr>
          <p:cNvPr id="12" name="Rectangle 11"/>
          <p:cNvSpPr/>
          <p:nvPr/>
        </p:nvSpPr>
        <p:spPr>
          <a:xfrm>
            <a:off x="64294" y="1800560"/>
            <a:ext cx="1893094" cy="461665"/>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1200" b="1" dirty="0">
                <a:latin typeface="Times New Roman" panose="02020603050405020304" pitchFamily="18" charset="0"/>
                <a:cs typeface="Times New Roman" panose="02020603050405020304" pitchFamily="18" charset="0"/>
              </a:rPr>
              <a:t>Conical flasks and beakers</a:t>
            </a:r>
          </a:p>
        </p:txBody>
      </p:sp>
      <p:sp>
        <p:nvSpPr>
          <p:cNvPr id="13" name="Rectangle 12"/>
          <p:cNvSpPr/>
          <p:nvPr/>
        </p:nvSpPr>
        <p:spPr>
          <a:xfrm>
            <a:off x="2680858" y="1810294"/>
            <a:ext cx="1699022" cy="276999"/>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1200" b="1" dirty="0">
                <a:latin typeface="Times New Roman" panose="02020603050405020304" pitchFamily="18" charset="0"/>
                <a:cs typeface="Times New Roman" panose="02020603050405020304" pitchFamily="18" charset="0"/>
              </a:rPr>
              <a:t>Graduated cylinders </a:t>
            </a:r>
          </a:p>
        </p:txBody>
      </p:sp>
      <p:sp>
        <p:nvSpPr>
          <p:cNvPr id="14" name="Rectangle 13"/>
          <p:cNvSpPr/>
          <p:nvPr/>
        </p:nvSpPr>
        <p:spPr>
          <a:xfrm>
            <a:off x="5254664" y="1800560"/>
            <a:ext cx="1278731" cy="461665"/>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1200" b="1" dirty="0">
                <a:latin typeface="Times New Roman" panose="02020603050405020304" pitchFamily="18" charset="0"/>
                <a:cs typeface="Times New Roman" panose="02020603050405020304" pitchFamily="18" charset="0"/>
              </a:rPr>
              <a:t>Volumetric flasks</a:t>
            </a:r>
          </a:p>
        </p:txBody>
      </p:sp>
      <p:sp>
        <p:nvSpPr>
          <p:cNvPr id="15" name="Rectangle 14"/>
          <p:cNvSpPr/>
          <p:nvPr/>
        </p:nvSpPr>
        <p:spPr>
          <a:xfrm>
            <a:off x="7793832" y="1785430"/>
            <a:ext cx="1278731" cy="276999"/>
          </a:xfrm>
          <a:prstGeom prst="rect">
            <a:avLst/>
          </a:prstGeom>
          <a:solidFill>
            <a:schemeClr val="tx2"/>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GB" sz="1200" b="1" dirty="0">
                <a:latin typeface="Times New Roman" panose="02020603050405020304" pitchFamily="18" charset="0"/>
                <a:cs typeface="Times New Roman" panose="02020603050405020304" pitchFamily="18" charset="0"/>
              </a:rPr>
              <a:t>Burettes</a:t>
            </a:r>
          </a:p>
        </p:txBody>
      </p:sp>
      <p:pic>
        <p:nvPicPr>
          <p:cNvPr id="1026" name="Picture 2" descr="http://www.labdepotinc.com/admin/uploads/erlenmeyer_1.png"/>
          <p:cNvPicPr>
            <a:picLocks noChangeAspect="1" noChangeArrowheads="1"/>
          </p:cNvPicPr>
          <p:nvPr/>
        </p:nvPicPr>
        <p:blipFill rotWithShape="1">
          <a:blip r:embed="rId2">
            <a:extLst>
              <a:ext uri="{28A0092B-C50C-407E-A947-70E740481C1C}">
                <a14:useLocalDpi xmlns:a14="http://schemas.microsoft.com/office/drawing/2010/main" val="0"/>
              </a:ext>
            </a:extLst>
          </a:blip>
          <a:srcRect l="33333" r="30133"/>
          <a:stretch/>
        </p:blipFill>
        <p:spPr bwMode="auto">
          <a:xfrm>
            <a:off x="89035" y="2986057"/>
            <a:ext cx="813391" cy="16291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ademyofscienceforkids.com/image/cache/data/Beaker%20100-600x6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4" t="2347" r="16759" b="10624"/>
          <a:stretch/>
        </p:blipFill>
        <p:spPr bwMode="auto">
          <a:xfrm>
            <a:off x="1452910" y="3114778"/>
            <a:ext cx="744506" cy="133384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48022" y="4615172"/>
            <a:ext cx="1141659" cy="461665"/>
          </a:xfrm>
          <a:prstGeom prst="rect">
            <a:avLst/>
          </a:prstGeom>
        </p:spPr>
        <p:txBody>
          <a:bodyPr wrap="none">
            <a:spAutoFit/>
          </a:bodyPr>
          <a:lstStyle/>
          <a:p>
            <a:pPr algn="ctr"/>
            <a:r>
              <a:rPr lang="en-GB" sz="1200" b="1" dirty="0">
                <a:latin typeface="Times New Roman" panose="02020603050405020304" pitchFamily="18" charset="0"/>
                <a:cs typeface="Times New Roman" panose="02020603050405020304" pitchFamily="18" charset="0"/>
              </a:rPr>
              <a:t>Conical flasks </a:t>
            </a:r>
            <a:br>
              <a:rPr lang="en-GB" sz="1200" b="1" dirty="0">
                <a:latin typeface="Times New Roman" panose="02020603050405020304" pitchFamily="18" charset="0"/>
                <a:cs typeface="Times New Roman" panose="02020603050405020304" pitchFamily="18" charset="0"/>
              </a:rPr>
            </a:br>
            <a:r>
              <a:rPr lang="en-GB" sz="1200" b="1" dirty="0">
                <a:latin typeface="Times New Roman" panose="02020603050405020304" pitchFamily="18" charset="0"/>
                <a:cs typeface="Times New Roman" panose="02020603050405020304" pitchFamily="18" charset="0"/>
              </a:rPr>
              <a:t>-Erlenmeyer-</a:t>
            </a:r>
            <a:endParaRPr lang="en-GB" sz="1200" dirty="0"/>
          </a:p>
        </p:txBody>
      </p:sp>
      <p:sp>
        <p:nvSpPr>
          <p:cNvPr id="32" name="Rectangle 31"/>
          <p:cNvSpPr/>
          <p:nvPr/>
        </p:nvSpPr>
        <p:spPr>
          <a:xfrm>
            <a:off x="1315603" y="4615172"/>
            <a:ext cx="1217001" cy="461665"/>
          </a:xfrm>
          <a:prstGeom prst="rect">
            <a:avLst/>
          </a:prstGeom>
        </p:spPr>
        <p:txBody>
          <a:bodyPr wrap="none">
            <a:spAutoFit/>
          </a:bodyPr>
          <a:lstStyle/>
          <a:p>
            <a:pPr algn="ctr"/>
            <a:r>
              <a:rPr lang="en-GB" sz="1200" b="1" dirty="0">
                <a:latin typeface="Times New Roman" panose="02020603050405020304" pitchFamily="18" charset="0"/>
                <a:cs typeface="Times New Roman" panose="02020603050405020304" pitchFamily="18" charset="0"/>
              </a:rPr>
              <a:t>Beakers </a:t>
            </a:r>
          </a:p>
          <a:p>
            <a:pPr algn="ctr"/>
            <a:r>
              <a:rPr lang="en-GB" sz="1200" b="1" dirty="0">
                <a:latin typeface="Times New Roman" panose="02020603050405020304" pitchFamily="18" charset="0"/>
                <a:cs typeface="Times New Roman" panose="02020603050405020304" pitchFamily="18" charset="0"/>
              </a:rPr>
              <a:t>(least accuracy)</a:t>
            </a:r>
            <a:endParaRPr lang="en-GB" sz="1200" dirty="0"/>
          </a:p>
        </p:txBody>
      </p:sp>
      <p:pic>
        <p:nvPicPr>
          <p:cNvPr id="1030" name="Picture 6" descr="http://www.cerakoteguncoatings.com/uploaded/public/final_pi_485.jpg"/>
          <p:cNvPicPr>
            <a:picLocks noChangeAspect="1" noChangeArrowheads="1"/>
          </p:cNvPicPr>
          <p:nvPr/>
        </p:nvPicPr>
        <p:blipFill rotWithShape="1">
          <a:blip r:embed="rId4">
            <a:extLst>
              <a:ext uri="{28A0092B-C50C-407E-A947-70E740481C1C}">
                <a14:useLocalDpi xmlns:a14="http://schemas.microsoft.com/office/drawing/2010/main" val="0"/>
              </a:ext>
            </a:extLst>
          </a:blip>
          <a:srcRect l="37865" t="2028" r="39111" b="3359"/>
          <a:stretch/>
        </p:blipFill>
        <p:spPr bwMode="auto">
          <a:xfrm>
            <a:off x="2933329" y="2476311"/>
            <a:ext cx="985727" cy="24181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01.alicdn.com/kf/HTB1ph55KFXXXXcKXXXXq6xXFXXX8/Volumetric-Flask-Laboratory-Glassware.jpg"/>
          <p:cNvPicPr>
            <a:picLocks noChangeAspect="1" noChangeArrowheads="1"/>
          </p:cNvPicPr>
          <p:nvPr/>
        </p:nvPicPr>
        <p:blipFill rotWithShape="1">
          <a:blip r:embed="rId5">
            <a:extLst>
              <a:ext uri="{28A0092B-C50C-407E-A947-70E740481C1C}">
                <a14:useLocalDpi xmlns:a14="http://schemas.microsoft.com/office/drawing/2010/main" val="0"/>
              </a:ext>
            </a:extLst>
          </a:blip>
          <a:srcRect l="3645" t="12288" r="7266" b="18400"/>
          <a:stretch/>
        </p:blipFill>
        <p:spPr bwMode="auto">
          <a:xfrm>
            <a:off x="4823028" y="2819279"/>
            <a:ext cx="2168327" cy="182861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c01.alicdn.com/kf/HTB1Q6A4JVXXXXbFXVXXq6xXFXXXl/Burette-amber-glass-with-straight-stopcock-glassware.jpg"/>
          <p:cNvPicPr>
            <a:picLocks noChangeAspect="1" noChangeArrowheads="1"/>
          </p:cNvPicPr>
          <p:nvPr/>
        </p:nvPicPr>
        <p:blipFill rotWithShape="1">
          <a:blip r:embed="rId6">
            <a:extLst>
              <a:ext uri="{28A0092B-C50C-407E-A947-70E740481C1C}">
                <a14:useLocalDpi xmlns:a14="http://schemas.microsoft.com/office/drawing/2010/main" val="0"/>
              </a:ext>
            </a:extLst>
          </a:blip>
          <a:srcRect l="30741" r="34207"/>
          <a:stretch/>
        </p:blipFill>
        <p:spPr bwMode="auto">
          <a:xfrm>
            <a:off x="7691090" y="2819279"/>
            <a:ext cx="1194147" cy="2289068"/>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رابط مستقيم 29">
            <a:extLst>
              <a:ext uri="{FF2B5EF4-FFF2-40B4-BE49-F238E27FC236}">
                <a16:creationId xmlns:a16="http://schemas.microsoft.com/office/drawing/2014/main" id="{8130C5FF-72D5-4966-B8AB-1D936F575DF0}"/>
              </a:ext>
            </a:extLst>
          </p:cNvPr>
          <p:cNvCxnSpPr/>
          <p:nvPr/>
        </p:nvCxnSpPr>
        <p:spPr>
          <a:xfrm flipH="1">
            <a:off x="827584" y="980728"/>
            <a:ext cx="7488832"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رابط كسهم مستقيم 37">
            <a:extLst>
              <a:ext uri="{FF2B5EF4-FFF2-40B4-BE49-F238E27FC236}">
                <a16:creationId xmlns:a16="http://schemas.microsoft.com/office/drawing/2014/main" id="{88027279-1F8E-4717-89AC-2587680AA32E}"/>
              </a:ext>
            </a:extLst>
          </p:cNvPr>
          <p:cNvCxnSpPr/>
          <p:nvPr/>
        </p:nvCxnSpPr>
        <p:spPr>
          <a:xfrm>
            <a:off x="8316416" y="980728"/>
            <a:ext cx="0" cy="57606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رابط كسهم مستقيم 45">
            <a:extLst>
              <a:ext uri="{FF2B5EF4-FFF2-40B4-BE49-F238E27FC236}">
                <a16:creationId xmlns:a16="http://schemas.microsoft.com/office/drawing/2014/main" id="{BB2A4B4C-74A0-497A-997B-BCCB144C6FF1}"/>
              </a:ext>
            </a:extLst>
          </p:cNvPr>
          <p:cNvCxnSpPr/>
          <p:nvPr/>
        </p:nvCxnSpPr>
        <p:spPr>
          <a:xfrm>
            <a:off x="827584" y="980728"/>
            <a:ext cx="0" cy="57606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رابط كسهم مستقيم 46">
            <a:extLst>
              <a:ext uri="{FF2B5EF4-FFF2-40B4-BE49-F238E27FC236}">
                <a16:creationId xmlns:a16="http://schemas.microsoft.com/office/drawing/2014/main" id="{72CEDABF-0D18-4E2E-80FE-6977D291FCF6}"/>
              </a:ext>
            </a:extLst>
          </p:cNvPr>
          <p:cNvCxnSpPr/>
          <p:nvPr/>
        </p:nvCxnSpPr>
        <p:spPr>
          <a:xfrm>
            <a:off x="3419872" y="997496"/>
            <a:ext cx="0" cy="57606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رابط كسهم مستقيم 47">
            <a:extLst>
              <a:ext uri="{FF2B5EF4-FFF2-40B4-BE49-F238E27FC236}">
                <a16:creationId xmlns:a16="http://schemas.microsoft.com/office/drawing/2014/main" id="{966BD7E9-B328-4811-AFA1-CD1513401829}"/>
              </a:ext>
            </a:extLst>
          </p:cNvPr>
          <p:cNvCxnSpPr/>
          <p:nvPr/>
        </p:nvCxnSpPr>
        <p:spPr>
          <a:xfrm>
            <a:off x="5940152" y="997496"/>
            <a:ext cx="0" cy="576064"/>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رابط كسهم مستقيم 48">
            <a:extLst>
              <a:ext uri="{FF2B5EF4-FFF2-40B4-BE49-F238E27FC236}">
                <a16:creationId xmlns:a16="http://schemas.microsoft.com/office/drawing/2014/main" id="{88C6AD36-8BB3-4B08-96EA-FD15ABA6F877}"/>
              </a:ext>
            </a:extLst>
          </p:cNvPr>
          <p:cNvCxnSpPr>
            <a:cxnSpLocks/>
          </p:cNvCxnSpPr>
          <p:nvPr/>
        </p:nvCxnSpPr>
        <p:spPr>
          <a:xfrm flipH="1">
            <a:off x="611560" y="2420888"/>
            <a:ext cx="216024" cy="5651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رابط كسهم مستقيم 49">
            <a:extLst>
              <a:ext uri="{FF2B5EF4-FFF2-40B4-BE49-F238E27FC236}">
                <a16:creationId xmlns:a16="http://schemas.microsoft.com/office/drawing/2014/main" id="{1C6E0F37-B141-475D-94CC-1FDEDFCAB4C7}"/>
              </a:ext>
            </a:extLst>
          </p:cNvPr>
          <p:cNvCxnSpPr>
            <a:cxnSpLocks/>
          </p:cNvCxnSpPr>
          <p:nvPr/>
        </p:nvCxnSpPr>
        <p:spPr>
          <a:xfrm>
            <a:off x="1315603" y="2420888"/>
            <a:ext cx="448085" cy="56516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015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7146765" cy="461665"/>
          </a:xfrm>
          <a:prstGeom prst="rect">
            <a:avLst/>
          </a:prstGeom>
        </p:spPr>
        <p:txBody>
          <a:bodyPr wrap="none">
            <a:spAutoFit/>
          </a:bodyPr>
          <a:lstStyle/>
          <a:p>
            <a:pPr algn="l"/>
            <a:r>
              <a:rPr lang="en-US" sz="2400" b="1" dirty="0">
                <a:solidFill>
                  <a:schemeClr val="tx2"/>
                </a:solidFill>
                <a:latin typeface="Calibri" panose="020F0502020204030204" pitchFamily="34" charset="0"/>
                <a:cs typeface="Aparajita" pitchFamily="34" charset="0"/>
              </a:rPr>
              <a:t>(1)Identification of the common laboratory </a:t>
            </a:r>
            <a:r>
              <a:rPr lang="en-US" sz="2400" b="1" u="sng" dirty="0">
                <a:solidFill>
                  <a:schemeClr val="tx2"/>
                </a:solidFill>
                <a:latin typeface="Calibri" panose="020F0502020204030204" pitchFamily="34" charset="0"/>
                <a:cs typeface="Aparajita" pitchFamily="34" charset="0"/>
              </a:rPr>
              <a:t>glassware</a:t>
            </a:r>
            <a:r>
              <a:rPr lang="en-US" sz="2400" b="1" dirty="0">
                <a:solidFill>
                  <a:schemeClr val="tx2"/>
                </a:solidFill>
                <a:latin typeface="Calibri" panose="020F0502020204030204" pitchFamily="34" charset="0"/>
                <a:cs typeface="Aparajita" pitchFamily="34" charset="0"/>
              </a:rPr>
              <a:t> :</a:t>
            </a:r>
          </a:p>
        </p:txBody>
      </p:sp>
      <p:sp>
        <p:nvSpPr>
          <p:cNvPr id="3" name="مستطيل 2"/>
          <p:cNvSpPr/>
          <p:nvPr/>
        </p:nvSpPr>
        <p:spPr>
          <a:xfrm>
            <a:off x="395536" y="1068432"/>
            <a:ext cx="5040560" cy="400110"/>
          </a:xfrm>
          <a:prstGeom prst="rect">
            <a:avLst/>
          </a:prstGeom>
        </p:spPr>
        <p:txBody>
          <a:bodyPr wrap="square">
            <a:spAutoFit/>
          </a:bodyPr>
          <a:lstStyle/>
          <a:p>
            <a:pPr algn="l" rtl="0"/>
            <a:r>
              <a:rPr lang="en-US" sz="2000" b="1" dirty="0">
                <a:solidFill>
                  <a:schemeClr val="tx2"/>
                </a:solidFill>
                <a:latin typeface="Calibri" panose="020F0502020204030204" pitchFamily="34" charset="0"/>
              </a:rPr>
              <a:t>A- Conical flasks and beakers</a:t>
            </a:r>
            <a:r>
              <a:rPr lang="en-US" sz="2000" dirty="0">
                <a:solidFill>
                  <a:schemeClr val="tx2"/>
                </a:solidFill>
                <a:latin typeface="Calibri" panose="020F0502020204030204" pitchFamily="34" charset="0"/>
              </a:rPr>
              <a:t>: </a:t>
            </a: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3055898"/>
            <a:ext cx="1866900" cy="245745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395" y="3090104"/>
            <a:ext cx="2143125" cy="2143125"/>
          </a:xfrm>
          <a:prstGeom prst="rect">
            <a:avLst/>
          </a:prstGeom>
        </p:spPr>
      </p:pic>
      <p:sp>
        <p:nvSpPr>
          <p:cNvPr id="6" name="مستطيل 5"/>
          <p:cNvSpPr/>
          <p:nvPr/>
        </p:nvSpPr>
        <p:spPr>
          <a:xfrm>
            <a:off x="251520" y="1772817"/>
            <a:ext cx="8712968" cy="707886"/>
          </a:xfrm>
          <a:prstGeom prst="rect">
            <a:avLst/>
          </a:prstGeom>
        </p:spPr>
        <p:txBody>
          <a:bodyPr wrap="square">
            <a:spAutoFit/>
          </a:bodyPr>
          <a:lstStyle/>
          <a:p>
            <a:pPr algn="l" rtl="0"/>
            <a:r>
              <a:rPr lang="en-US" sz="2000" dirty="0">
                <a:latin typeface="Calibri" panose="020F0502020204030204" pitchFamily="34" charset="0"/>
              </a:rPr>
              <a:t>They are used for mixing, transporting and reacting, but not for accurate volume measurements. </a:t>
            </a:r>
          </a:p>
        </p:txBody>
      </p:sp>
      <p:sp>
        <p:nvSpPr>
          <p:cNvPr id="7" name="مستطيل 6"/>
          <p:cNvSpPr/>
          <p:nvPr/>
        </p:nvSpPr>
        <p:spPr>
          <a:xfrm>
            <a:off x="1391830" y="5609322"/>
            <a:ext cx="1736373" cy="369332"/>
          </a:xfrm>
          <a:prstGeom prst="rect">
            <a:avLst/>
          </a:prstGeom>
        </p:spPr>
        <p:txBody>
          <a:bodyPr wrap="none">
            <a:spAutoFit/>
          </a:bodyPr>
          <a:lstStyle/>
          <a:p>
            <a:r>
              <a:rPr lang="en-US" b="1" dirty="0">
                <a:solidFill>
                  <a:schemeClr val="tx2"/>
                </a:solidFill>
              </a:rPr>
              <a:t>Conical flasks</a:t>
            </a:r>
          </a:p>
        </p:txBody>
      </p:sp>
      <p:sp>
        <p:nvSpPr>
          <p:cNvPr id="8" name="مستطيل 7"/>
          <p:cNvSpPr/>
          <p:nvPr/>
        </p:nvSpPr>
        <p:spPr>
          <a:xfrm>
            <a:off x="6570863" y="5775844"/>
            <a:ext cx="954107" cy="369332"/>
          </a:xfrm>
          <a:prstGeom prst="rect">
            <a:avLst/>
          </a:prstGeom>
        </p:spPr>
        <p:txBody>
          <a:bodyPr wrap="none">
            <a:spAutoFit/>
          </a:bodyPr>
          <a:lstStyle/>
          <a:p>
            <a:r>
              <a:rPr lang="en-US" b="1" dirty="0">
                <a:solidFill>
                  <a:schemeClr val="tx2"/>
                </a:solidFill>
              </a:rPr>
              <a:t>Beaker</a:t>
            </a:r>
            <a:endParaRPr lang="ar-SA" dirty="0">
              <a:solidFill>
                <a:schemeClr val="tx2"/>
              </a:solidFill>
            </a:endParaRPr>
          </a:p>
        </p:txBody>
      </p:sp>
      <p:sp>
        <p:nvSpPr>
          <p:cNvPr id="9" name="مستطيل 8"/>
          <p:cNvSpPr/>
          <p:nvPr/>
        </p:nvSpPr>
        <p:spPr>
          <a:xfrm>
            <a:off x="1417350" y="5888062"/>
            <a:ext cx="1710853" cy="369332"/>
          </a:xfrm>
          <a:prstGeom prst="rect">
            <a:avLst/>
          </a:prstGeom>
        </p:spPr>
        <p:txBody>
          <a:bodyPr wrap="none">
            <a:spAutoFit/>
          </a:bodyPr>
          <a:lstStyle/>
          <a:p>
            <a:pPr algn="l" rtl="0"/>
            <a:r>
              <a:rPr lang="en-US" b="1" dirty="0">
                <a:solidFill>
                  <a:schemeClr val="tx2"/>
                </a:solidFill>
                <a:latin typeface="Calibri" panose="020F0502020204030204" pitchFamily="34" charset="0"/>
              </a:rPr>
              <a:t> [</a:t>
            </a:r>
            <a:r>
              <a:rPr lang="en-US" b="1" dirty="0" err="1">
                <a:solidFill>
                  <a:schemeClr val="tx2"/>
                </a:solidFill>
                <a:latin typeface="Calibri" panose="020F0502020204030204" pitchFamily="34" charset="0"/>
                <a:cs typeface="Aparajita" pitchFamily="34" charset="0"/>
              </a:rPr>
              <a:t>Ehrlenmeyer</a:t>
            </a:r>
            <a:r>
              <a:rPr lang="en-US" b="1" dirty="0">
                <a:solidFill>
                  <a:schemeClr val="tx2"/>
                </a:solidFill>
                <a:latin typeface="Calibri" panose="020F0502020204030204" pitchFamily="34" charset="0"/>
                <a:cs typeface="Aparajita" pitchFamily="34" charset="0"/>
              </a:rPr>
              <a:t>] </a:t>
            </a:r>
            <a:endParaRPr lang="ar-SA" dirty="0">
              <a:solidFill>
                <a:schemeClr val="tx2"/>
              </a:solidFill>
            </a:endParaRPr>
          </a:p>
        </p:txBody>
      </p:sp>
      <p:sp>
        <p:nvSpPr>
          <p:cNvPr id="10" name="مستطيل 9"/>
          <p:cNvSpPr/>
          <p:nvPr/>
        </p:nvSpPr>
        <p:spPr>
          <a:xfrm>
            <a:off x="6012160" y="2924944"/>
            <a:ext cx="2088232" cy="334372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1229703" y="2924944"/>
            <a:ext cx="2069817" cy="34764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64742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332656"/>
            <a:ext cx="8280920" cy="1938992"/>
          </a:xfrm>
          <a:prstGeom prst="rect">
            <a:avLst/>
          </a:prstGeom>
        </p:spPr>
        <p:txBody>
          <a:bodyPr wrap="square">
            <a:spAutoFit/>
          </a:bodyPr>
          <a:lstStyle/>
          <a:p>
            <a:pPr algn="l" rtl="0"/>
            <a:r>
              <a:rPr lang="en-US" sz="2000" b="1" dirty="0">
                <a:solidFill>
                  <a:schemeClr val="tx2"/>
                </a:solidFill>
              </a:rPr>
              <a:t>B- Graduated cylinders</a:t>
            </a:r>
            <a:r>
              <a:rPr lang="en-US" sz="2000" dirty="0">
                <a:solidFill>
                  <a:schemeClr val="tx2"/>
                </a:solidFill>
              </a:rPr>
              <a:t> [</a:t>
            </a:r>
            <a:r>
              <a:rPr lang="en-US" sz="2000" b="1" dirty="0">
                <a:solidFill>
                  <a:schemeClr val="tx2"/>
                </a:solidFill>
              </a:rPr>
              <a:t>measuring cylinder</a:t>
            </a:r>
            <a:r>
              <a:rPr lang="en-US" sz="2000" dirty="0">
                <a:solidFill>
                  <a:schemeClr val="tx2"/>
                </a:solidFill>
              </a:rPr>
              <a:t> ]:</a:t>
            </a:r>
          </a:p>
          <a:p>
            <a:pPr algn="l" rtl="0"/>
            <a:endParaRPr lang="en-US" sz="2000" dirty="0"/>
          </a:p>
          <a:p>
            <a:pPr algn="l" rtl="0"/>
            <a:r>
              <a:rPr lang="en-US" sz="2000" dirty="0">
                <a:latin typeface="Calibri" panose="020F0502020204030204" pitchFamily="34" charset="0"/>
              </a:rPr>
              <a:t>-Used to measure the volume of a liquid. Graduated cylinders are generally more accurate and precise than laboratory flasks and beakers.</a:t>
            </a:r>
          </a:p>
          <a:p>
            <a:pPr algn="l" rtl="0"/>
            <a:endParaRPr lang="en-US" sz="2000" dirty="0">
              <a:latin typeface="Calibri" panose="020F0502020204030204" pitchFamily="34" charset="0"/>
            </a:endParaRPr>
          </a:p>
          <a:p>
            <a:pPr algn="l" rtl="0"/>
            <a:r>
              <a:rPr lang="en-US" sz="2000" dirty="0">
                <a:latin typeface="Calibri" panose="020F0502020204030204" pitchFamily="34" charset="0"/>
              </a:rPr>
              <a:t>-If greater accuracy is needed, use a pipet or volumetric flask</a:t>
            </a:r>
            <a:r>
              <a:rPr lang="en-US" sz="2000" dirty="0"/>
              <a:t>.</a:t>
            </a:r>
            <a:r>
              <a:rPr lang="en-US" sz="2000" dirty="0">
                <a:latin typeface="Calibri" panose="020F0502020204030204" pitchFamily="34" charset="0"/>
              </a:rPr>
              <a:t> </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087" y="2465957"/>
            <a:ext cx="3294112" cy="3294112"/>
          </a:xfrm>
          <a:prstGeom prst="rect">
            <a:avLst/>
          </a:prstGeom>
        </p:spPr>
      </p:pic>
      <p:sp>
        <p:nvSpPr>
          <p:cNvPr id="4" name="مستطيل 3"/>
          <p:cNvSpPr/>
          <p:nvPr/>
        </p:nvSpPr>
        <p:spPr>
          <a:xfrm>
            <a:off x="3491880" y="6011996"/>
            <a:ext cx="2416046" cy="369332"/>
          </a:xfrm>
          <a:prstGeom prst="rect">
            <a:avLst/>
          </a:prstGeom>
        </p:spPr>
        <p:txBody>
          <a:bodyPr wrap="none">
            <a:spAutoFit/>
          </a:bodyPr>
          <a:lstStyle/>
          <a:p>
            <a:r>
              <a:rPr lang="en-US" b="1" dirty="0">
                <a:solidFill>
                  <a:schemeClr val="tx2"/>
                </a:solidFill>
              </a:rPr>
              <a:t>Graduated cylinders</a:t>
            </a:r>
            <a:endParaRPr lang="ar-SA" dirty="0">
              <a:solidFill>
                <a:schemeClr val="tx2"/>
              </a:solidFill>
            </a:endParaRPr>
          </a:p>
        </p:txBody>
      </p:sp>
    </p:spTree>
    <p:extLst>
      <p:ext uri="{BB962C8B-B14F-4D97-AF65-F5344CB8AC3E}">
        <p14:creationId xmlns:p14="http://schemas.microsoft.com/office/powerpoint/2010/main" val="84281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69076" y="260648"/>
            <a:ext cx="8974923" cy="1015663"/>
          </a:xfrm>
          <a:prstGeom prst="rect">
            <a:avLst/>
          </a:prstGeom>
        </p:spPr>
        <p:txBody>
          <a:bodyPr wrap="square">
            <a:spAutoFit/>
          </a:bodyPr>
          <a:lstStyle/>
          <a:p>
            <a:pPr algn="l" rtl="0"/>
            <a:r>
              <a:rPr lang="en-US" sz="2400" b="1" dirty="0">
                <a:solidFill>
                  <a:schemeClr val="tx2"/>
                </a:solidFill>
                <a:latin typeface="Calibri" panose="020F0502020204030204" pitchFamily="34" charset="0"/>
              </a:rPr>
              <a:t>C- Volumetric flasks</a:t>
            </a:r>
            <a:r>
              <a:rPr lang="en-US" sz="2400" dirty="0">
                <a:solidFill>
                  <a:schemeClr val="tx2"/>
                </a:solidFill>
                <a:latin typeface="Calibri" panose="020F0502020204030204" pitchFamily="34" charset="0"/>
              </a:rPr>
              <a:t>: </a:t>
            </a:r>
          </a:p>
          <a:p>
            <a:pPr algn="l" rtl="0"/>
            <a:endParaRPr lang="en-US" dirty="0">
              <a:latin typeface="Calibri" panose="020F0502020204030204" pitchFamily="34" charset="0"/>
            </a:endParaRPr>
          </a:p>
          <a:p>
            <a:pPr algn="l" rtl="0"/>
            <a:r>
              <a:rPr lang="en-US" dirty="0">
                <a:latin typeface="Calibri" panose="020F0502020204030204" pitchFamily="34" charset="0"/>
              </a:rPr>
              <a:t>It is used to make up a solution of fixed volume very accurately. </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506170"/>
            <a:ext cx="4762500" cy="4762500"/>
          </a:xfrm>
          <a:prstGeom prst="rect">
            <a:avLst/>
          </a:prstGeom>
        </p:spPr>
      </p:pic>
      <p:sp>
        <p:nvSpPr>
          <p:cNvPr id="4" name="مستطيل 3"/>
          <p:cNvSpPr/>
          <p:nvPr/>
        </p:nvSpPr>
        <p:spPr>
          <a:xfrm>
            <a:off x="3222936" y="5883949"/>
            <a:ext cx="2286395" cy="400110"/>
          </a:xfrm>
          <a:prstGeom prst="rect">
            <a:avLst/>
          </a:prstGeom>
        </p:spPr>
        <p:txBody>
          <a:bodyPr wrap="none">
            <a:spAutoFit/>
          </a:bodyPr>
          <a:lstStyle/>
          <a:p>
            <a:r>
              <a:rPr lang="en-US" sz="2000" b="1" dirty="0">
                <a:solidFill>
                  <a:schemeClr val="tx2"/>
                </a:solidFill>
              </a:rPr>
              <a:t>Volumetric flasks</a:t>
            </a:r>
            <a:endParaRPr lang="ar-SA" sz="2000" dirty="0">
              <a:solidFill>
                <a:schemeClr val="tx2"/>
              </a:solidFill>
            </a:endParaRPr>
          </a:p>
        </p:txBody>
      </p:sp>
    </p:spTree>
    <p:extLst>
      <p:ext uri="{BB962C8B-B14F-4D97-AF65-F5344CB8AC3E}">
        <p14:creationId xmlns:p14="http://schemas.microsoft.com/office/powerpoint/2010/main" val="286866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496944" cy="954107"/>
          </a:xfrm>
          <a:prstGeom prst="rect">
            <a:avLst/>
          </a:prstGeom>
        </p:spPr>
        <p:txBody>
          <a:bodyPr wrap="square">
            <a:spAutoFit/>
          </a:bodyPr>
          <a:lstStyle/>
          <a:p>
            <a:pPr algn="l" rtl="0"/>
            <a:r>
              <a:rPr lang="en-US" sz="2000" b="1" dirty="0">
                <a:solidFill>
                  <a:schemeClr val="tx2"/>
                </a:solidFill>
                <a:latin typeface="Calibri" panose="020F0502020204030204" pitchFamily="34" charset="0"/>
              </a:rPr>
              <a:t>D- Burettes :</a:t>
            </a:r>
          </a:p>
          <a:p>
            <a:pPr algn="l" rtl="0"/>
            <a:r>
              <a:rPr lang="en-US" dirty="0">
                <a:latin typeface="Calibri" panose="020F0502020204030204" pitchFamily="34" charset="0"/>
              </a:rPr>
              <a:t>A burette delivers measured volumes of liquid.  Burettes are used primarily for titration. </a:t>
            </a:r>
          </a:p>
          <a:p>
            <a:pPr algn="l" rtl="0"/>
            <a:r>
              <a:rPr lang="en-US" dirty="0">
                <a:latin typeface="Calibri" panose="020F0502020204030204" pitchFamily="34" charset="0"/>
              </a:rPr>
              <a:t> </a:t>
            </a: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484784"/>
            <a:ext cx="4153644" cy="4153644"/>
          </a:xfrm>
          <a:prstGeom prst="rect">
            <a:avLst/>
          </a:prstGeom>
        </p:spPr>
      </p:pic>
      <p:sp>
        <p:nvSpPr>
          <p:cNvPr id="4" name="مستطيل 3"/>
          <p:cNvSpPr/>
          <p:nvPr/>
        </p:nvSpPr>
        <p:spPr>
          <a:xfrm>
            <a:off x="3707904" y="5678728"/>
            <a:ext cx="1144737" cy="461665"/>
          </a:xfrm>
          <a:prstGeom prst="rect">
            <a:avLst/>
          </a:prstGeom>
        </p:spPr>
        <p:txBody>
          <a:bodyPr wrap="none">
            <a:spAutoFit/>
          </a:bodyPr>
          <a:lstStyle/>
          <a:p>
            <a:pPr algn="l" rtl="0"/>
            <a:r>
              <a:rPr lang="en-US" sz="2400" b="1" dirty="0">
                <a:solidFill>
                  <a:schemeClr val="tx2"/>
                </a:solidFill>
                <a:latin typeface="Calibri" panose="020F0502020204030204" pitchFamily="34" charset="0"/>
              </a:rPr>
              <a:t>Burette</a:t>
            </a:r>
          </a:p>
        </p:txBody>
      </p:sp>
    </p:spTree>
    <p:extLst>
      <p:ext uri="{BB962C8B-B14F-4D97-AF65-F5344CB8AC3E}">
        <p14:creationId xmlns:p14="http://schemas.microsoft.com/office/powerpoint/2010/main" val="2276548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1196752"/>
            <a:ext cx="7848872" cy="923330"/>
          </a:xfrm>
          <a:prstGeom prst="rect">
            <a:avLst/>
          </a:prstGeom>
        </p:spPr>
        <p:txBody>
          <a:bodyPr wrap="square">
            <a:spAutoFit/>
          </a:bodyPr>
          <a:lstStyle/>
          <a:p>
            <a:pPr algn="l" rtl="0"/>
            <a:r>
              <a:rPr lang="en-US" dirty="0">
                <a:latin typeface="Calibri" panose="020F0502020204030204" pitchFamily="34" charset="0"/>
              </a:rPr>
              <a:t>Are Tools commonly used to transport a measured volume of liquid. Pipettes come in several designs for various purposes with differing levels of accuracy and precision.</a:t>
            </a:r>
            <a:endParaRPr lang="ar-SA" dirty="0">
              <a:latin typeface="Calibri" panose="020F0502020204030204" pitchFamily="34" charset="0"/>
            </a:endParaRPr>
          </a:p>
        </p:txBody>
      </p:sp>
      <p:sp>
        <p:nvSpPr>
          <p:cNvPr id="3" name="مستطيل 2"/>
          <p:cNvSpPr/>
          <p:nvPr/>
        </p:nvSpPr>
        <p:spPr>
          <a:xfrm>
            <a:off x="467544" y="476672"/>
            <a:ext cx="1593706" cy="400110"/>
          </a:xfrm>
          <a:prstGeom prst="rect">
            <a:avLst/>
          </a:prstGeom>
        </p:spPr>
        <p:txBody>
          <a:bodyPr wrap="none">
            <a:spAutoFit/>
          </a:bodyPr>
          <a:lstStyle/>
          <a:p>
            <a:pPr algn="l" rtl="0"/>
            <a:r>
              <a:rPr lang="en-US" sz="2000" b="1" dirty="0">
                <a:solidFill>
                  <a:schemeClr val="tx2"/>
                </a:solidFill>
              </a:rPr>
              <a:t>E- Pipettes:</a:t>
            </a:r>
            <a:endParaRPr lang="ar-SA" sz="2000" dirty="0">
              <a:solidFill>
                <a:schemeClr val="tx2"/>
              </a:solidFill>
            </a:endParaRPr>
          </a:p>
        </p:txBody>
      </p:sp>
      <p:sp>
        <p:nvSpPr>
          <p:cNvPr id="4" name="مستطيل 3"/>
          <p:cNvSpPr/>
          <p:nvPr/>
        </p:nvSpPr>
        <p:spPr>
          <a:xfrm>
            <a:off x="467544" y="2828836"/>
            <a:ext cx="7848872" cy="1477328"/>
          </a:xfrm>
          <a:prstGeom prst="rect">
            <a:avLst/>
          </a:prstGeom>
        </p:spPr>
        <p:txBody>
          <a:bodyPr wrap="square">
            <a:spAutoFit/>
          </a:bodyPr>
          <a:lstStyle/>
          <a:p>
            <a:pPr algn="l" rtl="0"/>
            <a:r>
              <a:rPr lang="en-US" dirty="0">
                <a:solidFill>
                  <a:schemeClr val="tx2"/>
                </a:solidFill>
                <a:latin typeface="Calibri" panose="020F0502020204030204" pitchFamily="34" charset="0"/>
                <a:cs typeface="Aparajita" pitchFamily="34" charset="0"/>
              </a:rPr>
              <a:t>There are three main type of pipettes are used in biochemical laboratory:</a:t>
            </a:r>
          </a:p>
          <a:p>
            <a:pPr algn="l" rtl="0"/>
            <a:endParaRPr lang="en-US" dirty="0">
              <a:solidFill>
                <a:srgbClr val="FF0000"/>
              </a:solidFill>
              <a:latin typeface="Calibri" panose="020F0502020204030204" pitchFamily="34" charset="0"/>
              <a:cs typeface="Aparajita" pitchFamily="34" charset="0"/>
            </a:endParaRPr>
          </a:p>
          <a:p>
            <a:pPr algn="l" rtl="0"/>
            <a:r>
              <a:rPr lang="en-US" dirty="0">
                <a:solidFill>
                  <a:schemeClr val="tx2"/>
                </a:solidFill>
                <a:latin typeface="Calibri" panose="020F0502020204030204" pitchFamily="34" charset="0"/>
                <a:cs typeface="Aparajita" pitchFamily="34" charset="0"/>
              </a:rPr>
              <a:t>(a) </a:t>
            </a:r>
            <a:r>
              <a:rPr lang="en-US" dirty="0">
                <a:latin typeface="Calibri" panose="020F0502020204030204" pitchFamily="34" charset="0"/>
                <a:cs typeface="Aparajita" pitchFamily="34" charset="0"/>
              </a:rPr>
              <a:t>Volumetric or transfer pipettes.</a:t>
            </a:r>
          </a:p>
          <a:p>
            <a:pPr algn="l" rtl="0"/>
            <a:r>
              <a:rPr lang="en-US" dirty="0">
                <a:solidFill>
                  <a:schemeClr val="tx2"/>
                </a:solidFill>
                <a:latin typeface="Calibri" panose="020F0502020204030204" pitchFamily="34" charset="0"/>
                <a:cs typeface="Aparajita" pitchFamily="34" charset="0"/>
              </a:rPr>
              <a:t>(b) </a:t>
            </a:r>
            <a:r>
              <a:rPr lang="en-US" dirty="0">
                <a:latin typeface="Calibri" panose="020F0502020204030204" pitchFamily="34" charset="0"/>
                <a:cs typeface="Aparajita" pitchFamily="34" charset="0"/>
              </a:rPr>
              <a:t>Graduated or measuring pipettes.</a:t>
            </a:r>
          </a:p>
          <a:p>
            <a:pPr algn="l" rtl="0"/>
            <a:r>
              <a:rPr lang="en-US" dirty="0">
                <a:solidFill>
                  <a:schemeClr val="tx2"/>
                </a:solidFill>
                <a:latin typeface="Calibri" panose="020F0502020204030204" pitchFamily="34" charset="0"/>
                <a:cs typeface="Aparajita" pitchFamily="34" charset="0"/>
              </a:rPr>
              <a:t>(c)</a:t>
            </a:r>
            <a:r>
              <a:rPr lang="en-GB" dirty="0">
                <a:solidFill>
                  <a:schemeClr val="tx2"/>
                </a:solidFill>
                <a:latin typeface="Times New Roman" panose="02020603050405020304" pitchFamily="18" charset="0"/>
                <a:cs typeface="Times New Roman" panose="02020603050405020304" pitchFamily="18" charset="0"/>
              </a:rPr>
              <a:t> </a:t>
            </a:r>
            <a:r>
              <a:rPr lang="en-GB" dirty="0">
                <a:latin typeface="Calibri" panose="020F0502020204030204" pitchFamily="34" charset="0"/>
                <a:cs typeface="Aparajita" pitchFamily="34" charset="0"/>
              </a:rPr>
              <a:t>Micropipettes.</a:t>
            </a:r>
            <a:endParaRPr lang="en-US" dirty="0">
              <a:latin typeface="Calibri" panose="020F0502020204030204" pitchFamily="34" charset="0"/>
              <a:cs typeface="Aparajita" pitchFamily="34" charset="0"/>
            </a:endParaRPr>
          </a:p>
        </p:txBody>
      </p:sp>
    </p:spTree>
    <p:extLst>
      <p:ext uri="{BB962C8B-B14F-4D97-AF65-F5344CB8AC3E}">
        <p14:creationId xmlns:p14="http://schemas.microsoft.com/office/powerpoint/2010/main" val="3988404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ساسية">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أساسية">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ساسية">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5702</TotalTime>
  <Words>1435</Words>
  <Application>Microsoft Office PowerPoint</Application>
  <PresentationFormat>عرض على الشاشة (4:3)</PresentationFormat>
  <Paragraphs>222</Paragraphs>
  <Slides>28</Slides>
  <Notes>7</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28</vt:i4>
      </vt:variant>
    </vt:vector>
  </HeadingPairs>
  <TitlesOfParts>
    <vt:vector size="35" baseType="lpstr">
      <vt:lpstr>Arial</vt:lpstr>
      <vt:lpstr>Arial Black</vt:lpstr>
      <vt:lpstr>Calibri</vt:lpstr>
      <vt:lpstr>Ebrima</vt:lpstr>
      <vt:lpstr>Times New Roman</vt:lpstr>
      <vt:lpstr>Wingdings</vt:lpstr>
      <vt:lpstr>أساسية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لينة</dc:creator>
  <cp:lastModifiedBy>ls s</cp:lastModifiedBy>
  <cp:revision>37</cp:revision>
  <dcterms:created xsi:type="dcterms:W3CDTF">2015-01-31T18:51:18Z</dcterms:created>
  <dcterms:modified xsi:type="dcterms:W3CDTF">2019-01-15T18:00:06Z</dcterms:modified>
</cp:coreProperties>
</file>