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0" r:id="rId3"/>
    <p:sldId id="257" r:id="rId4"/>
    <p:sldId id="258" r:id="rId5"/>
    <p:sldId id="259" r:id="rId6"/>
    <p:sldId id="264" r:id="rId7"/>
    <p:sldId id="261" r:id="rId8"/>
    <p:sldId id="265" r:id="rId9"/>
    <p:sldId id="263" r:id="rId10"/>
    <p:sldId id="262"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53E65A-BBE4-C445-B222-A14D57080598}" type="datetimeFigureOut">
              <a:rPr lang="en-US" smtClean="0"/>
              <a:pPr/>
              <a:t>10/2/2017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5DB8DE-F308-444E-A323-47BE29204CB2}" type="slidenum">
              <a:rPr lang="en-US" smtClean="0"/>
              <a:pPr/>
              <a:t>‹#›</a:t>
            </a:fld>
            <a:endParaRPr lang="en-US"/>
          </a:p>
        </p:txBody>
      </p:sp>
    </p:spTree>
    <p:extLst>
      <p:ext uri="{BB962C8B-B14F-4D97-AF65-F5344CB8AC3E}">
        <p14:creationId xmlns:p14="http://schemas.microsoft.com/office/powerpoint/2010/main" val="36046662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Hemeostasis</a:t>
            </a:r>
            <a:r>
              <a:rPr lang="en-US" dirty="0" smtClean="0"/>
              <a:t>: is the property of a system in which variables are regulated so that internal conditions remain stable and relatively constant. Examples of homeostasis include the regulation of temperature and the balance between acidity and alkalinity (pH). It is a process that maintains the stability of the human body's internal environment in response to changes in external conditions.</a:t>
            </a:r>
          </a:p>
          <a:p>
            <a:r>
              <a:rPr lang="en-US" dirty="0" smtClean="0"/>
              <a:t> The kidneys are used to remove excess water and ions from the blood. These are then expelled as urine. The kidneys perform a vital role in homeostatic regulation in mammals, removing excess water, salt, and urea from the blood.</a:t>
            </a:r>
          </a:p>
          <a:p>
            <a:r>
              <a:rPr lang="en-US" dirty="0" smtClean="0"/>
              <a:t>If the water content of the blood and lymph fluid falls, it is restored in the first instance by extracting water from the cells. The throat and mouth become dry, so that the symptoms of thirst motivate the animal to drink.</a:t>
            </a:r>
          </a:p>
          <a:p>
            <a:r>
              <a:rPr lang="en-US" dirty="0" smtClean="0"/>
              <a:t>If the oxygen content of the blood falls, or the carbon-dioxide concentration increases, blood flow is increased by more vigorous heart action and the speed and depth of breathing increases.</a:t>
            </a:r>
          </a:p>
          <a:p>
            <a:r>
              <a:rPr lang="en-US" dirty="0" smtClean="0"/>
              <a:t>Prognosis: cure,</a:t>
            </a:r>
            <a:r>
              <a:rPr lang="en-US" baseline="0" dirty="0" smtClean="0"/>
              <a:t> </a:t>
            </a:r>
            <a:r>
              <a:rPr lang="en-US" baseline="0" dirty="0" err="1" smtClean="0"/>
              <a:t>chronicity</a:t>
            </a:r>
            <a:r>
              <a:rPr lang="en-US" baseline="0" dirty="0" smtClean="0"/>
              <a:t>, exacerbation (increase in the severity of the disease),</a:t>
            </a:r>
          </a:p>
          <a:p>
            <a:r>
              <a:rPr lang="en-US" dirty="0" smtClean="0"/>
              <a:t>Relapse</a:t>
            </a:r>
            <a:r>
              <a:rPr lang="en-US" baseline="0" dirty="0" smtClean="0">
                <a:sym typeface="Wingdings"/>
              </a:rPr>
              <a:t> (</a:t>
            </a:r>
            <a:r>
              <a:rPr lang="en-US" dirty="0" smtClean="0">
                <a:sym typeface="Wingdings"/>
              </a:rPr>
              <a:t>i</a:t>
            </a:r>
            <a:r>
              <a:rPr lang="en-US" dirty="0" smtClean="0"/>
              <a:t>f a sick or injured person) deteriorate after a period of improvement.</a:t>
            </a:r>
          </a:p>
          <a:p>
            <a:r>
              <a:rPr lang="en-US" dirty="0" smtClean="0"/>
              <a:t>"two of the patients in remission relapsed after 48 months”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Remission (the state of absence of disease activity in patients with a chronic illness, with the possibility of relapse)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Chronic (disease that is persistent or otherwise long-lasting in its effects or a disease that comes with time.[1] The term chronic is usually applied when the course of the disease lasts for more than three months.[1] Common chronic diseases include arthritis, asthma, cancer, COPD, diabetes and HIV/AIDS. (diseases relapse repeatedly, with periods of remission in between)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Exacerbation</a:t>
            </a:r>
            <a:r>
              <a:rPr lang="en-US" baseline="0" dirty="0" smtClean="0"/>
              <a:t> (increase in the severity of disease or any of it’s symptoms.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baseline="0" dirty="0" smtClean="0"/>
          </a:p>
          <a:p>
            <a:r>
              <a:rPr lang="en-US" baseline="0" dirty="0" smtClean="0"/>
              <a: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85DB8DE-F308-444E-A323-47BE29204CB2}" type="slidenum">
              <a:rPr lang="en-US" smtClean="0"/>
              <a:pPr/>
              <a:t>3</a:t>
            </a:fld>
            <a:endParaRPr lang="en-US"/>
          </a:p>
        </p:txBody>
      </p:sp>
    </p:spTree>
    <p:extLst>
      <p:ext uri="{BB962C8B-B14F-4D97-AF65-F5344CB8AC3E}">
        <p14:creationId xmlns:p14="http://schemas.microsoft.com/office/powerpoint/2010/main" val="260562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Idiopathic (the cause is</a:t>
            </a:r>
            <a:r>
              <a:rPr lang="en-US" baseline="0" dirty="0" smtClean="0"/>
              <a:t> </a:t>
            </a:r>
            <a:r>
              <a:rPr lang="en-US" dirty="0" smtClean="0"/>
              <a:t>not understood)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Congenital (a condition existing at birth)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Congenital genetic: Sickle</a:t>
            </a:r>
            <a:r>
              <a:rPr lang="en-US" baseline="0" dirty="0" smtClean="0"/>
              <a:t> cell anemia, down syndrome.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Congenital environmental: drugs, chemicals, physical agents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Hypoxia : caused by</a:t>
            </a:r>
            <a:r>
              <a:rPr lang="en-US" baseline="0" dirty="0" smtClean="0"/>
              <a:t> </a:t>
            </a:r>
            <a:r>
              <a:rPr lang="en-US" dirty="0" smtClean="0"/>
              <a:t>A blocked airway, anemia, heart defect, high altitude..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85DB8DE-F308-444E-A323-47BE29204CB2}" type="slidenum">
              <a:rPr lang="en-US" smtClean="0"/>
              <a:pPr/>
              <a:t>4</a:t>
            </a:fld>
            <a:endParaRPr lang="en-US"/>
          </a:p>
        </p:txBody>
      </p:sp>
    </p:spTree>
    <p:extLst>
      <p:ext uri="{BB962C8B-B14F-4D97-AF65-F5344CB8AC3E}">
        <p14:creationId xmlns:p14="http://schemas.microsoft.com/office/powerpoint/2010/main" val="3386539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Adaptive cell response: Cells constantly adjust</a:t>
            </a:r>
            <a:r>
              <a:rPr lang="en-US" baseline="0" dirty="0" smtClean="0"/>
              <a:t> (adapt)</a:t>
            </a:r>
            <a:r>
              <a:rPr lang="en-US" dirty="0" smtClean="0"/>
              <a:t> their structure and function to accommodate changes and extracellular stress</a:t>
            </a:r>
            <a:r>
              <a:rPr lang="en-US" baseline="0" dirty="0" smtClean="0"/>
              <a:t> (maintain homeostasis).   </a:t>
            </a:r>
            <a:endParaRPr lang="en-US" dirty="0"/>
          </a:p>
        </p:txBody>
      </p:sp>
      <p:sp>
        <p:nvSpPr>
          <p:cNvPr id="4" name="Slide Number Placeholder 3"/>
          <p:cNvSpPr>
            <a:spLocks noGrp="1"/>
          </p:cNvSpPr>
          <p:nvPr>
            <p:ph type="sldNum" sz="quarter" idx="10"/>
          </p:nvPr>
        </p:nvSpPr>
        <p:spPr/>
        <p:txBody>
          <a:bodyPr/>
          <a:lstStyle/>
          <a:p>
            <a:fld id="{F85DB8DE-F308-444E-A323-47BE29204CB2}" type="slidenum">
              <a:rPr lang="en-US" smtClean="0"/>
              <a:pPr/>
              <a:t>5</a:t>
            </a:fld>
            <a:endParaRPr lang="en-US"/>
          </a:p>
        </p:txBody>
      </p:sp>
    </p:spTree>
    <p:extLst>
      <p:ext uri="{BB962C8B-B14F-4D97-AF65-F5344CB8AC3E}">
        <p14:creationId xmlns:p14="http://schemas.microsoft.com/office/powerpoint/2010/main" val="259380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Aging: physiological</a:t>
            </a:r>
          </a:p>
          <a:p>
            <a:r>
              <a:rPr lang="en-US" dirty="0" smtClean="0"/>
              <a:t>The</a:t>
            </a:r>
            <a:r>
              <a:rPr lang="en-US" baseline="0" dirty="0" smtClean="0"/>
              <a:t> rest is </a:t>
            </a:r>
            <a:r>
              <a:rPr lang="en-US" baseline="0" dirty="0" err="1" smtClean="0"/>
              <a:t>pathalogical</a:t>
            </a:r>
            <a:endParaRPr lang="en-US" dirty="0"/>
          </a:p>
        </p:txBody>
      </p:sp>
      <p:sp>
        <p:nvSpPr>
          <p:cNvPr id="4" name="Slide Number Placeholder 3"/>
          <p:cNvSpPr>
            <a:spLocks noGrp="1"/>
          </p:cNvSpPr>
          <p:nvPr>
            <p:ph type="sldNum" sz="quarter" idx="10"/>
          </p:nvPr>
        </p:nvSpPr>
        <p:spPr/>
        <p:txBody>
          <a:bodyPr/>
          <a:lstStyle/>
          <a:p>
            <a:fld id="{F85DB8DE-F308-444E-A323-47BE29204CB2}" type="slidenum">
              <a:rPr lang="en-US" smtClean="0"/>
              <a:pPr/>
              <a:t>9</a:t>
            </a:fld>
            <a:endParaRPr lang="en-US"/>
          </a:p>
        </p:txBody>
      </p:sp>
    </p:spTree>
    <p:extLst>
      <p:ext uri="{BB962C8B-B14F-4D97-AF65-F5344CB8AC3E}">
        <p14:creationId xmlns:p14="http://schemas.microsoft.com/office/powerpoint/2010/main" val="372188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5DB8DE-F308-444E-A323-47BE29204CB2}" type="slidenum">
              <a:rPr lang="en-US" smtClean="0"/>
              <a:pPr/>
              <a:t>10</a:t>
            </a:fld>
            <a:endParaRPr lang="en-US"/>
          </a:p>
        </p:txBody>
      </p:sp>
    </p:spTree>
    <p:extLst>
      <p:ext uri="{BB962C8B-B14F-4D97-AF65-F5344CB8AC3E}">
        <p14:creationId xmlns:p14="http://schemas.microsoft.com/office/powerpoint/2010/main" val="2227770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0F8525-7755-C94D-B3BF-11D6CE400BF8}" type="datetimeFigureOut">
              <a:rPr lang="en-US" smtClean="0"/>
              <a:pPr/>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1AF1B-D8AE-C84E-9719-AA30D8DDDF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0F8525-7755-C94D-B3BF-11D6CE400BF8}" type="datetimeFigureOut">
              <a:rPr lang="en-US" smtClean="0"/>
              <a:pPr/>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1AF1B-D8AE-C84E-9719-AA30D8DDDF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0F8525-7755-C94D-B3BF-11D6CE400BF8}" type="datetimeFigureOut">
              <a:rPr lang="en-US" smtClean="0"/>
              <a:pPr/>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1AF1B-D8AE-C84E-9719-AA30D8DDDF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0F8525-7755-C94D-B3BF-11D6CE400BF8}" type="datetimeFigureOut">
              <a:rPr lang="en-US" smtClean="0"/>
              <a:pPr/>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1AF1B-D8AE-C84E-9719-AA30D8DDDF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F8525-7755-C94D-B3BF-11D6CE400BF8}" type="datetimeFigureOut">
              <a:rPr lang="en-US" smtClean="0"/>
              <a:pPr/>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1AF1B-D8AE-C84E-9719-AA30D8DDDF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0F8525-7755-C94D-B3BF-11D6CE400BF8}" type="datetimeFigureOut">
              <a:rPr lang="en-US" smtClean="0"/>
              <a:pPr/>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1AF1B-D8AE-C84E-9719-AA30D8DDDF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0F8525-7755-C94D-B3BF-11D6CE400BF8}" type="datetimeFigureOut">
              <a:rPr lang="en-US" smtClean="0"/>
              <a:pPr/>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1AF1B-D8AE-C84E-9719-AA30D8DDDF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0F8525-7755-C94D-B3BF-11D6CE400BF8}" type="datetimeFigureOut">
              <a:rPr lang="en-US" smtClean="0"/>
              <a:pPr/>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1AF1B-D8AE-C84E-9719-AA30D8DDDF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F8525-7755-C94D-B3BF-11D6CE400BF8}" type="datetimeFigureOut">
              <a:rPr lang="en-US" smtClean="0"/>
              <a:pPr/>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1AF1B-D8AE-C84E-9719-AA30D8DDDF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F8525-7755-C94D-B3BF-11D6CE400BF8}" type="datetimeFigureOut">
              <a:rPr lang="en-US" smtClean="0"/>
              <a:pPr/>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1AF1B-D8AE-C84E-9719-AA30D8DDDF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F8525-7755-C94D-B3BF-11D6CE400BF8}" type="datetimeFigureOut">
              <a:rPr lang="en-US" smtClean="0"/>
              <a:pPr/>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1AF1B-D8AE-C84E-9719-AA30D8DDDF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F8525-7755-C94D-B3BF-11D6CE400BF8}" type="datetimeFigureOut">
              <a:rPr lang="en-US" smtClean="0"/>
              <a:pPr/>
              <a:t>10/2/2017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1AF1B-D8AE-C84E-9719-AA30D8DDDF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0"/>
            <a:ext cx="7772400" cy="1470025"/>
          </a:xfrm>
        </p:spPr>
        <p:txBody>
          <a:bodyPr/>
          <a:lstStyle/>
          <a:p>
            <a:r>
              <a:rPr lang="en-US" dirty="0" smtClean="0"/>
              <a:t>CLS 223</a:t>
            </a:r>
            <a:endParaRPr lang="en-US" dirty="0"/>
          </a:p>
        </p:txBody>
      </p:sp>
      <p:pic>
        <p:nvPicPr>
          <p:cNvPr id="3076" name="Picture 4"/>
          <p:cNvPicPr>
            <a:picLocks noChangeAspect="1" noChangeArrowheads="1"/>
          </p:cNvPicPr>
          <p:nvPr/>
        </p:nvPicPr>
        <p:blipFill>
          <a:blip r:embed="rId2"/>
          <a:srcRect/>
          <a:stretch>
            <a:fillRect/>
          </a:stretch>
        </p:blipFill>
        <p:spPr bwMode="auto">
          <a:xfrm>
            <a:off x="5867400" y="2657231"/>
            <a:ext cx="3276600" cy="4200769"/>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a:srcRect/>
          <a:stretch>
            <a:fillRect/>
          </a:stretch>
        </p:blipFill>
        <p:spPr bwMode="auto">
          <a:xfrm>
            <a:off x="-1524000" y="0"/>
            <a:ext cx="10127960" cy="2391324"/>
          </a:xfrm>
          <a:prstGeom prst="rect">
            <a:avLst/>
          </a:prstGeom>
          <a:noFill/>
          <a:ln w="9525">
            <a:noFill/>
            <a:miter lim="800000"/>
            <a:headEnd/>
            <a:tailEnd/>
          </a:ln>
          <a:effectLst/>
        </p:spPr>
      </p:pic>
      <p:pic>
        <p:nvPicPr>
          <p:cNvPr id="9" name="Picture 8" descr="ksu logoo.jpeg"/>
          <p:cNvPicPr>
            <a:picLocks noChangeAspect="1"/>
          </p:cNvPicPr>
          <p:nvPr/>
        </p:nvPicPr>
        <p:blipFill>
          <a:blip r:embed="rId4"/>
          <a:stretch>
            <a:fillRect/>
          </a:stretch>
        </p:blipFill>
        <p:spPr>
          <a:xfrm>
            <a:off x="7086600" y="152400"/>
            <a:ext cx="2057400" cy="2391324"/>
          </a:xfrm>
          <a:prstGeom prst="rect">
            <a:avLst/>
          </a:prstGeom>
        </p:spPr>
      </p:pic>
      <p:sp>
        <p:nvSpPr>
          <p:cNvPr id="10" name="Subtitle 2"/>
          <p:cNvSpPr>
            <a:spLocks noGrp="1"/>
          </p:cNvSpPr>
          <p:nvPr>
            <p:ph type="subTitle" idx="1"/>
          </p:nvPr>
        </p:nvSpPr>
        <p:spPr>
          <a:xfrm>
            <a:off x="685800" y="3962400"/>
            <a:ext cx="6400800" cy="1752600"/>
          </a:xfrm>
        </p:spPr>
        <p:txBody>
          <a:bodyPr/>
          <a:lstStyle/>
          <a:p>
            <a:pPr algn="l"/>
            <a:r>
              <a:rPr lang="en-US" b="1" dirty="0" err="1" smtClean="0"/>
              <a:t>Reem</a:t>
            </a:r>
            <a:r>
              <a:rPr lang="en-US" b="1" dirty="0" smtClean="0"/>
              <a:t> </a:t>
            </a:r>
            <a:r>
              <a:rPr lang="en-US" b="1" dirty="0" err="1" smtClean="0"/>
              <a:t>Alkhamis</a:t>
            </a:r>
            <a:endParaRPr lang="en-US" b="1" dirty="0" smtClean="0"/>
          </a:p>
          <a:p>
            <a:pPr algn="l"/>
            <a:r>
              <a:rPr lang="en-US" dirty="0" smtClean="0"/>
              <a:t>Email: </a:t>
            </a:r>
            <a:r>
              <a:rPr lang="en-US" dirty="0" err="1" smtClean="0"/>
              <a:t>ralkhamis@ksu.edu.sa</a:t>
            </a:r>
            <a:endParaRPr lang="en-US" dirty="0" smtClean="0"/>
          </a:p>
          <a:p>
            <a:pPr algn="l"/>
            <a:r>
              <a:rPr lang="en-US" dirty="0" smtClean="0"/>
              <a:t>3</a:t>
            </a:r>
            <a:r>
              <a:rPr lang="en-US" baseline="30000" dirty="0" smtClean="0"/>
              <a:t>rd</a:t>
            </a:r>
            <a:r>
              <a:rPr lang="en-US" dirty="0" smtClean="0"/>
              <a:t> floor/ office # 113 </a:t>
            </a:r>
            <a:endParaRPr lang="x-non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9144000" cy="6858000"/>
          </a:xfrm>
        </p:spPr>
        <p:txBody>
          <a:bodyPr>
            <a:normAutofit/>
          </a:bodyPr>
          <a:lstStyle/>
          <a:p>
            <a:r>
              <a:rPr lang="en-US" sz="2800" b="1" dirty="0" smtClean="0"/>
              <a:t>Hyperplasia:    </a:t>
            </a:r>
            <a:r>
              <a:rPr lang="en-US" sz="2800" dirty="0" smtClean="0"/>
              <a:t>in </a:t>
            </a:r>
            <a:r>
              <a:rPr lang="en-US" sz="2800" u="sng" dirty="0" smtClean="0"/>
              <a:t>cell number; </a:t>
            </a:r>
            <a:r>
              <a:rPr lang="en-US" sz="2800" dirty="0" smtClean="0"/>
              <a:t>occurs in cells that are able to divide.</a:t>
            </a:r>
          </a:p>
          <a:p>
            <a:pPr>
              <a:buNone/>
            </a:pPr>
            <a:r>
              <a:rPr lang="en-US" sz="2400" dirty="0"/>
              <a:t>E</a:t>
            </a:r>
            <a:r>
              <a:rPr lang="en-US" sz="2400" dirty="0" smtClean="0"/>
              <a:t>.g.: liver restored to it’s normal weight 12 hours after partial resection.</a:t>
            </a:r>
          </a:p>
          <a:p>
            <a:pPr>
              <a:buNone/>
            </a:pPr>
            <a:endParaRPr lang="en-US" sz="2400" dirty="0" smtClean="0"/>
          </a:p>
          <a:p>
            <a:r>
              <a:rPr lang="en-US" sz="2800" b="1" dirty="0" smtClean="0"/>
              <a:t>Metaplasia: </a:t>
            </a:r>
            <a:r>
              <a:rPr lang="en-US" sz="2800" dirty="0" smtClean="0"/>
              <a:t>Conversion of one adult cell type to another adult cell type that may have a better chance for survival. </a:t>
            </a:r>
          </a:p>
        </p:txBody>
      </p:sp>
      <p:sp>
        <p:nvSpPr>
          <p:cNvPr id="4" name="Up Arrow 3"/>
          <p:cNvSpPr/>
          <p:nvPr/>
        </p:nvSpPr>
        <p:spPr>
          <a:xfrm>
            <a:off x="2209800" y="88392"/>
            <a:ext cx="304800" cy="597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603" name="Picture 3"/>
          <p:cNvPicPr>
            <a:picLocks noChangeAspect="1" noChangeArrowheads="1"/>
          </p:cNvPicPr>
          <p:nvPr/>
        </p:nvPicPr>
        <p:blipFill>
          <a:blip r:embed="rId3"/>
          <a:srcRect/>
          <a:stretch>
            <a:fillRect/>
          </a:stretch>
        </p:blipFill>
        <p:spPr bwMode="auto">
          <a:xfrm>
            <a:off x="3657600" y="3225800"/>
            <a:ext cx="5562600" cy="3708400"/>
          </a:xfrm>
          <a:prstGeom prst="rect">
            <a:avLst/>
          </a:prstGeom>
          <a:noFill/>
          <a:ln w="9525">
            <a:noFill/>
            <a:miter lim="800000"/>
            <a:headEnd/>
            <a:tailEnd/>
          </a:ln>
          <a:effectLst/>
        </p:spPr>
      </p:pic>
      <p:sp>
        <p:nvSpPr>
          <p:cNvPr id="8" name="TextBox 7"/>
          <p:cNvSpPr txBox="1"/>
          <p:nvPr/>
        </p:nvSpPr>
        <p:spPr>
          <a:xfrm>
            <a:off x="0" y="4419600"/>
            <a:ext cx="2971800" cy="1323439"/>
          </a:xfrm>
          <a:prstGeom prst="rect">
            <a:avLst/>
          </a:prstGeom>
          <a:noFill/>
        </p:spPr>
        <p:txBody>
          <a:bodyPr wrap="square" rtlCol="0">
            <a:spAutoFit/>
          </a:bodyPr>
          <a:lstStyle/>
          <a:p>
            <a:r>
              <a:rPr lang="en-US" sz="2000" dirty="0" smtClean="0"/>
              <a:t>Metaplasia is often a response to chronic irritation making cells able to withstand the stress. </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1" y="542036"/>
            <a:ext cx="9144000" cy="5601609"/>
          </a:xfrm>
          <a:prstGeom prst="rect">
            <a:avLst/>
          </a:prstGeom>
          <a:noFill/>
          <a:ln w="9525">
            <a:noFill/>
            <a:miter lim="800000"/>
            <a:headEnd/>
            <a:tailEnd/>
          </a:ln>
          <a:effectLst/>
        </p:spPr>
      </p:pic>
      <p:sp>
        <p:nvSpPr>
          <p:cNvPr id="5" name="Rectangle 4"/>
          <p:cNvSpPr/>
          <p:nvPr/>
        </p:nvSpPr>
        <p:spPr>
          <a:xfrm>
            <a:off x="5715000" y="3352800"/>
            <a:ext cx="1676400" cy="16764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1417638"/>
            <a:ext cx="9144000" cy="345916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Lecture #1</a:t>
            </a:r>
            <a:endParaRPr lang="en-US" dirty="0"/>
          </a:p>
        </p:txBody>
      </p:sp>
      <p:sp>
        <p:nvSpPr>
          <p:cNvPr id="3" name="Content Placeholder 2"/>
          <p:cNvSpPr>
            <a:spLocks noGrp="1"/>
          </p:cNvSpPr>
          <p:nvPr>
            <p:ph idx="1"/>
          </p:nvPr>
        </p:nvSpPr>
        <p:spPr>
          <a:xfrm>
            <a:off x="0" y="1951037"/>
            <a:ext cx="8229600" cy="4525963"/>
          </a:xfrm>
        </p:spPr>
        <p:txBody>
          <a:bodyPr>
            <a:normAutofit/>
          </a:bodyPr>
          <a:lstStyle/>
          <a:p>
            <a:r>
              <a:rPr lang="en-US" sz="4000" dirty="0" smtClean="0">
                <a:solidFill>
                  <a:schemeClr val="bg1"/>
                </a:solidFill>
              </a:rPr>
              <a:t>Introduction to Pathology</a:t>
            </a:r>
          </a:p>
          <a:p>
            <a:r>
              <a:rPr lang="en-US" sz="4000" dirty="0" smtClean="0">
                <a:solidFill>
                  <a:schemeClr val="bg1"/>
                </a:solidFill>
              </a:rPr>
              <a:t>Cellular response to stress</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3366FF"/>
                </a:solidFill>
              </a:rPr>
              <a:t>Introduction</a:t>
            </a:r>
            <a:endParaRPr lang="en-US" dirty="0">
              <a:solidFill>
                <a:srgbClr val="3366FF"/>
              </a:solidFill>
            </a:endParaRPr>
          </a:p>
        </p:txBody>
      </p:sp>
      <p:sp>
        <p:nvSpPr>
          <p:cNvPr id="3" name="Content Placeholder 2"/>
          <p:cNvSpPr>
            <a:spLocks noGrp="1"/>
          </p:cNvSpPr>
          <p:nvPr>
            <p:ph idx="1"/>
          </p:nvPr>
        </p:nvSpPr>
        <p:spPr>
          <a:xfrm>
            <a:off x="0" y="838200"/>
            <a:ext cx="9144000" cy="6019800"/>
          </a:xfrm>
        </p:spPr>
        <p:txBody>
          <a:bodyPr>
            <a:normAutofit/>
          </a:bodyPr>
          <a:lstStyle/>
          <a:p>
            <a:r>
              <a:rPr lang="en-US" sz="2400" b="1" dirty="0" smtClean="0"/>
              <a:t>Pathology: </a:t>
            </a:r>
            <a:r>
              <a:rPr lang="en-US" sz="2400" dirty="0" smtClean="0"/>
              <a:t>is the study of disease by scientific methods.</a:t>
            </a:r>
          </a:p>
          <a:p>
            <a:endParaRPr lang="en-US" sz="2400" dirty="0" smtClean="0"/>
          </a:p>
          <a:p>
            <a:r>
              <a:rPr lang="en-US" sz="2400" b="1" dirty="0" smtClean="0"/>
              <a:t>Disease: </a:t>
            </a:r>
            <a:r>
              <a:rPr lang="en-US" sz="2400" dirty="0" smtClean="0"/>
              <a:t>illness or ill health = Disturbed </a:t>
            </a:r>
            <a:r>
              <a:rPr lang="en-US" sz="2400" dirty="0" smtClean="0">
                <a:solidFill>
                  <a:srgbClr val="FF0000"/>
                </a:solidFill>
              </a:rPr>
              <a:t>homeostasis.</a:t>
            </a:r>
          </a:p>
          <a:p>
            <a:r>
              <a:rPr lang="en-US" sz="2400" b="1" dirty="0" smtClean="0"/>
              <a:t>Pathogenesis: </a:t>
            </a:r>
            <a:r>
              <a:rPr lang="en-US" sz="2400" dirty="0" smtClean="0"/>
              <a:t>The mechanism of disease that result in presenting the patient with signs and symptoms.</a:t>
            </a:r>
          </a:p>
          <a:p>
            <a:endParaRPr lang="en-US" sz="2400" dirty="0" smtClean="0"/>
          </a:p>
          <a:p>
            <a:r>
              <a:rPr lang="en-US" sz="2400" b="1" dirty="0" smtClean="0"/>
              <a:t>Etiology: </a:t>
            </a:r>
            <a:r>
              <a:rPr lang="en-US" sz="2400" dirty="0" smtClean="0"/>
              <a:t>The cause of disease. (next slide)</a:t>
            </a:r>
          </a:p>
          <a:p>
            <a:endParaRPr lang="en-US" sz="2400" dirty="0" smtClean="0"/>
          </a:p>
          <a:p>
            <a:r>
              <a:rPr lang="en-US" sz="2400" b="1" dirty="0" smtClean="0"/>
              <a:t>Prognosis: </a:t>
            </a:r>
            <a:r>
              <a:rPr lang="en-US" sz="2400" dirty="0" smtClean="0"/>
              <a:t>the likely course (outcome) of a medical condition.</a:t>
            </a:r>
          </a:p>
          <a:p>
            <a:pPr>
              <a:buNone/>
            </a:pPr>
            <a:r>
              <a:rPr lang="en-US" sz="2400" dirty="0" smtClean="0">
                <a:solidFill>
                  <a:srgbClr val="C0504D"/>
                </a:solidFill>
              </a:rPr>
              <a:t>             Cure, </a:t>
            </a:r>
            <a:r>
              <a:rPr lang="en-US" sz="2400" dirty="0" err="1" smtClean="0">
                <a:solidFill>
                  <a:srgbClr val="C0504D"/>
                </a:solidFill>
              </a:rPr>
              <a:t>Chronicity</a:t>
            </a:r>
            <a:r>
              <a:rPr lang="en-US" sz="2400" dirty="0" smtClean="0">
                <a:solidFill>
                  <a:srgbClr val="C0504D"/>
                </a:solidFill>
              </a:rPr>
              <a:t>, </a:t>
            </a:r>
            <a:r>
              <a:rPr lang="en-US" sz="2400" dirty="0">
                <a:solidFill>
                  <a:srgbClr val="C0504D"/>
                </a:solidFill>
              </a:rPr>
              <a:t>R</a:t>
            </a:r>
            <a:r>
              <a:rPr lang="en-US" sz="2400" dirty="0" smtClean="0">
                <a:solidFill>
                  <a:srgbClr val="C0504D"/>
                </a:solidFill>
              </a:rPr>
              <a:t>emission, Relapse, Exacerbation</a:t>
            </a:r>
          </a:p>
          <a:p>
            <a:pPr>
              <a:buNone/>
            </a:pPr>
            <a:endParaRPr lang="en-US" sz="2400" dirty="0" smtClean="0">
              <a:solidFill>
                <a:srgbClr val="C0504D"/>
              </a:solidFill>
            </a:endParaRPr>
          </a:p>
          <a:p>
            <a:r>
              <a:rPr lang="en-US" sz="2400" b="1" dirty="0" smtClean="0"/>
              <a:t>Mortality: </a:t>
            </a:r>
            <a:r>
              <a:rPr lang="en-US" sz="2400" dirty="0" smtClean="0"/>
              <a:t>Death from disease.</a:t>
            </a:r>
          </a:p>
          <a:p>
            <a:r>
              <a:rPr lang="en-US" sz="2400" b="1" dirty="0" smtClean="0"/>
              <a:t>Morbidity: </a:t>
            </a:r>
            <a:r>
              <a:rPr lang="en-US" sz="2400" dirty="0" smtClean="0"/>
              <a:t>Being ill </a:t>
            </a:r>
          </a:p>
          <a:p>
            <a:pPr>
              <a:buNone/>
            </a:pP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Etiology</a:t>
            </a:r>
            <a:endParaRPr lang="en-US" sz="4000" dirty="0"/>
          </a:p>
        </p:txBody>
      </p:sp>
      <p:sp>
        <p:nvSpPr>
          <p:cNvPr id="3" name="Content Placeholder 2"/>
          <p:cNvSpPr>
            <a:spLocks noGrp="1"/>
          </p:cNvSpPr>
          <p:nvPr>
            <p:ph idx="1"/>
          </p:nvPr>
        </p:nvSpPr>
        <p:spPr>
          <a:xfrm>
            <a:off x="0" y="685800"/>
            <a:ext cx="9144000" cy="6172200"/>
          </a:xfrm>
        </p:spPr>
        <p:txBody>
          <a:bodyPr>
            <a:normAutofit lnSpcReduction="10000"/>
          </a:bodyPr>
          <a:lstStyle/>
          <a:p>
            <a:pPr marL="514350" indent="-514350">
              <a:buAutoNum type="arabicParenR"/>
            </a:pPr>
            <a:r>
              <a:rPr lang="en-US" sz="2800" b="1" dirty="0" smtClean="0">
                <a:solidFill>
                  <a:schemeClr val="tx2"/>
                </a:solidFill>
              </a:rPr>
              <a:t>Idiopathic.</a:t>
            </a:r>
          </a:p>
          <a:p>
            <a:pPr marL="514350" indent="-514350">
              <a:buAutoNum type="arabicParenR"/>
            </a:pPr>
            <a:r>
              <a:rPr lang="en-US" sz="2800" b="1" dirty="0" smtClean="0">
                <a:solidFill>
                  <a:srgbClr val="1F497D"/>
                </a:solidFill>
              </a:rPr>
              <a:t>Congenital Causes:</a:t>
            </a:r>
          </a:p>
          <a:p>
            <a:pPr marL="514350" indent="-514350"/>
            <a:r>
              <a:rPr lang="en-US" sz="2400" dirty="0" smtClean="0"/>
              <a:t>Genetic: Development of abnormal genes. E.g.: ? </a:t>
            </a:r>
          </a:p>
          <a:p>
            <a:pPr marL="514350" indent="-514350"/>
            <a:r>
              <a:rPr lang="en-US" sz="2400" dirty="0" smtClean="0"/>
              <a:t>Acquired.</a:t>
            </a:r>
            <a:endParaRPr lang="en-US" dirty="0" smtClean="0"/>
          </a:p>
          <a:p>
            <a:pPr marL="514350" indent="-514350">
              <a:buNone/>
            </a:pPr>
            <a:r>
              <a:rPr lang="en-US" sz="2800" b="1" dirty="0" smtClean="0">
                <a:solidFill>
                  <a:srgbClr val="1F497D"/>
                </a:solidFill>
              </a:rPr>
              <a:t>3) Acquired:</a:t>
            </a:r>
          </a:p>
          <a:p>
            <a:pPr marL="514350" indent="-514350"/>
            <a:r>
              <a:rPr lang="en-US" sz="2400" dirty="0" smtClean="0"/>
              <a:t>Hypoxia: oxygen deficiency</a:t>
            </a:r>
          </a:p>
          <a:p>
            <a:pPr marL="514350" indent="-514350"/>
            <a:r>
              <a:rPr lang="en-US" sz="2400" dirty="0" smtClean="0"/>
              <a:t>Nutritional Imbalances: Obesity, malnutrition, deficiency of proteins and vitamins..</a:t>
            </a:r>
          </a:p>
          <a:p>
            <a:pPr marL="514350" indent="-514350"/>
            <a:r>
              <a:rPr lang="en-US" sz="2400" dirty="0" smtClean="0"/>
              <a:t>Physical Agents: Radiation, electric shock, trauma, extremes of temperatures..</a:t>
            </a:r>
          </a:p>
          <a:p>
            <a:pPr marL="514350" indent="-514350"/>
            <a:r>
              <a:rPr lang="en-US" sz="2400" dirty="0" smtClean="0"/>
              <a:t>Chemical Agents: air pollution, insecticides, CO, ethanol, drugs..</a:t>
            </a:r>
          </a:p>
          <a:p>
            <a:pPr marL="514350" indent="-514350"/>
            <a:r>
              <a:rPr lang="en-US" sz="2400" dirty="0" smtClean="0"/>
              <a:t>Infectious Agents (Biological agents): bacteria, parasites, viruses..</a:t>
            </a:r>
          </a:p>
          <a:p>
            <a:pPr marL="514350" indent="-514350"/>
            <a:r>
              <a:rPr lang="en-US" sz="2400" dirty="0" smtClean="0"/>
              <a:t>Immunological: Autoimmunity, Hypersensitivity e.g. asthma.</a:t>
            </a:r>
          </a:p>
          <a:p>
            <a:pPr marL="514350" indent="-514350">
              <a:buNone/>
            </a:pPr>
            <a:r>
              <a:rPr lang="en-US" sz="2400" dirty="0" smtClean="0"/>
              <a:t> </a:t>
            </a:r>
          </a:p>
          <a:p>
            <a:pPr marL="514350" indent="-514350">
              <a:buNone/>
            </a:pPr>
            <a:endParaRPr lang="en-US" dirty="0" smtClean="0"/>
          </a:p>
          <a:p>
            <a:endParaRPr lang="en-US" dirty="0"/>
          </a:p>
        </p:txBody>
      </p:sp>
      <p:sp>
        <p:nvSpPr>
          <p:cNvPr id="5" name="Rectangle 4"/>
          <p:cNvSpPr/>
          <p:nvPr/>
        </p:nvSpPr>
        <p:spPr>
          <a:xfrm>
            <a:off x="3687871" y="3244334"/>
            <a:ext cx="184666" cy="369332"/>
          </a:xfrm>
          <a:prstGeom prst="rect">
            <a:avLst/>
          </a:prstGeom>
        </p:spPr>
        <p:txBody>
          <a:bodyPr wrap="none">
            <a:spAutoFit/>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Cellular response to stress</a:t>
            </a:r>
            <a:endParaRPr lang="en-US" dirty="0">
              <a:solidFill>
                <a:srgbClr val="3366FF"/>
              </a:solidFill>
            </a:endParaRPr>
          </a:p>
        </p:txBody>
      </p:sp>
      <p:sp>
        <p:nvSpPr>
          <p:cNvPr id="3" name="Content Placeholder 2"/>
          <p:cNvSpPr>
            <a:spLocks noGrp="1"/>
          </p:cNvSpPr>
          <p:nvPr>
            <p:ph idx="1"/>
          </p:nvPr>
        </p:nvSpPr>
        <p:spPr>
          <a:xfrm>
            <a:off x="304800" y="1600200"/>
            <a:ext cx="8534400" cy="4724400"/>
          </a:xfrm>
        </p:spPr>
        <p:txBody>
          <a:bodyPr>
            <a:normAutofit fontScale="70000" lnSpcReduction="20000"/>
          </a:bodyPr>
          <a:lstStyle/>
          <a:p>
            <a:pPr marL="0" marR="45720" lvl="0" indent="0" algn="just" defTabSz="914400">
              <a:buClr>
                <a:schemeClr val="accent3"/>
              </a:buClr>
              <a:buSzPct val="95000"/>
              <a:buNone/>
              <a:defRPr/>
            </a:pPr>
            <a:r>
              <a:rPr lang="en-US" dirty="0" smtClean="0"/>
              <a:t>-</a:t>
            </a:r>
            <a:r>
              <a:rPr lang="en-US" b="1" dirty="0" smtClean="0"/>
              <a:t>The environment around cells is dynamic and constantly changing.</a:t>
            </a:r>
          </a:p>
          <a:p>
            <a:pPr marL="0" marR="45720" lvl="0" indent="0" algn="just" defTabSz="914400">
              <a:buClr>
                <a:schemeClr val="accent3"/>
              </a:buClr>
              <a:buSzPct val="95000"/>
              <a:buNone/>
              <a:defRPr/>
            </a:pPr>
            <a:endParaRPr lang="en-US" b="1" dirty="0" smtClean="0"/>
          </a:p>
          <a:p>
            <a:pPr marL="0" marR="45720" lvl="0" indent="0" algn="just" defTabSz="914400">
              <a:buClr>
                <a:schemeClr val="accent3"/>
              </a:buClr>
              <a:buSzPct val="95000"/>
              <a:buNone/>
              <a:defRPr/>
            </a:pPr>
            <a:r>
              <a:rPr lang="en-US" b="1" dirty="0" smtClean="0"/>
              <a:t>-In this fluid environment, cells are exposed to many stimulations, changes  and stress some of which are injurious.</a:t>
            </a:r>
          </a:p>
          <a:p>
            <a:pPr marL="0" marR="45720" lvl="0" indent="0" algn="just" defTabSz="914400">
              <a:buClr>
                <a:schemeClr val="accent3"/>
              </a:buClr>
              <a:buSzPct val="95000"/>
              <a:buNone/>
              <a:defRPr/>
            </a:pPr>
            <a:endParaRPr lang="en-US" b="1" dirty="0" smtClean="0"/>
          </a:p>
          <a:p>
            <a:pPr marL="0" marR="45720" lvl="0" indent="0" algn="just" defTabSz="914400">
              <a:buClr>
                <a:schemeClr val="accent3"/>
              </a:buClr>
              <a:buSzPct val="95000"/>
              <a:buFontTx/>
              <a:buChar char="-"/>
              <a:defRPr/>
            </a:pPr>
            <a:r>
              <a:rPr lang="en-US" b="1" dirty="0" smtClean="0"/>
              <a:t>To survive, the cells must have the ability to adapt to these changes.</a:t>
            </a:r>
          </a:p>
          <a:p>
            <a:pPr marL="0" marR="45720" lvl="0" indent="0" algn="just" defTabSz="914400">
              <a:buClr>
                <a:schemeClr val="accent3"/>
              </a:buClr>
              <a:buSzPct val="95000"/>
              <a:buFontTx/>
              <a:buChar char="-"/>
              <a:defRPr/>
            </a:pPr>
            <a:endParaRPr lang="en-US" b="1" dirty="0" smtClean="0"/>
          </a:p>
          <a:p>
            <a:pPr marL="0" marR="45720" indent="0" algn="just" defTabSz="914400">
              <a:buClr>
                <a:schemeClr val="accent3"/>
              </a:buClr>
              <a:buSzPct val="95000"/>
              <a:buNone/>
              <a:defRPr/>
            </a:pPr>
            <a:r>
              <a:rPr lang="en-US" b="1" dirty="0" smtClean="0"/>
              <a:t>-If the stress, changes  or  stimuli are minor or of short duration.</a:t>
            </a:r>
          </a:p>
          <a:p>
            <a:pPr marL="0" marR="45720" lvl="0" indent="0" algn="just" defTabSz="914400">
              <a:buClr>
                <a:schemeClr val="accent3"/>
              </a:buClr>
              <a:buSzPct val="95000"/>
              <a:buNone/>
              <a:defRPr/>
            </a:pPr>
            <a:r>
              <a:rPr lang="en-US" b="1" dirty="0" smtClean="0"/>
              <a:t> </a:t>
            </a:r>
            <a:r>
              <a:rPr lang="en-US" b="1" dirty="0" smtClean="0">
                <a:cs typeface="Calibri"/>
              </a:rPr>
              <a:t>→ cell adaptation.</a:t>
            </a:r>
          </a:p>
          <a:p>
            <a:pPr marL="0" marR="45720" lvl="0" indent="0" algn="just" defTabSz="914400">
              <a:buClr>
                <a:schemeClr val="accent3"/>
              </a:buClr>
              <a:buSzPct val="95000"/>
              <a:buNone/>
              <a:defRPr/>
            </a:pPr>
            <a:endParaRPr lang="en-US" b="1" dirty="0" smtClean="0">
              <a:cs typeface="Calibri"/>
            </a:endParaRPr>
          </a:p>
          <a:p>
            <a:pPr marL="0" marR="45720" indent="0" algn="just" defTabSz="914400">
              <a:buClr>
                <a:schemeClr val="accent3"/>
              </a:buClr>
              <a:buSzPct val="95000"/>
              <a:buNone/>
              <a:defRPr/>
            </a:pPr>
            <a:r>
              <a:rPr lang="en-US" b="1" dirty="0" smtClean="0">
                <a:cs typeface="Calibri"/>
              </a:rPr>
              <a:t> If More prolonged or intense stimuli → cell injury or death (</a:t>
            </a:r>
            <a:r>
              <a:rPr lang="en-US" dirty="0" smtClean="0"/>
              <a:t>Non-adaptive)</a:t>
            </a:r>
          </a:p>
          <a:p>
            <a:pPr marL="0" marR="45720" lvl="0" indent="0" algn="just" defTabSz="914400">
              <a:buClr>
                <a:schemeClr val="accent3"/>
              </a:buClr>
              <a:buSzPct val="95000"/>
              <a:buFontTx/>
              <a:buChar char="-"/>
              <a:defRPr/>
            </a:pPr>
            <a:endParaRPr lang="en-US" dirty="0" smtClean="0"/>
          </a:p>
          <a:p>
            <a:pPr marL="0" marR="45720" lvl="0" indent="0" algn="just" defTabSz="914400">
              <a:buClr>
                <a:schemeClr val="accent3"/>
              </a:buClr>
              <a:buSzPct val="95000"/>
              <a:buFontTx/>
              <a:buChar char="-"/>
              <a:defRPr/>
            </a:pPr>
            <a:endParaRPr lang="en-US" b="1" dirty="0" smtClean="0"/>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1714488"/>
            <a:ext cx="9144000" cy="5143512"/>
          </a:xfrm>
          <a:prstGeom prst="rect">
            <a:avLst/>
          </a:prstGeom>
        </p:spPr>
        <p:txBody>
          <a:bodyPr vert="horz" lIns="0" rIns="18288">
            <a:normAutofit/>
          </a:bodyPr>
          <a:lstStyle/>
          <a:p>
            <a:pPr marL="0" marR="45720" lvl="0" indent="0" algn="just" defTabSz="914400" rtl="0" eaLnBrk="1" fontAlgn="auto" latinLnBrk="0" hangingPunct="1">
              <a:lnSpc>
                <a:spcPct val="100000"/>
              </a:lnSpc>
              <a:spcBef>
                <a:spcPct val="20000"/>
              </a:spcBef>
              <a:spcAft>
                <a:spcPts val="0"/>
              </a:spcAft>
              <a:buClr>
                <a:schemeClr val="accent3"/>
              </a:buClr>
              <a:buSzPct val="95000"/>
              <a:buFontTx/>
              <a:buChar char="-"/>
              <a:tabLst/>
              <a:defRPr/>
            </a:pPr>
            <a:endParaRPr/>
          </a:p>
        </p:txBody>
      </p:sp>
      <p:graphicFrame>
        <p:nvGraphicFramePr>
          <p:cNvPr id="6" name="Table 5"/>
          <p:cNvGraphicFramePr>
            <a:graphicFrameLocks noGrp="1"/>
          </p:cNvGraphicFramePr>
          <p:nvPr/>
        </p:nvGraphicFramePr>
        <p:xfrm>
          <a:off x="1143000" y="2362200"/>
          <a:ext cx="7010400" cy="3200400"/>
        </p:xfrm>
        <a:graphic>
          <a:graphicData uri="http://schemas.openxmlformats.org/drawingml/2006/table">
            <a:tbl>
              <a:tblPr firstRow="1" bandRow="1">
                <a:tableStyleId>{5C22544A-7EE6-4342-B048-85BDC9FD1C3A}</a:tableStyleId>
              </a:tblPr>
              <a:tblGrid>
                <a:gridCol w="3505200"/>
                <a:gridCol w="3505200"/>
              </a:tblGrid>
              <a:tr h="370840">
                <a:tc>
                  <a:txBody>
                    <a:bodyPr/>
                    <a:lstStyle/>
                    <a:p>
                      <a:r>
                        <a:rPr lang="en-US" sz="2400" dirty="0" smtClean="0"/>
                        <a:t>Adaptive </a:t>
                      </a:r>
                      <a:endParaRPr lang="en-US" sz="2400" dirty="0"/>
                    </a:p>
                  </a:txBody>
                  <a:tcPr/>
                </a:tc>
                <a:tc>
                  <a:txBody>
                    <a:bodyPr/>
                    <a:lstStyle/>
                    <a:p>
                      <a:r>
                        <a:rPr lang="en-US" sz="2400" dirty="0" smtClean="0"/>
                        <a:t>Non-adaptive (</a:t>
                      </a:r>
                      <a:r>
                        <a:rPr lang="en-US" sz="2400" b="1" dirty="0" smtClean="0">
                          <a:cs typeface="Calibri"/>
                        </a:rPr>
                        <a:t>cell injury)</a:t>
                      </a:r>
                      <a:endParaRPr lang="en-US"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hypertrophy</a:t>
                      </a:r>
                    </a:p>
                    <a:p>
                      <a:endParaRPr lang="en-US" sz="2400" dirty="0"/>
                    </a:p>
                  </a:txBody>
                  <a:tcPr/>
                </a:tc>
                <a:tc>
                  <a:txBody>
                    <a:bodyPr/>
                    <a:lstStyle/>
                    <a:p>
                      <a:r>
                        <a:rPr lang="en-US" sz="2400" dirty="0" smtClean="0"/>
                        <a:t>Dysplasia</a:t>
                      </a:r>
                      <a:endParaRPr lang="en-US"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hyperplasia</a:t>
                      </a:r>
                    </a:p>
                  </a:txBody>
                  <a:tcPr/>
                </a:tc>
                <a:tc>
                  <a:txBody>
                    <a:bodyPr/>
                    <a:lstStyle/>
                    <a:p>
                      <a:r>
                        <a:rPr lang="en-US" sz="2400" dirty="0" smtClean="0"/>
                        <a:t>neoplasia</a:t>
                      </a:r>
                      <a:endParaRPr lang="en-US" sz="24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Atrophy</a:t>
                      </a:r>
                    </a:p>
                    <a:p>
                      <a:endParaRPr lang="en-US" sz="2400" dirty="0"/>
                    </a:p>
                  </a:txBody>
                  <a:tcPr/>
                </a:tc>
                <a:tc>
                  <a:txBody>
                    <a:bodyPr/>
                    <a:lstStyle/>
                    <a:p>
                      <a:r>
                        <a:rPr lang="en-US" sz="2400" dirty="0" smtClean="0"/>
                        <a:t>Degeneration</a:t>
                      </a:r>
                      <a:endParaRPr lang="en-US" sz="2400" dirty="0"/>
                    </a:p>
                  </a:txBody>
                  <a:tcPr/>
                </a:tc>
              </a:tr>
              <a:tr h="370840">
                <a:tc>
                  <a:txBody>
                    <a:bodyPr/>
                    <a:lstStyle/>
                    <a:p>
                      <a:r>
                        <a:rPr lang="en-US" sz="2400" dirty="0" smtClean="0"/>
                        <a:t>Metaplasia</a:t>
                      </a:r>
                      <a:endParaRPr lang="en-US" sz="2400" dirty="0"/>
                    </a:p>
                  </a:txBody>
                  <a:tcPr/>
                </a:tc>
                <a:tc>
                  <a:txBody>
                    <a:bodyPr/>
                    <a:lstStyle/>
                    <a:p>
                      <a:r>
                        <a:rPr lang="en-US" sz="2400" dirty="0" smtClean="0"/>
                        <a:t>Necrosis, apoptosis</a:t>
                      </a:r>
                      <a:r>
                        <a:rPr lang="en-US" sz="2400" baseline="0" dirty="0" smtClean="0"/>
                        <a:t> &amp; gangrene</a:t>
                      </a:r>
                      <a:endParaRPr lang="en-US" sz="2400" dirty="0"/>
                    </a:p>
                  </a:txBody>
                  <a:tcPr/>
                </a:tc>
              </a:tr>
              <a:tr h="370840">
                <a:tc>
                  <a:txBody>
                    <a:bodyPr/>
                    <a:lstStyle/>
                    <a:p>
                      <a:r>
                        <a:rPr lang="en-US" sz="2400" dirty="0" smtClean="0"/>
                        <a:t>Reversible</a:t>
                      </a:r>
                      <a:endParaRPr lang="en-US" sz="2400" dirty="0"/>
                    </a:p>
                  </a:txBody>
                  <a:tcPr/>
                </a:tc>
                <a:tc>
                  <a:txBody>
                    <a:bodyPr/>
                    <a:lstStyle/>
                    <a:p>
                      <a:r>
                        <a:rPr lang="en-US" sz="2400" dirty="0" smtClean="0"/>
                        <a:t>Reversible* / Irreversible</a:t>
                      </a:r>
                      <a:endParaRPr lang="en-US" sz="2400" dirty="0"/>
                    </a:p>
                  </a:txBody>
                  <a:tcPr/>
                </a:tc>
              </a:tr>
            </a:tbl>
          </a:graphicData>
        </a:graphic>
      </p:graphicFrame>
      <p:sp>
        <p:nvSpPr>
          <p:cNvPr id="7" name="TextBox 6"/>
          <p:cNvSpPr txBox="1"/>
          <p:nvPr/>
        </p:nvSpPr>
        <p:spPr>
          <a:xfrm>
            <a:off x="5334000" y="6400800"/>
            <a:ext cx="2067049" cy="369332"/>
          </a:xfrm>
          <a:prstGeom prst="rect">
            <a:avLst/>
          </a:prstGeom>
          <a:noFill/>
        </p:spPr>
        <p:txBody>
          <a:bodyPr wrap="none" rtlCol="0">
            <a:spAutoFit/>
          </a:bodyPr>
          <a:lstStyle/>
          <a:p>
            <a:r>
              <a:rPr lang="en-US" dirty="0" smtClean="0"/>
              <a:t>*to a certain limit</a:t>
            </a:r>
            <a:endParaRPr lang="en-US" dirty="0"/>
          </a:p>
        </p:txBody>
      </p:sp>
      <p:sp>
        <p:nvSpPr>
          <p:cNvPr id="8" name="Rectangle 7"/>
          <p:cNvSpPr/>
          <p:nvPr/>
        </p:nvSpPr>
        <p:spPr>
          <a:xfrm>
            <a:off x="1371600" y="1175879"/>
            <a:ext cx="6781800" cy="1077218"/>
          </a:xfrm>
          <a:prstGeom prst="rect">
            <a:avLst/>
          </a:prstGeom>
        </p:spPr>
        <p:txBody>
          <a:bodyPr wrap="square">
            <a:spAutoFit/>
          </a:bodyPr>
          <a:lstStyle/>
          <a:p>
            <a:pPr algn="ctr">
              <a:buNone/>
            </a:pPr>
            <a:r>
              <a:rPr lang="en-US" sz="3200" b="1" dirty="0" smtClean="0"/>
              <a:t>Cellular response to stress may be </a:t>
            </a:r>
            <a:r>
              <a:rPr lang="en-US" sz="3200" b="1" u="sng" dirty="0" smtClean="0"/>
              <a:t>adaptive</a:t>
            </a:r>
            <a:r>
              <a:rPr lang="en-US" sz="3200" b="1" dirty="0" smtClean="0"/>
              <a:t> or </a:t>
            </a:r>
            <a:r>
              <a:rPr lang="en-US" sz="3200" b="1" u="sng" dirty="0" smtClean="0"/>
              <a:t>non adaptive</a:t>
            </a:r>
            <a:r>
              <a:rPr lang="en-US" sz="3200" b="1" dirty="0" smtClean="0"/>
              <a:t>.</a:t>
            </a:r>
          </a:p>
        </p:txBody>
      </p:sp>
      <p:sp>
        <p:nvSpPr>
          <p:cNvPr id="9" name="Title 1"/>
          <p:cNvSpPr>
            <a:spLocks noGrp="1"/>
          </p:cNvSpPr>
          <p:nvPr>
            <p:ph type="title"/>
          </p:nvPr>
        </p:nvSpPr>
        <p:spPr>
          <a:xfrm>
            <a:off x="457200" y="0"/>
            <a:ext cx="8229600" cy="1143000"/>
          </a:xfrm>
        </p:spPr>
        <p:txBody>
          <a:bodyPr/>
          <a:lstStyle/>
          <a:p>
            <a:r>
              <a:rPr lang="en-US" dirty="0" smtClean="0">
                <a:solidFill>
                  <a:srgbClr val="3366FF"/>
                </a:solidFill>
              </a:rPr>
              <a:t>Cellular response to stress</a:t>
            </a:r>
            <a:endParaRPr lang="en-US" dirty="0">
              <a:solidFill>
                <a:srgbClr val="3366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Adaptive changes:</a:t>
            </a:r>
            <a:endParaRPr lang="en-US" dirty="0"/>
          </a:p>
        </p:txBody>
      </p:sp>
      <p:sp>
        <p:nvSpPr>
          <p:cNvPr id="3" name="Content Placeholder 2"/>
          <p:cNvSpPr>
            <a:spLocks noGrp="1"/>
          </p:cNvSpPr>
          <p:nvPr>
            <p:ph idx="1"/>
          </p:nvPr>
        </p:nvSpPr>
        <p:spPr>
          <a:xfrm>
            <a:off x="0" y="1143000"/>
            <a:ext cx="9144000" cy="5257800"/>
          </a:xfrm>
        </p:spPr>
        <p:txBody>
          <a:bodyPr>
            <a:normAutofit/>
          </a:bodyPr>
          <a:lstStyle/>
          <a:p>
            <a:pPr>
              <a:buNone/>
            </a:pPr>
            <a:r>
              <a:rPr lang="en-US" sz="2800" dirty="0" smtClean="0"/>
              <a:t>Adaptations are </a:t>
            </a:r>
            <a:r>
              <a:rPr lang="en-US" sz="2800" u="sng" dirty="0" smtClean="0"/>
              <a:t>reversible</a:t>
            </a:r>
            <a:r>
              <a:rPr lang="en-US" sz="2800" dirty="0" smtClean="0"/>
              <a:t> changes of cells in response to changes in their environment.</a:t>
            </a:r>
          </a:p>
          <a:p>
            <a:pPr>
              <a:buNone/>
            </a:pPr>
            <a:endParaRPr lang="en-US" sz="2800" dirty="0" smtClean="0"/>
          </a:p>
          <a:p>
            <a:pPr>
              <a:buNone/>
            </a:pPr>
            <a:endParaRPr lang="en-US" sz="2800" dirty="0" smtClean="0"/>
          </a:p>
          <a:p>
            <a:r>
              <a:rPr lang="en-US" sz="2800" b="1" dirty="0" smtClean="0"/>
              <a:t>Hypertrophy:      </a:t>
            </a:r>
            <a:r>
              <a:rPr lang="en-US" sz="2800" dirty="0" smtClean="0"/>
              <a:t>in </a:t>
            </a:r>
            <a:r>
              <a:rPr lang="en-US" sz="2800" u="sng" dirty="0" smtClean="0"/>
              <a:t>cell size </a:t>
            </a:r>
            <a:r>
              <a:rPr lang="en-US" sz="2800" dirty="0" smtClean="0"/>
              <a:t>due to    </a:t>
            </a:r>
            <a:r>
              <a:rPr lang="en-US" sz="2800" dirty="0" smtClean="0">
                <a:solidFill>
                  <a:schemeClr val="accent4"/>
                </a:solidFill>
              </a:rPr>
              <a:t>in functional demand</a:t>
            </a:r>
          </a:p>
          <a:p>
            <a:endParaRPr lang="en-US" sz="2800" dirty="0" smtClean="0">
              <a:solidFill>
                <a:schemeClr val="accent4"/>
              </a:solidFill>
            </a:endParaRPr>
          </a:p>
          <a:p>
            <a:endParaRPr lang="en-US" sz="2800" dirty="0" smtClean="0">
              <a:solidFill>
                <a:schemeClr val="accent4"/>
              </a:solidFill>
            </a:endParaRPr>
          </a:p>
          <a:p>
            <a:endParaRPr lang="en-US" sz="2800" dirty="0" smtClean="0">
              <a:solidFill>
                <a:schemeClr val="accent4"/>
              </a:solidFill>
            </a:endParaRPr>
          </a:p>
          <a:p>
            <a:r>
              <a:rPr lang="en-US" sz="2800" dirty="0" smtClean="0">
                <a:solidFill>
                  <a:schemeClr val="accent4"/>
                </a:solidFill>
              </a:rPr>
              <a:t> </a:t>
            </a:r>
            <a:r>
              <a:rPr lang="en-US" sz="2800" dirty="0" smtClean="0"/>
              <a:t>or </a:t>
            </a:r>
            <a:r>
              <a:rPr lang="en-US" sz="2800" dirty="0" smtClean="0">
                <a:solidFill>
                  <a:srgbClr val="C0504D"/>
                </a:solidFill>
              </a:rPr>
              <a:t>by specific hormonal stimulation</a:t>
            </a:r>
            <a:endParaRPr lang="en-US" sz="2800" dirty="0" smtClean="0"/>
          </a:p>
          <a:p>
            <a:endParaRPr lang="en-US" sz="2800" dirty="0" smtClean="0"/>
          </a:p>
          <a:p>
            <a:pPr>
              <a:buNone/>
            </a:pPr>
            <a:endParaRPr lang="en-US" sz="2800" dirty="0" smtClean="0"/>
          </a:p>
          <a:p>
            <a:pPr>
              <a:buNone/>
            </a:pPr>
            <a:endParaRPr lang="en-US" sz="2800" dirty="0" smtClean="0"/>
          </a:p>
        </p:txBody>
      </p:sp>
      <p:sp>
        <p:nvSpPr>
          <p:cNvPr id="4" name="Up Arrow 3"/>
          <p:cNvSpPr/>
          <p:nvPr/>
        </p:nvSpPr>
        <p:spPr>
          <a:xfrm>
            <a:off x="2438400" y="2983992"/>
            <a:ext cx="304800" cy="597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Up Arrow 4"/>
          <p:cNvSpPr/>
          <p:nvPr/>
        </p:nvSpPr>
        <p:spPr>
          <a:xfrm>
            <a:off x="5334000" y="2983992"/>
            <a:ext cx="304800" cy="597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638800" y="2514600"/>
            <a:ext cx="3505200" cy="646331"/>
          </a:xfrm>
          <a:prstGeom prst="rect">
            <a:avLst/>
          </a:prstGeom>
          <a:noFill/>
        </p:spPr>
        <p:txBody>
          <a:bodyPr wrap="square" rtlCol="0">
            <a:spAutoFit/>
          </a:bodyPr>
          <a:lstStyle/>
          <a:p>
            <a:r>
              <a:rPr lang="en-US" dirty="0" smtClean="0">
                <a:solidFill>
                  <a:srgbClr val="8064A2"/>
                </a:solidFill>
              </a:rPr>
              <a:t>hypertrophy of skeletal muscles in athletes (physiological).</a:t>
            </a:r>
            <a:endParaRPr lang="en-US" dirty="0">
              <a:solidFill>
                <a:srgbClr val="8064A2"/>
              </a:solidFill>
            </a:endParaRPr>
          </a:p>
        </p:txBody>
      </p:sp>
      <p:sp>
        <p:nvSpPr>
          <p:cNvPr id="7" name="TextBox 6"/>
          <p:cNvSpPr txBox="1"/>
          <p:nvPr/>
        </p:nvSpPr>
        <p:spPr>
          <a:xfrm>
            <a:off x="457200" y="5754469"/>
            <a:ext cx="4839786" cy="646331"/>
          </a:xfrm>
          <a:prstGeom prst="rect">
            <a:avLst/>
          </a:prstGeom>
          <a:noFill/>
        </p:spPr>
        <p:txBody>
          <a:bodyPr wrap="none" rtlCol="0">
            <a:spAutoFit/>
          </a:bodyPr>
          <a:lstStyle/>
          <a:p>
            <a:r>
              <a:rPr lang="en-US" dirty="0" smtClean="0">
                <a:solidFill>
                  <a:srgbClr val="C0504D"/>
                </a:solidFill>
              </a:rPr>
              <a:t>Hypertrophy of uterine muscles during pregnancy</a:t>
            </a:r>
          </a:p>
          <a:p>
            <a:r>
              <a:rPr lang="en-US" dirty="0" smtClean="0">
                <a:solidFill>
                  <a:srgbClr val="C0504D"/>
                </a:solidFill>
              </a:rPr>
              <a:t>(physiological).</a:t>
            </a:r>
            <a:endParaRPr lang="en-US" dirty="0">
              <a:solidFill>
                <a:srgbClr val="C0504D"/>
              </a:solidFill>
            </a:endParaRPr>
          </a:p>
        </p:txBody>
      </p:sp>
      <p:sp>
        <p:nvSpPr>
          <p:cNvPr id="8" name="TextBox 7"/>
          <p:cNvSpPr txBox="1"/>
          <p:nvPr/>
        </p:nvSpPr>
        <p:spPr>
          <a:xfrm>
            <a:off x="5638801" y="3657600"/>
            <a:ext cx="3809998" cy="646331"/>
          </a:xfrm>
          <a:prstGeom prst="rect">
            <a:avLst/>
          </a:prstGeom>
          <a:noFill/>
        </p:spPr>
        <p:txBody>
          <a:bodyPr wrap="square" rtlCol="0">
            <a:spAutoFit/>
          </a:bodyPr>
          <a:lstStyle/>
          <a:p>
            <a:r>
              <a:rPr lang="en-US" dirty="0" smtClean="0">
                <a:solidFill>
                  <a:srgbClr val="8064A2"/>
                </a:solidFill>
              </a:rPr>
              <a:t>Myocardium hypertrophy in chronic hyper-tension (pathological). </a:t>
            </a:r>
            <a:endParaRPr lang="en-US" dirty="0">
              <a:solidFill>
                <a:srgbClr val="8064A2"/>
              </a:solidFill>
            </a:endParaRPr>
          </a:p>
        </p:txBody>
      </p:sp>
      <p:sp>
        <p:nvSpPr>
          <p:cNvPr id="11" name="TextBox 10"/>
          <p:cNvSpPr txBox="1"/>
          <p:nvPr/>
        </p:nvSpPr>
        <p:spPr>
          <a:xfrm>
            <a:off x="5562600" y="4535269"/>
            <a:ext cx="3886199" cy="646331"/>
          </a:xfrm>
          <a:prstGeom prst="rect">
            <a:avLst/>
          </a:prstGeom>
          <a:noFill/>
        </p:spPr>
        <p:txBody>
          <a:bodyPr wrap="square" rtlCol="0">
            <a:spAutoFit/>
          </a:bodyPr>
          <a:lstStyle/>
          <a:p>
            <a:r>
              <a:rPr lang="en-US" dirty="0" smtClean="0">
                <a:solidFill>
                  <a:schemeClr val="accent4"/>
                </a:solidFill>
              </a:rPr>
              <a:t>Hypertrophy of one kidney after the removal of the other (compensatory)</a:t>
            </a:r>
            <a:endParaRPr lang="en-US" dirty="0">
              <a:solidFill>
                <a:schemeClr val="accent4"/>
              </a:solidFill>
            </a:endParaRPr>
          </a:p>
        </p:txBody>
      </p:sp>
      <p:sp>
        <p:nvSpPr>
          <p:cNvPr id="12" name="Rectangle 11"/>
          <p:cNvSpPr/>
          <p:nvPr/>
        </p:nvSpPr>
        <p:spPr>
          <a:xfrm>
            <a:off x="7162800" y="5939135"/>
            <a:ext cx="1981200" cy="923330"/>
          </a:xfrm>
          <a:prstGeom prst="rect">
            <a:avLst/>
          </a:prstGeom>
        </p:spPr>
        <p:txBody>
          <a:bodyPr wrap="square">
            <a:spAutoFit/>
          </a:bodyPr>
          <a:lstStyle/>
          <a:p>
            <a:r>
              <a:rPr lang="en-US" b="1" dirty="0" smtClean="0"/>
              <a:t>Occurs in cells that can not increase in number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srcRect/>
          <a:stretch>
            <a:fillRect/>
          </a:stretch>
        </p:blipFill>
        <p:spPr bwMode="auto">
          <a:xfrm>
            <a:off x="1" y="16392"/>
            <a:ext cx="4515142" cy="3412608"/>
          </a:xfrm>
          <a:prstGeom prst="rect">
            <a:avLst/>
          </a:prstGeom>
          <a:noFill/>
          <a:ln w="9525">
            <a:noFill/>
            <a:miter lim="800000"/>
            <a:headEnd/>
            <a:tailEnd/>
          </a:ln>
          <a:effectLst/>
        </p:spPr>
      </p:pic>
      <p:pic>
        <p:nvPicPr>
          <p:cNvPr id="28674" name="Picture 2"/>
          <p:cNvPicPr>
            <a:picLocks noChangeAspect="1" noChangeArrowheads="1"/>
          </p:cNvPicPr>
          <p:nvPr/>
        </p:nvPicPr>
        <p:blipFill>
          <a:blip r:embed="rId3"/>
          <a:srcRect/>
          <a:stretch>
            <a:fillRect/>
          </a:stretch>
        </p:blipFill>
        <p:spPr bwMode="auto">
          <a:xfrm>
            <a:off x="4114800" y="4343400"/>
            <a:ext cx="5029200" cy="25146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4440936" y="0"/>
            <a:ext cx="4779265" cy="3429000"/>
          </a:xfrm>
          <a:prstGeom prst="rect">
            <a:avLst/>
          </a:prstGeom>
          <a:noFill/>
          <a:ln w="9525">
            <a:noFill/>
            <a:miter lim="800000"/>
            <a:headEnd/>
            <a:tailEnd/>
          </a:ln>
          <a:effectLst/>
        </p:spPr>
      </p:pic>
      <p:pic>
        <p:nvPicPr>
          <p:cNvPr id="7" name="Picture 3"/>
          <p:cNvPicPr>
            <a:picLocks noChangeAspect="1" noChangeArrowheads="1"/>
          </p:cNvPicPr>
          <p:nvPr/>
        </p:nvPicPr>
        <p:blipFill>
          <a:blip r:embed="rId5"/>
          <a:srcRect/>
          <a:stretch>
            <a:fillRect/>
          </a:stretch>
        </p:blipFill>
        <p:spPr bwMode="auto">
          <a:xfrm>
            <a:off x="-76200" y="3429000"/>
            <a:ext cx="4517136"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7038"/>
            <a:ext cx="9144000" cy="5440362"/>
          </a:xfrm>
        </p:spPr>
        <p:txBody>
          <a:bodyPr/>
          <a:lstStyle/>
          <a:p>
            <a:r>
              <a:rPr lang="en-US" sz="2800" b="1" dirty="0" smtClean="0"/>
              <a:t>Atrophy:    </a:t>
            </a:r>
            <a:r>
              <a:rPr lang="en-US" sz="2800" dirty="0" smtClean="0"/>
              <a:t>in cell size due to:</a:t>
            </a:r>
          </a:p>
          <a:p>
            <a:pPr>
              <a:buNone/>
            </a:pPr>
            <a:r>
              <a:rPr lang="en-US" sz="2800" dirty="0" smtClean="0"/>
              <a:t> (1)     work load. E.g.: </a:t>
            </a:r>
          </a:p>
          <a:p>
            <a:pPr>
              <a:buNone/>
            </a:pPr>
            <a:r>
              <a:rPr lang="en-US" sz="2800" dirty="0" smtClean="0"/>
              <a:t>immobilization to permit healing of a fracture.</a:t>
            </a:r>
          </a:p>
          <a:p>
            <a:pPr>
              <a:buNone/>
            </a:pPr>
            <a:r>
              <a:rPr lang="en-US" sz="2800" dirty="0" smtClean="0"/>
              <a:t>Atrophy is also seen in muscles of paralyzed limbs. Prolonged bed rest.</a:t>
            </a:r>
          </a:p>
          <a:p>
            <a:pPr>
              <a:buNone/>
            </a:pPr>
            <a:r>
              <a:rPr lang="en-US" sz="2800" dirty="0" smtClean="0"/>
              <a:t> </a:t>
            </a:r>
          </a:p>
          <a:p>
            <a:pPr>
              <a:buNone/>
            </a:pPr>
            <a:r>
              <a:rPr lang="en-US" sz="2800" dirty="0" smtClean="0"/>
              <a:t>(2) aging, (3)inadequate nutrition.</a:t>
            </a:r>
          </a:p>
          <a:p>
            <a:pPr>
              <a:buNone/>
            </a:pPr>
            <a:endParaRPr lang="en-US" dirty="0" smtClean="0"/>
          </a:p>
          <a:p>
            <a:endParaRPr lang="en-US" dirty="0"/>
          </a:p>
        </p:txBody>
      </p:sp>
      <p:sp>
        <p:nvSpPr>
          <p:cNvPr id="5" name="Down Arrow 4"/>
          <p:cNvSpPr/>
          <p:nvPr/>
        </p:nvSpPr>
        <p:spPr>
          <a:xfrm>
            <a:off x="1725168" y="381000"/>
            <a:ext cx="332232" cy="685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609600" y="914400"/>
            <a:ext cx="332232" cy="685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626" name="Picture 2"/>
          <p:cNvPicPr>
            <a:picLocks noChangeAspect="1" noChangeArrowheads="1"/>
          </p:cNvPicPr>
          <p:nvPr/>
        </p:nvPicPr>
        <p:blipFill>
          <a:blip r:embed="rId3"/>
          <a:srcRect/>
          <a:stretch>
            <a:fillRect/>
          </a:stretch>
        </p:blipFill>
        <p:spPr bwMode="auto">
          <a:xfrm>
            <a:off x="5791200" y="2649088"/>
            <a:ext cx="3352800" cy="2684912"/>
          </a:xfrm>
          <a:prstGeom prst="rect">
            <a:avLst/>
          </a:prstGeom>
          <a:noFill/>
          <a:ln w="9525">
            <a:noFill/>
            <a:miter lim="800000"/>
            <a:headEnd/>
            <a:tailEnd/>
          </a:ln>
          <a:effectLst/>
        </p:spPr>
      </p:pic>
      <p:pic>
        <p:nvPicPr>
          <p:cNvPr id="26627" name="Picture 3"/>
          <p:cNvPicPr>
            <a:picLocks noChangeAspect="1" noChangeArrowheads="1"/>
          </p:cNvPicPr>
          <p:nvPr/>
        </p:nvPicPr>
        <p:blipFill>
          <a:blip r:embed="rId4"/>
          <a:srcRect/>
          <a:stretch>
            <a:fillRect/>
          </a:stretch>
        </p:blipFill>
        <p:spPr bwMode="auto">
          <a:xfrm>
            <a:off x="2127250" y="3992562"/>
            <a:ext cx="2216150" cy="2713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461</TotalTime>
  <Words>948</Words>
  <Application>Microsoft Office PowerPoint</Application>
  <PresentationFormat>On-screen Show (4:3)</PresentationFormat>
  <Paragraphs>115</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CLS 223</vt:lpstr>
      <vt:lpstr>Lecture #1</vt:lpstr>
      <vt:lpstr>Introduction</vt:lpstr>
      <vt:lpstr>Etiology</vt:lpstr>
      <vt:lpstr>Cellular response to stress</vt:lpstr>
      <vt:lpstr>Cellular response to stress</vt:lpstr>
      <vt:lpstr>Adaptive changes:</vt:lpstr>
      <vt:lpstr>PowerPoint Presentation</vt:lpstr>
      <vt:lpstr>PowerPoint Presentation</vt:lpstr>
      <vt:lpstr>PowerPoint Presentation</vt:lpstr>
      <vt:lpstr>PowerPoint Presentation</vt:lpstr>
    </vt:vector>
  </TitlesOfParts>
  <Company>mac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CLS 224</dc:title>
  <dc:creator>mac pro</dc:creator>
  <cp:lastModifiedBy>abdullah alhokail</cp:lastModifiedBy>
  <cp:revision>42</cp:revision>
  <dcterms:created xsi:type="dcterms:W3CDTF">2014-10-16T05:08:11Z</dcterms:created>
  <dcterms:modified xsi:type="dcterms:W3CDTF">2017-10-02T14:20:03Z</dcterms:modified>
</cp:coreProperties>
</file>