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93" r:id="rId4"/>
    <p:sldId id="301" r:id="rId5"/>
    <p:sldId id="294" r:id="rId6"/>
    <p:sldId id="258" r:id="rId7"/>
    <p:sldId id="302" r:id="rId8"/>
    <p:sldId id="259" r:id="rId9"/>
    <p:sldId id="261" r:id="rId10"/>
    <p:sldId id="260" r:id="rId11"/>
    <p:sldId id="265" r:id="rId12"/>
    <p:sldId id="308" r:id="rId13"/>
    <p:sldId id="303" r:id="rId14"/>
    <p:sldId id="267" r:id="rId15"/>
    <p:sldId id="297" r:id="rId16"/>
    <p:sldId id="298" r:id="rId17"/>
    <p:sldId id="299" r:id="rId18"/>
    <p:sldId id="304" r:id="rId19"/>
    <p:sldId id="273" r:id="rId20"/>
    <p:sldId id="300" r:id="rId21"/>
    <p:sldId id="306" r:id="rId22"/>
    <p:sldId id="307" r:id="rId23"/>
    <p:sldId id="310" r:id="rId2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76" autoAdjust="0"/>
  </p:normalViewPr>
  <p:slideViewPr>
    <p:cSldViewPr>
      <p:cViewPr varScale="1">
        <p:scale>
          <a:sx n="75" d="100"/>
          <a:sy n="75" d="100"/>
        </p:scale>
        <p:origin x="1488" y="58"/>
      </p:cViewPr>
      <p:guideLst>
        <p:guide orient="horz" pos="2160"/>
        <p:guide pos="3120"/>
      </p:guideLst>
    </p:cSldViewPr>
  </p:slideViewPr>
  <p:notesTextViewPr>
    <p:cViewPr>
      <p:scale>
        <a:sx n="100" d="100"/>
        <a:sy n="100" d="100"/>
      </p:scale>
      <p:origin x="0" y="0"/>
    </p:cViewPr>
  </p:notesTextViewPr>
  <p:notesViewPr>
    <p:cSldViewPr>
      <p:cViewPr varScale="1">
        <p:scale>
          <a:sx n="56" d="100"/>
          <a:sy n="56" d="100"/>
        </p:scale>
        <p:origin x="-261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03BCF-6D61-47ED-A00C-5662035F501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701271A9-4845-465F-A126-0F2CC514D8E2}">
      <dgm:prSet phldrT="[Text]" custT="1"/>
      <dgm:spPr>
        <a:solidFill>
          <a:schemeClr val="bg1">
            <a:lumMod val="85000"/>
          </a:schemeClr>
        </a:solidFill>
      </dgm:spPr>
      <dgm:t>
        <a:bodyPr/>
        <a:lstStyle/>
        <a:p>
          <a:r>
            <a:rPr lang="en-GB" sz="2800" dirty="0">
              <a:solidFill>
                <a:schemeClr val="tx1"/>
              </a:solidFill>
            </a:rPr>
            <a:t>splitting of terms </a:t>
          </a:r>
        </a:p>
      </dgm:t>
    </dgm:pt>
    <dgm:pt modelId="{62535BA0-9B3B-4E2D-82CF-8D45C463F992}" type="parTrans" cxnId="{5E6BE421-4218-4670-AE0A-CB363BD48CBF}">
      <dgm:prSet/>
      <dgm:spPr/>
      <dgm:t>
        <a:bodyPr/>
        <a:lstStyle/>
        <a:p>
          <a:endParaRPr lang="en-GB"/>
        </a:p>
      </dgm:t>
    </dgm:pt>
    <dgm:pt modelId="{D333370D-D4FA-4D5F-A9D7-C15B799EB8B4}" type="sibTrans" cxnId="{5E6BE421-4218-4670-AE0A-CB363BD48CBF}">
      <dgm:prSet/>
      <dgm:spPr/>
      <dgm:t>
        <a:bodyPr/>
        <a:lstStyle/>
        <a:p>
          <a:endParaRPr lang="en-GB"/>
        </a:p>
      </dgm:t>
    </dgm:pt>
    <dgm:pt modelId="{32DDDBA2-0442-43C8-A81A-31C3627375B0}">
      <dgm:prSet phldrT="[Text]" custT="1"/>
      <dgm:spPr>
        <a:solidFill>
          <a:schemeClr val="bg1">
            <a:lumMod val="85000"/>
          </a:schemeClr>
        </a:solidFill>
      </dgm:spPr>
      <dgm:t>
        <a:bodyPr/>
        <a:lstStyle/>
        <a:p>
          <a:r>
            <a:rPr lang="en-GB" sz="2800" dirty="0">
              <a:solidFill>
                <a:schemeClr val="tx1"/>
              </a:solidFill>
            </a:rPr>
            <a:t>spin-orbit cou</a:t>
          </a:r>
          <a:r>
            <a:rPr lang="en-GB" sz="3100" dirty="0">
              <a:solidFill>
                <a:schemeClr val="tx1"/>
              </a:solidFill>
            </a:rPr>
            <a:t>pling</a:t>
          </a:r>
        </a:p>
      </dgm:t>
    </dgm:pt>
    <dgm:pt modelId="{03564BF9-CF06-4DB5-9A0D-4C734A32E582}" type="parTrans" cxnId="{56C6ADBF-54AD-42AA-87F9-59E291D1BD2C}">
      <dgm:prSet/>
      <dgm:spPr/>
      <dgm:t>
        <a:bodyPr/>
        <a:lstStyle/>
        <a:p>
          <a:endParaRPr lang="en-GB"/>
        </a:p>
      </dgm:t>
    </dgm:pt>
    <dgm:pt modelId="{B05E09DD-FBEF-481B-98DC-DB51A1623830}" type="sibTrans" cxnId="{56C6ADBF-54AD-42AA-87F9-59E291D1BD2C}">
      <dgm:prSet/>
      <dgm:spPr/>
      <dgm:t>
        <a:bodyPr/>
        <a:lstStyle/>
        <a:p>
          <a:endParaRPr lang="en-GB"/>
        </a:p>
      </dgm:t>
    </dgm:pt>
    <dgm:pt modelId="{0F43D2B6-6933-4B73-9D34-052153F1D6F7}">
      <dgm:prSet phldrT="[Text]" custT="1"/>
      <dgm:spPr>
        <a:solidFill>
          <a:schemeClr val="bg1">
            <a:lumMod val="85000"/>
          </a:schemeClr>
        </a:solidFill>
      </dgm:spPr>
      <dgm:t>
        <a:bodyPr/>
        <a:lstStyle/>
        <a:p>
          <a:r>
            <a:rPr lang="en-GB" sz="2800" dirty="0">
              <a:solidFill>
                <a:schemeClr val="tx1"/>
              </a:solidFill>
            </a:rPr>
            <a:t>spin-spin coupling </a:t>
          </a:r>
        </a:p>
      </dgm:t>
    </dgm:pt>
    <dgm:pt modelId="{A6FBC691-C18D-4E64-935D-00330F2DC697}" type="parTrans" cxnId="{FD0EBF88-24CC-4184-95E6-00452BDBDF36}">
      <dgm:prSet/>
      <dgm:spPr/>
      <dgm:t>
        <a:bodyPr/>
        <a:lstStyle/>
        <a:p>
          <a:endParaRPr lang="en-GB"/>
        </a:p>
      </dgm:t>
    </dgm:pt>
    <dgm:pt modelId="{354EC71D-7051-4936-8497-228C304894D8}" type="sibTrans" cxnId="{FD0EBF88-24CC-4184-95E6-00452BDBDF36}">
      <dgm:prSet/>
      <dgm:spPr/>
      <dgm:t>
        <a:bodyPr/>
        <a:lstStyle/>
        <a:p>
          <a:endParaRPr lang="en-GB"/>
        </a:p>
      </dgm:t>
    </dgm:pt>
    <dgm:pt modelId="{B3372EE2-B590-46FD-B4A0-A1643893CF11}">
      <dgm:prSet phldrT="[Text]" custT="1"/>
      <dgm:spPr>
        <a:solidFill>
          <a:schemeClr val="bg1">
            <a:lumMod val="85000"/>
          </a:schemeClr>
        </a:solidFill>
      </dgm:spPr>
      <dgm:t>
        <a:bodyPr/>
        <a:lstStyle/>
        <a:p>
          <a:r>
            <a:rPr lang="en-GB" sz="2800" dirty="0">
              <a:solidFill>
                <a:schemeClr val="tx1"/>
              </a:solidFill>
            </a:rPr>
            <a:t>orbit-orbit</a:t>
          </a:r>
          <a:r>
            <a:rPr lang="en-GB" sz="3000" dirty="0">
              <a:solidFill>
                <a:schemeClr val="tx1"/>
              </a:solidFill>
            </a:rPr>
            <a:t> coupling</a:t>
          </a:r>
        </a:p>
      </dgm:t>
    </dgm:pt>
    <dgm:pt modelId="{02E6D3E8-004F-4566-A0A7-7A82D34A2AB2}" type="parTrans" cxnId="{C2CB5177-C5E4-495D-996B-E6485A42CB2F}">
      <dgm:prSet/>
      <dgm:spPr/>
      <dgm:t>
        <a:bodyPr/>
        <a:lstStyle/>
        <a:p>
          <a:endParaRPr lang="en-GB"/>
        </a:p>
      </dgm:t>
    </dgm:pt>
    <dgm:pt modelId="{10195DD5-9E37-4944-AF1C-0CFF726CFD55}" type="sibTrans" cxnId="{C2CB5177-C5E4-495D-996B-E6485A42CB2F}">
      <dgm:prSet/>
      <dgm:spPr/>
      <dgm:t>
        <a:bodyPr/>
        <a:lstStyle/>
        <a:p>
          <a:endParaRPr lang="en-GB"/>
        </a:p>
      </dgm:t>
    </dgm:pt>
    <dgm:pt modelId="{CFB815EE-0B32-4DEC-A04A-17826C4A6E62}" type="pres">
      <dgm:prSet presAssocID="{23303BCF-6D61-47ED-A00C-5662035F5010}" presName="cycle" presStyleCnt="0">
        <dgm:presLayoutVars>
          <dgm:chMax val="1"/>
          <dgm:dir/>
          <dgm:animLvl val="ctr"/>
          <dgm:resizeHandles val="exact"/>
        </dgm:presLayoutVars>
      </dgm:prSet>
      <dgm:spPr/>
    </dgm:pt>
    <dgm:pt modelId="{0BB3EED2-11E6-4875-BBB4-23E21BB1EA12}" type="pres">
      <dgm:prSet presAssocID="{701271A9-4845-465F-A126-0F2CC514D8E2}" presName="centerShape" presStyleLbl="node0" presStyleIdx="0" presStyleCnt="1" custScaleX="180092" custScaleY="73425" custLinFactNeighborX="1665" custLinFactNeighborY="-8851"/>
      <dgm:spPr/>
    </dgm:pt>
    <dgm:pt modelId="{93037435-26C8-4616-9AEC-B6BF24574562}" type="pres">
      <dgm:prSet presAssocID="{03564BF9-CF06-4DB5-9A0D-4C734A32E582}" presName="parTrans" presStyleLbl="bgSibTrans2D1" presStyleIdx="0" presStyleCnt="3"/>
      <dgm:spPr/>
    </dgm:pt>
    <dgm:pt modelId="{00948D15-8E14-46BC-9D71-72A1AD4C210D}" type="pres">
      <dgm:prSet presAssocID="{32DDDBA2-0442-43C8-A81A-31C3627375B0}" presName="node" presStyleLbl="node1" presStyleIdx="0" presStyleCnt="3" custScaleX="205753" custScaleY="65576" custRadScaleRad="138529" custRadScaleInc="-9620">
        <dgm:presLayoutVars>
          <dgm:bulletEnabled val="1"/>
        </dgm:presLayoutVars>
      </dgm:prSet>
      <dgm:spPr/>
    </dgm:pt>
    <dgm:pt modelId="{8D21872B-CD83-49D2-9280-4559D227A775}" type="pres">
      <dgm:prSet presAssocID="{A6FBC691-C18D-4E64-935D-00330F2DC697}" presName="parTrans" presStyleLbl="bgSibTrans2D1" presStyleIdx="1" presStyleCnt="3"/>
      <dgm:spPr/>
    </dgm:pt>
    <dgm:pt modelId="{A19698EF-6B7E-49E8-B10B-A7D1A474CC9E}" type="pres">
      <dgm:prSet presAssocID="{0F43D2B6-6933-4B73-9D34-052153F1D6F7}" presName="node" presStyleLbl="node1" presStyleIdx="1" presStyleCnt="3" custScaleX="233461" custScaleY="61496" custRadScaleRad="108935" custRadScaleInc="-487">
        <dgm:presLayoutVars>
          <dgm:bulletEnabled val="1"/>
        </dgm:presLayoutVars>
      </dgm:prSet>
      <dgm:spPr/>
    </dgm:pt>
    <dgm:pt modelId="{DB939224-BD5E-4AEE-A3C2-B3FE7C7935EA}" type="pres">
      <dgm:prSet presAssocID="{02E6D3E8-004F-4566-A0A7-7A82D34A2AB2}" presName="parTrans" presStyleLbl="bgSibTrans2D1" presStyleIdx="2" presStyleCnt="3"/>
      <dgm:spPr/>
    </dgm:pt>
    <dgm:pt modelId="{0AC8079F-FF2C-4C5C-A6DB-2C44AC8B5311}" type="pres">
      <dgm:prSet presAssocID="{B3372EE2-B590-46FD-B4A0-A1643893CF11}" presName="node" presStyleLbl="node1" presStyleIdx="2" presStyleCnt="3" custScaleX="206439" custScaleY="51149" custRadScaleRad="152187" custRadScaleInc="13764">
        <dgm:presLayoutVars>
          <dgm:bulletEnabled val="1"/>
        </dgm:presLayoutVars>
      </dgm:prSet>
      <dgm:spPr/>
    </dgm:pt>
  </dgm:ptLst>
  <dgm:cxnLst>
    <dgm:cxn modelId="{5E6BE421-4218-4670-AE0A-CB363BD48CBF}" srcId="{23303BCF-6D61-47ED-A00C-5662035F5010}" destId="{701271A9-4845-465F-A126-0F2CC514D8E2}" srcOrd="0" destOrd="0" parTransId="{62535BA0-9B3B-4E2D-82CF-8D45C463F992}" sibTransId="{D333370D-D4FA-4D5F-A9D7-C15B799EB8B4}"/>
    <dgm:cxn modelId="{593E3443-7F62-47D9-998F-19392D359E54}" type="presOf" srcId="{A6FBC691-C18D-4E64-935D-00330F2DC697}" destId="{8D21872B-CD83-49D2-9280-4559D227A775}" srcOrd="0" destOrd="0" presId="urn:microsoft.com/office/officeart/2005/8/layout/radial4"/>
    <dgm:cxn modelId="{061B9669-34B5-4B3B-9CA1-71F78CD3A633}" type="presOf" srcId="{701271A9-4845-465F-A126-0F2CC514D8E2}" destId="{0BB3EED2-11E6-4875-BBB4-23E21BB1EA12}" srcOrd="0" destOrd="0" presId="urn:microsoft.com/office/officeart/2005/8/layout/radial4"/>
    <dgm:cxn modelId="{5922AB71-A588-4292-BB13-DFFE4B33BE39}" type="presOf" srcId="{32DDDBA2-0442-43C8-A81A-31C3627375B0}" destId="{00948D15-8E14-46BC-9D71-72A1AD4C210D}" srcOrd="0" destOrd="0" presId="urn:microsoft.com/office/officeart/2005/8/layout/radial4"/>
    <dgm:cxn modelId="{C2CB5177-C5E4-495D-996B-E6485A42CB2F}" srcId="{701271A9-4845-465F-A126-0F2CC514D8E2}" destId="{B3372EE2-B590-46FD-B4A0-A1643893CF11}" srcOrd="2" destOrd="0" parTransId="{02E6D3E8-004F-4566-A0A7-7A82D34A2AB2}" sibTransId="{10195DD5-9E37-4944-AF1C-0CFF726CFD55}"/>
    <dgm:cxn modelId="{5B4B7B58-8DDE-4FEB-9845-0D83CB9898CF}" type="presOf" srcId="{03564BF9-CF06-4DB5-9A0D-4C734A32E582}" destId="{93037435-26C8-4616-9AEC-B6BF24574562}" srcOrd="0" destOrd="0" presId="urn:microsoft.com/office/officeart/2005/8/layout/radial4"/>
    <dgm:cxn modelId="{FD0EBF88-24CC-4184-95E6-00452BDBDF36}" srcId="{701271A9-4845-465F-A126-0F2CC514D8E2}" destId="{0F43D2B6-6933-4B73-9D34-052153F1D6F7}" srcOrd="1" destOrd="0" parTransId="{A6FBC691-C18D-4E64-935D-00330F2DC697}" sibTransId="{354EC71D-7051-4936-8497-228C304894D8}"/>
    <dgm:cxn modelId="{9D9C1693-A803-4AFE-913B-02AA8B826DF5}" type="presOf" srcId="{0F43D2B6-6933-4B73-9D34-052153F1D6F7}" destId="{A19698EF-6B7E-49E8-B10B-A7D1A474CC9E}" srcOrd="0" destOrd="0" presId="urn:microsoft.com/office/officeart/2005/8/layout/radial4"/>
    <dgm:cxn modelId="{3C9C41A6-EE1B-4D23-AF80-EF6DF3A3663E}" type="presOf" srcId="{02E6D3E8-004F-4566-A0A7-7A82D34A2AB2}" destId="{DB939224-BD5E-4AEE-A3C2-B3FE7C7935EA}" srcOrd="0" destOrd="0" presId="urn:microsoft.com/office/officeart/2005/8/layout/radial4"/>
    <dgm:cxn modelId="{56C6ADBF-54AD-42AA-87F9-59E291D1BD2C}" srcId="{701271A9-4845-465F-A126-0F2CC514D8E2}" destId="{32DDDBA2-0442-43C8-A81A-31C3627375B0}" srcOrd="0" destOrd="0" parTransId="{03564BF9-CF06-4DB5-9A0D-4C734A32E582}" sibTransId="{B05E09DD-FBEF-481B-98DC-DB51A1623830}"/>
    <dgm:cxn modelId="{23B3FCC1-0354-4949-A184-5131D73B4C29}" type="presOf" srcId="{B3372EE2-B590-46FD-B4A0-A1643893CF11}" destId="{0AC8079F-FF2C-4C5C-A6DB-2C44AC8B5311}" srcOrd="0" destOrd="0" presId="urn:microsoft.com/office/officeart/2005/8/layout/radial4"/>
    <dgm:cxn modelId="{56AED1EC-1F78-4D21-BCFB-591D9FE466D5}" type="presOf" srcId="{23303BCF-6D61-47ED-A00C-5662035F5010}" destId="{CFB815EE-0B32-4DEC-A04A-17826C4A6E62}" srcOrd="0" destOrd="0" presId="urn:microsoft.com/office/officeart/2005/8/layout/radial4"/>
    <dgm:cxn modelId="{29F5A31F-930A-4699-98BC-A32AA27A7A2D}" type="presParOf" srcId="{CFB815EE-0B32-4DEC-A04A-17826C4A6E62}" destId="{0BB3EED2-11E6-4875-BBB4-23E21BB1EA12}" srcOrd="0" destOrd="0" presId="urn:microsoft.com/office/officeart/2005/8/layout/radial4"/>
    <dgm:cxn modelId="{DB5D241F-361B-41EB-9772-4259027C2CA0}" type="presParOf" srcId="{CFB815EE-0B32-4DEC-A04A-17826C4A6E62}" destId="{93037435-26C8-4616-9AEC-B6BF24574562}" srcOrd="1" destOrd="0" presId="urn:microsoft.com/office/officeart/2005/8/layout/radial4"/>
    <dgm:cxn modelId="{98A77607-18A9-47EE-AD8D-851C0CDE6734}" type="presParOf" srcId="{CFB815EE-0B32-4DEC-A04A-17826C4A6E62}" destId="{00948D15-8E14-46BC-9D71-72A1AD4C210D}" srcOrd="2" destOrd="0" presId="urn:microsoft.com/office/officeart/2005/8/layout/radial4"/>
    <dgm:cxn modelId="{6DE567FD-18BA-4333-BF53-5BAAE9D22AB5}" type="presParOf" srcId="{CFB815EE-0B32-4DEC-A04A-17826C4A6E62}" destId="{8D21872B-CD83-49D2-9280-4559D227A775}" srcOrd="3" destOrd="0" presId="urn:microsoft.com/office/officeart/2005/8/layout/radial4"/>
    <dgm:cxn modelId="{FDB6F590-D64C-4CA0-A7ED-DFD9CF9115A4}" type="presParOf" srcId="{CFB815EE-0B32-4DEC-A04A-17826C4A6E62}" destId="{A19698EF-6B7E-49E8-B10B-A7D1A474CC9E}" srcOrd="4" destOrd="0" presId="urn:microsoft.com/office/officeart/2005/8/layout/radial4"/>
    <dgm:cxn modelId="{D863FD28-97B4-4C92-A54D-751FAD8BA94D}" type="presParOf" srcId="{CFB815EE-0B32-4DEC-A04A-17826C4A6E62}" destId="{DB939224-BD5E-4AEE-A3C2-B3FE7C7935EA}" srcOrd="5" destOrd="0" presId="urn:microsoft.com/office/officeart/2005/8/layout/radial4"/>
    <dgm:cxn modelId="{C931FF1A-17BB-433D-A63A-C889B24B2095}" type="presParOf" srcId="{CFB815EE-0B32-4DEC-A04A-17826C4A6E62}" destId="{0AC8079F-FF2C-4C5C-A6DB-2C44AC8B5311}" srcOrd="6" destOrd="0" presId="urn:microsoft.com/office/officeart/2005/8/layout/radial4"/>
  </dgm:cxnLst>
  <dgm:bg/>
  <dgm:whole>
    <a:ln w="127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4CC56E-C418-402A-8632-8A0602F0AC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0AF23DB-F363-4E82-B1A0-2F7289703403}">
      <dgm:prSet phldrT="[Text]" custT="1"/>
      <dgm:spPr>
        <a:solidFill>
          <a:schemeClr val="bg1">
            <a:lumMod val="95000"/>
          </a:schemeClr>
        </a:solidFill>
      </dgm:spPr>
      <dgm:t>
        <a:bodyPr/>
        <a:lstStyle/>
        <a:p>
          <a:r>
            <a:rPr lang="en-GB" sz="2800" dirty="0">
              <a:solidFill>
                <a:schemeClr val="tx1"/>
              </a:solidFill>
            </a:rPr>
            <a:t>Russell-Saunders (or L - S) coupling  scheme</a:t>
          </a:r>
        </a:p>
      </dgm:t>
    </dgm:pt>
    <dgm:pt modelId="{A4A333DB-4C9C-47F7-916C-3CCA9F3B4C24}" type="parTrans" cxnId="{78969EE3-53AC-4F05-B34B-48909A28A06C}">
      <dgm:prSet/>
      <dgm:spPr/>
      <dgm:t>
        <a:bodyPr/>
        <a:lstStyle/>
        <a:p>
          <a:endParaRPr lang="en-GB"/>
        </a:p>
      </dgm:t>
    </dgm:pt>
    <dgm:pt modelId="{F9E5CDA0-0CD2-4BDE-8B67-0A2E646322B4}" type="sibTrans" cxnId="{78969EE3-53AC-4F05-B34B-48909A28A06C}">
      <dgm:prSet/>
      <dgm:spPr/>
      <dgm:t>
        <a:bodyPr/>
        <a:lstStyle/>
        <a:p>
          <a:endParaRPr lang="en-GB"/>
        </a:p>
      </dgm:t>
    </dgm:pt>
    <dgm:pt modelId="{B1AD1DAF-3EE4-4084-A653-86EE961723D6}">
      <dgm:prSet phldrT="[Text]" custT="1"/>
      <dgm:spPr>
        <a:solidFill>
          <a:schemeClr val="bg1">
            <a:lumMod val="95000"/>
          </a:schemeClr>
        </a:solidFill>
      </dgm:spPr>
      <dgm:t>
        <a:bodyPr/>
        <a:lstStyle/>
        <a:p>
          <a:r>
            <a:rPr lang="en-GB" sz="2800" dirty="0">
              <a:solidFill>
                <a:schemeClr val="tx1"/>
              </a:solidFill>
            </a:rPr>
            <a:t>j - j coupling scheme</a:t>
          </a:r>
        </a:p>
      </dgm:t>
    </dgm:pt>
    <dgm:pt modelId="{2B77D6F1-11D8-4E97-9081-F18F3ED952D2}" type="parTrans" cxnId="{F108F851-2464-4D97-B2F6-B052BC907257}">
      <dgm:prSet/>
      <dgm:spPr/>
      <dgm:t>
        <a:bodyPr/>
        <a:lstStyle/>
        <a:p>
          <a:endParaRPr lang="en-GB"/>
        </a:p>
      </dgm:t>
    </dgm:pt>
    <dgm:pt modelId="{FABBE8F9-70E5-493E-9D74-8A066412C2E2}" type="sibTrans" cxnId="{F108F851-2464-4D97-B2F6-B052BC907257}">
      <dgm:prSet/>
      <dgm:spPr/>
      <dgm:t>
        <a:bodyPr/>
        <a:lstStyle/>
        <a:p>
          <a:endParaRPr lang="en-GB"/>
        </a:p>
      </dgm:t>
    </dgm:pt>
    <dgm:pt modelId="{7FC2E926-5D0F-4579-AE1A-1604B316965C}">
      <dgm:prSet phldrT="[Text]" custT="1"/>
      <dgm:spPr>
        <a:solidFill>
          <a:schemeClr val="bg1">
            <a:lumMod val="95000"/>
          </a:schemeClr>
        </a:solidFill>
      </dgm:spPr>
      <dgm:t>
        <a:bodyPr/>
        <a:lstStyle/>
        <a:p>
          <a:r>
            <a:rPr lang="en-GB" sz="2800" dirty="0">
              <a:solidFill>
                <a:schemeClr val="tx1"/>
              </a:solidFill>
            </a:rPr>
            <a:t>There are two principal coupling schemes used:</a:t>
          </a:r>
        </a:p>
      </dgm:t>
    </dgm:pt>
    <dgm:pt modelId="{27397C44-BDAD-4FE1-A0B0-018C976A95C8}" type="sibTrans" cxnId="{D0CCC5D0-02F8-4F05-A513-281EEB1BDB5A}">
      <dgm:prSet/>
      <dgm:spPr/>
      <dgm:t>
        <a:bodyPr/>
        <a:lstStyle/>
        <a:p>
          <a:endParaRPr lang="en-GB"/>
        </a:p>
      </dgm:t>
    </dgm:pt>
    <dgm:pt modelId="{81B1E690-C6F2-4BDE-881A-478E8FDD548C}" type="parTrans" cxnId="{D0CCC5D0-02F8-4F05-A513-281EEB1BDB5A}">
      <dgm:prSet/>
      <dgm:spPr/>
      <dgm:t>
        <a:bodyPr/>
        <a:lstStyle/>
        <a:p>
          <a:endParaRPr lang="en-GB"/>
        </a:p>
      </dgm:t>
    </dgm:pt>
    <dgm:pt modelId="{C8815109-346A-40F6-ADDE-08A0CD2D1B2A}" type="pres">
      <dgm:prSet presAssocID="{9E4CC56E-C418-402A-8632-8A0602F0ACE3}" presName="linear" presStyleCnt="0">
        <dgm:presLayoutVars>
          <dgm:animLvl val="lvl"/>
          <dgm:resizeHandles val="exact"/>
        </dgm:presLayoutVars>
      </dgm:prSet>
      <dgm:spPr/>
    </dgm:pt>
    <dgm:pt modelId="{415E2EB8-46D5-4FF7-933D-A2FEE8E7C808}" type="pres">
      <dgm:prSet presAssocID="{7FC2E926-5D0F-4579-AE1A-1604B316965C}" presName="parentText" presStyleLbl="node1" presStyleIdx="0" presStyleCnt="3">
        <dgm:presLayoutVars>
          <dgm:chMax val="0"/>
          <dgm:bulletEnabled val="1"/>
        </dgm:presLayoutVars>
      </dgm:prSet>
      <dgm:spPr/>
    </dgm:pt>
    <dgm:pt modelId="{628EF8B2-EE5E-422E-9FD5-3E14A37C034A}" type="pres">
      <dgm:prSet presAssocID="{27397C44-BDAD-4FE1-A0B0-018C976A95C8}" presName="spacer" presStyleCnt="0"/>
      <dgm:spPr/>
    </dgm:pt>
    <dgm:pt modelId="{46CAB1C3-5A0A-46BC-ACC0-18C1CFBC2197}" type="pres">
      <dgm:prSet presAssocID="{40AF23DB-F363-4E82-B1A0-2F7289703403}" presName="parentText" presStyleLbl="node1" presStyleIdx="1" presStyleCnt="3">
        <dgm:presLayoutVars>
          <dgm:chMax val="0"/>
          <dgm:bulletEnabled val="1"/>
        </dgm:presLayoutVars>
      </dgm:prSet>
      <dgm:spPr/>
    </dgm:pt>
    <dgm:pt modelId="{67F3BB5D-4DF8-4FD7-ADD7-A53D4328D681}" type="pres">
      <dgm:prSet presAssocID="{F9E5CDA0-0CD2-4BDE-8B67-0A2E646322B4}" presName="spacer" presStyleCnt="0"/>
      <dgm:spPr/>
    </dgm:pt>
    <dgm:pt modelId="{D3736E2C-1951-4B9D-A6EB-2E8CE0507B1C}" type="pres">
      <dgm:prSet presAssocID="{B1AD1DAF-3EE4-4084-A653-86EE961723D6}" presName="parentText" presStyleLbl="node1" presStyleIdx="2" presStyleCnt="3">
        <dgm:presLayoutVars>
          <dgm:chMax val="0"/>
          <dgm:bulletEnabled val="1"/>
        </dgm:presLayoutVars>
      </dgm:prSet>
      <dgm:spPr/>
    </dgm:pt>
  </dgm:ptLst>
  <dgm:cxnLst>
    <dgm:cxn modelId="{66A2F96F-C745-4B9E-BD7A-1B8635AC7075}" type="presOf" srcId="{40AF23DB-F363-4E82-B1A0-2F7289703403}" destId="{46CAB1C3-5A0A-46BC-ACC0-18C1CFBC2197}" srcOrd="0" destOrd="0" presId="urn:microsoft.com/office/officeart/2005/8/layout/vList2"/>
    <dgm:cxn modelId="{2E71DA51-0BEB-4403-B0AB-BE7E578CBBD0}" type="presOf" srcId="{7FC2E926-5D0F-4579-AE1A-1604B316965C}" destId="{415E2EB8-46D5-4FF7-933D-A2FEE8E7C808}" srcOrd="0" destOrd="0" presId="urn:microsoft.com/office/officeart/2005/8/layout/vList2"/>
    <dgm:cxn modelId="{F108F851-2464-4D97-B2F6-B052BC907257}" srcId="{9E4CC56E-C418-402A-8632-8A0602F0ACE3}" destId="{B1AD1DAF-3EE4-4084-A653-86EE961723D6}" srcOrd="2" destOrd="0" parTransId="{2B77D6F1-11D8-4E97-9081-F18F3ED952D2}" sibTransId="{FABBE8F9-70E5-493E-9D74-8A066412C2E2}"/>
    <dgm:cxn modelId="{BC9FF456-76F0-4F5D-AD9D-17DEB21ED1E9}" type="presOf" srcId="{B1AD1DAF-3EE4-4084-A653-86EE961723D6}" destId="{D3736E2C-1951-4B9D-A6EB-2E8CE0507B1C}" srcOrd="0" destOrd="0" presId="urn:microsoft.com/office/officeart/2005/8/layout/vList2"/>
    <dgm:cxn modelId="{818194C9-6343-4777-852D-BA6A6A600EFB}" type="presOf" srcId="{9E4CC56E-C418-402A-8632-8A0602F0ACE3}" destId="{C8815109-346A-40F6-ADDE-08A0CD2D1B2A}" srcOrd="0" destOrd="0" presId="urn:microsoft.com/office/officeart/2005/8/layout/vList2"/>
    <dgm:cxn modelId="{D0CCC5D0-02F8-4F05-A513-281EEB1BDB5A}" srcId="{9E4CC56E-C418-402A-8632-8A0602F0ACE3}" destId="{7FC2E926-5D0F-4579-AE1A-1604B316965C}" srcOrd="0" destOrd="0" parTransId="{81B1E690-C6F2-4BDE-881A-478E8FDD548C}" sibTransId="{27397C44-BDAD-4FE1-A0B0-018C976A95C8}"/>
    <dgm:cxn modelId="{78969EE3-53AC-4F05-B34B-48909A28A06C}" srcId="{9E4CC56E-C418-402A-8632-8A0602F0ACE3}" destId="{40AF23DB-F363-4E82-B1A0-2F7289703403}" srcOrd="1" destOrd="0" parTransId="{A4A333DB-4C9C-47F7-916C-3CCA9F3B4C24}" sibTransId="{F9E5CDA0-0CD2-4BDE-8B67-0A2E646322B4}"/>
    <dgm:cxn modelId="{B1B85BED-7B9E-4A31-BDC3-1AF34067C9C4}" type="presParOf" srcId="{C8815109-346A-40F6-ADDE-08A0CD2D1B2A}" destId="{415E2EB8-46D5-4FF7-933D-A2FEE8E7C808}" srcOrd="0" destOrd="0" presId="urn:microsoft.com/office/officeart/2005/8/layout/vList2"/>
    <dgm:cxn modelId="{10A77193-EF67-4333-B4BC-8531EFC29E22}" type="presParOf" srcId="{C8815109-346A-40F6-ADDE-08A0CD2D1B2A}" destId="{628EF8B2-EE5E-422E-9FD5-3E14A37C034A}" srcOrd="1" destOrd="0" presId="urn:microsoft.com/office/officeart/2005/8/layout/vList2"/>
    <dgm:cxn modelId="{D4E01B27-D8D6-4AA4-851F-A065FCB38967}" type="presParOf" srcId="{C8815109-346A-40F6-ADDE-08A0CD2D1B2A}" destId="{46CAB1C3-5A0A-46BC-ACC0-18C1CFBC2197}" srcOrd="2" destOrd="0" presId="urn:microsoft.com/office/officeart/2005/8/layout/vList2"/>
    <dgm:cxn modelId="{8054D698-32D5-45D4-8753-35D80F8C8363}" type="presParOf" srcId="{C8815109-346A-40F6-ADDE-08A0CD2D1B2A}" destId="{67F3BB5D-4DF8-4FD7-ADD7-A53D4328D681}" srcOrd="3" destOrd="0" presId="urn:microsoft.com/office/officeart/2005/8/layout/vList2"/>
    <dgm:cxn modelId="{23894EE3-02F9-470F-9A9E-9FABD3159B3A}" type="presParOf" srcId="{C8815109-346A-40F6-ADDE-08A0CD2D1B2A}" destId="{D3736E2C-1951-4B9D-A6EB-2E8CE0507B1C}" srcOrd="4" destOrd="0" presId="urn:microsoft.com/office/officeart/2005/8/layout/vList2"/>
  </dgm:cxnLst>
  <dgm:bg>
    <a:solidFill>
      <a:schemeClr val="bg1">
        <a:lumMod val="95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3EED2-11E6-4875-BBB4-23E21BB1EA12}">
      <dsp:nvSpPr>
        <dsp:cNvPr id="0" name=""/>
        <dsp:cNvSpPr/>
      </dsp:nvSpPr>
      <dsp:spPr>
        <a:xfrm>
          <a:off x="3128552" y="1462520"/>
          <a:ext cx="2425114" cy="988739"/>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tx1"/>
              </a:solidFill>
            </a:rPr>
            <a:t>splitting of terms </a:t>
          </a:r>
        </a:p>
      </dsp:txBody>
      <dsp:txXfrm>
        <a:off x="3483702" y="1607317"/>
        <a:ext cx="1714814" cy="699145"/>
      </dsp:txXfrm>
    </dsp:sp>
    <dsp:sp modelId="{93037435-26C8-4616-9AEC-B6BF24574562}">
      <dsp:nvSpPr>
        <dsp:cNvPr id="0" name=""/>
        <dsp:cNvSpPr/>
      </dsp:nvSpPr>
      <dsp:spPr>
        <a:xfrm rot="12114069">
          <a:off x="2097702" y="1135615"/>
          <a:ext cx="1355710" cy="3837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948D15-8E14-46BC-9D71-72A1AD4C210D}">
      <dsp:nvSpPr>
        <dsp:cNvPr id="0" name=""/>
        <dsp:cNvSpPr/>
      </dsp:nvSpPr>
      <dsp:spPr>
        <a:xfrm>
          <a:off x="830558" y="739104"/>
          <a:ext cx="2632131" cy="671113"/>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tx1"/>
              </a:solidFill>
            </a:rPr>
            <a:t>spin-orbit cou</a:t>
          </a:r>
          <a:r>
            <a:rPr lang="en-GB" sz="3100" kern="1200" dirty="0">
              <a:solidFill>
                <a:schemeClr val="tx1"/>
              </a:solidFill>
            </a:rPr>
            <a:t>pling</a:t>
          </a:r>
        </a:p>
      </dsp:txBody>
      <dsp:txXfrm>
        <a:off x="850214" y="758760"/>
        <a:ext cx="2592819" cy="631801"/>
      </dsp:txXfrm>
    </dsp:sp>
    <dsp:sp modelId="{8D21872B-CD83-49D2-9280-4559D227A775}">
      <dsp:nvSpPr>
        <dsp:cNvPr id="0" name=""/>
        <dsp:cNvSpPr/>
      </dsp:nvSpPr>
      <dsp:spPr>
        <a:xfrm rot="16053675">
          <a:off x="3766509" y="681283"/>
          <a:ext cx="1056888" cy="3837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9698EF-6B7E-49E8-B10B-A7D1A474CC9E}">
      <dsp:nvSpPr>
        <dsp:cNvPr id="0" name=""/>
        <dsp:cNvSpPr/>
      </dsp:nvSpPr>
      <dsp:spPr>
        <a:xfrm>
          <a:off x="2779172" y="30528"/>
          <a:ext cx="2986590" cy="629358"/>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tx1"/>
              </a:solidFill>
            </a:rPr>
            <a:t>spin-spin coupling </a:t>
          </a:r>
        </a:p>
      </dsp:txBody>
      <dsp:txXfrm>
        <a:off x="2797605" y="48961"/>
        <a:ext cx="2949724" cy="592492"/>
      </dsp:txXfrm>
    </dsp:sp>
    <dsp:sp modelId="{DB939224-BD5E-4AEE-A3C2-B3FE7C7935EA}">
      <dsp:nvSpPr>
        <dsp:cNvPr id="0" name=""/>
        <dsp:cNvSpPr/>
      </dsp:nvSpPr>
      <dsp:spPr>
        <a:xfrm rot="20342609">
          <a:off x="5256285" y="1131888"/>
          <a:ext cx="1475767" cy="3837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C8079F-FF2C-4C5C-A6DB-2C44AC8B5311}">
      <dsp:nvSpPr>
        <dsp:cNvPr id="0" name=""/>
        <dsp:cNvSpPr/>
      </dsp:nvSpPr>
      <dsp:spPr>
        <a:xfrm>
          <a:off x="5362789" y="798135"/>
          <a:ext cx="2640907" cy="523466"/>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tx1"/>
              </a:solidFill>
            </a:rPr>
            <a:t>orbit-orbit</a:t>
          </a:r>
          <a:r>
            <a:rPr lang="en-GB" sz="3000" kern="1200" dirty="0">
              <a:solidFill>
                <a:schemeClr val="tx1"/>
              </a:solidFill>
            </a:rPr>
            <a:t> coupling</a:t>
          </a:r>
        </a:p>
      </dsp:txBody>
      <dsp:txXfrm>
        <a:off x="5378121" y="813467"/>
        <a:ext cx="2610243" cy="492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E2EB8-46D5-4FF7-933D-A2FEE8E7C808}">
      <dsp:nvSpPr>
        <dsp:cNvPr id="0" name=""/>
        <dsp:cNvSpPr/>
      </dsp:nvSpPr>
      <dsp:spPr>
        <a:xfrm>
          <a:off x="0" y="14495"/>
          <a:ext cx="9205023" cy="692640"/>
        </a:xfrm>
        <a:prstGeom prst="round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solidFill>
                <a:schemeClr val="tx1"/>
              </a:solidFill>
            </a:rPr>
            <a:t>There are two principal coupling schemes used:</a:t>
          </a:r>
        </a:p>
      </dsp:txBody>
      <dsp:txXfrm>
        <a:off x="33812" y="48307"/>
        <a:ext cx="9137399" cy="625016"/>
      </dsp:txXfrm>
    </dsp:sp>
    <dsp:sp modelId="{46CAB1C3-5A0A-46BC-ACC0-18C1CFBC2197}">
      <dsp:nvSpPr>
        <dsp:cNvPr id="0" name=""/>
        <dsp:cNvSpPr/>
      </dsp:nvSpPr>
      <dsp:spPr>
        <a:xfrm>
          <a:off x="0" y="813696"/>
          <a:ext cx="9205023" cy="692640"/>
        </a:xfrm>
        <a:prstGeom prst="round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solidFill>
                <a:schemeClr val="tx1"/>
              </a:solidFill>
            </a:rPr>
            <a:t>Russell-Saunders (or L - S) coupling  scheme</a:t>
          </a:r>
        </a:p>
      </dsp:txBody>
      <dsp:txXfrm>
        <a:off x="33812" y="847508"/>
        <a:ext cx="9137399" cy="625016"/>
      </dsp:txXfrm>
    </dsp:sp>
    <dsp:sp modelId="{D3736E2C-1951-4B9D-A6EB-2E8CE0507B1C}">
      <dsp:nvSpPr>
        <dsp:cNvPr id="0" name=""/>
        <dsp:cNvSpPr/>
      </dsp:nvSpPr>
      <dsp:spPr>
        <a:xfrm>
          <a:off x="0" y="1612896"/>
          <a:ext cx="9205023" cy="692640"/>
        </a:xfrm>
        <a:prstGeom prst="round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solidFill>
                <a:schemeClr val="tx1"/>
              </a:solidFill>
            </a:rPr>
            <a:t>j - j coupling scheme</a:t>
          </a:r>
        </a:p>
      </dsp:txBody>
      <dsp:txXfrm>
        <a:off x="33812" y="1646708"/>
        <a:ext cx="9137399" cy="6250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33FA39-D05F-4639-9814-493E37540D0C}" type="slidenum">
              <a:rPr lang="en-GB" smtClean="0"/>
              <a:t>‹#›</a:t>
            </a:fld>
            <a:endParaRPr lang="en-GB"/>
          </a:p>
        </p:txBody>
      </p:sp>
    </p:spTree>
    <p:extLst>
      <p:ext uri="{BB962C8B-B14F-4D97-AF65-F5344CB8AC3E}">
        <p14:creationId xmlns:p14="http://schemas.microsoft.com/office/powerpoint/2010/main" val="4236596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54088" y="685800"/>
            <a:ext cx="4951412"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E827E-0ABD-40C3-9F59-5EEFC9A1E5D3}" type="slidenum">
              <a:rPr lang="en-GB" smtClean="0"/>
              <a:pPr/>
              <a:t>‹#›</a:t>
            </a:fld>
            <a:endParaRPr lang="en-GB"/>
          </a:p>
        </p:txBody>
      </p:sp>
    </p:spTree>
    <p:extLst>
      <p:ext uri="{BB962C8B-B14F-4D97-AF65-F5344CB8AC3E}">
        <p14:creationId xmlns:p14="http://schemas.microsoft.com/office/powerpoint/2010/main" val="342799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hyperphysics.phy-astr.gsu.edu/hbase/quantum/hydfin.html#c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c1"/><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hyperphysics.phy-astr.gsu.edu/hbase/quantum/hydfin.html#c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1</a:t>
            </a:fld>
            <a:endParaRPr lang="en-GB" dirty="0"/>
          </a:p>
        </p:txBody>
      </p:sp>
    </p:spTree>
    <p:extLst>
      <p:ext uri="{BB962C8B-B14F-4D97-AF65-F5344CB8AC3E}">
        <p14:creationId xmlns:p14="http://schemas.microsoft.com/office/powerpoint/2010/main" val="3733545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19</a:t>
            </a:fld>
            <a:endParaRPr lang="en-GB"/>
          </a:p>
        </p:txBody>
      </p:sp>
    </p:spTree>
    <p:extLst>
      <p:ext uri="{BB962C8B-B14F-4D97-AF65-F5344CB8AC3E}">
        <p14:creationId xmlns:p14="http://schemas.microsoft.com/office/powerpoint/2010/main" val="1513874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Low-spin complexes occur in </a:t>
            </a:r>
            <a:r>
              <a:rPr lang="en-GB" sz="1200" b="1" kern="1200" dirty="0">
                <a:solidFill>
                  <a:schemeClr val="tx1"/>
                </a:solidFill>
                <a:latin typeface="+mn-lt"/>
                <a:ea typeface="+mn-ea"/>
                <a:cs typeface="+mn-cs"/>
              </a:rPr>
              <a:t>strong </a:t>
            </a:r>
            <a:r>
              <a:rPr lang="en-GB" sz="1200" b="1" kern="1200" dirty="0" err="1">
                <a:solidFill>
                  <a:schemeClr val="tx1"/>
                </a:solidFill>
                <a:latin typeface="+mn-lt"/>
                <a:ea typeface="+mn-ea"/>
                <a:cs typeface="+mn-cs"/>
              </a:rPr>
              <a:t>ligand</a:t>
            </a:r>
            <a:r>
              <a:rPr lang="en-GB" sz="1200" b="1" kern="1200" dirty="0">
                <a:solidFill>
                  <a:schemeClr val="tx1"/>
                </a:solidFill>
                <a:latin typeface="+mn-lt"/>
                <a:ea typeface="+mn-ea"/>
                <a:cs typeface="+mn-cs"/>
              </a:rPr>
              <a:t> fields</a:t>
            </a:r>
            <a:r>
              <a:rPr lang="en-GB" sz="1200" kern="1200" dirty="0">
                <a:solidFill>
                  <a:schemeClr val="tx1"/>
                </a:solidFill>
                <a:latin typeface="+mn-lt"/>
                <a:ea typeface="+mn-ea"/>
                <a:cs typeface="+mn-cs"/>
              </a:rPr>
              <a:t> (large </a:t>
            </a:r>
            <a:r>
              <a:rPr lang="en-GB" sz="1200" kern="1200" dirty="0">
                <a:solidFill>
                  <a:schemeClr val="tx1"/>
                </a:solidFill>
                <a:latin typeface="+mn-lt"/>
                <a:ea typeface="+mn-ea"/>
                <a:cs typeface="+mn-cs"/>
                <a:sym typeface="Symbol"/>
              </a:rPr>
              <a:t></a:t>
            </a:r>
            <a:r>
              <a:rPr lang="en-GB" sz="1200" kern="1200" baseline="-25000" dirty="0">
                <a:solidFill>
                  <a:schemeClr val="tx1"/>
                </a:solidFill>
                <a:latin typeface="+mn-lt"/>
                <a:ea typeface="+mn-ea"/>
                <a:cs typeface="+mn-cs"/>
              </a:rPr>
              <a:t>o</a:t>
            </a:r>
            <a:r>
              <a:rPr lang="en-GB" sz="1200" kern="1200" dirty="0">
                <a:solidFill>
                  <a:schemeClr val="tx1"/>
                </a:solidFill>
                <a:latin typeface="+mn-lt"/>
                <a:ea typeface="+mn-ea"/>
                <a:cs typeface="+mn-cs"/>
              </a:rPr>
              <a:t>) as the energy required to overcome </a:t>
            </a:r>
            <a:r>
              <a:rPr lang="en-GB" sz="1200" i="1" kern="1200" dirty="0">
                <a:solidFill>
                  <a:schemeClr val="tx1"/>
                </a:solidFill>
                <a:latin typeface="+mn-lt"/>
                <a:ea typeface="+mn-ea"/>
                <a:cs typeface="+mn-cs"/>
              </a:rPr>
              <a:t>e</a:t>
            </a:r>
            <a:r>
              <a:rPr lang="en-GB" sz="1200" kern="1200" dirty="0">
                <a:solidFill>
                  <a:schemeClr val="tx1"/>
                </a:solidFill>
                <a:latin typeface="+mn-lt"/>
                <a:ea typeface="+mn-ea"/>
                <a:cs typeface="+mn-cs"/>
              </a:rPr>
              <a:t> – </a:t>
            </a:r>
            <a:r>
              <a:rPr lang="en-GB" sz="1200" i="1" kern="1200" dirty="0">
                <a:solidFill>
                  <a:schemeClr val="tx1"/>
                </a:solidFill>
                <a:latin typeface="+mn-lt"/>
                <a:ea typeface="+mn-ea"/>
                <a:cs typeface="+mn-cs"/>
              </a:rPr>
              <a:t>e </a:t>
            </a:r>
            <a:r>
              <a:rPr lang="en-GB" sz="1200" kern="1200" dirty="0">
                <a:solidFill>
                  <a:schemeClr val="tx1"/>
                </a:solidFill>
                <a:latin typeface="+mn-lt"/>
                <a:ea typeface="+mn-ea"/>
                <a:cs typeface="+mn-cs"/>
              </a:rPr>
              <a:t>repulsions when electrons are paired in the same orbital is less than </a:t>
            </a:r>
            <a:r>
              <a:rPr lang="en-GB" sz="1200" kern="1200" dirty="0">
                <a:solidFill>
                  <a:schemeClr val="tx1"/>
                </a:solidFill>
                <a:latin typeface="+mn-lt"/>
                <a:ea typeface="+mn-ea"/>
                <a:cs typeface="+mn-cs"/>
                <a:sym typeface="Symbol"/>
              </a:rPr>
              <a:t></a:t>
            </a:r>
            <a:r>
              <a:rPr lang="en-GB" sz="1200" kern="1200" baseline="-25000" dirty="0">
                <a:solidFill>
                  <a:schemeClr val="tx1"/>
                </a:solidFill>
                <a:latin typeface="+mn-lt"/>
                <a:ea typeface="+mn-ea"/>
                <a:cs typeface="+mn-cs"/>
              </a:rPr>
              <a:t>o</a:t>
            </a:r>
            <a:r>
              <a:rPr lang="en-GB" sz="1200" kern="1200" dirty="0">
                <a:solidFill>
                  <a:schemeClr val="tx1"/>
                </a:solidFill>
                <a:latin typeface="+mn-lt"/>
                <a:ea typeface="+mn-ea"/>
                <a:cs typeface="+mn-cs"/>
              </a:rPr>
              <a:t>.  Conversely, when </a:t>
            </a:r>
            <a:r>
              <a:rPr lang="en-GB" sz="1200" kern="1200" dirty="0">
                <a:solidFill>
                  <a:schemeClr val="tx1"/>
                </a:solidFill>
                <a:latin typeface="+mn-lt"/>
                <a:ea typeface="+mn-ea"/>
                <a:cs typeface="+mn-cs"/>
                <a:sym typeface="Symbol"/>
              </a:rPr>
              <a:t></a:t>
            </a:r>
            <a:r>
              <a:rPr lang="en-GB" sz="1200" kern="1200" baseline="-25000" dirty="0">
                <a:solidFill>
                  <a:schemeClr val="tx1"/>
                </a:solidFill>
                <a:latin typeface="+mn-lt"/>
                <a:ea typeface="+mn-ea"/>
                <a:cs typeface="+mn-cs"/>
              </a:rPr>
              <a:t>o</a:t>
            </a:r>
            <a:r>
              <a:rPr lang="en-GB" sz="1200" kern="1200" dirty="0">
                <a:solidFill>
                  <a:schemeClr val="tx1"/>
                </a:solidFill>
                <a:latin typeface="+mn-lt"/>
                <a:ea typeface="+mn-ea"/>
                <a:cs typeface="+mn-cs"/>
              </a:rPr>
              <a:t> is small, a </a:t>
            </a:r>
            <a:r>
              <a:rPr lang="en-GB" sz="1200" b="1" kern="1200" dirty="0">
                <a:solidFill>
                  <a:schemeClr val="tx1"/>
                </a:solidFill>
                <a:latin typeface="+mn-lt"/>
                <a:ea typeface="+mn-ea"/>
                <a:cs typeface="+mn-cs"/>
              </a:rPr>
              <a:t>weak </a:t>
            </a:r>
            <a:r>
              <a:rPr lang="en-GB" sz="1200" b="1" kern="1200" dirty="0" err="1">
                <a:solidFill>
                  <a:schemeClr val="tx1"/>
                </a:solidFill>
                <a:latin typeface="+mn-lt"/>
                <a:ea typeface="+mn-ea"/>
                <a:cs typeface="+mn-cs"/>
              </a:rPr>
              <a:t>ligand</a:t>
            </a:r>
            <a:r>
              <a:rPr lang="en-GB" sz="1200" b="1" kern="1200" dirty="0">
                <a:solidFill>
                  <a:schemeClr val="tx1"/>
                </a:solidFill>
                <a:latin typeface="+mn-lt"/>
                <a:ea typeface="+mn-ea"/>
                <a:cs typeface="+mn-cs"/>
              </a:rPr>
              <a:t> field</a:t>
            </a:r>
            <a:r>
              <a:rPr lang="en-GB" sz="1200" kern="1200" dirty="0">
                <a:solidFill>
                  <a:schemeClr val="tx1"/>
                </a:solidFill>
                <a:latin typeface="+mn-lt"/>
                <a:ea typeface="+mn-ea"/>
                <a:cs typeface="+mn-cs"/>
              </a:rPr>
              <a:t>, placing electrons in an orbital of only marginally higher energy becomes more favourable and high-spin complexes arise.  For tetrahedral complexes the situation is simplified by the fact that </a:t>
            </a:r>
            <a:r>
              <a:rPr lang="en-GB" sz="1200" kern="1200" dirty="0">
                <a:solidFill>
                  <a:schemeClr val="tx1"/>
                </a:solidFill>
                <a:latin typeface="+mn-lt"/>
                <a:ea typeface="+mn-ea"/>
                <a:cs typeface="+mn-cs"/>
                <a:sym typeface="Symbol"/>
              </a:rPr>
              <a:t></a:t>
            </a:r>
            <a:r>
              <a:rPr lang="en-GB" sz="1200" kern="1200" baseline="-25000" dirty="0">
                <a:solidFill>
                  <a:schemeClr val="tx1"/>
                </a:solidFill>
                <a:latin typeface="+mn-lt"/>
                <a:ea typeface="+mn-ea"/>
                <a:cs typeface="+mn-cs"/>
              </a:rPr>
              <a:t>t</a:t>
            </a:r>
            <a:r>
              <a:rPr lang="en-GB" sz="1200" kern="1200" dirty="0">
                <a:solidFill>
                  <a:schemeClr val="tx1"/>
                </a:solidFill>
                <a:latin typeface="+mn-lt"/>
                <a:ea typeface="+mn-ea"/>
                <a:cs typeface="+mn-cs"/>
              </a:rPr>
              <a:t> is small and always equates to a weak field; tetrahedral complexes are always high-spin.</a:t>
            </a:r>
          </a:p>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20</a:t>
            </a:fld>
            <a:endParaRPr lang="en-GB"/>
          </a:p>
        </p:txBody>
      </p:sp>
    </p:spTree>
    <p:extLst>
      <p:ext uri="{BB962C8B-B14F-4D97-AF65-F5344CB8AC3E}">
        <p14:creationId xmlns:p14="http://schemas.microsoft.com/office/powerpoint/2010/main" val="1742432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r>
              <a:rPr lang="en-US" dirty="0"/>
              <a:t>Determine the point group for each </a:t>
            </a:r>
          </a:p>
          <a:p>
            <a:r>
              <a:rPr lang="en-US" dirty="0"/>
              <a:t>Using the character table to</a:t>
            </a:r>
            <a:r>
              <a:rPr lang="en-US" baseline="0" dirty="0"/>
              <a:t> </a:t>
            </a:r>
            <a:r>
              <a:rPr lang="en-US" dirty="0"/>
              <a:t>check these terms and write the table for each</a:t>
            </a:r>
            <a:r>
              <a:rPr lang="en-US" baseline="0" dirty="0"/>
              <a:t> symmetry</a:t>
            </a:r>
          </a:p>
          <a:p>
            <a:r>
              <a:rPr lang="en-GB" dirty="0"/>
              <a:t>Problem</a:t>
            </a:r>
          </a:p>
        </p:txBody>
      </p:sp>
      <p:sp>
        <p:nvSpPr>
          <p:cNvPr id="4" name="Slide Number Placeholder 3"/>
          <p:cNvSpPr>
            <a:spLocks noGrp="1"/>
          </p:cNvSpPr>
          <p:nvPr>
            <p:ph type="sldNum" sz="quarter" idx="10"/>
          </p:nvPr>
        </p:nvSpPr>
        <p:spPr/>
        <p:txBody>
          <a:bodyPr/>
          <a:lstStyle/>
          <a:p>
            <a:fld id="{EB7366D4-D500-42F2-8D40-AFD26A5D9287}" type="slidenum">
              <a:rPr lang="en-GB" smtClean="0"/>
              <a:pPr/>
              <a:t>23</a:t>
            </a:fld>
            <a:endParaRPr lang="en-GB"/>
          </a:p>
        </p:txBody>
      </p:sp>
    </p:spTree>
    <p:extLst>
      <p:ext uri="{BB962C8B-B14F-4D97-AF65-F5344CB8AC3E}">
        <p14:creationId xmlns:p14="http://schemas.microsoft.com/office/powerpoint/2010/main" val="155567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B7E827E-0ABD-40C3-9F59-5EEFC9A1E5D3}" type="slidenum">
              <a:rPr lang="en-GB" smtClean="0"/>
              <a:pPr/>
              <a:t>2</a:t>
            </a:fld>
            <a:endParaRPr lang="en-GB"/>
          </a:p>
        </p:txBody>
      </p:sp>
    </p:spTree>
    <p:extLst>
      <p:ext uri="{BB962C8B-B14F-4D97-AF65-F5344CB8AC3E}">
        <p14:creationId xmlns:p14="http://schemas.microsoft.com/office/powerpoint/2010/main" val="167177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these symbols describe multi-electron arrangements associated with a set of quantum numbers which exactly parallel the nomenclature for single-electron cases i.e. atomic </a:t>
            </a:r>
            <a:r>
              <a:rPr lang="en-GB" sz="1200" kern="1200" dirty="0" err="1">
                <a:solidFill>
                  <a:schemeClr val="tx1"/>
                </a:solidFill>
                <a:latin typeface="+mn-lt"/>
                <a:ea typeface="+mn-ea"/>
                <a:cs typeface="+mn-cs"/>
              </a:rPr>
              <a:t>orbitals</a:t>
            </a:r>
            <a:r>
              <a:rPr lang="en-GB" sz="1200" kern="1200" dirty="0">
                <a:solidFill>
                  <a:schemeClr val="tx1"/>
                </a:solidFill>
                <a:latin typeface="+mn-lt"/>
                <a:ea typeface="+mn-ea"/>
                <a:cs typeface="+mn-cs"/>
              </a:rPr>
              <a:t>.  Each term (</a:t>
            </a:r>
            <a:r>
              <a:rPr lang="en-GB" sz="1200" i="1" kern="1200" dirty="0">
                <a:solidFill>
                  <a:schemeClr val="tx1"/>
                </a:solidFill>
                <a:latin typeface="+mn-lt"/>
                <a:ea typeface="+mn-ea"/>
                <a:cs typeface="+mn-cs"/>
              </a:rPr>
              <a:t>S</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P</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D</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F</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G</a:t>
            </a:r>
            <a:r>
              <a:rPr lang="en-GB" sz="1200" kern="1200" dirty="0">
                <a:solidFill>
                  <a:schemeClr val="tx1"/>
                </a:solidFill>
                <a:latin typeface="+mn-lt"/>
                <a:ea typeface="+mn-ea"/>
                <a:cs typeface="+mn-cs"/>
              </a:rPr>
              <a:t>) corresponds to a maximum orbital quantum number (</a:t>
            </a:r>
            <a:r>
              <a:rPr lang="en-GB" sz="1200" i="1" kern="1200" dirty="0">
                <a:solidFill>
                  <a:schemeClr val="tx1"/>
                </a:solidFill>
                <a:latin typeface="+mn-lt"/>
                <a:ea typeface="+mn-ea"/>
                <a:cs typeface="+mn-cs"/>
              </a:rPr>
              <a:t>L, </a:t>
            </a:r>
            <a:r>
              <a:rPr lang="en-GB" sz="1200" kern="1200" dirty="0">
                <a:solidFill>
                  <a:schemeClr val="tx1"/>
                </a:solidFill>
                <a:latin typeface="+mn-lt"/>
                <a:ea typeface="+mn-ea"/>
                <a:cs typeface="+mn-cs"/>
              </a:rPr>
              <a:t>the sum of the</a:t>
            </a:r>
            <a:r>
              <a:rPr lang="en-GB" sz="1200" i="1" kern="1200" dirty="0">
                <a:solidFill>
                  <a:schemeClr val="tx1"/>
                </a:solidFill>
                <a:latin typeface="+mn-lt"/>
                <a:ea typeface="+mn-ea"/>
                <a:cs typeface="+mn-cs"/>
              </a:rPr>
              <a:t> m</a:t>
            </a:r>
            <a:r>
              <a:rPr lang="en-GB" sz="1200" i="1" kern="1200" baseline="-25000" dirty="0">
                <a:solidFill>
                  <a:schemeClr val="tx1"/>
                </a:solidFill>
                <a:latin typeface="+mn-lt"/>
                <a:ea typeface="+mn-ea"/>
                <a:cs typeface="+mn-cs"/>
              </a:rPr>
              <a:t>l</a:t>
            </a:r>
            <a:r>
              <a:rPr lang="en-GB" sz="1200" i="1" kern="1200" dirty="0">
                <a:solidFill>
                  <a:schemeClr val="tx1"/>
                </a:solidFill>
                <a:latin typeface="+mn-lt"/>
                <a:ea typeface="+mn-ea"/>
                <a:cs typeface="+mn-cs"/>
              </a:rPr>
              <a:t> </a:t>
            </a:r>
            <a:r>
              <a:rPr lang="en-GB" sz="1200" kern="1200" dirty="0">
                <a:solidFill>
                  <a:schemeClr val="tx1"/>
                </a:solidFill>
                <a:latin typeface="+mn-lt"/>
                <a:ea typeface="+mn-ea"/>
                <a:cs typeface="+mn-cs"/>
              </a:rPr>
              <a:t>quantum numbers for individual electrons) in which the term symbols map onto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in the same way that the labels for atomic </a:t>
            </a:r>
            <a:r>
              <a:rPr lang="en-GB" sz="1200" kern="1200" dirty="0" err="1">
                <a:solidFill>
                  <a:schemeClr val="tx1"/>
                </a:solidFill>
                <a:latin typeface="+mn-lt"/>
                <a:ea typeface="+mn-ea"/>
                <a:cs typeface="+mn-cs"/>
              </a:rPr>
              <a:t>orbitals</a:t>
            </a:r>
            <a:r>
              <a:rPr lang="en-GB" sz="1200" kern="1200" dirty="0">
                <a:solidFill>
                  <a:schemeClr val="tx1"/>
                </a:solidFill>
                <a:latin typeface="+mn-lt"/>
                <a:ea typeface="+mn-ea"/>
                <a:cs typeface="+mn-cs"/>
              </a:rPr>
              <a:t> correspond to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values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 0 is </a:t>
            </a:r>
            <a:r>
              <a:rPr lang="en-GB" sz="1200" i="1" kern="1200" dirty="0">
                <a:solidFill>
                  <a:schemeClr val="tx1"/>
                </a:solidFill>
                <a:latin typeface="+mn-lt"/>
                <a:ea typeface="+mn-ea"/>
                <a:cs typeface="+mn-cs"/>
              </a:rPr>
              <a:t>s</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 1 is </a:t>
            </a:r>
            <a:r>
              <a:rPr lang="en-GB" sz="1200" i="1" kern="1200" dirty="0">
                <a:solidFill>
                  <a:schemeClr val="tx1"/>
                </a:solidFill>
                <a:latin typeface="+mn-lt"/>
                <a:ea typeface="+mn-ea"/>
                <a:cs typeface="+mn-cs"/>
              </a:rPr>
              <a:t>p</a:t>
            </a:r>
            <a:r>
              <a:rPr lang="en-GB" sz="1200" kern="1200" dirty="0">
                <a:solidFill>
                  <a:schemeClr val="tx1"/>
                </a:solidFill>
                <a:latin typeface="+mn-lt"/>
                <a:ea typeface="+mn-ea"/>
                <a:cs typeface="+mn-cs"/>
              </a:rPr>
              <a:t> etc).  Each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has 2</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+ 1 associated </a:t>
            </a:r>
            <a:r>
              <a:rPr lang="en-GB" sz="1200" i="1" kern="1200" dirty="0">
                <a:solidFill>
                  <a:schemeClr val="tx1"/>
                </a:solidFill>
                <a:latin typeface="+mn-lt"/>
                <a:ea typeface="+mn-ea"/>
                <a:cs typeface="+mn-cs"/>
              </a:rPr>
              <a:t>M</a:t>
            </a:r>
            <a:r>
              <a:rPr lang="en-GB" sz="1200" i="1" kern="1200" baseline="-25000" dirty="0">
                <a:solidFill>
                  <a:schemeClr val="tx1"/>
                </a:solidFill>
                <a:latin typeface="+mn-lt"/>
                <a:ea typeface="+mn-ea"/>
                <a:cs typeface="+mn-cs"/>
              </a:rPr>
              <a:t>L</a:t>
            </a:r>
            <a:r>
              <a:rPr lang="en-GB" sz="1200" kern="1200" dirty="0">
                <a:solidFill>
                  <a:schemeClr val="tx1"/>
                </a:solidFill>
                <a:latin typeface="+mn-lt"/>
                <a:ea typeface="+mn-ea"/>
                <a:cs typeface="+mn-cs"/>
              </a:rPr>
              <a:t> values, just has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has 2</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+ 1 </a:t>
            </a:r>
            <a:r>
              <a:rPr lang="en-GB" sz="1200" i="1" kern="1200" dirty="0">
                <a:solidFill>
                  <a:schemeClr val="tx1"/>
                </a:solidFill>
                <a:latin typeface="+mn-lt"/>
                <a:ea typeface="+mn-ea"/>
                <a:cs typeface="+mn-cs"/>
              </a:rPr>
              <a:t>m</a:t>
            </a:r>
            <a:r>
              <a:rPr lang="en-GB" sz="1200" i="1" kern="1200" baseline="-25000" dirty="0">
                <a:solidFill>
                  <a:schemeClr val="tx1"/>
                </a:solidFill>
                <a:latin typeface="+mn-lt"/>
                <a:ea typeface="+mn-ea"/>
                <a:cs typeface="+mn-cs"/>
              </a:rPr>
              <a:t>l</a:t>
            </a:r>
            <a:r>
              <a:rPr lang="en-GB" sz="1200" i="1" kern="1200" dirty="0">
                <a:solidFill>
                  <a:schemeClr val="tx1"/>
                </a:solidFill>
                <a:latin typeface="+mn-lt"/>
                <a:ea typeface="+mn-ea"/>
                <a:cs typeface="+mn-cs"/>
              </a:rPr>
              <a:t> </a:t>
            </a:r>
            <a:r>
              <a:rPr lang="en-GB" sz="1200" kern="1200" dirty="0">
                <a:solidFill>
                  <a:schemeClr val="tx1"/>
                </a:solidFill>
                <a:latin typeface="+mn-lt"/>
                <a:ea typeface="+mn-ea"/>
                <a:cs typeface="+mn-cs"/>
              </a:rPr>
              <a:t>values</a:t>
            </a:r>
            <a:r>
              <a:rPr lang="en-GB" sz="1200" i="1" kern="1200" dirty="0">
                <a:solidFill>
                  <a:schemeClr val="tx1"/>
                </a:solidFill>
                <a:latin typeface="+mn-lt"/>
                <a:ea typeface="+mn-ea"/>
                <a:cs typeface="+mn-cs"/>
              </a:rPr>
              <a:t> </a:t>
            </a:r>
            <a:r>
              <a:rPr lang="en-GB" sz="1200" kern="1200" dirty="0">
                <a:solidFill>
                  <a:schemeClr val="tx1"/>
                </a:solidFill>
                <a:latin typeface="+mn-lt"/>
                <a:ea typeface="+mn-ea"/>
                <a:cs typeface="+mn-cs"/>
              </a:rPr>
              <a:t>e.g. </a:t>
            </a:r>
            <a:r>
              <a:rPr lang="en-GB" sz="1200" i="1" kern="1200" dirty="0">
                <a:solidFill>
                  <a:schemeClr val="tx1"/>
                </a:solidFill>
                <a:latin typeface="+mn-lt"/>
                <a:ea typeface="+mn-ea"/>
                <a:cs typeface="+mn-cs"/>
              </a:rPr>
              <a:t>l</a:t>
            </a:r>
            <a:r>
              <a:rPr lang="en-GB" sz="1200" kern="1200" dirty="0">
                <a:solidFill>
                  <a:schemeClr val="tx1"/>
                </a:solidFill>
                <a:latin typeface="+mn-lt"/>
                <a:ea typeface="+mn-ea"/>
                <a:cs typeface="+mn-cs"/>
              </a:rPr>
              <a:t> = 1 has </a:t>
            </a:r>
            <a:r>
              <a:rPr lang="en-GB" sz="1200" i="1" kern="1200" dirty="0">
                <a:solidFill>
                  <a:schemeClr val="tx1"/>
                </a:solidFill>
                <a:latin typeface="+mn-lt"/>
                <a:ea typeface="+mn-ea"/>
                <a:cs typeface="+mn-cs"/>
              </a:rPr>
              <a:t>m</a:t>
            </a:r>
            <a:r>
              <a:rPr lang="en-GB" sz="1200" i="1" kern="1200" baseline="-25000" dirty="0">
                <a:solidFill>
                  <a:schemeClr val="tx1"/>
                </a:solidFill>
                <a:latin typeface="+mn-lt"/>
                <a:ea typeface="+mn-ea"/>
                <a:cs typeface="+mn-cs"/>
              </a:rPr>
              <a:t>l </a:t>
            </a:r>
            <a:r>
              <a:rPr lang="en-GB" sz="1200" kern="1200" dirty="0">
                <a:solidFill>
                  <a:schemeClr val="tx1"/>
                </a:solidFill>
                <a:latin typeface="+mn-lt"/>
                <a:ea typeface="+mn-ea"/>
                <a:cs typeface="+mn-cs"/>
              </a:rPr>
              <a:t>= 1, 0, -1 which relate to </a:t>
            </a:r>
            <a:r>
              <a:rPr lang="en-GB" sz="1200" i="1" kern="1200" dirty="0" err="1">
                <a:solidFill>
                  <a:schemeClr val="tx1"/>
                </a:solidFill>
                <a:latin typeface="+mn-lt"/>
                <a:ea typeface="+mn-ea"/>
                <a:cs typeface="+mn-cs"/>
              </a:rPr>
              <a:t>p</a:t>
            </a:r>
            <a:r>
              <a:rPr lang="en-GB" sz="1200" i="1" kern="1200" baseline="-25000" dirty="0" err="1">
                <a:solidFill>
                  <a:schemeClr val="tx1"/>
                </a:solidFill>
                <a:latin typeface="+mn-lt"/>
                <a:ea typeface="+mn-ea"/>
                <a:cs typeface="+mn-cs"/>
              </a:rPr>
              <a:t>x</a:t>
            </a:r>
            <a:r>
              <a:rPr lang="en-GB" sz="1200" kern="1200" dirty="0">
                <a:solidFill>
                  <a:schemeClr val="tx1"/>
                </a:solidFill>
                <a:latin typeface="+mn-lt"/>
                <a:ea typeface="+mn-ea"/>
                <a:cs typeface="+mn-cs"/>
              </a:rPr>
              <a:t>, </a:t>
            </a:r>
            <a:r>
              <a:rPr lang="en-GB" sz="1200" i="1" kern="1200" dirty="0" err="1">
                <a:solidFill>
                  <a:schemeClr val="tx1"/>
                </a:solidFill>
                <a:latin typeface="+mn-lt"/>
                <a:ea typeface="+mn-ea"/>
                <a:cs typeface="+mn-cs"/>
              </a:rPr>
              <a:t>p</a:t>
            </a:r>
            <a:r>
              <a:rPr lang="en-GB" sz="1200" i="1" kern="1200" baseline="-25000" dirty="0" err="1">
                <a:solidFill>
                  <a:schemeClr val="tx1"/>
                </a:solidFill>
                <a:latin typeface="+mn-lt"/>
                <a:ea typeface="+mn-ea"/>
                <a:cs typeface="+mn-cs"/>
              </a:rPr>
              <a:t>y</a:t>
            </a:r>
            <a:r>
              <a:rPr lang="en-GB" sz="1200" kern="1200" dirty="0">
                <a:solidFill>
                  <a:schemeClr val="tx1"/>
                </a:solidFill>
                <a:latin typeface="+mn-lt"/>
                <a:ea typeface="+mn-ea"/>
                <a:cs typeface="+mn-cs"/>
              </a:rPr>
              <a:t>, </a:t>
            </a:r>
            <a:r>
              <a:rPr lang="en-GB" sz="1200" i="1" kern="1200" dirty="0" err="1">
                <a:solidFill>
                  <a:schemeClr val="tx1"/>
                </a:solidFill>
                <a:latin typeface="+mn-lt"/>
                <a:ea typeface="+mn-ea"/>
                <a:cs typeface="+mn-cs"/>
              </a:rPr>
              <a:t>p</a:t>
            </a:r>
            <a:r>
              <a:rPr lang="en-GB" sz="1200" i="1" kern="1200" baseline="-25000" dirty="0" err="1">
                <a:solidFill>
                  <a:schemeClr val="tx1"/>
                </a:solidFill>
                <a:latin typeface="+mn-lt"/>
                <a:ea typeface="+mn-ea"/>
                <a:cs typeface="+mn-cs"/>
              </a:rPr>
              <a:t>z</a:t>
            </a:r>
            <a:r>
              <a:rPr lang="en-GB" sz="1200" kern="1200" dirty="0">
                <a:solidFill>
                  <a:schemeClr val="tx1"/>
                </a:solidFill>
                <a:latin typeface="+mn-lt"/>
                <a:ea typeface="+mn-ea"/>
                <a:cs typeface="+mn-cs"/>
              </a:rPr>
              <a:t>.  The spin multiplicity (singlet, triplet etc), the left hand superscript in the term symbol, has been described earlier in </a:t>
            </a:r>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3</a:t>
            </a:fld>
            <a:endParaRPr lang="en-GB"/>
          </a:p>
        </p:txBody>
      </p:sp>
    </p:spTree>
    <p:extLst>
      <p:ext uri="{BB962C8B-B14F-4D97-AF65-F5344CB8AC3E}">
        <p14:creationId xmlns:p14="http://schemas.microsoft.com/office/powerpoint/2010/main" val="29213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For a </a:t>
            </a:r>
            <a:r>
              <a:rPr lang="en-GB" sz="1200" i="1" kern="1200" dirty="0">
                <a:solidFill>
                  <a:schemeClr val="tx1"/>
                </a:solidFill>
                <a:latin typeface="+mn-lt"/>
                <a:ea typeface="+mn-ea"/>
                <a:cs typeface="+mn-cs"/>
              </a:rPr>
              <a:t>d</a:t>
            </a:r>
            <a:r>
              <a:rPr lang="en-GB" sz="1200" kern="1200" baseline="30000" dirty="0">
                <a:solidFill>
                  <a:schemeClr val="tx1"/>
                </a:solidFill>
                <a:latin typeface="+mn-lt"/>
                <a:ea typeface="+mn-ea"/>
                <a:cs typeface="+mn-cs"/>
              </a:rPr>
              <a:t>1</a:t>
            </a:r>
            <a:r>
              <a:rPr lang="en-GB" sz="1200" kern="1200" dirty="0">
                <a:solidFill>
                  <a:schemeClr val="tx1"/>
                </a:solidFill>
                <a:latin typeface="+mn-lt"/>
                <a:ea typeface="+mn-ea"/>
                <a:cs typeface="+mn-cs"/>
              </a:rPr>
              <a:t> configuration, N</a:t>
            </a:r>
            <a:r>
              <a:rPr lang="en-GB" sz="1200" kern="1200" baseline="-25000" dirty="0">
                <a:solidFill>
                  <a:schemeClr val="tx1"/>
                </a:solidFill>
                <a:latin typeface="+mn-lt"/>
                <a:ea typeface="+mn-ea"/>
                <a:cs typeface="+mn-cs"/>
              </a:rPr>
              <a:t>o</a:t>
            </a:r>
            <a:r>
              <a:rPr lang="en-GB" sz="1200" kern="1200" dirty="0">
                <a:solidFill>
                  <a:schemeClr val="tx1"/>
                </a:solidFill>
                <a:latin typeface="+mn-lt"/>
                <a:ea typeface="+mn-ea"/>
                <a:cs typeface="+mn-cs"/>
              </a:rPr>
              <a:t> = 5, N</a:t>
            </a:r>
            <a:r>
              <a:rPr lang="en-GB" sz="1200" kern="1200" baseline="-25000" dirty="0">
                <a:solidFill>
                  <a:schemeClr val="tx1"/>
                </a:solidFill>
                <a:latin typeface="+mn-lt"/>
                <a:ea typeface="+mn-ea"/>
                <a:cs typeface="+mn-cs"/>
              </a:rPr>
              <a:t>e</a:t>
            </a:r>
            <a:r>
              <a:rPr lang="en-GB" sz="1200" kern="1200" dirty="0">
                <a:solidFill>
                  <a:schemeClr val="tx1"/>
                </a:solidFill>
                <a:latin typeface="+mn-lt"/>
                <a:ea typeface="+mn-ea"/>
                <a:cs typeface="+mn-cs"/>
              </a:rPr>
              <a:t> = 1, so :</a:t>
            </a:r>
          </a:p>
          <a:p>
            <a:r>
              <a:rPr lang="en-GB" sz="1200" kern="1200" dirty="0">
                <a:solidFill>
                  <a:schemeClr val="tx1"/>
                </a:solidFill>
                <a:latin typeface="+mn-lt"/>
                <a:ea typeface="+mn-ea"/>
                <a:cs typeface="+mn-cs"/>
              </a:rPr>
              <a:t> </a:t>
            </a:r>
          </a:p>
          <a:p>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a:t>
            </a:r>
            <a:r>
              <a:rPr lang="en-GB" sz="1200" kern="1200" baseline="-25000" dirty="0" err="1">
                <a:solidFill>
                  <a:schemeClr val="tx1"/>
                </a:solidFill>
                <a:latin typeface="+mn-lt"/>
                <a:ea typeface="+mn-ea"/>
                <a:cs typeface="+mn-cs"/>
              </a:rPr>
              <a:t>t</a:t>
            </a:r>
            <a:r>
              <a:rPr lang="en-GB" sz="1200" kern="1200" dirty="0">
                <a:solidFill>
                  <a:schemeClr val="tx1"/>
                </a:solidFill>
                <a:latin typeface="+mn-lt"/>
                <a:ea typeface="+mn-ea"/>
                <a:cs typeface="+mn-cs"/>
              </a:rPr>
              <a:t> = (2 </a:t>
            </a:r>
            <a:r>
              <a:rPr lang="en-GB" sz="1200" kern="1200" dirty="0">
                <a:solidFill>
                  <a:schemeClr val="tx1"/>
                </a:solidFill>
                <a:latin typeface="+mn-lt"/>
                <a:ea typeface="+mn-ea"/>
                <a:cs typeface="+mn-cs"/>
                <a:sym typeface="Symbol"/>
              </a:rPr>
              <a:t></a:t>
            </a:r>
            <a:r>
              <a:rPr lang="en-GB" sz="1200" kern="1200" dirty="0">
                <a:solidFill>
                  <a:schemeClr val="tx1"/>
                </a:solidFill>
                <a:latin typeface="+mn-lt"/>
                <a:ea typeface="+mn-ea"/>
                <a:cs typeface="+mn-cs"/>
              </a:rPr>
              <a:t> 5)! / [(2 </a:t>
            </a:r>
            <a:r>
              <a:rPr lang="en-GB" sz="1200" kern="1200" dirty="0">
                <a:solidFill>
                  <a:schemeClr val="tx1"/>
                </a:solidFill>
                <a:latin typeface="+mn-lt"/>
                <a:ea typeface="+mn-ea"/>
                <a:cs typeface="+mn-cs"/>
                <a:sym typeface="Symbol"/>
              </a:rPr>
              <a:t></a:t>
            </a:r>
            <a:r>
              <a:rPr lang="en-GB" sz="1200" kern="1200" dirty="0">
                <a:solidFill>
                  <a:schemeClr val="tx1"/>
                </a:solidFill>
                <a:latin typeface="+mn-lt"/>
                <a:ea typeface="+mn-ea"/>
                <a:cs typeface="+mn-cs"/>
              </a:rPr>
              <a:t> 5) – 1)! </a:t>
            </a:r>
            <a:r>
              <a:rPr lang="en-GB" sz="1200" kern="1200" dirty="0">
                <a:solidFill>
                  <a:schemeClr val="tx1"/>
                </a:solidFill>
                <a:latin typeface="+mn-lt"/>
                <a:ea typeface="+mn-ea"/>
                <a:cs typeface="+mn-cs"/>
                <a:sym typeface="Symbol"/>
              </a:rPr>
              <a:t></a:t>
            </a:r>
            <a:r>
              <a:rPr lang="en-GB" sz="1200" kern="1200" dirty="0">
                <a:solidFill>
                  <a:schemeClr val="tx1"/>
                </a:solidFill>
                <a:latin typeface="+mn-lt"/>
                <a:ea typeface="+mn-ea"/>
                <a:cs typeface="+mn-cs"/>
              </a:rPr>
              <a:t> 1!]     =   10! / 9! </a:t>
            </a:r>
            <a:r>
              <a:rPr lang="en-GB" sz="1200" kern="1200" dirty="0">
                <a:solidFill>
                  <a:schemeClr val="tx1"/>
                </a:solidFill>
                <a:latin typeface="+mn-lt"/>
                <a:ea typeface="+mn-ea"/>
                <a:cs typeface="+mn-cs"/>
                <a:sym typeface="Symbol"/>
              </a:rPr>
              <a:t></a:t>
            </a:r>
            <a:r>
              <a:rPr lang="en-GB" sz="1200" kern="1200" dirty="0">
                <a:solidFill>
                  <a:schemeClr val="tx1"/>
                </a:solidFill>
                <a:latin typeface="+mn-lt"/>
                <a:ea typeface="+mn-ea"/>
                <a:cs typeface="+mn-cs"/>
              </a:rPr>
              <a:t> 1!    =    10</a:t>
            </a:r>
          </a:p>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6</a:t>
            </a:fld>
            <a:endParaRPr lang="en-GB"/>
          </a:p>
        </p:txBody>
      </p:sp>
    </p:spTree>
    <p:extLst>
      <p:ext uri="{BB962C8B-B14F-4D97-AF65-F5344CB8AC3E}">
        <p14:creationId xmlns:p14="http://schemas.microsoft.com/office/powerpoint/2010/main" val="2649668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8</a:t>
            </a:fld>
            <a:endParaRPr lang="en-GB"/>
          </a:p>
        </p:txBody>
      </p:sp>
    </p:spTree>
    <p:extLst>
      <p:ext uri="{BB962C8B-B14F-4D97-AF65-F5344CB8AC3E}">
        <p14:creationId xmlns:p14="http://schemas.microsoft.com/office/powerpoint/2010/main" val="2219686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9</a:t>
            </a:fld>
            <a:endParaRPr lang="en-GB"/>
          </a:p>
        </p:txBody>
      </p:sp>
    </p:spTree>
    <p:extLst>
      <p:ext uri="{BB962C8B-B14F-4D97-AF65-F5344CB8AC3E}">
        <p14:creationId xmlns:p14="http://schemas.microsoft.com/office/powerpoint/2010/main" val="3741640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Are all the microstates of a </a:t>
            </a:r>
            <a:r>
              <a:rPr lang="en-GB" sz="1200" i="1" kern="1200" dirty="0" err="1">
                <a:solidFill>
                  <a:schemeClr val="tx1"/>
                </a:solidFill>
                <a:latin typeface="+mn-lt"/>
                <a:ea typeface="+mn-ea"/>
                <a:cs typeface="+mn-cs"/>
              </a:rPr>
              <a:t>d</a:t>
            </a:r>
            <a:r>
              <a:rPr lang="en-GB" sz="1200" kern="1200" baseline="30000" dirty="0" err="1">
                <a:solidFill>
                  <a:schemeClr val="tx1"/>
                </a:solidFill>
                <a:latin typeface="+mn-lt"/>
                <a:ea typeface="+mn-ea"/>
                <a:cs typeface="+mn-cs"/>
              </a:rPr>
              <a:t>n</a:t>
            </a:r>
            <a:r>
              <a:rPr lang="en-GB" sz="1200" kern="1200" dirty="0">
                <a:solidFill>
                  <a:schemeClr val="tx1"/>
                </a:solidFill>
                <a:latin typeface="+mn-lt"/>
                <a:ea typeface="+mn-ea"/>
                <a:cs typeface="+mn-cs"/>
              </a:rPr>
              <a:t> configuration equal in energy ? The answer is no, because, among several factors, two electrons in the same orbital repel each other more than two electrons in separate </a:t>
            </a:r>
            <a:r>
              <a:rPr lang="en-GB" sz="1200" kern="1200" dirty="0" err="1">
                <a:solidFill>
                  <a:schemeClr val="tx1"/>
                </a:solidFill>
                <a:latin typeface="+mn-lt"/>
                <a:ea typeface="+mn-ea"/>
                <a:cs typeface="+mn-cs"/>
              </a:rPr>
              <a:t>orbitals</a:t>
            </a:r>
            <a:r>
              <a:rPr lang="en-GB" sz="1200" kern="1200" dirty="0">
                <a:solidFill>
                  <a:schemeClr val="tx1"/>
                </a:solidFill>
                <a:latin typeface="+mn-lt"/>
                <a:ea typeface="+mn-ea"/>
                <a:cs typeface="+mn-cs"/>
              </a:rPr>
              <a:t>. The microstates divide into several groups, in which each group differs in energy from the others, but within each group all the microstates have the same orbital and spin angular </a:t>
            </a:r>
            <a:r>
              <a:rPr lang="en-GB" sz="1200" kern="1200" dirty="0" err="1">
                <a:solidFill>
                  <a:schemeClr val="tx1"/>
                </a:solidFill>
                <a:latin typeface="+mn-lt"/>
                <a:ea typeface="+mn-ea"/>
                <a:cs typeface="+mn-cs"/>
              </a:rPr>
              <a:t>momenta</a:t>
            </a:r>
            <a:r>
              <a:rPr lang="en-GB" sz="1200" kern="1200" dirty="0">
                <a:solidFill>
                  <a:schemeClr val="tx1"/>
                </a:solidFill>
                <a:latin typeface="+mn-lt"/>
                <a:ea typeface="+mn-ea"/>
                <a:cs typeface="+mn-cs"/>
              </a:rPr>
              <a:t>. How these microstates are determined and placed into groups is exemplified briefly in Appendix 2, and is dealt with in depth in many undergraduate level texts on inorganic chemistry.</a:t>
            </a:r>
          </a:p>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10</a:t>
            </a:fld>
            <a:endParaRPr lang="en-GB"/>
          </a:p>
        </p:txBody>
      </p:sp>
    </p:spTree>
    <p:extLst>
      <p:ext uri="{BB962C8B-B14F-4D97-AF65-F5344CB8AC3E}">
        <p14:creationId xmlns:p14="http://schemas.microsoft.com/office/powerpoint/2010/main" val="1158666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r>
              <a:rPr lang="en-GB" dirty="0"/>
              <a:t>For multi-electron atoms where the </a:t>
            </a:r>
            <a:r>
              <a:rPr lang="en-GB" dirty="0">
                <a:hlinkClick r:id="rId3" action="ppaction://hlinkfile"/>
              </a:rPr>
              <a:t>spin-orbit coupling</a:t>
            </a:r>
            <a:r>
              <a:rPr lang="en-GB" dirty="0"/>
              <a:t> is weak, it can be presumed that the orbital angular </a:t>
            </a:r>
            <a:r>
              <a:rPr lang="en-GB" dirty="0" err="1"/>
              <a:t>momenta</a:t>
            </a:r>
            <a:r>
              <a:rPr lang="en-GB" dirty="0"/>
              <a:t> of the individual electrons add to form a resultant orbital angular momentum L. Likewise, the individual spin angular </a:t>
            </a:r>
            <a:r>
              <a:rPr lang="en-GB" dirty="0" err="1"/>
              <a:t>momenta</a:t>
            </a:r>
            <a:r>
              <a:rPr lang="en-GB" dirty="0"/>
              <a:t> are presumed to couple to produce a resultant spin angular momentum S. Then L and S combine to form the total angular momentum</a:t>
            </a:r>
          </a:p>
        </p:txBody>
      </p:sp>
      <p:sp>
        <p:nvSpPr>
          <p:cNvPr id="4" name="Slide Number Placeholder 3"/>
          <p:cNvSpPr>
            <a:spLocks noGrp="1"/>
          </p:cNvSpPr>
          <p:nvPr>
            <p:ph type="sldNum" sz="quarter" idx="10"/>
          </p:nvPr>
        </p:nvSpPr>
        <p:spPr/>
        <p:txBody>
          <a:bodyPr/>
          <a:lstStyle/>
          <a:p>
            <a:fld id="{9B7E827E-0ABD-40C3-9F59-5EEFC9A1E5D3}" type="slidenum">
              <a:rPr lang="en-GB" smtClean="0"/>
              <a:pPr/>
              <a:t>16</a:t>
            </a:fld>
            <a:endParaRPr lang="en-GB"/>
          </a:p>
        </p:txBody>
      </p:sp>
    </p:spTree>
    <p:extLst>
      <p:ext uri="{BB962C8B-B14F-4D97-AF65-F5344CB8AC3E}">
        <p14:creationId xmlns:p14="http://schemas.microsoft.com/office/powerpoint/2010/main" val="83308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In light atoms, the interactions between the orbital angular </a:t>
            </a:r>
            <a:r>
              <a:rPr lang="en-GB" dirty="0" err="1"/>
              <a:t>momenta</a:t>
            </a:r>
            <a:r>
              <a:rPr lang="en-GB" dirty="0"/>
              <a:t> of individual electrons is stronger than the spin-orbit coupling between the spin and orbital angular </a:t>
            </a:r>
            <a:r>
              <a:rPr lang="en-GB" dirty="0" err="1"/>
              <a:t>momenta</a:t>
            </a:r>
            <a:r>
              <a:rPr lang="en-GB" dirty="0"/>
              <a:t>. These cases are described by "</a:t>
            </a:r>
            <a:r>
              <a:rPr lang="en-GB" dirty="0">
                <a:hlinkClick r:id="rId3" action="ppaction://hlinkfile"/>
              </a:rPr>
              <a:t>L-S coupling</a:t>
            </a:r>
            <a:r>
              <a:rPr lang="en-GB" dirty="0"/>
              <a:t>". However, for heavier elements with larger nuclear charge, the </a:t>
            </a:r>
            <a:r>
              <a:rPr lang="en-GB" dirty="0">
                <a:hlinkClick r:id="rId4" action="ppaction://hlinkfile"/>
              </a:rPr>
              <a:t>spin-orbit interactions</a:t>
            </a:r>
            <a:r>
              <a:rPr lang="en-GB" dirty="0"/>
              <a:t> become as strong as the interactions between individual spins or orbital angular </a:t>
            </a:r>
            <a:r>
              <a:rPr lang="en-GB" dirty="0" err="1"/>
              <a:t>momenta</a:t>
            </a:r>
            <a:r>
              <a:rPr lang="en-GB" dirty="0"/>
              <a:t>. In those cases the spin and orbital angular </a:t>
            </a:r>
            <a:r>
              <a:rPr lang="en-GB" dirty="0" err="1"/>
              <a:t>momenta</a:t>
            </a:r>
            <a:r>
              <a:rPr lang="en-GB" dirty="0"/>
              <a:t> of individual electrons tend to couple to form individual electron angular </a:t>
            </a:r>
            <a:r>
              <a:rPr lang="en-GB" dirty="0" err="1"/>
              <a:t>momenta</a:t>
            </a:r>
            <a:r>
              <a:rPr lang="en-GB" dirty="0"/>
              <a:t>.</a:t>
            </a:r>
          </a:p>
          <a:p>
            <a:r>
              <a:rPr lang="en-GB" dirty="0"/>
              <a:t>http://hyperphysics.phy-astr.gsu.edu/hbase/atomic/lcoup.html#c2</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For atoms with large </a:t>
            </a:r>
            <a:r>
              <a:rPr lang="en-GB" i="1" dirty="0"/>
              <a:t>Z</a:t>
            </a:r>
            <a:r>
              <a:rPr lang="en-GB" dirty="0"/>
              <a:t> the spin-orbit effect is much stronger than the residual Coulomb interaction. It is appropriate here to couple the spin and orbital angular </a:t>
            </a:r>
            <a:r>
              <a:rPr lang="en-GB" dirty="0" err="1"/>
              <a:t>momenta</a:t>
            </a:r>
            <a:r>
              <a:rPr lang="en-GB" dirty="0"/>
              <a:t> of each electron </a:t>
            </a:r>
            <a:r>
              <a:rPr lang="en-GB" dirty="0" err="1"/>
              <a:t>seperately</a:t>
            </a:r>
            <a:r>
              <a:rPr lang="en-GB" dirty="0"/>
              <a:t> and then form the total angular momentum </a:t>
            </a:r>
            <a:r>
              <a:rPr lang="en-GB" i="1" dirty="0"/>
              <a:t>J</a:t>
            </a:r>
            <a:r>
              <a:rPr lang="en-GB" dirty="0"/>
              <a:t> from the total angular momentum of each </a:t>
            </a:r>
            <a:r>
              <a:rPr lang="en-GB" dirty="0" err="1"/>
              <a:t>each</a:t>
            </a:r>
            <a:r>
              <a:rPr lang="en-GB" dirty="0"/>
              <a:t> electron . </a:t>
            </a:r>
            <a:br>
              <a:rPr lang="en-GB" dirty="0"/>
            </a:br>
            <a:r>
              <a:rPr lang="ar-SA" sz="1200" kern="1200" dirty="0">
                <a:solidFill>
                  <a:schemeClr val="tx1"/>
                </a:solidFill>
                <a:latin typeface="+mn-lt"/>
                <a:ea typeface="+mn-ea"/>
                <a:cs typeface="+mn-cs"/>
              </a:rPr>
              <a:t>(إذا لم تكن الشحنة كبيرة على النواة فإن الازدواج المداري-المغزلي يكون ضعيفا).</a:t>
            </a:r>
            <a:endParaRPr lang="en-GB" sz="1200" kern="1200" dirty="0">
              <a:solidFill>
                <a:schemeClr val="tx1"/>
              </a:solidFill>
              <a:latin typeface="+mn-lt"/>
              <a:ea typeface="+mn-ea"/>
              <a:cs typeface="+mn-cs"/>
            </a:endParaRPr>
          </a:p>
          <a:p>
            <a:br>
              <a:rPr lang="en-GB" dirty="0"/>
            </a:br>
            <a:endParaRPr lang="en-GB" dirty="0"/>
          </a:p>
          <a:p>
            <a:br>
              <a:rPr lang="en-GB" dirty="0"/>
            </a:b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9B7E827E-0ABD-40C3-9F59-5EEFC9A1E5D3}" type="slidenum">
              <a:rPr lang="en-GB" smtClean="0"/>
              <a:pPr/>
              <a:t>17</a:t>
            </a:fld>
            <a:endParaRPr lang="en-GB"/>
          </a:p>
        </p:txBody>
      </p:sp>
    </p:spTree>
    <p:extLst>
      <p:ext uri="{BB962C8B-B14F-4D97-AF65-F5344CB8AC3E}">
        <p14:creationId xmlns:p14="http://schemas.microsoft.com/office/powerpoint/2010/main" val="3291829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35C3FB-EF2C-41E2-94AB-A4DF78CCAF1F}" type="datetime1">
              <a:rPr lang="en-GB" smtClean="0"/>
              <a:t>25/03/2020</a:t>
            </a:fld>
            <a:endParaRPr lang="en-GB"/>
          </a:p>
        </p:txBody>
      </p:sp>
      <p:sp>
        <p:nvSpPr>
          <p:cNvPr id="5" name="Footer Placeholder 4"/>
          <p:cNvSpPr>
            <a:spLocks noGrp="1"/>
          </p:cNvSpPr>
          <p:nvPr>
            <p:ph type="ftr" sz="quarter" idx="11"/>
          </p:nvPr>
        </p:nvSpPr>
        <p:spPr/>
        <p:txBody>
          <a:bodyPr/>
          <a:lstStyle/>
          <a:p>
            <a:r>
              <a:rPr lang="en-GB"/>
              <a:t>523 Chem/ M. Al-Qunaibit-2018</a:t>
            </a:r>
          </a:p>
        </p:txBody>
      </p:sp>
      <p:sp>
        <p:nvSpPr>
          <p:cNvPr id="6" name="Slide Number Placeholder 5"/>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970625-8A23-4146-8346-24581F23D3EF}" type="datetime1">
              <a:rPr lang="en-GB" smtClean="0"/>
              <a:t>25/03/2020</a:t>
            </a:fld>
            <a:endParaRPr lang="en-GB"/>
          </a:p>
        </p:txBody>
      </p:sp>
      <p:sp>
        <p:nvSpPr>
          <p:cNvPr id="5" name="Footer Placeholder 4"/>
          <p:cNvSpPr>
            <a:spLocks noGrp="1"/>
          </p:cNvSpPr>
          <p:nvPr>
            <p:ph type="ftr" sz="quarter" idx="11"/>
          </p:nvPr>
        </p:nvSpPr>
        <p:spPr/>
        <p:txBody>
          <a:bodyPr/>
          <a:lstStyle/>
          <a:p>
            <a:r>
              <a:rPr lang="en-GB"/>
              <a:t>523 Chem/ M. Al-Qunaibit-2018</a:t>
            </a:r>
          </a:p>
        </p:txBody>
      </p:sp>
      <p:sp>
        <p:nvSpPr>
          <p:cNvPr id="6" name="Slide Number Placeholder 5"/>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1226E9-521E-4FA4-B271-91BB91EE9191}" type="datetime1">
              <a:rPr lang="en-GB" smtClean="0"/>
              <a:t>25/03/2020</a:t>
            </a:fld>
            <a:endParaRPr lang="en-GB"/>
          </a:p>
        </p:txBody>
      </p:sp>
      <p:sp>
        <p:nvSpPr>
          <p:cNvPr id="5" name="Footer Placeholder 4"/>
          <p:cNvSpPr>
            <a:spLocks noGrp="1"/>
          </p:cNvSpPr>
          <p:nvPr>
            <p:ph type="ftr" sz="quarter" idx="11"/>
          </p:nvPr>
        </p:nvSpPr>
        <p:spPr/>
        <p:txBody>
          <a:bodyPr/>
          <a:lstStyle/>
          <a:p>
            <a:r>
              <a:rPr lang="en-GB"/>
              <a:t>523 Chem/ M. Al-Qunaibit-2018</a:t>
            </a:r>
          </a:p>
        </p:txBody>
      </p:sp>
      <p:sp>
        <p:nvSpPr>
          <p:cNvPr id="6" name="Slide Number Placeholder 5"/>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1719AF-48CA-4B3A-B22C-1E2DBD1FCE5D}" type="datetime1">
              <a:rPr lang="en-GB" smtClean="0"/>
              <a:t>25/03/2020</a:t>
            </a:fld>
            <a:endParaRPr lang="en-GB"/>
          </a:p>
        </p:txBody>
      </p:sp>
      <p:sp>
        <p:nvSpPr>
          <p:cNvPr id="5" name="Footer Placeholder 4"/>
          <p:cNvSpPr>
            <a:spLocks noGrp="1"/>
          </p:cNvSpPr>
          <p:nvPr>
            <p:ph type="ftr" sz="quarter" idx="11"/>
          </p:nvPr>
        </p:nvSpPr>
        <p:spPr/>
        <p:txBody>
          <a:bodyPr/>
          <a:lstStyle/>
          <a:p>
            <a:r>
              <a:rPr lang="en-GB"/>
              <a:t>523 Chem/ M. Al-Qunaibit-2018</a:t>
            </a:r>
          </a:p>
        </p:txBody>
      </p:sp>
      <p:sp>
        <p:nvSpPr>
          <p:cNvPr id="6" name="Slide Number Placeholder 5"/>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C8498-55B8-48DE-9976-602A95390B38}" type="datetime1">
              <a:rPr lang="en-GB" smtClean="0"/>
              <a:t>25/03/2020</a:t>
            </a:fld>
            <a:endParaRPr lang="en-GB"/>
          </a:p>
        </p:txBody>
      </p:sp>
      <p:sp>
        <p:nvSpPr>
          <p:cNvPr id="5" name="Footer Placeholder 4"/>
          <p:cNvSpPr>
            <a:spLocks noGrp="1"/>
          </p:cNvSpPr>
          <p:nvPr>
            <p:ph type="ftr" sz="quarter" idx="11"/>
          </p:nvPr>
        </p:nvSpPr>
        <p:spPr/>
        <p:txBody>
          <a:bodyPr/>
          <a:lstStyle/>
          <a:p>
            <a:r>
              <a:rPr lang="en-GB"/>
              <a:t>523 Chem/ M. Al-Qunaibit-2018</a:t>
            </a:r>
          </a:p>
        </p:txBody>
      </p:sp>
      <p:sp>
        <p:nvSpPr>
          <p:cNvPr id="6" name="Slide Number Placeholder 5"/>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96F793-65D8-4850-ACC6-C4713D4516FE}" type="datetime1">
              <a:rPr lang="en-GB" smtClean="0"/>
              <a:t>25/03/2020</a:t>
            </a:fld>
            <a:endParaRPr lang="en-GB"/>
          </a:p>
        </p:txBody>
      </p:sp>
      <p:sp>
        <p:nvSpPr>
          <p:cNvPr id="6" name="Footer Placeholder 5"/>
          <p:cNvSpPr>
            <a:spLocks noGrp="1"/>
          </p:cNvSpPr>
          <p:nvPr>
            <p:ph type="ftr" sz="quarter" idx="11"/>
          </p:nvPr>
        </p:nvSpPr>
        <p:spPr/>
        <p:txBody>
          <a:bodyPr/>
          <a:lstStyle/>
          <a:p>
            <a:r>
              <a:rPr lang="en-GB"/>
              <a:t>523 Chem/ M. Al-Qunaibit-2018</a:t>
            </a:r>
          </a:p>
        </p:txBody>
      </p:sp>
      <p:sp>
        <p:nvSpPr>
          <p:cNvPr id="7" name="Slide Number Placeholder 6"/>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6EC0B4-76F3-4D50-AAD7-39AA958FE1FC}" type="datetime1">
              <a:rPr lang="en-GB" smtClean="0"/>
              <a:t>25/03/2020</a:t>
            </a:fld>
            <a:endParaRPr lang="en-GB"/>
          </a:p>
        </p:txBody>
      </p:sp>
      <p:sp>
        <p:nvSpPr>
          <p:cNvPr id="8" name="Footer Placeholder 7"/>
          <p:cNvSpPr>
            <a:spLocks noGrp="1"/>
          </p:cNvSpPr>
          <p:nvPr>
            <p:ph type="ftr" sz="quarter" idx="11"/>
          </p:nvPr>
        </p:nvSpPr>
        <p:spPr/>
        <p:txBody>
          <a:bodyPr/>
          <a:lstStyle/>
          <a:p>
            <a:r>
              <a:rPr lang="en-GB"/>
              <a:t>523 Chem/ M. Al-Qunaibit-2018</a:t>
            </a:r>
          </a:p>
        </p:txBody>
      </p:sp>
      <p:sp>
        <p:nvSpPr>
          <p:cNvPr id="9" name="Slide Number Placeholder 8"/>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E8D67D-FA5C-43DA-827F-6420DF9CE502}" type="datetime1">
              <a:rPr lang="en-GB" smtClean="0"/>
              <a:t>25/03/2020</a:t>
            </a:fld>
            <a:endParaRPr lang="en-GB"/>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4D61D-E1B8-4204-99A2-BB967D44890D}" type="datetime1">
              <a:rPr lang="en-GB" smtClean="0"/>
              <a:t>25/03/2020</a:t>
            </a:fld>
            <a:endParaRPr lang="en-GB"/>
          </a:p>
        </p:txBody>
      </p:sp>
      <p:sp>
        <p:nvSpPr>
          <p:cNvPr id="3" name="Footer Placeholder 2"/>
          <p:cNvSpPr>
            <a:spLocks noGrp="1"/>
          </p:cNvSpPr>
          <p:nvPr>
            <p:ph type="ftr" sz="quarter" idx="11"/>
          </p:nvPr>
        </p:nvSpPr>
        <p:spPr/>
        <p:txBody>
          <a:bodyPr/>
          <a:lstStyle/>
          <a:p>
            <a:r>
              <a:rPr lang="en-GB"/>
              <a:t>523 Chem/ M. Al-Qunaibit-2018</a:t>
            </a:r>
          </a:p>
        </p:txBody>
      </p:sp>
      <p:sp>
        <p:nvSpPr>
          <p:cNvPr id="4" name="Slide Number Placeholder 3"/>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CABB1-37C7-470F-9513-0F3B08D512DF}" type="datetime1">
              <a:rPr lang="en-GB" smtClean="0"/>
              <a:t>25/03/2020</a:t>
            </a:fld>
            <a:endParaRPr lang="en-GB"/>
          </a:p>
        </p:txBody>
      </p:sp>
      <p:sp>
        <p:nvSpPr>
          <p:cNvPr id="6" name="Footer Placeholder 5"/>
          <p:cNvSpPr>
            <a:spLocks noGrp="1"/>
          </p:cNvSpPr>
          <p:nvPr>
            <p:ph type="ftr" sz="quarter" idx="11"/>
          </p:nvPr>
        </p:nvSpPr>
        <p:spPr/>
        <p:txBody>
          <a:bodyPr/>
          <a:lstStyle/>
          <a:p>
            <a:r>
              <a:rPr lang="en-GB"/>
              <a:t>523 Chem/ M. Al-Qunaibit-2018</a:t>
            </a:r>
          </a:p>
        </p:txBody>
      </p:sp>
      <p:sp>
        <p:nvSpPr>
          <p:cNvPr id="7" name="Slide Number Placeholder 6"/>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EC261E-D10F-4E18-A109-A09B7DA7F23F}" type="datetime1">
              <a:rPr lang="en-GB" smtClean="0"/>
              <a:t>25/03/2020</a:t>
            </a:fld>
            <a:endParaRPr lang="en-GB"/>
          </a:p>
        </p:txBody>
      </p:sp>
      <p:sp>
        <p:nvSpPr>
          <p:cNvPr id="6" name="Footer Placeholder 5"/>
          <p:cNvSpPr>
            <a:spLocks noGrp="1"/>
          </p:cNvSpPr>
          <p:nvPr>
            <p:ph type="ftr" sz="quarter" idx="11"/>
          </p:nvPr>
        </p:nvSpPr>
        <p:spPr/>
        <p:txBody>
          <a:bodyPr/>
          <a:lstStyle/>
          <a:p>
            <a:r>
              <a:rPr lang="en-GB"/>
              <a:t>523 Chem/ M. Al-Qunaibit-2018</a:t>
            </a:r>
          </a:p>
        </p:txBody>
      </p:sp>
      <p:sp>
        <p:nvSpPr>
          <p:cNvPr id="7" name="Slide Number Placeholder 6"/>
          <p:cNvSpPr>
            <a:spLocks noGrp="1"/>
          </p:cNvSpPr>
          <p:nvPr>
            <p:ph type="sldNum" sz="quarter" idx="12"/>
          </p:nvPr>
        </p:nvSpPr>
        <p:spPr/>
        <p:txBody>
          <a:bodyPr/>
          <a:lstStyle/>
          <a:p>
            <a:fld id="{4B3E5C0B-6636-44DB-B3C1-A90BB6A1BC3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4FA1-5977-4F64-8690-FA9C6BEB5E2A}" type="datetime1">
              <a:rPr lang="en-GB" smtClean="0"/>
              <a:t>25/03/2020</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523 Chem/ M. Al-Qunaibit-2018</a:t>
            </a: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E5C0B-6636-44DB-B3C1-A90BB6A1BC3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1.2 Terms and Configurations</a:t>
            </a:r>
            <a:endParaRPr lang="en-GB" b="1" dirty="0"/>
          </a:p>
        </p:txBody>
      </p:sp>
      <p:sp>
        <p:nvSpPr>
          <p:cNvPr id="3" name="Subtitle 2"/>
          <p:cNvSpPr>
            <a:spLocks noGrp="1"/>
          </p:cNvSpPr>
          <p:nvPr>
            <p:ph type="subTitle" idx="1"/>
          </p:nvPr>
        </p:nvSpPr>
        <p:spPr/>
        <p:txBody>
          <a:bodyPr/>
          <a:lstStyle/>
          <a:p>
            <a:r>
              <a:rPr lang="en-US" dirty="0"/>
              <a:t>Transition Metals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Energy of Microstates</a:t>
            </a:r>
            <a:endParaRPr lang="en-GB" sz="3600" b="1" dirty="0"/>
          </a:p>
        </p:txBody>
      </p:sp>
      <p:sp>
        <p:nvSpPr>
          <p:cNvPr id="3" name="Content Placeholder 2"/>
          <p:cNvSpPr>
            <a:spLocks noGrp="1"/>
          </p:cNvSpPr>
          <p:nvPr>
            <p:ph idx="1"/>
          </p:nvPr>
        </p:nvSpPr>
        <p:spPr>
          <a:xfrm>
            <a:off x="495300" y="1700807"/>
            <a:ext cx="8915400" cy="4425357"/>
          </a:xfrm>
        </p:spPr>
        <p:txBody>
          <a:bodyPr>
            <a:noAutofit/>
          </a:bodyPr>
          <a:lstStyle/>
          <a:p>
            <a:r>
              <a:rPr lang="en-GB" dirty="0"/>
              <a:t>Not all microstates of a </a:t>
            </a:r>
            <a:r>
              <a:rPr lang="en-GB" i="1" dirty="0" err="1"/>
              <a:t>d</a:t>
            </a:r>
            <a:r>
              <a:rPr lang="en-GB" baseline="30000" dirty="0" err="1"/>
              <a:t>n</a:t>
            </a:r>
            <a:r>
              <a:rPr lang="en-GB" dirty="0"/>
              <a:t> configuration  are equal in energy.</a:t>
            </a:r>
          </a:p>
          <a:p>
            <a:r>
              <a:rPr lang="en-GB" dirty="0"/>
              <a:t>The microstates divide into several groups, in which each group differs in energy from the others, but within each group all the microstates have the same orbital (L) and spin (S) angular momenta.</a:t>
            </a:r>
          </a:p>
          <a:p>
            <a:endParaRPr lang="en-GB" dirty="0"/>
          </a:p>
        </p:txBody>
      </p:sp>
      <p:sp>
        <p:nvSpPr>
          <p:cNvPr id="4" name="Slide Number Placeholder 3"/>
          <p:cNvSpPr>
            <a:spLocks noGrp="1"/>
          </p:cNvSpPr>
          <p:nvPr>
            <p:ph type="sldNum" sz="quarter" idx="12"/>
          </p:nvPr>
        </p:nvSpPr>
        <p:spPr/>
        <p:txBody>
          <a:bodyPr/>
          <a:lstStyle/>
          <a:p>
            <a:fld id="{4B3E5C0B-6636-44DB-B3C1-A90BB6A1BC3C}" type="slidenum">
              <a:rPr lang="en-GB" smtClean="0"/>
              <a:pPr/>
              <a:t>10</a:t>
            </a:fld>
            <a:endParaRPr lang="en-GB"/>
          </a:p>
        </p:txBody>
      </p:sp>
      <p:sp>
        <p:nvSpPr>
          <p:cNvPr id="5" name="Footer Placeholder 4"/>
          <p:cNvSpPr>
            <a:spLocks noGrp="1"/>
          </p:cNvSpPr>
          <p:nvPr>
            <p:ph type="ftr" sz="quarter" idx="11"/>
          </p:nvPr>
        </p:nvSpPr>
        <p:spPr/>
        <p:txBody>
          <a:bodyPr/>
          <a:lstStyle/>
          <a:p>
            <a:r>
              <a:rPr lang="en-GB"/>
              <a:t>523 Chem/ M. Al-Qunaibit-2018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b="1" dirty="0"/>
              <a:t>In quantum mechanical terms</a:t>
            </a:r>
            <a:r>
              <a:rPr lang="en-GB" sz="3200" dirty="0"/>
              <a:t>:</a:t>
            </a:r>
          </a:p>
        </p:txBody>
      </p:sp>
      <p:sp>
        <p:nvSpPr>
          <p:cNvPr id="3" name="Content Placeholder 2"/>
          <p:cNvSpPr>
            <a:spLocks noGrp="1"/>
          </p:cNvSpPr>
          <p:nvPr>
            <p:ph idx="1"/>
          </p:nvPr>
        </p:nvSpPr>
        <p:spPr>
          <a:xfrm>
            <a:off x="495300" y="1196753"/>
            <a:ext cx="8915400" cy="4929411"/>
          </a:xfrm>
        </p:spPr>
        <p:txBody>
          <a:bodyPr>
            <a:normAutofit/>
          </a:bodyPr>
          <a:lstStyle/>
          <a:p>
            <a:pPr lvl="0"/>
            <a:r>
              <a:rPr lang="en-GB" sz="2800" dirty="0"/>
              <a:t>The lowest energy (ground state) has maximum </a:t>
            </a:r>
            <a:r>
              <a:rPr lang="en-GB" sz="2800" i="1" dirty="0"/>
              <a:t>S </a:t>
            </a:r>
            <a:r>
              <a:rPr lang="en-GB" sz="2800" dirty="0"/>
              <a:t>(most important).</a:t>
            </a:r>
          </a:p>
          <a:p>
            <a:r>
              <a:rPr lang="en-GB" sz="2800" dirty="0"/>
              <a:t> For terms of the same </a:t>
            </a:r>
            <a:r>
              <a:rPr lang="en-GB" sz="2800" i="1" dirty="0"/>
              <a:t>S</a:t>
            </a:r>
            <a:r>
              <a:rPr lang="en-GB" sz="2800" dirty="0"/>
              <a:t>, the lowest energy has maximum </a:t>
            </a:r>
            <a:r>
              <a:rPr lang="en-GB" sz="2800" i="1" dirty="0"/>
              <a:t>L</a:t>
            </a:r>
            <a:r>
              <a:rPr lang="en-GB" sz="2800" dirty="0"/>
              <a:t>.</a:t>
            </a:r>
          </a:p>
          <a:p>
            <a:pPr>
              <a:buNone/>
            </a:pPr>
            <a:r>
              <a:rPr lang="en-GB" sz="2800" dirty="0"/>
              <a:t> </a:t>
            </a:r>
            <a:r>
              <a:rPr lang="en-GB" sz="2800" i="1" dirty="0"/>
              <a:t>Example:d</a:t>
            </a:r>
            <a:r>
              <a:rPr lang="en-GB" sz="2800" baseline="30000" dirty="0"/>
              <a:t>2</a:t>
            </a:r>
            <a:r>
              <a:rPr lang="en-GB" sz="2800" dirty="0"/>
              <a:t>configuration</a:t>
            </a:r>
          </a:p>
          <a:p>
            <a:pPr>
              <a:buNone/>
            </a:pPr>
            <a:r>
              <a:rPr lang="en-GB" sz="2800" dirty="0"/>
              <a:t>The lowest energy set of microstates has the term symbol:     </a:t>
            </a:r>
            <a:r>
              <a:rPr lang="en-GB" sz="2800" baseline="30000" dirty="0"/>
              <a:t>3</a:t>
            </a:r>
            <a:r>
              <a:rPr lang="en-GB" sz="2800" i="1" dirty="0"/>
              <a:t>F</a:t>
            </a:r>
          </a:p>
          <a:p>
            <a:r>
              <a:rPr lang="en-GB" sz="2800" dirty="0"/>
              <a:t> </a:t>
            </a:r>
            <a:r>
              <a:rPr lang="en-GB" sz="2800" dirty="0">
                <a:solidFill>
                  <a:srgbClr val="FF0000"/>
                </a:solidFill>
              </a:rPr>
              <a:t>Triplets &gt;  singlets (maximum </a:t>
            </a:r>
            <a:r>
              <a:rPr lang="en-GB" sz="2800" i="1" dirty="0">
                <a:solidFill>
                  <a:srgbClr val="FF0000"/>
                </a:solidFill>
              </a:rPr>
              <a:t>S</a:t>
            </a:r>
            <a:r>
              <a:rPr lang="en-GB" sz="2800" dirty="0">
                <a:solidFill>
                  <a:srgbClr val="FF0000"/>
                </a:solidFill>
              </a:rPr>
              <a:t>)</a:t>
            </a:r>
          </a:p>
          <a:p>
            <a:r>
              <a:rPr lang="en-GB" sz="2800" dirty="0">
                <a:solidFill>
                  <a:srgbClr val="FF0000"/>
                </a:solidFill>
              </a:rPr>
              <a:t> </a:t>
            </a:r>
            <a:r>
              <a:rPr lang="en-GB" sz="2800" i="1" dirty="0">
                <a:solidFill>
                  <a:srgbClr val="FF0000"/>
                </a:solidFill>
              </a:rPr>
              <a:t>F</a:t>
            </a:r>
            <a:r>
              <a:rPr lang="en-GB" sz="2800" dirty="0">
                <a:solidFill>
                  <a:srgbClr val="FF0000"/>
                </a:solidFill>
              </a:rPr>
              <a:t>  &gt; </a:t>
            </a:r>
            <a:r>
              <a:rPr lang="en-GB" sz="2800" i="1" dirty="0">
                <a:solidFill>
                  <a:srgbClr val="FF0000"/>
                </a:solidFill>
              </a:rPr>
              <a:t>P</a:t>
            </a:r>
            <a:r>
              <a:rPr lang="en-GB" sz="2800" dirty="0">
                <a:solidFill>
                  <a:srgbClr val="FF0000"/>
                </a:solidFill>
              </a:rPr>
              <a:t> (maximum </a:t>
            </a:r>
            <a:r>
              <a:rPr lang="en-GB" sz="2800" i="1" dirty="0">
                <a:solidFill>
                  <a:srgbClr val="FF0000"/>
                </a:solidFill>
              </a:rPr>
              <a:t>L</a:t>
            </a:r>
            <a:r>
              <a:rPr lang="en-GB" sz="2800" dirty="0">
                <a:solidFill>
                  <a:srgbClr val="FF0000"/>
                </a:solidFill>
              </a:rPr>
              <a:t>).  </a:t>
            </a:r>
          </a:p>
          <a:p>
            <a:endParaRPr lang="en-GB" sz="2800" dirty="0"/>
          </a:p>
        </p:txBody>
      </p:sp>
      <p:sp>
        <p:nvSpPr>
          <p:cNvPr id="4" name="Slide Number Placeholder 3"/>
          <p:cNvSpPr>
            <a:spLocks noGrp="1"/>
          </p:cNvSpPr>
          <p:nvPr>
            <p:ph type="sldNum" sz="quarter" idx="12"/>
          </p:nvPr>
        </p:nvSpPr>
        <p:spPr/>
        <p:txBody>
          <a:bodyPr/>
          <a:lstStyle/>
          <a:p>
            <a:fld id="{4B3E5C0B-6636-44DB-B3C1-A90BB6A1BC3C}" type="slidenum">
              <a:rPr lang="en-GB" smtClean="0"/>
              <a:pPr/>
              <a:t>11</a:t>
            </a:fld>
            <a:endParaRPr lang="en-GB"/>
          </a:p>
        </p:txBody>
      </p:sp>
      <p:sp>
        <p:nvSpPr>
          <p:cNvPr id="5" name="Footer Placeholder 4"/>
          <p:cNvSpPr>
            <a:spLocks noGrp="1"/>
          </p:cNvSpPr>
          <p:nvPr>
            <p:ph type="ftr" sz="quarter" idx="11"/>
          </p:nvPr>
        </p:nvSpPr>
        <p:spPr/>
        <p:txBody>
          <a:bodyPr/>
          <a:lstStyle/>
          <a:p>
            <a:r>
              <a:rPr lang="en-GB"/>
              <a:t>523 Chem/ M. Al-Qunaibit-2018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10" y="1484784"/>
            <a:ext cx="8915400" cy="4525963"/>
          </a:xfrm>
        </p:spPr>
        <p:txBody>
          <a:bodyPr>
            <a:normAutofit/>
          </a:bodyPr>
          <a:lstStyle/>
          <a:p>
            <a:pPr marL="0" indent="0" algn="ctr">
              <a:buNone/>
            </a:pPr>
            <a:r>
              <a:rPr lang="en-GB" sz="4400" dirty="0">
                <a:solidFill>
                  <a:srgbClr val="00B050"/>
                </a:solidFill>
              </a:rPr>
              <a:t>Find the term symbol for the ground state of </a:t>
            </a:r>
            <a:r>
              <a:rPr lang="en-GB" sz="4400" dirty="0" err="1">
                <a:solidFill>
                  <a:srgbClr val="00B050"/>
                </a:solidFill>
              </a:rPr>
              <a:t>Ti</a:t>
            </a:r>
            <a:r>
              <a:rPr lang="en-GB" sz="4400" dirty="0">
                <a:solidFill>
                  <a:srgbClr val="00B050"/>
                </a:solidFill>
              </a:rPr>
              <a:t> (H</a:t>
            </a:r>
            <a:r>
              <a:rPr lang="en-GB" sz="4400" baseline="-25000" dirty="0">
                <a:solidFill>
                  <a:srgbClr val="00B050"/>
                </a:solidFill>
              </a:rPr>
              <a:t>2</a:t>
            </a:r>
            <a:r>
              <a:rPr lang="en-GB" sz="4400" dirty="0">
                <a:solidFill>
                  <a:srgbClr val="00B050"/>
                </a:solidFill>
              </a:rPr>
              <a:t>O)</a:t>
            </a:r>
            <a:r>
              <a:rPr lang="en-GB" sz="4400" baseline="-25000" dirty="0">
                <a:solidFill>
                  <a:srgbClr val="00B050"/>
                </a:solidFill>
              </a:rPr>
              <a:t>6</a:t>
            </a:r>
            <a:r>
              <a:rPr lang="en-GB" sz="4400" baseline="30000" dirty="0">
                <a:solidFill>
                  <a:srgbClr val="00B050"/>
                </a:solidFill>
              </a:rPr>
              <a:t>2+</a:t>
            </a:r>
          </a:p>
          <a:p>
            <a:pPr marL="0" indent="0" algn="ctr">
              <a:buNone/>
            </a:pPr>
            <a:endParaRPr lang="en-GB" sz="4400" baseline="30000" dirty="0">
              <a:solidFill>
                <a:srgbClr val="00B050"/>
              </a:solidFill>
            </a:endParaRPr>
          </a:p>
          <a:p>
            <a:pPr marL="0" indent="0" algn="ctr">
              <a:buNone/>
            </a:pPr>
            <a:r>
              <a:rPr lang="en-GB" sz="4400" dirty="0">
                <a:solidFill>
                  <a:srgbClr val="00B050"/>
                </a:solidFill>
              </a:rPr>
              <a:t>(</a:t>
            </a:r>
            <a:r>
              <a:rPr lang="en-GB" sz="4400" dirty="0" err="1">
                <a:solidFill>
                  <a:srgbClr val="00B050"/>
                </a:solidFill>
              </a:rPr>
              <a:t>Ti</a:t>
            </a:r>
            <a:r>
              <a:rPr lang="en-GB" sz="4400" dirty="0">
                <a:solidFill>
                  <a:srgbClr val="00B050"/>
                </a:solidFill>
              </a:rPr>
              <a:t> = 22 )</a:t>
            </a: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12</a:t>
            </a:fld>
            <a:endParaRPr lang="en-GB"/>
          </a:p>
        </p:txBody>
      </p:sp>
    </p:spTree>
    <p:extLst>
      <p:ext uri="{BB962C8B-B14F-4D97-AF65-F5344CB8AC3E}">
        <p14:creationId xmlns:p14="http://schemas.microsoft.com/office/powerpoint/2010/main" val="476677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000" dirty="0">
                <a:solidFill>
                  <a:srgbClr val="00B050"/>
                </a:solidFill>
              </a:rPr>
              <a:t>Put the following terms in ascending sequence of energy</a:t>
            </a:r>
          </a:p>
          <a:p>
            <a:pPr marL="0" indent="0">
              <a:buNone/>
            </a:pPr>
            <a:endParaRPr lang="en-GB" sz="4000" dirty="0">
              <a:solidFill>
                <a:srgbClr val="00B050"/>
              </a:solidFill>
            </a:endParaRPr>
          </a:p>
          <a:p>
            <a:pPr marL="0" indent="0" algn="ctr">
              <a:buNone/>
            </a:pPr>
            <a:r>
              <a:rPr lang="en-GB" sz="4000" baseline="30000" dirty="0">
                <a:solidFill>
                  <a:srgbClr val="00B050"/>
                </a:solidFill>
                <a:latin typeface="Times New Roman"/>
                <a:ea typeface="Times New Roman"/>
                <a:cs typeface="Times New Roman"/>
              </a:rPr>
              <a:t>1</a:t>
            </a:r>
            <a:r>
              <a:rPr lang="en-GB" sz="4000" i="1" dirty="0">
                <a:solidFill>
                  <a:srgbClr val="00B050"/>
                </a:solidFill>
                <a:latin typeface="Times New Roman"/>
                <a:ea typeface="Times New Roman"/>
                <a:cs typeface="Times New Roman"/>
              </a:rPr>
              <a:t>S</a:t>
            </a:r>
            <a:r>
              <a:rPr lang="en-GB" sz="4000" dirty="0">
                <a:solidFill>
                  <a:srgbClr val="00B050"/>
                </a:solidFill>
                <a:latin typeface="Times New Roman"/>
                <a:ea typeface="Times New Roman"/>
                <a:cs typeface="Times New Roman"/>
              </a:rPr>
              <a:t>, </a:t>
            </a:r>
            <a:r>
              <a:rPr lang="en-GB" sz="4000" baseline="30000" dirty="0">
                <a:solidFill>
                  <a:srgbClr val="00B050"/>
                </a:solidFill>
                <a:latin typeface="Times New Roman"/>
                <a:ea typeface="Times New Roman"/>
                <a:cs typeface="Times New Roman"/>
              </a:rPr>
              <a:t>1</a:t>
            </a:r>
            <a:r>
              <a:rPr lang="en-GB" sz="4000" i="1" dirty="0">
                <a:solidFill>
                  <a:srgbClr val="00B050"/>
                </a:solidFill>
                <a:latin typeface="Times New Roman"/>
                <a:ea typeface="Times New Roman"/>
                <a:cs typeface="Times New Roman"/>
              </a:rPr>
              <a:t>D</a:t>
            </a:r>
            <a:r>
              <a:rPr lang="en-GB" sz="4000" dirty="0">
                <a:solidFill>
                  <a:srgbClr val="00B050"/>
                </a:solidFill>
                <a:latin typeface="Times New Roman"/>
                <a:ea typeface="Times New Roman"/>
                <a:cs typeface="Times New Roman"/>
              </a:rPr>
              <a:t>,</a:t>
            </a:r>
            <a:r>
              <a:rPr lang="en-GB" sz="4000" baseline="30000" dirty="0">
                <a:solidFill>
                  <a:srgbClr val="00B050"/>
                </a:solidFill>
                <a:latin typeface="Times New Roman"/>
                <a:ea typeface="Times New Roman"/>
                <a:cs typeface="Times New Roman"/>
              </a:rPr>
              <a:t> 3</a:t>
            </a:r>
            <a:r>
              <a:rPr lang="en-GB" sz="4000" i="1" dirty="0">
                <a:solidFill>
                  <a:srgbClr val="00B050"/>
                </a:solidFill>
                <a:latin typeface="Times New Roman"/>
                <a:ea typeface="Times New Roman"/>
                <a:cs typeface="Times New Roman"/>
              </a:rPr>
              <a:t>P,</a:t>
            </a:r>
            <a:r>
              <a:rPr lang="en-GB" sz="4000" dirty="0">
                <a:solidFill>
                  <a:srgbClr val="00B050"/>
                </a:solidFill>
                <a:latin typeface="Times New Roman"/>
                <a:ea typeface="Times New Roman"/>
                <a:cs typeface="Times New Roman"/>
              </a:rPr>
              <a:t> </a:t>
            </a:r>
            <a:r>
              <a:rPr lang="en-GB" sz="4000" baseline="30000" dirty="0">
                <a:solidFill>
                  <a:srgbClr val="00B050"/>
                </a:solidFill>
                <a:latin typeface="Times New Roman"/>
                <a:ea typeface="Times New Roman"/>
                <a:cs typeface="Times New Roman"/>
              </a:rPr>
              <a:t>1</a:t>
            </a:r>
            <a:r>
              <a:rPr lang="en-GB" sz="4000" i="1" dirty="0">
                <a:solidFill>
                  <a:srgbClr val="00B050"/>
                </a:solidFill>
                <a:latin typeface="Times New Roman"/>
                <a:ea typeface="Times New Roman"/>
                <a:cs typeface="Times New Roman"/>
              </a:rPr>
              <a:t>G</a:t>
            </a:r>
            <a:r>
              <a:rPr lang="en-GB" sz="4000" dirty="0">
                <a:solidFill>
                  <a:srgbClr val="00B050"/>
                </a:solidFill>
                <a:latin typeface="Times New Roman"/>
                <a:ea typeface="Times New Roman"/>
                <a:cs typeface="Times New Roman"/>
              </a:rPr>
              <a:t>, </a:t>
            </a:r>
            <a:r>
              <a:rPr lang="en-GB" sz="4000" baseline="30000" dirty="0">
                <a:solidFill>
                  <a:srgbClr val="00B050"/>
                </a:solidFill>
                <a:latin typeface="Times New Roman"/>
                <a:ea typeface="Times New Roman"/>
                <a:cs typeface="Times New Roman"/>
              </a:rPr>
              <a:t>3</a:t>
            </a:r>
            <a:r>
              <a:rPr lang="en-GB" sz="4000" i="1" dirty="0">
                <a:solidFill>
                  <a:srgbClr val="00B050"/>
                </a:solidFill>
                <a:latin typeface="Times New Roman"/>
                <a:ea typeface="Times New Roman"/>
                <a:cs typeface="Times New Roman"/>
              </a:rPr>
              <a:t>F</a:t>
            </a:r>
            <a:endParaRPr lang="en-GB" sz="4000" dirty="0">
              <a:solidFill>
                <a:srgbClr val="00B050"/>
              </a:solidFill>
              <a:latin typeface="Arial"/>
              <a:ea typeface="Times New Roman"/>
              <a:cs typeface="Times New Roman"/>
            </a:endParaRPr>
          </a:p>
          <a:p>
            <a:pPr marL="0" indent="0">
              <a:buNone/>
            </a:pPr>
            <a:endParaRPr lang="en-GB" sz="4000" dirty="0">
              <a:solidFill>
                <a:srgbClr val="00B050"/>
              </a:solidFill>
            </a:endParaRP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13</a:t>
            </a:fld>
            <a:endParaRPr lang="en-GB"/>
          </a:p>
        </p:txBody>
      </p:sp>
    </p:spTree>
    <p:extLst>
      <p:ext uri="{BB962C8B-B14F-4D97-AF65-F5344CB8AC3E}">
        <p14:creationId xmlns:p14="http://schemas.microsoft.com/office/powerpoint/2010/main" val="114512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Free-ion terms for </a:t>
            </a:r>
            <a:r>
              <a:rPr lang="en-GB" sz="3200" b="1" i="1" dirty="0" err="1"/>
              <a:t>d</a:t>
            </a:r>
            <a:r>
              <a:rPr lang="en-GB" sz="3200" b="1" baseline="30000" dirty="0" err="1"/>
              <a:t>n</a:t>
            </a:r>
            <a:r>
              <a:rPr lang="en-GB" sz="3200" b="1" dirty="0"/>
              <a:t> configurations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5044737"/>
              </p:ext>
            </p:extLst>
          </p:nvPr>
        </p:nvGraphicFramePr>
        <p:xfrm>
          <a:off x="584515" y="1628803"/>
          <a:ext cx="8346927" cy="4824533"/>
        </p:xfrm>
        <a:graphic>
          <a:graphicData uri="http://schemas.openxmlformats.org/drawingml/2006/table">
            <a:tbl>
              <a:tblPr/>
              <a:tblGrid>
                <a:gridCol w="1436470">
                  <a:extLst>
                    <a:ext uri="{9D8B030D-6E8A-4147-A177-3AD203B41FA5}">
                      <a16:colId xmlns:a16="http://schemas.microsoft.com/office/drawing/2014/main" val="20000"/>
                    </a:ext>
                  </a:extLst>
                </a:gridCol>
                <a:gridCol w="6910457">
                  <a:extLst>
                    <a:ext uri="{9D8B030D-6E8A-4147-A177-3AD203B41FA5}">
                      <a16:colId xmlns:a16="http://schemas.microsoft.com/office/drawing/2014/main" val="20001"/>
                    </a:ext>
                  </a:extLst>
                </a:gridCol>
              </a:tblGrid>
              <a:tr h="689219">
                <a:tc>
                  <a:txBody>
                    <a:bodyPr/>
                    <a:lstStyle/>
                    <a:p>
                      <a:pPr>
                        <a:spcAft>
                          <a:spcPts val="0"/>
                        </a:spcAft>
                      </a:pPr>
                      <a:r>
                        <a:rPr lang="en-GB" sz="2000" b="1" i="1" dirty="0" err="1">
                          <a:latin typeface="Times New Roman"/>
                          <a:ea typeface="Times New Roman"/>
                          <a:cs typeface="Times New Roman"/>
                        </a:rPr>
                        <a:t>d</a:t>
                      </a:r>
                      <a:r>
                        <a:rPr lang="en-GB" sz="2000" b="1" baseline="30000" dirty="0" err="1">
                          <a:latin typeface="Times New Roman"/>
                          <a:ea typeface="Times New Roman"/>
                          <a:cs typeface="Times New Roman"/>
                        </a:rPr>
                        <a:t>n</a:t>
                      </a:r>
                      <a:endParaRPr lang="en-GB" sz="2000" b="1"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1" dirty="0">
                          <a:latin typeface="Times New Roman"/>
                          <a:ea typeface="Times New Roman"/>
                          <a:cs typeface="Times New Roman"/>
                        </a:rPr>
                        <a:t>Free-ion </a:t>
                      </a:r>
                      <a:r>
                        <a:rPr lang="en-GB" sz="2000" b="1" dirty="0" err="1">
                          <a:latin typeface="Times New Roman"/>
                          <a:ea typeface="Times New Roman"/>
                          <a:cs typeface="Times New Roman"/>
                        </a:rPr>
                        <a:t>terms</a:t>
                      </a:r>
                      <a:r>
                        <a:rPr lang="en-GB" sz="2000" b="1" baseline="30000" dirty="0" err="1">
                          <a:latin typeface="Times New Roman"/>
                          <a:ea typeface="Times New Roman"/>
                          <a:cs typeface="Times New Roman"/>
                        </a:rPr>
                        <a:t>a</a:t>
                      </a:r>
                      <a:endParaRPr lang="en-GB" sz="2000" b="1"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0</a:t>
                      </a:r>
                      <a:r>
                        <a:rPr lang="en-GB" sz="2000">
                          <a:latin typeface="Times New Roman"/>
                          <a:ea typeface="Times New Roman"/>
                          <a:cs typeface="Times New Roman"/>
                        </a:rPr>
                        <a:t>, </a:t>
                      </a:r>
                      <a:r>
                        <a:rPr lang="en-GB" sz="2000" i="1">
                          <a:latin typeface="Times New Roman"/>
                          <a:ea typeface="Times New Roman"/>
                          <a:cs typeface="Times New Roman"/>
                        </a:rPr>
                        <a:t>d</a:t>
                      </a:r>
                      <a:r>
                        <a:rPr lang="en-GB" sz="2000" baseline="30000">
                          <a:latin typeface="Times New Roman"/>
                          <a:ea typeface="Times New Roman"/>
                          <a:cs typeface="Times New Roman"/>
                        </a:rPr>
                        <a:t>10</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1" baseline="30000">
                          <a:latin typeface="Times New Roman"/>
                          <a:ea typeface="Times New Roman"/>
                          <a:cs typeface="Times New Roman"/>
                        </a:rPr>
                        <a:t>1</a:t>
                      </a:r>
                      <a:r>
                        <a:rPr lang="en-GB" sz="2000" b="1" i="1">
                          <a:latin typeface="Times New Roman"/>
                          <a:ea typeface="Times New Roman"/>
                          <a:cs typeface="Times New Roman"/>
                        </a:rPr>
                        <a:t>S</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1</a:t>
                      </a:r>
                      <a:r>
                        <a:rPr lang="en-GB" sz="2000">
                          <a:latin typeface="Times New Roman"/>
                          <a:ea typeface="Times New Roman"/>
                          <a:cs typeface="Times New Roman"/>
                        </a:rPr>
                        <a:t>, </a:t>
                      </a:r>
                      <a:r>
                        <a:rPr lang="en-GB" sz="2000" i="1">
                          <a:latin typeface="Times New Roman"/>
                          <a:ea typeface="Times New Roman"/>
                          <a:cs typeface="Times New Roman"/>
                        </a:rPr>
                        <a:t>d</a:t>
                      </a:r>
                      <a:r>
                        <a:rPr lang="en-GB" sz="2000" baseline="30000">
                          <a:latin typeface="Times New Roman"/>
                          <a:ea typeface="Times New Roman"/>
                          <a:cs typeface="Times New Roman"/>
                        </a:rPr>
                        <a:t>9</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1" baseline="30000" dirty="0">
                          <a:latin typeface="Times New Roman"/>
                          <a:ea typeface="Times New Roman"/>
                          <a:cs typeface="Times New Roman"/>
                        </a:rPr>
                        <a:t>2</a:t>
                      </a:r>
                      <a:r>
                        <a:rPr lang="en-GB" sz="2000" b="1" i="1" dirty="0">
                          <a:latin typeface="Times New Roman"/>
                          <a:ea typeface="Times New Roman"/>
                          <a:cs typeface="Times New Roman"/>
                        </a:rPr>
                        <a:t>D</a:t>
                      </a:r>
                      <a:endParaRPr lang="en-GB" sz="20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2</a:t>
                      </a:r>
                      <a:r>
                        <a:rPr lang="en-GB" sz="2000">
                          <a:latin typeface="Times New Roman"/>
                          <a:ea typeface="Times New Roman"/>
                          <a:cs typeface="Times New Roman"/>
                        </a:rPr>
                        <a:t>, </a:t>
                      </a:r>
                      <a:r>
                        <a:rPr lang="en-GB" sz="2000" i="1">
                          <a:latin typeface="Times New Roman"/>
                          <a:ea typeface="Times New Roman"/>
                          <a:cs typeface="Times New Roman"/>
                        </a:rPr>
                        <a:t>d</a:t>
                      </a:r>
                      <a:r>
                        <a:rPr lang="en-GB" sz="2000" baseline="30000">
                          <a:latin typeface="Times New Roman"/>
                          <a:ea typeface="Times New Roman"/>
                          <a:cs typeface="Times New Roman"/>
                        </a:rPr>
                        <a:t>8</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aseline="30000" dirty="0">
                          <a:latin typeface="Times New Roman"/>
                          <a:ea typeface="Times New Roman"/>
                          <a:cs typeface="Times New Roman"/>
                        </a:rPr>
                        <a:t>1</a:t>
                      </a:r>
                      <a:r>
                        <a:rPr lang="en-GB" sz="2000" i="1" dirty="0">
                          <a:latin typeface="Times New Roman"/>
                          <a:ea typeface="Times New Roman"/>
                          <a:cs typeface="Times New Roman"/>
                        </a:rPr>
                        <a:t>S</a:t>
                      </a:r>
                      <a:r>
                        <a:rPr lang="en-GB" sz="2000" dirty="0">
                          <a:latin typeface="Times New Roman"/>
                          <a:ea typeface="Times New Roman"/>
                          <a:cs typeface="Times New Roman"/>
                        </a:rPr>
                        <a:t>, </a:t>
                      </a:r>
                      <a:r>
                        <a:rPr lang="en-GB" sz="2000" baseline="30000" dirty="0">
                          <a:latin typeface="Times New Roman"/>
                          <a:ea typeface="Times New Roman"/>
                          <a:cs typeface="Times New Roman"/>
                        </a:rPr>
                        <a:t>1</a:t>
                      </a:r>
                      <a:r>
                        <a:rPr lang="en-GB" sz="2000" i="1" dirty="0">
                          <a:latin typeface="Times New Roman"/>
                          <a:ea typeface="Times New Roman"/>
                          <a:cs typeface="Times New Roman"/>
                        </a:rPr>
                        <a:t>D</a:t>
                      </a:r>
                      <a:r>
                        <a:rPr lang="en-GB" sz="2000" dirty="0">
                          <a:latin typeface="Times New Roman"/>
                          <a:ea typeface="Times New Roman"/>
                          <a:cs typeface="Times New Roman"/>
                        </a:rPr>
                        <a:t>, </a:t>
                      </a:r>
                      <a:r>
                        <a:rPr lang="en-GB" sz="2000" baseline="30000" dirty="0">
                          <a:latin typeface="Times New Roman"/>
                          <a:ea typeface="Times New Roman"/>
                          <a:cs typeface="Times New Roman"/>
                        </a:rPr>
                        <a:t>1</a:t>
                      </a:r>
                      <a:r>
                        <a:rPr lang="en-GB" sz="2000" i="1" dirty="0">
                          <a:latin typeface="Times New Roman"/>
                          <a:ea typeface="Times New Roman"/>
                          <a:cs typeface="Times New Roman"/>
                        </a:rPr>
                        <a:t>G</a:t>
                      </a:r>
                      <a:r>
                        <a:rPr lang="en-GB" sz="2000" dirty="0">
                          <a:latin typeface="Times New Roman"/>
                          <a:ea typeface="Times New Roman"/>
                          <a:cs typeface="Times New Roman"/>
                        </a:rPr>
                        <a:t>, </a:t>
                      </a:r>
                      <a:r>
                        <a:rPr lang="en-GB" sz="2000" baseline="30000" dirty="0">
                          <a:latin typeface="Times New Roman"/>
                          <a:ea typeface="Times New Roman"/>
                          <a:cs typeface="Times New Roman"/>
                        </a:rPr>
                        <a:t>3</a:t>
                      </a:r>
                      <a:r>
                        <a:rPr lang="en-GB" sz="2000" i="1" dirty="0">
                          <a:latin typeface="Times New Roman"/>
                          <a:ea typeface="Times New Roman"/>
                          <a:cs typeface="Times New Roman"/>
                        </a:rPr>
                        <a:t>P</a:t>
                      </a:r>
                      <a:r>
                        <a:rPr lang="en-GB" sz="2000" dirty="0">
                          <a:latin typeface="Times New Roman"/>
                          <a:ea typeface="Times New Roman"/>
                          <a:cs typeface="Times New Roman"/>
                        </a:rPr>
                        <a:t>¸</a:t>
                      </a:r>
                      <a:r>
                        <a:rPr lang="en-GB" sz="2000" b="1" baseline="30000" dirty="0">
                          <a:latin typeface="Times New Roman"/>
                          <a:ea typeface="Times New Roman"/>
                          <a:cs typeface="Times New Roman"/>
                        </a:rPr>
                        <a:t>3</a:t>
                      </a:r>
                      <a:r>
                        <a:rPr lang="en-GB" sz="2000" b="1" i="1" dirty="0">
                          <a:latin typeface="Times New Roman"/>
                          <a:ea typeface="Times New Roman"/>
                          <a:cs typeface="Times New Roman"/>
                        </a:rPr>
                        <a:t>F</a:t>
                      </a:r>
                      <a:endParaRPr lang="en-GB" sz="20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3</a:t>
                      </a:r>
                      <a:r>
                        <a:rPr lang="en-GB" sz="2000">
                          <a:latin typeface="Times New Roman"/>
                          <a:ea typeface="Times New Roman"/>
                          <a:cs typeface="Times New Roman"/>
                        </a:rPr>
                        <a:t>, </a:t>
                      </a:r>
                      <a:r>
                        <a:rPr lang="en-GB" sz="2000" i="1">
                          <a:latin typeface="Times New Roman"/>
                          <a:ea typeface="Times New Roman"/>
                          <a:cs typeface="Times New Roman"/>
                        </a:rPr>
                        <a:t>d</a:t>
                      </a:r>
                      <a:r>
                        <a:rPr lang="en-GB" sz="2000" baseline="30000">
                          <a:latin typeface="Times New Roman"/>
                          <a:ea typeface="Times New Roman"/>
                          <a:cs typeface="Times New Roman"/>
                        </a:rPr>
                        <a:t>7</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aseline="30000">
                          <a:latin typeface="Times New Roman"/>
                          <a:ea typeface="Times New Roman"/>
                          <a:cs typeface="Times New Roman"/>
                        </a:rPr>
                        <a:t>2</a:t>
                      </a:r>
                      <a:r>
                        <a:rPr lang="en-GB" sz="2000" i="1">
                          <a:latin typeface="Times New Roman"/>
                          <a:ea typeface="Times New Roman"/>
                          <a:cs typeface="Times New Roman"/>
                        </a:rPr>
                        <a:t>P</a:t>
                      </a:r>
                      <a:r>
                        <a:rPr lang="en-GB" sz="2000">
                          <a:latin typeface="Times New Roman"/>
                          <a:ea typeface="Times New Roman"/>
                          <a:cs typeface="Times New Roman"/>
                        </a:rPr>
                        <a:t>, </a:t>
                      </a:r>
                      <a:r>
                        <a:rPr lang="en-GB" sz="2000" baseline="30000">
                          <a:latin typeface="Times New Roman"/>
                          <a:ea typeface="Times New Roman"/>
                          <a:cs typeface="Times New Roman"/>
                        </a:rPr>
                        <a:t>2</a:t>
                      </a:r>
                      <a:r>
                        <a:rPr lang="en-GB" sz="2000" i="1">
                          <a:latin typeface="Times New Roman"/>
                          <a:ea typeface="Times New Roman"/>
                          <a:cs typeface="Times New Roman"/>
                        </a:rPr>
                        <a:t>D</a:t>
                      </a:r>
                      <a:r>
                        <a:rPr lang="en-GB" sz="2000">
                          <a:latin typeface="Times New Roman"/>
                          <a:ea typeface="Times New Roman"/>
                          <a:cs typeface="Times New Roman"/>
                        </a:rPr>
                        <a:t>(2), </a:t>
                      </a:r>
                      <a:r>
                        <a:rPr lang="en-GB" sz="2000" baseline="30000">
                          <a:latin typeface="Times New Roman"/>
                          <a:ea typeface="Times New Roman"/>
                          <a:cs typeface="Times New Roman"/>
                        </a:rPr>
                        <a:t>2</a:t>
                      </a:r>
                      <a:r>
                        <a:rPr lang="en-GB" sz="2000" i="1">
                          <a:latin typeface="Times New Roman"/>
                          <a:ea typeface="Times New Roman"/>
                          <a:cs typeface="Times New Roman"/>
                        </a:rPr>
                        <a:t>F</a:t>
                      </a:r>
                      <a:r>
                        <a:rPr lang="en-GB" sz="2000">
                          <a:latin typeface="Times New Roman"/>
                          <a:ea typeface="Times New Roman"/>
                          <a:cs typeface="Times New Roman"/>
                        </a:rPr>
                        <a:t>, </a:t>
                      </a:r>
                      <a:r>
                        <a:rPr lang="en-GB" sz="2000" baseline="30000">
                          <a:latin typeface="Times New Roman"/>
                          <a:ea typeface="Times New Roman"/>
                          <a:cs typeface="Times New Roman"/>
                        </a:rPr>
                        <a:t>2</a:t>
                      </a:r>
                      <a:r>
                        <a:rPr lang="en-GB" sz="2000" i="1">
                          <a:latin typeface="Times New Roman"/>
                          <a:ea typeface="Times New Roman"/>
                          <a:cs typeface="Times New Roman"/>
                        </a:rPr>
                        <a:t>G</a:t>
                      </a:r>
                      <a:r>
                        <a:rPr lang="en-GB" sz="2000">
                          <a:latin typeface="Times New Roman"/>
                          <a:ea typeface="Times New Roman"/>
                          <a:cs typeface="Times New Roman"/>
                        </a:rPr>
                        <a:t>, </a:t>
                      </a:r>
                      <a:r>
                        <a:rPr lang="en-GB" sz="2000" baseline="30000">
                          <a:latin typeface="Times New Roman"/>
                          <a:ea typeface="Times New Roman"/>
                          <a:cs typeface="Times New Roman"/>
                        </a:rPr>
                        <a:t>2</a:t>
                      </a:r>
                      <a:r>
                        <a:rPr lang="en-GB" sz="2000" i="1">
                          <a:latin typeface="Times New Roman"/>
                          <a:ea typeface="Times New Roman"/>
                          <a:cs typeface="Times New Roman"/>
                        </a:rPr>
                        <a:t>H</a:t>
                      </a:r>
                      <a:r>
                        <a:rPr lang="en-GB" sz="2000">
                          <a:latin typeface="Times New Roman"/>
                          <a:ea typeface="Times New Roman"/>
                          <a:cs typeface="Times New Roman"/>
                        </a:rPr>
                        <a:t>, </a:t>
                      </a:r>
                      <a:r>
                        <a:rPr lang="en-GB" sz="2000" baseline="30000">
                          <a:latin typeface="Times New Roman"/>
                          <a:ea typeface="Times New Roman"/>
                          <a:cs typeface="Times New Roman"/>
                        </a:rPr>
                        <a:t>4</a:t>
                      </a:r>
                      <a:r>
                        <a:rPr lang="en-GB" sz="2000" i="1">
                          <a:latin typeface="Times New Roman"/>
                          <a:ea typeface="Times New Roman"/>
                          <a:cs typeface="Times New Roman"/>
                        </a:rPr>
                        <a:t>P</a:t>
                      </a:r>
                      <a:r>
                        <a:rPr lang="en-GB" sz="2000">
                          <a:latin typeface="Times New Roman"/>
                          <a:ea typeface="Times New Roman"/>
                          <a:cs typeface="Times New Roman"/>
                        </a:rPr>
                        <a:t>, </a:t>
                      </a:r>
                      <a:r>
                        <a:rPr lang="en-GB" sz="2000" b="1" baseline="30000">
                          <a:latin typeface="Times New Roman"/>
                          <a:ea typeface="Times New Roman"/>
                          <a:cs typeface="Times New Roman"/>
                        </a:rPr>
                        <a:t>4</a:t>
                      </a:r>
                      <a:r>
                        <a:rPr lang="en-GB" sz="2000" b="1" i="1">
                          <a:latin typeface="Times New Roman"/>
                          <a:ea typeface="Times New Roman"/>
                          <a:cs typeface="Times New Roman"/>
                        </a:rPr>
                        <a:t>F</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4</a:t>
                      </a:r>
                      <a:r>
                        <a:rPr lang="en-GB" sz="2000">
                          <a:latin typeface="Times New Roman"/>
                          <a:ea typeface="Times New Roman"/>
                          <a:cs typeface="Times New Roman"/>
                        </a:rPr>
                        <a:t>, </a:t>
                      </a:r>
                      <a:r>
                        <a:rPr lang="en-GB" sz="2000" i="1">
                          <a:latin typeface="Times New Roman"/>
                          <a:ea typeface="Times New Roman"/>
                          <a:cs typeface="Times New Roman"/>
                        </a:rPr>
                        <a:t>d</a:t>
                      </a:r>
                      <a:r>
                        <a:rPr lang="en-GB" sz="2000" baseline="30000">
                          <a:latin typeface="Times New Roman"/>
                          <a:ea typeface="Times New Roman"/>
                          <a:cs typeface="Times New Roman"/>
                        </a:rPr>
                        <a:t>6</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aseline="30000">
                          <a:latin typeface="Times New Roman"/>
                          <a:ea typeface="Times New Roman"/>
                          <a:cs typeface="Times New Roman"/>
                        </a:rPr>
                        <a:t>1</a:t>
                      </a:r>
                      <a:r>
                        <a:rPr lang="en-GB" sz="2000" i="1">
                          <a:latin typeface="Times New Roman"/>
                          <a:ea typeface="Times New Roman"/>
                          <a:cs typeface="Times New Roman"/>
                        </a:rPr>
                        <a:t>S</a:t>
                      </a:r>
                      <a:r>
                        <a:rPr lang="en-GB" sz="2000">
                          <a:latin typeface="Times New Roman"/>
                          <a:ea typeface="Times New Roman"/>
                          <a:cs typeface="Times New Roman"/>
                        </a:rPr>
                        <a:t>(2), </a:t>
                      </a:r>
                      <a:r>
                        <a:rPr lang="en-GB" sz="2000" baseline="30000">
                          <a:latin typeface="Times New Roman"/>
                          <a:ea typeface="Times New Roman"/>
                          <a:cs typeface="Times New Roman"/>
                        </a:rPr>
                        <a:t>1</a:t>
                      </a:r>
                      <a:r>
                        <a:rPr lang="en-GB" sz="2000" i="1">
                          <a:latin typeface="Times New Roman"/>
                          <a:ea typeface="Times New Roman"/>
                          <a:cs typeface="Times New Roman"/>
                        </a:rPr>
                        <a:t>D</a:t>
                      </a:r>
                      <a:r>
                        <a:rPr lang="en-GB" sz="2000">
                          <a:latin typeface="Times New Roman"/>
                          <a:ea typeface="Times New Roman"/>
                          <a:cs typeface="Times New Roman"/>
                        </a:rPr>
                        <a:t>(2), </a:t>
                      </a:r>
                      <a:r>
                        <a:rPr lang="en-GB" sz="2000" baseline="30000">
                          <a:latin typeface="Times New Roman"/>
                          <a:ea typeface="Times New Roman"/>
                          <a:cs typeface="Times New Roman"/>
                        </a:rPr>
                        <a:t>1</a:t>
                      </a:r>
                      <a:r>
                        <a:rPr lang="en-GB" sz="2000" i="1">
                          <a:latin typeface="Times New Roman"/>
                          <a:ea typeface="Times New Roman"/>
                          <a:cs typeface="Times New Roman"/>
                        </a:rPr>
                        <a:t>F</a:t>
                      </a:r>
                      <a:r>
                        <a:rPr lang="en-GB" sz="2000">
                          <a:latin typeface="Times New Roman"/>
                          <a:ea typeface="Times New Roman"/>
                          <a:cs typeface="Times New Roman"/>
                        </a:rPr>
                        <a:t>, </a:t>
                      </a:r>
                      <a:r>
                        <a:rPr lang="en-GB" sz="2000" baseline="30000">
                          <a:latin typeface="Times New Roman"/>
                          <a:ea typeface="Times New Roman"/>
                          <a:cs typeface="Times New Roman"/>
                        </a:rPr>
                        <a:t>1</a:t>
                      </a:r>
                      <a:r>
                        <a:rPr lang="en-GB" sz="2000" i="1">
                          <a:latin typeface="Times New Roman"/>
                          <a:ea typeface="Times New Roman"/>
                          <a:cs typeface="Times New Roman"/>
                        </a:rPr>
                        <a:t>G</a:t>
                      </a:r>
                      <a:r>
                        <a:rPr lang="en-GB" sz="2000">
                          <a:latin typeface="Times New Roman"/>
                          <a:ea typeface="Times New Roman"/>
                          <a:cs typeface="Times New Roman"/>
                        </a:rPr>
                        <a:t>(2), </a:t>
                      </a:r>
                      <a:r>
                        <a:rPr lang="en-GB" sz="2000" baseline="30000">
                          <a:latin typeface="Times New Roman"/>
                          <a:ea typeface="Times New Roman"/>
                          <a:cs typeface="Times New Roman"/>
                        </a:rPr>
                        <a:t>1</a:t>
                      </a:r>
                      <a:r>
                        <a:rPr lang="en-GB" sz="2000" i="1">
                          <a:latin typeface="Times New Roman"/>
                          <a:ea typeface="Times New Roman"/>
                          <a:cs typeface="Times New Roman"/>
                        </a:rPr>
                        <a:t>I</a:t>
                      </a:r>
                      <a:r>
                        <a:rPr lang="en-GB" sz="2000">
                          <a:latin typeface="Times New Roman"/>
                          <a:ea typeface="Times New Roman"/>
                          <a:cs typeface="Times New Roman"/>
                        </a:rPr>
                        <a:t>, </a:t>
                      </a:r>
                      <a:r>
                        <a:rPr lang="en-GB" sz="2000" baseline="30000">
                          <a:latin typeface="Times New Roman"/>
                          <a:ea typeface="Times New Roman"/>
                          <a:cs typeface="Times New Roman"/>
                        </a:rPr>
                        <a:t>3</a:t>
                      </a:r>
                      <a:r>
                        <a:rPr lang="en-GB" sz="2000" i="1">
                          <a:latin typeface="Times New Roman"/>
                          <a:ea typeface="Times New Roman"/>
                          <a:cs typeface="Times New Roman"/>
                        </a:rPr>
                        <a:t>P</a:t>
                      </a:r>
                      <a:r>
                        <a:rPr lang="en-GB" sz="2000">
                          <a:latin typeface="Times New Roman"/>
                          <a:ea typeface="Times New Roman"/>
                          <a:cs typeface="Times New Roman"/>
                        </a:rPr>
                        <a:t>(2), </a:t>
                      </a:r>
                      <a:r>
                        <a:rPr lang="en-GB" sz="2000" baseline="30000">
                          <a:latin typeface="Times New Roman"/>
                          <a:ea typeface="Times New Roman"/>
                          <a:cs typeface="Times New Roman"/>
                        </a:rPr>
                        <a:t>3</a:t>
                      </a:r>
                      <a:r>
                        <a:rPr lang="en-GB" sz="2000" i="1">
                          <a:latin typeface="Times New Roman"/>
                          <a:ea typeface="Times New Roman"/>
                          <a:cs typeface="Times New Roman"/>
                        </a:rPr>
                        <a:t>D</a:t>
                      </a:r>
                      <a:r>
                        <a:rPr lang="en-GB" sz="2000">
                          <a:latin typeface="Times New Roman"/>
                          <a:ea typeface="Times New Roman"/>
                          <a:cs typeface="Times New Roman"/>
                        </a:rPr>
                        <a:t>, </a:t>
                      </a:r>
                      <a:r>
                        <a:rPr lang="en-GB" sz="2000" baseline="30000">
                          <a:latin typeface="Times New Roman"/>
                          <a:ea typeface="Times New Roman"/>
                          <a:cs typeface="Times New Roman"/>
                        </a:rPr>
                        <a:t>3</a:t>
                      </a:r>
                      <a:r>
                        <a:rPr lang="en-GB" sz="2000" i="1">
                          <a:latin typeface="Times New Roman"/>
                          <a:ea typeface="Times New Roman"/>
                          <a:cs typeface="Times New Roman"/>
                        </a:rPr>
                        <a:t>F</a:t>
                      </a:r>
                      <a:r>
                        <a:rPr lang="en-GB" sz="2000">
                          <a:latin typeface="Times New Roman"/>
                          <a:ea typeface="Times New Roman"/>
                          <a:cs typeface="Times New Roman"/>
                        </a:rPr>
                        <a:t>(2), </a:t>
                      </a:r>
                      <a:r>
                        <a:rPr lang="en-GB" sz="2000" baseline="30000">
                          <a:latin typeface="Times New Roman"/>
                          <a:ea typeface="Times New Roman"/>
                          <a:cs typeface="Times New Roman"/>
                        </a:rPr>
                        <a:t>3</a:t>
                      </a:r>
                      <a:r>
                        <a:rPr lang="en-GB" sz="2000" i="1">
                          <a:latin typeface="Times New Roman"/>
                          <a:ea typeface="Times New Roman"/>
                          <a:cs typeface="Times New Roman"/>
                        </a:rPr>
                        <a:t>G</a:t>
                      </a:r>
                      <a:r>
                        <a:rPr lang="en-GB" sz="2000">
                          <a:latin typeface="Times New Roman"/>
                          <a:ea typeface="Times New Roman"/>
                          <a:cs typeface="Times New Roman"/>
                        </a:rPr>
                        <a:t>, </a:t>
                      </a:r>
                      <a:r>
                        <a:rPr lang="en-GB" sz="2000" baseline="30000">
                          <a:latin typeface="Times New Roman"/>
                          <a:ea typeface="Times New Roman"/>
                          <a:cs typeface="Times New Roman"/>
                        </a:rPr>
                        <a:t>3</a:t>
                      </a:r>
                      <a:r>
                        <a:rPr lang="en-GB" sz="2000" i="1">
                          <a:latin typeface="Times New Roman"/>
                          <a:ea typeface="Times New Roman"/>
                          <a:cs typeface="Times New Roman"/>
                        </a:rPr>
                        <a:t>H</a:t>
                      </a:r>
                      <a:r>
                        <a:rPr lang="en-GB" sz="2000">
                          <a:latin typeface="Times New Roman"/>
                          <a:ea typeface="Times New Roman"/>
                          <a:cs typeface="Times New Roman"/>
                        </a:rPr>
                        <a:t>,</a:t>
                      </a:r>
                      <a:r>
                        <a:rPr lang="en-GB" sz="2000" baseline="-25000">
                          <a:latin typeface="Times New Roman"/>
                          <a:ea typeface="Times New Roman"/>
                          <a:cs typeface="Times New Roman"/>
                        </a:rPr>
                        <a:t> </a:t>
                      </a:r>
                      <a:r>
                        <a:rPr lang="en-GB" sz="2000" b="1" baseline="30000">
                          <a:latin typeface="Times New Roman"/>
                          <a:ea typeface="Times New Roman"/>
                          <a:cs typeface="Times New Roman"/>
                        </a:rPr>
                        <a:t>5</a:t>
                      </a:r>
                      <a:r>
                        <a:rPr lang="en-GB" sz="2000" b="1" i="1">
                          <a:latin typeface="Times New Roman"/>
                          <a:ea typeface="Times New Roman"/>
                          <a:cs typeface="Times New Roman"/>
                        </a:rPr>
                        <a:t>D</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89219">
                <a:tc>
                  <a:txBody>
                    <a:bodyPr/>
                    <a:lstStyle/>
                    <a:p>
                      <a:pPr>
                        <a:spcAft>
                          <a:spcPts val="0"/>
                        </a:spcAft>
                      </a:pPr>
                      <a:r>
                        <a:rPr lang="en-GB" sz="2000" i="1">
                          <a:latin typeface="Times New Roman"/>
                          <a:ea typeface="Times New Roman"/>
                          <a:cs typeface="Times New Roman"/>
                        </a:rPr>
                        <a:t>d</a:t>
                      </a:r>
                      <a:r>
                        <a:rPr lang="en-GB" sz="2000" baseline="30000">
                          <a:latin typeface="Times New Roman"/>
                          <a:ea typeface="Times New Roman"/>
                          <a:cs typeface="Times New Roman"/>
                        </a:rPr>
                        <a:t>5</a:t>
                      </a:r>
                      <a:endParaRPr lang="en-GB" sz="200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baseline="30000" dirty="0">
                          <a:latin typeface="Times New Roman"/>
                          <a:ea typeface="Times New Roman"/>
                          <a:cs typeface="Times New Roman"/>
                        </a:rPr>
                        <a:t>2</a:t>
                      </a:r>
                      <a:r>
                        <a:rPr lang="en-GB" sz="2000" i="1" dirty="0">
                          <a:latin typeface="Times New Roman"/>
                          <a:ea typeface="Times New Roman"/>
                          <a:cs typeface="Times New Roman"/>
                        </a:rPr>
                        <a:t>S</a:t>
                      </a:r>
                      <a:r>
                        <a:rPr lang="en-GB" sz="2000" dirty="0">
                          <a:latin typeface="Times New Roman"/>
                          <a:ea typeface="Times New Roman"/>
                          <a:cs typeface="Times New Roman"/>
                        </a:rPr>
                        <a:t>,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P</a:t>
                      </a:r>
                      <a:r>
                        <a:rPr lang="en-GB" sz="2000" dirty="0">
                          <a:latin typeface="Times New Roman"/>
                          <a:ea typeface="Times New Roman"/>
                          <a:cs typeface="Times New Roman"/>
                        </a:rPr>
                        <a:t>,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D</a:t>
                      </a:r>
                      <a:r>
                        <a:rPr lang="en-GB" sz="2000" dirty="0">
                          <a:latin typeface="Times New Roman"/>
                          <a:ea typeface="Times New Roman"/>
                          <a:cs typeface="Times New Roman"/>
                        </a:rPr>
                        <a:t>(3),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F</a:t>
                      </a:r>
                      <a:r>
                        <a:rPr lang="en-GB" sz="2000" dirty="0">
                          <a:latin typeface="Times New Roman"/>
                          <a:ea typeface="Times New Roman"/>
                          <a:cs typeface="Times New Roman"/>
                        </a:rPr>
                        <a:t>(2),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G</a:t>
                      </a:r>
                      <a:r>
                        <a:rPr lang="en-GB" sz="2000" dirty="0">
                          <a:latin typeface="Times New Roman"/>
                          <a:ea typeface="Times New Roman"/>
                          <a:cs typeface="Times New Roman"/>
                        </a:rPr>
                        <a:t>(2),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H</a:t>
                      </a:r>
                      <a:r>
                        <a:rPr lang="en-GB" sz="2000" dirty="0">
                          <a:latin typeface="Times New Roman"/>
                          <a:ea typeface="Times New Roman"/>
                          <a:cs typeface="Times New Roman"/>
                        </a:rPr>
                        <a:t>, </a:t>
                      </a:r>
                      <a:r>
                        <a:rPr lang="en-GB" sz="2000" baseline="30000" dirty="0">
                          <a:latin typeface="Times New Roman"/>
                          <a:ea typeface="Times New Roman"/>
                          <a:cs typeface="Times New Roman"/>
                        </a:rPr>
                        <a:t>2</a:t>
                      </a:r>
                      <a:r>
                        <a:rPr lang="en-GB" sz="2000" i="1" dirty="0">
                          <a:latin typeface="Times New Roman"/>
                          <a:ea typeface="Times New Roman"/>
                          <a:cs typeface="Times New Roman"/>
                        </a:rPr>
                        <a:t>I</a:t>
                      </a:r>
                      <a:r>
                        <a:rPr lang="en-GB" sz="2000" dirty="0">
                          <a:latin typeface="Times New Roman"/>
                          <a:ea typeface="Times New Roman"/>
                          <a:cs typeface="Times New Roman"/>
                        </a:rPr>
                        <a:t>, </a:t>
                      </a:r>
                      <a:r>
                        <a:rPr lang="en-GB" sz="2000" baseline="30000" dirty="0">
                          <a:latin typeface="Times New Roman"/>
                          <a:ea typeface="Times New Roman"/>
                          <a:cs typeface="Times New Roman"/>
                        </a:rPr>
                        <a:t>4</a:t>
                      </a:r>
                      <a:r>
                        <a:rPr lang="en-GB" sz="2000" i="1" dirty="0">
                          <a:latin typeface="Times New Roman"/>
                          <a:ea typeface="Times New Roman"/>
                          <a:cs typeface="Times New Roman"/>
                        </a:rPr>
                        <a:t>P</a:t>
                      </a:r>
                      <a:r>
                        <a:rPr lang="en-GB" sz="2000" dirty="0">
                          <a:latin typeface="Times New Roman"/>
                          <a:ea typeface="Times New Roman"/>
                          <a:cs typeface="Times New Roman"/>
                        </a:rPr>
                        <a:t>, </a:t>
                      </a:r>
                      <a:r>
                        <a:rPr lang="en-GB" sz="2000" baseline="30000" dirty="0">
                          <a:latin typeface="Times New Roman"/>
                          <a:ea typeface="Times New Roman"/>
                          <a:cs typeface="Times New Roman"/>
                        </a:rPr>
                        <a:t>4</a:t>
                      </a:r>
                      <a:r>
                        <a:rPr lang="en-GB" sz="2000" i="1" dirty="0">
                          <a:latin typeface="Times New Roman"/>
                          <a:ea typeface="Times New Roman"/>
                          <a:cs typeface="Times New Roman"/>
                        </a:rPr>
                        <a:t>D</a:t>
                      </a:r>
                      <a:r>
                        <a:rPr lang="en-GB" sz="2000" dirty="0">
                          <a:latin typeface="Times New Roman"/>
                          <a:ea typeface="Times New Roman"/>
                          <a:cs typeface="Times New Roman"/>
                        </a:rPr>
                        <a:t>, </a:t>
                      </a:r>
                      <a:r>
                        <a:rPr lang="en-GB" sz="2000" baseline="30000" dirty="0">
                          <a:latin typeface="Times New Roman"/>
                          <a:ea typeface="Times New Roman"/>
                          <a:cs typeface="Times New Roman"/>
                        </a:rPr>
                        <a:t>4</a:t>
                      </a:r>
                      <a:r>
                        <a:rPr lang="en-GB" sz="2000" i="1" dirty="0">
                          <a:latin typeface="Times New Roman"/>
                          <a:ea typeface="Times New Roman"/>
                          <a:cs typeface="Times New Roman"/>
                        </a:rPr>
                        <a:t>F</a:t>
                      </a:r>
                      <a:r>
                        <a:rPr lang="en-GB" sz="2000" dirty="0">
                          <a:latin typeface="Times New Roman"/>
                          <a:ea typeface="Times New Roman"/>
                          <a:cs typeface="Times New Roman"/>
                        </a:rPr>
                        <a:t>, </a:t>
                      </a:r>
                      <a:r>
                        <a:rPr lang="en-GB" sz="2000" baseline="30000" dirty="0">
                          <a:latin typeface="Times New Roman"/>
                          <a:ea typeface="Times New Roman"/>
                          <a:cs typeface="Times New Roman"/>
                        </a:rPr>
                        <a:t>4</a:t>
                      </a:r>
                      <a:r>
                        <a:rPr lang="en-GB" sz="2000" i="1" dirty="0">
                          <a:latin typeface="Times New Roman"/>
                          <a:ea typeface="Times New Roman"/>
                          <a:cs typeface="Times New Roman"/>
                        </a:rPr>
                        <a:t>G</a:t>
                      </a:r>
                      <a:r>
                        <a:rPr lang="en-GB" sz="2000" dirty="0">
                          <a:latin typeface="Times New Roman"/>
                          <a:ea typeface="Times New Roman"/>
                          <a:cs typeface="Times New Roman"/>
                        </a:rPr>
                        <a:t>, </a:t>
                      </a:r>
                      <a:r>
                        <a:rPr lang="en-GB" sz="2000" b="1" baseline="30000" dirty="0">
                          <a:latin typeface="Times New Roman"/>
                          <a:ea typeface="Times New Roman"/>
                          <a:cs typeface="Times New Roman"/>
                        </a:rPr>
                        <a:t>6</a:t>
                      </a:r>
                      <a:r>
                        <a:rPr lang="en-GB" sz="2000" b="1" i="1" dirty="0">
                          <a:latin typeface="Times New Roman"/>
                          <a:ea typeface="Times New Roman"/>
                          <a:cs typeface="Times New Roman"/>
                        </a:rPr>
                        <a:t>S</a:t>
                      </a:r>
                      <a:endParaRPr lang="en-GB" sz="20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lstStyle/>
          <a:p>
            <a:fld id="{4B3E5C0B-6636-44DB-B3C1-A90BB6A1BC3C}" type="slidenum">
              <a:rPr lang="en-GB" smtClean="0"/>
              <a:pPr/>
              <a:t>14</a:t>
            </a:fld>
            <a:endParaRPr lang="en-GB"/>
          </a:p>
        </p:txBody>
      </p:sp>
      <p:sp>
        <p:nvSpPr>
          <p:cNvPr id="6" name="Footer Placeholder 5"/>
          <p:cNvSpPr>
            <a:spLocks noGrp="1"/>
          </p:cNvSpPr>
          <p:nvPr>
            <p:ph type="ftr" sz="quarter" idx="11"/>
          </p:nvPr>
        </p:nvSpPr>
        <p:spPr/>
        <p:txBody>
          <a:bodyPr/>
          <a:lstStyle/>
          <a:p>
            <a:r>
              <a:rPr lang="en-GB"/>
              <a:t>523 Chem/ M. Al-Qunaibit-2018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78098"/>
          </a:xfrm>
        </p:spPr>
        <p:txBody>
          <a:bodyPr>
            <a:normAutofit/>
          </a:bodyPr>
          <a:lstStyle/>
          <a:p>
            <a:r>
              <a:rPr lang="en-GB" sz="3200" b="1" dirty="0"/>
              <a:t>Interactions and Coupling Schemes</a:t>
            </a:r>
            <a:endParaRPr lang="en-GB"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7733265"/>
              </p:ext>
            </p:extLst>
          </p:nvPr>
        </p:nvGraphicFramePr>
        <p:xfrm>
          <a:off x="344488" y="1164731"/>
          <a:ext cx="8568952"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15</a:t>
            </a:fld>
            <a:endParaRPr lang="en-GB"/>
          </a:p>
        </p:txBody>
      </p:sp>
      <p:graphicFrame>
        <p:nvGraphicFramePr>
          <p:cNvPr id="7" name="Diagram 6"/>
          <p:cNvGraphicFramePr/>
          <p:nvPr/>
        </p:nvGraphicFramePr>
        <p:xfrm>
          <a:off x="428497" y="4221088"/>
          <a:ext cx="9205023" cy="23200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The Russell Saunders Coupling Scheme</a:t>
            </a:r>
            <a:endParaRPr lang="en-GB" sz="3600" dirty="0"/>
          </a:p>
        </p:txBody>
      </p:sp>
      <p:sp>
        <p:nvSpPr>
          <p:cNvPr id="3" name="Content Placeholder 2"/>
          <p:cNvSpPr>
            <a:spLocks noGrp="1"/>
          </p:cNvSpPr>
          <p:nvPr>
            <p:ph idx="1"/>
          </p:nvPr>
        </p:nvSpPr>
        <p:spPr>
          <a:xfrm>
            <a:off x="495300" y="1268760"/>
            <a:ext cx="8915400" cy="4857403"/>
          </a:xfrm>
        </p:spPr>
        <p:txBody>
          <a:bodyPr>
            <a:noAutofit/>
          </a:bodyPr>
          <a:lstStyle/>
          <a:p>
            <a:r>
              <a:rPr lang="en-GB" dirty="0"/>
              <a:t>It is assumed that: </a:t>
            </a:r>
            <a:br>
              <a:rPr lang="en-GB" dirty="0"/>
            </a:br>
            <a:r>
              <a:rPr lang="en-GB" dirty="0"/>
              <a:t>spin-spin coupling &gt; orbit-orbit coupling &gt; spin-orbit coupling.</a:t>
            </a:r>
          </a:p>
          <a:p>
            <a:r>
              <a:rPr lang="en-GB" dirty="0"/>
              <a:t>This is found to give a good approximation for first row transition series where J coupling is ignored.</a:t>
            </a:r>
          </a:p>
          <a:p>
            <a:r>
              <a:rPr lang="en-GB" dirty="0"/>
              <a:t> For elements with atomic numbers greater than 30, spin-orbit coupling becomes more significant and the j-j coupling scheme is used. </a:t>
            </a:r>
            <a:br>
              <a:rPr lang="en-GB" dirty="0"/>
            </a:br>
            <a:endParaRPr lang="en-GB" dirty="0"/>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j-j coupling scheme</a:t>
            </a:r>
            <a:endParaRPr lang="en-GB" sz="3600" dirty="0"/>
          </a:p>
        </p:txBody>
      </p:sp>
      <p:sp>
        <p:nvSpPr>
          <p:cNvPr id="3" name="Content Placeholder 2"/>
          <p:cNvSpPr>
            <a:spLocks noGrp="1"/>
          </p:cNvSpPr>
          <p:nvPr>
            <p:ph idx="1"/>
          </p:nvPr>
        </p:nvSpPr>
        <p:spPr/>
        <p:txBody>
          <a:bodyPr>
            <a:normAutofit/>
          </a:bodyPr>
          <a:lstStyle/>
          <a:p>
            <a:pPr>
              <a:buNone/>
            </a:pPr>
            <a:r>
              <a:rPr lang="en-GB" dirty="0"/>
              <a:t>For heavier elements with larger nuclear charge:</a:t>
            </a:r>
          </a:p>
          <a:p>
            <a:r>
              <a:rPr lang="en-GB" dirty="0"/>
              <a:t>The spin-orbit interactions become as strong as the interactions between individual spins or orbital angular momenta.</a:t>
            </a:r>
          </a:p>
          <a:p>
            <a:r>
              <a:rPr lang="en-GB" dirty="0"/>
              <a:t> In those cases the spin and orbital angular momenta of individual electrons tend to couple to form individual electron angular momenta.</a:t>
            </a: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76673"/>
            <a:ext cx="8915400" cy="5649492"/>
          </a:xfrm>
        </p:spPr>
        <p:txBody>
          <a:bodyPr>
            <a:normAutofit/>
          </a:bodyPr>
          <a:lstStyle/>
          <a:p>
            <a:pPr marL="0" indent="0">
              <a:buNone/>
            </a:pPr>
            <a:endParaRPr lang="en-GB" sz="4000" dirty="0">
              <a:solidFill>
                <a:srgbClr val="00B050"/>
              </a:solidFill>
            </a:endParaRPr>
          </a:p>
          <a:p>
            <a:pPr marL="0" indent="0">
              <a:buNone/>
            </a:pPr>
            <a:r>
              <a:rPr lang="en-GB" sz="4000" dirty="0">
                <a:solidFill>
                  <a:srgbClr val="00B050"/>
                </a:solidFill>
              </a:rPr>
              <a:t>Find the ground term for each of the following d</a:t>
            </a:r>
            <a:r>
              <a:rPr lang="en-GB" sz="4000" baseline="30000" dirty="0">
                <a:solidFill>
                  <a:srgbClr val="00B050"/>
                </a:solidFill>
              </a:rPr>
              <a:t>2</a:t>
            </a:r>
            <a:r>
              <a:rPr lang="en-GB" sz="4000" dirty="0">
                <a:solidFill>
                  <a:srgbClr val="00B050"/>
                </a:solidFill>
              </a:rPr>
              <a:t> ions):</a:t>
            </a:r>
          </a:p>
          <a:p>
            <a:pPr marL="0" indent="0">
              <a:buNone/>
            </a:pPr>
            <a:endParaRPr lang="en-GB" sz="4000" dirty="0">
              <a:solidFill>
                <a:srgbClr val="00B050"/>
              </a:solidFill>
            </a:endParaRPr>
          </a:p>
          <a:p>
            <a:pPr marL="0" indent="0">
              <a:buNone/>
            </a:pPr>
            <a:r>
              <a:rPr lang="en-GB" sz="4000" dirty="0">
                <a:solidFill>
                  <a:srgbClr val="00B050"/>
                </a:solidFill>
              </a:rPr>
              <a:t>Ti</a:t>
            </a:r>
            <a:r>
              <a:rPr lang="en-GB" sz="4000" baseline="30000" dirty="0">
                <a:solidFill>
                  <a:srgbClr val="00B050"/>
                </a:solidFill>
              </a:rPr>
              <a:t>2+</a:t>
            </a:r>
            <a:endParaRPr lang="en-GB" sz="4000" dirty="0">
              <a:solidFill>
                <a:srgbClr val="00B050"/>
              </a:solidFill>
            </a:endParaRPr>
          </a:p>
          <a:p>
            <a:pPr marL="0" indent="0">
              <a:buNone/>
            </a:pPr>
            <a:endParaRPr lang="en-GB" sz="4000" dirty="0">
              <a:solidFill>
                <a:srgbClr val="00B050"/>
              </a:solidFill>
            </a:endParaRPr>
          </a:p>
          <a:p>
            <a:pPr marL="0" indent="0">
              <a:buNone/>
            </a:pPr>
            <a:r>
              <a:rPr lang="en-GB" sz="4000" dirty="0">
                <a:solidFill>
                  <a:srgbClr val="00B050"/>
                </a:solidFill>
              </a:rPr>
              <a:t>Zr</a:t>
            </a:r>
            <a:r>
              <a:rPr lang="en-GB" sz="4000" baseline="30000" dirty="0">
                <a:solidFill>
                  <a:srgbClr val="00B050"/>
                </a:solidFill>
              </a:rPr>
              <a:t>2+</a:t>
            </a:r>
            <a:endParaRPr lang="en-GB" sz="4000" dirty="0">
              <a:solidFill>
                <a:srgbClr val="00B050"/>
              </a:solidFill>
            </a:endParaRP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18</a:t>
            </a:fld>
            <a:endParaRPr lang="en-GB"/>
          </a:p>
        </p:txBody>
      </p:sp>
    </p:spTree>
    <p:extLst>
      <p:ext uri="{BB962C8B-B14F-4D97-AF65-F5344CB8AC3E}">
        <p14:creationId xmlns:p14="http://schemas.microsoft.com/office/powerpoint/2010/main" val="518106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nSpc>
                <a:spcPct val="150000"/>
              </a:lnSpc>
              <a:buNone/>
            </a:pPr>
            <a:r>
              <a:rPr lang="en-GB" dirty="0"/>
              <a:t>For octahedral complexes with </a:t>
            </a:r>
            <a:r>
              <a:rPr lang="en-GB" i="1" dirty="0"/>
              <a:t>d</a:t>
            </a:r>
            <a:r>
              <a:rPr lang="en-GB" baseline="30000" dirty="0"/>
              <a:t>4</a:t>
            </a:r>
            <a:r>
              <a:rPr lang="en-GB" dirty="0"/>
              <a:t> – </a:t>
            </a:r>
            <a:r>
              <a:rPr lang="en-GB" i="1" dirty="0"/>
              <a:t>d</a:t>
            </a:r>
            <a:r>
              <a:rPr lang="en-GB" baseline="30000" dirty="0"/>
              <a:t>7</a:t>
            </a:r>
            <a:r>
              <a:rPr lang="en-GB" dirty="0"/>
              <a:t> configurations there are two possible lowest energy situations (ground state) depending on:</a:t>
            </a:r>
          </a:p>
          <a:p>
            <a:pPr>
              <a:lnSpc>
                <a:spcPct val="150000"/>
              </a:lnSpc>
            </a:pPr>
            <a:r>
              <a:rPr lang="en-GB" dirty="0"/>
              <a:t> the relative magnitudes of </a:t>
            </a:r>
            <a:r>
              <a:rPr lang="en-GB" b="1" dirty="0">
                <a:solidFill>
                  <a:srgbClr val="0070C0"/>
                </a:solidFill>
                <a:sym typeface="Symbol"/>
              </a:rPr>
              <a:t></a:t>
            </a:r>
            <a:r>
              <a:rPr lang="en-GB" b="1" baseline="-25000" dirty="0">
                <a:solidFill>
                  <a:srgbClr val="0070C0"/>
                </a:solidFill>
              </a:rPr>
              <a:t>o</a:t>
            </a:r>
            <a:r>
              <a:rPr lang="en-GB" dirty="0"/>
              <a:t> (the ligand field energy)</a:t>
            </a:r>
          </a:p>
          <a:p>
            <a:pPr>
              <a:lnSpc>
                <a:spcPct val="150000"/>
              </a:lnSpc>
            </a:pPr>
            <a:r>
              <a:rPr lang="en-GB" dirty="0"/>
              <a:t>and the </a:t>
            </a:r>
            <a:r>
              <a:rPr lang="en-GB" b="1" dirty="0">
                <a:solidFill>
                  <a:srgbClr val="0070C0"/>
                </a:solidFill>
              </a:rPr>
              <a:t>pairing energy</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4B3E5C0B-6636-44DB-B3C1-A90BB6A1BC3C}" type="slidenum">
              <a:rPr lang="en-GB" smtClean="0"/>
              <a:pPr/>
              <a:t>19</a:t>
            </a:fld>
            <a:endParaRPr lang="en-GB"/>
          </a:p>
        </p:txBody>
      </p:sp>
      <p:sp>
        <p:nvSpPr>
          <p:cNvPr id="5" name="Title 1"/>
          <p:cNvSpPr>
            <a:spLocks noGrp="1"/>
          </p:cNvSpPr>
          <p:nvPr>
            <p:ph type="title"/>
          </p:nvPr>
        </p:nvSpPr>
        <p:spPr/>
        <p:txBody>
          <a:bodyPr>
            <a:normAutofit/>
          </a:bodyPr>
          <a:lstStyle/>
          <a:p>
            <a:r>
              <a:rPr lang="en-GB" sz="3600" b="1" dirty="0"/>
              <a:t>Symmetry Labels for </a:t>
            </a:r>
            <a:r>
              <a:rPr lang="en-GB" sz="3600" b="1" i="1" dirty="0" err="1"/>
              <a:t>d</a:t>
            </a:r>
            <a:r>
              <a:rPr lang="en-GB" sz="3600" b="1" baseline="30000" dirty="0" err="1"/>
              <a:t>n</a:t>
            </a:r>
            <a:r>
              <a:rPr lang="en-GB" sz="3600" b="1" dirty="0"/>
              <a:t> Configurations </a:t>
            </a:r>
          </a:p>
        </p:txBody>
      </p:sp>
      <p:sp>
        <p:nvSpPr>
          <p:cNvPr id="6" name="Footer Placeholder 5"/>
          <p:cNvSpPr>
            <a:spLocks noGrp="1"/>
          </p:cNvSpPr>
          <p:nvPr>
            <p:ph type="ftr" sz="quarter" idx="11"/>
          </p:nvPr>
        </p:nvSpPr>
        <p:spPr/>
        <p:txBody>
          <a:bodyPr/>
          <a:lstStyle/>
          <a:p>
            <a:r>
              <a:rPr lang="en-GB"/>
              <a:t>523 Chem/ M. Al-Qunaibit-2018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211"/>
            <a:ext cx="8915400" cy="850106"/>
          </a:xfrm>
        </p:spPr>
        <p:txBody>
          <a:bodyPr>
            <a:normAutofit/>
          </a:bodyPr>
          <a:lstStyle/>
          <a:p>
            <a:r>
              <a:rPr lang="en-US" sz="3600" b="1" dirty="0"/>
              <a:t>Terms</a:t>
            </a:r>
            <a:endParaRPr lang="en-GB" sz="3600" b="1" dirty="0"/>
          </a:p>
        </p:txBody>
      </p:sp>
      <p:sp>
        <p:nvSpPr>
          <p:cNvPr id="3" name="Content Placeholder 2"/>
          <p:cNvSpPr>
            <a:spLocks noGrp="1"/>
          </p:cNvSpPr>
          <p:nvPr>
            <p:ph idx="1"/>
          </p:nvPr>
        </p:nvSpPr>
        <p:spPr>
          <a:xfrm>
            <a:off x="495300" y="836712"/>
            <a:ext cx="8915400" cy="5616624"/>
          </a:xfrm>
        </p:spPr>
        <p:txBody>
          <a:bodyPr>
            <a:noAutofit/>
          </a:bodyPr>
          <a:lstStyle/>
          <a:p>
            <a:r>
              <a:rPr lang="en-GB" dirty="0"/>
              <a:t> </a:t>
            </a:r>
            <a:r>
              <a:rPr lang="en-GB" i="1" dirty="0" err="1"/>
              <a:t>d</a:t>
            </a:r>
            <a:r>
              <a:rPr lang="en-GB" baseline="30000" dirty="0" err="1"/>
              <a:t>n</a:t>
            </a:r>
            <a:r>
              <a:rPr lang="en-GB" dirty="0"/>
              <a:t> arrangements are known as </a:t>
            </a:r>
            <a:r>
              <a:rPr lang="en-GB" b="1" dirty="0">
                <a:solidFill>
                  <a:srgbClr val="0070C0"/>
                </a:solidFill>
              </a:rPr>
              <a:t>configurations</a:t>
            </a:r>
            <a:r>
              <a:rPr lang="en-GB" dirty="0">
                <a:solidFill>
                  <a:srgbClr val="0070C0"/>
                </a:solidFill>
              </a:rPr>
              <a:t> </a:t>
            </a:r>
          </a:p>
          <a:p>
            <a:r>
              <a:rPr lang="en-GB" dirty="0"/>
              <a:t>These can be broken down into a series of </a:t>
            </a:r>
            <a:r>
              <a:rPr lang="en-GB" b="1" dirty="0">
                <a:solidFill>
                  <a:srgbClr val="0070C0"/>
                </a:solidFill>
              </a:rPr>
              <a:t>microstates</a:t>
            </a:r>
            <a:r>
              <a:rPr lang="en-GB" dirty="0"/>
              <a:t> in which the </a:t>
            </a:r>
            <a:r>
              <a:rPr lang="en-GB" i="1" dirty="0"/>
              <a:t>n</a:t>
            </a:r>
            <a:r>
              <a:rPr lang="en-GB" dirty="0"/>
              <a:t> electrons are distributed across different </a:t>
            </a:r>
            <a:r>
              <a:rPr lang="en-GB" i="1" dirty="0"/>
              <a:t>d</a:t>
            </a:r>
            <a:r>
              <a:rPr lang="en-GB" dirty="0"/>
              <a:t>-</a:t>
            </a:r>
            <a:r>
              <a:rPr lang="en-GB" dirty="0" err="1"/>
              <a:t>orbitals</a:t>
            </a:r>
            <a:r>
              <a:rPr lang="en-GB" dirty="0"/>
              <a:t>. </a:t>
            </a:r>
          </a:p>
          <a:p>
            <a:r>
              <a:rPr lang="en-GB" dirty="0"/>
              <a:t>Microstates for a </a:t>
            </a:r>
            <a:r>
              <a:rPr lang="en-GB" i="1" dirty="0" err="1"/>
              <a:t>d</a:t>
            </a:r>
            <a:r>
              <a:rPr lang="en-GB" baseline="30000" dirty="0" err="1"/>
              <a:t>n</a:t>
            </a:r>
            <a:r>
              <a:rPr lang="en-GB" dirty="0"/>
              <a:t> configuration with the similar energy</a:t>
            </a:r>
            <a:r>
              <a:rPr lang="en-GB" i="1" dirty="0"/>
              <a:t> </a:t>
            </a:r>
            <a:r>
              <a:rPr lang="en-GB" dirty="0"/>
              <a:t>can be grouped together and described collectively by a </a:t>
            </a:r>
            <a:r>
              <a:rPr lang="en-GB" b="1" dirty="0">
                <a:solidFill>
                  <a:srgbClr val="0070C0"/>
                </a:solidFill>
              </a:rPr>
              <a:t>term symbol</a:t>
            </a:r>
            <a:r>
              <a:rPr lang="en-GB" dirty="0"/>
              <a:t>. </a:t>
            </a:r>
          </a:p>
          <a:p>
            <a:r>
              <a:rPr lang="en-GB" dirty="0"/>
              <a:t>Microstates described by the same term symbol all have the same orbital (L) and spin (S) angular momenta.</a:t>
            </a:r>
          </a:p>
          <a:p>
            <a:endParaRPr lang="en-GB" dirty="0"/>
          </a:p>
        </p:txBody>
      </p:sp>
      <p:sp>
        <p:nvSpPr>
          <p:cNvPr id="4" name="Slide Number Placeholder 3"/>
          <p:cNvSpPr>
            <a:spLocks noGrp="1"/>
          </p:cNvSpPr>
          <p:nvPr>
            <p:ph type="sldNum" sz="quarter" idx="12"/>
          </p:nvPr>
        </p:nvSpPr>
        <p:spPr/>
        <p:txBody>
          <a:bodyPr/>
          <a:lstStyle/>
          <a:p>
            <a:fld id="{4B3E5C0B-6636-44DB-B3C1-A90BB6A1BC3C}" type="slidenum">
              <a:rPr lang="en-GB" smtClean="0"/>
              <a:pPr/>
              <a:t>2</a:t>
            </a:fld>
            <a:endParaRPr lang="en-GB"/>
          </a:p>
        </p:txBody>
      </p:sp>
      <p:sp>
        <p:nvSpPr>
          <p:cNvPr id="5" name="Footer Placeholder 4"/>
          <p:cNvSpPr>
            <a:spLocks noGrp="1"/>
          </p:cNvSpPr>
          <p:nvPr>
            <p:ph type="ftr" sz="quarter" idx="11"/>
          </p:nvPr>
        </p:nvSpPr>
        <p:spPr/>
        <p:txBody>
          <a:bodyPr/>
          <a:lstStyle/>
          <a:p>
            <a:r>
              <a:rPr lang="en-GB"/>
              <a:t>523 Chem/ M. Al-Qunaibit-2018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High Spin vs. Low Spin complexes</a:t>
            </a:r>
            <a:endParaRPr lang="en-GB" sz="3600" b="1" dirty="0"/>
          </a:p>
        </p:txBody>
      </p:sp>
      <p:sp>
        <p:nvSpPr>
          <p:cNvPr id="3" name="Content Placeholder 2"/>
          <p:cNvSpPr>
            <a:spLocks noGrp="1"/>
          </p:cNvSpPr>
          <p:nvPr>
            <p:ph idx="1"/>
          </p:nvPr>
        </p:nvSpPr>
        <p:spPr/>
        <p:txBody>
          <a:bodyPr>
            <a:normAutofit/>
          </a:bodyPr>
          <a:lstStyle/>
          <a:p>
            <a:pPr>
              <a:buNone/>
            </a:pPr>
            <a:r>
              <a:rPr lang="en-US" dirty="0"/>
              <a:t>For </a:t>
            </a:r>
            <a:r>
              <a:rPr lang="en-US" dirty="0">
                <a:solidFill>
                  <a:srgbClr val="FF0000"/>
                </a:solidFill>
              </a:rPr>
              <a:t>O</a:t>
            </a:r>
            <a:r>
              <a:rPr lang="en-US" baseline="-25000" dirty="0">
                <a:solidFill>
                  <a:srgbClr val="FF0000"/>
                </a:solidFill>
              </a:rPr>
              <a:t>h</a:t>
            </a:r>
            <a:r>
              <a:rPr lang="en-US" dirty="0"/>
              <a:t> complexes:</a:t>
            </a:r>
            <a:endParaRPr lang="en-GB" dirty="0"/>
          </a:p>
          <a:p>
            <a:r>
              <a:rPr lang="en-GB" dirty="0"/>
              <a:t>Low-spin complexes occur in </a:t>
            </a:r>
            <a:r>
              <a:rPr lang="en-GB" b="1" dirty="0">
                <a:solidFill>
                  <a:srgbClr val="0070C0"/>
                </a:solidFill>
              </a:rPr>
              <a:t>strong </a:t>
            </a:r>
            <a:r>
              <a:rPr lang="en-GB" b="1" dirty="0" err="1">
                <a:solidFill>
                  <a:srgbClr val="0070C0"/>
                </a:solidFill>
              </a:rPr>
              <a:t>ligand</a:t>
            </a:r>
            <a:r>
              <a:rPr lang="en-GB" b="1" dirty="0">
                <a:solidFill>
                  <a:srgbClr val="0070C0"/>
                </a:solidFill>
              </a:rPr>
              <a:t> fields</a:t>
            </a:r>
            <a:r>
              <a:rPr lang="en-GB" dirty="0">
                <a:solidFill>
                  <a:srgbClr val="0070C0"/>
                </a:solidFill>
              </a:rPr>
              <a:t> </a:t>
            </a:r>
          </a:p>
          <a:p>
            <a:r>
              <a:rPr lang="en-GB" dirty="0"/>
              <a:t>High-spin complexes arise when </a:t>
            </a:r>
            <a:r>
              <a:rPr lang="en-GB" dirty="0">
                <a:sym typeface="Symbol"/>
              </a:rPr>
              <a:t></a:t>
            </a:r>
            <a:r>
              <a:rPr lang="en-GB" baseline="-25000" dirty="0"/>
              <a:t>o</a:t>
            </a:r>
            <a:r>
              <a:rPr lang="en-GB" dirty="0"/>
              <a:t> is small, a </a:t>
            </a:r>
            <a:r>
              <a:rPr lang="en-GB" b="1" dirty="0">
                <a:solidFill>
                  <a:srgbClr val="0070C0"/>
                </a:solidFill>
              </a:rPr>
              <a:t>weak ligand field</a:t>
            </a:r>
          </a:p>
          <a:p>
            <a:pPr marL="0" indent="0">
              <a:buNone/>
            </a:pPr>
            <a:r>
              <a:rPr lang="en-GB" dirty="0"/>
              <a:t> For </a:t>
            </a:r>
            <a:r>
              <a:rPr lang="en-GB" dirty="0">
                <a:solidFill>
                  <a:srgbClr val="FF0000"/>
                </a:solidFill>
              </a:rPr>
              <a:t>T</a:t>
            </a:r>
            <a:r>
              <a:rPr lang="en-GB" baseline="-25000" dirty="0">
                <a:solidFill>
                  <a:srgbClr val="FF0000"/>
                </a:solidFill>
              </a:rPr>
              <a:t>d</a:t>
            </a:r>
            <a:r>
              <a:rPr lang="en-GB" dirty="0"/>
              <a:t> complexes:</a:t>
            </a:r>
          </a:p>
          <a:p>
            <a:r>
              <a:rPr lang="en-GB" dirty="0"/>
              <a:t> </a:t>
            </a:r>
            <a:r>
              <a:rPr lang="en-GB" dirty="0">
                <a:sym typeface="Symbol"/>
              </a:rPr>
              <a:t></a:t>
            </a:r>
            <a:r>
              <a:rPr lang="en-GB" baseline="-25000" dirty="0"/>
              <a:t>t</a:t>
            </a:r>
            <a:r>
              <a:rPr lang="en-GB" dirty="0"/>
              <a:t> is small and always equates to a weak field; tetrahedral complexes are always high-spin.</a:t>
            </a:r>
          </a:p>
          <a:p>
            <a:endParaRPr lang="en-GB" dirty="0"/>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836713"/>
            <a:ext cx="8915400" cy="5289452"/>
          </a:xfrm>
        </p:spPr>
        <p:txBody>
          <a:bodyPr>
            <a:normAutofit/>
          </a:bodyPr>
          <a:lstStyle/>
          <a:p>
            <a:pPr marL="0" indent="0" algn="ctr">
              <a:buNone/>
            </a:pPr>
            <a:endParaRPr lang="en-GB" sz="4400" dirty="0">
              <a:solidFill>
                <a:srgbClr val="00B050"/>
              </a:solidFill>
            </a:endParaRPr>
          </a:p>
          <a:p>
            <a:pPr marL="0" indent="0" algn="ctr">
              <a:buNone/>
            </a:pPr>
            <a:r>
              <a:rPr lang="en-GB" sz="4400" dirty="0">
                <a:solidFill>
                  <a:srgbClr val="00B050"/>
                </a:solidFill>
              </a:rPr>
              <a:t>What is the effect of each of strong and weak field ligands on </a:t>
            </a:r>
            <a:r>
              <a:rPr lang="en-GB" sz="4400" i="1" dirty="0">
                <a:solidFill>
                  <a:srgbClr val="00B050"/>
                </a:solidFill>
              </a:rPr>
              <a:t>d</a:t>
            </a:r>
            <a:r>
              <a:rPr lang="en-GB" sz="4400" dirty="0">
                <a:solidFill>
                  <a:srgbClr val="00B050"/>
                </a:solidFill>
              </a:rPr>
              <a:t>-electrons in transition metals? </a:t>
            </a: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21</a:t>
            </a:fld>
            <a:endParaRPr lang="en-GB"/>
          </a:p>
        </p:txBody>
      </p:sp>
    </p:spTree>
    <p:extLst>
      <p:ext uri="{BB962C8B-B14F-4D97-AF65-F5344CB8AC3E}">
        <p14:creationId xmlns:p14="http://schemas.microsoft.com/office/powerpoint/2010/main" val="510446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Symmetry labels under a ligand field effect</a:t>
            </a:r>
            <a:endParaRPr lang="en-GB" sz="3600" b="1" dirty="0"/>
          </a:p>
        </p:txBody>
      </p:sp>
      <p:sp>
        <p:nvSpPr>
          <p:cNvPr id="3" name="Content Placeholder 2"/>
          <p:cNvSpPr>
            <a:spLocks noGrp="1"/>
          </p:cNvSpPr>
          <p:nvPr>
            <p:ph idx="1"/>
          </p:nvPr>
        </p:nvSpPr>
        <p:spPr/>
        <p:txBody>
          <a:bodyPr>
            <a:noAutofit/>
          </a:bodyPr>
          <a:lstStyle/>
          <a:p>
            <a:r>
              <a:rPr lang="en-GB" dirty="0"/>
              <a:t>Based on the technique of direct products we can evaluate the symmetry label for any </a:t>
            </a:r>
            <a:r>
              <a:rPr lang="en-GB" i="1" dirty="0" err="1"/>
              <a:t>d</a:t>
            </a:r>
            <a:r>
              <a:rPr lang="en-GB" baseline="30000" dirty="0" err="1"/>
              <a:t>n</a:t>
            </a:r>
            <a:r>
              <a:rPr lang="en-GB" baseline="30000" dirty="0"/>
              <a:t> </a:t>
            </a:r>
            <a:r>
              <a:rPr lang="en-GB" dirty="0"/>
              <a:t> configuration for a complex of O</a:t>
            </a:r>
            <a:r>
              <a:rPr lang="en-GB" baseline="-25000" dirty="0"/>
              <a:t>h</a:t>
            </a:r>
            <a:r>
              <a:rPr lang="en-GB" dirty="0"/>
              <a:t> symmetry (</a:t>
            </a:r>
            <a:r>
              <a:rPr lang="en-GB" i="1" dirty="0"/>
              <a:t>out of the scope of this course</a:t>
            </a:r>
            <a:r>
              <a:rPr lang="en-GB" dirty="0"/>
              <a:t>).</a:t>
            </a:r>
          </a:p>
          <a:p>
            <a:r>
              <a:rPr lang="en-GB" dirty="0"/>
              <a:t>As a result, and just as </a:t>
            </a:r>
            <a:r>
              <a:rPr lang="en-GB" i="1" dirty="0"/>
              <a:t>d</a:t>
            </a:r>
            <a:r>
              <a:rPr lang="en-GB" dirty="0"/>
              <a:t>-orbitals split under a ligand field, so do terms;</a:t>
            </a:r>
          </a:p>
          <a:p>
            <a:pPr marL="0" indent="0">
              <a:buNone/>
            </a:pPr>
            <a:r>
              <a:rPr lang="en-GB" dirty="0"/>
              <a:t>For O</a:t>
            </a:r>
            <a:r>
              <a:rPr lang="en-GB" baseline="-25000" dirty="0"/>
              <a:t>h</a:t>
            </a:r>
            <a:r>
              <a:rPr lang="en-GB" dirty="0"/>
              <a:t> complexes: </a:t>
            </a:r>
            <a:r>
              <a:rPr lang="en-GB" dirty="0">
                <a:sym typeface="Symbol" panose="05050102010706020507" pitchFamily="18" charset="2"/>
              </a:rPr>
              <a:t></a:t>
            </a:r>
            <a:r>
              <a:rPr lang="en-GB" dirty="0"/>
              <a:t> </a:t>
            </a:r>
            <a:r>
              <a:rPr lang="en-GB" dirty="0" err="1"/>
              <a:t>E</a:t>
            </a:r>
            <a:r>
              <a:rPr lang="en-GB" baseline="-25000" dirty="0" err="1"/>
              <a:t>g</a:t>
            </a:r>
            <a:r>
              <a:rPr lang="en-GB" dirty="0"/>
              <a:t> and T</a:t>
            </a:r>
            <a:r>
              <a:rPr lang="en-GB" baseline="-25000" dirty="0"/>
              <a:t>2g</a:t>
            </a:r>
          </a:p>
          <a:p>
            <a:pPr marL="0" indent="0">
              <a:buNone/>
            </a:pPr>
            <a:r>
              <a:rPr lang="en-GB" dirty="0"/>
              <a:t>For T</a:t>
            </a:r>
            <a:r>
              <a:rPr lang="en-GB" baseline="-25000" dirty="0"/>
              <a:t>d</a:t>
            </a:r>
            <a:r>
              <a:rPr lang="en-GB" dirty="0"/>
              <a:t> complexes : </a:t>
            </a:r>
            <a:r>
              <a:rPr lang="en-GB" dirty="0">
                <a:sym typeface="Symbol" panose="05050102010706020507" pitchFamily="18" charset="2"/>
              </a:rPr>
              <a:t></a:t>
            </a:r>
            <a:r>
              <a:rPr lang="en-GB" dirty="0"/>
              <a:t> T</a:t>
            </a:r>
            <a:r>
              <a:rPr lang="en-GB" baseline="-25000" dirty="0"/>
              <a:t>2</a:t>
            </a:r>
            <a:r>
              <a:rPr lang="en-GB" dirty="0"/>
              <a:t> and E</a:t>
            </a:r>
          </a:p>
          <a:p>
            <a:pPr marL="0" indent="0">
              <a:buNone/>
            </a:pPr>
            <a:endParaRPr lang="en-GB" dirty="0"/>
          </a:p>
          <a:p>
            <a:pPr marL="0" indent="0">
              <a:buNone/>
            </a:pPr>
            <a:endParaRPr lang="en-GB" dirty="0"/>
          </a:p>
          <a:p>
            <a:pPr marL="0" indent="0">
              <a:buNone/>
            </a:pPr>
            <a:r>
              <a:rPr lang="en-GB" dirty="0"/>
              <a:t> </a:t>
            </a:r>
          </a:p>
          <a:p>
            <a:pPr>
              <a:buNone/>
            </a:pPr>
            <a:endParaRPr lang="en-GB" dirty="0"/>
          </a:p>
          <a:p>
            <a:endParaRPr lang="en-US" dirty="0"/>
          </a:p>
          <a:p>
            <a:endParaRPr lang="en-GB" dirty="0"/>
          </a:p>
        </p:txBody>
      </p:sp>
      <p:sp>
        <p:nvSpPr>
          <p:cNvPr id="4" name="Slide Number Placeholder 3"/>
          <p:cNvSpPr>
            <a:spLocks noGrp="1"/>
          </p:cNvSpPr>
          <p:nvPr>
            <p:ph type="sldNum" sz="quarter" idx="12"/>
          </p:nvPr>
        </p:nvSpPr>
        <p:spPr/>
        <p:txBody>
          <a:bodyPr/>
          <a:lstStyle/>
          <a:p>
            <a:fld id="{4B3E5C0B-6636-44DB-B3C1-A90BB6A1BC3C}" type="slidenum">
              <a:rPr lang="en-GB" smtClean="0"/>
              <a:pPr/>
              <a:t>22</a:t>
            </a:fld>
            <a:endParaRPr lang="en-GB"/>
          </a:p>
        </p:txBody>
      </p:sp>
      <p:sp>
        <p:nvSpPr>
          <p:cNvPr id="5" name="Footer Placeholder 4"/>
          <p:cNvSpPr>
            <a:spLocks noGrp="1"/>
          </p:cNvSpPr>
          <p:nvPr>
            <p:ph type="ftr" sz="quarter" idx="11"/>
          </p:nvPr>
        </p:nvSpPr>
        <p:spPr/>
        <p:txBody>
          <a:bodyPr/>
          <a:lstStyle/>
          <a:p>
            <a:r>
              <a:rPr lang="en-GB"/>
              <a:t>523 Chem/ M. Al-Qunaibit</a:t>
            </a:r>
          </a:p>
        </p:txBody>
      </p:sp>
    </p:spTree>
    <p:extLst>
      <p:ext uri="{BB962C8B-B14F-4D97-AF65-F5344CB8AC3E}">
        <p14:creationId xmlns:p14="http://schemas.microsoft.com/office/powerpoint/2010/main" val="2025671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b="1" i="1" dirty="0"/>
              <a:t>d</a:t>
            </a:r>
            <a:r>
              <a:rPr lang="en-US" sz="3200" b="1" dirty="0"/>
              <a:t>-orbital splitting in various symmetry fields</a:t>
            </a:r>
            <a:endParaRPr lang="en-GB" sz="3200" b="1" i="1" dirty="0"/>
          </a:p>
        </p:txBody>
      </p:sp>
      <p:pic>
        <p:nvPicPr>
          <p:cNvPr id="9" name="Picture 2" descr="CFT splitting"/>
          <p:cNvPicPr>
            <a:picLocks noGrp="1" noChangeAspect="1" noChangeArrowheads="1"/>
          </p:cNvPicPr>
          <p:nvPr>
            <p:ph idx="1"/>
          </p:nvPr>
        </p:nvPicPr>
        <p:blipFill>
          <a:blip r:embed="rId3" cstate="print"/>
          <a:srcRect t="12345"/>
          <a:stretch>
            <a:fillRect/>
          </a:stretch>
        </p:blipFill>
        <p:spPr bwMode="auto">
          <a:xfrm>
            <a:off x="920553" y="1412776"/>
            <a:ext cx="7897884" cy="4346700"/>
          </a:xfrm>
          <a:prstGeom prst="rect">
            <a:avLst/>
          </a:prstGeom>
          <a:noFill/>
        </p:spPr>
      </p:pic>
      <p:sp>
        <p:nvSpPr>
          <p:cNvPr id="8" name="Slide Number Placeholder 7"/>
          <p:cNvSpPr>
            <a:spLocks noGrp="1"/>
          </p:cNvSpPr>
          <p:nvPr>
            <p:ph type="sldNum" sz="quarter" idx="12"/>
          </p:nvPr>
        </p:nvSpPr>
        <p:spPr/>
        <p:txBody>
          <a:bodyPr/>
          <a:lstStyle/>
          <a:p>
            <a:fld id="{A7A45269-89C3-4996-BF41-3CAB0ADAEFEB}" type="slidenum">
              <a:rPr lang="en-GB" smtClean="0"/>
              <a:pPr/>
              <a:t>23</a:t>
            </a:fld>
            <a:endParaRPr lang="en-GB"/>
          </a:p>
        </p:txBody>
      </p:sp>
      <p:sp>
        <p:nvSpPr>
          <p:cNvPr id="10" name="Footer Placeholder 9"/>
          <p:cNvSpPr>
            <a:spLocks noGrp="1"/>
          </p:cNvSpPr>
          <p:nvPr>
            <p:ph type="ftr" sz="quarter" idx="11"/>
          </p:nvPr>
        </p:nvSpPr>
        <p:spPr/>
        <p:txBody>
          <a:bodyPr/>
          <a:lstStyle/>
          <a:p>
            <a:r>
              <a:rPr lang="en-GB"/>
              <a:t>523 Chem/ M. Al-Qunaibit</a:t>
            </a:r>
          </a:p>
        </p:txBody>
      </p:sp>
    </p:spTree>
    <p:extLst>
      <p:ext uri="{BB962C8B-B14F-4D97-AF65-F5344CB8AC3E}">
        <p14:creationId xmlns:p14="http://schemas.microsoft.com/office/powerpoint/2010/main" val="140566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Term Symbols </a:t>
            </a:r>
            <a:r>
              <a:rPr lang="en-US" sz="3200" b="1" baseline="30000" dirty="0"/>
              <a:t>2S+1</a:t>
            </a:r>
            <a:r>
              <a:rPr lang="en-US" sz="3200" b="1" dirty="0"/>
              <a:t> L</a:t>
            </a:r>
            <a:r>
              <a:rPr lang="en-US" sz="3200" b="1" baseline="-25000" dirty="0"/>
              <a:t>J</a:t>
            </a:r>
            <a:endParaRPr lang="en-GB" sz="3200" b="1" dirty="0"/>
          </a:p>
        </p:txBody>
      </p:sp>
      <p:sp>
        <p:nvSpPr>
          <p:cNvPr id="3" name="Content Placeholder 2"/>
          <p:cNvSpPr>
            <a:spLocks noGrp="1"/>
          </p:cNvSpPr>
          <p:nvPr>
            <p:ph idx="1"/>
          </p:nvPr>
        </p:nvSpPr>
        <p:spPr>
          <a:xfrm>
            <a:off x="495300" y="1268760"/>
            <a:ext cx="8915400" cy="4857403"/>
          </a:xfrm>
        </p:spPr>
        <p:txBody>
          <a:bodyPr>
            <a:normAutofit/>
          </a:bodyPr>
          <a:lstStyle/>
          <a:p>
            <a:pPr>
              <a:lnSpc>
                <a:spcPct val="110000"/>
              </a:lnSpc>
              <a:buNone/>
            </a:pPr>
            <a:r>
              <a:rPr lang="en-GB" dirty="0"/>
              <a:t>They describe multi-electron arrangements associated with a set of quantum numbers;</a:t>
            </a:r>
          </a:p>
          <a:p>
            <a:pPr>
              <a:lnSpc>
                <a:spcPct val="110000"/>
              </a:lnSpc>
            </a:pPr>
            <a:r>
              <a:rPr lang="en-GB" dirty="0"/>
              <a:t> Each term (</a:t>
            </a:r>
            <a:r>
              <a:rPr lang="en-GB" i="1" dirty="0"/>
              <a:t>S</a:t>
            </a:r>
            <a:r>
              <a:rPr lang="en-GB" dirty="0"/>
              <a:t>, </a:t>
            </a:r>
            <a:r>
              <a:rPr lang="en-GB" i="1" dirty="0"/>
              <a:t>P</a:t>
            </a:r>
            <a:r>
              <a:rPr lang="en-GB" dirty="0"/>
              <a:t>, </a:t>
            </a:r>
            <a:r>
              <a:rPr lang="en-GB" i="1" dirty="0"/>
              <a:t>D</a:t>
            </a:r>
            <a:r>
              <a:rPr lang="en-GB" dirty="0"/>
              <a:t>, </a:t>
            </a:r>
            <a:r>
              <a:rPr lang="en-GB" i="1" dirty="0"/>
              <a:t>F</a:t>
            </a:r>
            <a:r>
              <a:rPr lang="en-GB" dirty="0"/>
              <a:t>, </a:t>
            </a:r>
            <a:r>
              <a:rPr lang="en-GB" i="1" dirty="0"/>
              <a:t>G</a:t>
            </a:r>
            <a:r>
              <a:rPr lang="en-GB" dirty="0"/>
              <a:t>) corresponds to a maximum </a:t>
            </a:r>
            <a:r>
              <a:rPr lang="en-GB" dirty="0">
                <a:solidFill>
                  <a:srgbClr val="0070C0"/>
                </a:solidFill>
              </a:rPr>
              <a:t>orbital quantum number </a:t>
            </a:r>
            <a:r>
              <a:rPr lang="en-GB" dirty="0"/>
              <a:t>(</a:t>
            </a:r>
            <a:r>
              <a:rPr lang="en-GB" i="1" dirty="0"/>
              <a:t>L =</a:t>
            </a:r>
            <a:r>
              <a:rPr lang="en-GB" dirty="0"/>
              <a:t> </a:t>
            </a:r>
            <a:r>
              <a:rPr lang="en-GB" dirty="0">
                <a:sym typeface="Symbol"/>
              </a:rPr>
              <a:t></a:t>
            </a:r>
            <a:r>
              <a:rPr lang="en-GB" i="1" dirty="0"/>
              <a:t>m</a:t>
            </a:r>
            <a:r>
              <a:rPr lang="en-GB" i="1" baseline="-25000" dirty="0"/>
              <a:t>l</a:t>
            </a:r>
            <a:r>
              <a:rPr lang="en-GB" i="1" dirty="0"/>
              <a:t> </a:t>
            </a:r>
            <a:r>
              <a:rPr lang="en-GB" dirty="0"/>
              <a:t>)</a:t>
            </a:r>
          </a:p>
          <a:p>
            <a:pPr>
              <a:lnSpc>
                <a:spcPct val="110000"/>
              </a:lnSpc>
            </a:pPr>
            <a:r>
              <a:rPr lang="en-GB" dirty="0"/>
              <a:t>Each </a:t>
            </a:r>
            <a:r>
              <a:rPr lang="en-GB" i="1" dirty="0"/>
              <a:t>L</a:t>
            </a:r>
            <a:r>
              <a:rPr lang="en-GB" dirty="0"/>
              <a:t> has 2</a:t>
            </a:r>
            <a:r>
              <a:rPr lang="en-GB" i="1" dirty="0"/>
              <a:t>L</a:t>
            </a:r>
            <a:r>
              <a:rPr lang="en-GB" dirty="0"/>
              <a:t> + 1 associated </a:t>
            </a:r>
            <a:r>
              <a:rPr lang="en-GB" i="1" dirty="0"/>
              <a:t>M</a:t>
            </a:r>
            <a:r>
              <a:rPr lang="en-GB" i="1" baseline="-25000" dirty="0"/>
              <a:t>L</a:t>
            </a:r>
            <a:r>
              <a:rPr lang="en-GB" dirty="0"/>
              <a:t> values.</a:t>
            </a:r>
          </a:p>
          <a:p>
            <a:pPr>
              <a:lnSpc>
                <a:spcPct val="110000"/>
              </a:lnSpc>
            </a:pPr>
            <a:r>
              <a:rPr lang="en-GB" dirty="0"/>
              <a:t> 2S+1 = the </a:t>
            </a:r>
            <a:r>
              <a:rPr lang="en-GB" dirty="0">
                <a:solidFill>
                  <a:srgbClr val="0070C0"/>
                </a:solidFill>
              </a:rPr>
              <a:t>spin multiplicity </a:t>
            </a:r>
            <a:r>
              <a:rPr lang="en-GB" dirty="0"/>
              <a:t>( singlet, triplet, etc)</a:t>
            </a:r>
          </a:p>
          <a:p>
            <a:pPr>
              <a:lnSpc>
                <a:spcPct val="110000"/>
              </a:lnSpc>
            </a:pPr>
            <a:r>
              <a:rPr lang="en-US" dirty="0"/>
              <a:t>J = values </a:t>
            </a:r>
            <a:r>
              <a:rPr lang="en-GB" dirty="0"/>
              <a:t>from </a:t>
            </a:r>
            <a:r>
              <a:rPr lang="en-GB" i="1" dirty="0"/>
              <a:t>L</a:t>
            </a:r>
            <a:r>
              <a:rPr lang="en-GB" dirty="0"/>
              <a:t>+</a:t>
            </a:r>
            <a:r>
              <a:rPr lang="en-GB" i="1" dirty="0"/>
              <a:t>S</a:t>
            </a:r>
            <a:r>
              <a:rPr lang="en-GB" dirty="0"/>
              <a:t> to </a:t>
            </a:r>
            <a:r>
              <a:rPr lang="en-GB" i="1" dirty="0"/>
              <a:t>L</a:t>
            </a:r>
            <a:r>
              <a:rPr lang="en-GB" dirty="0">
                <a:sym typeface="Symbol"/>
              </a:rPr>
              <a:t></a:t>
            </a:r>
            <a:r>
              <a:rPr lang="en-GB" i="1" dirty="0"/>
              <a:t>S</a:t>
            </a:r>
            <a:r>
              <a:rPr lang="en-GB" dirty="0"/>
              <a:t> </a:t>
            </a:r>
          </a:p>
        </p:txBody>
      </p:sp>
      <p:sp>
        <p:nvSpPr>
          <p:cNvPr id="4" name="Slide Number Placeholder 3"/>
          <p:cNvSpPr>
            <a:spLocks noGrp="1"/>
          </p:cNvSpPr>
          <p:nvPr>
            <p:ph type="sldNum" sz="quarter" idx="12"/>
          </p:nvPr>
        </p:nvSpPr>
        <p:spPr/>
        <p:txBody>
          <a:bodyPr/>
          <a:lstStyle/>
          <a:p>
            <a:fld id="{4B3E5C0B-6636-44DB-B3C1-A90BB6A1BC3C}" type="slidenum">
              <a:rPr lang="en-GB" smtClean="0"/>
              <a:pPr/>
              <a:t>3</a:t>
            </a:fld>
            <a:endParaRPr lang="en-GB"/>
          </a:p>
        </p:txBody>
      </p:sp>
      <p:sp>
        <p:nvSpPr>
          <p:cNvPr id="5" name="Footer Placeholder 4"/>
          <p:cNvSpPr>
            <a:spLocks noGrp="1"/>
          </p:cNvSpPr>
          <p:nvPr>
            <p:ph type="ftr" sz="quarter" idx="11"/>
          </p:nvPr>
        </p:nvSpPr>
        <p:spPr/>
        <p:txBody>
          <a:bodyPr/>
          <a:lstStyle/>
          <a:p>
            <a:r>
              <a:rPr lang="en-GB"/>
              <a:t>523 Chem/ M. Al-Qunaibit-2018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10" y="1484784"/>
            <a:ext cx="8915400" cy="4525963"/>
          </a:xfrm>
        </p:spPr>
        <p:txBody>
          <a:bodyPr>
            <a:normAutofit/>
          </a:bodyPr>
          <a:lstStyle/>
          <a:p>
            <a:pPr marL="0" indent="0" algn="ctr">
              <a:buNone/>
            </a:pPr>
            <a:r>
              <a:rPr lang="en-GB" sz="4400" dirty="0">
                <a:solidFill>
                  <a:srgbClr val="00B050"/>
                </a:solidFill>
              </a:rPr>
              <a:t>Find the all possible term symbol for  </a:t>
            </a:r>
            <a:r>
              <a:rPr lang="en-GB" sz="4400" dirty="0" err="1">
                <a:solidFill>
                  <a:srgbClr val="00B050"/>
                </a:solidFill>
              </a:rPr>
              <a:t>Ti</a:t>
            </a:r>
            <a:r>
              <a:rPr lang="en-GB" sz="4400" dirty="0">
                <a:solidFill>
                  <a:srgbClr val="00B050"/>
                </a:solidFill>
              </a:rPr>
              <a:t> (H</a:t>
            </a:r>
            <a:r>
              <a:rPr lang="en-GB" sz="4400" baseline="-25000" dirty="0">
                <a:solidFill>
                  <a:srgbClr val="00B050"/>
                </a:solidFill>
              </a:rPr>
              <a:t>2</a:t>
            </a:r>
            <a:r>
              <a:rPr lang="en-GB" sz="4400" dirty="0">
                <a:solidFill>
                  <a:srgbClr val="00B050"/>
                </a:solidFill>
              </a:rPr>
              <a:t>O)</a:t>
            </a:r>
            <a:r>
              <a:rPr lang="en-GB" sz="4400" baseline="-25000" dirty="0">
                <a:solidFill>
                  <a:srgbClr val="00B050"/>
                </a:solidFill>
              </a:rPr>
              <a:t>6</a:t>
            </a:r>
            <a:r>
              <a:rPr lang="en-GB" sz="4400" baseline="30000" dirty="0">
                <a:solidFill>
                  <a:srgbClr val="00B050"/>
                </a:solidFill>
              </a:rPr>
              <a:t>2+</a:t>
            </a:r>
          </a:p>
          <a:p>
            <a:pPr marL="0" indent="0" algn="ctr">
              <a:buNone/>
            </a:pPr>
            <a:endParaRPr lang="en-GB" sz="4400" baseline="30000" dirty="0">
              <a:solidFill>
                <a:srgbClr val="00B050"/>
              </a:solidFill>
            </a:endParaRPr>
          </a:p>
          <a:p>
            <a:pPr marL="0" indent="0" algn="ctr">
              <a:buNone/>
            </a:pPr>
            <a:r>
              <a:rPr lang="en-GB" sz="4400" dirty="0">
                <a:solidFill>
                  <a:srgbClr val="00B050"/>
                </a:solidFill>
              </a:rPr>
              <a:t>(</a:t>
            </a:r>
            <a:r>
              <a:rPr lang="en-GB" sz="4400" dirty="0" err="1">
                <a:solidFill>
                  <a:srgbClr val="00B050"/>
                </a:solidFill>
              </a:rPr>
              <a:t>Ti</a:t>
            </a:r>
            <a:r>
              <a:rPr lang="en-GB" sz="4400" dirty="0">
                <a:solidFill>
                  <a:srgbClr val="00B050"/>
                </a:solidFill>
              </a:rPr>
              <a:t> = 22 )</a:t>
            </a: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4</a:t>
            </a:fld>
            <a:endParaRPr lang="en-GB"/>
          </a:p>
        </p:txBody>
      </p:sp>
    </p:spTree>
    <p:extLst>
      <p:ext uri="{BB962C8B-B14F-4D97-AF65-F5344CB8AC3E}">
        <p14:creationId xmlns:p14="http://schemas.microsoft.com/office/powerpoint/2010/main" val="2774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Nomenclature Parallels</a:t>
            </a:r>
            <a:endParaRPr lang="en-GB" sz="3600" b="1" dirty="0"/>
          </a:p>
        </p:txBody>
      </p:sp>
      <p:graphicFrame>
        <p:nvGraphicFramePr>
          <p:cNvPr id="4" name="Content Placeholder 3"/>
          <p:cNvGraphicFramePr>
            <a:graphicFrameLocks noGrp="1"/>
          </p:cNvGraphicFramePr>
          <p:nvPr>
            <p:ph idx="1"/>
          </p:nvPr>
        </p:nvGraphicFramePr>
        <p:xfrm>
          <a:off x="350489" y="1340766"/>
          <a:ext cx="9283032" cy="4896544"/>
        </p:xfrm>
        <a:graphic>
          <a:graphicData uri="http://schemas.openxmlformats.org/drawingml/2006/table">
            <a:tbl>
              <a:tblPr/>
              <a:tblGrid>
                <a:gridCol w="1065755">
                  <a:extLst>
                    <a:ext uri="{9D8B030D-6E8A-4147-A177-3AD203B41FA5}">
                      <a16:colId xmlns:a16="http://schemas.microsoft.com/office/drawing/2014/main" val="20000"/>
                    </a:ext>
                  </a:extLst>
                </a:gridCol>
                <a:gridCol w="709674">
                  <a:extLst>
                    <a:ext uri="{9D8B030D-6E8A-4147-A177-3AD203B41FA5}">
                      <a16:colId xmlns:a16="http://schemas.microsoft.com/office/drawing/2014/main" val="20001"/>
                    </a:ext>
                  </a:extLst>
                </a:gridCol>
                <a:gridCol w="2262242">
                  <a:extLst>
                    <a:ext uri="{9D8B030D-6E8A-4147-A177-3AD203B41FA5}">
                      <a16:colId xmlns:a16="http://schemas.microsoft.com/office/drawing/2014/main" val="20002"/>
                    </a:ext>
                  </a:extLst>
                </a:gridCol>
                <a:gridCol w="817993">
                  <a:extLst>
                    <a:ext uri="{9D8B030D-6E8A-4147-A177-3AD203B41FA5}">
                      <a16:colId xmlns:a16="http://schemas.microsoft.com/office/drawing/2014/main" val="20003"/>
                    </a:ext>
                  </a:extLst>
                </a:gridCol>
                <a:gridCol w="652401">
                  <a:extLst>
                    <a:ext uri="{9D8B030D-6E8A-4147-A177-3AD203B41FA5}">
                      <a16:colId xmlns:a16="http://schemas.microsoft.com/office/drawing/2014/main" val="20004"/>
                    </a:ext>
                  </a:extLst>
                </a:gridCol>
                <a:gridCol w="2358109">
                  <a:extLst>
                    <a:ext uri="{9D8B030D-6E8A-4147-A177-3AD203B41FA5}">
                      <a16:colId xmlns:a16="http://schemas.microsoft.com/office/drawing/2014/main" val="20005"/>
                    </a:ext>
                  </a:extLst>
                </a:gridCol>
                <a:gridCol w="1416858">
                  <a:extLst>
                    <a:ext uri="{9D8B030D-6E8A-4147-A177-3AD203B41FA5}">
                      <a16:colId xmlns:a16="http://schemas.microsoft.com/office/drawing/2014/main" val="20006"/>
                    </a:ext>
                  </a:extLst>
                </a:gridCol>
              </a:tblGrid>
              <a:tr h="699506">
                <a:tc>
                  <a:txBody>
                    <a:bodyPr/>
                    <a:lstStyle/>
                    <a:p>
                      <a:pPr algn="ctr">
                        <a:spcAft>
                          <a:spcPts val="0"/>
                        </a:spcAft>
                      </a:pPr>
                      <a:r>
                        <a:rPr lang="en-GB" sz="2000" b="1" dirty="0">
                          <a:latin typeface="Times New Roman"/>
                          <a:ea typeface="Times New Roman"/>
                          <a:cs typeface="Times New Roman"/>
                        </a:rPr>
                        <a:t>orbital</a:t>
                      </a:r>
                      <a:endParaRPr lang="en-GB" sz="20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latin typeface="Times New Roman"/>
                          <a:ea typeface="Times New Roman"/>
                          <a:cs typeface="Times New Roman"/>
                        </a:rPr>
                        <a:t>l</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latin typeface="Times New Roman"/>
                          <a:ea typeface="Times New Roman"/>
                          <a:cs typeface="Times New Roman"/>
                        </a:rPr>
                        <a:t>m</a:t>
                      </a:r>
                      <a:r>
                        <a:rPr lang="en-GB" sz="2000" i="1" baseline="-25000">
                          <a:latin typeface="Times New Roman"/>
                          <a:ea typeface="Times New Roman"/>
                          <a:cs typeface="Times New Roman"/>
                        </a:rPr>
                        <a:t>l</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b="1">
                          <a:latin typeface="Times New Roman"/>
                          <a:ea typeface="Times New Roman"/>
                          <a:cs typeface="Times New Roman"/>
                        </a:rPr>
                        <a:t>term</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L</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M</a:t>
                      </a:r>
                      <a:r>
                        <a:rPr lang="en-GB" sz="2000" i="1" baseline="-25000">
                          <a:solidFill>
                            <a:srgbClr val="000000"/>
                          </a:solidFill>
                          <a:latin typeface="Times New Roman"/>
                          <a:ea typeface="Times New Roman"/>
                          <a:cs typeface="Times New Roman"/>
                        </a:rPr>
                        <a:t>L</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degeneracy</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9506">
                <a:tc>
                  <a:txBody>
                    <a:bodyPr/>
                    <a:lstStyle/>
                    <a:p>
                      <a:pPr algn="ctr">
                        <a:spcAft>
                          <a:spcPts val="0"/>
                        </a:spcAft>
                      </a:pPr>
                      <a:r>
                        <a:rPr lang="en-GB" sz="2000" i="1">
                          <a:latin typeface="Times New Roman"/>
                          <a:ea typeface="Times New Roman"/>
                          <a:cs typeface="Times New Roman"/>
                        </a:rPr>
                        <a:t>s</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0</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0</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S</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0</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0</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1</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9506">
                <a:tc>
                  <a:txBody>
                    <a:bodyPr/>
                    <a:lstStyle/>
                    <a:p>
                      <a:pPr algn="ctr">
                        <a:spcAft>
                          <a:spcPts val="0"/>
                        </a:spcAft>
                      </a:pPr>
                      <a:r>
                        <a:rPr lang="en-GB" sz="2000" i="1">
                          <a:latin typeface="Times New Roman"/>
                          <a:ea typeface="Times New Roman"/>
                          <a:cs typeface="Times New Roman"/>
                        </a:rPr>
                        <a:t>p</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1</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1,  0, -1</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P</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1</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 1, 0, -1</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3</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9506">
                <a:tc>
                  <a:txBody>
                    <a:bodyPr/>
                    <a:lstStyle/>
                    <a:p>
                      <a:pPr algn="ctr">
                        <a:spcAft>
                          <a:spcPts val="0"/>
                        </a:spcAft>
                      </a:pPr>
                      <a:r>
                        <a:rPr lang="en-GB" sz="2000" i="1">
                          <a:latin typeface="Times New Roman"/>
                          <a:ea typeface="Times New Roman"/>
                          <a:cs typeface="Times New Roman"/>
                        </a:rPr>
                        <a:t>d</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2</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dirty="0">
                          <a:solidFill>
                            <a:srgbClr val="000000"/>
                          </a:solidFill>
                          <a:latin typeface="Times New Roman"/>
                          <a:ea typeface="Times New Roman"/>
                          <a:cs typeface="Times New Roman"/>
                        </a:rPr>
                        <a:t>2, 1,   0, -1, -2</a:t>
                      </a:r>
                      <a:endParaRPr lang="en-GB" sz="20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D</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2</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  2, 1, 0, -1, -2</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5</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99014">
                <a:tc>
                  <a:txBody>
                    <a:bodyPr/>
                    <a:lstStyle/>
                    <a:p>
                      <a:pPr algn="ctr">
                        <a:spcAft>
                          <a:spcPts val="0"/>
                        </a:spcAft>
                      </a:pPr>
                      <a:r>
                        <a:rPr lang="en-GB" sz="2000" i="1">
                          <a:latin typeface="Times New Roman"/>
                          <a:ea typeface="Times New Roman"/>
                          <a:cs typeface="Times New Roman"/>
                        </a:rPr>
                        <a:t>f</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3</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 3, 2, 1,  0, -1, -2, -3</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F</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3</a:t>
                      </a:r>
                      <a:endParaRPr lang="en-GB" sz="2000">
                        <a:latin typeface="Arial"/>
                        <a:ea typeface="Times New Roman"/>
                        <a:cs typeface="Times New Roman"/>
                      </a:endParaRPr>
                    </a:p>
                  </a:txBody>
                  <a:tcPr marL="74295" marR="742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   3, 2, 1, 0, -1, -2, -3</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7</a:t>
                      </a:r>
                      <a:endParaRPr lang="en-GB" sz="20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99506">
                <a:tc>
                  <a:txBody>
                    <a:bodyPr/>
                    <a:lstStyle/>
                    <a:p>
                      <a:pPr algn="ctr">
                        <a:spcAft>
                          <a:spcPts val="0"/>
                        </a:spcAft>
                      </a:pPr>
                      <a:r>
                        <a:rPr lang="en-GB" sz="2000" i="1">
                          <a:latin typeface="Times New Roman"/>
                          <a:ea typeface="Times New Roman"/>
                          <a:cs typeface="Times New Roman"/>
                        </a:rPr>
                        <a:t>g</a:t>
                      </a:r>
                      <a:endParaRPr lang="en-GB" sz="200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latin typeface="Times New Roman"/>
                          <a:ea typeface="Times New Roman"/>
                          <a:cs typeface="Times New Roman"/>
                        </a:rPr>
                        <a:t>4</a:t>
                      </a:r>
                      <a:endParaRPr lang="en-GB" sz="2000">
                        <a:latin typeface="Arial"/>
                        <a:ea typeface="Times New Roman"/>
                        <a:cs typeface="Times New Roman"/>
                      </a:endParaRPr>
                    </a:p>
                  </a:txBody>
                  <a:tcPr marL="74295" marR="7429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4, 3,….. 0,.…-3, -4</a:t>
                      </a:r>
                      <a:endParaRPr lang="en-GB" sz="200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i="1">
                          <a:solidFill>
                            <a:srgbClr val="000000"/>
                          </a:solidFill>
                          <a:latin typeface="Times New Roman"/>
                          <a:ea typeface="Times New Roman"/>
                          <a:cs typeface="Times New Roman"/>
                        </a:rPr>
                        <a:t>G</a:t>
                      </a:r>
                      <a:endParaRPr lang="en-GB" sz="200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4</a:t>
                      </a:r>
                      <a:endParaRPr lang="en-GB" sz="2000">
                        <a:latin typeface="Arial"/>
                        <a:ea typeface="Times New Roman"/>
                        <a:cs typeface="Times New Roman"/>
                      </a:endParaRPr>
                    </a:p>
                  </a:txBody>
                  <a:tcPr marL="74295" marR="7429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solidFill>
                            <a:srgbClr val="000000"/>
                          </a:solidFill>
                          <a:latin typeface="Times New Roman"/>
                          <a:ea typeface="Times New Roman"/>
                          <a:cs typeface="Times New Roman"/>
                        </a:rPr>
                        <a:t> 4, 3,…..0,.…-3, -4</a:t>
                      </a:r>
                      <a:endParaRPr lang="en-GB" sz="200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dirty="0">
                          <a:latin typeface="Times New Roman"/>
                          <a:ea typeface="Times New Roman"/>
                          <a:cs typeface="Times New Roman"/>
                        </a:rPr>
                        <a:t>9</a:t>
                      </a:r>
                      <a:endParaRPr lang="en-GB" sz="2000" dirty="0">
                        <a:latin typeface="Arial"/>
                        <a:ea typeface="Times New Roman"/>
                        <a:cs typeface="Times New Roman"/>
                      </a:endParaRPr>
                    </a:p>
                  </a:txBody>
                  <a:tcPr marL="74295" marR="74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4B3E5C0B-6636-44DB-B3C1-A90BB6A1BC3C}" type="slidenum">
              <a:rPr lang="en-GB" smtClean="0"/>
              <a:pPr/>
              <a:t>5</a:t>
            </a:fld>
            <a:endParaRPr lang="en-GB"/>
          </a:p>
        </p:txBody>
      </p:sp>
      <p:sp>
        <p:nvSpPr>
          <p:cNvPr id="6" name="Footer Placeholder 5"/>
          <p:cNvSpPr>
            <a:spLocks noGrp="1"/>
          </p:cNvSpPr>
          <p:nvPr>
            <p:ph type="ftr" sz="quarter" idx="11"/>
          </p:nvPr>
        </p:nvSpPr>
        <p:spPr/>
        <p:txBody>
          <a:bodyPr/>
          <a:lstStyle/>
          <a:p>
            <a:r>
              <a:rPr lang="en-GB"/>
              <a:t>523 Chem/ M. Al-Qunaibit-2018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Microstates</a:t>
            </a:r>
            <a:endParaRPr lang="en-GB" sz="3600" b="1" dirty="0"/>
          </a:p>
        </p:txBody>
      </p:sp>
      <p:sp>
        <p:nvSpPr>
          <p:cNvPr id="3" name="Content Placeholder 2"/>
          <p:cNvSpPr>
            <a:spLocks noGrp="1"/>
          </p:cNvSpPr>
          <p:nvPr>
            <p:ph idx="1"/>
          </p:nvPr>
        </p:nvSpPr>
        <p:spPr/>
        <p:txBody>
          <a:bodyPr>
            <a:normAutofit/>
          </a:bodyPr>
          <a:lstStyle/>
          <a:p>
            <a:pPr algn="ctr">
              <a:lnSpc>
                <a:spcPct val="150000"/>
              </a:lnSpc>
              <a:buNone/>
            </a:pPr>
            <a:r>
              <a:rPr lang="en-GB" dirty="0" err="1"/>
              <a:t>D</a:t>
            </a:r>
            <a:r>
              <a:rPr lang="en-GB" baseline="-25000" dirty="0" err="1"/>
              <a:t>t</a:t>
            </a:r>
            <a:r>
              <a:rPr lang="en-GB" dirty="0"/>
              <a:t> = (2N</a:t>
            </a:r>
            <a:r>
              <a:rPr lang="en-GB" baseline="-25000" dirty="0"/>
              <a:t>o</a:t>
            </a:r>
            <a:r>
              <a:rPr lang="en-GB" dirty="0"/>
              <a:t>)! / (2N</a:t>
            </a:r>
            <a:r>
              <a:rPr lang="en-GB" baseline="-25000" dirty="0"/>
              <a:t>o</a:t>
            </a:r>
            <a:r>
              <a:rPr lang="en-GB" dirty="0"/>
              <a:t> – N</a:t>
            </a:r>
            <a:r>
              <a:rPr lang="en-GB" baseline="-25000" dirty="0"/>
              <a:t>e</a:t>
            </a:r>
            <a:r>
              <a:rPr lang="en-GB" dirty="0"/>
              <a:t>)!(N</a:t>
            </a:r>
            <a:r>
              <a:rPr lang="en-GB" baseline="-25000" dirty="0"/>
              <a:t>e</a:t>
            </a:r>
            <a:r>
              <a:rPr lang="en-GB" dirty="0"/>
              <a:t>)!			</a:t>
            </a:r>
          </a:p>
          <a:p>
            <a:pPr>
              <a:lnSpc>
                <a:spcPct val="150000"/>
              </a:lnSpc>
              <a:buNone/>
            </a:pPr>
            <a:r>
              <a:rPr lang="en-GB" dirty="0"/>
              <a:t> </a:t>
            </a:r>
            <a:r>
              <a:rPr lang="en-GB" dirty="0" err="1"/>
              <a:t>D</a:t>
            </a:r>
            <a:r>
              <a:rPr lang="en-GB" baseline="-25000" dirty="0" err="1"/>
              <a:t>t</a:t>
            </a:r>
            <a:r>
              <a:rPr lang="en-GB" dirty="0"/>
              <a:t> = total number of microstates (total degeneracy of the configuration)</a:t>
            </a:r>
          </a:p>
          <a:p>
            <a:pPr>
              <a:lnSpc>
                <a:spcPct val="150000"/>
              </a:lnSpc>
            </a:pPr>
            <a:r>
              <a:rPr lang="en-GB" dirty="0"/>
              <a:t>N</a:t>
            </a:r>
            <a:r>
              <a:rPr lang="en-GB" baseline="-25000" dirty="0"/>
              <a:t>o</a:t>
            </a:r>
            <a:r>
              <a:rPr lang="en-GB" dirty="0"/>
              <a:t> = number of degenerate </a:t>
            </a:r>
            <a:r>
              <a:rPr lang="en-GB" dirty="0" err="1"/>
              <a:t>orbitals</a:t>
            </a:r>
            <a:endParaRPr lang="en-GB" dirty="0"/>
          </a:p>
          <a:p>
            <a:pPr>
              <a:lnSpc>
                <a:spcPct val="150000"/>
              </a:lnSpc>
            </a:pPr>
            <a:r>
              <a:rPr lang="en-GB" dirty="0"/>
              <a:t>N</a:t>
            </a:r>
            <a:r>
              <a:rPr lang="en-GB" baseline="-25000" dirty="0"/>
              <a:t>e</a:t>
            </a:r>
            <a:r>
              <a:rPr lang="en-GB" dirty="0"/>
              <a:t> = number of electrons </a:t>
            </a:r>
          </a:p>
          <a:p>
            <a:endParaRPr lang="en-GB" dirty="0"/>
          </a:p>
        </p:txBody>
      </p:sp>
      <p:sp>
        <p:nvSpPr>
          <p:cNvPr id="4" name="Slide Number Placeholder 3"/>
          <p:cNvSpPr>
            <a:spLocks noGrp="1"/>
          </p:cNvSpPr>
          <p:nvPr>
            <p:ph type="sldNum" sz="quarter" idx="12"/>
          </p:nvPr>
        </p:nvSpPr>
        <p:spPr/>
        <p:txBody>
          <a:bodyPr/>
          <a:lstStyle/>
          <a:p>
            <a:fld id="{4B3E5C0B-6636-44DB-B3C1-A90BB6A1BC3C}" type="slidenum">
              <a:rPr lang="en-GB" smtClean="0"/>
              <a:pPr/>
              <a:t>6</a:t>
            </a:fld>
            <a:endParaRPr lang="en-GB"/>
          </a:p>
        </p:txBody>
      </p:sp>
      <p:sp>
        <p:nvSpPr>
          <p:cNvPr id="5" name="Footer Placeholder 4"/>
          <p:cNvSpPr>
            <a:spLocks noGrp="1"/>
          </p:cNvSpPr>
          <p:nvPr>
            <p:ph type="ftr" sz="quarter" idx="11"/>
          </p:nvPr>
        </p:nvSpPr>
        <p:spPr/>
        <p:txBody>
          <a:bodyPr/>
          <a:lstStyle/>
          <a:p>
            <a:r>
              <a:rPr lang="en-GB"/>
              <a:t>523 Chem/ M. Al-Qunaibit-2018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10" y="1052736"/>
            <a:ext cx="8915400" cy="4958011"/>
          </a:xfrm>
        </p:spPr>
        <p:txBody>
          <a:bodyPr>
            <a:normAutofit/>
          </a:bodyPr>
          <a:lstStyle/>
          <a:p>
            <a:pPr marL="0" indent="0" algn="ctr">
              <a:buNone/>
            </a:pPr>
            <a:endParaRPr lang="en-GB" sz="4400" dirty="0">
              <a:solidFill>
                <a:srgbClr val="00B050"/>
              </a:solidFill>
            </a:endParaRPr>
          </a:p>
          <a:p>
            <a:pPr marL="0" indent="0" algn="ctr">
              <a:buNone/>
            </a:pPr>
            <a:r>
              <a:rPr lang="en-GB" sz="4800" dirty="0">
                <a:solidFill>
                  <a:srgbClr val="00B050"/>
                </a:solidFill>
              </a:rPr>
              <a:t>Find the number of microstates for Ti</a:t>
            </a:r>
            <a:r>
              <a:rPr lang="en-GB" sz="4800" baseline="30000" dirty="0">
                <a:solidFill>
                  <a:srgbClr val="00B050"/>
                </a:solidFill>
              </a:rPr>
              <a:t>2+</a:t>
            </a:r>
          </a:p>
          <a:p>
            <a:pPr marL="0" indent="0" algn="ctr">
              <a:buNone/>
            </a:pPr>
            <a:endParaRPr lang="en-GB" sz="4400" baseline="30000" dirty="0">
              <a:solidFill>
                <a:srgbClr val="00B050"/>
              </a:solidFill>
            </a:endParaRPr>
          </a:p>
          <a:p>
            <a:pPr marL="0" indent="0" algn="ctr">
              <a:buNone/>
            </a:pPr>
            <a:r>
              <a:rPr lang="en-GB" sz="4400" dirty="0">
                <a:solidFill>
                  <a:srgbClr val="00B050"/>
                </a:solidFill>
              </a:rPr>
              <a:t>(</a:t>
            </a:r>
            <a:r>
              <a:rPr lang="en-GB" sz="4400" dirty="0" err="1">
                <a:solidFill>
                  <a:srgbClr val="00B050"/>
                </a:solidFill>
              </a:rPr>
              <a:t>Ti</a:t>
            </a:r>
            <a:r>
              <a:rPr lang="en-GB" sz="4400" dirty="0">
                <a:solidFill>
                  <a:srgbClr val="00B050"/>
                </a:solidFill>
              </a:rPr>
              <a:t> = 22 )</a:t>
            </a:r>
          </a:p>
        </p:txBody>
      </p:sp>
      <p:sp>
        <p:nvSpPr>
          <p:cNvPr id="4" name="Footer Placeholder 3"/>
          <p:cNvSpPr>
            <a:spLocks noGrp="1"/>
          </p:cNvSpPr>
          <p:nvPr>
            <p:ph type="ftr" sz="quarter" idx="11"/>
          </p:nvPr>
        </p:nvSpPr>
        <p:spPr/>
        <p:txBody>
          <a:bodyPr/>
          <a:lstStyle/>
          <a:p>
            <a:r>
              <a:rPr lang="en-GB"/>
              <a:t>523 Chem/ M. Al-Qunaibit-2018</a:t>
            </a:r>
          </a:p>
        </p:txBody>
      </p:sp>
      <p:sp>
        <p:nvSpPr>
          <p:cNvPr id="5" name="Slide Number Placeholder 4"/>
          <p:cNvSpPr>
            <a:spLocks noGrp="1"/>
          </p:cNvSpPr>
          <p:nvPr>
            <p:ph type="sldNum" sz="quarter" idx="12"/>
          </p:nvPr>
        </p:nvSpPr>
        <p:spPr/>
        <p:txBody>
          <a:bodyPr/>
          <a:lstStyle/>
          <a:p>
            <a:fld id="{4B3E5C0B-6636-44DB-B3C1-A90BB6A1BC3C}" type="slidenum">
              <a:rPr lang="en-GB" smtClean="0"/>
              <a:pPr/>
              <a:t>7</a:t>
            </a:fld>
            <a:endParaRPr lang="en-GB"/>
          </a:p>
        </p:txBody>
      </p:sp>
    </p:spTree>
    <p:extLst>
      <p:ext uri="{BB962C8B-B14F-4D97-AF65-F5344CB8AC3E}">
        <p14:creationId xmlns:p14="http://schemas.microsoft.com/office/powerpoint/2010/main" val="80345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Microstates for various </a:t>
            </a:r>
            <a:r>
              <a:rPr lang="en-GB" sz="3600" b="1" i="1" dirty="0" err="1"/>
              <a:t>d</a:t>
            </a:r>
            <a:r>
              <a:rPr lang="en-GB" sz="3600" b="1" baseline="30000" dirty="0" err="1"/>
              <a:t>n</a:t>
            </a:r>
            <a:r>
              <a:rPr lang="en-GB" sz="3600" b="1" dirty="0"/>
              <a:t> configurations</a:t>
            </a:r>
          </a:p>
        </p:txBody>
      </p:sp>
      <p:graphicFrame>
        <p:nvGraphicFramePr>
          <p:cNvPr id="4" name="Content Placeholder 3"/>
          <p:cNvGraphicFramePr>
            <a:graphicFrameLocks noGrp="1"/>
          </p:cNvGraphicFramePr>
          <p:nvPr>
            <p:ph idx="1"/>
          </p:nvPr>
        </p:nvGraphicFramePr>
        <p:xfrm>
          <a:off x="1286589" y="2348877"/>
          <a:ext cx="7722862" cy="2376266"/>
        </p:xfrm>
        <a:graphic>
          <a:graphicData uri="http://schemas.openxmlformats.org/drawingml/2006/table">
            <a:tbl>
              <a:tblPr/>
              <a:tblGrid>
                <a:gridCol w="678860">
                  <a:extLst>
                    <a:ext uri="{9D8B030D-6E8A-4147-A177-3AD203B41FA5}">
                      <a16:colId xmlns:a16="http://schemas.microsoft.com/office/drawing/2014/main" val="20000"/>
                    </a:ext>
                  </a:extLst>
                </a:gridCol>
                <a:gridCol w="707238">
                  <a:extLst>
                    <a:ext uri="{9D8B030D-6E8A-4147-A177-3AD203B41FA5}">
                      <a16:colId xmlns:a16="http://schemas.microsoft.com/office/drawing/2014/main" val="20001"/>
                    </a:ext>
                  </a:extLst>
                </a:gridCol>
                <a:gridCol w="707238">
                  <a:extLst>
                    <a:ext uri="{9D8B030D-6E8A-4147-A177-3AD203B41FA5}">
                      <a16:colId xmlns:a16="http://schemas.microsoft.com/office/drawing/2014/main" val="20002"/>
                    </a:ext>
                  </a:extLst>
                </a:gridCol>
                <a:gridCol w="707238">
                  <a:extLst>
                    <a:ext uri="{9D8B030D-6E8A-4147-A177-3AD203B41FA5}">
                      <a16:colId xmlns:a16="http://schemas.microsoft.com/office/drawing/2014/main" val="20003"/>
                    </a:ext>
                  </a:extLst>
                </a:gridCol>
                <a:gridCol w="707238">
                  <a:extLst>
                    <a:ext uri="{9D8B030D-6E8A-4147-A177-3AD203B41FA5}">
                      <a16:colId xmlns:a16="http://schemas.microsoft.com/office/drawing/2014/main" val="20004"/>
                    </a:ext>
                  </a:extLst>
                </a:gridCol>
                <a:gridCol w="707238">
                  <a:extLst>
                    <a:ext uri="{9D8B030D-6E8A-4147-A177-3AD203B41FA5}">
                      <a16:colId xmlns:a16="http://schemas.microsoft.com/office/drawing/2014/main" val="20005"/>
                    </a:ext>
                  </a:extLst>
                </a:gridCol>
                <a:gridCol w="707238">
                  <a:extLst>
                    <a:ext uri="{9D8B030D-6E8A-4147-A177-3AD203B41FA5}">
                      <a16:colId xmlns:a16="http://schemas.microsoft.com/office/drawing/2014/main" val="20006"/>
                    </a:ext>
                  </a:extLst>
                </a:gridCol>
                <a:gridCol w="707238">
                  <a:extLst>
                    <a:ext uri="{9D8B030D-6E8A-4147-A177-3AD203B41FA5}">
                      <a16:colId xmlns:a16="http://schemas.microsoft.com/office/drawing/2014/main" val="20007"/>
                    </a:ext>
                  </a:extLst>
                </a:gridCol>
                <a:gridCol w="707238">
                  <a:extLst>
                    <a:ext uri="{9D8B030D-6E8A-4147-A177-3AD203B41FA5}">
                      <a16:colId xmlns:a16="http://schemas.microsoft.com/office/drawing/2014/main" val="20008"/>
                    </a:ext>
                  </a:extLst>
                </a:gridCol>
                <a:gridCol w="678860">
                  <a:extLst>
                    <a:ext uri="{9D8B030D-6E8A-4147-A177-3AD203B41FA5}">
                      <a16:colId xmlns:a16="http://schemas.microsoft.com/office/drawing/2014/main" val="20009"/>
                    </a:ext>
                  </a:extLst>
                </a:gridCol>
                <a:gridCol w="707238">
                  <a:extLst>
                    <a:ext uri="{9D8B030D-6E8A-4147-A177-3AD203B41FA5}">
                      <a16:colId xmlns:a16="http://schemas.microsoft.com/office/drawing/2014/main" val="20010"/>
                    </a:ext>
                  </a:extLst>
                </a:gridCol>
              </a:tblGrid>
              <a:tr h="1188133">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n</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1</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2</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3</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4</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5</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6</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7</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8</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9</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i="1">
                          <a:solidFill>
                            <a:srgbClr val="000000"/>
                          </a:solidFill>
                          <a:latin typeface="Times New Roman"/>
                          <a:ea typeface="Times New Roman"/>
                          <a:cs typeface="Times New Roman"/>
                        </a:rPr>
                        <a:t>d</a:t>
                      </a:r>
                      <a:r>
                        <a:rPr lang="en-GB" sz="2400" baseline="30000">
                          <a:solidFill>
                            <a:srgbClr val="000000"/>
                          </a:solidFill>
                          <a:latin typeface="Times New Roman"/>
                          <a:ea typeface="Times New Roman"/>
                          <a:cs typeface="Times New Roman"/>
                        </a:rPr>
                        <a:t>10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88133">
                <a:tc>
                  <a:txBody>
                    <a:bodyPr/>
                    <a:lstStyle/>
                    <a:p>
                      <a:pPr algn="ctr">
                        <a:spcAft>
                          <a:spcPts val="0"/>
                        </a:spcAft>
                      </a:pPr>
                      <a:r>
                        <a:rPr lang="en-GB" sz="2400">
                          <a:latin typeface="Times New Roman"/>
                          <a:ea typeface="Times New Roman"/>
                          <a:cs typeface="Times New Roman"/>
                        </a:rPr>
                        <a:t>D</a:t>
                      </a:r>
                      <a:r>
                        <a:rPr lang="en-GB" sz="2400" baseline="-25000">
                          <a:latin typeface="Times New Roman"/>
                          <a:ea typeface="Times New Roman"/>
                          <a:cs typeface="Times New Roman"/>
                        </a:rPr>
                        <a:t>t</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10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45</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120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210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252</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210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120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45</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a:latin typeface="Times New Roman"/>
                          <a:ea typeface="Times New Roman"/>
                          <a:cs typeface="Times New Roman"/>
                        </a:rPr>
                        <a:t>10</a:t>
                      </a:r>
                      <a:endParaRPr lang="en-GB" sz="240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400" dirty="0">
                          <a:latin typeface="Times New Roman"/>
                          <a:ea typeface="Times New Roman"/>
                          <a:cs typeface="Times New Roman"/>
                        </a:rPr>
                        <a:t>1</a:t>
                      </a:r>
                      <a:endParaRPr lang="en-GB" sz="2400" dirty="0">
                        <a:latin typeface="Arial"/>
                        <a:ea typeface="Times New Roman"/>
                        <a:cs typeface="Times New Roman"/>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lstStyle/>
          <a:p>
            <a:fld id="{4B3E5C0B-6636-44DB-B3C1-A90BB6A1BC3C}" type="slidenum">
              <a:rPr lang="en-GB" smtClean="0"/>
              <a:pPr/>
              <a:t>8</a:t>
            </a:fld>
            <a:endParaRPr lang="en-GB"/>
          </a:p>
        </p:txBody>
      </p:sp>
      <p:sp>
        <p:nvSpPr>
          <p:cNvPr id="6" name="Footer Placeholder 5"/>
          <p:cNvSpPr>
            <a:spLocks noGrp="1"/>
          </p:cNvSpPr>
          <p:nvPr>
            <p:ph type="ftr" sz="quarter" idx="11"/>
          </p:nvPr>
        </p:nvSpPr>
        <p:spPr/>
        <p:txBody>
          <a:bodyPr/>
          <a:lstStyle/>
          <a:p>
            <a:r>
              <a:rPr lang="en-GB"/>
              <a:t>523 Chem/ M. Al-Qunaibit-2018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94122"/>
          </a:xfrm>
        </p:spPr>
        <p:txBody>
          <a:bodyPr>
            <a:normAutofit/>
          </a:bodyPr>
          <a:lstStyle/>
          <a:p>
            <a:r>
              <a:rPr lang="en-GB" sz="3600" b="1" dirty="0"/>
              <a:t>Splitting of microstates</a:t>
            </a:r>
          </a:p>
        </p:txBody>
      </p:sp>
      <p:sp>
        <p:nvSpPr>
          <p:cNvPr id="3" name="Content Placeholder 2"/>
          <p:cNvSpPr>
            <a:spLocks noGrp="1"/>
          </p:cNvSpPr>
          <p:nvPr>
            <p:ph idx="1"/>
          </p:nvPr>
        </p:nvSpPr>
        <p:spPr>
          <a:xfrm>
            <a:off x="495300" y="1268761"/>
            <a:ext cx="8915400" cy="4857404"/>
          </a:xfrm>
        </p:spPr>
        <p:txBody>
          <a:bodyPr>
            <a:noAutofit/>
          </a:bodyPr>
          <a:lstStyle/>
          <a:p>
            <a:pPr>
              <a:buNone/>
            </a:pPr>
            <a:r>
              <a:rPr lang="en-GB" dirty="0"/>
              <a:t>Example: </a:t>
            </a:r>
          </a:p>
          <a:p>
            <a:pPr>
              <a:buNone/>
            </a:pPr>
            <a:r>
              <a:rPr lang="en-GB" dirty="0"/>
              <a:t>for </a:t>
            </a:r>
            <a:r>
              <a:rPr lang="en-GB" i="1" dirty="0"/>
              <a:t>d</a:t>
            </a:r>
            <a:r>
              <a:rPr lang="en-GB" baseline="30000" dirty="0"/>
              <a:t>2</a:t>
            </a:r>
            <a:r>
              <a:rPr lang="en-GB" dirty="0"/>
              <a:t> the 45 microstates are divided (splitted) as follows :</a:t>
            </a:r>
          </a:p>
          <a:p>
            <a:pPr algn="ctr">
              <a:buNone/>
            </a:pPr>
            <a:r>
              <a:rPr lang="en-GB" dirty="0"/>
              <a:t> </a:t>
            </a:r>
            <a:r>
              <a:rPr lang="en-GB" i="1" dirty="0"/>
              <a:t>d</a:t>
            </a:r>
            <a:r>
              <a:rPr lang="en-GB" baseline="30000" dirty="0"/>
              <a:t>2</a:t>
            </a:r>
            <a:r>
              <a:rPr lang="en-GB" dirty="0"/>
              <a:t> = </a:t>
            </a:r>
            <a:r>
              <a:rPr lang="en-GB" baseline="30000" dirty="0"/>
              <a:t>1</a:t>
            </a:r>
            <a:r>
              <a:rPr lang="en-GB" i="1" dirty="0"/>
              <a:t>S </a:t>
            </a:r>
            <a:r>
              <a:rPr lang="en-GB" dirty="0"/>
              <a:t>(1), </a:t>
            </a:r>
            <a:r>
              <a:rPr lang="en-GB" baseline="30000" dirty="0"/>
              <a:t>1</a:t>
            </a:r>
            <a:r>
              <a:rPr lang="en-GB" i="1" dirty="0"/>
              <a:t>D </a:t>
            </a:r>
            <a:r>
              <a:rPr lang="en-GB" dirty="0"/>
              <a:t>(5), </a:t>
            </a:r>
            <a:r>
              <a:rPr lang="en-GB" baseline="30000" dirty="0"/>
              <a:t>1</a:t>
            </a:r>
            <a:r>
              <a:rPr lang="en-GB" i="1" dirty="0"/>
              <a:t>G </a:t>
            </a:r>
            <a:r>
              <a:rPr lang="en-GB" dirty="0"/>
              <a:t>(9), </a:t>
            </a:r>
            <a:r>
              <a:rPr lang="en-GB" baseline="30000" dirty="0"/>
              <a:t>3</a:t>
            </a:r>
            <a:r>
              <a:rPr lang="en-GB" i="1" dirty="0"/>
              <a:t>P </a:t>
            </a:r>
            <a:r>
              <a:rPr lang="en-GB" dirty="0"/>
              <a:t>(9), </a:t>
            </a:r>
            <a:r>
              <a:rPr lang="en-GB" baseline="30000" dirty="0"/>
              <a:t>3</a:t>
            </a:r>
            <a:r>
              <a:rPr lang="en-GB" i="1" dirty="0"/>
              <a:t>F </a:t>
            </a:r>
            <a:r>
              <a:rPr lang="en-GB" dirty="0"/>
              <a:t>(21)</a:t>
            </a:r>
          </a:p>
          <a:p>
            <a:r>
              <a:rPr lang="en-GB" i="1" dirty="0"/>
              <a:t>number of microstates in each group given in parentheses </a:t>
            </a:r>
            <a:r>
              <a:rPr lang="en-US" i="1" dirty="0"/>
              <a:t>(determining these numbers is out of the scope of this course)</a:t>
            </a:r>
          </a:p>
          <a:p>
            <a:r>
              <a:rPr lang="en-GB" dirty="0"/>
              <a:t>Each group of microstates is labelled by a </a:t>
            </a:r>
            <a:r>
              <a:rPr lang="en-GB" b="1" dirty="0">
                <a:solidFill>
                  <a:srgbClr val="0070C0"/>
                </a:solidFill>
              </a:rPr>
              <a:t>term symbol.</a:t>
            </a:r>
          </a:p>
        </p:txBody>
      </p:sp>
      <p:sp>
        <p:nvSpPr>
          <p:cNvPr id="5" name="Footer Placeholder 4"/>
          <p:cNvSpPr>
            <a:spLocks noGrp="1"/>
          </p:cNvSpPr>
          <p:nvPr>
            <p:ph type="ftr" sz="quarter" idx="11"/>
          </p:nvPr>
        </p:nvSpPr>
        <p:spPr/>
        <p:txBody>
          <a:bodyPr/>
          <a:lstStyle/>
          <a:p>
            <a:r>
              <a:rPr lang="en-GB" dirty="0"/>
              <a:t>523 </a:t>
            </a:r>
            <a:r>
              <a:rPr lang="en-GB" dirty="0" err="1"/>
              <a:t>Chem</a:t>
            </a:r>
            <a:r>
              <a:rPr lang="en-GB" dirty="0"/>
              <a:t>/ M. Al-Qunaibit-2018</a:t>
            </a:r>
          </a:p>
        </p:txBody>
      </p:sp>
      <p:sp>
        <p:nvSpPr>
          <p:cNvPr id="4" name="Slide Number Placeholder 3"/>
          <p:cNvSpPr>
            <a:spLocks noGrp="1"/>
          </p:cNvSpPr>
          <p:nvPr>
            <p:ph type="sldNum" sz="quarter" idx="12"/>
          </p:nvPr>
        </p:nvSpPr>
        <p:spPr/>
        <p:txBody>
          <a:bodyPr/>
          <a:lstStyle/>
          <a:p>
            <a:fld id="{4B3E5C0B-6636-44DB-B3C1-A90BB6A1BC3C}"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5138</TotalTime>
  <Words>1711</Words>
  <Application>Microsoft Office PowerPoint</Application>
  <PresentationFormat>A4 Paper (210x297 mm)</PresentationFormat>
  <Paragraphs>244</Paragraphs>
  <Slides>23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1.2 Terms and Configurations</vt:lpstr>
      <vt:lpstr>Terms</vt:lpstr>
      <vt:lpstr>Term Symbols 2S+1 LJ</vt:lpstr>
      <vt:lpstr>PowerPoint Presentation</vt:lpstr>
      <vt:lpstr>Nomenclature Parallels</vt:lpstr>
      <vt:lpstr>Microstates</vt:lpstr>
      <vt:lpstr>PowerPoint Presentation</vt:lpstr>
      <vt:lpstr>Microstates for various dn configurations</vt:lpstr>
      <vt:lpstr>Splitting of microstates</vt:lpstr>
      <vt:lpstr>Energy of Microstates</vt:lpstr>
      <vt:lpstr>In quantum mechanical terms:</vt:lpstr>
      <vt:lpstr>PowerPoint Presentation</vt:lpstr>
      <vt:lpstr>PowerPoint Presentation</vt:lpstr>
      <vt:lpstr>Free-ion terms for dn configurations</vt:lpstr>
      <vt:lpstr>Interactions and Coupling Schemes</vt:lpstr>
      <vt:lpstr>The Russell Saunders Coupling Scheme</vt:lpstr>
      <vt:lpstr>j-j coupling scheme</vt:lpstr>
      <vt:lpstr>PowerPoint Presentation</vt:lpstr>
      <vt:lpstr>Symmetry Labels for dn Configurations </vt:lpstr>
      <vt:lpstr>High Spin vs. Low Spin complexes</vt:lpstr>
      <vt:lpstr>PowerPoint Presentation</vt:lpstr>
      <vt:lpstr>Symmetry labels under a ligand field effect</vt:lpstr>
      <vt:lpstr>d-orbital splitting in various symmetry fields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and Configurations</dc:title>
  <dc:creator>Maha</dc:creator>
  <cp:lastModifiedBy>Dell</cp:lastModifiedBy>
  <cp:revision>179</cp:revision>
  <dcterms:created xsi:type="dcterms:W3CDTF">2010-08-17T11:49:40Z</dcterms:created>
  <dcterms:modified xsi:type="dcterms:W3CDTF">2020-03-24T23:56:28Z</dcterms:modified>
</cp:coreProperties>
</file>