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83" r:id="rId2"/>
    <p:sldId id="258" r:id="rId3"/>
    <p:sldId id="270" r:id="rId4"/>
    <p:sldId id="259" r:id="rId5"/>
    <p:sldId id="284" r:id="rId6"/>
    <p:sldId id="285" r:id="rId7"/>
    <p:sldId id="292" r:id="rId8"/>
    <p:sldId id="286" r:id="rId9"/>
    <p:sldId id="298" r:id="rId10"/>
    <p:sldId id="300" r:id="rId11"/>
    <p:sldId id="299" r:id="rId12"/>
    <p:sldId id="287" r:id="rId13"/>
    <p:sldId id="297" r:id="rId14"/>
    <p:sldId id="288" r:id="rId15"/>
    <p:sldId id="289" r:id="rId16"/>
    <p:sldId id="290" r:id="rId17"/>
    <p:sldId id="291" r:id="rId18"/>
    <p:sldId id="293" r:id="rId19"/>
    <p:sldId id="278" r:id="rId20"/>
  </p:sldIdLst>
  <p:sldSz cx="9144000" cy="5143500" type="screen16x9"/>
  <p:notesSz cx="6858000" cy="9144000"/>
  <p:embeddedFontLst>
    <p:embeddedFont>
      <p:font typeface="Amatic SC" pitchFamily="2" charset="-79"/>
      <p:regular r:id="rId22"/>
      <p:bold r:id="rId23"/>
    </p:embeddedFont>
    <p:embeddedFont>
      <p:font typeface="Cambria Math" panose="02040503050406030204" pitchFamily="18" charset="0"/>
      <p:regular r:id="rId24"/>
    </p:embeddedFont>
    <p:embeddedFont>
      <p:font typeface="Quicksand" pitchFamily="2" charset="77"/>
      <p:regular r:id="rId25"/>
      <p:bold r:id="rId26"/>
    </p:embeddedFont>
    <p:embeddedFont>
      <p:font typeface="Short Stack" panose="02010500040000000007" pitchFamily="2" charset="77"/>
      <p:regular r:id="rId27"/>
    </p:embeddedFont>
    <p:embeddedFont>
      <p:font typeface="STIXGeneral-Italic" pitchFamily="2" charset="2"/>
      <p:italic r:id="rId28"/>
    </p:embeddedFont>
    <p:embeddedFont>
      <p:font typeface="STIXGeneral-Regular" pitchFamily="2" charset="2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9382FF-A9EE-479E-84C2-D4933C56DE1E}">
  <a:tblStyle styleId="{1F9382FF-A9EE-479E-84C2-D4933C56DE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2"/>
  </p:normalViewPr>
  <p:slideViewPr>
    <p:cSldViewPr snapToGrid="0" snapToObjects="1">
      <p:cViewPr varScale="1">
        <p:scale>
          <a:sx n="140" d="100"/>
          <a:sy n="140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79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593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489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926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223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8318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787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7406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305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8989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8362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205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5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3965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07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5102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752751" y="1115568"/>
            <a:ext cx="5371200" cy="24790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000" dirty="0">
                <a:solidFill>
                  <a:srgbClr val="FF3B83"/>
                </a:solidFill>
              </a:rPr>
              <a:t>Hello!</a:t>
            </a:r>
            <a:br>
              <a:rPr lang="en-US" sz="4000" dirty="0">
                <a:solidFill>
                  <a:srgbClr val="FF3B83"/>
                </a:solidFill>
              </a:rPr>
            </a:br>
            <a:br>
              <a:rPr lang="en-US" sz="4000" dirty="0">
                <a:solidFill>
                  <a:srgbClr val="FF3B83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CHAPTER#1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Survival model part(2): </a:t>
            </a:r>
            <a:br>
              <a:rPr lang="en-US" sz="3200" dirty="0"/>
            </a:br>
            <a:r>
              <a:rPr lang="en-US" sz="2400" dirty="0"/>
              <a:t>force of mortality</a:t>
            </a:r>
            <a:br>
              <a:rPr lang="en-US" sz="2400" dirty="0"/>
            </a:br>
            <a:endParaRPr sz="2400" dirty="0"/>
          </a:p>
        </p:txBody>
      </p:sp>
      <p:pic>
        <p:nvPicPr>
          <p:cNvPr id="4" name="صورة 8">
            <a:extLst>
              <a:ext uri="{FF2B5EF4-FFF2-40B4-BE49-F238E27FC236}">
                <a16:creationId xmlns:a16="http://schemas.microsoft.com/office/drawing/2014/main" id="{E828104A-64FD-5E41-AC2C-4CD914B30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BC1576-836D-1A4E-A451-96E7F5F3E8F9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1786679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1227363" y="838340"/>
            <a:ext cx="7055084" cy="33801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buNone/>
            </a:pPr>
            <a:r>
              <a:rPr lang="en-US" sz="1600" dirty="0"/>
              <a:t>2-Uniform Distribution</a:t>
            </a:r>
          </a:p>
          <a:p>
            <a:pPr marL="114300" indent="0">
              <a:buNone/>
            </a:pPr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Key Idea</a:t>
            </a:r>
          </a:p>
          <a:p>
            <a:pPr marL="114300" indent="0">
              <a:buNone/>
            </a:pP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The key assumption for this mortality law is that the future lifetime of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(0)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( is uniformly distributed between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0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 and </a:t>
            </a:r>
            <a:r>
              <a:rPr lang="el-GR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ω</a:t>
            </a:r>
            <a:r>
              <a:rPr lang="el-GR" sz="16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where </a:t>
            </a:r>
            <a:r>
              <a:rPr lang="el-GR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ω</a:t>
            </a:r>
            <a:r>
              <a:rPr lang="el-GR" sz="1600" dirty="0">
                <a:solidFill>
                  <a:schemeClr val="tx2">
                    <a:lumMod val="25000"/>
                  </a:schemeClr>
                </a:solidFill>
              </a:rPr>
              <a:t>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is the limiting age. Thus, the future lifetime of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(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x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)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 is uniformly distributed between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0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 and </a:t>
            </a:r>
            <a:r>
              <a:rPr lang="el-GR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ω</a:t>
            </a:r>
            <a:r>
              <a:rPr lang="el-GR" sz="16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−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x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. This mortality law is also referred to as</a:t>
            </a:r>
            <a:r>
              <a:rPr lang="en-US" sz="1600" dirty="0">
                <a:solidFill>
                  <a:schemeClr val="accent4"/>
                </a:solidFill>
              </a:rPr>
              <a:t> </a:t>
            </a:r>
            <a:r>
              <a:rPr lang="en-US" sz="1600" i="1" dirty="0" err="1">
                <a:solidFill>
                  <a:schemeClr val="accent4"/>
                </a:solidFill>
              </a:rPr>
              <a:t>DeMoivre's</a:t>
            </a:r>
            <a:r>
              <a:rPr lang="en-US" sz="1600" i="1" dirty="0">
                <a:solidFill>
                  <a:schemeClr val="accent4"/>
                </a:solidFill>
              </a:rPr>
              <a:t> law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. With this assumption, the expected number of survivors at age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x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 is given by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lx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=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k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(</a:t>
            </a:r>
            <a:r>
              <a:rPr lang="el-GR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ω</a:t>
            </a:r>
            <a:r>
              <a:rPr lang="el-GR" sz="16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−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x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)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, where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k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 is a constant. Below is a graph of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lx 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against 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x</a:t>
            </a:r>
            <a:r>
              <a:rPr lang="en-US" sz="1600" dirty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br>
              <a:rPr lang="en-US" sz="1800" dirty="0"/>
            </a:b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EE322A-7CF9-5344-ACEA-C9EA736EC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67" t="48797" r="37111" b="12913"/>
          <a:stretch/>
        </p:blipFill>
        <p:spPr>
          <a:xfrm>
            <a:off x="2340864" y="3441255"/>
            <a:ext cx="4206239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70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70758C-06F2-FD4B-8A96-2DCCA17B5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1328" y="1140273"/>
            <a:ext cx="4325112" cy="579850"/>
          </a:xfrm>
        </p:spPr>
        <p:txBody>
          <a:bodyPr/>
          <a:lstStyle/>
          <a:p>
            <a:r>
              <a:rPr lang="en-US" sz="3600" dirty="0"/>
              <a:t>Uniform Distribution</a:t>
            </a:r>
            <a:endParaRPr lang="en-SA" sz="3600" dirty="0">
              <a:solidFill>
                <a:srgbClr val="FF0000"/>
              </a:solidFill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59636A-7019-8746-92B2-ADA8441B0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688" y="1720123"/>
            <a:ext cx="4096258" cy="218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01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260279" y="111580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en-US" sz="4000" dirty="0">
                <a:solidFill>
                  <a:schemeClr val="accent3"/>
                </a:solidFill>
              </a:rPr>
              <a:t>examples</a:t>
            </a:r>
            <a:endParaRPr sz="40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9" name="Google Shape;729;p1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60280" y="399236"/>
                <a:ext cx="8883720" cy="3896019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lang="en-US" sz="1800" dirty="0"/>
              </a:p>
              <a:p>
                <a:r>
                  <a:rPr lang="en-US" sz="1800" dirty="0"/>
                  <a:t>Given:</a:t>
                </a:r>
              </a:p>
              <a:p>
                <a:pPr marL="114300" indent="0">
                  <a:buNone/>
                </a:pPr>
                <a:r>
                  <a:rPr lang="el-GR" sz="1800" dirty="0"/>
                  <a:t>μ</a:t>
                </a:r>
                <a:r>
                  <a:rPr lang="en-US" sz="1800" dirty="0"/>
                  <a:t>x=F+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1800" dirty="0"/>
                  <a:t>,     x≥0</a:t>
                </a:r>
              </a:p>
              <a:p>
                <a:pPr marL="114300" indent="0">
                  <a:buNone/>
                </a:pPr>
                <a:r>
                  <a:rPr lang="en-US" sz="1100" dirty="0"/>
                  <a:t>0.4</a:t>
                </a:r>
                <a:r>
                  <a:rPr lang="en-US" sz="1600" dirty="0"/>
                  <a:t>P</a:t>
                </a:r>
                <a:r>
                  <a:rPr lang="en-US" sz="1100" dirty="0"/>
                  <a:t>0</a:t>
                </a:r>
                <a:r>
                  <a:rPr lang="en-US" sz="1800" dirty="0"/>
                  <a:t>=0.5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Calculate </a:t>
                </a:r>
                <a:r>
                  <a:rPr lang="en-US" sz="1800" i="1" dirty="0"/>
                  <a:t>F</a:t>
                </a:r>
                <a:r>
                  <a:rPr lang="en-US" sz="1800" dirty="0"/>
                  <a:t>.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A </a:t>
                </a:r>
                <a:r>
                  <a:rPr lang="en-US" sz="1800" dirty="0"/>
                  <a:t>–0.2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B </a:t>
                </a:r>
                <a:r>
                  <a:rPr lang="en-US" sz="1800" dirty="0"/>
                  <a:t>-0.09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C </a:t>
                </a:r>
                <a:r>
                  <a:rPr lang="en-US" sz="1800" dirty="0"/>
                  <a:t>0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D </a:t>
                </a:r>
                <a:r>
                  <a:rPr lang="en-US" sz="1800" dirty="0"/>
                  <a:t>0.09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E </a:t>
                </a:r>
                <a:r>
                  <a:rPr lang="en-US" sz="1800" dirty="0"/>
                  <a:t>0.2</a:t>
                </a:r>
              </a:p>
              <a:p>
                <a:pPr marL="114300" indent="0">
                  <a:buNone/>
                </a:pPr>
                <a:br>
                  <a:rPr lang="en-US" sz="1800" dirty="0"/>
                </a:br>
                <a:endParaRPr lang="en-US" sz="1800" dirty="0"/>
              </a:p>
              <a:p>
                <a:endParaRPr sz="1800" dirty="0"/>
              </a:p>
            </p:txBody>
          </p:sp>
        </mc:Choice>
        <mc:Fallback xmlns="">
          <p:sp>
            <p:nvSpPr>
              <p:cNvPr id="729" name="Google Shape;729;p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0280" y="399236"/>
                <a:ext cx="8883720" cy="3896019"/>
              </a:xfrm>
              <a:prstGeom prst="rect">
                <a:avLst/>
              </a:prstGeom>
              <a:blipFill>
                <a:blip r:embed="rId3"/>
                <a:stretch>
                  <a:fillRect l="-285" b="-3247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1836955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9" name="Google Shape;729;p1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60280" y="197912"/>
                <a:ext cx="8883720" cy="4716832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lang="en-US" sz="1800" dirty="0"/>
              </a:p>
              <a:p>
                <a:r>
                  <a:rPr lang="en-US" sz="1800" dirty="0"/>
                  <a:t>You are given:</a:t>
                </a:r>
              </a:p>
              <a:p>
                <a:pPr marL="114300" indent="0">
                  <a:buNone/>
                </a:pPr>
                <a:r>
                  <a:rPr lang="en-US" sz="1100" dirty="0"/>
                  <a:t>3</a:t>
                </a:r>
                <a:r>
                  <a:rPr lang="en-US" sz="1800" dirty="0"/>
                  <a:t>p</a:t>
                </a:r>
                <a:r>
                  <a:rPr lang="en-US" sz="1000" dirty="0"/>
                  <a:t>70</a:t>
                </a:r>
                <a:r>
                  <a:rPr lang="en-US" sz="1800" dirty="0"/>
                  <a:t>=0.95</a:t>
                </a:r>
              </a:p>
              <a:p>
                <a:pPr marL="114300" indent="0">
                  <a:buNone/>
                </a:pPr>
                <a:r>
                  <a:rPr lang="en-US" sz="1100" dirty="0"/>
                  <a:t>2</a:t>
                </a:r>
                <a:r>
                  <a:rPr lang="en-US" sz="1800" dirty="0"/>
                  <a:t>p</a:t>
                </a:r>
                <a:r>
                  <a:rPr lang="en-US" sz="1100" dirty="0"/>
                  <a:t>71</a:t>
                </a:r>
                <a:r>
                  <a:rPr lang="en-US" sz="1800" dirty="0"/>
                  <a:t>=0.96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l-GR" sz="1800"/>
                            <m:t>μ</m:t>
                          </m:r>
                          <m:r>
                            <m:rPr>
                              <m:nor/>
                            </m:rPr>
                            <a:rPr lang="en-US" sz="1800"/>
                            <m:t>xdx</m:t>
                          </m:r>
                          <m:r>
                            <m:rPr>
                              <m:nor/>
                            </m:rPr>
                            <a:rPr lang="en-US" sz="1800"/>
                            <m:t>=0.107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  <a:p>
                <a:pPr marL="114300" indent="0">
                  <a:buNone/>
                </a:pPr>
                <a:r>
                  <a:rPr lang="en-US" sz="1800" dirty="0"/>
                  <a:t>Calculate </a:t>
                </a:r>
                <a:r>
                  <a:rPr lang="en-US" sz="1100" dirty="0"/>
                  <a:t>5</a:t>
                </a:r>
                <a:r>
                  <a:rPr lang="en-US" dirty="0"/>
                  <a:t>p</a:t>
                </a:r>
                <a:r>
                  <a:rPr lang="en-US" sz="1100" dirty="0"/>
                  <a:t>70</a:t>
                </a:r>
                <a:r>
                  <a:rPr lang="en-US" sz="1800" dirty="0"/>
                  <a:t>.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A</a:t>
                </a:r>
                <a:r>
                  <a:rPr lang="en-US" sz="1800" dirty="0"/>
                  <a:t> 0.85 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B</a:t>
                </a:r>
                <a:r>
                  <a:rPr lang="en-US" sz="1800" dirty="0"/>
                  <a:t> 0.86 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C</a:t>
                </a:r>
                <a:r>
                  <a:rPr lang="en-US" sz="1800" dirty="0"/>
                  <a:t> 0.87 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D </a:t>
                </a:r>
                <a:r>
                  <a:rPr lang="en-US" sz="1800" dirty="0"/>
                  <a:t>0.88 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E</a:t>
                </a:r>
                <a:r>
                  <a:rPr lang="en-US" sz="1800" dirty="0"/>
                  <a:t> 0.89 </a:t>
                </a:r>
              </a:p>
              <a:p>
                <a:pPr marL="114300" indent="0">
                  <a:buNone/>
                </a:pPr>
                <a:endParaRPr lang="en-US" sz="1800" dirty="0"/>
              </a:p>
              <a:p>
                <a:pPr marL="114300" indent="0">
                  <a:buNone/>
                </a:pPr>
                <a:endParaRPr sz="1800" dirty="0"/>
              </a:p>
            </p:txBody>
          </p:sp>
        </mc:Choice>
        <mc:Fallback xmlns="">
          <p:sp>
            <p:nvSpPr>
              <p:cNvPr id="729" name="Google Shape;729;p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0280" y="197912"/>
                <a:ext cx="8883720" cy="4716832"/>
              </a:xfrm>
              <a:prstGeom prst="rect">
                <a:avLst/>
              </a:prstGeom>
              <a:blipFill>
                <a:blip r:embed="rId3"/>
                <a:stretch>
                  <a:fillRect l="-9558" b="-2688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2017565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60280" y="702041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800" dirty="0"/>
              <a:t>You are given:</a:t>
            </a:r>
          </a:p>
          <a:p>
            <a:endParaRPr lang="en-US" sz="1800" dirty="0"/>
          </a:p>
          <a:p>
            <a:endParaRPr lang="en-SA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Calculate  </a:t>
            </a:r>
            <a:r>
              <a:rPr lang="en-US" sz="1100" dirty="0"/>
              <a:t>4|14</a:t>
            </a:r>
            <a:r>
              <a:rPr lang="en-US" sz="1800" dirty="0"/>
              <a:t>q</a:t>
            </a:r>
            <a:r>
              <a:rPr lang="en-US" sz="1100" dirty="0"/>
              <a:t>50</a:t>
            </a:r>
            <a:r>
              <a:rPr lang="en-US" sz="1800" dirty="0"/>
              <a:t>.</a:t>
            </a:r>
          </a:p>
          <a:p>
            <a:pPr marL="114300" indent="0">
              <a:buNone/>
            </a:pPr>
            <a:r>
              <a:rPr lang="en-US" sz="1800" b="1" dirty="0"/>
              <a:t>A </a:t>
            </a:r>
            <a:r>
              <a:rPr lang="en-US" sz="1800" dirty="0"/>
              <a:t>0.38</a:t>
            </a:r>
          </a:p>
          <a:p>
            <a:pPr marL="114300" indent="0">
              <a:buNone/>
            </a:pPr>
            <a:r>
              <a:rPr lang="en-US" sz="1800" b="1" dirty="0"/>
              <a:t>B </a:t>
            </a:r>
            <a:r>
              <a:rPr lang="en-US" sz="1800" dirty="0"/>
              <a:t>0.39</a:t>
            </a:r>
          </a:p>
          <a:p>
            <a:pPr marL="114300" indent="0">
              <a:buNone/>
            </a:pPr>
            <a:r>
              <a:rPr lang="en-US" sz="1800" b="1" dirty="0"/>
              <a:t>C </a:t>
            </a:r>
            <a:r>
              <a:rPr lang="en-US" sz="1800" dirty="0"/>
              <a:t>0.41</a:t>
            </a:r>
          </a:p>
          <a:p>
            <a:pPr marL="114300" indent="0">
              <a:buNone/>
            </a:pPr>
            <a:r>
              <a:rPr lang="en-US" sz="1800" b="1" dirty="0"/>
              <a:t>D </a:t>
            </a:r>
            <a:r>
              <a:rPr lang="en-US" sz="1800" dirty="0"/>
              <a:t>0.43</a:t>
            </a:r>
          </a:p>
          <a:p>
            <a:pPr marL="114300" indent="0">
              <a:buNone/>
            </a:pPr>
            <a:r>
              <a:rPr lang="en-US" sz="1800" b="1" dirty="0"/>
              <a:t>E </a:t>
            </a:r>
            <a:r>
              <a:rPr lang="en-US" sz="1800" dirty="0"/>
              <a:t>0.44</a:t>
            </a:r>
          </a:p>
          <a:p>
            <a:pPr marL="114300" indent="0">
              <a:buNone/>
            </a:pPr>
            <a:endParaRPr lang="en-SA" sz="18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1DF76D9-DCE2-904E-B074-93D227CAE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42" y="1229106"/>
            <a:ext cx="3670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5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9" name="Google Shape;729;p1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30115" y="372857"/>
                <a:ext cx="8883720" cy="3896019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11430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For a population which contains equal numbers of males and females at birth:</a:t>
                </a:r>
              </a:p>
              <a:p>
                <a:pPr marL="114300" indent="0">
                  <a:buNone/>
                </a:pPr>
                <a:endParaRPr lang="en-US" sz="1800" dirty="0"/>
              </a:p>
              <a:p>
                <a:pPr marL="114300" indent="0">
                  <a:buNone/>
                </a:pPr>
                <a:endParaRPr lang="en-SA" sz="1800" dirty="0"/>
              </a:p>
              <a:p>
                <a:pPr marL="114300" indent="0">
                  <a:buNone/>
                </a:pPr>
                <a:endParaRPr lang="en-SA" sz="1800" dirty="0"/>
              </a:p>
              <a:p>
                <a:pPr marL="114300" indent="0">
                  <a:buNone/>
                </a:pPr>
                <a:r>
                  <a:rPr lang="en-US" sz="1800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sub>
                    </m:sSub>
                  </m:oMath>
                </a14:m>
                <a:r>
                  <a:rPr lang="en-SA" sz="1800" dirty="0"/>
                  <a:t> for this population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A</a:t>
                </a:r>
                <a:r>
                  <a:rPr lang="en-US" dirty="0"/>
                  <a:t> </a:t>
                </a:r>
                <a:r>
                  <a:rPr lang="en-US" sz="1800" dirty="0"/>
                  <a:t>0.076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B </a:t>
                </a:r>
                <a:r>
                  <a:rPr lang="en-US" sz="1800" dirty="0"/>
                  <a:t>0.081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C </a:t>
                </a:r>
                <a:r>
                  <a:rPr lang="en-US" sz="1800" dirty="0"/>
                  <a:t>0.086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D </a:t>
                </a:r>
                <a:r>
                  <a:rPr lang="en-US" sz="1800" dirty="0"/>
                  <a:t>0.091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E </a:t>
                </a:r>
                <a:r>
                  <a:rPr lang="en-US" sz="1800" dirty="0"/>
                  <a:t>0.096</a:t>
                </a:r>
              </a:p>
            </p:txBody>
          </p:sp>
        </mc:Choice>
        <mc:Fallback xmlns="">
          <p:sp>
            <p:nvSpPr>
              <p:cNvPr id="729" name="Google Shape;729;p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0115" y="372857"/>
                <a:ext cx="8883720" cy="3896019"/>
              </a:xfrm>
              <a:prstGeom prst="rect">
                <a:avLst/>
              </a:prstGeom>
              <a:blipFill>
                <a:blip r:embed="rId3"/>
                <a:stretch>
                  <a:fillRect l="-285" b="-15909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CB88F44-FC44-E94D-9ECF-ABE97D3E3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180" y="1029587"/>
            <a:ext cx="50256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A" altLang="en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 startAt="2"/>
              <a:tabLst/>
            </a:pPr>
            <a:r>
              <a:rPr kumimoji="0" lang="en-SA" altLang="en-SA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NewRoman"/>
              </a:rPr>
              <a:t> For females,   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A" altLang="en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</a:pPr>
            <a:r>
              <a:rPr kumimoji="0" lang="en-SA" altLang="en-SA" sz="18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NewRoman"/>
              </a:rPr>
              <a:t> For males,                         </a:t>
            </a:r>
          </a:p>
        </p:txBody>
      </p:sp>
      <p:pic>
        <p:nvPicPr>
          <p:cNvPr id="2053" name="Picture 5" descr="{{\mu}^{m}_x=0.10, x\geq 0}">
            <a:extLst>
              <a:ext uri="{FF2B5EF4-FFF2-40B4-BE49-F238E27FC236}">
                <a16:creationId xmlns:a16="http://schemas.microsoft.com/office/drawing/2014/main" id="{A2F2127B-6ECC-C244-BE25-D5BA04D2D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92" y="1275002"/>
            <a:ext cx="170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{{\mu}^{f}_x=0.08, x\geq 0}">
            <a:extLst>
              <a:ext uri="{FF2B5EF4-FFF2-40B4-BE49-F238E27FC236}">
                <a16:creationId xmlns:a16="http://schemas.microsoft.com/office/drawing/2014/main" id="{4DC6E164-429B-3247-A066-96CD462B7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92" y="1840205"/>
            <a:ext cx="1701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122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30115" y="789905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800" dirty="0"/>
              <a:t>In a population initially consisting of 75% females and 25% males, you are given:</a:t>
            </a:r>
          </a:p>
          <a:p>
            <a:pPr marL="114300" indent="0">
              <a:buNone/>
            </a:pPr>
            <a:r>
              <a:rPr lang="en-US" sz="1800" dirty="0"/>
              <a:t>For a female, the force of mortality is constant and equals </a:t>
            </a:r>
            <a:r>
              <a:rPr lang="el-GR" sz="1800" dirty="0"/>
              <a:t>μ .</a:t>
            </a:r>
          </a:p>
          <a:p>
            <a:pPr marL="114300" indent="0">
              <a:buNone/>
            </a:pPr>
            <a:r>
              <a:rPr lang="en-US" sz="1800" dirty="0"/>
              <a:t>For a male, the force of mortality is constant and equals 1.5</a:t>
            </a:r>
            <a:r>
              <a:rPr lang="el-GR" sz="1800" dirty="0"/>
              <a:t>μ .</a:t>
            </a:r>
          </a:p>
          <a:p>
            <a:pPr marL="114300" indent="0">
              <a:buNone/>
            </a:pPr>
            <a:r>
              <a:rPr lang="en-US" sz="1800" dirty="0"/>
              <a:t>At the end of 20 years, the population consists of 85% females and 15% males.</a:t>
            </a:r>
          </a:p>
          <a:p>
            <a:pPr marL="114300" indent="0">
              <a:buNone/>
            </a:pPr>
            <a:r>
              <a:rPr lang="en-US" sz="1800" dirty="0"/>
              <a:t>Calculate the probability that a female survives one year.</a:t>
            </a:r>
          </a:p>
          <a:p>
            <a:pPr marL="114300" indent="0">
              <a:buNone/>
            </a:pPr>
            <a:r>
              <a:rPr lang="en-US" sz="1800" b="1" dirty="0"/>
              <a:t>A </a:t>
            </a:r>
            <a:r>
              <a:rPr lang="en-US" sz="1800" dirty="0"/>
              <a:t>0.89</a:t>
            </a:r>
          </a:p>
          <a:p>
            <a:pPr marL="114300" indent="0">
              <a:buNone/>
            </a:pPr>
            <a:r>
              <a:rPr lang="en-US" sz="1800" b="1" dirty="0"/>
              <a:t>B </a:t>
            </a:r>
            <a:r>
              <a:rPr lang="en-US" sz="1800" dirty="0"/>
              <a:t>0.92</a:t>
            </a:r>
          </a:p>
          <a:p>
            <a:pPr marL="114300" indent="0">
              <a:buNone/>
            </a:pPr>
            <a:r>
              <a:rPr lang="en-US" sz="1800" b="1" dirty="0"/>
              <a:t>C </a:t>
            </a:r>
            <a:r>
              <a:rPr lang="en-US" sz="1800" dirty="0"/>
              <a:t>0.94</a:t>
            </a:r>
          </a:p>
          <a:p>
            <a:pPr marL="114300" indent="0">
              <a:buNone/>
            </a:pPr>
            <a:r>
              <a:rPr lang="en-US" sz="1800" b="1" dirty="0"/>
              <a:t>D </a:t>
            </a:r>
            <a:r>
              <a:rPr lang="en-US" sz="1800" dirty="0"/>
              <a:t>0.96</a:t>
            </a:r>
          </a:p>
          <a:p>
            <a:pPr marL="114300" indent="0">
              <a:buNone/>
            </a:pPr>
            <a:r>
              <a:rPr lang="en-US" sz="1800" b="1" dirty="0"/>
              <a:t>E </a:t>
            </a:r>
            <a:r>
              <a:rPr lang="en-US" sz="1800" dirty="0"/>
              <a:t>0.99</a:t>
            </a:r>
          </a:p>
          <a:p>
            <a:endParaRPr lang="en-US" sz="1800" dirty="0"/>
          </a:p>
          <a:p>
            <a:endParaRPr sz="18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2277732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30115" y="928601"/>
            <a:ext cx="8883720" cy="42148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800" dirty="0"/>
              <a:t>A population has 30% who are smokers with a constant force of mortality 0.2 and 70% who are non-smokers with a constant force of mortality 0.1. </a:t>
            </a:r>
          </a:p>
          <a:p>
            <a:pPr marL="114300" indent="0">
              <a:buNone/>
            </a:pPr>
            <a:r>
              <a:rPr lang="en-US" sz="1800" dirty="0"/>
              <a:t>Calculate the 75th percentile of the distribution of the future lifetime of an individual selected at random from this population. </a:t>
            </a:r>
          </a:p>
          <a:p>
            <a:pPr marL="114300" indent="0">
              <a:buNone/>
            </a:pPr>
            <a:r>
              <a:rPr lang="en-US" sz="1800" b="1" dirty="0"/>
              <a:t>A</a:t>
            </a:r>
            <a:r>
              <a:rPr lang="en-US" sz="1800" dirty="0"/>
              <a:t> 10.7 </a:t>
            </a:r>
          </a:p>
          <a:p>
            <a:pPr marL="114300" indent="0">
              <a:buNone/>
            </a:pPr>
            <a:r>
              <a:rPr lang="en-US" sz="1800" b="1" dirty="0"/>
              <a:t>B</a:t>
            </a:r>
            <a:r>
              <a:rPr lang="en-US" sz="1800" dirty="0"/>
              <a:t> 11.0 </a:t>
            </a:r>
          </a:p>
          <a:p>
            <a:pPr marL="114300" indent="0">
              <a:buNone/>
            </a:pPr>
            <a:r>
              <a:rPr lang="en-US" sz="1800" b="1" dirty="0"/>
              <a:t>C</a:t>
            </a:r>
            <a:r>
              <a:rPr lang="en-US" sz="1800" dirty="0"/>
              <a:t> 11.2 </a:t>
            </a:r>
          </a:p>
          <a:p>
            <a:pPr marL="114300" indent="0">
              <a:buNone/>
            </a:pPr>
            <a:r>
              <a:rPr lang="en-US" sz="1800" b="1" dirty="0"/>
              <a:t>D</a:t>
            </a:r>
            <a:r>
              <a:rPr lang="en-US" sz="1800" dirty="0"/>
              <a:t> 11.6 </a:t>
            </a:r>
          </a:p>
          <a:p>
            <a:pPr marL="114300" indent="0">
              <a:buNone/>
            </a:pPr>
            <a:r>
              <a:rPr lang="en-US" sz="1800" b="1" dirty="0"/>
              <a:t>E</a:t>
            </a:r>
            <a:r>
              <a:rPr lang="en-US" sz="1800" dirty="0"/>
              <a:t> 11.8 </a:t>
            </a:r>
          </a:p>
          <a:p>
            <a:pPr marL="114300" indent="0">
              <a:buNone/>
            </a:pPr>
            <a:endParaRPr lang="en-US" sz="1800" dirty="0"/>
          </a:p>
          <a:p>
            <a:endParaRPr sz="18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559914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60280" y="797002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800" dirty="0"/>
              <a:t>In a population of newborn consisting of 75% males and 25% females, </a:t>
            </a:r>
          </a:p>
          <a:p>
            <a:pPr marL="114300" indent="0">
              <a:buNone/>
            </a:pPr>
            <a:r>
              <a:rPr lang="en-US" sz="1800" dirty="0"/>
              <a:t>you are given: 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• Mortality for males follow De </a:t>
            </a:r>
            <a:r>
              <a:rPr lang="en-US" sz="1800" dirty="0" err="1"/>
              <a:t>Moivre’s</a:t>
            </a:r>
            <a:r>
              <a:rPr lang="en-US" sz="1800" dirty="0"/>
              <a:t> law with </a:t>
            </a:r>
            <a:r>
              <a:rPr lang="el-GR" sz="1800" dirty="0"/>
              <a:t>ω = 90. </a:t>
            </a:r>
          </a:p>
          <a:p>
            <a:pPr marL="114300" indent="0">
              <a:buNone/>
            </a:pPr>
            <a:r>
              <a:rPr lang="el-GR" sz="1800" dirty="0"/>
              <a:t>• </a:t>
            </a:r>
            <a:r>
              <a:rPr lang="en-US" sz="1800" dirty="0"/>
              <a:t>Mortality for females follow De </a:t>
            </a:r>
            <a:r>
              <a:rPr lang="en-US" sz="1800" dirty="0" err="1"/>
              <a:t>Moivre’s</a:t>
            </a:r>
            <a:r>
              <a:rPr lang="en-US" sz="1800" dirty="0"/>
              <a:t> law with </a:t>
            </a:r>
            <a:r>
              <a:rPr lang="el-GR" sz="1800" dirty="0"/>
              <a:t>ω = 120.</a:t>
            </a:r>
            <a:endParaRPr lang="en-US" sz="1800" dirty="0"/>
          </a:p>
          <a:p>
            <a:pPr marL="114300" indent="0">
              <a:buNone/>
            </a:pPr>
            <a:br>
              <a:rPr lang="el-GR" sz="1800" dirty="0"/>
            </a:br>
            <a:r>
              <a:rPr lang="en-US" sz="1800" dirty="0"/>
              <a:t>At what age will there be exactly equal proportions of male and female? </a:t>
            </a:r>
          </a:p>
          <a:p>
            <a:pPr marL="114300" indent="0">
              <a:buNone/>
            </a:pPr>
            <a:endParaRPr lang="en-US" sz="1800" dirty="0"/>
          </a:p>
          <a:p>
            <a:endParaRPr sz="18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1902233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911" name="Google Shape;911;p35"/>
          <p:cNvSpPr txBox="1">
            <a:spLocks noGrp="1"/>
          </p:cNvSpPr>
          <p:nvPr>
            <p:ph type="ctrTitle" idx="4294967295"/>
          </p:nvPr>
        </p:nvSpPr>
        <p:spPr>
          <a:xfrm>
            <a:off x="1392600" y="2140129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THANKS!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912" name="Google Shape;912;p35"/>
          <p:cNvSpPr txBox="1">
            <a:spLocks noGrp="1"/>
          </p:cNvSpPr>
          <p:nvPr>
            <p:ph type="subTitle" idx="4294967295"/>
          </p:nvPr>
        </p:nvSpPr>
        <p:spPr>
          <a:xfrm>
            <a:off x="1392600" y="3001134"/>
            <a:ext cx="6593700" cy="101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Any questions?</a:t>
            </a:r>
            <a:endParaRPr sz="1800" b="1" dirty="0"/>
          </a:p>
        </p:txBody>
      </p:sp>
      <p:sp>
        <p:nvSpPr>
          <p:cNvPr id="913" name="Google Shape;913;p35"/>
          <p:cNvSpPr/>
          <p:nvPr/>
        </p:nvSpPr>
        <p:spPr>
          <a:xfrm>
            <a:off x="4039248" y="927032"/>
            <a:ext cx="1300413" cy="114978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275175" y="209317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</a:rPr>
              <a:t>introduction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1275125" y="1191845"/>
            <a:ext cx="7055084" cy="29961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dirty="0"/>
              <a:t>Actuaries are interested in mortality rates. The mortality rate over one year for a life aged x is given by </a:t>
            </a:r>
            <a:r>
              <a:rPr lang="en-US" sz="1800" dirty="0" err="1"/>
              <a:t>qx</a:t>
            </a: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The mortality rate over an instantaneous period is called the </a:t>
            </a:r>
            <a:r>
              <a:rPr lang="en-US" sz="1800" i="1" dirty="0"/>
              <a:t>force of mortality</a:t>
            </a:r>
            <a:r>
              <a:rPr lang="en-US" sz="1800" dirty="0"/>
              <a:t>. The force of mortality for (x) is denoted as </a:t>
            </a:r>
            <a:r>
              <a:rPr lang="el-GR" sz="1800" dirty="0"/>
              <a:t>μ</a:t>
            </a:r>
            <a:r>
              <a:rPr lang="en-US" sz="1800" dirty="0"/>
              <a:t>x.</a:t>
            </a:r>
          </a:p>
          <a:p>
            <a:pPr marL="114300" indent="0">
              <a:buNone/>
            </a:pPr>
            <a:r>
              <a:rPr lang="el-GR" sz="1800" dirty="0"/>
              <a:t>μ</a:t>
            </a:r>
            <a:r>
              <a:rPr lang="en-US" sz="1800" dirty="0"/>
              <a:t>x can be viewed as </a:t>
            </a:r>
            <a:r>
              <a:rPr lang="en-US" sz="1800" b="1" dirty="0"/>
              <a:t>the probability that </a:t>
            </a:r>
            <a:r>
              <a:rPr lang="en-US" sz="1800" dirty="0"/>
              <a:t>(x)</a:t>
            </a:r>
            <a:r>
              <a:rPr lang="en-US" sz="1800" b="1" dirty="0"/>
              <a:t> dies within the next instant</a:t>
            </a:r>
            <a:r>
              <a:rPr lang="en-US" sz="1800" dirty="0"/>
              <a:t> (i.e., a small amount of time after age x). </a:t>
            </a:r>
          </a:p>
          <a:p>
            <a:pPr marL="114300" indent="0">
              <a:buNone/>
            </a:pPr>
            <a:r>
              <a:rPr lang="en-US" sz="1800" dirty="0"/>
              <a:t>It measures the rate of mortality at age x, given that (0) survives to age x:</a:t>
            </a:r>
          </a:p>
          <a:p>
            <a:pPr marL="0" lvl="0" indent="0">
              <a:spcBef>
                <a:spcPts val="0"/>
              </a:spcBef>
              <a:buNone/>
            </a:pP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7"/>
          <p:cNvSpPr txBox="1">
            <a:spLocks noGrp="1"/>
          </p:cNvSpPr>
          <p:nvPr>
            <p:ph type="ctrTitle" idx="4294967295"/>
          </p:nvPr>
        </p:nvSpPr>
        <p:spPr>
          <a:xfrm>
            <a:off x="1042416" y="685800"/>
            <a:ext cx="4032504" cy="53029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</a:rPr>
              <a:t>Force of mortality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824" name="Google Shape;824;p2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59CACA-F99F-C846-9D98-4FF0F11F7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896" y="1879473"/>
            <a:ext cx="6413137" cy="1384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70758C-06F2-FD4B-8A96-2DCCA17B5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9112" y="901378"/>
            <a:ext cx="6226928" cy="1159800"/>
          </a:xfrm>
        </p:spPr>
        <p:txBody>
          <a:bodyPr/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F</a:t>
            </a:r>
            <a:r>
              <a:rPr lang="en-SA" sz="2000" dirty="0">
                <a:solidFill>
                  <a:srgbClr val="FF0000"/>
                </a:solidFill>
              </a:rPr>
              <a:t>inding </a:t>
            </a:r>
            <a:r>
              <a:rPr lang="en-US" sz="2000" dirty="0" err="1">
                <a:solidFill>
                  <a:srgbClr val="FF0000"/>
                </a:solidFill>
              </a:rPr>
              <a:t>nPx</a:t>
            </a:r>
            <a:r>
              <a:rPr lang="en-US" sz="2000" dirty="0">
                <a:solidFill>
                  <a:srgbClr val="FF0000"/>
                </a:solidFill>
              </a:rPr>
              <a:t> in Terms of Force of Mortality</a:t>
            </a:r>
            <a:br>
              <a:rPr lang="en-US" sz="2000" dirty="0"/>
            </a:br>
            <a:br>
              <a:rPr lang="en-US" sz="2000" dirty="0"/>
            </a:br>
            <a:endParaRPr lang="en-SA" sz="2000" dirty="0">
              <a:solidFill>
                <a:srgbClr val="FF0000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8C99C1-1816-D144-9E91-CCBDFC702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55" t="34666" r="23778" b="24267"/>
          <a:stretch/>
        </p:blipFill>
        <p:spPr>
          <a:xfrm>
            <a:off x="1965960" y="1664208"/>
            <a:ext cx="5340096" cy="2112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439767" y="761345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l"/>
            <a:r>
              <a:rPr lang="en-US" sz="3600" dirty="0">
                <a:solidFill>
                  <a:schemeClr val="accent3"/>
                </a:solidFill>
              </a:rPr>
              <a:t>Adjusted Force of Mortality</a:t>
            </a:r>
            <a:br>
              <a:rPr lang="en-US" sz="3600" dirty="0">
                <a:solidFill>
                  <a:schemeClr val="accent3"/>
                </a:solidFill>
              </a:rPr>
            </a:br>
            <a:endParaRPr sz="36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1209075" y="1301573"/>
            <a:ext cx="7055084" cy="33801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buNone/>
            </a:pPr>
            <a:r>
              <a:rPr lang="en-US" sz="1600" dirty="0"/>
              <a:t>Consider two groups of people: smokers and non-smokers. Is the force of mortality for these two groups the same? No, we expect the mortality rates for smokers to be higher than that for non-smokers. Thus, we expect the force of mortality for smokers to be higher than that for non-smokers.</a:t>
            </a:r>
          </a:p>
          <a:p>
            <a:pPr marL="114300" indent="0">
              <a:buNone/>
            </a:pPr>
            <a:r>
              <a:rPr lang="en-US" sz="1600" dirty="0"/>
              <a:t>An actuary could develop a force of mortality for non-smokers, and then adjust it to obtain the force of mortality for smokers. Some possible adjustments include :</a:t>
            </a:r>
          </a:p>
          <a:p>
            <a:pPr marL="514350" indent="-400050">
              <a:buAutoNum type="romanLcParenBoth"/>
            </a:pPr>
            <a:r>
              <a:rPr lang="en-US" sz="1600" dirty="0"/>
              <a:t>adding a constant to the force of mortality and </a:t>
            </a:r>
          </a:p>
          <a:p>
            <a:pPr marL="514350" indent="-400050">
              <a:buAutoNum type="romanLcParenBoth"/>
            </a:pPr>
            <a:r>
              <a:rPr lang="en-US" sz="1600" dirty="0"/>
              <a:t>multiplying the force of mortality by a constant.</a:t>
            </a:r>
          </a:p>
          <a:p>
            <a:pPr marL="114300" indent="0">
              <a:buNone/>
            </a:pP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113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7"/>
          <p:cNvSpPr txBox="1">
            <a:spLocks noGrp="1"/>
          </p:cNvSpPr>
          <p:nvPr>
            <p:ph type="ctrTitle" idx="4294967295"/>
          </p:nvPr>
        </p:nvSpPr>
        <p:spPr>
          <a:xfrm>
            <a:off x="1460064" y="731520"/>
            <a:ext cx="4032504" cy="53029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000" dirty="0">
                <a:solidFill>
                  <a:schemeClr val="bg1"/>
                </a:solidFill>
              </a:rPr>
              <a:t>Adjusted Force of Mortality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824" name="Google Shape;824;p2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7085AA"/>
                </a:solidFill>
                <a:effectLst/>
                <a:uLnTx/>
                <a:uFillTx/>
                <a:latin typeface="Quicksand"/>
                <a:sym typeface="Quicksan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085AA"/>
              </a:solidFill>
              <a:effectLst/>
              <a:uLnTx/>
              <a:uFillTx/>
              <a:latin typeface="Quicksand"/>
              <a:sym typeface="Quicksand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82B912-35B9-AB4C-B329-586256EB5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89" t="57422" r="30667" b="21067"/>
          <a:stretch/>
        </p:blipFill>
        <p:spPr>
          <a:xfrm>
            <a:off x="1368624" y="1755648"/>
            <a:ext cx="6632376" cy="20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46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9" name="Google Shape;729;p1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30115" y="413428"/>
                <a:ext cx="8883720" cy="3896019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114300" indent="0">
                  <a:buNone/>
                </a:pPr>
                <a:r>
                  <a:rPr lang="en-US" sz="1800" dirty="0">
                    <a:solidFill>
                      <a:schemeClr val="accent3"/>
                    </a:solidFill>
                  </a:rPr>
                  <a:t>Examples</a:t>
                </a:r>
                <a:endParaRPr lang="en-US" sz="1800" dirty="0"/>
              </a:p>
              <a:p>
                <a:r>
                  <a:rPr lang="en-US" sz="1800" dirty="0"/>
                  <a:t>The force of mortality for a substandard life (x) is expressed as </a:t>
                </a:r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1800" dirty="0"/>
                          <m:t>μ</m:t>
                        </m:r>
                        <m:r>
                          <m:rPr>
                            <m:nor/>
                          </m:rPr>
                          <a:rPr lang="en-US" sz="1800" dirty="0"/>
                          <m:t>x</m:t>
                        </m:r>
                        <m:r>
                          <m:rPr>
                            <m:nor/>
                          </m:rPr>
                          <a:rPr lang="en-US" sz="1800" dirty="0"/>
                          <m:t>+</m:t>
                        </m:r>
                        <m:r>
                          <m:rPr>
                            <m:nor/>
                          </m:rPr>
                          <a:rPr lang="en-US" sz="1800" dirty="0"/>
                          <m:t>t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1800" dirty="0"/>
                  <a:t>= </a:t>
                </a:r>
                <a:r>
                  <a:rPr lang="el-GR" sz="1800" dirty="0"/>
                  <a:t>μ</a:t>
                </a:r>
                <a:r>
                  <a:rPr lang="en-US" sz="1800" dirty="0" err="1"/>
                  <a:t>x+t</a:t>
                </a:r>
                <a:r>
                  <a:rPr lang="en-US" sz="1800" dirty="0"/>
                  <a:t> + c, 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for some constant c &gt; 0, where </a:t>
                </a:r>
                <a:r>
                  <a:rPr lang="el-GR" sz="1800" dirty="0"/>
                  <a:t>μ</a:t>
                </a:r>
                <a:r>
                  <a:rPr lang="en-US" sz="1800" dirty="0" err="1"/>
                  <a:t>x+t</a:t>
                </a:r>
                <a:r>
                  <a:rPr lang="en-US" sz="1800" dirty="0"/>
                  <a:t> is the force of mortality of a standard life (x). You are given: 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• The probability that a standard life (x) survives the next 5 years is 0.75.</a:t>
                </a:r>
                <a:br>
                  <a:rPr lang="en-US" sz="1800" dirty="0"/>
                </a:br>
                <a:r>
                  <a:rPr lang="en-US" sz="1800" dirty="0"/>
                  <a:t>• The probability that a substandard life (x) survives the next 5 years is 0.40. 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Calculate the value of c. </a:t>
                </a:r>
              </a:p>
              <a:p>
                <a:endParaRPr sz="1800" dirty="0"/>
              </a:p>
            </p:txBody>
          </p:sp>
        </mc:Choice>
        <mc:Fallback xmlns="">
          <p:sp>
            <p:nvSpPr>
              <p:cNvPr id="729" name="Google Shape;729;p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0115" y="413428"/>
                <a:ext cx="8883720" cy="3896019"/>
              </a:xfrm>
              <a:prstGeom prst="rect">
                <a:avLst/>
              </a:prstGeom>
              <a:blipFill>
                <a:blip r:embed="rId3"/>
                <a:stretch>
                  <a:fillRect l="-285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107238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70758C-06F2-FD4B-8A96-2DCCA17B5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248" y="1143000"/>
            <a:ext cx="4325112" cy="57985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FF0000"/>
                </a:solidFill>
              </a:rPr>
              <a:t>I</a:t>
            </a:r>
            <a:r>
              <a:rPr lang="en-SA" sz="3600" dirty="0">
                <a:solidFill>
                  <a:srgbClr val="FF0000"/>
                </a:solidFill>
              </a:rPr>
              <a:t>mportant relationship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3C411F-AA43-544F-9E02-2137CB535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456" y="1722850"/>
            <a:ext cx="4678680" cy="220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439767" y="372451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l"/>
            <a:r>
              <a:rPr lang="en-US" dirty="0">
                <a:solidFill>
                  <a:schemeClr val="accent3"/>
                </a:solidFill>
              </a:rPr>
              <a:t>Special Mortality Laws</a:t>
            </a:r>
            <a:endParaRPr sz="36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1209075" y="1233451"/>
            <a:ext cx="7055084" cy="33801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buNone/>
            </a:pPr>
            <a:r>
              <a:rPr lang="en-US" sz="1800" dirty="0"/>
              <a:t>1-Exponential Distribution (Constant Force)</a:t>
            </a:r>
          </a:p>
          <a:p>
            <a:pPr marL="114300" indent="0">
              <a:buNone/>
            </a:pPr>
            <a:r>
              <a:rPr lang="en-US" sz="1600" b="1" dirty="0"/>
              <a:t>Key Idea</a:t>
            </a:r>
          </a:p>
          <a:p>
            <a:pPr marL="114300" indent="0">
              <a:buNone/>
            </a:pPr>
            <a:r>
              <a:rPr lang="en-US" sz="1600" dirty="0"/>
              <a:t>the key assumption for this mortality law is that the </a:t>
            </a:r>
            <a:r>
              <a:rPr lang="en-US" sz="1600" b="1" dirty="0"/>
              <a:t>force of mortality is constant for all ages</a:t>
            </a:r>
            <a:r>
              <a:rPr lang="en-US" sz="1600" dirty="0"/>
              <a:t>. This means:</a:t>
            </a:r>
            <a:br>
              <a:rPr lang="en-US" sz="1600" dirty="0"/>
            </a:br>
            <a:r>
              <a:rPr lang="en-US" sz="1600" dirty="0"/>
              <a:t>                                             </a:t>
            </a:r>
            <a:r>
              <a:rPr lang="el-GR" sz="1800" dirty="0"/>
              <a:t>μ</a:t>
            </a:r>
            <a:r>
              <a:rPr lang="en-US" sz="1100" dirty="0" err="1"/>
              <a:t>x+t</a:t>
            </a:r>
            <a:r>
              <a:rPr lang="en-US" sz="1800" dirty="0"/>
              <a:t>=</a:t>
            </a:r>
            <a:r>
              <a:rPr lang="el-GR" sz="1800" dirty="0"/>
              <a:t>μ</a:t>
            </a:r>
            <a:r>
              <a:rPr lang="en-US" sz="1800" dirty="0"/>
              <a:t> ,</a:t>
            </a:r>
            <a:r>
              <a:rPr lang="en-US" sz="1400" dirty="0"/>
              <a:t>for all ages</a:t>
            </a:r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br>
              <a:rPr lang="en-US" sz="1800" dirty="0"/>
            </a:b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3E5E6B-07C3-9B48-97F8-F45BAF8590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40" t="64000" r="50000" b="27111"/>
          <a:stretch/>
        </p:blipFill>
        <p:spPr>
          <a:xfrm>
            <a:off x="1209075" y="2987536"/>
            <a:ext cx="644652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17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846</Words>
  <Application>Microsoft Macintosh PowerPoint</Application>
  <PresentationFormat>On-screen Show (16:9)</PresentationFormat>
  <Paragraphs>130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Short Stack</vt:lpstr>
      <vt:lpstr>Amatic SC</vt:lpstr>
      <vt:lpstr>STIXGeneral-Italic</vt:lpstr>
      <vt:lpstr>Quicksand</vt:lpstr>
      <vt:lpstr>Cambria Math</vt:lpstr>
      <vt:lpstr>TimesNewRoman</vt:lpstr>
      <vt:lpstr>STIXGeneral-Regular</vt:lpstr>
      <vt:lpstr>Arial</vt:lpstr>
      <vt:lpstr>29LT Bukra Light</vt:lpstr>
      <vt:lpstr>Knight template</vt:lpstr>
      <vt:lpstr>Hello!  CHAPTER#1 Survival model part(2):  force of mortality </vt:lpstr>
      <vt:lpstr>introduction</vt:lpstr>
      <vt:lpstr>Force of mortality</vt:lpstr>
      <vt:lpstr>Finding nPx in Terms of Force of Mortality  </vt:lpstr>
      <vt:lpstr>Adjusted Force of Mortality </vt:lpstr>
      <vt:lpstr>Adjusted Force of Mortality</vt:lpstr>
      <vt:lpstr>PowerPoint Presentation</vt:lpstr>
      <vt:lpstr>Important relationship</vt:lpstr>
      <vt:lpstr>Special Mortality Laws</vt:lpstr>
      <vt:lpstr>PowerPoint Presentation</vt:lpstr>
      <vt:lpstr>Uniform Distribution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Salma Alsuwailem</cp:lastModifiedBy>
  <cp:revision>21</cp:revision>
  <dcterms:modified xsi:type="dcterms:W3CDTF">2020-02-03T09:57:09Z</dcterms:modified>
</cp:coreProperties>
</file>