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4"/>
  </p:sldMasterIdLst>
  <p:notesMasterIdLst>
    <p:notesMasterId r:id="rId41"/>
  </p:notesMasterIdLst>
  <p:handoutMasterIdLst>
    <p:handoutMasterId r:id="rId42"/>
  </p:handoutMasterIdLst>
  <p:sldIdLst>
    <p:sldId id="335" r:id="rId5"/>
    <p:sldId id="305" r:id="rId6"/>
    <p:sldId id="306" r:id="rId7"/>
    <p:sldId id="308" r:id="rId8"/>
    <p:sldId id="310" r:id="rId9"/>
    <p:sldId id="312" r:id="rId10"/>
    <p:sldId id="359" r:id="rId11"/>
    <p:sldId id="361" r:id="rId12"/>
    <p:sldId id="311" r:id="rId13"/>
    <p:sldId id="374" r:id="rId14"/>
    <p:sldId id="313" r:id="rId15"/>
    <p:sldId id="314" r:id="rId16"/>
    <p:sldId id="315" r:id="rId17"/>
    <p:sldId id="363" r:id="rId18"/>
    <p:sldId id="360" r:id="rId19"/>
    <p:sldId id="364" r:id="rId20"/>
    <p:sldId id="365" r:id="rId21"/>
    <p:sldId id="366" r:id="rId22"/>
    <p:sldId id="367" r:id="rId23"/>
    <p:sldId id="368" r:id="rId24"/>
    <p:sldId id="369" r:id="rId25"/>
    <p:sldId id="370" r:id="rId26"/>
    <p:sldId id="371" r:id="rId27"/>
    <p:sldId id="372" r:id="rId28"/>
    <p:sldId id="373" r:id="rId29"/>
    <p:sldId id="347" r:id="rId30"/>
    <p:sldId id="348" r:id="rId31"/>
    <p:sldId id="349" r:id="rId32"/>
    <p:sldId id="352" r:id="rId33"/>
    <p:sldId id="353" r:id="rId34"/>
    <p:sldId id="354" r:id="rId35"/>
    <p:sldId id="355" r:id="rId36"/>
    <p:sldId id="356" r:id="rId37"/>
    <p:sldId id="350" r:id="rId38"/>
    <p:sldId id="357" r:id="rId39"/>
    <p:sldId id="362" r:id="rId40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2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E43E39-4A49-45A9-B277-029F5A343755}" v="52" dt="2023-08-28T06:59:03.2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68" autoAdjust="0"/>
    <p:restoredTop sz="81973" autoAdjust="0"/>
  </p:normalViewPr>
  <p:slideViewPr>
    <p:cSldViewPr snapToGrid="0">
      <p:cViewPr varScale="1">
        <p:scale>
          <a:sx n="104" d="100"/>
          <a:sy n="104" d="100"/>
        </p:scale>
        <p:origin x="141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890" y="-108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handoutMaster" Target="handoutMasters/handout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ira S Alballa" userId="S::malballa@ksu.edu.sa::d1d78ce2-3bd7-4731-9a7b-346ec4100b40" providerId="AD" clId="Web-{8AE730C0-68DE-42D8-A31F-5204D7781DDE}"/>
    <pc:docChg chg="modSld">
      <pc:chgData name="Munira S Alballa" userId="S::malballa@ksu.edu.sa::d1d78ce2-3bd7-4731-9a7b-346ec4100b40" providerId="AD" clId="Web-{8AE730C0-68DE-42D8-A31F-5204D7781DDE}" dt="2021-01-19T07:59:37.337" v="7" actId="1076"/>
      <pc:docMkLst>
        <pc:docMk/>
      </pc:docMkLst>
      <pc:sldChg chg="modSp">
        <pc:chgData name="Munira S Alballa" userId="S::malballa@ksu.edu.sa::d1d78ce2-3bd7-4731-9a7b-346ec4100b40" providerId="AD" clId="Web-{8AE730C0-68DE-42D8-A31F-5204D7781DDE}" dt="2021-01-19T07:59:37.337" v="7" actId="1076"/>
        <pc:sldMkLst>
          <pc:docMk/>
          <pc:sldMk cId="1150981374" sldId="359"/>
        </pc:sldMkLst>
        <pc:grpChg chg="mod">
          <ac:chgData name="Munira S Alballa" userId="S::malballa@ksu.edu.sa::d1d78ce2-3bd7-4731-9a7b-346ec4100b40" providerId="AD" clId="Web-{8AE730C0-68DE-42D8-A31F-5204D7781DDE}" dt="2021-01-19T07:59:37.337" v="7" actId="1076"/>
          <ac:grpSpMkLst>
            <pc:docMk/>
            <pc:sldMk cId="1150981374" sldId="359"/>
            <ac:grpSpMk id="6" creationId="{00000000-0000-0000-0000-000000000000}"/>
          </ac:grpSpMkLst>
        </pc:grpChg>
      </pc:sldChg>
    </pc:docChg>
  </pc:docChgLst>
  <pc:docChgLst>
    <pc:chgData name="Lama Alzaben" userId="af9f862f-cc05-4191-9e62-e062b3288cef" providerId="ADAL" clId="{3DB7ABD7-3E03-4F13-88BC-29E6CDDE30C2}"/>
    <pc:docChg chg="modSld">
      <pc:chgData name="Lama Alzaben" userId="af9f862f-cc05-4191-9e62-e062b3288cef" providerId="ADAL" clId="{3DB7ABD7-3E03-4F13-88BC-29E6CDDE30C2}" dt="2021-09-02T08:56:27.131" v="1" actId="729"/>
      <pc:docMkLst>
        <pc:docMk/>
      </pc:docMkLst>
      <pc:sldChg chg="mod modShow">
        <pc:chgData name="Lama Alzaben" userId="af9f862f-cc05-4191-9e62-e062b3288cef" providerId="ADAL" clId="{3DB7ABD7-3E03-4F13-88BC-29E6CDDE30C2}" dt="2021-09-02T08:56:27.131" v="1" actId="729"/>
        <pc:sldMkLst>
          <pc:docMk/>
          <pc:sldMk cId="0" sldId="357"/>
        </pc:sldMkLst>
      </pc:sldChg>
    </pc:docChg>
  </pc:docChgLst>
  <pc:docChgLst>
    <pc:chgData name="Zahida Almuallem" userId="S::zalmuallem@ksu.edu.sa::f6b0df71-4211-47d6-8039-1fe1a1bb5bdb" providerId="AD" clId="Web-{02E43E39-4A49-45A9-B277-029F5A343755}"/>
    <pc:docChg chg="modSld">
      <pc:chgData name="Zahida Almuallem" userId="S::zalmuallem@ksu.edu.sa::f6b0df71-4211-47d6-8039-1fe1a1bb5bdb" providerId="AD" clId="Web-{02E43E39-4A49-45A9-B277-029F5A343755}" dt="2023-08-28T06:58:51.955" v="3"/>
      <pc:docMkLst>
        <pc:docMk/>
      </pc:docMkLst>
      <pc:sldChg chg="addSp delSp modSp">
        <pc:chgData name="Zahida Almuallem" userId="S::zalmuallem@ksu.edu.sa::f6b0df71-4211-47d6-8039-1fe1a1bb5bdb" providerId="AD" clId="Web-{02E43E39-4A49-45A9-B277-029F5A343755}" dt="2023-08-28T06:58:51.955" v="3"/>
        <pc:sldMkLst>
          <pc:docMk/>
          <pc:sldMk cId="0" sldId="335"/>
        </pc:sldMkLst>
        <pc:spChg chg="add del mod">
          <ac:chgData name="Zahida Almuallem" userId="S::zalmuallem@ksu.edu.sa::f6b0df71-4211-47d6-8039-1fe1a1bb5bdb" providerId="AD" clId="Web-{02E43E39-4A49-45A9-B277-029F5A343755}" dt="2023-08-28T06:58:51.955" v="3"/>
          <ac:spMkLst>
            <pc:docMk/>
            <pc:sldMk cId="0" sldId="335"/>
            <ac:spMk id="2" creationId="{F6D5BECE-CC7B-FD02-872A-7DFD212DF21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SA" dirty="0"/>
              <a:t>The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Previous</a:t>
            </a:r>
            <a:r>
              <a:rPr lang="en-SA" dirty="0"/>
              <a:t> terminology could be pointed out here.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3648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SA" dirty="0"/>
              <a:t>This is a repeated slide that you can use to show examples of the print stat</a:t>
            </a:r>
            <a:r>
              <a:rPr lang="en-US" dirty="0"/>
              <a:t>e</a:t>
            </a:r>
            <a:r>
              <a:rPr lang="en-SA" dirty="0"/>
              <a:t>ment.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SA" dirty="0"/>
              <a:t>Y</a:t>
            </a:r>
            <a:r>
              <a:rPr lang="en-US" dirty="0" err="1"/>
              <a:t>ou</a:t>
            </a:r>
            <a:r>
              <a:rPr lang="en-SA" dirty="0"/>
              <a:t> can hide it if you don’t find it useful.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0912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5358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Delayed for later in the course  - just mention briefly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8933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294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07152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840752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73407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Adapted from: "JAVA: An Introduction to Problem Solving &amp; Programming", 8th Ed.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api/java/util/Scanner.html" TargetMode="External"/><Relationship Id="rId2" Type="http://schemas.openxmlformats.org/officeDocument/2006/relationships/hyperlink" Target="https://docs.oracle.com/javase/8/docs/index.html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A simple Java program</a:t>
            </a:r>
            <a:endParaRPr lang="en-US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Ch</a:t>
            </a:r>
            <a:r>
              <a:rPr lang="en-US" dirty="0"/>
              <a:t> 1.2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 First Java Application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491728" cy="4876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FirstProgram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   public static void main (String []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{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("Hello out there.");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("I will add two numbers for you.");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("Enter two whole numbers on a line:");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n1, n2;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Scanner keyboard = new Scanner (System.in);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n1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keyboard.nextInt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n2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keyboard.nextInt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("The sum of those two numbers is");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(n1 + n2);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Adapted from: "JAVA: An Introduction to Problem Solving &amp; Programming", 8th Ed.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098553" y="4743176"/>
            <a:ext cx="5821006" cy="1977454"/>
            <a:chOff x="1742313" y="4703762"/>
            <a:chExt cx="7266178" cy="1977454"/>
          </a:xfrm>
        </p:grpSpPr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3"/>
            <a:srcRect l="3403" t="13966" r="2415" b="12003"/>
            <a:stretch>
              <a:fillRect/>
            </a:stretch>
          </p:blipFill>
          <p:spPr bwMode="auto">
            <a:xfrm>
              <a:off x="1742313" y="4703762"/>
              <a:ext cx="6810375" cy="1977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1">
                  <a:lumMod val="50000"/>
                </a:schemeClr>
              </a:outerShdw>
            </a:effectLst>
          </p:spPr>
        </p:pic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7484491" y="5189251"/>
              <a:ext cx="1524000" cy="100647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1">
                  <a:lumMod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dirty="0"/>
                <a:t>Sample </a:t>
              </a:r>
              <a:br>
                <a:rPr lang="en-US" sz="2000" dirty="0"/>
              </a:br>
              <a:r>
                <a:rPr lang="en-US" sz="2000" dirty="0"/>
                <a:t>screen output</a:t>
              </a: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dirty="0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38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4191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Compiling a Java Program or Class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17688"/>
            <a:ext cx="8229600" cy="4308475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A Java program consists of one or more classes, which must be compiled before running the program.</a:t>
            </a:r>
          </a:p>
          <a:p>
            <a:pPr eaLnBrk="1" hangingPunct="1"/>
            <a:r>
              <a:rPr lang="en-US" altLang="en-US" sz="2800" dirty="0"/>
              <a:t>You need not compile classes that accompany Java (e.g. </a:t>
            </a:r>
            <a:r>
              <a:rPr lang="en-US" altLang="en-US" sz="2800" b="1" dirty="0">
                <a:solidFill>
                  <a:srgbClr val="0070C0"/>
                </a:solidFill>
                <a:latin typeface="Courier New" pitchFamily="49" charset="0"/>
              </a:rPr>
              <a:t>System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2800" dirty="0"/>
              <a:t>and </a:t>
            </a:r>
            <a:r>
              <a:rPr lang="en-US" altLang="en-US" sz="2800" b="1" dirty="0">
                <a:solidFill>
                  <a:srgbClr val="0070C0"/>
                </a:solidFill>
                <a:latin typeface="Courier New" pitchFamily="49" charset="0"/>
              </a:rPr>
              <a:t>Scanner</a:t>
            </a:r>
            <a:r>
              <a:rPr lang="en-US" altLang="en-US" sz="2800" dirty="0"/>
              <a:t>).</a:t>
            </a:r>
          </a:p>
          <a:p>
            <a:r>
              <a:rPr lang="en-US" altLang="en-US" sz="2800" dirty="0"/>
              <a:t>Each class should be in a separate file and ending with</a:t>
            </a:r>
            <a:r>
              <a:rPr lang="en-US" altLang="en-US" sz="2800" b="1" dirty="0">
                <a:solidFill>
                  <a:srgbClr val="0070C0"/>
                </a:solidFill>
                <a:latin typeface="Courier New" pitchFamily="49" charset="0"/>
              </a:rPr>
              <a:t>.java</a:t>
            </a:r>
            <a:endParaRPr lang="en-US" altLang="en-US" sz="2800" dirty="0"/>
          </a:p>
          <a:p>
            <a:pPr eaLnBrk="1" hangingPunct="1"/>
            <a:r>
              <a:rPr lang="en-US" altLang="en-US" sz="2800" dirty="0"/>
              <a:t>The name of the file should be the same as the name of the class.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Adapted from: "JAVA: An Introduction to Problem Solving &amp; Programming", 8th 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510784" y="5657088"/>
            <a:ext cx="3291840" cy="950976"/>
          </a:xfrm>
          <a:prstGeom prst="wedgeRoundRectCallout">
            <a:avLst>
              <a:gd name="adj1" fmla="val -67817"/>
              <a:gd name="adj2" fmla="val -5653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What would the file for the sample program be named?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dirty="0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Compiling and Running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Use an </a:t>
            </a:r>
            <a:r>
              <a:rPr lang="en-US" altLang="en-US" sz="2800" i="1" dirty="0"/>
              <a:t>IDE</a:t>
            </a:r>
            <a:r>
              <a:rPr lang="en-US" altLang="en-US" sz="2800" dirty="0"/>
              <a:t> (integrated development environment) which combines a text editor with commands for compiling and running Java programs.</a:t>
            </a:r>
          </a:p>
          <a:p>
            <a:pPr eaLnBrk="1" hangingPunct="1"/>
            <a:r>
              <a:rPr lang="en-US" altLang="en-US" sz="2800" dirty="0"/>
              <a:t>When a Java program is compiled, the byte-code version of the program has the same name, but the ending is changed from </a:t>
            </a:r>
            <a:r>
              <a:rPr lang="en-US" altLang="en-US" sz="2800" b="1" dirty="0">
                <a:solidFill>
                  <a:srgbClr val="0070C0"/>
                </a:solidFill>
                <a:latin typeface="Courier New" pitchFamily="49" charset="0"/>
              </a:rPr>
              <a:t>.java</a:t>
            </a:r>
            <a:r>
              <a:rPr lang="en-US" altLang="en-US" sz="2800" dirty="0"/>
              <a:t>  to </a:t>
            </a:r>
            <a:r>
              <a:rPr lang="en-US" altLang="en-US" sz="2800" b="1" dirty="0">
                <a:solidFill>
                  <a:srgbClr val="0070C0"/>
                </a:solidFill>
                <a:latin typeface="Courier New" pitchFamily="49" charset="0"/>
              </a:rPr>
              <a:t>.class</a:t>
            </a:r>
            <a:r>
              <a:rPr lang="en-US" altLang="en-US" sz="2000" dirty="0">
                <a:latin typeface="Courier New" pitchFamily="49" charset="0"/>
              </a:rPr>
              <a:t>.</a:t>
            </a:r>
            <a:endParaRPr lang="en-US" alt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Adapted from: "JAVA: An Introduction to Problem Solving &amp; Programming", 8th 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dirty="0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Compiling and Running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A Java program can involve any number of classes.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The class to run will contain the words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</a:rPr>
              <a:t>public static void main(String[]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</a:rPr>
              <a:t>args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</a:rPr>
              <a:t>)</a:t>
            </a:r>
            <a:endParaRPr lang="en-US" sz="2400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800" dirty="0"/>
              <a:t>  somewhere in the file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600" dirty="0">
                <a:latin typeface="Courier New" pitchFamily="49" charset="0"/>
              </a:rPr>
              <a:t>	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Adapted from: "JAVA: An Introduction to Problem Solving &amp; Programming", 8th 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dirty="0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Programming Basics: Outline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Object-Oriented Programming	</a:t>
            </a:r>
          </a:p>
          <a:p>
            <a:pPr marL="0" indent="0">
              <a:buNone/>
            </a:pPr>
            <a:r>
              <a:rPr lang="en-US" altLang="en-US" dirty="0"/>
              <a:t>  </a:t>
            </a:r>
            <a:r>
              <a:rPr lang="en-US" altLang="en-US" sz="2000" dirty="0"/>
              <a:t>(briefly only – will be covered later)</a:t>
            </a:r>
          </a:p>
          <a:p>
            <a:r>
              <a:rPr lang="en-US" altLang="en-US" sz="2800" dirty="0"/>
              <a:t>Algorithms</a:t>
            </a:r>
          </a:p>
          <a:p>
            <a:r>
              <a:rPr lang="en-US" altLang="en-US" sz="2800" dirty="0"/>
              <a:t>Testing and Debugging</a:t>
            </a:r>
          </a:p>
          <a:p>
            <a:r>
              <a:rPr lang="en-US" altLang="en-US" sz="2800" dirty="0"/>
              <a:t>Software Reuse</a:t>
            </a:r>
          </a:p>
          <a:p>
            <a:endParaRPr lang="en-US" alt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Adapted from: "JAVA: An Introduction to Problem Solving &amp; Programming", 8th Ed.</a:t>
            </a:r>
          </a:p>
        </p:txBody>
      </p:sp>
    </p:spTree>
    <p:extLst>
      <p:ext uri="{BB962C8B-B14F-4D97-AF65-F5344CB8AC3E}">
        <p14:creationId xmlns:p14="http://schemas.microsoft.com/office/powerpoint/2010/main" val="30814559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>
                <a:latin typeface="Tahoma" charset="0"/>
                <a:cs typeface="Arial" charset="0"/>
              </a:rPr>
              <a:t>1. PROGRAMMING APPROACHES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51520" y="1279301"/>
            <a:ext cx="8640960" cy="1933675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Structured Programming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Also known as modular programming.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problem is divided into smaller sub-problems (</a:t>
            </a:r>
            <a:r>
              <a:rPr lang="en-US" sz="16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modules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sub-problem is then analyzed and solved.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solutions of all sub-problems are then combined to solve the overall problem.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 of such programming model languages include Pascal, Fortran and C.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83671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 programming approaches are known: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51520" y="2924944"/>
            <a:ext cx="8640960" cy="172819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Object-Oriented Programming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 the components of the problem. These are called </a:t>
            </a:r>
            <a:r>
              <a:rPr lang="en-US" sz="16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objects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each object, identify the relevant data &amp; operations (</a:t>
            </a:r>
            <a:r>
              <a:rPr lang="en-US" sz="16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methods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to be performed on that data.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Define the relationship between each object and the other.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 of programming languages that follow such model are C++ and Java.</a:t>
            </a:r>
          </a:p>
          <a:p>
            <a:pPr marL="109728" indent="0" algn="just">
              <a:buFont typeface="Wingdings 3"/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635896" y="4581128"/>
            <a:ext cx="1872208" cy="720080"/>
          </a:xfrm>
          <a:prstGeom prst="round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OBJECTS</a:t>
            </a:r>
          </a:p>
        </p:txBody>
      </p:sp>
      <p:sp>
        <p:nvSpPr>
          <p:cNvPr id="10" name="Flowchart: Alternate Process 9"/>
          <p:cNvSpPr/>
          <p:nvPr/>
        </p:nvSpPr>
        <p:spPr>
          <a:xfrm>
            <a:off x="2195736" y="5877272"/>
            <a:ext cx="1872208" cy="720080"/>
          </a:xfrm>
          <a:prstGeom prst="flowChartAlternateProcess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DATA</a:t>
            </a:r>
          </a:p>
        </p:txBody>
      </p:sp>
      <p:sp>
        <p:nvSpPr>
          <p:cNvPr id="11" name="Flowchart: Alternate Process 10"/>
          <p:cNvSpPr/>
          <p:nvPr/>
        </p:nvSpPr>
        <p:spPr>
          <a:xfrm>
            <a:off x="5076056" y="5851265"/>
            <a:ext cx="1872208" cy="720080"/>
          </a:xfrm>
          <a:prstGeom prst="flowChartAlternateProcess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METHODS</a:t>
            </a:r>
          </a:p>
        </p:txBody>
      </p:sp>
      <p:cxnSp>
        <p:nvCxnSpPr>
          <p:cNvPr id="13" name="Straight Arrow Connector 12"/>
          <p:cNvCxnSpPr>
            <a:stCxn id="9" idx="2"/>
          </p:cNvCxnSpPr>
          <p:nvPr/>
        </p:nvCxnSpPr>
        <p:spPr>
          <a:xfrm>
            <a:off x="4572000" y="5301208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572000" y="5589240"/>
            <a:ext cx="1440160" cy="0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131840" y="5589240"/>
            <a:ext cx="1440160" cy="0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1" idx="0"/>
          </p:cNvCxnSpPr>
          <p:nvPr/>
        </p:nvCxnSpPr>
        <p:spPr>
          <a:xfrm>
            <a:off x="6012160" y="5589240"/>
            <a:ext cx="0" cy="2620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0" idx="0"/>
          </p:cNvCxnSpPr>
          <p:nvPr/>
        </p:nvCxnSpPr>
        <p:spPr>
          <a:xfrm>
            <a:off x="3131840" y="5589240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dirty="0" smtClean="0"/>
              <a:pPr/>
              <a:t>15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Adapted from: "JAVA: An Introduction to Problem Solving &amp; Programming", 8th Ed.</a:t>
            </a:r>
          </a:p>
        </p:txBody>
      </p:sp>
    </p:spTree>
    <p:extLst>
      <p:ext uri="{BB962C8B-B14F-4D97-AF65-F5344CB8AC3E}">
        <p14:creationId xmlns:p14="http://schemas.microsoft.com/office/powerpoint/2010/main" val="2320847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Programming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Programming is a creative process.</a:t>
            </a:r>
          </a:p>
          <a:p>
            <a:r>
              <a:rPr lang="en-US" altLang="en-US" sz="2800" dirty="0"/>
              <a:t>Programming can be learned by discovering the techniques used by experienced programmers.</a:t>
            </a:r>
          </a:p>
          <a:p>
            <a:r>
              <a:rPr lang="en-US" altLang="en-US" sz="2800" dirty="0"/>
              <a:t>These techniques are applicable to almost every programming language, including Java.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Adapted from: "JAVA: An Introduction to Problem Solving &amp; Programming", 8th Ed.</a:t>
            </a:r>
          </a:p>
        </p:txBody>
      </p:sp>
    </p:spTree>
    <p:extLst>
      <p:ext uri="{BB962C8B-B14F-4D97-AF65-F5344CB8AC3E}">
        <p14:creationId xmlns:p14="http://schemas.microsoft.com/office/powerpoint/2010/main" val="870186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Object-Oriented Programming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Our world consists of </a:t>
            </a:r>
            <a:r>
              <a:rPr lang="en-US" altLang="en-US" sz="2800" dirty="0">
                <a:solidFill>
                  <a:schemeClr val="tx2"/>
                </a:solidFill>
              </a:rPr>
              <a:t>objects</a:t>
            </a:r>
            <a:r>
              <a:rPr lang="en-US" altLang="en-US" sz="2800" dirty="0"/>
              <a:t> (people, trees, cars, cities, airline reservations, etc.).</a:t>
            </a:r>
          </a:p>
          <a:p>
            <a:r>
              <a:rPr lang="en-US" altLang="en-US" sz="2800" dirty="0"/>
              <a:t>Objects can perform </a:t>
            </a:r>
            <a:r>
              <a:rPr lang="en-US" altLang="en-US" sz="2800" dirty="0">
                <a:solidFill>
                  <a:schemeClr val="tx2"/>
                </a:solidFill>
              </a:rPr>
              <a:t>actions</a:t>
            </a:r>
            <a:r>
              <a:rPr lang="en-US" altLang="en-US" sz="2800" dirty="0"/>
              <a:t> which affect themselves and other objects in the world.</a:t>
            </a:r>
          </a:p>
          <a:p>
            <a:r>
              <a:rPr lang="en-US" altLang="en-US" sz="2800" dirty="0">
                <a:solidFill>
                  <a:schemeClr val="tx2"/>
                </a:solidFill>
              </a:rPr>
              <a:t>Object-oriented programming </a:t>
            </a:r>
            <a:r>
              <a:rPr lang="en-US" altLang="en-US" sz="2800" dirty="0"/>
              <a:t>(OOP) treats a program as a collection of objects that interact by means of actions.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Adapted from: "JAVA: An Introduction to Problem Solving &amp; Programming", 8th Ed.</a:t>
            </a:r>
          </a:p>
        </p:txBody>
      </p:sp>
    </p:spTree>
    <p:extLst>
      <p:ext uri="{BB962C8B-B14F-4D97-AF65-F5344CB8AC3E}">
        <p14:creationId xmlns:p14="http://schemas.microsoft.com/office/powerpoint/2010/main" val="804928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OOP Terminology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Objects, appropriately, are called </a:t>
            </a:r>
            <a:r>
              <a:rPr lang="en-US" altLang="en-US" sz="2800" dirty="0">
                <a:solidFill>
                  <a:schemeClr val="tx2"/>
                </a:solidFill>
              </a:rPr>
              <a:t>objects</a:t>
            </a:r>
            <a:r>
              <a:rPr lang="en-US" altLang="en-US" sz="2800" dirty="0"/>
              <a:t>.</a:t>
            </a:r>
          </a:p>
          <a:p>
            <a:r>
              <a:rPr lang="en-US" altLang="en-US" sz="2800" dirty="0"/>
              <a:t>Actions are called </a:t>
            </a:r>
            <a:r>
              <a:rPr lang="en-US" altLang="en-US" sz="2800" dirty="0">
                <a:solidFill>
                  <a:schemeClr val="tx2"/>
                </a:solidFill>
              </a:rPr>
              <a:t>methods</a:t>
            </a:r>
            <a:r>
              <a:rPr lang="en-US" altLang="en-US" sz="2800" dirty="0"/>
              <a:t>.</a:t>
            </a:r>
          </a:p>
          <a:p>
            <a:r>
              <a:rPr lang="en-US" altLang="en-US" sz="2800" dirty="0"/>
              <a:t>Objects of the same kind have the same type and belong to the same </a:t>
            </a:r>
            <a:r>
              <a:rPr lang="en-US" altLang="en-US" sz="2800" dirty="0">
                <a:solidFill>
                  <a:schemeClr val="tx2"/>
                </a:solidFill>
              </a:rPr>
              <a:t>class</a:t>
            </a:r>
            <a:r>
              <a:rPr lang="en-US" altLang="en-US" sz="2800" dirty="0"/>
              <a:t>.</a:t>
            </a:r>
          </a:p>
          <a:p>
            <a:pPr lvl="1"/>
            <a:r>
              <a:rPr lang="en-US" altLang="en-US" sz="2400" dirty="0"/>
              <a:t>Objects within a class have a common set of methods and the same kinds of data</a:t>
            </a:r>
          </a:p>
          <a:p>
            <a:pPr lvl="1"/>
            <a:r>
              <a:rPr lang="en-US" altLang="en-US" sz="2400" dirty="0"/>
              <a:t>but each object can have it’s own data values.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Adapted from: "JAVA: An Introduction to Problem Solving &amp; Programming", 8th Ed.</a:t>
            </a:r>
          </a:p>
        </p:txBody>
      </p:sp>
    </p:spTree>
    <p:extLst>
      <p:ext uri="{BB962C8B-B14F-4D97-AF65-F5344CB8AC3E}">
        <p14:creationId xmlns:p14="http://schemas.microsoft.com/office/powerpoint/2010/main" val="7486642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OOP Design Principles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OOP adheres to three primary design principles:</a:t>
            </a:r>
          </a:p>
          <a:p>
            <a:pPr lvl="1"/>
            <a:r>
              <a:rPr lang="en-US" altLang="en-US" sz="2400" dirty="0"/>
              <a:t>Encapsulation</a:t>
            </a:r>
          </a:p>
          <a:p>
            <a:pPr lvl="1"/>
            <a:r>
              <a:rPr lang="en-US" altLang="en-US" sz="2400" dirty="0"/>
              <a:t>Polymorphism</a:t>
            </a:r>
          </a:p>
          <a:p>
            <a:pPr lvl="1"/>
            <a:r>
              <a:rPr lang="en-US" altLang="en-US" sz="2400" dirty="0"/>
              <a:t>Inheritance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Adapted from: "JAVA: An Introduction to Problem Solving &amp; Programming", 8th Ed.</a:t>
            </a:r>
          </a:p>
        </p:txBody>
      </p:sp>
    </p:spTree>
    <p:extLst>
      <p:ext uri="{BB962C8B-B14F-4D97-AF65-F5344CB8AC3E}">
        <p14:creationId xmlns:p14="http://schemas.microsoft.com/office/powerpoint/2010/main" val="2829120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Sip of Java: Outline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History of the Java Language 		(FYI)</a:t>
            </a:r>
          </a:p>
          <a:p>
            <a:r>
              <a:rPr lang="en-US" altLang="en-US" dirty="0"/>
              <a:t>Applications and Applets			(FYI)</a:t>
            </a:r>
          </a:p>
          <a:p>
            <a:r>
              <a:rPr lang="en-US" altLang="en-US" dirty="0"/>
              <a:t>A First Java Application Program</a:t>
            </a:r>
          </a:p>
          <a:p>
            <a:r>
              <a:rPr lang="en-US" altLang="en-US" dirty="0"/>
              <a:t>Writing, Compiling, and Running a Java Program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Encapsulation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The data and methods associated with any particular class are encapsulated (“put together in a capsule”), but only part of the contents is made accessible.</a:t>
            </a:r>
          </a:p>
          <a:p>
            <a:pPr lvl="1"/>
            <a:r>
              <a:rPr lang="en-US" altLang="en-US" sz="2400" dirty="0"/>
              <a:t>Encapsulation provides a means of using the class, but it omits the details of how the class works.</a:t>
            </a:r>
          </a:p>
          <a:p>
            <a:pPr lvl="1"/>
            <a:r>
              <a:rPr lang="en-US" altLang="en-US" sz="2400" dirty="0"/>
              <a:t>Encapsulation often is called information hiding.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Adapted from: "JAVA: An Introduction to Problem Solving &amp; Programming", 8th Ed.</a:t>
            </a:r>
          </a:p>
        </p:txBody>
      </p:sp>
    </p:spTree>
    <p:extLst>
      <p:ext uri="{BB962C8B-B14F-4D97-AF65-F5344CB8AC3E}">
        <p14:creationId xmlns:p14="http://schemas.microsoft.com/office/powerpoint/2010/main" val="290136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Accessibility Example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An automobile consists of several parts and pieces and is capable of doing many useful things.</a:t>
            </a:r>
          </a:p>
          <a:p>
            <a:pPr lvl="1"/>
            <a:r>
              <a:rPr lang="en-US" altLang="en-US" sz="2400" dirty="0"/>
              <a:t>Awareness of the accelerator pedal, the brake pedal, and the steering wheel is important to the driver.</a:t>
            </a:r>
          </a:p>
          <a:p>
            <a:pPr lvl="1"/>
            <a:r>
              <a:rPr lang="en-US" altLang="en-US" sz="2400" dirty="0"/>
              <a:t>Awareness of the fuel injectors, the automatic braking control system, and the power steering pump is not important to the driver.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Adapted from: "JAVA: An Introduction to Problem Solving &amp; Programming", 8th Ed.</a:t>
            </a:r>
          </a:p>
        </p:txBody>
      </p:sp>
    </p:spTree>
    <p:extLst>
      <p:ext uri="{BB962C8B-B14F-4D97-AF65-F5344CB8AC3E}">
        <p14:creationId xmlns:p14="http://schemas.microsoft.com/office/powerpoint/2010/main" val="5235024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Polymorphism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From the Greek meaning “many forms”</a:t>
            </a:r>
          </a:p>
          <a:p>
            <a:r>
              <a:rPr lang="en-US" altLang="en-US" sz="2800" dirty="0"/>
              <a:t>The same program instruction adapts to mean different things in different contexts.</a:t>
            </a:r>
          </a:p>
          <a:p>
            <a:pPr lvl="1"/>
            <a:r>
              <a:rPr lang="en-US" altLang="en-US" sz="2400" dirty="0"/>
              <a:t>A method name, used as an instruction, produces results that depend on the class of the object that used the method.</a:t>
            </a:r>
          </a:p>
          <a:p>
            <a:pPr lvl="1"/>
            <a:r>
              <a:rPr lang="en-US" altLang="en-US" sz="2400" dirty="0"/>
              <a:t>Everyday analogy: “take time to recreate” causes different people to do different activities</a:t>
            </a:r>
          </a:p>
          <a:p>
            <a:r>
              <a:rPr lang="en-US" altLang="en-US" sz="2800" dirty="0"/>
              <a:t>More about polymorphism in Chapter 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Adapted from: "JAVA: An Introduction to Problem Solving &amp; Programming", 8th Ed.</a:t>
            </a:r>
          </a:p>
        </p:txBody>
      </p:sp>
    </p:spTree>
    <p:extLst>
      <p:ext uri="{BB962C8B-B14F-4D97-AF65-F5344CB8AC3E}">
        <p14:creationId xmlns:p14="http://schemas.microsoft.com/office/powerpoint/2010/main" val="22818457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48" y="1270634"/>
            <a:ext cx="8716839" cy="4154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1675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Introduction to Inheritance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Classes can be organized using inheritance.</a:t>
            </a:r>
          </a:p>
          <a:p>
            <a:r>
              <a:rPr lang="en-US" altLang="en-US" sz="2800" dirty="0"/>
              <a:t>A class at lower levels inherits all the characteristics of classes above it in the hierarchy.</a:t>
            </a:r>
          </a:p>
          <a:p>
            <a:r>
              <a:rPr lang="en-US" altLang="en-US" sz="2800" dirty="0"/>
              <a:t>At each level, classifications become more specialized by adding other characteristics.</a:t>
            </a:r>
          </a:p>
          <a:p>
            <a:r>
              <a:rPr lang="en-US" altLang="en-US" sz="2800" dirty="0"/>
              <a:t>Higher classes are more inclusive; lower classes are less inclusive.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</p:spTree>
    <p:extLst>
      <p:ext uri="{BB962C8B-B14F-4D97-AF65-F5344CB8AC3E}">
        <p14:creationId xmlns:p14="http://schemas.microsoft.com/office/powerpoint/2010/main" val="8030168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Inheritance in Java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Used to organize classes</a:t>
            </a:r>
          </a:p>
          <a:p>
            <a:r>
              <a:rPr lang="en-US" altLang="en-US"/>
              <a:t>“Inherited” characteristics do not need to be repeated.</a:t>
            </a:r>
          </a:p>
          <a:p>
            <a:r>
              <a:rPr lang="en-US" altLang="en-US"/>
              <a:t>New characteristics are added.</a:t>
            </a:r>
          </a:p>
          <a:p>
            <a:r>
              <a:rPr lang="en-US" altLang="en-US"/>
              <a:t>More about inheritance in chapter 8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</p:spTree>
    <p:extLst>
      <p:ext uri="{BB962C8B-B14F-4D97-AF65-F5344CB8AC3E}">
        <p14:creationId xmlns:p14="http://schemas.microsoft.com/office/powerpoint/2010/main" val="21473703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Algorithms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By designing methods, programmers provide actions for objects to perform.</a:t>
            </a:r>
          </a:p>
          <a:p>
            <a:r>
              <a:rPr lang="en-US" altLang="en-US" dirty="0"/>
              <a:t>An algorithm describes a means of performing an action.</a:t>
            </a:r>
          </a:p>
          <a:p>
            <a:r>
              <a:rPr lang="en-US" altLang="en-US" dirty="0"/>
              <a:t>Once an algorithm is defined, expressing it in Java (or in another programming language) usually is easy.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Algorithms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An algorithm is a set of instructions for solving a problem.</a:t>
            </a:r>
          </a:p>
          <a:p>
            <a:r>
              <a:rPr lang="en-US" altLang="en-US"/>
              <a:t>An algorithm must be expressed completely and precisely.</a:t>
            </a:r>
          </a:p>
          <a:p>
            <a:r>
              <a:rPr lang="en-US" altLang="en-US"/>
              <a:t>Algorithms usually are expressed in English or in pseudocode.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Total Cost of All Items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Write the number 0 on the whiteboard.</a:t>
            </a:r>
          </a:p>
          <a:p>
            <a:r>
              <a:rPr lang="en-US" altLang="en-US"/>
              <a:t>For each item on the list</a:t>
            </a:r>
          </a:p>
          <a:p>
            <a:pPr lvl="1"/>
            <a:r>
              <a:rPr lang="en-US" altLang="en-US"/>
              <a:t>Add the cost of the item to the number on the whiteboard</a:t>
            </a:r>
          </a:p>
          <a:p>
            <a:pPr lvl="1"/>
            <a:r>
              <a:rPr lang="en-US" altLang="en-US"/>
              <a:t>Replace the number on the whiteboard with the result of this addition.</a:t>
            </a:r>
          </a:p>
          <a:p>
            <a:r>
              <a:rPr lang="en-US" altLang="en-US"/>
              <a:t>Announce that the answer is the number written on the whiteboard.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Testing and Debugging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Eliminate errors by avoiding them in the first place.</a:t>
            </a:r>
          </a:p>
          <a:p>
            <a:pPr lvl="1" eaLnBrk="1" hangingPunct="1"/>
            <a:r>
              <a:rPr lang="en-US" altLang="en-US" sz="2400"/>
              <a:t>Carefully design classes, algorithms and methods.</a:t>
            </a:r>
          </a:p>
          <a:p>
            <a:pPr lvl="1" eaLnBrk="1" hangingPunct="1"/>
            <a:r>
              <a:rPr lang="en-US" altLang="en-US" sz="2400"/>
              <a:t>Carefully code everything into Java.</a:t>
            </a:r>
          </a:p>
          <a:p>
            <a:pPr eaLnBrk="1" hangingPunct="1"/>
            <a:r>
              <a:rPr lang="en-US" altLang="en-US" sz="2800"/>
              <a:t>Test your program with appropriate test cases (some where the answer is known), discover and fix any errors, then retest.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History of Java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/>
              <a:t>In 1991, James Gosling and Sun Microsystems began designing a language for home appliances (toasters, TVs, etc.).</a:t>
            </a:r>
          </a:p>
          <a:p>
            <a:pPr lvl="1"/>
            <a:r>
              <a:rPr lang="en-US" altLang="en-US"/>
              <a:t>Challenging, because home appliances are controlled by many different chips (processors)</a:t>
            </a:r>
          </a:p>
          <a:p>
            <a:pPr lvl="1"/>
            <a:r>
              <a:rPr lang="en-US" altLang="en-US"/>
              <a:t>Programs were translated first into an intermediate language common to all appliance processors.</a:t>
            </a:r>
          </a:p>
          <a:p>
            <a:pPr lvl="1"/>
            <a:r>
              <a:rPr lang="en-US" altLang="en-US"/>
              <a:t>Then the intermediate language was translated into the machine language for a particular appliance’s processor.</a:t>
            </a:r>
          </a:p>
          <a:p>
            <a:pPr lvl="1"/>
            <a:r>
              <a:rPr lang="en-US" altLang="en-US"/>
              <a:t>Appliance manufacturers weren’t impressed.</a:t>
            </a:r>
            <a:br>
              <a:rPr lang="en-US" altLang="en-US"/>
            </a:br>
            <a:endParaRPr lang="en-US" altLang="en-US"/>
          </a:p>
          <a:p>
            <a:r>
              <a:rPr lang="en-US" altLang="en-US"/>
              <a:t>In 1994, Gosling realized that his language would be ideal for a Web browser that could run programs over the Internet.</a:t>
            </a:r>
          </a:p>
          <a:p>
            <a:pPr lvl="1"/>
            <a:r>
              <a:rPr lang="en-US" altLang="en-US"/>
              <a:t>Sun produced the browser known today as HotJava.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Errors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An error in a program is called a bug.</a:t>
            </a:r>
          </a:p>
          <a:p>
            <a:r>
              <a:rPr lang="en-US" altLang="en-US"/>
              <a:t>Eliminating errors is called debugging.</a:t>
            </a:r>
          </a:p>
          <a:p>
            <a:r>
              <a:rPr lang="en-US" altLang="en-US"/>
              <a:t>Three kinds or errors</a:t>
            </a:r>
          </a:p>
          <a:p>
            <a:pPr lvl="1"/>
            <a:r>
              <a:rPr lang="en-US" altLang="en-US"/>
              <a:t>Syntax errors</a:t>
            </a:r>
          </a:p>
          <a:p>
            <a:pPr lvl="1"/>
            <a:r>
              <a:rPr lang="en-US" altLang="en-US"/>
              <a:t>Runtime errors</a:t>
            </a:r>
          </a:p>
          <a:p>
            <a:pPr lvl="1"/>
            <a:r>
              <a:rPr lang="en-US" altLang="en-US"/>
              <a:t>Logic errors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Syntax Errors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Grammatical mistakes in a program</a:t>
            </a:r>
          </a:p>
          <a:p>
            <a:pPr lvl="1"/>
            <a:r>
              <a:rPr lang="en-US" altLang="en-US" sz="2400" dirty="0"/>
              <a:t>The grammatical rules for writing a program are very strict</a:t>
            </a:r>
          </a:p>
          <a:p>
            <a:r>
              <a:rPr lang="en-US" altLang="en-US" sz="2800" dirty="0"/>
              <a:t>The compiler catches syntax errors and prints an error message.</a:t>
            </a:r>
          </a:p>
          <a:p>
            <a:r>
              <a:rPr lang="en-US" altLang="en-US" sz="2800" dirty="0"/>
              <a:t>Example: using a period where a program expects a comma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Runtime Errors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/>
              <a:t>Errors that are detected when your program is running, but not during compilation</a:t>
            </a:r>
          </a:p>
          <a:p>
            <a:r>
              <a:rPr lang="en-US" altLang="en-US" sz="2800"/>
              <a:t>When the computer detects an error, it terminates the program and prints an error message.</a:t>
            </a:r>
          </a:p>
          <a:p>
            <a:r>
              <a:rPr lang="en-US" altLang="en-US" sz="2800"/>
              <a:t>Example: attempting to divide by 0</a:t>
            </a:r>
            <a:endParaRPr lang="en-US" alt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Logic Errors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Errors that are not detected during compilation or while running, but which cause the program to produce incorrect results</a:t>
            </a:r>
          </a:p>
          <a:p>
            <a:r>
              <a:rPr lang="en-US" altLang="en-US" sz="2800" dirty="0"/>
              <a:t>Example: an attempt to calculate a Fahrenheit temperature from a Celsius temperature by multiplying by 9/5 and adding 23 instead of 32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Reusable Components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Most programs are created by combining components that exist already. They are not usually created entirely from scratch. </a:t>
            </a:r>
          </a:p>
          <a:p>
            <a:endParaRPr lang="en-US" altLang="en-US" sz="2800" dirty="0"/>
          </a:p>
          <a:p>
            <a:r>
              <a:rPr lang="en-US" altLang="en-US" sz="2800" dirty="0"/>
              <a:t>Reusing components saves time and money.</a:t>
            </a:r>
          </a:p>
          <a:p>
            <a:r>
              <a:rPr lang="en-US" altLang="en-US" sz="2800" dirty="0"/>
              <a:t>Reused components are likely to be better developed, and more reliable.</a:t>
            </a:r>
          </a:p>
          <a:p>
            <a:r>
              <a:rPr lang="en-US" altLang="en-US" sz="2800" dirty="0"/>
              <a:t>New components should designed to be reusable by other applications.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Software Reuse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Reusable classes are used</a:t>
            </a:r>
          </a:p>
          <a:p>
            <a:pPr lvl="1"/>
            <a:r>
              <a:rPr lang="en-US" altLang="en-US" sz="2400" dirty="0"/>
              <a:t>Design class objects which are general</a:t>
            </a:r>
          </a:p>
          <a:p>
            <a:pPr lvl="1"/>
            <a:r>
              <a:rPr lang="en-US" altLang="en-US" sz="2400" dirty="0"/>
              <a:t>Java provides many classes</a:t>
            </a:r>
          </a:p>
          <a:p>
            <a:pPr lvl="1"/>
            <a:r>
              <a:rPr lang="en-US" altLang="en-US" sz="2400" dirty="0"/>
              <a:t>Note documentation on following slide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>
                <a:hlinkClick r:id="rId2"/>
              </a:rPr>
              <a:t>https://docs.oracle.com/javase/8/docs/index.html</a:t>
            </a:r>
            <a:endParaRPr lang="en-US" altLang="en-US" dirty="0"/>
          </a:p>
          <a:p>
            <a:pPr lvl="1"/>
            <a:r>
              <a:rPr lang="en-US" altLang="en-US" dirty="0">
                <a:hlinkClick r:id="rId3"/>
              </a:rPr>
              <a:t>https://docs.oracle.com/javase/8/docs/api/java/util/Scanner.html</a:t>
            </a:r>
            <a:endParaRPr lang="en-US" altLang="en-US" dirty="0"/>
          </a:p>
          <a:p>
            <a:pPr lvl="1"/>
            <a:endParaRPr lang="en-US" alt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Software Reuse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13243"/>
            <a:ext cx="9144000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723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Applications and Applets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Two kinds of java programs: applications and applets</a:t>
            </a:r>
          </a:p>
          <a:p>
            <a:r>
              <a:rPr lang="en-US" altLang="en-US" sz="2800" dirty="0"/>
              <a:t>Applications </a:t>
            </a:r>
          </a:p>
          <a:p>
            <a:pPr lvl="1"/>
            <a:r>
              <a:rPr lang="en-US" altLang="en-US" sz="2400" dirty="0"/>
              <a:t>Regular programs </a:t>
            </a:r>
          </a:p>
          <a:p>
            <a:pPr lvl="1"/>
            <a:r>
              <a:rPr lang="en-US" altLang="en-US" sz="2400" dirty="0"/>
              <a:t>Meant to be run on your computer</a:t>
            </a:r>
          </a:p>
          <a:p>
            <a:r>
              <a:rPr lang="en-US" altLang="en-US" sz="2800" dirty="0"/>
              <a:t>Applets</a:t>
            </a:r>
          </a:p>
          <a:p>
            <a:pPr lvl="1"/>
            <a:r>
              <a:rPr lang="en-US" altLang="en-US" sz="2400" dirty="0"/>
              <a:t>Little applications</a:t>
            </a:r>
          </a:p>
          <a:p>
            <a:pPr lvl="1"/>
            <a:r>
              <a:rPr lang="en-US" altLang="en-US" sz="2400" dirty="0"/>
              <a:t>Meant to be sent to another location on the internet and run there</a:t>
            </a:r>
          </a:p>
          <a:p>
            <a:pPr lvl="1"/>
            <a:r>
              <a:rPr lang="en-US" altLang="en-US" sz="2400" dirty="0">
                <a:solidFill>
                  <a:srgbClr val="00B0F0"/>
                </a:solidFill>
              </a:rPr>
              <a:t>Deprecated by Oracle and not supported by many web browsers today in favor of HTML5 and JavaScript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Adapted from: "JAVA: An Introduction to Problem Solving &amp; Programming", 8th Ed.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dirty="0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Some Terminology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The person who writes a program is called the </a:t>
            </a:r>
            <a:r>
              <a:rPr lang="en-US" altLang="en-US" sz="2800" dirty="0">
                <a:solidFill>
                  <a:schemeClr val="tx2"/>
                </a:solidFill>
              </a:rPr>
              <a:t>programmer</a:t>
            </a:r>
            <a:r>
              <a:rPr lang="en-US" altLang="en-US" sz="2800" i="1" dirty="0"/>
              <a:t>.</a:t>
            </a:r>
          </a:p>
          <a:p>
            <a:pPr eaLnBrk="1" hangingPunct="1"/>
            <a:r>
              <a:rPr lang="en-US" altLang="en-US" sz="2800" dirty="0"/>
              <a:t>The person who interacts with the program is called the </a:t>
            </a:r>
            <a:r>
              <a:rPr lang="en-US" altLang="en-US" sz="2800" dirty="0">
                <a:solidFill>
                  <a:schemeClr val="tx2"/>
                </a:solidFill>
              </a:rPr>
              <a:t>user</a:t>
            </a:r>
            <a:r>
              <a:rPr lang="en-US" altLang="en-US" sz="2800" i="1" dirty="0"/>
              <a:t>.</a:t>
            </a:r>
          </a:p>
          <a:p>
            <a:pPr eaLnBrk="1" hangingPunct="1"/>
            <a:r>
              <a:rPr lang="en-US" altLang="en-US" sz="2800" dirty="0"/>
              <a:t>A </a:t>
            </a:r>
            <a:r>
              <a:rPr lang="en-US" altLang="en-US" sz="2800" dirty="0">
                <a:solidFill>
                  <a:schemeClr val="tx2"/>
                </a:solidFill>
              </a:rPr>
              <a:t>package</a:t>
            </a:r>
            <a:r>
              <a:rPr lang="en-US" altLang="en-US" sz="2800" i="1" dirty="0"/>
              <a:t> </a:t>
            </a:r>
            <a:r>
              <a:rPr lang="en-US" altLang="en-US" sz="2800" dirty="0"/>
              <a:t>is a library of classes that have been defined already.</a:t>
            </a:r>
          </a:p>
          <a:p>
            <a:pPr lvl="1" eaLnBrk="1" hangingPunct="1"/>
            <a:r>
              <a:rPr lang="en-US" altLang="en-US" sz="2400" b="1" dirty="0">
                <a:solidFill>
                  <a:srgbClr val="0070C0"/>
                </a:solidFill>
                <a:latin typeface="Courier New" pitchFamily="49" charset="0"/>
              </a:rPr>
              <a:t>import </a:t>
            </a:r>
            <a:r>
              <a:rPr lang="en-US" altLang="en-US" sz="2400" b="1" dirty="0" err="1">
                <a:solidFill>
                  <a:srgbClr val="0070C0"/>
                </a:solidFill>
                <a:latin typeface="Courier New" pitchFamily="49" charset="0"/>
              </a:rPr>
              <a:t>java.util.Scanner</a:t>
            </a:r>
            <a:r>
              <a:rPr lang="en-US" altLang="en-US" sz="2400" b="1" dirty="0">
                <a:solidFill>
                  <a:srgbClr val="0070C0"/>
                </a:solidFill>
                <a:latin typeface="Courier New" pitchFamily="49" charset="0"/>
              </a:rPr>
              <a:t>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Adapted from: "JAVA: An Introduction to Problem Solving &amp; Programming", 8th 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dirty="0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Some Terminology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The item(s) inside parentheses are called </a:t>
            </a:r>
            <a:r>
              <a:rPr lang="en-US" altLang="en-US" sz="2800" dirty="0">
                <a:solidFill>
                  <a:schemeClr val="tx2"/>
                </a:solidFill>
              </a:rPr>
              <a:t>argument(s)</a:t>
            </a:r>
            <a:r>
              <a:rPr lang="en-US" altLang="en-US" sz="2800" dirty="0"/>
              <a:t> and provide the information needed by methods.</a:t>
            </a:r>
          </a:p>
          <a:p>
            <a:pPr eaLnBrk="1" hangingPunct="1"/>
            <a:r>
              <a:rPr lang="en-US" altLang="en-US" sz="2800" dirty="0"/>
              <a:t>A </a:t>
            </a:r>
            <a:r>
              <a:rPr lang="en-US" altLang="en-US" sz="2800" dirty="0">
                <a:solidFill>
                  <a:schemeClr val="tx2"/>
                </a:solidFill>
              </a:rPr>
              <a:t>variable</a:t>
            </a:r>
            <a:r>
              <a:rPr lang="en-US" altLang="en-US" sz="2800" dirty="0"/>
              <a:t> is something that can store data.</a:t>
            </a:r>
          </a:p>
          <a:p>
            <a:pPr eaLnBrk="1" hangingPunct="1"/>
            <a:r>
              <a:rPr lang="en-US" altLang="en-US" sz="2800" dirty="0"/>
              <a:t>An instruction to the computer is called a </a:t>
            </a:r>
            <a:r>
              <a:rPr lang="en-US" altLang="en-US" sz="2800" dirty="0">
                <a:solidFill>
                  <a:schemeClr val="tx2"/>
                </a:solidFill>
              </a:rPr>
              <a:t>statement;</a:t>
            </a:r>
            <a:r>
              <a:rPr lang="en-US" altLang="en-US" sz="2800" dirty="0"/>
              <a:t> it ends with a semicolon.</a:t>
            </a:r>
          </a:p>
          <a:p>
            <a:pPr eaLnBrk="1" hangingPunct="1"/>
            <a:r>
              <a:rPr lang="en-US" altLang="en-US" sz="2800" dirty="0"/>
              <a:t>The grammar rules for a programming language are called the </a:t>
            </a:r>
            <a:r>
              <a:rPr lang="en-US" altLang="en-US" sz="2800" dirty="0">
                <a:solidFill>
                  <a:schemeClr val="tx2"/>
                </a:solidFill>
              </a:rPr>
              <a:t>syntax</a:t>
            </a:r>
            <a:r>
              <a:rPr lang="en-US" altLang="en-US" sz="2800" dirty="0"/>
              <a:t> of the language.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Adapted from: "JAVA: An Introduction to Problem Solving &amp; Programming", 8th 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dirty="0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 First Java Application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491728" cy="4876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FirstProgram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   public static void main (String []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{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("Hello out there.");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("I will add two numbers for you.");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("Enter two whole numbers on a line:");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n1, n2;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Scanner keyboard = new Scanner (System.in);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n1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keyboard.nextInt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n2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keyboard.nextInt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("The sum of those two numbers is");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(n1 + n2);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Adapted from: "JAVA: An Introduction to Problem Solving &amp; Programming", 8th Ed.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098553" y="4743176"/>
            <a:ext cx="5821006" cy="1977454"/>
            <a:chOff x="1742313" y="4703762"/>
            <a:chExt cx="7266178" cy="1977454"/>
          </a:xfrm>
        </p:grpSpPr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3"/>
            <a:srcRect l="3403" t="13966" r="2415" b="12003"/>
            <a:stretch>
              <a:fillRect/>
            </a:stretch>
          </p:blipFill>
          <p:spPr bwMode="auto">
            <a:xfrm>
              <a:off x="1742313" y="4703762"/>
              <a:ext cx="6810375" cy="1977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1">
                  <a:lumMod val="50000"/>
                </a:schemeClr>
              </a:outerShdw>
            </a:effectLst>
          </p:spPr>
        </p:pic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7484491" y="5189251"/>
              <a:ext cx="1524000" cy="100647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1">
                  <a:lumMod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dirty="0"/>
                <a:t>Sample </a:t>
              </a:r>
              <a:br>
                <a:rPr lang="en-US" sz="2000" dirty="0"/>
              </a:br>
              <a:r>
                <a:rPr lang="en-US" sz="2000" dirty="0"/>
                <a:t>screen output</a:t>
              </a: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dirty="0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98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Adapted from: "JAVA: An Introduction to Problem Solving &amp; Programming", 8th Ed.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481"/>
          <a:stretch/>
        </p:blipFill>
        <p:spPr bwMode="auto">
          <a:xfrm>
            <a:off x="976192" y="637310"/>
            <a:ext cx="6783749" cy="587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dirty="0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008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Printing to the Screen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 dirty="0" err="1">
                <a:solidFill>
                  <a:srgbClr val="0070C0"/>
                </a:solidFill>
                <a:latin typeface="Courier New" pitchFamily="49" charset="0"/>
              </a:rPr>
              <a:t>System.out.println</a:t>
            </a:r>
            <a:r>
              <a:rPr lang="en-US" altLang="en-US" sz="2000" b="1" dirty="0">
                <a:solidFill>
                  <a:srgbClr val="0070C0"/>
                </a:solidFill>
                <a:latin typeface="Courier New" pitchFamily="49" charset="0"/>
              </a:rPr>
              <a:t> (“Whatever you want to print”);</a:t>
            </a:r>
            <a:endParaRPr lang="en-US" altLang="en-US" sz="2800" dirty="0">
              <a:solidFill>
                <a:srgbClr val="0070C0"/>
              </a:solidFill>
            </a:endParaRPr>
          </a:p>
          <a:p>
            <a:r>
              <a:rPr lang="en-US" alt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altLang="en-US" sz="2800" dirty="0"/>
              <a:t> is an </a:t>
            </a:r>
            <a:r>
              <a:rPr lang="en-US" altLang="en-US" sz="2800" dirty="0">
                <a:solidFill>
                  <a:schemeClr val="tx2"/>
                </a:solidFill>
              </a:rPr>
              <a:t>object</a:t>
            </a:r>
            <a:r>
              <a:rPr lang="en-US" altLang="en-US" sz="2800" dirty="0"/>
              <a:t> for sending output to the screen.</a:t>
            </a:r>
          </a:p>
          <a:p>
            <a:r>
              <a:rPr lang="en-US" alt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z="2800" dirty="0"/>
              <a:t> is a </a:t>
            </a:r>
            <a:r>
              <a:rPr lang="en-US" altLang="en-US" sz="2800" dirty="0">
                <a:solidFill>
                  <a:schemeClr val="tx2"/>
                </a:solidFill>
              </a:rPr>
              <a:t>method</a:t>
            </a:r>
            <a:r>
              <a:rPr lang="en-US" altLang="en-US" sz="2800" dirty="0"/>
              <a:t> to print whatever is in parentheses to the screen.</a:t>
            </a:r>
          </a:p>
          <a:p>
            <a:endParaRPr lang="en-US" altLang="en-US" sz="2800" dirty="0"/>
          </a:p>
          <a:p>
            <a:r>
              <a:rPr lang="en-US" altLang="en-US" sz="2800" dirty="0"/>
              <a:t>The object performs an action when you </a:t>
            </a:r>
            <a:r>
              <a:rPr lang="en-US" altLang="en-US" sz="2800" dirty="0">
                <a:solidFill>
                  <a:schemeClr val="tx2"/>
                </a:solidFill>
              </a:rPr>
              <a:t>invoke</a:t>
            </a:r>
            <a:r>
              <a:rPr lang="en-US" altLang="en-US" sz="2800" dirty="0"/>
              <a:t> or </a:t>
            </a:r>
            <a:r>
              <a:rPr lang="en-US" altLang="en-US" sz="2800" dirty="0">
                <a:solidFill>
                  <a:schemeClr val="tx2"/>
                </a:solidFill>
              </a:rPr>
              <a:t>call</a:t>
            </a:r>
            <a:r>
              <a:rPr lang="en-US" altLang="en-US" sz="2800" dirty="0"/>
              <a:t> one of its methods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 dirty="0" err="1">
                <a:solidFill>
                  <a:srgbClr val="0070C0"/>
                </a:solidFill>
                <a:latin typeface="Courier New" pitchFamily="49" charset="0"/>
              </a:rPr>
              <a:t>objectName.methodName</a:t>
            </a:r>
            <a:r>
              <a:rPr lang="en-US" altLang="en-US" sz="2000" b="1" dirty="0">
                <a:solidFill>
                  <a:srgbClr val="0070C0"/>
                </a:solidFill>
                <a:latin typeface="Courier New" pitchFamily="49" charset="0"/>
              </a:rPr>
              <a:t>(</a:t>
            </a:r>
            <a:r>
              <a:rPr lang="en-US" altLang="en-US" sz="2000" b="1" dirty="0" err="1">
                <a:solidFill>
                  <a:srgbClr val="0070C0"/>
                </a:solidFill>
                <a:latin typeface="Courier New" pitchFamily="49" charset="0"/>
              </a:rPr>
              <a:t>argumentsTheMethodNeeds</a:t>
            </a:r>
            <a:r>
              <a:rPr lang="en-US" altLang="en-US" sz="2000" b="1" dirty="0">
                <a:solidFill>
                  <a:srgbClr val="0070C0"/>
                </a:solidFill>
                <a:latin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altLang="en-US" sz="2800" dirty="0"/>
          </a:p>
          <a:p>
            <a:pPr marL="0" indent="0">
              <a:buNone/>
            </a:pPr>
            <a:endParaRPr lang="en-US" alt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Adapted from: "JAVA: An Introduction to Problem Solving &amp; Programming", 8th Ed.</a:t>
            </a:r>
          </a:p>
        </p:txBody>
      </p:sp>
      <p:sp>
        <p:nvSpPr>
          <p:cNvPr id="7" name="Rectangle 1027"/>
          <p:cNvSpPr txBox="1">
            <a:spLocks noChangeArrowheads="1"/>
          </p:cNvSpPr>
          <p:nvPr/>
        </p:nvSpPr>
        <p:spPr>
          <a:xfrm>
            <a:off x="-1874116" y="5484092"/>
            <a:ext cx="8229600" cy="1492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Tx/>
              <a:buNone/>
            </a:pPr>
            <a:r>
              <a:rPr lang="en-US" altLang="en-US" sz="1600" dirty="0">
                <a:latin typeface="Courier New" pitchFamily="49" charset="0"/>
              </a:rPr>
              <a:t>	</a:t>
            </a:r>
            <a:endParaRPr lang="en-US" altLang="en-US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dirty="0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386C55-694B-459B-90E5-3AF86B5B3090}">
  <ds:schemaRefs>
    <ds:schemaRef ds:uri="http://schemas.openxmlformats.org/package/2006/metadata/core-properties"/>
    <ds:schemaRef ds:uri="http://purl.org/dc/elements/1.1/"/>
    <ds:schemaRef ds:uri="32d064c7-3ed7-4051-9d9c-e267f97a39a0"/>
    <ds:schemaRef ds:uri="http://schemas.microsoft.com/office/infopath/2007/PartnerControls"/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3F93EC6-BAE3-43E5-AD6C-512E97E41B26}"/>
</file>

<file path=customXml/itemProps3.xml><?xml version="1.0" encoding="utf-8"?>
<ds:datastoreItem xmlns:ds="http://schemas.openxmlformats.org/officeDocument/2006/customXml" ds:itemID="{0409B785-672C-46DE-8B4D-BC1CFA5C74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1612</TotalTime>
  <Words>2554</Words>
  <Application>Microsoft Macintosh PowerPoint</Application>
  <PresentationFormat>On-screen Show (4:3)</PresentationFormat>
  <Paragraphs>310</Paragraphs>
  <Slides>36</Slides>
  <Notes>5</Notes>
  <HiddenSlides>7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Courier New</vt:lpstr>
      <vt:lpstr>Tahoma</vt:lpstr>
      <vt:lpstr>Times New Roman</vt:lpstr>
      <vt:lpstr>Wingdings</vt:lpstr>
      <vt:lpstr>Wingdings 3</vt:lpstr>
      <vt:lpstr>Clarity</vt:lpstr>
      <vt:lpstr>A simple Java program</vt:lpstr>
      <vt:lpstr>A Sip of Java: Outline</vt:lpstr>
      <vt:lpstr>History of Java</vt:lpstr>
      <vt:lpstr>Applications and Applets</vt:lpstr>
      <vt:lpstr>Some Terminology</vt:lpstr>
      <vt:lpstr>Some Terminology</vt:lpstr>
      <vt:lpstr>A First Java Application</vt:lpstr>
      <vt:lpstr>PowerPoint Presentation</vt:lpstr>
      <vt:lpstr>Printing to the Screen</vt:lpstr>
      <vt:lpstr>A First Java Application</vt:lpstr>
      <vt:lpstr>Compiling a Java Program or Class</vt:lpstr>
      <vt:lpstr>Compiling and Running</vt:lpstr>
      <vt:lpstr>Compiling and Running</vt:lpstr>
      <vt:lpstr>Programming Basics: Outline</vt:lpstr>
      <vt:lpstr>1. PROGRAMMING APPROACHES</vt:lpstr>
      <vt:lpstr>Programming</vt:lpstr>
      <vt:lpstr>Object-Oriented Programming</vt:lpstr>
      <vt:lpstr>OOP Terminology</vt:lpstr>
      <vt:lpstr>OOP Design Principles</vt:lpstr>
      <vt:lpstr>Introduction to Encapsulation</vt:lpstr>
      <vt:lpstr>Accessibility Example</vt:lpstr>
      <vt:lpstr>Introduction to Polymorphism</vt:lpstr>
      <vt:lpstr>PowerPoint Presentation</vt:lpstr>
      <vt:lpstr>Introduction to Inheritance</vt:lpstr>
      <vt:lpstr>Inheritance in Java</vt:lpstr>
      <vt:lpstr>Algorithms</vt:lpstr>
      <vt:lpstr>Algorithms</vt:lpstr>
      <vt:lpstr>Example: Total Cost of All Items</vt:lpstr>
      <vt:lpstr>Testing and Debugging</vt:lpstr>
      <vt:lpstr>Errors</vt:lpstr>
      <vt:lpstr>Syntax Errors</vt:lpstr>
      <vt:lpstr>Runtime Errors</vt:lpstr>
      <vt:lpstr>Logic Errors</vt:lpstr>
      <vt:lpstr>Reusable Components</vt:lpstr>
      <vt:lpstr>Software Reuse</vt:lpstr>
      <vt:lpstr>Software Reuse</vt:lpstr>
    </vt:vector>
  </TitlesOfParts>
  <Company>BYU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Zahida Almuallem</cp:lastModifiedBy>
  <cp:revision>137</cp:revision>
  <cp:lastPrinted>2024-08-20T06:28:41Z</cp:lastPrinted>
  <dcterms:created xsi:type="dcterms:W3CDTF">2004-08-20T17:48:18Z</dcterms:created>
  <dcterms:modified xsi:type="dcterms:W3CDTF">2024-08-20T06:31:58Z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Order">
    <vt:r8>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