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8F8F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520"/>
              </a:lnSpc>
            </a:pP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8F8F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520"/>
              </a:lnSpc>
            </a:pPr>
            <a:r>
              <a:rPr spc="-110" dirty="0"/>
              <a:t>1</a:t>
            </a:r>
            <a:r>
              <a:rPr dirty="0"/>
              <a:t>1.10.09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8F8F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52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CC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8F8F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8F8F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520"/>
              </a:lnSpc>
            </a:pP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8F8F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520"/>
              </a:lnSpc>
            </a:pPr>
            <a:r>
              <a:rPr spc="-110" dirty="0"/>
              <a:t>1</a:t>
            </a:r>
            <a:r>
              <a:rPr dirty="0"/>
              <a:t>1.10.09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8F8F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52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12990" y="1371853"/>
            <a:ext cx="857885" cy="1136650"/>
          </a:xfrm>
          <a:custGeom>
            <a:avLst/>
            <a:gdLst/>
            <a:ahLst/>
            <a:cxnLst/>
            <a:rect l="l" t="t" r="r" b="b"/>
            <a:pathLst>
              <a:path w="857885" h="1136650">
                <a:moveTo>
                  <a:pt x="0" y="857504"/>
                </a:moveTo>
                <a:lnTo>
                  <a:pt x="857542" y="1136142"/>
                </a:lnTo>
                <a:lnTo>
                  <a:pt x="278650" y="0"/>
                </a:lnTo>
                <a:lnTo>
                  <a:pt x="0" y="857504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882383" y="5813996"/>
            <a:ext cx="1275715" cy="638175"/>
          </a:xfrm>
          <a:custGeom>
            <a:avLst/>
            <a:gdLst/>
            <a:ahLst/>
            <a:cxnLst/>
            <a:rect l="l" t="t" r="r" b="b"/>
            <a:pathLst>
              <a:path w="1275715" h="638175">
                <a:moveTo>
                  <a:pt x="637667" y="0"/>
                </a:moveTo>
                <a:lnTo>
                  <a:pt x="0" y="637603"/>
                </a:lnTo>
                <a:lnTo>
                  <a:pt x="1275207" y="637603"/>
                </a:lnTo>
                <a:lnTo>
                  <a:pt x="637667" y="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483475" y="5264150"/>
            <a:ext cx="1352550" cy="1362075"/>
          </a:xfrm>
          <a:custGeom>
            <a:avLst/>
            <a:gdLst/>
            <a:ahLst/>
            <a:cxnLst/>
            <a:rect l="l" t="t" r="r" b="b"/>
            <a:pathLst>
              <a:path w="1352550" h="1362075">
                <a:moveTo>
                  <a:pt x="1352550" y="1362075"/>
                </a:moveTo>
                <a:lnTo>
                  <a:pt x="0" y="1362075"/>
                </a:lnTo>
                <a:lnTo>
                  <a:pt x="1352550" y="0"/>
                </a:lnTo>
                <a:lnTo>
                  <a:pt x="1352550" y="1362075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853426" y="4146550"/>
            <a:ext cx="1282700" cy="1282700"/>
          </a:xfrm>
          <a:custGeom>
            <a:avLst/>
            <a:gdLst/>
            <a:ahLst/>
            <a:cxnLst/>
            <a:rect l="l" t="t" r="r" b="b"/>
            <a:pathLst>
              <a:path w="1282700" h="1282700">
                <a:moveTo>
                  <a:pt x="0" y="641350"/>
                </a:moveTo>
                <a:lnTo>
                  <a:pt x="641350" y="0"/>
                </a:lnTo>
                <a:lnTo>
                  <a:pt x="1282700" y="641350"/>
                </a:lnTo>
                <a:lnTo>
                  <a:pt x="641350" y="1282700"/>
                </a:lnTo>
                <a:lnTo>
                  <a:pt x="0" y="64135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928797" y="6018212"/>
            <a:ext cx="840105" cy="840105"/>
          </a:xfrm>
          <a:custGeom>
            <a:avLst/>
            <a:gdLst/>
            <a:ahLst/>
            <a:cxnLst/>
            <a:rect l="l" t="t" r="r" b="b"/>
            <a:pathLst>
              <a:path w="840104" h="840104">
                <a:moveTo>
                  <a:pt x="839795" y="0"/>
                </a:moveTo>
                <a:lnTo>
                  <a:pt x="0" y="839787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5360923" y="4610608"/>
            <a:ext cx="1407795" cy="2247900"/>
          </a:xfrm>
          <a:custGeom>
            <a:avLst/>
            <a:gdLst/>
            <a:ahLst/>
            <a:cxnLst/>
            <a:rect l="l" t="t" r="r" b="b"/>
            <a:pathLst>
              <a:path w="1407795" h="2247900">
                <a:moveTo>
                  <a:pt x="0" y="2247392"/>
                </a:moveTo>
                <a:lnTo>
                  <a:pt x="0" y="0"/>
                </a:lnTo>
                <a:lnTo>
                  <a:pt x="1407668" y="1407604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5720334" y="3774059"/>
            <a:ext cx="638175" cy="1275715"/>
          </a:xfrm>
          <a:custGeom>
            <a:avLst/>
            <a:gdLst/>
            <a:ahLst/>
            <a:cxnLst/>
            <a:rect l="l" t="t" r="r" b="b"/>
            <a:pathLst>
              <a:path w="638175" h="1275714">
                <a:moveTo>
                  <a:pt x="0" y="637540"/>
                </a:moveTo>
                <a:lnTo>
                  <a:pt x="637666" y="1275207"/>
                </a:lnTo>
                <a:lnTo>
                  <a:pt x="637666" y="0"/>
                </a:lnTo>
                <a:lnTo>
                  <a:pt x="0" y="63754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7594600" y="3482975"/>
            <a:ext cx="0" cy="1244600"/>
          </a:xfrm>
          <a:custGeom>
            <a:avLst/>
            <a:gdLst/>
            <a:ahLst/>
            <a:cxnLst/>
            <a:rect l="l" t="t" r="r" b="b"/>
            <a:pathLst>
              <a:path h="1244600">
                <a:moveTo>
                  <a:pt x="0" y="0"/>
                </a:moveTo>
                <a:lnTo>
                  <a:pt x="0" y="124460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6965950" y="4098925"/>
            <a:ext cx="0" cy="1270000"/>
          </a:xfrm>
          <a:custGeom>
            <a:avLst/>
            <a:gdLst/>
            <a:ahLst/>
            <a:cxnLst/>
            <a:rect l="l" t="t" r="r" b="b"/>
            <a:pathLst>
              <a:path h="1270000">
                <a:moveTo>
                  <a:pt x="0" y="0"/>
                </a:moveTo>
                <a:lnTo>
                  <a:pt x="0" y="127000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6965950" y="4730750"/>
            <a:ext cx="631825" cy="631825"/>
          </a:xfrm>
          <a:custGeom>
            <a:avLst/>
            <a:gdLst/>
            <a:ahLst/>
            <a:cxnLst/>
            <a:rect l="l" t="t" r="r" b="b"/>
            <a:pathLst>
              <a:path w="631825" h="631825">
                <a:moveTo>
                  <a:pt x="0" y="631825"/>
                </a:moveTo>
                <a:lnTo>
                  <a:pt x="631825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6959600" y="3467100"/>
            <a:ext cx="638175" cy="638175"/>
          </a:xfrm>
          <a:custGeom>
            <a:avLst/>
            <a:gdLst/>
            <a:ahLst/>
            <a:cxnLst/>
            <a:rect l="l" t="t" r="r" b="b"/>
            <a:pathLst>
              <a:path w="638175" h="638175">
                <a:moveTo>
                  <a:pt x="0" y="638175"/>
                </a:moveTo>
                <a:lnTo>
                  <a:pt x="638175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6553707" y="2946400"/>
            <a:ext cx="2590800" cy="1407795"/>
          </a:xfrm>
          <a:custGeom>
            <a:avLst/>
            <a:gdLst/>
            <a:ahLst/>
            <a:cxnLst/>
            <a:rect l="l" t="t" r="r" b="b"/>
            <a:pathLst>
              <a:path w="2590800" h="1407795">
                <a:moveTo>
                  <a:pt x="1407668" y="1407668"/>
                </a:moveTo>
                <a:lnTo>
                  <a:pt x="0" y="0"/>
                </a:lnTo>
                <a:lnTo>
                  <a:pt x="2590292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7961376" y="3171337"/>
            <a:ext cx="1183005" cy="1183005"/>
          </a:xfrm>
          <a:custGeom>
            <a:avLst/>
            <a:gdLst/>
            <a:ahLst/>
            <a:cxnLst/>
            <a:rect l="l" t="t" r="r" b="b"/>
            <a:pathLst>
              <a:path w="1183004" h="1183004">
                <a:moveTo>
                  <a:pt x="1182624" y="0"/>
                </a:moveTo>
                <a:lnTo>
                  <a:pt x="0" y="1182730"/>
                </a:lnTo>
              </a:path>
            </a:pathLst>
          </a:custGeom>
          <a:ln w="12699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371600" y="64770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381000"/>
                </a:moveTo>
                <a:lnTo>
                  <a:pt x="304800" y="381000"/>
                </a:lnTo>
                <a:lnTo>
                  <a:pt x="304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66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CC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8F8F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520"/>
              </a:lnSpc>
            </a:pP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8F8F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520"/>
              </a:lnSpc>
            </a:pPr>
            <a:r>
              <a:rPr spc="-110" dirty="0"/>
              <a:t>1</a:t>
            </a:r>
            <a:r>
              <a:rPr dirty="0"/>
              <a:t>1.10.09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8F8F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52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CC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8F8F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520"/>
              </a:lnSpc>
            </a:pP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8F8F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520"/>
              </a:lnSpc>
            </a:pPr>
            <a:r>
              <a:rPr spc="-110" dirty="0"/>
              <a:t>1</a:t>
            </a:r>
            <a:r>
              <a:rPr dirty="0"/>
              <a:t>1.10.09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8F8F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52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12990" y="1371853"/>
            <a:ext cx="857885" cy="1136650"/>
          </a:xfrm>
          <a:custGeom>
            <a:avLst/>
            <a:gdLst/>
            <a:ahLst/>
            <a:cxnLst/>
            <a:rect l="l" t="t" r="r" b="b"/>
            <a:pathLst>
              <a:path w="857885" h="1136650">
                <a:moveTo>
                  <a:pt x="0" y="857504"/>
                </a:moveTo>
                <a:lnTo>
                  <a:pt x="857542" y="1136142"/>
                </a:lnTo>
                <a:lnTo>
                  <a:pt x="278650" y="0"/>
                </a:lnTo>
                <a:lnTo>
                  <a:pt x="0" y="857504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882383" y="5813996"/>
            <a:ext cx="1275715" cy="638175"/>
          </a:xfrm>
          <a:custGeom>
            <a:avLst/>
            <a:gdLst/>
            <a:ahLst/>
            <a:cxnLst/>
            <a:rect l="l" t="t" r="r" b="b"/>
            <a:pathLst>
              <a:path w="1275715" h="638175">
                <a:moveTo>
                  <a:pt x="637667" y="0"/>
                </a:moveTo>
                <a:lnTo>
                  <a:pt x="0" y="637603"/>
                </a:lnTo>
                <a:lnTo>
                  <a:pt x="1275207" y="637603"/>
                </a:lnTo>
                <a:lnTo>
                  <a:pt x="637667" y="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483475" y="5264150"/>
            <a:ext cx="1352550" cy="1362075"/>
          </a:xfrm>
          <a:custGeom>
            <a:avLst/>
            <a:gdLst/>
            <a:ahLst/>
            <a:cxnLst/>
            <a:rect l="l" t="t" r="r" b="b"/>
            <a:pathLst>
              <a:path w="1352550" h="1362075">
                <a:moveTo>
                  <a:pt x="1352550" y="1362075"/>
                </a:moveTo>
                <a:lnTo>
                  <a:pt x="0" y="1362075"/>
                </a:lnTo>
                <a:lnTo>
                  <a:pt x="1352550" y="0"/>
                </a:lnTo>
                <a:lnTo>
                  <a:pt x="1352550" y="1362075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853426" y="4146550"/>
            <a:ext cx="1282700" cy="1282700"/>
          </a:xfrm>
          <a:custGeom>
            <a:avLst/>
            <a:gdLst/>
            <a:ahLst/>
            <a:cxnLst/>
            <a:rect l="l" t="t" r="r" b="b"/>
            <a:pathLst>
              <a:path w="1282700" h="1282700">
                <a:moveTo>
                  <a:pt x="0" y="641350"/>
                </a:moveTo>
                <a:lnTo>
                  <a:pt x="641350" y="0"/>
                </a:lnTo>
                <a:lnTo>
                  <a:pt x="1282700" y="641350"/>
                </a:lnTo>
                <a:lnTo>
                  <a:pt x="641350" y="1282700"/>
                </a:lnTo>
                <a:lnTo>
                  <a:pt x="0" y="64135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928797" y="6018212"/>
            <a:ext cx="840105" cy="840105"/>
          </a:xfrm>
          <a:custGeom>
            <a:avLst/>
            <a:gdLst/>
            <a:ahLst/>
            <a:cxnLst/>
            <a:rect l="l" t="t" r="r" b="b"/>
            <a:pathLst>
              <a:path w="840104" h="840104">
                <a:moveTo>
                  <a:pt x="839795" y="0"/>
                </a:moveTo>
                <a:lnTo>
                  <a:pt x="0" y="839787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5360923" y="4610608"/>
            <a:ext cx="1407795" cy="2247900"/>
          </a:xfrm>
          <a:custGeom>
            <a:avLst/>
            <a:gdLst/>
            <a:ahLst/>
            <a:cxnLst/>
            <a:rect l="l" t="t" r="r" b="b"/>
            <a:pathLst>
              <a:path w="1407795" h="2247900">
                <a:moveTo>
                  <a:pt x="0" y="2247392"/>
                </a:moveTo>
                <a:lnTo>
                  <a:pt x="0" y="0"/>
                </a:lnTo>
                <a:lnTo>
                  <a:pt x="1407668" y="1407604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5720334" y="3774059"/>
            <a:ext cx="638175" cy="1275715"/>
          </a:xfrm>
          <a:custGeom>
            <a:avLst/>
            <a:gdLst/>
            <a:ahLst/>
            <a:cxnLst/>
            <a:rect l="l" t="t" r="r" b="b"/>
            <a:pathLst>
              <a:path w="638175" h="1275714">
                <a:moveTo>
                  <a:pt x="0" y="637540"/>
                </a:moveTo>
                <a:lnTo>
                  <a:pt x="637666" y="1275207"/>
                </a:lnTo>
                <a:lnTo>
                  <a:pt x="637666" y="0"/>
                </a:lnTo>
                <a:lnTo>
                  <a:pt x="0" y="63754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7594600" y="3482975"/>
            <a:ext cx="0" cy="1244600"/>
          </a:xfrm>
          <a:custGeom>
            <a:avLst/>
            <a:gdLst/>
            <a:ahLst/>
            <a:cxnLst/>
            <a:rect l="l" t="t" r="r" b="b"/>
            <a:pathLst>
              <a:path h="1244600">
                <a:moveTo>
                  <a:pt x="0" y="0"/>
                </a:moveTo>
                <a:lnTo>
                  <a:pt x="0" y="124460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6965950" y="4098925"/>
            <a:ext cx="0" cy="1270000"/>
          </a:xfrm>
          <a:custGeom>
            <a:avLst/>
            <a:gdLst/>
            <a:ahLst/>
            <a:cxnLst/>
            <a:rect l="l" t="t" r="r" b="b"/>
            <a:pathLst>
              <a:path h="1270000">
                <a:moveTo>
                  <a:pt x="0" y="0"/>
                </a:moveTo>
                <a:lnTo>
                  <a:pt x="0" y="127000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6965950" y="4730750"/>
            <a:ext cx="631825" cy="631825"/>
          </a:xfrm>
          <a:custGeom>
            <a:avLst/>
            <a:gdLst/>
            <a:ahLst/>
            <a:cxnLst/>
            <a:rect l="l" t="t" r="r" b="b"/>
            <a:pathLst>
              <a:path w="631825" h="631825">
                <a:moveTo>
                  <a:pt x="0" y="631825"/>
                </a:moveTo>
                <a:lnTo>
                  <a:pt x="631825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6959600" y="3467100"/>
            <a:ext cx="638175" cy="638175"/>
          </a:xfrm>
          <a:custGeom>
            <a:avLst/>
            <a:gdLst/>
            <a:ahLst/>
            <a:cxnLst/>
            <a:rect l="l" t="t" r="r" b="b"/>
            <a:pathLst>
              <a:path w="638175" h="638175">
                <a:moveTo>
                  <a:pt x="0" y="638175"/>
                </a:moveTo>
                <a:lnTo>
                  <a:pt x="638175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6553707" y="2946400"/>
            <a:ext cx="2590800" cy="1407795"/>
          </a:xfrm>
          <a:custGeom>
            <a:avLst/>
            <a:gdLst/>
            <a:ahLst/>
            <a:cxnLst/>
            <a:rect l="l" t="t" r="r" b="b"/>
            <a:pathLst>
              <a:path w="2590800" h="1407795">
                <a:moveTo>
                  <a:pt x="1407668" y="1407668"/>
                </a:moveTo>
                <a:lnTo>
                  <a:pt x="0" y="0"/>
                </a:lnTo>
                <a:lnTo>
                  <a:pt x="2590292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7961376" y="3171337"/>
            <a:ext cx="1183005" cy="1183005"/>
          </a:xfrm>
          <a:custGeom>
            <a:avLst/>
            <a:gdLst/>
            <a:ahLst/>
            <a:cxnLst/>
            <a:rect l="l" t="t" r="r" b="b"/>
            <a:pathLst>
              <a:path w="1183004" h="1183004">
                <a:moveTo>
                  <a:pt x="1182624" y="0"/>
                </a:moveTo>
                <a:lnTo>
                  <a:pt x="0" y="1182730"/>
                </a:lnTo>
              </a:path>
            </a:pathLst>
          </a:custGeom>
          <a:ln w="12699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371600" y="64770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381000"/>
                </a:moveTo>
                <a:lnTo>
                  <a:pt x="304800" y="381000"/>
                </a:lnTo>
                <a:lnTo>
                  <a:pt x="304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66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581400" y="2743200"/>
            <a:ext cx="1905000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3361944" y="4337303"/>
            <a:ext cx="2435352" cy="603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3596640" y="4326635"/>
            <a:ext cx="2022348" cy="6736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3292475" y="4267200"/>
            <a:ext cx="2422525" cy="590550"/>
          </a:xfrm>
          <a:custGeom>
            <a:avLst/>
            <a:gdLst/>
            <a:ahLst/>
            <a:cxnLst/>
            <a:rect l="l" t="t" r="r" b="b"/>
            <a:pathLst>
              <a:path w="2422525" h="590550">
                <a:moveTo>
                  <a:pt x="0" y="590550"/>
                </a:moveTo>
                <a:lnTo>
                  <a:pt x="2422525" y="590550"/>
                </a:lnTo>
                <a:lnTo>
                  <a:pt x="2422525" y="0"/>
                </a:lnTo>
                <a:lnTo>
                  <a:pt x="0" y="0"/>
                </a:lnTo>
                <a:lnTo>
                  <a:pt x="0" y="5905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8F8F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520"/>
              </a:lnSpc>
            </a:pP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8F8F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520"/>
              </a:lnSpc>
            </a:pPr>
            <a:r>
              <a:rPr spc="-110" dirty="0"/>
              <a:t>1</a:t>
            </a:r>
            <a:r>
              <a:rPr dirty="0"/>
              <a:t>1.10.09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8F8F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52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583" y="604773"/>
            <a:ext cx="8542832" cy="617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FFCC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0613" y="1789303"/>
            <a:ext cx="7662773" cy="4070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F8F8F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756029" y="6614860"/>
            <a:ext cx="1715770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F8F8F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520"/>
              </a:lnSpc>
            </a:pP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9349" y="6614860"/>
            <a:ext cx="706755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F8F8F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520"/>
              </a:lnSpc>
            </a:pPr>
            <a:r>
              <a:rPr spc="-110" dirty="0"/>
              <a:t>1</a:t>
            </a:r>
            <a:r>
              <a:rPr dirty="0"/>
              <a:t>1.10.09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60805" y="6614860"/>
            <a:ext cx="249555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F8F8F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52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82383" y="5813996"/>
            <a:ext cx="1275715" cy="638175"/>
          </a:xfrm>
          <a:custGeom>
            <a:avLst/>
            <a:gdLst/>
            <a:ahLst/>
            <a:cxnLst/>
            <a:rect l="l" t="t" r="r" b="b"/>
            <a:pathLst>
              <a:path w="1275715" h="638175">
                <a:moveTo>
                  <a:pt x="637667" y="0"/>
                </a:moveTo>
                <a:lnTo>
                  <a:pt x="0" y="637603"/>
                </a:lnTo>
                <a:lnTo>
                  <a:pt x="1275207" y="637603"/>
                </a:lnTo>
                <a:lnTo>
                  <a:pt x="637667" y="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83475" y="5264150"/>
            <a:ext cx="1352550" cy="1362075"/>
          </a:xfrm>
          <a:custGeom>
            <a:avLst/>
            <a:gdLst/>
            <a:ahLst/>
            <a:cxnLst/>
            <a:rect l="l" t="t" r="r" b="b"/>
            <a:pathLst>
              <a:path w="1352550" h="1362075">
                <a:moveTo>
                  <a:pt x="1352550" y="1362075"/>
                </a:moveTo>
                <a:lnTo>
                  <a:pt x="0" y="1362075"/>
                </a:lnTo>
                <a:lnTo>
                  <a:pt x="1352550" y="0"/>
                </a:lnTo>
                <a:lnTo>
                  <a:pt x="1352550" y="1362075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53426" y="4146550"/>
            <a:ext cx="1282700" cy="1282700"/>
          </a:xfrm>
          <a:custGeom>
            <a:avLst/>
            <a:gdLst/>
            <a:ahLst/>
            <a:cxnLst/>
            <a:rect l="l" t="t" r="r" b="b"/>
            <a:pathLst>
              <a:path w="1282700" h="1282700">
                <a:moveTo>
                  <a:pt x="0" y="641350"/>
                </a:moveTo>
                <a:lnTo>
                  <a:pt x="641350" y="0"/>
                </a:lnTo>
                <a:lnTo>
                  <a:pt x="1282700" y="641350"/>
                </a:lnTo>
                <a:lnTo>
                  <a:pt x="641350" y="1282700"/>
                </a:lnTo>
                <a:lnTo>
                  <a:pt x="0" y="64135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28797" y="6018212"/>
            <a:ext cx="840105" cy="840105"/>
          </a:xfrm>
          <a:custGeom>
            <a:avLst/>
            <a:gdLst/>
            <a:ahLst/>
            <a:cxnLst/>
            <a:rect l="l" t="t" r="r" b="b"/>
            <a:pathLst>
              <a:path w="840104" h="840104">
                <a:moveTo>
                  <a:pt x="839795" y="0"/>
                </a:moveTo>
                <a:lnTo>
                  <a:pt x="0" y="839787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60923" y="4610608"/>
            <a:ext cx="1407795" cy="2247900"/>
          </a:xfrm>
          <a:custGeom>
            <a:avLst/>
            <a:gdLst/>
            <a:ahLst/>
            <a:cxnLst/>
            <a:rect l="l" t="t" r="r" b="b"/>
            <a:pathLst>
              <a:path w="1407795" h="2247900">
                <a:moveTo>
                  <a:pt x="0" y="2247392"/>
                </a:moveTo>
                <a:lnTo>
                  <a:pt x="0" y="0"/>
                </a:lnTo>
                <a:lnTo>
                  <a:pt x="1407668" y="1407604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20334" y="3774059"/>
            <a:ext cx="638175" cy="1275715"/>
          </a:xfrm>
          <a:custGeom>
            <a:avLst/>
            <a:gdLst/>
            <a:ahLst/>
            <a:cxnLst/>
            <a:rect l="l" t="t" r="r" b="b"/>
            <a:pathLst>
              <a:path w="638175" h="1275714">
                <a:moveTo>
                  <a:pt x="0" y="637540"/>
                </a:moveTo>
                <a:lnTo>
                  <a:pt x="637666" y="1275207"/>
                </a:lnTo>
                <a:lnTo>
                  <a:pt x="637666" y="0"/>
                </a:lnTo>
                <a:lnTo>
                  <a:pt x="0" y="63754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94600" y="3482975"/>
            <a:ext cx="0" cy="1244600"/>
          </a:xfrm>
          <a:custGeom>
            <a:avLst/>
            <a:gdLst/>
            <a:ahLst/>
            <a:cxnLst/>
            <a:rect l="l" t="t" r="r" b="b"/>
            <a:pathLst>
              <a:path h="1244600">
                <a:moveTo>
                  <a:pt x="0" y="0"/>
                </a:moveTo>
                <a:lnTo>
                  <a:pt x="0" y="124460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65950" y="4098925"/>
            <a:ext cx="0" cy="635000"/>
          </a:xfrm>
          <a:custGeom>
            <a:avLst/>
            <a:gdLst/>
            <a:ahLst/>
            <a:cxnLst/>
            <a:rect l="l" t="t" r="r" b="b"/>
            <a:pathLst>
              <a:path h="635000">
                <a:moveTo>
                  <a:pt x="0" y="0"/>
                </a:moveTo>
                <a:lnTo>
                  <a:pt x="0" y="63500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65950" y="5111750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5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65950" y="4730750"/>
            <a:ext cx="631825" cy="631825"/>
          </a:xfrm>
          <a:custGeom>
            <a:avLst/>
            <a:gdLst/>
            <a:ahLst/>
            <a:cxnLst/>
            <a:rect l="l" t="t" r="r" b="b"/>
            <a:pathLst>
              <a:path w="631825" h="631825">
                <a:moveTo>
                  <a:pt x="0" y="631825"/>
                </a:moveTo>
                <a:lnTo>
                  <a:pt x="631825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59600" y="3467100"/>
            <a:ext cx="638175" cy="638175"/>
          </a:xfrm>
          <a:custGeom>
            <a:avLst/>
            <a:gdLst/>
            <a:ahLst/>
            <a:cxnLst/>
            <a:rect l="l" t="t" r="r" b="b"/>
            <a:pathLst>
              <a:path w="638175" h="638175">
                <a:moveTo>
                  <a:pt x="0" y="638175"/>
                </a:moveTo>
                <a:lnTo>
                  <a:pt x="638175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53707" y="2946400"/>
            <a:ext cx="2590800" cy="1407795"/>
          </a:xfrm>
          <a:custGeom>
            <a:avLst/>
            <a:gdLst/>
            <a:ahLst/>
            <a:cxnLst/>
            <a:rect l="l" t="t" r="r" b="b"/>
            <a:pathLst>
              <a:path w="2590800" h="1407795">
                <a:moveTo>
                  <a:pt x="1407668" y="1407668"/>
                </a:moveTo>
                <a:lnTo>
                  <a:pt x="0" y="0"/>
                </a:lnTo>
                <a:lnTo>
                  <a:pt x="2590292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61376" y="3171337"/>
            <a:ext cx="1183005" cy="1183005"/>
          </a:xfrm>
          <a:custGeom>
            <a:avLst/>
            <a:gdLst/>
            <a:ahLst/>
            <a:cxnLst/>
            <a:rect l="l" t="t" r="r" b="b"/>
            <a:pathLst>
              <a:path w="1183004" h="1183004">
                <a:moveTo>
                  <a:pt x="1182624" y="0"/>
                </a:moveTo>
                <a:lnTo>
                  <a:pt x="0" y="1182730"/>
                </a:lnTo>
              </a:path>
            </a:pathLst>
          </a:custGeom>
          <a:ln w="12699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12050" y="3355975"/>
            <a:ext cx="1282700" cy="1282700"/>
          </a:xfrm>
          <a:custGeom>
            <a:avLst/>
            <a:gdLst/>
            <a:ahLst/>
            <a:cxnLst/>
            <a:rect l="l" t="t" r="r" b="b"/>
            <a:pathLst>
              <a:path w="1282700" h="1282700">
                <a:moveTo>
                  <a:pt x="641350" y="0"/>
                </a:moveTo>
                <a:lnTo>
                  <a:pt x="0" y="641350"/>
                </a:lnTo>
                <a:lnTo>
                  <a:pt x="641350" y="1282700"/>
                </a:lnTo>
                <a:lnTo>
                  <a:pt x="1282700" y="641350"/>
                </a:lnTo>
                <a:lnTo>
                  <a:pt x="641350" y="0"/>
                </a:lnTo>
                <a:close/>
              </a:path>
            </a:pathLst>
          </a:custGeom>
          <a:solidFill>
            <a:srgbClr val="66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12050" y="3355975"/>
            <a:ext cx="1282700" cy="1282700"/>
          </a:xfrm>
          <a:custGeom>
            <a:avLst/>
            <a:gdLst/>
            <a:ahLst/>
            <a:cxnLst/>
            <a:rect l="l" t="t" r="r" b="b"/>
            <a:pathLst>
              <a:path w="1282700" h="1282700">
                <a:moveTo>
                  <a:pt x="0" y="641350"/>
                </a:moveTo>
                <a:lnTo>
                  <a:pt x="641350" y="0"/>
                </a:lnTo>
                <a:lnTo>
                  <a:pt x="1282700" y="641350"/>
                </a:lnTo>
                <a:lnTo>
                  <a:pt x="641350" y="1282700"/>
                </a:lnTo>
                <a:lnTo>
                  <a:pt x="0" y="641350"/>
                </a:lnTo>
                <a:close/>
              </a:path>
            </a:pathLst>
          </a:custGeom>
          <a:ln w="127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46901" y="3071876"/>
            <a:ext cx="638175" cy="1891030"/>
          </a:xfrm>
          <a:custGeom>
            <a:avLst/>
            <a:gdLst/>
            <a:ahLst/>
            <a:cxnLst/>
            <a:rect l="l" t="t" r="r" b="b"/>
            <a:pathLst>
              <a:path w="638175" h="1891029">
                <a:moveTo>
                  <a:pt x="633349" y="0"/>
                </a:moveTo>
                <a:lnTo>
                  <a:pt x="0" y="633349"/>
                </a:lnTo>
                <a:lnTo>
                  <a:pt x="0" y="1890649"/>
                </a:lnTo>
                <a:lnTo>
                  <a:pt x="638048" y="1252474"/>
                </a:lnTo>
                <a:lnTo>
                  <a:pt x="633349" y="0"/>
                </a:lnTo>
                <a:close/>
              </a:path>
            </a:pathLst>
          </a:custGeom>
          <a:solidFill>
            <a:srgbClr val="66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46901" y="3071876"/>
            <a:ext cx="638175" cy="1891030"/>
          </a:xfrm>
          <a:custGeom>
            <a:avLst/>
            <a:gdLst/>
            <a:ahLst/>
            <a:cxnLst/>
            <a:rect l="l" t="t" r="r" b="b"/>
            <a:pathLst>
              <a:path w="638175" h="1891029">
                <a:moveTo>
                  <a:pt x="633349" y="0"/>
                </a:moveTo>
                <a:lnTo>
                  <a:pt x="0" y="633349"/>
                </a:lnTo>
                <a:lnTo>
                  <a:pt x="0" y="1890649"/>
                </a:lnTo>
                <a:lnTo>
                  <a:pt x="638048" y="1252474"/>
                </a:lnTo>
                <a:lnTo>
                  <a:pt x="633349" y="0"/>
                </a:lnTo>
              </a:path>
            </a:pathLst>
          </a:custGeom>
          <a:ln w="127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99307" y="5170423"/>
            <a:ext cx="2815590" cy="1407795"/>
          </a:xfrm>
          <a:custGeom>
            <a:avLst/>
            <a:gdLst/>
            <a:ahLst/>
            <a:cxnLst/>
            <a:rect l="l" t="t" r="r" b="b"/>
            <a:pathLst>
              <a:path w="2815590" h="1407795">
                <a:moveTo>
                  <a:pt x="2815335" y="0"/>
                </a:moveTo>
                <a:lnTo>
                  <a:pt x="0" y="0"/>
                </a:lnTo>
                <a:lnTo>
                  <a:pt x="1407667" y="1407718"/>
                </a:lnTo>
                <a:lnTo>
                  <a:pt x="2815335" y="0"/>
                </a:lnTo>
                <a:close/>
              </a:path>
            </a:pathLst>
          </a:custGeom>
          <a:solidFill>
            <a:srgbClr val="66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99307" y="5170423"/>
            <a:ext cx="2815590" cy="1407795"/>
          </a:xfrm>
          <a:custGeom>
            <a:avLst/>
            <a:gdLst/>
            <a:ahLst/>
            <a:cxnLst/>
            <a:rect l="l" t="t" r="r" b="b"/>
            <a:pathLst>
              <a:path w="2815590" h="1407795">
                <a:moveTo>
                  <a:pt x="1407667" y="1407718"/>
                </a:moveTo>
                <a:lnTo>
                  <a:pt x="0" y="0"/>
                </a:lnTo>
                <a:lnTo>
                  <a:pt x="2815335" y="0"/>
                </a:lnTo>
                <a:lnTo>
                  <a:pt x="1407667" y="1407718"/>
                </a:lnTo>
                <a:close/>
              </a:path>
            </a:pathLst>
          </a:custGeom>
          <a:ln w="127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64859" y="5866384"/>
            <a:ext cx="1275080" cy="638175"/>
          </a:xfrm>
          <a:custGeom>
            <a:avLst/>
            <a:gdLst/>
            <a:ahLst/>
            <a:cxnLst/>
            <a:rect l="l" t="t" r="r" b="b"/>
            <a:pathLst>
              <a:path w="1275079" h="638175">
                <a:moveTo>
                  <a:pt x="637539" y="0"/>
                </a:moveTo>
                <a:lnTo>
                  <a:pt x="0" y="637603"/>
                </a:lnTo>
                <a:lnTo>
                  <a:pt x="1275080" y="637603"/>
                </a:lnTo>
                <a:lnTo>
                  <a:pt x="637539" y="0"/>
                </a:lnTo>
                <a:close/>
              </a:path>
            </a:pathLst>
          </a:custGeom>
          <a:solidFill>
            <a:srgbClr val="66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64859" y="5866384"/>
            <a:ext cx="1275080" cy="638175"/>
          </a:xfrm>
          <a:custGeom>
            <a:avLst/>
            <a:gdLst/>
            <a:ahLst/>
            <a:cxnLst/>
            <a:rect l="l" t="t" r="r" b="b"/>
            <a:pathLst>
              <a:path w="1275079" h="638175">
                <a:moveTo>
                  <a:pt x="637539" y="0"/>
                </a:moveTo>
                <a:lnTo>
                  <a:pt x="0" y="637603"/>
                </a:lnTo>
                <a:lnTo>
                  <a:pt x="1275080" y="637603"/>
                </a:lnTo>
                <a:lnTo>
                  <a:pt x="637539" y="0"/>
                </a:lnTo>
                <a:close/>
              </a:path>
            </a:pathLst>
          </a:custGeom>
          <a:ln w="127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026275" y="4641850"/>
            <a:ext cx="1352550" cy="1362075"/>
          </a:xfrm>
          <a:custGeom>
            <a:avLst/>
            <a:gdLst/>
            <a:ahLst/>
            <a:cxnLst/>
            <a:rect l="l" t="t" r="r" b="b"/>
            <a:pathLst>
              <a:path w="1352550" h="1362075">
                <a:moveTo>
                  <a:pt x="1352550" y="0"/>
                </a:moveTo>
                <a:lnTo>
                  <a:pt x="0" y="1362075"/>
                </a:lnTo>
                <a:lnTo>
                  <a:pt x="1352550" y="1362075"/>
                </a:lnTo>
                <a:lnTo>
                  <a:pt x="1352550" y="0"/>
                </a:lnTo>
                <a:close/>
              </a:path>
            </a:pathLst>
          </a:custGeom>
          <a:solidFill>
            <a:srgbClr val="66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26275" y="4641850"/>
            <a:ext cx="1352550" cy="1362075"/>
          </a:xfrm>
          <a:custGeom>
            <a:avLst/>
            <a:gdLst/>
            <a:ahLst/>
            <a:cxnLst/>
            <a:rect l="l" t="t" r="r" b="b"/>
            <a:pathLst>
              <a:path w="1352550" h="1362075">
                <a:moveTo>
                  <a:pt x="1352550" y="1362075"/>
                </a:moveTo>
                <a:lnTo>
                  <a:pt x="0" y="1362075"/>
                </a:lnTo>
                <a:lnTo>
                  <a:pt x="1352550" y="0"/>
                </a:lnTo>
                <a:lnTo>
                  <a:pt x="1352550" y="1362075"/>
                </a:lnTo>
              </a:path>
            </a:pathLst>
          </a:custGeom>
          <a:ln w="127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44926" y="2457450"/>
            <a:ext cx="1990725" cy="1990725"/>
          </a:xfrm>
          <a:custGeom>
            <a:avLst/>
            <a:gdLst/>
            <a:ahLst/>
            <a:cxnLst/>
            <a:rect l="l" t="t" r="r" b="b"/>
            <a:pathLst>
              <a:path w="1990725" h="1990725">
                <a:moveTo>
                  <a:pt x="1990725" y="0"/>
                </a:moveTo>
                <a:lnTo>
                  <a:pt x="0" y="0"/>
                </a:lnTo>
                <a:lnTo>
                  <a:pt x="1990725" y="1990725"/>
                </a:lnTo>
                <a:lnTo>
                  <a:pt x="1990725" y="0"/>
                </a:lnTo>
                <a:close/>
              </a:path>
            </a:pathLst>
          </a:custGeom>
          <a:solidFill>
            <a:srgbClr val="66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44926" y="2457450"/>
            <a:ext cx="1990725" cy="1990725"/>
          </a:xfrm>
          <a:custGeom>
            <a:avLst/>
            <a:gdLst/>
            <a:ahLst/>
            <a:cxnLst/>
            <a:rect l="l" t="t" r="r" b="b"/>
            <a:pathLst>
              <a:path w="1990725" h="1990725">
                <a:moveTo>
                  <a:pt x="1990725" y="0"/>
                </a:moveTo>
                <a:lnTo>
                  <a:pt x="1990725" y="1990725"/>
                </a:lnTo>
                <a:lnTo>
                  <a:pt x="0" y="0"/>
                </a:lnTo>
                <a:lnTo>
                  <a:pt x="1990725" y="0"/>
                </a:lnTo>
                <a:close/>
              </a:path>
            </a:pathLst>
          </a:custGeom>
          <a:ln w="127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26684" y="4102734"/>
            <a:ext cx="637540" cy="1275080"/>
          </a:xfrm>
          <a:custGeom>
            <a:avLst/>
            <a:gdLst/>
            <a:ahLst/>
            <a:cxnLst/>
            <a:rect l="l" t="t" r="r" b="b"/>
            <a:pathLst>
              <a:path w="637539" h="1275079">
                <a:moveTo>
                  <a:pt x="637539" y="0"/>
                </a:moveTo>
                <a:lnTo>
                  <a:pt x="0" y="637539"/>
                </a:lnTo>
                <a:lnTo>
                  <a:pt x="637539" y="1275080"/>
                </a:lnTo>
                <a:lnTo>
                  <a:pt x="637539" y="0"/>
                </a:lnTo>
                <a:close/>
              </a:path>
            </a:pathLst>
          </a:custGeom>
          <a:solidFill>
            <a:srgbClr val="66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26684" y="4102734"/>
            <a:ext cx="637540" cy="1275080"/>
          </a:xfrm>
          <a:custGeom>
            <a:avLst/>
            <a:gdLst/>
            <a:ahLst/>
            <a:cxnLst/>
            <a:rect l="l" t="t" r="r" b="b"/>
            <a:pathLst>
              <a:path w="637539" h="1275079">
                <a:moveTo>
                  <a:pt x="0" y="637539"/>
                </a:moveTo>
                <a:lnTo>
                  <a:pt x="637539" y="1275080"/>
                </a:lnTo>
                <a:lnTo>
                  <a:pt x="637539" y="0"/>
                </a:lnTo>
                <a:lnTo>
                  <a:pt x="0" y="637539"/>
                </a:lnTo>
                <a:close/>
              </a:path>
            </a:pathLst>
          </a:custGeom>
          <a:ln w="127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88125" y="5181600"/>
            <a:ext cx="2555875" cy="381000"/>
          </a:xfrm>
          <a:custGeom>
            <a:avLst/>
            <a:gdLst/>
            <a:ahLst/>
            <a:cxnLst/>
            <a:rect l="l" t="t" r="r" b="b"/>
            <a:pathLst>
              <a:path w="2555875" h="381000">
                <a:moveTo>
                  <a:pt x="0" y="381000"/>
                </a:moveTo>
                <a:lnTo>
                  <a:pt x="2555875" y="381000"/>
                </a:lnTo>
                <a:lnTo>
                  <a:pt x="2555875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71600" y="64770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381000"/>
                </a:moveTo>
                <a:lnTo>
                  <a:pt x="304800" y="381000"/>
                </a:lnTo>
                <a:lnTo>
                  <a:pt x="304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66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3210305" y="771144"/>
            <a:ext cx="5398135" cy="1834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6000" spc="-5" dirty="0" smtClean="0"/>
              <a:t>Advanced</a:t>
            </a:r>
            <a:endParaRPr sz="6000" dirty="0"/>
          </a:p>
          <a:p>
            <a:pPr marL="1871980">
              <a:lnSpc>
                <a:spcPct val="100000"/>
              </a:lnSpc>
            </a:pPr>
            <a:r>
              <a:rPr sz="6000" dirty="0"/>
              <a:t>Mycolo</a:t>
            </a:r>
            <a:r>
              <a:rPr sz="6000" spc="-25" dirty="0"/>
              <a:t>g</a:t>
            </a:r>
            <a:r>
              <a:rPr sz="6000" dirty="0"/>
              <a:t>y</a:t>
            </a:r>
          </a:p>
        </p:txBody>
      </p:sp>
      <p:sp>
        <p:nvSpPr>
          <p:cNvPr id="32" name="object 32"/>
          <p:cNvSpPr/>
          <p:nvPr/>
        </p:nvSpPr>
        <p:spPr>
          <a:xfrm>
            <a:off x="4876800" y="4733925"/>
            <a:ext cx="4259580" cy="377825"/>
          </a:xfrm>
          <a:custGeom>
            <a:avLst/>
            <a:gdLst/>
            <a:ahLst/>
            <a:cxnLst/>
            <a:rect l="l" t="t" r="r" b="b"/>
            <a:pathLst>
              <a:path w="4259580" h="377825">
                <a:moveTo>
                  <a:pt x="0" y="377825"/>
                </a:moveTo>
                <a:lnTo>
                  <a:pt x="4259326" y="377825"/>
                </a:lnTo>
                <a:lnTo>
                  <a:pt x="4259326" y="0"/>
                </a:lnTo>
                <a:lnTo>
                  <a:pt x="0" y="0"/>
                </a:lnTo>
                <a:lnTo>
                  <a:pt x="0" y="377825"/>
                </a:lnTo>
                <a:close/>
              </a:path>
            </a:pathLst>
          </a:custGeom>
          <a:solidFill>
            <a:srgbClr val="66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76800" y="4733925"/>
            <a:ext cx="4259580" cy="377825"/>
          </a:xfrm>
          <a:custGeom>
            <a:avLst/>
            <a:gdLst/>
            <a:ahLst/>
            <a:cxnLst/>
            <a:rect l="l" t="t" r="r" b="b"/>
            <a:pathLst>
              <a:path w="4259580" h="377825">
                <a:moveTo>
                  <a:pt x="0" y="377825"/>
                </a:moveTo>
                <a:lnTo>
                  <a:pt x="4259326" y="377825"/>
                </a:lnTo>
                <a:lnTo>
                  <a:pt x="4259326" y="0"/>
                </a:lnTo>
                <a:lnTo>
                  <a:pt x="0" y="0"/>
                </a:lnTo>
                <a:lnTo>
                  <a:pt x="0" y="377825"/>
                </a:lnTo>
                <a:close/>
              </a:path>
            </a:pathLst>
          </a:custGeom>
          <a:ln w="12700">
            <a:solidFill>
              <a:srgbClr val="66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956175" y="4739385"/>
            <a:ext cx="122618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dirty="0" smtClean="0">
                <a:solidFill>
                  <a:srgbClr val="FFCC00"/>
                </a:solidFill>
                <a:latin typeface="Arial"/>
                <a:cs typeface="Arial"/>
              </a:rPr>
              <a:t>MBI 531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85800" y="2438400"/>
            <a:ext cx="2667000" cy="3121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20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2990" y="1371853"/>
            <a:ext cx="857885" cy="1136650"/>
          </a:xfrm>
          <a:custGeom>
            <a:avLst/>
            <a:gdLst/>
            <a:ahLst/>
            <a:cxnLst/>
            <a:rect l="l" t="t" r="r" b="b"/>
            <a:pathLst>
              <a:path w="857885" h="1136650">
                <a:moveTo>
                  <a:pt x="0" y="857504"/>
                </a:moveTo>
                <a:lnTo>
                  <a:pt x="857542" y="1136142"/>
                </a:lnTo>
                <a:lnTo>
                  <a:pt x="278650" y="0"/>
                </a:lnTo>
                <a:lnTo>
                  <a:pt x="0" y="857504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82383" y="5813996"/>
            <a:ext cx="1275715" cy="638175"/>
          </a:xfrm>
          <a:custGeom>
            <a:avLst/>
            <a:gdLst/>
            <a:ahLst/>
            <a:cxnLst/>
            <a:rect l="l" t="t" r="r" b="b"/>
            <a:pathLst>
              <a:path w="1275715" h="638175">
                <a:moveTo>
                  <a:pt x="637667" y="0"/>
                </a:moveTo>
                <a:lnTo>
                  <a:pt x="0" y="637603"/>
                </a:lnTo>
                <a:lnTo>
                  <a:pt x="1275207" y="637603"/>
                </a:lnTo>
                <a:lnTo>
                  <a:pt x="637667" y="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83475" y="5264150"/>
            <a:ext cx="1352550" cy="1362075"/>
          </a:xfrm>
          <a:custGeom>
            <a:avLst/>
            <a:gdLst/>
            <a:ahLst/>
            <a:cxnLst/>
            <a:rect l="l" t="t" r="r" b="b"/>
            <a:pathLst>
              <a:path w="1352550" h="1362075">
                <a:moveTo>
                  <a:pt x="1352550" y="1362075"/>
                </a:moveTo>
                <a:lnTo>
                  <a:pt x="0" y="1362075"/>
                </a:lnTo>
                <a:lnTo>
                  <a:pt x="1352550" y="0"/>
                </a:lnTo>
                <a:lnTo>
                  <a:pt x="1352550" y="1362075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53426" y="4146550"/>
            <a:ext cx="1282700" cy="1282700"/>
          </a:xfrm>
          <a:custGeom>
            <a:avLst/>
            <a:gdLst/>
            <a:ahLst/>
            <a:cxnLst/>
            <a:rect l="l" t="t" r="r" b="b"/>
            <a:pathLst>
              <a:path w="1282700" h="1282700">
                <a:moveTo>
                  <a:pt x="0" y="641350"/>
                </a:moveTo>
                <a:lnTo>
                  <a:pt x="641350" y="0"/>
                </a:lnTo>
                <a:lnTo>
                  <a:pt x="1282700" y="641350"/>
                </a:lnTo>
                <a:lnTo>
                  <a:pt x="641350" y="1282700"/>
                </a:lnTo>
                <a:lnTo>
                  <a:pt x="0" y="64135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28797" y="6018212"/>
            <a:ext cx="840105" cy="840105"/>
          </a:xfrm>
          <a:custGeom>
            <a:avLst/>
            <a:gdLst/>
            <a:ahLst/>
            <a:cxnLst/>
            <a:rect l="l" t="t" r="r" b="b"/>
            <a:pathLst>
              <a:path w="840104" h="840104">
                <a:moveTo>
                  <a:pt x="839795" y="0"/>
                </a:moveTo>
                <a:lnTo>
                  <a:pt x="0" y="839787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60923" y="4610608"/>
            <a:ext cx="1407795" cy="2247900"/>
          </a:xfrm>
          <a:custGeom>
            <a:avLst/>
            <a:gdLst/>
            <a:ahLst/>
            <a:cxnLst/>
            <a:rect l="l" t="t" r="r" b="b"/>
            <a:pathLst>
              <a:path w="1407795" h="2247900">
                <a:moveTo>
                  <a:pt x="0" y="2247392"/>
                </a:moveTo>
                <a:lnTo>
                  <a:pt x="0" y="0"/>
                </a:lnTo>
                <a:lnTo>
                  <a:pt x="1407668" y="1407604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20334" y="3774059"/>
            <a:ext cx="638175" cy="1275715"/>
          </a:xfrm>
          <a:custGeom>
            <a:avLst/>
            <a:gdLst/>
            <a:ahLst/>
            <a:cxnLst/>
            <a:rect l="l" t="t" r="r" b="b"/>
            <a:pathLst>
              <a:path w="638175" h="1275714">
                <a:moveTo>
                  <a:pt x="0" y="637540"/>
                </a:moveTo>
                <a:lnTo>
                  <a:pt x="637666" y="1275207"/>
                </a:lnTo>
                <a:lnTo>
                  <a:pt x="637666" y="0"/>
                </a:lnTo>
                <a:lnTo>
                  <a:pt x="0" y="63754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94600" y="3482975"/>
            <a:ext cx="0" cy="1244600"/>
          </a:xfrm>
          <a:custGeom>
            <a:avLst/>
            <a:gdLst/>
            <a:ahLst/>
            <a:cxnLst/>
            <a:rect l="l" t="t" r="r" b="b"/>
            <a:pathLst>
              <a:path h="1244600">
                <a:moveTo>
                  <a:pt x="0" y="0"/>
                </a:moveTo>
                <a:lnTo>
                  <a:pt x="0" y="124460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65950" y="4098925"/>
            <a:ext cx="0" cy="1270000"/>
          </a:xfrm>
          <a:custGeom>
            <a:avLst/>
            <a:gdLst/>
            <a:ahLst/>
            <a:cxnLst/>
            <a:rect l="l" t="t" r="r" b="b"/>
            <a:pathLst>
              <a:path h="1270000">
                <a:moveTo>
                  <a:pt x="0" y="0"/>
                </a:moveTo>
                <a:lnTo>
                  <a:pt x="0" y="127000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65950" y="4730750"/>
            <a:ext cx="631825" cy="631825"/>
          </a:xfrm>
          <a:custGeom>
            <a:avLst/>
            <a:gdLst/>
            <a:ahLst/>
            <a:cxnLst/>
            <a:rect l="l" t="t" r="r" b="b"/>
            <a:pathLst>
              <a:path w="631825" h="631825">
                <a:moveTo>
                  <a:pt x="0" y="631825"/>
                </a:moveTo>
                <a:lnTo>
                  <a:pt x="631825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59600" y="3467100"/>
            <a:ext cx="638175" cy="638175"/>
          </a:xfrm>
          <a:custGeom>
            <a:avLst/>
            <a:gdLst/>
            <a:ahLst/>
            <a:cxnLst/>
            <a:rect l="l" t="t" r="r" b="b"/>
            <a:pathLst>
              <a:path w="638175" h="638175">
                <a:moveTo>
                  <a:pt x="0" y="638175"/>
                </a:moveTo>
                <a:lnTo>
                  <a:pt x="638175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53707" y="2946400"/>
            <a:ext cx="2590800" cy="1407795"/>
          </a:xfrm>
          <a:custGeom>
            <a:avLst/>
            <a:gdLst/>
            <a:ahLst/>
            <a:cxnLst/>
            <a:rect l="l" t="t" r="r" b="b"/>
            <a:pathLst>
              <a:path w="2590800" h="1407795">
                <a:moveTo>
                  <a:pt x="1407668" y="1407668"/>
                </a:moveTo>
                <a:lnTo>
                  <a:pt x="0" y="0"/>
                </a:lnTo>
                <a:lnTo>
                  <a:pt x="2590292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61376" y="3171337"/>
            <a:ext cx="1183005" cy="1183005"/>
          </a:xfrm>
          <a:custGeom>
            <a:avLst/>
            <a:gdLst/>
            <a:ahLst/>
            <a:cxnLst/>
            <a:rect l="l" t="t" r="r" b="b"/>
            <a:pathLst>
              <a:path w="1183004" h="1183004">
                <a:moveTo>
                  <a:pt x="1182624" y="0"/>
                </a:moveTo>
                <a:lnTo>
                  <a:pt x="0" y="1182730"/>
                </a:lnTo>
              </a:path>
            </a:pathLst>
          </a:custGeom>
          <a:ln w="12699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71600" y="64770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381000"/>
                </a:moveTo>
                <a:lnTo>
                  <a:pt x="304800" y="381000"/>
                </a:lnTo>
                <a:lnTo>
                  <a:pt x="304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66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66285">
              <a:lnSpc>
                <a:spcPct val="100000"/>
              </a:lnSpc>
            </a:pPr>
            <a:r>
              <a:rPr spc="-5" dirty="0"/>
              <a:t>1.</a:t>
            </a:r>
            <a:r>
              <a:rPr spc="-85" dirty="0"/>
              <a:t> </a:t>
            </a:r>
            <a:r>
              <a:rPr spc="-5" dirty="0"/>
              <a:t>Zygomycetes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17854" y="1793621"/>
            <a:ext cx="4518025" cy="3576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1665" indent="-608965">
              <a:lnSpc>
                <a:spcPct val="100000"/>
              </a:lnSpc>
              <a:buClr>
                <a:srgbClr val="6666FF"/>
              </a:buClr>
              <a:buSzPct val="69230"/>
              <a:buFont typeface="Wingdings"/>
              <a:buChar char=""/>
              <a:tabLst>
                <a:tab pos="621665" algn="l"/>
                <a:tab pos="622300" algn="l"/>
              </a:tabLst>
            </a:pPr>
            <a:r>
              <a:rPr sz="2600" dirty="0">
                <a:solidFill>
                  <a:srgbClr val="F8F8F8"/>
                </a:solidFill>
                <a:latin typeface="Arial"/>
                <a:cs typeface="Arial"/>
              </a:rPr>
              <a:t>Lower</a:t>
            </a:r>
            <a:r>
              <a:rPr sz="2600" spc="-9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8F8F8"/>
                </a:solidFill>
                <a:latin typeface="Arial"/>
                <a:cs typeface="Arial"/>
              </a:rPr>
              <a:t>fungi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6666FF"/>
              </a:buClr>
              <a:buFont typeface="Wingdings"/>
              <a:buChar char=""/>
            </a:pPr>
            <a:endParaRPr sz="3250">
              <a:latin typeface="Times New Roman"/>
              <a:cs typeface="Times New Roman"/>
            </a:endParaRPr>
          </a:p>
          <a:p>
            <a:pPr marL="621665" indent="-608965">
              <a:lnSpc>
                <a:spcPct val="100000"/>
              </a:lnSpc>
              <a:spcBef>
                <a:spcPts val="5"/>
              </a:spcBef>
              <a:buClr>
                <a:srgbClr val="6666FF"/>
              </a:buClr>
              <a:buSzPct val="69230"/>
              <a:buFont typeface="Wingdings"/>
              <a:buChar char=""/>
              <a:tabLst>
                <a:tab pos="621665" algn="l"/>
                <a:tab pos="622300" algn="l"/>
              </a:tabLst>
            </a:pPr>
            <a:r>
              <a:rPr sz="2600" dirty="0">
                <a:solidFill>
                  <a:srgbClr val="F8F8F8"/>
                </a:solidFill>
                <a:latin typeface="Arial"/>
                <a:cs typeface="Arial"/>
              </a:rPr>
              <a:t>Broad, nonseptate</a:t>
            </a:r>
            <a:r>
              <a:rPr sz="2600" spc="-4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8F8F8"/>
                </a:solidFill>
                <a:latin typeface="Arial"/>
                <a:cs typeface="Arial"/>
              </a:rPr>
              <a:t>hyphae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6666FF"/>
              </a:buClr>
              <a:buFont typeface="Wingdings"/>
              <a:buChar char=""/>
            </a:pPr>
            <a:endParaRPr sz="3500">
              <a:latin typeface="Times New Roman"/>
              <a:cs typeface="Times New Roman"/>
            </a:endParaRPr>
          </a:p>
          <a:p>
            <a:pPr marL="621665" marR="99060" indent="-608965">
              <a:lnSpc>
                <a:spcPct val="90000"/>
              </a:lnSpc>
              <a:buClr>
                <a:srgbClr val="6666FF"/>
              </a:buClr>
              <a:buSzPct val="69230"/>
              <a:buFont typeface="Wingdings"/>
              <a:buChar char=""/>
              <a:tabLst>
                <a:tab pos="621665" algn="l"/>
                <a:tab pos="622300" algn="l"/>
              </a:tabLst>
            </a:pPr>
            <a:r>
              <a:rPr sz="2600" dirty="0">
                <a:solidFill>
                  <a:srgbClr val="F8F8F8"/>
                </a:solidFill>
                <a:latin typeface="Arial"/>
                <a:cs typeface="Arial"/>
              </a:rPr>
              <a:t>Asexual spores -  </a:t>
            </a:r>
            <a:r>
              <a:rPr sz="2600" dirty="0">
                <a:solidFill>
                  <a:srgbClr val="FFCC00"/>
                </a:solidFill>
                <a:latin typeface="Arial"/>
                <a:cs typeface="Arial"/>
              </a:rPr>
              <a:t>Sporangiospores:</a:t>
            </a:r>
            <a:r>
              <a:rPr sz="2600" spc="-55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8F8F8"/>
                </a:solidFill>
                <a:latin typeface="Arial"/>
                <a:cs typeface="Arial"/>
              </a:rPr>
              <a:t>present  within a swollen </a:t>
            </a:r>
            <a:r>
              <a:rPr sz="2600" spc="5" dirty="0">
                <a:solidFill>
                  <a:srgbClr val="F8F8F8"/>
                </a:solidFill>
                <a:latin typeface="Arial"/>
                <a:cs typeface="Arial"/>
              </a:rPr>
              <a:t>sac- </a:t>
            </a:r>
            <a:r>
              <a:rPr sz="2600" dirty="0">
                <a:solidFill>
                  <a:srgbClr val="F8F8F8"/>
                </a:solidFill>
                <a:latin typeface="Arial"/>
                <a:cs typeface="Arial"/>
              </a:rPr>
              <a:t>like  structure called  </a:t>
            </a:r>
            <a:r>
              <a:rPr sz="2600" dirty="0">
                <a:solidFill>
                  <a:srgbClr val="FFCC00"/>
                </a:solidFill>
                <a:latin typeface="Arial"/>
                <a:cs typeface="Arial"/>
              </a:rPr>
              <a:t>Sporangium</a:t>
            </a:r>
            <a:endParaRPr sz="2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019800" y="1828800"/>
            <a:ext cx="2759075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r>
              <a:rPr spc="-110" dirty="0"/>
              <a:t>1</a:t>
            </a:r>
            <a:r>
              <a:rPr dirty="0"/>
              <a:t>1.10.09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2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xfrm>
            <a:off x="1756029" y="6614860"/>
            <a:ext cx="171577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2990" y="1371853"/>
            <a:ext cx="857885" cy="1136650"/>
          </a:xfrm>
          <a:custGeom>
            <a:avLst/>
            <a:gdLst/>
            <a:ahLst/>
            <a:cxnLst/>
            <a:rect l="l" t="t" r="r" b="b"/>
            <a:pathLst>
              <a:path w="857885" h="1136650">
                <a:moveTo>
                  <a:pt x="0" y="857504"/>
                </a:moveTo>
                <a:lnTo>
                  <a:pt x="857542" y="1136142"/>
                </a:lnTo>
                <a:lnTo>
                  <a:pt x="278650" y="0"/>
                </a:lnTo>
                <a:lnTo>
                  <a:pt x="0" y="857504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82383" y="5813996"/>
            <a:ext cx="1275715" cy="638175"/>
          </a:xfrm>
          <a:custGeom>
            <a:avLst/>
            <a:gdLst/>
            <a:ahLst/>
            <a:cxnLst/>
            <a:rect l="l" t="t" r="r" b="b"/>
            <a:pathLst>
              <a:path w="1275715" h="638175">
                <a:moveTo>
                  <a:pt x="637667" y="0"/>
                </a:moveTo>
                <a:lnTo>
                  <a:pt x="0" y="637603"/>
                </a:lnTo>
                <a:lnTo>
                  <a:pt x="1275207" y="637603"/>
                </a:lnTo>
                <a:lnTo>
                  <a:pt x="637667" y="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83475" y="5264150"/>
            <a:ext cx="1352550" cy="1362075"/>
          </a:xfrm>
          <a:custGeom>
            <a:avLst/>
            <a:gdLst/>
            <a:ahLst/>
            <a:cxnLst/>
            <a:rect l="l" t="t" r="r" b="b"/>
            <a:pathLst>
              <a:path w="1352550" h="1362075">
                <a:moveTo>
                  <a:pt x="1352550" y="1362075"/>
                </a:moveTo>
                <a:lnTo>
                  <a:pt x="0" y="1362075"/>
                </a:lnTo>
                <a:lnTo>
                  <a:pt x="1352550" y="0"/>
                </a:lnTo>
                <a:lnTo>
                  <a:pt x="1352550" y="1362075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53426" y="4146550"/>
            <a:ext cx="1282700" cy="1282700"/>
          </a:xfrm>
          <a:custGeom>
            <a:avLst/>
            <a:gdLst/>
            <a:ahLst/>
            <a:cxnLst/>
            <a:rect l="l" t="t" r="r" b="b"/>
            <a:pathLst>
              <a:path w="1282700" h="1282700">
                <a:moveTo>
                  <a:pt x="0" y="641350"/>
                </a:moveTo>
                <a:lnTo>
                  <a:pt x="641350" y="0"/>
                </a:lnTo>
                <a:lnTo>
                  <a:pt x="1282700" y="641350"/>
                </a:lnTo>
                <a:lnTo>
                  <a:pt x="641350" y="1282700"/>
                </a:lnTo>
                <a:lnTo>
                  <a:pt x="0" y="64135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28797" y="6018212"/>
            <a:ext cx="840105" cy="840105"/>
          </a:xfrm>
          <a:custGeom>
            <a:avLst/>
            <a:gdLst/>
            <a:ahLst/>
            <a:cxnLst/>
            <a:rect l="l" t="t" r="r" b="b"/>
            <a:pathLst>
              <a:path w="840104" h="840104">
                <a:moveTo>
                  <a:pt x="839795" y="0"/>
                </a:moveTo>
                <a:lnTo>
                  <a:pt x="0" y="839787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60923" y="4610608"/>
            <a:ext cx="1407795" cy="2247900"/>
          </a:xfrm>
          <a:custGeom>
            <a:avLst/>
            <a:gdLst/>
            <a:ahLst/>
            <a:cxnLst/>
            <a:rect l="l" t="t" r="r" b="b"/>
            <a:pathLst>
              <a:path w="1407795" h="2247900">
                <a:moveTo>
                  <a:pt x="0" y="2247392"/>
                </a:moveTo>
                <a:lnTo>
                  <a:pt x="0" y="0"/>
                </a:lnTo>
                <a:lnTo>
                  <a:pt x="1407668" y="1407604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20334" y="3774059"/>
            <a:ext cx="638175" cy="1275715"/>
          </a:xfrm>
          <a:custGeom>
            <a:avLst/>
            <a:gdLst/>
            <a:ahLst/>
            <a:cxnLst/>
            <a:rect l="l" t="t" r="r" b="b"/>
            <a:pathLst>
              <a:path w="638175" h="1275714">
                <a:moveTo>
                  <a:pt x="0" y="637540"/>
                </a:moveTo>
                <a:lnTo>
                  <a:pt x="637666" y="1275207"/>
                </a:lnTo>
                <a:lnTo>
                  <a:pt x="637666" y="0"/>
                </a:lnTo>
                <a:lnTo>
                  <a:pt x="0" y="63754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94600" y="3482975"/>
            <a:ext cx="0" cy="1244600"/>
          </a:xfrm>
          <a:custGeom>
            <a:avLst/>
            <a:gdLst/>
            <a:ahLst/>
            <a:cxnLst/>
            <a:rect l="l" t="t" r="r" b="b"/>
            <a:pathLst>
              <a:path h="1244600">
                <a:moveTo>
                  <a:pt x="0" y="0"/>
                </a:moveTo>
                <a:lnTo>
                  <a:pt x="0" y="124460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65950" y="4098925"/>
            <a:ext cx="0" cy="1270000"/>
          </a:xfrm>
          <a:custGeom>
            <a:avLst/>
            <a:gdLst/>
            <a:ahLst/>
            <a:cxnLst/>
            <a:rect l="l" t="t" r="r" b="b"/>
            <a:pathLst>
              <a:path h="1270000">
                <a:moveTo>
                  <a:pt x="0" y="0"/>
                </a:moveTo>
                <a:lnTo>
                  <a:pt x="0" y="127000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65950" y="4730750"/>
            <a:ext cx="631825" cy="631825"/>
          </a:xfrm>
          <a:custGeom>
            <a:avLst/>
            <a:gdLst/>
            <a:ahLst/>
            <a:cxnLst/>
            <a:rect l="l" t="t" r="r" b="b"/>
            <a:pathLst>
              <a:path w="631825" h="631825">
                <a:moveTo>
                  <a:pt x="0" y="631825"/>
                </a:moveTo>
                <a:lnTo>
                  <a:pt x="631825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59600" y="3467100"/>
            <a:ext cx="638175" cy="638175"/>
          </a:xfrm>
          <a:custGeom>
            <a:avLst/>
            <a:gdLst/>
            <a:ahLst/>
            <a:cxnLst/>
            <a:rect l="l" t="t" r="r" b="b"/>
            <a:pathLst>
              <a:path w="638175" h="638175">
                <a:moveTo>
                  <a:pt x="0" y="638175"/>
                </a:moveTo>
                <a:lnTo>
                  <a:pt x="638175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53707" y="2946400"/>
            <a:ext cx="2590800" cy="1407795"/>
          </a:xfrm>
          <a:custGeom>
            <a:avLst/>
            <a:gdLst/>
            <a:ahLst/>
            <a:cxnLst/>
            <a:rect l="l" t="t" r="r" b="b"/>
            <a:pathLst>
              <a:path w="2590800" h="1407795">
                <a:moveTo>
                  <a:pt x="1407668" y="1407668"/>
                </a:moveTo>
                <a:lnTo>
                  <a:pt x="0" y="0"/>
                </a:lnTo>
                <a:lnTo>
                  <a:pt x="2590292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61376" y="3171337"/>
            <a:ext cx="1183005" cy="1183005"/>
          </a:xfrm>
          <a:custGeom>
            <a:avLst/>
            <a:gdLst/>
            <a:ahLst/>
            <a:cxnLst/>
            <a:rect l="l" t="t" r="r" b="b"/>
            <a:pathLst>
              <a:path w="1183004" h="1183004">
                <a:moveTo>
                  <a:pt x="1182624" y="0"/>
                </a:moveTo>
                <a:lnTo>
                  <a:pt x="0" y="1182730"/>
                </a:lnTo>
              </a:path>
            </a:pathLst>
          </a:custGeom>
          <a:ln w="12699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71600" y="64770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381000"/>
                </a:moveTo>
                <a:lnTo>
                  <a:pt x="304800" y="381000"/>
                </a:lnTo>
                <a:lnTo>
                  <a:pt x="304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66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66285">
              <a:lnSpc>
                <a:spcPct val="100000"/>
              </a:lnSpc>
            </a:pPr>
            <a:r>
              <a:rPr spc="-5" dirty="0"/>
              <a:t>1.</a:t>
            </a:r>
            <a:r>
              <a:rPr spc="-85" dirty="0"/>
              <a:t> </a:t>
            </a:r>
            <a:r>
              <a:rPr spc="-5" dirty="0"/>
              <a:t>Zygomycetes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54176" y="1832229"/>
            <a:ext cx="3738879" cy="3253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1665" marR="5080" indent="-608965">
              <a:lnSpc>
                <a:spcPct val="90000"/>
              </a:lnSpc>
              <a:buClr>
                <a:srgbClr val="6666FF"/>
              </a:buClr>
              <a:buSzPct val="69642"/>
              <a:buFont typeface="Wingdings"/>
              <a:buChar char=""/>
              <a:tabLst>
                <a:tab pos="621665" algn="l"/>
                <a:tab pos="622300" algn="l"/>
              </a:tabLst>
            </a:pPr>
            <a:r>
              <a:rPr sz="2800" spc="-5" dirty="0">
                <a:solidFill>
                  <a:srgbClr val="FFCC00"/>
                </a:solidFill>
                <a:latin typeface="Arial"/>
                <a:cs typeface="Arial"/>
              </a:rPr>
              <a:t>Sexual spores -  </a:t>
            </a:r>
            <a:r>
              <a:rPr sz="2800" dirty="0">
                <a:solidFill>
                  <a:srgbClr val="FFCC00"/>
                </a:solidFill>
                <a:latin typeface="Arial"/>
                <a:cs typeface="Arial"/>
              </a:rPr>
              <a:t>Zygospore</a:t>
            </a:r>
            <a:r>
              <a:rPr sz="2800" dirty="0">
                <a:solidFill>
                  <a:srgbClr val="F8F8F8"/>
                </a:solidFill>
                <a:latin typeface="Arial"/>
                <a:cs typeface="Arial"/>
              </a:rPr>
              <a:t>: </a:t>
            </a:r>
            <a:r>
              <a:rPr sz="2800" spc="-5" dirty="0">
                <a:solidFill>
                  <a:srgbClr val="F8F8F8"/>
                </a:solidFill>
                <a:latin typeface="Arial"/>
                <a:cs typeface="Arial"/>
              </a:rPr>
              <a:t>a  </a:t>
            </a:r>
            <a:r>
              <a:rPr sz="2800" dirty="0">
                <a:solidFill>
                  <a:srgbClr val="F8F8F8"/>
                </a:solidFill>
                <a:latin typeface="Arial"/>
                <a:cs typeface="Arial"/>
              </a:rPr>
              <a:t>resting, thick</a:t>
            </a:r>
            <a:r>
              <a:rPr sz="2800" spc="-7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8F8F8"/>
                </a:solidFill>
                <a:latin typeface="Arial"/>
                <a:cs typeface="Arial"/>
              </a:rPr>
              <a:t>walled  cell in between  </a:t>
            </a:r>
            <a:r>
              <a:rPr sz="2800" dirty="0">
                <a:solidFill>
                  <a:srgbClr val="F8F8F8"/>
                </a:solidFill>
                <a:latin typeface="Arial"/>
                <a:cs typeface="Arial"/>
              </a:rPr>
              <a:t>hyphae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601980">
              <a:lnSpc>
                <a:spcPts val="3190"/>
              </a:lnSpc>
              <a:spcBef>
                <a:spcPts val="5"/>
              </a:spcBef>
            </a:pPr>
            <a:r>
              <a:rPr sz="2800" dirty="0">
                <a:solidFill>
                  <a:srgbClr val="F8F8F8"/>
                </a:solidFill>
                <a:latin typeface="Arial"/>
                <a:cs typeface="Arial"/>
              </a:rPr>
              <a:t>e.g.</a:t>
            </a:r>
            <a:r>
              <a:rPr sz="2800" spc="-10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8F8F8"/>
                </a:solidFill>
                <a:latin typeface="Arial"/>
                <a:cs typeface="Arial"/>
              </a:rPr>
              <a:t>Rhizopus,</a:t>
            </a:r>
            <a:endParaRPr sz="2800">
              <a:latin typeface="Arial"/>
              <a:cs typeface="Arial"/>
            </a:endParaRPr>
          </a:p>
          <a:p>
            <a:pPr marL="621665">
              <a:lnSpc>
                <a:spcPts val="3190"/>
              </a:lnSpc>
            </a:pPr>
            <a:r>
              <a:rPr sz="2800" spc="-5" dirty="0">
                <a:solidFill>
                  <a:srgbClr val="F8F8F8"/>
                </a:solidFill>
                <a:latin typeface="Arial"/>
                <a:cs typeface="Arial"/>
              </a:rPr>
              <a:t>Mucor,</a:t>
            </a:r>
            <a:r>
              <a:rPr sz="2800" spc="-5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8F8F8"/>
                </a:solidFill>
                <a:latin typeface="Arial"/>
                <a:cs typeface="Arial"/>
              </a:rPr>
              <a:t>Absidia</a:t>
            </a:r>
            <a:endParaRPr sz="2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157851" y="1676400"/>
            <a:ext cx="3452749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r>
              <a:rPr spc="-110" dirty="0"/>
              <a:t>1</a:t>
            </a:r>
            <a:r>
              <a:rPr dirty="0"/>
              <a:t>1.10.09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2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xfrm>
            <a:off x="1756029" y="6614860"/>
            <a:ext cx="171577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2990" y="1371853"/>
            <a:ext cx="857885" cy="1136650"/>
          </a:xfrm>
          <a:custGeom>
            <a:avLst/>
            <a:gdLst/>
            <a:ahLst/>
            <a:cxnLst/>
            <a:rect l="l" t="t" r="r" b="b"/>
            <a:pathLst>
              <a:path w="857885" h="1136650">
                <a:moveTo>
                  <a:pt x="0" y="857504"/>
                </a:moveTo>
                <a:lnTo>
                  <a:pt x="857542" y="1136142"/>
                </a:lnTo>
                <a:lnTo>
                  <a:pt x="278650" y="0"/>
                </a:lnTo>
                <a:lnTo>
                  <a:pt x="0" y="857504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82383" y="5813996"/>
            <a:ext cx="1275715" cy="638175"/>
          </a:xfrm>
          <a:custGeom>
            <a:avLst/>
            <a:gdLst/>
            <a:ahLst/>
            <a:cxnLst/>
            <a:rect l="l" t="t" r="r" b="b"/>
            <a:pathLst>
              <a:path w="1275715" h="638175">
                <a:moveTo>
                  <a:pt x="637667" y="0"/>
                </a:moveTo>
                <a:lnTo>
                  <a:pt x="0" y="637603"/>
                </a:lnTo>
                <a:lnTo>
                  <a:pt x="1275207" y="637603"/>
                </a:lnTo>
                <a:lnTo>
                  <a:pt x="637667" y="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83475" y="5264150"/>
            <a:ext cx="1352550" cy="1362075"/>
          </a:xfrm>
          <a:custGeom>
            <a:avLst/>
            <a:gdLst/>
            <a:ahLst/>
            <a:cxnLst/>
            <a:rect l="l" t="t" r="r" b="b"/>
            <a:pathLst>
              <a:path w="1352550" h="1362075">
                <a:moveTo>
                  <a:pt x="1352550" y="1362075"/>
                </a:moveTo>
                <a:lnTo>
                  <a:pt x="0" y="1362075"/>
                </a:lnTo>
                <a:lnTo>
                  <a:pt x="1352550" y="0"/>
                </a:lnTo>
                <a:lnTo>
                  <a:pt x="1352550" y="1362075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53426" y="4146550"/>
            <a:ext cx="1282700" cy="1282700"/>
          </a:xfrm>
          <a:custGeom>
            <a:avLst/>
            <a:gdLst/>
            <a:ahLst/>
            <a:cxnLst/>
            <a:rect l="l" t="t" r="r" b="b"/>
            <a:pathLst>
              <a:path w="1282700" h="1282700">
                <a:moveTo>
                  <a:pt x="0" y="641350"/>
                </a:moveTo>
                <a:lnTo>
                  <a:pt x="641350" y="0"/>
                </a:lnTo>
                <a:lnTo>
                  <a:pt x="1282700" y="641350"/>
                </a:lnTo>
                <a:lnTo>
                  <a:pt x="641350" y="1282700"/>
                </a:lnTo>
                <a:lnTo>
                  <a:pt x="0" y="64135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28797" y="6018212"/>
            <a:ext cx="840105" cy="840105"/>
          </a:xfrm>
          <a:custGeom>
            <a:avLst/>
            <a:gdLst/>
            <a:ahLst/>
            <a:cxnLst/>
            <a:rect l="l" t="t" r="r" b="b"/>
            <a:pathLst>
              <a:path w="840104" h="840104">
                <a:moveTo>
                  <a:pt x="839795" y="0"/>
                </a:moveTo>
                <a:lnTo>
                  <a:pt x="0" y="839787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60923" y="4610608"/>
            <a:ext cx="1407795" cy="2247900"/>
          </a:xfrm>
          <a:custGeom>
            <a:avLst/>
            <a:gdLst/>
            <a:ahLst/>
            <a:cxnLst/>
            <a:rect l="l" t="t" r="r" b="b"/>
            <a:pathLst>
              <a:path w="1407795" h="2247900">
                <a:moveTo>
                  <a:pt x="0" y="2247392"/>
                </a:moveTo>
                <a:lnTo>
                  <a:pt x="0" y="0"/>
                </a:lnTo>
                <a:lnTo>
                  <a:pt x="1407668" y="1407604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20334" y="3774059"/>
            <a:ext cx="638175" cy="1275715"/>
          </a:xfrm>
          <a:custGeom>
            <a:avLst/>
            <a:gdLst/>
            <a:ahLst/>
            <a:cxnLst/>
            <a:rect l="l" t="t" r="r" b="b"/>
            <a:pathLst>
              <a:path w="638175" h="1275714">
                <a:moveTo>
                  <a:pt x="0" y="637540"/>
                </a:moveTo>
                <a:lnTo>
                  <a:pt x="637666" y="1275207"/>
                </a:lnTo>
                <a:lnTo>
                  <a:pt x="637666" y="0"/>
                </a:lnTo>
                <a:lnTo>
                  <a:pt x="0" y="63754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94600" y="3482975"/>
            <a:ext cx="0" cy="1244600"/>
          </a:xfrm>
          <a:custGeom>
            <a:avLst/>
            <a:gdLst/>
            <a:ahLst/>
            <a:cxnLst/>
            <a:rect l="l" t="t" r="r" b="b"/>
            <a:pathLst>
              <a:path h="1244600">
                <a:moveTo>
                  <a:pt x="0" y="0"/>
                </a:moveTo>
                <a:lnTo>
                  <a:pt x="0" y="124460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65950" y="4098925"/>
            <a:ext cx="0" cy="1270000"/>
          </a:xfrm>
          <a:custGeom>
            <a:avLst/>
            <a:gdLst/>
            <a:ahLst/>
            <a:cxnLst/>
            <a:rect l="l" t="t" r="r" b="b"/>
            <a:pathLst>
              <a:path h="1270000">
                <a:moveTo>
                  <a:pt x="0" y="0"/>
                </a:moveTo>
                <a:lnTo>
                  <a:pt x="0" y="127000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65950" y="4730750"/>
            <a:ext cx="631825" cy="631825"/>
          </a:xfrm>
          <a:custGeom>
            <a:avLst/>
            <a:gdLst/>
            <a:ahLst/>
            <a:cxnLst/>
            <a:rect l="l" t="t" r="r" b="b"/>
            <a:pathLst>
              <a:path w="631825" h="631825">
                <a:moveTo>
                  <a:pt x="0" y="631825"/>
                </a:moveTo>
                <a:lnTo>
                  <a:pt x="631825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59600" y="3467100"/>
            <a:ext cx="638175" cy="638175"/>
          </a:xfrm>
          <a:custGeom>
            <a:avLst/>
            <a:gdLst/>
            <a:ahLst/>
            <a:cxnLst/>
            <a:rect l="l" t="t" r="r" b="b"/>
            <a:pathLst>
              <a:path w="638175" h="638175">
                <a:moveTo>
                  <a:pt x="0" y="638175"/>
                </a:moveTo>
                <a:lnTo>
                  <a:pt x="638175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53707" y="2946400"/>
            <a:ext cx="2590800" cy="1407795"/>
          </a:xfrm>
          <a:custGeom>
            <a:avLst/>
            <a:gdLst/>
            <a:ahLst/>
            <a:cxnLst/>
            <a:rect l="l" t="t" r="r" b="b"/>
            <a:pathLst>
              <a:path w="2590800" h="1407795">
                <a:moveTo>
                  <a:pt x="1407668" y="1407668"/>
                </a:moveTo>
                <a:lnTo>
                  <a:pt x="0" y="0"/>
                </a:lnTo>
                <a:lnTo>
                  <a:pt x="2590292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61376" y="3171337"/>
            <a:ext cx="1183005" cy="1183005"/>
          </a:xfrm>
          <a:custGeom>
            <a:avLst/>
            <a:gdLst/>
            <a:ahLst/>
            <a:cxnLst/>
            <a:rect l="l" t="t" r="r" b="b"/>
            <a:pathLst>
              <a:path w="1183004" h="1183004">
                <a:moveTo>
                  <a:pt x="1182624" y="0"/>
                </a:moveTo>
                <a:lnTo>
                  <a:pt x="0" y="1182730"/>
                </a:lnTo>
              </a:path>
            </a:pathLst>
          </a:custGeom>
          <a:ln w="12699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71600" y="64770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381000"/>
                </a:moveTo>
                <a:lnTo>
                  <a:pt x="304800" y="381000"/>
                </a:lnTo>
                <a:lnTo>
                  <a:pt x="304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66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13275">
              <a:lnSpc>
                <a:spcPct val="100000"/>
              </a:lnSpc>
            </a:pPr>
            <a:r>
              <a:rPr spc="-5" dirty="0"/>
              <a:t>2.</a:t>
            </a:r>
            <a:r>
              <a:rPr spc="-75" dirty="0"/>
              <a:t> </a:t>
            </a:r>
            <a:r>
              <a:rPr spc="-5" dirty="0"/>
              <a:t>Ascomycetes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36549" y="1449959"/>
            <a:ext cx="8297545" cy="1985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 indent="-609600">
              <a:lnSpc>
                <a:spcPct val="100000"/>
              </a:lnSpc>
              <a:buClr>
                <a:srgbClr val="6666FF"/>
              </a:buClr>
              <a:buSzPct val="68750"/>
              <a:buFont typeface="Wingdings"/>
              <a:buChar char=""/>
              <a:tabLst>
                <a:tab pos="622300" algn="l"/>
                <a:tab pos="622935" algn="l"/>
              </a:tabLst>
            </a:pP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Includes both </a:t>
            </a:r>
            <a:r>
              <a:rPr sz="2400" dirty="0">
                <a:solidFill>
                  <a:srgbClr val="F8F8F8"/>
                </a:solidFill>
                <a:latin typeface="Arial"/>
                <a:cs typeface="Arial"/>
              </a:rPr>
              <a:t>yeasts &amp;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filamentous</a:t>
            </a:r>
            <a:r>
              <a:rPr sz="2400" spc="3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fungi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6666FF"/>
              </a:buClr>
              <a:buFont typeface="Wingdings"/>
              <a:buChar char=""/>
            </a:pPr>
            <a:endParaRPr sz="30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buClr>
                <a:srgbClr val="6666FF"/>
              </a:buClr>
              <a:buSzPct val="68750"/>
              <a:buFont typeface="Wingdings"/>
              <a:buChar char=""/>
              <a:tabLst>
                <a:tab pos="622300" algn="l"/>
                <a:tab pos="622935" algn="l"/>
              </a:tabLst>
            </a:pP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Narrow, </a:t>
            </a:r>
            <a:r>
              <a:rPr sz="2400" dirty="0">
                <a:solidFill>
                  <a:srgbClr val="F8F8F8"/>
                </a:solidFill>
                <a:latin typeface="Arial"/>
                <a:cs typeface="Arial"/>
              </a:rPr>
              <a:t>septate</a:t>
            </a:r>
            <a:r>
              <a:rPr sz="2400" spc="-4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hyphae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6666FF"/>
              </a:buClr>
              <a:buFont typeface="Wingdings"/>
              <a:buChar char=""/>
            </a:pPr>
            <a:endParaRPr sz="30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buClr>
                <a:srgbClr val="6666FF"/>
              </a:buClr>
              <a:buSzPct val="68750"/>
              <a:buFont typeface="Wingdings"/>
              <a:buChar char=""/>
              <a:tabLst>
                <a:tab pos="622300" algn="l"/>
                <a:tab pos="622935" algn="l"/>
              </a:tabLst>
            </a:pP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Asexual spores are called </a:t>
            </a:r>
            <a:r>
              <a:rPr sz="2400" spc="-5" dirty="0">
                <a:solidFill>
                  <a:srgbClr val="FFCC00"/>
                </a:solidFill>
                <a:latin typeface="Arial"/>
                <a:cs typeface="Arial"/>
              </a:rPr>
              <a:t>conidia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borne on</a:t>
            </a:r>
            <a:r>
              <a:rPr sz="2400" spc="16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CC00"/>
                </a:solidFill>
                <a:latin typeface="Arial"/>
                <a:cs typeface="Arial"/>
              </a:rPr>
              <a:t>conidiophore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133600" y="3581336"/>
            <a:ext cx="5334000" cy="2827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r>
              <a:rPr spc="-110" dirty="0"/>
              <a:t>1</a:t>
            </a:r>
            <a:r>
              <a:rPr dirty="0"/>
              <a:t>1.10.09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2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xfrm>
            <a:off x="1756029" y="6614860"/>
            <a:ext cx="171577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2990" y="1371853"/>
            <a:ext cx="857885" cy="1136650"/>
          </a:xfrm>
          <a:custGeom>
            <a:avLst/>
            <a:gdLst/>
            <a:ahLst/>
            <a:cxnLst/>
            <a:rect l="l" t="t" r="r" b="b"/>
            <a:pathLst>
              <a:path w="857885" h="1136650">
                <a:moveTo>
                  <a:pt x="0" y="857504"/>
                </a:moveTo>
                <a:lnTo>
                  <a:pt x="857542" y="1136142"/>
                </a:lnTo>
                <a:lnTo>
                  <a:pt x="278650" y="0"/>
                </a:lnTo>
                <a:lnTo>
                  <a:pt x="0" y="857504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82383" y="5813996"/>
            <a:ext cx="1275715" cy="638175"/>
          </a:xfrm>
          <a:custGeom>
            <a:avLst/>
            <a:gdLst/>
            <a:ahLst/>
            <a:cxnLst/>
            <a:rect l="l" t="t" r="r" b="b"/>
            <a:pathLst>
              <a:path w="1275715" h="638175">
                <a:moveTo>
                  <a:pt x="637667" y="0"/>
                </a:moveTo>
                <a:lnTo>
                  <a:pt x="0" y="637603"/>
                </a:lnTo>
                <a:lnTo>
                  <a:pt x="1275207" y="637603"/>
                </a:lnTo>
                <a:lnTo>
                  <a:pt x="637667" y="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83475" y="5264150"/>
            <a:ext cx="1352550" cy="1362075"/>
          </a:xfrm>
          <a:custGeom>
            <a:avLst/>
            <a:gdLst/>
            <a:ahLst/>
            <a:cxnLst/>
            <a:rect l="l" t="t" r="r" b="b"/>
            <a:pathLst>
              <a:path w="1352550" h="1362075">
                <a:moveTo>
                  <a:pt x="1352550" y="1362075"/>
                </a:moveTo>
                <a:lnTo>
                  <a:pt x="0" y="1362075"/>
                </a:lnTo>
                <a:lnTo>
                  <a:pt x="1352550" y="0"/>
                </a:lnTo>
                <a:lnTo>
                  <a:pt x="1352550" y="1362075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53426" y="4146550"/>
            <a:ext cx="1282700" cy="1282700"/>
          </a:xfrm>
          <a:custGeom>
            <a:avLst/>
            <a:gdLst/>
            <a:ahLst/>
            <a:cxnLst/>
            <a:rect l="l" t="t" r="r" b="b"/>
            <a:pathLst>
              <a:path w="1282700" h="1282700">
                <a:moveTo>
                  <a:pt x="0" y="641350"/>
                </a:moveTo>
                <a:lnTo>
                  <a:pt x="641350" y="0"/>
                </a:lnTo>
                <a:lnTo>
                  <a:pt x="1282700" y="641350"/>
                </a:lnTo>
                <a:lnTo>
                  <a:pt x="641350" y="1282700"/>
                </a:lnTo>
                <a:lnTo>
                  <a:pt x="0" y="64135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28797" y="6018212"/>
            <a:ext cx="840105" cy="840105"/>
          </a:xfrm>
          <a:custGeom>
            <a:avLst/>
            <a:gdLst/>
            <a:ahLst/>
            <a:cxnLst/>
            <a:rect l="l" t="t" r="r" b="b"/>
            <a:pathLst>
              <a:path w="840104" h="840104">
                <a:moveTo>
                  <a:pt x="839795" y="0"/>
                </a:moveTo>
                <a:lnTo>
                  <a:pt x="0" y="839787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60923" y="4610608"/>
            <a:ext cx="1407795" cy="2247900"/>
          </a:xfrm>
          <a:custGeom>
            <a:avLst/>
            <a:gdLst/>
            <a:ahLst/>
            <a:cxnLst/>
            <a:rect l="l" t="t" r="r" b="b"/>
            <a:pathLst>
              <a:path w="1407795" h="2247900">
                <a:moveTo>
                  <a:pt x="0" y="2247392"/>
                </a:moveTo>
                <a:lnTo>
                  <a:pt x="0" y="0"/>
                </a:lnTo>
                <a:lnTo>
                  <a:pt x="1407668" y="1407604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20334" y="3774059"/>
            <a:ext cx="638175" cy="1275715"/>
          </a:xfrm>
          <a:custGeom>
            <a:avLst/>
            <a:gdLst/>
            <a:ahLst/>
            <a:cxnLst/>
            <a:rect l="l" t="t" r="r" b="b"/>
            <a:pathLst>
              <a:path w="638175" h="1275714">
                <a:moveTo>
                  <a:pt x="0" y="637540"/>
                </a:moveTo>
                <a:lnTo>
                  <a:pt x="637666" y="1275207"/>
                </a:lnTo>
                <a:lnTo>
                  <a:pt x="637666" y="0"/>
                </a:lnTo>
                <a:lnTo>
                  <a:pt x="0" y="63754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94600" y="3482975"/>
            <a:ext cx="0" cy="1244600"/>
          </a:xfrm>
          <a:custGeom>
            <a:avLst/>
            <a:gdLst/>
            <a:ahLst/>
            <a:cxnLst/>
            <a:rect l="l" t="t" r="r" b="b"/>
            <a:pathLst>
              <a:path h="1244600">
                <a:moveTo>
                  <a:pt x="0" y="0"/>
                </a:moveTo>
                <a:lnTo>
                  <a:pt x="0" y="124460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65950" y="4098925"/>
            <a:ext cx="0" cy="1270000"/>
          </a:xfrm>
          <a:custGeom>
            <a:avLst/>
            <a:gdLst/>
            <a:ahLst/>
            <a:cxnLst/>
            <a:rect l="l" t="t" r="r" b="b"/>
            <a:pathLst>
              <a:path h="1270000">
                <a:moveTo>
                  <a:pt x="0" y="0"/>
                </a:moveTo>
                <a:lnTo>
                  <a:pt x="0" y="127000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65950" y="4730750"/>
            <a:ext cx="631825" cy="631825"/>
          </a:xfrm>
          <a:custGeom>
            <a:avLst/>
            <a:gdLst/>
            <a:ahLst/>
            <a:cxnLst/>
            <a:rect l="l" t="t" r="r" b="b"/>
            <a:pathLst>
              <a:path w="631825" h="631825">
                <a:moveTo>
                  <a:pt x="0" y="631825"/>
                </a:moveTo>
                <a:lnTo>
                  <a:pt x="631825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59600" y="3467100"/>
            <a:ext cx="638175" cy="638175"/>
          </a:xfrm>
          <a:custGeom>
            <a:avLst/>
            <a:gdLst/>
            <a:ahLst/>
            <a:cxnLst/>
            <a:rect l="l" t="t" r="r" b="b"/>
            <a:pathLst>
              <a:path w="638175" h="638175">
                <a:moveTo>
                  <a:pt x="0" y="638175"/>
                </a:moveTo>
                <a:lnTo>
                  <a:pt x="638175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53707" y="2946400"/>
            <a:ext cx="2590800" cy="1407795"/>
          </a:xfrm>
          <a:custGeom>
            <a:avLst/>
            <a:gdLst/>
            <a:ahLst/>
            <a:cxnLst/>
            <a:rect l="l" t="t" r="r" b="b"/>
            <a:pathLst>
              <a:path w="2590800" h="1407795">
                <a:moveTo>
                  <a:pt x="1407668" y="1407668"/>
                </a:moveTo>
                <a:lnTo>
                  <a:pt x="0" y="0"/>
                </a:lnTo>
                <a:lnTo>
                  <a:pt x="2590292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61376" y="3171337"/>
            <a:ext cx="1183005" cy="1183005"/>
          </a:xfrm>
          <a:custGeom>
            <a:avLst/>
            <a:gdLst/>
            <a:ahLst/>
            <a:cxnLst/>
            <a:rect l="l" t="t" r="r" b="b"/>
            <a:pathLst>
              <a:path w="1183004" h="1183004">
                <a:moveTo>
                  <a:pt x="1182624" y="0"/>
                </a:moveTo>
                <a:lnTo>
                  <a:pt x="0" y="1182730"/>
                </a:lnTo>
              </a:path>
            </a:pathLst>
          </a:custGeom>
          <a:ln w="12699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71600" y="64770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381000"/>
                </a:moveTo>
                <a:lnTo>
                  <a:pt x="304800" y="381000"/>
                </a:lnTo>
                <a:lnTo>
                  <a:pt x="304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66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37075">
              <a:lnSpc>
                <a:spcPct val="100000"/>
              </a:lnSpc>
            </a:pPr>
            <a:r>
              <a:rPr spc="-5" dirty="0"/>
              <a:t>2.</a:t>
            </a:r>
            <a:r>
              <a:rPr spc="-75" dirty="0"/>
              <a:t> </a:t>
            </a:r>
            <a:r>
              <a:rPr spc="-5" dirty="0"/>
              <a:t>Ascomycetes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54176" y="1715135"/>
            <a:ext cx="4566920" cy="392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1665" marR="530225" indent="-608965">
              <a:lnSpc>
                <a:spcPct val="90000"/>
              </a:lnSpc>
              <a:buClr>
                <a:srgbClr val="6666FF"/>
              </a:buClr>
              <a:buSzPct val="68750"/>
              <a:buFont typeface="Wingdings"/>
              <a:buChar char=""/>
              <a:tabLst>
                <a:tab pos="621665" algn="l"/>
                <a:tab pos="622300" algn="l"/>
              </a:tabLst>
            </a:pP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Sexual spores called  </a:t>
            </a:r>
            <a:r>
              <a:rPr sz="2400" spc="-5" dirty="0">
                <a:solidFill>
                  <a:srgbClr val="FFCC00"/>
                </a:solidFill>
                <a:latin typeface="Arial"/>
                <a:cs typeface="Arial"/>
              </a:rPr>
              <a:t>ascospores </a:t>
            </a:r>
            <a:r>
              <a:rPr sz="2400" dirty="0">
                <a:solidFill>
                  <a:srgbClr val="F8F8F8"/>
                </a:solidFill>
                <a:latin typeface="Arial"/>
                <a:cs typeface="Arial"/>
              </a:rPr>
              <a:t>are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present  within a </a:t>
            </a:r>
            <a:r>
              <a:rPr sz="2400" dirty="0">
                <a:solidFill>
                  <a:srgbClr val="F8F8F8"/>
                </a:solidFill>
                <a:latin typeface="Arial"/>
                <a:cs typeface="Arial"/>
              </a:rPr>
              <a:t>sac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like</a:t>
            </a:r>
            <a:r>
              <a:rPr sz="2400" spc="-3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8F8F8"/>
                </a:solidFill>
                <a:latin typeface="Arial"/>
                <a:cs typeface="Arial"/>
              </a:rPr>
              <a:t>structure 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called</a:t>
            </a:r>
            <a:r>
              <a:rPr sz="2400" spc="-5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CC00"/>
                </a:solidFill>
                <a:latin typeface="Arial"/>
                <a:cs typeface="Arial"/>
              </a:rPr>
              <a:t>Ascus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6666FF"/>
              </a:buClr>
              <a:buFont typeface="Wingdings"/>
              <a:buChar char=""/>
            </a:pPr>
            <a:endParaRPr sz="3250">
              <a:latin typeface="Times New Roman"/>
              <a:cs typeface="Times New Roman"/>
            </a:endParaRPr>
          </a:p>
          <a:p>
            <a:pPr marL="621665" marR="5080" indent="-608965">
              <a:lnSpc>
                <a:spcPct val="90100"/>
              </a:lnSpc>
              <a:buClr>
                <a:srgbClr val="6666FF"/>
              </a:buClr>
              <a:buSzPct val="68750"/>
              <a:buFont typeface="Wingdings"/>
              <a:buChar char=""/>
              <a:tabLst>
                <a:tab pos="621665" algn="l"/>
                <a:tab pos="622300" algn="l"/>
              </a:tabLst>
            </a:pP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Several asci </a:t>
            </a:r>
            <a:r>
              <a:rPr sz="2400" dirty="0">
                <a:solidFill>
                  <a:srgbClr val="F8F8F8"/>
                </a:solidFill>
                <a:latin typeface="Arial"/>
                <a:cs typeface="Arial"/>
              </a:rPr>
              <a:t>may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be seen  within a fruiting body as seen  in </a:t>
            </a:r>
            <a:r>
              <a:rPr sz="2400" spc="-5" dirty="0">
                <a:solidFill>
                  <a:srgbClr val="FFCC00"/>
                </a:solidFill>
                <a:latin typeface="Arial"/>
                <a:cs typeface="Arial"/>
              </a:rPr>
              <a:t>Penicillium,</a:t>
            </a:r>
            <a:r>
              <a:rPr sz="2400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CC00"/>
                </a:solidFill>
                <a:latin typeface="Arial"/>
                <a:cs typeface="Arial"/>
              </a:rPr>
              <a:t>Aspergillus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6666FF"/>
              </a:buClr>
              <a:buFont typeface="Wingdings"/>
              <a:buChar char=""/>
            </a:pPr>
            <a:endParaRPr sz="3000">
              <a:latin typeface="Times New Roman"/>
              <a:cs typeface="Times New Roman"/>
            </a:endParaRPr>
          </a:p>
          <a:p>
            <a:pPr marL="621665" indent="-608965">
              <a:lnSpc>
                <a:spcPts val="2735"/>
              </a:lnSpc>
              <a:buClr>
                <a:srgbClr val="6666FF"/>
              </a:buClr>
              <a:buSzPct val="68750"/>
              <a:buFont typeface="Wingdings"/>
              <a:buChar char=""/>
              <a:tabLst>
                <a:tab pos="621665" algn="l"/>
                <a:tab pos="622300" algn="l"/>
              </a:tabLst>
            </a:pP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Each ascus has 4 </a:t>
            </a:r>
            <a:r>
              <a:rPr sz="2400" dirty="0">
                <a:solidFill>
                  <a:srgbClr val="F8F8F8"/>
                </a:solidFill>
                <a:latin typeface="Arial"/>
                <a:cs typeface="Arial"/>
              </a:rPr>
              <a:t>to</a:t>
            </a:r>
            <a:r>
              <a:rPr sz="2400" spc="-2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8</a:t>
            </a:r>
            <a:endParaRPr sz="2400">
              <a:latin typeface="Arial"/>
              <a:cs typeface="Arial"/>
            </a:endParaRPr>
          </a:p>
          <a:p>
            <a:pPr marL="621665">
              <a:lnSpc>
                <a:spcPts val="2735"/>
              </a:lnSpc>
            </a:pP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ascospores.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715000" y="1981200"/>
            <a:ext cx="2868549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r>
              <a:rPr spc="-110" dirty="0"/>
              <a:t>1</a:t>
            </a:r>
            <a:r>
              <a:rPr dirty="0"/>
              <a:t>1.10.09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2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xfrm>
            <a:off x="1756029" y="6614860"/>
            <a:ext cx="171577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2990" y="1371853"/>
            <a:ext cx="857885" cy="1136650"/>
          </a:xfrm>
          <a:custGeom>
            <a:avLst/>
            <a:gdLst/>
            <a:ahLst/>
            <a:cxnLst/>
            <a:rect l="l" t="t" r="r" b="b"/>
            <a:pathLst>
              <a:path w="857885" h="1136650">
                <a:moveTo>
                  <a:pt x="0" y="857504"/>
                </a:moveTo>
                <a:lnTo>
                  <a:pt x="857542" y="1136142"/>
                </a:lnTo>
                <a:lnTo>
                  <a:pt x="278650" y="0"/>
                </a:lnTo>
                <a:lnTo>
                  <a:pt x="0" y="857504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82383" y="5813996"/>
            <a:ext cx="1275715" cy="638175"/>
          </a:xfrm>
          <a:custGeom>
            <a:avLst/>
            <a:gdLst/>
            <a:ahLst/>
            <a:cxnLst/>
            <a:rect l="l" t="t" r="r" b="b"/>
            <a:pathLst>
              <a:path w="1275715" h="638175">
                <a:moveTo>
                  <a:pt x="637667" y="0"/>
                </a:moveTo>
                <a:lnTo>
                  <a:pt x="0" y="637603"/>
                </a:lnTo>
                <a:lnTo>
                  <a:pt x="1275207" y="637603"/>
                </a:lnTo>
                <a:lnTo>
                  <a:pt x="637667" y="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83475" y="5264150"/>
            <a:ext cx="1352550" cy="1362075"/>
          </a:xfrm>
          <a:custGeom>
            <a:avLst/>
            <a:gdLst/>
            <a:ahLst/>
            <a:cxnLst/>
            <a:rect l="l" t="t" r="r" b="b"/>
            <a:pathLst>
              <a:path w="1352550" h="1362075">
                <a:moveTo>
                  <a:pt x="1352550" y="1362075"/>
                </a:moveTo>
                <a:lnTo>
                  <a:pt x="0" y="1362075"/>
                </a:lnTo>
                <a:lnTo>
                  <a:pt x="1352550" y="0"/>
                </a:lnTo>
                <a:lnTo>
                  <a:pt x="1352550" y="1362075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53426" y="4146550"/>
            <a:ext cx="1282700" cy="1282700"/>
          </a:xfrm>
          <a:custGeom>
            <a:avLst/>
            <a:gdLst/>
            <a:ahLst/>
            <a:cxnLst/>
            <a:rect l="l" t="t" r="r" b="b"/>
            <a:pathLst>
              <a:path w="1282700" h="1282700">
                <a:moveTo>
                  <a:pt x="0" y="641350"/>
                </a:moveTo>
                <a:lnTo>
                  <a:pt x="641350" y="0"/>
                </a:lnTo>
                <a:lnTo>
                  <a:pt x="1282700" y="641350"/>
                </a:lnTo>
                <a:lnTo>
                  <a:pt x="641350" y="1282700"/>
                </a:lnTo>
                <a:lnTo>
                  <a:pt x="0" y="64135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28797" y="6018212"/>
            <a:ext cx="840105" cy="840105"/>
          </a:xfrm>
          <a:custGeom>
            <a:avLst/>
            <a:gdLst/>
            <a:ahLst/>
            <a:cxnLst/>
            <a:rect l="l" t="t" r="r" b="b"/>
            <a:pathLst>
              <a:path w="840104" h="840104">
                <a:moveTo>
                  <a:pt x="839795" y="0"/>
                </a:moveTo>
                <a:lnTo>
                  <a:pt x="0" y="839787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60923" y="4610608"/>
            <a:ext cx="1407795" cy="2247900"/>
          </a:xfrm>
          <a:custGeom>
            <a:avLst/>
            <a:gdLst/>
            <a:ahLst/>
            <a:cxnLst/>
            <a:rect l="l" t="t" r="r" b="b"/>
            <a:pathLst>
              <a:path w="1407795" h="2247900">
                <a:moveTo>
                  <a:pt x="0" y="2247392"/>
                </a:moveTo>
                <a:lnTo>
                  <a:pt x="0" y="0"/>
                </a:lnTo>
                <a:lnTo>
                  <a:pt x="1407668" y="1407604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20334" y="3774059"/>
            <a:ext cx="638175" cy="1275715"/>
          </a:xfrm>
          <a:custGeom>
            <a:avLst/>
            <a:gdLst/>
            <a:ahLst/>
            <a:cxnLst/>
            <a:rect l="l" t="t" r="r" b="b"/>
            <a:pathLst>
              <a:path w="638175" h="1275714">
                <a:moveTo>
                  <a:pt x="0" y="637540"/>
                </a:moveTo>
                <a:lnTo>
                  <a:pt x="637666" y="1275207"/>
                </a:lnTo>
                <a:lnTo>
                  <a:pt x="637666" y="0"/>
                </a:lnTo>
                <a:lnTo>
                  <a:pt x="0" y="63754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94600" y="3482975"/>
            <a:ext cx="0" cy="1244600"/>
          </a:xfrm>
          <a:custGeom>
            <a:avLst/>
            <a:gdLst/>
            <a:ahLst/>
            <a:cxnLst/>
            <a:rect l="l" t="t" r="r" b="b"/>
            <a:pathLst>
              <a:path h="1244600">
                <a:moveTo>
                  <a:pt x="0" y="0"/>
                </a:moveTo>
                <a:lnTo>
                  <a:pt x="0" y="124460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65950" y="4098925"/>
            <a:ext cx="0" cy="1270000"/>
          </a:xfrm>
          <a:custGeom>
            <a:avLst/>
            <a:gdLst/>
            <a:ahLst/>
            <a:cxnLst/>
            <a:rect l="l" t="t" r="r" b="b"/>
            <a:pathLst>
              <a:path h="1270000">
                <a:moveTo>
                  <a:pt x="0" y="0"/>
                </a:moveTo>
                <a:lnTo>
                  <a:pt x="0" y="127000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65950" y="4730750"/>
            <a:ext cx="631825" cy="631825"/>
          </a:xfrm>
          <a:custGeom>
            <a:avLst/>
            <a:gdLst/>
            <a:ahLst/>
            <a:cxnLst/>
            <a:rect l="l" t="t" r="r" b="b"/>
            <a:pathLst>
              <a:path w="631825" h="631825">
                <a:moveTo>
                  <a:pt x="0" y="631825"/>
                </a:moveTo>
                <a:lnTo>
                  <a:pt x="631825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59600" y="3467100"/>
            <a:ext cx="638175" cy="638175"/>
          </a:xfrm>
          <a:custGeom>
            <a:avLst/>
            <a:gdLst/>
            <a:ahLst/>
            <a:cxnLst/>
            <a:rect l="l" t="t" r="r" b="b"/>
            <a:pathLst>
              <a:path w="638175" h="638175">
                <a:moveTo>
                  <a:pt x="0" y="638175"/>
                </a:moveTo>
                <a:lnTo>
                  <a:pt x="638175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53707" y="2946400"/>
            <a:ext cx="2590800" cy="1407795"/>
          </a:xfrm>
          <a:custGeom>
            <a:avLst/>
            <a:gdLst/>
            <a:ahLst/>
            <a:cxnLst/>
            <a:rect l="l" t="t" r="r" b="b"/>
            <a:pathLst>
              <a:path w="2590800" h="1407795">
                <a:moveTo>
                  <a:pt x="1407668" y="1407668"/>
                </a:moveTo>
                <a:lnTo>
                  <a:pt x="0" y="0"/>
                </a:lnTo>
                <a:lnTo>
                  <a:pt x="2590292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61376" y="3171337"/>
            <a:ext cx="1183005" cy="1183005"/>
          </a:xfrm>
          <a:custGeom>
            <a:avLst/>
            <a:gdLst/>
            <a:ahLst/>
            <a:cxnLst/>
            <a:rect l="l" t="t" r="r" b="b"/>
            <a:pathLst>
              <a:path w="1183004" h="1183004">
                <a:moveTo>
                  <a:pt x="1182624" y="0"/>
                </a:moveTo>
                <a:lnTo>
                  <a:pt x="0" y="1182730"/>
                </a:lnTo>
              </a:path>
            </a:pathLst>
          </a:custGeom>
          <a:ln w="12699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71600" y="64770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381000"/>
                </a:moveTo>
                <a:lnTo>
                  <a:pt x="304800" y="381000"/>
                </a:lnTo>
                <a:lnTo>
                  <a:pt x="304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66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384928" y="765175"/>
            <a:ext cx="4453890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3.</a:t>
            </a:r>
            <a:r>
              <a:rPr spc="-65" dirty="0"/>
              <a:t> </a:t>
            </a:r>
            <a:r>
              <a:rPr spc="-5" dirty="0"/>
              <a:t>Basidiomycetes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54176" y="1713103"/>
            <a:ext cx="7409180" cy="1280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1665" marR="5080" indent="-608965">
              <a:lnSpc>
                <a:spcPct val="100000"/>
              </a:lnSpc>
              <a:buClr>
                <a:srgbClr val="6666FF"/>
              </a:buClr>
              <a:buSzPct val="69642"/>
              <a:buFont typeface="Wingdings"/>
              <a:buChar char=""/>
              <a:tabLst>
                <a:tab pos="621665" algn="l"/>
                <a:tab pos="622300" algn="l"/>
                <a:tab pos="7049134" algn="l"/>
              </a:tabLst>
            </a:pPr>
            <a:r>
              <a:rPr sz="2800" spc="-5" dirty="0">
                <a:solidFill>
                  <a:srgbClr val="F8F8F8"/>
                </a:solidFill>
                <a:latin typeface="Arial"/>
                <a:cs typeface="Arial"/>
              </a:rPr>
              <a:t>Sexual fusion </a:t>
            </a:r>
            <a:r>
              <a:rPr sz="2800" dirty="0">
                <a:solidFill>
                  <a:srgbClr val="F8F8F8"/>
                </a:solidFill>
                <a:latin typeface="Arial"/>
                <a:cs typeface="Arial"/>
              </a:rPr>
              <a:t>results </a:t>
            </a:r>
            <a:r>
              <a:rPr sz="2800" spc="-5" dirty="0">
                <a:solidFill>
                  <a:srgbClr val="F8F8F8"/>
                </a:solidFill>
                <a:latin typeface="Arial"/>
                <a:cs typeface="Arial"/>
              </a:rPr>
              <a:t>in the</a:t>
            </a:r>
            <a:r>
              <a:rPr sz="2800" spc="10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8F8F8"/>
                </a:solidFill>
                <a:latin typeface="Arial"/>
                <a:cs typeface="Arial"/>
              </a:rPr>
              <a:t>formation</a:t>
            </a:r>
            <a:r>
              <a:rPr sz="2800" spc="3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8F8F8"/>
                </a:solidFill>
                <a:latin typeface="Arial"/>
                <a:cs typeface="Arial"/>
              </a:rPr>
              <a:t>of	a  </a:t>
            </a:r>
            <a:r>
              <a:rPr sz="2800" dirty="0">
                <a:solidFill>
                  <a:srgbClr val="F8F8F8"/>
                </a:solidFill>
                <a:latin typeface="Arial"/>
                <a:cs typeface="Arial"/>
              </a:rPr>
              <a:t>club shaped </a:t>
            </a:r>
            <a:r>
              <a:rPr sz="2800" spc="-5" dirty="0">
                <a:solidFill>
                  <a:srgbClr val="F8F8F8"/>
                </a:solidFill>
                <a:latin typeface="Arial"/>
                <a:cs typeface="Arial"/>
              </a:rPr>
              <a:t>organ </a:t>
            </a:r>
            <a:r>
              <a:rPr sz="2800" dirty="0">
                <a:solidFill>
                  <a:srgbClr val="F8F8F8"/>
                </a:solidFill>
                <a:latin typeface="Arial"/>
                <a:cs typeface="Arial"/>
              </a:rPr>
              <a:t>called </a:t>
            </a:r>
            <a:r>
              <a:rPr sz="2800" dirty="0">
                <a:solidFill>
                  <a:srgbClr val="FFCC00"/>
                </a:solidFill>
                <a:latin typeface="Arial"/>
                <a:cs typeface="Arial"/>
              </a:rPr>
              <a:t>base or basidium  </a:t>
            </a:r>
            <a:r>
              <a:rPr sz="2800" spc="-5" dirty="0">
                <a:solidFill>
                  <a:srgbClr val="F8F8F8"/>
                </a:solidFill>
                <a:latin typeface="Arial"/>
                <a:cs typeface="Arial"/>
              </a:rPr>
              <a:t>which </a:t>
            </a:r>
            <a:r>
              <a:rPr sz="2800" dirty="0">
                <a:solidFill>
                  <a:srgbClr val="F8F8F8"/>
                </a:solidFill>
                <a:latin typeface="Arial"/>
                <a:cs typeface="Arial"/>
              </a:rPr>
              <a:t>bear </a:t>
            </a:r>
            <a:r>
              <a:rPr sz="2800" spc="-5" dirty="0">
                <a:solidFill>
                  <a:srgbClr val="F8F8F8"/>
                </a:solidFill>
                <a:latin typeface="Arial"/>
                <a:cs typeface="Arial"/>
              </a:rPr>
              <a:t>spores </a:t>
            </a:r>
            <a:r>
              <a:rPr sz="2800" dirty="0">
                <a:solidFill>
                  <a:srgbClr val="F8F8F8"/>
                </a:solidFill>
                <a:latin typeface="Arial"/>
                <a:cs typeface="Arial"/>
              </a:rPr>
              <a:t>called</a:t>
            </a:r>
            <a:r>
              <a:rPr sz="2800" spc="1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CC00"/>
                </a:solidFill>
                <a:latin typeface="Arial"/>
                <a:cs typeface="Arial"/>
              </a:rPr>
              <a:t>basidiospores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590800" y="3276600"/>
            <a:ext cx="4724400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r>
              <a:rPr spc="-110" dirty="0"/>
              <a:t>1</a:t>
            </a:r>
            <a:r>
              <a:rPr dirty="0"/>
              <a:t>1.10.09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2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xfrm>
            <a:off x="1756029" y="6614860"/>
            <a:ext cx="171577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2990" y="1371853"/>
            <a:ext cx="857885" cy="1136650"/>
          </a:xfrm>
          <a:custGeom>
            <a:avLst/>
            <a:gdLst/>
            <a:ahLst/>
            <a:cxnLst/>
            <a:rect l="l" t="t" r="r" b="b"/>
            <a:pathLst>
              <a:path w="857885" h="1136650">
                <a:moveTo>
                  <a:pt x="0" y="857504"/>
                </a:moveTo>
                <a:lnTo>
                  <a:pt x="857542" y="1136142"/>
                </a:lnTo>
                <a:lnTo>
                  <a:pt x="278650" y="0"/>
                </a:lnTo>
                <a:lnTo>
                  <a:pt x="0" y="857504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82383" y="5813996"/>
            <a:ext cx="1275715" cy="638175"/>
          </a:xfrm>
          <a:custGeom>
            <a:avLst/>
            <a:gdLst/>
            <a:ahLst/>
            <a:cxnLst/>
            <a:rect l="l" t="t" r="r" b="b"/>
            <a:pathLst>
              <a:path w="1275715" h="638175">
                <a:moveTo>
                  <a:pt x="637667" y="0"/>
                </a:moveTo>
                <a:lnTo>
                  <a:pt x="0" y="637603"/>
                </a:lnTo>
                <a:lnTo>
                  <a:pt x="1275207" y="637603"/>
                </a:lnTo>
                <a:lnTo>
                  <a:pt x="637667" y="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83475" y="5264150"/>
            <a:ext cx="1352550" cy="1362075"/>
          </a:xfrm>
          <a:custGeom>
            <a:avLst/>
            <a:gdLst/>
            <a:ahLst/>
            <a:cxnLst/>
            <a:rect l="l" t="t" r="r" b="b"/>
            <a:pathLst>
              <a:path w="1352550" h="1362075">
                <a:moveTo>
                  <a:pt x="1352550" y="1362075"/>
                </a:moveTo>
                <a:lnTo>
                  <a:pt x="0" y="1362075"/>
                </a:lnTo>
                <a:lnTo>
                  <a:pt x="1352550" y="0"/>
                </a:lnTo>
                <a:lnTo>
                  <a:pt x="1352550" y="1362075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53426" y="4146550"/>
            <a:ext cx="1282700" cy="1282700"/>
          </a:xfrm>
          <a:custGeom>
            <a:avLst/>
            <a:gdLst/>
            <a:ahLst/>
            <a:cxnLst/>
            <a:rect l="l" t="t" r="r" b="b"/>
            <a:pathLst>
              <a:path w="1282700" h="1282700">
                <a:moveTo>
                  <a:pt x="0" y="641350"/>
                </a:moveTo>
                <a:lnTo>
                  <a:pt x="641350" y="0"/>
                </a:lnTo>
                <a:lnTo>
                  <a:pt x="1282700" y="641350"/>
                </a:lnTo>
                <a:lnTo>
                  <a:pt x="641350" y="1282700"/>
                </a:lnTo>
                <a:lnTo>
                  <a:pt x="0" y="64135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28797" y="6018212"/>
            <a:ext cx="840105" cy="840105"/>
          </a:xfrm>
          <a:custGeom>
            <a:avLst/>
            <a:gdLst/>
            <a:ahLst/>
            <a:cxnLst/>
            <a:rect l="l" t="t" r="r" b="b"/>
            <a:pathLst>
              <a:path w="840104" h="840104">
                <a:moveTo>
                  <a:pt x="839795" y="0"/>
                </a:moveTo>
                <a:lnTo>
                  <a:pt x="0" y="839787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60923" y="4610608"/>
            <a:ext cx="1407795" cy="2247900"/>
          </a:xfrm>
          <a:custGeom>
            <a:avLst/>
            <a:gdLst/>
            <a:ahLst/>
            <a:cxnLst/>
            <a:rect l="l" t="t" r="r" b="b"/>
            <a:pathLst>
              <a:path w="1407795" h="2247900">
                <a:moveTo>
                  <a:pt x="0" y="2247392"/>
                </a:moveTo>
                <a:lnTo>
                  <a:pt x="0" y="0"/>
                </a:lnTo>
                <a:lnTo>
                  <a:pt x="1407668" y="1407604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20334" y="3774059"/>
            <a:ext cx="638175" cy="1275715"/>
          </a:xfrm>
          <a:custGeom>
            <a:avLst/>
            <a:gdLst/>
            <a:ahLst/>
            <a:cxnLst/>
            <a:rect l="l" t="t" r="r" b="b"/>
            <a:pathLst>
              <a:path w="638175" h="1275714">
                <a:moveTo>
                  <a:pt x="0" y="637540"/>
                </a:moveTo>
                <a:lnTo>
                  <a:pt x="637666" y="1275207"/>
                </a:lnTo>
                <a:lnTo>
                  <a:pt x="637666" y="0"/>
                </a:lnTo>
                <a:lnTo>
                  <a:pt x="0" y="63754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94600" y="3482975"/>
            <a:ext cx="0" cy="1244600"/>
          </a:xfrm>
          <a:custGeom>
            <a:avLst/>
            <a:gdLst/>
            <a:ahLst/>
            <a:cxnLst/>
            <a:rect l="l" t="t" r="r" b="b"/>
            <a:pathLst>
              <a:path h="1244600">
                <a:moveTo>
                  <a:pt x="0" y="0"/>
                </a:moveTo>
                <a:lnTo>
                  <a:pt x="0" y="124460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65950" y="4098925"/>
            <a:ext cx="0" cy="1270000"/>
          </a:xfrm>
          <a:custGeom>
            <a:avLst/>
            <a:gdLst/>
            <a:ahLst/>
            <a:cxnLst/>
            <a:rect l="l" t="t" r="r" b="b"/>
            <a:pathLst>
              <a:path h="1270000">
                <a:moveTo>
                  <a:pt x="0" y="0"/>
                </a:moveTo>
                <a:lnTo>
                  <a:pt x="0" y="127000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65950" y="4730750"/>
            <a:ext cx="631825" cy="631825"/>
          </a:xfrm>
          <a:custGeom>
            <a:avLst/>
            <a:gdLst/>
            <a:ahLst/>
            <a:cxnLst/>
            <a:rect l="l" t="t" r="r" b="b"/>
            <a:pathLst>
              <a:path w="631825" h="631825">
                <a:moveTo>
                  <a:pt x="0" y="631825"/>
                </a:moveTo>
                <a:lnTo>
                  <a:pt x="631825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59600" y="3467100"/>
            <a:ext cx="638175" cy="638175"/>
          </a:xfrm>
          <a:custGeom>
            <a:avLst/>
            <a:gdLst/>
            <a:ahLst/>
            <a:cxnLst/>
            <a:rect l="l" t="t" r="r" b="b"/>
            <a:pathLst>
              <a:path w="638175" h="638175">
                <a:moveTo>
                  <a:pt x="0" y="638175"/>
                </a:moveTo>
                <a:lnTo>
                  <a:pt x="638175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53707" y="2946400"/>
            <a:ext cx="2590800" cy="1407795"/>
          </a:xfrm>
          <a:custGeom>
            <a:avLst/>
            <a:gdLst/>
            <a:ahLst/>
            <a:cxnLst/>
            <a:rect l="l" t="t" r="r" b="b"/>
            <a:pathLst>
              <a:path w="2590800" h="1407795">
                <a:moveTo>
                  <a:pt x="1407668" y="1407668"/>
                </a:moveTo>
                <a:lnTo>
                  <a:pt x="0" y="0"/>
                </a:lnTo>
                <a:lnTo>
                  <a:pt x="2590292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61376" y="3171337"/>
            <a:ext cx="1183005" cy="1183005"/>
          </a:xfrm>
          <a:custGeom>
            <a:avLst/>
            <a:gdLst/>
            <a:ahLst/>
            <a:cxnLst/>
            <a:rect l="l" t="t" r="r" b="b"/>
            <a:pathLst>
              <a:path w="1183004" h="1183004">
                <a:moveTo>
                  <a:pt x="1182624" y="0"/>
                </a:moveTo>
                <a:lnTo>
                  <a:pt x="0" y="1182730"/>
                </a:lnTo>
              </a:path>
            </a:pathLst>
          </a:custGeom>
          <a:ln w="12699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71600" y="64770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381000"/>
                </a:moveTo>
                <a:lnTo>
                  <a:pt x="304800" y="381000"/>
                </a:lnTo>
                <a:lnTo>
                  <a:pt x="304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66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072890" y="795654"/>
            <a:ext cx="4768215" cy="115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8125">
              <a:lnSpc>
                <a:spcPts val="4560"/>
              </a:lnSpc>
            </a:pPr>
            <a:r>
              <a:rPr spc="-5" dirty="0"/>
              <a:t>4.</a:t>
            </a:r>
            <a:r>
              <a:rPr spc="-35" dirty="0"/>
              <a:t> </a:t>
            </a:r>
            <a:r>
              <a:rPr spc="-5" dirty="0"/>
              <a:t>Deuteromycetes</a:t>
            </a:r>
          </a:p>
          <a:p>
            <a:pPr marL="12700">
              <a:lnSpc>
                <a:spcPts val="4560"/>
              </a:lnSpc>
            </a:pPr>
            <a:r>
              <a:rPr spc="-5" dirty="0"/>
              <a:t>or Fungi</a:t>
            </a:r>
            <a:r>
              <a:rPr spc="-20" dirty="0"/>
              <a:t> </a:t>
            </a:r>
            <a:r>
              <a:rPr spc="-5" dirty="0"/>
              <a:t>imperfectii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r>
              <a:rPr spc="-110" dirty="0"/>
              <a:t>1</a:t>
            </a:r>
            <a:r>
              <a:rPr dirty="0"/>
              <a:t>1.10.09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2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xfrm>
            <a:off x="1756029" y="6614860"/>
            <a:ext cx="171577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754176" y="2244725"/>
            <a:ext cx="7898130" cy="2740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1665" marR="5080" indent="-608965">
              <a:lnSpc>
                <a:spcPct val="100000"/>
              </a:lnSpc>
              <a:buClr>
                <a:srgbClr val="6666FF"/>
              </a:buClr>
              <a:buSzPct val="70312"/>
              <a:buFont typeface="Wingdings"/>
              <a:buChar char=""/>
              <a:tabLst>
                <a:tab pos="621665" algn="l"/>
                <a:tab pos="622300" algn="l"/>
              </a:tabLst>
            </a:pPr>
            <a:r>
              <a:rPr sz="3200" dirty="0">
                <a:solidFill>
                  <a:srgbClr val="F8F8F8"/>
                </a:solidFill>
                <a:latin typeface="Arial"/>
                <a:cs typeface="Arial"/>
              </a:rPr>
              <a:t>Group of </a:t>
            </a:r>
            <a:r>
              <a:rPr sz="3200" spc="-5" dirty="0">
                <a:solidFill>
                  <a:srgbClr val="F8F8F8"/>
                </a:solidFill>
                <a:latin typeface="Arial"/>
                <a:cs typeface="Arial"/>
              </a:rPr>
              <a:t>fungi </a:t>
            </a:r>
            <a:r>
              <a:rPr sz="3200" dirty="0">
                <a:solidFill>
                  <a:srgbClr val="F8F8F8"/>
                </a:solidFill>
                <a:latin typeface="Arial"/>
                <a:cs typeface="Arial"/>
              </a:rPr>
              <a:t>whose sexual phases</a:t>
            </a:r>
            <a:r>
              <a:rPr sz="3200" spc="-18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8F8F8"/>
                </a:solidFill>
                <a:latin typeface="Arial"/>
                <a:cs typeface="Arial"/>
              </a:rPr>
              <a:t>are  </a:t>
            </a:r>
            <a:r>
              <a:rPr sz="3200" spc="-5" dirty="0">
                <a:solidFill>
                  <a:srgbClr val="F8F8F8"/>
                </a:solidFill>
                <a:latin typeface="Arial"/>
                <a:cs typeface="Arial"/>
              </a:rPr>
              <a:t>not</a:t>
            </a:r>
            <a:r>
              <a:rPr sz="3200" spc="-7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8F8F8"/>
                </a:solidFill>
                <a:latin typeface="Arial"/>
                <a:cs typeface="Arial"/>
              </a:rPr>
              <a:t>identified.</a:t>
            </a:r>
            <a:endParaRPr sz="3200">
              <a:latin typeface="Arial"/>
              <a:cs typeface="Arial"/>
            </a:endParaRPr>
          </a:p>
          <a:p>
            <a:pPr marL="621665" indent="-608965">
              <a:lnSpc>
                <a:spcPct val="100000"/>
              </a:lnSpc>
              <a:spcBef>
                <a:spcPts val="765"/>
              </a:spcBef>
              <a:buClr>
                <a:srgbClr val="6666FF"/>
              </a:buClr>
              <a:buSzPct val="70312"/>
              <a:buFont typeface="Wingdings"/>
              <a:buChar char=""/>
              <a:tabLst>
                <a:tab pos="621665" algn="l"/>
                <a:tab pos="622300" algn="l"/>
              </a:tabLst>
            </a:pPr>
            <a:r>
              <a:rPr sz="3200" dirty="0">
                <a:solidFill>
                  <a:srgbClr val="F8F8F8"/>
                </a:solidFill>
                <a:latin typeface="Arial"/>
                <a:cs typeface="Arial"/>
              </a:rPr>
              <a:t>Grow as </a:t>
            </a:r>
            <a:r>
              <a:rPr sz="3200" spc="-5" dirty="0">
                <a:solidFill>
                  <a:srgbClr val="F8F8F8"/>
                </a:solidFill>
                <a:latin typeface="Arial"/>
                <a:cs typeface="Arial"/>
              </a:rPr>
              <a:t>molds </a:t>
            </a:r>
            <a:r>
              <a:rPr sz="3200" dirty="0">
                <a:solidFill>
                  <a:srgbClr val="F8F8F8"/>
                </a:solidFill>
                <a:latin typeface="Arial"/>
                <a:cs typeface="Arial"/>
              </a:rPr>
              <a:t>as well as</a:t>
            </a:r>
            <a:r>
              <a:rPr sz="3200" spc="-11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8F8F8"/>
                </a:solidFill>
                <a:latin typeface="Arial"/>
                <a:cs typeface="Arial"/>
              </a:rPr>
              <a:t>yeasts.</a:t>
            </a:r>
            <a:endParaRPr sz="3200">
              <a:latin typeface="Arial"/>
              <a:cs typeface="Arial"/>
            </a:endParaRPr>
          </a:p>
          <a:p>
            <a:pPr marL="621665" indent="-608965">
              <a:lnSpc>
                <a:spcPct val="100000"/>
              </a:lnSpc>
              <a:spcBef>
                <a:spcPts val="770"/>
              </a:spcBef>
              <a:buClr>
                <a:srgbClr val="6666FF"/>
              </a:buClr>
              <a:buSzPct val="70312"/>
              <a:buFont typeface="Wingdings"/>
              <a:buChar char=""/>
              <a:tabLst>
                <a:tab pos="621665" algn="l"/>
                <a:tab pos="622300" algn="l"/>
              </a:tabLst>
            </a:pPr>
            <a:r>
              <a:rPr sz="3200" dirty="0">
                <a:solidFill>
                  <a:srgbClr val="FFCC00"/>
                </a:solidFill>
                <a:latin typeface="Arial"/>
                <a:cs typeface="Arial"/>
              </a:rPr>
              <a:t>Asexual stage </a:t>
            </a:r>
            <a:r>
              <a:rPr sz="3200" dirty="0">
                <a:solidFill>
                  <a:srgbClr val="F8F8F8"/>
                </a:solidFill>
                <a:latin typeface="Arial"/>
                <a:cs typeface="Arial"/>
              </a:rPr>
              <a:t>–</a:t>
            </a:r>
            <a:r>
              <a:rPr sz="3200" spc="-11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8F8F8"/>
                </a:solidFill>
                <a:latin typeface="Arial"/>
                <a:cs typeface="Arial"/>
              </a:rPr>
              <a:t>conidia</a:t>
            </a:r>
            <a:endParaRPr sz="3200">
              <a:latin typeface="Arial"/>
              <a:cs typeface="Arial"/>
            </a:endParaRPr>
          </a:p>
          <a:p>
            <a:pPr marL="575945">
              <a:lnSpc>
                <a:spcPct val="100000"/>
              </a:lnSpc>
              <a:spcBef>
                <a:spcPts val="765"/>
              </a:spcBef>
            </a:pPr>
            <a:r>
              <a:rPr sz="3200" spc="-5" dirty="0">
                <a:solidFill>
                  <a:srgbClr val="F8F8F8"/>
                </a:solidFill>
                <a:latin typeface="Arial"/>
                <a:cs typeface="Arial"/>
              </a:rPr>
              <a:t>e.g. Candida,</a:t>
            </a:r>
            <a:r>
              <a:rPr sz="3200" spc="-7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8F8F8"/>
                </a:solidFill>
                <a:latin typeface="Arial"/>
                <a:cs typeface="Arial"/>
              </a:rPr>
              <a:t>Cryptococcus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2990" y="1371853"/>
            <a:ext cx="857885" cy="1136650"/>
          </a:xfrm>
          <a:custGeom>
            <a:avLst/>
            <a:gdLst/>
            <a:ahLst/>
            <a:cxnLst/>
            <a:rect l="l" t="t" r="r" b="b"/>
            <a:pathLst>
              <a:path w="857885" h="1136650">
                <a:moveTo>
                  <a:pt x="0" y="857504"/>
                </a:moveTo>
                <a:lnTo>
                  <a:pt x="857542" y="1136142"/>
                </a:lnTo>
                <a:lnTo>
                  <a:pt x="278650" y="0"/>
                </a:lnTo>
                <a:lnTo>
                  <a:pt x="0" y="857504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82383" y="5813996"/>
            <a:ext cx="1275715" cy="638175"/>
          </a:xfrm>
          <a:custGeom>
            <a:avLst/>
            <a:gdLst/>
            <a:ahLst/>
            <a:cxnLst/>
            <a:rect l="l" t="t" r="r" b="b"/>
            <a:pathLst>
              <a:path w="1275715" h="638175">
                <a:moveTo>
                  <a:pt x="637667" y="0"/>
                </a:moveTo>
                <a:lnTo>
                  <a:pt x="0" y="637603"/>
                </a:lnTo>
                <a:lnTo>
                  <a:pt x="1275207" y="637603"/>
                </a:lnTo>
                <a:lnTo>
                  <a:pt x="637667" y="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83475" y="5264150"/>
            <a:ext cx="1352550" cy="1362075"/>
          </a:xfrm>
          <a:custGeom>
            <a:avLst/>
            <a:gdLst/>
            <a:ahLst/>
            <a:cxnLst/>
            <a:rect l="l" t="t" r="r" b="b"/>
            <a:pathLst>
              <a:path w="1352550" h="1362075">
                <a:moveTo>
                  <a:pt x="1352550" y="1362075"/>
                </a:moveTo>
                <a:lnTo>
                  <a:pt x="0" y="1362075"/>
                </a:lnTo>
                <a:lnTo>
                  <a:pt x="1352550" y="0"/>
                </a:lnTo>
                <a:lnTo>
                  <a:pt x="1352550" y="1362075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53426" y="4146550"/>
            <a:ext cx="1282700" cy="1282700"/>
          </a:xfrm>
          <a:custGeom>
            <a:avLst/>
            <a:gdLst/>
            <a:ahLst/>
            <a:cxnLst/>
            <a:rect l="l" t="t" r="r" b="b"/>
            <a:pathLst>
              <a:path w="1282700" h="1282700">
                <a:moveTo>
                  <a:pt x="0" y="641350"/>
                </a:moveTo>
                <a:lnTo>
                  <a:pt x="641350" y="0"/>
                </a:lnTo>
                <a:lnTo>
                  <a:pt x="1282700" y="641350"/>
                </a:lnTo>
                <a:lnTo>
                  <a:pt x="641350" y="1282700"/>
                </a:lnTo>
                <a:lnTo>
                  <a:pt x="0" y="64135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28797" y="6018212"/>
            <a:ext cx="840105" cy="840105"/>
          </a:xfrm>
          <a:custGeom>
            <a:avLst/>
            <a:gdLst/>
            <a:ahLst/>
            <a:cxnLst/>
            <a:rect l="l" t="t" r="r" b="b"/>
            <a:pathLst>
              <a:path w="840104" h="840104">
                <a:moveTo>
                  <a:pt x="839795" y="0"/>
                </a:moveTo>
                <a:lnTo>
                  <a:pt x="0" y="839787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60923" y="4610608"/>
            <a:ext cx="1407795" cy="2247900"/>
          </a:xfrm>
          <a:custGeom>
            <a:avLst/>
            <a:gdLst/>
            <a:ahLst/>
            <a:cxnLst/>
            <a:rect l="l" t="t" r="r" b="b"/>
            <a:pathLst>
              <a:path w="1407795" h="2247900">
                <a:moveTo>
                  <a:pt x="0" y="2247392"/>
                </a:moveTo>
                <a:lnTo>
                  <a:pt x="0" y="0"/>
                </a:lnTo>
                <a:lnTo>
                  <a:pt x="1407668" y="1407604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20334" y="3774059"/>
            <a:ext cx="638175" cy="1275715"/>
          </a:xfrm>
          <a:custGeom>
            <a:avLst/>
            <a:gdLst/>
            <a:ahLst/>
            <a:cxnLst/>
            <a:rect l="l" t="t" r="r" b="b"/>
            <a:pathLst>
              <a:path w="638175" h="1275714">
                <a:moveTo>
                  <a:pt x="0" y="637540"/>
                </a:moveTo>
                <a:lnTo>
                  <a:pt x="637666" y="1275207"/>
                </a:lnTo>
                <a:lnTo>
                  <a:pt x="637666" y="0"/>
                </a:lnTo>
                <a:lnTo>
                  <a:pt x="0" y="63754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94600" y="3482975"/>
            <a:ext cx="0" cy="1244600"/>
          </a:xfrm>
          <a:custGeom>
            <a:avLst/>
            <a:gdLst/>
            <a:ahLst/>
            <a:cxnLst/>
            <a:rect l="l" t="t" r="r" b="b"/>
            <a:pathLst>
              <a:path h="1244600">
                <a:moveTo>
                  <a:pt x="0" y="0"/>
                </a:moveTo>
                <a:lnTo>
                  <a:pt x="0" y="124460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65950" y="4098925"/>
            <a:ext cx="0" cy="1270000"/>
          </a:xfrm>
          <a:custGeom>
            <a:avLst/>
            <a:gdLst/>
            <a:ahLst/>
            <a:cxnLst/>
            <a:rect l="l" t="t" r="r" b="b"/>
            <a:pathLst>
              <a:path h="1270000">
                <a:moveTo>
                  <a:pt x="0" y="0"/>
                </a:moveTo>
                <a:lnTo>
                  <a:pt x="0" y="127000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65950" y="4730750"/>
            <a:ext cx="631825" cy="631825"/>
          </a:xfrm>
          <a:custGeom>
            <a:avLst/>
            <a:gdLst/>
            <a:ahLst/>
            <a:cxnLst/>
            <a:rect l="l" t="t" r="r" b="b"/>
            <a:pathLst>
              <a:path w="631825" h="631825">
                <a:moveTo>
                  <a:pt x="0" y="631825"/>
                </a:moveTo>
                <a:lnTo>
                  <a:pt x="631825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59600" y="3467100"/>
            <a:ext cx="638175" cy="638175"/>
          </a:xfrm>
          <a:custGeom>
            <a:avLst/>
            <a:gdLst/>
            <a:ahLst/>
            <a:cxnLst/>
            <a:rect l="l" t="t" r="r" b="b"/>
            <a:pathLst>
              <a:path w="638175" h="638175">
                <a:moveTo>
                  <a:pt x="0" y="638175"/>
                </a:moveTo>
                <a:lnTo>
                  <a:pt x="638175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53707" y="2946400"/>
            <a:ext cx="2590800" cy="1407795"/>
          </a:xfrm>
          <a:custGeom>
            <a:avLst/>
            <a:gdLst/>
            <a:ahLst/>
            <a:cxnLst/>
            <a:rect l="l" t="t" r="r" b="b"/>
            <a:pathLst>
              <a:path w="2590800" h="1407795">
                <a:moveTo>
                  <a:pt x="1407668" y="1407668"/>
                </a:moveTo>
                <a:lnTo>
                  <a:pt x="0" y="0"/>
                </a:lnTo>
                <a:lnTo>
                  <a:pt x="2590292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61376" y="3171337"/>
            <a:ext cx="1183005" cy="1183005"/>
          </a:xfrm>
          <a:custGeom>
            <a:avLst/>
            <a:gdLst/>
            <a:ahLst/>
            <a:cxnLst/>
            <a:rect l="l" t="t" r="r" b="b"/>
            <a:pathLst>
              <a:path w="1183004" h="1183004">
                <a:moveTo>
                  <a:pt x="1182624" y="0"/>
                </a:moveTo>
                <a:lnTo>
                  <a:pt x="0" y="1182730"/>
                </a:lnTo>
              </a:path>
            </a:pathLst>
          </a:custGeom>
          <a:ln w="12699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71600" y="64770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381000"/>
                </a:moveTo>
                <a:lnTo>
                  <a:pt x="304800" y="381000"/>
                </a:lnTo>
                <a:lnTo>
                  <a:pt x="304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66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586354" y="795654"/>
            <a:ext cx="5869305" cy="115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4560"/>
              </a:lnSpc>
            </a:pPr>
            <a:r>
              <a:rPr spc="-5" dirty="0"/>
              <a:t>Vegetative Structures</a:t>
            </a:r>
            <a:r>
              <a:rPr spc="5" dirty="0"/>
              <a:t> </a:t>
            </a:r>
            <a:r>
              <a:rPr spc="-5" dirty="0"/>
              <a:t>of</a:t>
            </a:r>
          </a:p>
          <a:p>
            <a:pPr marR="5080" algn="r">
              <a:lnSpc>
                <a:spcPts val="4560"/>
              </a:lnSpc>
            </a:pPr>
            <a:r>
              <a:rPr spc="-15" dirty="0"/>
              <a:t>Fungi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r>
              <a:rPr spc="-110" dirty="0"/>
              <a:t>1</a:t>
            </a:r>
            <a:r>
              <a:rPr dirty="0"/>
              <a:t>1.10.09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2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xfrm>
            <a:off x="1756029" y="6614860"/>
            <a:ext cx="171577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754176" y="2098421"/>
            <a:ext cx="7992109" cy="3904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1665" marR="74930" indent="-608965">
              <a:lnSpc>
                <a:spcPts val="3460"/>
              </a:lnSpc>
              <a:buClr>
                <a:srgbClr val="6666FF"/>
              </a:buClr>
              <a:buSzPct val="70312"/>
              <a:buFont typeface="Wingdings"/>
              <a:buChar char=""/>
              <a:tabLst>
                <a:tab pos="621665" algn="l"/>
                <a:tab pos="622300" algn="l"/>
              </a:tabLst>
            </a:pPr>
            <a:r>
              <a:rPr sz="3200" spc="-5" dirty="0">
                <a:solidFill>
                  <a:srgbClr val="F8F8F8"/>
                </a:solidFill>
                <a:latin typeface="Arial"/>
                <a:cs typeface="Arial"/>
              </a:rPr>
              <a:t>Formed </a:t>
            </a:r>
            <a:r>
              <a:rPr sz="3200" dirty="0">
                <a:solidFill>
                  <a:srgbClr val="F8F8F8"/>
                </a:solidFill>
                <a:latin typeface="Arial"/>
                <a:cs typeface="Arial"/>
              </a:rPr>
              <a:t>by </a:t>
            </a:r>
            <a:r>
              <a:rPr sz="3200" spc="-5" dirty="0">
                <a:solidFill>
                  <a:srgbClr val="F8F8F8"/>
                </a:solidFill>
                <a:latin typeface="Arial"/>
                <a:cs typeface="Arial"/>
              </a:rPr>
              <a:t>the vegetative </a:t>
            </a:r>
            <a:r>
              <a:rPr sz="3200" dirty="0">
                <a:solidFill>
                  <a:srgbClr val="F8F8F8"/>
                </a:solidFill>
                <a:latin typeface="Arial"/>
                <a:cs typeface="Arial"/>
              </a:rPr>
              <a:t>mycelia  </a:t>
            </a:r>
            <a:r>
              <a:rPr sz="3200" spc="-5" dirty="0">
                <a:solidFill>
                  <a:srgbClr val="F8F8F8"/>
                </a:solidFill>
                <a:latin typeface="Arial"/>
                <a:cs typeface="Arial"/>
              </a:rPr>
              <a:t>(modification </a:t>
            </a:r>
            <a:r>
              <a:rPr sz="3200" dirty="0">
                <a:solidFill>
                  <a:srgbClr val="F8F8F8"/>
                </a:solidFill>
                <a:latin typeface="Arial"/>
                <a:cs typeface="Arial"/>
              </a:rPr>
              <a:t>of </a:t>
            </a:r>
            <a:r>
              <a:rPr sz="3200" spc="-5" dirty="0">
                <a:solidFill>
                  <a:srgbClr val="F8F8F8"/>
                </a:solidFill>
                <a:latin typeface="Arial"/>
                <a:cs typeface="Arial"/>
              </a:rPr>
              <a:t>single vegetative </a:t>
            </a:r>
            <a:r>
              <a:rPr sz="3200" dirty="0">
                <a:solidFill>
                  <a:srgbClr val="F8F8F8"/>
                </a:solidFill>
                <a:latin typeface="Arial"/>
                <a:cs typeface="Arial"/>
              </a:rPr>
              <a:t>cells</a:t>
            </a:r>
            <a:r>
              <a:rPr sz="3200" spc="-4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8F8F8"/>
                </a:solidFill>
                <a:latin typeface="Arial"/>
                <a:cs typeface="Arial"/>
              </a:rPr>
              <a:t>or  </a:t>
            </a:r>
            <a:r>
              <a:rPr sz="3200" spc="-5" dirty="0">
                <a:solidFill>
                  <a:srgbClr val="F8F8F8"/>
                </a:solidFill>
                <a:latin typeface="Arial"/>
                <a:cs typeface="Arial"/>
              </a:rPr>
              <a:t>hyphae)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6666FF"/>
              </a:buClr>
              <a:buFont typeface="Wingdings"/>
              <a:buChar char=""/>
            </a:pPr>
            <a:endParaRPr sz="3950">
              <a:latin typeface="Times New Roman"/>
              <a:cs typeface="Times New Roman"/>
            </a:endParaRPr>
          </a:p>
          <a:p>
            <a:pPr marL="621665" indent="-608965">
              <a:lnSpc>
                <a:spcPct val="100000"/>
              </a:lnSpc>
              <a:buClr>
                <a:srgbClr val="6666FF"/>
              </a:buClr>
              <a:buSzPct val="70312"/>
              <a:buFont typeface="Wingdings"/>
              <a:buChar char=""/>
              <a:tabLst>
                <a:tab pos="621665" algn="l"/>
                <a:tab pos="622300" algn="l"/>
              </a:tabLst>
            </a:pPr>
            <a:r>
              <a:rPr sz="3200" dirty="0">
                <a:solidFill>
                  <a:srgbClr val="F8F8F8"/>
                </a:solidFill>
                <a:latin typeface="Arial"/>
                <a:cs typeface="Arial"/>
              </a:rPr>
              <a:t>Have no </a:t>
            </a:r>
            <a:r>
              <a:rPr sz="3200" spc="-5" dirty="0">
                <a:solidFill>
                  <a:srgbClr val="F8F8F8"/>
                </a:solidFill>
                <a:latin typeface="Arial"/>
                <a:cs typeface="Arial"/>
              </a:rPr>
              <a:t>reproductive</a:t>
            </a:r>
            <a:r>
              <a:rPr sz="3200" spc="-10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8F8F8"/>
                </a:solidFill>
                <a:latin typeface="Arial"/>
                <a:cs typeface="Arial"/>
              </a:rPr>
              <a:t>value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6666FF"/>
              </a:buClr>
              <a:buFont typeface="Wingdings"/>
              <a:buChar char=""/>
            </a:pPr>
            <a:endParaRPr sz="4000">
              <a:latin typeface="Times New Roman"/>
              <a:cs typeface="Times New Roman"/>
            </a:endParaRPr>
          </a:p>
          <a:p>
            <a:pPr marL="621665" indent="-608965">
              <a:lnSpc>
                <a:spcPts val="3650"/>
              </a:lnSpc>
              <a:buClr>
                <a:srgbClr val="6666FF"/>
              </a:buClr>
              <a:buSzPct val="70312"/>
              <a:buFont typeface="Wingdings"/>
              <a:buChar char=""/>
              <a:tabLst>
                <a:tab pos="621665" algn="l"/>
                <a:tab pos="622300" algn="l"/>
              </a:tabLst>
            </a:pPr>
            <a:r>
              <a:rPr sz="3200" spc="-5" dirty="0">
                <a:solidFill>
                  <a:srgbClr val="F8F8F8"/>
                </a:solidFill>
                <a:latin typeface="Arial"/>
                <a:cs typeface="Arial"/>
              </a:rPr>
              <a:t>Important </a:t>
            </a:r>
            <a:r>
              <a:rPr sz="3200" dirty="0">
                <a:solidFill>
                  <a:srgbClr val="F8F8F8"/>
                </a:solidFill>
                <a:latin typeface="Arial"/>
                <a:cs typeface="Arial"/>
              </a:rPr>
              <a:t>in </a:t>
            </a:r>
            <a:r>
              <a:rPr sz="3200" spc="-5" dirty="0">
                <a:solidFill>
                  <a:srgbClr val="F8F8F8"/>
                </a:solidFill>
                <a:latin typeface="Arial"/>
                <a:cs typeface="Arial"/>
              </a:rPr>
              <a:t>the</a:t>
            </a:r>
            <a:r>
              <a:rPr sz="3200" spc="-4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8F8F8"/>
                </a:solidFill>
                <a:latin typeface="Arial"/>
                <a:cs typeface="Arial"/>
              </a:rPr>
              <a:t>differentiation/</a:t>
            </a:r>
            <a:endParaRPr sz="3200">
              <a:latin typeface="Arial"/>
              <a:cs typeface="Arial"/>
            </a:endParaRPr>
          </a:p>
          <a:p>
            <a:pPr marL="621665">
              <a:lnSpc>
                <a:spcPts val="3650"/>
              </a:lnSpc>
            </a:pPr>
            <a:r>
              <a:rPr sz="3200" spc="-5" dirty="0">
                <a:solidFill>
                  <a:srgbClr val="F8F8F8"/>
                </a:solidFill>
                <a:latin typeface="Arial"/>
                <a:cs typeface="Arial"/>
              </a:rPr>
              <a:t>identification </a:t>
            </a:r>
            <a:r>
              <a:rPr sz="3200" dirty="0">
                <a:solidFill>
                  <a:srgbClr val="F8F8F8"/>
                </a:solidFill>
                <a:latin typeface="Arial"/>
                <a:cs typeface="Arial"/>
              </a:rPr>
              <a:t>of </a:t>
            </a:r>
            <a:r>
              <a:rPr sz="3200" spc="-5" dirty="0">
                <a:solidFill>
                  <a:srgbClr val="F8F8F8"/>
                </a:solidFill>
                <a:latin typeface="Arial"/>
                <a:cs typeface="Arial"/>
              </a:rPr>
              <a:t>clinically significant</a:t>
            </a:r>
            <a:r>
              <a:rPr sz="3200" spc="3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8F8F8"/>
                </a:solidFill>
                <a:latin typeface="Arial"/>
                <a:cs typeface="Arial"/>
              </a:rPr>
              <a:t>fungi.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92475" y="4267200"/>
            <a:ext cx="2422525" cy="590550"/>
          </a:xfrm>
          <a:prstGeom prst="rect">
            <a:avLst/>
          </a:prstGeom>
          <a:solidFill>
            <a:srgbClr val="FBFF91"/>
          </a:solidFill>
        </p:spPr>
        <p:txBody>
          <a:bodyPr vert="horz" wrap="square" lIns="0" tIns="41275" rIns="0" bIns="0" rtlCol="0">
            <a:spAutoFit/>
          </a:bodyPr>
          <a:lstStyle/>
          <a:p>
            <a:pPr marL="351155" marR="344170" indent="76200">
              <a:lnSpc>
                <a:spcPct val="100000"/>
              </a:lnSpc>
              <a:spcBef>
                <a:spcPts val="325"/>
              </a:spcBef>
            </a:pPr>
            <a:r>
              <a:rPr sz="1600" b="1" spc="-5" dirty="0">
                <a:latin typeface="Arial"/>
                <a:cs typeface="Arial"/>
              </a:rPr>
              <a:t>Spiral </a:t>
            </a:r>
            <a:r>
              <a:rPr sz="1600" b="1" spc="-15" dirty="0">
                <a:latin typeface="Arial"/>
                <a:cs typeface="Arial"/>
              </a:rPr>
              <a:t>hyphae </a:t>
            </a:r>
            <a:r>
              <a:rPr sz="1600" b="1" spc="-5" dirty="0">
                <a:latin typeface="Arial"/>
                <a:cs typeface="Arial"/>
              </a:rPr>
              <a:t>in  </a:t>
            </a:r>
            <a:r>
              <a:rPr sz="1600" b="1" spc="-190" dirty="0">
                <a:latin typeface="Arial"/>
                <a:cs typeface="Arial"/>
              </a:rPr>
              <a:t>T</a:t>
            </a:r>
            <a:r>
              <a:rPr sz="1600" b="1" spc="-5" dirty="0">
                <a:latin typeface="Arial"/>
                <a:cs typeface="Arial"/>
              </a:rPr>
              <a:t>.Menta</a:t>
            </a:r>
            <a:r>
              <a:rPr sz="1600" b="1" spc="-15" dirty="0">
                <a:latin typeface="Arial"/>
                <a:cs typeface="Arial"/>
              </a:rPr>
              <a:t>g</a:t>
            </a:r>
            <a:r>
              <a:rPr sz="1600" b="1" spc="-5" dirty="0">
                <a:latin typeface="Arial"/>
                <a:cs typeface="Arial"/>
              </a:rPr>
              <a:t>rop</a:t>
            </a:r>
            <a:r>
              <a:rPr sz="1600" b="1" dirty="0">
                <a:latin typeface="Arial"/>
                <a:cs typeface="Arial"/>
              </a:rPr>
              <a:t>h</a:t>
            </a:r>
            <a:r>
              <a:rPr sz="1600" b="1" spc="-30" dirty="0">
                <a:latin typeface="Arial"/>
                <a:cs typeface="Arial"/>
              </a:rPr>
              <a:t>y</a:t>
            </a:r>
            <a:r>
              <a:rPr sz="1600" b="1" spc="-5" dirty="0">
                <a:latin typeface="Arial"/>
                <a:cs typeface="Arial"/>
              </a:rPr>
              <a:t>tes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9625" y="533400"/>
            <a:ext cx="2695575" cy="213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38800" y="447675"/>
            <a:ext cx="3076575" cy="221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400" y="3124200"/>
            <a:ext cx="2057400" cy="3124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19825" y="3352800"/>
            <a:ext cx="2238375" cy="27717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r>
              <a:rPr spc="-110" dirty="0"/>
              <a:t>1</a:t>
            </a:r>
            <a:r>
              <a:rPr dirty="0"/>
              <a:t>1.10.09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2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1756029" y="6614860"/>
            <a:ext cx="171577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2990" y="1371853"/>
            <a:ext cx="857885" cy="1136650"/>
          </a:xfrm>
          <a:custGeom>
            <a:avLst/>
            <a:gdLst/>
            <a:ahLst/>
            <a:cxnLst/>
            <a:rect l="l" t="t" r="r" b="b"/>
            <a:pathLst>
              <a:path w="857885" h="1136650">
                <a:moveTo>
                  <a:pt x="0" y="857504"/>
                </a:moveTo>
                <a:lnTo>
                  <a:pt x="857542" y="1136142"/>
                </a:lnTo>
                <a:lnTo>
                  <a:pt x="278650" y="0"/>
                </a:lnTo>
                <a:lnTo>
                  <a:pt x="0" y="857504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82383" y="5813996"/>
            <a:ext cx="1275715" cy="638175"/>
          </a:xfrm>
          <a:custGeom>
            <a:avLst/>
            <a:gdLst/>
            <a:ahLst/>
            <a:cxnLst/>
            <a:rect l="l" t="t" r="r" b="b"/>
            <a:pathLst>
              <a:path w="1275715" h="638175">
                <a:moveTo>
                  <a:pt x="637667" y="0"/>
                </a:moveTo>
                <a:lnTo>
                  <a:pt x="0" y="637603"/>
                </a:lnTo>
                <a:lnTo>
                  <a:pt x="1275207" y="637603"/>
                </a:lnTo>
                <a:lnTo>
                  <a:pt x="637667" y="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83475" y="5264150"/>
            <a:ext cx="1352550" cy="1362075"/>
          </a:xfrm>
          <a:custGeom>
            <a:avLst/>
            <a:gdLst/>
            <a:ahLst/>
            <a:cxnLst/>
            <a:rect l="l" t="t" r="r" b="b"/>
            <a:pathLst>
              <a:path w="1352550" h="1362075">
                <a:moveTo>
                  <a:pt x="1352550" y="1362075"/>
                </a:moveTo>
                <a:lnTo>
                  <a:pt x="0" y="1362075"/>
                </a:lnTo>
                <a:lnTo>
                  <a:pt x="1352550" y="0"/>
                </a:lnTo>
                <a:lnTo>
                  <a:pt x="1352550" y="1362075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53426" y="4146550"/>
            <a:ext cx="1282700" cy="1282700"/>
          </a:xfrm>
          <a:custGeom>
            <a:avLst/>
            <a:gdLst/>
            <a:ahLst/>
            <a:cxnLst/>
            <a:rect l="l" t="t" r="r" b="b"/>
            <a:pathLst>
              <a:path w="1282700" h="1282700">
                <a:moveTo>
                  <a:pt x="0" y="641350"/>
                </a:moveTo>
                <a:lnTo>
                  <a:pt x="641350" y="0"/>
                </a:lnTo>
                <a:lnTo>
                  <a:pt x="1282700" y="641350"/>
                </a:lnTo>
                <a:lnTo>
                  <a:pt x="641350" y="1282700"/>
                </a:lnTo>
                <a:lnTo>
                  <a:pt x="0" y="64135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28797" y="6018212"/>
            <a:ext cx="840105" cy="840105"/>
          </a:xfrm>
          <a:custGeom>
            <a:avLst/>
            <a:gdLst/>
            <a:ahLst/>
            <a:cxnLst/>
            <a:rect l="l" t="t" r="r" b="b"/>
            <a:pathLst>
              <a:path w="840104" h="840104">
                <a:moveTo>
                  <a:pt x="839795" y="0"/>
                </a:moveTo>
                <a:lnTo>
                  <a:pt x="0" y="839787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60923" y="4610608"/>
            <a:ext cx="1407795" cy="2247900"/>
          </a:xfrm>
          <a:custGeom>
            <a:avLst/>
            <a:gdLst/>
            <a:ahLst/>
            <a:cxnLst/>
            <a:rect l="l" t="t" r="r" b="b"/>
            <a:pathLst>
              <a:path w="1407795" h="2247900">
                <a:moveTo>
                  <a:pt x="0" y="2247392"/>
                </a:moveTo>
                <a:lnTo>
                  <a:pt x="0" y="0"/>
                </a:lnTo>
                <a:lnTo>
                  <a:pt x="1407668" y="1407604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20334" y="3774059"/>
            <a:ext cx="638175" cy="1275715"/>
          </a:xfrm>
          <a:custGeom>
            <a:avLst/>
            <a:gdLst/>
            <a:ahLst/>
            <a:cxnLst/>
            <a:rect l="l" t="t" r="r" b="b"/>
            <a:pathLst>
              <a:path w="638175" h="1275714">
                <a:moveTo>
                  <a:pt x="0" y="637540"/>
                </a:moveTo>
                <a:lnTo>
                  <a:pt x="637666" y="1275207"/>
                </a:lnTo>
                <a:lnTo>
                  <a:pt x="637666" y="0"/>
                </a:lnTo>
                <a:lnTo>
                  <a:pt x="0" y="63754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94600" y="3482975"/>
            <a:ext cx="0" cy="1244600"/>
          </a:xfrm>
          <a:custGeom>
            <a:avLst/>
            <a:gdLst/>
            <a:ahLst/>
            <a:cxnLst/>
            <a:rect l="l" t="t" r="r" b="b"/>
            <a:pathLst>
              <a:path h="1244600">
                <a:moveTo>
                  <a:pt x="0" y="0"/>
                </a:moveTo>
                <a:lnTo>
                  <a:pt x="0" y="124460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65950" y="4098925"/>
            <a:ext cx="0" cy="1270000"/>
          </a:xfrm>
          <a:custGeom>
            <a:avLst/>
            <a:gdLst/>
            <a:ahLst/>
            <a:cxnLst/>
            <a:rect l="l" t="t" r="r" b="b"/>
            <a:pathLst>
              <a:path h="1270000">
                <a:moveTo>
                  <a:pt x="0" y="0"/>
                </a:moveTo>
                <a:lnTo>
                  <a:pt x="0" y="127000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65950" y="4730750"/>
            <a:ext cx="631825" cy="631825"/>
          </a:xfrm>
          <a:custGeom>
            <a:avLst/>
            <a:gdLst/>
            <a:ahLst/>
            <a:cxnLst/>
            <a:rect l="l" t="t" r="r" b="b"/>
            <a:pathLst>
              <a:path w="631825" h="631825">
                <a:moveTo>
                  <a:pt x="0" y="631825"/>
                </a:moveTo>
                <a:lnTo>
                  <a:pt x="631825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59600" y="3467100"/>
            <a:ext cx="638175" cy="638175"/>
          </a:xfrm>
          <a:custGeom>
            <a:avLst/>
            <a:gdLst/>
            <a:ahLst/>
            <a:cxnLst/>
            <a:rect l="l" t="t" r="r" b="b"/>
            <a:pathLst>
              <a:path w="638175" h="638175">
                <a:moveTo>
                  <a:pt x="0" y="638175"/>
                </a:moveTo>
                <a:lnTo>
                  <a:pt x="638175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53707" y="2946400"/>
            <a:ext cx="2590800" cy="1407795"/>
          </a:xfrm>
          <a:custGeom>
            <a:avLst/>
            <a:gdLst/>
            <a:ahLst/>
            <a:cxnLst/>
            <a:rect l="l" t="t" r="r" b="b"/>
            <a:pathLst>
              <a:path w="2590800" h="1407795">
                <a:moveTo>
                  <a:pt x="1407668" y="1407668"/>
                </a:moveTo>
                <a:lnTo>
                  <a:pt x="0" y="0"/>
                </a:lnTo>
                <a:lnTo>
                  <a:pt x="2590292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61376" y="3171337"/>
            <a:ext cx="1183005" cy="1183005"/>
          </a:xfrm>
          <a:custGeom>
            <a:avLst/>
            <a:gdLst/>
            <a:ahLst/>
            <a:cxnLst/>
            <a:rect l="l" t="t" r="r" b="b"/>
            <a:pathLst>
              <a:path w="1183004" h="1183004">
                <a:moveTo>
                  <a:pt x="1182624" y="0"/>
                </a:moveTo>
                <a:lnTo>
                  <a:pt x="0" y="1182730"/>
                </a:lnTo>
              </a:path>
            </a:pathLst>
          </a:custGeom>
          <a:ln w="12699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71600" y="64770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381000"/>
                </a:moveTo>
                <a:lnTo>
                  <a:pt x="304800" y="381000"/>
                </a:lnTo>
                <a:lnTo>
                  <a:pt x="304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66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446147" y="330453"/>
            <a:ext cx="6010275" cy="115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4560"/>
              </a:lnSpc>
              <a:tabLst>
                <a:tab pos="2822575" algn="l"/>
              </a:tabLst>
            </a:pPr>
            <a:r>
              <a:rPr spc="-5" dirty="0"/>
              <a:t>Vegetative	Structures</a:t>
            </a:r>
            <a:r>
              <a:rPr spc="-45" dirty="0"/>
              <a:t> </a:t>
            </a:r>
            <a:r>
              <a:rPr spc="-5" dirty="0"/>
              <a:t>of</a:t>
            </a:r>
          </a:p>
          <a:p>
            <a:pPr marR="5080" algn="r">
              <a:lnSpc>
                <a:spcPts val="4560"/>
              </a:lnSpc>
            </a:pPr>
            <a:r>
              <a:rPr spc="-15" dirty="0"/>
              <a:t>Fungi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94054" y="1827270"/>
            <a:ext cx="3990975" cy="423354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621665" marR="741045" indent="-608965">
              <a:lnSpc>
                <a:spcPts val="3120"/>
              </a:lnSpc>
              <a:spcBef>
                <a:spcPts val="340"/>
              </a:spcBef>
              <a:buClr>
                <a:srgbClr val="6666FF"/>
              </a:buClr>
              <a:buSzPct val="70312"/>
              <a:buFont typeface="Wingdings"/>
              <a:buChar char=""/>
              <a:tabLst>
                <a:tab pos="621665" algn="l"/>
                <a:tab pos="622300" algn="l"/>
              </a:tabLst>
            </a:pPr>
            <a:r>
              <a:rPr sz="3200" dirty="0">
                <a:solidFill>
                  <a:srgbClr val="FFCC00"/>
                </a:solidFill>
                <a:latin typeface="Arial"/>
                <a:cs typeface="Arial"/>
              </a:rPr>
              <a:t>Arthrospores</a:t>
            </a:r>
            <a:r>
              <a:rPr sz="3200" spc="-235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8F8F8"/>
                </a:solidFill>
                <a:latin typeface="Arial"/>
                <a:cs typeface="Arial"/>
              </a:rPr>
              <a:t>–  formed</a:t>
            </a:r>
            <a:r>
              <a:rPr sz="2800" spc="-5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8F8F8"/>
                </a:solidFill>
                <a:latin typeface="Arial"/>
                <a:cs typeface="Arial"/>
              </a:rPr>
              <a:t>by</a:t>
            </a:r>
            <a:endParaRPr sz="2800">
              <a:latin typeface="Arial"/>
              <a:cs typeface="Arial"/>
            </a:endParaRPr>
          </a:p>
          <a:p>
            <a:pPr marL="621665">
              <a:lnSpc>
                <a:spcPts val="2795"/>
              </a:lnSpc>
            </a:pPr>
            <a:r>
              <a:rPr sz="2800" dirty="0">
                <a:solidFill>
                  <a:srgbClr val="F8F8F8"/>
                </a:solidFill>
                <a:latin typeface="Arial"/>
                <a:cs typeface="Arial"/>
              </a:rPr>
              <a:t>segmentation</a:t>
            </a:r>
            <a:r>
              <a:rPr sz="2800" spc="-8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8F8F8"/>
                </a:solidFill>
                <a:latin typeface="Arial"/>
                <a:cs typeface="Arial"/>
              </a:rPr>
              <a:t>&amp;</a:t>
            </a:r>
            <a:endParaRPr sz="2800">
              <a:latin typeface="Arial"/>
              <a:cs typeface="Arial"/>
            </a:endParaRPr>
          </a:p>
          <a:p>
            <a:pPr marL="621665" marR="843280">
              <a:lnSpc>
                <a:spcPts val="3020"/>
              </a:lnSpc>
              <a:spcBef>
                <a:spcPts val="215"/>
              </a:spcBef>
            </a:pPr>
            <a:r>
              <a:rPr sz="2800" dirty="0">
                <a:solidFill>
                  <a:srgbClr val="F8F8F8"/>
                </a:solidFill>
                <a:latin typeface="Arial"/>
                <a:cs typeface="Arial"/>
              </a:rPr>
              <a:t>condensation</a:t>
            </a:r>
            <a:r>
              <a:rPr sz="2800" spc="-6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8F8F8"/>
                </a:solidFill>
                <a:latin typeface="Arial"/>
                <a:cs typeface="Arial"/>
              </a:rPr>
              <a:t>of  hyphae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 marL="621665" marR="5080" indent="-608965">
              <a:lnSpc>
                <a:spcPct val="90900"/>
              </a:lnSpc>
              <a:buClr>
                <a:srgbClr val="6666FF"/>
              </a:buClr>
              <a:buSzPct val="70312"/>
              <a:buFont typeface="Wingdings"/>
              <a:buChar char=""/>
              <a:tabLst>
                <a:tab pos="621665" algn="l"/>
                <a:tab pos="622300" algn="l"/>
              </a:tabLst>
            </a:pPr>
            <a:r>
              <a:rPr sz="3200" spc="-5" dirty="0">
                <a:solidFill>
                  <a:srgbClr val="FFCC00"/>
                </a:solidFill>
                <a:latin typeface="Arial"/>
                <a:cs typeface="Arial"/>
              </a:rPr>
              <a:t>Chlamydospores</a:t>
            </a:r>
            <a:r>
              <a:rPr sz="3200" spc="-75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8F8F8"/>
                </a:solidFill>
                <a:latin typeface="Arial"/>
                <a:cs typeface="Arial"/>
              </a:rPr>
              <a:t>–  thick walled </a:t>
            </a:r>
            <a:r>
              <a:rPr sz="2800" dirty="0">
                <a:solidFill>
                  <a:srgbClr val="F8F8F8"/>
                </a:solidFill>
                <a:latin typeface="Arial"/>
                <a:cs typeface="Arial"/>
              </a:rPr>
              <a:t>resting  </a:t>
            </a:r>
            <a:r>
              <a:rPr sz="2800" spc="-5" dirty="0">
                <a:solidFill>
                  <a:srgbClr val="F8F8F8"/>
                </a:solidFill>
                <a:latin typeface="Arial"/>
                <a:cs typeface="Arial"/>
              </a:rPr>
              <a:t>spores</a:t>
            </a:r>
            <a:endParaRPr sz="2800">
              <a:latin typeface="Arial"/>
              <a:cs typeface="Arial"/>
            </a:endParaRPr>
          </a:p>
          <a:p>
            <a:pPr marL="601980">
              <a:lnSpc>
                <a:spcPct val="100000"/>
              </a:lnSpc>
              <a:spcBef>
                <a:spcPts val="335"/>
              </a:spcBef>
            </a:pPr>
            <a:r>
              <a:rPr sz="2800" dirty="0">
                <a:solidFill>
                  <a:srgbClr val="F8F8F8"/>
                </a:solidFill>
                <a:latin typeface="Arial"/>
                <a:cs typeface="Arial"/>
              </a:rPr>
              <a:t>e.g.</a:t>
            </a:r>
            <a:r>
              <a:rPr sz="2800" spc="-5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F8F8F8"/>
                </a:solidFill>
                <a:latin typeface="Arial"/>
                <a:cs typeface="Arial"/>
              </a:rPr>
              <a:t>C.albicans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334000" y="4495800"/>
            <a:ext cx="2870200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34000" y="1981200"/>
            <a:ext cx="2878074" cy="198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r>
              <a:rPr spc="-110" dirty="0"/>
              <a:t>1</a:t>
            </a:r>
            <a:r>
              <a:rPr dirty="0"/>
              <a:t>1.10.09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2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xfrm>
            <a:off x="1756029" y="6614860"/>
            <a:ext cx="171577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2990" y="1371853"/>
            <a:ext cx="857885" cy="1136650"/>
          </a:xfrm>
          <a:custGeom>
            <a:avLst/>
            <a:gdLst/>
            <a:ahLst/>
            <a:cxnLst/>
            <a:rect l="l" t="t" r="r" b="b"/>
            <a:pathLst>
              <a:path w="857885" h="1136650">
                <a:moveTo>
                  <a:pt x="0" y="857504"/>
                </a:moveTo>
                <a:lnTo>
                  <a:pt x="857542" y="1136142"/>
                </a:lnTo>
                <a:lnTo>
                  <a:pt x="278650" y="0"/>
                </a:lnTo>
                <a:lnTo>
                  <a:pt x="0" y="857504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82383" y="5813996"/>
            <a:ext cx="1275715" cy="638175"/>
          </a:xfrm>
          <a:custGeom>
            <a:avLst/>
            <a:gdLst/>
            <a:ahLst/>
            <a:cxnLst/>
            <a:rect l="l" t="t" r="r" b="b"/>
            <a:pathLst>
              <a:path w="1275715" h="638175">
                <a:moveTo>
                  <a:pt x="637667" y="0"/>
                </a:moveTo>
                <a:lnTo>
                  <a:pt x="0" y="637603"/>
                </a:lnTo>
                <a:lnTo>
                  <a:pt x="1275207" y="637603"/>
                </a:lnTo>
                <a:lnTo>
                  <a:pt x="637667" y="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83475" y="5264150"/>
            <a:ext cx="1352550" cy="1362075"/>
          </a:xfrm>
          <a:custGeom>
            <a:avLst/>
            <a:gdLst/>
            <a:ahLst/>
            <a:cxnLst/>
            <a:rect l="l" t="t" r="r" b="b"/>
            <a:pathLst>
              <a:path w="1352550" h="1362075">
                <a:moveTo>
                  <a:pt x="1352550" y="1362075"/>
                </a:moveTo>
                <a:lnTo>
                  <a:pt x="0" y="1362075"/>
                </a:lnTo>
                <a:lnTo>
                  <a:pt x="1352550" y="0"/>
                </a:lnTo>
                <a:lnTo>
                  <a:pt x="1352550" y="1362075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53426" y="4146550"/>
            <a:ext cx="1282700" cy="1282700"/>
          </a:xfrm>
          <a:custGeom>
            <a:avLst/>
            <a:gdLst/>
            <a:ahLst/>
            <a:cxnLst/>
            <a:rect l="l" t="t" r="r" b="b"/>
            <a:pathLst>
              <a:path w="1282700" h="1282700">
                <a:moveTo>
                  <a:pt x="0" y="641350"/>
                </a:moveTo>
                <a:lnTo>
                  <a:pt x="641350" y="0"/>
                </a:lnTo>
                <a:lnTo>
                  <a:pt x="1282700" y="641350"/>
                </a:lnTo>
                <a:lnTo>
                  <a:pt x="641350" y="1282700"/>
                </a:lnTo>
                <a:lnTo>
                  <a:pt x="0" y="64135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28797" y="6018212"/>
            <a:ext cx="840105" cy="840105"/>
          </a:xfrm>
          <a:custGeom>
            <a:avLst/>
            <a:gdLst/>
            <a:ahLst/>
            <a:cxnLst/>
            <a:rect l="l" t="t" r="r" b="b"/>
            <a:pathLst>
              <a:path w="840104" h="840104">
                <a:moveTo>
                  <a:pt x="839795" y="0"/>
                </a:moveTo>
                <a:lnTo>
                  <a:pt x="0" y="839787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60923" y="4610608"/>
            <a:ext cx="1407795" cy="2247900"/>
          </a:xfrm>
          <a:custGeom>
            <a:avLst/>
            <a:gdLst/>
            <a:ahLst/>
            <a:cxnLst/>
            <a:rect l="l" t="t" r="r" b="b"/>
            <a:pathLst>
              <a:path w="1407795" h="2247900">
                <a:moveTo>
                  <a:pt x="0" y="2247392"/>
                </a:moveTo>
                <a:lnTo>
                  <a:pt x="0" y="0"/>
                </a:lnTo>
                <a:lnTo>
                  <a:pt x="1407668" y="1407604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20334" y="3774059"/>
            <a:ext cx="638175" cy="1275715"/>
          </a:xfrm>
          <a:custGeom>
            <a:avLst/>
            <a:gdLst/>
            <a:ahLst/>
            <a:cxnLst/>
            <a:rect l="l" t="t" r="r" b="b"/>
            <a:pathLst>
              <a:path w="638175" h="1275714">
                <a:moveTo>
                  <a:pt x="0" y="637540"/>
                </a:moveTo>
                <a:lnTo>
                  <a:pt x="637666" y="1275207"/>
                </a:lnTo>
                <a:lnTo>
                  <a:pt x="637666" y="0"/>
                </a:lnTo>
                <a:lnTo>
                  <a:pt x="0" y="63754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94600" y="3482975"/>
            <a:ext cx="0" cy="1244600"/>
          </a:xfrm>
          <a:custGeom>
            <a:avLst/>
            <a:gdLst/>
            <a:ahLst/>
            <a:cxnLst/>
            <a:rect l="l" t="t" r="r" b="b"/>
            <a:pathLst>
              <a:path h="1244600">
                <a:moveTo>
                  <a:pt x="0" y="0"/>
                </a:moveTo>
                <a:lnTo>
                  <a:pt x="0" y="124460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65950" y="4098925"/>
            <a:ext cx="0" cy="1270000"/>
          </a:xfrm>
          <a:custGeom>
            <a:avLst/>
            <a:gdLst/>
            <a:ahLst/>
            <a:cxnLst/>
            <a:rect l="l" t="t" r="r" b="b"/>
            <a:pathLst>
              <a:path h="1270000">
                <a:moveTo>
                  <a:pt x="0" y="0"/>
                </a:moveTo>
                <a:lnTo>
                  <a:pt x="0" y="127000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65950" y="4730750"/>
            <a:ext cx="631825" cy="631825"/>
          </a:xfrm>
          <a:custGeom>
            <a:avLst/>
            <a:gdLst/>
            <a:ahLst/>
            <a:cxnLst/>
            <a:rect l="l" t="t" r="r" b="b"/>
            <a:pathLst>
              <a:path w="631825" h="631825">
                <a:moveTo>
                  <a:pt x="0" y="631825"/>
                </a:moveTo>
                <a:lnTo>
                  <a:pt x="631825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59600" y="3467100"/>
            <a:ext cx="638175" cy="638175"/>
          </a:xfrm>
          <a:custGeom>
            <a:avLst/>
            <a:gdLst/>
            <a:ahLst/>
            <a:cxnLst/>
            <a:rect l="l" t="t" r="r" b="b"/>
            <a:pathLst>
              <a:path w="638175" h="638175">
                <a:moveTo>
                  <a:pt x="0" y="638175"/>
                </a:moveTo>
                <a:lnTo>
                  <a:pt x="638175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53707" y="2946400"/>
            <a:ext cx="2590800" cy="1407795"/>
          </a:xfrm>
          <a:custGeom>
            <a:avLst/>
            <a:gdLst/>
            <a:ahLst/>
            <a:cxnLst/>
            <a:rect l="l" t="t" r="r" b="b"/>
            <a:pathLst>
              <a:path w="2590800" h="1407795">
                <a:moveTo>
                  <a:pt x="1407668" y="1407668"/>
                </a:moveTo>
                <a:lnTo>
                  <a:pt x="0" y="0"/>
                </a:lnTo>
                <a:lnTo>
                  <a:pt x="2590292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61376" y="3171337"/>
            <a:ext cx="1183005" cy="1183005"/>
          </a:xfrm>
          <a:custGeom>
            <a:avLst/>
            <a:gdLst/>
            <a:ahLst/>
            <a:cxnLst/>
            <a:rect l="l" t="t" r="r" b="b"/>
            <a:pathLst>
              <a:path w="1183004" h="1183004">
                <a:moveTo>
                  <a:pt x="1182624" y="0"/>
                </a:moveTo>
                <a:lnTo>
                  <a:pt x="0" y="1182730"/>
                </a:lnTo>
              </a:path>
            </a:pathLst>
          </a:custGeom>
          <a:ln w="12699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71600" y="64770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381000"/>
                </a:moveTo>
                <a:lnTo>
                  <a:pt x="304800" y="381000"/>
                </a:lnTo>
                <a:lnTo>
                  <a:pt x="304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66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6270">
              <a:lnSpc>
                <a:spcPct val="100000"/>
              </a:lnSpc>
            </a:pPr>
            <a:r>
              <a:rPr spc="-5" dirty="0"/>
              <a:t>Reproduction in</a:t>
            </a:r>
            <a:r>
              <a:rPr spc="-50" dirty="0"/>
              <a:t> </a:t>
            </a:r>
            <a:r>
              <a:rPr spc="-5" dirty="0"/>
              <a:t>fungi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r>
              <a:rPr spc="-110" dirty="0"/>
              <a:t>1</a:t>
            </a:r>
            <a:r>
              <a:rPr dirty="0"/>
              <a:t>1.10.09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2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xfrm>
            <a:off x="1756029" y="6614860"/>
            <a:ext cx="171577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754176" y="1711071"/>
            <a:ext cx="7961630" cy="3562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1665" indent="-608965">
              <a:lnSpc>
                <a:spcPct val="100000"/>
              </a:lnSpc>
              <a:buClr>
                <a:srgbClr val="6666FF"/>
              </a:buClr>
              <a:buSzPct val="70312"/>
              <a:buFont typeface="Wingdings"/>
              <a:buChar char=""/>
              <a:tabLst>
                <a:tab pos="621665" algn="l"/>
                <a:tab pos="622300" algn="l"/>
              </a:tabLst>
            </a:pPr>
            <a:r>
              <a:rPr sz="3200" spc="-5" dirty="0">
                <a:solidFill>
                  <a:srgbClr val="FFCC00"/>
                </a:solidFill>
                <a:latin typeface="Arial"/>
                <a:cs typeface="Arial"/>
              </a:rPr>
              <a:t>Sexual </a:t>
            </a:r>
            <a:r>
              <a:rPr sz="3200" dirty="0">
                <a:solidFill>
                  <a:srgbClr val="FFCC00"/>
                </a:solidFill>
                <a:latin typeface="Arial"/>
                <a:cs typeface="Arial"/>
              </a:rPr>
              <a:t>– </a:t>
            </a:r>
            <a:r>
              <a:rPr sz="3200" spc="-5" dirty="0">
                <a:solidFill>
                  <a:srgbClr val="F8F8F8"/>
                </a:solidFill>
                <a:latin typeface="Arial"/>
                <a:cs typeface="Arial"/>
              </a:rPr>
              <a:t>by </a:t>
            </a:r>
            <a:r>
              <a:rPr sz="2800" spc="-5" dirty="0">
                <a:solidFill>
                  <a:srgbClr val="F8F8F8"/>
                </a:solidFill>
                <a:latin typeface="Arial"/>
                <a:cs typeface="Arial"/>
              </a:rPr>
              <a:t>formation of</a:t>
            </a:r>
            <a:r>
              <a:rPr sz="2800" spc="-1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8F8F8"/>
                </a:solidFill>
                <a:latin typeface="Arial"/>
                <a:cs typeface="Arial"/>
              </a:rPr>
              <a:t>zygospores,</a:t>
            </a:r>
            <a:endParaRPr sz="2800">
              <a:latin typeface="Arial"/>
              <a:cs typeface="Arial"/>
            </a:endParaRPr>
          </a:p>
          <a:p>
            <a:pPr marL="621665">
              <a:lnSpc>
                <a:spcPct val="100000"/>
              </a:lnSpc>
              <a:spcBef>
                <a:spcPts val="15"/>
              </a:spcBef>
            </a:pPr>
            <a:r>
              <a:rPr sz="2800" spc="-5" dirty="0">
                <a:solidFill>
                  <a:srgbClr val="F8F8F8"/>
                </a:solidFill>
                <a:latin typeface="Arial"/>
                <a:cs typeface="Arial"/>
              </a:rPr>
              <a:t>ascospores or</a:t>
            </a:r>
            <a:r>
              <a:rPr sz="280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8F8F8"/>
                </a:solidFill>
                <a:latin typeface="Arial"/>
                <a:cs typeface="Arial"/>
              </a:rPr>
              <a:t>basidiospores</a:t>
            </a:r>
            <a:endParaRPr sz="2800">
              <a:latin typeface="Arial"/>
              <a:cs typeface="Arial"/>
            </a:endParaRPr>
          </a:p>
          <a:p>
            <a:pPr marL="621665" indent="-608965">
              <a:lnSpc>
                <a:spcPct val="100000"/>
              </a:lnSpc>
              <a:spcBef>
                <a:spcPts val="750"/>
              </a:spcBef>
              <a:buClr>
                <a:srgbClr val="6666FF"/>
              </a:buClr>
              <a:buSzPct val="70312"/>
              <a:buFont typeface="Wingdings"/>
              <a:buChar char=""/>
              <a:tabLst>
                <a:tab pos="621665" algn="l"/>
                <a:tab pos="622300" algn="l"/>
              </a:tabLst>
            </a:pPr>
            <a:r>
              <a:rPr sz="3200" dirty="0">
                <a:solidFill>
                  <a:srgbClr val="FFCC00"/>
                </a:solidFill>
                <a:latin typeface="Arial"/>
                <a:cs typeface="Arial"/>
              </a:rPr>
              <a:t>Asexual</a:t>
            </a:r>
            <a:endParaRPr sz="3200">
              <a:latin typeface="Arial"/>
              <a:cs typeface="Arial"/>
            </a:endParaRPr>
          </a:p>
          <a:p>
            <a:pPr marL="1002665" lvl="1" indent="-532765">
              <a:lnSpc>
                <a:spcPct val="100000"/>
              </a:lnSpc>
              <a:spcBef>
                <a:spcPts val="605"/>
              </a:spcBef>
              <a:buClr>
                <a:srgbClr val="FFCC00"/>
              </a:buClr>
              <a:buSzPct val="64583"/>
              <a:buFont typeface="Wingdings"/>
              <a:buChar char=""/>
              <a:tabLst>
                <a:tab pos="1002665" algn="l"/>
                <a:tab pos="1003300" algn="l"/>
              </a:tabLst>
            </a:pPr>
            <a:r>
              <a:rPr sz="2400" dirty="0">
                <a:solidFill>
                  <a:srgbClr val="F8F8F8"/>
                </a:solidFill>
                <a:latin typeface="Arial"/>
                <a:cs typeface="Arial"/>
              </a:rPr>
              <a:t>By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budding or</a:t>
            </a:r>
            <a:r>
              <a:rPr sz="2400" spc="-2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fission</a:t>
            </a:r>
            <a:endParaRPr sz="2400">
              <a:latin typeface="Arial"/>
              <a:cs typeface="Arial"/>
            </a:endParaRPr>
          </a:p>
          <a:p>
            <a:pPr marL="1002665" lvl="1" indent="-532765">
              <a:lnSpc>
                <a:spcPct val="100000"/>
              </a:lnSpc>
              <a:spcBef>
                <a:spcPts val="575"/>
              </a:spcBef>
              <a:buClr>
                <a:srgbClr val="FFCC00"/>
              </a:buClr>
              <a:buSzPct val="64583"/>
              <a:buFont typeface="Wingdings"/>
              <a:buChar char=""/>
              <a:tabLst>
                <a:tab pos="1002665" algn="l"/>
                <a:tab pos="1003300" algn="l"/>
              </a:tabLst>
            </a:pP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Spores (conidia) </a:t>
            </a:r>
            <a:r>
              <a:rPr sz="2400" dirty="0">
                <a:solidFill>
                  <a:srgbClr val="F8F8F8"/>
                </a:solidFill>
                <a:latin typeface="Arial"/>
                <a:cs typeface="Arial"/>
              </a:rPr>
              <a:t>are formed on or in</a:t>
            </a:r>
            <a:r>
              <a:rPr sz="2400" spc="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specialized</a:t>
            </a:r>
            <a:endParaRPr sz="2400">
              <a:latin typeface="Arial"/>
              <a:cs typeface="Arial"/>
            </a:endParaRPr>
          </a:p>
          <a:p>
            <a:pPr marL="1002665">
              <a:lnSpc>
                <a:spcPct val="100000"/>
              </a:lnSpc>
            </a:pPr>
            <a:r>
              <a:rPr sz="2400" dirty="0">
                <a:solidFill>
                  <a:srgbClr val="F8F8F8"/>
                </a:solidFill>
                <a:latin typeface="Arial"/>
                <a:cs typeface="Arial"/>
              </a:rPr>
              <a:t>structures.</a:t>
            </a:r>
            <a:endParaRPr sz="2400">
              <a:latin typeface="Arial"/>
              <a:cs typeface="Arial"/>
            </a:endParaRPr>
          </a:p>
          <a:p>
            <a:pPr marL="1002665" marR="5080" lvl="1" indent="-532765">
              <a:lnSpc>
                <a:spcPct val="100000"/>
              </a:lnSpc>
              <a:spcBef>
                <a:spcPts val="575"/>
              </a:spcBef>
              <a:buClr>
                <a:srgbClr val="FFCC00"/>
              </a:buClr>
              <a:buSzPct val="64583"/>
              <a:buFont typeface="Wingdings"/>
              <a:buChar char=""/>
              <a:tabLst>
                <a:tab pos="1002665" algn="l"/>
                <a:tab pos="1003300" algn="l"/>
              </a:tabLst>
            </a:pP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Spores </a:t>
            </a:r>
            <a:r>
              <a:rPr sz="2400" dirty="0">
                <a:solidFill>
                  <a:srgbClr val="F8F8F8"/>
                </a:solidFill>
                <a:latin typeface="Arial"/>
                <a:cs typeface="Arial"/>
              </a:rPr>
              <a:t>vary </a:t>
            </a:r>
            <a:r>
              <a:rPr sz="2400" spc="-10" dirty="0">
                <a:solidFill>
                  <a:srgbClr val="F8F8F8"/>
                </a:solidFill>
                <a:latin typeface="Arial"/>
                <a:cs typeface="Arial"/>
              </a:rPr>
              <a:t>in </a:t>
            </a:r>
            <a:r>
              <a:rPr sz="2400" dirty="0">
                <a:solidFill>
                  <a:srgbClr val="F8F8F8"/>
                </a:solidFill>
                <a:latin typeface="Arial"/>
                <a:cs typeface="Arial"/>
              </a:rPr>
              <a:t>size,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shape </a:t>
            </a:r>
            <a:r>
              <a:rPr sz="2400" dirty="0">
                <a:solidFill>
                  <a:srgbClr val="F8F8F8"/>
                </a:solidFill>
                <a:latin typeface="Arial"/>
                <a:cs typeface="Arial"/>
              </a:rPr>
              <a:t>&amp;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colour </a:t>
            </a:r>
            <a:r>
              <a:rPr sz="2400" dirty="0">
                <a:solidFill>
                  <a:srgbClr val="F8F8F8"/>
                </a:solidFill>
                <a:latin typeface="Arial"/>
                <a:cs typeface="Arial"/>
              </a:rPr>
              <a:t>but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these  characteristics are </a:t>
            </a:r>
            <a:r>
              <a:rPr sz="2400" dirty="0">
                <a:solidFill>
                  <a:srgbClr val="F8F8F8"/>
                </a:solidFill>
                <a:latin typeface="Arial"/>
                <a:cs typeface="Arial"/>
              </a:rPr>
              <a:t>constant for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a particular</a:t>
            </a:r>
            <a:r>
              <a:rPr sz="2400" spc="7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species.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2990" y="1371853"/>
            <a:ext cx="857885" cy="1136650"/>
          </a:xfrm>
          <a:custGeom>
            <a:avLst/>
            <a:gdLst/>
            <a:ahLst/>
            <a:cxnLst/>
            <a:rect l="l" t="t" r="r" b="b"/>
            <a:pathLst>
              <a:path w="857885" h="1136650">
                <a:moveTo>
                  <a:pt x="0" y="857504"/>
                </a:moveTo>
                <a:lnTo>
                  <a:pt x="857542" y="1136142"/>
                </a:lnTo>
                <a:lnTo>
                  <a:pt x="278650" y="0"/>
                </a:lnTo>
                <a:lnTo>
                  <a:pt x="0" y="857504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82383" y="5813996"/>
            <a:ext cx="1275715" cy="638175"/>
          </a:xfrm>
          <a:custGeom>
            <a:avLst/>
            <a:gdLst/>
            <a:ahLst/>
            <a:cxnLst/>
            <a:rect l="l" t="t" r="r" b="b"/>
            <a:pathLst>
              <a:path w="1275715" h="638175">
                <a:moveTo>
                  <a:pt x="637667" y="0"/>
                </a:moveTo>
                <a:lnTo>
                  <a:pt x="0" y="637603"/>
                </a:lnTo>
                <a:lnTo>
                  <a:pt x="1275207" y="637603"/>
                </a:lnTo>
                <a:lnTo>
                  <a:pt x="637667" y="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83475" y="5264150"/>
            <a:ext cx="1352550" cy="1362075"/>
          </a:xfrm>
          <a:custGeom>
            <a:avLst/>
            <a:gdLst/>
            <a:ahLst/>
            <a:cxnLst/>
            <a:rect l="l" t="t" r="r" b="b"/>
            <a:pathLst>
              <a:path w="1352550" h="1362075">
                <a:moveTo>
                  <a:pt x="1352550" y="1362075"/>
                </a:moveTo>
                <a:lnTo>
                  <a:pt x="0" y="1362075"/>
                </a:lnTo>
                <a:lnTo>
                  <a:pt x="1352550" y="0"/>
                </a:lnTo>
                <a:lnTo>
                  <a:pt x="1352550" y="1362075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53426" y="4146550"/>
            <a:ext cx="1282700" cy="1282700"/>
          </a:xfrm>
          <a:custGeom>
            <a:avLst/>
            <a:gdLst/>
            <a:ahLst/>
            <a:cxnLst/>
            <a:rect l="l" t="t" r="r" b="b"/>
            <a:pathLst>
              <a:path w="1282700" h="1282700">
                <a:moveTo>
                  <a:pt x="0" y="641350"/>
                </a:moveTo>
                <a:lnTo>
                  <a:pt x="641350" y="0"/>
                </a:lnTo>
                <a:lnTo>
                  <a:pt x="1282700" y="641350"/>
                </a:lnTo>
                <a:lnTo>
                  <a:pt x="641350" y="1282700"/>
                </a:lnTo>
                <a:lnTo>
                  <a:pt x="0" y="64135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28797" y="6018212"/>
            <a:ext cx="840105" cy="840105"/>
          </a:xfrm>
          <a:custGeom>
            <a:avLst/>
            <a:gdLst/>
            <a:ahLst/>
            <a:cxnLst/>
            <a:rect l="l" t="t" r="r" b="b"/>
            <a:pathLst>
              <a:path w="840104" h="840104">
                <a:moveTo>
                  <a:pt x="839795" y="0"/>
                </a:moveTo>
                <a:lnTo>
                  <a:pt x="0" y="839787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60923" y="4610608"/>
            <a:ext cx="1407795" cy="2247900"/>
          </a:xfrm>
          <a:custGeom>
            <a:avLst/>
            <a:gdLst/>
            <a:ahLst/>
            <a:cxnLst/>
            <a:rect l="l" t="t" r="r" b="b"/>
            <a:pathLst>
              <a:path w="1407795" h="2247900">
                <a:moveTo>
                  <a:pt x="0" y="2247392"/>
                </a:moveTo>
                <a:lnTo>
                  <a:pt x="0" y="0"/>
                </a:lnTo>
                <a:lnTo>
                  <a:pt x="1407668" y="1407604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20334" y="3774059"/>
            <a:ext cx="638175" cy="1275715"/>
          </a:xfrm>
          <a:custGeom>
            <a:avLst/>
            <a:gdLst/>
            <a:ahLst/>
            <a:cxnLst/>
            <a:rect l="l" t="t" r="r" b="b"/>
            <a:pathLst>
              <a:path w="638175" h="1275714">
                <a:moveTo>
                  <a:pt x="0" y="637540"/>
                </a:moveTo>
                <a:lnTo>
                  <a:pt x="637666" y="1275207"/>
                </a:lnTo>
                <a:lnTo>
                  <a:pt x="637666" y="0"/>
                </a:lnTo>
                <a:lnTo>
                  <a:pt x="0" y="63754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94600" y="3482975"/>
            <a:ext cx="0" cy="1244600"/>
          </a:xfrm>
          <a:custGeom>
            <a:avLst/>
            <a:gdLst/>
            <a:ahLst/>
            <a:cxnLst/>
            <a:rect l="l" t="t" r="r" b="b"/>
            <a:pathLst>
              <a:path h="1244600">
                <a:moveTo>
                  <a:pt x="0" y="0"/>
                </a:moveTo>
                <a:lnTo>
                  <a:pt x="0" y="124460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65950" y="4098925"/>
            <a:ext cx="0" cy="1270000"/>
          </a:xfrm>
          <a:custGeom>
            <a:avLst/>
            <a:gdLst/>
            <a:ahLst/>
            <a:cxnLst/>
            <a:rect l="l" t="t" r="r" b="b"/>
            <a:pathLst>
              <a:path h="1270000">
                <a:moveTo>
                  <a:pt x="0" y="0"/>
                </a:moveTo>
                <a:lnTo>
                  <a:pt x="0" y="127000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65950" y="4730750"/>
            <a:ext cx="631825" cy="631825"/>
          </a:xfrm>
          <a:custGeom>
            <a:avLst/>
            <a:gdLst/>
            <a:ahLst/>
            <a:cxnLst/>
            <a:rect l="l" t="t" r="r" b="b"/>
            <a:pathLst>
              <a:path w="631825" h="631825">
                <a:moveTo>
                  <a:pt x="0" y="631825"/>
                </a:moveTo>
                <a:lnTo>
                  <a:pt x="631825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59600" y="3467100"/>
            <a:ext cx="638175" cy="638175"/>
          </a:xfrm>
          <a:custGeom>
            <a:avLst/>
            <a:gdLst/>
            <a:ahLst/>
            <a:cxnLst/>
            <a:rect l="l" t="t" r="r" b="b"/>
            <a:pathLst>
              <a:path w="638175" h="638175">
                <a:moveTo>
                  <a:pt x="0" y="638175"/>
                </a:moveTo>
                <a:lnTo>
                  <a:pt x="638175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53707" y="2946400"/>
            <a:ext cx="2590800" cy="1407795"/>
          </a:xfrm>
          <a:custGeom>
            <a:avLst/>
            <a:gdLst/>
            <a:ahLst/>
            <a:cxnLst/>
            <a:rect l="l" t="t" r="r" b="b"/>
            <a:pathLst>
              <a:path w="2590800" h="1407795">
                <a:moveTo>
                  <a:pt x="1407668" y="1407668"/>
                </a:moveTo>
                <a:lnTo>
                  <a:pt x="0" y="0"/>
                </a:lnTo>
                <a:lnTo>
                  <a:pt x="2590292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61376" y="3171337"/>
            <a:ext cx="1183005" cy="1183005"/>
          </a:xfrm>
          <a:custGeom>
            <a:avLst/>
            <a:gdLst/>
            <a:ahLst/>
            <a:cxnLst/>
            <a:rect l="l" t="t" r="r" b="b"/>
            <a:pathLst>
              <a:path w="1183004" h="1183004">
                <a:moveTo>
                  <a:pt x="1182624" y="0"/>
                </a:moveTo>
                <a:lnTo>
                  <a:pt x="0" y="1182730"/>
                </a:lnTo>
              </a:path>
            </a:pathLst>
          </a:custGeom>
          <a:ln w="12699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71600" y="64770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381000"/>
                </a:moveTo>
                <a:lnTo>
                  <a:pt x="304800" y="381000"/>
                </a:lnTo>
                <a:lnTo>
                  <a:pt x="304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66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87950">
              <a:lnSpc>
                <a:spcPct val="100000"/>
              </a:lnSpc>
            </a:pPr>
            <a:r>
              <a:rPr sz="4400" dirty="0"/>
              <a:t>Introduc</a:t>
            </a:r>
            <a:r>
              <a:rPr sz="4400" spc="-15" dirty="0"/>
              <a:t>t</a:t>
            </a:r>
            <a:r>
              <a:rPr sz="4400" dirty="0"/>
              <a:t>ion</a:t>
            </a:r>
            <a:endParaRPr sz="4400"/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r>
              <a:rPr spc="-110" dirty="0"/>
              <a:t>1</a:t>
            </a:r>
            <a:r>
              <a:rPr dirty="0"/>
              <a:t>1.10.09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2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754176" y="1482471"/>
            <a:ext cx="7807959" cy="156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1665" indent="-608965">
              <a:lnSpc>
                <a:spcPct val="100000"/>
              </a:lnSpc>
              <a:buClr>
                <a:srgbClr val="6666FF"/>
              </a:buClr>
              <a:buSzPct val="70312"/>
              <a:buFont typeface="Wingdings"/>
              <a:buChar char=""/>
              <a:tabLst>
                <a:tab pos="621665" algn="l"/>
                <a:tab pos="622300" algn="l"/>
              </a:tabLst>
            </a:pPr>
            <a:r>
              <a:rPr sz="3200" b="1" i="1" spc="-5" dirty="0">
                <a:solidFill>
                  <a:srgbClr val="FFCC00"/>
                </a:solidFill>
                <a:latin typeface="Arial"/>
                <a:cs typeface="Arial"/>
              </a:rPr>
              <a:t>Mykes </a:t>
            </a:r>
            <a:r>
              <a:rPr sz="3200" dirty="0">
                <a:solidFill>
                  <a:srgbClr val="F8F8F8"/>
                </a:solidFill>
                <a:latin typeface="Arial"/>
                <a:cs typeface="Arial"/>
              </a:rPr>
              <a:t>(Greek word) :</a:t>
            </a:r>
            <a:r>
              <a:rPr sz="3200" spc="-10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8F8F8"/>
                </a:solidFill>
                <a:latin typeface="Arial"/>
                <a:cs typeface="Arial"/>
              </a:rPr>
              <a:t>Mushroom</a:t>
            </a:r>
            <a:endParaRPr sz="3200">
              <a:latin typeface="Arial"/>
              <a:cs typeface="Arial"/>
            </a:endParaRPr>
          </a:p>
          <a:p>
            <a:pPr marL="621665" indent="-608965">
              <a:lnSpc>
                <a:spcPct val="100000"/>
              </a:lnSpc>
              <a:spcBef>
                <a:spcPts val="770"/>
              </a:spcBef>
              <a:buClr>
                <a:srgbClr val="6666FF"/>
              </a:buClr>
              <a:buSzPct val="70312"/>
              <a:buFont typeface="Wingdings"/>
              <a:buChar char=""/>
              <a:tabLst>
                <a:tab pos="621665" algn="l"/>
                <a:tab pos="622300" algn="l"/>
              </a:tabLst>
            </a:pPr>
            <a:r>
              <a:rPr sz="3200" spc="-5" dirty="0">
                <a:solidFill>
                  <a:srgbClr val="F8F8F8"/>
                </a:solidFill>
                <a:latin typeface="Arial"/>
                <a:cs typeface="Arial"/>
              </a:rPr>
              <a:t>Fungi are </a:t>
            </a:r>
            <a:r>
              <a:rPr sz="3200" dirty="0">
                <a:solidFill>
                  <a:srgbClr val="FFCC00"/>
                </a:solidFill>
                <a:latin typeface="Arial"/>
                <a:cs typeface="Arial"/>
              </a:rPr>
              <a:t>eukaryotic </a:t>
            </a:r>
            <a:r>
              <a:rPr sz="3200" spc="-5" dirty="0">
                <a:solidFill>
                  <a:srgbClr val="FFCC00"/>
                </a:solidFill>
                <a:latin typeface="Arial"/>
                <a:cs typeface="Arial"/>
              </a:rPr>
              <a:t>protista</a:t>
            </a:r>
            <a:r>
              <a:rPr sz="3200" spc="-5" dirty="0">
                <a:solidFill>
                  <a:srgbClr val="F8F8F8"/>
                </a:solidFill>
                <a:latin typeface="Arial"/>
                <a:cs typeface="Arial"/>
              </a:rPr>
              <a:t>; differ</a:t>
            </a:r>
            <a:r>
              <a:rPr sz="3200" spc="-6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8F8F8"/>
                </a:solidFill>
                <a:latin typeface="Arial"/>
                <a:cs typeface="Arial"/>
              </a:rPr>
              <a:t>from</a:t>
            </a:r>
            <a:endParaRPr sz="3200">
              <a:latin typeface="Arial"/>
              <a:cs typeface="Arial"/>
            </a:endParaRPr>
          </a:p>
          <a:p>
            <a:pPr marL="621665">
              <a:lnSpc>
                <a:spcPct val="100000"/>
              </a:lnSpc>
            </a:pPr>
            <a:r>
              <a:rPr sz="3200" dirty="0">
                <a:solidFill>
                  <a:srgbClr val="F8F8F8"/>
                </a:solidFill>
                <a:latin typeface="Arial"/>
                <a:cs typeface="Arial"/>
              </a:rPr>
              <a:t>bacteria </a:t>
            </a:r>
            <a:r>
              <a:rPr sz="3200" spc="-5" dirty="0">
                <a:solidFill>
                  <a:srgbClr val="F8F8F8"/>
                </a:solidFill>
                <a:latin typeface="Arial"/>
                <a:cs typeface="Arial"/>
              </a:rPr>
              <a:t>and other</a:t>
            </a:r>
            <a:r>
              <a:rPr sz="3200" spc="-6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8F8F8"/>
                </a:solidFill>
                <a:latin typeface="Arial"/>
                <a:cs typeface="Arial"/>
              </a:rPr>
              <a:t>prokaryotes.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11376" y="3120516"/>
            <a:ext cx="6765290" cy="2863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5465" indent="-532765">
              <a:lnSpc>
                <a:spcPct val="100000"/>
              </a:lnSpc>
              <a:buClr>
                <a:srgbClr val="FFCC00"/>
              </a:buClr>
              <a:buSzPct val="64583"/>
              <a:buAutoNum type="arabicPeriod"/>
              <a:tabLst>
                <a:tab pos="545465" algn="l"/>
                <a:tab pos="546100" algn="l"/>
              </a:tabLst>
            </a:pP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Cell walls containing </a:t>
            </a:r>
            <a:r>
              <a:rPr sz="2400" spc="-5" dirty="0">
                <a:solidFill>
                  <a:srgbClr val="FFCC00"/>
                </a:solidFill>
                <a:latin typeface="Arial"/>
                <a:cs typeface="Arial"/>
              </a:rPr>
              <a:t>chitin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(rigidity </a:t>
            </a:r>
            <a:r>
              <a:rPr sz="2400" dirty="0">
                <a:solidFill>
                  <a:srgbClr val="F8F8F8"/>
                </a:solidFill>
                <a:latin typeface="Arial"/>
                <a:cs typeface="Arial"/>
              </a:rPr>
              <a:t>&amp;</a:t>
            </a:r>
            <a:r>
              <a:rPr sz="2400" spc="14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support),</a:t>
            </a:r>
            <a:endParaRPr sz="2400">
              <a:latin typeface="Arial"/>
              <a:cs typeface="Arial"/>
            </a:endParaRPr>
          </a:p>
          <a:p>
            <a:pPr marL="545465">
              <a:lnSpc>
                <a:spcPct val="100000"/>
              </a:lnSpc>
            </a:pP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mannan </a:t>
            </a:r>
            <a:r>
              <a:rPr sz="2400" dirty="0">
                <a:solidFill>
                  <a:srgbClr val="F8F8F8"/>
                </a:solidFill>
                <a:latin typeface="Arial"/>
                <a:cs typeface="Arial"/>
              </a:rPr>
              <a:t>&amp;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other polysaccharides</a:t>
            </a:r>
            <a:endParaRPr sz="2400">
              <a:latin typeface="Arial"/>
              <a:cs typeface="Arial"/>
            </a:endParaRPr>
          </a:p>
          <a:p>
            <a:pPr marL="545465" indent="-532765">
              <a:lnSpc>
                <a:spcPct val="100000"/>
              </a:lnSpc>
              <a:spcBef>
                <a:spcPts val="575"/>
              </a:spcBef>
              <a:buClr>
                <a:srgbClr val="FFCC00"/>
              </a:buClr>
              <a:buSzPct val="64583"/>
              <a:buAutoNum type="arabicPeriod" startAt="2"/>
              <a:tabLst>
                <a:tab pos="545465" algn="l"/>
                <a:tab pos="546100" algn="l"/>
              </a:tabLst>
            </a:pP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Cytoplasmic membrane contains</a:t>
            </a:r>
            <a:r>
              <a:rPr sz="2400" spc="114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CC00"/>
                </a:solidFill>
                <a:latin typeface="Arial"/>
                <a:cs typeface="Arial"/>
              </a:rPr>
              <a:t>ergosterols</a:t>
            </a:r>
            <a:endParaRPr sz="2400">
              <a:latin typeface="Arial"/>
              <a:cs typeface="Arial"/>
            </a:endParaRPr>
          </a:p>
          <a:p>
            <a:pPr marL="545465" marR="24765" indent="-532765">
              <a:lnSpc>
                <a:spcPct val="100000"/>
              </a:lnSpc>
              <a:spcBef>
                <a:spcPts val="575"/>
              </a:spcBef>
              <a:buClr>
                <a:srgbClr val="FFCC00"/>
              </a:buClr>
              <a:buSzPct val="64583"/>
              <a:buAutoNum type="arabicPeriod" startAt="2"/>
              <a:tabLst>
                <a:tab pos="545465" algn="l"/>
                <a:tab pos="546100" algn="l"/>
              </a:tabLst>
            </a:pP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Possess </a:t>
            </a:r>
            <a:r>
              <a:rPr sz="2400" dirty="0">
                <a:solidFill>
                  <a:srgbClr val="F8F8F8"/>
                </a:solidFill>
                <a:latin typeface="Arial"/>
                <a:cs typeface="Arial"/>
              </a:rPr>
              <a:t>true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nuclei with nuclear membrane </a:t>
            </a:r>
            <a:r>
              <a:rPr sz="2400" dirty="0">
                <a:solidFill>
                  <a:srgbClr val="F8F8F8"/>
                </a:solidFill>
                <a:latin typeface="Arial"/>
                <a:cs typeface="Arial"/>
              </a:rPr>
              <a:t>&amp; 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paired</a:t>
            </a:r>
            <a:r>
              <a:rPr sz="2400" spc="-7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8F8F8"/>
                </a:solidFill>
                <a:latin typeface="Arial"/>
                <a:cs typeface="Arial"/>
              </a:rPr>
              <a:t>chromosomes.</a:t>
            </a:r>
            <a:endParaRPr sz="2400">
              <a:latin typeface="Arial"/>
              <a:cs typeface="Arial"/>
            </a:endParaRPr>
          </a:p>
          <a:p>
            <a:pPr marL="545465" indent="-532765">
              <a:lnSpc>
                <a:spcPct val="100000"/>
              </a:lnSpc>
              <a:spcBef>
                <a:spcPts val="575"/>
              </a:spcBef>
              <a:buClr>
                <a:srgbClr val="FFCC00"/>
              </a:buClr>
              <a:buSzPct val="64583"/>
              <a:buAutoNum type="arabicPeriod" startAt="2"/>
              <a:tabLst>
                <a:tab pos="545465" algn="l"/>
                <a:tab pos="546100" algn="l"/>
              </a:tabLst>
            </a:pP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Divide asexually, sexually </a:t>
            </a:r>
            <a:r>
              <a:rPr sz="2400" dirty="0">
                <a:solidFill>
                  <a:srgbClr val="F8F8F8"/>
                </a:solidFill>
                <a:latin typeface="Arial"/>
                <a:cs typeface="Arial"/>
              </a:rPr>
              <a:t>or by</a:t>
            </a:r>
            <a:r>
              <a:rPr sz="2400" spc="5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both</a:t>
            </a:r>
            <a:endParaRPr sz="2400">
              <a:latin typeface="Arial"/>
              <a:cs typeface="Arial"/>
            </a:endParaRPr>
          </a:p>
          <a:p>
            <a:pPr marL="545465" indent="-532765">
              <a:lnSpc>
                <a:spcPct val="100000"/>
              </a:lnSpc>
              <a:spcBef>
                <a:spcPts val="575"/>
              </a:spcBef>
              <a:buClr>
                <a:srgbClr val="FFCC00"/>
              </a:buClr>
              <a:buSzPct val="64583"/>
              <a:buAutoNum type="arabicPeriod" startAt="2"/>
              <a:tabLst>
                <a:tab pos="545465" algn="l"/>
                <a:tab pos="546100" algn="l"/>
              </a:tabLst>
            </a:pP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Unicellular or</a:t>
            </a:r>
            <a:r>
              <a:rPr sz="2400" spc="2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multicellular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2990" y="1371853"/>
            <a:ext cx="857885" cy="1136650"/>
          </a:xfrm>
          <a:custGeom>
            <a:avLst/>
            <a:gdLst/>
            <a:ahLst/>
            <a:cxnLst/>
            <a:rect l="l" t="t" r="r" b="b"/>
            <a:pathLst>
              <a:path w="857885" h="1136650">
                <a:moveTo>
                  <a:pt x="0" y="857504"/>
                </a:moveTo>
                <a:lnTo>
                  <a:pt x="857542" y="1136142"/>
                </a:lnTo>
                <a:lnTo>
                  <a:pt x="278650" y="0"/>
                </a:lnTo>
                <a:lnTo>
                  <a:pt x="0" y="857504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82383" y="5813996"/>
            <a:ext cx="1275715" cy="638175"/>
          </a:xfrm>
          <a:custGeom>
            <a:avLst/>
            <a:gdLst/>
            <a:ahLst/>
            <a:cxnLst/>
            <a:rect l="l" t="t" r="r" b="b"/>
            <a:pathLst>
              <a:path w="1275715" h="638175">
                <a:moveTo>
                  <a:pt x="637667" y="0"/>
                </a:moveTo>
                <a:lnTo>
                  <a:pt x="0" y="637603"/>
                </a:lnTo>
                <a:lnTo>
                  <a:pt x="1275207" y="637603"/>
                </a:lnTo>
                <a:lnTo>
                  <a:pt x="637667" y="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83475" y="5264150"/>
            <a:ext cx="1352550" cy="1362075"/>
          </a:xfrm>
          <a:custGeom>
            <a:avLst/>
            <a:gdLst/>
            <a:ahLst/>
            <a:cxnLst/>
            <a:rect l="l" t="t" r="r" b="b"/>
            <a:pathLst>
              <a:path w="1352550" h="1362075">
                <a:moveTo>
                  <a:pt x="1352550" y="1362075"/>
                </a:moveTo>
                <a:lnTo>
                  <a:pt x="0" y="1362075"/>
                </a:lnTo>
                <a:lnTo>
                  <a:pt x="1352550" y="0"/>
                </a:lnTo>
                <a:lnTo>
                  <a:pt x="1352550" y="1362075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53426" y="4146550"/>
            <a:ext cx="1282700" cy="1282700"/>
          </a:xfrm>
          <a:custGeom>
            <a:avLst/>
            <a:gdLst/>
            <a:ahLst/>
            <a:cxnLst/>
            <a:rect l="l" t="t" r="r" b="b"/>
            <a:pathLst>
              <a:path w="1282700" h="1282700">
                <a:moveTo>
                  <a:pt x="0" y="641350"/>
                </a:moveTo>
                <a:lnTo>
                  <a:pt x="641350" y="0"/>
                </a:lnTo>
                <a:lnTo>
                  <a:pt x="1282700" y="641350"/>
                </a:lnTo>
                <a:lnTo>
                  <a:pt x="641350" y="1282700"/>
                </a:lnTo>
                <a:lnTo>
                  <a:pt x="0" y="64135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28797" y="6018212"/>
            <a:ext cx="840105" cy="840105"/>
          </a:xfrm>
          <a:custGeom>
            <a:avLst/>
            <a:gdLst/>
            <a:ahLst/>
            <a:cxnLst/>
            <a:rect l="l" t="t" r="r" b="b"/>
            <a:pathLst>
              <a:path w="840104" h="840104">
                <a:moveTo>
                  <a:pt x="839795" y="0"/>
                </a:moveTo>
                <a:lnTo>
                  <a:pt x="0" y="839787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60923" y="4610608"/>
            <a:ext cx="1407795" cy="2247900"/>
          </a:xfrm>
          <a:custGeom>
            <a:avLst/>
            <a:gdLst/>
            <a:ahLst/>
            <a:cxnLst/>
            <a:rect l="l" t="t" r="r" b="b"/>
            <a:pathLst>
              <a:path w="1407795" h="2247900">
                <a:moveTo>
                  <a:pt x="0" y="2247392"/>
                </a:moveTo>
                <a:lnTo>
                  <a:pt x="0" y="0"/>
                </a:lnTo>
                <a:lnTo>
                  <a:pt x="1407668" y="1407604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20334" y="3774059"/>
            <a:ext cx="638175" cy="1275715"/>
          </a:xfrm>
          <a:custGeom>
            <a:avLst/>
            <a:gdLst/>
            <a:ahLst/>
            <a:cxnLst/>
            <a:rect l="l" t="t" r="r" b="b"/>
            <a:pathLst>
              <a:path w="638175" h="1275714">
                <a:moveTo>
                  <a:pt x="0" y="637540"/>
                </a:moveTo>
                <a:lnTo>
                  <a:pt x="637666" y="1275207"/>
                </a:lnTo>
                <a:lnTo>
                  <a:pt x="637666" y="0"/>
                </a:lnTo>
                <a:lnTo>
                  <a:pt x="0" y="63754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94600" y="3482975"/>
            <a:ext cx="0" cy="1244600"/>
          </a:xfrm>
          <a:custGeom>
            <a:avLst/>
            <a:gdLst/>
            <a:ahLst/>
            <a:cxnLst/>
            <a:rect l="l" t="t" r="r" b="b"/>
            <a:pathLst>
              <a:path h="1244600">
                <a:moveTo>
                  <a:pt x="0" y="0"/>
                </a:moveTo>
                <a:lnTo>
                  <a:pt x="0" y="124460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65950" y="4098925"/>
            <a:ext cx="0" cy="1270000"/>
          </a:xfrm>
          <a:custGeom>
            <a:avLst/>
            <a:gdLst/>
            <a:ahLst/>
            <a:cxnLst/>
            <a:rect l="l" t="t" r="r" b="b"/>
            <a:pathLst>
              <a:path h="1270000">
                <a:moveTo>
                  <a:pt x="0" y="0"/>
                </a:moveTo>
                <a:lnTo>
                  <a:pt x="0" y="127000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65950" y="4730750"/>
            <a:ext cx="631825" cy="631825"/>
          </a:xfrm>
          <a:custGeom>
            <a:avLst/>
            <a:gdLst/>
            <a:ahLst/>
            <a:cxnLst/>
            <a:rect l="l" t="t" r="r" b="b"/>
            <a:pathLst>
              <a:path w="631825" h="631825">
                <a:moveTo>
                  <a:pt x="0" y="631825"/>
                </a:moveTo>
                <a:lnTo>
                  <a:pt x="631825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59600" y="3467100"/>
            <a:ext cx="638175" cy="638175"/>
          </a:xfrm>
          <a:custGeom>
            <a:avLst/>
            <a:gdLst/>
            <a:ahLst/>
            <a:cxnLst/>
            <a:rect l="l" t="t" r="r" b="b"/>
            <a:pathLst>
              <a:path w="638175" h="638175">
                <a:moveTo>
                  <a:pt x="0" y="638175"/>
                </a:moveTo>
                <a:lnTo>
                  <a:pt x="638175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53707" y="2946400"/>
            <a:ext cx="2590800" cy="1407795"/>
          </a:xfrm>
          <a:custGeom>
            <a:avLst/>
            <a:gdLst/>
            <a:ahLst/>
            <a:cxnLst/>
            <a:rect l="l" t="t" r="r" b="b"/>
            <a:pathLst>
              <a:path w="2590800" h="1407795">
                <a:moveTo>
                  <a:pt x="1407668" y="1407668"/>
                </a:moveTo>
                <a:lnTo>
                  <a:pt x="0" y="0"/>
                </a:lnTo>
                <a:lnTo>
                  <a:pt x="2590292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61376" y="3171337"/>
            <a:ext cx="1183005" cy="1183005"/>
          </a:xfrm>
          <a:custGeom>
            <a:avLst/>
            <a:gdLst/>
            <a:ahLst/>
            <a:cxnLst/>
            <a:rect l="l" t="t" r="r" b="b"/>
            <a:pathLst>
              <a:path w="1183004" h="1183004">
                <a:moveTo>
                  <a:pt x="1182624" y="0"/>
                </a:moveTo>
                <a:lnTo>
                  <a:pt x="0" y="1182730"/>
                </a:lnTo>
              </a:path>
            </a:pathLst>
          </a:custGeom>
          <a:ln w="12699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71600" y="64770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381000"/>
                </a:moveTo>
                <a:lnTo>
                  <a:pt x="304800" y="381000"/>
                </a:lnTo>
                <a:lnTo>
                  <a:pt x="304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66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00070">
              <a:lnSpc>
                <a:spcPct val="100000"/>
              </a:lnSpc>
            </a:pPr>
            <a:r>
              <a:rPr spc="-5" dirty="0"/>
              <a:t>Reproduction in</a:t>
            </a:r>
            <a:r>
              <a:rPr spc="-50" dirty="0"/>
              <a:t> </a:t>
            </a:r>
            <a:r>
              <a:rPr spc="-5" dirty="0"/>
              <a:t>fungi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54176" y="1828733"/>
            <a:ext cx="3500120" cy="3378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1665" marR="229870" indent="-608965">
              <a:lnSpc>
                <a:spcPct val="100299"/>
              </a:lnSpc>
              <a:buClr>
                <a:srgbClr val="6666FF"/>
              </a:buClr>
              <a:buSzPct val="70312"/>
              <a:buFont typeface="Wingdings"/>
              <a:buChar char=""/>
              <a:tabLst>
                <a:tab pos="621665" algn="l"/>
                <a:tab pos="622300" algn="l"/>
              </a:tabLst>
            </a:pPr>
            <a:r>
              <a:rPr sz="3200" dirty="0">
                <a:solidFill>
                  <a:srgbClr val="FFCC00"/>
                </a:solidFill>
                <a:latin typeface="Arial"/>
                <a:cs typeface="Arial"/>
              </a:rPr>
              <a:t>Micro </a:t>
            </a:r>
            <a:r>
              <a:rPr sz="3200" spc="-5" dirty="0">
                <a:solidFill>
                  <a:srgbClr val="FFCC00"/>
                </a:solidFill>
                <a:latin typeface="Arial"/>
                <a:cs typeface="Arial"/>
              </a:rPr>
              <a:t>conidia</a:t>
            </a:r>
            <a:r>
              <a:rPr sz="3200" spc="-90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8F8F8"/>
                </a:solidFill>
                <a:latin typeface="Arial"/>
                <a:cs typeface="Arial"/>
              </a:rPr>
              <a:t>-  </a:t>
            </a:r>
            <a:r>
              <a:rPr sz="2800" spc="-5" dirty="0">
                <a:solidFill>
                  <a:srgbClr val="F8F8F8"/>
                </a:solidFill>
                <a:latin typeface="Arial"/>
                <a:cs typeface="Arial"/>
              </a:rPr>
              <a:t>Small, single  </a:t>
            </a:r>
            <a:r>
              <a:rPr sz="2800" dirty="0">
                <a:solidFill>
                  <a:srgbClr val="F8F8F8"/>
                </a:solidFill>
                <a:latin typeface="Arial"/>
                <a:cs typeface="Arial"/>
              </a:rPr>
              <a:t>celled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6666FF"/>
              </a:buClr>
              <a:buFont typeface="Wingdings"/>
              <a:buChar char=""/>
            </a:pPr>
            <a:endParaRPr sz="2800">
              <a:latin typeface="Times New Roman"/>
              <a:cs typeface="Times New Roman"/>
            </a:endParaRPr>
          </a:p>
          <a:p>
            <a:pPr marL="621665" marR="5080" indent="-608965">
              <a:lnSpc>
                <a:spcPct val="100200"/>
              </a:lnSpc>
              <a:spcBef>
                <a:spcPts val="2130"/>
              </a:spcBef>
              <a:buClr>
                <a:srgbClr val="6666FF"/>
              </a:buClr>
              <a:buSzPct val="70312"/>
              <a:buFont typeface="Wingdings"/>
              <a:buChar char=""/>
              <a:tabLst>
                <a:tab pos="621665" algn="l"/>
                <a:tab pos="622300" algn="l"/>
              </a:tabLst>
            </a:pPr>
            <a:r>
              <a:rPr sz="3200" dirty="0">
                <a:solidFill>
                  <a:srgbClr val="FFCC00"/>
                </a:solidFill>
                <a:latin typeface="Arial"/>
                <a:cs typeface="Arial"/>
              </a:rPr>
              <a:t>Macro </a:t>
            </a:r>
            <a:r>
              <a:rPr sz="3200" spc="-5" dirty="0">
                <a:solidFill>
                  <a:srgbClr val="FFCC00"/>
                </a:solidFill>
                <a:latin typeface="Arial"/>
                <a:cs typeface="Arial"/>
              </a:rPr>
              <a:t>conidia</a:t>
            </a:r>
            <a:r>
              <a:rPr sz="3200" spc="-105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8F8F8"/>
                </a:solidFill>
                <a:latin typeface="Arial"/>
                <a:cs typeface="Arial"/>
              </a:rPr>
              <a:t>–  </a:t>
            </a:r>
            <a:r>
              <a:rPr sz="2800" spc="-5" dirty="0">
                <a:solidFill>
                  <a:srgbClr val="F8F8F8"/>
                </a:solidFill>
                <a:latin typeface="Arial"/>
                <a:cs typeface="Arial"/>
              </a:rPr>
              <a:t>Large, single or  many</a:t>
            </a:r>
            <a:r>
              <a:rPr sz="2800" spc="-5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8F8F8"/>
                </a:solidFill>
                <a:latin typeface="Arial"/>
                <a:cs typeface="Arial"/>
              </a:rPr>
              <a:t>celled</a:t>
            </a:r>
            <a:endParaRPr sz="2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029200" y="1752473"/>
            <a:ext cx="2971800" cy="2008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29200" y="4038536"/>
            <a:ext cx="3048000" cy="2081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r>
              <a:rPr spc="-110" dirty="0"/>
              <a:t>1</a:t>
            </a:r>
            <a:r>
              <a:rPr dirty="0"/>
              <a:t>1.10.09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2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xfrm>
            <a:off x="1756029" y="6614860"/>
            <a:ext cx="171577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2990" y="1371853"/>
            <a:ext cx="857885" cy="1136650"/>
          </a:xfrm>
          <a:custGeom>
            <a:avLst/>
            <a:gdLst/>
            <a:ahLst/>
            <a:cxnLst/>
            <a:rect l="l" t="t" r="r" b="b"/>
            <a:pathLst>
              <a:path w="857885" h="1136650">
                <a:moveTo>
                  <a:pt x="0" y="857504"/>
                </a:moveTo>
                <a:lnTo>
                  <a:pt x="857542" y="1136142"/>
                </a:lnTo>
                <a:lnTo>
                  <a:pt x="278650" y="0"/>
                </a:lnTo>
                <a:lnTo>
                  <a:pt x="0" y="857504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82383" y="5813996"/>
            <a:ext cx="1275715" cy="638175"/>
          </a:xfrm>
          <a:custGeom>
            <a:avLst/>
            <a:gdLst/>
            <a:ahLst/>
            <a:cxnLst/>
            <a:rect l="l" t="t" r="r" b="b"/>
            <a:pathLst>
              <a:path w="1275715" h="638175">
                <a:moveTo>
                  <a:pt x="637667" y="0"/>
                </a:moveTo>
                <a:lnTo>
                  <a:pt x="0" y="637603"/>
                </a:lnTo>
                <a:lnTo>
                  <a:pt x="1275207" y="637603"/>
                </a:lnTo>
                <a:lnTo>
                  <a:pt x="637667" y="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83475" y="5264150"/>
            <a:ext cx="1352550" cy="1362075"/>
          </a:xfrm>
          <a:custGeom>
            <a:avLst/>
            <a:gdLst/>
            <a:ahLst/>
            <a:cxnLst/>
            <a:rect l="l" t="t" r="r" b="b"/>
            <a:pathLst>
              <a:path w="1352550" h="1362075">
                <a:moveTo>
                  <a:pt x="1352550" y="1362075"/>
                </a:moveTo>
                <a:lnTo>
                  <a:pt x="0" y="1362075"/>
                </a:lnTo>
                <a:lnTo>
                  <a:pt x="1352550" y="0"/>
                </a:lnTo>
                <a:lnTo>
                  <a:pt x="1352550" y="1362075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53426" y="4146550"/>
            <a:ext cx="1282700" cy="1282700"/>
          </a:xfrm>
          <a:custGeom>
            <a:avLst/>
            <a:gdLst/>
            <a:ahLst/>
            <a:cxnLst/>
            <a:rect l="l" t="t" r="r" b="b"/>
            <a:pathLst>
              <a:path w="1282700" h="1282700">
                <a:moveTo>
                  <a:pt x="0" y="641350"/>
                </a:moveTo>
                <a:lnTo>
                  <a:pt x="641350" y="0"/>
                </a:lnTo>
                <a:lnTo>
                  <a:pt x="1282700" y="641350"/>
                </a:lnTo>
                <a:lnTo>
                  <a:pt x="641350" y="1282700"/>
                </a:lnTo>
                <a:lnTo>
                  <a:pt x="0" y="64135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28797" y="6018212"/>
            <a:ext cx="840105" cy="840105"/>
          </a:xfrm>
          <a:custGeom>
            <a:avLst/>
            <a:gdLst/>
            <a:ahLst/>
            <a:cxnLst/>
            <a:rect l="l" t="t" r="r" b="b"/>
            <a:pathLst>
              <a:path w="840104" h="840104">
                <a:moveTo>
                  <a:pt x="839795" y="0"/>
                </a:moveTo>
                <a:lnTo>
                  <a:pt x="0" y="839787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60923" y="4610608"/>
            <a:ext cx="1407795" cy="2247900"/>
          </a:xfrm>
          <a:custGeom>
            <a:avLst/>
            <a:gdLst/>
            <a:ahLst/>
            <a:cxnLst/>
            <a:rect l="l" t="t" r="r" b="b"/>
            <a:pathLst>
              <a:path w="1407795" h="2247900">
                <a:moveTo>
                  <a:pt x="0" y="2247392"/>
                </a:moveTo>
                <a:lnTo>
                  <a:pt x="0" y="0"/>
                </a:lnTo>
                <a:lnTo>
                  <a:pt x="1407668" y="1407604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20334" y="3774059"/>
            <a:ext cx="638175" cy="1275715"/>
          </a:xfrm>
          <a:custGeom>
            <a:avLst/>
            <a:gdLst/>
            <a:ahLst/>
            <a:cxnLst/>
            <a:rect l="l" t="t" r="r" b="b"/>
            <a:pathLst>
              <a:path w="638175" h="1275714">
                <a:moveTo>
                  <a:pt x="0" y="637540"/>
                </a:moveTo>
                <a:lnTo>
                  <a:pt x="637666" y="1275207"/>
                </a:lnTo>
                <a:lnTo>
                  <a:pt x="637666" y="0"/>
                </a:lnTo>
                <a:lnTo>
                  <a:pt x="0" y="63754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94600" y="3482975"/>
            <a:ext cx="0" cy="1244600"/>
          </a:xfrm>
          <a:custGeom>
            <a:avLst/>
            <a:gdLst/>
            <a:ahLst/>
            <a:cxnLst/>
            <a:rect l="l" t="t" r="r" b="b"/>
            <a:pathLst>
              <a:path h="1244600">
                <a:moveTo>
                  <a:pt x="0" y="0"/>
                </a:moveTo>
                <a:lnTo>
                  <a:pt x="0" y="124460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65950" y="4098925"/>
            <a:ext cx="0" cy="1270000"/>
          </a:xfrm>
          <a:custGeom>
            <a:avLst/>
            <a:gdLst/>
            <a:ahLst/>
            <a:cxnLst/>
            <a:rect l="l" t="t" r="r" b="b"/>
            <a:pathLst>
              <a:path h="1270000">
                <a:moveTo>
                  <a:pt x="0" y="0"/>
                </a:moveTo>
                <a:lnTo>
                  <a:pt x="0" y="127000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65950" y="4730750"/>
            <a:ext cx="631825" cy="631825"/>
          </a:xfrm>
          <a:custGeom>
            <a:avLst/>
            <a:gdLst/>
            <a:ahLst/>
            <a:cxnLst/>
            <a:rect l="l" t="t" r="r" b="b"/>
            <a:pathLst>
              <a:path w="631825" h="631825">
                <a:moveTo>
                  <a:pt x="0" y="631825"/>
                </a:moveTo>
                <a:lnTo>
                  <a:pt x="631825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59600" y="3467100"/>
            <a:ext cx="638175" cy="638175"/>
          </a:xfrm>
          <a:custGeom>
            <a:avLst/>
            <a:gdLst/>
            <a:ahLst/>
            <a:cxnLst/>
            <a:rect l="l" t="t" r="r" b="b"/>
            <a:pathLst>
              <a:path w="638175" h="638175">
                <a:moveTo>
                  <a:pt x="0" y="638175"/>
                </a:moveTo>
                <a:lnTo>
                  <a:pt x="638175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53707" y="2946400"/>
            <a:ext cx="2590800" cy="1407795"/>
          </a:xfrm>
          <a:custGeom>
            <a:avLst/>
            <a:gdLst/>
            <a:ahLst/>
            <a:cxnLst/>
            <a:rect l="l" t="t" r="r" b="b"/>
            <a:pathLst>
              <a:path w="2590800" h="1407795">
                <a:moveTo>
                  <a:pt x="1407668" y="1407668"/>
                </a:moveTo>
                <a:lnTo>
                  <a:pt x="0" y="0"/>
                </a:lnTo>
                <a:lnTo>
                  <a:pt x="2590292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61376" y="3171337"/>
            <a:ext cx="1183005" cy="1183005"/>
          </a:xfrm>
          <a:custGeom>
            <a:avLst/>
            <a:gdLst/>
            <a:ahLst/>
            <a:cxnLst/>
            <a:rect l="l" t="t" r="r" b="b"/>
            <a:pathLst>
              <a:path w="1183004" h="1183004">
                <a:moveTo>
                  <a:pt x="1182624" y="0"/>
                </a:moveTo>
                <a:lnTo>
                  <a:pt x="0" y="1182730"/>
                </a:lnTo>
              </a:path>
            </a:pathLst>
          </a:custGeom>
          <a:ln w="12699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71600" y="64770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381000"/>
                </a:moveTo>
                <a:lnTo>
                  <a:pt x="304800" y="381000"/>
                </a:lnTo>
                <a:lnTo>
                  <a:pt x="304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66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432941" y="731139"/>
            <a:ext cx="7331709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dirty="0"/>
              <a:t>Fungal Infections/</a:t>
            </a:r>
            <a:r>
              <a:rPr sz="4400" spc="-40" dirty="0"/>
              <a:t> </a:t>
            </a:r>
            <a:r>
              <a:rPr sz="4400" dirty="0"/>
              <a:t>Mycoses</a:t>
            </a:r>
            <a:endParaRPr sz="4400"/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r>
              <a:rPr spc="-110" dirty="0"/>
              <a:t>1</a:t>
            </a:r>
            <a:r>
              <a:rPr dirty="0"/>
              <a:t>1.10.09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2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xfrm>
            <a:off x="1756029" y="6614860"/>
            <a:ext cx="171577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754176" y="1738503"/>
            <a:ext cx="7764145" cy="4257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666FF"/>
              </a:buClr>
              <a:buSzPct val="70312"/>
              <a:buFont typeface="Wingdings"/>
              <a:buChar char=""/>
              <a:tabLst>
                <a:tab pos="355600" algn="l"/>
              </a:tabLst>
            </a:pPr>
            <a:r>
              <a:rPr sz="3200" spc="-5" dirty="0">
                <a:solidFill>
                  <a:srgbClr val="FFCC00"/>
                </a:solidFill>
                <a:latin typeface="Arial"/>
                <a:cs typeface="Arial"/>
              </a:rPr>
              <a:t>Superficial</a:t>
            </a:r>
            <a:r>
              <a:rPr sz="3200" spc="-50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CC00"/>
                </a:solidFill>
                <a:latin typeface="Arial"/>
                <a:cs typeface="Arial"/>
              </a:rPr>
              <a:t>mycoses</a:t>
            </a:r>
            <a:r>
              <a:rPr sz="2800" dirty="0">
                <a:solidFill>
                  <a:srgbClr val="F8F8F8"/>
                </a:solidFill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20"/>
              </a:spcBef>
              <a:buClr>
                <a:srgbClr val="FFCC00"/>
              </a:buClr>
              <a:buSzPct val="64583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2 </a:t>
            </a:r>
            <a:r>
              <a:rPr sz="2400" dirty="0">
                <a:solidFill>
                  <a:srgbClr val="F8F8F8"/>
                </a:solidFill>
                <a:latin typeface="Arial"/>
                <a:cs typeface="Arial"/>
              </a:rPr>
              <a:t>types: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surface and cutaneous</a:t>
            </a:r>
            <a:r>
              <a:rPr sz="2400" spc="-1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8F8F8"/>
                </a:solidFill>
                <a:latin typeface="Arial"/>
                <a:cs typeface="Arial"/>
              </a:rPr>
              <a:t>mycoses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85"/>
              </a:spcBef>
              <a:buClr>
                <a:srgbClr val="FFCC00"/>
              </a:buClr>
              <a:buSzPct val="64583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Skin, hair </a:t>
            </a:r>
            <a:r>
              <a:rPr sz="2400" dirty="0">
                <a:solidFill>
                  <a:srgbClr val="F8F8F8"/>
                </a:solidFill>
                <a:latin typeface="Arial"/>
                <a:cs typeface="Arial"/>
              </a:rPr>
              <a:t>&amp;</a:t>
            </a:r>
            <a:r>
              <a:rPr sz="2400" spc="-4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nails.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85"/>
              </a:spcBef>
              <a:buClr>
                <a:srgbClr val="FFCC00"/>
              </a:buClr>
              <a:buSzPct val="64583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Mild </a:t>
            </a:r>
            <a:r>
              <a:rPr sz="2400" dirty="0">
                <a:solidFill>
                  <a:srgbClr val="F8F8F8"/>
                </a:solidFill>
                <a:latin typeface="Arial"/>
                <a:cs typeface="Arial"/>
              </a:rPr>
              <a:t>but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chronic</a:t>
            </a:r>
            <a:r>
              <a:rPr sz="2400" spc="-2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disease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FFCC00"/>
              </a:buClr>
              <a:buFont typeface="Wingdings"/>
              <a:buChar char=""/>
            </a:pPr>
            <a:endParaRPr sz="3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6666FF"/>
              </a:buClr>
              <a:buSzPct val="70312"/>
              <a:buFont typeface="Wingdings"/>
              <a:buChar char=""/>
              <a:tabLst>
                <a:tab pos="355600" algn="l"/>
              </a:tabLst>
            </a:pPr>
            <a:r>
              <a:rPr sz="3200" dirty="0">
                <a:solidFill>
                  <a:srgbClr val="FFCC00"/>
                </a:solidFill>
                <a:latin typeface="Arial"/>
                <a:cs typeface="Arial"/>
              </a:rPr>
              <a:t>Deep</a:t>
            </a:r>
            <a:r>
              <a:rPr sz="3200" spc="-100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CC00"/>
                </a:solidFill>
                <a:latin typeface="Arial"/>
                <a:cs typeface="Arial"/>
              </a:rPr>
              <a:t>mycoses</a:t>
            </a:r>
            <a:r>
              <a:rPr sz="2800" dirty="0">
                <a:solidFill>
                  <a:srgbClr val="F8F8F8"/>
                </a:solidFill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20"/>
              </a:spcBef>
              <a:buClr>
                <a:srgbClr val="FFCC00"/>
              </a:buClr>
              <a:buSzPct val="64583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2 </a:t>
            </a:r>
            <a:r>
              <a:rPr sz="2400" dirty="0">
                <a:solidFill>
                  <a:srgbClr val="F8F8F8"/>
                </a:solidFill>
                <a:latin typeface="Arial"/>
                <a:cs typeface="Arial"/>
              </a:rPr>
              <a:t>types: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subcutaneous </a:t>
            </a:r>
            <a:r>
              <a:rPr sz="2400" dirty="0">
                <a:solidFill>
                  <a:srgbClr val="F8F8F8"/>
                </a:solidFill>
                <a:latin typeface="Arial"/>
                <a:cs typeface="Arial"/>
              </a:rPr>
              <a:t>&amp; systemic</a:t>
            </a:r>
            <a:r>
              <a:rPr sz="2400" spc="-4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8F8F8"/>
                </a:solidFill>
                <a:latin typeface="Arial"/>
                <a:cs typeface="Arial"/>
              </a:rPr>
              <a:t>mycoses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85"/>
              </a:spcBef>
              <a:buClr>
                <a:srgbClr val="FFCC00"/>
              </a:buClr>
              <a:buSzPct val="64583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Caused by soil</a:t>
            </a:r>
            <a:r>
              <a:rPr sz="2400" spc="2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saprophytes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90"/>
              </a:spcBef>
              <a:buClr>
                <a:srgbClr val="FFCC00"/>
              </a:buClr>
              <a:buSzPct val="64583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2400" dirty="0">
                <a:solidFill>
                  <a:srgbClr val="F8F8F8"/>
                </a:solidFill>
                <a:latin typeface="Arial"/>
                <a:cs typeface="Arial"/>
              </a:rPr>
              <a:t>Infection is</a:t>
            </a:r>
            <a:r>
              <a:rPr sz="2400" spc="-8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accidental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85"/>
              </a:spcBef>
              <a:buClr>
                <a:srgbClr val="FFCC00"/>
              </a:buClr>
              <a:buSzPct val="64583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Range </a:t>
            </a:r>
            <a:r>
              <a:rPr sz="2400" dirty="0">
                <a:solidFill>
                  <a:srgbClr val="F8F8F8"/>
                </a:solidFill>
                <a:latin typeface="Arial"/>
                <a:cs typeface="Arial"/>
              </a:rPr>
              <a:t>from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a </a:t>
            </a:r>
            <a:r>
              <a:rPr sz="2400" dirty="0">
                <a:solidFill>
                  <a:srgbClr val="F8F8F8"/>
                </a:solidFill>
                <a:latin typeface="Arial"/>
                <a:cs typeface="Arial"/>
              </a:rPr>
              <a:t>symptomatic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infection </a:t>
            </a:r>
            <a:r>
              <a:rPr sz="2400" dirty="0">
                <a:solidFill>
                  <a:srgbClr val="F8F8F8"/>
                </a:solidFill>
                <a:latin typeface="Arial"/>
                <a:cs typeface="Arial"/>
              </a:rPr>
              <a:t>to fatal</a:t>
            </a:r>
            <a:r>
              <a:rPr sz="2400" spc="-2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disease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2990" y="1371853"/>
            <a:ext cx="857885" cy="1136650"/>
          </a:xfrm>
          <a:custGeom>
            <a:avLst/>
            <a:gdLst/>
            <a:ahLst/>
            <a:cxnLst/>
            <a:rect l="l" t="t" r="r" b="b"/>
            <a:pathLst>
              <a:path w="857885" h="1136650">
                <a:moveTo>
                  <a:pt x="0" y="857504"/>
                </a:moveTo>
                <a:lnTo>
                  <a:pt x="857542" y="1136142"/>
                </a:lnTo>
                <a:lnTo>
                  <a:pt x="278650" y="0"/>
                </a:lnTo>
                <a:lnTo>
                  <a:pt x="0" y="857504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82383" y="5813996"/>
            <a:ext cx="1275715" cy="638175"/>
          </a:xfrm>
          <a:custGeom>
            <a:avLst/>
            <a:gdLst/>
            <a:ahLst/>
            <a:cxnLst/>
            <a:rect l="l" t="t" r="r" b="b"/>
            <a:pathLst>
              <a:path w="1275715" h="638175">
                <a:moveTo>
                  <a:pt x="637667" y="0"/>
                </a:moveTo>
                <a:lnTo>
                  <a:pt x="0" y="637603"/>
                </a:lnTo>
                <a:lnTo>
                  <a:pt x="1275207" y="637603"/>
                </a:lnTo>
                <a:lnTo>
                  <a:pt x="637667" y="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83475" y="5264150"/>
            <a:ext cx="1352550" cy="1362075"/>
          </a:xfrm>
          <a:custGeom>
            <a:avLst/>
            <a:gdLst/>
            <a:ahLst/>
            <a:cxnLst/>
            <a:rect l="l" t="t" r="r" b="b"/>
            <a:pathLst>
              <a:path w="1352550" h="1362075">
                <a:moveTo>
                  <a:pt x="1352550" y="1362075"/>
                </a:moveTo>
                <a:lnTo>
                  <a:pt x="0" y="1362075"/>
                </a:lnTo>
                <a:lnTo>
                  <a:pt x="1352550" y="0"/>
                </a:lnTo>
                <a:lnTo>
                  <a:pt x="1352550" y="1362075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53426" y="4146550"/>
            <a:ext cx="1282700" cy="1282700"/>
          </a:xfrm>
          <a:custGeom>
            <a:avLst/>
            <a:gdLst/>
            <a:ahLst/>
            <a:cxnLst/>
            <a:rect l="l" t="t" r="r" b="b"/>
            <a:pathLst>
              <a:path w="1282700" h="1282700">
                <a:moveTo>
                  <a:pt x="0" y="641350"/>
                </a:moveTo>
                <a:lnTo>
                  <a:pt x="641350" y="0"/>
                </a:lnTo>
                <a:lnTo>
                  <a:pt x="1282700" y="641350"/>
                </a:lnTo>
                <a:lnTo>
                  <a:pt x="641350" y="1282700"/>
                </a:lnTo>
                <a:lnTo>
                  <a:pt x="0" y="64135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28797" y="6018212"/>
            <a:ext cx="840105" cy="840105"/>
          </a:xfrm>
          <a:custGeom>
            <a:avLst/>
            <a:gdLst/>
            <a:ahLst/>
            <a:cxnLst/>
            <a:rect l="l" t="t" r="r" b="b"/>
            <a:pathLst>
              <a:path w="840104" h="840104">
                <a:moveTo>
                  <a:pt x="839795" y="0"/>
                </a:moveTo>
                <a:lnTo>
                  <a:pt x="0" y="839787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60923" y="4610608"/>
            <a:ext cx="1407795" cy="2247900"/>
          </a:xfrm>
          <a:custGeom>
            <a:avLst/>
            <a:gdLst/>
            <a:ahLst/>
            <a:cxnLst/>
            <a:rect l="l" t="t" r="r" b="b"/>
            <a:pathLst>
              <a:path w="1407795" h="2247900">
                <a:moveTo>
                  <a:pt x="0" y="2247392"/>
                </a:moveTo>
                <a:lnTo>
                  <a:pt x="0" y="0"/>
                </a:lnTo>
                <a:lnTo>
                  <a:pt x="1407668" y="1407604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20334" y="3774059"/>
            <a:ext cx="638175" cy="1275715"/>
          </a:xfrm>
          <a:custGeom>
            <a:avLst/>
            <a:gdLst/>
            <a:ahLst/>
            <a:cxnLst/>
            <a:rect l="l" t="t" r="r" b="b"/>
            <a:pathLst>
              <a:path w="638175" h="1275714">
                <a:moveTo>
                  <a:pt x="0" y="637540"/>
                </a:moveTo>
                <a:lnTo>
                  <a:pt x="637666" y="1275207"/>
                </a:lnTo>
                <a:lnTo>
                  <a:pt x="637666" y="0"/>
                </a:lnTo>
                <a:lnTo>
                  <a:pt x="0" y="63754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94600" y="3482975"/>
            <a:ext cx="0" cy="1244600"/>
          </a:xfrm>
          <a:custGeom>
            <a:avLst/>
            <a:gdLst/>
            <a:ahLst/>
            <a:cxnLst/>
            <a:rect l="l" t="t" r="r" b="b"/>
            <a:pathLst>
              <a:path h="1244600">
                <a:moveTo>
                  <a:pt x="0" y="0"/>
                </a:moveTo>
                <a:lnTo>
                  <a:pt x="0" y="124460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65950" y="4098925"/>
            <a:ext cx="0" cy="1270000"/>
          </a:xfrm>
          <a:custGeom>
            <a:avLst/>
            <a:gdLst/>
            <a:ahLst/>
            <a:cxnLst/>
            <a:rect l="l" t="t" r="r" b="b"/>
            <a:pathLst>
              <a:path h="1270000">
                <a:moveTo>
                  <a:pt x="0" y="0"/>
                </a:moveTo>
                <a:lnTo>
                  <a:pt x="0" y="127000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65950" y="4730750"/>
            <a:ext cx="631825" cy="631825"/>
          </a:xfrm>
          <a:custGeom>
            <a:avLst/>
            <a:gdLst/>
            <a:ahLst/>
            <a:cxnLst/>
            <a:rect l="l" t="t" r="r" b="b"/>
            <a:pathLst>
              <a:path w="631825" h="631825">
                <a:moveTo>
                  <a:pt x="0" y="631825"/>
                </a:moveTo>
                <a:lnTo>
                  <a:pt x="631825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59600" y="3467100"/>
            <a:ext cx="638175" cy="638175"/>
          </a:xfrm>
          <a:custGeom>
            <a:avLst/>
            <a:gdLst/>
            <a:ahLst/>
            <a:cxnLst/>
            <a:rect l="l" t="t" r="r" b="b"/>
            <a:pathLst>
              <a:path w="638175" h="638175">
                <a:moveTo>
                  <a:pt x="0" y="638175"/>
                </a:moveTo>
                <a:lnTo>
                  <a:pt x="638175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53707" y="2946400"/>
            <a:ext cx="2590800" cy="1407795"/>
          </a:xfrm>
          <a:custGeom>
            <a:avLst/>
            <a:gdLst/>
            <a:ahLst/>
            <a:cxnLst/>
            <a:rect l="l" t="t" r="r" b="b"/>
            <a:pathLst>
              <a:path w="2590800" h="1407795">
                <a:moveTo>
                  <a:pt x="1407668" y="1407668"/>
                </a:moveTo>
                <a:lnTo>
                  <a:pt x="0" y="0"/>
                </a:lnTo>
                <a:lnTo>
                  <a:pt x="2590292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61376" y="3171337"/>
            <a:ext cx="1183005" cy="1183005"/>
          </a:xfrm>
          <a:custGeom>
            <a:avLst/>
            <a:gdLst/>
            <a:ahLst/>
            <a:cxnLst/>
            <a:rect l="l" t="t" r="r" b="b"/>
            <a:pathLst>
              <a:path w="1183004" h="1183004">
                <a:moveTo>
                  <a:pt x="1182624" y="0"/>
                </a:moveTo>
                <a:lnTo>
                  <a:pt x="0" y="1182730"/>
                </a:lnTo>
              </a:path>
            </a:pathLst>
          </a:custGeom>
          <a:ln w="12699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71600" y="64770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381000"/>
                </a:moveTo>
                <a:lnTo>
                  <a:pt x="304800" y="381000"/>
                </a:lnTo>
                <a:lnTo>
                  <a:pt x="304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66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3345">
              <a:lnSpc>
                <a:spcPct val="100000"/>
              </a:lnSpc>
            </a:pPr>
            <a:r>
              <a:rPr spc="-5" dirty="0"/>
              <a:t>Superficial: Surface</a:t>
            </a:r>
            <a:r>
              <a:rPr spc="15" dirty="0"/>
              <a:t> </a:t>
            </a:r>
            <a:r>
              <a:rPr spc="-10" dirty="0"/>
              <a:t>mycoses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r>
              <a:rPr spc="-110" dirty="0"/>
              <a:t>1</a:t>
            </a:r>
            <a:r>
              <a:rPr dirty="0"/>
              <a:t>1.10.09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2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xfrm>
            <a:off x="1756029" y="6614860"/>
            <a:ext cx="171577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754176" y="1830196"/>
            <a:ext cx="7517130" cy="3964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1665" marR="387985" indent="-608965">
              <a:lnSpc>
                <a:spcPct val="100000"/>
              </a:lnSpc>
              <a:buClr>
                <a:srgbClr val="6666FF"/>
              </a:buClr>
              <a:buSzPct val="70312"/>
              <a:buFont typeface="Wingdings"/>
              <a:buChar char=""/>
              <a:tabLst>
                <a:tab pos="621665" algn="l"/>
                <a:tab pos="622300" algn="l"/>
              </a:tabLst>
            </a:pPr>
            <a:r>
              <a:rPr sz="3200" dirty="0">
                <a:solidFill>
                  <a:srgbClr val="F8F8F8"/>
                </a:solidFill>
                <a:latin typeface="Arial"/>
                <a:cs typeface="Arial"/>
              </a:rPr>
              <a:t>Live exclusively on </a:t>
            </a:r>
            <a:r>
              <a:rPr sz="3200" spc="-5" dirty="0">
                <a:solidFill>
                  <a:srgbClr val="FFCC00"/>
                </a:solidFill>
                <a:latin typeface="Arial"/>
                <a:cs typeface="Arial"/>
              </a:rPr>
              <a:t>dead </a:t>
            </a:r>
            <a:r>
              <a:rPr sz="3200" dirty="0">
                <a:solidFill>
                  <a:srgbClr val="FFCC00"/>
                </a:solidFill>
                <a:latin typeface="Arial"/>
                <a:cs typeface="Arial"/>
              </a:rPr>
              <a:t>surfaces</a:t>
            </a:r>
            <a:r>
              <a:rPr sz="3200" spc="-145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8F8F8"/>
                </a:solidFill>
                <a:latin typeface="Arial"/>
                <a:cs typeface="Arial"/>
              </a:rPr>
              <a:t>of  skin </a:t>
            </a:r>
            <a:r>
              <a:rPr sz="3200" spc="-5" dirty="0">
                <a:solidFill>
                  <a:srgbClr val="F8F8F8"/>
                </a:solidFill>
                <a:latin typeface="Arial"/>
                <a:cs typeface="Arial"/>
              </a:rPr>
              <a:t>and its</a:t>
            </a:r>
            <a:r>
              <a:rPr sz="3200" spc="-8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8F8F8"/>
                </a:solidFill>
                <a:latin typeface="Arial"/>
                <a:cs typeface="Arial"/>
              </a:rPr>
              <a:t>appendages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6666FF"/>
              </a:buClr>
              <a:buFont typeface="Wingdings"/>
              <a:buChar char=""/>
            </a:pPr>
            <a:endParaRPr sz="4650">
              <a:latin typeface="Times New Roman"/>
              <a:cs typeface="Times New Roman"/>
            </a:endParaRPr>
          </a:p>
          <a:p>
            <a:pPr marL="621665" indent="-608965">
              <a:lnSpc>
                <a:spcPct val="100000"/>
              </a:lnSpc>
              <a:buClr>
                <a:srgbClr val="6666FF"/>
              </a:buClr>
              <a:buSzPct val="70312"/>
              <a:buFont typeface="Wingdings"/>
              <a:buChar char=""/>
              <a:tabLst>
                <a:tab pos="621665" algn="l"/>
                <a:tab pos="622300" algn="l"/>
              </a:tabLst>
            </a:pPr>
            <a:r>
              <a:rPr sz="3200" dirty="0">
                <a:solidFill>
                  <a:srgbClr val="F8F8F8"/>
                </a:solidFill>
                <a:latin typeface="Arial"/>
                <a:cs typeface="Arial"/>
              </a:rPr>
              <a:t>No contact with living tissue, </a:t>
            </a:r>
            <a:r>
              <a:rPr sz="3200" spc="-5" dirty="0">
                <a:solidFill>
                  <a:srgbClr val="F8F8F8"/>
                </a:solidFill>
                <a:latin typeface="Arial"/>
                <a:cs typeface="Arial"/>
              </a:rPr>
              <a:t>hence</a:t>
            </a:r>
            <a:r>
              <a:rPr sz="3200" spc="-15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8F8F8"/>
                </a:solidFill>
                <a:latin typeface="Arial"/>
                <a:cs typeface="Arial"/>
              </a:rPr>
              <a:t>no</a:t>
            </a:r>
            <a:endParaRPr sz="3200">
              <a:latin typeface="Arial"/>
              <a:cs typeface="Arial"/>
            </a:endParaRPr>
          </a:p>
          <a:p>
            <a:pPr marL="621665">
              <a:lnSpc>
                <a:spcPct val="100000"/>
              </a:lnSpc>
            </a:pPr>
            <a:r>
              <a:rPr sz="3200" spc="-5" dirty="0">
                <a:solidFill>
                  <a:srgbClr val="F8F8F8"/>
                </a:solidFill>
                <a:latin typeface="Arial"/>
                <a:cs typeface="Arial"/>
              </a:rPr>
              <a:t>inflammatory</a:t>
            </a:r>
            <a:r>
              <a:rPr sz="3200" spc="-7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8F8F8"/>
                </a:solidFill>
                <a:latin typeface="Arial"/>
                <a:cs typeface="Arial"/>
              </a:rPr>
              <a:t>response</a:t>
            </a:r>
            <a:endParaRPr sz="3200">
              <a:latin typeface="Arial"/>
              <a:cs typeface="Arial"/>
            </a:endParaRPr>
          </a:p>
          <a:p>
            <a:pPr marL="1002665" lvl="1" indent="-532765">
              <a:lnSpc>
                <a:spcPct val="100000"/>
              </a:lnSpc>
              <a:spcBef>
                <a:spcPts val="605"/>
              </a:spcBef>
              <a:buClr>
                <a:srgbClr val="FFCC00"/>
              </a:buClr>
              <a:buSzPct val="64583"/>
              <a:buAutoNum type="arabicPeriod"/>
              <a:tabLst>
                <a:tab pos="1002665" algn="l"/>
                <a:tab pos="1003300" algn="l"/>
              </a:tabLst>
            </a:pP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Tinea</a:t>
            </a:r>
            <a:r>
              <a:rPr sz="2400" spc="-4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versicolor</a:t>
            </a:r>
            <a:endParaRPr sz="2400">
              <a:latin typeface="Arial"/>
              <a:cs typeface="Arial"/>
            </a:endParaRPr>
          </a:p>
          <a:p>
            <a:pPr marL="1002665" lvl="1" indent="-532765">
              <a:lnSpc>
                <a:spcPct val="100000"/>
              </a:lnSpc>
              <a:spcBef>
                <a:spcPts val="575"/>
              </a:spcBef>
              <a:buClr>
                <a:srgbClr val="FFCC00"/>
              </a:buClr>
              <a:buSzPct val="64583"/>
              <a:buAutoNum type="arabicPeriod"/>
              <a:tabLst>
                <a:tab pos="1002665" algn="l"/>
                <a:tab pos="1003300" algn="l"/>
              </a:tabLst>
            </a:pP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Tinea</a:t>
            </a:r>
            <a:r>
              <a:rPr sz="2400" spc="-6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nigra</a:t>
            </a:r>
            <a:endParaRPr sz="2400">
              <a:latin typeface="Arial"/>
              <a:cs typeface="Arial"/>
            </a:endParaRPr>
          </a:p>
          <a:p>
            <a:pPr marL="1002665" lvl="1" indent="-532765">
              <a:lnSpc>
                <a:spcPct val="100000"/>
              </a:lnSpc>
              <a:spcBef>
                <a:spcPts val="575"/>
              </a:spcBef>
              <a:buClr>
                <a:srgbClr val="FFCC00"/>
              </a:buClr>
              <a:buSzPct val="64583"/>
              <a:buAutoNum type="arabicPeriod"/>
              <a:tabLst>
                <a:tab pos="1002665" algn="l"/>
                <a:tab pos="1003300" algn="l"/>
              </a:tabLst>
            </a:pP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Piedra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2990" y="1371853"/>
            <a:ext cx="857885" cy="1136650"/>
          </a:xfrm>
          <a:custGeom>
            <a:avLst/>
            <a:gdLst/>
            <a:ahLst/>
            <a:cxnLst/>
            <a:rect l="l" t="t" r="r" b="b"/>
            <a:pathLst>
              <a:path w="857885" h="1136650">
                <a:moveTo>
                  <a:pt x="0" y="857504"/>
                </a:moveTo>
                <a:lnTo>
                  <a:pt x="857542" y="1136142"/>
                </a:lnTo>
                <a:lnTo>
                  <a:pt x="278650" y="0"/>
                </a:lnTo>
                <a:lnTo>
                  <a:pt x="0" y="857504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82383" y="5813996"/>
            <a:ext cx="1275715" cy="638175"/>
          </a:xfrm>
          <a:custGeom>
            <a:avLst/>
            <a:gdLst/>
            <a:ahLst/>
            <a:cxnLst/>
            <a:rect l="l" t="t" r="r" b="b"/>
            <a:pathLst>
              <a:path w="1275715" h="638175">
                <a:moveTo>
                  <a:pt x="637667" y="0"/>
                </a:moveTo>
                <a:lnTo>
                  <a:pt x="0" y="637603"/>
                </a:lnTo>
                <a:lnTo>
                  <a:pt x="1275207" y="637603"/>
                </a:lnTo>
                <a:lnTo>
                  <a:pt x="637667" y="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83475" y="5264150"/>
            <a:ext cx="1352550" cy="1362075"/>
          </a:xfrm>
          <a:custGeom>
            <a:avLst/>
            <a:gdLst/>
            <a:ahLst/>
            <a:cxnLst/>
            <a:rect l="l" t="t" r="r" b="b"/>
            <a:pathLst>
              <a:path w="1352550" h="1362075">
                <a:moveTo>
                  <a:pt x="1352550" y="1362075"/>
                </a:moveTo>
                <a:lnTo>
                  <a:pt x="0" y="1362075"/>
                </a:lnTo>
                <a:lnTo>
                  <a:pt x="1352550" y="0"/>
                </a:lnTo>
                <a:lnTo>
                  <a:pt x="1352550" y="1362075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53426" y="4146550"/>
            <a:ext cx="1282700" cy="1282700"/>
          </a:xfrm>
          <a:custGeom>
            <a:avLst/>
            <a:gdLst/>
            <a:ahLst/>
            <a:cxnLst/>
            <a:rect l="l" t="t" r="r" b="b"/>
            <a:pathLst>
              <a:path w="1282700" h="1282700">
                <a:moveTo>
                  <a:pt x="0" y="641350"/>
                </a:moveTo>
                <a:lnTo>
                  <a:pt x="641350" y="0"/>
                </a:lnTo>
                <a:lnTo>
                  <a:pt x="1282700" y="641350"/>
                </a:lnTo>
                <a:lnTo>
                  <a:pt x="641350" y="1282700"/>
                </a:lnTo>
                <a:lnTo>
                  <a:pt x="0" y="64135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28797" y="6018212"/>
            <a:ext cx="840105" cy="840105"/>
          </a:xfrm>
          <a:custGeom>
            <a:avLst/>
            <a:gdLst/>
            <a:ahLst/>
            <a:cxnLst/>
            <a:rect l="l" t="t" r="r" b="b"/>
            <a:pathLst>
              <a:path w="840104" h="840104">
                <a:moveTo>
                  <a:pt x="839795" y="0"/>
                </a:moveTo>
                <a:lnTo>
                  <a:pt x="0" y="839787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60923" y="4610608"/>
            <a:ext cx="1407795" cy="2247900"/>
          </a:xfrm>
          <a:custGeom>
            <a:avLst/>
            <a:gdLst/>
            <a:ahLst/>
            <a:cxnLst/>
            <a:rect l="l" t="t" r="r" b="b"/>
            <a:pathLst>
              <a:path w="1407795" h="2247900">
                <a:moveTo>
                  <a:pt x="0" y="2247392"/>
                </a:moveTo>
                <a:lnTo>
                  <a:pt x="0" y="0"/>
                </a:lnTo>
                <a:lnTo>
                  <a:pt x="1407668" y="1407604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20334" y="3774059"/>
            <a:ext cx="638175" cy="1275715"/>
          </a:xfrm>
          <a:custGeom>
            <a:avLst/>
            <a:gdLst/>
            <a:ahLst/>
            <a:cxnLst/>
            <a:rect l="l" t="t" r="r" b="b"/>
            <a:pathLst>
              <a:path w="638175" h="1275714">
                <a:moveTo>
                  <a:pt x="0" y="637540"/>
                </a:moveTo>
                <a:lnTo>
                  <a:pt x="637666" y="1275207"/>
                </a:lnTo>
                <a:lnTo>
                  <a:pt x="637666" y="0"/>
                </a:lnTo>
                <a:lnTo>
                  <a:pt x="0" y="63754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94600" y="3482975"/>
            <a:ext cx="0" cy="1244600"/>
          </a:xfrm>
          <a:custGeom>
            <a:avLst/>
            <a:gdLst/>
            <a:ahLst/>
            <a:cxnLst/>
            <a:rect l="l" t="t" r="r" b="b"/>
            <a:pathLst>
              <a:path h="1244600">
                <a:moveTo>
                  <a:pt x="0" y="0"/>
                </a:moveTo>
                <a:lnTo>
                  <a:pt x="0" y="124460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65950" y="4098925"/>
            <a:ext cx="0" cy="1270000"/>
          </a:xfrm>
          <a:custGeom>
            <a:avLst/>
            <a:gdLst/>
            <a:ahLst/>
            <a:cxnLst/>
            <a:rect l="l" t="t" r="r" b="b"/>
            <a:pathLst>
              <a:path h="1270000">
                <a:moveTo>
                  <a:pt x="0" y="0"/>
                </a:moveTo>
                <a:lnTo>
                  <a:pt x="0" y="127000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65950" y="4730750"/>
            <a:ext cx="631825" cy="631825"/>
          </a:xfrm>
          <a:custGeom>
            <a:avLst/>
            <a:gdLst/>
            <a:ahLst/>
            <a:cxnLst/>
            <a:rect l="l" t="t" r="r" b="b"/>
            <a:pathLst>
              <a:path w="631825" h="631825">
                <a:moveTo>
                  <a:pt x="0" y="631825"/>
                </a:moveTo>
                <a:lnTo>
                  <a:pt x="631825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59600" y="3467100"/>
            <a:ext cx="638175" cy="638175"/>
          </a:xfrm>
          <a:custGeom>
            <a:avLst/>
            <a:gdLst/>
            <a:ahLst/>
            <a:cxnLst/>
            <a:rect l="l" t="t" r="r" b="b"/>
            <a:pathLst>
              <a:path w="638175" h="638175">
                <a:moveTo>
                  <a:pt x="0" y="638175"/>
                </a:moveTo>
                <a:lnTo>
                  <a:pt x="638175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53707" y="2946400"/>
            <a:ext cx="2590800" cy="1407795"/>
          </a:xfrm>
          <a:custGeom>
            <a:avLst/>
            <a:gdLst/>
            <a:ahLst/>
            <a:cxnLst/>
            <a:rect l="l" t="t" r="r" b="b"/>
            <a:pathLst>
              <a:path w="2590800" h="1407795">
                <a:moveTo>
                  <a:pt x="1407668" y="1407668"/>
                </a:moveTo>
                <a:lnTo>
                  <a:pt x="0" y="0"/>
                </a:lnTo>
                <a:lnTo>
                  <a:pt x="2590292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61376" y="3171337"/>
            <a:ext cx="1183005" cy="1183005"/>
          </a:xfrm>
          <a:custGeom>
            <a:avLst/>
            <a:gdLst/>
            <a:ahLst/>
            <a:cxnLst/>
            <a:rect l="l" t="t" r="r" b="b"/>
            <a:pathLst>
              <a:path w="1183004" h="1183004">
                <a:moveTo>
                  <a:pt x="1182624" y="0"/>
                </a:moveTo>
                <a:lnTo>
                  <a:pt x="0" y="1182730"/>
                </a:lnTo>
              </a:path>
            </a:pathLst>
          </a:custGeom>
          <a:ln w="12699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71600" y="64770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381000"/>
                </a:moveTo>
                <a:lnTo>
                  <a:pt x="304800" y="381000"/>
                </a:lnTo>
                <a:lnTo>
                  <a:pt x="304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66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0085">
              <a:lnSpc>
                <a:spcPct val="100000"/>
              </a:lnSpc>
            </a:pPr>
            <a:r>
              <a:rPr spc="-5" dirty="0"/>
              <a:t>Superficial: Cutaneous</a:t>
            </a:r>
            <a:r>
              <a:rPr spc="40" dirty="0"/>
              <a:t> </a:t>
            </a:r>
            <a:r>
              <a:rPr spc="-5" dirty="0"/>
              <a:t>mycoses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r>
              <a:rPr spc="-110" dirty="0"/>
              <a:t>1</a:t>
            </a:r>
            <a:r>
              <a:rPr dirty="0"/>
              <a:t>1.10.09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2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xfrm>
            <a:off x="1756029" y="6614860"/>
            <a:ext cx="171577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754176" y="1711071"/>
            <a:ext cx="7787640" cy="420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1665" indent="-608965">
              <a:lnSpc>
                <a:spcPct val="100000"/>
              </a:lnSpc>
              <a:buClr>
                <a:srgbClr val="6666FF"/>
              </a:buClr>
              <a:buSzPct val="70312"/>
              <a:buFont typeface="Wingdings"/>
              <a:buChar char=""/>
              <a:tabLst>
                <a:tab pos="621665" algn="l"/>
                <a:tab pos="622300" algn="l"/>
              </a:tabLst>
            </a:pPr>
            <a:r>
              <a:rPr sz="3200" spc="-5" dirty="0">
                <a:solidFill>
                  <a:srgbClr val="FFCC00"/>
                </a:solidFill>
                <a:latin typeface="Arial"/>
                <a:cs typeface="Arial"/>
              </a:rPr>
              <a:t>Cornified layer </a:t>
            </a:r>
            <a:r>
              <a:rPr sz="3200" dirty="0">
                <a:solidFill>
                  <a:srgbClr val="F8F8F8"/>
                </a:solidFill>
                <a:latin typeface="Arial"/>
                <a:cs typeface="Arial"/>
              </a:rPr>
              <a:t>of skin &amp; </a:t>
            </a:r>
            <a:r>
              <a:rPr sz="3200" spc="-5" dirty="0">
                <a:solidFill>
                  <a:srgbClr val="F8F8F8"/>
                </a:solidFill>
                <a:latin typeface="Arial"/>
                <a:cs typeface="Arial"/>
              </a:rPr>
              <a:t>its</a:t>
            </a:r>
            <a:r>
              <a:rPr sz="3200" spc="-5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8F8F8"/>
                </a:solidFill>
                <a:latin typeface="Arial"/>
                <a:cs typeface="Arial"/>
              </a:rPr>
              <a:t>appendages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6666FF"/>
              </a:buClr>
              <a:buFont typeface="Wingdings"/>
              <a:buChar char=""/>
            </a:pPr>
            <a:endParaRPr sz="4650">
              <a:latin typeface="Times New Roman"/>
              <a:cs typeface="Times New Roman"/>
            </a:endParaRPr>
          </a:p>
          <a:p>
            <a:pPr marL="621665" marR="71120" indent="-608965">
              <a:lnSpc>
                <a:spcPct val="100000"/>
              </a:lnSpc>
              <a:buClr>
                <a:srgbClr val="6666FF"/>
              </a:buClr>
              <a:buSzPct val="70312"/>
              <a:buFont typeface="Wingdings"/>
              <a:buChar char=""/>
              <a:tabLst>
                <a:tab pos="621665" algn="l"/>
                <a:tab pos="622300" algn="l"/>
              </a:tabLst>
            </a:pPr>
            <a:r>
              <a:rPr sz="3200" dirty="0">
                <a:solidFill>
                  <a:srgbClr val="F8F8F8"/>
                </a:solidFill>
                <a:latin typeface="Arial"/>
                <a:cs typeface="Arial"/>
              </a:rPr>
              <a:t>Contact with living tissue, </a:t>
            </a:r>
            <a:r>
              <a:rPr sz="3200" spc="-5" dirty="0">
                <a:solidFill>
                  <a:srgbClr val="F8F8F8"/>
                </a:solidFill>
                <a:latin typeface="Arial"/>
                <a:cs typeface="Arial"/>
              </a:rPr>
              <a:t>hence  inflammatory </a:t>
            </a:r>
            <a:r>
              <a:rPr sz="3200" dirty="0">
                <a:solidFill>
                  <a:srgbClr val="F8F8F8"/>
                </a:solidFill>
                <a:latin typeface="Arial"/>
                <a:cs typeface="Arial"/>
              </a:rPr>
              <a:t>&amp; </a:t>
            </a:r>
            <a:r>
              <a:rPr sz="3200" spc="-5" dirty="0">
                <a:solidFill>
                  <a:srgbClr val="F8F8F8"/>
                </a:solidFill>
                <a:latin typeface="Arial"/>
                <a:cs typeface="Arial"/>
              </a:rPr>
              <a:t>allergic responses</a:t>
            </a:r>
            <a:r>
              <a:rPr sz="3200" spc="-2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8F8F8"/>
                </a:solidFill>
                <a:latin typeface="Arial"/>
                <a:cs typeface="Arial"/>
              </a:rPr>
              <a:t>seen</a:t>
            </a:r>
            <a:endParaRPr sz="3200">
              <a:latin typeface="Arial"/>
              <a:cs typeface="Arial"/>
            </a:endParaRPr>
          </a:p>
          <a:p>
            <a:pPr marL="1002665" lvl="1" indent="-532765">
              <a:lnSpc>
                <a:spcPct val="100000"/>
              </a:lnSpc>
              <a:spcBef>
                <a:spcPts val="690"/>
              </a:spcBef>
              <a:buClr>
                <a:srgbClr val="FFCC00"/>
              </a:buClr>
              <a:buSzPct val="64285"/>
              <a:buAutoNum type="arabicPeriod"/>
              <a:tabLst>
                <a:tab pos="1002665" algn="l"/>
                <a:tab pos="1003300" algn="l"/>
              </a:tabLst>
            </a:pPr>
            <a:r>
              <a:rPr sz="2800" spc="-5" dirty="0">
                <a:solidFill>
                  <a:srgbClr val="F8F8F8"/>
                </a:solidFill>
                <a:latin typeface="Arial"/>
                <a:cs typeface="Arial"/>
              </a:rPr>
              <a:t>Dermatophytes – </a:t>
            </a:r>
            <a:r>
              <a:rPr sz="2800" dirty="0">
                <a:solidFill>
                  <a:srgbClr val="F8F8F8"/>
                </a:solidFill>
                <a:latin typeface="Arial"/>
                <a:cs typeface="Arial"/>
              </a:rPr>
              <a:t>skin, </a:t>
            </a:r>
            <a:r>
              <a:rPr sz="2800" spc="-5" dirty="0">
                <a:solidFill>
                  <a:srgbClr val="F8F8F8"/>
                </a:solidFill>
                <a:latin typeface="Arial"/>
                <a:cs typeface="Arial"/>
              </a:rPr>
              <a:t>hair &amp;</a:t>
            </a:r>
            <a:r>
              <a:rPr sz="2800" spc="4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8F8F8"/>
                </a:solidFill>
                <a:latin typeface="Arial"/>
                <a:cs typeface="Arial"/>
              </a:rPr>
              <a:t>nails</a:t>
            </a:r>
            <a:endParaRPr sz="2800">
              <a:latin typeface="Arial"/>
              <a:cs typeface="Arial"/>
            </a:endParaRPr>
          </a:p>
          <a:p>
            <a:pPr marL="1002665" lvl="1" indent="-532765">
              <a:lnSpc>
                <a:spcPct val="100000"/>
              </a:lnSpc>
              <a:spcBef>
                <a:spcPts val="670"/>
              </a:spcBef>
              <a:buClr>
                <a:srgbClr val="FFCC00"/>
              </a:buClr>
              <a:buSzPct val="64285"/>
              <a:buAutoNum type="arabicPeriod"/>
              <a:tabLst>
                <a:tab pos="1002665" algn="l"/>
                <a:tab pos="1003300" algn="l"/>
              </a:tabLst>
            </a:pPr>
            <a:r>
              <a:rPr sz="2800" spc="-5" dirty="0">
                <a:solidFill>
                  <a:srgbClr val="F8F8F8"/>
                </a:solidFill>
                <a:latin typeface="Arial"/>
                <a:cs typeface="Arial"/>
              </a:rPr>
              <a:t>3 </a:t>
            </a:r>
            <a:r>
              <a:rPr sz="2800" dirty="0">
                <a:solidFill>
                  <a:srgbClr val="F8F8F8"/>
                </a:solidFill>
                <a:latin typeface="Arial"/>
                <a:cs typeface="Arial"/>
              </a:rPr>
              <a:t>genera </a:t>
            </a:r>
            <a:r>
              <a:rPr sz="2800" spc="-5" dirty="0">
                <a:solidFill>
                  <a:srgbClr val="F8F8F8"/>
                </a:solidFill>
                <a:latin typeface="Arial"/>
                <a:cs typeface="Arial"/>
              </a:rPr>
              <a:t>-</a:t>
            </a:r>
            <a:r>
              <a:rPr sz="2800" spc="-1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8F8F8"/>
                </a:solidFill>
                <a:latin typeface="Arial"/>
                <a:cs typeface="Arial"/>
              </a:rPr>
              <a:t>Trichophyton</a:t>
            </a:r>
            <a:endParaRPr sz="2800">
              <a:latin typeface="Arial"/>
              <a:cs typeface="Arial"/>
            </a:endParaRPr>
          </a:p>
          <a:p>
            <a:pPr marL="2832100" marR="2357755">
              <a:lnSpc>
                <a:spcPts val="4029"/>
              </a:lnSpc>
              <a:spcBef>
                <a:spcPts val="245"/>
              </a:spcBef>
            </a:pPr>
            <a:r>
              <a:rPr sz="2800" dirty="0">
                <a:solidFill>
                  <a:srgbClr val="F8F8F8"/>
                </a:solidFill>
                <a:latin typeface="Arial"/>
                <a:cs typeface="Arial"/>
              </a:rPr>
              <a:t>Microsporum  </a:t>
            </a:r>
            <a:r>
              <a:rPr sz="2800" spc="-5" dirty="0">
                <a:solidFill>
                  <a:srgbClr val="F8F8F8"/>
                </a:solidFill>
                <a:latin typeface="Arial"/>
                <a:cs typeface="Arial"/>
              </a:rPr>
              <a:t>Epi</a:t>
            </a:r>
            <a:r>
              <a:rPr sz="2800" dirty="0">
                <a:solidFill>
                  <a:srgbClr val="F8F8F8"/>
                </a:solidFill>
                <a:latin typeface="Arial"/>
                <a:cs typeface="Arial"/>
              </a:rPr>
              <a:t>d</a:t>
            </a:r>
            <a:r>
              <a:rPr sz="2800" spc="-5" dirty="0">
                <a:solidFill>
                  <a:srgbClr val="F8F8F8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rgbClr val="F8F8F8"/>
                </a:solidFill>
                <a:latin typeface="Arial"/>
                <a:cs typeface="Arial"/>
              </a:rPr>
              <a:t>r</a:t>
            </a:r>
            <a:r>
              <a:rPr sz="2800" spc="-5" dirty="0">
                <a:solidFill>
                  <a:srgbClr val="F8F8F8"/>
                </a:solidFill>
                <a:latin typeface="Arial"/>
                <a:cs typeface="Arial"/>
              </a:rPr>
              <a:t>mo</a:t>
            </a:r>
            <a:r>
              <a:rPr sz="2800" dirty="0">
                <a:solidFill>
                  <a:srgbClr val="F8F8F8"/>
                </a:solidFill>
                <a:latin typeface="Arial"/>
                <a:cs typeface="Arial"/>
              </a:rPr>
              <a:t>p</a:t>
            </a:r>
            <a:r>
              <a:rPr sz="2800" spc="-5" dirty="0">
                <a:solidFill>
                  <a:srgbClr val="F8F8F8"/>
                </a:solidFill>
                <a:latin typeface="Arial"/>
                <a:cs typeface="Arial"/>
              </a:rPr>
              <a:t>h</a:t>
            </a:r>
            <a:r>
              <a:rPr sz="2800" dirty="0">
                <a:solidFill>
                  <a:srgbClr val="F8F8F8"/>
                </a:solidFill>
                <a:latin typeface="Arial"/>
                <a:cs typeface="Arial"/>
              </a:rPr>
              <a:t>y</a:t>
            </a:r>
            <a:r>
              <a:rPr sz="2800" spc="-5" dirty="0">
                <a:solidFill>
                  <a:srgbClr val="F8F8F8"/>
                </a:solidFill>
                <a:latin typeface="Arial"/>
                <a:cs typeface="Arial"/>
              </a:rPr>
              <a:t>ton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14850" y="788415"/>
            <a:ext cx="3942079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dirty="0"/>
              <a:t>Deep</a:t>
            </a:r>
            <a:r>
              <a:rPr sz="4400" spc="-85" dirty="0"/>
              <a:t> </a:t>
            </a:r>
            <a:r>
              <a:rPr sz="4400" dirty="0"/>
              <a:t>mycoses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20725" y="1830196"/>
            <a:ext cx="4337685" cy="306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solidFill>
                  <a:srgbClr val="FFCC00"/>
                </a:solidFill>
                <a:latin typeface="Arial"/>
                <a:cs typeface="Arial"/>
              </a:rPr>
              <a:t>Subcutaneous</a:t>
            </a:r>
            <a:r>
              <a:rPr sz="3200" spc="-70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CC00"/>
                </a:solidFill>
                <a:latin typeface="Arial"/>
                <a:cs typeface="Arial"/>
              </a:rPr>
              <a:t>mycoses</a:t>
            </a:r>
            <a:endParaRPr sz="3200">
              <a:latin typeface="Arial"/>
              <a:cs typeface="Arial"/>
            </a:endParaRPr>
          </a:p>
          <a:p>
            <a:pPr marL="966469" indent="-533400">
              <a:lnSpc>
                <a:spcPct val="100000"/>
              </a:lnSpc>
              <a:spcBef>
                <a:spcPts val="605"/>
              </a:spcBef>
              <a:buClr>
                <a:srgbClr val="FFCC00"/>
              </a:buClr>
              <a:buSzPct val="64583"/>
              <a:buAutoNum type="arabicPeriod"/>
              <a:tabLst>
                <a:tab pos="966469" algn="l"/>
                <a:tab pos="967105" algn="l"/>
              </a:tabLst>
            </a:pPr>
            <a:r>
              <a:rPr sz="2400" dirty="0">
                <a:solidFill>
                  <a:srgbClr val="F8F8F8"/>
                </a:solidFill>
                <a:latin typeface="Arial"/>
                <a:cs typeface="Arial"/>
              </a:rPr>
              <a:t>Mycotic</a:t>
            </a:r>
            <a:r>
              <a:rPr sz="2400" spc="-12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8F8F8"/>
                </a:solidFill>
                <a:latin typeface="Arial"/>
                <a:cs typeface="Arial"/>
              </a:rPr>
              <a:t>Mycetoma</a:t>
            </a:r>
            <a:endParaRPr sz="2400">
              <a:latin typeface="Arial"/>
              <a:cs typeface="Arial"/>
            </a:endParaRPr>
          </a:p>
          <a:p>
            <a:pPr marL="966469" indent="-533400">
              <a:lnSpc>
                <a:spcPct val="100000"/>
              </a:lnSpc>
              <a:spcBef>
                <a:spcPts val="575"/>
              </a:spcBef>
              <a:buClr>
                <a:srgbClr val="FFCC00"/>
              </a:buClr>
              <a:buSzPct val="64583"/>
              <a:buAutoNum type="arabicPeriod"/>
              <a:tabLst>
                <a:tab pos="966469" algn="l"/>
                <a:tab pos="967105" algn="l"/>
              </a:tabLst>
            </a:pP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Chromoblastomycoses</a:t>
            </a:r>
            <a:endParaRPr sz="2400">
              <a:latin typeface="Arial"/>
              <a:cs typeface="Arial"/>
            </a:endParaRPr>
          </a:p>
          <a:p>
            <a:pPr marL="966469" indent="-533400">
              <a:lnSpc>
                <a:spcPct val="100000"/>
              </a:lnSpc>
              <a:spcBef>
                <a:spcPts val="575"/>
              </a:spcBef>
              <a:buClr>
                <a:srgbClr val="FFCC00"/>
              </a:buClr>
              <a:buSzPct val="64583"/>
              <a:buAutoNum type="arabicPeriod"/>
              <a:tabLst>
                <a:tab pos="966469" algn="l"/>
                <a:tab pos="967105" algn="l"/>
              </a:tabLst>
            </a:pP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Sporotrichosis</a:t>
            </a:r>
            <a:endParaRPr sz="2400">
              <a:latin typeface="Arial"/>
              <a:cs typeface="Arial"/>
            </a:endParaRPr>
          </a:p>
          <a:p>
            <a:pPr marL="966469" indent="-533400">
              <a:lnSpc>
                <a:spcPct val="100000"/>
              </a:lnSpc>
              <a:spcBef>
                <a:spcPts val="575"/>
              </a:spcBef>
              <a:buClr>
                <a:srgbClr val="FFCC00"/>
              </a:buClr>
              <a:buSzPct val="64583"/>
              <a:buAutoNum type="arabicPeriod"/>
              <a:tabLst>
                <a:tab pos="966469" algn="l"/>
                <a:tab pos="967105" algn="l"/>
              </a:tabLst>
            </a:pP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Rhinosporidiosis</a:t>
            </a:r>
            <a:endParaRPr sz="2400">
              <a:latin typeface="Arial"/>
              <a:cs typeface="Arial"/>
            </a:endParaRPr>
          </a:p>
          <a:p>
            <a:pPr marL="966469" indent="-533400">
              <a:lnSpc>
                <a:spcPct val="100000"/>
              </a:lnSpc>
              <a:spcBef>
                <a:spcPts val="575"/>
              </a:spcBef>
              <a:buClr>
                <a:srgbClr val="FFCC00"/>
              </a:buClr>
              <a:buSzPct val="64583"/>
              <a:buAutoNum type="arabicPeriod"/>
              <a:tabLst>
                <a:tab pos="966469" algn="l"/>
                <a:tab pos="967105" algn="l"/>
              </a:tabLst>
            </a:pP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Subcutaneous</a:t>
            </a:r>
            <a:endParaRPr sz="2400">
              <a:latin typeface="Arial"/>
              <a:cs typeface="Arial"/>
            </a:endParaRPr>
          </a:p>
          <a:p>
            <a:pPr marL="966469">
              <a:lnSpc>
                <a:spcPct val="100000"/>
              </a:lnSpc>
            </a:pP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phycomycoses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00903" y="1830196"/>
            <a:ext cx="3568065" cy="269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CC00"/>
                </a:solidFill>
                <a:latin typeface="Arial"/>
                <a:cs typeface="Arial"/>
              </a:rPr>
              <a:t>Systemic</a:t>
            </a:r>
            <a:r>
              <a:rPr sz="3200" spc="-85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CC00"/>
                </a:solidFill>
                <a:latin typeface="Arial"/>
                <a:cs typeface="Arial"/>
              </a:rPr>
              <a:t>mycoses</a:t>
            </a:r>
            <a:endParaRPr sz="3200">
              <a:latin typeface="Arial"/>
              <a:cs typeface="Arial"/>
            </a:endParaRPr>
          </a:p>
          <a:p>
            <a:pPr marL="607060" indent="-457200">
              <a:lnSpc>
                <a:spcPct val="100000"/>
              </a:lnSpc>
              <a:spcBef>
                <a:spcPts val="605"/>
              </a:spcBef>
              <a:buClr>
                <a:srgbClr val="FFCC00"/>
              </a:buClr>
              <a:buSzPct val="64583"/>
              <a:buAutoNum type="arabicPeriod"/>
              <a:tabLst>
                <a:tab pos="606425" algn="l"/>
                <a:tab pos="607060" algn="l"/>
              </a:tabLst>
            </a:pPr>
            <a:r>
              <a:rPr sz="2400" dirty="0">
                <a:solidFill>
                  <a:srgbClr val="F8F8F8"/>
                </a:solidFill>
                <a:latin typeface="Arial"/>
                <a:cs typeface="Arial"/>
              </a:rPr>
              <a:t>Cryptococcoses</a:t>
            </a:r>
            <a:endParaRPr sz="2400">
              <a:latin typeface="Arial"/>
              <a:cs typeface="Arial"/>
            </a:endParaRPr>
          </a:p>
          <a:p>
            <a:pPr marL="607060" indent="-457200">
              <a:lnSpc>
                <a:spcPct val="100000"/>
              </a:lnSpc>
              <a:spcBef>
                <a:spcPts val="575"/>
              </a:spcBef>
              <a:buClr>
                <a:srgbClr val="FFCC00"/>
              </a:buClr>
              <a:buSzPct val="64583"/>
              <a:buAutoNum type="arabicPeriod"/>
              <a:tabLst>
                <a:tab pos="606425" algn="l"/>
                <a:tab pos="607060" algn="l"/>
              </a:tabLst>
            </a:pPr>
            <a:r>
              <a:rPr sz="2400" dirty="0">
                <a:solidFill>
                  <a:srgbClr val="F8F8F8"/>
                </a:solidFill>
                <a:latin typeface="Arial"/>
                <a:cs typeface="Arial"/>
              </a:rPr>
              <a:t>Blastomycosis</a:t>
            </a:r>
            <a:endParaRPr sz="2400">
              <a:latin typeface="Arial"/>
              <a:cs typeface="Arial"/>
            </a:endParaRPr>
          </a:p>
          <a:p>
            <a:pPr marL="607060" indent="-457200">
              <a:lnSpc>
                <a:spcPct val="100000"/>
              </a:lnSpc>
              <a:spcBef>
                <a:spcPts val="575"/>
              </a:spcBef>
              <a:buClr>
                <a:srgbClr val="FFCC00"/>
              </a:buClr>
              <a:buSzPct val="64583"/>
              <a:buAutoNum type="arabicPeriod"/>
              <a:tabLst>
                <a:tab pos="606425" algn="l"/>
                <a:tab pos="607060" algn="l"/>
              </a:tabLst>
            </a:pP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Paracoccidiomycoses</a:t>
            </a:r>
            <a:endParaRPr sz="2400">
              <a:latin typeface="Arial"/>
              <a:cs typeface="Arial"/>
            </a:endParaRPr>
          </a:p>
          <a:p>
            <a:pPr marL="607060" indent="-457200">
              <a:lnSpc>
                <a:spcPct val="100000"/>
              </a:lnSpc>
              <a:spcBef>
                <a:spcPts val="575"/>
              </a:spcBef>
              <a:buClr>
                <a:srgbClr val="FFCC00"/>
              </a:buClr>
              <a:buSzPct val="64583"/>
              <a:buAutoNum type="arabicPeriod"/>
              <a:tabLst>
                <a:tab pos="606425" algn="l"/>
                <a:tab pos="607060" algn="l"/>
              </a:tabLst>
            </a:pP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Coccidioidomycoses</a:t>
            </a:r>
            <a:endParaRPr sz="2400">
              <a:latin typeface="Arial"/>
              <a:cs typeface="Arial"/>
            </a:endParaRPr>
          </a:p>
          <a:p>
            <a:pPr marL="607060" indent="-457200">
              <a:lnSpc>
                <a:spcPct val="100000"/>
              </a:lnSpc>
              <a:spcBef>
                <a:spcPts val="575"/>
              </a:spcBef>
              <a:buClr>
                <a:srgbClr val="FFCC00"/>
              </a:buClr>
              <a:buSzPct val="64583"/>
              <a:buAutoNum type="arabicPeriod"/>
              <a:tabLst>
                <a:tab pos="606425" algn="l"/>
                <a:tab pos="607060" algn="l"/>
              </a:tabLst>
            </a:pPr>
            <a:r>
              <a:rPr sz="2400" dirty="0">
                <a:solidFill>
                  <a:srgbClr val="F8F8F8"/>
                </a:solidFill>
                <a:latin typeface="Arial"/>
                <a:cs typeface="Arial"/>
              </a:rPr>
              <a:t>Histoplasmoses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76800" y="1981200"/>
            <a:ext cx="0" cy="2971800"/>
          </a:xfrm>
          <a:custGeom>
            <a:avLst/>
            <a:gdLst/>
            <a:ahLst/>
            <a:cxnLst/>
            <a:rect l="l" t="t" r="r" b="b"/>
            <a:pathLst>
              <a:path h="2971800">
                <a:moveTo>
                  <a:pt x="0" y="0"/>
                </a:moveTo>
                <a:lnTo>
                  <a:pt x="0" y="2971800"/>
                </a:lnTo>
              </a:path>
            </a:pathLst>
          </a:custGeom>
          <a:ln w="9525">
            <a:solidFill>
              <a:srgbClr val="F8F8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r>
              <a:rPr spc="-110" dirty="0"/>
              <a:t>1</a:t>
            </a:r>
            <a:r>
              <a:rPr dirty="0"/>
              <a:t>1.10.09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2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1756029" y="6614860"/>
            <a:ext cx="171577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2990" y="1371853"/>
            <a:ext cx="857885" cy="1136650"/>
          </a:xfrm>
          <a:custGeom>
            <a:avLst/>
            <a:gdLst/>
            <a:ahLst/>
            <a:cxnLst/>
            <a:rect l="l" t="t" r="r" b="b"/>
            <a:pathLst>
              <a:path w="857885" h="1136650">
                <a:moveTo>
                  <a:pt x="0" y="857504"/>
                </a:moveTo>
                <a:lnTo>
                  <a:pt x="857542" y="1136142"/>
                </a:lnTo>
                <a:lnTo>
                  <a:pt x="278650" y="0"/>
                </a:lnTo>
                <a:lnTo>
                  <a:pt x="0" y="857504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82383" y="5813996"/>
            <a:ext cx="1275715" cy="638175"/>
          </a:xfrm>
          <a:custGeom>
            <a:avLst/>
            <a:gdLst/>
            <a:ahLst/>
            <a:cxnLst/>
            <a:rect l="l" t="t" r="r" b="b"/>
            <a:pathLst>
              <a:path w="1275715" h="638175">
                <a:moveTo>
                  <a:pt x="637667" y="0"/>
                </a:moveTo>
                <a:lnTo>
                  <a:pt x="0" y="637603"/>
                </a:lnTo>
                <a:lnTo>
                  <a:pt x="1275207" y="637603"/>
                </a:lnTo>
                <a:lnTo>
                  <a:pt x="637667" y="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83475" y="5264150"/>
            <a:ext cx="1352550" cy="1362075"/>
          </a:xfrm>
          <a:custGeom>
            <a:avLst/>
            <a:gdLst/>
            <a:ahLst/>
            <a:cxnLst/>
            <a:rect l="l" t="t" r="r" b="b"/>
            <a:pathLst>
              <a:path w="1352550" h="1362075">
                <a:moveTo>
                  <a:pt x="1352550" y="1362075"/>
                </a:moveTo>
                <a:lnTo>
                  <a:pt x="0" y="1362075"/>
                </a:lnTo>
                <a:lnTo>
                  <a:pt x="1352550" y="0"/>
                </a:lnTo>
                <a:lnTo>
                  <a:pt x="1352550" y="1362075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53426" y="4146550"/>
            <a:ext cx="1282700" cy="1282700"/>
          </a:xfrm>
          <a:custGeom>
            <a:avLst/>
            <a:gdLst/>
            <a:ahLst/>
            <a:cxnLst/>
            <a:rect l="l" t="t" r="r" b="b"/>
            <a:pathLst>
              <a:path w="1282700" h="1282700">
                <a:moveTo>
                  <a:pt x="0" y="641350"/>
                </a:moveTo>
                <a:lnTo>
                  <a:pt x="641350" y="0"/>
                </a:lnTo>
                <a:lnTo>
                  <a:pt x="1282700" y="641350"/>
                </a:lnTo>
                <a:lnTo>
                  <a:pt x="641350" y="1282700"/>
                </a:lnTo>
                <a:lnTo>
                  <a:pt x="0" y="64135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28797" y="6018212"/>
            <a:ext cx="840105" cy="840105"/>
          </a:xfrm>
          <a:custGeom>
            <a:avLst/>
            <a:gdLst/>
            <a:ahLst/>
            <a:cxnLst/>
            <a:rect l="l" t="t" r="r" b="b"/>
            <a:pathLst>
              <a:path w="840104" h="840104">
                <a:moveTo>
                  <a:pt x="839795" y="0"/>
                </a:moveTo>
                <a:lnTo>
                  <a:pt x="0" y="839787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60923" y="4610608"/>
            <a:ext cx="1407795" cy="2247900"/>
          </a:xfrm>
          <a:custGeom>
            <a:avLst/>
            <a:gdLst/>
            <a:ahLst/>
            <a:cxnLst/>
            <a:rect l="l" t="t" r="r" b="b"/>
            <a:pathLst>
              <a:path w="1407795" h="2247900">
                <a:moveTo>
                  <a:pt x="0" y="2247392"/>
                </a:moveTo>
                <a:lnTo>
                  <a:pt x="0" y="0"/>
                </a:lnTo>
                <a:lnTo>
                  <a:pt x="1407668" y="1407604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20334" y="3774059"/>
            <a:ext cx="638175" cy="1275715"/>
          </a:xfrm>
          <a:custGeom>
            <a:avLst/>
            <a:gdLst/>
            <a:ahLst/>
            <a:cxnLst/>
            <a:rect l="l" t="t" r="r" b="b"/>
            <a:pathLst>
              <a:path w="638175" h="1275714">
                <a:moveTo>
                  <a:pt x="0" y="637540"/>
                </a:moveTo>
                <a:lnTo>
                  <a:pt x="637666" y="1275207"/>
                </a:lnTo>
                <a:lnTo>
                  <a:pt x="637666" y="0"/>
                </a:lnTo>
                <a:lnTo>
                  <a:pt x="0" y="63754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94600" y="3482975"/>
            <a:ext cx="0" cy="1244600"/>
          </a:xfrm>
          <a:custGeom>
            <a:avLst/>
            <a:gdLst/>
            <a:ahLst/>
            <a:cxnLst/>
            <a:rect l="l" t="t" r="r" b="b"/>
            <a:pathLst>
              <a:path h="1244600">
                <a:moveTo>
                  <a:pt x="0" y="0"/>
                </a:moveTo>
                <a:lnTo>
                  <a:pt x="0" y="124460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65950" y="4098925"/>
            <a:ext cx="0" cy="1270000"/>
          </a:xfrm>
          <a:custGeom>
            <a:avLst/>
            <a:gdLst/>
            <a:ahLst/>
            <a:cxnLst/>
            <a:rect l="l" t="t" r="r" b="b"/>
            <a:pathLst>
              <a:path h="1270000">
                <a:moveTo>
                  <a:pt x="0" y="0"/>
                </a:moveTo>
                <a:lnTo>
                  <a:pt x="0" y="127000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65950" y="4730750"/>
            <a:ext cx="631825" cy="631825"/>
          </a:xfrm>
          <a:custGeom>
            <a:avLst/>
            <a:gdLst/>
            <a:ahLst/>
            <a:cxnLst/>
            <a:rect l="l" t="t" r="r" b="b"/>
            <a:pathLst>
              <a:path w="631825" h="631825">
                <a:moveTo>
                  <a:pt x="0" y="631825"/>
                </a:moveTo>
                <a:lnTo>
                  <a:pt x="631825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59600" y="3467100"/>
            <a:ext cx="638175" cy="638175"/>
          </a:xfrm>
          <a:custGeom>
            <a:avLst/>
            <a:gdLst/>
            <a:ahLst/>
            <a:cxnLst/>
            <a:rect l="l" t="t" r="r" b="b"/>
            <a:pathLst>
              <a:path w="638175" h="638175">
                <a:moveTo>
                  <a:pt x="0" y="638175"/>
                </a:moveTo>
                <a:lnTo>
                  <a:pt x="638175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53707" y="2946400"/>
            <a:ext cx="2590800" cy="1407795"/>
          </a:xfrm>
          <a:custGeom>
            <a:avLst/>
            <a:gdLst/>
            <a:ahLst/>
            <a:cxnLst/>
            <a:rect l="l" t="t" r="r" b="b"/>
            <a:pathLst>
              <a:path w="2590800" h="1407795">
                <a:moveTo>
                  <a:pt x="1407668" y="1407668"/>
                </a:moveTo>
                <a:lnTo>
                  <a:pt x="0" y="0"/>
                </a:lnTo>
                <a:lnTo>
                  <a:pt x="2590292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61376" y="3171337"/>
            <a:ext cx="1183005" cy="1183005"/>
          </a:xfrm>
          <a:custGeom>
            <a:avLst/>
            <a:gdLst/>
            <a:ahLst/>
            <a:cxnLst/>
            <a:rect l="l" t="t" r="r" b="b"/>
            <a:pathLst>
              <a:path w="1183004" h="1183004">
                <a:moveTo>
                  <a:pt x="1182624" y="0"/>
                </a:moveTo>
                <a:lnTo>
                  <a:pt x="0" y="1182730"/>
                </a:lnTo>
              </a:path>
            </a:pathLst>
          </a:custGeom>
          <a:ln w="12699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71600" y="64770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381000"/>
                </a:moveTo>
                <a:lnTo>
                  <a:pt x="304800" y="381000"/>
                </a:lnTo>
                <a:lnTo>
                  <a:pt x="304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66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5050916" y="883539"/>
            <a:ext cx="3164840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dirty="0"/>
              <a:t>Candidiasis</a:t>
            </a:r>
            <a:endParaRPr sz="4400"/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r>
              <a:rPr spc="-110" dirty="0"/>
              <a:t>1</a:t>
            </a:r>
            <a:r>
              <a:rPr dirty="0"/>
              <a:t>1.10.09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2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xfrm>
            <a:off x="1756029" y="6614860"/>
            <a:ext cx="171577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754176" y="1830196"/>
            <a:ext cx="7498715" cy="3130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6666FF"/>
              </a:buClr>
              <a:buSzPct val="70312"/>
              <a:buFont typeface="Wingdings"/>
              <a:buChar char=""/>
              <a:tabLst>
                <a:tab pos="355600" algn="l"/>
              </a:tabLst>
            </a:pPr>
            <a:r>
              <a:rPr sz="3200" dirty="0">
                <a:solidFill>
                  <a:srgbClr val="F8F8F8"/>
                </a:solidFill>
                <a:latin typeface="Arial"/>
                <a:cs typeface="Arial"/>
              </a:rPr>
              <a:t>Caused by candida sps, </a:t>
            </a:r>
            <a:r>
              <a:rPr sz="3200" spc="-5" dirty="0">
                <a:solidFill>
                  <a:srgbClr val="F8F8F8"/>
                </a:solidFill>
                <a:latin typeface="Arial"/>
                <a:cs typeface="Arial"/>
              </a:rPr>
              <a:t>forms </a:t>
            </a:r>
            <a:r>
              <a:rPr sz="3200" dirty="0">
                <a:solidFill>
                  <a:srgbClr val="F8F8F8"/>
                </a:solidFill>
                <a:latin typeface="Arial"/>
                <a:cs typeface="Arial"/>
              </a:rPr>
              <a:t>a </a:t>
            </a:r>
            <a:r>
              <a:rPr sz="3200" spc="-5" dirty="0">
                <a:solidFill>
                  <a:srgbClr val="F8F8F8"/>
                </a:solidFill>
                <a:latin typeface="Arial"/>
                <a:cs typeface="Arial"/>
              </a:rPr>
              <a:t>bridge  between </a:t>
            </a:r>
            <a:r>
              <a:rPr sz="3200" dirty="0">
                <a:solidFill>
                  <a:srgbClr val="FFCC00"/>
                </a:solidFill>
                <a:latin typeface="Arial"/>
                <a:cs typeface="Arial"/>
              </a:rPr>
              <a:t>superficial </a:t>
            </a:r>
            <a:r>
              <a:rPr sz="3200" dirty="0">
                <a:solidFill>
                  <a:srgbClr val="F8F8F8"/>
                </a:solidFill>
                <a:latin typeface="Arial"/>
                <a:cs typeface="Arial"/>
              </a:rPr>
              <a:t>&amp; </a:t>
            </a:r>
            <a:r>
              <a:rPr sz="3200" spc="-10" dirty="0">
                <a:solidFill>
                  <a:srgbClr val="FFCC00"/>
                </a:solidFill>
                <a:latin typeface="Arial"/>
                <a:cs typeface="Arial"/>
              </a:rPr>
              <a:t>deep </a:t>
            </a:r>
            <a:r>
              <a:rPr sz="3200" dirty="0">
                <a:solidFill>
                  <a:srgbClr val="F8F8F8"/>
                </a:solidFill>
                <a:latin typeface="Arial"/>
                <a:cs typeface="Arial"/>
              </a:rPr>
              <a:t>mycoses</a:t>
            </a:r>
            <a:r>
              <a:rPr sz="3200" spc="-10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8F8F8"/>
                </a:solidFill>
                <a:latin typeface="Arial"/>
                <a:cs typeface="Arial"/>
              </a:rPr>
              <a:t>as  it can cause </a:t>
            </a:r>
            <a:r>
              <a:rPr sz="3200" spc="-5" dirty="0">
                <a:solidFill>
                  <a:srgbClr val="F8F8F8"/>
                </a:solidFill>
                <a:latin typeface="Arial"/>
                <a:cs typeface="Arial"/>
              </a:rPr>
              <a:t>cutaneous </a:t>
            </a:r>
            <a:r>
              <a:rPr sz="3200" dirty="0">
                <a:solidFill>
                  <a:srgbClr val="F8F8F8"/>
                </a:solidFill>
                <a:latin typeface="Arial"/>
                <a:cs typeface="Arial"/>
              </a:rPr>
              <a:t>as well as  systemic</a:t>
            </a:r>
            <a:r>
              <a:rPr sz="3200" spc="-8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8F8F8"/>
                </a:solidFill>
                <a:latin typeface="Arial"/>
                <a:cs typeface="Arial"/>
              </a:rPr>
              <a:t>infections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6666FF"/>
              </a:buClr>
              <a:buFont typeface="Wingdings"/>
              <a:buChar char=""/>
            </a:pPr>
            <a:endParaRPr sz="4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6666FF"/>
              </a:buClr>
              <a:buSzPct val="70312"/>
              <a:buFont typeface="Wingdings"/>
              <a:buChar char=""/>
              <a:tabLst>
                <a:tab pos="355600" algn="l"/>
              </a:tabLst>
            </a:pPr>
            <a:r>
              <a:rPr sz="3200" dirty="0">
                <a:solidFill>
                  <a:srgbClr val="F8F8F8"/>
                </a:solidFill>
                <a:latin typeface="Arial"/>
                <a:cs typeface="Arial"/>
              </a:rPr>
              <a:t>Can also cause </a:t>
            </a:r>
            <a:r>
              <a:rPr sz="3200" spc="-5" dirty="0">
                <a:solidFill>
                  <a:srgbClr val="FFCC00"/>
                </a:solidFill>
                <a:latin typeface="Arial"/>
                <a:cs typeface="Arial"/>
              </a:rPr>
              <a:t>opportunistic</a:t>
            </a:r>
            <a:r>
              <a:rPr sz="3200" spc="-65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8F8F8"/>
                </a:solidFill>
                <a:latin typeface="Arial"/>
                <a:cs typeface="Arial"/>
              </a:rPr>
              <a:t>infections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2990" y="1371853"/>
            <a:ext cx="857885" cy="1136650"/>
          </a:xfrm>
          <a:custGeom>
            <a:avLst/>
            <a:gdLst/>
            <a:ahLst/>
            <a:cxnLst/>
            <a:rect l="l" t="t" r="r" b="b"/>
            <a:pathLst>
              <a:path w="857885" h="1136650">
                <a:moveTo>
                  <a:pt x="0" y="857504"/>
                </a:moveTo>
                <a:lnTo>
                  <a:pt x="857542" y="1136142"/>
                </a:lnTo>
                <a:lnTo>
                  <a:pt x="278650" y="0"/>
                </a:lnTo>
                <a:lnTo>
                  <a:pt x="0" y="857504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82383" y="5813996"/>
            <a:ext cx="1275715" cy="638175"/>
          </a:xfrm>
          <a:custGeom>
            <a:avLst/>
            <a:gdLst/>
            <a:ahLst/>
            <a:cxnLst/>
            <a:rect l="l" t="t" r="r" b="b"/>
            <a:pathLst>
              <a:path w="1275715" h="638175">
                <a:moveTo>
                  <a:pt x="637667" y="0"/>
                </a:moveTo>
                <a:lnTo>
                  <a:pt x="0" y="637603"/>
                </a:lnTo>
                <a:lnTo>
                  <a:pt x="1275207" y="637603"/>
                </a:lnTo>
                <a:lnTo>
                  <a:pt x="637667" y="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83475" y="5264150"/>
            <a:ext cx="1352550" cy="1362075"/>
          </a:xfrm>
          <a:custGeom>
            <a:avLst/>
            <a:gdLst/>
            <a:ahLst/>
            <a:cxnLst/>
            <a:rect l="l" t="t" r="r" b="b"/>
            <a:pathLst>
              <a:path w="1352550" h="1362075">
                <a:moveTo>
                  <a:pt x="1352550" y="1362075"/>
                </a:moveTo>
                <a:lnTo>
                  <a:pt x="0" y="1362075"/>
                </a:lnTo>
                <a:lnTo>
                  <a:pt x="1352550" y="0"/>
                </a:lnTo>
                <a:lnTo>
                  <a:pt x="1352550" y="1362075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53426" y="4146550"/>
            <a:ext cx="1282700" cy="1282700"/>
          </a:xfrm>
          <a:custGeom>
            <a:avLst/>
            <a:gdLst/>
            <a:ahLst/>
            <a:cxnLst/>
            <a:rect l="l" t="t" r="r" b="b"/>
            <a:pathLst>
              <a:path w="1282700" h="1282700">
                <a:moveTo>
                  <a:pt x="0" y="641350"/>
                </a:moveTo>
                <a:lnTo>
                  <a:pt x="641350" y="0"/>
                </a:lnTo>
                <a:lnTo>
                  <a:pt x="1282700" y="641350"/>
                </a:lnTo>
                <a:lnTo>
                  <a:pt x="641350" y="1282700"/>
                </a:lnTo>
                <a:lnTo>
                  <a:pt x="0" y="64135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28797" y="6018212"/>
            <a:ext cx="840105" cy="840105"/>
          </a:xfrm>
          <a:custGeom>
            <a:avLst/>
            <a:gdLst/>
            <a:ahLst/>
            <a:cxnLst/>
            <a:rect l="l" t="t" r="r" b="b"/>
            <a:pathLst>
              <a:path w="840104" h="840104">
                <a:moveTo>
                  <a:pt x="839795" y="0"/>
                </a:moveTo>
                <a:lnTo>
                  <a:pt x="0" y="839787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60923" y="4610608"/>
            <a:ext cx="1407795" cy="2247900"/>
          </a:xfrm>
          <a:custGeom>
            <a:avLst/>
            <a:gdLst/>
            <a:ahLst/>
            <a:cxnLst/>
            <a:rect l="l" t="t" r="r" b="b"/>
            <a:pathLst>
              <a:path w="1407795" h="2247900">
                <a:moveTo>
                  <a:pt x="0" y="2247392"/>
                </a:moveTo>
                <a:lnTo>
                  <a:pt x="0" y="0"/>
                </a:lnTo>
                <a:lnTo>
                  <a:pt x="1407668" y="1407604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20334" y="3774059"/>
            <a:ext cx="638175" cy="1275715"/>
          </a:xfrm>
          <a:custGeom>
            <a:avLst/>
            <a:gdLst/>
            <a:ahLst/>
            <a:cxnLst/>
            <a:rect l="l" t="t" r="r" b="b"/>
            <a:pathLst>
              <a:path w="638175" h="1275714">
                <a:moveTo>
                  <a:pt x="0" y="637540"/>
                </a:moveTo>
                <a:lnTo>
                  <a:pt x="637666" y="1275207"/>
                </a:lnTo>
                <a:lnTo>
                  <a:pt x="637666" y="0"/>
                </a:lnTo>
                <a:lnTo>
                  <a:pt x="0" y="63754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94600" y="3482975"/>
            <a:ext cx="0" cy="1244600"/>
          </a:xfrm>
          <a:custGeom>
            <a:avLst/>
            <a:gdLst/>
            <a:ahLst/>
            <a:cxnLst/>
            <a:rect l="l" t="t" r="r" b="b"/>
            <a:pathLst>
              <a:path h="1244600">
                <a:moveTo>
                  <a:pt x="0" y="0"/>
                </a:moveTo>
                <a:lnTo>
                  <a:pt x="0" y="124460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65950" y="4098925"/>
            <a:ext cx="0" cy="1270000"/>
          </a:xfrm>
          <a:custGeom>
            <a:avLst/>
            <a:gdLst/>
            <a:ahLst/>
            <a:cxnLst/>
            <a:rect l="l" t="t" r="r" b="b"/>
            <a:pathLst>
              <a:path h="1270000">
                <a:moveTo>
                  <a:pt x="0" y="0"/>
                </a:moveTo>
                <a:lnTo>
                  <a:pt x="0" y="127000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65950" y="4730750"/>
            <a:ext cx="631825" cy="631825"/>
          </a:xfrm>
          <a:custGeom>
            <a:avLst/>
            <a:gdLst/>
            <a:ahLst/>
            <a:cxnLst/>
            <a:rect l="l" t="t" r="r" b="b"/>
            <a:pathLst>
              <a:path w="631825" h="631825">
                <a:moveTo>
                  <a:pt x="0" y="631825"/>
                </a:moveTo>
                <a:lnTo>
                  <a:pt x="631825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59600" y="3467100"/>
            <a:ext cx="638175" cy="638175"/>
          </a:xfrm>
          <a:custGeom>
            <a:avLst/>
            <a:gdLst/>
            <a:ahLst/>
            <a:cxnLst/>
            <a:rect l="l" t="t" r="r" b="b"/>
            <a:pathLst>
              <a:path w="638175" h="638175">
                <a:moveTo>
                  <a:pt x="0" y="638175"/>
                </a:moveTo>
                <a:lnTo>
                  <a:pt x="638175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53707" y="2946400"/>
            <a:ext cx="2590800" cy="1407795"/>
          </a:xfrm>
          <a:custGeom>
            <a:avLst/>
            <a:gdLst/>
            <a:ahLst/>
            <a:cxnLst/>
            <a:rect l="l" t="t" r="r" b="b"/>
            <a:pathLst>
              <a:path w="2590800" h="1407795">
                <a:moveTo>
                  <a:pt x="1407668" y="1407668"/>
                </a:moveTo>
                <a:lnTo>
                  <a:pt x="0" y="0"/>
                </a:lnTo>
                <a:lnTo>
                  <a:pt x="2590292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61376" y="3171337"/>
            <a:ext cx="1183005" cy="1183005"/>
          </a:xfrm>
          <a:custGeom>
            <a:avLst/>
            <a:gdLst/>
            <a:ahLst/>
            <a:cxnLst/>
            <a:rect l="l" t="t" r="r" b="b"/>
            <a:pathLst>
              <a:path w="1183004" h="1183004">
                <a:moveTo>
                  <a:pt x="1182624" y="0"/>
                </a:moveTo>
                <a:lnTo>
                  <a:pt x="0" y="1182730"/>
                </a:lnTo>
              </a:path>
            </a:pathLst>
          </a:custGeom>
          <a:ln w="12699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71600" y="64770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381000"/>
                </a:moveTo>
                <a:lnTo>
                  <a:pt x="304800" y="381000"/>
                </a:lnTo>
                <a:lnTo>
                  <a:pt x="304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66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123313" y="788415"/>
            <a:ext cx="6484620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dirty="0"/>
              <a:t>Opportunistic</a:t>
            </a:r>
            <a:r>
              <a:rPr sz="4400" spc="-60" dirty="0"/>
              <a:t> </a:t>
            </a:r>
            <a:r>
              <a:rPr sz="4400" spc="-5" dirty="0"/>
              <a:t>infections</a:t>
            </a:r>
            <a:endParaRPr sz="4400"/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r>
              <a:rPr spc="-110" dirty="0"/>
              <a:t>1</a:t>
            </a:r>
            <a:r>
              <a:rPr dirty="0"/>
              <a:t>1.10.09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2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xfrm>
            <a:off x="1756029" y="6614860"/>
            <a:ext cx="171577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endParaRPr dirty="0"/>
          </a:p>
        </p:txBody>
      </p:sp>
      <p:sp>
        <p:nvSpPr>
          <p:cNvPr id="17" name="object 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8935" marR="1628775" indent="-342900">
              <a:lnSpc>
                <a:spcPct val="100000"/>
              </a:lnSpc>
              <a:buClr>
                <a:srgbClr val="6666FF"/>
              </a:buClr>
              <a:buSzPct val="69642"/>
              <a:buFont typeface="Wingdings"/>
              <a:buChar char=""/>
              <a:tabLst>
                <a:tab pos="368935" algn="l"/>
              </a:tabLst>
            </a:pPr>
            <a:r>
              <a:rPr spc="-5" dirty="0"/>
              <a:t>Pts with </a:t>
            </a:r>
            <a:r>
              <a:rPr dirty="0"/>
              <a:t>debilitating </a:t>
            </a:r>
            <a:r>
              <a:rPr spc="-5" dirty="0"/>
              <a:t>disease, altered  </a:t>
            </a:r>
            <a:r>
              <a:rPr dirty="0"/>
              <a:t>physiological</a:t>
            </a:r>
            <a:r>
              <a:rPr spc="-105" dirty="0"/>
              <a:t> </a:t>
            </a:r>
            <a:r>
              <a:rPr dirty="0"/>
              <a:t>state</a:t>
            </a:r>
          </a:p>
          <a:p>
            <a:pPr marL="368935" marR="5080" indent="-342900">
              <a:lnSpc>
                <a:spcPct val="100000"/>
              </a:lnSpc>
              <a:spcBef>
                <a:spcPts val="670"/>
              </a:spcBef>
              <a:buClr>
                <a:srgbClr val="6666FF"/>
              </a:buClr>
              <a:buSzPct val="69642"/>
              <a:buFont typeface="Wingdings"/>
              <a:buChar char=""/>
              <a:tabLst>
                <a:tab pos="368935" algn="l"/>
              </a:tabLst>
            </a:pPr>
            <a:r>
              <a:rPr spc="-5" dirty="0"/>
              <a:t>Mainly caused by </a:t>
            </a:r>
            <a:r>
              <a:rPr dirty="0"/>
              <a:t>fungi </a:t>
            </a:r>
            <a:r>
              <a:rPr spc="-5" dirty="0"/>
              <a:t>which </a:t>
            </a:r>
            <a:r>
              <a:rPr dirty="0"/>
              <a:t>are </a:t>
            </a:r>
            <a:r>
              <a:rPr spc="-5" dirty="0"/>
              <a:t>common lab  </a:t>
            </a:r>
            <a:r>
              <a:rPr dirty="0"/>
              <a:t>contaminant </a:t>
            </a:r>
            <a:r>
              <a:rPr spc="-5" dirty="0"/>
              <a:t>on </a:t>
            </a:r>
            <a:r>
              <a:rPr dirty="0"/>
              <a:t>culture</a:t>
            </a:r>
            <a:r>
              <a:rPr spc="-55" dirty="0"/>
              <a:t> </a:t>
            </a:r>
            <a:r>
              <a:rPr spc="-5" dirty="0"/>
              <a:t>media</a:t>
            </a:r>
          </a:p>
          <a:p>
            <a:pPr marL="769620" lvl="1" indent="-286385">
              <a:lnSpc>
                <a:spcPct val="100000"/>
              </a:lnSpc>
              <a:spcBef>
                <a:spcPts val="595"/>
              </a:spcBef>
              <a:buClr>
                <a:srgbClr val="FFCC00"/>
              </a:buClr>
              <a:buSzPct val="64583"/>
              <a:buFont typeface="Wingdings"/>
              <a:buChar char=""/>
              <a:tabLst>
                <a:tab pos="769620" algn="l"/>
                <a:tab pos="770255" algn="l"/>
              </a:tabLst>
            </a:pP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Aspergillus</a:t>
            </a:r>
            <a:endParaRPr sz="2400">
              <a:latin typeface="Arial"/>
              <a:cs typeface="Arial"/>
            </a:endParaRPr>
          </a:p>
          <a:p>
            <a:pPr marL="769620" lvl="1" indent="-286385">
              <a:lnSpc>
                <a:spcPct val="100000"/>
              </a:lnSpc>
              <a:spcBef>
                <a:spcPts val="575"/>
              </a:spcBef>
              <a:buClr>
                <a:srgbClr val="FFCC00"/>
              </a:buClr>
              <a:buSzPct val="64583"/>
              <a:buFont typeface="Wingdings"/>
              <a:buChar char=""/>
              <a:tabLst>
                <a:tab pos="769620" algn="l"/>
                <a:tab pos="770255" algn="l"/>
              </a:tabLst>
            </a:pP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Pencillium</a:t>
            </a:r>
            <a:endParaRPr sz="2400">
              <a:latin typeface="Arial"/>
              <a:cs typeface="Arial"/>
            </a:endParaRPr>
          </a:p>
          <a:p>
            <a:pPr marL="769620" lvl="1" indent="-286385">
              <a:lnSpc>
                <a:spcPct val="100000"/>
              </a:lnSpc>
              <a:spcBef>
                <a:spcPts val="575"/>
              </a:spcBef>
              <a:buClr>
                <a:srgbClr val="FFCC00"/>
              </a:buClr>
              <a:buSzPct val="64583"/>
              <a:buFont typeface="Wingdings"/>
              <a:buChar char=""/>
              <a:tabLst>
                <a:tab pos="769620" algn="l"/>
                <a:tab pos="770255" algn="l"/>
              </a:tabLst>
            </a:pP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Mucor</a:t>
            </a:r>
            <a:endParaRPr sz="2400">
              <a:latin typeface="Arial"/>
              <a:cs typeface="Arial"/>
            </a:endParaRPr>
          </a:p>
          <a:p>
            <a:pPr marL="769620" lvl="1" indent="-286385">
              <a:lnSpc>
                <a:spcPct val="100000"/>
              </a:lnSpc>
              <a:spcBef>
                <a:spcPts val="575"/>
              </a:spcBef>
              <a:buClr>
                <a:srgbClr val="FFCC00"/>
              </a:buClr>
              <a:buSzPct val="64583"/>
              <a:buFont typeface="Wingdings"/>
              <a:buChar char=""/>
              <a:tabLst>
                <a:tab pos="769620" algn="l"/>
                <a:tab pos="770255" algn="l"/>
              </a:tabLst>
            </a:pP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Rhizopus</a:t>
            </a:r>
            <a:endParaRPr sz="2400">
              <a:latin typeface="Arial"/>
              <a:cs typeface="Arial"/>
            </a:endParaRPr>
          </a:p>
          <a:p>
            <a:pPr marL="368935" indent="-342900">
              <a:lnSpc>
                <a:spcPct val="100000"/>
              </a:lnSpc>
              <a:spcBef>
                <a:spcPts val="655"/>
              </a:spcBef>
              <a:buClr>
                <a:srgbClr val="6666FF"/>
              </a:buClr>
              <a:buSzPct val="69642"/>
              <a:buFont typeface="Wingdings"/>
              <a:buChar char=""/>
              <a:tabLst>
                <a:tab pos="368935" algn="l"/>
              </a:tabLst>
            </a:pPr>
            <a:r>
              <a:rPr spc="-5" dirty="0"/>
              <a:t>Produce </a:t>
            </a:r>
            <a:r>
              <a:rPr dirty="0"/>
              <a:t>serious </a:t>
            </a:r>
            <a:r>
              <a:rPr spc="-5" dirty="0"/>
              <a:t>&amp; fatal</a:t>
            </a:r>
            <a:r>
              <a:rPr spc="-45" dirty="0"/>
              <a:t> </a:t>
            </a:r>
            <a:r>
              <a:rPr dirty="0"/>
              <a:t>infections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2990" y="1371853"/>
            <a:ext cx="857885" cy="1136650"/>
          </a:xfrm>
          <a:custGeom>
            <a:avLst/>
            <a:gdLst/>
            <a:ahLst/>
            <a:cxnLst/>
            <a:rect l="l" t="t" r="r" b="b"/>
            <a:pathLst>
              <a:path w="857885" h="1136650">
                <a:moveTo>
                  <a:pt x="0" y="857504"/>
                </a:moveTo>
                <a:lnTo>
                  <a:pt x="857542" y="1136142"/>
                </a:lnTo>
                <a:lnTo>
                  <a:pt x="278650" y="0"/>
                </a:lnTo>
                <a:lnTo>
                  <a:pt x="0" y="857504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82383" y="5813996"/>
            <a:ext cx="1275715" cy="638175"/>
          </a:xfrm>
          <a:custGeom>
            <a:avLst/>
            <a:gdLst/>
            <a:ahLst/>
            <a:cxnLst/>
            <a:rect l="l" t="t" r="r" b="b"/>
            <a:pathLst>
              <a:path w="1275715" h="638175">
                <a:moveTo>
                  <a:pt x="637667" y="0"/>
                </a:moveTo>
                <a:lnTo>
                  <a:pt x="0" y="637603"/>
                </a:lnTo>
                <a:lnTo>
                  <a:pt x="1275207" y="637603"/>
                </a:lnTo>
                <a:lnTo>
                  <a:pt x="637667" y="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83475" y="5264150"/>
            <a:ext cx="1352550" cy="1362075"/>
          </a:xfrm>
          <a:custGeom>
            <a:avLst/>
            <a:gdLst/>
            <a:ahLst/>
            <a:cxnLst/>
            <a:rect l="l" t="t" r="r" b="b"/>
            <a:pathLst>
              <a:path w="1352550" h="1362075">
                <a:moveTo>
                  <a:pt x="1352550" y="1362075"/>
                </a:moveTo>
                <a:lnTo>
                  <a:pt x="0" y="1362075"/>
                </a:lnTo>
                <a:lnTo>
                  <a:pt x="1352550" y="0"/>
                </a:lnTo>
                <a:lnTo>
                  <a:pt x="1352550" y="1362075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53426" y="4146550"/>
            <a:ext cx="1282700" cy="1282700"/>
          </a:xfrm>
          <a:custGeom>
            <a:avLst/>
            <a:gdLst/>
            <a:ahLst/>
            <a:cxnLst/>
            <a:rect l="l" t="t" r="r" b="b"/>
            <a:pathLst>
              <a:path w="1282700" h="1282700">
                <a:moveTo>
                  <a:pt x="0" y="641350"/>
                </a:moveTo>
                <a:lnTo>
                  <a:pt x="641350" y="0"/>
                </a:lnTo>
                <a:lnTo>
                  <a:pt x="1282700" y="641350"/>
                </a:lnTo>
                <a:lnTo>
                  <a:pt x="641350" y="1282700"/>
                </a:lnTo>
                <a:lnTo>
                  <a:pt x="0" y="64135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28797" y="6018212"/>
            <a:ext cx="840105" cy="840105"/>
          </a:xfrm>
          <a:custGeom>
            <a:avLst/>
            <a:gdLst/>
            <a:ahLst/>
            <a:cxnLst/>
            <a:rect l="l" t="t" r="r" b="b"/>
            <a:pathLst>
              <a:path w="840104" h="840104">
                <a:moveTo>
                  <a:pt x="839795" y="0"/>
                </a:moveTo>
                <a:lnTo>
                  <a:pt x="0" y="839787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60923" y="4610608"/>
            <a:ext cx="1407795" cy="2247900"/>
          </a:xfrm>
          <a:custGeom>
            <a:avLst/>
            <a:gdLst/>
            <a:ahLst/>
            <a:cxnLst/>
            <a:rect l="l" t="t" r="r" b="b"/>
            <a:pathLst>
              <a:path w="1407795" h="2247900">
                <a:moveTo>
                  <a:pt x="0" y="2247392"/>
                </a:moveTo>
                <a:lnTo>
                  <a:pt x="0" y="0"/>
                </a:lnTo>
                <a:lnTo>
                  <a:pt x="1407668" y="1407604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20334" y="3774059"/>
            <a:ext cx="638175" cy="1275715"/>
          </a:xfrm>
          <a:custGeom>
            <a:avLst/>
            <a:gdLst/>
            <a:ahLst/>
            <a:cxnLst/>
            <a:rect l="l" t="t" r="r" b="b"/>
            <a:pathLst>
              <a:path w="638175" h="1275714">
                <a:moveTo>
                  <a:pt x="0" y="637540"/>
                </a:moveTo>
                <a:lnTo>
                  <a:pt x="637666" y="1275207"/>
                </a:lnTo>
                <a:lnTo>
                  <a:pt x="637666" y="0"/>
                </a:lnTo>
                <a:lnTo>
                  <a:pt x="0" y="63754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94600" y="3482975"/>
            <a:ext cx="0" cy="1244600"/>
          </a:xfrm>
          <a:custGeom>
            <a:avLst/>
            <a:gdLst/>
            <a:ahLst/>
            <a:cxnLst/>
            <a:rect l="l" t="t" r="r" b="b"/>
            <a:pathLst>
              <a:path h="1244600">
                <a:moveTo>
                  <a:pt x="0" y="0"/>
                </a:moveTo>
                <a:lnTo>
                  <a:pt x="0" y="124460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65950" y="4098925"/>
            <a:ext cx="0" cy="1270000"/>
          </a:xfrm>
          <a:custGeom>
            <a:avLst/>
            <a:gdLst/>
            <a:ahLst/>
            <a:cxnLst/>
            <a:rect l="l" t="t" r="r" b="b"/>
            <a:pathLst>
              <a:path h="1270000">
                <a:moveTo>
                  <a:pt x="0" y="0"/>
                </a:moveTo>
                <a:lnTo>
                  <a:pt x="0" y="127000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65950" y="4730750"/>
            <a:ext cx="631825" cy="631825"/>
          </a:xfrm>
          <a:custGeom>
            <a:avLst/>
            <a:gdLst/>
            <a:ahLst/>
            <a:cxnLst/>
            <a:rect l="l" t="t" r="r" b="b"/>
            <a:pathLst>
              <a:path w="631825" h="631825">
                <a:moveTo>
                  <a:pt x="0" y="631825"/>
                </a:moveTo>
                <a:lnTo>
                  <a:pt x="631825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59600" y="3467100"/>
            <a:ext cx="638175" cy="638175"/>
          </a:xfrm>
          <a:custGeom>
            <a:avLst/>
            <a:gdLst/>
            <a:ahLst/>
            <a:cxnLst/>
            <a:rect l="l" t="t" r="r" b="b"/>
            <a:pathLst>
              <a:path w="638175" h="638175">
                <a:moveTo>
                  <a:pt x="0" y="638175"/>
                </a:moveTo>
                <a:lnTo>
                  <a:pt x="638175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53707" y="2946400"/>
            <a:ext cx="2590800" cy="1407795"/>
          </a:xfrm>
          <a:custGeom>
            <a:avLst/>
            <a:gdLst/>
            <a:ahLst/>
            <a:cxnLst/>
            <a:rect l="l" t="t" r="r" b="b"/>
            <a:pathLst>
              <a:path w="2590800" h="1407795">
                <a:moveTo>
                  <a:pt x="1407668" y="1407668"/>
                </a:moveTo>
                <a:lnTo>
                  <a:pt x="0" y="0"/>
                </a:lnTo>
                <a:lnTo>
                  <a:pt x="2590292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61376" y="3171337"/>
            <a:ext cx="1183005" cy="1183005"/>
          </a:xfrm>
          <a:custGeom>
            <a:avLst/>
            <a:gdLst/>
            <a:ahLst/>
            <a:cxnLst/>
            <a:rect l="l" t="t" r="r" b="b"/>
            <a:pathLst>
              <a:path w="1183004" h="1183004">
                <a:moveTo>
                  <a:pt x="1182624" y="0"/>
                </a:moveTo>
                <a:lnTo>
                  <a:pt x="0" y="1182730"/>
                </a:lnTo>
              </a:path>
            </a:pathLst>
          </a:custGeom>
          <a:ln w="12699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71600" y="64770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381000"/>
                </a:moveTo>
                <a:lnTo>
                  <a:pt x="304800" y="381000"/>
                </a:lnTo>
                <a:lnTo>
                  <a:pt x="304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66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880361" y="377697"/>
            <a:ext cx="5737225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/>
              <a:t>Useful </a:t>
            </a:r>
            <a:r>
              <a:rPr sz="3600" spc="-5" dirty="0"/>
              <a:t>Properties </a:t>
            </a:r>
            <a:r>
              <a:rPr sz="3600" dirty="0"/>
              <a:t>of</a:t>
            </a:r>
            <a:r>
              <a:rPr sz="3600" spc="-60" dirty="0"/>
              <a:t> </a:t>
            </a:r>
            <a:r>
              <a:rPr sz="3600" spc="-5" dirty="0"/>
              <a:t>Fungi</a:t>
            </a:r>
            <a:endParaRPr sz="3600"/>
          </a:p>
        </p:txBody>
      </p:sp>
      <p:sp>
        <p:nvSpPr>
          <p:cNvPr id="17" name="object 17"/>
          <p:cNvSpPr txBox="1"/>
          <p:nvPr/>
        </p:nvSpPr>
        <p:spPr>
          <a:xfrm>
            <a:off x="993444" y="3742817"/>
            <a:ext cx="1847214" cy="589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2000" dirty="0">
                <a:solidFill>
                  <a:srgbClr val="F8F8F8"/>
                </a:solidFill>
                <a:latin typeface="Arial"/>
                <a:cs typeface="Arial"/>
              </a:rPr>
              <a:t>Source of</a:t>
            </a:r>
            <a:r>
              <a:rPr sz="2000" spc="-12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8F8F8"/>
                </a:solidFill>
                <a:latin typeface="Arial"/>
                <a:cs typeface="Arial"/>
              </a:rPr>
              <a:t>food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80"/>
              </a:lnSpc>
            </a:pPr>
            <a:r>
              <a:rPr sz="2000" dirty="0">
                <a:solidFill>
                  <a:srgbClr val="F8F8F8"/>
                </a:solidFill>
                <a:latin typeface="Arial"/>
                <a:cs typeface="Arial"/>
              </a:rPr>
              <a:t>e.g.</a:t>
            </a:r>
            <a:r>
              <a:rPr sz="2000" spc="-11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8F8F8"/>
                </a:solidFill>
                <a:latin typeface="Arial"/>
                <a:cs typeface="Arial"/>
              </a:rPr>
              <a:t>mushrooms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62000" y="1295400"/>
            <a:ext cx="2362200" cy="236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57600" y="2286000"/>
            <a:ext cx="1932051" cy="2895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974594" y="5297678"/>
            <a:ext cx="3244215" cy="924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66FFFF"/>
                </a:solidFill>
                <a:latin typeface="Arial"/>
                <a:cs typeface="Arial"/>
              </a:rPr>
              <a:t>Fermentation </a:t>
            </a:r>
            <a:r>
              <a:rPr sz="2000" dirty="0">
                <a:solidFill>
                  <a:srgbClr val="F8F8F8"/>
                </a:solidFill>
                <a:latin typeface="Arial"/>
                <a:cs typeface="Arial"/>
              </a:rPr>
              <a:t>- Production</a:t>
            </a:r>
            <a:r>
              <a:rPr sz="2000" spc="-114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8F8F8"/>
                </a:solidFill>
                <a:latin typeface="Arial"/>
                <a:cs typeface="Arial"/>
              </a:rPr>
              <a:t>of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8F8F8"/>
                </a:solidFill>
                <a:latin typeface="Arial"/>
                <a:cs typeface="Arial"/>
              </a:rPr>
              <a:t>alcohol,</a:t>
            </a:r>
            <a:r>
              <a:rPr sz="2000" spc="-8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8F8F8"/>
                </a:solidFill>
                <a:latin typeface="Arial"/>
                <a:cs typeface="Arial"/>
              </a:rPr>
              <a:t>bread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8F8F8"/>
                </a:solidFill>
                <a:latin typeface="Arial"/>
                <a:cs typeface="Arial"/>
              </a:rPr>
              <a:t>e.g. </a:t>
            </a:r>
            <a:r>
              <a:rPr sz="2000" i="1" dirty="0">
                <a:solidFill>
                  <a:srgbClr val="CCCC00"/>
                </a:solidFill>
                <a:latin typeface="Arial"/>
                <a:cs typeface="Arial"/>
              </a:rPr>
              <a:t>Sacchromyces</a:t>
            </a:r>
            <a:r>
              <a:rPr sz="2000" i="1" spc="-125" dirty="0">
                <a:solidFill>
                  <a:srgbClr val="CCCC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CCC00"/>
                </a:solidFill>
                <a:latin typeface="Arial"/>
                <a:cs typeface="Arial"/>
              </a:rPr>
              <a:t>spps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324600" y="1295400"/>
            <a:ext cx="2362200" cy="2362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404228" y="3773296"/>
            <a:ext cx="231775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66FFFF"/>
                </a:solidFill>
                <a:latin typeface="Arial"/>
                <a:cs typeface="Arial"/>
              </a:rPr>
              <a:t>Antibiotic</a:t>
            </a:r>
            <a:r>
              <a:rPr sz="2000" spc="-35" dirty="0">
                <a:solidFill>
                  <a:srgbClr val="66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8F8F8"/>
                </a:solidFill>
                <a:latin typeface="Arial"/>
                <a:cs typeface="Arial"/>
              </a:rPr>
              <a:t>production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r>
              <a:rPr spc="-110" dirty="0"/>
              <a:t>1</a:t>
            </a:r>
            <a:r>
              <a:rPr dirty="0"/>
              <a:t>1.10.09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2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xfrm>
            <a:off x="1756029" y="6614860"/>
            <a:ext cx="171577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endParaRPr dirty="0"/>
          </a:p>
        </p:txBody>
      </p:sp>
      <p:sp>
        <p:nvSpPr>
          <p:cNvPr id="23" name="object 23"/>
          <p:cNvSpPr txBox="1"/>
          <p:nvPr/>
        </p:nvSpPr>
        <p:spPr>
          <a:xfrm>
            <a:off x="6404228" y="4078096"/>
            <a:ext cx="2232660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8F8F8"/>
                </a:solidFill>
                <a:latin typeface="Arial"/>
                <a:cs typeface="Arial"/>
              </a:rPr>
              <a:t>e.g. Penicillin</a:t>
            </a:r>
            <a:r>
              <a:rPr sz="2000" spc="-9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8F8F8"/>
                </a:solidFill>
                <a:latin typeface="Arial"/>
                <a:cs typeface="Arial"/>
              </a:rPr>
              <a:t>from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i="1" dirty="0">
                <a:solidFill>
                  <a:srgbClr val="CCCC00"/>
                </a:solidFill>
                <a:latin typeface="Arial"/>
                <a:cs typeface="Arial"/>
              </a:rPr>
              <a:t>Penicillium</a:t>
            </a:r>
            <a:r>
              <a:rPr sz="2000" i="1" spc="-70" dirty="0">
                <a:solidFill>
                  <a:srgbClr val="CCCC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CCCC00"/>
                </a:solidFill>
                <a:latin typeface="Arial"/>
                <a:cs typeface="Arial"/>
              </a:rPr>
              <a:t>notatum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2990" y="1371853"/>
            <a:ext cx="857885" cy="1136650"/>
          </a:xfrm>
          <a:custGeom>
            <a:avLst/>
            <a:gdLst/>
            <a:ahLst/>
            <a:cxnLst/>
            <a:rect l="l" t="t" r="r" b="b"/>
            <a:pathLst>
              <a:path w="857885" h="1136650">
                <a:moveTo>
                  <a:pt x="0" y="857504"/>
                </a:moveTo>
                <a:lnTo>
                  <a:pt x="857542" y="1136142"/>
                </a:lnTo>
                <a:lnTo>
                  <a:pt x="278650" y="0"/>
                </a:lnTo>
                <a:lnTo>
                  <a:pt x="0" y="857504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82383" y="5813996"/>
            <a:ext cx="1275715" cy="638175"/>
          </a:xfrm>
          <a:custGeom>
            <a:avLst/>
            <a:gdLst/>
            <a:ahLst/>
            <a:cxnLst/>
            <a:rect l="l" t="t" r="r" b="b"/>
            <a:pathLst>
              <a:path w="1275715" h="638175">
                <a:moveTo>
                  <a:pt x="637667" y="0"/>
                </a:moveTo>
                <a:lnTo>
                  <a:pt x="0" y="637603"/>
                </a:lnTo>
                <a:lnTo>
                  <a:pt x="1275207" y="637603"/>
                </a:lnTo>
                <a:lnTo>
                  <a:pt x="637667" y="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83475" y="5264150"/>
            <a:ext cx="1352550" cy="1362075"/>
          </a:xfrm>
          <a:custGeom>
            <a:avLst/>
            <a:gdLst/>
            <a:ahLst/>
            <a:cxnLst/>
            <a:rect l="l" t="t" r="r" b="b"/>
            <a:pathLst>
              <a:path w="1352550" h="1362075">
                <a:moveTo>
                  <a:pt x="1352550" y="1362075"/>
                </a:moveTo>
                <a:lnTo>
                  <a:pt x="0" y="1362075"/>
                </a:lnTo>
                <a:lnTo>
                  <a:pt x="1352550" y="0"/>
                </a:lnTo>
                <a:lnTo>
                  <a:pt x="1352550" y="1362075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53426" y="4146550"/>
            <a:ext cx="1282700" cy="1282700"/>
          </a:xfrm>
          <a:custGeom>
            <a:avLst/>
            <a:gdLst/>
            <a:ahLst/>
            <a:cxnLst/>
            <a:rect l="l" t="t" r="r" b="b"/>
            <a:pathLst>
              <a:path w="1282700" h="1282700">
                <a:moveTo>
                  <a:pt x="0" y="641350"/>
                </a:moveTo>
                <a:lnTo>
                  <a:pt x="641350" y="0"/>
                </a:lnTo>
                <a:lnTo>
                  <a:pt x="1282700" y="641350"/>
                </a:lnTo>
                <a:lnTo>
                  <a:pt x="641350" y="1282700"/>
                </a:lnTo>
                <a:lnTo>
                  <a:pt x="0" y="64135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28797" y="6018212"/>
            <a:ext cx="840105" cy="840105"/>
          </a:xfrm>
          <a:custGeom>
            <a:avLst/>
            <a:gdLst/>
            <a:ahLst/>
            <a:cxnLst/>
            <a:rect l="l" t="t" r="r" b="b"/>
            <a:pathLst>
              <a:path w="840104" h="840104">
                <a:moveTo>
                  <a:pt x="839795" y="0"/>
                </a:moveTo>
                <a:lnTo>
                  <a:pt x="0" y="839787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60923" y="4610608"/>
            <a:ext cx="1407795" cy="2247900"/>
          </a:xfrm>
          <a:custGeom>
            <a:avLst/>
            <a:gdLst/>
            <a:ahLst/>
            <a:cxnLst/>
            <a:rect l="l" t="t" r="r" b="b"/>
            <a:pathLst>
              <a:path w="1407795" h="2247900">
                <a:moveTo>
                  <a:pt x="0" y="2247392"/>
                </a:moveTo>
                <a:lnTo>
                  <a:pt x="0" y="0"/>
                </a:lnTo>
                <a:lnTo>
                  <a:pt x="1407668" y="1407604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20334" y="3774059"/>
            <a:ext cx="638175" cy="1275715"/>
          </a:xfrm>
          <a:custGeom>
            <a:avLst/>
            <a:gdLst/>
            <a:ahLst/>
            <a:cxnLst/>
            <a:rect l="l" t="t" r="r" b="b"/>
            <a:pathLst>
              <a:path w="638175" h="1275714">
                <a:moveTo>
                  <a:pt x="0" y="637540"/>
                </a:moveTo>
                <a:lnTo>
                  <a:pt x="637666" y="1275207"/>
                </a:lnTo>
                <a:lnTo>
                  <a:pt x="637666" y="0"/>
                </a:lnTo>
                <a:lnTo>
                  <a:pt x="0" y="63754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94600" y="3482975"/>
            <a:ext cx="0" cy="1244600"/>
          </a:xfrm>
          <a:custGeom>
            <a:avLst/>
            <a:gdLst/>
            <a:ahLst/>
            <a:cxnLst/>
            <a:rect l="l" t="t" r="r" b="b"/>
            <a:pathLst>
              <a:path h="1244600">
                <a:moveTo>
                  <a:pt x="0" y="0"/>
                </a:moveTo>
                <a:lnTo>
                  <a:pt x="0" y="124460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65950" y="4098925"/>
            <a:ext cx="0" cy="1270000"/>
          </a:xfrm>
          <a:custGeom>
            <a:avLst/>
            <a:gdLst/>
            <a:ahLst/>
            <a:cxnLst/>
            <a:rect l="l" t="t" r="r" b="b"/>
            <a:pathLst>
              <a:path h="1270000">
                <a:moveTo>
                  <a:pt x="0" y="0"/>
                </a:moveTo>
                <a:lnTo>
                  <a:pt x="0" y="127000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65950" y="4730750"/>
            <a:ext cx="631825" cy="631825"/>
          </a:xfrm>
          <a:custGeom>
            <a:avLst/>
            <a:gdLst/>
            <a:ahLst/>
            <a:cxnLst/>
            <a:rect l="l" t="t" r="r" b="b"/>
            <a:pathLst>
              <a:path w="631825" h="631825">
                <a:moveTo>
                  <a:pt x="0" y="631825"/>
                </a:moveTo>
                <a:lnTo>
                  <a:pt x="631825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59600" y="3467100"/>
            <a:ext cx="638175" cy="638175"/>
          </a:xfrm>
          <a:custGeom>
            <a:avLst/>
            <a:gdLst/>
            <a:ahLst/>
            <a:cxnLst/>
            <a:rect l="l" t="t" r="r" b="b"/>
            <a:pathLst>
              <a:path w="638175" h="638175">
                <a:moveTo>
                  <a:pt x="0" y="638175"/>
                </a:moveTo>
                <a:lnTo>
                  <a:pt x="638175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53707" y="2946400"/>
            <a:ext cx="2590800" cy="1407795"/>
          </a:xfrm>
          <a:custGeom>
            <a:avLst/>
            <a:gdLst/>
            <a:ahLst/>
            <a:cxnLst/>
            <a:rect l="l" t="t" r="r" b="b"/>
            <a:pathLst>
              <a:path w="2590800" h="1407795">
                <a:moveTo>
                  <a:pt x="1407668" y="1407668"/>
                </a:moveTo>
                <a:lnTo>
                  <a:pt x="0" y="0"/>
                </a:lnTo>
                <a:lnTo>
                  <a:pt x="2590292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61376" y="3171337"/>
            <a:ext cx="1183005" cy="1183005"/>
          </a:xfrm>
          <a:custGeom>
            <a:avLst/>
            <a:gdLst/>
            <a:ahLst/>
            <a:cxnLst/>
            <a:rect l="l" t="t" r="r" b="b"/>
            <a:pathLst>
              <a:path w="1183004" h="1183004">
                <a:moveTo>
                  <a:pt x="1182624" y="0"/>
                </a:moveTo>
                <a:lnTo>
                  <a:pt x="0" y="1182730"/>
                </a:lnTo>
              </a:path>
            </a:pathLst>
          </a:custGeom>
          <a:ln w="12699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71600" y="64770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381000"/>
                </a:moveTo>
                <a:lnTo>
                  <a:pt x="304800" y="381000"/>
                </a:lnTo>
                <a:lnTo>
                  <a:pt x="304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66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893189" y="838834"/>
            <a:ext cx="5737225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/>
              <a:t>Useful </a:t>
            </a:r>
            <a:r>
              <a:rPr sz="3600" spc="-5" dirty="0"/>
              <a:t>Properties </a:t>
            </a:r>
            <a:r>
              <a:rPr sz="3600" dirty="0"/>
              <a:t>of</a:t>
            </a:r>
            <a:r>
              <a:rPr sz="3600" spc="-60" dirty="0"/>
              <a:t> </a:t>
            </a:r>
            <a:r>
              <a:rPr sz="3600" spc="-5" dirty="0"/>
              <a:t>Fungi</a:t>
            </a:r>
            <a:endParaRPr sz="3600"/>
          </a:p>
        </p:txBody>
      </p:sp>
      <p:sp>
        <p:nvSpPr>
          <p:cNvPr id="17" name="object 17"/>
          <p:cNvSpPr txBox="1"/>
          <p:nvPr/>
        </p:nvSpPr>
        <p:spPr>
          <a:xfrm>
            <a:off x="1641094" y="4382896"/>
            <a:ext cx="2833370" cy="925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F8F8F8"/>
                </a:solidFill>
                <a:latin typeface="Arial"/>
                <a:cs typeface="Arial"/>
              </a:rPr>
              <a:t>Ergot from </a:t>
            </a:r>
            <a:r>
              <a:rPr sz="2000" i="1" dirty="0">
                <a:solidFill>
                  <a:srgbClr val="CCCC00"/>
                </a:solidFill>
                <a:latin typeface="Arial"/>
                <a:cs typeface="Arial"/>
              </a:rPr>
              <a:t>Claviceps  purpurea</a:t>
            </a:r>
            <a:r>
              <a:rPr sz="2000" dirty="0">
                <a:solidFill>
                  <a:srgbClr val="CCCC00"/>
                </a:solidFill>
                <a:latin typeface="Arial"/>
                <a:cs typeface="Arial"/>
              </a:rPr>
              <a:t>, </a:t>
            </a:r>
            <a:r>
              <a:rPr sz="2000" dirty="0">
                <a:solidFill>
                  <a:srgbClr val="F8F8F8"/>
                </a:solidFill>
                <a:latin typeface="Arial"/>
                <a:cs typeface="Arial"/>
              </a:rPr>
              <a:t>used to</a:t>
            </a:r>
            <a:r>
              <a:rPr sz="2000" spc="-13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8F8F8"/>
                </a:solidFill>
                <a:latin typeface="Arial"/>
                <a:cs typeface="Arial"/>
              </a:rPr>
              <a:t>induce  </a:t>
            </a:r>
            <a:r>
              <a:rPr sz="2000" dirty="0">
                <a:solidFill>
                  <a:srgbClr val="66FFFF"/>
                </a:solidFill>
                <a:latin typeface="Arial"/>
                <a:cs typeface="Arial"/>
              </a:rPr>
              <a:t>uterine</a:t>
            </a:r>
            <a:r>
              <a:rPr sz="2000" spc="-85" dirty="0">
                <a:solidFill>
                  <a:srgbClr val="66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6FFFF"/>
                </a:solidFill>
                <a:latin typeface="Arial"/>
                <a:cs typeface="Arial"/>
              </a:rPr>
              <a:t>contractions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08853" y="4459096"/>
            <a:ext cx="291401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20" dirty="0">
                <a:solidFill>
                  <a:srgbClr val="66FFFF"/>
                </a:solidFill>
                <a:latin typeface="Arial"/>
                <a:cs typeface="Arial"/>
              </a:rPr>
              <a:t>Vaccines </a:t>
            </a:r>
            <a:r>
              <a:rPr sz="2000" dirty="0">
                <a:solidFill>
                  <a:srgbClr val="F8F8F8"/>
                </a:solidFill>
                <a:latin typeface="Arial"/>
                <a:cs typeface="Arial"/>
              </a:rPr>
              <a:t>for Hepatitis B</a:t>
            </a:r>
            <a:r>
              <a:rPr sz="2000" spc="-11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8F8F8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08853" y="4763896"/>
            <a:ext cx="290893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i="1" dirty="0">
                <a:solidFill>
                  <a:srgbClr val="CCCC00"/>
                </a:solidFill>
                <a:latin typeface="Arial"/>
                <a:cs typeface="Arial"/>
              </a:rPr>
              <a:t>Sacchromyces</a:t>
            </a:r>
            <a:r>
              <a:rPr sz="2000" i="1" spc="-90" dirty="0">
                <a:solidFill>
                  <a:srgbClr val="CCCC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CCCC00"/>
                </a:solidFill>
                <a:latin typeface="Arial"/>
                <a:cs typeface="Arial"/>
              </a:rPr>
              <a:t>cerevisiae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928876" y="1905000"/>
            <a:ext cx="2109724" cy="236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75376" y="1905000"/>
            <a:ext cx="1944624" cy="236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r>
              <a:rPr spc="-110" dirty="0"/>
              <a:t>1</a:t>
            </a:r>
            <a:r>
              <a:rPr dirty="0"/>
              <a:t>1.10.09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20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xfrm>
            <a:off x="1756029" y="6614860"/>
            <a:ext cx="171577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2990" y="1371853"/>
            <a:ext cx="857885" cy="1136650"/>
          </a:xfrm>
          <a:custGeom>
            <a:avLst/>
            <a:gdLst/>
            <a:ahLst/>
            <a:cxnLst/>
            <a:rect l="l" t="t" r="r" b="b"/>
            <a:pathLst>
              <a:path w="857885" h="1136650">
                <a:moveTo>
                  <a:pt x="0" y="857504"/>
                </a:moveTo>
                <a:lnTo>
                  <a:pt x="857542" y="1136142"/>
                </a:lnTo>
                <a:lnTo>
                  <a:pt x="278650" y="0"/>
                </a:lnTo>
                <a:lnTo>
                  <a:pt x="0" y="857504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82383" y="5813996"/>
            <a:ext cx="1275715" cy="638175"/>
          </a:xfrm>
          <a:custGeom>
            <a:avLst/>
            <a:gdLst/>
            <a:ahLst/>
            <a:cxnLst/>
            <a:rect l="l" t="t" r="r" b="b"/>
            <a:pathLst>
              <a:path w="1275715" h="638175">
                <a:moveTo>
                  <a:pt x="637667" y="0"/>
                </a:moveTo>
                <a:lnTo>
                  <a:pt x="0" y="637603"/>
                </a:lnTo>
                <a:lnTo>
                  <a:pt x="1275207" y="637603"/>
                </a:lnTo>
                <a:lnTo>
                  <a:pt x="637667" y="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83475" y="5264150"/>
            <a:ext cx="1352550" cy="1362075"/>
          </a:xfrm>
          <a:custGeom>
            <a:avLst/>
            <a:gdLst/>
            <a:ahLst/>
            <a:cxnLst/>
            <a:rect l="l" t="t" r="r" b="b"/>
            <a:pathLst>
              <a:path w="1352550" h="1362075">
                <a:moveTo>
                  <a:pt x="1352550" y="1362075"/>
                </a:moveTo>
                <a:lnTo>
                  <a:pt x="0" y="1362075"/>
                </a:lnTo>
                <a:lnTo>
                  <a:pt x="1352550" y="0"/>
                </a:lnTo>
                <a:lnTo>
                  <a:pt x="1352550" y="1362075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53426" y="4146550"/>
            <a:ext cx="1282700" cy="1282700"/>
          </a:xfrm>
          <a:custGeom>
            <a:avLst/>
            <a:gdLst/>
            <a:ahLst/>
            <a:cxnLst/>
            <a:rect l="l" t="t" r="r" b="b"/>
            <a:pathLst>
              <a:path w="1282700" h="1282700">
                <a:moveTo>
                  <a:pt x="0" y="641350"/>
                </a:moveTo>
                <a:lnTo>
                  <a:pt x="641350" y="0"/>
                </a:lnTo>
                <a:lnTo>
                  <a:pt x="1282700" y="641350"/>
                </a:lnTo>
                <a:lnTo>
                  <a:pt x="641350" y="1282700"/>
                </a:lnTo>
                <a:lnTo>
                  <a:pt x="0" y="64135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28797" y="6018212"/>
            <a:ext cx="840105" cy="840105"/>
          </a:xfrm>
          <a:custGeom>
            <a:avLst/>
            <a:gdLst/>
            <a:ahLst/>
            <a:cxnLst/>
            <a:rect l="l" t="t" r="r" b="b"/>
            <a:pathLst>
              <a:path w="840104" h="840104">
                <a:moveTo>
                  <a:pt x="839795" y="0"/>
                </a:moveTo>
                <a:lnTo>
                  <a:pt x="0" y="839787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60923" y="4610608"/>
            <a:ext cx="1407795" cy="2247900"/>
          </a:xfrm>
          <a:custGeom>
            <a:avLst/>
            <a:gdLst/>
            <a:ahLst/>
            <a:cxnLst/>
            <a:rect l="l" t="t" r="r" b="b"/>
            <a:pathLst>
              <a:path w="1407795" h="2247900">
                <a:moveTo>
                  <a:pt x="0" y="2247392"/>
                </a:moveTo>
                <a:lnTo>
                  <a:pt x="0" y="0"/>
                </a:lnTo>
                <a:lnTo>
                  <a:pt x="1407668" y="1407604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20334" y="3774059"/>
            <a:ext cx="638175" cy="1275715"/>
          </a:xfrm>
          <a:custGeom>
            <a:avLst/>
            <a:gdLst/>
            <a:ahLst/>
            <a:cxnLst/>
            <a:rect l="l" t="t" r="r" b="b"/>
            <a:pathLst>
              <a:path w="638175" h="1275714">
                <a:moveTo>
                  <a:pt x="0" y="637540"/>
                </a:moveTo>
                <a:lnTo>
                  <a:pt x="637666" y="1275207"/>
                </a:lnTo>
                <a:lnTo>
                  <a:pt x="637666" y="0"/>
                </a:lnTo>
                <a:lnTo>
                  <a:pt x="0" y="63754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94600" y="3482975"/>
            <a:ext cx="0" cy="1244600"/>
          </a:xfrm>
          <a:custGeom>
            <a:avLst/>
            <a:gdLst/>
            <a:ahLst/>
            <a:cxnLst/>
            <a:rect l="l" t="t" r="r" b="b"/>
            <a:pathLst>
              <a:path h="1244600">
                <a:moveTo>
                  <a:pt x="0" y="0"/>
                </a:moveTo>
                <a:lnTo>
                  <a:pt x="0" y="124460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65950" y="4098925"/>
            <a:ext cx="0" cy="1270000"/>
          </a:xfrm>
          <a:custGeom>
            <a:avLst/>
            <a:gdLst/>
            <a:ahLst/>
            <a:cxnLst/>
            <a:rect l="l" t="t" r="r" b="b"/>
            <a:pathLst>
              <a:path h="1270000">
                <a:moveTo>
                  <a:pt x="0" y="0"/>
                </a:moveTo>
                <a:lnTo>
                  <a:pt x="0" y="127000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65950" y="4730750"/>
            <a:ext cx="631825" cy="631825"/>
          </a:xfrm>
          <a:custGeom>
            <a:avLst/>
            <a:gdLst/>
            <a:ahLst/>
            <a:cxnLst/>
            <a:rect l="l" t="t" r="r" b="b"/>
            <a:pathLst>
              <a:path w="631825" h="631825">
                <a:moveTo>
                  <a:pt x="0" y="631825"/>
                </a:moveTo>
                <a:lnTo>
                  <a:pt x="631825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59600" y="3467100"/>
            <a:ext cx="638175" cy="638175"/>
          </a:xfrm>
          <a:custGeom>
            <a:avLst/>
            <a:gdLst/>
            <a:ahLst/>
            <a:cxnLst/>
            <a:rect l="l" t="t" r="r" b="b"/>
            <a:pathLst>
              <a:path w="638175" h="638175">
                <a:moveTo>
                  <a:pt x="0" y="638175"/>
                </a:moveTo>
                <a:lnTo>
                  <a:pt x="638175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53707" y="2946400"/>
            <a:ext cx="2590800" cy="1407795"/>
          </a:xfrm>
          <a:custGeom>
            <a:avLst/>
            <a:gdLst/>
            <a:ahLst/>
            <a:cxnLst/>
            <a:rect l="l" t="t" r="r" b="b"/>
            <a:pathLst>
              <a:path w="2590800" h="1407795">
                <a:moveTo>
                  <a:pt x="1407668" y="1407668"/>
                </a:moveTo>
                <a:lnTo>
                  <a:pt x="0" y="0"/>
                </a:lnTo>
                <a:lnTo>
                  <a:pt x="2590292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61376" y="3171337"/>
            <a:ext cx="1183005" cy="1183005"/>
          </a:xfrm>
          <a:custGeom>
            <a:avLst/>
            <a:gdLst/>
            <a:ahLst/>
            <a:cxnLst/>
            <a:rect l="l" t="t" r="r" b="b"/>
            <a:pathLst>
              <a:path w="1183004" h="1183004">
                <a:moveTo>
                  <a:pt x="1182624" y="0"/>
                </a:moveTo>
                <a:lnTo>
                  <a:pt x="0" y="1182730"/>
                </a:lnTo>
              </a:path>
            </a:pathLst>
          </a:custGeom>
          <a:ln w="12699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71600" y="64770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381000"/>
                </a:moveTo>
                <a:lnTo>
                  <a:pt x="304800" y="381000"/>
                </a:lnTo>
                <a:lnTo>
                  <a:pt x="304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66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40580">
              <a:lnSpc>
                <a:spcPct val="100000"/>
              </a:lnSpc>
            </a:pPr>
            <a:r>
              <a:rPr sz="4400" dirty="0"/>
              <a:t>Introduc</a:t>
            </a:r>
            <a:r>
              <a:rPr sz="4400" spc="-15" dirty="0"/>
              <a:t>t</a:t>
            </a:r>
            <a:r>
              <a:rPr sz="4400" dirty="0"/>
              <a:t>ion</a:t>
            </a:r>
            <a:endParaRPr sz="4400"/>
          </a:p>
        </p:txBody>
      </p:sp>
      <p:sp>
        <p:nvSpPr>
          <p:cNvPr id="17" name="object 17"/>
          <p:cNvSpPr txBox="1"/>
          <p:nvPr/>
        </p:nvSpPr>
        <p:spPr>
          <a:xfrm>
            <a:off x="612749" y="1567815"/>
            <a:ext cx="6008370" cy="4723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 marR="260350" indent="-609600">
              <a:lnSpc>
                <a:spcPts val="2590"/>
              </a:lnSpc>
              <a:buClr>
                <a:srgbClr val="6666FF"/>
              </a:buClr>
              <a:buSzPct val="68750"/>
              <a:buFont typeface="Wingdings"/>
              <a:buChar char=""/>
              <a:tabLst>
                <a:tab pos="622300" algn="l"/>
                <a:tab pos="622935" algn="l"/>
              </a:tabLst>
            </a:pPr>
            <a:r>
              <a:rPr sz="2400" spc="-5" dirty="0">
                <a:solidFill>
                  <a:srgbClr val="FFCC00"/>
                </a:solidFill>
                <a:latin typeface="Arial"/>
                <a:cs typeface="Arial"/>
              </a:rPr>
              <a:t>Simplest fungus </a:t>
            </a:r>
            <a:r>
              <a:rPr sz="2400" dirty="0">
                <a:solidFill>
                  <a:srgbClr val="F8F8F8"/>
                </a:solidFill>
                <a:latin typeface="Arial"/>
                <a:cs typeface="Arial"/>
              </a:rPr>
              <a:t>:-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Unicellular budding  </a:t>
            </a:r>
            <a:r>
              <a:rPr sz="2400" dirty="0">
                <a:solidFill>
                  <a:srgbClr val="F8F8F8"/>
                </a:solidFill>
                <a:latin typeface="Arial"/>
                <a:cs typeface="Arial"/>
              </a:rPr>
              <a:t>yeast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6666FF"/>
              </a:buClr>
              <a:buFont typeface="Wingdings"/>
              <a:buChar char=""/>
            </a:pPr>
            <a:endParaRPr sz="3250">
              <a:latin typeface="Times New Roman"/>
              <a:cs typeface="Times New Roman"/>
            </a:endParaRPr>
          </a:p>
          <a:p>
            <a:pPr marL="622300" marR="5080" indent="-609600">
              <a:lnSpc>
                <a:spcPts val="2590"/>
              </a:lnSpc>
              <a:buClr>
                <a:srgbClr val="6666FF"/>
              </a:buClr>
              <a:buSzPct val="68750"/>
              <a:buFont typeface="Wingdings"/>
              <a:buChar char=""/>
              <a:tabLst>
                <a:tab pos="622300" algn="l"/>
                <a:tab pos="622935" algn="l"/>
              </a:tabLst>
            </a:pPr>
            <a:r>
              <a:rPr sz="2400" spc="-5" dirty="0">
                <a:solidFill>
                  <a:srgbClr val="FFCC00"/>
                </a:solidFill>
                <a:latin typeface="Arial"/>
                <a:cs typeface="Arial"/>
              </a:rPr>
              <a:t>Hypha </a:t>
            </a:r>
            <a:r>
              <a:rPr sz="2400" dirty="0">
                <a:solidFill>
                  <a:srgbClr val="F8F8F8"/>
                </a:solidFill>
                <a:latin typeface="Arial"/>
                <a:cs typeface="Arial"/>
              </a:rPr>
              <a:t>:-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Elongation </a:t>
            </a:r>
            <a:r>
              <a:rPr sz="2400" dirty="0">
                <a:solidFill>
                  <a:srgbClr val="F8F8F8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apical cell  produces a tubular, </a:t>
            </a:r>
            <a:r>
              <a:rPr sz="2400" dirty="0">
                <a:solidFill>
                  <a:srgbClr val="F8F8F8"/>
                </a:solidFill>
                <a:latin typeface="Arial"/>
                <a:cs typeface="Arial"/>
              </a:rPr>
              <a:t>thread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like </a:t>
            </a:r>
            <a:r>
              <a:rPr sz="2400" dirty="0">
                <a:solidFill>
                  <a:srgbClr val="F8F8F8"/>
                </a:solidFill>
                <a:latin typeface="Arial"/>
                <a:cs typeface="Arial"/>
              </a:rPr>
              <a:t>structure 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called</a:t>
            </a:r>
            <a:r>
              <a:rPr sz="2400" spc="-6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hypha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6666FF"/>
              </a:buClr>
              <a:buFont typeface="Wingdings"/>
              <a:buChar char=""/>
            </a:pPr>
            <a:endParaRPr sz="3200">
              <a:latin typeface="Times New Roman"/>
              <a:cs typeface="Times New Roman"/>
            </a:endParaRPr>
          </a:p>
          <a:p>
            <a:pPr marL="622300" marR="40005" indent="-609600">
              <a:lnSpc>
                <a:spcPct val="90000"/>
              </a:lnSpc>
              <a:spcBef>
                <a:spcPts val="5"/>
              </a:spcBef>
              <a:buClr>
                <a:srgbClr val="6666FF"/>
              </a:buClr>
              <a:buSzPct val="68750"/>
              <a:buFont typeface="Wingdings"/>
              <a:buChar char=""/>
              <a:tabLst>
                <a:tab pos="622300" algn="l"/>
                <a:tab pos="622935" algn="l"/>
              </a:tabLst>
            </a:pPr>
            <a:r>
              <a:rPr sz="2400" spc="-5" dirty="0">
                <a:solidFill>
                  <a:srgbClr val="FFCC00"/>
                </a:solidFill>
                <a:latin typeface="Arial"/>
                <a:cs typeface="Arial"/>
              </a:rPr>
              <a:t>Mycelium </a:t>
            </a:r>
            <a:r>
              <a:rPr sz="2400" dirty="0">
                <a:solidFill>
                  <a:srgbClr val="F8F8F8"/>
                </a:solidFill>
                <a:latin typeface="Arial"/>
                <a:cs typeface="Arial"/>
              </a:rPr>
              <a:t>:-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Tangled </a:t>
            </a:r>
            <a:r>
              <a:rPr sz="2400" dirty="0">
                <a:solidFill>
                  <a:srgbClr val="F8F8F8"/>
                </a:solidFill>
                <a:latin typeface="Arial"/>
                <a:cs typeface="Arial"/>
              </a:rPr>
              <a:t>mass of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hyphae is  called mycelium. Fungi producing  mycelia are called molds or filamentous  fungi.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6666FF"/>
              </a:buClr>
              <a:buFont typeface="Wingdings"/>
              <a:buChar char=""/>
            </a:pPr>
            <a:endParaRPr sz="30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buClr>
                <a:srgbClr val="6666FF"/>
              </a:buClr>
              <a:buSzPct val="68750"/>
              <a:buFont typeface="Wingdings"/>
              <a:buChar char=""/>
              <a:tabLst>
                <a:tab pos="622300" algn="l"/>
                <a:tab pos="622935" algn="l"/>
              </a:tabLst>
            </a:pP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Hyphae </a:t>
            </a:r>
            <a:r>
              <a:rPr sz="2400" dirty="0">
                <a:solidFill>
                  <a:srgbClr val="F8F8F8"/>
                </a:solidFill>
                <a:latin typeface="Arial"/>
                <a:cs typeface="Arial"/>
              </a:rPr>
              <a:t>may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be </a:t>
            </a:r>
            <a:r>
              <a:rPr sz="2400" dirty="0">
                <a:solidFill>
                  <a:srgbClr val="F8F8F8"/>
                </a:solidFill>
                <a:latin typeface="Arial"/>
                <a:cs typeface="Arial"/>
              </a:rPr>
              <a:t>septate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or</a:t>
            </a:r>
            <a:r>
              <a:rPr sz="2400" spc="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non-septate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781800" y="3505200"/>
            <a:ext cx="1932051" cy="28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81800" y="1447800"/>
            <a:ext cx="1851025" cy="190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r>
              <a:rPr spc="-110" dirty="0"/>
              <a:t>1</a:t>
            </a:r>
            <a:r>
              <a:rPr dirty="0"/>
              <a:t>1.10.09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2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xfrm>
            <a:off x="1756029" y="6614860"/>
            <a:ext cx="171577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2990" y="1371853"/>
            <a:ext cx="857885" cy="1136650"/>
          </a:xfrm>
          <a:custGeom>
            <a:avLst/>
            <a:gdLst/>
            <a:ahLst/>
            <a:cxnLst/>
            <a:rect l="l" t="t" r="r" b="b"/>
            <a:pathLst>
              <a:path w="857885" h="1136650">
                <a:moveTo>
                  <a:pt x="0" y="857504"/>
                </a:moveTo>
                <a:lnTo>
                  <a:pt x="857542" y="1136142"/>
                </a:lnTo>
                <a:lnTo>
                  <a:pt x="278650" y="0"/>
                </a:lnTo>
                <a:lnTo>
                  <a:pt x="0" y="857504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82383" y="5813996"/>
            <a:ext cx="1275715" cy="638175"/>
          </a:xfrm>
          <a:custGeom>
            <a:avLst/>
            <a:gdLst/>
            <a:ahLst/>
            <a:cxnLst/>
            <a:rect l="l" t="t" r="r" b="b"/>
            <a:pathLst>
              <a:path w="1275715" h="638175">
                <a:moveTo>
                  <a:pt x="637667" y="0"/>
                </a:moveTo>
                <a:lnTo>
                  <a:pt x="0" y="637603"/>
                </a:lnTo>
                <a:lnTo>
                  <a:pt x="1275207" y="637603"/>
                </a:lnTo>
                <a:lnTo>
                  <a:pt x="637667" y="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83475" y="5264150"/>
            <a:ext cx="1352550" cy="1362075"/>
          </a:xfrm>
          <a:custGeom>
            <a:avLst/>
            <a:gdLst/>
            <a:ahLst/>
            <a:cxnLst/>
            <a:rect l="l" t="t" r="r" b="b"/>
            <a:pathLst>
              <a:path w="1352550" h="1362075">
                <a:moveTo>
                  <a:pt x="1352550" y="1362075"/>
                </a:moveTo>
                <a:lnTo>
                  <a:pt x="0" y="1362075"/>
                </a:lnTo>
                <a:lnTo>
                  <a:pt x="1352550" y="0"/>
                </a:lnTo>
                <a:lnTo>
                  <a:pt x="1352550" y="1362075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53426" y="4146550"/>
            <a:ext cx="1282700" cy="1282700"/>
          </a:xfrm>
          <a:custGeom>
            <a:avLst/>
            <a:gdLst/>
            <a:ahLst/>
            <a:cxnLst/>
            <a:rect l="l" t="t" r="r" b="b"/>
            <a:pathLst>
              <a:path w="1282700" h="1282700">
                <a:moveTo>
                  <a:pt x="0" y="641350"/>
                </a:moveTo>
                <a:lnTo>
                  <a:pt x="641350" y="0"/>
                </a:lnTo>
                <a:lnTo>
                  <a:pt x="1282700" y="641350"/>
                </a:lnTo>
                <a:lnTo>
                  <a:pt x="641350" y="1282700"/>
                </a:lnTo>
                <a:lnTo>
                  <a:pt x="0" y="64135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28797" y="6018212"/>
            <a:ext cx="840105" cy="840105"/>
          </a:xfrm>
          <a:custGeom>
            <a:avLst/>
            <a:gdLst/>
            <a:ahLst/>
            <a:cxnLst/>
            <a:rect l="l" t="t" r="r" b="b"/>
            <a:pathLst>
              <a:path w="840104" h="840104">
                <a:moveTo>
                  <a:pt x="839795" y="0"/>
                </a:moveTo>
                <a:lnTo>
                  <a:pt x="0" y="839787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60923" y="4610608"/>
            <a:ext cx="1407795" cy="2247900"/>
          </a:xfrm>
          <a:custGeom>
            <a:avLst/>
            <a:gdLst/>
            <a:ahLst/>
            <a:cxnLst/>
            <a:rect l="l" t="t" r="r" b="b"/>
            <a:pathLst>
              <a:path w="1407795" h="2247900">
                <a:moveTo>
                  <a:pt x="0" y="2247392"/>
                </a:moveTo>
                <a:lnTo>
                  <a:pt x="0" y="0"/>
                </a:lnTo>
                <a:lnTo>
                  <a:pt x="1407668" y="1407604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20334" y="3774059"/>
            <a:ext cx="638175" cy="1275715"/>
          </a:xfrm>
          <a:custGeom>
            <a:avLst/>
            <a:gdLst/>
            <a:ahLst/>
            <a:cxnLst/>
            <a:rect l="l" t="t" r="r" b="b"/>
            <a:pathLst>
              <a:path w="638175" h="1275714">
                <a:moveTo>
                  <a:pt x="0" y="637540"/>
                </a:moveTo>
                <a:lnTo>
                  <a:pt x="637666" y="1275207"/>
                </a:lnTo>
                <a:lnTo>
                  <a:pt x="637666" y="0"/>
                </a:lnTo>
                <a:lnTo>
                  <a:pt x="0" y="63754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94600" y="3482975"/>
            <a:ext cx="0" cy="1244600"/>
          </a:xfrm>
          <a:custGeom>
            <a:avLst/>
            <a:gdLst/>
            <a:ahLst/>
            <a:cxnLst/>
            <a:rect l="l" t="t" r="r" b="b"/>
            <a:pathLst>
              <a:path h="1244600">
                <a:moveTo>
                  <a:pt x="0" y="0"/>
                </a:moveTo>
                <a:lnTo>
                  <a:pt x="0" y="124460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65950" y="4098925"/>
            <a:ext cx="0" cy="1270000"/>
          </a:xfrm>
          <a:custGeom>
            <a:avLst/>
            <a:gdLst/>
            <a:ahLst/>
            <a:cxnLst/>
            <a:rect l="l" t="t" r="r" b="b"/>
            <a:pathLst>
              <a:path h="1270000">
                <a:moveTo>
                  <a:pt x="0" y="0"/>
                </a:moveTo>
                <a:lnTo>
                  <a:pt x="0" y="127000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65950" y="4730750"/>
            <a:ext cx="631825" cy="631825"/>
          </a:xfrm>
          <a:custGeom>
            <a:avLst/>
            <a:gdLst/>
            <a:ahLst/>
            <a:cxnLst/>
            <a:rect l="l" t="t" r="r" b="b"/>
            <a:pathLst>
              <a:path w="631825" h="631825">
                <a:moveTo>
                  <a:pt x="0" y="631825"/>
                </a:moveTo>
                <a:lnTo>
                  <a:pt x="631825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59600" y="3467100"/>
            <a:ext cx="638175" cy="638175"/>
          </a:xfrm>
          <a:custGeom>
            <a:avLst/>
            <a:gdLst/>
            <a:ahLst/>
            <a:cxnLst/>
            <a:rect l="l" t="t" r="r" b="b"/>
            <a:pathLst>
              <a:path w="638175" h="638175">
                <a:moveTo>
                  <a:pt x="0" y="638175"/>
                </a:moveTo>
                <a:lnTo>
                  <a:pt x="638175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53707" y="2946400"/>
            <a:ext cx="2590800" cy="1407795"/>
          </a:xfrm>
          <a:custGeom>
            <a:avLst/>
            <a:gdLst/>
            <a:ahLst/>
            <a:cxnLst/>
            <a:rect l="l" t="t" r="r" b="b"/>
            <a:pathLst>
              <a:path w="2590800" h="1407795">
                <a:moveTo>
                  <a:pt x="1407668" y="1407668"/>
                </a:moveTo>
                <a:lnTo>
                  <a:pt x="0" y="0"/>
                </a:lnTo>
                <a:lnTo>
                  <a:pt x="2590292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61376" y="3171337"/>
            <a:ext cx="1183005" cy="1183005"/>
          </a:xfrm>
          <a:custGeom>
            <a:avLst/>
            <a:gdLst/>
            <a:ahLst/>
            <a:cxnLst/>
            <a:rect l="l" t="t" r="r" b="b"/>
            <a:pathLst>
              <a:path w="1183004" h="1183004">
                <a:moveTo>
                  <a:pt x="1182624" y="0"/>
                </a:moveTo>
                <a:lnTo>
                  <a:pt x="0" y="1182730"/>
                </a:lnTo>
              </a:path>
            </a:pathLst>
          </a:custGeom>
          <a:ln w="12699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71600" y="64770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381000"/>
                </a:moveTo>
                <a:lnTo>
                  <a:pt x="304800" y="381000"/>
                </a:lnTo>
                <a:lnTo>
                  <a:pt x="304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66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28060">
              <a:lnSpc>
                <a:spcPct val="100000"/>
              </a:lnSpc>
            </a:pPr>
            <a:r>
              <a:rPr sz="4400" dirty="0"/>
              <a:t>CLASSIFICATION</a:t>
            </a:r>
            <a:endParaRPr sz="4400"/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r>
              <a:rPr spc="-110" dirty="0"/>
              <a:t>1</a:t>
            </a:r>
            <a:r>
              <a:rPr dirty="0"/>
              <a:t>1.10.09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2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754176" y="1830196"/>
            <a:ext cx="6412865" cy="2547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1665" indent="-608965">
              <a:lnSpc>
                <a:spcPct val="100000"/>
              </a:lnSpc>
              <a:buClr>
                <a:srgbClr val="6666FF"/>
              </a:buClr>
              <a:buSzPct val="70312"/>
              <a:buFont typeface="Wingdings"/>
              <a:buChar char=""/>
              <a:tabLst>
                <a:tab pos="621665" algn="l"/>
                <a:tab pos="622300" algn="l"/>
              </a:tabLst>
            </a:pPr>
            <a:r>
              <a:rPr sz="3200" spc="-5" dirty="0">
                <a:solidFill>
                  <a:srgbClr val="F8F8F8"/>
                </a:solidFill>
                <a:latin typeface="Arial"/>
                <a:cs typeface="Arial"/>
              </a:rPr>
              <a:t>Depending </a:t>
            </a:r>
            <a:r>
              <a:rPr sz="3200" dirty="0">
                <a:solidFill>
                  <a:srgbClr val="F8F8F8"/>
                </a:solidFill>
                <a:latin typeface="Arial"/>
                <a:cs typeface="Arial"/>
              </a:rPr>
              <a:t>on </a:t>
            </a:r>
            <a:r>
              <a:rPr sz="3200" b="1" u="heavy" spc="-5" dirty="0">
                <a:solidFill>
                  <a:srgbClr val="F8F8F8"/>
                </a:solidFill>
                <a:latin typeface="Arial"/>
                <a:cs typeface="Arial"/>
              </a:rPr>
              <a:t>cell</a:t>
            </a:r>
            <a:r>
              <a:rPr sz="3200" b="1" u="heavy" spc="-3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3200" b="1" u="heavy" spc="-5" dirty="0">
                <a:solidFill>
                  <a:srgbClr val="F8F8F8"/>
                </a:solidFill>
                <a:latin typeface="Arial"/>
                <a:cs typeface="Arial"/>
              </a:rPr>
              <a:t>morphology</a:t>
            </a:r>
            <a:endParaRPr sz="3200">
              <a:latin typeface="Arial"/>
              <a:cs typeface="Arial"/>
            </a:endParaRPr>
          </a:p>
          <a:p>
            <a:pPr marL="1002665" lvl="1" indent="-532765">
              <a:lnSpc>
                <a:spcPct val="100000"/>
              </a:lnSpc>
              <a:spcBef>
                <a:spcPts val="685"/>
              </a:spcBef>
              <a:buClr>
                <a:srgbClr val="FFCC00"/>
              </a:buClr>
              <a:buSzPct val="64285"/>
              <a:buAutoNum type="arabicPeriod"/>
              <a:tabLst>
                <a:tab pos="1002665" algn="l"/>
                <a:tab pos="1003300" algn="l"/>
              </a:tabLst>
            </a:pPr>
            <a:r>
              <a:rPr sz="2800" spc="-5" dirty="0">
                <a:solidFill>
                  <a:srgbClr val="F8F8F8"/>
                </a:solidFill>
                <a:latin typeface="Arial"/>
                <a:cs typeface="Arial"/>
              </a:rPr>
              <a:t>Yeasts</a:t>
            </a:r>
            <a:endParaRPr sz="2800">
              <a:latin typeface="Arial"/>
              <a:cs typeface="Arial"/>
            </a:endParaRPr>
          </a:p>
          <a:p>
            <a:pPr marL="1002665" lvl="1" indent="-532765">
              <a:lnSpc>
                <a:spcPct val="100000"/>
              </a:lnSpc>
              <a:spcBef>
                <a:spcPts val="675"/>
              </a:spcBef>
              <a:buClr>
                <a:srgbClr val="FFCC00"/>
              </a:buClr>
              <a:buSzPct val="64285"/>
              <a:buAutoNum type="arabicPeriod"/>
              <a:tabLst>
                <a:tab pos="1002665" algn="l"/>
                <a:tab pos="1003300" algn="l"/>
              </a:tabLst>
            </a:pPr>
            <a:r>
              <a:rPr sz="2800" spc="-5" dirty="0">
                <a:solidFill>
                  <a:srgbClr val="F8F8F8"/>
                </a:solidFill>
                <a:latin typeface="Arial"/>
                <a:cs typeface="Arial"/>
              </a:rPr>
              <a:t>Yeast like</a:t>
            </a:r>
            <a:r>
              <a:rPr sz="2800" spc="-6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8F8F8"/>
                </a:solidFill>
                <a:latin typeface="Arial"/>
                <a:cs typeface="Arial"/>
              </a:rPr>
              <a:t>fungi</a:t>
            </a:r>
            <a:endParaRPr sz="2800">
              <a:latin typeface="Arial"/>
              <a:cs typeface="Arial"/>
            </a:endParaRPr>
          </a:p>
          <a:p>
            <a:pPr marL="1002665" lvl="1" indent="-532765">
              <a:lnSpc>
                <a:spcPct val="100000"/>
              </a:lnSpc>
              <a:spcBef>
                <a:spcPts val="670"/>
              </a:spcBef>
              <a:buClr>
                <a:srgbClr val="FFCC00"/>
              </a:buClr>
              <a:buSzPct val="64285"/>
              <a:buAutoNum type="arabicPeriod"/>
              <a:tabLst>
                <a:tab pos="1002665" algn="l"/>
                <a:tab pos="1003300" algn="l"/>
              </a:tabLst>
            </a:pPr>
            <a:r>
              <a:rPr sz="2800" spc="-5" dirty="0">
                <a:solidFill>
                  <a:srgbClr val="F8F8F8"/>
                </a:solidFill>
                <a:latin typeface="Arial"/>
                <a:cs typeface="Arial"/>
              </a:rPr>
              <a:t>Molds</a:t>
            </a:r>
            <a:endParaRPr sz="2800">
              <a:latin typeface="Arial"/>
              <a:cs typeface="Arial"/>
            </a:endParaRPr>
          </a:p>
          <a:p>
            <a:pPr marL="1002665" lvl="1" indent="-532765">
              <a:lnSpc>
                <a:spcPct val="100000"/>
              </a:lnSpc>
              <a:spcBef>
                <a:spcPts val="670"/>
              </a:spcBef>
              <a:buClr>
                <a:srgbClr val="FFCC00"/>
              </a:buClr>
              <a:buSzPct val="64285"/>
              <a:buAutoNum type="arabicPeriod"/>
              <a:tabLst>
                <a:tab pos="1002665" algn="l"/>
                <a:tab pos="1003300" algn="l"/>
              </a:tabLst>
            </a:pPr>
            <a:r>
              <a:rPr sz="2800" spc="-5" dirty="0">
                <a:solidFill>
                  <a:srgbClr val="F8F8F8"/>
                </a:solidFill>
                <a:latin typeface="Arial"/>
                <a:cs typeface="Arial"/>
              </a:rPr>
              <a:t>Dimorphic</a:t>
            </a:r>
            <a:r>
              <a:rPr sz="2800" spc="-4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8F8F8"/>
                </a:solidFill>
                <a:latin typeface="Arial"/>
                <a:cs typeface="Arial"/>
              </a:rPr>
              <a:t>fungi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2990" y="1371853"/>
            <a:ext cx="857885" cy="1136650"/>
          </a:xfrm>
          <a:custGeom>
            <a:avLst/>
            <a:gdLst/>
            <a:ahLst/>
            <a:cxnLst/>
            <a:rect l="l" t="t" r="r" b="b"/>
            <a:pathLst>
              <a:path w="857885" h="1136650">
                <a:moveTo>
                  <a:pt x="0" y="857504"/>
                </a:moveTo>
                <a:lnTo>
                  <a:pt x="857542" y="1136142"/>
                </a:lnTo>
                <a:lnTo>
                  <a:pt x="278650" y="0"/>
                </a:lnTo>
                <a:lnTo>
                  <a:pt x="0" y="857504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82383" y="5813996"/>
            <a:ext cx="1275715" cy="638175"/>
          </a:xfrm>
          <a:custGeom>
            <a:avLst/>
            <a:gdLst/>
            <a:ahLst/>
            <a:cxnLst/>
            <a:rect l="l" t="t" r="r" b="b"/>
            <a:pathLst>
              <a:path w="1275715" h="638175">
                <a:moveTo>
                  <a:pt x="637667" y="0"/>
                </a:moveTo>
                <a:lnTo>
                  <a:pt x="0" y="637603"/>
                </a:lnTo>
                <a:lnTo>
                  <a:pt x="1275207" y="637603"/>
                </a:lnTo>
                <a:lnTo>
                  <a:pt x="637667" y="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83475" y="5264150"/>
            <a:ext cx="1352550" cy="1362075"/>
          </a:xfrm>
          <a:custGeom>
            <a:avLst/>
            <a:gdLst/>
            <a:ahLst/>
            <a:cxnLst/>
            <a:rect l="l" t="t" r="r" b="b"/>
            <a:pathLst>
              <a:path w="1352550" h="1362075">
                <a:moveTo>
                  <a:pt x="1352550" y="1362075"/>
                </a:moveTo>
                <a:lnTo>
                  <a:pt x="0" y="1362075"/>
                </a:lnTo>
                <a:lnTo>
                  <a:pt x="1352550" y="0"/>
                </a:lnTo>
                <a:lnTo>
                  <a:pt x="1352550" y="1362075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53426" y="4146550"/>
            <a:ext cx="1282700" cy="1282700"/>
          </a:xfrm>
          <a:custGeom>
            <a:avLst/>
            <a:gdLst/>
            <a:ahLst/>
            <a:cxnLst/>
            <a:rect l="l" t="t" r="r" b="b"/>
            <a:pathLst>
              <a:path w="1282700" h="1282700">
                <a:moveTo>
                  <a:pt x="0" y="641350"/>
                </a:moveTo>
                <a:lnTo>
                  <a:pt x="641350" y="0"/>
                </a:lnTo>
                <a:lnTo>
                  <a:pt x="1282700" y="641350"/>
                </a:lnTo>
                <a:lnTo>
                  <a:pt x="641350" y="1282700"/>
                </a:lnTo>
                <a:lnTo>
                  <a:pt x="0" y="64135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28797" y="6018212"/>
            <a:ext cx="840105" cy="840105"/>
          </a:xfrm>
          <a:custGeom>
            <a:avLst/>
            <a:gdLst/>
            <a:ahLst/>
            <a:cxnLst/>
            <a:rect l="l" t="t" r="r" b="b"/>
            <a:pathLst>
              <a:path w="840104" h="840104">
                <a:moveTo>
                  <a:pt x="839795" y="0"/>
                </a:moveTo>
                <a:lnTo>
                  <a:pt x="0" y="839787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60923" y="4610608"/>
            <a:ext cx="1407795" cy="2247900"/>
          </a:xfrm>
          <a:custGeom>
            <a:avLst/>
            <a:gdLst/>
            <a:ahLst/>
            <a:cxnLst/>
            <a:rect l="l" t="t" r="r" b="b"/>
            <a:pathLst>
              <a:path w="1407795" h="2247900">
                <a:moveTo>
                  <a:pt x="0" y="2247392"/>
                </a:moveTo>
                <a:lnTo>
                  <a:pt x="0" y="0"/>
                </a:lnTo>
                <a:lnTo>
                  <a:pt x="1407668" y="1407604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20334" y="3774059"/>
            <a:ext cx="638175" cy="1275715"/>
          </a:xfrm>
          <a:custGeom>
            <a:avLst/>
            <a:gdLst/>
            <a:ahLst/>
            <a:cxnLst/>
            <a:rect l="l" t="t" r="r" b="b"/>
            <a:pathLst>
              <a:path w="638175" h="1275714">
                <a:moveTo>
                  <a:pt x="0" y="637540"/>
                </a:moveTo>
                <a:lnTo>
                  <a:pt x="637666" y="1275207"/>
                </a:lnTo>
                <a:lnTo>
                  <a:pt x="637666" y="0"/>
                </a:lnTo>
                <a:lnTo>
                  <a:pt x="0" y="63754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94600" y="3482975"/>
            <a:ext cx="0" cy="1244600"/>
          </a:xfrm>
          <a:custGeom>
            <a:avLst/>
            <a:gdLst/>
            <a:ahLst/>
            <a:cxnLst/>
            <a:rect l="l" t="t" r="r" b="b"/>
            <a:pathLst>
              <a:path h="1244600">
                <a:moveTo>
                  <a:pt x="0" y="0"/>
                </a:moveTo>
                <a:lnTo>
                  <a:pt x="0" y="124460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65950" y="4098925"/>
            <a:ext cx="0" cy="1270000"/>
          </a:xfrm>
          <a:custGeom>
            <a:avLst/>
            <a:gdLst/>
            <a:ahLst/>
            <a:cxnLst/>
            <a:rect l="l" t="t" r="r" b="b"/>
            <a:pathLst>
              <a:path h="1270000">
                <a:moveTo>
                  <a:pt x="0" y="0"/>
                </a:moveTo>
                <a:lnTo>
                  <a:pt x="0" y="127000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65950" y="4730750"/>
            <a:ext cx="631825" cy="631825"/>
          </a:xfrm>
          <a:custGeom>
            <a:avLst/>
            <a:gdLst/>
            <a:ahLst/>
            <a:cxnLst/>
            <a:rect l="l" t="t" r="r" b="b"/>
            <a:pathLst>
              <a:path w="631825" h="631825">
                <a:moveTo>
                  <a:pt x="0" y="631825"/>
                </a:moveTo>
                <a:lnTo>
                  <a:pt x="631825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59600" y="3467100"/>
            <a:ext cx="638175" cy="638175"/>
          </a:xfrm>
          <a:custGeom>
            <a:avLst/>
            <a:gdLst/>
            <a:ahLst/>
            <a:cxnLst/>
            <a:rect l="l" t="t" r="r" b="b"/>
            <a:pathLst>
              <a:path w="638175" h="638175">
                <a:moveTo>
                  <a:pt x="0" y="638175"/>
                </a:moveTo>
                <a:lnTo>
                  <a:pt x="638175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53707" y="2946400"/>
            <a:ext cx="2590800" cy="1407795"/>
          </a:xfrm>
          <a:custGeom>
            <a:avLst/>
            <a:gdLst/>
            <a:ahLst/>
            <a:cxnLst/>
            <a:rect l="l" t="t" r="r" b="b"/>
            <a:pathLst>
              <a:path w="2590800" h="1407795">
                <a:moveTo>
                  <a:pt x="1407668" y="1407668"/>
                </a:moveTo>
                <a:lnTo>
                  <a:pt x="0" y="0"/>
                </a:lnTo>
                <a:lnTo>
                  <a:pt x="2590292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61376" y="3171337"/>
            <a:ext cx="1183005" cy="1183005"/>
          </a:xfrm>
          <a:custGeom>
            <a:avLst/>
            <a:gdLst/>
            <a:ahLst/>
            <a:cxnLst/>
            <a:rect l="l" t="t" r="r" b="b"/>
            <a:pathLst>
              <a:path w="1183004" h="1183004">
                <a:moveTo>
                  <a:pt x="1182624" y="0"/>
                </a:moveTo>
                <a:lnTo>
                  <a:pt x="0" y="1182730"/>
                </a:lnTo>
              </a:path>
            </a:pathLst>
          </a:custGeom>
          <a:ln w="12699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71600" y="64770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381000"/>
                </a:moveTo>
                <a:lnTo>
                  <a:pt x="304800" y="381000"/>
                </a:lnTo>
                <a:lnTo>
                  <a:pt x="304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66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99760">
              <a:lnSpc>
                <a:spcPct val="100000"/>
              </a:lnSpc>
            </a:pPr>
            <a:r>
              <a:rPr spc="-5" dirty="0"/>
              <a:t>1.</a:t>
            </a:r>
            <a:r>
              <a:rPr spc="-80" dirty="0"/>
              <a:t> </a:t>
            </a:r>
            <a:r>
              <a:rPr spc="-5" dirty="0"/>
              <a:t>Yeasts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54176" y="1834260"/>
            <a:ext cx="4003675" cy="3155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1665" marR="339090" indent="-608965">
              <a:lnSpc>
                <a:spcPct val="100000"/>
              </a:lnSpc>
              <a:buClr>
                <a:srgbClr val="6666FF"/>
              </a:buClr>
              <a:buSzPct val="68750"/>
              <a:buFont typeface="Wingdings"/>
              <a:buChar char=""/>
              <a:tabLst>
                <a:tab pos="621665" algn="l"/>
                <a:tab pos="622300" algn="l"/>
              </a:tabLst>
            </a:pP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Unicellular fungi which  reproduce by</a:t>
            </a:r>
            <a:r>
              <a:rPr sz="2400" spc="-2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budding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6666FF"/>
              </a:buClr>
              <a:buFont typeface="Wingdings"/>
              <a:buChar char=""/>
            </a:pPr>
            <a:endParaRPr sz="3500">
              <a:latin typeface="Times New Roman"/>
              <a:cs typeface="Times New Roman"/>
            </a:endParaRPr>
          </a:p>
          <a:p>
            <a:pPr marL="621665" marR="5080" indent="-608965">
              <a:lnSpc>
                <a:spcPct val="100000"/>
              </a:lnSpc>
              <a:buClr>
                <a:srgbClr val="6666FF"/>
              </a:buClr>
              <a:buSzPct val="68750"/>
              <a:buFont typeface="Wingdings"/>
              <a:buChar char=""/>
              <a:tabLst>
                <a:tab pos="621665" algn="l"/>
                <a:tab pos="622300" algn="l"/>
                <a:tab pos="2196465" algn="l"/>
                <a:tab pos="2467610" algn="l"/>
              </a:tabLst>
            </a:pPr>
            <a:r>
              <a:rPr sz="2400" dirty="0">
                <a:solidFill>
                  <a:srgbClr val="F8F8F8"/>
                </a:solidFill>
                <a:latin typeface="Arial"/>
                <a:cs typeface="Arial"/>
              </a:rPr>
              <a:t>On</a:t>
            </a:r>
            <a:r>
              <a:rPr sz="2400" spc="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culture	</a:t>
            </a:r>
            <a:r>
              <a:rPr sz="2400" dirty="0">
                <a:solidFill>
                  <a:srgbClr val="F8F8F8"/>
                </a:solidFill>
                <a:latin typeface="Arial"/>
                <a:cs typeface="Arial"/>
              </a:rPr>
              <a:t>-	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produce  </a:t>
            </a:r>
            <a:r>
              <a:rPr sz="2400" dirty="0">
                <a:solidFill>
                  <a:srgbClr val="F8F8F8"/>
                </a:solidFill>
                <a:latin typeface="Arial"/>
                <a:cs typeface="Arial"/>
              </a:rPr>
              <a:t>smooth, creamy</a:t>
            </a:r>
            <a:r>
              <a:rPr sz="2400" spc="-8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colonies</a:t>
            </a:r>
            <a:endParaRPr sz="2400">
              <a:latin typeface="Arial"/>
              <a:cs typeface="Arial"/>
            </a:endParaRPr>
          </a:p>
          <a:p>
            <a:pPr marL="621665" marR="102235" indent="-21590">
              <a:lnSpc>
                <a:spcPct val="100000"/>
              </a:lnSpc>
              <a:spcBef>
                <a:spcPts val="575"/>
              </a:spcBef>
              <a:tabLst>
                <a:tab pos="1277620" algn="l"/>
              </a:tabLst>
            </a:pPr>
            <a:r>
              <a:rPr sz="2400" dirty="0">
                <a:solidFill>
                  <a:srgbClr val="F8F8F8"/>
                </a:solidFill>
                <a:latin typeface="Arial"/>
                <a:cs typeface="Arial"/>
              </a:rPr>
              <a:t>e.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g	Cryptococcus  </a:t>
            </a:r>
            <a:r>
              <a:rPr sz="2400" dirty="0">
                <a:solidFill>
                  <a:srgbClr val="F8F8F8"/>
                </a:solidFill>
                <a:latin typeface="Arial"/>
                <a:cs typeface="Arial"/>
              </a:rPr>
              <a:t>neoformans</a:t>
            </a:r>
            <a:r>
              <a:rPr sz="2400" spc="-4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(capsulated  </a:t>
            </a:r>
            <a:r>
              <a:rPr sz="2400" dirty="0">
                <a:solidFill>
                  <a:srgbClr val="F8F8F8"/>
                </a:solidFill>
                <a:latin typeface="Arial"/>
                <a:cs typeface="Arial"/>
              </a:rPr>
              <a:t>yeast)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10200" y="4038600"/>
            <a:ext cx="3017901" cy="1885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10200" y="1600200"/>
            <a:ext cx="3011424" cy="1939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r>
              <a:rPr spc="-110" dirty="0"/>
              <a:t>1</a:t>
            </a:r>
            <a:r>
              <a:rPr dirty="0"/>
              <a:t>1.10.09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2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xfrm>
            <a:off x="1756029" y="6614860"/>
            <a:ext cx="171577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2990" y="1371853"/>
            <a:ext cx="857885" cy="1136650"/>
          </a:xfrm>
          <a:custGeom>
            <a:avLst/>
            <a:gdLst/>
            <a:ahLst/>
            <a:cxnLst/>
            <a:rect l="l" t="t" r="r" b="b"/>
            <a:pathLst>
              <a:path w="857885" h="1136650">
                <a:moveTo>
                  <a:pt x="0" y="857504"/>
                </a:moveTo>
                <a:lnTo>
                  <a:pt x="857542" y="1136142"/>
                </a:lnTo>
                <a:lnTo>
                  <a:pt x="278650" y="0"/>
                </a:lnTo>
                <a:lnTo>
                  <a:pt x="0" y="857504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82383" y="5813996"/>
            <a:ext cx="1275715" cy="638175"/>
          </a:xfrm>
          <a:custGeom>
            <a:avLst/>
            <a:gdLst/>
            <a:ahLst/>
            <a:cxnLst/>
            <a:rect l="l" t="t" r="r" b="b"/>
            <a:pathLst>
              <a:path w="1275715" h="638175">
                <a:moveTo>
                  <a:pt x="637667" y="0"/>
                </a:moveTo>
                <a:lnTo>
                  <a:pt x="0" y="637603"/>
                </a:lnTo>
                <a:lnTo>
                  <a:pt x="1275207" y="637603"/>
                </a:lnTo>
                <a:lnTo>
                  <a:pt x="637667" y="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83475" y="5264150"/>
            <a:ext cx="1352550" cy="1362075"/>
          </a:xfrm>
          <a:custGeom>
            <a:avLst/>
            <a:gdLst/>
            <a:ahLst/>
            <a:cxnLst/>
            <a:rect l="l" t="t" r="r" b="b"/>
            <a:pathLst>
              <a:path w="1352550" h="1362075">
                <a:moveTo>
                  <a:pt x="1352550" y="1362075"/>
                </a:moveTo>
                <a:lnTo>
                  <a:pt x="0" y="1362075"/>
                </a:lnTo>
                <a:lnTo>
                  <a:pt x="1352550" y="0"/>
                </a:lnTo>
                <a:lnTo>
                  <a:pt x="1352550" y="1362075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53426" y="4146550"/>
            <a:ext cx="1282700" cy="1282700"/>
          </a:xfrm>
          <a:custGeom>
            <a:avLst/>
            <a:gdLst/>
            <a:ahLst/>
            <a:cxnLst/>
            <a:rect l="l" t="t" r="r" b="b"/>
            <a:pathLst>
              <a:path w="1282700" h="1282700">
                <a:moveTo>
                  <a:pt x="0" y="641350"/>
                </a:moveTo>
                <a:lnTo>
                  <a:pt x="641350" y="0"/>
                </a:lnTo>
                <a:lnTo>
                  <a:pt x="1282700" y="641350"/>
                </a:lnTo>
                <a:lnTo>
                  <a:pt x="641350" y="1282700"/>
                </a:lnTo>
                <a:lnTo>
                  <a:pt x="0" y="64135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28797" y="6018212"/>
            <a:ext cx="840105" cy="840105"/>
          </a:xfrm>
          <a:custGeom>
            <a:avLst/>
            <a:gdLst/>
            <a:ahLst/>
            <a:cxnLst/>
            <a:rect l="l" t="t" r="r" b="b"/>
            <a:pathLst>
              <a:path w="840104" h="840104">
                <a:moveTo>
                  <a:pt x="839795" y="0"/>
                </a:moveTo>
                <a:lnTo>
                  <a:pt x="0" y="839787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60923" y="4610608"/>
            <a:ext cx="1407795" cy="2247900"/>
          </a:xfrm>
          <a:custGeom>
            <a:avLst/>
            <a:gdLst/>
            <a:ahLst/>
            <a:cxnLst/>
            <a:rect l="l" t="t" r="r" b="b"/>
            <a:pathLst>
              <a:path w="1407795" h="2247900">
                <a:moveTo>
                  <a:pt x="0" y="2247392"/>
                </a:moveTo>
                <a:lnTo>
                  <a:pt x="0" y="0"/>
                </a:lnTo>
                <a:lnTo>
                  <a:pt x="1407668" y="1407604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20334" y="3774059"/>
            <a:ext cx="638175" cy="1275715"/>
          </a:xfrm>
          <a:custGeom>
            <a:avLst/>
            <a:gdLst/>
            <a:ahLst/>
            <a:cxnLst/>
            <a:rect l="l" t="t" r="r" b="b"/>
            <a:pathLst>
              <a:path w="638175" h="1275714">
                <a:moveTo>
                  <a:pt x="0" y="637540"/>
                </a:moveTo>
                <a:lnTo>
                  <a:pt x="637666" y="1275207"/>
                </a:lnTo>
                <a:lnTo>
                  <a:pt x="637666" y="0"/>
                </a:lnTo>
                <a:lnTo>
                  <a:pt x="0" y="63754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94600" y="3482975"/>
            <a:ext cx="0" cy="1244600"/>
          </a:xfrm>
          <a:custGeom>
            <a:avLst/>
            <a:gdLst/>
            <a:ahLst/>
            <a:cxnLst/>
            <a:rect l="l" t="t" r="r" b="b"/>
            <a:pathLst>
              <a:path h="1244600">
                <a:moveTo>
                  <a:pt x="0" y="0"/>
                </a:moveTo>
                <a:lnTo>
                  <a:pt x="0" y="124460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65950" y="4098925"/>
            <a:ext cx="0" cy="1270000"/>
          </a:xfrm>
          <a:custGeom>
            <a:avLst/>
            <a:gdLst/>
            <a:ahLst/>
            <a:cxnLst/>
            <a:rect l="l" t="t" r="r" b="b"/>
            <a:pathLst>
              <a:path h="1270000">
                <a:moveTo>
                  <a:pt x="0" y="0"/>
                </a:moveTo>
                <a:lnTo>
                  <a:pt x="0" y="127000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65950" y="4730750"/>
            <a:ext cx="631825" cy="631825"/>
          </a:xfrm>
          <a:custGeom>
            <a:avLst/>
            <a:gdLst/>
            <a:ahLst/>
            <a:cxnLst/>
            <a:rect l="l" t="t" r="r" b="b"/>
            <a:pathLst>
              <a:path w="631825" h="631825">
                <a:moveTo>
                  <a:pt x="0" y="631825"/>
                </a:moveTo>
                <a:lnTo>
                  <a:pt x="631825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59600" y="3467100"/>
            <a:ext cx="638175" cy="638175"/>
          </a:xfrm>
          <a:custGeom>
            <a:avLst/>
            <a:gdLst/>
            <a:ahLst/>
            <a:cxnLst/>
            <a:rect l="l" t="t" r="r" b="b"/>
            <a:pathLst>
              <a:path w="638175" h="638175">
                <a:moveTo>
                  <a:pt x="0" y="638175"/>
                </a:moveTo>
                <a:lnTo>
                  <a:pt x="638175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53707" y="2946400"/>
            <a:ext cx="2590800" cy="1407795"/>
          </a:xfrm>
          <a:custGeom>
            <a:avLst/>
            <a:gdLst/>
            <a:ahLst/>
            <a:cxnLst/>
            <a:rect l="l" t="t" r="r" b="b"/>
            <a:pathLst>
              <a:path w="2590800" h="1407795">
                <a:moveTo>
                  <a:pt x="1407668" y="1407668"/>
                </a:moveTo>
                <a:lnTo>
                  <a:pt x="0" y="0"/>
                </a:lnTo>
                <a:lnTo>
                  <a:pt x="2590292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61376" y="3171337"/>
            <a:ext cx="1183005" cy="1183005"/>
          </a:xfrm>
          <a:custGeom>
            <a:avLst/>
            <a:gdLst/>
            <a:ahLst/>
            <a:cxnLst/>
            <a:rect l="l" t="t" r="r" b="b"/>
            <a:pathLst>
              <a:path w="1183004" h="1183004">
                <a:moveTo>
                  <a:pt x="1182624" y="0"/>
                </a:moveTo>
                <a:lnTo>
                  <a:pt x="0" y="1182730"/>
                </a:lnTo>
              </a:path>
            </a:pathLst>
          </a:custGeom>
          <a:ln w="12699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71600" y="64770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381000"/>
                </a:moveTo>
                <a:lnTo>
                  <a:pt x="304800" y="381000"/>
                </a:lnTo>
                <a:lnTo>
                  <a:pt x="304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66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81779">
              <a:lnSpc>
                <a:spcPct val="100000"/>
              </a:lnSpc>
            </a:pPr>
            <a:r>
              <a:rPr spc="-5" dirty="0"/>
              <a:t>2. Yeast like</a:t>
            </a:r>
            <a:r>
              <a:rPr spc="-45" dirty="0"/>
              <a:t> </a:t>
            </a:r>
            <a:r>
              <a:rPr spc="-5" dirty="0"/>
              <a:t>fungi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54176" y="1484503"/>
            <a:ext cx="7126605" cy="1887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1665" marR="5080" indent="-608965">
              <a:lnSpc>
                <a:spcPct val="80000"/>
              </a:lnSpc>
              <a:buClr>
                <a:srgbClr val="6666FF"/>
              </a:buClr>
              <a:buSzPct val="69642"/>
              <a:buFont typeface="Wingdings"/>
              <a:buChar char=""/>
              <a:tabLst>
                <a:tab pos="621665" algn="l"/>
                <a:tab pos="622300" algn="l"/>
              </a:tabLst>
            </a:pPr>
            <a:r>
              <a:rPr sz="2800" spc="-5" dirty="0">
                <a:solidFill>
                  <a:srgbClr val="F8F8F8"/>
                </a:solidFill>
                <a:latin typeface="Arial"/>
                <a:cs typeface="Arial"/>
              </a:rPr>
              <a:t>Grow partly as yeasts and partly as  elongated cells resembling hyphae which  are </a:t>
            </a:r>
            <a:r>
              <a:rPr sz="2800" dirty="0">
                <a:solidFill>
                  <a:srgbClr val="F8F8F8"/>
                </a:solidFill>
                <a:latin typeface="Arial"/>
                <a:cs typeface="Arial"/>
              </a:rPr>
              <a:t>called</a:t>
            </a:r>
            <a:r>
              <a:rPr sz="2800" spc="-1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800" u="heavy" spc="-5" dirty="0">
                <a:solidFill>
                  <a:srgbClr val="F8F8F8"/>
                </a:solidFill>
                <a:latin typeface="Arial"/>
                <a:cs typeface="Arial"/>
              </a:rPr>
              <a:t>pseudohyphae.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6666FF"/>
              </a:buClr>
              <a:buFont typeface="Wingdings"/>
              <a:buChar char=""/>
            </a:pPr>
            <a:endParaRPr sz="2900">
              <a:latin typeface="Times New Roman"/>
              <a:cs typeface="Times New Roman"/>
            </a:endParaRPr>
          </a:p>
          <a:p>
            <a:pPr marL="621665" indent="-608965">
              <a:lnSpc>
                <a:spcPct val="100000"/>
              </a:lnSpc>
              <a:buClr>
                <a:srgbClr val="6666FF"/>
              </a:buClr>
              <a:buSzPct val="69642"/>
              <a:buFont typeface="Wingdings"/>
              <a:buChar char=""/>
              <a:tabLst>
                <a:tab pos="621665" algn="l"/>
                <a:tab pos="622300" algn="l"/>
              </a:tabLst>
            </a:pPr>
            <a:r>
              <a:rPr sz="2800" dirty="0">
                <a:solidFill>
                  <a:srgbClr val="F8F8F8"/>
                </a:solidFill>
                <a:latin typeface="Arial"/>
                <a:cs typeface="Arial"/>
              </a:rPr>
              <a:t>e.g. </a:t>
            </a:r>
            <a:r>
              <a:rPr sz="2800" spc="-5" dirty="0">
                <a:solidFill>
                  <a:srgbClr val="F8F8F8"/>
                </a:solidFill>
                <a:latin typeface="Arial"/>
                <a:cs typeface="Arial"/>
              </a:rPr>
              <a:t>Candida</a:t>
            </a:r>
            <a:r>
              <a:rPr sz="2800" spc="-2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8F8F8"/>
                </a:solidFill>
                <a:latin typeface="Arial"/>
                <a:cs typeface="Arial"/>
              </a:rPr>
              <a:t>albicans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876800" y="3657536"/>
            <a:ext cx="3852799" cy="2500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r>
              <a:rPr spc="-110" dirty="0"/>
              <a:t>1</a:t>
            </a:r>
            <a:r>
              <a:rPr dirty="0"/>
              <a:t>1.10.09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2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xfrm>
            <a:off x="1756029" y="6614860"/>
            <a:ext cx="171577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2990" y="1371853"/>
            <a:ext cx="857885" cy="1136650"/>
          </a:xfrm>
          <a:custGeom>
            <a:avLst/>
            <a:gdLst/>
            <a:ahLst/>
            <a:cxnLst/>
            <a:rect l="l" t="t" r="r" b="b"/>
            <a:pathLst>
              <a:path w="857885" h="1136650">
                <a:moveTo>
                  <a:pt x="0" y="857504"/>
                </a:moveTo>
                <a:lnTo>
                  <a:pt x="857542" y="1136142"/>
                </a:lnTo>
                <a:lnTo>
                  <a:pt x="278650" y="0"/>
                </a:lnTo>
                <a:lnTo>
                  <a:pt x="0" y="857504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82383" y="5813996"/>
            <a:ext cx="1275715" cy="638175"/>
          </a:xfrm>
          <a:custGeom>
            <a:avLst/>
            <a:gdLst/>
            <a:ahLst/>
            <a:cxnLst/>
            <a:rect l="l" t="t" r="r" b="b"/>
            <a:pathLst>
              <a:path w="1275715" h="638175">
                <a:moveTo>
                  <a:pt x="637667" y="0"/>
                </a:moveTo>
                <a:lnTo>
                  <a:pt x="0" y="637603"/>
                </a:lnTo>
                <a:lnTo>
                  <a:pt x="1275207" y="637603"/>
                </a:lnTo>
                <a:lnTo>
                  <a:pt x="637667" y="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83475" y="5264150"/>
            <a:ext cx="1352550" cy="1362075"/>
          </a:xfrm>
          <a:custGeom>
            <a:avLst/>
            <a:gdLst/>
            <a:ahLst/>
            <a:cxnLst/>
            <a:rect l="l" t="t" r="r" b="b"/>
            <a:pathLst>
              <a:path w="1352550" h="1362075">
                <a:moveTo>
                  <a:pt x="1352550" y="1362075"/>
                </a:moveTo>
                <a:lnTo>
                  <a:pt x="0" y="1362075"/>
                </a:lnTo>
                <a:lnTo>
                  <a:pt x="1352550" y="0"/>
                </a:lnTo>
                <a:lnTo>
                  <a:pt x="1352550" y="1362075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53426" y="4146550"/>
            <a:ext cx="1282700" cy="1282700"/>
          </a:xfrm>
          <a:custGeom>
            <a:avLst/>
            <a:gdLst/>
            <a:ahLst/>
            <a:cxnLst/>
            <a:rect l="l" t="t" r="r" b="b"/>
            <a:pathLst>
              <a:path w="1282700" h="1282700">
                <a:moveTo>
                  <a:pt x="0" y="641350"/>
                </a:moveTo>
                <a:lnTo>
                  <a:pt x="641350" y="0"/>
                </a:lnTo>
                <a:lnTo>
                  <a:pt x="1282700" y="641350"/>
                </a:lnTo>
                <a:lnTo>
                  <a:pt x="641350" y="1282700"/>
                </a:lnTo>
                <a:lnTo>
                  <a:pt x="0" y="64135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28797" y="6018212"/>
            <a:ext cx="840105" cy="840105"/>
          </a:xfrm>
          <a:custGeom>
            <a:avLst/>
            <a:gdLst/>
            <a:ahLst/>
            <a:cxnLst/>
            <a:rect l="l" t="t" r="r" b="b"/>
            <a:pathLst>
              <a:path w="840104" h="840104">
                <a:moveTo>
                  <a:pt x="839795" y="0"/>
                </a:moveTo>
                <a:lnTo>
                  <a:pt x="0" y="839787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60923" y="4610608"/>
            <a:ext cx="1407795" cy="2247900"/>
          </a:xfrm>
          <a:custGeom>
            <a:avLst/>
            <a:gdLst/>
            <a:ahLst/>
            <a:cxnLst/>
            <a:rect l="l" t="t" r="r" b="b"/>
            <a:pathLst>
              <a:path w="1407795" h="2247900">
                <a:moveTo>
                  <a:pt x="0" y="2247392"/>
                </a:moveTo>
                <a:lnTo>
                  <a:pt x="0" y="0"/>
                </a:lnTo>
                <a:lnTo>
                  <a:pt x="1407668" y="1407604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20334" y="3774059"/>
            <a:ext cx="638175" cy="1275715"/>
          </a:xfrm>
          <a:custGeom>
            <a:avLst/>
            <a:gdLst/>
            <a:ahLst/>
            <a:cxnLst/>
            <a:rect l="l" t="t" r="r" b="b"/>
            <a:pathLst>
              <a:path w="638175" h="1275714">
                <a:moveTo>
                  <a:pt x="0" y="637540"/>
                </a:moveTo>
                <a:lnTo>
                  <a:pt x="637666" y="1275207"/>
                </a:lnTo>
                <a:lnTo>
                  <a:pt x="637666" y="0"/>
                </a:lnTo>
                <a:lnTo>
                  <a:pt x="0" y="63754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94600" y="3482975"/>
            <a:ext cx="0" cy="1244600"/>
          </a:xfrm>
          <a:custGeom>
            <a:avLst/>
            <a:gdLst/>
            <a:ahLst/>
            <a:cxnLst/>
            <a:rect l="l" t="t" r="r" b="b"/>
            <a:pathLst>
              <a:path h="1244600">
                <a:moveTo>
                  <a:pt x="0" y="0"/>
                </a:moveTo>
                <a:lnTo>
                  <a:pt x="0" y="124460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65950" y="4098925"/>
            <a:ext cx="0" cy="1270000"/>
          </a:xfrm>
          <a:custGeom>
            <a:avLst/>
            <a:gdLst/>
            <a:ahLst/>
            <a:cxnLst/>
            <a:rect l="l" t="t" r="r" b="b"/>
            <a:pathLst>
              <a:path h="1270000">
                <a:moveTo>
                  <a:pt x="0" y="0"/>
                </a:moveTo>
                <a:lnTo>
                  <a:pt x="0" y="127000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65950" y="4730750"/>
            <a:ext cx="631825" cy="631825"/>
          </a:xfrm>
          <a:custGeom>
            <a:avLst/>
            <a:gdLst/>
            <a:ahLst/>
            <a:cxnLst/>
            <a:rect l="l" t="t" r="r" b="b"/>
            <a:pathLst>
              <a:path w="631825" h="631825">
                <a:moveTo>
                  <a:pt x="0" y="631825"/>
                </a:moveTo>
                <a:lnTo>
                  <a:pt x="631825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59600" y="3467100"/>
            <a:ext cx="638175" cy="638175"/>
          </a:xfrm>
          <a:custGeom>
            <a:avLst/>
            <a:gdLst/>
            <a:ahLst/>
            <a:cxnLst/>
            <a:rect l="l" t="t" r="r" b="b"/>
            <a:pathLst>
              <a:path w="638175" h="638175">
                <a:moveTo>
                  <a:pt x="0" y="638175"/>
                </a:moveTo>
                <a:lnTo>
                  <a:pt x="638175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53707" y="2946400"/>
            <a:ext cx="2590800" cy="1407795"/>
          </a:xfrm>
          <a:custGeom>
            <a:avLst/>
            <a:gdLst/>
            <a:ahLst/>
            <a:cxnLst/>
            <a:rect l="l" t="t" r="r" b="b"/>
            <a:pathLst>
              <a:path w="2590800" h="1407795">
                <a:moveTo>
                  <a:pt x="1407668" y="1407668"/>
                </a:moveTo>
                <a:lnTo>
                  <a:pt x="0" y="0"/>
                </a:lnTo>
                <a:lnTo>
                  <a:pt x="2590292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61376" y="3171337"/>
            <a:ext cx="1183005" cy="1183005"/>
          </a:xfrm>
          <a:custGeom>
            <a:avLst/>
            <a:gdLst/>
            <a:ahLst/>
            <a:cxnLst/>
            <a:rect l="l" t="t" r="r" b="b"/>
            <a:pathLst>
              <a:path w="1183004" h="1183004">
                <a:moveTo>
                  <a:pt x="1182624" y="0"/>
                </a:moveTo>
                <a:lnTo>
                  <a:pt x="0" y="1182730"/>
                </a:lnTo>
              </a:path>
            </a:pathLst>
          </a:custGeom>
          <a:ln w="12699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71600" y="64770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381000"/>
                </a:moveTo>
                <a:lnTo>
                  <a:pt x="304800" y="381000"/>
                </a:lnTo>
                <a:lnTo>
                  <a:pt x="304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66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1620">
              <a:lnSpc>
                <a:spcPct val="100000"/>
              </a:lnSpc>
            </a:pPr>
            <a:r>
              <a:rPr spc="-5" dirty="0"/>
              <a:t>3. Molds/ Filamentous</a:t>
            </a:r>
            <a:r>
              <a:rPr spc="-20" dirty="0"/>
              <a:t> </a:t>
            </a:r>
            <a:r>
              <a:rPr spc="-5" dirty="0"/>
              <a:t>fungi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54176" y="1832228"/>
            <a:ext cx="4298950" cy="3679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1665" marR="5080" indent="-608965">
              <a:lnSpc>
                <a:spcPct val="100000"/>
              </a:lnSpc>
              <a:buClr>
                <a:srgbClr val="6666FF"/>
              </a:buClr>
              <a:buSzPct val="69642"/>
              <a:buFont typeface="Wingdings"/>
              <a:buChar char=""/>
              <a:tabLst>
                <a:tab pos="621665" algn="l"/>
                <a:tab pos="622300" algn="l"/>
              </a:tabLst>
            </a:pPr>
            <a:r>
              <a:rPr sz="2800" spc="-5" dirty="0">
                <a:solidFill>
                  <a:srgbClr val="F8F8F8"/>
                </a:solidFill>
                <a:latin typeface="Arial"/>
                <a:cs typeface="Arial"/>
              </a:rPr>
              <a:t>Form </a:t>
            </a:r>
            <a:r>
              <a:rPr sz="2800" dirty="0">
                <a:solidFill>
                  <a:srgbClr val="F8F8F8"/>
                </a:solidFill>
                <a:latin typeface="Arial"/>
                <a:cs typeface="Arial"/>
              </a:rPr>
              <a:t>true mycelia </a:t>
            </a:r>
            <a:r>
              <a:rPr sz="2800" spc="-5" dirty="0">
                <a:solidFill>
                  <a:srgbClr val="F8F8F8"/>
                </a:solidFill>
                <a:latin typeface="Arial"/>
                <a:cs typeface="Arial"/>
              </a:rPr>
              <a:t>&amp;  </a:t>
            </a:r>
            <a:r>
              <a:rPr sz="2800" dirty="0">
                <a:solidFill>
                  <a:srgbClr val="F8F8F8"/>
                </a:solidFill>
                <a:latin typeface="Arial"/>
                <a:cs typeface="Arial"/>
              </a:rPr>
              <a:t>reproduce by</a:t>
            </a:r>
            <a:r>
              <a:rPr sz="2800" spc="-5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8F8F8"/>
                </a:solidFill>
                <a:latin typeface="Arial"/>
                <a:cs typeface="Arial"/>
              </a:rPr>
              <a:t>formation  </a:t>
            </a:r>
            <a:r>
              <a:rPr sz="2800" spc="-5" dirty="0">
                <a:solidFill>
                  <a:srgbClr val="F8F8F8"/>
                </a:solidFill>
                <a:latin typeface="Arial"/>
                <a:cs typeface="Arial"/>
              </a:rPr>
              <a:t>of </a:t>
            </a:r>
            <a:r>
              <a:rPr sz="2800" dirty="0">
                <a:solidFill>
                  <a:srgbClr val="F8F8F8"/>
                </a:solidFill>
                <a:latin typeface="Arial"/>
                <a:cs typeface="Arial"/>
              </a:rPr>
              <a:t>different types </a:t>
            </a:r>
            <a:r>
              <a:rPr sz="2800" spc="-5" dirty="0">
                <a:solidFill>
                  <a:srgbClr val="F8F8F8"/>
                </a:solidFill>
                <a:latin typeface="Arial"/>
                <a:cs typeface="Arial"/>
              </a:rPr>
              <a:t>of  </a:t>
            </a:r>
            <a:r>
              <a:rPr sz="2800" dirty="0">
                <a:solidFill>
                  <a:srgbClr val="F8F8F8"/>
                </a:solidFill>
                <a:latin typeface="Arial"/>
                <a:cs typeface="Arial"/>
              </a:rPr>
              <a:t>spores.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6666FF"/>
              </a:buClr>
              <a:buFont typeface="Wingdings"/>
              <a:buChar char=""/>
            </a:pPr>
            <a:endParaRPr sz="4050">
              <a:latin typeface="Times New Roman"/>
              <a:cs typeface="Times New Roman"/>
            </a:endParaRPr>
          </a:p>
          <a:p>
            <a:pPr marL="621665" marR="919480" indent="-608965">
              <a:lnSpc>
                <a:spcPct val="100000"/>
              </a:lnSpc>
              <a:buClr>
                <a:srgbClr val="6666FF"/>
              </a:buClr>
              <a:buSzPct val="69642"/>
              <a:buFont typeface="Wingdings"/>
              <a:buChar char=""/>
              <a:tabLst>
                <a:tab pos="621665" algn="l"/>
                <a:tab pos="622300" algn="l"/>
              </a:tabLst>
            </a:pPr>
            <a:r>
              <a:rPr sz="2800" spc="-5" dirty="0">
                <a:solidFill>
                  <a:srgbClr val="F8F8F8"/>
                </a:solidFill>
                <a:latin typeface="Arial"/>
                <a:cs typeface="Arial"/>
              </a:rPr>
              <a:t>Vegetative/</a:t>
            </a:r>
            <a:r>
              <a:rPr sz="2800" spc="-5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8F8F8"/>
                </a:solidFill>
                <a:latin typeface="Arial"/>
                <a:cs typeface="Arial"/>
              </a:rPr>
              <a:t>aerial  hyphae</a:t>
            </a:r>
            <a:endParaRPr sz="2800">
              <a:latin typeface="Arial"/>
              <a:cs typeface="Arial"/>
            </a:endParaRPr>
          </a:p>
          <a:p>
            <a:pPr marL="601980">
              <a:lnSpc>
                <a:spcPct val="100000"/>
              </a:lnSpc>
              <a:spcBef>
                <a:spcPts val="670"/>
              </a:spcBef>
            </a:pPr>
            <a:r>
              <a:rPr sz="2800" dirty="0">
                <a:solidFill>
                  <a:srgbClr val="F8F8F8"/>
                </a:solidFill>
                <a:latin typeface="Arial"/>
                <a:cs typeface="Arial"/>
              </a:rPr>
              <a:t>e.g. </a:t>
            </a:r>
            <a:r>
              <a:rPr sz="2800" spc="-5" dirty="0">
                <a:solidFill>
                  <a:srgbClr val="F8F8F8"/>
                </a:solidFill>
                <a:latin typeface="Arial"/>
                <a:cs typeface="Arial"/>
              </a:rPr>
              <a:t>Rhizopus,</a:t>
            </a:r>
            <a:r>
              <a:rPr sz="2800" spc="-3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8F8F8"/>
                </a:solidFill>
                <a:latin typeface="Arial"/>
                <a:cs typeface="Arial"/>
              </a:rPr>
              <a:t>mucor</a:t>
            </a:r>
            <a:endParaRPr sz="2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334000" y="1600200"/>
            <a:ext cx="3290951" cy="419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r>
              <a:rPr spc="-110" dirty="0"/>
              <a:t>1</a:t>
            </a:r>
            <a:r>
              <a:rPr dirty="0"/>
              <a:t>1.10.09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2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xfrm>
            <a:off x="1756029" y="6614860"/>
            <a:ext cx="171577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2990" y="1371853"/>
            <a:ext cx="857885" cy="1136650"/>
          </a:xfrm>
          <a:custGeom>
            <a:avLst/>
            <a:gdLst/>
            <a:ahLst/>
            <a:cxnLst/>
            <a:rect l="l" t="t" r="r" b="b"/>
            <a:pathLst>
              <a:path w="857885" h="1136650">
                <a:moveTo>
                  <a:pt x="0" y="857504"/>
                </a:moveTo>
                <a:lnTo>
                  <a:pt x="857542" y="1136142"/>
                </a:lnTo>
                <a:lnTo>
                  <a:pt x="278650" y="0"/>
                </a:lnTo>
                <a:lnTo>
                  <a:pt x="0" y="857504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82383" y="5813996"/>
            <a:ext cx="1275715" cy="638175"/>
          </a:xfrm>
          <a:custGeom>
            <a:avLst/>
            <a:gdLst/>
            <a:ahLst/>
            <a:cxnLst/>
            <a:rect l="l" t="t" r="r" b="b"/>
            <a:pathLst>
              <a:path w="1275715" h="638175">
                <a:moveTo>
                  <a:pt x="637667" y="0"/>
                </a:moveTo>
                <a:lnTo>
                  <a:pt x="0" y="637603"/>
                </a:lnTo>
                <a:lnTo>
                  <a:pt x="1275207" y="637603"/>
                </a:lnTo>
                <a:lnTo>
                  <a:pt x="637667" y="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83475" y="5264150"/>
            <a:ext cx="1352550" cy="1362075"/>
          </a:xfrm>
          <a:custGeom>
            <a:avLst/>
            <a:gdLst/>
            <a:ahLst/>
            <a:cxnLst/>
            <a:rect l="l" t="t" r="r" b="b"/>
            <a:pathLst>
              <a:path w="1352550" h="1362075">
                <a:moveTo>
                  <a:pt x="1352550" y="1362075"/>
                </a:moveTo>
                <a:lnTo>
                  <a:pt x="0" y="1362075"/>
                </a:lnTo>
                <a:lnTo>
                  <a:pt x="1352550" y="0"/>
                </a:lnTo>
                <a:lnTo>
                  <a:pt x="1352550" y="1362075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53426" y="4146550"/>
            <a:ext cx="1282700" cy="1282700"/>
          </a:xfrm>
          <a:custGeom>
            <a:avLst/>
            <a:gdLst/>
            <a:ahLst/>
            <a:cxnLst/>
            <a:rect l="l" t="t" r="r" b="b"/>
            <a:pathLst>
              <a:path w="1282700" h="1282700">
                <a:moveTo>
                  <a:pt x="0" y="641350"/>
                </a:moveTo>
                <a:lnTo>
                  <a:pt x="641350" y="0"/>
                </a:lnTo>
                <a:lnTo>
                  <a:pt x="1282700" y="641350"/>
                </a:lnTo>
                <a:lnTo>
                  <a:pt x="641350" y="1282700"/>
                </a:lnTo>
                <a:lnTo>
                  <a:pt x="0" y="64135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28797" y="6018212"/>
            <a:ext cx="840105" cy="840105"/>
          </a:xfrm>
          <a:custGeom>
            <a:avLst/>
            <a:gdLst/>
            <a:ahLst/>
            <a:cxnLst/>
            <a:rect l="l" t="t" r="r" b="b"/>
            <a:pathLst>
              <a:path w="840104" h="840104">
                <a:moveTo>
                  <a:pt x="839795" y="0"/>
                </a:moveTo>
                <a:lnTo>
                  <a:pt x="0" y="839787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60923" y="4610608"/>
            <a:ext cx="1407795" cy="2247900"/>
          </a:xfrm>
          <a:custGeom>
            <a:avLst/>
            <a:gdLst/>
            <a:ahLst/>
            <a:cxnLst/>
            <a:rect l="l" t="t" r="r" b="b"/>
            <a:pathLst>
              <a:path w="1407795" h="2247900">
                <a:moveTo>
                  <a:pt x="0" y="2247392"/>
                </a:moveTo>
                <a:lnTo>
                  <a:pt x="0" y="0"/>
                </a:lnTo>
                <a:lnTo>
                  <a:pt x="1407668" y="1407604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20334" y="3774059"/>
            <a:ext cx="638175" cy="1275715"/>
          </a:xfrm>
          <a:custGeom>
            <a:avLst/>
            <a:gdLst/>
            <a:ahLst/>
            <a:cxnLst/>
            <a:rect l="l" t="t" r="r" b="b"/>
            <a:pathLst>
              <a:path w="638175" h="1275714">
                <a:moveTo>
                  <a:pt x="0" y="637540"/>
                </a:moveTo>
                <a:lnTo>
                  <a:pt x="637666" y="1275207"/>
                </a:lnTo>
                <a:lnTo>
                  <a:pt x="637666" y="0"/>
                </a:lnTo>
                <a:lnTo>
                  <a:pt x="0" y="63754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94600" y="3482975"/>
            <a:ext cx="0" cy="1244600"/>
          </a:xfrm>
          <a:custGeom>
            <a:avLst/>
            <a:gdLst/>
            <a:ahLst/>
            <a:cxnLst/>
            <a:rect l="l" t="t" r="r" b="b"/>
            <a:pathLst>
              <a:path h="1244600">
                <a:moveTo>
                  <a:pt x="0" y="0"/>
                </a:moveTo>
                <a:lnTo>
                  <a:pt x="0" y="124460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65950" y="4098925"/>
            <a:ext cx="0" cy="1270000"/>
          </a:xfrm>
          <a:custGeom>
            <a:avLst/>
            <a:gdLst/>
            <a:ahLst/>
            <a:cxnLst/>
            <a:rect l="l" t="t" r="r" b="b"/>
            <a:pathLst>
              <a:path h="1270000">
                <a:moveTo>
                  <a:pt x="0" y="0"/>
                </a:moveTo>
                <a:lnTo>
                  <a:pt x="0" y="127000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65950" y="4730750"/>
            <a:ext cx="631825" cy="631825"/>
          </a:xfrm>
          <a:custGeom>
            <a:avLst/>
            <a:gdLst/>
            <a:ahLst/>
            <a:cxnLst/>
            <a:rect l="l" t="t" r="r" b="b"/>
            <a:pathLst>
              <a:path w="631825" h="631825">
                <a:moveTo>
                  <a:pt x="0" y="631825"/>
                </a:moveTo>
                <a:lnTo>
                  <a:pt x="631825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59600" y="3467100"/>
            <a:ext cx="638175" cy="638175"/>
          </a:xfrm>
          <a:custGeom>
            <a:avLst/>
            <a:gdLst/>
            <a:ahLst/>
            <a:cxnLst/>
            <a:rect l="l" t="t" r="r" b="b"/>
            <a:pathLst>
              <a:path w="638175" h="638175">
                <a:moveTo>
                  <a:pt x="0" y="638175"/>
                </a:moveTo>
                <a:lnTo>
                  <a:pt x="638175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53707" y="2946400"/>
            <a:ext cx="2590800" cy="1407795"/>
          </a:xfrm>
          <a:custGeom>
            <a:avLst/>
            <a:gdLst/>
            <a:ahLst/>
            <a:cxnLst/>
            <a:rect l="l" t="t" r="r" b="b"/>
            <a:pathLst>
              <a:path w="2590800" h="1407795">
                <a:moveTo>
                  <a:pt x="1407668" y="1407668"/>
                </a:moveTo>
                <a:lnTo>
                  <a:pt x="0" y="0"/>
                </a:lnTo>
                <a:lnTo>
                  <a:pt x="2590292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61376" y="3171337"/>
            <a:ext cx="1183005" cy="1183005"/>
          </a:xfrm>
          <a:custGeom>
            <a:avLst/>
            <a:gdLst/>
            <a:ahLst/>
            <a:cxnLst/>
            <a:rect l="l" t="t" r="r" b="b"/>
            <a:pathLst>
              <a:path w="1183004" h="1183004">
                <a:moveTo>
                  <a:pt x="1182624" y="0"/>
                </a:moveTo>
                <a:lnTo>
                  <a:pt x="0" y="1182730"/>
                </a:lnTo>
              </a:path>
            </a:pathLst>
          </a:custGeom>
          <a:ln w="12699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71600" y="64770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381000"/>
                </a:moveTo>
                <a:lnTo>
                  <a:pt x="304800" y="381000"/>
                </a:lnTo>
                <a:lnTo>
                  <a:pt x="304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66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63010">
              <a:lnSpc>
                <a:spcPct val="100000"/>
              </a:lnSpc>
            </a:pPr>
            <a:r>
              <a:rPr spc="-5" dirty="0"/>
              <a:t>4. Dimorphic</a:t>
            </a:r>
            <a:r>
              <a:rPr spc="-60" dirty="0"/>
              <a:t> </a:t>
            </a:r>
            <a:r>
              <a:rPr spc="-5" dirty="0"/>
              <a:t>fungi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r>
              <a:rPr spc="-110" dirty="0"/>
              <a:t>1</a:t>
            </a:r>
            <a:r>
              <a:rPr dirty="0"/>
              <a:t>1.10.09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2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xfrm>
            <a:off x="1756029" y="6614860"/>
            <a:ext cx="171577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536549" y="1384934"/>
            <a:ext cx="7606030" cy="2103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 indent="-609600">
              <a:lnSpc>
                <a:spcPct val="100000"/>
              </a:lnSpc>
              <a:buClr>
                <a:srgbClr val="6666FF"/>
              </a:buClr>
              <a:buSzPct val="70312"/>
              <a:buFont typeface="Wingdings"/>
              <a:buChar char=""/>
              <a:tabLst>
                <a:tab pos="622300" algn="l"/>
                <a:tab pos="622935" algn="l"/>
              </a:tabLst>
            </a:pPr>
            <a:r>
              <a:rPr sz="3200" dirty="0">
                <a:solidFill>
                  <a:srgbClr val="F8F8F8"/>
                </a:solidFill>
                <a:latin typeface="Arial"/>
                <a:cs typeface="Arial"/>
              </a:rPr>
              <a:t>Occur in 2</a:t>
            </a:r>
            <a:r>
              <a:rPr sz="3200" spc="-12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8F8F8"/>
                </a:solidFill>
                <a:latin typeface="Arial"/>
                <a:cs typeface="Arial"/>
              </a:rPr>
              <a:t>forms</a:t>
            </a:r>
            <a:endParaRPr sz="3200">
              <a:latin typeface="Arial"/>
              <a:cs typeface="Arial"/>
            </a:endParaRPr>
          </a:p>
          <a:p>
            <a:pPr marL="1114425" marR="1449705" indent="25400">
              <a:lnSpc>
                <a:spcPts val="3460"/>
              </a:lnSpc>
              <a:spcBef>
                <a:spcPts val="434"/>
              </a:spcBef>
            </a:pPr>
            <a:r>
              <a:rPr sz="3200" spc="-5" dirty="0">
                <a:solidFill>
                  <a:srgbClr val="F8F8F8"/>
                </a:solidFill>
                <a:latin typeface="Arial"/>
                <a:cs typeface="Arial"/>
              </a:rPr>
              <a:t>Molds (</a:t>
            </a:r>
            <a:r>
              <a:rPr sz="2800" spc="-5" dirty="0">
                <a:solidFill>
                  <a:srgbClr val="F8F8F8"/>
                </a:solidFill>
                <a:latin typeface="Arial"/>
                <a:cs typeface="Arial"/>
              </a:rPr>
              <a:t>Filaments) – </a:t>
            </a:r>
            <a:r>
              <a:rPr sz="2800" dirty="0">
                <a:solidFill>
                  <a:srgbClr val="F8F8F8"/>
                </a:solidFill>
                <a:latin typeface="Arial"/>
                <a:cs typeface="Arial"/>
              </a:rPr>
              <a:t>25</a:t>
            </a:r>
            <a:r>
              <a:rPr sz="2775" baseline="25525" dirty="0">
                <a:solidFill>
                  <a:srgbClr val="F8F8F8"/>
                </a:solidFill>
                <a:latin typeface="Symbol"/>
                <a:cs typeface="Symbol"/>
              </a:rPr>
              <a:t></a:t>
            </a:r>
            <a:r>
              <a:rPr sz="2800" dirty="0">
                <a:solidFill>
                  <a:srgbClr val="F8F8F8"/>
                </a:solidFill>
                <a:latin typeface="Arial"/>
                <a:cs typeface="Arial"/>
              </a:rPr>
              <a:t>C (soil)  </a:t>
            </a:r>
            <a:r>
              <a:rPr sz="2800" spc="-5" dirty="0">
                <a:solidFill>
                  <a:srgbClr val="F8F8F8"/>
                </a:solidFill>
                <a:latin typeface="Arial"/>
                <a:cs typeface="Arial"/>
              </a:rPr>
              <a:t>Yeasts – </a:t>
            </a:r>
            <a:r>
              <a:rPr sz="2800" dirty="0">
                <a:solidFill>
                  <a:srgbClr val="F8F8F8"/>
                </a:solidFill>
                <a:latin typeface="Arial"/>
                <a:cs typeface="Arial"/>
              </a:rPr>
              <a:t>37</a:t>
            </a:r>
            <a:r>
              <a:rPr sz="2775" baseline="25525" dirty="0">
                <a:solidFill>
                  <a:srgbClr val="F8F8F8"/>
                </a:solidFill>
                <a:latin typeface="Symbol"/>
                <a:cs typeface="Symbol"/>
              </a:rPr>
              <a:t></a:t>
            </a:r>
            <a:r>
              <a:rPr sz="2800" dirty="0">
                <a:solidFill>
                  <a:srgbClr val="F8F8F8"/>
                </a:solidFill>
                <a:latin typeface="Arial"/>
                <a:cs typeface="Arial"/>
              </a:rPr>
              <a:t>C </a:t>
            </a:r>
            <a:r>
              <a:rPr sz="2800" spc="-5" dirty="0">
                <a:solidFill>
                  <a:srgbClr val="F8F8F8"/>
                </a:solidFill>
                <a:latin typeface="Arial"/>
                <a:cs typeface="Arial"/>
              </a:rPr>
              <a:t>(in </a:t>
            </a:r>
            <a:r>
              <a:rPr sz="2800" dirty="0">
                <a:solidFill>
                  <a:srgbClr val="F8F8F8"/>
                </a:solidFill>
                <a:latin typeface="Arial"/>
                <a:cs typeface="Arial"/>
              </a:rPr>
              <a:t>host</a:t>
            </a:r>
            <a:r>
              <a:rPr sz="2800" spc="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8F8F8"/>
                </a:solidFill>
                <a:latin typeface="Arial"/>
                <a:cs typeface="Arial"/>
              </a:rPr>
              <a:t>tissue)</a:t>
            </a:r>
            <a:endParaRPr sz="2800">
              <a:latin typeface="Arial"/>
              <a:cs typeface="Arial"/>
            </a:endParaRPr>
          </a:p>
          <a:p>
            <a:pPr marL="689610">
              <a:lnSpc>
                <a:spcPct val="100000"/>
              </a:lnSpc>
              <a:spcBef>
                <a:spcPts val="1530"/>
              </a:spcBef>
            </a:pPr>
            <a:r>
              <a:rPr sz="3200" dirty="0">
                <a:solidFill>
                  <a:srgbClr val="F8F8F8"/>
                </a:solidFill>
                <a:latin typeface="Arial"/>
                <a:cs typeface="Arial"/>
              </a:rPr>
              <a:t>Most </a:t>
            </a:r>
            <a:r>
              <a:rPr sz="3200" spc="-5" dirty="0">
                <a:solidFill>
                  <a:srgbClr val="F8F8F8"/>
                </a:solidFill>
                <a:latin typeface="Arial"/>
                <a:cs typeface="Arial"/>
              </a:rPr>
              <a:t>fungi </a:t>
            </a:r>
            <a:r>
              <a:rPr sz="3200" dirty="0">
                <a:solidFill>
                  <a:srgbClr val="F8F8F8"/>
                </a:solidFill>
                <a:latin typeface="Arial"/>
                <a:cs typeface="Arial"/>
              </a:rPr>
              <a:t>causing systemic</a:t>
            </a:r>
            <a:r>
              <a:rPr sz="3200" spc="-10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8F8F8"/>
                </a:solidFill>
                <a:latin typeface="Arial"/>
                <a:cs typeface="Arial"/>
              </a:rPr>
              <a:t>infections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46454" y="3391154"/>
            <a:ext cx="4453255" cy="269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8F8F8"/>
                </a:solidFill>
                <a:latin typeface="Arial"/>
                <a:cs typeface="Arial"/>
              </a:rPr>
              <a:t>are</a:t>
            </a:r>
            <a:r>
              <a:rPr sz="3200" spc="-8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8F8F8"/>
                </a:solidFill>
                <a:latin typeface="Arial"/>
                <a:cs typeface="Arial"/>
              </a:rPr>
              <a:t>dimorphic:</a:t>
            </a:r>
            <a:endParaRPr sz="3200">
              <a:latin typeface="Arial"/>
              <a:cs typeface="Arial"/>
            </a:endParaRPr>
          </a:p>
          <a:p>
            <a:pPr marL="542925" indent="-416559">
              <a:lnSpc>
                <a:spcPct val="100000"/>
              </a:lnSpc>
              <a:spcBef>
                <a:spcPts val="30"/>
              </a:spcBef>
              <a:buClr>
                <a:srgbClr val="FFCC00"/>
              </a:buClr>
              <a:buSzPct val="64583"/>
              <a:buFont typeface="Wingdings"/>
              <a:buChar char=""/>
              <a:tabLst>
                <a:tab pos="542925" algn="l"/>
                <a:tab pos="543560" algn="l"/>
              </a:tabLst>
            </a:pPr>
            <a:r>
              <a:rPr sz="2400" i="1" spc="-5" dirty="0">
                <a:solidFill>
                  <a:srgbClr val="F8F8F8"/>
                </a:solidFill>
                <a:latin typeface="Arial"/>
                <a:cs typeface="Arial"/>
              </a:rPr>
              <a:t>Histoplasma</a:t>
            </a:r>
            <a:r>
              <a:rPr sz="2400" i="1" spc="-1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F8F8F8"/>
                </a:solidFill>
                <a:latin typeface="Arial"/>
                <a:cs typeface="Arial"/>
              </a:rPr>
              <a:t>capsulatum</a:t>
            </a:r>
            <a:endParaRPr sz="2400">
              <a:latin typeface="Arial"/>
              <a:cs typeface="Arial"/>
            </a:endParaRPr>
          </a:p>
          <a:p>
            <a:pPr marL="542925" indent="-416559">
              <a:lnSpc>
                <a:spcPct val="100000"/>
              </a:lnSpc>
              <a:buClr>
                <a:srgbClr val="FFCC00"/>
              </a:buClr>
              <a:buSzPct val="64583"/>
              <a:buFont typeface="Wingdings"/>
              <a:buChar char=""/>
              <a:tabLst>
                <a:tab pos="542925" algn="l"/>
                <a:tab pos="543560" algn="l"/>
              </a:tabLst>
            </a:pPr>
            <a:r>
              <a:rPr sz="2400" i="1" spc="-5" dirty="0">
                <a:solidFill>
                  <a:srgbClr val="F8F8F8"/>
                </a:solidFill>
                <a:latin typeface="Arial"/>
                <a:cs typeface="Arial"/>
              </a:rPr>
              <a:t>Blastomyces</a:t>
            </a:r>
            <a:r>
              <a:rPr sz="2400" i="1" spc="-2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F8F8F8"/>
                </a:solidFill>
                <a:latin typeface="Arial"/>
                <a:cs typeface="Arial"/>
              </a:rPr>
              <a:t>dermatidis</a:t>
            </a:r>
            <a:endParaRPr sz="2400">
              <a:latin typeface="Arial"/>
              <a:cs typeface="Arial"/>
            </a:endParaRPr>
          </a:p>
          <a:p>
            <a:pPr marL="542925" indent="-416559">
              <a:lnSpc>
                <a:spcPct val="100000"/>
              </a:lnSpc>
              <a:buClr>
                <a:srgbClr val="FFCC00"/>
              </a:buClr>
              <a:buSzPct val="64583"/>
              <a:buFont typeface="Wingdings"/>
              <a:buChar char=""/>
              <a:tabLst>
                <a:tab pos="542925" algn="l"/>
                <a:tab pos="543560" algn="l"/>
              </a:tabLst>
            </a:pPr>
            <a:r>
              <a:rPr sz="2400" i="1" spc="-5" dirty="0">
                <a:solidFill>
                  <a:srgbClr val="F8F8F8"/>
                </a:solidFill>
                <a:latin typeface="Arial"/>
                <a:cs typeface="Arial"/>
              </a:rPr>
              <a:t>Paracoccidioides</a:t>
            </a:r>
            <a:r>
              <a:rPr sz="2400" i="1" spc="3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F8F8F8"/>
                </a:solidFill>
                <a:latin typeface="Arial"/>
                <a:cs typeface="Arial"/>
              </a:rPr>
              <a:t>brasiliensis</a:t>
            </a:r>
            <a:endParaRPr sz="2400">
              <a:latin typeface="Arial"/>
              <a:cs typeface="Arial"/>
            </a:endParaRPr>
          </a:p>
          <a:p>
            <a:pPr marL="542925" indent="-416559">
              <a:lnSpc>
                <a:spcPct val="100000"/>
              </a:lnSpc>
              <a:buClr>
                <a:srgbClr val="FFCC00"/>
              </a:buClr>
              <a:buSzPct val="64583"/>
              <a:buFont typeface="Wingdings"/>
              <a:buChar char=""/>
              <a:tabLst>
                <a:tab pos="542925" algn="l"/>
                <a:tab pos="543560" algn="l"/>
              </a:tabLst>
            </a:pPr>
            <a:r>
              <a:rPr sz="2400" i="1" spc="-5" dirty="0">
                <a:solidFill>
                  <a:srgbClr val="F8F8F8"/>
                </a:solidFill>
                <a:latin typeface="Arial"/>
                <a:cs typeface="Arial"/>
              </a:rPr>
              <a:t>Coccidioides</a:t>
            </a:r>
            <a:r>
              <a:rPr sz="2400" i="1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rgbClr val="F8F8F8"/>
                </a:solidFill>
                <a:latin typeface="Arial"/>
                <a:cs typeface="Arial"/>
              </a:rPr>
              <a:t>immitis</a:t>
            </a:r>
            <a:endParaRPr sz="2400">
              <a:latin typeface="Arial"/>
              <a:cs typeface="Arial"/>
            </a:endParaRPr>
          </a:p>
          <a:p>
            <a:pPr marL="542925" indent="-416559">
              <a:lnSpc>
                <a:spcPct val="100000"/>
              </a:lnSpc>
              <a:buClr>
                <a:srgbClr val="FFCC00"/>
              </a:buClr>
              <a:buSzPct val="64583"/>
              <a:buFont typeface="Wingdings"/>
              <a:buChar char=""/>
              <a:tabLst>
                <a:tab pos="542925" algn="l"/>
                <a:tab pos="543560" algn="l"/>
              </a:tabLst>
            </a:pPr>
            <a:r>
              <a:rPr sz="2400" i="1" spc="-5" dirty="0">
                <a:solidFill>
                  <a:srgbClr val="F8F8F8"/>
                </a:solidFill>
                <a:latin typeface="Arial"/>
                <a:cs typeface="Arial"/>
              </a:rPr>
              <a:t>Penicillium</a:t>
            </a:r>
            <a:r>
              <a:rPr sz="2400" i="1" spc="-1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F8F8F8"/>
                </a:solidFill>
                <a:latin typeface="Arial"/>
                <a:cs typeface="Arial"/>
              </a:rPr>
              <a:t>marneffei</a:t>
            </a:r>
            <a:endParaRPr sz="2400">
              <a:latin typeface="Arial"/>
              <a:cs typeface="Arial"/>
            </a:endParaRPr>
          </a:p>
          <a:p>
            <a:pPr marL="542925" indent="-416559">
              <a:lnSpc>
                <a:spcPct val="100000"/>
              </a:lnSpc>
              <a:buClr>
                <a:srgbClr val="FFCC00"/>
              </a:buClr>
              <a:buSzPct val="64583"/>
              <a:buFont typeface="Wingdings"/>
              <a:buChar char=""/>
              <a:tabLst>
                <a:tab pos="542925" algn="l"/>
                <a:tab pos="543560" algn="l"/>
              </a:tabLst>
            </a:pPr>
            <a:r>
              <a:rPr sz="2400" i="1" spc="-5" dirty="0">
                <a:solidFill>
                  <a:srgbClr val="F8F8F8"/>
                </a:solidFill>
                <a:latin typeface="Arial"/>
                <a:cs typeface="Arial"/>
              </a:rPr>
              <a:t>Sporothrix</a:t>
            </a:r>
            <a:r>
              <a:rPr sz="2400" i="1" spc="-2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F8F8F8"/>
                </a:solidFill>
                <a:latin typeface="Arial"/>
                <a:cs typeface="Arial"/>
              </a:rPr>
              <a:t>schenkii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2990" y="1371853"/>
            <a:ext cx="857885" cy="1136650"/>
          </a:xfrm>
          <a:custGeom>
            <a:avLst/>
            <a:gdLst/>
            <a:ahLst/>
            <a:cxnLst/>
            <a:rect l="l" t="t" r="r" b="b"/>
            <a:pathLst>
              <a:path w="857885" h="1136650">
                <a:moveTo>
                  <a:pt x="0" y="857504"/>
                </a:moveTo>
                <a:lnTo>
                  <a:pt x="857542" y="1136142"/>
                </a:lnTo>
                <a:lnTo>
                  <a:pt x="278650" y="0"/>
                </a:lnTo>
                <a:lnTo>
                  <a:pt x="0" y="857504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82383" y="5813996"/>
            <a:ext cx="1275715" cy="638175"/>
          </a:xfrm>
          <a:custGeom>
            <a:avLst/>
            <a:gdLst/>
            <a:ahLst/>
            <a:cxnLst/>
            <a:rect l="l" t="t" r="r" b="b"/>
            <a:pathLst>
              <a:path w="1275715" h="638175">
                <a:moveTo>
                  <a:pt x="637667" y="0"/>
                </a:moveTo>
                <a:lnTo>
                  <a:pt x="0" y="637603"/>
                </a:lnTo>
                <a:lnTo>
                  <a:pt x="1275207" y="637603"/>
                </a:lnTo>
                <a:lnTo>
                  <a:pt x="637667" y="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83475" y="5264150"/>
            <a:ext cx="1352550" cy="1362075"/>
          </a:xfrm>
          <a:custGeom>
            <a:avLst/>
            <a:gdLst/>
            <a:ahLst/>
            <a:cxnLst/>
            <a:rect l="l" t="t" r="r" b="b"/>
            <a:pathLst>
              <a:path w="1352550" h="1362075">
                <a:moveTo>
                  <a:pt x="1352550" y="1362075"/>
                </a:moveTo>
                <a:lnTo>
                  <a:pt x="0" y="1362075"/>
                </a:lnTo>
                <a:lnTo>
                  <a:pt x="1352550" y="0"/>
                </a:lnTo>
                <a:lnTo>
                  <a:pt x="1352550" y="1362075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53426" y="4146550"/>
            <a:ext cx="1282700" cy="1282700"/>
          </a:xfrm>
          <a:custGeom>
            <a:avLst/>
            <a:gdLst/>
            <a:ahLst/>
            <a:cxnLst/>
            <a:rect l="l" t="t" r="r" b="b"/>
            <a:pathLst>
              <a:path w="1282700" h="1282700">
                <a:moveTo>
                  <a:pt x="0" y="641350"/>
                </a:moveTo>
                <a:lnTo>
                  <a:pt x="641350" y="0"/>
                </a:lnTo>
                <a:lnTo>
                  <a:pt x="1282700" y="641350"/>
                </a:lnTo>
                <a:lnTo>
                  <a:pt x="641350" y="1282700"/>
                </a:lnTo>
                <a:lnTo>
                  <a:pt x="0" y="64135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28797" y="6018212"/>
            <a:ext cx="840105" cy="840105"/>
          </a:xfrm>
          <a:custGeom>
            <a:avLst/>
            <a:gdLst/>
            <a:ahLst/>
            <a:cxnLst/>
            <a:rect l="l" t="t" r="r" b="b"/>
            <a:pathLst>
              <a:path w="840104" h="840104">
                <a:moveTo>
                  <a:pt x="839795" y="0"/>
                </a:moveTo>
                <a:lnTo>
                  <a:pt x="0" y="839787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60923" y="4610608"/>
            <a:ext cx="1407795" cy="2247900"/>
          </a:xfrm>
          <a:custGeom>
            <a:avLst/>
            <a:gdLst/>
            <a:ahLst/>
            <a:cxnLst/>
            <a:rect l="l" t="t" r="r" b="b"/>
            <a:pathLst>
              <a:path w="1407795" h="2247900">
                <a:moveTo>
                  <a:pt x="0" y="2247392"/>
                </a:moveTo>
                <a:lnTo>
                  <a:pt x="0" y="0"/>
                </a:lnTo>
                <a:lnTo>
                  <a:pt x="1407668" y="1407604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20334" y="3774059"/>
            <a:ext cx="638175" cy="1275715"/>
          </a:xfrm>
          <a:custGeom>
            <a:avLst/>
            <a:gdLst/>
            <a:ahLst/>
            <a:cxnLst/>
            <a:rect l="l" t="t" r="r" b="b"/>
            <a:pathLst>
              <a:path w="638175" h="1275714">
                <a:moveTo>
                  <a:pt x="0" y="637540"/>
                </a:moveTo>
                <a:lnTo>
                  <a:pt x="637666" y="1275207"/>
                </a:lnTo>
                <a:lnTo>
                  <a:pt x="637666" y="0"/>
                </a:lnTo>
                <a:lnTo>
                  <a:pt x="0" y="637540"/>
                </a:lnTo>
                <a:close/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94600" y="3482975"/>
            <a:ext cx="0" cy="1244600"/>
          </a:xfrm>
          <a:custGeom>
            <a:avLst/>
            <a:gdLst/>
            <a:ahLst/>
            <a:cxnLst/>
            <a:rect l="l" t="t" r="r" b="b"/>
            <a:pathLst>
              <a:path h="1244600">
                <a:moveTo>
                  <a:pt x="0" y="0"/>
                </a:moveTo>
                <a:lnTo>
                  <a:pt x="0" y="124460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65950" y="4098925"/>
            <a:ext cx="0" cy="1270000"/>
          </a:xfrm>
          <a:custGeom>
            <a:avLst/>
            <a:gdLst/>
            <a:ahLst/>
            <a:cxnLst/>
            <a:rect l="l" t="t" r="r" b="b"/>
            <a:pathLst>
              <a:path h="1270000">
                <a:moveTo>
                  <a:pt x="0" y="0"/>
                </a:moveTo>
                <a:lnTo>
                  <a:pt x="0" y="127000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65950" y="4730750"/>
            <a:ext cx="631825" cy="631825"/>
          </a:xfrm>
          <a:custGeom>
            <a:avLst/>
            <a:gdLst/>
            <a:ahLst/>
            <a:cxnLst/>
            <a:rect l="l" t="t" r="r" b="b"/>
            <a:pathLst>
              <a:path w="631825" h="631825">
                <a:moveTo>
                  <a:pt x="0" y="631825"/>
                </a:moveTo>
                <a:lnTo>
                  <a:pt x="631825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59600" y="3467100"/>
            <a:ext cx="638175" cy="638175"/>
          </a:xfrm>
          <a:custGeom>
            <a:avLst/>
            <a:gdLst/>
            <a:ahLst/>
            <a:cxnLst/>
            <a:rect l="l" t="t" r="r" b="b"/>
            <a:pathLst>
              <a:path w="638175" h="638175">
                <a:moveTo>
                  <a:pt x="0" y="638175"/>
                </a:moveTo>
                <a:lnTo>
                  <a:pt x="638175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53707" y="2946400"/>
            <a:ext cx="2590800" cy="1407795"/>
          </a:xfrm>
          <a:custGeom>
            <a:avLst/>
            <a:gdLst/>
            <a:ahLst/>
            <a:cxnLst/>
            <a:rect l="l" t="t" r="r" b="b"/>
            <a:pathLst>
              <a:path w="2590800" h="1407795">
                <a:moveTo>
                  <a:pt x="1407668" y="1407668"/>
                </a:moveTo>
                <a:lnTo>
                  <a:pt x="0" y="0"/>
                </a:lnTo>
                <a:lnTo>
                  <a:pt x="2590292" y="0"/>
                </a:lnTo>
              </a:path>
            </a:pathLst>
          </a:custGeom>
          <a:ln w="1270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61376" y="3171337"/>
            <a:ext cx="1183005" cy="1183005"/>
          </a:xfrm>
          <a:custGeom>
            <a:avLst/>
            <a:gdLst/>
            <a:ahLst/>
            <a:cxnLst/>
            <a:rect l="l" t="t" r="r" b="b"/>
            <a:pathLst>
              <a:path w="1183004" h="1183004">
                <a:moveTo>
                  <a:pt x="1182624" y="0"/>
                </a:moveTo>
                <a:lnTo>
                  <a:pt x="0" y="1182730"/>
                </a:lnTo>
              </a:path>
            </a:pathLst>
          </a:custGeom>
          <a:ln w="12699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71600" y="64770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381000"/>
                </a:moveTo>
                <a:lnTo>
                  <a:pt x="304800" y="381000"/>
                </a:lnTo>
                <a:lnTo>
                  <a:pt x="304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66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428113" y="959739"/>
            <a:ext cx="6180455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dirty="0"/>
              <a:t>Systemic</a:t>
            </a:r>
            <a:r>
              <a:rPr sz="4400" spc="-65" dirty="0"/>
              <a:t> </a:t>
            </a:r>
            <a:r>
              <a:rPr sz="4400" dirty="0"/>
              <a:t>classification</a:t>
            </a:r>
            <a:endParaRPr sz="4400"/>
          </a:p>
        </p:txBody>
      </p:sp>
      <p:sp>
        <p:nvSpPr>
          <p:cNvPr id="17" name="object 17"/>
          <p:cNvSpPr txBox="1"/>
          <p:nvPr/>
        </p:nvSpPr>
        <p:spPr>
          <a:xfrm>
            <a:off x="612749" y="1863216"/>
            <a:ext cx="7825105" cy="1097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 indent="-609600">
              <a:lnSpc>
                <a:spcPct val="100000"/>
              </a:lnSpc>
              <a:buClr>
                <a:srgbClr val="6666FF"/>
              </a:buClr>
              <a:buSzPct val="69444"/>
              <a:buFont typeface="Wingdings"/>
              <a:buChar char=""/>
              <a:tabLst>
                <a:tab pos="622300" algn="l"/>
                <a:tab pos="622935" algn="l"/>
              </a:tabLst>
            </a:pPr>
            <a:r>
              <a:rPr sz="3600" dirty="0">
                <a:solidFill>
                  <a:srgbClr val="F8F8F8"/>
                </a:solidFill>
                <a:latin typeface="Arial"/>
                <a:cs typeface="Arial"/>
              </a:rPr>
              <a:t>Based on sexual spore formation:</a:t>
            </a:r>
            <a:r>
              <a:rPr sz="3600" spc="-13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8F8F8"/>
                </a:solidFill>
                <a:latin typeface="Arial"/>
                <a:cs typeface="Arial"/>
              </a:rPr>
              <a:t>4</a:t>
            </a:r>
            <a:endParaRPr sz="3600">
              <a:latin typeface="Arial"/>
              <a:cs typeface="Arial"/>
            </a:endParaRPr>
          </a:p>
          <a:p>
            <a:pPr marL="622300">
              <a:lnSpc>
                <a:spcPct val="100000"/>
              </a:lnSpc>
            </a:pPr>
            <a:r>
              <a:rPr sz="3600" spc="-5" dirty="0">
                <a:solidFill>
                  <a:srgbClr val="F8F8F8"/>
                </a:solidFill>
                <a:latin typeface="Arial"/>
                <a:cs typeface="Arial"/>
              </a:rPr>
              <a:t>classes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92159" y="3560826"/>
            <a:ext cx="3014345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F8F8F8"/>
                </a:solidFill>
                <a:latin typeface="Arial"/>
                <a:cs typeface="Arial"/>
              </a:rPr>
              <a:t>reproduce</a:t>
            </a:r>
            <a:r>
              <a:rPr sz="2800" spc="-8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8F8F8"/>
                </a:solidFill>
                <a:latin typeface="Arial"/>
                <a:cs typeface="Arial"/>
              </a:rPr>
              <a:t>sexually</a:t>
            </a:r>
            <a:endParaRPr sz="2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70254" y="3048380"/>
            <a:ext cx="3049270" cy="146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5465" indent="-532765">
              <a:lnSpc>
                <a:spcPct val="100000"/>
              </a:lnSpc>
              <a:buClr>
                <a:srgbClr val="FFCC00"/>
              </a:buClr>
              <a:buSzPct val="64285"/>
              <a:buAutoNum type="arabicPeriod"/>
              <a:tabLst>
                <a:tab pos="545465" algn="l"/>
                <a:tab pos="546100" algn="l"/>
              </a:tabLst>
            </a:pPr>
            <a:r>
              <a:rPr sz="2800" dirty="0">
                <a:solidFill>
                  <a:srgbClr val="F8F8F8"/>
                </a:solidFill>
                <a:latin typeface="Arial"/>
                <a:cs typeface="Arial"/>
              </a:rPr>
              <a:t>Zygomycetes</a:t>
            </a:r>
            <a:endParaRPr sz="2800">
              <a:latin typeface="Arial"/>
              <a:cs typeface="Arial"/>
            </a:endParaRPr>
          </a:p>
          <a:p>
            <a:pPr marL="545465" indent="-532765">
              <a:lnSpc>
                <a:spcPct val="100000"/>
              </a:lnSpc>
              <a:spcBef>
                <a:spcPts val="675"/>
              </a:spcBef>
              <a:buClr>
                <a:srgbClr val="FFCC00"/>
              </a:buClr>
              <a:buSzPct val="64285"/>
              <a:buAutoNum type="arabicPeriod"/>
              <a:tabLst>
                <a:tab pos="545465" algn="l"/>
                <a:tab pos="546100" algn="l"/>
              </a:tabLst>
            </a:pPr>
            <a:r>
              <a:rPr sz="2800" dirty="0">
                <a:solidFill>
                  <a:srgbClr val="F8F8F8"/>
                </a:solidFill>
                <a:latin typeface="Arial"/>
                <a:cs typeface="Arial"/>
              </a:rPr>
              <a:t>Ascomycetes</a:t>
            </a:r>
            <a:endParaRPr sz="2800">
              <a:latin typeface="Arial"/>
              <a:cs typeface="Arial"/>
            </a:endParaRPr>
          </a:p>
          <a:p>
            <a:pPr marL="545465" indent="-532765">
              <a:lnSpc>
                <a:spcPct val="100000"/>
              </a:lnSpc>
              <a:spcBef>
                <a:spcPts val="670"/>
              </a:spcBef>
              <a:buClr>
                <a:srgbClr val="FFCC00"/>
              </a:buClr>
              <a:buSzPct val="64285"/>
              <a:buAutoNum type="arabicPeriod"/>
              <a:tabLst>
                <a:tab pos="545465" algn="l"/>
                <a:tab pos="546100" algn="l"/>
              </a:tabLst>
            </a:pPr>
            <a:r>
              <a:rPr sz="2800" spc="-5" dirty="0">
                <a:solidFill>
                  <a:srgbClr val="F8F8F8"/>
                </a:solidFill>
                <a:latin typeface="Arial"/>
                <a:cs typeface="Arial"/>
              </a:rPr>
              <a:t>Basidiomycetes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70254" y="4584954"/>
            <a:ext cx="5979795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45465" algn="l"/>
              </a:tabLst>
            </a:pPr>
            <a:r>
              <a:rPr sz="1800" spc="10" dirty="0">
                <a:solidFill>
                  <a:srgbClr val="FFCC00"/>
                </a:solidFill>
                <a:latin typeface="Arial"/>
                <a:cs typeface="Arial"/>
              </a:rPr>
              <a:t>4.	</a:t>
            </a:r>
            <a:r>
              <a:rPr sz="2800" spc="-5" dirty="0">
                <a:solidFill>
                  <a:srgbClr val="F8F8F8"/>
                </a:solidFill>
                <a:latin typeface="Arial"/>
                <a:cs typeface="Arial"/>
              </a:rPr>
              <a:t>Deuteromycetes </a:t>
            </a:r>
            <a:r>
              <a:rPr sz="2800" dirty="0">
                <a:solidFill>
                  <a:srgbClr val="F8F8F8"/>
                </a:solidFill>
                <a:latin typeface="Arial"/>
                <a:cs typeface="Arial"/>
              </a:rPr>
              <a:t>(fungi</a:t>
            </a:r>
            <a:r>
              <a:rPr sz="2800" spc="-1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8F8F8"/>
                </a:solidFill>
                <a:latin typeface="Arial"/>
                <a:cs typeface="Arial"/>
              </a:rPr>
              <a:t>imperfectii)</a:t>
            </a:r>
            <a:endParaRPr sz="2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572000" y="2971800"/>
            <a:ext cx="0" cy="1600200"/>
          </a:xfrm>
          <a:custGeom>
            <a:avLst/>
            <a:gdLst/>
            <a:ahLst/>
            <a:cxnLst/>
            <a:rect l="l" t="t" r="r" b="b"/>
            <a:pathLst>
              <a:path h="1600200">
                <a:moveTo>
                  <a:pt x="0" y="0"/>
                </a:moveTo>
                <a:lnTo>
                  <a:pt x="0" y="1600200"/>
                </a:lnTo>
              </a:path>
            </a:pathLst>
          </a:custGeom>
          <a:ln w="9525">
            <a:solidFill>
              <a:srgbClr val="F8F8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r>
              <a:rPr spc="-110" dirty="0"/>
              <a:t>1</a:t>
            </a:r>
            <a:r>
              <a:rPr dirty="0"/>
              <a:t>1.10.09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2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xfrm>
            <a:off x="1756029" y="6614860"/>
            <a:ext cx="171577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821</Words>
  <Application>Microsoft Office PowerPoint</Application>
  <PresentationFormat>On-screen Show (4:3)</PresentationFormat>
  <Paragraphs>241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Advanced Mycology</vt:lpstr>
      <vt:lpstr>Introduction</vt:lpstr>
      <vt:lpstr>Introduction</vt:lpstr>
      <vt:lpstr>CLASSIFICATION</vt:lpstr>
      <vt:lpstr>1. Yeasts</vt:lpstr>
      <vt:lpstr>2. Yeast like fungi</vt:lpstr>
      <vt:lpstr>3. Molds/ Filamentous fungi</vt:lpstr>
      <vt:lpstr>4. Dimorphic fungi</vt:lpstr>
      <vt:lpstr>Systemic classification</vt:lpstr>
      <vt:lpstr>1. Zygomycetes</vt:lpstr>
      <vt:lpstr>1. Zygomycetes</vt:lpstr>
      <vt:lpstr>2. Ascomycetes</vt:lpstr>
      <vt:lpstr>2. Ascomycetes</vt:lpstr>
      <vt:lpstr>3. Basidiomycetes</vt:lpstr>
      <vt:lpstr>4. Deuteromycetes or Fungi imperfectii</vt:lpstr>
      <vt:lpstr>Vegetative Structures of Fungi</vt:lpstr>
      <vt:lpstr>PowerPoint Presentation</vt:lpstr>
      <vt:lpstr>Vegetative Structures of Fungi</vt:lpstr>
      <vt:lpstr>Reproduction in fungi</vt:lpstr>
      <vt:lpstr>Reproduction in fungi</vt:lpstr>
      <vt:lpstr>Fungal Infections/ Mycoses</vt:lpstr>
      <vt:lpstr>Superficial: Surface mycoses</vt:lpstr>
      <vt:lpstr>Superficial: Cutaneous mycoses</vt:lpstr>
      <vt:lpstr>Deep mycoses</vt:lpstr>
      <vt:lpstr>Candidiasis</vt:lpstr>
      <vt:lpstr>Opportunistic infections</vt:lpstr>
      <vt:lpstr>Useful Properties of Fungi</vt:lpstr>
      <vt:lpstr>Useful Properties of Fungi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COMPAQ</dc:creator>
  <cp:lastModifiedBy>abahkali</cp:lastModifiedBy>
  <cp:revision>2</cp:revision>
  <dcterms:created xsi:type="dcterms:W3CDTF">2017-06-04T12:27:52Z</dcterms:created>
  <dcterms:modified xsi:type="dcterms:W3CDTF">2017-09-17T12:16:08Z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2012-04-14T00:00:00Z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2017-06-04T00:00:00Z</vt:filetime>
  </property>
</Properties>
</file>