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80" r:id="rId4"/>
    <p:sldId id="281" r:id="rId5"/>
    <p:sldId id="278" r:id="rId6"/>
    <p:sldId id="263" r:id="rId7"/>
    <p:sldId id="294" r:id="rId8"/>
    <p:sldId id="289" r:id="rId9"/>
    <p:sldId id="291" r:id="rId10"/>
    <p:sldId id="287" r:id="rId11"/>
    <p:sldId id="292" r:id="rId12"/>
    <p:sldId id="293" r:id="rId13"/>
    <p:sldId id="283" r:id="rId14"/>
    <p:sldId id="284" r:id="rId15"/>
    <p:sldId id="261" r:id="rId16"/>
    <p:sldId id="295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DDFFBA-2962-4F30-A49A-4DDDEDE10237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D18ACB-CA1F-4A24-8863-72EF4AF6CF2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74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8ACB-CA1F-4A24-8863-72EF4AF6CF2F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27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8ACB-CA1F-4A24-8863-72EF4AF6CF2F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979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18ACB-CA1F-4A24-8863-72EF4AF6CF2F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85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15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519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75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889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87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517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20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766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527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74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774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FD37-6B01-43A8-9DE2-40564A649112}" type="datetimeFigureOut">
              <a:rPr lang="ar-SA" smtClean="0"/>
              <a:t>18/05/38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63371-B58C-45E8-8C00-D27C7D0AFED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54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00100" y="1355826"/>
            <a:ext cx="7543800" cy="2593975"/>
          </a:xfrm>
        </p:spPr>
        <p:txBody>
          <a:bodyPr/>
          <a:lstStyle/>
          <a:p>
            <a:pPr algn="ctr" rtl="0"/>
            <a:r>
              <a:rPr lang="en-US" sz="3600" b="1" dirty="0">
                <a:latin typeface="+mn-lt"/>
              </a:rPr>
              <a:t>Plasmid Isolation and Purification.</a:t>
            </a:r>
            <a:br>
              <a:rPr lang="en-US" sz="3600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endParaRPr lang="ar-SA" sz="5400" b="1" dirty="0">
              <a:latin typeface="+mn-lt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23928" y="5305627"/>
            <a:ext cx="2413457" cy="507747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BCH 462 [practical]</a:t>
            </a:r>
            <a:endParaRPr lang="ar-SA" sz="2000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926525" y="139954"/>
            <a:ext cx="8002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Lab# 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91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t="37705" r="42510" b="28279"/>
          <a:stretch/>
        </p:blipFill>
        <p:spPr bwMode="auto">
          <a:xfrm>
            <a:off x="1907704" y="0"/>
            <a:ext cx="4483291" cy="2593123"/>
          </a:xfrm>
          <a:prstGeom prst="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07504" y="2996952"/>
            <a:ext cx="9036496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Depending upon nutritional status, bacteria exhibit different growth patterns which include:</a:t>
            </a:r>
          </a:p>
          <a:p>
            <a:pPr algn="l" rtl="0"/>
            <a:endParaRPr lang="en-US" dirty="0"/>
          </a:p>
          <a:p>
            <a:pPr marL="342900" indent="-342900" algn="l" rtl="0">
              <a:buAutoNum type="alphaL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Lag phase</a:t>
            </a:r>
            <a:r>
              <a:rPr lang="en-US" dirty="0"/>
              <a:t>: in this phase bacteria adapt themselves to growth conditions and  synthesis its own DNA,RNA and proteins.</a:t>
            </a:r>
          </a:p>
          <a:p>
            <a:pPr marL="342900" indent="-342900" algn="l" rtl="0">
              <a:buAutoNum type="alphaLcParenR"/>
            </a:pPr>
            <a:endParaRPr lang="en-US" dirty="0"/>
          </a:p>
          <a:p>
            <a:pPr marL="342900" indent="-342900" algn="l" rtl="0">
              <a:buAutoNum type="alphaL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 phase</a:t>
            </a:r>
            <a:r>
              <a:rPr lang="en-US" dirty="0"/>
              <a:t>: it  is exponential phase, bacterial cells divide and the production of new cells is proportion  to increased time.</a:t>
            </a:r>
          </a:p>
          <a:p>
            <a:pPr marL="342900" indent="-342900" algn="l" rtl="0">
              <a:buAutoNum type="alphaLcParenR"/>
            </a:pPr>
            <a:endParaRPr lang="en-US" dirty="0"/>
          </a:p>
          <a:p>
            <a:pPr marL="342900" indent="-342900" algn="l" rtl="0">
              <a:buAutoNum type="alphaL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Stationary phase: </a:t>
            </a:r>
            <a:r>
              <a:rPr lang="en-US" dirty="0"/>
              <a:t>the growth rate slows as nutrients become limited, waste products accumulate and the rate of cell division equals the rate of  death.</a:t>
            </a:r>
          </a:p>
          <a:p>
            <a:pPr marL="342900" indent="-342900" algn="l" rtl="0">
              <a:buAutoNum type="alphaLcParenR"/>
            </a:pPr>
            <a:endParaRPr lang="en-US" dirty="0"/>
          </a:p>
          <a:p>
            <a:pPr marL="342900" indent="-342900" algn="l" rtl="0">
              <a:buAutoNum type="alphaLcParenR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Death phase: </a:t>
            </a:r>
            <a:r>
              <a:rPr lang="en-US" dirty="0"/>
              <a:t>due to continuous  accumulation of toxic metabolites and the lack of nutrients, death occurs of the bacteria.</a:t>
            </a:r>
            <a:endParaRPr lang="ar-SA" dirty="0"/>
          </a:p>
        </p:txBody>
      </p:sp>
      <p:sp>
        <p:nvSpPr>
          <p:cNvPr id="2" name="TextBox 1"/>
          <p:cNvSpPr txBox="1"/>
          <p:nvPr/>
        </p:nvSpPr>
        <p:spPr>
          <a:xfrm>
            <a:off x="6516216" y="1093386"/>
            <a:ext cx="230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Bacterial growth curve</a:t>
            </a:r>
          </a:p>
        </p:txBody>
      </p:sp>
    </p:spTree>
    <p:extLst>
      <p:ext uri="{BB962C8B-B14F-4D97-AF65-F5344CB8AC3E}">
        <p14:creationId xmlns:p14="http://schemas.microsoft.com/office/powerpoint/2010/main" val="195763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31640" y="23912"/>
            <a:ext cx="683853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1"/>
                </a:solidFill>
              </a:rPr>
              <a:t>Three general steps involved in plasmid purification:</a:t>
            </a:r>
          </a:p>
          <a:p>
            <a:pPr algn="l" rtl="0"/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1" y="0"/>
            <a:ext cx="860444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5"/>
          <a:stretch/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9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611560" y="692696"/>
            <a:ext cx="748883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/>
              <a:t>Harvesting and lysis of the culture:</a:t>
            </a:r>
          </a:p>
          <a:p>
            <a:pPr algn="l" rtl="0"/>
            <a:endParaRPr lang="en-US" b="1" dirty="0"/>
          </a:p>
          <a:p>
            <a:pPr algn="l" rtl="0"/>
            <a:r>
              <a:rPr lang="en-US" dirty="0"/>
              <a:t>Bacteria are  recovered by centrifugation and lysed by any one of a large number of methods, including treatment with detergents, alkali, organic solvents, and heat. The choice among these methods depends on three factors: the size of plasmid, the bacterial strain and the technique used to subsequently purify the plasmid DNA.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575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264470" y="2636912"/>
            <a:ext cx="389170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Practical part</a:t>
            </a:r>
            <a:endParaRPr lang="ar-SA" sz="54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479634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61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40309" y="797908"/>
            <a:ext cx="88961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Principle of the experiment “Alkaline </a:t>
            </a:r>
            <a:r>
              <a:rPr lang="en-US" b="1" dirty="0" err="1"/>
              <a:t>lysis</a:t>
            </a:r>
            <a:r>
              <a:rPr lang="en-US" b="1" dirty="0"/>
              <a:t> method “: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Using SDS in the alkaline solution:</a:t>
            </a:r>
          </a:p>
          <a:p>
            <a:pPr algn="l" rtl="0"/>
            <a:r>
              <a:rPr lang="en-US" dirty="0"/>
              <a:t>-The SDS: will lyse the bacterial cell membrane  and denature the proteins too.</a:t>
            </a:r>
          </a:p>
          <a:p>
            <a:pPr algn="l" rtl="0"/>
            <a:r>
              <a:rPr lang="en-US" dirty="0"/>
              <a:t>-The alkaline pH :denature the genomic DNA and denature the proteins too.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-The degraded cell wall, denatured chromosomal DNA and bacterial proteins form large aggregated complex which will precipitated during the plasmid isolation and removed by centrifugation.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-Native plasmid DNA can be collected from the supernatant.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517817" y="428576"/>
            <a:ext cx="33818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/>
              <a:t>Plasmid isolation and purification</a:t>
            </a:r>
            <a:endParaRPr lang="ar-SA" b="1" dirty="0"/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t="17583" r="8730" b="22623"/>
          <a:stretch/>
        </p:blipFill>
        <p:spPr>
          <a:xfrm>
            <a:off x="764517" y="4149080"/>
            <a:ext cx="7184572" cy="249645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182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صورة 4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6012" r="20661" b="6548"/>
          <a:stretch/>
        </p:blipFill>
        <p:spPr bwMode="auto">
          <a:xfrm>
            <a:off x="509286" y="304362"/>
            <a:ext cx="1313016" cy="164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7990" r="5392" b="25990"/>
          <a:stretch/>
        </p:blipFill>
        <p:spPr bwMode="auto">
          <a:xfrm>
            <a:off x="4652484" y="817290"/>
            <a:ext cx="1742161" cy="104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1" y="2511817"/>
            <a:ext cx="1752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980166" y="4585482"/>
            <a:ext cx="126143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Introducing</a:t>
            </a:r>
          </a:p>
          <a:p>
            <a:endParaRPr lang="ar-S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9404" r="14101" b="12678"/>
          <a:stretch/>
        </p:blipFill>
        <p:spPr bwMode="auto">
          <a:xfrm>
            <a:off x="1044842" y="5179282"/>
            <a:ext cx="1313016" cy="92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303072" y="6414052"/>
            <a:ext cx="22368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Transformed bacteria</a:t>
            </a:r>
            <a:endParaRPr lang="ar-SA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2530121" y="5682285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2566804" y="5224455"/>
            <a:ext cx="8627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cloning</a:t>
            </a:r>
            <a:endParaRPr lang="ar-SA" dirty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576407" y="4859489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789956" y="54346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6915298" y="4868371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789957" y="5868809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6915298" y="535171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7039379" y="58638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37" y="260648"/>
            <a:ext cx="13049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6420541" y="1124744"/>
            <a:ext cx="743747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5292080" y="1864246"/>
            <a:ext cx="83555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“gene A”</a:t>
            </a:r>
            <a:endParaRPr lang="ar-SA" sz="1400" b="1" dirty="0">
              <a:solidFill>
                <a:srgbClr val="00B050"/>
              </a:solidFill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flipH="1">
            <a:off x="3419872" y="170080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>
            <a:off x="2566804" y="1680891"/>
            <a:ext cx="431369" cy="550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flipH="1">
            <a:off x="1534270" y="4506195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56" y="5517232"/>
            <a:ext cx="2588044" cy="3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شكل بيضاوي 20"/>
          <p:cNvSpPr/>
          <p:nvPr/>
        </p:nvSpPr>
        <p:spPr>
          <a:xfrm>
            <a:off x="5292080" y="5445224"/>
            <a:ext cx="240806" cy="22327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منحني 22"/>
          <p:cNvCxnSpPr>
            <a:stCxn id="21" idx="0"/>
          </p:cNvCxnSpPr>
          <p:nvPr/>
        </p:nvCxnSpPr>
        <p:spPr>
          <a:xfrm rot="5400000" flipH="1" flipV="1">
            <a:off x="5827080" y="4590971"/>
            <a:ext cx="439657" cy="126885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3684616" y="2636912"/>
            <a:ext cx="83555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“gene A”</a:t>
            </a:r>
            <a:endParaRPr lang="ar-SA" sz="1400" b="1" dirty="0">
              <a:solidFill>
                <a:srgbClr val="00B050"/>
              </a:solidFill>
            </a:endParaRPr>
          </a:p>
        </p:txBody>
      </p:sp>
      <p:cxnSp>
        <p:nvCxnSpPr>
          <p:cNvPr id="36" name="رابط كسهم مستقيم 35"/>
          <p:cNvCxnSpPr/>
          <p:nvPr/>
        </p:nvCxnSpPr>
        <p:spPr>
          <a:xfrm>
            <a:off x="849592" y="4861717"/>
            <a:ext cx="308488" cy="40814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64800" y="4585482"/>
            <a:ext cx="111408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Bacterial cell</a:t>
            </a:r>
            <a:endParaRPr lang="ar-SA" sz="1400" dirty="0"/>
          </a:p>
        </p:txBody>
      </p:sp>
      <p:cxnSp>
        <p:nvCxnSpPr>
          <p:cNvPr id="44" name="رابط كسهم مستقيم 43"/>
          <p:cNvCxnSpPr/>
          <p:nvPr/>
        </p:nvCxnSpPr>
        <p:spPr>
          <a:xfrm flipV="1">
            <a:off x="814398" y="5689047"/>
            <a:ext cx="460888" cy="201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-142182" y="5890832"/>
            <a:ext cx="1249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/>
              <a:t>Chromosomal </a:t>
            </a:r>
          </a:p>
          <a:p>
            <a:pPr algn="ctr"/>
            <a:r>
              <a:rPr lang="en-US" sz="1400" dirty="0"/>
              <a:t>DNA</a:t>
            </a:r>
            <a:endParaRPr lang="ar-SA" sz="14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3154361" y="5937103"/>
            <a:ext cx="32661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Culture plate</a:t>
            </a:r>
          </a:p>
          <a:p>
            <a:pPr algn="ctr" rtl="0"/>
            <a:r>
              <a:rPr lang="en-US" dirty="0"/>
              <a:t>[media containing appropriate antibiotic ]</a:t>
            </a:r>
            <a:endParaRPr lang="ar-SA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7167172" y="1680891"/>
            <a:ext cx="13179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Animal DNA</a:t>
            </a:r>
            <a:endParaRPr lang="ar-SA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6486987" y="6273225"/>
            <a:ext cx="23135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600" dirty="0"/>
              <a:t>Amplified Recombinant plasmid</a:t>
            </a:r>
            <a:endParaRPr lang="ar-SA" sz="1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159410" y="3075157"/>
            <a:ext cx="353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1206705" y="4244585"/>
            <a:ext cx="353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170411" y="4804181"/>
            <a:ext cx="353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383444" y="3397642"/>
            <a:ext cx="227344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Ligation</a:t>
            </a:r>
          </a:p>
          <a:p>
            <a:pPr algn="ctr" rtl="0"/>
            <a:r>
              <a:rPr lang="en-US" dirty="0"/>
              <a:t>[using ligase enzymes]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984731" y="704632"/>
            <a:ext cx="105464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Using R.E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1688451" y="434776"/>
            <a:ext cx="216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Using same R.E used </a:t>
            </a:r>
          </a:p>
          <a:p>
            <a:pPr algn="l" rtl="0"/>
            <a:r>
              <a:rPr lang="en-US" dirty="0"/>
              <a:t>For cutting </a:t>
            </a:r>
            <a:r>
              <a:rPr lang="en-US" dirty="0">
                <a:solidFill>
                  <a:srgbClr val="00B050"/>
                </a:solidFill>
              </a:rPr>
              <a:t>gene A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955807" y="2875102"/>
            <a:ext cx="312778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DNA cloning using plasmid  </a:t>
            </a:r>
            <a:endParaRPr lang="ar-S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1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t="15302" r="32551" b="1940"/>
          <a:stretch/>
        </p:blipFill>
        <p:spPr bwMode="auto">
          <a:xfrm>
            <a:off x="323528" y="1412776"/>
            <a:ext cx="2224140" cy="317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نتيجة بحث الصور عن ‪molecular biology principles and practice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12" y="1412776"/>
            <a:ext cx="2476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434939" y="404664"/>
            <a:ext cx="19794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/>
              <a:t>References</a:t>
            </a:r>
            <a:r>
              <a:rPr lang="en-US" dirty="0"/>
              <a:t>   </a:t>
            </a:r>
            <a:endParaRPr lang="ar-SA" dirty="0"/>
          </a:p>
        </p:txBody>
      </p:sp>
      <p:pic>
        <p:nvPicPr>
          <p:cNvPr id="4" name="Picture 2" descr="نتيجة بحث الصو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304256" cy="32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3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23528" y="404664"/>
            <a:ext cx="8305415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DNA cloning techniques: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They are techniques, used to create copies of certain DNA fragments.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Using: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1-PCR[polymerase chain reaction].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2-Cell based. [using a vector carrying the DNA of interest ,which eventually inserted to </a:t>
            </a:r>
          </a:p>
          <a:p>
            <a:pPr algn="l" rtl="0"/>
            <a:r>
              <a:rPr lang="en-US" dirty="0"/>
              <a:t>A host cell “usually bacteria” and self replicate].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53" y="4923048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59" y="4259019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42" y="3782543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21" y="5098127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38" y="4592621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63" y="4864764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42" y="3537337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46" y="4015905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78" y="4025657"/>
            <a:ext cx="361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115616" y="5734998"/>
            <a:ext cx="6768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Isolated and amplified specific DNA fragment</a:t>
            </a:r>
          </a:p>
          <a:p>
            <a:pPr algn="ctr" rtl="0"/>
            <a:r>
              <a:rPr lang="en-US" b="1" dirty="0">
                <a:solidFill>
                  <a:srgbClr val="00B050"/>
                </a:solidFill>
              </a:rPr>
              <a:t>“e.g.: gene A” </a:t>
            </a:r>
            <a:endParaRPr lang="ar-S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07504" y="188640"/>
            <a:ext cx="90364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Plasmid: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-Are small, double stranded, closed circular DNA molecules which can replicate independently from a bacterial chromosome. (can be isolated from bacterial cells).  </a:t>
            </a:r>
          </a:p>
          <a:p>
            <a:pPr algn="l" rtl="0"/>
            <a:r>
              <a:rPr lang="en-US" dirty="0"/>
              <a:t>-It is vector.</a:t>
            </a:r>
          </a:p>
          <a:p>
            <a:pPr algn="l" rtl="0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Features: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1. Found in a wild variety of bacterial species.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2.Extra-chromosomal elements, which replicate independently of the  bacterial chromosome. </a:t>
            </a:r>
          </a:p>
          <a:p>
            <a:pPr marL="342900" indent="-342900" algn="l" rtl="0">
              <a:buAutoNum type="arabicPeriod"/>
            </a:pPr>
            <a:endParaRPr lang="en-US" dirty="0"/>
          </a:p>
          <a:p>
            <a:pPr algn="l" rtl="0"/>
            <a:r>
              <a:rPr lang="en-US" dirty="0"/>
              <a:t>3. Are not essential for the bacterium but may confer a selective advantage.</a:t>
            </a:r>
          </a:p>
          <a:p>
            <a:pPr marL="342900" indent="-342900" algn="l" rtl="0">
              <a:buAutoNum type="arabicPeriod"/>
            </a:pPr>
            <a:endParaRPr lang="en-US" dirty="0"/>
          </a:p>
          <a:p>
            <a:pPr algn="l" rtl="0"/>
            <a:r>
              <a:rPr lang="en-US" dirty="0"/>
              <a:t>4.Using the enzymes and proteins  encoded by their host for their replication and transcription.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5. Are inherited.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6. Used  in many applications e.g. Drugs production.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96434"/>
            <a:ext cx="3816424" cy="17889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42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351907" cy="27162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397870" cy="46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1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98647" y="260648"/>
            <a:ext cx="7230249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“Cell based”  DNA cloning involve: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1.</a:t>
            </a:r>
            <a:r>
              <a:rPr lang="en-US" dirty="0"/>
              <a:t>Insertion of </a:t>
            </a:r>
            <a:r>
              <a:rPr lang="en-US" b="1" dirty="0">
                <a:solidFill>
                  <a:srgbClr val="00B050"/>
                </a:solidFill>
              </a:rPr>
              <a:t>DNA fragment  </a:t>
            </a:r>
            <a:r>
              <a:rPr lang="en-US" dirty="0"/>
              <a:t>in to a cloning vector ”e.g. plasmid”.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2. </a:t>
            </a:r>
            <a:r>
              <a:rPr lang="en-US" dirty="0"/>
              <a:t>Introducing </a:t>
            </a:r>
            <a:r>
              <a:rPr lang="en-US" u="sng" dirty="0"/>
              <a:t>a </a:t>
            </a:r>
            <a:r>
              <a:rPr lang="en-US" b="1" u="sng" dirty="0"/>
              <a:t>vector with </a:t>
            </a:r>
            <a:r>
              <a:rPr lang="en-US" b="1" u="sng" dirty="0">
                <a:solidFill>
                  <a:srgbClr val="00B050"/>
                </a:solidFill>
              </a:rPr>
              <a:t>DNA fragment </a:t>
            </a:r>
            <a:r>
              <a:rPr lang="en-US" dirty="0"/>
              <a:t>in to bacterial cells ” the host”.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3. </a:t>
            </a:r>
            <a:r>
              <a:rPr lang="en-US" dirty="0"/>
              <a:t>Amplifying  the (vector  </a:t>
            </a:r>
            <a:r>
              <a:rPr lang="en-US" dirty="0">
                <a:solidFill>
                  <a:srgbClr val="00B050"/>
                </a:solidFill>
              </a:rPr>
              <a:t>DNA</a:t>
            </a:r>
            <a:r>
              <a:rPr lang="en-US" dirty="0"/>
              <a:t>),  using bacterial DNA replication machinery.</a:t>
            </a:r>
          </a:p>
          <a:p>
            <a:pPr algn="l" rtl="0"/>
            <a:endParaRPr lang="en-US" dirty="0"/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56" y="2580641"/>
            <a:ext cx="4133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120552" y="2688079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1857235" y="3314066"/>
            <a:ext cx="1248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DNA fragment</a:t>
            </a:r>
            <a:endParaRPr lang="ar-SA" sz="1400" dirty="0">
              <a:solidFill>
                <a:srgbClr val="00B05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11171" y="3337247"/>
            <a:ext cx="1232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cloning vector</a:t>
            </a:r>
            <a:endParaRPr lang="ar-SA" sz="1400" dirty="0"/>
          </a:p>
        </p:txBody>
      </p:sp>
      <p:sp>
        <p:nvSpPr>
          <p:cNvPr id="6" name="مستطيل 5"/>
          <p:cNvSpPr/>
          <p:nvPr/>
        </p:nvSpPr>
        <p:spPr>
          <a:xfrm>
            <a:off x="984223" y="429878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  <a:endParaRPr lang="ar-S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93" y="4069110"/>
            <a:ext cx="4524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408421" y="4840166"/>
            <a:ext cx="152169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Recombinant DNA</a:t>
            </a:r>
            <a:endParaRPr lang="ar-SA" sz="1400" dirty="0"/>
          </a:p>
        </p:txBody>
      </p:sp>
      <p:sp>
        <p:nvSpPr>
          <p:cNvPr id="8" name="مستطيل 7"/>
          <p:cNvSpPr/>
          <p:nvPr/>
        </p:nvSpPr>
        <p:spPr>
          <a:xfrm>
            <a:off x="3413729" y="4897785"/>
            <a:ext cx="798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the host</a:t>
            </a:r>
            <a:endParaRPr lang="ar-SA" sz="1400" dirty="0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5004048" y="589792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123580" y="58638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2501062" y="5783288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4123581" y="6298009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3248922" y="578091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12536" r="14490" b="13473"/>
          <a:stretch/>
        </p:blipFill>
        <p:spPr bwMode="auto">
          <a:xfrm>
            <a:off x="3373003" y="6293043"/>
            <a:ext cx="604399" cy="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979058" y="571088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4864069" y="3316695"/>
            <a:ext cx="1521699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Recombinant DNA</a:t>
            </a:r>
            <a:endParaRPr lang="ar-SA" sz="14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5004048" y="4900414"/>
            <a:ext cx="174143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400" dirty="0"/>
              <a:t>Transformed bacteria</a:t>
            </a: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425280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51520" y="32352"/>
            <a:ext cx="84198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Generally plasmid vectors  should contain three important parts.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" y="526368"/>
            <a:ext cx="9067556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59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493829"/>
              </p:ext>
            </p:extLst>
          </p:nvPr>
        </p:nvGraphicFramePr>
        <p:xfrm>
          <a:off x="611560" y="1484784"/>
          <a:ext cx="8208912" cy="3888432"/>
        </p:xfrm>
        <a:graphic>
          <a:graphicData uri="http://schemas.openxmlformats.org/drawingml/2006/table">
            <a:tbl>
              <a:tblPr/>
              <a:tblGrid>
                <a:gridCol w="299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429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Vector Element </a:t>
                      </a:r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Description </a:t>
                      </a:r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03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1- Origin of Replication (</a:t>
                      </a:r>
                      <a:r>
                        <a:rPr lang="en-US" sz="1800" b="1" dirty="0">
                          <a:solidFill>
                            <a:schemeClr val="accent2"/>
                          </a:solidFill>
                        </a:rPr>
                        <a:t>Ori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DNA sequence which allows initiation of replication of the plasmid by cellular</a:t>
                      </a:r>
                      <a:r>
                        <a:rPr lang="en-US" sz="1800" baseline="0" dirty="0"/>
                        <a:t> enzymes(?). </a:t>
                      </a:r>
                      <a:endParaRPr lang="en-US" sz="1800" dirty="0"/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154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2- </a:t>
                      </a:r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Antibiotic Resistance Gene</a:t>
                      </a:r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Allows for selection of” plasmid-containing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“bacteria. </a:t>
                      </a:r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546"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Cloning site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place to insert foreign DNAs(the fragment which we are interested in its replication).</a:t>
                      </a:r>
                      <a:endParaRPr lang="en-US" sz="1800" dirty="0"/>
                    </a:p>
                  </a:txBody>
                  <a:tcPr marL="47531" marR="47531" marT="23765" marB="23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057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755576" y="879564"/>
            <a:ext cx="3627916" cy="1508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Some of plasmid applications :</a:t>
            </a:r>
          </a:p>
          <a:p>
            <a:pPr algn="l" rtl="0"/>
            <a:endParaRPr lang="en-US" dirty="0"/>
          </a:p>
          <a:p>
            <a:pPr marL="342900" indent="-342900" algn="l" rtl="0">
              <a:buAutoNum type="arabicPeriod"/>
            </a:pPr>
            <a:r>
              <a:rPr lang="en-US" dirty="0"/>
              <a:t>Gene therapy.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Molecular cloning. </a:t>
            </a:r>
          </a:p>
          <a:p>
            <a:pPr marL="342900" indent="-342900" algn="l" rtl="0">
              <a:buAutoNum type="arabicPeriod"/>
            </a:pPr>
            <a:r>
              <a:rPr lang="en-US" dirty="0"/>
              <a:t>Make large amounts of proteins. 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9157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79512" y="373659"/>
            <a:ext cx="8146654" cy="230832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There are three general classes for plasmids which can be advantageous for host cell: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A- Virulence plasmids encoding toxin genes.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B- Drug-resistance plasmids that confer resistance to antibiotics.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C-Plasmids encode gene required for bacterial conjugation.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19044065"/>
      </p:ext>
    </p:extLst>
  </p:cSld>
  <p:clrMapOvr>
    <a:masterClrMapping/>
  </p:clrMapOvr>
</p:sld>
</file>

<file path=ppt/theme/theme1.xml><?xml version="1.0" encoding="utf-8"?>
<a:theme xmlns:a="http://schemas.openxmlformats.org/drawingml/2006/main" name="عرض تقديمي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تقديمي2</Template>
  <TotalTime>11005</TotalTime>
  <Words>627</Words>
  <Application>Microsoft Office PowerPoint</Application>
  <PresentationFormat>عرض على الشاشة (4:3)</PresentationFormat>
  <Paragraphs>125</Paragraphs>
  <Slides>16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عرض تقديمي2</vt:lpstr>
      <vt:lpstr>Plasmid Isolation and Purification.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Competent Cells formation and transformation of competent Cells with DNA</dc:title>
  <dc:creator>لينة</dc:creator>
  <cp:lastModifiedBy>لينة</cp:lastModifiedBy>
  <cp:revision>144</cp:revision>
  <dcterms:created xsi:type="dcterms:W3CDTF">2013-08-26T06:51:50Z</dcterms:created>
  <dcterms:modified xsi:type="dcterms:W3CDTF">2017-02-14T12:20:05Z</dcterms:modified>
</cp:coreProperties>
</file>