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0"/>
  </p:notesMasterIdLst>
  <p:handoutMasterIdLst>
    <p:handoutMasterId r:id="rId21"/>
  </p:handoutMasterIdLst>
  <p:sldIdLst>
    <p:sldId id="256" r:id="rId2"/>
    <p:sldId id="295" r:id="rId3"/>
    <p:sldId id="304" r:id="rId4"/>
    <p:sldId id="303" r:id="rId5"/>
    <p:sldId id="312" r:id="rId6"/>
    <p:sldId id="313" r:id="rId7"/>
    <p:sldId id="314" r:id="rId8"/>
    <p:sldId id="315" r:id="rId9"/>
    <p:sldId id="316" r:id="rId10"/>
    <p:sldId id="296" r:id="rId11"/>
    <p:sldId id="305" r:id="rId12"/>
    <p:sldId id="317" r:id="rId13"/>
    <p:sldId id="306" r:id="rId14"/>
    <p:sldId id="318" r:id="rId15"/>
    <p:sldId id="308" r:id="rId16"/>
    <p:sldId id="319" r:id="rId17"/>
    <p:sldId id="320" r:id="rId18"/>
    <p:sldId id="309"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6" autoAdjust="0"/>
    <p:restoredTop sz="90409" autoAdjust="0"/>
  </p:normalViewPr>
  <p:slideViewPr>
    <p:cSldViewPr>
      <p:cViewPr varScale="1">
        <p:scale>
          <a:sx n="66" d="100"/>
          <a:sy n="66" d="100"/>
        </p:scale>
        <p:origin x="-150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9B7AF20-4B11-481D-A472-DF8A4E6C6085}" type="datetimeFigureOut">
              <a:rPr lang="ar-SA" smtClean="0"/>
              <a:pPr/>
              <a:t>24/11/1436</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8182E63-CD6B-4CF2-9639-253841FD301F}" type="slidenum">
              <a:rPr lang="ar-SA" smtClean="0"/>
              <a:pPr/>
              <a:t>‹#›</a:t>
            </a:fld>
            <a:endParaRPr lang="ar-SA"/>
          </a:p>
        </p:txBody>
      </p:sp>
    </p:spTree>
    <p:extLst>
      <p:ext uri="{BB962C8B-B14F-4D97-AF65-F5344CB8AC3E}">
        <p14:creationId xmlns:p14="http://schemas.microsoft.com/office/powerpoint/2010/main" val="614244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C58FC6-B0EA-4E44-9208-05FA5FE32EAB}" type="datetimeFigureOut">
              <a:rPr lang="ar-SA" smtClean="0"/>
              <a:pPr/>
              <a:t>24/11/1436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6E6889-4F1F-444D-B384-655343D5E8EC}" type="slidenum">
              <a:rPr lang="ar-SA" smtClean="0"/>
              <a:pPr/>
              <a:t>‹#›</a:t>
            </a:fld>
            <a:endParaRPr lang="ar-SA"/>
          </a:p>
        </p:txBody>
      </p:sp>
    </p:spTree>
    <p:extLst>
      <p:ext uri="{BB962C8B-B14F-4D97-AF65-F5344CB8AC3E}">
        <p14:creationId xmlns:p14="http://schemas.microsoft.com/office/powerpoint/2010/main" val="1640821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01C17A5-F73D-4FC8-8801-224AAB5F1C03}" type="datetimeFigureOut">
              <a:rPr lang="ar-SA" smtClean="0"/>
              <a:pPr/>
              <a:t>24/11/1436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187106A-ED4A-44CB-82DF-EE3AAE4D4AA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401C17A5-F73D-4FC8-8801-224AAB5F1C03}" type="datetimeFigureOut">
              <a:rPr lang="ar-SA" smtClean="0"/>
              <a:pPr/>
              <a:t>24/11/1436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187106A-ED4A-44CB-82DF-EE3AAE4D4AA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187106A-ED4A-44CB-82DF-EE3AAE4D4AA3}"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401C17A5-F73D-4FC8-8801-224AAB5F1C03}" type="datetimeFigureOut">
              <a:rPr lang="ar-SA" smtClean="0"/>
              <a:pPr/>
              <a:t>24/11/1436</a:t>
            </a:fld>
            <a:endParaRPr lang="ar-SA"/>
          </a:p>
        </p:txBody>
      </p:sp>
      <p:sp>
        <p:nvSpPr>
          <p:cNvPr id="10" name="عنصر نائب لرقم الشريحة 9"/>
          <p:cNvSpPr>
            <a:spLocks noGrp="1"/>
          </p:cNvSpPr>
          <p:nvPr>
            <p:ph type="sldNum" sz="quarter" idx="16"/>
          </p:nvPr>
        </p:nvSpPr>
        <p:spPr/>
        <p:txBody>
          <a:bodyPr rtlCol="0"/>
          <a:lstStyle/>
          <a:p>
            <a:fld id="{3187106A-ED4A-44CB-82DF-EE3AAE4D4AA3}"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401C17A5-F73D-4FC8-8801-224AAB5F1C03}" type="datetimeFigureOut">
              <a:rPr lang="ar-SA" smtClean="0"/>
              <a:pPr/>
              <a:t>24/11/1436</a:t>
            </a:fld>
            <a:endParaRPr lang="ar-SA"/>
          </a:p>
        </p:txBody>
      </p:sp>
      <p:sp>
        <p:nvSpPr>
          <p:cNvPr id="12" name="عنصر نائب لرقم الشريحة 11"/>
          <p:cNvSpPr>
            <a:spLocks noGrp="1"/>
          </p:cNvSpPr>
          <p:nvPr>
            <p:ph type="sldNum" sz="quarter" idx="16"/>
          </p:nvPr>
        </p:nvSpPr>
        <p:spPr/>
        <p:txBody>
          <a:bodyPr rtlCol="0"/>
          <a:lstStyle/>
          <a:p>
            <a:fld id="{3187106A-ED4A-44CB-82DF-EE3AAE4D4AA3}"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401C17A5-F73D-4FC8-8801-224AAB5F1C03}" type="datetimeFigureOut">
              <a:rPr lang="ar-SA" smtClean="0"/>
              <a:pPr/>
              <a:t>24/11/1436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401C17A5-F73D-4FC8-8801-224AAB5F1C03}" type="datetimeFigureOut">
              <a:rPr lang="ar-SA" smtClean="0"/>
              <a:pPr/>
              <a:t>24/11/1436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187106A-ED4A-44CB-82DF-EE3AAE4D4AA3}"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01C17A5-F73D-4FC8-8801-224AAB5F1C03}" type="datetimeFigureOut">
              <a:rPr lang="ar-SA" smtClean="0"/>
              <a:pPr/>
              <a:t>24/11/1436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187106A-ED4A-44CB-82DF-EE3AAE4D4AA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42910" y="2786058"/>
            <a:ext cx="8153400" cy="990600"/>
          </a:xfrm>
          <a:prstGeom prst="rect">
            <a:avLst/>
          </a:prstGeom>
        </p:spPr>
        <p:txBody>
          <a:bodyPr vert="horz" anchor="b">
            <a:normAutofit/>
          </a:bodyPr>
          <a:lstStyle/>
          <a:p>
            <a:pPr algn="ctr" rtl="0"/>
            <a:r>
              <a:rPr lang="en-US" sz="4000" dirty="0" smtClean="0"/>
              <a:t>Introduction to Simulation Modelling</a:t>
            </a:r>
            <a:endParaRPr lang="en-US" sz="4000" dirty="0"/>
          </a:p>
        </p:txBody>
      </p:sp>
      <p:sp>
        <p:nvSpPr>
          <p:cNvPr id="3" name="عنوان 1"/>
          <p:cNvSpPr txBox="1">
            <a:spLocks/>
          </p:cNvSpPr>
          <p:nvPr/>
        </p:nvSpPr>
        <p:spPr>
          <a:xfrm>
            <a:off x="2411760" y="6021288"/>
            <a:ext cx="6320926" cy="648072"/>
          </a:xfrm>
          <a:prstGeom prst="rect">
            <a:avLst/>
          </a:prstGeom>
        </p:spPr>
        <p:txBody>
          <a:bodyPr vert="horz" anchor="b">
            <a:normAutofit lnSpcReduction="10000"/>
          </a:bodyPr>
          <a:lstStyle/>
          <a:p>
            <a:pPr algn="ctr" rtl="0"/>
            <a:r>
              <a:rPr lang="en-US" sz="4000" dirty="0" smtClean="0"/>
              <a:t>Chapter1</a:t>
            </a:r>
            <a:endParaRPr lang="en-US" sz="4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So, what is a model?</a:t>
            </a:r>
            <a:endParaRPr lang="en-US" altLang="en-US" dirty="0"/>
          </a:p>
        </p:txBody>
      </p:sp>
      <p:sp>
        <p:nvSpPr>
          <p:cNvPr id="97284" name="Rectangle 4"/>
          <p:cNvSpPr>
            <a:spLocks noChangeArrowheads="1"/>
          </p:cNvSpPr>
          <p:nvPr/>
        </p:nvSpPr>
        <p:spPr bwMode="auto">
          <a:xfrm>
            <a:off x="395536" y="1822172"/>
            <a:ext cx="8568952"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 model is a representation of part of reality as seen by the people who wish to use that model to understand, to change, to manage and to control that part of reality.</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26777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What is simulation </a:t>
            </a:r>
            <a:r>
              <a:rPr lang="en-US" altLang="en-US" dirty="0" smtClean="0"/>
              <a:t>modelling</a:t>
            </a:r>
            <a:endParaRPr lang="en-US" altLang="en-US" dirty="0"/>
          </a:p>
        </p:txBody>
      </p:sp>
      <p:sp>
        <p:nvSpPr>
          <p:cNvPr id="97284" name="Rectangle 4"/>
          <p:cNvSpPr>
            <a:spLocks noChangeArrowheads="1"/>
          </p:cNvSpPr>
          <p:nvPr/>
        </p:nvSpPr>
        <p:spPr bwMode="auto">
          <a:xfrm>
            <a:off x="395536" y="1822172"/>
            <a:ext cx="856895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Simulation can be defined as the use of a model to investigate the </a:t>
            </a:r>
            <a:r>
              <a:rPr lang="en-GB" altLang="en-US" dirty="0" smtClean="0">
                <a:latin typeface="Times New Roman" panose="02020603050405020304" pitchFamily="18" charset="0"/>
                <a:cs typeface="Times New Roman" panose="02020603050405020304" pitchFamily="18" charset="0"/>
              </a:rPr>
              <a:t>behaviour</a:t>
            </a:r>
            <a:r>
              <a:rPr lang="en-US" altLang="en-US" dirty="0" smtClean="0">
                <a:latin typeface="Times New Roman" panose="02020603050405020304" pitchFamily="18" charset="0"/>
                <a:cs typeface="Times New Roman" panose="02020603050405020304" pitchFamily="18" charset="0"/>
              </a:rPr>
              <a:t> of a business system. </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performance of the business over an extended time period can be observed quickly and under a number of different scenarios. </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295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What is simulation </a:t>
            </a:r>
            <a:r>
              <a:rPr lang="en-US" altLang="en-US" dirty="0" smtClean="0"/>
              <a:t>modelling</a:t>
            </a:r>
            <a:endParaRPr lang="en-US" altLang="en-US" dirty="0"/>
          </a:p>
        </p:txBody>
      </p:sp>
      <p:sp>
        <p:nvSpPr>
          <p:cNvPr id="97284" name="Rectangle 4"/>
          <p:cNvSpPr>
            <a:spLocks noChangeArrowheads="1"/>
          </p:cNvSpPr>
          <p:nvPr/>
        </p:nvSpPr>
        <p:spPr bwMode="auto">
          <a:xfrm>
            <a:off x="395536" y="1822172"/>
            <a:ext cx="8568952" cy="4819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Given enough time, money, expertise and computer power almost any system can be simulated, however; this may not be sensible. </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Hence, the first question to face is </a:t>
            </a:r>
            <a:r>
              <a:rPr lang="en-US" altLang="en-US" i="1" u="sng" dirty="0" smtClean="0">
                <a:latin typeface="Times New Roman" panose="02020603050405020304" pitchFamily="18" charset="0"/>
                <a:cs typeface="Times New Roman" panose="02020603050405020304" pitchFamily="18" charset="0"/>
              </a:rPr>
              <a:t>what type of systems are modern computer simulation methods best suited?</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following features tend to characterize the systems best suited to simulation:</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Dynamic: Their </a:t>
            </a:r>
            <a:r>
              <a:rPr lang="en-US" altLang="en-US" dirty="0" err="1" smtClean="0">
                <a:latin typeface="Times New Roman" panose="02020603050405020304" pitchFamily="18" charset="0"/>
                <a:cs typeface="Times New Roman" panose="02020603050405020304" pitchFamily="18" charset="0"/>
              </a:rPr>
              <a:t>behaviour</a:t>
            </a:r>
            <a:r>
              <a:rPr lang="en-US" altLang="en-US" dirty="0" smtClean="0">
                <a:latin typeface="Times New Roman" panose="02020603050405020304" pitchFamily="18" charset="0"/>
                <a:cs typeface="Times New Roman" panose="02020603050405020304" pitchFamily="18" charset="0"/>
              </a:rPr>
              <a:t> varies over time</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Interactive: They consist of a number components which interact with each other.</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Complicated: There are many objects interacting in the system of interest, and their individual dynamics need careful consideration and analysis.   </a:t>
            </a:r>
            <a:r>
              <a:rPr lang="en-US" altLang="en-US" dirty="0" smtClean="0">
                <a:latin typeface="Times New Roman" panose="02020603050405020304" pitchFamily="18" charset="0"/>
                <a:cs typeface="Times New Roman" panose="02020603050405020304" pitchFamily="18" charset="0"/>
              </a:rPr>
              <a:t> </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4213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Why do we use simulation</a:t>
            </a:r>
            <a:endParaRPr lang="en-US" altLang="en-US" dirty="0"/>
          </a:p>
        </p:txBody>
      </p:sp>
      <p:sp>
        <p:nvSpPr>
          <p:cNvPr id="97284" name="Rectangle 4"/>
          <p:cNvSpPr>
            <a:spLocks noChangeArrowheads="1"/>
          </p:cNvSpPr>
          <p:nvPr/>
        </p:nvSpPr>
        <p:spPr bwMode="auto">
          <a:xfrm>
            <a:off x="395536" y="1822172"/>
            <a:ext cx="8568952" cy="478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GB" altLang="en-US" dirty="0" smtClean="0">
                <a:latin typeface="Times New Roman" panose="02020603050405020304" pitchFamily="18" charset="0"/>
                <a:cs typeface="Times New Roman" panose="02020603050405020304" pitchFamily="18" charset="0"/>
              </a:rPr>
              <a:t>Simulation modelling is used to assist decision-making by providing a tool that allows the current behaviour of a system to be analysed and understood.</a:t>
            </a:r>
          </a:p>
          <a:p>
            <a:pPr marL="0" indent="0" algn="just" rtl="0">
              <a:lnSpc>
                <a:spcPct val="90000"/>
              </a:lnSpc>
              <a:spcAft>
                <a:spcPct val="40000"/>
              </a:spcAft>
              <a:buClr>
                <a:srgbClr val="BF0922"/>
              </a:buClr>
            </a:pPr>
            <a:r>
              <a:rPr lang="en-GB" altLang="en-US" dirty="0" smtClean="0">
                <a:latin typeface="Times New Roman" panose="02020603050405020304" pitchFamily="18" charset="0"/>
                <a:cs typeface="Times New Roman" panose="02020603050405020304" pitchFamily="18" charset="0"/>
              </a:rPr>
              <a:t>Simulation can provide the following assistance:</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Allows prediction</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Stimulates creativity by allowing different decision options</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Avoids disruption of the real system</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Reduces risk of failure</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Provides performance measures</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Acts as a communication tool where the dynamics of the system can be visualised over time. </a:t>
            </a:r>
            <a:endParaRPr lang="en-GB"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295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Why do we use simulation</a:t>
            </a:r>
            <a:endParaRPr lang="en-US" altLang="en-US" dirty="0"/>
          </a:p>
        </p:txBody>
      </p:sp>
      <p:sp>
        <p:nvSpPr>
          <p:cNvPr id="97284" name="Rectangle 4"/>
          <p:cNvSpPr>
            <a:spLocks noChangeArrowheads="1"/>
          </p:cNvSpPr>
          <p:nvPr/>
        </p:nvSpPr>
        <p:spPr bwMode="auto">
          <a:xfrm>
            <a:off x="395536" y="1822172"/>
            <a:ext cx="8568952" cy="301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Assists acceptance of change</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Encourage data collection</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Allows overview of whole process performance rather than local activities</a:t>
            </a:r>
          </a:p>
          <a:p>
            <a:pPr marL="342900" indent="-342900" algn="just" rtl="0">
              <a:lnSpc>
                <a:spcPct val="90000"/>
              </a:lnSpc>
              <a:spcAft>
                <a:spcPct val="40000"/>
              </a:spcAft>
              <a:buClr>
                <a:srgbClr val="BF0922"/>
              </a:buClr>
              <a:buFont typeface="Arial" panose="020B0604020202020204" pitchFamily="34" charset="0"/>
              <a:buChar char="•"/>
            </a:pPr>
            <a:r>
              <a:rPr lang="en-GB" altLang="en-US" dirty="0" smtClean="0">
                <a:latin typeface="Times New Roman" panose="02020603050405020304" pitchFamily="18" charset="0"/>
                <a:cs typeface="Times New Roman" panose="02020603050405020304" pitchFamily="18" charset="0"/>
              </a:rPr>
              <a:t>Acts as a training tool by demonstrating some of the process behaviour without changing the real system</a:t>
            </a:r>
          </a:p>
          <a:p>
            <a:pPr marL="342900" indent="-342900" algn="just" rtl="0">
              <a:lnSpc>
                <a:spcPct val="90000"/>
              </a:lnSpc>
              <a:spcAft>
                <a:spcPct val="40000"/>
              </a:spcAft>
              <a:buClr>
                <a:srgbClr val="BF0922"/>
              </a:buClr>
              <a:buFont typeface="Arial" panose="020B0604020202020204" pitchFamily="34" charset="0"/>
              <a:buChar char="•"/>
            </a:pPr>
            <a:endParaRPr lang="en-GB"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4556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Simulation and Variability</a:t>
            </a:r>
            <a:endParaRPr lang="en-US" altLang="en-US" dirty="0"/>
          </a:p>
        </p:txBody>
      </p:sp>
      <p:sp>
        <p:nvSpPr>
          <p:cNvPr id="97284" name="Rectangle 4"/>
          <p:cNvSpPr>
            <a:spLocks noChangeArrowheads="1"/>
          </p:cNvSpPr>
          <p:nvPr/>
        </p:nvSpPr>
        <p:spPr bwMode="auto">
          <a:xfrm>
            <a:off x="395536" y="1822172"/>
            <a:ext cx="8568952" cy="489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Most business systems contain variability in both the demand on the system (customer arrival) and the duration (customer service time) of activities within the system. </a:t>
            </a:r>
            <a:endParaRPr lang="en-US" altLang="en-US" dirty="0" smtClean="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sz="2800" i="1" dirty="0" smtClean="0">
                <a:solidFill>
                  <a:srgbClr val="002060"/>
                </a:solidFill>
                <a:latin typeface="Times New Roman" panose="02020603050405020304" pitchFamily="18" charset="0"/>
                <a:cs typeface="Times New Roman" panose="02020603050405020304" pitchFamily="18" charset="0"/>
              </a:rPr>
              <a:t>Example:</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 manager of a small shop wishes to predict how long customers wait for service duration during a typical day. He identified two types of customers, who have different amounts of shopping and therefore take different amount</a:t>
            </a:r>
            <a:r>
              <a:rPr lang="en-US" altLang="en-US" dirty="0" smtClean="0">
                <a:latin typeface="Times New Roman" panose="02020603050405020304" pitchFamily="18" charset="0"/>
                <a:cs typeface="Times New Roman" panose="02020603050405020304" pitchFamily="18" charset="0"/>
              </a:rPr>
              <a:t>s of service time.</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 accounts for 70% , and take on average 10 minutes in service</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B: </a:t>
            </a:r>
            <a:r>
              <a:rPr lang="en-US" altLang="en-US" dirty="0">
                <a:latin typeface="Times New Roman" panose="02020603050405020304" pitchFamily="18" charset="0"/>
                <a:cs typeface="Times New Roman" panose="02020603050405020304" pitchFamily="18" charset="0"/>
              </a:rPr>
              <a:t>accounts for </a:t>
            </a:r>
            <a:r>
              <a:rPr lang="en-US" altLang="en-US" dirty="0" smtClean="0">
                <a:latin typeface="Times New Roman" panose="02020603050405020304" pitchFamily="18" charset="0"/>
                <a:cs typeface="Times New Roman" panose="02020603050405020304" pitchFamily="18" charset="0"/>
              </a:rPr>
              <a:t>30</a:t>
            </a:r>
            <a:r>
              <a:rPr lang="en-US" altLang="en-US" dirty="0">
                <a:latin typeface="Times New Roman" panose="02020603050405020304" pitchFamily="18" charset="0"/>
                <a:cs typeface="Times New Roman" panose="02020603050405020304" pitchFamily="18" charset="0"/>
              </a:rPr>
              <a:t>% , and take on average 5</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minutes in </a:t>
            </a:r>
            <a:r>
              <a:rPr lang="en-US" altLang="en-US" dirty="0" smtClean="0">
                <a:latin typeface="Times New Roman" panose="02020603050405020304" pitchFamily="18" charset="0"/>
                <a:cs typeface="Times New Roman" panose="02020603050405020304" pitchFamily="18" charset="0"/>
              </a:rPr>
              <a:t>service</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manager estimated that during an 8 hours day, the shop will serve 40 customers.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295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Simulation and Variability</a:t>
            </a:r>
            <a:endParaRPr lang="en-US" altLang="en-US" dirty="0"/>
          </a:p>
        </p:txBody>
      </p:sp>
      <p:sp>
        <p:nvSpPr>
          <p:cNvPr id="97284" name="Rectangle 4"/>
          <p:cNvSpPr>
            <a:spLocks noChangeArrowheads="1"/>
          </p:cNvSpPr>
          <p:nvPr/>
        </p:nvSpPr>
        <p:spPr bwMode="auto">
          <a:xfrm>
            <a:off x="395536" y="1822172"/>
            <a:ext cx="8568952" cy="4930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service time during </a:t>
            </a:r>
            <a:r>
              <a:rPr lang="en-US" altLang="en-US" dirty="0" err="1" smtClean="0">
                <a:latin typeface="Times New Roman" panose="02020603050405020304" pitchFamily="18" charset="0"/>
                <a:cs typeface="Times New Roman" panose="02020603050405020304" pitchFamily="18" charset="0"/>
              </a:rPr>
              <a:t>theday</a:t>
            </a:r>
            <a:endParaRPr lang="en-US" altLang="en-US" dirty="0" smtClean="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 40 x 0.7 x 10 = 280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B: 40 x 0.3 x 5 = 60 minutes </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Total service time is 280 + 60 = 340 minutes out of the possible (8 x 60) 480 minutes which counts for 71%</a:t>
            </a:r>
            <a:endParaRPr lang="en-US" altLang="en-US" dirty="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Thus the manager is confident all customers will be served promptly  using a fixed time between customer arrivals; (480/40) 12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After some calculations on service time:</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Average: 8.5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Minimum: 5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Maximum: 10 minutes</a:t>
            </a:r>
          </a:p>
        </p:txBody>
      </p:sp>
    </p:spTree>
    <p:extLst>
      <p:ext uri="{BB962C8B-B14F-4D97-AF65-F5344CB8AC3E}">
        <p14:creationId xmlns:p14="http://schemas.microsoft.com/office/powerpoint/2010/main" val="3929232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Simulation and Variability</a:t>
            </a:r>
            <a:endParaRPr lang="en-US" altLang="en-US" dirty="0"/>
          </a:p>
        </p:txBody>
      </p:sp>
      <p:sp>
        <p:nvSpPr>
          <p:cNvPr id="97284" name="Rectangle 4"/>
          <p:cNvSpPr>
            <a:spLocks noChangeArrowheads="1"/>
          </p:cNvSpPr>
          <p:nvPr/>
        </p:nvSpPr>
        <p:spPr bwMode="auto">
          <a:xfrm>
            <a:off x="395536" y="1822172"/>
            <a:ext cx="8568952" cy="334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However, in realty customers will not arrive in a fixed time between them as explained. </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exponential distribution is often used to mimic the </a:t>
            </a:r>
            <a:r>
              <a:rPr lang="en-US" altLang="en-US" dirty="0" err="1" smtClean="0">
                <a:latin typeface="Times New Roman" panose="02020603050405020304" pitchFamily="18" charset="0"/>
                <a:cs typeface="Times New Roman" panose="02020603050405020304" pitchFamily="18" charset="0"/>
              </a:rPr>
              <a:t>behaviour</a:t>
            </a:r>
            <a:r>
              <a:rPr lang="en-US" altLang="en-US" dirty="0" smtClean="0">
                <a:latin typeface="Times New Roman" panose="02020603050405020304" pitchFamily="18" charset="0"/>
                <a:cs typeface="Times New Roman" panose="02020603050405020304" pitchFamily="18" charset="0"/>
              </a:rPr>
              <a:t> of customer arrivals. Hence, with a mean of 12 minutes, the calculations on service time will look as follows: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Average: 17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Minimum: 5 minutes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Maximum: 46 minutes</a:t>
            </a:r>
          </a:p>
        </p:txBody>
      </p:sp>
    </p:spTree>
    <p:extLst>
      <p:ext uri="{BB962C8B-B14F-4D97-AF65-F5344CB8AC3E}">
        <p14:creationId xmlns:p14="http://schemas.microsoft.com/office/powerpoint/2010/main" val="3126055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8118226" cy="850900"/>
          </a:xfrm>
          <a:noFill/>
          <a:ln/>
          <a:extLst>
            <a:ext uri="{909E8E84-426E-40DD-AFC4-6F175D3DCCD1}">
              <a14:hiddenFill xmlns:a14="http://schemas.microsoft.com/office/drawing/2010/main">
                <a:solidFill>
                  <a:srgbClr val="2FFF74"/>
                </a:solidFill>
              </a14:hiddenFill>
            </a:ext>
          </a:extLst>
        </p:spPr>
        <p:txBody>
          <a:bodyPr>
            <a:normAutofit fontScale="90000"/>
          </a:bodyPr>
          <a:lstStyle/>
          <a:p>
            <a:r>
              <a:rPr lang="en-US" altLang="en-US" dirty="0" smtClean="0"/>
              <a:t>Applications.. where is simulation Used?</a:t>
            </a:r>
            <a:endParaRPr lang="en-US" altLang="en-US" dirty="0"/>
          </a:p>
        </p:txBody>
      </p:sp>
      <p:sp>
        <p:nvSpPr>
          <p:cNvPr id="97284" name="Rectangle 4"/>
          <p:cNvSpPr>
            <a:spLocks noChangeArrowheads="1"/>
          </p:cNvSpPr>
          <p:nvPr/>
        </p:nvSpPr>
        <p:spPr bwMode="auto">
          <a:xfrm>
            <a:off x="395536" y="1822172"/>
            <a:ext cx="856895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Capital Investment</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Manufacturing</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Maintenance</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Transportation and Logistics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Customer-Service Systems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Business Process Re-engineering (BPR) Initiatives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Health systems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IT Systems</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9295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400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Our lives, as individuals or families or workers in an organization, are increasingly complex.</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We depend on artificial aids for our survival. We travel by cars, boats or planes; we cook using electrical or gas devices; and we depend on computers on almost all sort of communications. </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We are part of an interconnected world in which our decisions and those of others can have major consequences for us and for others. </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369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4007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When our decisions turn out well, we and other will benefit.</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When things go wrong, the results could be disastrous.</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The same is true for businesses. For example, the cost of a manufacturer’s decision to re-equip the existing factory or build a new one can be huge. How can they be sure the decision will turn out well? How can they be sure the demand for the product will be as expected? And so many questions regarding the technologies used, the location of the factory… </a:t>
            </a:r>
            <a:r>
              <a:rPr lang="en-US" altLang="en-US" dirty="0" err="1" smtClean="0">
                <a:latin typeface="Times New Roman" panose="02020603050405020304" pitchFamily="18" charset="0"/>
                <a:cs typeface="Times New Roman" panose="02020603050405020304" pitchFamily="18" charset="0"/>
              </a:rPr>
              <a:t>etc</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579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334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The consequences of failures can kill the business.</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One way to support such decisions is to find ways to learn from failures that could sometimes occur.</a:t>
            </a:r>
          </a:p>
          <a:p>
            <a:pPr marL="342900" indent="-342900" algn="just" rtl="0">
              <a:lnSpc>
                <a:spcPct val="90000"/>
              </a:lnSpc>
              <a:spcAft>
                <a:spcPct val="40000"/>
              </a:spcAft>
              <a:buClr>
                <a:srgbClr val="BF0922"/>
              </a:buClr>
              <a:buFont typeface="Wingdings" panose="05000000000000000000"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This learning implies that the investigators have something – a model – against which the performance of the system can be compared. </a:t>
            </a: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1477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4167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Think about consequences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When we make a decision and take an action, there will be consequences.</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The consequences may be within our control, or there may be considerable risk or uncertainty.</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If we have full control then we only have ourselves to blame if things go wrong, and we can take credit when things turn out well.</a:t>
            </a:r>
          </a:p>
          <a:p>
            <a:pPr marL="342900" indent="-342900" algn="just" rtl="0">
              <a:lnSpc>
                <a:spcPct val="90000"/>
              </a:lnSpc>
              <a:spcAft>
                <a:spcPct val="40000"/>
              </a:spcAft>
              <a:buClr>
                <a:srgbClr val="BF0922"/>
              </a:buClr>
              <a:buFont typeface="Arial" panose="020B0604020202020204" pitchFamily="34" charset="0"/>
              <a:buChar char="•"/>
            </a:pPr>
            <a:r>
              <a:rPr lang="en-US" altLang="en-US" dirty="0" smtClean="0">
                <a:latin typeface="Times New Roman" panose="02020603050405020304" pitchFamily="18" charset="0"/>
                <a:cs typeface="Times New Roman" panose="02020603050405020304" pitchFamily="18" charset="0"/>
              </a:rPr>
              <a:t>Therefore, it make sense to think through the consequences of our decisions and actions. </a:t>
            </a:r>
          </a:p>
        </p:txBody>
      </p:sp>
    </p:spTree>
    <p:extLst>
      <p:ext uri="{BB962C8B-B14F-4D97-AF65-F5344CB8AC3E}">
        <p14:creationId xmlns:p14="http://schemas.microsoft.com/office/powerpoint/2010/main" val="230862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4684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Think about consequences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The consequences of a simple decision is to list all possible outcomes and choose the most desirable – making sure that we know which course of actions will lead to this outcome. </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If I want to invest some cash in one of a small number of investments, where the return of each investment is known, simple arithmetic will help me to choose the best investment. This is a simple decision model. (Think of the game of chess!!)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Often, life is not that kind and we are at the mercy of other people’s actions or other natural events. So if we  make a decision and take an action, our competitors will act as well. Hence, customer’s responses are not wholly predictable. </a:t>
            </a:r>
          </a:p>
        </p:txBody>
      </p:sp>
    </p:spTree>
    <p:extLst>
      <p:ext uri="{BB962C8B-B14F-4D97-AF65-F5344CB8AC3E}">
        <p14:creationId xmlns:p14="http://schemas.microsoft.com/office/powerpoint/2010/main" val="996018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1064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Think about consequences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Does that mean rational and logical analysis is a waste of time?</a:t>
            </a:r>
          </a:p>
        </p:txBody>
      </p:sp>
    </p:spTree>
    <p:extLst>
      <p:ext uri="{BB962C8B-B14F-4D97-AF65-F5344CB8AC3E}">
        <p14:creationId xmlns:p14="http://schemas.microsoft.com/office/powerpoint/2010/main" val="514791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822172"/>
            <a:ext cx="8568952" cy="350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Think about consequences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Does that mean rational and logical analysis is a waste of time?</a:t>
            </a:r>
          </a:p>
          <a:p>
            <a:pPr marL="0" indent="0" algn="just" rtl="0">
              <a:lnSpc>
                <a:spcPct val="90000"/>
              </a:lnSpc>
              <a:spcAft>
                <a:spcPct val="40000"/>
              </a:spcAft>
              <a:buClr>
                <a:srgbClr val="BF0922"/>
              </a:buClr>
            </a:pPr>
            <a:endParaRPr lang="en-US" altLang="en-US" dirty="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Rational and logical analysis is crucial in our complicated world. However, it might be instructive to think about what other ways there might be to take such decisions, and these include the following:</a:t>
            </a:r>
          </a:p>
          <a:p>
            <a:pPr marL="0" indent="0" algn="just" rtl="0">
              <a:lnSpc>
                <a:spcPct val="90000"/>
              </a:lnSpc>
              <a:spcAft>
                <a:spcPct val="40000"/>
              </a:spcAft>
              <a:buClr>
                <a:srgbClr val="BF0922"/>
              </a:buClr>
            </a:pP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405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Models as convenient worlds</a:t>
            </a:r>
            <a:endParaRPr lang="en-US" altLang="en-US" dirty="0"/>
          </a:p>
        </p:txBody>
      </p:sp>
      <p:sp>
        <p:nvSpPr>
          <p:cNvPr id="97284" name="Rectangle 4"/>
          <p:cNvSpPr>
            <a:spLocks noChangeArrowheads="1"/>
          </p:cNvSpPr>
          <p:nvPr/>
        </p:nvSpPr>
        <p:spPr bwMode="auto">
          <a:xfrm>
            <a:off x="395536" y="1700808"/>
            <a:ext cx="856895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2800" i="1" dirty="0" smtClean="0">
                <a:solidFill>
                  <a:schemeClr val="accent1">
                    <a:lumMod val="50000"/>
                  </a:schemeClr>
                </a:solidFill>
                <a:latin typeface="Times New Roman" panose="02020603050405020304" pitchFamily="18" charset="0"/>
                <a:cs typeface="Times New Roman" panose="02020603050405020304" pitchFamily="18" charset="0"/>
              </a:rPr>
              <a:t>Seat of the pants:</a:t>
            </a:r>
            <a:r>
              <a:rPr lang="en-US" altLang="en-US" dirty="0" smtClean="0">
                <a:latin typeface="Times New Roman" panose="02020603050405020304" pitchFamily="18" charset="0"/>
                <a:cs typeface="Times New Roman" panose="02020603050405020304" pitchFamily="18" charset="0"/>
              </a:rPr>
              <a:t> This term usually implies rapid decision-making based on intuition, with no real attempt to think through the consequences. </a:t>
            </a:r>
            <a:endParaRPr lang="en-US" altLang="en-US" dirty="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sz="2800" i="1" dirty="0" smtClean="0">
                <a:solidFill>
                  <a:schemeClr val="accent1">
                    <a:lumMod val="50000"/>
                  </a:schemeClr>
                </a:solidFill>
                <a:latin typeface="Times New Roman" panose="02020603050405020304" pitchFamily="18" charset="0"/>
                <a:cs typeface="Times New Roman" panose="02020603050405020304" pitchFamily="18" charset="0"/>
              </a:rPr>
              <a:t>Superstition:</a:t>
            </a:r>
            <a:r>
              <a:rPr lang="en-US" altLang="en-US" dirty="0" smtClean="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This term is used here to indicate a mystical belief that examining some other system will shed light on whatever decision that we are facing, even when there is clearly no link between our decision and the system that we use as a reference.  </a:t>
            </a:r>
          </a:p>
          <a:p>
            <a:pPr marL="0" indent="0" algn="just" rtl="0">
              <a:lnSpc>
                <a:spcPct val="90000"/>
              </a:lnSpc>
              <a:spcAft>
                <a:spcPct val="40000"/>
              </a:spcAft>
              <a:buClr>
                <a:srgbClr val="BF0922"/>
              </a:buClr>
            </a:pPr>
            <a:r>
              <a:rPr lang="en-US" altLang="en-US" sz="2800" i="1" dirty="0" smtClean="0">
                <a:solidFill>
                  <a:schemeClr val="accent1">
                    <a:lumMod val="50000"/>
                  </a:schemeClr>
                </a:solidFill>
                <a:latin typeface="Times New Roman" panose="02020603050405020304" pitchFamily="18" charset="0"/>
                <a:cs typeface="Times New Roman" panose="02020603050405020304" pitchFamily="18" charset="0"/>
              </a:rPr>
              <a:t>Faith and trust:</a:t>
            </a:r>
            <a:r>
              <a:rPr lang="en-US" altLang="en-US" sz="2800" i="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This term is used </a:t>
            </a:r>
            <a:r>
              <a:rPr lang="en-US" altLang="en-US" dirty="0" smtClean="0">
                <a:latin typeface="Times New Roman" panose="02020603050405020304" pitchFamily="18" charset="0"/>
                <a:cs typeface="Times New Roman" panose="02020603050405020304" pitchFamily="18" charset="0"/>
              </a:rPr>
              <a:t>to denote an approach that is close to superstition, but with one important difference; that there is some proper link between the system and the decision we are facing.</a:t>
            </a:r>
          </a:p>
          <a:p>
            <a:pPr marL="0" indent="0" algn="just" rtl="0">
              <a:lnSpc>
                <a:spcPct val="90000"/>
              </a:lnSpc>
              <a:spcAft>
                <a:spcPct val="40000"/>
              </a:spcAft>
              <a:buClr>
                <a:srgbClr val="BF0922"/>
              </a:buClr>
            </a:pPr>
            <a:r>
              <a:rPr lang="en-US" altLang="en-US" sz="2800" i="1" dirty="0" smtClean="0">
                <a:solidFill>
                  <a:schemeClr val="accent1">
                    <a:lumMod val="50000"/>
                  </a:schemeClr>
                </a:solidFill>
                <a:latin typeface="Times New Roman" panose="02020603050405020304" pitchFamily="18" charset="0"/>
                <a:cs typeface="Times New Roman" panose="02020603050405020304" pitchFamily="18" charset="0"/>
              </a:rPr>
              <a:t>Do nothing: </a:t>
            </a:r>
            <a:r>
              <a:rPr lang="en-US" altLang="en-US" dirty="0" smtClean="0">
                <a:latin typeface="Times New Roman" panose="02020603050405020304" pitchFamily="18" charset="0"/>
                <a:cs typeface="Times New Roman" panose="02020603050405020304" pitchFamily="18" charset="0"/>
              </a:rPr>
              <a:t>This is the classical “head in the sand” approach, closing our eyes and hoping the problem will go away by any other means.</a:t>
            </a:r>
          </a:p>
        </p:txBody>
      </p:sp>
    </p:spTree>
    <p:extLst>
      <p:ext uri="{BB962C8B-B14F-4D97-AF65-F5344CB8AC3E}">
        <p14:creationId xmlns:p14="http://schemas.microsoft.com/office/powerpoint/2010/main" val="2100879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5106</TotalTime>
  <Words>1315</Words>
  <Application>Microsoft Office PowerPoint</Application>
  <PresentationFormat>On-screen Show (4:3)</PresentationFormat>
  <Paragraphs>102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ألوان متوسطة</vt:lpstr>
      <vt:lpstr>PowerPoint Presentation</vt:lpstr>
      <vt:lpstr>Models as convenient worlds</vt:lpstr>
      <vt:lpstr>Models as convenient worlds</vt:lpstr>
      <vt:lpstr>Models as convenient worlds</vt:lpstr>
      <vt:lpstr>Models as convenient worlds</vt:lpstr>
      <vt:lpstr>Models as convenient worlds</vt:lpstr>
      <vt:lpstr>Models as convenient worlds</vt:lpstr>
      <vt:lpstr>Models as convenient worlds</vt:lpstr>
      <vt:lpstr>Models as convenient worlds</vt:lpstr>
      <vt:lpstr>So, what is a model?</vt:lpstr>
      <vt:lpstr>What is simulation modelling</vt:lpstr>
      <vt:lpstr>What is simulation modelling</vt:lpstr>
      <vt:lpstr>Why do we use simulation</vt:lpstr>
      <vt:lpstr>Why do we use simulation</vt:lpstr>
      <vt:lpstr>Simulation and Variability</vt:lpstr>
      <vt:lpstr>Simulation and Variability</vt:lpstr>
      <vt:lpstr>Simulation and Variability</vt:lpstr>
      <vt:lpstr>Applications.. where is simulation Used?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306</cp:revision>
  <dcterms:created xsi:type="dcterms:W3CDTF">2013-09-17T19:13:54Z</dcterms:created>
  <dcterms:modified xsi:type="dcterms:W3CDTF">2015-09-07T09:28:47Z</dcterms:modified>
</cp:coreProperties>
</file>