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86" r:id="rId23"/>
    <p:sldId id="278" r:id="rId24"/>
    <p:sldId id="279" r:id="rId25"/>
    <p:sldId id="280" r:id="rId26"/>
    <p:sldId id="282" r:id="rId27"/>
    <p:sldId id="287" r:id="rId28"/>
    <p:sldId id="283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5B6FC-BCD4-4E56-BA0C-A6FD799F119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FBCBE-8F38-42E0-A4BD-971D607523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08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D2B0-4851-4522-BC9D-7C24251AE1C3}" type="datetime1">
              <a:rPr lang="en-US"/>
              <a:pPr>
                <a:defRPr/>
              </a:pPr>
              <a:t>9/6/2014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Pearson, Inc. 2013.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91A04-97E4-46AF-A51A-7C139DB4D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5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75B14E-5A9F-4903-9D26-0CAC4CBC90CF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DEC1207-3080-4A56-A77E-81FD1A6DD1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CSC201: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Using C Programming Language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72837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/>
              </a:rPr>
              <a:t>1.4.2</a:t>
            </a:r>
            <a:r>
              <a:rPr lang="en-US" sz="3200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sz="3200" dirty="0" smtClean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Preprocessing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 preprocessor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obeys special commands called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preprocessor directives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, which indicate that certain manipulations are to be performed on the program before compilation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These manipulations usually consist of including other files </a:t>
            </a:r>
            <a:r>
              <a:rPr lang="en-US" altLang="en-US" sz="2000" dirty="0" smtClean="0">
                <a:solidFill>
                  <a:srgbClr val="00B0F0"/>
                </a:solidFill>
                <a:latin typeface="Times New Roman" pitchFamily="18" charset="0"/>
              </a:rPr>
              <a:t>(#include &lt;file2&gt;)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 in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the file to be compiled and performing various text replacements.</a:t>
            </a:r>
          </a:p>
          <a:p>
            <a:pPr>
              <a:lnSpc>
                <a:spcPct val="90000"/>
              </a:lnSpc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01775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931224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  <a:latin typeface="Arial"/>
              </a:rPr>
              <a:t>1.4.3</a:t>
            </a:r>
            <a:r>
              <a:rPr lang="en-US" sz="3200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sz="3200" dirty="0" smtClean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Compiling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Then, you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give the command to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compile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the program.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compiler translates the C program into </a:t>
            </a: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machine language-code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altLang="en-US" sz="2800" dirty="0">
                <a:solidFill>
                  <a:srgbClr val="0000FF"/>
                </a:solidFill>
                <a:latin typeface="Times New Roman" pitchFamily="18" charset="0"/>
              </a:rPr>
              <a:t>syntax error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occurs when the compiler cannot recognize a statement because it violates the rules of the language.</a:t>
            </a:r>
          </a:p>
          <a:p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Syntax errors are also called 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itchFamily="18" charset="0"/>
              </a:rPr>
              <a:t>compilation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5850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931224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1.4.4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Linking</a:t>
            </a:r>
            <a:endParaRPr lang="en-US" sz="2800" cap="smal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</a:endParaRPr>
          </a:p>
        </p:txBody>
      </p:sp>
      <p:sp>
        <p:nvSpPr>
          <p:cNvPr id="8294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C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programs typically contain references to functions defined elsewhere, such as in the standard libraries or in the private libraries of groups of programmers working on a particular project.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object code produced by the C compiler typically contains “holes” due to these missing parts.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linker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links the object code with the code for the missing functions to produce an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executable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file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(with no missing pieces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If the program compiles and links correctly, an executable file is produced.</a:t>
            </a:r>
          </a:p>
          <a:p>
            <a:pPr>
              <a:lnSpc>
                <a:spcPct val="90000"/>
              </a:lnSpc>
            </a:pP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755938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1.4.5</a:t>
            </a:r>
            <a:r>
              <a:rPr lang="en-US" dirty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Loading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49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Before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 program can be executed, the program must first be placed in memory.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This is done by the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loader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, which takes the executable image from disk and transfers it to memory.</a:t>
            </a:r>
          </a:p>
          <a:p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Additional components from shared libraries that support the program are also loaded.</a:t>
            </a:r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835433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1.4.6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 program development 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Execution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86019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Finally, the computer, under the control of its CPU,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executes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the program one instruction at a time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Run-time errors 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may occur while program execution. </a:t>
            </a:r>
          </a:p>
          <a:p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For example, a </a:t>
            </a:r>
            <a:r>
              <a:rPr lang="en-US" altLang="en-US" sz="2800" dirty="0">
                <a:solidFill>
                  <a:srgbClr val="000000"/>
                </a:solidFill>
                <a:latin typeface="Times New Roman" pitchFamily="18" charset="0"/>
              </a:rPr>
              <a:t>program might attempt to divide by zero (an illegal operation on computers just as in arithmetic</a:t>
            </a:r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This causes the program to terminate immediately giving an error message.</a:t>
            </a:r>
          </a:p>
          <a:p>
            <a:r>
              <a:rPr lang="en-US" altLang="en-US" sz="2800" dirty="0" smtClean="0">
                <a:solidFill>
                  <a:srgbClr val="000000"/>
                </a:solidFill>
                <a:latin typeface="Times New Roman" pitchFamily="18" charset="0"/>
              </a:rPr>
              <a:t>Non fatal errors may let the program terminate giving incorrect results.</a:t>
            </a:r>
            <a:endParaRPr lang="en-US" altLang="en-US" sz="2800" dirty="0">
              <a:solidFill>
                <a:srgbClr val="000000"/>
              </a:solidFill>
              <a:latin typeface="Times New Roman" pitchFamily="18" charset="0"/>
            </a:endParaRPr>
          </a:p>
          <a:p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516165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1" descr="chtp7_01_Page_32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77481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1" descr="chtp7_01_Page_3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04608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1" descr="chtp7_01_Page_3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0533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1.5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We begin by considering a simple C program.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Our first example prints a line of text (Fig. 2.1).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2495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chtp7_02_Page_0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9072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1.1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  Computers: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3380E6"/>
                </a:solidFill>
                <a:latin typeface="Arial"/>
              </a:rPr>
            </a:br>
            <a:r>
              <a:rPr lang="en-US" dirty="0" smtClean="0">
                <a:solidFill>
                  <a:srgbClr val="3380E6"/>
                </a:solidFill>
                <a:latin typeface="Arial"/>
              </a:rPr>
              <a:t>Hardware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and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Software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programs that run on a computer are referred to as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software</a:t>
            </a:r>
            <a:r>
              <a:rPr lang="en-US" alt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You’ll learn key programming methodology that are enhancing programmer productivity, thereby reducing software-development costs—</a:t>
            </a:r>
            <a:r>
              <a:rPr lang="en-US" alt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structured programming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 (in C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).</a:t>
            </a:r>
            <a:endParaRPr lang="en-US" altLang="en-US" sz="2500" i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 computer consists of various devices referred to as </a:t>
            </a:r>
            <a:r>
              <a:rPr lang="en-US" altLang="en-US" sz="2500" dirty="0" smtClean="0">
                <a:solidFill>
                  <a:srgbClr val="0070C0"/>
                </a:solidFill>
                <a:latin typeface="Times New Roman" pitchFamily="18" charset="0"/>
              </a:rPr>
              <a:t>hardware</a:t>
            </a:r>
          </a:p>
          <a:p>
            <a:pPr lvl="1">
              <a:lnSpc>
                <a:spcPct val="90000"/>
              </a:lnSpc>
            </a:pPr>
            <a:r>
              <a:rPr lang="en-US" altLang="en-US" sz="2100" dirty="0" smtClean="0">
                <a:solidFill>
                  <a:srgbClr val="000000"/>
                </a:solidFill>
                <a:latin typeface="Times New Roman" pitchFamily="18" charset="0"/>
              </a:rPr>
              <a:t> (e.g., the keyboard, screen, mouse, hard disks, memory, DVD drives and processing units)</a:t>
            </a:r>
            <a:r>
              <a:rPr lang="en-US" altLang="en-US" sz="2100" i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Computing costs are </a:t>
            </a:r>
            <a:r>
              <a:rPr lang="en-US" altLang="en-US" sz="2500" i="1" dirty="0" smtClean="0">
                <a:solidFill>
                  <a:srgbClr val="000000"/>
                </a:solidFill>
                <a:latin typeface="Times New Roman" pitchFamily="18" charset="0"/>
              </a:rPr>
              <a:t>dropping dramatically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, owing to rapid developments in hardware and software technologies. 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79512" y="6557946"/>
            <a:ext cx="8064896" cy="228600"/>
          </a:xfr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t>2</a:t>
            </a:fld>
            <a:r>
              <a:rPr lang="en-US" b="1" i="1" dirty="0" smtClean="0"/>
              <a:t>	Copyright </a:t>
            </a:r>
            <a:r>
              <a:rPr lang="en-US" b="1" i="1" dirty="0" smtClean="0"/>
              <a:t>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61390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1.5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Lines 1 and 2</a:t>
            </a:r>
          </a:p>
          <a:p>
            <a:pPr lvl="2" eaLnBrk="1" hangingPunct="1"/>
            <a:r>
              <a:rPr lang="en-US" altLang="en-US" dirty="0" smtClean="0">
                <a:solidFill>
                  <a:srgbClr val="00BF00"/>
                </a:solidFill>
                <a:latin typeface="Lucida Console" pitchFamily="49" charset="0"/>
              </a:rPr>
              <a:t>// Fig. 2.1: fig02_01.c</a:t>
            </a:r>
            <a:br>
              <a:rPr lang="en-US" altLang="en-US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altLang="en-US" dirty="0" smtClean="0">
                <a:solidFill>
                  <a:srgbClr val="00BF00"/>
                </a:solidFill>
                <a:latin typeface="Lucida Console" pitchFamily="49" charset="0"/>
              </a:rPr>
              <a:t>   A first program in C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begin with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 //,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indicating that these two lines are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comments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You insert comments to </a:t>
            </a:r>
            <a:r>
              <a:rPr lang="en-US" altLang="en-US" dirty="0" smtClean="0">
                <a:solidFill>
                  <a:srgbClr val="0000FF"/>
                </a:solidFill>
                <a:latin typeface="Times New Roman" pitchFamily="18" charset="0"/>
              </a:rPr>
              <a:t>document programs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and improve program readability.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Comments do not cause the computer to perform any action when the program is run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Comments are ignored by the C compiler and do not cause any machine-language object code to be generated.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Comments also help other people read and understand your program.</a:t>
            </a:r>
          </a:p>
          <a:p>
            <a:pPr marL="0" indent="0" eaLnBrk="1" hangingPunct="1">
              <a:buNone/>
            </a:pP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3" name="Rectangle 2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Comments…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374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You can also use </a:t>
            </a:r>
            <a:r>
              <a:rPr lang="en-US" sz="2500" dirty="0" smtClean="0">
                <a:solidFill>
                  <a:srgbClr val="0000FF"/>
                </a:solidFill>
                <a:latin typeface="LucidaSansTypewriter" pitchFamily="49" charset="0"/>
              </a:rPr>
              <a:t>/*…*/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multi-line comments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 which everything from </a:t>
            </a:r>
            <a:r>
              <a:rPr lang="en-US" sz="2500" dirty="0" smtClean="0">
                <a:solidFill>
                  <a:srgbClr val="000000"/>
                </a:solidFill>
                <a:latin typeface="LucidaSansTypewriter" pitchFamily="49" charset="0"/>
              </a:rPr>
              <a:t>/*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on the first line to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at the end of the line is a comment.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We prefer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//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comments because they’re shorter and they eliminate the common programming errors that occur with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/*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comments, especially when the closing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*/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is omitted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Comments…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71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90000"/>
              </a:lnSpc>
              <a:buFont typeface="Wingdings 3" pitchFamily="18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Lucida Console" pitchFamily="49" charset="0"/>
              </a:rPr>
              <a:t>#</a:t>
            </a:r>
            <a:r>
              <a:rPr lang="en-US" sz="2400" b="1" i="1" dirty="0" smtClean="0">
                <a:solidFill>
                  <a:srgbClr val="000000"/>
                </a:solidFill>
                <a:latin typeface="Lucida Console" pitchFamily="49" charset="0"/>
              </a:rPr>
              <a:t>include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 Preprocessor Directive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3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900" b="1" dirty="0" smtClean="0">
                <a:solidFill>
                  <a:srgbClr val="0000FF"/>
                </a:solidFill>
                <a:latin typeface="Lucida Console" pitchFamily="49" charset="0"/>
              </a:rPr>
              <a:t>#include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&lt;</a:t>
            </a:r>
            <a:r>
              <a:rPr lang="en-US" sz="1900" b="1" dirty="0" err="1" smtClean="0">
                <a:solidFill>
                  <a:srgbClr val="000000"/>
                </a:solidFill>
                <a:latin typeface="Lucida Console" pitchFamily="49" charset="0"/>
              </a:rPr>
              <a:t>stdio.h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&gt;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is a directive to 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C preprocessor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Lines beginning with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#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are processed by the preprocessor before compilation.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Line 3 tells the preprocessor to include the contents of the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standard input/output header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500" dirty="0">
                <a:solidFill>
                  <a:srgbClr val="0000FF"/>
                </a:solidFill>
                <a:latin typeface="LucidaSansTypewriter" pitchFamily="49" charset="0"/>
              </a:rPr>
              <a:t>&lt;</a:t>
            </a:r>
            <a:r>
              <a:rPr lang="en-US" sz="2500" dirty="0" err="1">
                <a:solidFill>
                  <a:srgbClr val="0000FF"/>
                </a:solidFill>
                <a:latin typeface="LucidaSansTypewriter" pitchFamily="49" charset="0"/>
              </a:rPr>
              <a:t>stdio.h</a:t>
            </a:r>
            <a:r>
              <a:rPr lang="en-US" sz="2500" dirty="0">
                <a:solidFill>
                  <a:srgbClr val="0000FF"/>
                </a:solidFill>
                <a:latin typeface="LucidaSansTypewriter" pitchFamily="49" charset="0"/>
              </a:rPr>
              <a:t>&gt;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) in the program.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This header contains information used by the compiler when compiling calls to standard input/output library functions such as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Preprocessor Directive…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86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Blank 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Lines and White Space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4 is simply a blank line. You use blank lines, space characters and tab characters (i.e., “tabs”) to make programs easier to read.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Together, these characters are known as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white space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 White-space characters are normally ignored by the compiler. 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White Space Characters…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6324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400" b="1" i="1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sz="2400" b="1" i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Function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6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900" b="1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main( </a:t>
            </a:r>
            <a:r>
              <a:rPr lang="en-US" sz="1900" b="1" dirty="0" smtClean="0">
                <a:solidFill>
                  <a:srgbClr val="0000FF"/>
                </a:solidFill>
                <a:latin typeface="Lucida Console" pitchFamily="49" charset="0"/>
              </a:rPr>
              <a:t>void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is a part of every C program.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parentheses after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indicate that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is a program building block called a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function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Main Function…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69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C programs contain one or more functions, one of which </a:t>
            </a:r>
            <a:r>
              <a:rPr lang="en-US" altLang="en-US" i="1" dirty="0" smtClean="0">
                <a:solidFill>
                  <a:srgbClr val="000000"/>
                </a:solidFill>
                <a:latin typeface="Times New Roman" pitchFamily="18" charset="0"/>
              </a:rPr>
              <a:t>must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be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Every program in C begins executing at the function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The keyword </a:t>
            </a:r>
            <a:r>
              <a:rPr lang="en-US" altLang="en-US" dirty="0" err="1" smtClean="0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to the left of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indicates that </a:t>
            </a:r>
            <a:r>
              <a:rPr lang="en-US" altLang="en-US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 “returns” an integer (whole number) value.</a:t>
            </a: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We’ll explain what it means for a function to “return a value” when we demonstrate how to create your own </a:t>
            </a:r>
            <a:r>
              <a:rPr lang="en-US" altLang="en-US" dirty="0" smtClean="0">
                <a:solidFill>
                  <a:srgbClr val="000000"/>
                </a:solidFill>
                <a:latin typeface="Times New Roman" pitchFamily="18" charset="0"/>
              </a:rPr>
              <a:t>functions.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For now, simply include the keyword </a:t>
            </a:r>
            <a:r>
              <a:rPr lang="en-US" altLang="en-US" dirty="0" err="1">
                <a:solidFill>
                  <a:srgbClr val="000000"/>
                </a:solidFill>
                <a:latin typeface="Lucida Console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to the left of </a:t>
            </a:r>
            <a:r>
              <a:rPr lang="en-US" altLang="en-US" dirty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in each of your programs.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Functions also can receive information when they’re called upon to execute.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dirty="0">
                <a:solidFill>
                  <a:srgbClr val="000000"/>
                </a:solidFill>
                <a:latin typeface="Lucida Console" pitchFamily="49" charset="0"/>
              </a:rPr>
              <a:t>void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in parentheses here means that </a:t>
            </a:r>
            <a:r>
              <a:rPr lang="en-US" altLang="en-US" dirty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 does not receive any information.</a:t>
            </a:r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Main Function…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712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chtp7_02_Page_05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Main Function…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926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 left brace,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{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, begins 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body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of every function (line 7).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A corresponding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right brace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ends each function (line 11).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This pair of braces and the portion of the program between the braces is called a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lo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ck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Blocks…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817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09537" indent="0" eaLnBrk="1" hangingPunct="1"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An 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Output Statement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Line 8</a:t>
            </a:r>
          </a:p>
          <a:p>
            <a:pPr lvl="2" eaLnBrk="1" hangingPunct="1">
              <a:defRPr/>
            </a:pPr>
            <a:r>
              <a:rPr lang="en-US" sz="19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1900" dirty="0" smtClean="0">
                <a:solidFill>
                  <a:srgbClr val="000000"/>
                </a:solidFill>
                <a:latin typeface="Lucida Console" pitchFamily="49" charset="0"/>
              </a:rPr>
              <a:t>( </a:t>
            </a:r>
            <a:r>
              <a:rPr lang="en-US" sz="1900" b="1" dirty="0" smtClean="0">
                <a:solidFill>
                  <a:srgbClr val="128AFF"/>
                </a:solidFill>
                <a:latin typeface="Lucida Console" pitchFamily="49" charset="0"/>
              </a:rPr>
              <a:t>"Welcome to C!\n"</a:t>
            </a:r>
            <a:r>
              <a:rPr lang="en-US" sz="1900" b="1" dirty="0" smtClean="0">
                <a:solidFill>
                  <a:srgbClr val="000000"/>
                </a:solidFill>
                <a:latin typeface="Lucida Console" pitchFamily="49" charset="0"/>
              </a:rPr>
              <a:t> );</a:t>
            </a:r>
          </a:p>
          <a:p>
            <a:pPr eaLnBrk="1" hangingPunct="1"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instructs the computer to perform an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action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, namely to print on the screen the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string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of characters marked by the quotation marks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entire line, including the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function (the “f” stands for “formatted”), its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argument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within the parentheses and the semicolon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 (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;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)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, is called a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statement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Every statement must end with a semicolon (also known as the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statement terminator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When the preceding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statement is executed, it prints the message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Welcome to C!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on the screen.</a:t>
            </a:r>
          </a:p>
          <a:p>
            <a:pPr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characters normally print exactly as they appear between the double quotes in the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statement.</a:t>
            </a:r>
          </a:p>
          <a:p>
            <a:pPr eaLnBrk="1" hangingPunct="1">
              <a:defRPr/>
            </a:pP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Output Statement…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1299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109537" indent="0" eaLnBrk="1" hangingPunct="1">
              <a:lnSpc>
                <a:spcPct val="80000"/>
              </a:lnSpc>
              <a:buFont typeface="Wingdings 3" pitchFamily="18" charset="2"/>
              <a:buNone/>
              <a:defRPr/>
            </a:pP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Escape </a:t>
            </a:r>
            <a:r>
              <a:rPr lang="en-US" sz="2500" b="1" i="1" dirty="0" smtClean="0">
                <a:solidFill>
                  <a:srgbClr val="000000"/>
                </a:solidFill>
                <a:latin typeface="Times New Roman" pitchFamily="18" charset="0"/>
              </a:rPr>
              <a:t>Sequences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Notice that the characters 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\n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were not printed on the screen.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backslash (</a:t>
            </a:r>
            <a:r>
              <a:rPr lang="en-US" sz="2500" dirty="0" smtClean="0">
                <a:solidFill>
                  <a:srgbClr val="000000"/>
                </a:solidFill>
                <a:latin typeface="Lucida Console" pitchFamily="49" charset="0"/>
              </a:rPr>
              <a:t>\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) is called an </a:t>
            </a:r>
            <a:r>
              <a:rPr lang="en-US" sz="2500" dirty="0" smtClean="0">
                <a:solidFill>
                  <a:srgbClr val="0000FF"/>
                </a:solidFill>
                <a:latin typeface="Times New Roman" pitchFamily="18" charset="0"/>
              </a:rPr>
              <a:t>escape character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It indicates that </a:t>
            </a:r>
            <a:r>
              <a:rPr lang="en-US" sz="25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 is supposed to do something out of the ordinary</a:t>
            </a: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When encountering a backslash in a string, the compiler looks ahead at the next character and combines it with the backslash to form an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escape sequence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The escape sequence </a:t>
            </a:r>
            <a:r>
              <a:rPr lang="en-US" altLang="en-US" sz="2400" dirty="0">
                <a:solidFill>
                  <a:srgbClr val="0000FF"/>
                </a:solidFill>
                <a:latin typeface="LucidaSansTypewriter" pitchFamily="49" charset="0"/>
              </a:rPr>
              <a:t>\n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 means 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</a:rPr>
              <a:t>newline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When a newline appears in the string output by a </a:t>
            </a:r>
            <a:r>
              <a:rPr lang="en-US" altLang="en-US" sz="2400" dirty="0" err="1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, the newline causes the cursor to position to the beginning of the next line on the screen.</a:t>
            </a:r>
          </a:p>
          <a:p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Some common escape sequences are listed in Fig. 2.2.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Escape Sequence…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2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7326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1.2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Computer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organization</a:t>
            </a:r>
            <a:endParaRPr lang="en-US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Regardless of differences in physical appearance, computers can be envisioned as divided into various logical units or sections (Fig. 1.2).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84174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 descr="chtp7_02_Page_06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Escape Sequence…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26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Because the backslash has special meaning in a string, i.e., the compiler recognizes it as an escape character, we use a double backslash </a:t>
            </a:r>
            <a:r>
              <a:rPr lang="en-US" altLang="en-US" sz="2400" dirty="0" smtClean="0">
                <a:solidFill>
                  <a:srgbClr val="000000"/>
                </a:solidFill>
                <a:latin typeface="AGaramond Bold" pitchFamily="50" charset="0"/>
              </a:rPr>
              <a:t>(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\\</a:t>
            </a:r>
            <a:r>
              <a:rPr lang="en-US" altLang="en-US" sz="2400" dirty="0" smtClean="0">
                <a:solidFill>
                  <a:srgbClr val="000000"/>
                </a:solidFill>
                <a:latin typeface="AGaramond Bold" pitchFamily="50" charset="0"/>
              </a:rPr>
              <a:t>)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to place a single backslash in a string.</a:t>
            </a:r>
          </a:p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Printing a double quote also presents a problem because double quotes mark the boundaries of a string—such quotes are not printed.</a:t>
            </a:r>
          </a:p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By using the escape sequence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\"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in a string to be output by </a:t>
            </a:r>
            <a:r>
              <a:rPr lang="en-US" alt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we indicate that </a:t>
            </a:r>
            <a:r>
              <a:rPr lang="en-US" altLang="en-US" sz="2400" dirty="0" err="1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should display a double quote.</a:t>
            </a:r>
          </a:p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The right brace,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(line 9) indicates that the end of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has been reached.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The Escape Sequence…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2631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right brace,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, (line 9) indicates that the end of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main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has been reached.</a:t>
            </a: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  <p:sp>
        <p:nvSpPr>
          <p:cNvPr id="5" name="Rectangle 4"/>
          <p:cNvSpPr/>
          <p:nvPr/>
        </p:nvSpPr>
        <p:spPr>
          <a:xfrm>
            <a:off x="8460432" y="0"/>
            <a:ext cx="3600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en-US" sz="3200" b="1" cap="small" dirty="0" smtClean="0">
                <a:solidFill>
                  <a:srgbClr val="FFFF00"/>
                </a:solidFill>
              </a:rPr>
              <a:t>End of Main…</a:t>
            </a:r>
            <a:endParaRPr lang="en-US" sz="3200" b="1" cap="small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9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 descr="chtp7_02_Page_07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221390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 descr="chtp7_02_Page_09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82527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1" descr="chtp7_02_Page_11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545458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24B5A1"/>
                </a:solidFill>
                <a:latin typeface="Arial"/>
              </a:rPr>
              <a:t>2.2  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A Simple C Program: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Printing a Line of Text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 </a:t>
            </a:r>
            <a:r>
              <a:rPr lang="en-US" sz="2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(Cont.)</a:t>
            </a:r>
            <a:endParaRPr lang="en-US" sz="2400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One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printf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can print </a:t>
            </a:r>
            <a:r>
              <a:rPr lang="en-US" altLang="en-US" i="1" smtClean="0">
                <a:solidFill>
                  <a:srgbClr val="000000"/>
                </a:solidFill>
                <a:latin typeface="Times New Roman" pitchFamily="18" charset="0"/>
              </a:rPr>
              <a:t>several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lines by using additional newline characters as in Fig. 2.4.</a:t>
            </a:r>
          </a:p>
          <a:p>
            <a:pPr eaLnBrk="1" hangingPunct="1"/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Each time the </a:t>
            </a:r>
            <a:r>
              <a:rPr lang="en-US" altLang="en-US" smtClean="0">
                <a:solidFill>
                  <a:srgbClr val="000000"/>
                </a:solidFill>
                <a:latin typeface="Lucida Console" pitchFamily="49" charset="0"/>
              </a:rPr>
              <a:t>\n</a:t>
            </a:r>
            <a:r>
              <a:rPr lang="en-US" altLang="en-US" smtClean="0">
                <a:solidFill>
                  <a:srgbClr val="000000"/>
                </a:solidFill>
                <a:latin typeface="Times New Roman" pitchFamily="18" charset="0"/>
              </a:rPr>
              <a:t> (newline) escape sequence is encountered, output continues at the beginning of the next line.</a:t>
            </a: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445948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1" descr="chtp7_02_Page_12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©1992-2013 by Pearson Education,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877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1" descr="chtp7_01_Page_13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826155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" descr="chtp7_01_Page_14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6083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 descr="chtp7_01_Page_15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62914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1" descr="chtp7_01_Page_16"/>
          <p:cNvPicPr>
            <a:picLocks noGrp="1" noChangeAspect="1"/>
          </p:cNvPicPr>
          <p:nvPr isPhoto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Pearson, Inc. 2013. All Rights Reserved.</a:t>
            </a:r>
            <a:endParaRPr lang="en-US"/>
          </a:p>
        </p:txBody>
      </p:sp>
      <p:sp>
        <p:nvSpPr>
          <p:cNvPr id="4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4095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1.3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C Standard Library</a:t>
            </a: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As you’ll learn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later,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C programs consist of pieces called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functions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You can program all the functions you need to form a C program, but most C programmers take advantage of the rich collection of existing functions called the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C Standard Library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When programming in C you’ll typically use the following building blocks: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C Standard Library functions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Functions you create yourself</a:t>
            </a:r>
          </a:p>
          <a:p>
            <a:pPr lvl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Functions other people (whom you trust) have created and made available to you</a:t>
            </a:r>
          </a:p>
          <a:p>
            <a:pPr>
              <a:lnSpc>
                <a:spcPct val="90000"/>
              </a:lnSpc>
            </a:pPr>
            <a:endParaRPr lang="en-US" altLang="en-US" sz="25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928413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8208912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  <a:latin typeface="Arial"/>
              </a:rPr>
              <a:t>1.4.1</a:t>
            </a:r>
            <a:r>
              <a:rPr lang="en-US" dirty="0" smtClean="0">
                <a:solidFill>
                  <a:srgbClr val="24B5A1"/>
                </a:solidFill>
                <a:latin typeface="Arial"/>
              </a:rPr>
              <a:t>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C program development </a:t>
            </a:r>
            <a:r>
              <a:rPr lang="en-US" dirty="0" smtClean="0">
                <a:solidFill>
                  <a:srgbClr val="3380E6"/>
                </a:solidFill>
                <a:latin typeface="Arial"/>
              </a:rPr>
              <a:t>steps: </a:t>
            </a:r>
            <a:r>
              <a:rPr lang="en-US" sz="2800" cap="sm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</a:rPr>
              <a:t>Editing</a:t>
            </a:r>
            <a:endParaRPr lang="en-US" sz="2800" cap="small" dirty="0" smtClean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The first step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consists of editing a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file</a:t>
            </a:r>
            <a:r>
              <a:rPr lang="en-US" altLang="en-US" sz="25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with 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an </a:t>
            </a:r>
            <a:r>
              <a:rPr lang="en-US" altLang="en-US" sz="2500" dirty="0" smtClean="0">
                <a:solidFill>
                  <a:srgbClr val="0000FF"/>
                </a:solidFill>
                <a:latin typeface="Times New Roman" pitchFamily="18" charset="0"/>
              </a:rPr>
              <a:t>editor program</a:t>
            </a:r>
            <a:r>
              <a:rPr lang="en-US" altLang="en-US" sz="2500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You 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type a C program with the editor, make corrections if necessary, then store the program on a secondary storage device such as a hard disk.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C program file names should end with the </a:t>
            </a:r>
            <a:r>
              <a:rPr lang="en-US" altLang="en-US" sz="2400" dirty="0" smtClean="0">
                <a:solidFill>
                  <a:srgbClr val="000000"/>
                </a:solidFill>
                <a:latin typeface="Lucida Console" pitchFamily="49" charset="0"/>
              </a:rPr>
              <a:t>.c</a:t>
            </a:r>
            <a:r>
              <a:rPr lang="en-US" altLang="en-US" sz="2400" dirty="0" smtClean="0">
                <a:solidFill>
                  <a:srgbClr val="000000"/>
                </a:solidFill>
                <a:latin typeface="Times New Roman" pitchFamily="18" charset="0"/>
              </a:rPr>
              <a:t> extension.</a:t>
            </a:r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Copyright © Pearson, Inc. 2013. All Rights Reserved.</a:t>
            </a:r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179512" y="6557946"/>
            <a:ext cx="8064896" cy="228600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kumimoji="0" sz="10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5pPr>
            <a:lvl6pPr marL="25146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6pPr>
            <a:lvl7pPr marL="29718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7pPr>
            <a:lvl8pPr marL="34290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8pPr>
            <a:lvl9pPr marL="3886200" indent="-22860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Lucida Sans Unicode" pitchFamily="34" charset="0"/>
                <a:ea typeface="+mn-ea"/>
                <a:cs typeface="+mn-cs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i="1" dirty="0" smtClean="0"/>
              <a:t>Dr. Soha S. Zaghloul			</a:t>
            </a:r>
            <a:fld id="{A78AF262-4140-4D4D-8678-3253B67A36CE}" type="slidenum">
              <a:rPr lang="en-US" b="1" i="1" smtClean="0"/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r>
              <a:rPr lang="en-US" b="1" i="1" dirty="0" smtClean="0"/>
              <a:t>	Copyright © Pearson, Inc. 2013. All Rights Reserved.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656769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1920</Words>
  <Application>Microsoft Office PowerPoint</Application>
  <PresentationFormat>On-screen Show (4:3)</PresentationFormat>
  <Paragraphs>180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Opulent</vt:lpstr>
      <vt:lpstr>CSC201: Computer Programming</vt:lpstr>
      <vt:lpstr>1.1  Computers:  Hardware and Software</vt:lpstr>
      <vt:lpstr>1.2   Computer organization</vt:lpstr>
      <vt:lpstr>PowerPoint Presentation</vt:lpstr>
      <vt:lpstr>PowerPoint Presentation</vt:lpstr>
      <vt:lpstr>PowerPoint Presentation</vt:lpstr>
      <vt:lpstr>PowerPoint Presentation</vt:lpstr>
      <vt:lpstr>1.3  C Standard Library</vt:lpstr>
      <vt:lpstr>1.4.1  C program development steps: Editing</vt:lpstr>
      <vt:lpstr>1.4.2  C PROGRAM DEVELOPMENT STEPS: Preprocessing</vt:lpstr>
      <vt:lpstr>1.4.3  c PROGRAM DEVELOPMENT steps: Compiling</vt:lpstr>
      <vt:lpstr>1.4.4  c program development steps: Linking</vt:lpstr>
      <vt:lpstr>1.4.5  c PROGRAM DEVELOPMENT STEPS: Loading</vt:lpstr>
      <vt:lpstr>1.4.6  C program development steps: Execution</vt:lpstr>
      <vt:lpstr>PowerPoint Presentation</vt:lpstr>
      <vt:lpstr>PowerPoint Presentation</vt:lpstr>
      <vt:lpstr>PowerPoint Presentation</vt:lpstr>
      <vt:lpstr>1.5  A Simple C Program: Printing a Line of Text</vt:lpstr>
      <vt:lpstr>PowerPoint Presentation</vt:lpstr>
      <vt:lpstr>1.5  A Simple C Program: Printing a Line of Text (Cont.)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PowerPoint Presentation</vt:lpstr>
      <vt:lpstr>2.2  A Simple C Program: Printing a Line of Text (Cont.)</vt:lpstr>
      <vt:lpstr>2.2  A Simple C Program: Printing a Line of Text (Cont.)</vt:lpstr>
      <vt:lpstr>2.2  A Simple C Program: Printing a Line of Text (Cont.)</vt:lpstr>
      <vt:lpstr>PowerPoint Presentation</vt:lpstr>
      <vt:lpstr>2.2  A Simple C Program: Printing a Line of Text (Cont.)</vt:lpstr>
      <vt:lpstr>2.2  A Simple C Program: Printing a Line of Text (Cont.)</vt:lpstr>
      <vt:lpstr>PowerPoint Presentation</vt:lpstr>
      <vt:lpstr>PowerPoint Presentation</vt:lpstr>
      <vt:lpstr>PowerPoint Presentation</vt:lpstr>
      <vt:lpstr>2.2  A Simple C Program: Printing a Line of Text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CSC201: Computer Programming</dc:title>
  <dc:creator>Soha S.Zaghloul</dc:creator>
  <cp:lastModifiedBy>Soha S.Zaghloul</cp:lastModifiedBy>
  <cp:revision>14</cp:revision>
  <dcterms:created xsi:type="dcterms:W3CDTF">2014-09-06T16:44:50Z</dcterms:created>
  <dcterms:modified xsi:type="dcterms:W3CDTF">2014-09-06T19:05:19Z</dcterms:modified>
</cp:coreProperties>
</file>