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7" r:id="rId2"/>
    <p:sldId id="258" r:id="rId3"/>
    <p:sldId id="288" r:id="rId4"/>
    <p:sldId id="261" r:id="rId5"/>
    <p:sldId id="297" r:id="rId6"/>
    <p:sldId id="299" r:id="rId7"/>
    <p:sldId id="300" r:id="rId8"/>
    <p:sldId id="301" r:id="rId9"/>
    <p:sldId id="262" r:id="rId10"/>
    <p:sldId id="293" r:id="rId11"/>
    <p:sldId id="271" r:id="rId12"/>
    <p:sldId id="272" r:id="rId13"/>
    <p:sldId id="292" r:id="rId14"/>
    <p:sldId id="277" r:id="rId15"/>
    <p:sldId id="290" r:id="rId16"/>
    <p:sldId id="280" r:id="rId17"/>
    <p:sldId id="281" r:id="rId18"/>
    <p:sldId id="282" r:id="rId19"/>
    <p:sldId id="284" r:id="rId20"/>
    <p:sldId id="295" r:id="rId21"/>
    <p:sldId id="296" r:id="rId22"/>
    <p:sldId id="294" r:id="rId23"/>
    <p:sldId id="2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9C29"/>
    <a:srgbClr val="C73D28"/>
    <a:srgbClr val="AB85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4F3C8-26AC-CE40-A449-06D7C01B0340}" type="datetimeFigureOut">
              <a:rPr lang="en-US" smtClean="0"/>
              <a:t>8/19/15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C4A3E-893D-2B48-90E2-BBE5EDAE7C79}" type="slidenum">
              <a:rPr lang="en-US" smtClean="0"/>
              <a:t>‹#›</a:t>
            </a:fld>
            <a:endParaRPr lang="en-US"/>
          </a:p>
        </p:txBody>
      </p:sp>
    </p:spTree>
    <p:extLst>
      <p:ext uri="{BB962C8B-B14F-4D97-AF65-F5344CB8AC3E}">
        <p14:creationId xmlns:p14="http://schemas.microsoft.com/office/powerpoint/2010/main" val="3320378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isegeek.org/why-does-yeast-make-bread-rise.htm" TargetMode="External"/><Relationship Id="rId4" Type="http://schemas.openxmlformats.org/officeDocument/2006/relationships/hyperlink" Target="http://www.wisegeek.org/what-is-lactic-acid.htm"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5E21E24-4CFA-C74B-8882-494D6F3DE345}" type="slidenum">
              <a:rPr lang="en-US"/>
              <a:pPr eaLnBrk="1" hangingPunct="1"/>
              <a:t>1</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indent="-171450">
              <a:buFont typeface="Wingdings" charset="2"/>
              <a:buChar char="Ø"/>
            </a:pPr>
            <a:r>
              <a:rPr lang="en-US" dirty="0" smtClean="0"/>
              <a:t>we will talk</a:t>
            </a:r>
            <a:r>
              <a:rPr lang="en-US" baseline="0" dirty="0" smtClean="0"/>
              <a:t> about an introduction of microbiology , definition of microbiology ,pathogen and non pathogen  microorganism .</a:t>
            </a:r>
          </a:p>
          <a:p>
            <a:pPr marL="171450" indent="-171450">
              <a:buFont typeface="Wingdings" charset="2"/>
              <a:buChar char="Ø"/>
            </a:pPr>
            <a:endParaRPr lang="en-US" baseline="0" dirty="0" smtClean="0"/>
          </a:p>
          <a:p>
            <a:pPr marL="171450" indent="-171450">
              <a:buFont typeface="Wingdings" charset="2"/>
              <a:buChar char="Ø"/>
            </a:pPr>
            <a:r>
              <a:rPr lang="en-US" baseline="0" dirty="0" smtClean="0"/>
              <a:t>Comparison between </a:t>
            </a:r>
            <a:r>
              <a:rPr lang="en-US" baseline="0" dirty="0" err="1" smtClean="0"/>
              <a:t>acellular</a:t>
            </a:r>
            <a:r>
              <a:rPr lang="en-US" baseline="0" dirty="0" smtClean="0"/>
              <a:t> and cellular microorganism</a:t>
            </a:r>
          </a:p>
          <a:p>
            <a:pPr marL="171450" indent="-171450">
              <a:buFont typeface="Wingdings" charset="2"/>
              <a:buChar char="Ø"/>
            </a:pPr>
            <a:endParaRPr lang="en-US" baseline="0" dirty="0" smtClean="0"/>
          </a:p>
          <a:p>
            <a:pPr marL="171450" indent="-171450">
              <a:buFont typeface="Wingdings" charset="2"/>
              <a:buChar char="Ø"/>
            </a:pPr>
            <a:r>
              <a:rPr lang="en-US" baseline="0" dirty="0" smtClean="0"/>
              <a:t>The important of microorganism</a:t>
            </a:r>
          </a:p>
          <a:p>
            <a:pPr marL="171450" indent="-171450">
              <a:buFont typeface="Wingdings" charset="2"/>
              <a:buChar char="Ø"/>
            </a:pPr>
            <a:endParaRPr lang="en-US" baseline="0" dirty="0" smtClean="0"/>
          </a:p>
          <a:p>
            <a:pPr marL="171450" indent="-171450">
              <a:buFont typeface="Wingdings" charset="2"/>
              <a:buChar char="Ø"/>
            </a:pPr>
            <a:r>
              <a:rPr lang="en-US" baseline="0" dirty="0" smtClean="0"/>
              <a:t>Outline some of the contributions of </a:t>
            </a:r>
            <a:r>
              <a:rPr lang="en-US" sz="1200" b="1" dirty="0" smtClean="0">
                <a:solidFill>
                  <a:srgbClr val="00B050"/>
                </a:solidFill>
              </a:rPr>
              <a:t>scientists</a:t>
            </a:r>
            <a:endParaRPr lang="en-US" baseline="0" dirty="0" smtClean="0"/>
          </a:p>
          <a:p>
            <a:pPr eaLnBrk="1" hangingPunct="1"/>
            <a:endParaRPr lang="x-none" dirty="0">
              <a:latin typeface="Arial" charset="0"/>
              <a:cs typeface="Arial" charset="0"/>
            </a:endParaRPr>
          </a:p>
        </p:txBody>
      </p:sp>
    </p:spTree>
    <p:extLst>
      <p:ext uri="{BB962C8B-B14F-4D97-AF65-F5344CB8AC3E}">
        <p14:creationId xmlns:p14="http://schemas.microsoft.com/office/powerpoint/2010/main" val="103332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charset="2"/>
              <a:buChar char="ü"/>
              <a:tabLst/>
              <a:defRPr/>
            </a:pPr>
            <a:r>
              <a:rPr lang="en-US" dirty="0" smtClean="0"/>
              <a:t>Listed below are few of many reasons to study microbiology </a:t>
            </a:r>
          </a:p>
          <a:p>
            <a:endParaRPr lang="en-US" i="1" dirty="0" smtClean="0">
              <a:solidFill>
                <a:srgbClr val="C99C29"/>
              </a:solidFill>
              <a:latin typeface="Times New Roman"/>
              <a:cs typeface="Times New Roman"/>
            </a:endParaRPr>
          </a:p>
          <a:p>
            <a:pPr marL="171450" indent="-171450">
              <a:buFont typeface="Wingdings" charset="2"/>
              <a:buChar char="ü"/>
            </a:pPr>
            <a:r>
              <a:rPr lang="en-US" i="1" dirty="0" smtClean="0">
                <a:solidFill>
                  <a:srgbClr val="C99C29"/>
                </a:solidFill>
                <a:latin typeface="Times New Roman"/>
                <a:cs typeface="Times New Roman"/>
              </a:rPr>
              <a:t>Useful Products from bacteria :-</a:t>
            </a:r>
          </a:p>
          <a:p>
            <a:r>
              <a:rPr lang="en-US" i="1" dirty="0" smtClean="0">
                <a:solidFill>
                  <a:srgbClr val="C99C29"/>
                </a:solidFill>
                <a:latin typeface="Times New Roman"/>
                <a:cs typeface="Times New Roman"/>
              </a:rPr>
              <a:t>                                                  Chemical poisons to insects</a:t>
            </a:r>
          </a:p>
          <a:p>
            <a:r>
              <a:rPr lang="en-US" i="1" dirty="0" smtClean="0">
                <a:solidFill>
                  <a:srgbClr val="C99C29"/>
                </a:solidFill>
                <a:latin typeface="Times New Roman"/>
                <a:cs typeface="Times New Roman"/>
              </a:rPr>
              <a:t>                                                   Antibiotics</a:t>
            </a:r>
          </a:p>
          <a:p>
            <a:r>
              <a:rPr lang="en-US" i="1" dirty="0" smtClean="0">
                <a:solidFill>
                  <a:srgbClr val="C99C29"/>
                </a:solidFill>
                <a:latin typeface="Times New Roman"/>
                <a:cs typeface="Times New Roman"/>
              </a:rPr>
              <a:t>                                                    </a:t>
            </a:r>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14</a:t>
            </a:fld>
            <a:endParaRPr lang="en-US"/>
          </a:p>
        </p:txBody>
      </p:sp>
    </p:spTree>
    <p:extLst>
      <p:ext uri="{BB962C8B-B14F-4D97-AF65-F5344CB8AC3E}">
        <p14:creationId xmlns:p14="http://schemas.microsoft.com/office/powerpoint/2010/main" val="200191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solidFill>
                  <a:srgbClr val="C99C29"/>
                </a:solidFill>
                <a:latin typeface="Times New Roman"/>
                <a:cs typeface="Times New Roman"/>
              </a:rPr>
              <a:t>Useful Products from bacteria :</a:t>
            </a:r>
          </a:p>
          <a:p>
            <a:r>
              <a:rPr lang="en-US" i="1" dirty="0" smtClean="0">
                <a:solidFill>
                  <a:srgbClr val="C99C29"/>
                </a:solidFill>
                <a:latin typeface="Times New Roman"/>
                <a:cs typeface="Times New Roman"/>
              </a:rPr>
              <a:t>                                                  Chemical poisons to insects</a:t>
            </a:r>
          </a:p>
          <a:p>
            <a:r>
              <a:rPr lang="en-US" i="1" dirty="0" smtClean="0">
                <a:solidFill>
                  <a:srgbClr val="C99C29"/>
                </a:solidFill>
                <a:latin typeface="Times New Roman"/>
                <a:cs typeface="Times New Roman"/>
              </a:rPr>
              <a:t>                                                   Antibiotics</a:t>
            </a:r>
          </a:p>
          <a:p>
            <a:r>
              <a:rPr lang="en-US" i="1" dirty="0" smtClean="0">
                <a:solidFill>
                  <a:srgbClr val="C99C29"/>
                </a:solidFill>
                <a:latin typeface="Times New Roman"/>
                <a:cs typeface="Times New Roman"/>
              </a:rPr>
              <a:t>                                                    </a:t>
            </a:r>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15</a:t>
            </a:fld>
            <a:endParaRPr lang="en-US"/>
          </a:p>
        </p:txBody>
      </p:sp>
    </p:spTree>
    <p:extLst>
      <p:ext uri="{BB962C8B-B14F-4D97-AF65-F5344CB8AC3E}">
        <p14:creationId xmlns:p14="http://schemas.microsoft.com/office/powerpoint/2010/main" val="108855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solidFill>
                  <a:srgbClr val="C73D28"/>
                </a:solidFill>
              </a:rPr>
              <a:t>Germ theory: </a:t>
            </a:r>
            <a:r>
              <a:rPr lang="en-US" dirty="0" smtClean="0"/>
              <a:t>specific microbes cause specific infectious diseases </a:t>
            </a:r>
            <a:r>
              <a:rPr lang="en-US" dirty="0" err="1" smtClean="0"/>
              <a:t>eg</a:t>
            </a:r>
            <a:r>
              <a:rPr lang="en-US" dirty="0" smtClean="0"/>
              <a:t> (anthrax caused by a specific bacterium (Bacillus </a:t>
            </a:r>
            <a:r>
              <a:rPr lang="en-US" dirty="0" err="1" smtClean="0"/>
              <a:t>anthracis</a:t>
            </a:r>
            <a:r>
              <a:rPr lang="en-US" dirty="0" smtClean="0"/>
              <a:t>)  </a:t>
            </a:r>
            <a:endParaRPr lang="x-none" dirty="0" smtClean="0"/>
          </a:p>
          <a:p>
            <a:r>
              <a:rPr lang="en-US" sz="1200" kern="1200" dirty="0" smtClean="0">
                <a:solidFill>
                  <a:schemeClr val="tx1"/>
                </a:solidFill>
                <a:latin typeface="+mn-lt"/>
                <a:ea typeface="+mn-ea"/>
                <a:cs typeface="+mn-cs"/>
              </a:rPr>
              <a:t>fermentation is the conversion of a carbohydrate such as sugar into an acid or an alcohol. More specifically, it can refer to the use of </a:t>
            </a:r>
            <a:r>
              <a:rPr lang="en-US" sz="1200" u="sng" kern="1200" dirty="0" smtClean="0">
                <a:solidFill>
                  <a:schemeClr val="tx1"/>
                </a:solidFill>
                <a:latin typeface="+mn-lt"/>
                <a:ea typeface="+mn-ea"/>
                <a:cs typeface="+mn-cs"/>
                <a:hlinkClick r:id="rId3"/>
              </a:rPr>
              <a:t>yeast to change sugar into alcohol or the use of bacteria to create </a:t>
            </a:r>
            <a:r>
              <a:rPr lang="en-US" sz="1200" u="sng" kern="1200" dirty="0" smtClean="0">
                <a:solidFill>
                  <a:schemeClr val="tx1"/>
                </a:solidFill>
                <a:latin typeface="+mn-lt"/>
                <a:ea typeface="+mn-ea"/>
                <a:cs typeface="+mn-cs"/>
                <a:hlinkClick r:id="rId4"/>
              </a:rPr>
              <a:t>lactic acid in certain foods. </a:t>
            </a:r>
            <a:endParaRPr lang="en-U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Vinegar and cheese are products of bacterial fermentation. Yeast fermentation is used to make leavened bread.</a:t>
            </a:r>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19</a:t>
            </a:fld>
            <a:endParaRPr lang="en-US"/>
          </a:p>
        </p:txBody>
      </p:sp>
    </p:spTree>
    <p:extLst>
      <p:ext uri="{BB962C8B-B14F-4D97-AF65-F5344CB8AC3E}">
        <p14:creationId xmlns:p14="http://schemas.microsoft.com/office/powerpoint/2010/main" val="357730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buFont typeface="Arial"/>
              <a:buChar char="•"/>
            </a:pPr>
            <a:r>
              <a:rPr lang="en-US" sz="2400" dirty="0" smtClean="0">
                <a:solidFill>
                  <a:schemeClr val="bg1"/>
                </a:solidFill>
                <a:latin typeface="Lucida Sans Unicode" charset="0"/>
              </a:rPr>
              <a:t>When the </a:t>
            </a:r>
            <a:r>
              <a:rPr lang="ja-JP" altLang="en-US" sz="2400" dirty="0" smtClean="0">
                <a:solidFill>
                  <a:schemeClr val="bg1"/>
                </a:solidFill>
                <a:latin typeface="Lucida Sans Unicode" charset="0"/>
              </a:rPr>
              <a:t>“</a:t>
            </a:r>
            <a:r>
              <a:rPr lang="en-US" sz="2400" dirty="0" smtClean="0">
                <a:solidFill>
                  <a:schemeClr val="bg1"/>
                </a:solidFill>
                <a:latin typeface="Lucida Sans Unicode" charset="0"/>
              </a:rPr>
              <a:t>swan-necked flasks</a:t>
            </a:r>
            <a:r>
              <a:rPr lang="ja-JP" altLang="en-US" sz="2400" dirty="0" smtClean="0">
                <a:solidFill>
                  <a:schemeClr val="bg1"/>
                </a:solidFill>
                <a:latin typeface="Lucida Sans Unicode" charset="0"/>
              </a:rPr>
              <a:t>”</a:t>
            </a:r>
            <a:r>
              <a:rPr lang="en-US" sz="2400" dirty="0" smtClean="0">
                <a:solidFill>
                  <a:schemeClr val="bg1"/>
                </a:solidFill>
                <a:latin typeface="Lucida Sans Unicode" charset="0"/>
              </a:rPr>
              <a:t> remained upright, no microbial growth appeared</a:t>
            </a:r>
          </a:p>
          <a:p>
            <a:pPr lvl="1"/>
            <a:endParaRPr lang="en-US" sz="2400" dirty="0" smtClean="0">
              <a:solidFill>
                <a:schemeClr val="bg1"/>
              </a:solidFill>
              <a:latin typeface="Lucida Sans Unicode" charset="0"/>
            </a:endParaRPr>
          </a:p>
          <a:p>
            <a:pPr marL="800100" lvl="1" indent="-342900">
              <a:buFont typeface="Arial"/>
              <a:buChar char="•"/>
            </a:pPr>
            <a:r>
              <a:rPr lang="en-US" sz="2400" dirty="0" smtClean="0">
                <a:solidFill>
                  <a:schemeClr val="bg1"/>
                </a:solidFill>
                <a:latin typeface="Lucida Sans Unicode" charset="0"/>
              </a:rPr>
              <a:t>When the flask was tilted, dust from the bend in the neck seeped back into the flask and made the infusion cloudy with microbes within a day</a:t>
            </a:r>
          </a:p>
          <a:p>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21</a:t>
            </a:fld>
            <a:endParaRPr lang="en-US"/>
          </a:p>
        </p:txBody>
      </p:sp>
    </p:spTree>
    <p:extLst>
      <p:ext uri="{BB962C8B-B14F-4D97-AF65-F5344CB8AC3E}">
        <p14:creationId xmlns:p14="http://schemas.microsoft.com/office/powerpoint/2010/main" val="263999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Robert</a:t>
            </a:r>
            <a:r>
              <a:rPr lang="en-US" baseline="0" dirty="0" smtClean="0"/>
              <a:t> </a:t>
            </a:r>
            <a:r>
              <a:rPr lang="en-US" baseline="0" dirty="0" err="1" smtClean="0"/>
              <a:t>koch</a:t>
            </a:r>
            <a:r>
              <a:rPr lang="en-US" baseline="0" dirty="0" smtClean="0"/>
              <a:t> approve the germ theory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Nobel prize winner as discovered that TB caused </a:t>
            </a:r>
            <a:r>
              <a:rPr lang="en-US" sz="1200" kern="1200" dirty="0" smtClean="0">
                <a:solidFill>
                  <a:schemeClr val="tx1"/>
                </a:solidFill>
                <a:latin typeface="+mn-lt"/>
                <a:ea typeface="+mn-ea"/>
                <a:cs typeface="+mn-cs"/>
              </a:rPr>
              <a:t> caused by a bacterium called </a:t>
            </a:r>
            <a:r>
              <a:rPr lang="en-US" sz="1200" i="1" kern="1200" dirty="0" smtClean="0">
                <a:solidFill>
                  <a:schemeClr val="tx1"/>
                </a:solidFill>
                <a:latin typeface="+mn-lt"/>
                <a:ea typeface="+mn-ea"/>
                <a:cs typeface="+mn-cs"/>
              </a:rPr>
              <a:t>Mycobacterium tuberculosis</a:t>
            </a:r>
            <a:r>
              <a:rPr lang="en-US" sz="1200" i="0" kern="1200" dirty="0" smtClean="0">
                <a:solidFill>
                  <a:schemeClr val="tx1"/>
                </a:solidFill>
                <a:latin typeface="+mn-lt"/>
                <a:ea typeface="+mn-ea"/>
                <a:cs typeface="+mn-cs"/>
              </a:rPr>
              <a:t>. The bacteria usually attack the lungs, but TB bacteria can attack any part of the body such as the kidney, spine, and brain. If not treated properly, TB disease can be fatal.  </a:t>
            </a:r>
          </a:p>
          <a:p>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22</a:t>
            </a:fld>
            <a:endParaRPr lang="en-US"/>
          </a:p>
        </p:txBody>
      </p:sp>
    </p:spTree>
    <p:extLst>
      <p:ext uri="{BB962C8B-B14F-4D97-AF65-F5344CB8AC3E}">
        <p14:creationId xmlns:p14="http://schemas.microsoft.com/office/powerpoint/2010/main" val="2187907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quite impressive that this definition is almost the same definition we use today for infections and more importantly that </a:t>
            </a:r>
            <a:r>
              <a:rPr lang="en-US" sz="1200" kern="1200" dirty="0" err="1" smtClean="0">
                <a:solidFill>
                  <a:schemeClr val="tx1"/>
                </a:solidFill>
                <a:latin typeface="+mn-lt"/>
                <a:ea typeface="+mn-ea"/>
                <a:cs typeface="+mn-cs"/>
              </a:rPr>
              <a:t>Ibn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Sina</a:t>
            </a:r>
            <a:r>
              <a:rPr lang="en-US" sz="1200" kern="1200" dirty="0" smtClean="0">
                <a:solidFill>
                  <a:schemeClr val="tx1"/>
                </a:solidFill>
                <a:latin typeface="+mn-lt"/>
                <a:ea typeface="+mn-ea"/>
                <a:cs typeface="+mn-cs"/>
              </a:rPr>
              <a:t> hypothesized on the existence of microorganisms.</a:t>
            </a:r>
          </a:p>
          <a:p>
            <a:r>
              <a:rPr lang="en-US" sz="1200" kern="1200" dirty="0" smtClean="0">
                <a:solidFill>
                  <a:schemeClr val="tx1"/>
                </a:solidFill>
                <a:latin typeface="+mn-lt"/>
                <a:ea typeface="+mn-ea"/>
                <a:cs typeface="+mn-cs"/>
              </a:rPr>
              <a:t>nearly seven centuries after </a:t>
            </a:r>
            <a:r>
              <a:rPr lang="en-US" sz="1200" kern="1200" dirty="0" err="1" smtClean="0">
                <a:solidFill>
                  <a:schemeClr val="tx1"/>
                </a:solidFill>
                <a:latin typeface="+mn-lt"/>
                <a:ea typeface="+mn-ea"/>
                <a:cs typeface="+mn-cs"/>
              </a:rPr>
              <a:t>Ibn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Sina</a:t>
            </a:r>
            <a:r>
              <a:rPr lang="en-US" sz="1200" kern="1200" dirty="0" smtClean="0">
                <a:solidFill>
                  <a:schemeClr val="tx1"/>
                </a:solidFill>
                <a:latin typeface="+mn-lt"/>
                <a:ea typeface="+mn-ea"/>
                <a:cs typeface="+mn-cs"/>
              </a:rPr>
              <a:t>, the Dutch scientist Anton van Leeuwenhoek observed microorganisms under a microscope </a:t>
            </a:r>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23</a:t>
            </a:fld>
            <a:endParaRPr lang="en-US"/>
          </a:p>
        </p:txBody>
      </p:sp>
    </p:spTree>
    <p:extLst>
      <p:ext uri="{BB962C8B-B14F-4D97-AF65-F5344CB8AC3E}">
        <p14:creationId xmlns:p14="http://schemas.microsoft.com/office/powerpoint/2010/main" val="199640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 - too small to be seen with the naked eye</a:t>
            </a:r>
          </a:p>
          <a:p>
            <a:r>
              <a:rPr lang="en-US" dirty="0" smtClean="0"/>
              <a:t>Bio - life</a:t>
            </a:r>
          </a:p>
          <a:p>
            <a:r>
              <a:rPr lang="en-US" dirty="0" smtClean="0"/>
              <a:t>ology - study of</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Micro-organisms (or microbes for short) play a very important role in our lives. Some microbes cause disease but the majority are completely harmless. In fact we couldn’t live without them, but they could live without 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2</a:t>
            </a:fld>
            <a:endParaRPr lang="en-US"/>
          </a:p>
        </p:txBody>
      </p:sp>
    </p:spTree>
    <p:extLst>
      <p:ext uri="{BB962C8B-B14F-4D97-AF65-F5344CB8AC3E}">
        <p14:creationId xmlns:p14="http://schemas.microsoft.com/office/powerpoint/2010/main" val="1284520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Comic Sans MS" charset="0"/>
              </a:rPr>
              <a:t>Main locations of normal flora:</a:t>
            </a:r>
          </a:p>
          <a:p>
            <a:pPr eaLnBrk="1" hangingPunct="1"/>
            <a:r>
              <a:rPr lang="en-US" dirty="0" smtClean="0">
                <a:latin typeface="Comic Sans MS" charset="0"/>
              </a:rPr>
              <a:t>Skin (epidermis and mucous membranes), especially the moist areas, such as the groin and between the toes.</a:t>
            </a:r>
          </a:p>
          <a:p>
            <a:pPr eaLnBrk="1" hangingPunct="1"/>
            <a:r>
              <a:rPr lang="en-US" dirty="0" smtClean="0">
                <a:latin typeface="Comic Sans MS" charset="0"/>
              </a:rPr>
              <a:t>Respiratory tract, particularly the nose.</a:t>
            </a:r>
          </a:p>
          <a:p>
            <a:pPr eaLnBrk="1" hangingPunct="1"/>
            <a:r>
              <a:rPr lang="en-US" dirty="0" smtClean="0">
                <a:latin typeface="Comic Sans MS" charset="0"/>
              </a:rPr>
              <a:t>Urinary tract.</a:t>
            </a:r>
          </a:p>
          <a:p>
            <a:pPr eaLnBrk="1" hangingPunct="1"/>
            <a:r>
              <a:rPr lang="en-US" dirty="0" smtClean="0">
                <a:latin typeface="Comic Sans MS" charset="0"/>
              </a:rPr>
              <a:t>The digestive tract, i.e. the mouth, the terminal ileum and the colon.</a:t>
            </a:r>
          </a:p>
          <a:p>
            <a:pPr eaLnBrk="1" hangingPunct="1"/>
            <a:r>
              <a:rPr lang="en-US" sz="1200" b="1" kern="1200" dirty="0" smtClean="0">
                <a:solidFill>
                  <a:schemeClr val="tx1"/>
                </a:solidFill>
                <a:latin typeface="+mn-lt"/>
                <a:ea typeface="+mn-ea"/>
                <a:cs typeface="+mn-cs"/>
              </a:rPr>
              <a:t>A pathogen </a:t>
            </a:r>
            <a:r>
              <a:rPr lang="en-US" sz="1200" kern="1200" dirty="0" smtClean="0">
                <a:solidFill>
                  <a:schemeClr val="tx1"/>
                </a:solidFill>
                <a:latin typeface="+mn-lt"/>
                <a:ea typeface="+mn-ea"/>
                <a:cs typeface="+mn-cs"/>
              </a:rPr>
              <a:t>(disease causing microorganism ).(full time bad</a:t>
            </a:r>
            <a:r>
              <a:rPr lang="en-US" sz="1200" kern="1200" baseline="0" dirty="0" smtClean="0">
                <a:solidFill>
                  <a:schemeClr val="tx1"/>
                </a:solidFill>
                <a:latin typeface="+mn-lt"/>
                <a:ea typeface="+mn-ea"/>
                <a:cs typeface="+mn-cs"/>
              </a:rPr>
              <a:t> guys) (infectious agents)</a:t>
            </a:r>
          </a:p>
          <a:p>
            <a:r>
              <a:rPr lang="en-US" sz="1200" b="1" dirty="0" smtClean="0">
                <a:solidFill>
                  <a:schemeClr val="tx2">
                    <a:lumMod val="60000"/>
                    <a:lumOff val="40000"/>
                  </a:schemeClr>
                </a:solidFill>
                <a:latin typeface="Times New Roman"/>
                <a:cs typeface="Times New Roman"/>
              </a:rPr>
              <a:t>Opportunistic Pathogens </a:t>
            </a:r>
            <a:r>
              <a:rPr lang="en-US" sz="900" dirty="0" smtClean="0">
                <a:solidFill>
                  <a:schemeClr val="bg1"/>
                </a:solidFill>
                <a:latin typeface="Times New Roman"/>
                <a:cs typeface="Times New Roman"/>
              </a:rPr>
              <a:t>(part-time bad guys)</a:t>
            </a:r>
          </a:p>
          <a:p>
            <a:r>
              <a:rPr lang="en-US" sz="1200" dirty="0" smtClean="0">
                <a:solidFill>
                  <a:srgbClr val="FFFFFF"/>
                </a:solidFill>
              </a:rPr>
              <a:t>An infectious microorganism that is normally does not harm its host but can cause diseases when the host’s resistance is low</a:t>
            </a:r>
            <a:endParaRPr lang="en-US" sz="1200" i="1" dirty="0" smtClean="0">
              <a:solidFill>
                <a:schemeClr val="bg1"/>
              </a:solidFill>
              <a:latin typeface="Times New Roman"/>
              <a:cs typeface="Times New Roman"/>
            </a:endParaRPr>
          </a:p>
          <a:p>
            <a:pPr eaLnBrk="1" hangingPunct="1"/>
            <a:endParaRPr lang="en-US" sz="1200" kern="1200" baseline="0" dirty="0" smtClean="0">
              <a:solidFill>
                <a:schemeClr val="tx1"/>
              </a:solidFill>
              <a:latin typeface="+mn-lt"/>
              <a:ea typeface="+mn-ea"/>
              <a:cs typeface="+mn-cs"/>
            </a:endParaRP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3</a:t>
            </a:fld>
            <a:endParaRPr lang="en-US"/>
          </a:p>
        </p:txBody>
      </p:sp>
    </p:spTree>
    <p:extLst>
      <p:ext uri="{BB962C8B-B14F-4D97-AF65-F5344CB8AC3E}">
        <p14:creationId xmlns:p14="http://schemas.microsoft.com/office/powerpoint/2010/main" val="708949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Karyon</a:t>
            </a:r>
            <a:r>
              <a:rPr lang="en-US" dirty="0" smtClean="0"/>
              <a:t> : </a:t>
            </a:r>
            <a:r>
              <a:rPr lang="en-US" dirty="0" err="1" smtClean="0"/>
              <a:t>nucluse</a:t>
            </a:r>
            <a:endParaRPr lang="en-US" dirty="0"/>
          </a:p>
        </p:txBody>
      </p:sp>
      <p:sp>
        <p:nvSpPr>
          <p:cNvPr id="4" name="Slide Number Placeholder 3"/>
          <p:cNvSpPr>
            <a:spLocks noGrp="1"/>
          </p:cNvSpPr>
          <p:nvPr>
            <p:ph type="sldNum" sz="quarter" idx="10"/>
          </p:nvPr>
        </p:nvSpPr>
        <p:spPr/>
        <p:txBody>
          <a:bodyPr/>
          <a:lstStyle/>
          <a:p>
            <a:fld id="{6C93D01B-8F07-4E43-AB55-E45695AE77A5}" type="slidenum">
              <a:rPr lang="en-US" smtClean="0"/>
              <a:t>5</a:t>
            </a:fld>
            <a:endParaRPr lang="en-US"/>
          </a:p>
        </p:txBody>
      </p:sp>
    </p:spTree>
    <p:extLst>
      <p:ext uri="{BB962C8B-B14F-4D97-AF65-F5344CB8AC3E}">
        <p14:creationId xmlns:p14="http://schemas.microsoft.com/office/powerpoint/2010/main" val="133565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must go back to the reference book to study the table that showing clearly the difference between eukaryotes &amp; prokaryotes</a:t>
            </a:r>
          </a:p>
          <a:p>
            <a:r>
              <a:rPr lang="en-US" dirty="0" smtClean="0"/>
              <a:t>Page 35 (table 3-1)</a:t>
            </a:r>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6</a:t>
            </a:fld>
            <a:endParaRPr lang="en-US"/>
          </a:p>
        </p:txBody>
      </p:sp>
    </p:spTree>
    <p:extLst>
      <p:ext uri="{BB962C8B-B14F-4D97-AF65-F5344CB8AC3E}">
        <p14:creationId xmlns:p14="http://schemas.microsoft.com/office/powerpoint/2010/main" val="48758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7</a:t>
            </a:fld>
            <a:endParaRPr lang="en-US"/>
          </a:p>
        </p:txBody>
      </p:sp>
    </p:spTree>
    <p:extLst>
      <p:ext uri="{BB962C8B-B14F-4D97-AF65-F5344CB8AC3E}">
        <p14:creationId xmlns:p14="http://schemas.microsoft.com/office/powerpoint/2010/main" val="119994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organelles include the </a:t>
            </a:r>
            <a:r>
              <a:rPr lang="en-US" sz="1200" b="1" kern="1200" dirty="0" smtClean="0">
                <a:solidFill>
                  <a:schemeClr val="tx1"/>
                </a:solidFill>
                <a:latin typeface="+mn-lt"/>
                <a:ea typeface="+mn-ea"/>
                <a:cs typeface="+mn-cs"/>
              </a:rPr>
              <a:t>nucleus</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ribosomes</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endoplasmic reticulum</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Golgi apparatus</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vacuoles</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lysosomes</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mitochondria</a:t>
            </a:r>
            <a:r>
              <a:rPr lang="en-US" sz="1200" b="0" kern="1200" dirty="0" smtClean="0">
                <a:solidFill>
                  <a:schemeClr val="tx1"/>
                </a:solidFill>
                <a:latin typeface="+mn-lt"/>
                <a:ea typeface="+mn-ea"/>
                <a:cs typeface="+mn-cs"/>
              </a:rPr>
              <a:t>, and, in plants, </a:t>
            </a:r>
            <a:r>
              <a:rPr lang="en-US" sz="1200" b="1" kern="1200" dirty="0" smtClean="0">
                <a:solidFill>
                  <a:schemeClr val="tx1"/>
                </a:solidFill>
                <a:latin typeface="+mn-lt"/>
                <a:ea typeface="+mn-ea"/>
                <a:cs typeface="+mn-cs"/>
              </a:rPr>
              <a:t>chloroplasts</a:t>
            </a:r>
            <a:r>
              <a:rPr lang="en-US" sz="1200" b="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Binary fission occurs among prokaryotes (cells that do not contain a nucleus). 2.Mitosis occurs among eukaryotes (cells that have a nucleus). 3.Binary fission does not include spindle formation (mitotic apparatus) and sister chromatids in its process making it a faster means of cellular division than mitosis. 4.Binary fission does not have the four distinct cellular phases (from G1 down to the final mitotic phase) that are seen in mitosis.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15C4A3E-893D-2B48-90E2-BBE5EDAE7C79}" type="slidenum">
              <a:rPr lang="en-US" smtClean="0"/>
              <a:t>8</a:t>
            </a:fld>
            <a:endParaRPr lang="en-US"/>
          </a:p>
        </p:txBody>
      </p:sp>
    </p:spTree>
    <p:extLst>
      <p:ext uri="{BB962C8B-B14F-4D97-AF65-F5344CB8AC3E}">
        <p14:creationId xmlns:p14="http://schemas.microsoft.com/office/powerpoint/2010/main" val="4058597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Taxonomy is the science of classifying living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You can ask the students</a:t>
            </a:r>
            <a:r>
              <a:rPr lang="en-US" sz="1200" baseline="0" dirty="0" smtClean="0"/>
              <a:t> to check out the scientific name of the human  </a:t>
            </a:r>
            <a:endParaRPr lang="en-US" dirty="0" smtClean="0"/>
          </a:p>
          <a:p>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11</a:t>
            </a:fld>
            <a:endParaRPr lang="en-US"/>
          </a:p>
        </p:txBody>
      </p:sp>
    </p:spTree>
    <p:extLst>
      <p:ext uri="{BB962C8B-B14F-4D97-AF65-F5344CB8AC3E}">
        <p14:creationId xmlns:p14="http://schemas.microsoft.com/office/powerpoint/2010/main" val="282794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2"/>
                </a:solidFill>
                <a:latin typeface="Times New Roman" panose="02020603050405020304" pitchFamily="18" charset="0"/>
                <a:cs typeface="Times New Roman" panose="02020603050405020304" pitchFamily="18" charset="0"/>
              </a:rPr>
              <a:t>To identify an organism means to learn the organism’s species name ( </a:t>
            </a:r>
            <a:r>
              <a:rPr lang="en-US" sz="1200" b="1" i="1" dirty="0" smtClean="0">
                <a:solidFill>
                  <a:schemeClr val="bg2"/>
                </a:solidFill>
                <a:latin typeface="Times New Roman" panose="02020603050405020304" pitchFamily="18" charset="0"/>
                <a:cs typeface="Times New Roman" panose="02020603050405020304" pitchFamily="18" charset="0"/>
              </a:rPr>
              <a:t>i.e.</a:t>
            </a:r>
            <a:r>
              <a:rPr lang="en-US" sz="1200" dirty="0" smtClean="0">
                <a:solidFill>
                  <a:schemeClr val="bg2"/>
                </a:solidFill>
                <a:latin typeface="Times New Roman" panose="02020603050405020304" pitchFamily="18" charset="0"/>
                <a:cs typeface="Times New Roman" panose="02020603050405020304" pitchFamily="18" charset="0"/>
              </a:rPr>
              <a:t> to </a:t>
            </a:r>
            <a:r>
              <a:rPr lang="en-US" sz="1200" dirty="0" err="1" smtClean="0">
                <a:solidFill>
                  <a:schemeClr val="bg2"/>
                </a:solidFill>
                <a:latin typeface="Times New Roman" panose="02020603050405020304" pitchFamily="18" charset="0"/>
                <a:cs typeface="Times New Roman" panose="02020603050405020304" pitchFamily="18" charset="0"/>
              </a:rPr>
              <a:t>speciate</a:t>
            </a:r>
            <a:r>
              <a:rPr lang="en-US" sz="1200" dirty="0" smtClean="0">
                <a:solidFill>
                  <a:schemeClr val="bg2"/>
                </a:solidFill>
                <a:latin typeface="Times New Roman" panose="02020603050405020304" pitchFamily="18" charset="0"/>
                <a:cs typeface="Times New Roman" panose="02020603050405020304" pitchFamily="18" charset="0"/>
              </a:rPr>
              <a:t> it )</a:t>
            </a:r>
          </a:p>
          <a:p>
            <a:r>
              <a:rPr lang="en-US" sz="1200" dirty="0" smtClean="0">
                <a:solidFill>
                  <a:schemeClr val="bg2"/>
                </a:solidFill>
                <a:latin typeface="Times New Roman" panose="02020603050405020304" pitchFamily="18" charset="0"/>
                <a:cs typeface="Times New Roman" panose="02020603050405020304" pitchFamily="18" charset="0"/>
              </a:rPr>
              <a:t>and this is the job a microbiologist</a:t>
            </a:r>
            <a:endParaRPr lang="en-US" dirty="0"/>
          </a:p>
        </p:txBody>
      </p:sp>
      <p:sp>
        <p:nvSpPr>
          <p:cNvPr id="4" name="Slide Number Placeholder 3"/>
          <p:cNvSpPr>
            <a:spLocks noGrp="1"/>
          </p:cNvSpPr>
          <p:nvPr>
            <p:ph type="sldNum" sz="quarter" idx="10"/>
          </p:nvPr>
        </p:nvSpPr>
        <p:spPr/>
        <p:txBody>
          <a:bodyPr/>
          <a:lstStyle/>
          <a:p>
            <a:fld id="{F15C4A3E-893D-2B48-90E2-BBE5EDAE7C79}" type="slidenum">
              <a:rPr lang="en-US" smtClean="0"/>
              <a:t>13</a:t>
            </a:fld>
            <a:endParaRPr lang="en-US"/>
          </a:p>
        </p:txBody>
      </p:sp>
    </p:spTree>
    <p:extLst>
      <p:ext uri="{BB962C8B-B14F-4D97-AF65-F5344CB8AC3E}">
        <p14:creationId xmlns:p14="http://schemas.microsoft.com/office/powerpoint/2010/main" val="240855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C2805-70F4-A242-A038-8AB62EB1C738}"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414583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C2805-70F4-A242-A038-8AB62EB1C738}"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158636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C2805-70F4-A242-A038-8AB62EB1C738}"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43662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C2805-70F4-A242-A038-8AB62EB1C738}"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391071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C2805-70F4-A242-A038-8AB62EB1C738}" type="datetimeFigureOut">
              <a:rPr lang="en-US" smtClean="0"/>
              <a:t>8/19/15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243539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C2805-70F4-A242-A038-8AB62EB1C738}" type="datetimeFigureOut">
              <a:rPr lang="en-US" smtClean="0"/>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211726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C2805-70F4-A242-A038-8AB62EB1C738}" type="datetimeFigureOut">
              <a:rPr lang="en-US" smtClean="0"/>
              <a:t>8/19/15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211073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C2805-70F4-A242-A038-8AB62EB1C738}" type="datetimeFigureOut">
              <a:rPr lang="en-US" smtClean="0"/>
              <a:t>8/19/15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147464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C2805-70F4-A242-A038-8AB62EB1C738}" type="datetimeFigureOut">
              <a:rPr lang="en-US" smtClean="0"/>
              <a:t>8/19/15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286578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C2805-70F4-A242-A038-8AB62EB1C738}" type="datetimeFigureOut">
              <a:rPr lang="en-US" smtClean="0"/>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38538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C2805-70F4-A242-A038-8AB62EB1C738}" type="datetimeFigureOut">
              <a:rPr lang="en-US" smtClean="0"/>
              <a:t>8/19/15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A4E6D-EE8F-9342-A8BC-1DE31AF06D91}" type="slidenum">
              <a:rPr lang="en-US" smtClean="0"/>
              <a:t>‹#›</a:t>
            </a:fld>
            <a:endParaRPr lang="en-US"/>
          </a:p>
        </p:txBody>
      </p:sp>
    </p:spTree>
    <p:extLst>
      <p:ext uri="{BB962C8B-B14F-4D97-AF65-F5344CB8AC3E}">
        <p14:creationId xmlns:p14="http://schemas.microsoft.com/office/powerpoint/2010/main" val="3445218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C2805-70F4-A242-A038-8AB62EB1C738}" type="datetimeFigureOut">
              <a:rPr lang="en-US" smtClean="0"/>
              <a:t>8/19/15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A4E6D-EE8F-9342-A8BC-1DE31AF06D91}" type="slidenum">
              <a:rPr lang="en-US" smtClean="0"/>
              <a:t>‹#›</a:t>
            </a:fld>
            <a:endParaRPr lang="en-US"/>
          </a:p>
        </p:txBody>
      </p:sp>
    </p:spTree>
    <p:extLst>
      <p:ext uri="{BB962C8B-B14F-4D97-AF65-F5344CB8AC3E}">
        <p14:creationId xmlns:p14="http://schemas.microsoft.com/office/powerpoint/2010/main" val="2552464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microbiology/what-are-normal-flora-resident-transient-opportunistic.html"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40369"/>
            <a:ext cx="7772400" cy="1470025"/>
          </a:xfrm>
        </p:spPr>
        <p:txBody>
          <a:bodyPr>
            <a:normAutofit fontScale="90000"/>
          </a:bodyPr>
          <a:lstStyle/>
          <a:p>
            <a:pPr eaLnBrk="1" hangingPunct="1"/>
            <a:r>
              <a:rPr lang="en-US" i="1" dirty="0" smtClean="0">
                <a:solidFill>
                  <a:srgbClr val="C99C29"/>
                </a:solidFill>
                <a:latin typeface="Times New Roman"/>
                <a:cs typeface="Times New Roman"/>
              </a:rPr>
              <a:t/>
            </a:r>
            <a:br>
              <a:rPr lang="en-US" i="1" dirty="0" smtClean="0">
                <a:solidFill>
                  <a:srgbClr val="C99C29"/>
                </a:solidFill>
                <a:latin typeface="Times New Roman"/>
                <a:cs typeface="Times New Roman"/>
              </a:rPr>
            </a:br>
            <a:r>
              <a:rPr lang="en-US" sz="7300" i="1" dirty="0" smtClean="0">
                <a:solidFill>
                  <a:srgbClr val="C99C29"/>
                </a:solidFill>
                <a:latin typeface="Times New Roman"/>
                <a:cs typeface="Times New Roman"/>
              </a:rPr>
              <a:t>Introduction To Microbiology</a:t>
            </a:r>
            <a:endParaRPr lang="en-US" sz="7300" i="1" dirty="0">
              <a:solidFill>
                <a:srgbClr val="C99C29"/>
              </a:solidFill>
              <a:latin typeface="Times New Roman"/>
              <a:cs typeface="Times New Roman"/>
            </a:endParaRPr>
          </a:p>
        </p:txBody>
      </p:sp>
      <p:sp>
        <p:nvSpPr>
          <p:cNvPr id="2051" name="Rectangle 3"/>
          <p:cNvSpPr>
            <a:spLocks noGrp="1" noChangeArrowheads="1"/>
          </p:cNvSpPr>
          <p:nvPr>
            <p:ph type="subTitle" idx="1"/>
          </p:nvPr>
        </p:nvSpPr>
        <p:spPr>
          <a:xfrm>
            <a:off x="1371600" y="2511575"/>
            <a:ext cx="6400800" cy="1752600"/>
          </a:xfrm>
        </p:spPr>
        <p:txBody>
          <a:bodyPr>
            <a:normAutofit/>
          </a:bodyPr>
          <a:lstStyle/>
          <a:p>
            <a:pPr eaLnBrk="1" hangingPunct="1"/>
            <a:r>
              <a:rPr lang="en-US" sz="2800" i="1" dirty="0">
                <a:solidFill>
                  <a:srgbClr val="C99C29"/>
                </a:solidFill>
                <a:latin typeface="Times New Roman"/>
                <a:cs typeface="Times New Roman"/>
              </a:rPr>
              <a:t>CLS 212</a:t>
            </a:r>
          </a:p>
        </p:txBody>
      </p:sp>
      <p:pic>
        <p:nvPicPr>
          <p:cNvPr id="2" name="Picture 1"/>
          <p:cNvPicPr>
            <a:picLocks noChangeAspect="1"/>
          </p:cNvPicPr>
          <p:nvPr/>
        </p:nvPicPr>
        <p:blipFill>
          <a:blip r:embed="rId3"/>
          <a:stretch>
            <a:fillRect/>
          </a:stretch>
        </p:blipFill>
        <p:spPr>
          <a:xfrm>
            <a:off x="2202599" y="2987998"/>
            <a:ext cx="4823208" cy="3810000"/>
          </a:xfrm>
          <a:prstGeom prst="rect">
            <a:avLst/>
          </a:prstGeom>
        </p:spPr>
      </p:pic>
    </p:spTree>
    <p:extLst>
      <p:ext uri="{BB962C8B-B14F-4D97-AF65-F5344CB8AC3E}">
        <p14:creationId xmlns:p14="http://schemas.microsoft.com/office/powerpoint/2010/main" val="2054384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i="1" dirty="0">
                <a:solidFill>
                  <a:srgbClr val="C99C29"/>
                </a:solidFill>
                <a:latin typeface="Times New Roman"/>
                <a:cs typeface="Times New Roman"/>
              </a:rPr>
              <a:t>5 Kingdoms of Living Organisms</a:t>
            </a:r>
          </a:p>
        </p:txBody>
      </p:sp>
      <p:pic>
        <p:nvPicPr>
          <p:cNvPr id="5" name="Picture 4" descr="5 kingd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75" y="1221499"/>
            <a:ext cx="6706503" cy="5312917"/>
          </a:xfrm>
          <a:prstGeom prst="rect">
            <a:avLst/>
          </a:prstGeom>
        </p:spPr>
      </p:pic>
    </p:spTree>
    <p:extLst>
      <p:ext uri="{BB962C8B-B14F-4D97-AF65-F5344CB8AC3E}">
        <p14:creationId xmlns:p14="http://schemas.microsoft.com/office/powerpoint/2010/main" val="3270605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xit" presetSubtype="0" fill="hold"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i="1" dirty="0">
                <a:solidFill>
                  <a:srgbClr val="C99C29"/>
                </a:solidFill>
                <a:latin typeface="Times New Roman"/>
                <a:cs typeface="Times New Roman"/>
              </a:rPr>
              <a:t>Taxonomic Classification</a:t>
            </a:r>
          </a:p>
        </p:txBody>
      </p:sp>
      <p:sp>
        <p:nvSpPr>
          <p:cNvPr id="22531" name="Rectangle 3"/>
          <p:cNvSpPr>
            <a:spLocks noGrp="1" noChangeArrowheads="1"/>
          </p:cNvSpPr>
          <p:nvPr>
            <p:ph type="body" sz="half" idx="1"/>
          </p:nvPr>
        </p:nvSpPr>
        <p:spPr>
          <a:xfrm>
            <a:off x="1252538" y="2514600"/>
            <a:ext cx="3810000" cy="3581400"/>
          </a:xfrm>
        </p:spPr>
        <p:txBody>
          <a:bodyPr>
            <a:normAutofit lnSpcReduction="10000"/>
          </a:bodyPr>
          <a:lstStyle/>
          <a:p>
            <a:r>
              <a:rPr lang="en-US" dirty="0">
                <a:solidFill>
                  <a:schemeClr val="bg1"/>
                </a:solidFill>
                <a:latin typeface="Times New Roman"/>
                <a:cs typeface="Times New Roman"/>
              </a:rPr>
              <a:t>Kingdom</a:t>
            </a:r>
          </a:p>
          <a:p>
            <a:r>
              <a:rPr lang="en-US" dirty="0">
                <a:solidFill>
                  <a:schemeClr val="bg1"/>
                </a:solidFill>
                <a:latin typeface="Times New Roman"/>
                <a:cs typeface="Times New Roman"/>
              </a:rPr>
              <a:t>Phylum</a:t>
            </a:r>
          </a:p>
          <a:p>
            <a:r>
              <a:rPr lang="en-US" dirty="0">
                <a:solidFill>
                  <a:schemeClr val="bg1"/>
                </a:solidFill>
                <a:latin typeface="Times New Roman"/>
                <a:cs typeface="Times New Roman"/>
              </a:rPr>
              <a:t>Class</a:t>
            </a:r>
          </a:p>
          <a:p>
            <a:r>
              <a:rPr lang="en-US" dirty="0">
                <a:solidFill>
                  <a:schemeClr val="bg1"/>
                </a:solidFill>
                <a:latin typeface="Times New Roman"/>
                <a:cs typeface="Times New Roman"/>
              </a:rPr>
              <a:t>Order</a:t>
            </a:r>
          </a:p>
          <a:p>
            <a:r>
              <a:rPr lang="en-US" dirty="0">
                <a:solidFill>
                  <a:schemeClr val="bg1"/>
                </a:solidFill>
                <a:latin typeface="Times New Roman"/>
                <a:cs typeface="Times New Roman"/>
              </a:rPr>
              <a:t>Family</a:t>
            </a:r>
          </a:p>
          <a:p>
            <a:r>
              <a:rPr lang="en-US" dirty="0">
                <a:solidFill>
                  <a:schemeClr val="bg1"/>
                </a:solidFill>
                <a:latin typeface="Times New Roman"/>
                <a:cs typeface="Times New Roman"/>
              </a:rPr>
              <a:t>Genus </a:t>
            </a:r>
          </a:p>
          <a:p>
            <a:r>
              <a:rPr lang="en-US" dirty="0">
                <a:solidFill>
                  <a:schemeClr val="bg1"/>
                </a:solidFill>
                <a:latin typeface="Times New Roman"/>
                <a:cs typeface="Times New Roman"/>
              </a:rPr>
              <a:t>species</a:t>
            </a:r>
          </a:p>
        </p:txBody>
      </p:sp>
      <p:sp>
        <p:nvSpPr>
          <p:cNvPr id="22532" name="Rectangle 4"/>
          <p:cNvSpPr>
            <a:spLocks noGrp="1" noChangeArrowheads="1"/>
          </p:cNvSpPr>
          <p:nvPr>
            <p:ph type="body" sz="half" idx="2"/>
          </p:nvPr>
        </p:nvSpPr>
        <p:spPr>
          <a:xfrm>
            <a:off x="3962400" y="1826305"/>
            <a:ext cx="3429000" cy="4114800"/>
          </a:xfrm>
        </p:spPr>
        <p:txBody>
          <a:bodyPr/>
          <a:lstStyle/>
          <a:p>
            <a:pPr marL="0" indent="0">
              <a:buNone/>
            </a:pPr>
            <a:r>
              <a:rPr lang="en-US" dirty="0" smtClean="0">
                <a:solidFill>
                  <a:schemeClr val="accent1">
                    <a:lumMod val="75000"/>
                  </a:schemeClr>
                </a:solidFill>
              </a:rPr>
              <a:t>   </a:t>
            </a:r>
            <a:r>
              <a:rPr lang="en-US" b="1" dirty="0" smtClean="0">
                <a:solidFill>
                  <a:schemeClr val="accent1">
                    <a:lumMod val="75000"/>
                  </a:schemeClr>
                </a:solidFill>
                <a:latin typeface="Times New Roman"/>
                <a:cs typeface="Times New Roman"/>
              </a:rPr>
              <a:t>Cat</a:t>
            </a:r>
            <a:endParaRPr lang="en-US" b="1" dirty="0">
              <a:solidFill>
                <a:schemeClr val="accent1">
                  <a:lumMod val="75000"/>
                </a:schemeClr>
              </a:solidFill>
              <a:latin typeface="Times New Roman"/>
              <a:cs typeface="Times New Roman"/>
            </a:endParaRPr>
          </a:p>
          <a:p>
            <a:r>
              <a:rPr lang="en-US" dirty="0">
                <a:solidFill>
                  <a:srgbClr val="FFFFFF"/>
                </a:solidFill>
                <a:latin typeface="Times New Roman"/>
                <a:cs typeface="Times New Roman"/>
              </a:rPr>
              <a:t>Animalia</a:t>
            </a:r>
          </a:p>
          <a:p>
            <a:r>
              <a:rPr lang="en-US" dirty="0">
                <a:solidFill>
                  <a:srgbClr val="FFFFFF"/>
                </a:solidFill>
                <a:latin typeface="Times New Roman"/>
                <a:cs typeface="Times New Roman"/>
              </a:rPr>
              <a:t>Chordate</a:t>
            </a:r>
          </a:p>
          <a:p>
            <a:r>
              <a:rPr lang="en-US" dirty="0">
                <a:solidFill>
                  <a:srgbClr val="FFFFFF"/>
                </a:solidFill>
                <a:latin typeface="Times New Roman"/>
                <a:cs typeface="Times New Roman"/>
              </a:rPr>
              <a:t>Mammalia</a:t>
            </a:r>
          </a:p>
          <a:p>
            <a:r>
              <a:rPr lang="en-US" dirty="0" err="1">
                <a:solidFill>
                  <a:srgbClr val="FFFFFF"/>
                </a:solidFill>
                <a:latin typeface="Times New Roman"/>
                <a:cs typeface="Times New Roman"/>
              </a:rPr>
              <a:t>Carnivora</a:t>
            </a:r>
            <a:endParaRPr lang="en-US" dirty="0">
              <a:solidFill>
                <a:srgbClr val="FFFFFF"/>
              </a:solidFill>
              <a:latin typeface="Times New Roman"/>
              <a:cs typeface="Times New Roman"/>
            </a:endParaRPr>
          </a:p>
          <a:p>
            <a:r>
              <a:rPr lang="en-US" dirty="0" err="1">
                <a:solidFill>
                  <a:srgbClr val="FFFFFF"/>
                </a:solidFill>
                <a:latin typeface="Times New Roman"/>
                <a:cs typeface="Times New Roman"/>
              </a:rPr>
              <a:t>Felidae</a:t>
            </a:r>
            <a:endParaRPr lang="en-US" dirty="0">
              <a:solidFill>
                <a:srgbClr val="FFFFFF"/>
              </a:solidFill>
              <a:latin typeface="Times New Roman"/>
              <a:cs typeface="Times New Roman"/>
            </a:endParaRPr>
          </a:p>
          <a:p>
            <a:r>
              <a:rPr lang="en-US" dirty="0" err="1">
                <a:solidFill>
                  <a:srgbClr val="FFFFFF"/>
                </a:solidFill>
                <a:latin typeface="Times New Roman"/>
                <a:cs typeface="Times New Roman"/>
              </a:rPr>
              <a:t>Felis</a:t>
            </a:r>
            <a:endParaRPr lang="en-US" dirty="0">
              <a:solidFill>
                <a:srgbClr val="FFFFFF"/>
              </a:solidFill>
              <a:latin typeface="Times New Roman"/>
              <a:cs typeface="Times New Roman"/>
            </a:endParaRPr>
          </a:p>
          <a:p>
            <a:r>
              <a:rPr lang="en-US" dirty="0" err="1">
                <a:solidFill>
                  <a:srgbClr val="FFFFFF"/>
                </a:solidFill>
                <a:latin typeface="Times New Roman"/>
                <a:cs typeface="Times New Roman"/>
              </a:rPr>
              <a:t>domestica</a:t>
            </a:r>
            <a:endParaRPr lang="en-US" dirty="0">
              <a:solidFill>
                <a:srgbClr val="FFFFFF"/>
              </a:solidFill>
              <a:latin typeface="Times New Roman"/>
              <a:cs typeface="Times New Roman"/>
            </a:endParaRPr>
          </a:p>
        </p:txBody>
      </p:sp>
    </p:spTree>
    <p:extLst>
      <p:ext uri="{BB962C8B-B14F-4D97-AF65-F5344CB8AC3E}">
        <p14:creationId xmlns:p14="http://schemas.microsoft.com/office/powerpoint/2010/main" val="4105597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532">
                                            <p:txEl>
                                              <p:pRg st="5" end="5"/>
                                            </p:txEl>
                                          </p:spTgt>
                                        </p:tgtEl>
                                        <p:attrNameLst>
                                          <p:attrName>style.visibility</p:attrName>
                                        </p:attrNameLst>
                                      </p:cBhvr>
                                      <p:to>
                                        <p:strVal val="visible"/>
                                      </p:to>
                                    </p:set>
                                    <p:anim calcmode="lin" valueType="num">
                                      <p:cBhvr additive="base">
                                        <p:cTn id="37" dur="500" fill="hold"/>
                                        <p:tgtEl>
                                          <p:spTgt spid="2253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2532">
                                            <p:txEl>
                                              <p:pRg st="6" end="6"/>
                                            </p:txEl>
                                          </p:spTgt>
                                        </p:tgtEl>
                                        <p:attrNameLst>
                                          <p:attrName>style.visibility</p:attrName>
                                        </p:attrNameLst>
                                      </p:cBhvr>
                                      <p:to>
                                        <p:strVal val="visible"/>
                                      </p:to>
                                    </p:set>
                                    <p:anim calcmode="lin" valueType="num">
                                      <p:cBhvr additive="base">
                                        <p:cTn id="43" dur="500" fill="hold"/>
                                        <p:tgtEl>
                                          <p:spTgt spid="2253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2532">
                                            <p:txEl>
                                              <p:pRg st="7" end="7"/>
                                            </p:txEl>
                                          </p:spTgt>
                                        </p:tgtEl>
                                        <p:attrNameLst>
                                          <p:attrName>style.visibility</p:attrName>
                                        </p:attrNameLst>
                                      </p:cBhvr>
                                      <p:to>
                                        <p:strVal val="visible"/>
                                      </p:to>
                                    </p:set>
                                    <p:anim calcmode="lin" valueType="num">
                                      <p:cBhvr additive="base">
                                        <p:cTn id="49" dur="500" fill="hold"/>
                                        <p:tgtEl>
                                          <p:spTgt spid="22532">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i="1" dirty="0">
                <a:solidFill>
                  <a:srgbClr val="C99C29"/>
                </a:solidFill>
                <a:latin typeface="Times New Roman"/>
                <a:cs typeface="Times New Roman"/>
              </a:rPr>
              <a:t>Binomial System of Taxonomic Classification</a:t>
            </a:r>
          </a:p>
        </p:txBody>
      </p:sp>
      <p:sp>
        <p:nvSpPr>
          <p:cNvPr id="23555" name="Rectangle 3"/>
          <p:cNvSpPr>
            <a:spLocks noGrp="1" noChangeArrowheads="1"/>
          </p:cNvSpPr>
          <p:nvPr>
            <p:ph type="body" idx="1"/>
          </p:nvPr>
        </p:nvSpPr>
        <p:spPr>
          <a:xfrm>
            <a:off x="914400" y="1883788"/>
            <a:ext cx="8229600" cy="4525963"/>
          </a:xfrm>
        </p:spPr>
        <p:txBody>
          <a:bodyPr>
            <a:normAutofit lnSpcReduction="10000"/>
          </a:bodyPr>
          <a:lstStyle/>
          <a:p>
            <a:r>
              <a:rPr lang="en-US" dirty="0">
                <a:solidFill>
                  <a:schemeClr val="bg1"/>
                </a:solidFill>
                <a:latin typeface="Times New Roman"/>
                <a:cs typeface="Times New Roman"/>
              </a:rPr>
              <a:t>Use only the Genus and </a:t>
            </a:r>
            <a:r>
              <a:rPr lang="en-US" dirty="0" smtClean="0">
                <a:solidFill>
                  <a:schemeClr val="bg1"/>
                </a:solidFill>
                <a:latin typeface="Times New Roman"/>
                <a:cs typeface="Times New Roman"/>
              </a:rPr>
              <a:t>species</a:t>
            </a:r>
          </a:p>
          <a:p>
            <a:pPr marL="0" indent="0">
              <a:buNone/>
            </a:pPr>
            <a:r>
              <a:rPr lang="en-US" i="1" dirty="0" smtClean="0">
                <a:solidFill>
                  <a:schemeClr val="bg1"/>
                </a:solidFill>
              </a:rPr>
              <a:t>        </a:t>
            </a:r>
            <a:r>
              <a:rPr lang="en-US" i="1" dirty="0" err="1" smtClean="0">
                <a:solidFill>
                  <a:schemeClr val="accent1"/>
                </a:solidFill>
              </a:rPr>
              <a:t>Haemophilus</a:t>
            </a:r>
            <a:r>
              <a:rPr lang="en-US" i="1" dirty="0" smtClean="0">
                <a:solidFill>
                  <a:schemeClr val="accent1"/>
                </a:solidFill>
              </a:rPr>
              <a:t> </a:t>
            </a:r>
            <a:r>
              <a:rPr lang="en-US" i="1" dirty="0" err="1">
                <a:solidFill>
                  <a:schemeClr val="accent1"/>
                </a:solidFill>
              </a:rPr>
              <a:t>influenzae</a:t>
            </a:r>
            <a:r>
              <a:rPr lang="en-US" i="1" dirty="0">
                <a:solidFill>
                  <a:schemeClr val="accent1"/>
                </a:solidFill>
              </a:rPr>
              <a:t> </a:t>
            </a:r>
            <a:r>
              <a:rPr lang="en-US" i="1" dirty="0">
                <a:solidFill>
                  <a:schemeClr val="accent1"/>
                </a:solidFill>
                <a:latin typeface="Times New Roman"/>
                <a:cs typeface="Times New Roman"/>
              </a:rPr>
              <a:t>   </a:t>
            </a:r>
          </a:p>
          <a:p>
            <a:pPr marL="0" indent="0">
              <a:buNone/>
            </a:pPr>
            <a:r>
              <a:rPr lang="en-US" i="1" dirty="0">
                <a:solidFill>
                  <a:schemeClr val="accent1"/>
                </a:solidFill>
                <a:latin typeface="Times New Roman"/>
                <a:cs typeface="Times New Roman"/>
              </a:rPr>
              <a:t>   </a:t>
            </a:r>
            <a:r>
              <a:rPr lang="en-US" i="1" dirty="0" smtClean="0">
                <a:solidFill>
                  <a:schemeClr val="accent1"/>
                </a:solidFill>
                <a:latin typeface="Times New Roman"/>
                <a:cs typeface="Times New Roman"/>
              </a:rPr>
              <a:t>    Toxoplasma </a:t>
            </a:r>
            <a:r>
              <a:rPr lang="en-US" i="1" dirty="0" err="1">
                <a:solidFill>
                  <a:schemeClr val="accent1"/>
                </a:solidFill>
                <a:latin typeface="Times New Roman"/>
                <a:cs typeface="Times New Roman"/>
              </a:rPr>
              <a:t>gondii</a:t>
            </a:r>
            <a:endParaRPr lang="en-US" i="1" dirty="0">
              <a:solidFill>
                <a:schemeClr val="accent1"/>
              </a:solidFill>
              <a:latin typeface="Times New Roman"/>
              <a:cs typeface="Times New Roman"/>
            </a:endParaRPr>
          </a:p>
          <a:p>
            <a:pPr marL="0" indent="0">
              <a:buNone/>
            </a:pPr>
            <a:r>
              <a:rPr lang="en-US" i="1" dirty="0" smtClean="0">
                <a:solidFill>
                  <a:schemeClr val="accent1"/>
                </a:solidFill>
                <a:latin typeface="Times New Roman"/>
                <a:cs typeface="Times New Roman"/>
              </a:rPr>
              <a:t>       Escherichia </a:t>
            </a:r>
            <a:r>
              <a:rPr lang="en-US" i="1" dirty="0">
                <a:solidFill>
                  <a:schemeClr val="accent1"/>
                </a:solidFill>
                <a:latin typeface="Times New Roman"/>
                <a:cs typeface="Times New Roman"/>
              </a:rPr>
              <a:t>coli</a:t>
            </a:r>
          </a:p>
          <a:p>
            <a:r>
              <a:rPr lang="en-US" dirty="0">
                <a:solidFill>
                  <a:schemeClr val="bg1"/>
                </a:solidFill>
                <a:latin typeface="Times New Roman"/>
                <a:cs typeface="Times New Roman"/>
              </a:rPr>
              <a:t>Genus and species are either </a:t>
            </a:r>
            <a:r>
              <a:rPr lang="en-US" u="sng" dirty="0">
                <a:solidFill>
                  <a:schemeClr val="bg1"/>
                </a:solidFill>
                <a:latin typeface="Times New Roman"/>
                <a:cs typeface="Times New Roman"/>
              </a:rPr>
              <a:t>underlined </a:t>
            </a:r>
            <a:r>
              <a:rPr lang="en-US" dirty="0">
                <a:solidFill>
                  <a:schemeClr val="bg1"/>
                </a:solidFill>
                <a:latin typeface="Times New Roman"/>
                <a:cs typeface="Times New Roman"/>
              </a:rPr>
              <a:t>or </a:t>
            </a:r>
            <a:r>
              <a:rPr lang="en-US" i="1" dirty="0">
                <a:solidFill>
                  <a:schemeClr val="bg1"/>
                </a:solidFill>
                <a:latin typeface="Times New Roman"/>
                <a:cs typeface="Times New Roman"/>
              </a:rPr>
              <a:t>italicized</a:t>
            </a:r>
            <a:endParaRPr lang="en-US" dirty="0">
              <a:solidFill>
                <a:schemeClr val="bg1"/>
              </a:solidFill>
              <a:latin typeface="Times New Roman"/>
              <a:cs typeface="Times New Roman"/>
            </a:endParaRPr>
          </a:p>
          <a:p>
            <a:r>
              <a:rPr lang="en-US" dirty="0">
                <a:solidFill>
                  <a:schemeClr val="bg1"/>
                </a:solidFill>
                <a:latin typeface="Times New Roman"/>
                <a:cs typeface="Times New Roman"/>
              </a:rPr>
              <a:t>Genus is always </a:t>
            </a:r>
            <a:r>
              <a:rPr lang="en-US" dirty="0" err="1">
                <a:solidFill>
                  <a:schemeClr val="bg1"/>
                </a:solidFill>
                <a:latin typeface="Times New Roman"/>
                <a:cs typeface="Times New Roman"/>
              </a:rPr>
              <a:t>capitilized</a:t>
            </a:r>
            <a:endParaRPr lang="en-US" dirty="0">
              <a:solidFill>
                <a:schemeClr val="bg1"/>
              </a:solidFill>
              <a:latin typeface="Times New Roman"/>
              <a:cs typeface="Times New Roman"/>
            </a:endParaRPr>
          </a:p>
          <a:p>
            <a:r>
              <a:rPr lang="en-US" dirty="0">
                <a:solidFill>
                  <a:schemeClr val="bg1"/>
                </a:solidFill>
                <a:latin typeface="Times New Roman"/>
                <a:cs typeface="Times New Roman"/>
              </a:rPr>
              <a:t>species is never </a:t>
            </a:r>
            <a:r>
              <a:rPr lang="en-US" dirty="0" err="1">
                <a:solidFill>
                  <a:schemeClr val="bg1"/>
                </a:solidFill>
                <a:latin typeface="Times New Roman"/>
                <a:cs typeface="Times New Roman"/>
              </a:rPr>
              <a:t>capitilized</a:t>
            </a:r>
            <a:endParaRPr lang="en-US" dirty="0">
              <a:solidFill>
                <a:schemeClr val="bg1"/>
              </a:solidFill>
              <a:latin typeface="Times New Roman"/>
              <a:cs typeface="Times New Roman"/>
            </a:endParaRPr>
          </a:p>
          <a:p>
            <a:endParaRPr lang="en-US" dirty="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3611976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solidFill>
                  <a:srgbClr val="C99C29"/>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Identification</a:t>
            </a:r>
            <a:endParaRPr lang="en-US" i="1" dirty="0">
              <a:solidFill>
                <a:srgbClr val="C99C2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3326850"/>
            <a:ext cx="8246627" cy="5274627"/>
          </a:xfrm>
        </p:spPr>
        <p:txBody>
          <a:bodyPr>
            <a:normAutofit/>
          </a:bodyPr>
          <a:lstStyle/>
          <a:p>
            <a:pPr>
              <a:buNone/>
            </a:pPr>
            <a:endParaRPr lang="en-US" sz="2400" dirty="0" smtClean="0">
              <a:latin typeface="Times New Roman" panose="02020603050405020304" pitchFamily="18" charset="0"/>
              <a:cs typeface="Times New Roman" panose="02020603050405020304" pitchFamily="18" charset="0"/>
            </a:endParaRPr>
          </a:p>
          <a:p>
            <a:r>
              <a:rPr lang="en-US" sz="2400" dirty="0">
                <a:solidFill>
                  <a:srgbClr val="FFFFFF"/>
                </a:solidFill>
              </a:rPr>
              <a:t>Microbiologists determine the type of microorganism causing the disease and find a drug, usually an antibiotic, to inhibit the microorganism.</a:t>
            </a:r>
          </a:p>
          <a:p>
            <a:r>
              <a:rPr lang="en-US" sz="2400" dirty="0">
                <a:solidFill>
                  <a:srgbClr val="FFFFFF"/>
                </a:solidFill>
              </a:rPr>
              <a:t>Microbiologists continue to study the microorganisms through research to determine new antibiotics.</a:t>
            </a:r>
          </a:p>
          <a:p>
            <a:endParaRPr lang="en-US" sz="2400" dirty="0"/>
          </a:p>
          <a:p>
            <a:endParaRPr lang="en-US" sz="2400" dirty="0">
              <a:latin typeface="Times New Roman" panose="02020603050405020304" pitchFamily="18" charset="0"/>
              <a:cs typeface="Times New Roman" panose="02020603050405020304" pitchFamily="18" charset="0"/>
            </a:endParaRPr>
          </a:p>
        </p:txBody>
      </p:sp>
      <p:pic>
        <p:nvPicPr>
          <p:cNvPr id="4" name="Content Placeholder 3" descr="micro.jpg"/>
          <p:cNvPicPr>
            <a:picLocks noChangeAspect="1"/>
          </p:cNvPicPr>
          <p:nvPr/>
        </p:nvPicPr>
        <p:blipFill>
          <a:blip r:embed="rId3" cstate="print"/>
          <a:stretch>
            <a:fillRect/>
          </a:stretch>
        </p:blipFill>
        <p:spPr>
          <a:xfrm>
            <a:off x="4223960" y="274638"/>
            <a:ext cx="4585692" cy="3240556"/>
          </a:xfrm>
          <a:prstGeom prst="rect">
            <a:avLst/>
          </a:prstGeom>
        </p:spPr>
      </p:pic>
    </p:spTree>
    <p:extLst>
      <p:ext uri="{BB962C8B-B14F-4D97-AF65-F5344CB8AC3E}">
        <p14:creationId xmlns:p14="http://schemas.microsoft.com/office/powerpoint/2010/main" val="16359455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i="1" dirty="0">
                <a:solidFill>
                  <a:srgbClr val="C99C29"/>
                </a:solidFill>
                <a:latin typeface="Times New Roman"/>
                <a:cs typeface="Times New Roman"/>
              </a:rPr>
              <a:t>Microbes Benefit Humans</a:t>
            </a:r>
          </a:p>
        </p:txBody>
      </p:sp>
      <p:sp>
        <p:nvSpPr>
          <p:cNvPr id="11267" name="Rectangle 3"/>
          <p:cNvSpPr>
            <a:spLocks noGrp="1" noChangeArrowheads="1"/>
          </p:cNvSpPr>
          <p:nvPr>
            <p:ph type="body" idx="1"/>
          </p:nvPr>
        </p:nvSpPr>
        <p:spPr/>
        <p:txBody>
          <a:bodyPr/>
          <a:lstStyle/>
          <a:p>
            <a:r>
              <a:rPr lang="en-US" dirty="0">
                <a:solidFill>
                  <a:schemeClr val="bg2"/>
                </a:solidFill>
              </a:rPr>
              <a:t>Bacteria in intestine help in digestion of food and production of some vitamins</a:t>
            </a:r>
            <a:r>
              <a:rPr lang="en-US" dirty="0" smtClean="0">
                <a:solidFill>
                  <a:schemeClr val="bg2"/>
                </a:solidFill>
              </a:rPr>
              <a:t>.</a:t>
            </a:r>
          </a:p>
          <a:p>
            <a:r>
              <a:rPr lang="en-US" dirty="0" smtClean="0">
                <a:solidFill>
                  <a:schemeClr val="bg2"/>
                </a:solidFill>
              </a:rPr>
              <a:t>essential </a:t>
            </a:r>
            <a:r>
              <a:rPr lang="en-US" dirty="0">
                <a:solidFill>
                  <a:schemeClr val="bg2"/>
                </a:solidFill>
              </a:rPr>
              <a:t>in the field of genetic engineering </a:t>
            </a:r>
            <a:r>
              <a:rPr lang="en-US" dirty="0"/>
              <a:t>.</a:t>
            </a:r>
            <a:endParaRPr lang="en-US" dirty="0" smtClean="0">
              <a:solidFill>
                <a:srgbClr val="FFFFFF"/>
              </a:solidFill>
              <a:latin typeface="Times New Roman"/>
              <a:cs typeface="Times New Roman"/>
            </a:endParaRPr>
          </a:p>
          <a:p>
            <a:r>
              <a:rPr lang="en-US" dirty="0" smtClean="0">
                <a:solidFill>
                  <a:srgbClr val="FFFFFF"/>
                </a:solidFill>
                <a:latin typeface="Times New Roman"/>
                <a:cs typeface="Times New Roman"/>
              </a:rPr>
              <a:t>Microbes </a:t>
            </a:r>
            <a:r>
              <a:rPr lang="en-US" dirty="0">
                <a:solidFill>
                  <a:srgbClr val="FFFFFF"/>
                </a:solidFill>
                <a:latin typeface="Times New Roman"/>
                <a:cs typeface="Times New Roman"/>
              </a:rPr>
              <a:t>produce various food products </a:t>
            </a:r>
          </a:p>
          <a:p>
            <a:pPr lvl="1"/>
            <a:r>
              <a:rPr lang="en-US" dirty="0">
                <a:solidFill>
                  <a:srgbClr val="FFFFFF"/>
                </a:solidFill>
                <a:latin typeface="Times New Roman"/>
                <a:cs typeface="Times New Roman"/>
              </a:rPr>
              <a:t>cheese, pickles</a:t>
            </a:r>
            <a:r>
              <a:rPr lang="en-US" dirty="0" smtClean="0">
                <a:solidFill>
                  <a:srgbClr val="FFFFFF"/>
                </a:solidFill>
                <a:latin typeface="Times New Roman"/>
                <a:cs typeface="Times New Roman"/>
              </a:rPr>
              <a:t>,, </a:t>
            </a:r>
            <a:r>
              <a:rPr lang="en-US" dirty="0">
                <a:solidFill>
                  <a:srgbClr val="FFFFFF"/>
                </a:solidFill>
                <a:latin typeface="Times New Roman"/>
                <a:cs typeface="Times New Roman"/>
              </a:rPr>
              <a:t>green olives</a:t>
            </a:r>
          </a:p>
          <a:p>
            <a:pPr lvl="1"/>
            <a:r>
              <a:rPr lang="en-US" dirty="0">
                <a:solidFill>
                  <a:schemeClr val="bg1"/>
                </a:solidFill>
                <a:latin typeface="Times New Roman"/>
                <a:cs typeface="Times New Roman"/>
              </a:rPr>
              <a:t>yogurt, soy sauce, vinegar, bread</a:t>
            </a:r>
          </a:p>
          <a:p>
            <a:pPr lvl="1"/>
            <a:r>
              <a:rPr lang="en-US" dirty="0">
                <a:solidFill>
                  <a:schemeClr val="bg1"/>
                </a:solidFill>
                <a:latin typeface="Times New Roman"/>
                <a:cs typeface="Times New Roman"/>
              </a:rPr>
              <a:t>Beer, Wine, </a:t>
            </a:r>
            <a:r>
              <a:rPr lang="en-US" dirty="0" smtClean="0">
                <a:solidFill>
                  <a:schemeClr val="bg1"/>
                </a:solidFill>
                <a:latin typeface="Times New Roman"/>
                <a:cs typeface="Times New Roman"/>
              </a:rPr>
              <a:t>Alcohol</a:t>
            </a:r>
          </a:p>
          <a:p>
            <a:pPr lvl="1"/>
            <a:endParaRPr lang="en-US" dirty="0">
              <a:solidFill>
                <a:schemeClr val="bg1"/>
              </a:solidFill>
              <a:latin typeface="Times New Roman"/>
              <a:cs typeface="Times New Roman"/>
            </a:endParaRPr>
          </a:p>
          <a:p>
            <a:pPr marL="457200" lvl="1" indent="0">
              <a:buNone/>
            </a:pPr>
            <a:endParaRPr lang="en-US" dirty="0" smtClean="0">
              <a:solidFill>
                <a:schemeClr val="bg1"/>
              </a:solidFill>
              <a:latin typeface="Times New Roman"/>
              <a:cs typeface="Times New Roman"/>
            </a:endParaRPr>
          </a:p>
          <a:p>
            <a:pPr lvl="1"/>
            <a:endParaRPr lang="en-US" dirty="0" smtClean="0">
              <a:solidFill>
                <a:schemeClr val="bg1"/>
              </a:solidFill>
              <a:latin typeface="Times New Roman"/>
              <a:cs typeface="Times New Roman"/>
            </a:endParaRPr>
          </a:p>
          <a:p>
            <a:pPr lvl="1"/>
            <a:endParaRPr lang="en-US" dirty="0">
              <a:solidFill>
                <a:schemeClr val="bg1"/>
              </a:solidFill>
              <a:latin typeface="Times New Roman"/>
              <a:cs typeface="Times New Roman"/>
            </a:endParaRPr>
          </a:p>
          <a:p>
            <a:pPr lvl="1"/>
            <a:endParaRPr lang="en-US" dirty="0" smtClean="0">
              <a:solidFill>
                <a:schemeClr val="bg1"/>
              </a:solidFill>
              <a:latin typeface="Times New Roman"/>
              <a:cs typeface="Times New Roman"/>
            </a:endParaRPr>
          </a:p>
          <a:p>
            <a:pPr lvl="1"/>
            <a:endParaRPr lang="en-US" dirty="0">
              <a:solidFill>
                <a:schemeClr val="bg1"/>
              </a:solidFill>
              <a:latin typeface="Times New Roman"/>
              <a:cs typeface="Times New Roman"/>
            </a:endParaRPr>
          </a:p>
          <a:p>
            <a:pPr lvl="1"/>
            <a:endParaRPr lang="en-US" dirty="0" smtClean="0">
              <a:solidFill>
                <a:schemeClr val="bg1"/>
              </a:solidFill>
              <a:latin typeface="Times New Roman"/>
              <a:cs typeface="Times New Roman"/>
            </a:endParaRPr>
          </a:p>
          <a:p>
            <a:pPr marL="457200" lvl="1" indent="0">
              <a:buNone/>
            </a:pPr>
            <a:endParaRPr lang="en-US" dirty="0">
              <a:solidFill>
                <a:schemeClr val="bg1"/>
              </a:solidFill>
              <a:latin typeface="Times New Roman"/>
              <a:cs typeface="Times New Roman"/>
            </a:endParaRPr>
          </a:p>
        </p:txBody>
      </p:sp>
    </p:spTree>
    <p:extLst>
      <p:ext uri="{BB962C8B-B14F-4D97-AF65-F5344CB8AC3E}">
        <p14:creationId xmlns:p14="http://schemas.microsoft.com/office/powerpoint/2010/main" val="3298960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i="1" dirty="0">
                <a:solidFill>
                  <a:srgbClr val="C99C29"/>
                </a:solidFill>
                <a:latin typeface="Times New Roman"/>
                <a:cs typeface="Times New Roman"/>
              </a:rPr>
              <a:t>Microbes Benefit Humans</a:t>
            </a:r>
          </a:p>
        </p:txBody>
      </p:sp>
      <p:sp>
        <p:nvSpPr>
          <p:cNvPr id="11267" name="Rectangle 3"/>
          <p:cNvSpPr>
            <a:spLocks noGrp="1" noChangeArrowheads="1"/>
          </p:cNvSpPr>
          <p:nvPr>
            <p:ph type="body" idx="1"/>
          </p:nvPr>
        </p:nvSpPr>
        <p:spPr/>
        <p:txBody>
          <a:bodyPr>
            <a:normAutofit lnSpcReduction="10000"/>
          </a:bodyPr>
          <a:lstStyle/>
          <a:p>
            <a:r>
              <a:rPr lang="en-US" dirty="0">
                <a:solidFill>
                  <a:schemeClr val="bg2"/>
                </a:solidFill>
              </a:rPr>
              <a:t>essential for life on this planet as some produce oxygen </a:t>
            </a:r>
            <a:r>
              <a:rPr lang="en-US" b="1" dirty="0">
                <a:solidFill>
                  <a:schemeClr val="bg2"/>
                </a:solidFill>
              </a:rPr>
              <a:t>e.g.</a:t>
            </a:r>
            <a:r>
              <a:rPr lang="en-US" dirty="0">
                <a:solidFill>
                  <a:schemeClr val="bg2"/>
                </a:solidFill>
              </a:rPr>
              <a:t> algae and </a:t>
            </a:r>
            <a:r>
              <a:rPr lang="en-US" dirty="0" smtClean="0">
                <a:solidFill>
                  <a:schemeClr val="bg2"/>
                </a:solidFill>
              </a:rPr>
              <a:t>cyanobacteria  </a:t>
            </a:r>
            <a:endParaRPr lang="en-US" dirty="0">
              <a:solidFill>
                <a:schemeClr val="bg2"/>
              </a:solidFill>
            </a:endParaRPr>
          </a:p>
          <a:p>
            <a:r>
              <a:rPr lang="en-US" dirty="0">
                <a:solidFill>
                  <a:schemeClr val="bg2"/>
                </a:solidFill>
              </a:rPr>
              <a:t>are involved in the decomposition of dead organisms and the waste product of living organisms. These are called </a:t>
            </a:r>
            <a:r>
              <a:rPr lang="en-US" dirty="0" smtClean="0">
                <a:solidFill>
                  <a:schemeClr val="bg2"/>
                </a:solidFill>
              </a:rPr>
              <a:t>(</a:t>
            </a:r>
            <a:r>
              <a:rPr lang="en-US" b="1" dirty="0" smtClean="0">
                <a:solidFill>
                  <a:schemeClr val="bg2"/>
                </a:solidFill>
              </a:rPr>
              <a:t>Decomposers</a:t>
            </a:r>
            <a:r>
              <a:rPr lang="en-US" dirty="0" smtClean="0">
                <a:solidFill>
                  <a:schemeClr val="bg2"/>
                </a:solidFill>
              </a:rPr>
              <a:t> </a:t>
            </a:r>
            <a:r>
              <a:rPr lang="en-US" dirty="0">
                <a:solidFill>
                  <a:schemeClr val="bg2"/>
                </a:solidFill>
              </a:rPr>
              <a:t>or </a:t>
            </a:r>
            <a:r>
              <a:rPr lang="en-US" b="1" dirty="0" smtClean="0">
                <a:solidFill>
                  <a:schemeClr val="bg2"/>
                </a:solidFill>
              </a:rPr>
              <a:t>Saprophytes</a:t>
            </a:r>
            <a:r>
              <a:rPr lang="en-US" dirty="0" smtClean="0">
                <a:solidFill>
                  <a:schemeClr val="bg2"/>
                </a:solidFill>
              </a:rPr>
              <a:t>)</a:t>
            </a:r>
          </a:p>
          <a:p>
            <a:r>
              <a:rPr lang="en-US" dirty="0">
                <a:solidFill>
                  <a:schemeClr val="bg2"/>
                </a:solidFill>
              </a:rPr>
              <a:t>decompose industrial waste like oil </a:t>
            </a:r>
            <a:r>
              <a:rPr lang="en-US" dirty="0" smtClean="0">
                <a:solidFill>
                  <a:schemeClr val="bg2"/>
                </a:solidFill>
              </a:rPr>
              <a:t>spills</a:t>
            </a:r>
            <a:endParaRPr lang="en-US" dirty="0">
              <a:solidFill>
                <a:schemeClr val="bg2"/>
              </a:solidFill>
            </a:endParaRPr>
          </a:p>
          <a:p>
            <a:r>
              <a:rPr lang="en-US" dirty="0">
                <a:solidFill>
                  <a:schemeClr val="bg2"/>
                </a:solidFill>
              </a:rPr>
              <a:t>part of the food chain as tiny animals feed on </a:t>
            </a:r>
            <a:r>
              <a:rPr lang="en-US" dirty="0" smtClean="0">
                <a:solidFill>
                  <a:schemeClr val="bg2"/>
                </a:solidFill>
              </a:rPr>
              <a:t>them</a:t>
            </a:r>
            <a:endParaRPr lang="en-US" dirty="0">
              <a:solidFill>
                <a:schemeClr val="bg2"/>
              </a:solidFill>
              <a:latin typeface="Times New Roman"/>
              <a:cs typeface="Times New Roman"/>
            </a:endParaRPr>
          </a:p>
        </p:txBody>
      </p:sp>
    </p:spTree>
    <p:extLst>
      <p:ext uri="{BB962C8B-B14F-4D97-AF65-F5344CB8AC3E}">
        <p14:creationId xmlns:p14="http://schemas.microsoft.com/office/powerpoint/2010/main" val="2156741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a:solidFill>
                  <a:srgbClr val="C99C29"/>
                </a:solidFill>
                <a:latin typeface="Times New Roman"/>
                <a:cs typeface="Times New Roman"/>
              </a:rPr>
              <a:t>History of the Study of Microorganisms</a:t>
            </a:r>
          </a:p>
        </p:txBody>
      </p:sp>
      <p:sp>
        <p:nvSpPr>
          <p:cNvPr id="3" name="Content Placeholder 2"/>
          <p:cNvSpPr>
            <a:spLocks noGrp="1"/>
          </p:cNvSpPr>
          <p:nvPr>
            <p:ph idx="1"/>
          </p:nvPr>
        </p:nvSpPr>
        <p:spPr>
          <a:xfrm>
            <a:off x="224873" y="2332037"/>
            <a:ext cx="5955023" cy="4525963"/>
          </a:xfrm>
        </p:spPr>
        <p:txBody>
          <a:bodyPr/>
          <a:lstStyle/>
          <a:p>
            <a:pPr marL="0" indent="0">
              <a:buNone/>
            </a:pPr>
            <a:r>
              <a:rPr lang="en-US" dirty="0" smtClean="0">
                <a:solidFill>
                  <a:srgbClr val="C73D28"/>
                </a:solidFill>
              </a:rPr>
              <a:t>   </a:t>
            </a:r>
            <a:r>
              <a:rPr lang="en-US" dirty="0" smtClean="0">
                <a:solidFill>
                  <a:srgbClr val="C73D28"/>
                </a:solidFill>
                <a:latin typeface="Times New Roman"/>
                <a:cs typeface="Times New Roman"/>
              </a:rPr>
              <a:t>Robert </a:t>
            </a:r>
            <a:r>
              <a:rPr lang="en-US" dirty="0">
                <a:solidFill>
                  <a:srgbClr val="C73D28"/>
                </a:solidFill>
                <a:latin typeface="Times New Roman"/>
                <a:cs typeface="Times New Roman"/>
              </a:rPr>
              <a:t>Hooke, UK (1665)</a:t>
            </a:r>
          </a:p>
          <a:p>
            <a:pPr marL="342900" lvl="1" indent="-342900">
              <a:buFont typeface="Arial"/>
              <a:buChar char="•"/>
            </a:pPr>
            <a:r>
              <a:rPr lang="en-US" dirty="0">
                <a:solidFill>
                  <a:srgbClr val="FFFFFF"/>
                </a:solidFill>
                <a:latin typeface="Times New Roman"/>
                <a:cs typeface="Times New Roman"/>
              </a:rPr>
              <a:t>Proposed the Cell Theory</a:t>
            </a:r>
          </a:p>
          <a:p>
            <a:pPr marL="342900" lvl="1" indent="-342900">
              <a:buFont typeface="Arial"/>
              <a:buChar char="•"/>
            </a:pPr>
            <a:r>
              <a:rPr lang="en-US" dirty="0">
                <a:solidFill>
                  <a:srgbClr val="FFFFFF"/>
                </a:solidFill>
                <a:latin typeface="Times New Roman"/>
                <a:cs typeface="Times New Roman"/>
              </a:rPr>
              <a:t>All living things are </a:t>
            </a:r>
            <a:r>
              <a:rPr lang="en-US" dirty="0" smtClean="0">
                <a:solidFill>
                  <a:srgbClr val="FFFFFF"/>
                </a:solidFill>
                <a:latin typeface="Times New Roman"/>
                <a:cs typeface="Times New Roman"/>
              </a:rPr>
              <a:t>composed</a:t>
            </a:r>
          </a:p>
          <a:p>
            <a:pPr marL="0" lvl="1" indent="0">
              <a:buNone/>
            </a:pPr>
            <a:r>
              <a:rPr lang="en-US" dirty="0" smtClean="0">
                <a:solidFill>
                  <a:srgbClr val="FFFFFF"/>
                </a:solidFill>
                <a:latin typeface="Times New Roman"/>
                <a:cs typeface="Times New Roman"/>
              </a:rPr>
              <a:t>    of cells</a:t>
            </a:r>
          </a:p>
          <a:p>
            <a:pPr marL="0" lvl="1" indent="0">
              <a:buNone/>
            </a:pP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5205452" y="2044621"/>
            <a:ext cx="3768173" cy="4472609"/>
          </a:xfrm>
          <a:prstGeom prst="rect">
            <a:avLst/>
          </a:prstGeom>
        </p:spPr>
      </p:pic>
    </p:spTree>
    <p:extLst>
      <p:ext uri="{BB962C8B-B14F-4D97-AF65-F5344CB8AC3E}">
        <p14:creationId xmlns:p14="http://schemas.microsoft.com/office/powerpoint/2010/main" val="2595281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70542" cy="1143000"/>
          </a:xfrm>
        </p:spPr>
        <p:txBody>
          <a:bodyPr>
            <a:normAutofit fontScale="90000"/>
          </a:bodyPr>
          <a:lstStyle/>
          <a:p>
            <a:r>
              <a:rPr lang="en-US" i="1" dirty="0">
                <a:solidFill>
                  <a:srgbClr val="C99C29"/>
                </a:solidFill>
                <a:latin typeface="Times New Roman"/>
                <a:cs typeface="Times New Roman"/>
              </a:rPr>
              <a:t>History of the Study of Microorganisms</a:t>
            </a:r>
            <a:endParaRPr lang="en-US" dirty="0"/>
          </a:p>
        </p:txBody>
      </p:sp>
      <p:sp>
        <p:nvSpPr>
          <p:cNvPr id="3" name="Content Placeholder 2"/>
          <p:cNvSpPr>
            <a:spLocks noGrp="1"/>
          </p:cNvSpPr>
          <p:nvPr>
            <p:ph idx="1"/>
          </p:nvPr>
        </p:nvSpPr>
        <p:spPr>
          <a:xfrm>
            <a:off x="457199" y="1919666"/>
            <a:ext cx="5089491" cy="4525963"/>
          </a:xfrm>
        </p:spPr>
        <p:txBody>
          <a:bodyPr>
            <a:normAutofit fontScale="85000" lnSpcReduction="20000"/>
          </a:bodyPr>
          <a:lstStyle/>
          <a:p>
            <a:pPr marL="0" indent="0">
              <a:buNone/>
            </a:pPr>
            <a:r>
              <a:rPr lang="en-US" sz="3500" dirty="0" smtClean="0">
                <a:solidFill>
                  <a:srgbClr val="C73D28"/>
                </a:solidFill>
                <a:latin typeface="Times New Roman"/>
                <a:cs typeface="Times New Roman"/>
              </a:rPr>
              <a:t>Anton </a:t>
            </a:r>
            <a:r>
              <a:rPr lang="en-US" sz="3500" dirty="0">
                <a:solidFill>
                  <a:srgbClr val="C73D28"/>
                </a:solidFill>
                <a:latin typeface="Times New Roman"/>
                <a:cs typeface="Times New Roman"/>
              </a:rPr>
              <a:t>van </a:t>
            </a:r>
            <a:r>
              <a:rPr lang="en-US" sz="3500" dirty="0" err="1">
                <a:solidFill>
                  <a:srgbClr val="C73D28"/>
                </a:solidFill>
                <a:latin typeface="Times New Roman"/>
                <a:cs typeface="Times New Roman"/>
              </a:rPr>
              <a:t>Leeuwenhook</a:t>
            </a:r>
            <a:r>
              <a:rPr lang="en-US" sz="3500" dirty="0">
                <a:solidFill>
                  <a:srgbClr val="C73D28"/>
                </a:solidFill>
                <a:latin typeface="Times New Roman"/>
                <a:cs typeface="Times New Roman"/>
              </a:rPr>
              <a:t> </a:t>
            </a:r>
            <a:r>
              <a:rPr lang="en-US" sz="3500" dirty="0" smtClean="0">
                <a:solidFill>
                  <a:srgbClr val="C73D28"/>
                </a:solidFill>
                <a:latin typeface="Times New Roman"/>
                <a:cs typeface="Times New Roman"/>
              </a:rPr>
              <a:t>(1670s)</a:t>
            </a:r>
          </a:p>
          <a:p>
            <a:r>
              <a:rPr lang="en-US" sz="3500" dirty="0" smtClean="0">
                <a:solidFill>
                  <a:schemeClr val="bg1"/>
                </a:solidFill>
                <a:latin typeface="Times New Roman"/>
                <a:cs typeface="Times New Roman"/>
              </a:rPr>
              <a:t>made a simple one-lens microscope  </a:t>
            </a:r>
          </a:p>
          <a:p>
            <a:r>
              <a:rPr lang="en-US" sz="3500" dirty="0" smtClean="0">
                <a:solidFill>
                  <a:schemeClr val="bg1"/>
                </a:solidFill>
                <a:latin typeface="Times New Roman"/>
                <a:cs typeface="Times New Roman"/>
              </a:rPr>
              <a:t>observed </a:t>
            </a:r>
            <a:r>
              <a:rPr lang="en-US" sz="3500" dirty="0">
                <a:solidFill>
                  <a:schemeClr val="bg1"/>
                </a:solidFill>
                <a:latin typeface="Times New Roman"/>
                <a:cs typeface="Times New Roman"/>
              </a:rPr>
              <a:t>and provided accurate descriptions of protozoa, fungi and </a:t>
            </a:r>
            <a:r>
              <a:rPr lang="en-US" sz="3500" dirty="0" smtClean="0">
                <a:solidFill>
                  <a:schemeClr val="bg1"/>
                </a:solidFill>
                <a:latin typeface="Times New Roman"/>
                <a:cs typeface="Times New Roman"/>
              </a:rPr>
              <a:t>bacteria</a:t>
            </a:r>
          </a:p>
          <a:p>
            <a:r>
              <a:rPr lang="en-US" sz="3500" dirty="0">
                <a:solidFill>
                  <a:schemeClr val="bg1"/>
                </a:solidFill>
                <a:latin typeface="Times New Roman"/>
                <a:cs typeface="Times New Roman"/>
              </a:rPr>
              <a:t>examine almost  anything around him then he called the small living organisms </a:t>
            </a:r>
            <a:r>
              <a:rPr lang="en-US" sz="3500" b="1" dirty="0">
                <a:solidFill>
                  <a:schemeClr val="bg1"/>
                </a:solidFill>
                <a:latin typeface="Times New Roman"/>
                <a:cs typeface="Times New Roman"/>
              </a:rPr>
              <a:t>“animalcules”</a:t>
            </a:r>
            <a:r>
              <a:rPr lang="en-US" sz="3500" dirty="0">
                <a:solidFill>
                  <a:schemeClr val="bg1"/>
                </a:solidFill>
                <a:latin typeface="Times New Roman"/>
                <a:cs typeface="Times New Roman"/>
              </a:rPr>
              <a:t>.</a:t>
            </a:r>
          </a:p>
          <a:p>
            <a:endParaRPr lang="en-US" dirty="0">
              <a:solidFill>
                <a:srgbClr val="EEECE1"/>
              </a:solidFill>
              <a:latin typeface="Times New Roman"/>
              <a:cs typeface="Times New Roman"/>
            </a:endParaRPr>
          </a:p>
          <a:p>
            <a:endParaRPr lang="en-US" dirty="0">
              <a:solidFill>
                <a:srgbClr val="EEECE1"/>
              </a:solidFill>
              <a:latin typeface="Times New Roman"/>
              <a:cs typeface="Times New Roman"/>
            </a:endParaRPr>
          </a:p>
        </p:txBody>
      </p:sp>
      <p:pic>
        <p:nvPicPr>
          <p:cNvPr id="5" name="Picture 6" descr="U:\PowerPoint\Scanner\Micro\Wee Animalcules JP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690" y="3413892"/>
            <a:ext cx="3485231" cy="32246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749217" y="1417638"/>
            <a:ext cx="1757156" cy="1728192"/>
          </a:xfrm>
          <a:prstGeom prst="rect">
            <a:avLst/>
          </a:prstGeom>
        </p:spPr>
      </p:pic>
    </p:spTree>
    <p:extLst>
      <p:ext uri="{BB962C8B-B14F-4D97-AF65-F5344CB8AC3E}">
        <p14:creationId xmlns:p14="http://schemas.microsoft.com/office/powerpoint/2010/main" val="27149188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solidFill>
                  <a:srgbClr val="C99C29"/>
                </a:solidFill>
                <a:latin typeface="Times New Roman"/>
                <a:cs typeface="Times New Roman"/>
              </a:rPr>
              <a:t>Spontaneous Generation </a:t>
            </a:r>
            <a:r>
              <a:rPr lang="en-US" i="1" dirty="0" smtClean="0">
                <a:solidFill>
                  <a:srgbClr val="C99C29"/>
                </a:solidFill>
                <a:latin typeface="Times New Roman"/>
                <a:cs typeface="Times New Roman"/>
              </a:rPr>
              <a:t>Theory</a:t>
            </a:r>
            <a:endParaRPr lang="en-US" i="1" dirty="0"/>
          </a:p>
        </p:txBody>
      </p:sp>
      <p:sp>
        <p:nvSpPr>
          <p:cNvPr id="3" name="Content Placeholder 2"/>
          <p:cNvSpPr>
            <a:spLocks noGrp="1"/>
          </p:cNvSpPr>
          <p:nvPr>
            <p:ph idx="1"/>
          </p:nvPr>
        </p:nvSpPr>
        <p:spPr>
          <a:xfrm>
            <a:off x="457200" y="1417638"/>
            <a:ext cx="8229600" cy="5440362"/>
          </a:xfrm>
        </p:spPr>
        <p:txBody>
          <a:bodyPr>
            <a:normAutofit fontScale="85000" lnSpcReduction="20000"/>
          </a:bodyPr>
          <a:lstStyle/>
          <a:p>
            <a:r>
              <a:rPr lang="en-US" dirty="0">
                <a:solidFill>
                  <a:srgbClr val="C73D28"/>
                </a:solidFill>
                <a:latin typeface="Times New Roman"/>
                <a:cs typeface="Times New Roman"/>
              </a:rPr>
              <a:t>Spontaneous </a:t>
            </a:r>
            <a:r>
              <a:rPr lang="en-US" dirty="0" smtClean="0">
                <a:solidFill>
                  <a:srgbClr val="C73D28"/>
                </a:solidFill>
                <a:latin typeface="Times New Roman"/>
                <a:cs typeface="Times New Roman"/>
              </a:rPr>
              <a:t>Generation</a:t>
            </a:r>
          </a:p>
          <a:p>
            <a:r>
              <a:rPr lang="en-US" dirty="0">
                <a:solidFill>
                  <a:schemeClr val="bg1"/>
                </a:solidFill>
                <a:latin typeface="Times New Roman"/>
                <a:cs typeface="Times New Roman"/>
              </a:rPr>
              <a:t>Theory that life just </a:t>
            </a:r>
            <a:r>
              <a:rPr lang="ja-JP" altLang="en-US" dirty="0">
                <a:solidFill>
                  <a:schemeClr val="bg1"/>
                </a:solidFill>
                <a:latin typeface="Times New Roman"/>
                <a:cs typeface="Times New Roman"/>
              </a:rPr>
              <a:t>“</a:t>
            </a:r>
            <a:r>
              <a:rPr lang="en-US" dirty="0">
                <a:solidFill>
                  <a:schemeClr val="bg1"/>
                </a:solidFill>
                <a:latin typeface="Times New Roman"/>
                <a:cs typeface="Times New Roman"/>
              </a:rPr>
              <a:t>spontaneously</a:t>
            </a:r>
            <a:r>
              <a:rPr lang="ja-JP" altLang="en-US" dirty="0">
                <a:solidFill>
                  <a:schemeClr val="bg1"/>
                </a:solidFill>
                <a:latin typeface="Times New Roman"/>
                <a:cs typeface="Times New Roman"/>
              </a:rPr>
              <a:t>”</a:t>
            </a:r>
            <a:r>
              <a:rPr lang="en-US" dirty="0">
                <a:solidFill>
                  <a:schemeClr val="bg1"/>
                </a:solidFill>
                <a:latin typeface="Times New Roman"/>
                <a:cs typeface="Times New Roman"/>
              </a:rPr>
              <a:t> developed from non-living </a:t>
            </a:r>
            <a:r>
              <a:rPr lang="en-US" dirty="0" smtClean="0">
                <a:solidFill>
                  <a:schemeClr val="bg1"/>
                </a:solidFill>
                <a:latin typeface="Times New Roman"/>
                <a:cs typeface="Times New Roman"/>
              </a:rPr>
              <a:t>matter</a:t>
            </a:r>
          </a:p>
          <a:p>
            <a:r>
              <a:rPr lang="en-US" dirty="0" smtClean="0">
                <a:solidFill>
                  <a:srgbClr val="FFFFFF"/>
                </a:solidFill>
                <a:latin typeface="Times New Roman"/>
                <a:cs typeface="Times New Roman"/>
              </a:rPr>
              <a:t>based </a:t>
            </a:r>
            <a:r>
              <a:rPr lang="en-US" dirty="0">
                <a:solidFill>
                  <a:srgbClr val="FFFFFF"/>
                </a:solidFill>
                <a:latin typeface="Times New Roman"/>
                <a:cs typeface="Times New Roman"/>
              </a:rPr>
              <a:t>on observations of rotting food seemingly producing living </a:t>
            </a:r>
            <a:r>
              <a:rPr lang="en-US" dirty="0" smtClean="0">
                <a:solidFill>
                  <a:srgbClr val="FFFFFF"/>
                </a:solidFill>
                <a:latin typeface="Times New Roman"/>
                <a:cs typeface="Times New Roman"/>
              </a:rPr>
              <a:t>organisms</a:t>
            </a:r>
          </a:p>
          <a:p>
            <a:endParaRPr lang="en-US" dirty="0" smtClean="0">
              <a:solidFill>
                <a:srgbClr val="FFFFFF"/>
              </a:solidFill>
              <a:latin typeface="Times New Roman"/>
              <a:cs typeface="Times New Roman"/>
            </a:endParaRPr>
          </a:p>
          <a:p>
            <a:r>
              <a:rPr lang="en-US" dirty="0" smtClean="0">
                <a:solidFill>
                  <a:srgbClr val="C73D28"/>
                </a:solidFill>
                <a:latin typeface="Times New Roman"/>
                <a:cs typeface="Times New Roman"/>
              </a:rPr>
              <a:t>Francesco  </a:t>
            </a:r>
            <a:r>
              <a:rPr lang="en-US" dirty="0" err="1" smtClean="0">
                <a:solidFill>
                  <a:srgbClr val="C73D28"/>
                </a:solidFill>
                <a:latin typeface="Times New Roman"/>
                <a:cs typeface="Times New Roman"/>
              </a:rPr>
              <a:t>Redi</a:t>
            </a:r>
            <a:r>
              <a:rPr lang="en-US" dirty="0" smtClean="0">
                <a:solidFill>
                  <a:srgbClr val="C73D28"/>
                </a:solidFill>
                <a:latin typeface="Times New Roman"/>
                <a:cs typeface="Times New Roman"/>
              </a:rPr>
              <a:t>, IT (</a:t>
            </a:r>
            <a:r>
              <a:rPr lang="en-US" dirty="0">
                <a:solidFill>
                  <a:srgbClr val="C73D28"/>
                </a:solidFill>
                <a:latin typeface="Times New Roman"/>
                <a:cs typeface="Times New Roman"/>
              </a:rPr>
              <a:t>1626-1678) </a:t>
            </a:r>
            <a:endParaRPr lang="en-US" dirty="0" smtClean="0">
              <a:solidFill>
                <a:srgbClr val="C73D28"/>
              </a:solidFill>
              <a:latin typeface="Times New Roman"/>
              <a:cs typeface="Times New Roman"/>
            </a:endParaRPr>
          </a:p>
          <a:p>
            <a:r>
              <a:rPr lang="en-US" dirty="0">
                <a:solidFill>
                  <a:schemeClr val="bg1"/>
                </a:solidFill>
                <a:latin typeface="Times New Roman"/>
                <a:cs typeface="Times New Roman"/>
              </a:rPr>
              <a:t>Redi’s experiments </a:t>
            </a:r>
            <a:endParaRPr lang="en-US" dirty="0" smtClean="0">
              <a:solidFill>
                <a:schemeClr val="bg1"/>
              </a:solidFill>
              <a:latin typeface="Times New Roman"/>
              <a:cs typeface="Times New Roman"/>
            </a:endParaRPr>
          </a:p>
          <a:p>
            <a:pPr marL="0" indent="0">
              <a:buNone/>
            </a:pPr>
            <a:r>
              <a:rPr lang="en-US" dirty="0">
                <a:solidFill>
                  <a:schemeClr val="bg1"/>
                </a:solidFill>
                <a:latin typeface="Times New Roman"/>
                <a:cs typeface="Times New Roman"/>
              </a:rPr>
              <a:t> </a:t>
            </a:r>
            <a:r>
              <a:rPr lang="en-US" dirty="0" smtClean="0">
                <a:solidFill>
                  <a:schemeClr val="bg1"/>
                </a:solidFill>
                <a:latin typeface="Times New Roman"/>
                <a:cs typeface="Times New Roman"/>
              </a:rPr>
              <a:t>  first </a:t>
            </a:r>
            <a:r>
              <a:rPr lang="en-US" dirty="0">
                <a:solidFill>
                  <a:schemeClr val="bg1"/>
                </a:solidFill>
                <a:latin typeface="Times New Roman"/>
                <a:cs typeface="Times New Roman"/>
              </a:rPr>
              <a:t>to </a:t>
            </a:r>
            <a:r>
              <a:rPr lang="en-US" dirty="0" smtClean="0">
                <a:solidFill>
                  <a:schemeClr val="bg1"/>
                </a:solidFill>
                <a:latin typeface="Times New Roman"/>
                <a:cs typeface="Times New Roman"/>
              </a:rPr>
              <a:t>disprove S.G</a:t>
            </a:r>
          </a:p>
          <a:p>
            <a:r>
              <a:rPr lang="en-US" dirty="0" smtClean="0">
                <a:solidFill>
                  <a:srgbClr val="FFFFFF"/>
                </a:solidFill>
                <a:latin typeface="Times New Roman"/>
                <a:cs typeface="Times New Roman"/>
              </a:rPr>
              <a:t> Experiment showed that</a:t>
            </a:r>
          </a:p>
          <a:p>
            <a:pPr marL="0" indent="0">
              <a:buNone/>
            </a:pPr>
            <a:r>
              <a:rPr lang="en-US" dirty="0">
                <a:solidFill>
                  <a:srgbClr val="FFFFFF"/>
                </a:solidFill>
                <a:latin typeface="Times New Roman"/>
                <a:cs typeface="Times New Roman"/>
              </a:rPr>
              <a:t> </a:t>
            </a:r>
            <a:r>
              <a:rPr lang="en-US" dirty="0" smtClean="0">
                <a:solidFill>
                  <a:srgbClr val="FFFFFF"/>
                </a:solidFill>
                <a:latin typeface="Times New Roman"/>
                <a:cs typeface="Times New Roman"/>
              </a:rPr>
              <a:t>    rotting </a:t>
            </a:r>
            <a:r>
              <a:rPr lang="en-US" dirty="0">
                <a:solidFill>
                  <a:srgbClr val="FFFFFF"/>
                </a:solidFill>
                <a:latin typeface="Times New Roman"/>
                <a:cs typeface="Times New Roman"/>
              </a:rPr>
              <a:t>meat carefully kept </a:t>
            </a:r>
            <a:r>
              <a:rPr lang="en-US" dirty="0" smtClean="0">
                <a:solidFill>
                  <a:srgbClr val="FFFFFF"/>
                </a:solidFill>
                <a:latin typeface="Times New Roman"/>
                <a:cs typeface="Times New Roman"/>
              </a:rPr>
              <a:t>from</a:t>
            </a:r>
          </a:p>
          <a:p>
            <a:pPr marL="0" indent="0">
              <a:buNone/>
            </a:pPr>
            <a:r>
              <a:rPr lang="en-US" dirty="0">
                <a:solidFill>
                  <a:srgbClr val="FFFFFF"/>
                </a:solidFill>
                <a:latin typeface="Times New Roman"/>
                <a:cs typeface="Times New Roman"/>
              </a:rPr>
              <a:t> </a:t>
            </a:r>
            <a:r>
              <a:rPr lang="en-US" dirty="0" smtClean="0">
                <a:solidFill>
                  <a:srgbClr val="FFFFFF"/>
                </a:solidFill>
                <a:latin typeface="Times New Roman"/>
                <a:cs typeface="Times New Roman"/>
              </a:rPr>
              <a:t>    flies </a:t>
            </a:r>
            <a:r>
              <a:rPr lang="en-US" dirty="0">
                <a:solidFill>
                  <a:srgbClr val="FFFFFF"/>
                </a:solidFill>
                <a:latin typeface="Times New Roman"/>
                <a:cs typeface="Times New Roman"/>
              </a:rPr>
              <a:t>will not spontaneously </a:t>
            </a:r>
            <a:endParaRPr lang="en-US" dirty="0" smtClean="0">
              <a:solidFill>
                <a:srgbClr val="FFFFFF"/>
              </a:solidFill>
              <a:latin typeface="Times New Roman"/>
              <a:cs typeface="Times New Roman"/>
            </a:endParaRPr>
          </a:p>
          <a:p>
            <a:pPr marL="0" indent="0">
              <a:buNone/>
            </a:pPr>
            <a:r>
              <a:rPr lang="en-US" dirty="0" smtClean="0">
                <a:solidFill>
                  <a:srgbClr val="FFFFFF"/>
                </a:solidFill>
                <a:latin typeface="Times New Roman"/>
                <a:cs typeface="Times New Roman"/>
              </a:rPr>
              <a:t>     produce </a:t>
            </a:r>
            <a:r>
              <a:rPr lang="en-US" dirty="0">
                <a:solidFill>
                  <a:srgbClr val="FFFFFF"/>
                </a:solidFill>
                <a:latin typeface="Times New Roman"/>
                <a:cs typeface="Times New Roman"/>
              </a:rPr>
              <a:t>maggots</a:t>
            </a:r>
            <a:endParaRPr lang="en-US" dirty="0" smtClean="0">
              <a:solidFill>
                <a:srgbClr val="FFFFFF"/>
              </a:solidFill>
              <a:latin typeface="Times New Roman"/>
              <a:cs typeface="Times New Roman"/>
            </a:endParaRPr>
          </a:p>
          <a:p>
            <a:endParaRPr lang="en-US" dirty="0" smtClean="0">
              <a:solidFill>
                <a:srgbClr val="FFFFFF"/>
              </a:solidFill>
              <a:latin typeface="Times New Roman"/>
              <a:cs typeface="Times New Roman"/>
            </a:endParaRPr>
          </a:p>
          <a:p>
            <a:endParaRPr lang="en-US" dirty="0">
              <a:solidFill>
                <a:srgbClr val="C73D28"/>
              </a:solidFill>
              <a:latin typeface="Times New Roman"/>
              <a:cs typeface="Times New Roman"/>
            </a:endParaRPr>
          </a:p>
          <a:p>
            <a:endParaRPr lang="en-US" dirty="0">
              <a:solidFill>
                <a:srgbClr val="FFFFFF"/>
              </a:solidFill>
              <a:latin typeface="Times New Roman"/>
              <a:cs typeface="Times New Roman"/>
            </a:endParaRPr>
          </a:p>
          <a:p>
            <a:endParaRPr lang="en-US" dirty="0">
              <a:solidFill>
                <a:srgbClr val="FFFFFF"/>
              </a:solidFill>
              <a:latin typeface="Times New Roman"/>
              <a:cs typeface="Times New Roman"/>
            </a:endParaRPr>
          </a:p>
        </p:txBody>
      </p:sp>
      <p:pic>
        <p:nvPicPr>
          <p:cNvPr id="4" name="Content Placeholder 6" descr="01_10Figu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520413" y="3469660"/>
            <a:ext cx="3478383" cy="3198250"/>
          </a:xfrm>
          <a:prstGeom prst="rect">
            <a:avLst/>
          </a:prstGeom>
          <a:noFill/>
          <a:ln>
            <a:prstDash val="solid"/>
          </a:ln>
        </p:spPr>
      </p:pic>
    </p:spTree>
    <p:extLst>
      <p:ext uri="{BB962C8B-B14F-4D97-AF65-F5344CB8AC3E}">
        <p14:creationId xmlns:p14="http://schemas.microsoft.com/office/powerpoint/2010/main" val="8247152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C99C29"/>
                </a:solidFill>
                <a:latin typeface="Times New Roman"/>
                <a:cs typeface="Times New Roman"/>
              </a:rPr>
              <a:t>Pioneers of Microbiology</a:t>
            </a:r>
          </a:p>
        </p:txBody>
      </p:sp>
      <p:sp>
        <p:nvSpPr>
          <p:cNvPr id="3" name="Content Placeholder 2"/>
          <p:cNvSpPr>
            <a:spLocks noGrp="1"/>
          </p:cNvSpPr>
          <p:nvPr>
            <p:ph idx="1"/>
          </p:nvPr>
        </p:nvSpPr>
        <p:spPr>
          <a:xfrm>
            <a:off x="457200" y="1600200"/>
            <a:ext cx="8229600" cy="5038778"/>
          </a:xfrm>
        </p:spPr>
        <p:txBody>
          <a:bodyPr>
            <a:normAutofit lnSpcReduction="10000"/>
          </a:bodyPr>
          <a:lstStyle/>
          <a:p>
            <a:pPr marL="0" indent="0">
              <a:buNone/>
            </a:pPr>
            <a:r>
              <a:rPr lang="en-US" dirty="0">
                <a:solidFill>
                  <a:srgbClr val="C73D28"/>
                </a:solidFill>
                <a:latin typeface="Times New Roman"/>
                <a:cs typeface="Times New Roman"/>
              </a:rPr>
              <a:t>Louis Pasteur (1822-1895), </a:t>
            </a:r>
            <a:r>
              <a:rPr lang="en-US" dirty="0" smtClean="0">
                <a:solidFill>
                  <a:srgbClr val="C73D28"/>
                </a:solidFill>
                <a:latin typeface="Times New Roman"/>
                <a:cs typeface="Times New Roman"/>
              </a:rPr>
              <a:t>Chemist</a:t>
            </a:r>
          </a:p>
          <a:p>
            <a:r>
              <a:rPr lang="en-US" sz="2800" dirty="0">
                <a:solidFill>
                  <a:schemeClr val="bg1"/>
                </a:solidFill>
                <a:latin typeface="Times New Roman"/>
                <a:cs typeface="Times New Roman"/>
              </a:rPr>
              <a:t>Fermentation </a:t>
            </a:r>
            <a:endParaRPr lang="en-US" sz="2800" dirty="0" smtClean="0">
              <a:solidFill>
                <a:schemeClr val="bg1"/>
              </a:solidFill>
              <a:latin typeface="Times New Roman"/>
              <a:cs typeface="Times New Roman"/>
            </a:endParaRPr>
          </a:p>
          <a:p>
            <a:r>
              <a:rPr lang="en-US" sz="2800" dirty="0">
                <a:solidFill>
                  <a:srgbClr val="FFFFFF"/>
                </a:solidFill>
                <a:latin typeface="Times New Roman"/>
                <a:cs typeface="Times New Roman"/>
              </a:rPr>
              <a:t>Pasteurization: heat liquid enough to kill spoilage </a:t>
            </a:r>
            <a:r>
              <a:rPr lang="en-US" sz="2800" dirty="0" smtClean="0">
                <a:solidFill>
                  <a:srgbClr val="FFFFFF"/>
                </a:solidFill>
                <a:latin typeface="Times New Roman"/>
                <a:cs typeface="Times New Roman"/>
              </a:rPr>
              <a:t>bacteria</a:t>
            </a:r>
          </a:p>
          <a:p>
            <a:pPr marL="342900" lvl="1" indent="-342900">
              <a:buFont typeface="Arial"/>
              <a:buChar char="•"/>
            </a:pPr>
            <a:r>
              <a:rPr lang="en-US" dirty="0" smtClean="0">
                <a:solidFill>
                  <a:srgbClr val="FFFFFF"/>
                </a:solidFill>
                <a:latin typeface="Times New Roman"/>
                <a:cs typeface="Times New Roman"/>
              </a:rPr>
              <a:t> </a:t>
            </a:r>
            <a:r>
              <a:rPr lang="en-US" dirty="0">
                <a:solidFill>
                  <a:srgbClr val="FFFFFF"/>
                </a:solidFill>
                <a:latin typeface="Times New Roman"/>
                <a:cs typeface="Times New Roman"/>
              </a:rPr>
              <a:t>Vaccine development </a:t>
            </a:r>
            <a:endParaRPr lang="en-US" dirty="0" smtClean="0">
              <a:solidFill>
                <a:srgbClr val="FFFFFF"/>
              </a:solidFill>
              <a:latin typeface="Times New Roman"/>
              <a:cs typeface="Times New Roman"/>
            </a:endParaRPr>
          </a:p>
          <a:p>
            <a:pPr marL="342900" lvl="1" indent="-342900">
              <a:buFont typeface="Arial"/>
              <a:buChar char="•"/>
            </a:pPr>
            <a:r>
              <a:rPr lang="en-US" dirty="0">
                <a:solidFill>
                  <a:srgbClr val="FFFFFF"/>
                </a:solidFill>
                <a:latin typeface="Times New Roman"/>
                <a:cs typeface="Times New Roman"/>
              </a:rPr>
              <a:t>Proposed the germ theory of disease</a:t>
            </a:r>
          </a:p>
          <a:p>
            <a:pPr marL="342900" lvl="1" indent="-342900">
              <a:buFont typeface="Arial"/>
              <a:buChar char="•"/>
            </a:pPr>
            <a:r>
              <a:rPr lang="en-US" dirty="0">
                <a:solidFill>
                  <a:srgbClr val="FFFFFF"/>
                </a:solidFill>
                <a:latin typeface="Times New Roman"/>
                <a:cs typeface="Times New Roman"/>
              </a:rPr>
              <a:t>Proposed aseptic techniques (prevent contamination by unwanted microbes</a:t>
            </a:r>
            <a:r>
              <a:rPr lang="en-US" dirty="0" smtClean="0">
                <a:solidFill>
                  <a:srgbClr val="FFFFFF"/>
                </a:solidFill>
                <a:latin typeface="Times New Roman"/>
                <a:cs typeface="Times New Roman"/>
              </a:rPr>
              <a:t>)</a:t>
            </a:r>
          </a:p>
          <a:p>
            <a:pPr marL="342900" lvl="1" indent="-342900">
              <a:buFont typeface="Arial"/>
              <a:buChar char="•"/>
            </a:pPr>
            <a:r>
              <a:rPr lang="en-US" dirty="0">
                <a:solidFill>
                  <a:srgbClr val="FFFFFF"/>
                </a:solidFill>
                <a:latin typeface="Times New Roman"/>
                <a:cs typeface="Times New Roman"/>
              </a:rPr>
              <a:t>discovered forms of life that can exist in the presence of oxygen called “aerobes” and ones that can exist in the absence of oxygen “anaerobes”.</a:t>
            </a:r>
          </a:p>
          <a:p>
            <a:pPr marL="342900" lvl="1" indent="-342900">
              <a:buFont typeface="Arial"/>
              <a:buChar char="•"/>
            </a:pPr>
            <a:endParaRPr lang="en-US" dirty="0" smtClean="0">
              <a:solidFill>
                <a:srgbClr val="FFFFFF"/>
              </a:solidFill>
              <a:latin typeface="Times New Roman"/>
              <a:cs typeface="Times New Roman"/>
            </a:endParaRPr>
          </a:p>
          <a:p>
            <a:pPr marL="342900" lvl="1" indent="-342900">
              <a:buFont typeface="Arial"/>
              <a:buChar char="•"/>
            </a:pPr>
            <a:endParaRPr lang="en-US" dirty="0">
              <a:solidFill>
                <a:srgbClr val="FFFFFF"/>
              </a:solidFill>
              <a:latin typeface="Times New Roman"/>
              <a:cs typeface="Times New Roman"/>
            </a:endParaRPr>
          </a:p>
          <a:p>
            <a:pPr marL="342900" lvl="1" indent="-342900">
              <a:buFont typeface="Arial"/>
              <a:buChar char="•"/>
            </a:pPr>
            <a:endParaRPr lang="en-US" dirty="0" smtClean="0">
              <a:solidFill>
                <a:srgbClr val="FFFFFF"/>
              </a:solidFill>
            </a:endParaRPr>
          </a:p>
          <a:p>
            <a:pPr marL="342900" lvl="1" indent="-342900">
              <a:buFont typeface="Arial"/>
              <a:buChar char="•"/>
            </a:pPr>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3740142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smtClean="0">
                <a:solidFill>
                  <a:srgbClr val="C99C29"/>
                </a:solidFill>
                <a:latin typeface="Times New Roman"/>
                <a:cs typeface="Times New Roman"/>
              </a:rPr>
              <a:t/>
            </a:r>
            <a:br>
              <a:rPr lang="en-US" i="1" dirty="0" smtClean="0">
                <a:solidFill>
                  <a:srgbClr val="C99C29"/>
                </a:solidFill>
                <a:latin typeface="Times New Roman"/>
                <a:cs typeface="Times New Roman"/>
              </a:rPr>
            </a:br>
            <a:r>
              <a:rPr lang="en-US" i="1" dirty="0" smtClean="0">
                <a:solidFill>
                  <a:srgbClr val="C99C29"/>
                </a:solidFill>
                <a:latin typeface="Times New Roman"/>
                <a:cs typeface="Times New Roman"/>
              </a:rPr>
              <a:t>What is microbiology?</a:t>
            </a:r>
            <a:br>
              <a:rPr lang="en-US" i="1" dirty="0" smtClean="0">
                <a:solidFill>
                  <a:srgbClr val="C99C29"/>
                </a:solidFill>
                <a:latin typeface="Times New Roman"/>
                <a:cs typeface="Times New Roman"/>
              </a:rPr>
            </a:br>
            <a:endParaRPr lang="en-US" i="1" dirty="0">
              <a:solidFill>
                <a:srgbClr val="C99C29"/>
              </a:solidFill>
              <a:latin typeface="Times New Roman"/>
              <a:cs typeface="Times New Roman"/>
            </a:endParaRPr>
          </a:p>
        </p:txBody>
      </p:sp>
      <p:sp>
        <p:nvSpPr>
          <p:cNvPr id="3" name="Content Placeholder 2"/>
          <p:cNvSpPr>
            <a:spLocks noGrp="1"/>
          </p:cNvSpPr>
          <p:nvPr>
            <p:ph idx="1"/>
          </p:nvPr>
        </p:nvSpPr>
        <p:spPr/>
        <p:txBody>
          <a:bodyPr>
            <a:normAutofit lnSpcReduction="10000"/>
          </a:bodyPr>
          <a:lstStyle/>
          <a:p>
            <a:pPr>
              <a:lnSpc>
                <a:spcPct val="80000"/>
              </a:lnSpc>
            </a:pPr>
            <a:r>
              <a:rPr lang="en-US" dirty="0" smtClean="0">
                <a:solidFill>
                  <a:srgbClr val="FFFFFF"/>
                </a:solidFill>
                <a:latin typeface="Arial" charset="0"/>
                <a:cs typeface="Arial" charset="0"/>
              </a:rPr>
              <a:t> </a:t>
            </a:r>
            <a:r>
              <a:rPr lang="en-US" dirty="0" smtClean="0">
                <a:solidFill>
                  <a:schemeClr val="bg1"/>
                </a:solidFill>
                <a:latin typeface="Times New Roman"/>
                <a:cs typeface="Times New Roman"/>
              </a:rPr>
              <a:t>the branch of biology that studies microorganisms and their effects on humans </a:t>
            </a:r>
          </a:p>
          <a:p>
            <a:pPr>
              <a:lnSpc>
                <a:spcPct val="80000"/>
              </a:lnSpc>
            </a:pPr>
            <a:endParaRPr lang="en-US" b="1" u="sng" dirty="0" smtClean="0">
              <a:solidFill>
                <a:schemeClr val="bg1"/>
              </a:solidFill>
              <a:latin typeface="Times New Roman"/>
              <a:cs typeface="Times New Roman"/>
            </a:endParaRPr>
          </a:p>
          <a:p>
            <a:pPr>
              <a:lnSpc>
                <a:spcPct val="80000"/>
              </a:lnSpc>
            </a:pPr>
            <a:r>
              <a:rPr lang="en-US" b="1" dirty="0" smtClean="0">
                <a:solidFill>
                  <a:schemeClr val="tx2">
                    <a:lumMod val="60000"/>
                    <a:lumOff val="40000"/>
                  </a:schemeClr>
                </a:solidFill>
                <a:latin typeface="Times New Roman"/>
                <a:cs typeface="Times New Roman"/>
              </a:rPr>
              <a:t>Microorganisms</a:t>
            </a:r>
          </a:p>
          <a:p>
            <a:pPr>
              <a:lnSpc>
                <a:spcPct val="80000"/>
              </a:lnSpc>
              <a:buNone/>
            </a:pPr>
            <a:r>
              <a:rPr lang="en-US" dirty="0" smtClean="0">
                <a:solidFill>
                  <a:srgbClr val="FFFFFF"/>
                </a:solidFill>
                <a:latin typeface="Times New Roman"/>
                <a:cs typeface="Times New Roman"/>
              </a:rPr>
              <a:t>   </a:t>
            </a:r>
            <a:r>
              <a:rPr lang="en-US" dirty="0">
                <a:solidFill>
                  <a:srgbClr val="FFFFFF"/>
                </a:solidFill>
                <a:latin typeface="Times New Roman"/>
                <a:cs typeface="Times New Roman"/>
              </a:rPr>
              <a:t> </a:t>
            </a:r>
            <a:r>
              <a:rPr lang="en-US" dirty="0" smtClean="0">
                <a:solidFill>
                  <a:srgbClr val="FFFFFF"/>
                </a:solidFill>
                <a:latin typeface="Times New Roman"/>
                <a:cs typeface="Times New Roman"/>
              </a:rPr>
              <a:t>a collection of organisms that share the characteristic of being visible only with a microscope</a:t>
            </a:r>
          </a:p>
          <a:p>
            <a:pPr>
              <a:lnSpc>
                <a:spcPct val="80000"/>
              </a:lnSpc>
              <a:buNone/>
            </a:pPr>
            <a:endParaRPr lang="en-US" dirty="0">
              <a:solidFill>
                <a:srgbClr val="FFFFFF"/>
              </a:solidFill>
              <a:latin typeface="Times New Roman"/>
              <a:cs typeface="Times New Roman"/>
            </a:endParaRPr>
          </a:p>
          <a:p>
            <a:pPr>
              <a:lnSpc>
                <a:spcPct val="80000"/>
              </a:lnSpc>
              <a:buNone/>
            </a:pPr>
            <a:endParaRPr lang="en-US" sz="2800" dirty="0" smtClean="0">
              <a:solidFill>
                <a:srgbClr val="FFFFFF"/>
              </a:solidFill>
              <a:latin typeface="Times New Roman"/>
              <a:cs typeface="Times New Roman"/>
            </a:endParaRPr>
          </a:p>
          <a:p>
            <a:pPr marL="0" indent="0">
              <a:lnSpc>
                <a:spcPct val="80000"/>
              </a:lnSpc>
              <a:buNone/>
            </a:pPr>
            <a:endParaRPr lang="en-US" dirty="0" smtClean="0">
              <a:solidFill>
                <a:srgbClr val="FFFFFF"/>
              </a:solidFill>
              <a:latin typeface="Times New Roman"/>
              <a:cs typeface="Times New Roman"/>
            </a:endParaRPr>
          </a:p>
          <a:p>
            <a:pPr marL="0" indent="0">
              <a:lnSpc>
                <a:spcPct val="80000"/>
              </a:lnSpc>
              <a:buNone/>
            </a:pPr>
            <a:r>
              <a:rPr lang="en-US" dirty="0" smtClean="0">
                <a:solidFill>
                  <a:srgbClr val="FFFFFF"/>
                </a:solidFill>
                <a:latin typeface="Times New Roman"/>
                <a:cs typeface="Times New Roman"/>
              </a:rPr>
              <a:t>  </a:t>
            </a:r>
            <a:r>
              <a:rPr lang="en-US" dirty="0" smtClean="0">
                <a:solidFill>
                  <a:srgbClr val="C99C29"/>
                </a:solidFill>
                <a:latin typeface="Times New Roman"/>
                <a:cs typeface="Times New Roman"/>
              </a:rPr>
              <a:t>Microorganisms  </a:t>
            </a:r>
            <a:r>
              <a:rPr lang="en-US" dirty="0">
                <a:solidFill>
                  <a:srgbClr val="C99C29"/>
                </a:solidFill>
                <a:latin typeface="Times New Roman"/>
                <a:cs typeface="Times New Roman"/>
              </a:rPr>
              <a:t>-  Microbes  -  Germs</a:t>
            </a:r>
          </a:p>
          <a:p>
            <a:pPr>
              <a:lnSpc>
                <a:spcPct val="80000"/>
              </a:lnSpc>
            </a:pPr>
            <a:endParaRPr lang="en-US" sz="3600" b="1" u="sng" dirty="0" smtClean="0">
              <a:solidFill>
                <a:schemeClr val="bg1"/>
              </a:solidFill>
              <a:latin typeface="Times New Roman"/>
              <a:cs typeface="Times New Roman"/>
            </a:endParaRPr>
          </a:p>
          <a:p>
            <a:endParaRPr lang="en-US" sz="3600" dirty="0"/>
          </a:p>
        </p:txBody>
      </p:sp>
    </p:spTree>
    <p:extLst>
      <p:ext uri="{BB962C8B-B14F-4D97-AF65-F5344CB8AC3E}">
        <p14:creationId xmlns:p14="http://schemas.microsoft.com/office/powerpoint/2010/main" val="42643046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rgbClr val="C99C29"/>
                </a:solidFill>
                <a:latin typeface="Times New Roman"/>
                <a:cs typeface="Times New Roman"/>
              </a:rPr>
              <a:t>Pasteur</a:t>
            </a:r>
            <a:r>
              <a:rPr lang="ja-JP" altLang="en-US" b="1" i="1" dirty="0">
                <a:solidFill>
                  <a:srgbClr val="C99C29"/>
                </a:solidFill>
                <a:latin typeface="Times New Roman"/>
                <a:cs typeface="Times New Roman"/>
              </a:rPr>
              <a:t>’</a:t>
            </a:r>
            <a:r>
              <a:rPr lang="en-US" b="1" i="1" dirty="0">
                <a:solidFill>
                  <a:srgbClr val="C99C29"/>
                </a:solidFill>
                <a:latin typeface="Times New Roman"/>
                <a:cs typeface="Times New Roman"/>
              </a:rPr>
              <a:t>s Experiments</a:t>
            </a:r>
            <a:br>
              <a:rPr lang="en-US" b="1" i="1" dirty="0">
                <a:solidFill>
                  <a:srgbClr val="C99C29"/>
                </a:solidFill>
                <a:latin typeface="Times New Roman"/>
                <a:cs typeface="Times New Roman"/>
              </a:rPr>
            </a:br>
            <a:endParaRPr lang="en-US" i="1" dirty="0">
              <a:solidFill>
                <a:srgbClr val="C99C29"/>
              </a:solidFill>
              <a:latin typeface="Times New Roman"/>
              <a:cs typeface="Times New Roman"/>
            </a:endParaRPr>
          </a:p>
        </p:txBody>
      </p:sp>
      <p:sp>
        <p:nvSpPr>
          <p:cNvPr id="3" name="Content Placeholder 2"/>
          <p:cNvSpPr>
            <a:spLocks noGrp="1"/>
          </p:cNvSpPr>
          <p:nvPr>
            <p:ph idx="1"/>
          </p:nvPr>
        </p:nvSpPr>
        <p:spPr>
          <a:xfrm>
            <a:off x="457200" y="1600200"/>
            <a:ext cx="5149623" cy="4525963"/>
          </a:xfrm>
        </p:spPr>
        <p:txBody>
          <a:bodyPr>
            <a:normAutofit/>
          </a:bodyPr>
          <a:lstStyle/>
          <a:p>
            <a:r>
              <a:rPr lang="en-US" dirty="0">
                <a:solidFill>
                  <a:schemeClr val="bg1"/>
                </a:solidFill>
                <a:latin typeface="Times New Roman"/>
                <a:cs typeface="Times New Roman"/>
              </a:rPr>
              <a:t>Pasteur designed special </a:t>
            </a:r>
            <a:r>
              <a:rPr lang="ja-JP" altLang="en-US" dirty="0">
                <a:solidFill>
                  <a:schemeClr val="bg1"/>
                </a:solidFill>
                <a:latin typeface="Times New Roman"/>
                <a:cs typeface="Times New Roman"/>
              </a:rPr>
              <a:t>“</a:t>
            </a:r>
            <a:r>
              <a:rPr lang="en-US" dirty="0">
                <a:solidFill>
                  <a:schemeClr val="bg1"/>
                </a:solidFill>
                <a:latin typeface="Times New Roman"/>
                <a:cs typeface="Times New Roman"/>
              </a:rPr>
              <a:t>swan-necked flasks</a:t>
            </a:r>
            <a:r>
              <a:rPr lang="ja-JP" altLang="en-US" dirty="0">
                <a:solidFill>
                  <a:schemeClr val="bg1"/>
                </a:solidFill>
                <a:latin typeface="Times New Roman"/>
                <a:cs typeface="Times New Roman"/>
              </a:rPr>
              <a:t>”</a:t>
            </a:r>
            <a:r>
              <a:rPr lang="en-US" dirty="0">
                <a:solidFill>
                  <a:schemeClr val="bg1"/>
                </a:solidFill>
                <a:latin typeface="Times New Roman"/>
                <a:cs typeface="Times New Roman"/>
              </a:rPr>
              <a:t> with a boiled meat </a:t>
            </a:r>
            <a:r>
              <a:rPr lang="en-US" dirty="0" smtClean="0">
                <a:solidFill>
                  <a:schemeClr val="bg1"/>
                </a:solidFill>
                <a:latin typeface="Times New Roman"/>
                <a:cs typeface="Times New Roman"/>
              </a:rPr>
              <a:t>infusion</a:t>
            </a:r>
          </a:p>
          <a:p>
            <a:endParaRPr lang="en-US" dirty="0" smtClean="0">
              <a:solidFill>
                <a:schemeClr val="bg1"/>
              </a:solidFill>
              <a:latin typeface="Times New Roman"/>
              <a:cs typeface="Times New Roman"/>
            </a:endParaRPr>
          </a:p>
          <a:p>
            <a:r>
              <a:rPr lang="en-US" dirty="0">
                <a:solidFill>
                  <a:srgbClr val="FFFFFF"/>
                </a:solidFill>
                <a:latin typeface="Times New Roman"/>
                <a:cs typeface="Times New Roman"/>
              </a:rPr>
              <a:t>Shape of flask allowed air in (vital force) but trapped dust particles which may contain microbes</a:t>
            </a:r>
          </a:p>
          <a:p>
            <a:endParaRPr lang="en-US" dirty="0">
              <a:solidFill>
                <a:srgbClr val="FFFFFF"/>
              </a:solidFill>
              <a:latin typeface="Times New Roman"/>
              <a:cs typeface="Times New Roman"/>
            </a:endParaRPr>
          </a:p>
          <a:p>
            <a:endParaRPr lang="en-US" dirty="0" smtClean="0">
              <a:solidFill>
                <a:srgbClr val="FFFFFF"/>
              </a:solidFill>
            </a:endParaRPr>
          </a:p>
          <a:p>
            <a:pPr marL="0" indent="0">
              <a:buNone/>
            </a:pPr>
            <a:endParaRPr lang="en-US" dirty="0">
              <a:solidFill>
                <a:srgbClr val="FFFFFF"/>
              </a:solidFill>
            </a:endParaRPr>
          </a:p>
        </p:txBody>
      </p:sp>
      <p:pic>
        <p:nvPicPr>
          <p:cNvPr id="4" name="Picture 3" descr="U:\PowerPoint\Scanner\Micro\swan necked flask.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687" y="1600200"/>
            <a:ext cx="255111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69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01_12Figu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54" y="681540"/>
            <a:ext cx="8394746" cy="540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41593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75" y="274638"/>
            <a:ext cx="8191365" cy="761999"/>
          </a:xfrm>
        </p:spPr>
        <p:txBody>
          <a:bodyPr/>
          <a:lstStyle/>
          <a:p>
            <a:r>
              <a:rPr lang="en-US" sz="3600" b="1" dirty="0">
                <a:solidFill>
                  <a:srgbClr val="FF0000"/>
                </a:solidFill>
                <a:effectLst>
                  <a:outerShdw blurRad="38100" dist="38100" dir="2700000" algn="tl">
                    <a:srgbClr val="000000">
                      <a:alpha val="43137"/>
                    </a:srgbClr>
                  </a:outerShdw>
                </a:effectLst>
              </a:rPr>
              <a:t>Robert </a:t>
            </a:r>
            <a:r>
              <a:rPr lang="en-US" sz="3600" b="1" dirty="0" smtClean="0">
                <a:solidFill>
                  <a:srgbClr val="FF0000"/>
                </a:solidFill>
                <a:effectLst>
                  <a:outerShdw blurRad="38100" dist="38100" dir="2700000" algn="tl">
                    <a:srgbClr val="000000">
                      <a:alpha val="43137"/>
                    </a:srgbClr>
                  </a:outerShdw>
                </a:effectLst>
              </a:rPr>
              <a:t>Koch (Germany </a:t>
            </a:r>
            <a:r>
              <a:rPr lang="en-US" sz="3600" b="1" dirty="0">
                <a:solidFill>
                  <a:srgbClr val="FF0000"/>
                </a:solidFill>
                <a:effectLst>
                  <a:outerShdw blurRad="38100" dist="38100" dir="2700000" algn="tl">
                    <a:srgbClr val="000000">
                      <a:alpha val="43137"/>
                    </a:srgbClr>
                  </a:outerShdw>
                </a:effectLst>
              </a:rPr>
              <a:t>1843-1910)</a:t>
            </a:r>
            <a:endParaRPr lang="en-US" sz="3600" dirty="0"/>
          </a:p>
        </p:txBody>
      </p:sp>
      <p:sp>
        <p:nvSpPr>
          <p:cNvPr id="3" name="Content Placeholder 2"/>
          <p:cNvSpPr>
            <a:spLocks noGrp="1"/>
          </p:cNvSpPr>
          <p:nvPr>
            <p:ph idx="1"/>
          </p:nvPr>
        </p:nvSpPr>
        <p:spPr>
          <a:xfrm>
            <a:off x="1" y="1218048"/>
            <a:ext cx="8398740" cy="5639952"/>
          </a:xfrm>
        </p:spPr>
        <p:txBody>
          <a:bodyPr>
            <a:normAutofit/>
          </a:bodyPr>
          <a:lstStyle/>
          <a:p>
            <a:pPr marL="514350" indent="-514350">
              <a:buFont typeface="+mj-lt"/>
              <a:buAutoNum type="arabicPeriod"/>
            </a:pPr>
            <a:r>
              <a:rPr lang="en-US" sz="2800" dirty="0">
                <a:solidFill>
                  <a:schemeClr val="bg2"/>
                </a:solidFill>
              </a:rPr>
              <a:t>He made significant contribution to the </a:t>
            </a:r>
          </a:p>
          <a:p>
            <a:pPr marL="0" indent="0">
              <a:buNone/>
            </a:pPr>
            <a:r>
              <a:rPr lang="en-US" sz="2800" dirty="0">
                <a:solidFill>
                  <a:schemeClr val="bg2"/>
                </a:solidFill>
              </a:rPr>
              <a:t>        germ theory of disease.</a:t>
            </a:r>
          </a:p>
          <a:p>
            <a:pPr marL="514350" indent="-514350">
              <a:buAutoNum type="arabicPeriod" startAt="2"/>
            </a:pPr>
            <a:r>
              <a:rPr lang="en-US" sz="2800" dirty="0">
                <a:solidFill>
                  <a:schemeClr val="bg2"/>
                </a:solidFill>
              </a:rPr>
              <a:t>He developed methods of fixing, staining,</a:t>
            </a:r>
          </a:p>
          <a:p>
            <a:pPr marL="0" indent="0">
              <a:buNone/>
            </a:pPr>
            <a:r>
              <a:rPr lang="en-US" sz="2800" dirty="0">
                <a:solidFill>
                  <a:schemeClr val="bg2"/>
                </a:solidFill>
              </a:rPr>
              <a:t>       and photographing bacteria.</a:t>
            </a:r>
          </a:p>
          <a:p>
            <a:pPr marL="514350" indent="-514350">
              <a:buAutoNum type="arabicPeriod" startAt="3"/>
            </a:pPr>
            <a:r>
              <a:rPr lang="en-US" sz="2800" dirty="0">
                <a:solidFill>
                  <a:schemeClr val="bg2"/>
                </a:solidFill>
              </a:rPr>
              <a:t>He developed methods for culturing bacteria on solid media.</a:t>
            </a:r>
          </a:p>
          <a:p>
            <a:pPr marL="514350" indent="-514350">
              <a:buNone/>
            </a:pPr>
            <a:r>
              <a:rPr lang="en-US" sz="2800" dirty="0">
                <a:solidFill>
                  <a:schemeClr val="bg2"/>
                </a:solidFill>
              </a:rPr>
              <a:t>4.    He discovered the bacterium (</a:t>
            </a:r>
            <a:r>
              <a:rPr lang="en-US" sz="2800" i="1" dirty="0">
                <a:solidFill>
                  <a:schemeClr val="bg2"/>
                </a:solidFill>
              </a:rPr>
              <a:t>Mycobacterium tuberculosis</a:t>
            </a:r>
            <a:r>
              <a:rPr lang="en-US" sz="2800" dirty="0">
                <a:solidFill>
                  <a:schemeClr val="bg2"/>
                </a:solidFill>
              </a:rPr>
              <a:t>) that cause tuberculosis and Invented skin test to diagnose the Tb.</a:t>
            </a:r>
          </a:p>
          <a:p>
            <a:pPr marL="514350" indent="-514350">
              <a:buNone/>
            </a:pPr>
            <a:r>
              <a:rPr lang="en-US" sz="2800" dirty="0">
                <a:solidFill>
                  <a:schemeClr val="bg2"/>
                </a:solidFill>
              </a:rPr>
              <a:t>5.    He discovered the bacterium (</a:t>
            </a:r>
            <a:r>
              <a:rPr lang="en-US" sz="2800" i="1" dirty="0">
                <a:solidFill>
                  <a:schemeClr val="bg2"/>
                </a:solidFill>
              </a:rPr>
              <a:t>Vibrio </a:t>
            </a:r>
            <a:r>
              <a:rPr lang="en-US" sz="2800" i="1" dirty="0" err="1">
                <a:solidFill>
                  <a:schemeClr val="bg2"/>
                </a:solidFill>
              </a:rPr>
              <a:t>cholerae</a:t>
            </a:r>
            <a:r>
              <a:rPr lang="en-US" sz="2800" dirty="0">
                <a:solidFill>
                  <a:schemeClr val="bg2"/>
                </a:solidFill>
              </a:rPr>
              <a:t>) that causes cholera.</a:t>
            </a:r>
          </a:p>
          <a:p>
            <a:endParaRPr lang="en-US" sz="2400" dirty="0"/>
          </a:p>
        </p:txBody>
      </p:sp>
    </p:spTree>
    <p:extLst>
      <p:ext uri="{BB962C8B-B14F-4D97-AF65-F5344CB8AC3E}">
        <p14:creationId xmlns:p14="http://schemas.microsoft.com/office/powerpoint/2010/main" val="8680780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C99C29"/>
                </a:solidFill>
                <a:latin typeface="Times New Roman"/>
                <a:cs typeface="Times New Roman"/>
              </a:rPr>
              <a:t>Pioneers of Microbiology</a:t>
            </a:r>
            <a:endParaRPr lang="en-US" dirty="0"/>
          </a:p>
        </p:txBody>
      </p:sp>
      <p:sp>
        <p:nvSpPr>
          <p:cNvPr id="3" name="Content Placeholder 2"/>
          <p:cNvSpPr>
            <a:spLocks noGrp="1"/>
          </p:cNvSpPr>
          <p:nvPr>
            <p:ph idx="1"/>
          </p:nvPr>
        </p:nvSpPr>
        <p:spPr>
          <a:xfrm>
            <a:off x="309769" y="1295184"/>
            <a:ext cx="6233718" cy="5303367"/>
          </a:xfrm>
        </p:spPr>
        <p:txBody>
          <a:bodyPr>
            <a:normAutofit/>
          </a:bodyPr>
          <a:lstStyle/>
          <a:p>
            <a:pPr marL="0" indent="0">
              <a:buNone/>
            </a:pPr>
            <a:r>
              <a:rPr lang="en-US" sz="2800" dirty="0" err="1" smtClean="0">
                <a:solidFill>
                  <a:srgbClr val="C73D28"/>
                </a:solidFill>
                <a:latin typeface="Times New Roman"/>
                <a:cs typeface="Times New Roman"/>
              </a:rPr>
              <a:t>Ibn</a:t>
            </a:r>
            <a:r>
              <a:rPr lang="en-US" sz="2800" dirty="0" smtClean="0">
                <a:solidFill>
                  <a:srgbClr val="C73D28"/>
                </a:solidFill>
                <a:latin typeface="Times New Roman"/>
                <a:cs typeface="Times New Roman"/>
              </a:rPr>
              <a:t> </a:t>
            </a:r>
            <a:r>
              <a:rPr lang="en-US" sz="2800" dirty="0" err="1">
                <a:solidFill>
                  <a:srgbClr val="C73D28"/>
                </a:solidFill>
                <a:latin typeface="Times New Roman"/>
                <a:cs typeface="Times New Roman"/>
              </a:rPr>
              <a:t>Sina</a:t>
            </a:r>
            <a:r>
              <a:rPr lang="en-US" sz="2800" dirty="0">
                <a:solidFill>
                  <a:srgbClr val="C73D28"/>
                </a:solidFill>
                <a:latin typeface="Times New Roman"/>
                <a:cs typeface="Times New Roman"/>
              </a:rPr>
              <a:t> </a:t>
            </a:r>
            <a:r>
              <a:rPr lang="en-US" sz="2800" dirty="0" smtClean="0">
                <a:solidFill>
                  <a:srgbClr val="C73D28"/>
                </a:solidFill>
                <a:latin typeface="Times New Roman"/>
                <a:cs typeface="Times New Roman"/>
              </a:rPr>
              <a:t>( </a:t>
            </a:r>
            <a:r>
              <a:rPr lang="en-US" sz="2800" dirty="0">
                <a:solidFill>
                  <a:srgbClr val="C73D28"/>
                </a:solidFill>
                <a:latin typeface="Times New Roman"/>
                <a:cs typeface="Times New Roman"/>
              </a:rPr>
              <a:t>Avicenna </a:t>
            </a:r>
            <a:r>
              <a:rPr lang="en-US" sz="2800" dirty="0" smtClean="0">
                <a:solidFill>
                  <a:srgbClr val="C73D28"/>
                </a:solidFill>
                <a:latin typeface="Times New Roman"/>
                <a:cs typeface="Times New Roman"/>
              </a:rPr>
              <a:t>) </a:t>
            </a:r>
          </a:p>
          <a:p>
            <a:r>
              <a:rPr lang="en-US" sz="2800" dirty="0">
                <a:solidFill>
                  <a:srgbClr val="FFFFFF"/>
                </a:solidFill>
                <a:latin typeface="Times New Roman"/>
                <a:cs typeface="Times New Roman"/>
              </a:rPr>
              <a:t>states that "Body secretions of a host </a:t>
            </a:r>
            <a:r>
              <a:rPr lang="en-US" sz="2800" dirty="0" smtClean="0">
                <a:solidFill>
                  <a:srgbClr val="FFFFFF"/>
                </a:solidFill>
                <a:latin typeface="Times New Roman"/>
                <a:cs typeface="Times New Roman"/>
              </a:rPr>
              <a:t>organism </a:t>
            </a:r>
            <a:r>
              <a:rPr lang="en-US" sz="2800" dirty="0">
                <a:solidFill>
                  <a:srgbClr val="FFFFFF"/>
                </a:solidFill>
                <a:latin typeface="Times New Roman"/>
                <a:cs typeface="Times New Roman"/>
              </a:rPr>
              <a:t>are contaminated by tainted foreign organisms that are not visible by naked eye before the </a:t>
            </a:r>
            <a:r>
              <a:rPr lang="en-US" sz="2800" dirty="0" smtClean="0">
                <a:solidFill>
                  <a:srgbClr val="FFFFFF"/>
                </a:solidFill>
                <a:latin typeface="Times New Roman"/>
                <a:cs typeface="Times New Roman"/>
              </a:rPr>
              <a:t>infection</a:t>
            </a:r>
          </a:p>
          <a:p>
            <a:r>
              <a:rPr lang="en-US" sz="2800" dirty="0">
                <a:solidFill>
                  <a:schemeClr val="bg1"/>
                </a:solidFill>
                <a:latin typeface="Times New Roman"/>
                <a:cs typeface="Times New Roman"/>
              </a:rPr>
              <a:t>He also discovered the contagious nature of </a:t>
            </a:r>
            <a:r>
              <a:rPr lang="en-US" sz="2800" dirty="0" smtClean="0">
                <a:solidFill>
                  <a:schemeClr val="bg1"/>
                </a:solidFill>
                <a:latin typeface="Times New Roman"/>
                <a:cs typeface="Times New Roman"/>
              </a:rPr>
              <a:t>tuberculosis  </a:t>
            </a:r>
          </a:p>
          <a:p>
            <a:r>
              <a:rPr lang="en-US" sz="2800" dirty="0">
                <a:solidFill>
                  <a:srgbClr val="FFFFFF"/>
                </a:solidFill>
                <a:latin typeface="Times New Roman"/>
                <a:cs typeface="Times New Roman"/>
              </a:rPr>
              <a:t>introduced </a:t>
            </a:r>
            <a:r>
              <a:rPr lang="en-US" sz="2800" u="sng" dirty="0" smtClean="0">
                <a:solidFill>
                  <a:srgbClr val="FFFFFF"/>
                </a:solidFill>
                <a:latin typeface="Times New Roman"/>
                <a:cs typeface="Times New Roman"/>
              </a:rPr>
              <a:t>quarantine</a:t>
            </a:r>
            <a:r>
              <a:rPr lang="en-US" sz="2800" dirty="0" smtClean="0">
                <a:solidFill>
                  <a:srgbClr val="FFFFFF"/>
                </a:solidFill>
                <a:latin typeface="Times New Roman"/>
                <a:cs typeface="Times New Roman"/>
              </a:rPr>
              <a:t> </a:t>
            </a:r>
            <a:r>
              <a:rPr lang="en-US" sz="2800" dirty="0">
                <a:solidFill>
                  <a:srgbClr val="FFFFFF"/>
                </a:solidFill>
                <a:latin typeface="Times New Roman"/>
                <a:cs typeface="Times New Roman"/>
              </a:rPr>
              <a:t>as a means of limiting the spread of contagious </a:t>
            </a:r>
            <a:r>
              <a:rPr lang="en-US" sz="2800" dirty="0" smtClean="0">
                <a:solidFill>
                  <a:srgbClr val="FFFFFF"/>
                </a:solidFill>
                <a:latin typeface="Times New Roman"/>
                <a:cs typeface="Times New Roman"/>
              </a:rPr>
              <a:t>diseases</a:t>
            </a:r>
            <a:endParaRPr lang="en-US" sz="2800" dirty="0">
              <a:solidFill>
                <a:srgbClr val="FFFFFF"/>
              </a:solidFill>
              <a:latin typeface="Times New Roman"/>
              <a:cs typeface="Times New Roman"/>
            </a:endParaRPr>
          </a:p>
          <a:p>
            <a:endParaRPr lang="en-US" dirty="0" smtClean="0">
              <a:solidFill>
                <a:srgbClr val="FFFFFF"/>
              </a:solidFill>
            </a:endParaRPr>
          </a:p>
          <a:p>
            <a:endParaRPr lang="en-US" dirty="0" smtClean="0">
              <a:solidFill>
                <a:srgbClr val="FFFFFF"/>
              </a:solidFill>
            </a:endParaRPr>
          </a:p>
          <a:p>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6737481" y="3671025"/>
            <a:ext cx="2135182" cy="2927526"/>
          </a:xfrm>
          <a:prstGeom prst="rect">
            <a:avLst/>
          </a:prstGeom>
        </p:spPr>
      </p:pic>
    </p:spTree>
    <p:extLst>
      <p:ext uri="{BB962C8B-B14F-4D97-AF65-F5344CB8AC3E}">
        <p14:creationId xmlns:p14="http://schemas.microsoft.com/office/powerpoint/2010/main" val="1513663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solidFill>
                  <a:srgbClr val="C99C29"/>
                </a:solidFill>
                <a:latin typeface="Times New Roman"/>
                <a:cs typeface="Times New Roman"/>
              </a:rPr>
              <a:t>   Microbes </a:t>
            </a:r>
            <a:r>
              <a:rPr lang="en-US" sz="3600" b="1" i="1" dirty="0" smtClean="0">
                <a:solidFill>
                  <a:srgbClr val="C99C29"/>
                </a:solidFill>
                <a:latin typeface="Times New Roman"/>
                <a:cs typeface="Times New Roman"/>
              </a:rPr>
              <a:t>&amp;</a:t>
            </a:r>
            <a:r>
              <a:rPr lang="en-US" b="1" i="1" dirty="0" smtClean="0">
                <a:solidFill>
                  <a:srgbClr val="C99C29"/>
                </a:solidFill>
                <a:latin typeface="Times New Roman"/>
                <a:cs typeface="Times New Roman"/>
              </a:rPr>
              <a:t> You</a:t>
            </a:r>
            <a:endParaRPr lang="en-US" i="1" dirty="0">
              <a:solidFill>
                <a:srgbClr val="C99C29"/>
              </a:solidFill>
              <a:latin typeface="Times New Roman"/>
              <a:cs typeface="Times New Roman"/>
            </a:endParaRPr>
          </a:p>
        </p:txBody>
      </p:sp>
      <p:sp>
        <p:nvSpPr>
          <p:cNvPr id="3" name="Content Placeholder 2"/>
          <p:cNvSpPr>
            <a:spLocks noGrp="1"/>
          </p:cNvSpPr>
          <p:nvPr>
            <p:ph idx="1"/>
          </p:nvPr>
        </p:nvSpPr>
        <p:spPr>
          <a:xfrm>
            <a:off x="457200" y="1600200"/>
            <a:ext cx="8433176" cy="4889923"/>
          </a:xfrm>
        </p:spPr>
        <p:txBody>
          <a:bodyPr>
            <a:normAutofit/>
          </a:bodyPr>
          <a:lstStyle/>
          <a:p>
            <a:pPr marL="0" indent="0">
              <a:buNone/>
            </a:pPr>
            <a:r>
              <a:rPr lang="en-US" sz="2800" b="1" dirty="0" smtClean="0">
                <a:solidFill>
                  <a:schemeClr val="tx2">
                    <a:lumMod val="60000"/>
                    <a:lumOff val="40000"/>
                  </a:schemeClr>
                </a:solidFill>
                <a:latin typeface="Times New Roman"/>
                <a:cs typeface="Times New Roman"/>
              </a:rPr>
              <a:t>  </a:t>
            </a:r>
            <a:r>
              <a:rPr lang="en-US" b="1" dirty="0" smtClean="0">
                <a:solidFill>
                  <a:schemeClr val="tx2">
                    <a:lumMod val="60000"/>
                    <a:lumOff val="40000"/>
                  </a:schemeClr>
                </a:solidFill>
                <a:latin typeface="Times New Roman"/>
                <a:cs typeface="Times New Roman"/>
              </a:rPr>
              <a:t>Normal Flora</a:t>
            </a:r>
          </a:p>
          <a:p>
            <a:pPr>
              <a:buNone/>
            </a:pPr>
            <a:endParaRPr lang="en-US" sz="700" dirty="0" smtClean="0">
              <a:solidFill>
                <a:schemeClr val="bg1"/>
              </a:solidFill>
              <a:latin typeface="Times New Roman"/>
              <a:cs typeface="Times New Roman"/>
            </a:endParaRPr>
          </a:p>
          <a:p>
            <a:pPr lvl="1"/>
            <a:r>
              <a:rPr lang="en-US" sz="2000" b="1" i="1" dirty="0" smtClean="0">
                <a:solidFill>
                  <a:schemeClr val="bg1"/>
                </a:solidFill>
                <a:latin typeface="Times New Roman"/>
                <a:cs typeface="Times New Roman"/>
              </a:rPr>
              <a:t>Q:</a:t>
            </a:r>
            <a:r>
              <a:rPr lang="en-US" sz="2000" i="1" dirty="0" smtClean="0">
                <a:solidFill>
                  <a:schemeClr val="bg1"/>
                </a:solidFill>
                <a:latin typeface="Times New Roman"/>
                <a:cs typeface="Times New Roman"/>
              </a:rPr>
              <a:t> Did you always have them?</a:t>
            </a:r>
          </a:p>
          <a:p>
            <a:pPr lvl="1"/>
            <a:r>
              <a:rPr lang="en-US" sz="2000" b="1" i="1" dirty="0" smtClean="0">
                <a:solidFill>
                  <a:schemeClr val="bg1"/>
                </a:solidFill>
                <a:latin typeface="Times New Roman"/>
                <a:cs typeface="Times New Roman"/>
              </a:rPr>
              <a:t>Q:</a:t>
            </a:r>
            <a:r>
              <a:rPr lang="en-US" sz="2000" i="1" dirty="0" smtClean="0">
                <a:solidFill>
                  <a:schemeClr val="bg1"/>
                </a:solidFill>
                <a:latin typeface="Times New Roman"/>
                <a:cs typeface="Times New Roman"/>
              </a:rPr>
              <a:t> Are they everywhere on your body?</a:t>
            </a:r>
          </a:p>
          <a:p>
            <a:pPr lvl="1"/>
            <a:r>
              <a:rPr lang="en-US" sz="2000" b="1" i="1" dirty="0" smtClean="0">
                <a:solidFill>
                  <a:schemeClr val="bg1"/>
                </a:solidFill>
                <a:latin typeface="Times New Roman"/>
                <a:cs typeface="Times New Roman"/>
              </a:rPr>
              <a:t>Q:</a:t>
            </a:r>
            <a:r>
              <a:rPr lang="en-US" sz="2000" i="1" dirty="0" smtClean="0">
                <a:solidFill>
                  <a:schemeClr val="bg1"/>
                </a:solidFill>
                <a:latin typeface="Times New Roman"/>
                <a:cs typeface="Times New Roman"/>
              </a:rPr>
              <a:t> </a:t>
            </a:r>
            <a:r>
              <a:rPr lang="en-US" sz="2000" i="1" dirty="0" smtClean="0">
                <a:solidFill>
                  <a:srgbClr val="FFFFFF"/>
                </a:solidFill>
                <a:latin typeface="Times New Roman"/>
                <a:cs typeface="Times New Roman"/>
              </a:rPr>
              <a:t>Are normal flora</a:t>
            </a:r>
            <a:r>
              <a:rPr lang="en-US" sz="2000" i="1" dirty="0" smtClean="0">
                <a:solidFill>
                  <a:srgbClr val="FFFFFF"/>
                </a:solidFill>
                <a:latin typeface="Times New Roman"/>
                <a:cs typeface="Times New Roman"/>
                <a:hlinkClick r:id="rId3"/>
              </a:rPr>
              <a:t> </a:t>
            </a:r>
            <a:r>
              <a:rPr lang="en-US" sz="2000" i="1" dirty="0" smtClean="0">
                <a:solidFill>
                  <a:srgbClr val="FFFFFF"/>
                </a:solidFill>
                <a:latin typeface="Times New Roman"/>
                <a:cs typeface="Times New Roman"/>
              </a:rPr>
              <a:t>ever harmful</a:t>
            </a:r>
            <a:r>
              <a:rPr lang="en-US" sz="2000" i="1" dirty="0" smtClean="0">
                <a:solidFill>
                  <a:schemeClr val="bg1"/>
                </a:solidFill>
                <a:latin typeface="Times New Roman"/>
                <a:cs typeface="Times New Roman"/>
              </a:rPr>
              <a:t>?</a:t>
            </a:r>
          </a:p>
          <a:p>
            <a:pPr marL="457200" lvl="1" indent="0">
              <a:buNone/>
            </a:pPr>
            <a:r>
              <a:rPr lang="en-US" sz="3200" b="1" dirty="0" smtClean="0">
                <a:solidFill>
                  <a:srgbClr val="558ED5"/>
                </a:solidFill>
                <a:latin typeface="Times New Roman"/>
                <a:cs typeface="Times New Roman"/>
              </a:rPr>
              <a:t>Pathogens</a:t>
            </a:r>
            <a:r>
              <a:rPr lang="en-US" sz="3200" dirty="0" smtClean="0">
                <a:solidFill>
                  <a:schemeClr val="bg1"/>
                </a:solidFill>
                <a:latin typeface="Times New Roman"/>
                <a:cs typeface="Times New Roman"/>
              </a:rPr>
              <a:t> </a:t>
            </a:r>
            <a:endParaRPr lang="en-US" sz="3200" dirty="0" smtClean="0">
              <a:solidFill>
                <a:schemeClr val="bg1"/>
              </a:solidFill>
              <a:latin typeface="Times New Roman"/>
              <a:cs typeface="Times New Roman"/>
            </a:endParaRPr>
          </a:p>
          <a:p>
            <a:pPr marL="457200" lvl="1" indent="0">
              <a:buNone/>
            </a:pPr>
            <a:endParaRPr lang="en-US" sz="3200" dirty="0">
              <a:solidFill>
                <a:schemeClr val="bg1"/>
              </a:solidFill>
              <a:latin typeface="Times New Roman"/>
              <a:cs typeface="Times New Roman"/>
            </a:endParaRPr>
          </a:p>
          <a:p>
            <a:pPr marL="457200" lvl="1" indent="0">
              <a:buNone/>
            </a:pPr>
            <a:r>
              <a:rPr lang="en-US" sz="3200" b="1" dirty="0" smtClean="0">
                <a:solidFill>
                  <a:schemeClr val="accent1"/>
                </a:solidFill>
                <a:latin typeface="Times New Roman"/>
                <a:cs typeface="Times New Roman"/>
              </a:rPr>
              <a:t>Non</a:t>
            </a:r>
            <a:r>
              <a:rPr lang="ar-sa" sz="3200" b="1" dirty="0" smtClean="0">
                <a:solidFill>
                  <a:schemeClr val="accent1"/>
                </a:solidFill>
                <a:latin typeface="Times New Roman"/>
                <a:cs typeface="Times New Roman"/>
              </a:rPr>
              <a:t> </a:t>
            </a:r>
            <a:r>
              <a:rPr lang="en-US" sz="3200" b="1" dirty="0" smtClean="0">
                <a:solidFill>
                  <a:schemeClr val="accent1"/>
                </a:solidFill>
                <a:latin typeface="Times New Roman"/>
                <a:cs typeface="Times New Roman"/>
              </a:rPr>
              <a:t>pathogens</a:t>
            </a:r>
            <a:endParaRPr lang="en-US" sz="3200" b="1" dirty="0" smtClean="0">
              <a:solidFill>
                <a:schemeClr val="accent1"/>
              </a:solidFill>
              <a:latin typeface="Times New Roman"/>
              <a:cs typeface="Times New Roman"/>
            </a:endParaRPr>
          </a:p>
          <a:p>
            <a:pPr lvl="1"/>
            <a:endParaRPr lang="en-US" sz="3200" i="1" dirty="0" smtClean="0">
              <a:solidFill>
                <a:schemeClr val="accent1"/>
              </a:solidFill>
              <a:latin typeface="Times New Roman"/>
              <a:cs typeface="Times New Roman"/>
            </a:endParaRPr>
          </a:p>
          <a:p>
            <a:pPr marL="0" indent="0">
              <a:buNone/>
            </a:pPr>
            <a:r>
              <a:rPr lang="en-US" b="1" dirty="0" smtClean="0">
                <a:solidFill>
                  <a:schemeClr val="accent1"/>
                </a:solidFill>
                <a:latin typeface="Times New Roman"/>
                <a:cs typeface="Times New Roman"/>
              </a:rPr>
              <a:t>    Opportunistic Pathogens </a:t>
            </a:r>
            <a:endParaRPr lang="en-US" dirty="0" smtClean="0">
              <a:solidFill>
                <a:schemeClr val="bg1"/>
              </a:solidFill>
              <a:latin typeface="Times New Roman"/>
              <a:cs typeface="Times New Roman"/>
            </a:endParaRPr>
          </a:p>
          <a:p>
            <a:endParaRPr lang="en-US" i="1" dirty="0" smtClean="0">
              <a:solidFill>
                <a:schemeClr val="bg1"/>
              </a:solidFill>
              <a:latin typeface="Times New Roman"/>
              <a:cs typeface="Times New Roman"/>
            </a:endParaRPr>
          </a:p>
          <a:p>
            <a:endParaRPr lang="en-US" sz="1600" dirty="0" smtClean="0">
              <a:solidFill>
                <a:schemeClr val="bg1"/>
              </a:solidFill>
              <a:latin typeface="Times New Roman"/>
              <a:cs typeface="Times New Roman"/>
            </a:endParaRPr>
          </a:p>
          <a:p>
            <a:endParaRPr lang="en-US" sz="3600" dirty="0">
              <a:solidFill>
                <a:schemeClr val="bg1"/>
              </a:solidFill>
              <a:latin typeface="Times New Roman"/>
              <a:cs typeface="Times New Roman"/>
            </a:endParaRPr>
          </a:p>
        </p:txBody>
      </p:sp>
      <p:pic>
        <p:nvPicPr>
          <p:cNvPr id="4" name="Picture 9" descr="CartoonMicrob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32500" y="968440"/>
            <a:ext cx="2654300" cy="2971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8420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 calcmode="lin" valueType="num">
                                      <p:cBhvr>
                                        <p:cTn id="14"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p:cTn id="21"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i="1" dirty="0">
                <a:solidFill>
                  <a:srgbClr val="C99C29"/>
                </a:solidFill>
                <a:latin typeface="Times New Roman"/>
                <a:cs typeface="Times New Roman"/>
              </a:rPr>
              <a:t>Organisms included in the study of Microbiology</a:t>
            </a:r>
          </a:p>
        </p:txBody>
      </p:sp>
      <p:sp>
        <p:nvSpPr>
          <p:cNvPr id="46083" name="Rectangle 3"/>
          <p:cNvSpPr>
            <a:spLocks noGrp="1" noChangeArrowheads="1"/>
          </p:cNvSpPr>
          <p:nvPr>
            <p:ph type="body" sz="half" idx="1"/>
          </p:nvPr>
        </p:nvSpPr>
        <p:spPr>
          <a:xfrm>
            <a:off x="457200" y="2064886"/>
            <a:ext cx="4038600" cy="5106777"/>
          </a:xfrm>
        </p:spPr>
        <p:txBody>
          <a:bodyPr/>
          <a:lstStyle/>
          <a:p>
            <a:pPr>
              <a:buClr>
                <a:schemeClr val="tx2">
                  <a:lumMod val="60000"/>
                  <a:lumOff val="40000"/>
                </a:schemeClr>
              </a:buClr>
            </a:pPr>
            <a:r>
              <a:rPr lang="en-US" dirty="0" smtClean="0">
                <a:solidFill>
                  <a:srgbClr val="FFFFFF"/>
                </a:solidFill>
                <a:latin typeface="Times New Roman"/>
                <a:cs typeface="Times New Roman"/>
              </a:rPr>
              <a:t>1. Bacteria</a:t>
            </a:r>
          </a:p>
          <a:p>
            <a:pPr>
              <a:buClr>
                <a:schemeClr val="tx2">
                  <a:lumMod val="60000"/>
                  <a:lumOff val="40000"/>
                </a:schemeClr>
              </a:buClr>
            </a:pPr>
            <a:r>
              <a:rPr lang="en-US" dirty="0" smtClean="0">
                <a:solidFill>
                  <a:srgbClr val="FFFFFF"/>
                </a:solidFill>
              </a:rPr>
              <a:t>2. Algae</a:t>
            </a:r>
            <a:endParaRPr lang="en-US" dirty="0">
              <a:solidFill>
                <a:srgbClr val="FFFFFF"/>
              </a:solidFill>
              <a:latin typeface="Times New Roman"/>
              <a:cs typeface="Times New Roman"/>
            </a:endParaRPr>
          </a:p>
          <a:p>
            <a:pPr>
              <a:buClr>
                <a:schemeClr val="tx2">
                  <a:lumMod val="60000"/>
                  <a:lumOff val="40000"/>
                </a:schemeClr>
              </a:buClr>
            </a:pPr>
            <a:r>
              <a:rPr lang="en-US" dirty="0">
                <a:solidFill>
                  <a:srgbClr val="FFFFFF"/>
                </a:solidFill>
                <a:latin typeface="Times New Roman"/>
                <a:cs typeface="Times New Roman"/>
              </a:rPr>
              <a:t>3</a:t>
            </a:r>
            <a:r>
              <a:rPr lang="en-US" dirty="0" smtClean="0">
                <a:solidFill>
                  <a:srgbClr val="FFFFFF"/>
                </a:solidFill>
                <a:latin typeface="Times New Roman"/>
                <a:cs typeface="Times New Roman"/>
              </a:rPr>
              <a:t>. Parasites</a:t>
            </a:r>
          </a:p>
          <a:p>
            <a:pPr>
              <a:buClr>
                <a:schemeClr val="tx2">
                  <a:lumMod val="60000"/>
                  <a:lumOff val="40000"/>
                </a:schemeClr>
              </a:buClr>
            </a:pPr>
            <a:r>
              <a:rPr lang="en-US" dirty="0">
                <a:solidFill>
                  <a:srgbClr val="FFFFFF"/>
                </a:solidFill>
                <a:latin typeface="Times New Roman"/>
                <a:cs typeface="Times New Roman"/>
              </a:rPr>
              <a:t>4</a:t>
            </a:r>
            <a:r>
              <a:rPr lang="en-US" dirty="0" smtClean="0">
                <a:solidFill>
                  <a:srgbClr val="FFFFFF"/>
                </a:solidFill>
                <a:latin typeface="Times New Roman"/>
                <a:cs typeface="Times New Roman"/>
              </a:rPr>
              <a:t>. </a:t>
            </a:r>
            <a:r>
              <a:rPr lang="en-US" dirty="0">
                <a:solidFill>
                  <a:srgbClr val="FFFFFF"/>
                </a:solidFill>
                <a:latin typeface="Times New Roman"/>
                <a:cs typeface="Times New Roman"/>
              </a:rPr>
              <a:t>Yeasts and Molds</a:t>
            </a:r>
          </a:p>
          <a:p>
            <a:pPr lvl="1">
              <a:buClr>
                <a:schemeClr val="tx2">
                  <a:lumMod val="60000"/>
                  <a:lumOff val="40000"/>
                </a:schemeClr>
              </a:buClr>
            </a:pPr>
            <a:r>
              <a:rPr lang="en-US" dirty="0" smtClean="0">
                <a:solidFill>
                  <a:srgbClr val="FFFFFF"/>
                </a:solidFill>
                <a:latin typeface="Times New Roman"/>
                <a:cs typeface="Times New Roman"/>
              </a:rPr>
              <a:t>Fungi</a:t>
            </a:r>
            <a:endParaRPr lang="en-US" dirty="0">
              <a:solidFill>
                <a:srgbClr val="FFFFFF"/>
              </a:solidFill>
              <a:latin typeface="Times New Roman"/>
              <a:cs typeface="Times New Roman"/>
            </a:endParaRPr>
          </a:p>
          <a:p>
            <a:pPr>
              <a:buClr>
                <a:schemeClr val="tx2">
                  <a:lumMod val="60000"/>
                  <a:lumOff val="40000"/>
                </a:schemeClr>
              </a:buClr>
            </a:pPr>
            <a:r>
              <a:rPr lang="en-US" dirty="0">
                <a:solidFill>
                  <a:srgbClr val="FFFFFF"/>
                </a:solidFill>
                <a:latin typeface="Times New Roman"/>
                <a:cs typeface="Times New Roman"/>
              </a:rPr>
              <a:t>5</a:t>
            </a:r>
            <a:r>
              <a:rPr lang="en-US" dirty="0" smtClean="0">
                <a:solidFill>
                  <a:srgbClr val="FFFFFF"/>
                </a:solidFill>
                <a:latin typeface="Times New Roman"/>
                <a:cs typeface="Times New Roman"/>
              </a:rPr>
              <a:t>. </a:t>
            </a:r>
            <a:r>
              <a:rPr lang="en-US" dirty="0">
                <a:solidFill>
                  <a:srgbClr val="FFFFFF"/>
                </a:solidFill>
                <a:latin typeface="Times New Roman"/>
                <a:cs typeface="Times New Roman"/>
              </a:rPr>
              <a:t>Viruses</a:t>
            </a:r>
          </a:p>
        </p:txBody>
      </p:sp>
      <p:sp>
        <p:nvSpPr>
          <p:cNvPr id="46084" name="Rectangle 4"/>
          <p:cNvSpPr>
            <a:spLocks noGrp="1" noChangeArrowheads="1"/>
          </p:cNvSpPr>
          <p:nvPr>
            <p:ph type="body" sz="half" idx="2"/>
          </p:nvPr>
        </p:nvSpPr>
        <p:spPr>
          <a:xfrm>
            <a:off x="4648200" y="1951037"/>
            <a:ext cx="4038600" cy="4525963"/>
          </a:xfrm>
        </p:spPr>
        <p:txBody>
          <a:bodyPr/>
          <a:lstStyle/>
          <a:p>
            <a:pPr>
              <a:buClr>
                <a:srgbClr val="FF0000"/>
              </a:buClr>
            </a:pPr>
            <a:r>
              <a:rPr lang="en-US" i="1" dirty="0" smtClean="0">
                <a:solidFill>
                  <a:srgbClr val="FFFFFF"/>
                </a:solidFill>
              </a:rPr>
              <a:t>Bacteriology</a:t>
            </a:r>
          </a:p>
          <a:p>
            <a:pPr>
              <a:buClr>
                <a:srgbClr val="FF0000"/>
              </a:buClr>
            </a:pPr>
            <a:r>
              <a:rPr lang="en-US" dirty="0" smtClean="0">
                <a:solidFill>
                  <a:srgbClr val="FFFFFF"/>
                </a:solidFill>
              </a:rPr>
              <a:t>Phycology</a:t>
            </a:r>
            <a:endParaRPr lang="en-US" i="1" dirty="0">
              <a:solidFill>
                <a:srgbClr val="FFFFFF"/>
              </a:solidFill>
            </a:endParaRPr>
          </a:p>
          <a:p>
            <a:pPr>
              <a:buClr>
                <a:srgbClr val="FF0000"/>
              </a:buClr>
            </a:pPr>
            <a:r>
              <a:rPr lang="en-US" i="1" dirty="0" smtClean="0">
                <a:solidFill>
                  <a:srgbClr val="FFFFFF"/>
                </a:solidFill>
              </a:rPr>
              <a:t>Parasitology</a:t>
            </a:r>
          </a:p>
          <a:p>
            <a:pPr>
              <a:buClr>
                <a:srgbClr val="FF0000"/>
              </a:buClr>
            </a:pPr>
            <a:endParaRPr lang="en-US" i="1" dirty="0" smtClean="0">
              <a:solidFill>
                <a:srgbClr val="FFFFFF"/>
              </a:solidFill>
            </a:endParaRPr>
          </a:p>
          <a:p>
            <a:pPr>
              <a:buClr>
                <a:srgbClr val="FF0000"/>
              </a:buClr>
            </a:pPr>
            <a:r>
              <a:rPr lang="en-US" i="1" dirty="0" smtClean="0">
                <a:solidFill>
                  <a:srgbClr val="FFFFFF"/>
                </a:solidFill>
              </a:rPr>
              <a:t>Mycology</a:t>
            </a:r>
            <a:endParaRPr lang="en-US" i="1" dirty="0">
              <a:solidFill>
                <a:srgbClr val="FFFFFF"/>
              </a:solidFill>
            </a:endParaRPr>
          </a:p>
          <a:p>
            <a:pPr>
              <a:buClr>
                <a:srgbClr val="FF0000"/>
              </a:buClr>
            </a:pPr>
            <a:r>
              <a:rPr lang="en-US" i="1" dirty="0" smtClean="0">
                <a:solidFill>
                  <a:srgbClr val="FFFFFF"/>
                </a:solidFill>
              </a:rPr>
              <a:t>Virology</a:t>
            </a:r>
          </a:p>
          <a:p>
            <a:pPr marL="0" indent="0">
              <a:buClr>
                <a:srgbClr val="FF0000"/>
              </a:buClr>
              <a:buNone/>
            </a:pPr>
            <a:endParaRPr lang="en-US" i="1" dirty="0" smtClean="0">
              <a:solidFill>
                <a:srgbClr val="FFFFFF"/>
              </a:solidFill>
            </a:endParaRPr>
          </a:p>
          <a:p>
            <a:pPr marL="0" indent="0">
              <a:buClr>
                <a:srgbClr val="FF0000"/>
              </a:buClr>
              <a:buNone/>
            </a:pPr>
            <a:endParaRPr lang="en-US" i="1" dirty="0">
              <a:solidFill>
                <a:srgbClr val="FFFFFF"/>
              </a:solidFill>
            </a:endParaRPr>
          </a:p>
        </p:txBody>
      </p:sp>
      <p:sp>
        <p:nvSpPr>
          <p:cNvPr id="46085" name="Text Box 5"/>
          <p:cNvSpPr txBox="1">
            <a:spLocks noChangeArrowheads="1"/>
          </p:cNvSpPr>
          <p:nvPr/>
        </p:nvSpPr>
        <p:spPr bwMode="auto">
          <a:xfrm>
            <a:off x="1447800" y="58674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p>
        </p:txBody>
      </p:sp>
    </p:spTree>
    <p:extLst>
      <p:ext uri="{BB962C8B-B14F-4D97-AF65-F5344CB8AC3E}">
        <p14:creationId xmlns:p14="http://schemas.microsoft.com/office/powerpoint/2010/main" val="1416519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additive="base">
                                        <p:cTn id="31"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6083">
                                            <p:txEl>
                                              <p:pRg st="5" end="5"/>
                                            </p:txEl>
                                          </p:spTgt>
                                        </p:tgtEl>
                                        <p:attrNameLst>
                                          <p:attrName>style.visibility</p:attrName>
                                        </p:attrNameLst>
                                      </p:cBhvr>
                                      <p:to>
                                        <p:strVal val="visible"/>
                                      </p:to>
                                    </p:set>
                                    <p:anim calcmode="lin" valueType="num">
                                      <p:cBhvr additive="base">
                                        <p:cTn id="37"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6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6084">
                                            <p:txEl>
                                              <p:pRg st="0" end="0"/>
                                            </p:txEl>
                                          </p:spTgt>
                                        </p:tgtEl>
                                        <p:attrNameLst>
                                          <p:attrName>style.visibility</p:attrName>
                                        </p:attrNameLst>
                                      </p:cBhvr>
                                      <p:to>
                                        <p:strVal val="visible"/>
                                      </p:to>
                                    </p:set>
                                    <p:anim calcmode="lin" valueType="num">
                                      <p:cBhvr additive="base">
                                        <p:cTn id="43" dur="500" fill="hold"/>
                                        <p:tgtEl>
                                          <p:spTgt spid="4608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6084">
                                            <p:txEl>
                                              <p:pRg st="1" end="1"/>
                                            </p:txEl>
                                          </p:spTgt>
                                        </p:tgtEl>
                                        <p:attrNameLst>
                                          <p:attrName>style.visibility</p:attrName>
                                        </p:attrNameLst>
                                      </p:cBhvr>
                                      <p:to>
                                        <p:strVal val="visible"/>
                                      </p:to>
                                    </p:set>
                                    <p:anim calcmode="lin" valueType="num">
                                      <p:cBhvr additive="base">
                                        <p:cTn id="49" dur="500" fill="hold"/>
                                        <p:tgtEl>
                                          <p:spTgt spid="46084">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6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6084">
                                            <p:txEl>
                                              <p:pRg st="2" end="2"/>
                                            </p:txEl>
                                          </p:spTgt>
                                        </p:tgtEl>
                                        <p:attrNameLst>
                                          <p:attrName>style.visibility</p:attrName>
                                        </p:attrNameLst>
                                      </p:cBhvr>
                                      <p:to>
                                        <p:strVal val="visible"/>
                                      </p:to>
                                    </p:set>
                                    <p:anim calcmode="lin" valueType="num">
                                      <p:cBhvr additive="base">
                                        <p:cTn id="55" dur="500" fill="hold"/>
                                        <p:tgtEl>
                                          <p:spTgt spid="46084">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60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6084">
                                            <p:txEl>
                                              <p:pRg st="4" end="4"/>
                                            </p:txEl>
                                          </p:spTgt>
                                        </p:tgtEl>
                                        <p:attrNameLst>
                                          <p:attrName>style.visibility</p:attrName>
                                        </p:attrNameLst>
                                      </p:cBhvr>
                                      <p:to>
                                        <p:strVal val="visible"/>
                                      </p:to>
                                    </p:set>
                                    <p:anim calcmode="lin" valueType="num">
                                      <p:cBhvr additive="base">
                                        <p:cTn id="61" dur="500" fill="hold"/>
                                        <p:tgtEl>
                                          <p:spTgt spid="4608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60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6084">
                                            <p:txEl>
                                              <p:pRg st="5" end="5"/>
                                            </p:txEl>
                                          </p:spTgt>
                                        </p:tgtEl>
                                        <p:attrNameLst>
                                          <p:attrName>style.visibility</p:attrName>
                                        </p:attrNameLst>
                                      </p:cBhvr>
                                      <p:to>
                                        <p:strVal val="visible"/>
                                      </p:to>
                                    </p:set>
                                    <p:anim calcmode="lin" valueType="num">
                                      <p:cBhvr additive="base">
                                        <p:cTn id="67" dur="500" fill="hold"/>
                                        <p:tgtEl>
                                          <p:spTgt spid="46084">
                                            <p:txEl>
                                              <p:pRg st="5" end="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4608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P spid="4608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640960" cy="1048221"/>
          </a:xfrm>
        </p:spPr>
        <p:txBody>
          <a:bodyPr/>
          <a:lstStyle/>
          <a:p>
            <a:r>
              <a:rPr lang="en-US" sz="4400" b="1" dirty="0" smtClean="0">
                <a:solidFill>
                  <a:srgbClr val="FF0000"/>
                </a:solidFill>
                <a:effectLst>
                  <a:outerShdw blurRad="38100" dist="38100" dir="2700000" algn="tl">
                    <a:srgbClr val="000000">
                      <a:alpha val="43137"/>
                    </a:srgbClr>
                  </a:outerShdw>
                </a:effectLst>
              </a:rPr>
              <a:t>Classification of Microorganism </a:t>
            </a:r>
            <a:endParaRPr lang="en-US" sz="44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275856" y="1988840"/>
            <a:ext cx="193529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Prokaryotes</a:t>
            </a:r>
            <a:endParaRPr lang="en-US" sz="2400" dirty="0">
              <a:solidFill>
                <a:srgbClr val="FF0000"/>
              </a:solidFill>
            </a:endParaRPr>
          </a:p>
        </p:txBody>
      </p:sp>
      <p:sp>
        <p:nvSpPr>
          <p:cNvPr id="5" name="TextBox 4"/>
          <p:cNvSpPr txBox="1"/>
          <p:nvPr/>
        </p:nvSpPr>
        <p:spPr>
          <a:xfrm>
            <a:off x="6358652" y="2204864"/>
            <a:ext cx="180679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Eukaryotes</a:t>
            </a:r>
            <a:endParaRPr lang="en-US" sz="2400" dirty="0">
              <a:solidFill>
                <a:srgbClr val="FF0000"/>
              </a:solidFill>
            </a:endParaRPr>
          </a:p>
        </p:txBody>
      </p:sp>
      <p:cxnSp>
        <p:nvCxnSpPr>
          <p:cNvPr id="6" name="Straight Connector 5"/>
          <p:cNvCxnSpPr/>
          <p:nvPr/>
        </p:nvCxnSpPr>
        <p:spPr>
          <a:xfrm>
            <a:off x="5868144" y="1484784"/>
            <a:ext cx="1740523" cy="576064"/>
          </a:xfrm>
          <a:prstGeom prst="line">
            <a:avLst/>
          </a:prstGeom>
          <a:ln>
            <a:solidFill>
              <a:schemeClr val="bg1"/>
            </a:solidFill>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923928" y="1484784"/>
            <a:ext cx="1584176" cy="43204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699792" y="2708920"/>
            <a:ext cx="309634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Pro </a:t>
            </a:r>
            <a:r>
              <a:rPr lang="en-US" dirty="0" smtClean="0">
                <a:sym typeface="Wingdings"/>
              </a:rPr>
              <a:t> Before</a:t>
            </a:r>
          </a:p>
          <a:p>
            <a:pPr algn="ctr"/>
            <a:r>
              <a:rPr lang="en-US" dirty="0" smtClean="0">
                <a:sym typeface="Wingdings"/>
              </a:rPr>
              <a:t>Before nucleus , cells without nucleus</a:t>
            </a:r>
            <a:endParaRPr lang="en-US" dirty="0"/>
          </a:p>
        </p:txBody>
      </p:sp>
      <p:sp>
        <p:nvSpPr>
          <p:cNvPr id="15" name="TextBox 14"/>
          <p:cNvSpPr txBox="1"/>
          <p:nvPr/>
        </p:nvSpPr>
        <p:spPr>
          <a:xfrm>
            <a:off x="6156176" y="2996952"/>
            <a:ext cx="200926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sym typeface="Wingdings"/>
              </a:rPr>
              <a:t>Eu</a:t>
            </a:r>
            <a:r>
              <a:rPr lang="en-US" dirty="0" smtClean="0">
                <a:sym typeface="Wingdings"/>
              </a:rPr>
              <a:t> true or good</a:t>
            </a:r>
          </a:p>
          <a:p>
            <a:r>
              <a:rPr lang="en-US" dirty="0" smtClean="0">
                <a:sym typeface="Wingdings"/>
              </a:rPr>
              <a:t>Cells that have nucleus      .</a:t>
            </a:r>
          </a:p>
          <a:p>
            <a:endParaRPr lang="en-US" dirty="0"/>
          </a:p>
        </p:txBody>
      </p:sp>
      <p:cxnSp>
        <p:nvCxnSpPr>
          <p:cNvPr id="17" name="Straight Arrow Connector 16"/>
          <p:cNvCxnSpPr>
            <a:stCxn id="4" idx="2"/>
          </p:cNvCxnSpPr>
          <p:nvPr/>
        </p:nvCxnSpPr>
        <p:spPr>
          <a:xfrm flipH="1">
            <a:off x="4211960" y="2450505"/>
            <a:ext cx="31544" cy="25841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7524328" y="2708920"/>
            <a:ext cx="12331" cy="33042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699792" y="4725144"/>
            <a:ext cx="2564874"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Have no nucleus, </a:t>
            </a:r>
          </a:p>
          <a:p>
            <a:pPr algn="ctr"/>
            <a:r>
              <a:rPr lang="en-US" dirty="0" smtClean="0"/>
              <a:t>Have no membrane bond organelles </a:t>
            </a:r>
          </a:p>
          <a:p>
            <a:pPr algn="ctr"/>
            <a:r>
              <a:rPr lang="en-US" dirty="0" smtClean="0"/>
              <a:t>less complex</a:t>
            </a:r>
          </a:p>
          <a:p>
            <a:pPr algn="ctr"/>
            <a:r>
              <a:rPr lang="en-US" dirty="0" smtClean="0">
                <a:solidFill>
                  <a:srgbClr val="008000"/>
                </a:solidFill>
              </a:rPr>
              <a:t> </a:t>
            </a:r>
            <a:r>
              <a:rPr lang="en-US" i="1" dirty="0" smtClean="0">
                <a:solidFill>
                  <a:srgbClr val="008000"/>
                </a:solidFill>
              </a:rPr>
              <a:t>Bacteria</a:t>
            </a:r>
            <a:r>
              <a:rPr lang="en-US" dirty="0" smtClean="0">
                <a:solidFill>
                  <a:srgbClr val="008000"/>
                </a:solidFill>
              </a:rPr>
              <a:t> &amp; </a:t>
            </a:r>
            <a:r>
              <a:rPr lang="en-US" dirty="0" err="1" smtClean="0">
                <a:solidFill>
                  <a:srgbClr val="008000"/>
                </a:solidFill>
              </a:rPr>
              <a:t>Archea</a:t>
            </a:r>
            <a:endParaRPr lang="en-US" i="1" dirty="0">
              <a:solidFill>
                <a:srgbClr val="008000"/>
              </a:solidFill>
            </a:endParaRPr>
          </a:p>
        </p:txBody>
      </p:sp>
      <p:sp>
        <p:nvSpPr>
          <p:cNvPr id="23" name="TextBox 22"/>
          <p:cNvSpPr txBox="1"/>
          <p:nvPr/>
        </p:nvSpPr>
        <p:spPr>
          <a:xfrm>
            <a:off x="5508104" y="4725144"/>
            <a:ext cx="2657339" cy="175432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Have true nucleus</a:t>
            </a:r>
          </a:p>
          <a:p>
            <a:pPr algn="ctr"/>
            <a:r>
              <a:rPr lang="en-US" dirty="0" smtClean="0"/>
              <a:t>Many membrane bond organelles</a:t>
            </a:r>
          </a:p>
          <a:p>
            <a:pPr algn="ctr"/>
            <a:r>
              <a:rPr lang="en-US" b="1" i="1" dirty="0" smtClean="0">
                <a:solidFill>
                  <a:srgbClr val="008000"/>
                </a:solidFill>
                <a:sym typeface="Wingdings"/>
              </a:rPr>
              <a:t>ex</a:t>
            </a:r>
            <a:r>
              <a:rPr lang="en-US" b="1" i="1" dirty="0">
                <a:solidFill>
                  <a:srgbClr val="008000"/>
                </a:solidFill>
                <a:sym typeface="Wingdings"/>
              </a:rPr>
              <a:t>. </a:t>
            </a:r>
            <a:r>
              <a:rPr lang="en-US" dirty="0" smtClean="0">
                <a:solidFill>
                  <a:srgbClr val="008000"/>
                </a:solidFill>
                <a:sym typeface="Wingdings"/>
              </a:rPr>
              <a:t>Algae, protozoa, fungi, plants, animals, and humans.</a:t>
            </a:r>
          </a:p>
        </p:txBody>
      </p:sp>
      <p:cxnSp>
        <p:nvCxnSpPr>
          <p:cNvPr id="27" name="Straight Arrow Connector 26"/>
          <p:cNvCxnSpPr/>
          <p:nvPr/>
        </p:nvCxnSpPr>
        <p:spPr>
          <a:xfrm>
            <a:off x="7018053" y="4197281"/>
            <a:ext cx="0" cy="52786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4" idx="2"/>
            <a:endCxn id="22" idx="0"/>
          </p:cNvCxnSpPr>
          <p:nvPr/>
        </p:nvCxnSpPr>
        <p:spPr>
          <a:xfrm flipH="1">
            <a:off x="3982229" y="3632250"/>
            <a:ext cx="265735" cy="109289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148064" y="1124744"/>
            <a:ext cx="1210588" cy="461665"/>
          </a:xfrm>
          <a:prstGeom prst="rect">
            <a:avLst/>
          </a:prstGeom>
          <a:ln>
            <a:solidFill>
              <a:srgbClr val="000000"/>
            </a:solid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dirty="0" smtClean="0"/>
              <a:t>Cellular</a:t>
            </a:r>
            <a:endParaRPr lang="en-US" sz="2400" dirty="0"/>
          </a:p>
        </p:txBody>
      </p:sp>
      <p:sp>
        <p:nvSpPr>
          <p:cNvPr id="32" name="TextBox 31"/>
          <p:cNvSpPr txBox="1"/>
          <p:nvPr/>
        </p:nvSpPr>
        <p:spPr>
          <a:xfrm>
            <a:off x="869863" y="1196752"/>
            <a:ext cx="1164501" cy="400110"/>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n-US" sz="2000" dirty="0" err="1" smtClean="0"/>
              <a:t>Acellular</a:t>
            </a:r>
            <a:endParaRPr lang="en-US" dirty="0" smtClean="0"/>
          </a:p>
        </p:txBody>
      </p:sp>
      <p:cxnSp>
        <p:nvCxnSpPr>
          <p:cNvPr id="47" name="Straight Arrow Connector 46"/>
          <p:cNvCxnSpPr>
            <a:stCxn id="2" idx="2"/>
          </p:cNvCxnSpPr>
          <p:nvPr/>
        </p:nvCxnSpPr>
        <p:spPr>
          <a:xfrm>
            <a:off x="4499992" y="1092845"/>
            <a:ext cx="432048" cy="1759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 idx="2"/>
          </p:cNvCxnSpPr>
          <p:nvPr/>
        </p:nvCxnSpPr>
        <p:spPr>
          <a:xfrm flipH="1">
            <a:off x="2123728" y="1092845"/>
            <a:ext cx="2376264" cy="3199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32" idx="2"/>
          </p:cNvCxnSpPr>
          <p:nvPr/>
        </p:nvCxnSpPr>
        <p:spPr>
          <a:xfrm flipH="1">
            <a:off x="1403648" y="1596862"/>
            <a:ext cx="48466" cy="68001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95536" y="2348880"/>
            <a:ext cx="1944216" cy="424731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85750" indent="-285750">
              <a:buFont typeface="Wingdings" charset="2"/>
              <a:buChar char="§"/>
            </a:pPr>
            <a:r>
              <a:rPr lang="en-US" dirty="0" smtClean="0"/>
              <a:t>They are not cells and have no cell membrane. </a:t>
            </a:r>
          </a:p>
          <a:p>
            <a:pPr marL="285750" indent="-285750">
              <a:buFont typeface="Arial"/>
              <a:buChar char="•"/>
            </a:pPr>
            <a:r>
              <a:rPr lang="en-US" dirty="0" smtClean="0"/>
              <a:t>They are composed of few genes protected by a protein coat</a:t>
            </a:r>
          </a:p>
          <a:p>
            <a:pPr algn="ctr"/>
            <a:r>
              <a:rPr lang="en-US" b="1" dirty="0">
                <a:solidFill>
                  <a:srgbClr val="008000"/>
                </a:solidFill>
              </a:rPr>
              <a:t>e</a:t>
            </a:r>
            <a:r>
              <a:rPr lang="en-US" b="1" dirty="0" smtClean="0">
                <a:solidFill>
                  <a:srgbClr val="008000"/>
                </a:solidFill>
              </a:rPr>
              <a:t>x</a:t>
            </a:r>
            <a:r>
              <a:rPr lang="en-US" dirty="0">
                <a:solidFill>
                  <a:srgbClr val="008000"/>
                </a:solidFill>
              </a:rPr>
              <a:t>. Viruses.</a:t>
            </a:r>
          </a:p>
          <a:p>
            <a:pPr marL="285750" indent="-285750">
              <a:buFont typeface="Arial"/>
              <a:buChar char="•"/>
            </a:pPr>
            <a:r>
              <a:rPr lang="en-US" dirty="0"/>
              <a:t>They </a:t>
            </a:r>
            <a:r>
              <a:rPr lang="en-US" dirty="0" smtClean="0"/>
              <a:t>can live an reproduce only when inside a living cell. </a:t>
            </a:r>
            <a:endParaRPr lang="en-US" dirty="0"/>
          </a:p>
        </p:txBody>
      </p:sp>
      <p:sp>
        <p:nvSpPr>
          <p:cNvPr id="3" name="TextBox 2"/>
          <p:cNvSpPr txBox="1"/>
          <p:nvPr/>
        </p:nvSpPr>
        <p:spPr>
          <a:xfrm>
            <a:off x="423333" y="1495778"/>
            <a:ext cx="184666" cy="369332"/>
          </a:xfrm>
          <a:prstGeom prst="rect">
            <a:avLst/>
          </a:prstGeom>
          <a:noFill/>
        </p:spPr>
        <p:txBody>
          <a:bodyPr wrap="none" rtlCol="0">
            <a:spAutoFit/>
          </a:bodyPr>
          <a:lstStyle/>
          <a:p>
            <a:endParaRPr lang="en-US" dirty="0"/>
          </a:p>
        </p:txBody>
      </p:sp>
      <p:sp>
        <p:nvSpPr>
          <p:cNvPr id="9" name="TextBox 8"/>
          <p:cNvSpPr txBox="1"/>
          <p:nvPr/>
        </p:nvSpPr>
        <p:spPr>
          <a:xfrm>
            <a:off x="5080000" y="434622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129365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fontAlgn="t"/>
            <a:r>
              <a:rPr lang="en-US" sz="3200" b="1" dirty="0">
                <a:solidFill>
                  <a:srgbClr val="FF0000"/>
                </a:solidFill>
              </a:rPr>
              <a:t>Prokaryotic </a:t>
            </a:r>
            <a:r>
              <a:rPr lang="en-US" sz="3200" b="1" dirty="0" smtClean="0">
                <a:solidFill>
                  <a:srgbClr val="FF0000"/>
                </a:solidFill>
              </a:rPr>
              <a:t>Cell</a:t>
            </a:r>
            <a:r>
              <a:rPr lang="en-US" sz="3200" dirty="0">
                <a:solidFill>
                  <a:srgbClr val="FF0000"/>
                </a:solidFill>
              </a:rPr>
              <a:t> </a:t>
            </a:r>
            <a:r>
              <a:rPr lang="en-US" sz="3200" dirty="0" smtClean="0">
                <a:solidFill>
                  <a:srgbClr val="FF0000"/>
                </a:solidFill>
              </a:rPr>
              <a:t>&amp;  </a:t>
            </a:r>
            <a:r>
              <a:rPr lang="en-US" sz="3200" b="1" dirty="0" smtClean="0">
                <a:solidFill>
                  <a:srgbClr val="FF0000"/>
                </a:solidFill>
              </a:rPr>
              <a:t>Eukaryotic </a:t>
            </a:r>
            <a:r>
              <a:rPr lang="en-US" sz="3200" b="1" dirty="0">
                <a:solidFill>
                  <a:srgbClr val="FF0000"/>
                </a:solidFill>
              </a:rPr>
              <a:t>Cell</a:t>
            </a:r>
            <a:r>
              <a:rPr lang="en-US" sz="3200" dirty="0">
                <a:solidFill>
                  <a:srgbClr val="FF0000"/>
                </a:solidFill>
              </a:rPr>
              <a:t/>
            </a:r>
            <a:br>
              <a:rPr lang="en-US" sz="3200" dirty="0">
                <a:solidFill>
                  <a:srgbClr val="FF0000"/>
                </a:solidFill>
              </a:rPr>
            </a:br>
            <a:endParaRPr lang="en-US" sz="3200" dirty="0">
              <a:solidFill>
                <a:srgbClr val="FF0000"/>
              </a:solidFill>
            </a:endParaRPr>
          </a:p>
        </p:txBody>
      </p:sp>
      <p:pic>
        <p:nvPicPr>
          <p:cNvPr id="6" name="Content Placeholder 5" descr="prokaryotic-and-eukaryotic-cell-structures.jpg"/>
          <p:cNvPicPr>
            <a:picLocks noGrp="1" noChangeAspect="1"/>
          </p:cNvPicPr>
          <p:nvPr>
            <p:ph idx="1"/>
          </p:nvPr>
        </p:nvPicPr>
        <p:blipFill>
          <a:blip r:embed="rId3">
            <a:extLst>
              <a:ext uri="{28A0092B-C50C-407E-A947-70E740481C1C}">
                <a14:useLocalDpi xmlns:a14="http://schemas.microsoft.com/office/drawing/2010/main" val="0"/>
              </a:ext>
            </a:extLst>
          </a:blip>
          <a:srcRect t="2697" b="2697"/>
          <a:stretch>
            <a:fillRect/>
          </a:stretch>
        </p:blipFill>
        <p:spPr>
          <a:xfrm>
            <a:off x="457200" y="904398"/>
            <a:ext cx="8077200" cy="5257800"/>
          </a:xfrm>
        </p:spPr>
      </p:pic>
      <p:sp>
        <p:nvSpPr>
          <p:cNvPr id="3" name="Rectangle 2"/>
          <p:cNvSpPr/>
          <p:nvPr/>
        </p:nvSpPr>
        <p:spPr>
          <a:xfrm>
            <a:off x="457200" y="6162198"/>
            <a:ext cx="4572000" cy="646331"/>
          </a:xfrm>
          <a:prstGeom prst="rect">
            <a:avLst/>
          </a:prstGeom>
        </p:spPr>
        <p:txBody>
          <a:bodyPr>
            <a:spAutoFit/>
          </a:bodyPr>
          <a:lstStyle/>
          <a:p>
            <a:r>
              <a:rPr lang="en-US" dirty="0" smtClean="0"/>
              <a:t> </a:t>
            </a:r>
            <a:r>
              <a:rPr lang="en-US" dirty="0">
                <a:solidFill>
                  <a:srgbClr val="EEECE1"/>
                </a:solidFill>
              </a:rPr>
              <a:t>page 35 (Table 3-1) </a:t>
            </a:r>
            <a:br>
              <a:rPr lang="en-US" dirty="0">
                <a:solidFill>
                  <a:srgbClr val="EEECE1"/>
                </a:solidFill>
              </a:rPr>
            </a:br>
            <a:endParaRPr lang="en-US" dirty="0">
              <a:solidFill>
                <a:srgbClr val="EEECE1"/>
              </a:solidFill>
            </a:endParaRPr>
          </a:p>
        </p:txBody>
      </p:sp>
    </p:spTree>
    <p:extLst>
      <p:ext uri="{BB962C8B-B14F-4D97-AF65-F5344CB8AC3E}">
        <p14:creationId xmlns:p14="http://schemas.microsoft.com/office/powerpoint/2010/main" val="16594346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1491" y="172515"/>
            <a:ext cx="7418973" cy="6515100"/>
          </a:xfrm>
          <a:prstGeom prst="rect">
            <a:avLst/>
          </a:prstGeom>
        </p:spPr>
      </p:pic>
    </p:spTree>
    <p:extLst>
      <p:ext uri="{BB962C8B-B14F-4D97-AF65-F5344CB8AC3E}">
        <p14:creationId xmlns:p14="http://schemas.microsoft.com/office/powerpoint/2010/main" val="3424218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dirty="0" smtClean="0">
                <a:solidFill>
                  <a:srgbClr val="FFFFFF"/>
                </a:solidFill>
              </a:rPr>
              <a:t/>
            </a:r>
            <a:br>
              <a:rPr lang="en-US" dirty="0" smtClean="0">
                <a:solidFill>
                  <a:srgbClr val="FFFFFF"/>
                </a:solidFill>
              </a:rPr>
            </a:br>
            <a:r>
              <a:rPr lang="en-US" sz="4000" i="1" dirty="0" smtClean="0">
                <a:solidFill>
                  <a:srgbClr val="C99C29"/>
                </a:solidFill>
                <a:latin typeface="Times New Roman"/>
                <a:cs typeface="Times New Roman"/>
              </a:rPr>
              <a:t>Eukaryotic vs. Prokaryotic</a:t>
            </a:r>
            <a:r>
              <a:rPr lang="en-US" i="1" dirty="0" smtClean="0">
                <a:solidFill>
                  <a:srgbClr val="C99C29"/>
                </a:solidFill>
                <a:latin typeface="Times New Roman"/>
                <a:cs typeface="Times New Roman"/>
              </a:rPr>
              <a:t/>
            </a:r>
            <a:br>
              <a:rPr lang="en-US" i="1" dirty="0" smtClean="0">
                <a:solidFill>
                  <a:srgbClr val="C99C29"/>
                </a:solidFill>
                <a:latin typeface="Times New Roman"/>
                <a:cs typeface="Times New Roman"/>
              </a:rPr>
            </a:br>
            <a:r>
              <a:rPr lang="en-US" i="1" dirty="0" smtClean="0">
                <a:solidFill>
                  <a:srgbClr val="C99C29"/>
                </a:solidFill>
                <a:latin typeface="Times New Roman"/>
                <a:cs typeface="Times New Roman"/>
              </a:rPr>
              <a:t/>
            </a:r>
            <a:br>
              <a:rPr lang="en-US" i="1" dirty="0" smtClean="0">
                <a:solidFill>
                  <a:srgbClr val="C99C29"/>
                </a:solidFill>
                <a:latin typeface="Times New Roman"/>
                <a:cs typeface="Times New Roman"/>
              </a:rPr>
            </a:br>
            <a:endParaRPr lang="en-US" i="1" dirty="0">
              <a:solidFill>
                <a:srgbClr val="C99C29"/>
              </a:solidFill>
              <a:latin typeface="Times New Roman"/>
              <a:cs typeface="Times New Roman"/>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7574470"/>
              </p:ext>
            </p:extLst>
          </p:nvPr>
        </p:nvGraphicFramePr>
        <p:xfrm>
          <a:off x="457200" y="990784"/>
          <a:ext cx="8229600" cy="5760719"/>
        </p:xfrm>
        <a:graphic>
          <a:graphicData uri="http://schemas.openxmlformats.org/drawingml/2006/table">
            <a:tbl>
              <a:tblPr firstRow="1" bandRow="1">
                <a:tableStyleId>{5C22544A-7EE6-4342-B048-85BDC9FD1C3A}</a:tableStyleId>
              </a:tblPr>
              <a:tblGrid>
                <a:gridCol w="1602765"/>
                <a:gridCol w="3066715"/>
                <a:gridCol w="3560120"/>
              </a:tblGrid>
              <a:tr h="362434">
                <a:tc>
                  <a:txBody>
                    <a:bodyPr/>
                    <a:lstStyle/>
                    <a:p>
                      <a:endParaRPr lang="en-US" dirty="0"/>
                    </a:p>
                  </a:txBody>
                  <a:tcPr/>
                </a:tc>
                <a:tc>
                  <a:txBody>
                    <a:bodyPr/>
                    <a:lstStyle/>
                    <a:p>
                      <a:r>
                        <a:rPr lang="en-US" sz="1800" b="1" kern="1200" dirty="0" smtClean="0">
                          <a:solidFill>
                            <a:schemeClr val="lt1"/>
                          </a:solidFill>
                          <a:latin typeface="+mn-lt"/>
                          <a:ea typeface="+mn-ea"/>
                          <a:cs typeface="+mn-cs"/>
                        </a:rPr>
                        <a:t>Eukaryotic Cell</a:t>
                      </a:r>
                      <a:endParaRPr lang="en-US" dirty="0"/>
                    </a:p>
                  </a:txBody>
                  <a:tcPr/>
                </a:tc>
                <a:tc>
                  <a:txBody>
                    <a:bodyPr/>
                    <a:lstStyle/>
                    <a:p>
                      <a:r>
                        <a:rPr lang="en-US" sz="1800" b="1" kern="1200" dirty="0" smtClean="0">
                          <a:solidFill>
                            <a:schemeClr val="lt1"/>
                          </a:solidFill>
                          <a:latin typeface="+mn-lt"/>
                          <a:ea typeface="+mn-ea"/>
                          <a:cs typeface="+mn-cs"/>
                        </a:rPr>
                        <a:t>Prokaryotic Cell</a:t>
                      </a:r>
                      <a:endParaRPr lang="en-US" dirty="0"/>
                    </a:p>
                  </a:txBody>
                  <a:tcPr/>
                </a:tc>
              </a:tr>
              <a:tr h="6255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Biological distribution</a:t>
                      </a:r>
                      <a:endParaRPr lang="x-none" sz="1800" b="1" dirty="0" smtClean="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All animals and protozoa</a:t>
                      </a:r>
                      <a:endParaRPr lang="x-none" sz="1800" dirty="0" smtClean="0">
                        <a:solidFill>
                          <a:schemeClr val="tx2"/>
                        </a:solidFill>
                      </a:endParaRPr>
                    </a:p>
                    <a:p>
                      <a:endParaRPr lang="en-US" dirty="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All bacteria</a:t>
                      </a:r>
                      <a:endParaRPr lang="x-none" sz="1800" dirty="0" smtClean="0">
                        <a:solidFill>
                          <a:schemeClr val="tx2"/>
                        </a:solidFill>
                      </a:endParaRPr>
                    </a:p>
                    <a:p>
                      <a:endParaRPr lang="en-US" dirty="0">
                        <a:solidFill>
                          <a:schemeClr val="tx2"/>
                        </a:solidFill>
                      </a:endParaRPr>
                    </a:p>
                  </a:txBody>
                  <a:tcPr/>
                </a:tc>
              </a:tr>
              <a:tr h="362434">
                <a:tc>
                  <a:txBody>
                    <a:bodyPr/>
                    <a:lstStyle/>
                    <a:p>
                      <a:r>
                        <a:rPr lang="en-US" sz="1800" b="1" kern="1200" dirty="0" smtClean="0">
                          <a:solidFill>
                            <a:schemeClr val="tx2"/>
                          </a:solidFill>
                          <a:latin typeface="+mn-lt"/>
                          <a:ea typeface="+mn-ea"/>
                          <a:cs typeface="+mn-cs"/>
                        </a:rPr>
                        <a:t>Nucleus</a:t>
                      </a:r>
                      <a:endParaRPr lang="en-US" dirty="0">
                        <a:solidFill>
                          <a:schemeClr val="tx2"/>
                        </a:solidFill>
                      </a:endParaRPr>
                    </a:p>
                  </a:txBody>
                  <a:tcPr/>
                </a:tc>
                <a:tc>
                  <a:txBody>
                    <a:bodyPr/>
                    <a:lstStyle/>
                    <a:p>
                      <a:r>
                        <a:rPr lang="en-US" dirty="0" smtClean="0">
                          <a:solidFill>
                            <a:schemeClr val="tx2"/>
                          </a:solidFill>
                        </a:rPr>
                        <a:t>Present</a:t>
                      </a:r>
                      <a:endParaRPr lang="en-US" dirty="0">
                        <a:solidFill>
                          <a:schemeClr val="tx2"/>
                        </a:solidFill>
                      </a:endParaRPr>
                    </a:p>
                  </a:txBody>
                  <a:tcPr/>
                </a:tc>
                <a:tc>
                  <a:txBody>
                    <a:bodyPr/>
                    <a:lstStyle/>
                    <a:p>
                      <a:r>
                        <a:rPr lang="en-US" dirty="0" smtClean="0">
                          <a:solidFill>
                            <a:schemeClr val="tx2"/>
                          </a:solidFill>
                        </a:rPr>
                        <a:t>Absent</a:t>
                      </a:r>
                      <a:endParaRPr lang="en-US" dirty="0">
                        <a:solidFill>
                          <a:schemeClr val="tx2"/>
                        </a:solidFill>
                      </a:endParaRPr>
                    </a:p>
                  </a:txBody>
                  <a:tcPr/>
                </a:tc>
              </a:tr>
              <a:tr h="625572">
                <a:tc>
                  <a:txBody>
                    <a:bodyPr/>
                    <a:lstStyle/>
                    <a:p>
                      <a:r>
                        <a:rPr lang="en-US" sz="1800" b="1" kern="1200" dirty="0" smtClean="0">
                          <a:solidFill>
                            <a:schemeClr val="tx2"/>
                          </a:solidFill>
                          <a:latin typeface="+mn-lt"/>
                          <a:ea typeface="+mn-ea"/>
                          <a:cs typeface="+mn-cs"/>
                        </a:rPr>
                        <a:t>Cell Type</a:t>
                      </a:r>
                      <a:endParaRPr lang="en-US" dirty="0">
                        <a:solidFill>
                          <a:schemeClr val="tx2"/>
                        </a:solidFill>
                      </a:endParaRPr>
                    </a:p>
                  </a:txBody>
                  <a:tcPr/>
                </a:tc>
                <a:tc>
                  <a:txBody>
                    <a:bodyPr/>
                    <a:lstStyle/>
                    <a:p>
                      <a:r>
                        <a:rPr lang="en-US" sz="1800" kern="1200" dirty="0" smtClean="0">
                          <a:solidFill>
                            <a:schemeClr val="tx2"/>
                          </a:solidFill>
                          <a:latin typeface="+mn-lt"/>
                          <a:ea typeface="+mn-ea"/>
                          <a:cs typeface="+mn-cs"/>
                        </a:rPr>
                        <a:t>Usually multicellular</a:t>
                      </a:r>
                      <a:endParaRPr lang="en-US" dirty="0">
                        <a:solidFill>
                          <a:schemeClr val="tx2"/>
                        </a:solidFill>
                      </a:endParaRPr>
                    </a:p>
                  </a:txBody>
                  <a:tcPr/>
                </a:tc>
                <a:tc>
                  <a:txBody>
                    <a:bodyPr/>
                    <a:lstStyle/>
                    <a:p>
                      <a:r>
                        <a:rPr lang="en-US" sz="1800" kern="1200" dirty="0" smtClean="0">
                          <a:solidFill>
                            <a:schemeClr val="tx2"/>
                          </a:solidFill>
                          <a:latin typeface="+mn-lt"/>
                          <a:ea typeface="+mn-ea"/>
                          <a:cs typeface="+mn-cs"/>
                        </a:rPr>
                        <a:t>Usually unicellular (some cyanobacteria may be multicellular)</a:t>
                      </a:r>
                      <a:endParaRPr lang="en-US" dirty="0">
                        <a:solidFill>
                          <a:schemeClr val="tx2"/>
                        </a:solidFill>
                      </a:endParaRPr>
                    </a:p>
                  </a:txBody>
                  <a:tcPr/>
                </a:tc>
              </a:tr>
              <a:tr h="6255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Nuclear membrane</a:t>
                      </a:r>
                      <a:endParaRPr lang="x-none" sz="1800" b="1" dirty="0" smtClean="0">
                        <a:solidFill>
                          <a:schemeClr val="tx2"/>
                        </a:solidFill>
                      </a:endParaRPr>
                    </a:p>
                  </a:txBody>
                  <a:tcPr/>
                </a:tc>
                <a:tc>
                  <a:txBody>
                    <a:bodyPr/>
                    <a:lstStyle/>
                    <a:p>
                      <a:r>
                        <a:rPr lang="en-US" dirty="0" smtClean="0">
                          <a:solidFill>
                            <a:schemeClr val="tx2"/>
                          </a:solidFill>
                        </a:rPr>
                        <a:t>Present</a:t>
                      </a:r>
                      <a:endParaRPr lang="en-US" dirty="0">
                        <a:solidFill>
                          <a:schemeClr val="tx2"/>
                        </a:solidFill>
                      </a:endParaRPr>
                    </a:p>
                  </a:txBody>
                  <a:tcPr/>
                </a:tc>
                <a:tc>
                  <a:txBody>
                    <a:bodyPr/>
                    <a:lstStyle/>
                    <a:p>
                      <a:r>
                        <a:rPr lang="en-US" dirty="0" smtClean="0">
                          <a:solidFill>
                            <a:schemeClr val="tx2"/>
                          </a:solidFill>
                        </a:rPr>
                        <a:t>Absent</a:t>
                      </a:r>
                      <a:endParaRPr lang="en-US" dirty="0">
                        <a:solidFill>
                          <a:schemeClr val="tx2"/>
                        </a:solidFill>
                      </a:endParaRPr>
                    </a:p>
                  </a:txBody>
                  <a:tcPr/>
                </a:tc>
              </a:tr>
              <a:tr h="362434">
                <a:tc>
                  <a:txBody>
                    <a:bodyPr/>
                    <a:lstStyle/>
                    <a:p>
                      <a:pPr algn="l" rtl="0"/>
                      <a:r>
                        <a:rPr lang="en-US" sz="1800" b="1" dirty="0" smtClean="0">
                          <a:solidFill>
                            <a:schemeClr val="tx2"/>
                          </a:solidFill>
                        </a:rPr>
                        <a:t>Cell wall</a:t>
                      </a:r>
                      <a:endParaRPr lang="x-none" sz="1800" b="1" dirty="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Absent</a:t>
                      </a:r>
                      <a:endParaRPr lang="x-none" sz="1800" dirty="0" smtClean="0">
                        <a:solidFill>
                          <a:schemeClr val="tx2"/>
                        </a:solidFill>
                      </a:endParaRPr>
                    </a:p>
                  </a:txBody>
                  <a:tcPr/>
                </a:tc>
                <a:tc>
                  <a:txBody>
                    <a:bodyPr/>
                    <a:lstStyle/>
                    <a:p>
                      <a:r>
                        <a:rPr lang="en-US" dirty="0" smtClean="0">
                          <a:solidFill>
                            <a:schemeClr val="tx2"/>
                          </a:solidFill>
                        </a:rPr>
                        <a:t>Present</a:t>
                      </a:r>
                      <a:endParaRPr lang="en-US" dirty="0">
                        <a:solidFill>
                          <a:schemeClr val="tx2"/>
                        </a:solidFill>
                      </a:endParaRPr>
                    </a:p>
                  </a:txBody>
                  <a:tcPr/>
                </a:tc>
              </a:tr>
              <a:tr h="1161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Membranous</a:t>
                      </a:r>
                      <a:r>
                        <a:rPr lang="en-US" sz="1800" b="1" baseline="0" dirty="0" smtClean="0">
                          <a:solidFill>
                            <a:schemeClr val="tx2"/>
                          </a:solidFill>
                        </a:rPr>
                        <a:t> structures other than cell membrane </a:t>
                      </a:r>
                      <a:endParaRPr lang="en-US" sz="1800" b="1" noProof="0" dirty="0" smtClean="0">
                        <a:solidFill>
                          <a:schemeClr val="tx2"/>
                        </a:solidFill>
                      </a:endParaRPr>
                    </a:p>
                  </a:txBody>
                  <a:tcPr/>
                </a:tc>
                <a:tc>
                  <a:txBody>
                    <a:bodyPr/>
                    <a:lstStyle/>
                    <a:p>
                      <a:r>
                        <a:rPr lang="en-US" dirty="0" smtClean="0">
                          <a:solidFill>
                            <a:schemeClr val="tx2"/>
                          </a:solidFill>
                        </a:rPr>
                        <a:t>Presents</a:t>
                      </a:r>
                      <a:endParaRPr lang="en-US" dirty="0">
                        <a:solidFill>
                          <a:schemeClr val="tx2"/>
                        </a:solidFill>
                      </a:endParaRPr>
                    </a:p>
                  </a:txBody>
                  <a:tcPr/>
                </a:tc>
                <a:tc>
                  <a:txBody>
                    <a:bodyPr/>
                    <a:lstStyle/>
                    <a:p>
                      <a:r>
                        <a:rPr lang="en-US" dirty="0" smtClean="0">
                          <a:solidFill>
                            <a:schemeClr val="tx2"/>
                          </a:solidFill>
                        </a:rPr>
                        <a:t>Generally</a:t>
                      </a:r>
                      <a:r>
                        <a:rPr lang="en-US" baseline="0" dirty="0" smtClean="0">
                          <a:solidFill>
                            <a:schemeClr val="tx2"/>
                          </a:solidFill>
                        </a:rPr>
                        <a:t> absent</a:t>
                      </a:r>
                      <a:endParaRPr lang="en-US" dirty="0">
                        <a:solidFill>
                          <a:schemeClr val="tx2"/>
                        </a:solidFill>
                      </a:endParaRPr>
                    </a:p>
                  </a:txBody>
                  <a:tcPr/>
                </a:tc>
              </a:tr>
              <a:tr h="893674">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Chromosomes</a:t>
                      </a:r>
                      <a:endParaRPr lang="x-none" sz="1800" b="1" dirty="0" smtClean="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Composed of DNA and Proteins</a:t>
                      </a:r>
                      <a:endParaRPr lang="x-none" sz="1800" dirty="0" smtClean="0">
                        <a:solidFill>
                          <a:schemeClr val="tx2"/>
                        </a:solidFill>
                      </a:endParaRPr>
                    </a:p>
                    <a:p>
                      <a:endParaRPr lang="en-US" dirty="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Composed of DNA only</a:t>
                      </a:r>
                      <a:endParaRPr lang="x-none" sz="1800" dirty="0" smtClean="0">
                        <a:solidFill>
                          <a:schemeClr val="tx2"/>
                        </a:solidFill>
                      </a:endParaRPr>
                    </a:p>
                    <a:p>
                      <a:endParaRPr lang="en-US" dirty="0">
                        <a:solidFill>
                          <a:schemeClr val="tx2"/>
                        </a:solidFill>
                      </a:endParaRPr>
                    </a:p>
                  </a:txBody>
                  <a:tcPr/>
                </a:tc>
              </a:tr>
              <a:tr h="417902">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Reproduction</a:t>
                      </a:r>
                      <a:endParaRPr lang="x-none" sz="1800" b="1" dirty="0" smtClean="0">
                        <a:solidFill>
                          <a:schemeClr val="tx2"/>
                        </a:solidFill>
                      </a:endParaRPr>
                    </a:p>
                  </a:txBody>
                  <a:tcPr/>
                </a:tc>
                <a:tc>
                  <a:txBody>
                    <a:bodyPr/>
                    <a:lstStyle/>
                    <a:p>
                      <a:r>
                        <a:rPr lang="en-US" dirty="0" smtClean="0">
                          <a:solidFill>
                            <a:schemeClr val="tx2"/>
                          </a:solidFill>
                        </a:rPr>
                        <a:t>Mitosis</a:t>
                      </a:r>
                      <a:endParaRPr lang="en-US" dirty="0">
                        <a:solidFill>
                          <a:schemeClr val="tx2"/>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2"/>
                          </a:solidFill>
                        </a:rPr>
                        <a:t>Binary fission</a:t>
                      </a:r>
                    </a:p>
                    <a:p>
                      <a:endParaRPr lang="en-US" dirty="0">
                        <a:solidFill>
                          <a:schemeClr val="tx2"/>
                        </a:solidFill>
                      </a:endParaRPr>
                    </a:p>
                  </a:txBody>
                  <a:tcPr/>
                </a:tc>
              </a:tr>
            </a:tbl>
          </a:graphicData>
        </a:graphic>
      </p:graphicFrame>
    </p:spTree>
    <p:extLst>
      <p:ext uri="{BB962C8B-B14F-4D97-AF65-F5344CB8AC3E}">
        <p14:creationId xmlns:p14="http://schemas.microsoft.com/office/powerpoint/2010/main" val="14809757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i="1" dirty="0">
                <a:solidFill>
                  <a:srgbClr val="C99C29"/>
                </a:solidFill>
                <a:latin typeface="Times New Roman"/>
                <a:cs typeface="Times New Roman"/>
              </a:rPr>
              <a:t>5 Kingdoms of Living Organisms</a:t>
            </a:r>
          </a:p>
        </p:txBody>
      </p:sp>
      <p:sp>
        <p:nvSpPr>
          <p:cNvPr id="2" name="Content Placeholder 1"/>
          <p:cNvSpPr>
            <a:spLocks noGrp="1"/>
          </p:cNvSpPr>
          <p:nvPr>
            <p:ph idx="1"/>
          </p:nvPr>
        </p:nvSpPr>
        <p:spPr>
          <a:xfrm>
            <a:off x="457200" y="1808941"/>
            <a:ext cx="9036050" cy="4525963"/>
          </a:xfrm>
        </p:spPr>
        <p:txBody>
          <a:bodyPr>
            <a:normAutofit/>
          </a:bodyPr>
          <a:lstStyle/>
          <a:p>
            <a:pPr>
              <a:lnSpc>
                <a:spcPct val="80000"/>
              </a:lnSpc>
            </a:pPr>
            <a:r>
              <a:rPr lang="en-US" dirty="0" smtClean="0">
                <a:solidFill>
                  <a:srgbClr val="FFFFFF"/>
                </a:solidFill>
              </a:rPr>
              <a:t>1-</a:t>
            </a:r>
            <a:r>
              <a:rPr lang="en-US" dirty="0" smtClean="0"/>
              <a:t>. </a:t>
            </a:r>
            <a:r>
              <a:rPr lang="en-US" dirty="0" smtClean="0">
                <a:solidFill>
                  <a:srgbClr val="FFFFFF"/>
                </a:solidFill>
              </a:rPr>
              <a:t>Monera </a:t>
            </a:r>
            <a:r>
              <a:rPr lang="en-US" sz="1800" dirty="0" smtClean="0">
                <a:solidFill>
                  <a:srgbClr val="FFFFFF"/>
                </a:solidFill>
              </a:rPr>
              <a:t>( </a:t>
            </a:r>
            <a:r>
              <a:rPr lang="en-US" sz="1800" dirty="0">
                <a:solidFill>
                  <a:srgbClr val="FFFFFF"/>
                </a:solidFill>
                <a:latin typeface="Arial" charset="0"/>
              </a:rPr>
              <a:t>unicellular </a:t>
            </a:r>
            <a:r>
              <a:rPr lang="en-US" sz="1800" dirty="0" smtClean="0">
                <a:solidFill>
                  <a:srgbClr val="FFFFFF"/>
                </a:solidFill>
                <a:latin typeface="Arial" charset="0"/>
              </a:rPr>
              <a:t>prokaryotes)</a:t>
            </a:r>
            <a:endParaRPr lang="en-US" dirty="0" smtClean="0">
              <a:solidFill>
                <a:srgbClr val="FFFFFF"/>
              </a:solidFill>
            </a:endParaRPr>
          </a:p>
          <a:p>
            <a:r>
              <a:rPr lang="en-US" dirty="0" smtClean="0">
                <a:solidFill>
                  <a:srgbClr val="FFFFFF"/>
                </a:solidFill>
              </a:rPr>
              <a:t>2-  Protista</a:t>
            </a:r>
          </a:p>
          <a:p>
            <a:r>
              <a:rPr lang="en-US" dirty="0" smtClean="0">
                <a:solidFill>
                  <a:srgbClr val="FFFFFF"/>
                </a:solidFill>
              </a:rPr>
              <a:t>3-</a:t>
            </a:r>
            <a:r>
              <a:rPr lang="en-US" dirty="0" smtClean="0"/>
              <a:t>. </a:t>
            </a:r>
            <a:r>
              <a:rPr lang="en-US" dirty="0" smtClean="0">
                <a:solidFill>
                  <a:srgbClr val="FFFFFF"/>
                </a:solidFill>
              </a:rPr>
              <a:t>Fungi</a:t>
            </a:r>
          </a:p>
          <a:p>
            <a:r>
              <a:rPr lang="en-US" dirty="0" smtClean="0">
                <a:solidFill>
                  <a:srgbClr val="FFFFFF"/>
                </a:solidFill>
              </a:rPr>
              <a:t>4- Plantae</a:t>
            </a:r>
          </a:p>
          <a:p>
            <a:r>
              <a:rPr lang="en-US" dirty="0" smtClean="0">
                <a:solidFill>
                  <a:srgbClr val="FFFFFF"/>
                </a:solidFill>
              </a:rPr>
              <a:t>5- Animalia</a:t>
            </a:r>
          </a:p>
          <a:p>
            <a:endParaRPr lang="en-US" dirty="0">
              <a:solidFill>
                <a:srgbClr val="FFFFFF"/>
              </a:solidFill>
            </a:endParaRPr>
          </a:p>
          <a:p>
            <a:pPr marL="0" indent="0" algn="ctr">
              <a:buNone/>
            </a:pPr>
            <a:r>
              <a:rPr lang="en-US" dirty="0" smtClean="0">
                <a:solidFill>
                  <a:srgbClr val="FFFFFF"/>
                </a:solidFill>
              </a:rPr>
              <a:t> </a:t>
            </a:r>
          </a:p>
        </p:txBody>
      </p:sp>
    </p:spTree>
    <p:extLst>
      <p:ext uri="{BB962C8B-B14F-4D97-AF65-F5344CB8AC3E}">
        <p14:creationId xmlns:p14="http://schemas.microsoft.com/office/powerpoint/2010/main" val="42764820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3493</TotalTime>
  <Words>1566</Words>
  <Application>Microsoft Macintosh PowerPoint</Application>
  <PresentationFormat>On-screen Show (4:3)</PresentationFormat>
  <Paragraphs>260</Paragraphs>
  <Slides>23</Slides>
  <Notes>15</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Introduction To Microbiology</vt:lpstr>
      <vt:lpstr> What is microbiology? </vt:lpstr>
      <vt:lpstr>   Microbes &amp; You</vt:lpstr>
      <vt:lpstr>Organisms included in the study of Microbiology</vt:lpstr>
      <vt:lpstr>Classification of Microorganism </vt:lpstr>
      <vt:lpstr>Prokaryotic Cell &amp;  Eukaryotic Cell </vt:lpstr>
      <vt:lpstr>PowerPoint Presentation</vt:lpstr>
      <vt:lpstr> Eukaryotic vs. Prokaryotic  </vt:lpstr>
      <vt:lpstr>5 Kingdoms of Living Organisms</vt:lpstr>
      <vt:lpstr>5 Kingdoms of Living Organisms</vt:lpstr>
      <vt:lpstr>Taxonomic Classification</vt:lpstr>
      <vt:lpstr>Binomial System of Taxonomic Classification</vt:lpstr>
      <vt:lpstr>Identification</vt:lpstr>
      <vt:lpstr>Microbes Benefit Humans</vt:lpstr>
      <vt:lpstr>Microbes Benefit Humans</vt:lpstr>
      <vt:lpstr>History of the Study of Microorganisms</vt:lpstr>
      <vt:lpstr>History of the Study of Microorganisms</vt:lpstr>
      <vt:lpstr>Spontaneous Generation Theory</vt:lpstr>
      <vt:lpstr>Pioneers of Microbiology</vt:lpstr>
      <vt:lpstr>Pasteur’s Experiments </vt:lpstr>
      <vt:lpstr>PowerPoint Presentation</vt:lpstr>
      <vt:lpstr>Robert Koch (Germany 1843-1910)</vt:lpstr>
      <vt:lpstr>Pioneers of Microbiology</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hala aldahshan</dc:creator>
  <cp:lastModifiedBy>hala aldahshan</cp:lastModifiedBy>
  <cp:revision>83</cp:revision>
  <dcterms:created xsi:type="dcterms:W3CDTF">2014-08-28T14:45:42Z</dcterms:created>
  <dcterms:modified xsi:type="dcterms:W3CDTF">2015-08-19T12:06:50Z</dcterms:modified>
</cp:coreProperties>
</file>