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7"/>
  </p:notesMasterIdLst>
  <p:sldIdLst>
    <p:sldId id="256" r:id="rId2"/>
    <p:sldId id="257" r:id="rId3"/>
    <p:sldId id="258" r:id="rId4"/>
    <p:sldId id="263" r:id="rId5"/>
    <p:sldId id="259" r:id="rId6"/>
    <p:sldId id="262" r:id="rId7"/>
    <p:sldId id="267" r:id="rId8"/>
    <p:sldId id="301" r:id="rId9"/>
    <p:sldId id="261" r:id="rId10"/>
    <p:sldId id="264" r:id="rId11"/>
    <p:sldId id="279" r:id="rId12"/>
    <p:sldId id="280" r:id="rId13"/>
    <p:sldId id="282" r:id="rId14"/>
    <p:sldId id="284" r:id="rId15"/>
    <p:sldId id="288" r:id="rId16"/>
    <p:sldId id="289" r:id="rId17"/>
    <p:sldId id="292" r:id="rId18"/>
    <p:sldId id="293" r:id="rId19"/>
    <p:sldId id="294" r:id="rId20"/>
    <p:sldId id="296" r:id="rId21"/>
    <p:sldId id="297" r:id="rId22"/>
    <p:sldId id="298" r:id="rId23"/>
    <p:sldId id="299" r:id="rId24"/>
    <p:sldId id="295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D0DB6-E9DE-499A-823A-A22EB0E5DE24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CA40C-5672-4250-ABD6-C912D285F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Miasma theory believes that</a:t>
            </a:r>
            <a:r>
              <a:rPr lang="en-US" baseline="0" dirty="0" smtClean="0"/>
              <a:t> decomposing matter produce harmful odors and particles within the atmosphere which contributed to development of disease.</a:t>
            </a:r>
          </a:p>
          <a:p>
            <a:r>
              <a:rPr lang="en-US" baseline="0" dirty="0" smtClean="0"/>
              <a:t>Sanitary movement: focuses on  the causes of diseases in population to preventing disease and improve health of all population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B338B-4F63-40EF-907E-2E0174490A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7B14C1-2346-444E-9956-C57296BE6FAA}" type="datetimeFigureOut">
              <a:rPr lang="en-US" smtClean="0"/>
              <a:pPr/>
              <a:t>1/26/2013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43BE0F-5FB8-4A81-B159-D4C3567EA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olera" TargetMode="External"/><Relationship Id="rId2" Type="http://schemas.openxmlformats.org/officeDocument/2006/relationships/hyperlink" Target="http://en.wikipedia.org/wiki/Middle_Ag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Paris" TargetMode="External"/><Relationship Id="rId4" Type="http://schemas.openxmlformats.org/officeDocument/2006/relationships/hyperlink" Target="http://en.wikipedia.org/wiki/Londo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ea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2971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Community Health</a:t>
            </a:r>
            <a:br>
              <a:rPr lang="en-US" dirty="0" smtClean="0"/>
            </a:br>
            <a:r>
              <a:rPr lang="en-US" dirty="0" smtClean="0"/>
              <a:t>(CHS 212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 smtClean="0"/>
              <a:t>The word "miasma" comes from ancient Greek and means "pollution".</a:t>
            </a:r>
          </a:p>
          <a:p>
            <a:pPr algn="just" rtl="0"/>
            <a:r>
              <a:rPr lang="en-US" dirty="0" smtClean="0"/>
              <a:t>Miasma was considered to be a poisonous vapor or mist filled with particles from decomposed matter (</a:t>
            </a:r>
            <a:r>
              <a:rPr lang="en-US" dirty="0" err="1" smtClean="0"/>
              <a:t>miasmata</a:t>
            </a:r>
            <a:r>
              <a:rPr lang="en-US" dirty="0" smtClean="0"/>
              <a:t>) that caused illnesses. </a:t>
            </a:r>
          </a:p>
          <a:p>
            <a:pPr algn="just" rtl="0"/>
            <a:r>
              <a:rPr lang="en-US" dirty="0" smtClean="0"/>
              <a:t>The miasmatic theory of disease remained popular in the </a:t>
            </a:r>
            <a:r>
              <a:rPr lang="en-US" dirty="0" smtClean="0">
                <a:hlinkClick r:id="rId2" tooltip="Middle Ages"/>
              </a:rPr>
              <a:t>Middle Ages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In the 1850s, miasma was used to explain the spread of </a:t>
            </a:r>
            <a:r>
              <a:rPr lang="en-US" dirty="0" smtClean="0">
                <a:hlinkClick r:id="rId3" tooltip="Cholera"/>
              </a:rPr>
              <a:t>cholera</a:t>
            </a:r>
            <a:r>
              <a:rPr lang="en-US" dirty="0" smtClean="0"/>
              <a:t> in </a:t>
            </a:r>
            <a:r>
              <a:rPr lang="en-US" dirty="0" smtClean="0">
                <a:hlinkClick r:id="rId4" tooltip="London"/>
              </a:rPr>
              <a:t>London</a:t>
            </a:r>
            <a:r>
              <a:rPr lang="en-US" dirty="0" smtClean="0"/>
              <a:t> and in </a:t>
            </a:r>
            <a:r>
              <a:rPr lang="en-US" dirty="0" smtClean="0">
                <a:hlinkClick r:id="rId5" tooltip="Paris"/>
              </a:rPr>
              <a:t>Paris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In China, miasma was thought to be caused by the heat, moisture and the dead air in the Southern Chinese mountains. They thought that insects’ waste polluted the air, water.</a:t>
            </a:r>
          </a:p>
          <a:p>
            <a:pPr algn="just" rtl="0"/>
            <a:r>
              <a:rPr lang="en-US" dirty="0" smtClean="0"/>
              <a:t>The miasma theory was consistent with observations that disease was associated with poor sanitation.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 – Miasma theory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II -Sanitary Movement era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The first half of the nineteenth century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It was based on miasma theory of disease causation.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Public health measure were concerned with sanitation.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Focus was on disease prevention(causes of diseases in population)and the health needs of poor population.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dirty="0" smtClean="0"/>
              <a:t>The epidemiology were largely involved in population-wide health improvement.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  <a:latin typeface="Comic Sans MS" pitchFamily="66" charset="0"/>
              </a:rPr>
              <a:t>Where did it come from; </a:t>
            </a:r>
            <a:endParaRPr lang="en-US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700808"/>
            <a:ext cx="8458200" cy="4928592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1842 :   Edwin Chadwick published the sanitary conditions of the labouring population. He stressed  on that disease could be eliminated if social conditions were improved. </a:t>
            </a:r>
          </a:p>
          <a:p>
            <a:pPr algn="just" rtl="0"/>
            <a:r>
              <a:rPr lang="en-US" sz="2800" dirty="0" smtClean="0"/>
              <a:t>1848 :    The outbreak of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cholera epidemic,  emerging Sanitary movement and introduction of public health Act(PHA).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III- Germ theory era  1950</a:t>
            </a:r>
            <a:endParaRPr lang="en-US" dirty="0"/>
          </a:p>
        </p:txBody>
      </p:sp>
      <p:pic>
        <p:nvPicPr>
          <p:cNvPr id="4" name="عنصر نائب للمحتوى 3" descr="hommedi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844824"/>
            <a:ext cx="3168352" cy="2943225"/>
          </a:xfrm>
        </p:spPr>
      </p:pic>
      <p:sp>
        <p:nvSpPr>
          <p:cNvPr id="5" name="مستطيل 4"/>
          <p:cNvSpPr/>
          <p:nvPr/>
        </p:nvSpPr>
        <p:spPr>
          <a:xfrm>
            <a:off x="228600" y="1628800"/>
            <a:ext cx="54235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▪The leading(most important) theory in public health.</a:t>
            </a:r>
          </a:p>
          <a:p>
            <a:r>
              <a:rPr lang="en-GB" sz="2800" dirty="0" smtClean="0"/>
              <a:t>Germ theory states that many diseases </a:t>
            </a:r>
            <a:r>
              <a:rPr lang="en-GB" sz="2800" dirty="0" smtClean="0">
                <a:solidFill>
                  <a:srgbClr val="FF0000"/>
                </a:solidFill>
              </a:rPr>
              <a:t>are caused by the presence and actions of specific micro-</a:t>
            </a:r>
            <a:r>
              <a:rPr lang="en-GB" sz="2800" dirty="0" err="1" smtClean="0">
                <a:solidFill>
                  <a:srgbClr val="FF0000"/>
                </a:solidFill>
              </a:rPr>
              <a:t>organsims</a:t>
            </a:r>
            <a:r>
              <a:rPr lang="en-GB" sz="2800" dirty="0" smtClean="0">
                <a:solidFill>
                  <a:srgbClr val="FF0000"/>
                </a:solidFill>
              </a:rPr>
              <a:t> within the body. </a:t>
            </a:r>
            <a:r>
              <a:rPr lang="en-GB" sz="2800" dirty="0" smtClean="0"/>
              <a:t>The theory was developed and gained gradual acceptance in Europe and the United States from the middle 1800s.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5652120" y="5301208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germ theory, from a lecture given to the Royal College of Surgeons in </a:t>
            </a:r>
            <a:r>
              <a:rPr lang="en-GB" b="1" dirty="0" smtClean="0"/>
              <a:t>Edinburgh, 1868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Germ theory era  </a:t>
            </a:r>
            <a:r>
              <a:rPr lang="en-US" sz="1400" b="1" dirty="0" smtClean="0">
                <a:solidFill>
                  <a:schemeClr val="bg1"/>
                </a:solidFill>
              </a:rPr>
              <a:t>1950-)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Discovery of bacteria, laboratory-based diagnosis, immunization and treatment.</a:t>
            </a:r>
          </a:p>
          <a:p>
            <a:pPr algn="just" rtl="0"/>
            <a:r>
              <a:rPr lang="en-US" dirty="0" smtClean="0"/>
              <a:t>It represented biomedical approach which focused on single causative agents.</a:t>
            </a:r>
          </a:p>
          <a:p>
            <a:pPr algn="just" rtl="0"/>
            <a:r>
              <a:rPr lang="en-US" dirty="0" smtClean="0"/>
              <a:t>Led to weakening of population based public health (Epidemiology)with centralization of power and resources in hospital-based services.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IV- Chronic disease era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481328"/>
            <a:ext cx="8534400" cy="5148072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Infectious disease mortality had declined and much more consideration was shift to other causes of diseases.</a:t>
            </a:r>
          </a:p>
          <a:p>
            <a:pPr algn="just" rtl="0"/>
            <a:r>
              <a:rPr lang="en-US" dirty="0" smtClean="0"/>
              <a:t>Emergence of new epidemiological concept which known as “’risk factor”</a:t>
            </a:r>
          </a:p>
          <a:p>
            <a:pPr algn="just" rtl="0"/>
            <a:r>
              <a:rPr lang="en-US" dirty="0" smtClean="0"/>
              <a:t>Chronic illnesses are multi-causal and can not be explained by a specific factor.</a:t>
            </a:r>
          </a:p>
          <a:p>
            <a:pPr algn="just" rtl="0"/>
            <a:r>
              <a:rPr lang="en-US" dirty="0" smtClean="0"/>
              <a:t>It concerned on individual personal behavior and has often failed to consider to wide public health agenda.</a:t>
            </a:r>
          </a:p>
          <a:p>
            <a:pPr algn="just" rtl="0"/>
            <a:r>
              <a:rPr lang="en-US" dirty="0" smtClean="0"/>
              <a:t>Need multi-professional approach for investigation.</a:t>
            </a:r>
          </a:p>
          <a:p>
            <a:pPr algn="just" rt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V- Current theoretical trends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56260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800" dirty="0" smtClean="0"/>
              <a:t>* Biological technology gave definite solutions for identifiable problems.</a:t>
            </a:r>
          </a:p>
          <a:p>
            <a:pPr algn="just" rtl="0">
              <a:buNone/>
            </a:pPr>
            <a:r>
              <a:rPr lang="en-US" sz="2800" dirty="0" smtClean="0"/>
              <a:t>* There are three  main social epidemiological theories which give reasons for social inequalities in health distribution:</a:t>
            </a:r>
          </a:p>
          <a:p>
            <a:pPr marL="457200" indent="-457200" algn="just" rtl="0">
              <a:buAutoNum type="arabicPeriod"/>
            </a:pPr>
            <a:r>
              <a:rPr lang="en-US" sz="2800" dirty="0"/>
              <a:t>P</a:t>
            </a:r>
            <a:r>
              <a:rPr lang="en-US" sz="2800" dirty="0" smtClean="0"/>
              <a:t>sychosocial</a:t>
            </a:r>
          </a:p>
          <a:p>
            <a:pPr marL="457200" indent="-457200" algn="just" rtl="0">
              <a:buAutoNum type="arabicPeriod"/>
            </a:pPr>
            <a:r>
              <a:rPr lang="en-US" sz="2800" dirty="0" smtClean="0"/>
              <a:t>Social production of disease (political economy of health)</a:t>
            </a:r>
          </a:p>
          <a:p>
            <a:pPr marL="457200" indent="-457200" algn="just" rtl="0">
              <a:buAutoNum type="arabicPeriod"/>
            </a:pPr>
            <a:r>
              <a:rPr lang="en-US" sz="2800" dirty="0" err="1" smtClean="0"/>
              <a:t>Ecosocial</a:t>
            </a:r>
            <a:r>
              <a:rPr lang="en-US" sz="2800" dirty="0" smtClean="0"/>
              <a:t>: humans, society, environment and biology are mutually significant.</a:t>
            </a:r>
          </a:p>
          <a:p>
            <a:pPr marL="457200" indent="-457200" algn="just" rtl="0">
              <a:buAutoNum type="arabi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chemeClr val="bg2"/>
                </a:solidFill>
                <a:latin typeface="Comic Sans MS" pitchFamily="66" charset="0"/>
              </a:rPr>
              <a:t>Why PH is important toady</a:t>
            </a:r>
            <a:r>
              <a:rPr lang="en-GB" dirty="0" smtClean="0">
                <a:solidFill>
                  <a:schemeClr val="bg2"/>
                </a:solidFill>
                <a:latin typeface="Comic Sans MS" pitchFamily="66" charset="0"/>
              </a:rPr>
              <a:t>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420888"/>
            <a:ext cx="8686800" cy="4056112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4100" dirty="0" smtClean="0"/>
              <a:t>Enhance life expectancy at birth</a:t>
            </a:r>
            <a:r>
              <a:rPr lang="en-US" sz="1400" dirty="0" smtClean="0"/>
              <a:t>(47yrs  in 1900 vs. 77 yrs  in 2000)</a:t>
            </a:r>
            <a:endParaRPr lang="en-US" sz="4100" dirty="0" smtClean="0"/>
          </a:p>
          <a:p>
            <a:pPr algn="l" rtl="0"/>
            <a:r>
              <a:rPr lang="en-US" sz="4100" dirty="0" smtClean="0"/>
              <a:t>Reduce infant mortality rate </a:t>
            </a:r>
            <a:r>
              <a:rPr lang="en-US" sz="1500" dirty="0" smtClean="0"/>
              <a:t>(110 per 1000 live births in 1900 vs. 7 in  2000) </a:t>
            </a:r>
          </a:p>
          <a:p>
            <a:pPr algn="l" rtl="0"/>
            <a:r>
              <a:rPr lang="en-US" sz="4100" dirty="0" smtClean="0"/>
              <a:t>Vaccination</a:t>
            </a:r>
          </a:p>
          <a:p>
            <a:pPr algn="l" rtl="0"/>
            <a:r>
              <a:rPr lang="en-US" sz="4100" dirty="0" smtClean="0"/>
              <a:t>Motor-vehicle safety</a:t>
            </a:r>
          </a:p>
          <a:p>
            <a:pPr algn="l" rtl="0"/>
            <a:r>
              <a:rPr lang="en-US" sz="4100" dirty="0" smtClean="0"/>
              <a:t>Control of infectious disease</a:t>
            </a:r>
          </a:p>
          <a:p>
            <a:pPr algn="l" rtl="0"/>
            <a:r>
              <a:rPr lang="en-US" sz="4100" dirty="0" smtClean="0"/>
              <a:t>Safer workplace</a:t>
            </a:r>
          </a:p>
          <a:p>
            <a:pPr algn="l" rtl="0"/>
            <a:r>
              <a:rPr lang="en-US" sz="4100" dirty="0" smtClean="0"/>
              <a:t>Decline deaths from heart diseases and stroke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مستطيل 3"/>
          <p:cNvSpPr/>
          <p:nvPr/>
        </p:nvSpPr>
        <p:spPr>
          <a:xfrm>
            <a:off x="683568" y="1556792"/>
            <a:ext cx="8064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Reviewing public health achievements in USA</a:t>
            </a:r>
            <a:r>
              <a:rPr lang="en-US" sz="2800" dirty="0" smtClean="0">
                <a:solidFill>
                  <a:srgbClr val="0070C0"/>
                </a:solidFill>
              </a:rPr>
              <a:t>: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bg2"/>
                </a:solidFill>
                <a:latin typeface="Comic Sans MS" pitchFamily="66" charset="0"/>
              </a:rPr>
              <a:t>Cont.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Safer and healthier foods</a:t>
            </a:r>
          </a:p>
          <a:p>
            <a:pPr algn="just" rtl="0"/>
            <a:r>
              <a:rPr lang="en-US" dirty="0" smtClean="0"/>
              <a:t>Decline in deaths from coronary heart disease and stroke</a:t>
            </a:r>
          </a:p>
          <a:p>
            <a:pPr algn="just" rtl="0"/>
            <a:r>
              <a:rPr lang="en-US" dirty="0" smtClean="0"/>
              <a:t>Healthier mothers and babies</a:t>
            </a:r>
          </a:p>
          <a:p>
            <a:pPr algn="just" rtl="0"/>
            <a:r>
              <a:rPr lang="en-US" dirty="0" smtClean="0"/>
              <a:t> Family planning</a:t>
            </a:r>
          </a:p>
          <a:p>
            <a:pPr algn="just" rtl="0"/>
            <a:r>
              <a:rPr lang="en-US" dirty="0" smtClean="0"/>
              <a:t>Fluoridation of drinking water </a:t>
            </a:r>
          </a:p>
          <a:p>
            <a:pPr algn="just" rtl="0"/>
            <a:r>
              <a:rPr lang="en-US" dirty="0" smtClean="0"/>
              <a:t>Recognition of tobacco use as a health hazard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GB" sz="3100" b="1" dirty="0" smtClean="0">
                <a:solidFill>
                  <a:schemeClr val="bg1"/>
                </a:solidFill>
              </a:rPr>
              <a:t>What definition of PH best describes public health in the 21</a:t>
            </a:r>
            <a:r>
              <a:rPr lang="en-GB" sz="3100" b="1" baseline="30000" dirty="0" smtClean="0">
                <a:solidFill>
                  <a:schemeClr val="bg1"/>
                </a:solidFill>
              </a:rPr>
              <a:t>st</a:t>
            </a:r>
            <a:r>
              <a:rPr lang="en-GB" sz="3100" b="1" dirty="0" smtClean="0">
                <a:solidFill>
                  <a:schemeClr val="bg1"/>
                </a:solidFill>
              </a:rPr>
              <a:t> Century?</a:t>
            </a:r>
            <a:r>
              <a:rPr lang="en-GB" b="1" dirty="0" smtClean="0">
                <a:solidFill>
                  <a:schemeClr val="tx2"/>
                </a:solidFill>
              </a:rPr>
              <a:t/>
            </a:r>
            <a:br>
              <a:rPr lang="en-GB" b="1" dirty="0" smtClean="0">
                <a:solidFill>
                  <a:schemeClr val="tx2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just" rtl="0">
              <a:buNone/>
            </a:pPr>
            <a:r>
              <a:rPr lang="en-US" dirty="0" smtClean="0"/>
              <a:t>Public health is literally the health of public, as measured in terms of health and illnesses in   a population and it concentrates on prevention illnesses, and emphasis on health promotion and education.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By the end of this session, students will be able to:</a:t>
            </a:r>
          </a:p>
          <a:p>
            <a:pPr algn="just" rtl="0"/>
            <a:r>
              <a:rPr lang="en-US" dirty="0" smtClean="0"/>
              <a:t>Identify historical rise of public health.</a:t>
            </a:r>
          </a:p>
          <a:p>
            <a:pPr algn="just" rtl="0"/>
            <a:r>
              <a:rPr lang="en-US" dirty="0" smtClean="0"/>
              <a:t>Define public health correctly.</a:t>
            </a:r>
          </a:p>
          <a:p>
            <a:pPr algn="just" rtl="0"/>
            <a:r>
              <a:rPr lang="en-US" dirty="0" smtClean="0"/>
              <a:t>Differentiate between public health and clinical medicine.</a:t>
            </a:r>
          </a:p>
          <a:p>
            <a:pPr algn="just" rtl="0"/>
            <a:r>
              <a:rPr lang="en-US" dirty="0" smtClean="0"/>
              <a:t>Discuss theories of public health.</a:t>
            </a:r>
          </a:p>
          <a:p>
            <a:pPr algn="just" rtl="0"/>
            <a:r>
              <a:rPr lang="en-US" dirty="0" smtClean="0"/>
              <a:t>Identify importance of public health.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0" dirty="0" smtClean="0"/>
              <a:t>Learning objectives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/>
          <a:lstStyle/>
          <a:p>
            <a:pPr algn="just" rtl="0"/>
            <a:r>
              <a:rPr lang="en-US" b="1" u="sng" dirty="0" smtClean="0"/>
              <a:t>Disease control </a:t>
            </a:r>
            <a:r>
              <a:rPr lang="en-US" dirty="0" smtClean="0"/>
              <a:t>(1880-1920)</a:t>
            </a:r>
          </a:p>
          <a:p>
            <a:pPr algn="just" rtl="0"/>
            <a:r>
              <a:rPr lang="en-US" dirty="0" smtClean="0"/>
              <a:t>Largely a matter of sanitary legislation and sanitary reforms aimed at control of man’s environment (general control measures)</a:t>
            </a:r>
          </a:p>
          <a:p>
            <a:pPr algn="just" rtl="0"/>
            <a:r>
              <a:rPr lang="en-US" b="1" u="sng" dirty="0" smtClean="0"/>
              <a:t>Health promotion </a:t>
            </a:r>
            <a:r>
              <a:rPr lang="en-US" dirty="0" smtClean="0"/>
              <a:t>(1920-1960)</a:t>
            </a:r>
          </a:p>
          <a:p>
            <a:pPr algn="just" rtl="0"/>
            <a:r>
              <a:rPr lang="en-US" dirty="0" smtClean="0"/>
              <a:t>Provision of basic health services through Primary health care centers ( UK).</a:t>
            </a:r>
          </a:p>
          <a:p>
            <a:pPr algn="just" rtl="0"/>
            <a:r>
              <a:rPr lang="en-US" dirty="0" smtClean="0"/>
              <a:t>Community development programs, mainly rural community development (infrastructures of health services).</a:t>
            </a:r>
          </a:p>
          <a:p>
            <a:pPr algn="just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Phases of public health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algn="just" rtl="0"/>
            <a:r>
              <a:rPr lang="en-US" b="1" u="sng" dirty="0" smtClean="0"/>
              <a:t>Social engineering </a:t>
            </a:r>
            <a:r>
              <a:rPr lang="en-US" dirty="0" smtClean="0"/>
              <a:t>(1960-1980)</a:t>
            </a:r>
          </a:p>
          <a:p>
            <a:pPr algn="just" rtl="0"/>
            <a:r>
              <a:rPr lang="en-US" dirty="0" smtClean="0"/>
              <a:t>Pattern of diseases changed in developed world. </a:t>
            </a:r>
          </a:p>
          <a:p>
            <a:pPr algn="just" rtl="0"/>
            <a:r>
              <a:rPr lang="en-US" dirty="0" smtClean="0"/>
              <a:t>Acute illnesses have been under control. </a:t>
            </a:r>
          </a:p>
          <a:p>
            <a:pPr algn="just" rtl="0"/>
            <a:r>
              <a:rPr lang="en-US" dirty="0" smtClean="0"/>
              <a:t>New problems began to emerge(?). </a:t>
            </a:r>
          </a:p>
          <a:p>
            <a:pPr algn="just" rtl="0"/>
            <a:r>
              <a:rPr lang="en-US" dirty="0" smtClean="0"/>
              <a:t>New concept of </a:t>
            </a:r>
            <a:r>
              <a:rPr lang="en-US" b="1" dirty="0" smtClean="0"/>
              <a:t>risk factors </a:t>
            </a:r>
            <a:r>
              <a:rPr lang="en-US" dirty="0" smtClean="0"/>
              <a:t>came out. Consequence was chronic burden on society.</a:t>
            </a:r>
          </a:p>
          <a:p>
            <a:pPr algn="just" rtl="0"/>
            <a:r>
              <a:rPr lang="en-US" dirty="0" smtClean="0"/>
              <a:t>Social and behavioral aspects of disease were given priority.</a:t>
            </a:r>
          </a:p>
          <a:p>
            <a:pPr algn="just" rtl="0"/>
            <a:r>
              <a:rPr lang="en-US" dirty="0" smtClean="0"/>
              <a:t>Public health moved to preventive and rehabilitative aspects of chronic diseases.</a:t>
            </a:r>
          </a:p>
          <a:p>
            <a:pPr algn="just" rtl="0"/>
            <a:r>
              <a:rPr lang="en-US" dirty="0" smtClean="0"/>
              <a:t>Community health incorporates services to population at large 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Cont.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715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 smtClean="0"/>
              <a:t>Health for all </a:t>
            </a:r>
            <a:r>
              <a:rPr lang="en-US" dirty="0" smtClean="0"/>
              <a:t>(1980-2000)</a:t>
            </a:r>
          </a:p>
          <a:p>
            <a:pPr algn="just" rtl="0"/>
            <a:r>
              <a:rPr lang="en-US" dirty="0" smtClean="0">
                <a:latin typeface="+mj-lt"/>
              </a:rPr>
              <a:t>The glaring contrast in health picture in developing and developing countries came into focus.</a:t>
            </a:r>
          </a:p>
          <a:p>
            <a:pPr algn="just" rtl="0"/>
            <a:r>
              <a:rPr lang="en-US" dirty="0" smtClean="0">
                <a:latin typeface="+mj-lt"/>
              </a:rPr>
              <a:t>Developed countries </a:t>
            </a:r>
            <a:r>
              <a:rPr lang="en-US" dirty="0" smtClean="0">
                <a:latin typeface="+mj-lt"/>
                <a:cs typeface="Times New Roman"/>
              </a:rPr>
              <a:t>→ all determinants of  good health (?).</a:t>
            </a:r>
          </a:p>
          <a:p>
            <a:pPr algn="just" rtl="0"/>
            <a:r>
              <a:rPr lang="en-US" dirty="0" smtClean="0">
                <a:latin typeface="+mj-lt"/>
                <a:cs typeface="Times New Roman"/>
              </a:rPr>
              <a:t>Developing countries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IMR 60-250/1000,   life expectancy 30% lower than developed ones</a:t>
            </a:r>
          </a:p>
          <a:p>
            <a:pPr algn="just" rtl="0"/>
            <a:r>
              <a:rPr lang="en-US" dirty="0" smtClean="0">
                <a:cs typeface="Times New Roman"/>
              </a:rPr>
              <a:t>Inequalities in health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Lucida Sans" pitchFamily="34" charset="0"/>
                <a:cs typeface="Times New Roman"/>
              </a:rPr>
              <a:t>health gap.</a:t>
            </a:r>
          </a:p>
          <a:p>
            <a:pPr algn="just" rtl="0"/>
            <a:r>
              <a:rPr lang="en-US" dirty="0" smtClean="0">
                <a:latin typeface="Lucida Sans" pitchFamily="34" charset="0"/>
                <a:cs typeface="Times New Roman"/>
              </a:rPr>
              <a:t>WHO launched target to provide “health for all by year 2000”.</a:t>
            </a:r>
          </a:p>
          <a:p>
            <a:pPr algn="just" rtl="0"/>
            <a:r>
              <a:rPr lang="en-US" dirty="0" smtClean="0">
                <a:latin typeface="Lucida Sans" pitchFamily="34" charset="0"/>
                <a:cs typeface="Times New Roman"/>
              </a:rPr>
              <a:t>Public health with other health related sectors are engaged in broad field of effort.</a:t>
            </a:r>
            <a:endParaRPr lang="en-US" dirty="0" smtClean="0"/>
          </a:p>
          <a:p>
            <a:pPr algn="just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Cont.</a:t>
            </a:r>
            <a:endParaRPr lang="en-US" sz="3200" b="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 algn="just" rtl="0"/>
            <a:r>
              <a:rPr lang="en-US" dirty="0" smtClean="0"/>
              <a:t>Eradicate Extreme Poverty and Hunger.</a:t>
            </a:r>
          </a:p>
          <a:p>
            <a:pPr algn="just" rtl="0"/>
            <a:r>
              <a:rPr lang="en-US" dirty="0" smtClean="0"/>
              <a:t>Achieve Universal Primary Education.</a:t>
            </a:r>
          </a:p>
          <a:p>
            <a:pPr algn="just" rtl="0"/>
            <a:r>
              <a:rPr lang="en-US" dirty="0" smtClean="0"/>
              <a:t>Promote Gender Equality and Empower Women.</a:t>
            </a:r>
          </a:p>
          <a:p>
            <a:pPr algn="just" rtl="0"/>
            <a:r>
              <a:rPr lang="en-US" dirty="0" smtClean="0"/>
              <a:t>Reduce Child Mortality.</a:t>
            </a:r>
          </a:p>
          <a:p>
            <a:pPr algn="just" rtl="0"/>
            <a:r>
              <a:rPr lang="en-US" dirty="0" smtClean="0"/>
              <a:t>Improve Maternal Health.</a:t>
            </a:r>
          </a:p>
          <a:p>
            <a:pPr algn="just" rtl="0"/>
            <a:r>
              <a:rPr lang="en-US" dirty="0" smtClean="0"/>
              <a:t>Combat HIV/AIDS, Malaria and other Diseases.</a:t>
            </a:r>
          </a:p>
          <a:p>
            <a:pPr algn="just" rtl="0"/>
            <a:r>
              <a:rPr lang="en-US" dirty="0" smtClean="0"/>
              <a:t>Ensure Environmental Sustainability.</a:t>
            </a:r>
          </a:p>
          <a:p>
            <a:pPr algn="just" rtl="0"/>
            <a:r>
              <a:rPr lang="en-US" dirty="0" smtClean="0"/>
              <a:t>Develop a Global Partnership for Development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 rtl="0"/>
            <a:r>
              <a:rPr lang="en-US" dirty="0" smtClean="0"/>
              <a:t>Millennium development goals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Individual Assignment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rtl="0">
              <a:buNone/>
            </a:pPr>
            <a:r>
              <a:rPr lang="en-US" dirty="0" smtClean="0"/>
              <a:t>a. Describe the historical development of Public health services in Saudi Arabia.</a:t>
            </a:r>
          </a:p>
          <a:p>
            <a:pPr algn="just" rtl="0">
              <a:buNone/>
            </a:pPr>
            <a:r>
              <a:rPr lang="en-US" dirty="0" smtClean="0"/>
              <a:t>b. Please consider the current Saudi health care system in terms of identifying following:</a:t>
            </a:r>
          </a:p>
          <a:p>
            <a:pPr algn="just" rtl="0"/>
            <a:r>
              <a:rPr lang="en-US" dirty="0" smtClean="0"/>
              <a:t>Mission</a:t>
            </a:r>
          </a:p>
          <a:p>
            <a:pPr algn="just" rtl="0"/>
            <a:r>
              <a:rPr lang="en-US" dirty="0" smtClean="0"/>
              <a:t>Goals/objectives</a:t>
            </a:r>
          </a:p>
          <a:p>
            <a:pPr algn="just" rtl="0"/>
            <a:r>
              <a:rPr lang="en-US" dirty="0" smtClean="0"/>
              <a:t>Essential public health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99221_471753692855869_60872141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981200"/>
            <a:ext cx="82296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The industrial revolution in 19</a:t>
            </a:r>
            <a:r>
              <a:rPr lang="en-US" baseline="30000" dirty="0" smtClean="0"/>
              <a:t>th</a:t>
            </a:r>
            <a:r>
              <a:rPr lang="en-US" dirty="0" smtClean="0"/>
              <a:t> century created an unexpected migration of population from countryside to towns resulting in rapid urban growth.</a:t>
            </a:r>
          </a:p>
          <a:p>
            <a:pPr algn="just" rtl="0"/>
            <a:r>
              <a:rPr lang="en-US" dirty="0" smtClean="0"/>
              <a:t>Absence of planning during this period meant insanitary conditions and overcrowding resulting in spread of infectious diseases.</a:t>
            </a:r>
          </a:p>
          <a:p>
            <a:pPr algn="just" rtl="0"/>
            <a:r>
              <a:rPr lang="en-US" dirty="0" smtClean="0"/>
              <a:t>Emergence of epidemics e.g. cholera, was the key of emergence of sanitary movement            ( forerunner of public health movement).</a:t>
            </a:r>
          </a:p>
          <a:p>
            <a:pPr algn="just" rtl="0"/>
            <a:r>
              <a:rPr lang="en-US" dirty="0" smtClean="0"/>
              <a:t>Scientific basis of public health action was strengthened by work of John Snow (cholera infection),Louis Pasteur (germ theory), Robert Koch (TB bacillus, cholera </a:t>
            </a:r>
            <a:r>
              <a:rPr lang="en-US" dirty="0" err="1" smtClean="0"/>
              <a:t>vibrio</a:t>
            </a:r>
            <a:r>
              <a:rPr lang="en-US" dirty="0" smtClean="0"/>
              <a:t>)</a:t>
            </a:r>
          </a:p>
          <a:p>
            <a:pPr algn="just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Historical development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algn="just" rtl="0"/>
            <a:r>
              <a:rPr lang="en-US" dirty="0" smtClean="0"/>
              <a:t>In 1900, rejection of over 28% of army volunteers on health grounds caused alarms to introduce measures to improve child health.</a:t>
            </a:r>
          </a:p>
          <a:p>
            <a:pPr algn="just" rtl="0"/>
            <a:r>
              <a:rPr lang="en-US" dirty="0" smtClean="0"/>
              <a:t>1907, school medical services led by MOH were introduced to ensure regular medical examinations for early disease detection.</a:t>
            </a:r>
          </a:p>
          <a:p>
            <a:pPr algn="just" rtl="0"/>
            <a:r>
              <a:rPr lang="en-US" dirty="0" smtClean="0"/>
              <a:t>Since many children’s ill health problems were present before school age, action was directed to pregnancy and early infant care ( midwives).</a:t>
            </a:r>
          </a:p>
          <a:p>
            <a:pPr algn="just" rtl="0"/>
            <a:r>
              <a:rPr lang="en-US" dirty="0" smtClean="0"/>
              <a:t>Early 20s, introduction of </a:t>
            </a:r>
            <a:r>
              <a:rPr lang="en-US" dirty="0" smtClean="0"/>
              <a:t>NHS (National Health services) </a:t>
            </a:r>
            <a:r>
              <a:rPr lang="en-US" dirty="0" smtClean="0"/>
              <a:t>and emergence of community medicine specialty.</a:t>
            </a:r>
          </a:p>
          <a:p>
            <a:pPr algn="just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1- Provision of public health services e.g. meat inspection, water supplies, sewerage.</a:t>
            </a:r>
          </a:p>
          <a:p>
            <a:pPr algn="just" rtl="0"/>
            <a:r>
              <a:rPr lang="en-US" dirty="0" smtClean="0"/>
              <a:t>2- Provision of hospitals (fever hospital) and medicines for epidemic control.</a:t>
            </a:r>
          </a:p>
          <a:p>
            <a:pPr algn="just" rtl="0"/>
            <a:r>
              <a:rPr lang="en-US" dirty="0" smtClean="0"/>
              <a:t>3- MOH establishment.</a:t>
            </a:r>
          </a:p>
          <a:p>
            <a:pPr algn="just" rtl="0"/>
            <a:r>
              <a:rPr lang="en-US" dirty="0" smtClean="0"/>
              <a:t>4- NHS:</a:t>
            </a:r>
          </a:p>
          <a:p>
            <a:pPr algn="just" rtl="0"/>
            <a:r>
              <a:rPr lang="en-US" dirty="0" smtClean="0"/>
              <a:t>Fever hospitals.</a:t>
            </a:r>
          </a:p>
          <a:p>
            <a:pPr algn="just" rtl="0"/>
            <a:r>
              <a:rPr lang="en-US" dirty="0" smtClean="0"/>
              <a:t> School health services.</a:t>
            </a:r>
          </a:p>
          <a:p>
            <a:pPr algn="just" rtl="0"/>
            <a:r>
              <a:rPr lang="en-US" dirty="0" smtClean="0"/>
              <a:t>Midwives training.</a:t>
            </a:r>
          </a:p>
          <a:p>
            <a:pPr algn="just" rtl="0"/>
            <a:r>
              <a:rPr lang="en-US" dirty="0" smtClean="0"/>
              <a:t>Health visitors.</a:t>
            </a:r>
          </a:p>
          <a:p>
            <a:pPr algn="just" rtl="0"/>
            <a:r>
              <a:rPr lang="en-US" dirty="0" smtClean="0"/>
              <a:t>Vaccination.</a:t>
            </a:r>
          </a:p>
          <a:p>
            <a:pPr algn="just" rtl="0"/>
            <a:r>
              <a:rPr lang="en-US" dirty="0" smtClean="0"/>
              <a:t>Environmental health.</a:t>
            </a:r>
          </a:p>
          <a:p>
            <a:pPr algn="just" rtl="0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Examples of Public Health acts: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/>
          <a:lstStyle/>
          <a:p>
            <a:pPr algn="just" rtl="0"/>
            <a:r>
              <a:rPr lang="en-US" dirty="0" smtClean="0"/>
              <a:t>“Science and art of preventing disease, prolonging life, and promoting health and efficiency through organized community effort” (Winslow,1920)</a:t>
            </a:r>
          </a:p>
          <a:p>
            <a:pPr algn="just" rtl="0"/>
            <a:r>
              <a:rPr lang="en-US" dirty="0" smtClean="0"/>
              <a:t>“ Fulfilling society’s interest in assuring conditions in which people can be healthy”. (IOM,1988)</a:t>
            </a:r>
          </a:p>
          <a:p>
            <a:pPr algn="just" rtl="0">
              <a:buNone/>
            </a:pPr>
            <a:r>
              <a:rPr lang="en-US" sz="1200" dirty="0" smtClean="0"/>
              <a:t>IOM: institute of medicine(USA)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PH constitute of : epidemiology, biostatistics, environmental science, management science, behavioral science.</a:t>
            </a:r>
          </a:p>
          <a:p>
            <a:pPr algn="just" rtl="0">
              <a:buFont typeface="Arial" charset="0"/>
              <a:buChar char="•"/>
            </a:pPr>
            <a:r>
              <a:rPr lang="en-US" dirty="0" smtClean="0"/>
              <a:t>In view of changed meaning and scope, “community health” has been preferred.</a:t>
            </a:r>
          </a:p>
          <a:p>
            <a:pPr algn="just" rtl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rtl="0"/>
            <a:r>
              <a:rPr lang="en-US" dirty="0" smtClean="0"/>
              <a:t>Definition of Public Health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4294967295"/>
          </p:nvPr>
        </p:nvGraphicFramePr>
        <p:xfrm>
          <a:off x="533400" y="533400"/>
          <a:ext cx="8229600" cy="5550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667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Public</a:t>
                      </a:r>
                      <a:r>
                        <a:rPr lang="en-US" sz="2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 health</a:t>
                      </a:r>
                      <a:endParaRPr lang="en-US" sz="280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omic Sans MS" pitchFamily="66" charset="0"/>
                        </a:rPr>
                        <a:t>Medical care system</a:t>
                      </a:r>
                      <a:endParaRPr lang="en-US" sz="2800" dirty="0">
                        <a:solidFill>
                          <a:schemeClr val="tx2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Population</a:t>
                      </a:r>
                      <a:r>
                        <a:rPr lang="en-US" sz="2400" baseline="0" dirty="0" smtClean="0"/>
                        <a:t> health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Individual</a:t>
                      </a:r>
                      <a:r>
                        <a:rPr lang="en-US" sz="2400" baseline="0" dirty="0" smtClean="0"/>
                        <a:t> health (sick)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872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 Assessment: problem</a:t>
                      </a:r>
                      <a:r>
                        <a:rPr lang="en-US" sz="2400" baseline="0" dirty="0" smtClean="0"/>
                        <a:t> identification for a group of individuals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 Diagnosis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7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 Assuring :necessary</a:t>
                      </a:r>
                      <a:r>
                        <a:rPr lang="en-US" sz="2400" baseline="0" dirty="0" smtClean="0"/>
                        <a:t> interventions are put into place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</a:t>
                      </a:r>
                      <a:r>
                        <a:rPr lang="en-US" sz="2400" baseline="0" dirty="0" smtClean="0"/>
                        <a:t> Treatment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872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 Policy  development: collectively deciding which intervention is the best for the problems identified.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 Formulation treatment plan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‘</a:t>
            </a:r>
            <a:r>
              <a:rPr lang="en-GB" dirty="0"/>
              <a:t>Diffusion’ of the </a:t>
            </a:r>
            <a:r>
              <a:rPr lang="en-GB" dirty="0" smtClean="0"/>
              <a:t>Health Agenda</a:t>
            </a:r>
            <a:endParaRPr lang="en-US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2008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007"/>
                <a:gridCol w="3636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Disease</a:t>
                      </a:r>
                    </a:p>
                    <a:p>
                      <a:pPr algn="ctr"/>
                      <a:endParaRPr lang="en-GB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Hospital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Community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Acute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Chronic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Prevention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Intervention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Person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 rtl="0"/>
            <a:endParaRPr lang="en-US" dirty="0" smtClean="0"/>
          </a:p>
          <a:p>
            <a:pPr algn="just" rtl="0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86200" y="1481328"/>
            <a:ext cx="5029200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chemeClr val="tx2"/>
                </a:solidFill>
              </a:rPr>
              <a:t>I- </a:t>
            </a:r>
            <a:r>
              <a:rPr lang="en-GB" b="1" dirty="0" smtClean="0">
                <a:solidFill>
                  <a:schemeClr val="tx2"/>
                </a:solidFill>
              </a:rPr>
              <a:t>Miasma theory of disease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endParaRPr lang="en-GB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b="1" dirty="0" smtClean="0">
                <a:solidFill>
                  <a:schemeClr val="tx2"/>
                </a:solidFill>
              </a:rPr>
              <a:t>II- Sanitary Movement era </a:t>
            </a:r>
          </a:p>
          <a:p>
            <a:pPr algn="l" rtl="0"/>
            <a:r>
              <a:rPr lang="en-US" b="1" dirty="0" smtClean="0">
                <a:solidFill>
                  <a:schemeClr val="tx2"/>
                </a:solidFill>
              </a:rPr>
              <a:t>III- Germ theory era</a:t>
            </a:r>
          </a:p>
          <a:p>
            <a:pPr algn="l" rtl="0"/>
            <a:r>
              <a:rPr lang="en-US" b="1" dirty="0" smtClean="0">
                <a:solidFill>
                  <a:schemeClr val="tx2"/>
                </a:solidFill>
              </a:rPr>
              <a:t>IV- Chronic disease era</a:t>
            </a:r>
          </a:p>
          <a:p>
            <a:pPr algn="l" rtl="0"/>
            <a:r>
              <a:rPr lang="en-US" b="1" dirty="0" smtClean="0">
                <a:solidFill>
                  <a:schemeClr val="tx2"/>
                </a:solidFill>
              </a:rPr>
              <a:t>V- Current theoretical trends</a:t>
            </a:r>
          </a:p>
          <a:p>
            <a:pPr algn="l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Theories of Public health</a:t>
            </a:r>
            <a:endParaRPr lang="en-US" dirty="0"/>
          </a:p>
        </p:txBody>
      </p:sp>
      <p:pic>
        <p:nvPicPr>
          <p:cNvPr id="4" name="عنصر نائب للمحتوى 3" descr="Cholera_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3096344" cy="3561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</TotalTime>
  <Words>1420</Words>
  <Application>Microsoft Office PowerPoint</Application>
  <PresentationFormat>On-screen Show (4:3)</PresentationFormat>
  <Paragraphs>162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 Community Health (CHS 212 </vt:lpstr>
      <vt:lpstr>Learning objectives</vt:lpstr>
      <vt:lpstr>Historical development </vt:lpstr>
      <vt:lpstr>Cont.</vt:lpstr>
      <vt:lpstr> Examples of Public Health acts: </vt:lpstr>
      <vt:lpstr>Definition of Public Health</vt:lpstr>
      <vt:lpstr>Slide 7</vt:lpstr>
      <vt:lpstr>‘Diffusion’ of the Health Agenda</vt:lpstr>
      <vt:lpstr>Theories of Public health</vt:lpstr>
      <vt:lpstr>I – Miasma theory</vt:lpstr>
      <vt:lpstr>II -Sanitary Movement era The first half of the nineteenth century</vt:lpstr>
      <vt:lpstr>Where did it come from; </vt:lpstr>
      <vt:lpstr>III- Germ theory era  1950</vt:lpstr>
      <vt:lpstr>Germ theory era  1950-)</vt:lpstr>
      <vt:lpstr>IV- Chronic disease era</vt:lpstr>
      <vt:lpstr>V- Current theoretical trends</vt:lpstr>
      <vt:lpstr> Why PH is important toady? </vt:lpstr>
      <vt:lpstr>Cont.</vt:lpstr>
      <vt:lpstr> What definition of PH best describes public health in the 21st Century? </vt:lpstr>
      <vt:lpstr>Phases of public health</vt:lpstr>
      <vt:lpstr>Cont.</vt:lpstr>
      <vt:lpstr>Cont.</vt:lpstr>
      <vt:lpstr>Millennium development goals</vt:lpstr>
      <vt:lpstr>Individual Assignment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assessment of children</dc:title>
  <dc:creator>gateway</dc:creator>
  <cp:lastModifiedBy>ksu</cp:lastModifiedBy>
  <cp:revision>49</cp:revision>
  <dcterms:created xsi:type="dcterms:W3CDTF">2010-10-10T19:24:51Z</dcterms:created>
  <dcterms:modified xsi:type="dcterms:W3CDTF">2013-01-26T05:57:10Z</dcterms:modified>
</cp:coreProperties>
</file>