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Lst>
  <p:notesMasterIdLst>
    <p:notesMasterId r:id="rId34"/>
  </p:notesMasterIdLst>
  <p:sldIdLst>
    <p:sldId id="256" r:id="rId2"/>
    <p:sldId id="439" r:id="rId3"/>
    <p:sldId id="441" r:id="rId4"/>
    <p:sldId id="403" r:id="rId5"/>
    <p:sldId id="404" r:id="rId6"/>
    <p:sldId id="405" r:id="rId7"/>
    <p:sldId id="406" r:id="rId8"/>
    <p:sldId id="407" r:id="rId9"/>
    <p:sldId id="408" r:id="rId10"/>
    <p:sldId id="410" r:id="rId11"/>
    <p:sldId id="411" r:id="rId12"/>
    <p:sldId id="412" r:id="rId13"/>
    <p:sldId id="414" r:id="rId14"/>
    <p:sldId id="444" r:id="rId15"/>
    <p:sldId id="416" r:id="rId16"/>
    <p:sldId id="417" r:id="rId17"/>
    <p:sldId id="419" r:id="rId18"/>
    <p:sldId id="420" r:id="rId19"/>
    <p:sldId id="421" r:id="rId20"/>
    <p:sldId id="422" r:id="rId21"/>
    <p:sldId id="423" r:id="rId22"/>
    <p:sldId id="424" r:id="rId23"/>
    <p:sldId id="425" r:id="rId24"/>
    <p:sldId id="426" r:id="rId25"/>
    <p:sldId id="437" r:id="rId26"/>
    <p:sldId id="427" r:id="rId27"/>
    <p:sldId id="438" r:id="rId28"/>
    <p:sldId id="428" r:id="rId29"/>
    <p:sldId id="429" r:id="rId30"/>
    <p:sldId id="430" r:id="rId31"/>
    <p:sldId id="442" r:id="rId32"/>
    <p:sldId id="432"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CC"/>
    <a:srgbClr val="6E6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599" autoAdjust="0"/>
  </p:normalViewPr>
  <p:slideViewPr>
    <p:cSldViewPr>
      <p:cViewPr varScale="1">
        <p:scale>
          <a:sx n="85" d="100"/>
          <a:sy n="85" d="100"/>
        </p:scale>
        <p:origin x="-246" y="-78"/>
      </p:cViewPr>
      <p:guideLst>
        <p:guide orient="horz" pos="2160"/>
        <p:guide pos="3840"/>
      </p:guideLst>
    </p:cSldViewPr>
  </p:slideViewPr>
  <p:outlineViewPr>
    <p:cViewPr>
      <p:scale>
        <a:sx n="33" d="100"/>
        <a:sy n="33" d="100"/>
      </p:scale>
      <p:origin x="0" y="523"/>
    </p:cViewPr>
  </p:outlineViewPr>
  <p:notesTextViewPr>
    <p:cViewPr>
      <p:scale>
        <a:sx n="100" d="100"/>
        <a:sy n="100" d="100"/>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6" Type="http://schemas.openxmlformats.org/officeDocument/2006/relationships/image" Target="../media/image62.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5" Type="http://schemas.openxmlformats.org/officeDocument/2006/relationships/image" Target="../media/image6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 Id="rId1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defRPr>
            </a:lvl1pPr>
          </a:lstStyle>
          <a:p>
            <a:pPr>
              <a:defRPr/>
            </a:pPr>
            <a:fld id="{AF8EAEE2-20F9-4C5A-B12F-77881A3121D7}" type="datetimeFigureOut">
              <a:rPr lang="en-US"/>
              <a:pPr>
                <a:defRPr/>
              </a:pPr>
              <a:t>8/21/2024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89246C4-F9C1-4F6F-AA18-2764A4D28933}" type="slidenum">
              <a:rPr lang="en-US" altLang="en-US"/>
              <a:pPr>
                <a:defRPr/>
              </a:pPr>
              <a:t>‹#›</a:t>
            </a:fld>
            <a:endParaRPr lang="en-US" altLang="en-US"/>
          </a:p>
        </p:txBody>
      </p:sp>
    </p:spTree>
    <p:extLst>
      <p:ext uri="{BB962C8B-B14F-4D97-AF65-F5344CB8AC3E}">
        <p14:creationId xmlns:p14="http://schemas.microsoft.com/office/powerpoint/2010/main" val="2238266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3DF8ED4F-D0F6-418C-8C23-E4AE0DB07FBF}"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403F9400-544B-48B0-B968-9A853CF455CB}"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fld id="{4CF5D81A-B6A0-4EEF-94CC-DC570F6BD63E}" type="slidenum">
              <a:rPr lang="en-US" altLang="en-US" smtClean="0">
                <a:latin typeface="Calibri" pitchFamily="34" charset="0"/>
              </a:rPr>
              <a:pPr/>
              <a:t>14</a:t>
            </a:fld>
            <a:endParaRPr lang="en-U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CD8BAF8B-3AC7-44F5-8E6D-3CC08A442740}"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BD1213C1-74F5-4301-A310-F3B05D0D1AEC}"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8B0338DA-4603-4E37-A6B0-E8019EC43A8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7B1A64DB-3B14-4559-9DD8-BFA1A004D722}"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AD331BAC-1746-4861-A2C2-D4AEBBF5A2E8}"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C0D0FE8F-5770-43FD-BFAB-FC3B142E57CE}"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0107C16C-A3B5-4270-B5A5-5565B1FF3ED2}"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C7C5103E-FBD6-4851-84B5-D43EF9DD89FC}"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BC13DB14-AB16-49DF-8228-C2F1AD8434EE}"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6AA1ECDD-583C-474E-90D0-B93632C143FC}"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4071290B-FA96-4A22-9EBC-6606B8AB19E8}"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2FBE9CBE-2349-469D-92E4-ED700F1AC0A5}"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F4B7241A-7AF6-41AF-A907-F86E34610A82}"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25DB2659-59CD-4636-8F4C-6DE30B20B6D8}"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52E71095-6AD2-4814-9709-828A10D35632}"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02910EEE-FA4E-4260-AA81-2A419451DBB5}"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3D6BF8BD-642F-443A-85F1-E95EBA5FFD13}"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69643A13-CCB7-48B1-B963-E0989C22649E}"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3BF179E8-F717-4566-B849-8DB65DF6FE75}"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5A90B1F9-B655-4FA0-AEAA-B101F6614E1F}"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17DD295B-80C4-4FA2-A540-92A3CD5A379B}"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D567B4B0-9457-4CB1-B629-312D3FED4D45}"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E895895D-B117-44FC-8550-F1F5887D3DF6}"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fld id="{FDAC7729-2AD1-4CB0-9AFD-1811D9F6D992}"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2700" y="6053138"/>
            <a:ext cx="29987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942C3951-F512-41DE-BF88-8786844F5398}" type="datetime8">
              <a:rPr lang="en-US"/>
              <a:pPr>
                <a:defRPr/>
              </a:pPr>
              <a:t>8/21/2024 9:28 AM</a:t>
            </a:fld>
            <a:endParaRPr lang="en-US" dirty="0"/>
          </a:p>
        </p:txBody>
      </p:sp>
      <p:sp>
        <p:nvSpPr>
          <p:cNvPr id="10" name="Footer Placeholder 16"/>
          <p:cNvSpPr>
            <a:spLocks noGrp="1"/>
          </p:cNvSpPr>
          <p:nvPr>
            <p:ph type="ftr" sz="quarter" idx="11"/>
          </p:nvPr>
        </p:nvSpPr>
        <p:spPr>
          <a:xfrm>
            <a:off x="2781300" y="236538"/>
            <a:ext cx="78232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sz="1400"/>
            </a:lvl1pPr>
          </a:lstStyle>
          <a:p>
            <a:pPr>
              <a:defRPr/>
            </a:pPr>
            <a:fld id="{F3448812-A5AC-4FAF-A789-C3E0AE111E97}" type="slidenum">
              <a:rPr lang="en-US" altLang="en-US"/>
              <a:pPr>
                <a:defRPr/>
              </a:pPr>
              <a:t>‹#›</a:t>
            </a:fld>
            <a:endParaRPr lang="en-US" altLang="en-US"/>
          </a:p>
        </p:txBody>
      </p:sp>
    </p:spTree>
    <p:extLst>
      <p:ext uri="{BB962C8B-B14F-4D97-AF65-F5344CB8AC3E}">
        <p14:creationId xmlns:p14="http://schemas.microsoft.com/office/powerpoint/2010/main" val="267215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954E3FD-2272-4B5F-BE6A-384EF28FBC53}" type="datetime8">
              <a:rPr lang="en-US"/>
              <a:pPr>
                <a:defRPr/>
              </a:pPr>
              <a:t>8/21/2024 9:28 AM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522574-8215-42FE-93FD-90512C7A625C}" type="slidenum">
              <a:rPr lang="en-US" altLang="en-US"/>
              <a:pPr>
                <a:defRPr/>
              </a:pPr>
              <a:t>‹#›</a:t>
            </a:fld>
            <a:endParaRPr lang="en-US" altLang="en-US" sz="1400">
              <a:solidFill>
                <a:srgbClr val="FFFFFF"/>
              </a:solidFill>
            </a:endParaRPr>
          </a:p>
        </p:txBody>
      </p:sp>
    </p:spTree>
    <p:extLst>
      <p:ext uri="{BB962C8B-B14F-4D97-AF65-F5344CB8AC3E}">
        <p14:creationId xmlns:p14="http://schemas.microsoft.com/office/powerpoint/2010/main" val="27006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737600" y="6248400"/>
            <a:ext cx="2946400" cy="365125"/>
          </a:xfrm>
        </p:spPr>
        <p:txBody>
          <a:bodyPr/>
          <a:lstStyle>
            <a:lvl1pPr>
              <a:defRPr/>
            </a:lvl1pPr>
          </a:lstStyle>
          <a:p>
            <a:pPr>
              <a:defRPr/>
            </a:pPr>
            <a:fld id="{4BAEDC22-EC1E-4D98-ADE1-A0A712AF822E}" type="datetime8">
              <a:rPr lang="en-US"/>
              <a:pPr>
                <a:defRPr/>
              </a:pPr>
              <a:t>8/21/2024 9:28 AM</a:t>
            </a:fld>
            <a:endParaRPr lang="en-US" dirty="0"/>
          </a:p>
        </p:txBody>
      </p:sp>
      <p:sp>
        <p:nvSpPr>
          <p:cNvPr id="8" name="Footer Placeholder 4"/>
          <p:cNvSpPr>
            <a:spLocks noGrp="1"/>
          </p:cNvSpPr>
          <p:nvPr>
            <p:ph type="ftr" sz="quarter" idx="11"/>
          </p:nvPr>
        </p:nvSpPr>
        <p:spPr>
          <a:xfrm>
            <a:off x="609600" y="6248400"/>
            <a:ext cx="7431088"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8074819" y="103981"/>
            <a:ext cx="533400" cy="325438"/>
          </a:xfrm>
        </p:spPr>
        <p:txBody>
          <a:bodyPr/>
          <a:lstStyle>
            <a:lvl1pPr>
              <a:defRPr/>
            </a:lvl1pPr>
          </a:lstStyle>
          <a:p>
            <a:pPr>
              <a:defRPr/>
            </a:pPr>
            <a:fld id="{888890B2-8FD4-4494-9373-320A39AADE90}" type="slidenum">
              <a:rPr lang="en-US" altLang="en-US"/>
              <a:pPr>
                <a:defRPr/>
              </a:pPr>
              <a:t>‹#›</a:t>
            </a:fld>
            <a:endParaRPr lang="en-US" altLang="en-US" sz="1400">
              <a:solidFill>
                <a:srgbClr val="FFFFFF"/>
              </a:solidFill>
            </a:endParaRPr>
          </a:p>
        </p:txBody>
      </p:sp>
    </p:spTree>
    <p:extLst>
      <p:ext uri="{BB962C8B-B14F-4D97-AF65-F5344CB8AC3E}">
        <p14:creationId xmlns:p14="http://schemas.microsoft.com/office/powerpoint/2010/main" val="123875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F61828-50AB-4641-890C-1443CB3E7D07}" type="datetime8">
              <a:rPr lang="en-US"/>
              <a:pPr>
                <a:defRPr/>
              </a:pPr>
              <a:t>8/21/2024 9:28 AM</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rgbClr val="FFFFFF"/>
                </a:solidFill>
              </a:defRPr>
            </a:lvl1pPr>
          </a:lstStyle>
          <a:p>
            <a:pPr>
              <a:defRPr/>
            </a:pPr>
            <a:fld id="{342227FA-3990-4EA7-B516-FEC9C5B52C36}" type="slidenum">
              <a:rPr lang="en-US" altLang="en-US"/>
              <a:pPr>
                <a:defRPr/>
              </a:pPr>
              <a:t>‹#›</a:t>
            </a:fld>
            <a:endParaRPr lang="en-US" altLang="en-US"/>
          </a:p>
        </p:txBody>
      </p:sp>
    </p:spTree>
    <p:extLst>
      <p:ext uri="{BB962C8B-B14F-4D97-AF65-F5344CB8AC3E}">
        <p14:creationId xmlns:p14="http://schemas.microsoft.com/office/powerpoint/2010/main" val="339082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828801" y="2743200"/>
            <a:ext cx="9497484"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C2036B0F-2559-499A-88E4-A4CC78172D37}" type="datetime8">
              <a:rPr lang="en-US"/>
              <a:pPr>
                <a:defRPr/>
              </a:pPr>
              <a:t>8/21/2024 9:28 AM</a:t>
            </a:fld>
            <a:endParaRPr lang="en-US"/>
          </a:p>
        </p:txBody>
      </p:sp>
      <p:sp>
        <p:nvSpPr>
          <p:cNvPr id="8" name="Slide Number Placeholder 12"/>
          <p:cNvSpPr>
            <a:spLocks noGrp="1"/>
          </p:cNvSpPr>
          <p:nvPr>
            <p:ph type="sldNum" sz="quarter" idx="11"/>
          </p:nvPr>
        </p:nvSpPr>
        <p:spPr>
          <a:xfrm>
            <a:off x="0" y="1752600"/>
            <a:ext cx="1727200" cy="701675"/>
          </a:xfrm>
        </p:spPr>
        <p:txBody>
          <a:bodyPr>
            <a:noAutofit/>
          </a:bodyPr>
          <a:lstStyle>
            <a:lvl1pPr>
              <a:defRPr sz="2400">
                <a:solidFill>
                  <a:srgbClr val="FFFFFF"/>
                </a:solidFill>
              </a:defRPr>
            </a:lvl1pPr>
          </a:lstStyle>
          <a:p>
            <a:pPr>
              <a:defRPr/>
            </a:pPr>
            <a:fld id="{9097B627-FB82-486D-A92E-28E6B2506EA8}" type="slidenum">
              <a:rPr lang="en-US" altLang="en-US"/>
              <a:pPr>
                <a:defRPr/>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6487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FDE0CC45-FFE1-4FD8-856B-A1D2B110AEE9}" type="datetime8">
              <a:rPr lang="en-US"/>
              <a:pPr>
                <a:defRPr/>
              </a:pPr>
              <a:t>8/21/2024 9:28 AM</a:t>
            </a:fld>
            <a:endParaRPr lang="en-US"/>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61465713-2934-4F39-965F-634DAAA730A2}" type="slidenum">
              <a:rPr lang="en-US" altLang="en-US"/>
              <a:pPr>
                <a:defRPr/>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602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682FC08-D646-4E80-A8AA-CB68269929BE}" type="datetime8">
              <a:rPr lang="en-US"/>
              <a:pPr>
                <a:defRPr/>
              </a:pPr>
              <a:t>8/21/2024 9:28 AM</a:t>
            </a:fld>
            <a:endParaRPr lang="en-US"/>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C8021BCD-9791-4D73-9416-E68A950DB6F5}" type="slidenum">
              <a:rPr lang="en-US" altLang="en-US"/>
              <a:pPr>
                <a:defRPr/>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5362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235EF68-BDB9-4B33-AAD4-19FFE08C5859}" type="datetime8">
              <a:rPr lang="en-US"/>
              <a:pPr>
                <a:defRPr/>
              </a:pPr>
              <a:t>8/21/2024 9:28 AM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pPr>
              <a:defRPr/>
            </a:pPr>
            <a:fld id="{484B6385-52D9-4E72-9B14-60AD5FF93DE6}" type="slidenum">
              <a:rPr lang="en-US" altLang="en-US"/>
              <a:pPr>
                <a:defRPr/>
              </a:pPr>
              <a:t>‹#›</a:t>
            </a:fld>
            <a:endParaRPr lang="en-US" altLang="en-US"/>
          </a:p>
        </p:txBody>
      </p:sp>
    </p:spTree>
    <p:extLst>
      <p:ext uri="{BB962C8B-B14F-4D97-AF65-F5344CB8AC3E}">
        <p14:creationId xmlns:p14="http://schemas.microsoft.com/office/powerpoint/2010/main" val="138037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5AAE514-215D-4D87-B4DB-37458FBA3377}" type="datetime8">
              <a:rPr lang="en-US"/>
              <a:pPr>
                <a:defRPr/>
              </a:pPr>
              <a:t>8/21/2024 9:28 AM</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sz="1400"/>
            </a:lvl1pPr>
          </a:lstStyle>
          <a:p>
            <a:pPr>
              <a:defRPr/>
            </a:pPr>
            <a:fld id="{7987DEFA-8314-469A-A077-F7F628386446}" type="slidenum">
              <a:rPr lang="en-US" altLang="en-US"/>
              <a:pPr>
                <a:defRPr/>
              </a:pPr>
              <a:t>‹#›</a:t>
            </a:fld>
            <a:endParaRPr lang="en-US" altLang="en-US"/>
          </a:p>
        </p:txBody>
      </p:sp>
    </p:spTree>
    <p:extLst>
      <p:ext uri="{BB962C8B-B14F-4D97-AF65-F5344CB8AC3E}">
        <p14:creationId xmlns:p14="http://schemas.microsoft.com/office/powerpoint/2010/main" val="245035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9" descr="sm_boo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755775"/>
            <a:ext cx="2152650" cy="1689100"/>
          </a:xfrm>
          <a:prstGeom prst="rect">
            <a:avLst/>
          </a:prstGeom>
          <a:noFill/>
          <a:ln w="50800" cap="sq"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endParaRPr lang="en-US" dirty="0"/>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6BFA062B-C456-4BC0-88FB-307D7386C108}" type="datetime8">
              <a:rPr lang="en-US"/>
              <a:pPr>
                <a:defRPr/>
              </a:pPr>
              <a:t>8/21/2024 9:28 AM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pPr>
              <a:defRPr/>
            </a:pPr>
            <a:fld id="{0C97911B-11F5-4167-A66F-EA670CB2A100}" type="slidenum">
              <a:rPr lang="en-US" altLang="en-US"/>
              <a:pPr>
                <a:defRPr/>
              </a:pPr>
              <a:t>‹#›</a:t>
            </a:fld>
            <a:endParaRPr lang="en-US" altLang="en-US"/>
          </a:p>
        </p:txBody>
      </p:sp>
    </p:spTree>
    <p:extLst>
      <p:ext uri="{BB962C8B-B14F-4D97-AF65-F5344CB8AC3E}">
        <p14:creationId xmlns:p14="http://schemas.microsoft.com/office/powerpoint/2010/main" val="283894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2058988" y="4654550"/>
            <a:ext cx="1013301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0"/>
            <a:ext cx="3556000" cy="365125"/>
          </a:xfrm>
        </p:spPr>
        <p:txBody>
          <a:bodyPr rtlCol="0"/>
          <a:lstStyle>
            <a:lvl1pPr>
              <a:defRPr/>
            </a:lvl1pPr>
          </a:lstStyle>
          <a:p>
            <a:pPr>
              <a:defRPr/>
            </a:pPr>
            <a:fld id="{FD7D4722-6D4D-4E72-8AA0-D5F114BFC6B7}" type="datetime8">
              <a:rPr lang="en-US"/>
              <a:pPr>
                <a:defRPr/>
              </a:pPr>
              <a:t>8/21/2024 9:28 AM</a:t>
            </a:fld>
            <a:endParaRPr lang="en-US"/>
          </a:p>
        </p:txBody>
      </p:sp>
      <p:sp>
        <p:nvSpPr>
          <p:cNvPr id="10" name="Slide Number Placeholder 12"/>
          <p:cNvSpPr>
            <a:spLocks noGrp="1"/>
          </p:cNvSpPr>
          <p:nvPr>
            <p:ph type="sldNum" sz="quarter" idx="11"/>
          </p:nvPr>
        </p:nvSpPr>
        <p:spPr>
          <a:xfrm>
            <a:off x="0" y="4667250"/>
            <a:ext cx="1930400" cy="663575"/>
          </a:xfrm>
        </p:spPr>
        <p:txBody>
          <a:bodyPr/>
          <a:lstStyle>
            <a:lvl1pPr>
              <a:defRPr sz="2800">
                <a:solidFill>
                  <a:srgbClr val="FFFFFF"/>
                </a:solidFill>
              </a:defRPr>
            </a:lvl1pPr>
          </a:lstStyle>
          <a:p>
            <a:pPr>
              <a:defRPr/>
            </a:pPr>
            <a:fld id="{49675C8D-4480-4CF5-9A45-23D2DEC235B7}" type="slidenum">
              <a:rPr lang="en-US" altLang="en-US"/>
              <a:pPr>
                <a:defRPr/>
              </a:pPr>
              <a:t>‹#›</a:t>
            </a:fld>
            <a:endParaRPr lang="en-US" altLang="en-US"/>
          </a:p>
        </p:txBody>
      </p:sp>
      <p:sp>
        <p:nvSpPr>
          <p:cNvPr id="11" name="Footer Placeholder 13"/>
          <p:cNvSpPr>
            <a:spLocks noGrp="1"/>
          </p:cNvSpPr>
          <p:nvPr>
            <p:ph type="ftr" sz="quarter" idx="12"/>
          </p:nvPr>
        </p:nvSpPr>
        <p:spPr>
          <a:xfrm>
            <a:off x="2133600" y="6248400"/>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40413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fontAlgn="auto" hangingPunct="1">
              <a:spcBef>
                <a:spcPts val="0"/>
              </a:spcBef>
              <a:spcAft>
                <a:spcPts val="0"/>
              </a:spcAft>
              <a:defRPr sz="1400">
                <a:solidFill>
                  <a:schemeClr val="tx2"/>
                </a:solidFill>
                <a:latin typeface="+mn-lt"/>
              </a:defRPr>
            </a:lvl1pPr>
          </a:lstStyle>
          <a:p>
            <a:pPr>
              <a:defRPr/>
            </a:pPr>
            <a:fld id="{69A81D1E-8C46-4E2F-B2C2-393D13C2D058}" type="datetime8">
              <a:rPr lang="en-US"/>
              <a:pPr>
                <a:defRPr/>
              </a:pPr>
              <a:t>8/21/2024 9:28 AM</a:t>
            </a:fld>
            <a:endParaRPr lang="en-US" dirty="0"/>
          </a:p>
        </p:txBody>
      </p:sp>
      <p:sp>
        <p:nvSpPr>
          <p:cNvPr id="3" name="Footer Placeholder 2"/>
          <p:cNvSpPr>
            <a:spLocks noGrp="1"/>
          </p:cNvSpPr>
          <p:nvPr>
            <p:ph type="ftr" sz="quarter" idx="3"/>
          </p:nvPr>
        </p:nvSpPr>
        <p:spPr>
          <a:xfrm>
            <a:off x="812800" y="6248400"/>
            <a:ext cx="7227888"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defRPr>
            </a:lvl1pPr>
          </a:lstStyle>
          <a:p>
            <a:pPr>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a:solidFill>
                  <a:schemeClr val="tx2"/>
                </a:solidFill>
              </a:defRPr>
            </a:lvl1pPr>
          </a:lstStyle>
          <a:p>
            <a:pPr>
              <a:defRPr/>
            </a:pPr>
            <a:fld id="{C8128EDE-5A5E-4B6C-AA21-A5E25108D398}" type="slidenum">
              <a:rPr lang="en-US" altLang="en-US"/>
              <a:pPr>
                <a:defRPr/>
              </a:pPr>
              <a:t>‹#›</a:t>
            </a:fld>
            <a:endParaRPr lang="en-US" altLang="en-US"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76" r:id="rId10"/>
    <p:sldLayoutId id="2147484486"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defRPr>
      </a:lvl2pPr>
      <a:lvl3pPr algn="l" rtl="0" eaLnBrk="0" fontAlgn="base" hangingPunct="0">
        <a:spcBef>
          <a:spcPct val="0"/>
        </a:spcBef>
        <a:spcAft>
          <a:spcPct val="0"/>
        </a:spcAft>
        <a:defRPr sz="4400">
          <a:solidFill>
            <a:schemeClr val="tx2"/>
          </a:solidFill>
          <a:latin typeface="Tw Cen MT" panose="020B0602020104020603" pitchFamily="34" charset="0"/>
        </a:defRPr>
      </a:lvl3pPr>
      <a:lvl4pPr algn="l" rtl="0" eaLnBrk="0" fontAlgn="base" hangingPunct="0">
        <a:spcBef>
          <a:spcPct val="0"/>
        </a:spcBef>
        <a:spcAft>
          <a:spcPct val="0"/>
        </a:spcAft>
        <a:defRPr sz="4400">
          <a:solidFill>
            <a:schemeClr val="tx2"/>
          </a:solidFill>
          <a:latin typeface="Tw Cen MT" panose="020B0602020104020603" pitchFamily="34" charset="0"/>
        </a:defRPr>
      </a:lvl4pPr>
      <a:lvl5pPr algn="l" rtl="0" eaLnBrk="0" fontAlgn="base" hangingPunct="0">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9.bin"/><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1.wmf"/><Relationship Id="rId18" Type="http://schemas.openxmlformats.org/officeDocument/2006/relationships/oleObject" Target="../embeddings/oleObject17.bin"/><Relationship Id="rId26" Type="http://schemas.openxmlformats.org/officeDocument/2006/relationships/oleObject" Target="../embeddings/oleObject21.bin"/><Relationship Id="rId3" Type="http://schemas.openxmlformats.org/officeDocument/2006/relationships/notesSlide" Target="../notesSlides/notesSlide27.xml"/><Relationship Id="rId21" Type="http://schemas.openxmlformats.org/officeDocument/2006/relationships/image" Target="../media/image55.wmf"/><Relationship Id="rId34" Type="http://schemas.openxmlformats.org/officeDocument/2006/relationships/oleObject" Target="../embeddings/oleObject25.bin"/><Relationship Id="rId7" Type="http://schemas.openxmlformats.org/officeDocument/2006/relationships/image" Target="../media/image48.wmf"/><Relationship Id="rId12" Type="http://schemas.openxmlformats.org/officeDocument/2006/relationships/oleObject" Target="../embeddings/oleObject14.bin"/><Relationship Id="rId17" Type="http://schemas.openxmlformats.org/officeDocument/2006/relationships/image" Target="../media/image53.wmf"/><Relationship Id="rId25" Type="http://schemas.openxmlformats.org/officeDocument/2006/relationships/image" Target="../media/image57.wmf"/><Relationship Id="rId33" Type="http://schemas.openxmlformats.org/officeDocument/2006/relationships/image" Target="../media/image61.wmf"/><Relationship Id="rId2" Type="http://schemas.openxmlformats.org/officeDocument/2006/relationships/slideLayout" Target="../slideLayouts/slideLayout6.xml"/><Relationship Id="rId16" Type="http://schemas.openxmlformats.org/officeDocument/2006/relationships/oleObject" Target="../embeddings/oleObject16.bin"/><Relationship Id="rId20" Type="http://schemas.openxmlformats.org/officeDocument/2006/relationships/oleObject" Target="../embeddings/oleObject18.bin"/><Relationship Id="rId29" Type="http://schemas.openxmlformats.org/officeDocument/2006/relationships/image" Target="../media/image59.wmf"/><Relationship Id="rId1" Type="http://schemas.openxmlformats.org/officeDocument/2006/relationships/vmlDrawing" Target="../drawings/vmlDrawing9.vml"/><Relationship Id="rId6" Type="http://schemas.openxmlformats.org/officeDocument/2006/relationships/oleObject" Target="../embeddings/oleObject11.bin"/><Relationship Id="rId11" Type="http://schemas.openxmlformats.org/officeDocument/2006/relationships/image" Target="../media/image50.wmf"/><Relationship Id="rId24" Type="http://schemas.openxmlformats.org/officeDocument/2006/relationships/oleObject" Target="../embeddings/oleObject20.bin"/><Relationship Id="rId32" Type="http://schemas.openxmlformats.org/officeDocument/2006/relationships/oleObject" Target="../embeddings/oleObject24.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22.bin"/><Relationship Id="rId10" Type="http://schemas.openxmlformats.org/officeDocument/2006/relationships/oleObject" Target="../embeddings/oleObject13.bin"/><Relationship Id="rId19" Type="http://schemas.openxmlformats.org/officeDocument/2006/relationships/image" Target="../media/image54.wmf"/><Relationship Id="rId31" Type="http://schemas.openxmlformats.org/officeDocument/2006/relationships/image" Target="../media/image60.wmf"/><Relationship Id="rId4" Type="http://schemas.openxmlformats.org/officeDocument/2006/relationships/oleObject" Target="../embeddings/oleObject10.bin"/><Relationship Id="rId9" Type="http://schemas.openxmlformats.org/officeDocument/2006/relationships/image" Target="../media/image49.wmf"/><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image" Target="../media/image58.wmf"/><Relationship Id="rId30" Type="http://schemas.openxmlformats.org/officeDocument/2006/relationships/oleObject" Target="../embeddings/oleObject23.bin"/><Relationship Id="rId35" Type="http://schemas.openxmlformats.org/officeDocument/2006/relationships/image" Target="../media/image62.wmf"/></Relationships>
</file>

<file path=ppt/slides/_rels/slide31.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4.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29.bin"/><Relationship Id="rId14" Type="http://schemas.openxmlformats.org/officeDocument/2006/relationships/image" Target="../media/image68.wmf"/></Relationships>
</file>

<file path=ppt/slides/_rels/slide32.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oleObject" Target="../embeddings/oleObject32.bin"/><Relationship Id="rId21" Type="http://schemas.openxmlformats.org/officeDocument/2006/relationships/image" Target="../media/image77.wmf"/><Relationship Id="rId7" Type="http://schemas.openxmlformats.org/officeDocument/2006/relationships/oleObject" Target="../embeddings/oleObject34.bin"/><Relationship Id="rId12" Type="http://schemas.openxmlformats.org/officeDocument/2006/relationships/image" Target="../media/image73.wmf"/><Relationship Id="rId17" Type="http://schemas.openxmlformats.org/officeDocument/2006/relationships/image" Target="../media/image75.wmf"/><Relationship Id="rId2" Type="http://schemas.openxmlformats.org/officeDocument/2006/relationships/slideLayout" Target="../slideLayouts/slideLayout6.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11.vml"/><Relationship Id="rId6" Type="http://schemas.openxmlformats.org/officeDocument/2006/relationships/image" Target="../media/image70.wmf"/><Relationship Id="rId11" Type="http://schemas.openxmlformats.org/officeDocument/2006/relationships/oleObject" Target="../embeddings/oleObject36.bin"/><Relationship Id="rId24" Type="http://schemas.openxmlformats.org/officeDocument/2006/relationships/image" Target="../media/image78.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3.bin"/><Relationship Id="rId10" Type="http://schemas.openxmlformats.org/officeDocument/2006/relationships/image" Target="../media/image72.wmf"/><Relationship Id="rId19" Type="http://schemas.openxmlformats.org/officeDocument/2006/relationships/image" Target="../media/image76.wmf"/><Relationship Id="rId4" Type="http://schemas.openxmlformats.org/officeDocument/2006/relationships/image" Target="../media/image69.wmf"/><Relationship Id="rId9" Type="http://schemas.openxmlformats.org/officeDocument/2006/relationships/oleObject" Target="../embeddings/oleObject35.bin"/><Relationship Id="rId14" Type="http://schemas.openxmlformats.org/officeDocument/2006/relationships/image" Target="../media/image74.wmf"/><Relationship Id="rId22"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subTitle" idx="1"/>
          </p:nvPr>
        </p:nvSpPr>
        <p:spPr>
          <a:xfrm>
            <a:off x="2279650" y="1412875"/>
            <a:ext cx="7539038" cy="3384550"/>
          </a:xfrm>
        </p:spPr>
        <p:txBody>
          <a:bodyPr>
            <a:noAutofit/>
          </a:bodyPr>
          <a:lstStyle/>
          <a:p>
            <a:pPr eaLnBrk="1" hangingPunct="1">
              <a:spcBef>
                <a:spcPts val="0"/>
              </a:spcBef>
              <a:spcAft>
                <a:spcPts val="600"/>
              </a:spcAft>
              <a:defRPr/>
            </a:pPr>
            <a:endParaRPr lang="en-US" altLang="en-US" sz="300" dirty="0">
              <a:latin typeface="+mj-lt"/>
            </a:endParaRPr>
          </a:p>
          <a:p>
            <a:pPr algn="ctr" eaLnBrk="1" hangingPunct="1">
              <a:spcBef>
                <a:spcPts val="0"/>
              </a:spcBef>
              <a:spcAft>
                <a:spcPts val="600"/>
              </a:spcAft>
              <a:defRPr/>
            </a:pPr>
            <a:r>
              <a:rPr lang="en-US" altLang="en-US" sz="3600" b="1" dirty="0">
                <a:solidFill>
                  <a:srgbClr val="FF0000"/>
                </a:solidFill>
                <a:latin typeface="+mj-lt"/>
                <a:cs typeface="Times New Roman" pitchFamily="18" charset="0"/>
              </a:rPr>
              <a:t>Fundamentals of Organic</a:t>
            </a:r>
            <a:r>
              <a:rPr lang="en-US" altLang="en-US" sz="3600" b="1" dirty="0">
                <a:solidFill>
                  <a:srgbClr val="FF0000"/>
                </a:solidFill>
                <a:latin typeface="+mj-lt"/>
              </a:rPr>
              <a:t> Chemistry</a:t>
            </a:r>
          </a:p>
          <a:p>
            <a:pPr algn="ctr" eaLnBrk="1" hangingPunct="1">
              <a:spcBef>
                <a:spcPts val="0"/>
              </a:spcBef>
              <a:spcAft>
                <a:spcPts val="600"/>
              </a:spcAft>
              <a:defRPr/>
            </a:pPr>
            <a:r>
              <a:rPr lang="en-US" altLang="en-US" sz="3200" b="1" dirty="0">
                <a:solidFill>
                  <a:srgbClr val="0033CC"/>
                </a:solidFill>
                <a:latin typeface="+mj-lt"/>
              </a:rPr>
              <a:t>CHEM 108</a:t>
            </a:r>
          </a:p>
          <a:p>
            <a:pPr algn="ctr">
              <a:spcBef>
                <a:spcPts val="0"/>
              </a:spcBef>
              <a:spcAft>
                <a:spcPts val="600"/>
              </a:spcAft>
              <a:defRPr/>
            </a:pPr>
            <a:r>
              <a:rPr lang="en-US" altLang="en-US" sz="2000" b="1" dirty="0">
                <a:solidFill>
                  <a:srgbClr val="0033CC"/>
                </a:solidFill>
                <a:latin typeface="+mj-lt"/>
              </a:rPr>
              <a:t>Credit hrs.: (3+1) </a:t>
            </a:r>
            <a:endParaRPr lang="en-US" altLang="en-US" sz="2000" dirty="0">
              <a:solidFill>
                <a:srgbClr val="0033CC"/>
              </a:solidFill>
              <a:latin typeface="+mj-lt"/>
            </a:endParaRPr>
          </a:p>
          <a:p>
            <a:pPr algn="ctr">
              <a:spcBef>
                <a:spcPts val="0"/>
              </a:spcBef>
              <a:spcAft>
                <a:spcPts val="600"/>
              </a:spcAft>
              <a:defRPr/>
            </a:pPr>
            <a:r>
              <a:rPr lang="en-US" altLang="en-US" sz="2800" b="1" i="1" dirty="0">
                <a:solidFill>
                  <a:srgbClr val="00B050"/>
                </a:solidFill>
                <a:latin typeface="+mj-lt"/>
              </a:rPr>
              <a:t>King Saud University</a:t>
            </a:r>
            <a:endParaRPr lang="en-US" altLang="en-US" sz="2800" b="1" dirty="0">
              <a:solidFill>
                <a:srgbClr val="00B050"/>
              </a:solidFill>
              <a:latin typeface="+mj-lt"/>
            </a:endParaRPr>
          </a:p>
          <a:p>
            <a:pPr algn="ctr">
              <a:spcBef>
                <a:spcPts val="0"/>
              </a:spcBef>
              <a:spcAft>
                <a:spcPts val="600"/>
              </a:spcAft>
              <a:defRPr/>
            </a:pPr>
            <a:r>
              <a:rPr lang="en-US" altLang="en-US" sz="2400" b="1" dirty="0">
                <a:solidFill>
                  <a:srgbClr val="00B050"/>
                </a:solidFill>
                <a:latin typeface="+mj-lt"/>
              </a:rPr>
              <a:t>College of Science, Chemistry Department</a:t>
            </a:r>
            <a:endParaRPr lang="en-US" altLang="en-US" sz="2400" dirty="0">
              <a:solidFill>
                <a:srgbClr val="00B050"/>
              </a:solidFill>
              <a:latin typeface="+mj-lt"/>
            </a:endParaRPr>
          </a:p>
        </p:txBody>
      </p:sp>
      <p:sp>
        <p:nvSpPr>
          <p:cNvPr id="13315" name="Rectangle 4"/>
          <p:cNvSpPr>
            <a:spLocks noChangeArrowheads="1"/>
          </p:cNvSpPr>
          <p:nvPr/>
        </p:nvSpPr>
        <p:spPr bwMode="auto">
          <a:xfrm>
            <a:off x="0" y="6165850"/>
            <a:ext cx="300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2400" b="1" dirty="0">
                <a:solidFill>
                  <a:srgbClr val="C00000"/>
                </a:solidFill>
              </a:rPr>
              <a:t>CHEM 108</a:t>
            </a:r>
          </a:p>
        </p:txBody>
      </p:sp>
      <p:sp>
        <p:nvSpPr>
          <p:cNvPr id="13316" name="TextBox 3"/>
          <p:cNvSpPr txBox="1">
            <a:spLocks noChangeArrowheads="1"/>
          </p:cNvSpPr>
          <p:nvPr/>
        </p:nvSpPr>
        <p:spPr bwMode="auto">
          <a:xfrm>
            <a:off x="3143250" y="6149975"/>
            <a:ext cx="904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a:spcBef>
                <a:spcPct val="0"/>
              </a:spcBef>
              <a:buClrTx/>
              <a:buSzTx/>
              <a:buFontTx/>
              <a:buNone/>
            </a:pPr>
            <a:r>
              <a:rPr lang="en-US" altLang="en-US" sz="3600" b="1">
                <a:solidFill>
                  <a:srgbClr val="FF0000"/>
                </a:solidFill>
              </a:rPr>
              <a:t>CHAPTER 1. INTRODUCTION</a:t>
            </a:r>
          </a:p>
        </p:txBody>
      </p:sp>
      <p:pic>
        <p:nvPicPr>
          <p:cNvPr id="7" name="Picture 2" descr="http://medicalcity.ksu.edu.sa/images/uploads/news/KSU_BackgroundLogo_(2).png"/>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C2A6E94-921D-46D0-8844-C9BD3137D5F8}" type="slidenum">
              <a:rPr lang="en-US" altLang="en-US" sz="1200" smtClean="0">
                <a:solidFill>
                  <a:srgbClr val="FFFFFF"/>
                </a:solidFill>
              </a:rPr>
              <a:pPr>
                <a:lnSpc>
                  <a:spcPct val="80000"/>
                </a:lnSpc>
                <a:spcBef>
                  <a:spcPct val="0"/>
                </a:spcBef>
                <a:buClrTx/>
                <a:buSzTx/>
                <a:buFontTx/>
                <a:buNone/>
              </a:pPr>
              <a:t>10</a:t>
            </a:fld>
            <a:endParaRPr lang="en-US" altLang="en-US" sz="1200">
              <a:solidFill>
                <a:srgbClr val="FFFFFF"/>
              </a:solidFill>
            </a:endParaRPr>
          </a:p>
        </p:txBody>
      </p:sp>
      <p:sp>
        <p:nvSpPr>
          <p:cNvPr id="28675" name="Rectangle 3"/>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
        <p:nvSpPr>
          <p:cNvPr id="5" name="TextBox 4"/>
          <p:cNvSpPr txBox="1"/>
          <p:nvPr/>
        </p:nvSpPr>
        <p:spPr>
          <a:xfrm>
            <a:off x="623888" y="692150"/>
            <a:ext cx="2376487"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A) Ionic Bonds</a:t>
            </a:r>
          </a:p>
        </p:txBody>
      </p:sp>
      <p:sp>
        <p:nvSpPr>
          <p:cNvPr id="6" name="TextBox 5"/>
          <p:cNvSpPr txBox="1">
            <a:spLocks noChangeArrowheads="1"/>
          </p:cNvSpPr>
          <p:nvPr/>
        </p:nvSpPr>
        <p:spPr bwMode="auto">
          <a:xfrm>
            <a:off x="623888" y="1628775"/>
            <a:ext cx="10944225" cy="8302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Elements at the left of the periodic table give up their valance electrons and become </a:t>
            </a:r>
            <a:r>
              <a:rPr lang="en-US" altLang="en-US" sz="2400" i="1" dirty="0">
                <a:latin typeface="+mj-lt"/>
                <a:cs typeface="Times New Roman" pitchFamily="18" charset="0"/>
              </a:rPr>
              <a:t>+</a:t>
            </a:r>
            <a:r>
              <a:rPr lang="en-US" altLang="en-US" sz="2400" i="1" dirty="0" err="1">
                <a:latin typeface="+mj-lt"/>
                <a:cs typeface="Times New Roman" pitchFamily="18" charset="0"/>
              </a:rPr>
              <a:t>ve</a:t>
            </a:r>
            <a:r>
              <a:rPr lang="en-US" altLang="en-US" sz="2400" i="1" dirty="0">
                <a:latin typeface="+mj-lt"/>
                <a:cs typeface="Times New Roman" pitchFamily="18" charset="0"/>
              </a:rPr>
              <a:t> charged ions </a:t>
            </a:r>
            <a:r>
              <a:rPr lang="en-US" altLang="en-US" sz="2400" b="1" dirty="0">
                <a:latin typeface="+mj-lt"/>
                <a:cs typeface="Times New Roman" pitchFamily="18" charset="0"/>
              </a:rPr>
              <a:t>(</a:t>
            </a:r>
            <a:r>
              <a:rPr lang="en-US" altLang="en-US" sz="2400" b="1" i="1" dirty="0">
                <a:solidFill>
                  <a:srgbClr val="FF0000"/>
                </a:solidFill>
                <a:latin typeface="+mj-lt"/>
                <a:cs typeface="Times New Roman" pitchFamily="18" charset="0"/>
              </a:rPr>
              <a:t>cations</a:t>
            </a:r>
            <a:r>
              <a:rPr lang="en-US" altLang="en-US" sz="2400" b="1" dirty="0">
                <a:latin typeface="+mj-lt"/>
                <a:cs typeface="Times New Roman" pitchFamily="18" charset="0"/>
              </a:rPr>
              <a:t>).</a:t>
            </a:r>
          </a:p>
        </p:txBody>
      </p:sp>
      <p:sp>
        <p:nvSpPr>
          <p:cNvPr id="8" name="TextBox 7"/>
          <p:cNvSpPr txBox="1">
            <a:spLocks noChangeArrowheads="1"/>
          </p:cNvSpPr>
          <p:nvPr/>
        </p:nvSpPr>
        <p:spPr bwMode="auto">
          <a:xfrm>
            <a:off x="623888" y="2551113"/>
            <a:ext cx="10944225"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Elements at the right of the periodic table gain the  electrons and become </a:t>
            </a:r>
            <a:r>
              <a:rPr lang="en-US" altLang="en-US" sz="2400" i="1" dirty="0">
                <a:latin typeface="+mj-lt"/>
                <a:cs typeface="Times New Roman" pitchFamily="18" charset="0"/>
              </a:rPr>
              <a:t>-</a:t>
            </a:r>
            <a:r>
              <a:rPr lang="en-US" altLang="en-US" sz="2400" i="1" dirty="0" err="1">
                <a:latin typeface="+mj-lt"/>
                <a:cs typeface="Times New Roman" pitchFamily="18" charset="0"/>
              </a:rPr>
              <a:t>ve</a:t>
            </a:r>
            <a:r>
              <a:rPr lang="en-US" altLang="en-US" sz="2400" i="1" dirty="0">
                <a:latin typeface="+mj-lt"/>
                <a:cs typeface="Times New Roman" pitchFamily="18" charset="0"/>
              </a:rPr>
              <a:t> charged ions </a:t>
            </a:r>
            <a:r>
              <a:rPr lang="en-US" altLang="en-US" sz="2400" b="1" dirty="0">
                <a:latin typeface="+mj-lt"/>
                <a:cs typeface="Times New Roman" pitchFamily="18" charset="0"/>
              </a:rPr>
              <a:t>(</a:t>
            </a:r>
            <a:r>
              <a:rPr lang="en-US" altLang="en-US" sz="2400" b="1" i="1" dirty="0">
                <a:solidFill>
                  <a:srgbClr val="FF0000"/>
                </a:solidFill>
                <a:latin typeface="+mj-lt"/>
                <a:cs typeface="Times New Roman" pitchFamily="18" charset="0"/>
              </a:rPr>
              <a:t>anions</a:t>
            </a:r>
            <a:r>
              <a:rPr lang="en-US" altLang="en-US" sz="2400" b="1" dirty="0">
                <a:latin typeface="+mj-lt"/>
                <a:cs typeface="Times New Roman" pitchFamily="18" charset="0"/>
              </a:rPr>
              <a:t>).</a:t>
            </a:r>
          </a:p>
        </p:txBody>
      </p:sp>
      <p:sp>
        <p:nvSpPr>
          <p:cNvPr id="10" name="TextBox 9"/>
          <p:cNvSpPr txBox="1">
            <a:spLocks noChangeArrowheads="1"/>
          </p:cNvSpPr>
          <p:nvPr/>
        </p:nvSpPr>
        <p:spPr bwMode="auto">
          <a:xfrm>
            <a:off x="623888" y="3476625"/>
            <a:ext cx="10944225"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Ionic bond</a:t>
            </a:r>
          </a:p>
        </p:txBody>
      </p:sp>
      <p:sp>
        <p:nvSpPr>
          <p:cNvPr id="12" name="TextBox 11"/>
          <p:cNvSpPr txBox="1">
            <a:spLocks noChangeArrowheads="1"/>
          </p:cNvSpPr>
          <p:nvPr/>
        </p:nvSpPr>
        <p:spPr bwMode="auto">
          <a:xfrm>
            <a:off x="1322388" y="3844925"/>
            <a:ext cx="9547225" cy="460375"/>
          </a:xfrm>
          <a:prstGeom prst="rect">
            <a:avLst/>
          </a:prstGeom>
          <a:noFill/>
          <a:ln w="9525">
            <a:noFill/>
            <a:miter lim="800000"/>
            <a:headEnd/>
            <a:tailEnd/>
          </a:ln>
        </p:spPr>
        <p:txBody>
          <a:bodyPr>
            <a:spAutoFit/>
          </a:bodyPr>
          <a:lstStyle/>
          <a:p>
            <a:pPr algn="just" eaLnBrk="1" hangingPunct="1">
              <a:defRPr/>
            </a:pPr>
            <a:r>
              <a:rPr lang="en-US" altLang="en-US" sz="2400" i="1" dirty="0">
                <a:solidFill>
                  <a:srgbClr val="00B050"/>
                </a:solidFill>
                <a:latin typeface="+mj-lt"/>
                <a:cs typeface="Times New Roman" pitchFamily="18" charset="0"/>
              </a:rPr>
              <a:t>The electrostatic force of attraction between oppositely charged ions.</a:t>
            </a:r>
          </a:p>
        </p:txBody>
      </p:sp>
      <p:graphicFrame>
        <p:nvGraphicFramePr>
          <p:cNvPr id="14" name="Object 2"/>
          <p:cNvGraphicFramePr>
            <a:graphicFrameLocks noChangeAspect="1"/>
          </p:cNvGraphicFramePr>
          <p:nvPr/>
        </p:nvGraphicFramePr>
        <p:xfrm>
          <a:off x="4114800" y="4341813"/>
          <a:ext cx="3810000" cy="1895475"/>
        </p:xfrm>
        <a:graphic>
          <a:graphicData uri="http://schemas.openxmlformats.org/presentationml/2006/ole">
            <mc:AlternateContent xmlns:mc="http://schemas.openxmlformats.org/markup-compatibility/2006">
              <mc:Choice xmlns:v="urn:schemas-microsoft-com:vml" Requires="v">
                <p:oleObj spid="_x0000_s28692" name="CS ChemDraw Drawing" r:id="rId4" imgW="3848100" imgH="1906524" progId="">
                  <p:embed/>
                </p:oleObj>
              </mc:Choice>
              <mc:Fallback>
                <p:oleObj name="CS ChemDraw Drawing" r:id="rId4" imgW="3848100" imgH="19065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341813"/>
                        <a:ext cx="3810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a:spLocks noChangeArrowheads="1"/>
          </p:cNvSpPr>
          <p:nvPr/>
        </p:nvSpPr>
        <p:spPr bwMode="auto">
          <a:xfrm>
            <a:off x="623888" y="6308725"/>
            <a:ext cx="10944225"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The majority of ionic compounds are </a:t>
            </a:r>
            <a:r>
              <a:rPr lang="en-US" altLang="en-US" sz="2400" b="1" i="1" dirty="0">
                <a:solidFill>
                  <a:srgbClr val="FF0000"/>
                </a:solidFill>
                <a:latin typeface="+mj-lt"/>
                <a:cs typeface="Times New Roman" pitchFamily="18" charset="0"/>
              </a:rPr>
              <a:t>inorganic substances</a:t>
            </a:r>
            <a:r>
              <a:rPr lang="en-US" altLang="en-US" sz="2400" b="1" dirty="0">
                <a:latin typeface="+mj-l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0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D19CBE3-27AD-43E6-8239-7012287E722E}" type="slidenum">
              <a:rPr lang="en-US" altLang="en-US" sz="1200" smtClean="0">
                <a:solidFill>
                  <a:srgbClr val="FFFFFF"/>
                </a:solidFill>
              </a:rPr>
              <a:pPr>
                <a:lnSpc>
                  <a:spcPct val="80000"/>
                </a:lnSpc>
                <a:spcBef>
                  <a:spcPct val="0"/>
                </a:spcBef>
                <a:buClrTx/>
                <a:buSzTx/>
                <a:buFontTx/>
                <a:buNone/>
              </a:pPr>
              <a:t>11</a:t>
            </a:fld>
            <a:endParaRPr lang="en-US" altLang="en-US" sz="1200">
              <a:solidFill>
                <a:srgbClr val="FFFFFF"/>
              </a:solidFill>
            </a:endParaRPr>
          </a:p>
        </p:txBody>
      </p:sp>
      <p:sp>
        <p:nvSpPr>
          <p:cNvPr id="20" name="Rectangle 19"/>
          <p:cNvSpPr/>
          <p:nvPr/>
        </p:nvSpPr>
        <p:spPr>
          <a:xfrm>
            <a:off x="6550025" y="1944688"/>
            <a:ext cx="5099050" cy="461962"/>
          </a:xfrm>
          <a:prstGeom prst="rect">
            <a:avLst/>
          </a:prstGeom>
        </p:spPr>
        <p:txBody>
          <a:bodyPr>
            <a:spAutoFit/>
          </a:bodyPr>
          <a:lstStyle/>
          <a:p>
            <a:pPr algn="just">
              <a:defRPr/>
            </a:pPr>
            <a:r>
              <a:rPr lang="en-US" sz="2400" b="1" dirty="0">
                <a:solidFill>
                  <a:srgbClr val="00B050"/>
                </a:solidFill>
                <a:latin typeface="+mj-lt"/>
                <a:cs typeface="Arial" panose="020B0604020202020204" pitchFamily="34" charset="0"/>
              </a:rPr>
              <a:t>Example</a:t>
            </a:r>
            <a:endParaRPr lang="en-US" sz="2400" b="1" i="1" dirty="0">
              <a:latin typeface="+mj-lt"/>
              <a:cs typeface="Arial" panose="020B0604020202020204" pitchFamily="34" charset="0"/>
            </a:endParaRPr>
          </a:p>
        </p:txBody>
      </p:sp>
      <p:pic>
        <p:nvPicPr>
          <p:cNvPr id="23" name="Picture 9" descr="http://images.tutorvista.com/cms/images/38/nacl-ionic-b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2990850"/>
            <a:ext cx="50990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t="12637" r="5566" b="7182"/>
          <a:stretch>
            <a:fillRect/>
          </a:stretch>
        </p:blipFill>
        <p:spPr bwMode="auto">
          <a:xfrm>
            <a:off x="7397750" y="5045075"/>
            <a:ext cx="4379913"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03238" y="1939925"/>
            <a:ext cx="5073650" cy="830263"/>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400" b="1" dirty="0">
                <a:solidFill>
                  <a:srgbClr val="00B050"/>
                </a:solidFill>
                <a:latin typeface="+mj-lt"/>
              </a:rPr>
              <a:t>Electronegativity Measures The Ability of An Atom To Attract Electrons</a:t>
            </a:r>
          </a:p>
        </p:txBody>
      </p:sp>
      <p:graphicFrame>
        <p:nvGraphicFramePr>
          <p:cNvPr id="26" name="Table 25"/>
          <p:cNvGraphicFramePr>
            <a:graphicFrameLocks noGrp="1"/>
          </p:cNvGraphicFramePr>
          <p:nvPr/>
        </p:nvGraphicFramePr>
        <p:xfrm>
          <a:off x="503236" y="3308350"/>
          <a:ext cx="4968877" cy="3457576"/>
        </p:xfrm>
        <a:graphic>
          <a:graphicData uri="http://schemas.openxmlformats.org/drawingml/2006/table">
            <a:tbl>
              <a:tblPr rtl="1" firstRow="1" bandRow="1">
                <a:tableStyleId>{5C22544A-7EE6-4342-B048-85BDC9FD1C3A}</a:tableStyleId>
              </a:tblPr>
              <a:tblGrid>
                <a:gridCol w="621110">
                  <a:extLst>
                    <a:ext uri="{9D8B030D-6E8A-4147-A177-3AD203B41FA5}">
                      <a16:colId xmlns:a16="http://schemas.microsoft.com/office/drawing/2014/main" xmlns="" val="20000"/>
                    </a:ext>
                  </a:extLst>
                </a:gridCol>
                <a:gridCol w="621110">
                  <a:extLst>
                    <a:ext uri="{9D8B030D-6E8A-4147-A177-3AD203B41FA5}">
                      <a16:colId xmlns:a16="http://schemas.microsoft.com/office/drawing/2014/main" xmlns="" val="20001"/>
                    </a:ext>
                  </a:extLst>
                </a:gridCol>
                <a:gridCol w="621110">
                  <a:extLst>
                    <a:ext uri="{9D8B030D-6E8A-4147-A177-3AD203B41FA5}">
                      <a16:colId xmlns:a16="http://schemas.microsoft.com/office/drawing/2014/main" xmlns="" val="20002"/>
                    </a:ext>
                  </a:extLst>
                </a:gridCol>
                <a:gridCol w="621110">
                  <a:extLst>
                    <a:ext uri="{9D8B030D-6E8A-4147-A177-3AD203B41FA5}">
                      <a16:colId xmlns:a16="http://schemas.microsoft.com/office/drawing/2014/main" xmlns="" val="20003"/>
                    </a:ext>
                  </a:extLst>
                </a:gridCol>
                <a:gridCol w="621110">
                  <a:extLst>
                    <a:ext uri="{9D8B030D-6E8A-4147-A177-3AD203B41FA5}">
                      <a16:colId xmlns:a16="http://schemas.microsoft.com/office/drawing/2014/main" xmlns="" val="20004"/>
                    </a:ext>
                  </a:extLst>
                </a:gridCol>
                <a:gridCol w="421115">
                  <a:extLst>
                    <a:ext uri="{9D8B030D-6E8A-4147-A177-3AD203B41FA5}">
                      <a16:colId xmlns:a16="http://schemas.microsoft.com/office/drawing/2014/main" xmlns="" val="20005"/>
                    </a:ext>
                  </a:extLst>
                </a:gridCol>
                <a:gridCol w="723922">
                  <a:extLst>
                    <a:ext uri="{9D8B030D-6E8A-4147-A177-3AD203B41FA5}">
                      <a16:colId xmlns:a16="http://schemas.microsoft.com/office/drawing/2014/main" xmlns="" val="20006"/>
                    </a:ext>
                  </a:extLst>
                </a:gridCol>
                <a:gridCol w="718290">
                  <a:extLst>
                    <a:ext uri="{9D8B030D-6E8A-4147-A177-3AD203B41FA5}">
                      <a16:colId xmlns:a16="http://schemas.microsoft.com/office/drawing/2014/main" xmlns="" val="20007"/>
                    </a:ext>
                  </a:extLst>
                </a:gridCol>
              </a:tblGrid>
              <a:tr h="432197">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endParaRPr lang="ar-SA" sz="2000" dirty="0"/>
                    </a:p>
                  </a:txBody>
                  <a:tcPr marL="91446" marR="91446" marT="45736" marB="45736">
                    <a:solidFill>
                      <a:schemeClr val="tx2">
                        <a:lumMod val="20000"/>
                        <a:lumOff val="80000"/>
                      </a:schemeClr>
                    </a:solidFill>
                  </a:tcPr>
                </a:tc>
                <a:tc>
                  <a:txBody>
                    <a:bodyPr/>
                    <a:lstStyle/>
                    <a:p>
                      <a:pPr rtl="1"/>
                      <a:r>
                        <a:rPr lang="en-US" sz="2000" dirty="0">
                          <a:solidFill>
                            <a:schemeClr val="tx1"/>
                          </a:solidFill>
                        </a:rPr>
                        <a:t>H</a:t>
                      </a:r>
                      <a:endParaRPr lang="ar-SA" sz="2000" dirty="0">
                        <a:solidFill>
                          <a:schemeClr val="tx1"/>
                        </a:solidFill>
                      </a:endParaRPr>
                    </a:p>
                  </a:txBody>
                  <a:tcPr marL="91446" marR="91446" marT="45736" marB="45736">
                    <a:solidFill>
                      <a:schemeClr val="tx2">
                        <a:lumMod val="20000"/>
                        <a:lumOff val="80000"/>
                      </a:schemeClr>
                    </a:solidFill>
                  </a:tcPr>
                </a:tc>
                <a:extLst>
                  <a:ext uri="{0D108BD9-81ED-4DB2-BD59-A6C34878D82A}">
                    <a16:rowId xmlns:a16="http://schemas.microsoft.com/office/drawing/2014/main" xmlns="" val="10000"/>
                  </a:ext>
                </a:extLst>
              </a:tr>
              <a:tr h="432197">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r>
                        <a:rPr lang="en-US" sz="2000" dirty="0"/>
                        <a:t>2.1</a:t>
                      </a:r>
                      <a:endParaRPr lang="ar-SA" sz="2000" dirty="0"/>
                    </a:p>
                  </a:txBody>
                  <a:tcPr marL="91446" marR="91446" marT="45736" marB="45736">
                    <a:solidFill>
                      <a:schemeClr val="accent2">
                        <a:lumMod val="20000"/>
                        <a:lumOff val="80000"/>
                      </a:schemeClr>
                    </a:solidFill>
                  </a:tcPr>
                </a:tc>
                <a:extLst>
                  <a:ext uri="{0D108BD9-81ED-4DB2-BD59-A6C34878D82A}">
                    <a16:rowId xmlns:a16="http://schemas.microsoft.com/office/drawing/2014/main" xmlns="" val="10001"/>
                  </a:ext>
                </a:extLst>
              </a:tr>
              <a:tr h="432197">
                <a:tc>
                  <a:txBody>
                    <a:bodyPr/>
                    <a:lstStyle/>
                    <a:p>
                      <a:pPr algn="l" rtl="0"/>
                      <a:r>
                        <a:rPr lang="en-US" sz="2000" b="1" dirty="0"/>
                        <a:t>F</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O</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N</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C</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B</a:t>
                      </a:r>
                      <a:endParaRPr lang="ar-SA" sz="2000" b="1" dirty="0"/>
                    </a:p>
                  </a:txBody>
                  <a:tcPr marL="91446" marR="91446" marT="45736" marB="45736">
                    <a:solidFill>
                      <a:schemeClr val="tx2">
                        <a:lumMod val="20000"/>
                        <a:lumOff val="80000"/>
                      </a:schemeClr>
                    </a:solidFill>
                  </a:tcPr>
                </a:tc>
                <a:tc>
                  <a:txBody>
                    <a:bodyPr/>
                    <a:lstStyle/>
                    <a:p>
                      <a:pPr rtl="1"/>
                      <a:endParaRPr lang="ar-SA" sz="2000" dirty="0"/>
                    </a:p>
                  </a:txBody>
                  <a:tcPr marL="91446" marR="91446" marT="45736" marB="45736">
                    <a:solidFill>
                      <a:schemeClr val="tx2">
                        <a:lumMod val="20000"/>
                        <a:lumOff val="80000"/>
                      </a:schemeClr>
                    </a:solidFill>
                  </a:tcPr>
                </a:tc>
                <a:tc>
                  <a:txBody>
                    <a:bodyPr/>
                    <a:lstStyle/>
                    <a:p>
                      <a:pPr rtl="1"/>
                      <a:r>
                        <a:rPr lang="en-US" sz="2000" b="1" dirty="0"/>
                        <a:t>Be</a:t>
                      </a:r>
                      <a:endParaRPr lang="ar-SA" sz="2000" b="1" dirty="0"/>
                    </a:p>
                  </a:txBody>
                  <a:tcPr marL="91446" marR="91446" marT="45736" marB="45736">
                    <a:solidFill>
                      <a:schemeClr val="tx2">
                        <a:lumMod val="20000"/>
                        <a:lumOff val="80000"/>
                      </a:schemeClr>
                    </a:solidFill>
                  </a:tcPr>
                </a:tc>
                <a:tc>
                  <a:txBody>
                    <a:bodyPr/>
                    <a:lstStyle/>
                    <a:p>
                      <a:pPr rtl="1"/>
                      <a:r>
                        <a:rPr lang="en-US" sz="2000" b="1" dirty="0"/>
                        <a:t>Li</a:t>
                      </a:r>
                      <a:endParaRPr lang="ar-SA" sz="2000" b="1" dirty="0"/>
                    </a:p>
                  </a:txBody>
                  <a:tcPr marL="91446" marR="91446" marT="45736" marB="45736">
                    <a:solidFill>
                      <a:schemeClr val="tx2">
                        <a:lumMod val="20000"/>
                        <a:lumOff val="80000"/>
                      </a:schemeClr>
                    </a:solidFill>
                  </a:tcPr>
                </a:tc>
                <a:extLst>
                  <a:ext uri="{0D108BD9-81ED-4DB2-BD59-A6C34878D82A}">
                    <a16:rowId xmlns:a16="http://schemas.microsoft.com/office/drawing/2014/main" xmlns="" val="10002"/>
                  </a:ext>
                </a:extLst>
              </a:tr>
              <a:tr h="432197">
                <a:tc>
                  <a:txBody>
                    <a:bodyPr/>
                    <a:lstStyle/>
                    <a:p>
                      <a:pPr algn="l" rtl="0"/>
                      <a:r>
                        <a:rPr lang="en-US" sz="2000" dirty="0"/>
                        <a:t>4</a:t>
                      </a:r>
                      <a:endParaRPr lang="ar-SA" sz="2000" dirty="0"/>
                    </a:p>
                  </a:txBody>
                  <a:tcPr marL="91446" marR="91446" marT="45736" marB="45736">
                    <a:solidFill>
                      <a:schemeClr val="accent2">
                        <a:lumMod val="20000"/>
                        <a:lumOff val="80000"/>
                      </a:schemeClr>
                    </a:solidFill>
                  </a:tcPr>
                </a:tc>
                <a:tc>
                  <a:txBody>
                    <a:bodyPr/>
                    <a:lstStyle/>
                    <a:p>
                      <a:pPr algn="l" rtl="0"/>
                      <a:r>
                        <a:rPr lang="en-US" sz="2000" dirty="0"/>
                        <a:t>3.5</a:t>
                      </a:r>
                      <a:endParaRPr lang="ar-SA" sz="2000" dirty="0"/>
                    </a:p>
                  </a:txBody>
                  <a:tcPr marL="91446" marR="91446" marT="45736" marB="45736">
                    <a:solidFill>
                      <a:schemeClr val="accent2">
                        <a:lumMod val="20000"/>
                        <a:lumOff val="80000"/>
                      </a:schemeClr>
                    </a:solidFill>
                  </a:tcPr>
                </a:tc>
                <a:tc>
                  <a:txBody>
                    <a:bodyPr/>
                    <a:lstStyle/>
                    <a:p>
                      <a:pPr algn="l" rtl="0"/>
                      <a:r>
                        <a:rPr lang="en-US" sz="2000" dirty="0"/>
                        <a:t>3</a:t>
                      </a:r>
                      <a:endParaRPr lang="ar-SA" sz="2000" dirty="0"/>
                    </a:p>
                  </a:txBody>
                  <a:tcPr marL="91446" marR="91446" marT="45736" marB="45736">
                    <a:solidFill>
                      <a:schemeClr val="accent2">
                        <a:lumMod val="20000"/>
                        <a:lumOff val="80000"/>
                      </a:schemeClr>
                    </a:solidFill>
                  </a:tcPr>
                </a:tc>
                <a:tc>
                  <a:txBody>
                    <a:bodyPr/>
                    <a:lstStyle/>
                    <a:p>
                      <a:pPr algn="l" rtl="0"/>
                      <a:r>
                        <a:rPr lang="en-US" sz="2000" dirty="0"/>
                        <a:t>2.5</a:t>
                      </a:r>
                      <a:endParaRPr lang="ar-SA" sz="2000" dirty="0"/>
                    </a:p>
                  </a:txBody>
                  <a:tcPr marL="91446" marR="91446" marT="45736" marB="45736">
                    <a:solidFill>
                      <a:schemeClr val="accent2">
                        <a:lumMod val="20000"/>
                        <a:lumOff val="80000"/>
                      </a:schemeClr>
                    </a:solidFill>
                  </a:tcPr>
                </a:tc>
                <a:tc>
                  <a:txBody>
                    <a:bodyPr/>
                    <a:lstStyle/>
                    <a:p>
                      <a:pPr algn="l" rtl="0"/>
                      <a:r>
                        <a:rPr lang="en-US" sz="2000" dirty="0"/>
                        <a:t>2</a:t>
                      </a:r>
                      <a:endParaRPr lang="ar-SA" sz="2000" dirty="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r>
                        <a:rPr lang="en-US" sz="2000" dirty="0"/>
                        <a:t>1.5</a:t>
                      </a:r>
                      <a:endParaRPr lang="ar-SA" sz="2000" dirty="0"/>
                    </a:p>
                  </a:txBody>
                  <a:tcPr marL="91446" marR="91446" marT="45736" marB="45736">
                    <a:solidFill>
                      <a:schemeClr val="accent2">
                        <a:lumMod val="20000"/>
                        <a:lumOff val="80000"/>
                      </a:schemeClr>
                    </a:solidFill>
                  </a:tcPr>
                </a:tc>
                <a:tc>
                  <a:txBody>
                    <a:bodyPr/>
                    <a:lstStyle/>
                    <a:p>
                      <a:pPr rtl="1"/>
                      <a:r>
                        <a:rPr lang="en-US" sz="2000" dirty="0"/>
                        <a:t>1</a:t>
                      </a:r>
                      <a:endParaRPr lang="ar-SA" sz="2000" dirty="0"/>
                    </a:p>
                  </a:txBody>
                  <a:tcPr marL="91446" marR="91446" marT="45736" marB="45736">
                    <a:solidFill>
                      <a:schemeClr val="accent2">
                        <a:lumMod val="20000"/>
                        <a:lumOff val="80000"/>
                      </a:schemeClr>
                    </a:solidFill>
                  </a:tcPr>
                </a:tc>
                <a:extLst>
                  <a:ext uri="{0D108BD9-81ED-4DB2-BD59-A6C34878D82A}">
                    <a16:rowId xmlns:a16="http://schemas.microsoft.com/office/drawing/2014/main" xmlns="" val="10003"/>
                  </a:ext>
                </a:extLst>
              </a:tr>
              <a:tr h="432197">
                <a:tc>
                  <a:txBody>
                    <a:bodyPr/>
                    <a:lstStyle/>
                    <a:p>
                      <a:pPr algn="l" rtl="0"/>
                      <a:r>
                        <a:rPr lang="en-US" sz="2000" b="1" dirty="0" err="1"/>
                        <a:t>Cl</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S</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P</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Si</a:t>
                      </a:r>
                      <a:endParaRPr lang="ar-SA" sz="2000" b="1" dirty="0"/>
                    </a:p>
                  </a:txBody>
                  <a:tcPr marL="91446" marR="91446" marT="45736" marB="45736">
                    <a:solidFill>
                      <a:schemeClr val="tx2">
                        <a:lumMod val="20000"/>
                        <a:lumOff val="80000"/>
                      </a:schemeClr>
                    </a:solidFill>
                  </a:tcPr>
                </a:tc>
                <a:tc>
                  <a:txBody>
                    <a:bodyPr/>
                    <a:lstStyle/>
                    <a:p>
                      <a:pPr algn="l" rtl="0"/>
                      <a:r>
                        <a:rPr lang="en-US" sz="2000" b="1" dirty="0"/>
                        <a:t>Al</a:t>
                      </a:r>
                      <a:endParaRPr lang="ar-SA" sz="2000" b="1" dirty="0"/>
                    </a:p>
                  </a:txBody>
                  <a:tcPr marL="91446" marR="91446" marT="45736" marB="45736">
                    <a:solidFill>
                      <a:schemeClr val="tx2">
                        <a:lumMod val="20000"/>
                        <a:lumOff val="80000"/>
                      </a:schemeClr>
                    </a:solidFill>
                  </a:tcPr>
                </a:tc>
                <a:tc>
                  <a:txBody>
                    <a:bodyPr/>
                    <a:lstStyle/>
                    <a:p>
                      <a:pPr rtl="1"/>
                      <a:endParaRPr lang="ar-SA" sz="2000" b="1" dirty="0"/>
                    </a:p>
                  </a:txBody>
                  <a:tcPr marL="91446" marR="91446" marT="45736" marB="45736">
                    <a:solidFill>
                      <a:schemeClr val="tx2">
                        <a:lumMod val="20000"/>
                        <a:lumOff val="80000"/>
                      </a:schemeClr>
                    </a:solidFill>
                  </a:tcPr>
                </a:tc>
                <a:tc>
                  <a:txBody>
                    <a:bodyPr/>
                    <a:lstStyle/>
                    <a:p>
                      <a:pPr rtl="1"/>
                      <a:r>
                        <a:rPr lang="en-US" sz="2000" b="1" dirty="0"/>
                        <a:t>Mg</a:t>
                      </a:r>
                      <a:endParaRPr lang="ar-SA" sz="2000" b="1" dirty="0"/>
                    </a:p>
                  </a:txBody>
                  <a:tcPr marL="91446" marR="91446" marT="45736" marB="45736">
                    <a:solidFill>
                      <a:schemeClr val="tx2">
                        <a:lumMod val="20000"/>
                        <a:lumOff val="80000"/>
                      </a:schemeClr>
                    </a:solidFill>
                  </a:tcPr>
                </a:tc>
                <a:tc>
                  <a:txBody>
                    <a:bodyPr/>
                    <a:lstStyle/>
                    <a:p>
                      <a:pPr rtl="1"/>
                      <a:r>
                        <a:rPr lang="en-US" sz="2000" b="1" dirty="0"/>
                        <a:t>Na</a:t>
                      </a:r>
                      <a:endParaRPr lang="ar-SA" sz="2000" b="1" dirty="0"/>
                    </a:p>
                  </a:txBody>
                  <a:tcPr marL="91446" marR="91446" marT="45736" marB="45736">
                    <a:solidFill>
                      <a:schemeClr val="tx2">
                        <a:lumMod val="20000"/>
                        <a:lumOff val="80000"/>
                      </a:schemeClr>
                    </a:solidFill>
                  </a:tcPr>
                </a:tc>
                <a:extLst>
                  <a:ext uri="{0D108BD9-81ED-4DB2-BD59-A6C34878D82A}">
                    <a16:rowId xmlns:a16="http://schemas.microsoft.com/office/drawing/2014/main" xmlns="" val="10004"/>
                  </a:ext>
                </a:extLst>
              </a:tr>
              <a:tr h="432197">
                <a:tc>
                  <a:txBody>
                    <a:bodyPr/>
                    <a:lstStyle/>
                    <a:p>
                      <a:pPr algn="l" rtl="0"/>
                      <a:r>
                        <a:rPr lang="en-US" sz="2000" dirty="0"/>
                        <a:t>3</a:t>
                      </a:r>
                      <a:endParaRPr lang="ar-SA" sz="2000" dirty="0"/>
                    </a:p>
                  </a:txBody>
                  <a:tcPr marL="91446" marR="91446" marT="45736" marB="45736">
                    <a:solidFill>
                      <a:schemeClr val="accent2">
                        <a:lumMod val="20000"/>
                        <a:lumOff val="80000"/>
                      </a:schemeClr>
                    </a:solidFill>
                  </a:tcPr>
                </a:tc>
                <a:tc>
                  <a:txBody>
                    <a:bodyPr/>
                    <a:lstStyle/>
                    <a:p>
                      <a:pPr algn="l" rtl="0"/>
                      <a:r>
                        <a:rPr lang="en-US" sz="2000" dirty="0"/>
                        <a:t>2.5</a:t>
                      </a:r>
                      <a:endParaRPr lang="ar-SA" sz="2000" dirty="0"/>
                    </a:p>
                  </a:txBody>
                  <a:tcPr marL="91446" marR="91446" marT="45736" marB="45736">
                    <a:solidFill>
                      <a:schemeClr val="accent2">
                        <a:lumMod val="20000"/>
                        <a:lumOff val="80000"/>
                      </a:schemeClr>
                    </a:solidFill>
                  </a:tcPr>
                </a:tc>
                <a:tc>
                  <a:txBody>
                    <a:bodyPr/>
                    <a:lstStyle/>
                    <a:p>
                      <a:pPr algn="l" rtl="0"/>
                      <a:r>
                        <a:rPr lang="en-US" sz="2000" dirty="0"/>
                        <a:t>2.1</a:t>
                      </a:r>
                      <a:endParaRPr lang="ar-SA" sz="2000" dirty="0"/>
                    </a:p>
                  </a:txBody>
                  <a:tcPr marL="91446" marR="91446" marT="45736" marB="45736">
                    <a:solidFill>
                      <a:schemeClr val="accent2">
                        <a:lumMod val="20000"/>
                        <a:lumOff val="80000"/>
                      </a:schemeClr>
                    </a:solidFill>
                  </a:tcPr>
                </a:tc>
                <a:tc>
                  <a:txBody>
                    <a:bodyPr/>
                    <a:lstStyle/>
                    <a:p>
                      <a:pPr algn="l" rtl="0"/>
                      <a:r>
                        <a:rPr lang="en-US" sz="2000" dirty="0"/>
                        <a:t>1.8</a:t>
                      </a:r>
                      <a:endParaRPr lang="ar-SA" sz="2000" dirty="0"/>
                    </a:p>
                  </a:txBody>
                  <a:tcPr marL="91446" marR="91446" marT="45736" marB="45736">
                    <a:solidFill>
                      <a:schemeClr val="accent2">
                        <a:lumMod val="20000"/>
                        <a:lumOff val="80000"/>
                      </a:schemeClr>
                    </a:solidFill>
                  </a:tcPr>
                </a:tc>
                <a:tc>
                  <a:txBody>
                    <a:bodyPr/>
                    <a:lstStyle/>
                    <a:p>
                      <a:pPr algn="l" rtl="0"/>
                      <a:r>
                        <a:rPr lang="en-US" sz="2000" dirty="0"/>
                        <a:t>1.5</a:t>
                      </a:r>
                      <a:endParaRPr lang="ar-SA" sz="2000" dirty="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r>
                        <a:rPr lang="en-US" sz="2000" dirty="0"/>
                        <a:t>1.2</a:t>
                      </a:r>
                      <a:endParaRPr lang="ar-SA" sz="2000" dirty="0"/>
                    </a:p>
                  </a:txBody>
                  <a:tcPr marL="91446" marR="91446" marT="45736" marB="45736">
                    <a:solidFill>
                      <a:schemeClr val="accent2">
                        <a:lumMod val="20000"/>
                        <a:lumOff val="80000"/>
                      </a:schemeClr>
                    </a:solidFill>
                  </a:tcPr>
                </a:tc>
                <a:tc>
                  <a:txBody>
                    <a:bodyPr/>
                    <a:lstStyle/>
                    <a:p>
                      <a:r>
                        <a:rPr lang="en-US" sz="2000" dirty="0"/>
                        <a:t>0.9</a:t>
                      </a:r>
                      <a:endParaRPr lang="ar-SA" sz="2000" dirty="0"/>
                    </a:p>
                  </a:txBody>
                  <a:tcPr marL="91446" marR="91446" marT="45736" marB="45736">
                    <a:solidFill>
                      <a:schemeClr val="accent2">
                        <a:lumMod val="20000"/>
                        <a:lumOff val="80000"/>
                      </a:schemeClr>
                    </a:solidFill>
                  </a:tcPr>
                </a:tc>
                <a:extLst>
                  <a:ext uri="{0D108BD9-81ED-4DB2-BD59-A6C34878D82A}">
                    <a16:rowId xmlns:a16="http://schemas.microsoft.com/office/drawing/2014/main" xmlns="" val="10005"/>
                  </a:ext>
                </a:extLst>
              </a:tr>
              <a:tr h="432197">
                <a:tc>
                  <a:txBody>
                    <a:bodyPr/>
                    <a:lstStyle/>
                    <a:p>
                      <a:pPr algn="l" rtl="0"/>
                      <a:r>
                        <a:rPr lang="en-US" sz="2000" b="1" dirty="0"/>
                        <a:t>Br</a:t>
                      </a:r>
                      <a:endParaRPr lang="ar-SA" sz="2000" b="1" dirty="0"/>
                    </a:p>
                  </a:txBody>
                  <a:tcPr marL="91446" marR="91446" marT="45736" marB="45736">
                    <a:solidFill>
                      <a:schemeClr val="tx2">
                        <a:lumMod val="20000"/>
                        <a:lumOff val="80000"/>
                      </a:schemeClr>
                    </a:solidFill>
                  </a:tcPr>
                </a:tc>
                <a:tc>
                  <a:txBody>
                    <a:bodyPr/>
                    <a:lstStyle/>
                    <a:p>
                      <a:pPr algn="l" rtl="0"/>
                      <a:endParaRPr lang="ar-SA" sz="2000" dirty="0"/>
                    </a:p>
                  </a:txBody>
                  <a:tcPr marL="91446" marR="91446" marT="45736" marB="45736">
                    <a:solidFill>
                      <a:schemeClr val="tx2">
                        <a:lumMod val="20000"/>
                        <a:lumOff val="80000"/>
                      </a:schemeClr>
                    </a:solidFill>
                  </a:tcPr>
                </a:tc>
                <a:tc>
                  <a:txBody>
                    <a:bodyPr/>
                    <a:lstStyle/>
                    <a:p>
                      <a:pPr algn="l" rtl="0"/>
                      <a:endParaRPr lang="ar-SA" sz="2000" dirty="0"/>
                    </a:p>
                  </a:txBody>
                  <a:tcPr marL="91446" marR="91446" marT="45736" marB="45736">
                    <a:solidFill>
                      <a:schemeClr val="tx2">
                        <a:lumMod val="20000"/>
                        <a:lumOff val="80000"/>
                      </a:schemeClr>
                    </a:solidFill>
                  </a:tcPr>
                </a:tc>
                <a:tc>
                  <a:txBody>
                    <a:bodyPr/>
                    <a:lstStyle/>
                    <a:p>
                      <a:pPr algn="l" rtl="0"/>
                      <a:endParaRPr lang="ar-SA" sz="2000" dirty="0"/>
                    </a:p>
                  </a:txBody>
                  <a:tcPr marL="91446" marR="91446" marT="45736" marB="45736">
                    <a:solidFill>
                      <a:schemeClr val="tx2">
                        <a:lumMod val="20000"/>
                        <a:lumOff val="80000"/>
                      </a:schemeClr>
                    </a:solidFill>
                  </a:tcPr>
                </a:tc>
                <a:tc>
                  <a:txBody>
                    <a:bodyPr/>
                    <a:lstStyle/>
                    <a:p>
                      <a:pPr algn="l" rtl="0"/>
                      <a:endParaRPr lang="ar-SA" sz="2000" dirty="0"/>
                    </a:p>
                  </a:txBody>
                  <a:tcPr marL="91446" marR="91446" marT="45736" marB="45736">
                    <a:solidFill>
                      <a:schemeClr val="tx2">
                        <a:lumMod val="20000"/>
                        <a:lumOff val="80000"/>
                      </a:schemeClr>
                    </a:solidFill>
                  </a:tcPr>
                </a:tc>
                <a:tc>
                  <a:txBody>
                    <a:bodyPr/>
                    <a:lstStyle/>
                    <a:p>
                      <a:pPr rtl="1"/>
                      <a:endParaRPr lang="ar-SA" sz="2000" dirty="0"/>
                    </a:p>
                  </a:txBody>
                  <a:tcPr marL="91446" marR="91446" marT="45736" marB="45736">
                    <a:solidFill>
                      <a:schemeClr val="tx2">
                        <a:lumMod val="20000"/>
                        <a:lumOff val="80000"/>
                      </a:schemeClr>
                    </a:solidFill>
                  </a:tcPr>
                </a:tc>
                <a:tc>
                  <a:txBody>
                    <a:bodyPr/>
                    <a:lstStyle/>
                    <a:p>
                      <a:pPr rtl="1"/>
                      <a:endParaRPr lang="ar-SA" sz="2000" dirty="0"/>
                    </a:p>
                  </a:txBody>
                  <a:tcPr marL="91446" marR="91446" marT="45736" marB="45736">
                    <a:solidFill>
                      <a:schemeClr val="tx2">
                        <a:lumMod val="20000"/>
                        <a:lumOff val="80000"/>
                      </a:schemeClr>
                    </a:solidFill>
                  </a:tcPr>
                </a:tc>
                <a:tc>
                  <a:txBody>
                    <a:bodyPr/>
                    <a:lstStyle/>
                    <a:p>
                      <a:r>
                        <a:rPr lang="en-US" sz="2000" b="1" dirty="0"/>
                        <a:t>K</a:t>
                      </a:r>
                      <a:endParaRPr lang="ar-SA" sz="2000" b="1" dirty="0"/>
                    </a:p>
                  </a:txBody>
                  <a:tcPr marL="91446" marR="91446" marT="45736" marB="45736">
                    <a:solidFill>
                      <a:schemeClr val="tx2">
                        <a:lumMod val="20000"/>
                        <a:lumOff val="80000"/>
                      </a:schemeClr>
                    </a:solidFill>
                  </a:tcPr>
                </a:tc>
                <a:extLst>
                  <a:ext uri="{0D108BD9-81ED-4DB2-BD59-A6C34878D82A}">
                    <a16:rowId xmlns:a16="http://schemas.microsoft.com/office/drawing/2014/main" xmlns="" val="10006"/>
                  </a:ext>
                </a:extLst>
              </a:tr>
              <a:tr h="432197">
                <a:tc>
                  <a:txBody>
                    <a:bodyPr/>
                    <a:lstStyle/>
                    <a:p>
                      <a:pPr rtl="1"/>
                      <a:r>
                        <a:rPr lang="en-US" sz="2000" dirty="0"/>
                        <a:t>2.8</a:t>
                      </a:r>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endParaRPr lang="ar-SA" sz="2000" dirty="0"/>
                    </a:p>
                  </a:txBody>
                  <a:tcPr marL="91446" marR="91446" marT="45736" marB="45736">
                    <a:solidFill>
                      <a:schemeClr val="accent2">
                        <a:lumMod val="20000"/>
                        <a:lumOff val="80000"/>
                      </a:schemeClr>
                    </a:solidFill>
                  </a:tcPr>
                </a:tc>
                <a:tc>
                  <a:txBody>
                    <a:bodyPr/>
                    <a:lstStyle/>
                    <a:p>
                      <a:pPr rtl="1"/>
                      <a:endParaRPr lang="ar-SA" sz="2000"/>
                    </a:p>
                  </a:txBody>
                  <a:tcPr marL="91446" marR="91446" marT="45736" marB="45736">
                    <a:solidFill>
                      <a:schemeClr val="accent2">
                        <a:lumMod val="20000"/>
                        <a:lumOff val="80000"/>
                      </a:schemeClr>
                    </a:solidFill>
                  </a:tcPr>
                </a:tc>
                <a:tc>
                  <a:txBody>
                    <a:bodyPr/>
                    <a:lstStyle/>
                    <a:p>
                      <a:pPr rtl="1"/>
                      <a:r>
                        <a:rPr lang="en-US" sz="2000" dirty="0"/>
                        <a:t>0.8</a:t>
                      </a:r>
                      <a:endParaRPr lang="ar-SA" sz="2000" dirty="0"/>
                    </a:p>
                  </a:txBody>
                  <a:tcPr marL="91446" marR="91446" marT="45736" marB="45736">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sp>
        <p:nvSpPr>
          <p:cNvPr id="30" name="TextBox 29"/>
          <p:cNvSpPr txBox="1"/>
          <p:nvPr/>
        </p:nvSpPr>
        <p:spPr>
          <a:xfrm>
            <a:off x="623888" y="692150"/>
            <a:ext cx="2951162"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A) Ionic Bonds</a:t>
            </a:r>
          </a:p>
        </p:txBody>
      </p:sp>
      <p:sp>
        <p:nvSpPr>
          <p:cNvPr id="2" name="Up Arrow 1"/>
          <p:cNvSpPr/>
          <p:nvPr/>
        </p:nvSpPr>
        <p:spPr>
          <a:xfrm>
            <a:off x="5484939" y="3058241"/>
            <a:ext cx="1064393" cy="363205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200" dirty="0">
                <a:solidFill>
                  <a:schemeClr val="tx1"/>
                </a:solidFill>
              </a:rPr>
              <a:t>Increasing Electronegativity</a:t>
            </a:r>
          </a:p>
        </p:txBody>
      </p:sp>
      <p:sp>
        <p:nvSpPr>
          <p:cNvPr id="31" name="Up Arrow 30"/>
          <p:cNvSpPr/>
          <p:nvPr/>
        </p:nvSpPr>
        <p:spPr>
          <a:xfrm rot="5400000">
            <a:off x="2777808" y="329768"/>
            <a:ext cx="928432" cy="541992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200" dirty="0">
                <a:solidFill>
                  <a:schemeClr val="tx1"/>
                </a:solidFill>
              </a:rPr>
              <a:t>Increasing Electronegativity</a:t>
            </a:r>
          </a:p>
        </p:txBody>
      </p:sp>
      <p:sp>
        <p:nvSpPr>
          <p:cNvPr id="30813" name="Rectangle 3"/>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34F3065-9159-42DE-B290-112878BA3CA7}" type="slidenum">
              <a:rPr lang="en-US" altLang="en-US" sz="1200" smtClean="0">
                <a:solidFill>
                  <a:srgbClr val="FFFFFF"/>
                </a:solidFill>
              </a:rPr>
              <a:pPr>
                <a:lnSpc>
                  <a:spcPct val="80000"/>
                </a:lnSpc>
                <a:spcBef>
                  <a:spcPct val="0"/>
                </a:spcBef>
                <a:buClrTx/>
                <a:buSzTx/>
                <a:buFontTx/>
                <a:buNone/>
              </a:pPr>
              <a:t>12</a:t>
            </a:fld>
            <a:endParaRPr lang="en-US" altLang="en-US" sz="1200">
              <a:solidFill>
                <a:srgbClr val="FFFFFF"/>
              </a:solidFill>
            </a:endParaRPr>
          </a:p>
        </p:txBody>
      </p:sp>
      <p:sp>
        <p:nvSpPr>
          <p:cNvPr id="32771" name="Rectangle 9"/>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
        <p:nvSpPr>
          <p:cNvPr id="12" name="TextBox 11"/>
          <p:cNvSpPr txBox="1"/>
          <p:nvPr/>
        </p:nvSpPr>
        <p:spPr>
          <a:xfrm>
            <a:off x="623888" y="692150"/>
            <a:ext cx="2951162"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B) Covalent Bonds</a:t>
            </a:r>
          </a:p>
        </p:txBody>
      </p:sp>
      <p:sp>
        <p:nvSpPr>
          <p:cNvPr id="10" name="Rectangle 9"/>
          <p:cNvSpPr/>
          <p:nvPr/>
        </p:nvSpPr>
        <p:spPr>
          <a:xfrm>
            <a:off x="407988" y="3335338"/>
            <a:ext cx="11671300" cy="831850"/>
          </a:xfrm>
          <a:prstGeom prst="rect">
            <a:avLst/>
          </a:prstGeom>
        </p:spPr>
        <p:txBody>
          <a:bodyPr>
            <a:spAutoFit/>
          </a:bodyPr>
          <a:lstStyle/>
          <a:p>
            <a:pPr marL="342900" indent="-342900" algn="just">
              <a:buFont typeface="Courier New" panose="02070309020205020404" pitchFamily="49" charset="0"/>
              <a:buChar char="o"/>
              <a:defRPr/>
            </a:pPr>
            <a:r>
              <a:rPr lang="en-US" sz="2400" b="1" dirty="0">
                <a:solidFill>
                  <a:srgbClr val="00B050"/>
                </a:solidFill>
                <a:latin typeface="+mj-lt"/>
                <a:cs typeface="Arial" panose="020B0604020202020204" pitchFamily="34" charset="0"/>
              </a:rPr>
              <a:t>A covalent bond </a:t>
            </a:r>
            <a:r>
              <a:rPr lang="en-US" sz="2400" i="1" dirty="0">
                <a:latin typeface="+mj-lt"/>
                <a:cs typeface="Arial" panose="020B0604020202020204" pitchFamily="34" charset="0"/>
              </a:rPr>
              <a:t>involves the mutual sharing of one or more electron pairs between atoms.</a:t>
            </a:r>
          </a:p>
        </p:txBody>
      </p:sp>
      <p:sp>
        <p:nvSpPr>
          <p:cNvPr id="13" name="Rectangle 12"/>
          <p:cNvSpPr/>
          <p:nvPr/>
        </p:nvSpPr>
        <p:spPr>
          <a:xfrm>
            <a:off x="407988" y="1485900"/>
            <a:ext cx="11553825" cy="830263"/>
          </a:xfrm>
          <a:prstGeom prst="rect">
            <a:avLst/>
          </a:prstGeom>
        </p:spPr>
        <p:txBody>
          <a:bodyPr>
            <a:spAutoFit/>
          </a:bodyPr>
          <a:lstStyle/>
          <a:p>
            <a:pPr marL="346075" indent="-346075" algn="just">
              <a:buFont typeface="Courier New" panose="02070309020205020404" pitchFamily="49" charset="0"/>
              <a:buChar char="o"/>
              <a:defRPr/>
            </a:pPr>
            <a:r>
              <a:rPr lang="en-US" sz="2400" dirty="0">
                <a:latin typeface="+mj-lt"/>
              </a:rPr>
              <a:t>Elements that are close to each other in the periodic table attain the stable noble gas configuration by sharing valence electrons between them.</a:t>
            </a:r>
          </a:p>
        </p:txBody>
      </p:sp>
      <p:sp>
        <p:nvSpPr>
          <p:cNvPr id="14" name="Rectangle 13"/>
          <p:cNvSpPr/>
          <p:nvPr/>
        </p:nvSpPr>
        <p:spPr>
          <a:xfrm>
            <a:off x="984250" y="4294188"/>
            <a:ext cx="10777538" cy="830262"/>
          </a:xfrm>
          <a:prstGeom prst="rect">
            <a:avLst/>
          </a:prstGeom>
        </p:spPr>
        <p:txBody>
          <a:bodyPr>
            <a:spAutoFit/>
          </a:bodyPr>
          <a:lstStyle/>
          <a:p>
            <a:pPr marL="342900" indent="-342900" algn="just">
              <a:buFont typeface="Wingdings" panose="05000000000000000000" pitchFamily="2" charset="2"/>
              <a:buChar char="v"/>
              <a:defRPr/>
            </a:pPr>
            <a:r>
              <a:rPr lang="en-US" sz="2400" dirty="0">
                <a:latin typeface="+mj-lt"/>
              </a:rPr>
              <a:t>When the </a:t>
            </a:r>
            <a:r>
              <a:rPr lang="en-US" sz="2400" dirty="0">
                <a:solidFill>
                  <a:srgbClr val="0070C0"/>
                </a:solidFill>
                <a:latin typeface="+mj-lt"/>
              </a:rPr>
              <a:t>two atoms are </a:t>
            </a:r>
            <a:r>
              <a:rPr lang="en-US" sz="2400" u="sng" dirty="0">
                <a:solidFill>
                  <a:srgbClr val="0070C0"/>
                </a:solidFill>
                <a:latin typeface="+mj-lt"/>
              </a:rPr>
              <a:t>identical or have equal electronegativities</a:t>
            </a:r>
            <a:r>
              <a:rPr lang="en-US" sz="2400" dirty="0">
                <a:latin typeface="+mj-lt"/>
              </a:rPr>
              <a:t>, the electron pairs are shared </a:t>
            </a:r>
            <a:r>
              <a:rPr lang="en-US" sz="2400" dirty="0">
                <a:solidFill>
                  <a:srgbClr val="0070C0"/>
                </a:solidFill>
                <a:latin typeface="+mj-lt"/>
              </a:rPr>
              <a:t>equally</a:t>
            </a:r>
          </a:p>
        </p:txBody>
      </p:sp>
      <p:sp>
        <p:nvSpPr>
          <p:cNvPr id="15" name="TextBox 14"/>
          <p:cNvSpPr txBox="1">
            <a:spLocks noChangeArrowheads="1"/>
          </p:cNvSpPr>
          <p:nvPr/>
        </p:nvSpPr>
        <p:spPr bwMode="auto">
          <a:xfrm>
            <a:off x="407988" y="2365375"/>
            <a:ext cx="11553825" cy="8302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A shared electron pair between two atoms or single covalent bond, will be represented by a dash (-).</a:t>
            </a:r>
          </a:p>
        </p:txBody>
      </p:sp>
      <p:graphicFrame>
        <p:nvGraphicFramePr>
          <p:cNvPr id="17" name="Object 3"/>
          <p:cNvGraphicFramePr>
            <a:graphicFrameLocks noChangeAspect="1"/>
          </p:cNvGraphicFramePr>
          <p:nvPr/>
        </p:nvGraphicFramePr>
        <p:xfrm>
          <a:off x="2905125" y="5186363"/>
          <a:ext cx="7886700" cy="609600"/>
        </p:xfrm>
        <a:graphic>
          <a:graphicData uri="http://schemas.openxmlformats.org/presentationml/2006/ole">
            <mc:AlternateContent xmlns:mc="http://schemas.openxmlformats.org/markup-compatibility/2006">
              <mc:Choice xmlns:v="urn:schemas-microsoft-com:vml" Requires="v">
                <p:oleObj spid="_x0000_s32797" name="CS ChemDraw Drawing" r:id="rId4" imgW="5961380" imgH="419100" progId="">
                  <p:embed/>
                </p:oleObj>
              </mc:Choice>
              <mc:Fallback>
                <p:oleObj name="CS ChemDraw Drawing" r:id="rId4" imgW="5961380" imgH="4191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5186363"/>
                        <a:ext cx="788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
          <p:cNvGraphicFramePr>
            <a:graphicFrameLocks noChangeAspect="1"/>
          </p:cNvGraphicFramePr>
          <p:nvPr/>
        </p:nvGraphicFramePr>
        <p:xfrm>
          <a:off x="2905125" y="6056313"/>
          <a:ext cx="6935788" cy="685800"/>
        </p:xfrm>
        <a:graphic>
          <a:graphicData uri="http://schemas.openxmlformats.org/presentationml/2006/ole">
            <mc:AlternateContent xmlns:mc="http://schemas.openxmlformats.org/markup-compatibility/2006">
              <mc:Choice xmlns:v="urn:schemas-microsoft-com:vml" Requires="v">
                <p:oleObj spid="_x0000_s32798" name="CS ChemDraw Drawing" r:id="rId6" imgW="4236720" imgH="419100" progId="">
                  <p:embed/>
                </p:oleObj>
              </mc:Choice>
              <mc:Fallback>
                <p:oleObj name="CS ChemDraw Drawing" r:id="rId6" imgW="4236720" imgH="41910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125" y="6056313"/>
                        <a:ext cx="6935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nodeType="afterGroup">
                            <p:stCondLst>
                              <p:cond delay="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500"/>
                            </p:stCondLst>
                            <p:childTnLst>
                              <p:par>
                                <p:cTn id="32" presetID="42"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24193854-B9D8-43FF-BCCC-0803A4E90512}" type="slidenum">
              <a:rPr lang="en-US" altLang="en-US" sz="1200" smtClean="0">
                <a:solidFill>
                  <a:srgbClr val="FFFFFF"/>
                </a:solidFill>
              </a:rPr>
              <a:pPr>
                <a:lnSpc>
                  <a:spcPct val="80000"/>
                </a:lnSpc>
                <a:spcBef>
                  <a:spcPct val="0"/>
                </a:spcBef>
                <a:buClrTx/>
                <a:buSzTx/>
                <a:buFontTx/>
                <a:buNone/>
              </a:pPr>
              <a:t>13</a:t>
            </a:fld>
            <a:endParaRPr lang="en-US" altLang="en-US" sz="1200">
              <a:solidFill>
                <a:srgbClr val="FFFFFF"/>
              </a:solidFill>
            </a:endParaRPr>
          </a:p>
        </p:txBody>
      </p:sp>
      <p:sp>
        <p:nvSpPr>
          <p:cNvPr id="34819" name="Rectangle 12"/>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
        <p:nvSpPr>
          <p:cNvPr id="15" name="TextBox 14"/>
          <p:cNvSpPr txBox="1"/>
          <p:nvPr/>
        </p:nvSpPr>
        <p:spPr>
          <a:xfrm>
            <a:off x="623888" y="692150"/>
            <a:ext cx="2951162"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B) Covalent Bonds</a:t>
            </a:r>
          </a:p>
        </p:txBody>
      </p:sp>
      <p:pic>
        <p:nvPicPr>
          <p:cNvPr id="34821" name="Picture 12"/>
          <p:cNvPicPr>
            <a:picLocks noChangeAspect="1" noChangeArrowheads="1"/>
          </p:cNvPicPr>
          <p:nvPr/>
        </p:nvPicPr>
        <p:blipFill>
          <a:blip r:embed="rId4">
            <a:extLst>
              <a:ext uri="{28A0092B-C50C-407E-A947-70E740481C1C}">
                <a14:useLocalDpi xmlns:a14="http://schemas.microsoft.com/office/drawing/2010/main" val="0"/>
              </a:ext>
            </a:extLst>
          </a:blip>
          <a:srcRect l="14940" r="12512" b="59468"/>
          <a:stretch>
            <a:fillRect/>
          </a:stretch>
        </p:blipFill>
        <p:spPr bwMode="auto">
          <a:xfrm>
            <a:off x="2965450" y="1751013"/>
            <a:ext cx="3140075"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13" descr="http://nuclearpowertraining.tpub.com/h1015v1/img/h1015v1_47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1595438"/>
            <a:ext cx="26035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596900" y="3309938"/>
            <a:ext cx="11017250" cy="461962"/>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v"/>
              <a:defRPr/>
            </a:pPr>
            <a:r>
              <a:rPr lang="en-US" altLang="en-US" sz="2400" b="1" dirty="0">
                <a:latin typeface="+mj-lt"/>
                <a:cs typeface="Times New Roman" pitchFamily="18" charset="0"/>
              </a:rPr>
              <a:t>When</a:t>
            </a:r>
            <a:r>
              <a:rPr lang="en-US" altLang="en-US" sz="2400" b="1" dirty="0">
                <a:solidFill>
                  <a:srgbClr val="FF0000"/>
                </a:solidFill>
                <a:latin typeface="+mj-lt"/>
                <a:cs typeface="Times New Roman" pitchFamily="18" charset="0"/>
              </a:rPr>
              <a:t> two unlike atoms</a:t>
            </a:r>
            <a:r>
              <a:rPr lang="en-US" altLang="en-US" sz="2400" b="1" dirty="0">
                <a:latin typeface="+mj-lt"/>
                <a:cs typeface="Times New Roman" pitchFamily="18" charset="0"/>
              </a:rPr>
              <a:t>;</a:t>
            </a:r>
          </a:p>
        </p:txBody>
      </p:sp>
      <p:graphicFrame>
        <p:nvGraphicFramePr>
          <p:cNvPr id="18" name="Object 2"/>
          <p:cNvGraphicFramePr>
            <a:graphicFrameLocks noChangeAspect="1"/>
          </p:cNvGraphicFramePr>
          <p:nvPr/>
        </p:nvGraphicFramePr>
        <p:xfrm>
          <a:off x="4765675" y="6188075"/>
          <a:ext cx="2328863" cy="554038"/>
        </p:xfrm>
        <a:graphic>
          <a:graphicData uri="http://schemas.openxmlformats.org/presentationml/2006/ole">
            <mc:AlternateContent xmlns:mc="http://schemas.openxmlformats.org/markup-compatibility/2006">
              <mc:Choice xmlns:v="urn:schemas-microsoft-com:vml" Requires="v">
                <p:oleObj spid="_x0000_s34838" name="CS ChemDraw Drawing" r:id="rId6" imgW="1727200" imgH="411480" progId="ChemDraw.Document.6.0">
                  <p:embed/>
                </p:oleObj>
              </mc:Choice>
              <mc:Fallback>
                <p:oleObj name="CS ChemDraw Drawing" r:id="rId6" imgW="1727200" imgH="411480" progId="ChemDraw.Document.6.0">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6188075"/>
                        <a:ext cx="23288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596900" y="4279900"/>
            <a:ext cx="4346575" cy="523875"/>
          </a:xfrm>
          <a:prstGeom prst="rect">
            <a:avLst/>
          </a:prstGeom>
          <a:ln w="6350">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just" eaLnBrk="1" fontAlgn="auto" hangingPunct="1">
              <a:spcBef>
                <a:spcPts val="0"/>
              </a:spcBef>
              <a:spcAft>
                <a:spcPts val="0"/>
              </a:spcAft>
              <a:defRPr/>
            </a:pPr>
            <a:r>
              <a:rPr lang="en-US" sz="2800" b="1" dirty="0">
                <a:solidFill>
                  <a:srgbClr val="0033CC"/>
                </a:solidFill>
                <a:latin typeface="+mj-lt"/>
                <a:cs typeface="Times New Roman" pitchFamily="18" charset="0"/>
              </a:rPr>
              <a:t>1) A Polar Covalent Bond</a:t>
            </a:r>
          </a:p>
        </p:txBody>
      </p:sp>
      <p:sp>
        <p:nvSpPr>
          <p:cNvPr id="26" name="TextBox 25"/>
          <p:cNvSpPr txBox="1">
            <a:spLocks noChangeArrowheads="1"/>
          </p:cNvSpPr>
          <p:nvPr/>
        </p:nvSpPr>
        <p:spPr bwMode="auto">
          <a:xfrm>
            <a:off x="1352550" y="3743325"/>
            <a:ext cx="9504363" cy="460375"/>
          </a:xfrm>
          <a:prstGeom prst="rect">
            <a:avLst/>
          </a:prstGeom>
          <a:noFill/>
          <a:ln w="9525">
            <a:noFill/>
            <a:miter lim="800000"/>
            <a:headEnd/>
            <a:tailEnd/>
          </a:ln>
        </p:spPr>
        <p:txBody>
          <a:bodyPr>
            <a:spAutoFit/>
          </a:bodyPr>
          <a:lstStyle/>
          <a:p>
            <a:pPr algn="just" eaLnBrk="1" hangingPunct="1">
              <a:defRPr/>
            </a:pPr>
            <a:r>
              <a:rPr lang="en-US" altLang="en-US" sz="2400" b="1" i="1" dirty="0">
                <a:latin typeface="+mj-lt"/>
                <a:cs typeface="Times New Roman" pitchFamily="18" charset="0"/>
              </a:rPr>
              <a:t> the bonding electrons are no longer shared equally (shared unequally).</a:t>
            </a:r>
          </a:p>
        </p:txBody>
      </p:sp>
      <p:sp>
        <p:nvSpPr>
          <p:cNvPr id="27" name="TextBox 26"/>
          <p:cNvSpPr txBox="1">
            <a:spLocks noChangeArrowheads="1"/>
          </p:cNvSpPr>
          <p:nvPr/>
        </p:nvSpPr>
        <p:spPr bwMode="auto">
          <a:xfrm>
            <a:off x="2509838" y="4862513"/>
            <a:ext cx="7334250" cy="461962"/>
          </a:xfrm>
          <a:prstGeom prst="rect">
            <a:avLst/>
          </a:prstGeom>
          <a:noFill/>
          <a:ln w="9525">
            <a:noFill/>
            <a:miter lim="800000"/>
            <a:headEnd/>
            <a:tailEnd/>
          </a:ln>
        </p:spPr>
        <p:txBody>
          <a:bodyPr>
            <a:spAutoFit/>
          </a:bodyPr>
          <a:lstStyle/>
          <a:p>
            <a:pPr algn="just" eaLnBrk="1" hangingPunct="1">
              <a:defRPr/>
            </a:pPr>
            <a:r>
              <a:rPr lang="en-US" altLang="en-US" sz="2400" b="1" i="1" dirty="0">
                <a:solidFill>
                  <a:srgbClr val="00B050"/>
                </a:solidFill>
                <a:latin typeface="+mj-lt"/>
                <a:cs typeface="Times New Roman" pitchFamily="18" charset="0"/>
              </a:rPr>
              <a:t>A bond, in which an electron pair is shared unequally.</a:t>
            </a:r>
          </a:p>
        </p:txBody>
      </p:sp>
      <p:sp>
        <p:nvSpPr>
          <p:cNvPr id="28" name="TextBox 27"/>
          <p:cNvSpPr txBox="1">
            <a:spLocks noChangeArrowheads="1"/>
          </p:cNvSpPr>
          <p:nvPr/>
        </p:nvSpPr>
        <p:spPr bwMode="auto">
          <a:xfrm>
            <a:off x="596900" y="5286375"/>
            <a:ext cx="11237913" cy="8302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The more electronegative atom assumes a partial negative charge and the less electronegative atom assumes a partial positive charge.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a:lnSpc>
                <a:spcPct val="80000"/>
              </a:lnSpc>
            </a:pPr>
            <a:fld id="{C869675F-713F-4D0B-88B9-4111B644D0C4}" type="slidenum">
              <a:rPr lang="en-US" altLang="en-US" sz="1200" smtClean="0">
                <a:solidFill>
                  <a:srgbClr val="FFFFFF"/>
                </a:solidFill>
              </a:rPr>
              <a:pPr>
                <a:lnSpc>
                  <a:spcPct val="80000"/>
                </a:lnSpc>
              </a:pPr>
              <a:t>14</a:t>
            </a:fld>
            <a:endParaRPr lang="en-US" altLang="en-US" sz="1200" smtClean="0">
              <a:solidFill>
                <a:srgbClr val="FFFFFF"/>
              </a:solidFill>
            </a:endParaRPr>
          </a:p>
        </p:txBody>
      </p:sp>
      <p:sp>
        <p:nvSpPr>
          <p:cNvPr id="13" name="TextBox 12"/>
          <p:cNvSpPr txBox="1">
            <a:spLocks noChangeArrowheads="1"/>
          </p:cNvSpPr>
          <p:nvPr/>
        </p:nvSpPr>
        <p:spPr bwMode="auto">
          <a:xfrm>
            <a:off x="623888" y="2133600"/>
            <a:ext cx="11017250"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There are molecules in which one atom supplies both electrons to another atom in the formation of a covalent bond.</a:t>
            </a:r>
          </a:p>
        </p:txBody>
      </p:sp>
      <p:sp>
        <p:nvSpPr>
          <p:cNvPr id="15" name="TextBox 14"/>
          <p:cNvSpPr txBox="1">
            <a:spLocks noChangeArrowheads="1"/>
          </p:cNvSpPr>
          <p:nvPr/>
        </p:nvSpPr>
        <p:spPr bwMode="auto">
          <a:xfrm>
            <a:off x="623888" y="2924175"/>
            <a:ext cx="2798762"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00B050"/>
                </a:solidFill>
                <a:latin typeface="+mj-lt"/>
                <a:cs typeface="Times New Roman" pitchFamily="18" charset="0"/>
              </a:rPr>
              <a:t>For example; </a:t>
            </a:r>
          </a:p>
        </p:txBody>
      </p:sp>
      <p:graphicFrame>
        <p:nvGraphicFramePr>
          <p:cNvPr id="18" name="Object 2"/>
          <p:cNvGraphicFramePr>
            <a:graphicFrameLocks noChangeAspect="1"/>
          </p:cNvGraphicFramePr>
          <p:nvPr/>
        </p:nvGraphicFramePr>
        <p:xfrm>
          <a:off x="4008438" y="3127375"/>
          <a:ext cx="4319587" cy="1525588"/>
        </p:xfrm>
        <a:graphic>
          <a:graphicData uri="http://schemas.openxmlformats.org/presentationml/2006/ole">
            <mc:AlternateContent xmlns:mc="http://schemas.openxmlformats.org/markup-compatibility/2006">
              <mc:Choice xmlns:v="urn:schemas-microsoft-com:vml" Requires="v">
                <p:oleObj spid="_x0000_s73730" name="CS ChemDraw Drawing" r:id="rId4" imgW="4439412" imgH="1568196" progId="">
                  <p:embed/>
                </p:oleObj>
              </mc:Choice>
              <mc:Fallback>
                <p:oleObj name="CS ChemDraw Drawing" r:id="rId4" imgW="4439412" imgH="15681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3127375"/>
                        <a:ext cx="4319587"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a:spLocks noChangeArrowheads="1"/>
          </p:cNvSpPr>
          <p:nvPr/>
        </p:nvSpPr>
        <p:spPr bwMode="auto">
          <a:xfrm>
            <a:off x="623888" y="4738688"/>
            <a:ext cx="2119312"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Lewis base</a:t>
            </a:r>
          </a:p>
        </p:txBody>
      </p:sp>
      <p:sp>
        <p:nvSpPr>
          <p:cNvPr id="27" name="TextBox 26"/>
          <p:cNvSpPr txBox="1">
            <a:spLocks noChangeArrowheads="1"/>
          </p:cNvSpPr>
          <p:nvPr/>
        </p:nvSpPr>
        <p:spPr bwMode="auto">
          <a:xfrm>
            <a:off x="1558925" y="5153025"/>
            <a:ext cx="9650413" cy="461963"/>
          </a:xfrm>
          <a:prstGeom prst="rect">
            <a:avLst/>
          </a:prstGeom>
          <a:noFill/>
          <a:ln w="9525">
            <a:noFill/>
            <a:miter lim="800000"/>
            <a:headEnd/>
            <a:tailEnd/>
          </a:ln>
        </p:spPr>
        <p:txBody>
          <a:bodyPr>
            <a:spAutoFit/>
          </a:bodyPr>
          <a:lstStyle/>
          <a:p>
            <a:pPr algn="just" eaLnBrk="1" hangingPunct="1">
              <a:defRPr/>
            </a:pPr>
            <a:r>
              <a:rPr lang="en-US" altLang="en-US" sz="2400" i="1" dirty="0">
                <a:latin typeface="+mj-lt"/>
                <a:cs typeface="Times New Roman" pitchFamily="18" charset="0"/>
              </a:rPr>
              <a:t>The species that furnishes the electron pair to form a coordinate covalent bond.</a:t>
            </a:r>
          </a:p>
        </p:txBody>
      </p:sp>
      <p:sp>
        <p:nvSpPr>
          <p:cNvPr id="28" name="TextBox 27"/>
          <p:cNvSpPr txBox="1">
            <a:spLocks noChangeArrowheads="1"/>
          </p:cNvSpPr>
          <p:nvPr/>
        </p:nvSpPr>
        <p:spPr bwMode="auto">
          <a:xfrm>
            <a:off x="623888" y="5718175"/>
            <a:ext cx="3024187"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Lewis acid</a:t>
            </a:r>
          </a:p>
        </p:txBody>
      </p:sp>
      <p:sp>
        <p:nvSpPr>
          <p:cNvPr id="30" name="TextBox 29"/>
          <p:cNvSpPr txBox="1">
            <a:spLocks noChangeArrowheads="1"/>
          </p:cNvSpPr>
          <p:nvPr/>
        </p:nvSpPr>
        <p:spPr bwMode="auto">
          <a:xfrm>
            <a:off x="1558925" y="6207125"/>
            <a:ext cx="9361488" cy="461963"/>
          </a:xfrm>
          <a:prstGeom prst="rect">
            <a:avLst/>
          </a:prstGeom>
          <a:noFill/>
          <a:ln w="9525">
            <a:noFill/>
            <a:miter lim="800000"/>
            <a:headEnd/>
            <a:tailEnd/>
          </a:ln>
        </p:spPr>
        <p:txBody>
          <a:bodyPr>
            <a:spAutoFit/>
          </a:bodyPr>
          <a:lstStyle/>
          <a:p>
            <a:pPr algn="just" eaLnBrk="1" hangingPunct="1">
              <a:defRPr/>
            </a:pPr>
            <a:r>
              <a:rPr lang="en-US" altLang="en-US" sz="2400" i="1" dirty="0">
                <a:latin typeface="+mj-lt"/>
                <a:cs typeface="Times New Roman" pitchFamily="18" charset="0"/>
              </a:rPr>
              <a:t>The species that accepts the electron pair to complete its valance shell.</a:t>
            </a:r>
          </a:p>
        </p:txBody>
      </p:sp>
      <p:sp>
        <p:nvSpPr>
          <p:cNvPr id="25610" name="Rectangle 11"/>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eaLnBrk="0" fontAlgn="base" hangingPunct="0">
              <a:spcBef>
                <a:spcPct val="0"/>
              </a:spcBef>
              <a:spcAft>
                <a:spcPct val="0"/>
              </a:spcAft>
              <a:defRPr>
                <a:solidFill>
                  <a:schemeClr val="tx1"/>
                </a:solidFill>
                <a:latin typeface="Tw Cen MT" pitchFamily="34" charset="0"/>
              </a:defRPr>
            </a:lvl6pPr>
            <a:lvl7pPr marL="2971800" indent="-228600" eaLnBrk="0" fontAlgn="base" hangingPunct="0">
              <a:spcBef>
                <a:spcPct val="0"/>
              </a:spcBef>
              <a:spcAft>
                <a:spcPct val="0"/>
              </a:spcAft>
              <a:defRPr>
                <a:solidFill>
                  <a:schemeClr val="tx1"/>
                </a:solidFill>
                <a:latin typeface="Tw Cen MT" pitchFamily="34" charset="0"/>
              </a:defRPr>
            </a:lvl7pPr>
            <a:lvl8pPr marL="3429000" indent="-228600" eaLnBrk="0" fontAlgn="base" hangingPunct="0">
              <a:spcBef>
                <a:spcPct val="0"/>
              </a:spcBef>
              <a:spcAft>
                <a:spcPct val="0"/>
              </a:spcAft>
              <a:defRPr>
                <a:solidFill>
                  <a:schemeClr val="tx1"/>
                </a:solidFill>
                <a:latin typeface="Tw Cen MT" pitchFamily="34" charset="0"/>
              </a:defRPr>
            </a:lvl8pPr>
            <a:lvl9pPr marL="3886200" indent="-228600" eaLnBrk="0" fontAlgn="base" hangingPunct="0">
              <a:spcBef>
                <a:spcPct val="0"/>
              </a:spcBef>
              <a:spcAft>
                <a:spcPct val="0"/>
              </a:spcAft>
              <a:defRPr>
                <a:solidFill>
                  <a:schemeClr val="tx1"/>
                </a:solidFill>
                <a:latin typeface="Tw Cen MT" pitchFamily="34" charset="0"/>
              </a:defRPr>
            </a:lvl9pPr>
          </a:lstStyle>
          <a:p>
            <a:pPr algn="ctr" eaLnBrk="1" hangingPunct="1"/>
            <a:r>
              <a:rPr lang="en-US" altLang="en-US" sz="3600" b="1">
                <a:solidFill>
                  <a:srgbClr val="FF0000"/>
                </a:solidFill>
              </a:rPr>
              <a:t>Chemical Bonding</a:t>
            </a:r>
          </a:p>
        </p:txBody>
      </p:sp>
      <p:sp>
        <p:nvSpPr>
          <p:cNvPr id="14" name="TextBox 13"/>
          <p:cNvSpPr txBox="1"/>
          <p:nvPr/>
        </p:nvSpPr>
        <p:spPr>
          <a:xfrm>
            <a:off x="623888" y="1609725"/>
            <a:ext cx="4679950"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2) Coordinate Covalent Bonds</a:t>
            </a:r>
          </a:p>
        </p:txBody>
      </p:sp>
    </p:spTree>
    <p:extLst>
      <p:ext uri="{BB962C8B-B14F-4D97-AF65-F5344CB8AC3E}">
        <p14:creationId xmlns:p14="http://schemas.microsoft.com/office/powerpoint/2010/main" val="609290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7"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E6D8283-662A-44F7-A982-7BDB2D4F4CDA}" type="slidenum">
              <a:rPr lang="en-US" altLang="en-US" sz="1200" smtClean="0">
                <a:solidFill>
                  <a:srgbClr val="FFFFFF"/>
                </a:solidFill>
              </a:rPr>
              <a:pPr>
                <a:lnSpc>
                  <a:spcPct val="80000"/>
                </a:lnSpc>
                <a:spcBef>
                  <a:spcPct val="0"/>
                </a:spcBef>
                <a:buClrTx/>
                <a:buSzTx/>
                <a:buFontTx/>
                <a:buNone/>
              </a:pPr>
              <a:t>15</a:t>
            </a:fld>
            <a:endParaRPr lang="en-US" altLang="en-US" sz="1200">
              <a:solidFill>
                <a:srgbClr val="FFFFFF"/>
              </a:solidFill>
            </a:endParaRPr>
          </a:p>
        </p:txBody>
      </p:sp>
      <p:sp>
        <p:nvSpPr>
          <p:cNvPr id="5" name="TextBox 4"/>
          <p:cNvSpPr txBox="1"/>
          <p:nvPr/>
        </p:nvSpPr>
        <p:spPr>
          <a:xfrm>
            <a:off x="1200150" y="1562100"/>
            <a:ext cx="8891588" cy="523875"/>
          </a:xfrm>
          <a:prstGeom prst="rect">
            <a:avLst/>
          </a:prstGeom>
          <a:noFill/>
          <a:ln w="12700">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How Many Bonds to an Atom? 	Covalence Number</a:t>
            </a:r>
          </a:p>
        </p:txBody>
      </p:sp>
      <p:sp>
        <p:nvSpPr>
          <p:cNvPr id="12" name="TextBox 11"/>
          <p:cNvSpPr txBox="1">
            <a:spLocks noChangeArrowheads="1"/>
          </p:cNvSpPr>
          <p:nvPr/>
        </p:nvSpPr>
        <p:spPr bwMode="auto">
          <a:xfrm>
            <a:off x="623888" y="2317750"/>
            <a:ext cx="11017250" cy="460375"/>
          </a:xfrm>
          <a:prstGeom prst="rect">
            <a:avLst/>
          </a:prstGeom>
          <a:noFill/>
          <a:ln w="9525">
            <a:noFill/>
            <a:miter lim="800000"/>
            <a:headEnd/>
            <a:tailEnd/>
          </a:ln>
        </p:spPr>
        <p:txBody>
          <a:bodyPr>
            <a:spAutoFit/>
          </a:bodyPr>
          <a:lstStyle/>
          <a:p>
            <a:pPr algn="just" eaLnBrk="1" hangingPunct="1">
              <a:defRPr/>
            </a:pPr>
            <a:r>
              <a:rPr lang="en-US" altLang="en-US" sz="2400" dirty="0">
                <a:latin typeface="+mj-lt"/>
                <a:cs typeface="Times New Roman" pitchFamily="18" charset="0"/>
              </a:rPr>
              <a:t>The number of covalent bonds that an atom can form with other atoms.</a:t>
            </a:r>
          </a:p>
        </p:txBody>
      </p:sp>
      <p:sp>
        <p:nvSpPr>
          <p:cNvPr id="19" name="TextBox 18"/>
          <p:cNvSpPr txBox="1">
            <a:spLocks noChangeArrowheads="1"/>
          </p:cNvSpPr>
          <p:nvPr/>
        </p:nvSpPr>
        <p:spPr bwMode="auto">
          <a:xfrm>
            <a:off x="1196975" y="3716338"/>
            <a:ext cx="9867900" cy="2678112"/>
          </a:xfrm>
          <a:prstGeom prst="rect">
            <a:avLst/>
          </a:prstGeom>
          <a:noFill/>
          <a:ln w="9525">
            <a:noFill/>
            <a:miter lim="800000"/>
            <a:headEnd/>
            <a:tailEnd/>
          </a:ln>
        </p:spPr>
        <p:txBody>
          <a:bodyPr>
            <a:spAutoFit/>
          </a:bodyPr>
          <a:lstStyle/>
          <a:p>
            <a:pPr algn="just" eaLnBrk="1" hangingPunct="1">
              <a:defRPr/>
            </a:pPr>
            <a:r>
              <a:rPr lang="en-US" altLang="en-US" sz="2400" dirty="0">
                <a:solidFill>
                  <a:srgbClr val="7030A0"/>
                </a:solidFill>
                <a:latin typeface="+mj-lt"/>
                <a:cs typeface="Times New Roman" pitchFamily="18" charset="0"/>
              </a:rPr>
              <a:t>Element</a:t>
            </a:r>
            <a:r>
              <a:rPr lang="en-US" altLang="en-US" sz="2400" dirty="0">
                <a:latin typeface="+mj-lt"/>
                <a:cs typeface="Times New Roman" pitchFamily="18" charset="0"/>
              </a:rPr>
              <a:t>		</a:t>
            </a:r>
            <a:r>
              <a:rPr lang="en-US" altLang="en-US" sz="2400" dirty="0">
                <a:solidFill>
                  <a:srgbClr val="FF0000"/>
                </a:solidFill>
                <a:latin typeface="+mj-lt"/>
                <a:cs typeface="Times New Roman" pitchFamily="18" charset="0"/>
              </a:rPr>
              <a:t>Number of</a:t>
            </a:r>
            <a:r>
              <a:rPr lang="en-US" altLang="en-US" sz="2400" dirty="0">
                <a:latin typeface="+mj-lt"/>
                <a:cs typeface="Times New Roman" pitchFamily="18" charset="0"/>
              </a:rPr>
              <a:t>	</a:t>
            </a:r>
            <a:r>
              <a:rPr lang="en-US" altLang="en-US" sz="2400" dirty="0">
                <a:solidFill>
                  <a:srgbClr val="0070C0"/>
                </a:solidFill>
                <a:latin typeface="+mj-lt"/>
                <a:cs typeface="Times New Roman" pitchFamily="18" charset="0"/>
              </a:rPr>
              <a:t>Number of electrons</a:t>
            </a:r>
            <a:r>
              <a:rPr lang="en-US" altLang="en-US" sz="2400" dirty="0">
                <a:latin typeface="+mj-lt"/>
                <a:cs typeface="Times New Roman" pitchFamily="18" charset="0"/>
              </a:rPr>
              <a:t>		</a:t>
            </a:r>
            <a:r>
              <a:rPr lang="en-US" altLang="en-US" sz="2400" dirty="0">
                <a:solidFill>
                  <a:srgbClr val="FF0000"/>
                </a:solidFill>
                <a:latin typeface="+mj-lt"/>
                <a:cs typeface="Times New Roman" pitchFamily="18" charset="0"/>
              </a:rPr>
              <a:t>Covalence</a:t>
            </a:r>
          </a:p>
          <a:p>
            <a:pPr algn="just" eaLnBrk="1" hangingPunct="1">
              <a:defRPr/>
            </a:pPr>
            <a:r>
              <a:rPr lang="en-US" altLang="en-US" sz="2400" dirty="0">
                <a:latin typeface="+mj-lt"/>
                <a:cs typeface="Times New Roman" pitchFamily="18" charset="0"/>
              </a:rPr>
              <a:t>		</a:t>
            </a:r>
            <a:r>
              <a:rPr lang="en-US" altLang="en-US" sz="2400" dirty="0">
                <a:solidFill>
                  <a:srgbClr val="FF0000"/>
                </a:solidFill>
                <a:latin typeface="+mj-lt"/>
                <a:cs typeface="Times New Roman" pitchFamily="18" charset="0"/>
              </a:rPr>
              <a:t>valence electrons</a:t>
            </a:r>
            <a:r>
              <a:rPr lang="en-US" altLang="en-US" sz="2400" dirty="0">
                <a:latin typeface="+mj-lt"/>
                <a:cs typeface="Times New Roman" pitchFamily="18" charset="0"/>
              </a:rPr>
              <a:t>	</a:t>
            </a:r>
            <a:r>
              <a:rPr lang="en-US" altLang="en-US" sz="2400" dirty="0">
                <a:solidFill>
                  <a:srgbClr val="0070C0"/>
                </a:solidFill>
                <a:latin typeface="+mj-lt"/>
                <a:cs typeface="Times New Roman" pitchFamily="18" charset="0"/>
              </a:rPr>
              <a:t>in filled valence shell</a:t>
            </a:r>
            <a:r>
              <a:rPr lang="en-US" altLang="en-US" sz="2400" dirty="0">
                <a:latin typeface="+mj-lt"/>
                <a:cs typeface="Times New Roman" pitchFamily="18" charset="0"/>
              </a:rPr>
              <a:t>	</a:t>
            </a:r>
            <a:r>
              <a:rPr lang="en-US" altLang="en-US" sz="2400" dirty="0">
                <a:solidFill>
                  <a:srgbClr val="FF0000"/>
                </a:solidFill>
                <a:latin typeface="+mj-lt"/>
                <a:cs typeface="Times New Roman" pitchFamily="18" charset="0"/>
              </a:rPr>
              <a:t> 	number</a:t>
            </a:r>
          </a:p>
          <a:p>
            <a:pPr algn="just" eaLnBrk="1" hangingPunct="1">
              <a:defRPr/>
            </a:pPr>
            <a:r>
              <a:rPr lang="en-US" altLang="en-US" sz="2400" dirty="0">
                <a:latin typeface="+mj-lt"/>
                <a:cs typeface="Times New Roman" pitchFamily="18" charset="0"/>
              </a:rPr>
              <a:t>H			1			2			</a:t>
            </a:r>
            <a:r>
              <a:rPr lang="en-US" altLang="en-US" sz="2400" dirty="0">
                <a:solidFill>
                  <a:srgbClr val="FF0000"/>
                </a:solidFill>
                <a:latin typeface="+mj-lt"/>
                <a:cs typeface="Times New Roman" pitchFamily="18" charset="0"/>
              </a:rPr>
              <a:t>1</a:t>
            </a:r>
          </a:p>
          <a:p>
            <a:pPr algn="just" eaLnBrk="1" hangingPunct="1">
              <a:defRPr/>
            </a:pPr>
            <a:r>
              <a:rPr lang="en-US" altLang="en-US" sz="2400" b="1" dirty="0">
                <a:solidFill>
                  <a:srgbClr val="FF0000"/>
                </a:solidFill>
                <a:latin typeface="+mj-lt"/>
                <a:cs typeface="Times New Roman" pitchFamily="18" charset="0"/>
              </a:rPr>
              <a:t>C</a:t>
            </a:r>
            <a:r>
              <a:rPr lang="en-US" altLang="en-US" sz="2400" b="1" dirty="0">
                <a:latin typeface="+mj-lt"/>
                <a:cs typeface="Times New Roman" pitchFamily="18" charset="0"/>
              </a:rPr>
              <a:t>			</a:t>
            </a:r>
            <a:r>
              <a:rPr lang="en-US" altLang="en-US" sz="2400" b="1" dirty="0">
                <a:solidFill>
                  <a:srgbClr val="FF0000"/>
                </a:solidFill>
                <a:latin typeface="+mj-lt"/>
                <a:cs typeface="Times New Roman" pitchFamily="18" charset="0"/>
              </a:rPr>
              <a:t>4</a:t>
            </a:r>
            <a:r>
              <a:rPr lang="en-US" altLang="en-US" sz="2400" b="1" dirty="0">
                <a:latin typeface="+mj-lt"/>
                <a:cs typeface="Times New Roman" pitchFamily="18" charset="0"/>
              </a:rPr>
              <a:t>			</a:t>
            </a:r>
            <a:r>
              <a:rPr lang="en-US" altLang="en-US" sz="2400" b="1" dirty="0">
                <a:solidFill>
                  <a:srgbClr val="FF0000"/>
                </a:solidFill>
                <a:latin typeface="+mj-lt"/>
                <a:cs typeface="Times New Roman" pitchFamily="18" charset="0"/>
              </a:rPr>
              <a:t>8</a:t>
            </a:r>
            <a:r>
              <a:rPr lang="en-US" altLang="en-US" sz="2400" b="1" dirty="0">
                <a:latin typeface="+mj-lt"/>
                <a:cs typeface="Times New Roman" pitchFamily="18" charset="0"/>
              </a:rPr>
              <a:t>			</a:t>
            </a:r>
            <a:r>
              <a:rPr lang="en-US" altLang="en-US" sz="2400" b="1" dirty="0">
                <a:solidFill>
                  <a:srgbClr val="FF0000"/>
                </a:solidFill>
                <a:latin typeface="+mj-lt"/>
                <a:cs typeface="Times New Roman" pitchFamily="18" charset="0"/>
              </a:rPr>
              <a:t>4</a:t>
            </a:r>
          </a:p>
          <a:p>
            <a:pPr algn="just" eaLnBrk="1" hangingPunct="1">
              <a:defRPr/>
            </a:pPr>
            <a:r>
              <a:rPr lang="en-US" altLang="en-US" sz="2400" dirty="0">
                <a:latin typeface="+mj-lt"/>
                <a:cs typeface="Times New Roman" pitchFamily="18" charset="0"/>
              </a:rPr>
              <a:t>N			5			8			</a:t>
            </a:r>
            <a:r>
              <a:rPr lang="en-US" altLang="en-US" sz="2400" dirty="0">
                <a:solidFill>
                  <a:srgbClr val="FF0000"/>
                </a:solidFill>
                <a:latin typeface="+mj-lt"/>
                <a:cs typeface="Times New Roman" pitchFamily="18" charset="0"/>
              </a:rPr>
              <a:t>3</a:t>
            </a:r>
          </a:p>
          <a:p>
            <a:pPr algn="just" eaLnBrk="1" hangingPunct="1">
              <a:defRPr/>
            </a:pPr>
            <a:r>
              <a:rPr lang="en-US" altLang="en-US" sz="2400" dirty="0">
                <a:latin typeface="+mj-lt"/>
                <a:cs typeface="Times New Roman" pitchFamily="18" charset="0"/>
              </a:rPr>
              <a:t>O			6			8			</a:t>
            </a:r>
            <a:r>
              <a:rPr lang="en-US" altLang="en-US" sz="2400" dirty="0">
                <a:solidFill>
                  <a:srgbClr val="FF0000"/>
                </a:solidFill>
                <a:latin typeface="+mj-lt"/>
                <a:cs typeface="Times New Roman" pitchFamily="18" charset="0"/>
              </a:rPr>
              <a:t>2</a:t>
            </a:r>
          </a:p>
          <a:p>
            <a:pPr algn="just" eaLnBrk="1" hangingPunct="1">
              <a:defRPr/>
            </a:pPr>
            <a:r>
              <a:rPr lang="en-US" altLang="en-US" sz="2400" dirty="0">
                <a:latin typeface="+mj-lt"/>
                <a:cs typeface="Times New Roman" pitchFamily="18" charset="0"/>
              </a:rPr>
              <a:t>F, Cl, Br, I		7			8			</a:t>
            </a:r>
            <a:r>
              <a:rPr lang="en-US" altLang="en-US" sz="2400" dirty="0">
                <a:solidFill>
                  <a:srgbClr val="FF0000"/>
                </a:solidFill>
                <a:latin typeface="+mj-lt"/>
                <a:cs typeface="Times New Roman" pitchFamily="18" charset="0"/>
              </a:rPr>
              <a:t>1</a:t>
            </a:r>
          </a:p>
        </p:txBody>
      </p:sp>
      <p:sp>
        <p:nvSpPr>
          <p:cNvPr id="20" name="TextBox 19"/>
          <p:cNvSpPr txBox="1">
            <a:spLocks noChangeArrowheads="1"/>
          </p:cNvSpPr>
          <p:nvPr/>
        </p:nvSpPr>
        <p:spPr bwMode="auto">
          <a:xfrm>
            <a:off x="711200" y="2867025"/>
            <a:ext cx="10929938" cy="461963"/>
          </a:xfrm>
          <a:prstGeom prst="rect">
            <a:avLst/>
          </a:prstGeom>
          <a:noFill/>
          <a:ln w="9525">
            <a:noFill/>
            <a:miter lim="800000"/>
            <a:headEnd/>
            <a:tailEnd/>
          </a:ln>
        </p:spPr>
        <p:txBody>
          <a:bodyPr>
            <a:spAutoFit/>
          </a:bodyPr>
          <a:lstStyle/>
          <a:p>
            <a:pPr algn="just" eaLnBrk="1" hangingPunct="1">
              <a:defRPr/>
            </a:pPr>
            <a:r>
              <a:rPr lang="en-US" altLang="en-US" sz="2400" b="1" dirty="0">
                <a:cs typeface="Times New Roman" pitchFamily="18" charset="0"/>
              </a:rPr>
              <a:t>i.e. </a:t>
            </a:r>
            <a:r>
              <a:rPr lang="en-US" altLang="en-US" sz="2400" b="1" i="1" dirty="0">
                <a:solidFill>
                  <a:srgbClr val="FF0000"/>
                </a:solidFill>
                <a:latin typeface="+mj-lt"/>
                <a:cs typeface="Times New Roman" pitchFamily="18" charset="0"/>
              </a:rPr>
              <a:t>the covalence number </a:t>
            </a:r>
            <a:r>
              <a:rPr lang="en-US" altLang="en-US" sz="2400" i="1" dirty="0">
                <a:latin typeface="+mj-lt"/>
                <a:cs typeface="Times New Roman" pitchFamily="18" charset="0"/>
              </a:rPr>
              <a:t>is equal to the number of electrons needed to fill its valance shell.</a:t>
            </a:r>
          </a:p>
        </p:txBody>
      </p:sp>
      <p:sp>
        <p:nvSpPr>
          <p:cNvPr id="38919" name="Rectangle 3"/>
          <p:cNvSpPr>
            <a:spLocks noChangeArrowheads="1"/>
          </p:cNvSpPr>
          <p:nvPr/>
        </p:nvSpPr>
        <p:spPr bwMode="auto">
          <a:xfrm>
            <a:off x="8328025" y="35401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A48857C-6D16-4E13-B82C-ABB9E015A697}" type="slidenum">
              <a:rPr lang="en-US" altLang="en-US" sz="1200" smtClean="0">
                <a:solidFill>
                  <a:srgbClr val="FFFFFF"/>
                </a:solidFill>
              </a:rPr>
              <a:pPr>
                <a:lnSpc>
                  <a:spcPct val="80000"/>
                </a:lnSpc>
                <a:spcBef>
                  <a:spcPct val="0"/>
                </a:spcBef>
                <a:buClrTx/>
                <a:buSzTx/>
                <a:buFontTx/>
                <a:buNone/>
              </a:pPr>
              <a:t>16</a:t>
            </a:fld>
            <a:endParaRPr lang="en-US" altLang="en-US" sz="1200">
              <a:solidFill>
                <a:srgbClr val="FFFFFF"/>
              </a:solidFill>
            </a:endParaRPr>
          </a:p>
        </p:txBody>
      </p:sp>
      <p:sp>
        <p:nvSpPr>
          <p:cNvPr id="40963" name="Rectangle 3"/>
          <p:cNvSpPr>
            <a:spLocks noChangeArrowheads="1"/>
          </p:cNvSpPr>
          <p:nvPr/>
        </p:nvSpPr>
        <p:spPr bwMode="auto">
          <a:xfrm>
            <a:off x="5594350" y="0"/>
            <a:ext cx="659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Shapes of Organic Molecules:</a:t>
            </a:r>
          </a:p>
          <a:p>
            <a:pPr algn="ctr" eaLnBrk="1" hangingPunct="1">
              <a:spcBef>
                <a:spcPct val="0"/>
              </a:spcBef>
              <a:buClrTx/>
              <a:buSzTx/>
              <a:buFontTx/>
              <a:buNone/>
            </a:pPr>
            <a:r>
              <a:rPr lang="en-US" altLang="en-US" sz="3600" b="1">
                <a:solidFill>
                  <a:srgbClr val="FF0000"/>
                </a:solidFill>
              </a:rPr>
              <a:t>Orbital Picture of Covalent Bonds</a:t>
            </a:r>
          </a:p>
        </p:txBody>
      </p:sp>
      <p:sp>
        <p:nvSpPr>
          <p:cNvPr id="11" name="TextBox 10"/>
          <p:cNvSpPr txBox="1"/>
          <p:nvPr/>
        </p:nvSpPr>
        <p:spPr>
          <a:xfrm>
            <a:off x="550863" y="714375"/>
            <a:ext cx="2513012" cy="523875"/>
          </a:xfrm>
          <a:prstGeom prst="rect">
            <a:avLst/>
          </a:prstGeom>
          <a:noFill/>
          <a:ln w="12700" cmpd="dbl">
            <a:noFill/>
          </a:ln>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Atomic Orbitals</a:t>
            </a:r>
          </a:p>
        </p:txBody>
      </p:sp>
      <p:sp>
        <p:nvSpPr>
          <p:cNvPr id="12" name="Rectangle 11"/>
          <p:cNvSpPr/>
          <p:nvPr/>
        </p:nvSpPr>
        <p:spPr>
          <a:xfrm>
            <a:off x="427038" y="1570038"/>
            <a:ext cx="11412537" cy="831850"/>
          </a:xfrm>
          <a:prstGeom prst="rect">
            <a:avLst/>
          </a:prstGeom>
        </p:spPr>
        <p:txBody>
          <a:bodyPr>
            <a:spAutoFit/>
          </a:bodyPr>
          <a:lstStyle/>
          <a:p>
            <a:pPr marL="342900" indent="-342900" algn="just">
              <a:buFont typeface="Courier New" panose="02070309020205020404" pitchFamily="49" charset="0"/>
              <a:buChar char="o"/>
              <a:tabLst>
                <a:tab pos="55563" algn="l"/>
                <a:tab pos="61913" algn="l"/>
                <a:tab pos="285750" algn="l"/>
                <a:tab pos="461963" algn="l"/>
              </a:tabLst>
              <a:defRPr/>
            </a:pPr>
            <a:r>
              <a:rPr lang="en-US" sz="2400" dirty="0">
                <a:latin typeface="+mj-lt"/>
                <a:cs typeface="Arial" panose="020B0604020202020204" pitchFamily="34" charset="0"/>
              </a:rPr>
              <a:t>An </a:t>
            </a:r>
            <a:r>
              <a:rPr lang="en-US" sz="2400" b="1" dirty="0">
                <a:solidFill>
                  <a:srgbClr val="FF0000"/>
                </a:solidFill>
                <a:latin typeface="+mj-lt"/>
                <a:cs typeface="Arial" panose="020B0604020202020204" pitchFamily="34" charset="0"/>
              </a:rPr>
              <a:t>atomic orbital </a:t>
            </a:r>
            <a:r>
              <a:rPr lang="en-US" sz="2400" dirty="0">
                <a:latin typeface="+mj-lt"/>
                <a:cs typeface="Arial" panose="020B0604020202020204" pitchFamily="34" charset="0"/>
              </a:rPr>
              <a:t>represents a specific region in space in which an electron is most likely to be found.</a:t>
            </a:r>
          </a:p>
        </p:txBody>
      </p:sp>
      <p:sp>
        <p:nvSpPr>
          <p:cNvPr id="14" name="Rectangle 13"/>
          <p:cNvSpPr/>
          <p:nvPr/>
        </p:nvSpPr>
        <p:spPr>
          <a:xfrm>
            <a:off x="427038" y="2384425"/>
            <a:ext cx="11412537" cy="830263"/>
          </a:xfrm>
          <a:prstGeom prst="rect">
            <a:avLst/>
          </a:prstGeom>
        </p:spPr>
        <p:txBody>
          <a:bodyPr>
            <a:spAutoFit/>
          </a:bodyPr>
          <a:lstStyle/>
          <a:p>
            <a:pPr marL="342900" indent="-342900" algn="just">
              <a:buFont typeface="Courier New" panose="02070309020205020404" pitchFamily="49" charset="0"/>
              <a:buChar char="o"/>
              <a:tabLst>
                <a:tab pos="55563" algn="l"/>
                <a:tab pos="176213" algn="l"/>
                <a:tab pos="285750" algn="l"/>
                <a:tab pos="461963" algn="l"/>
              </a:tabLst>
              <a:defRPr/>
            </a:pPr>
            <a:r>
              <a:rPr lang="en-US" sz="2400" b="1" dirty="0">
                <a:solidFill>
                  <a:srgbClr val="FF0000"/>
                </a:solidFill>
                <a:latin typeface="+mj-lt"/>
                <a:cs typeface="Arial" panose="020B0604020202020204" pitchFamily="34" charset="0"/>
              </a:rPr>
              <a:t>Atomic orbitals </a:t>
            </a:r>
            <a:r>
              <a:rPr lang="en-US" sz="2400" dirty="0">
                <a:latin typeface="+mj-lt"/>
                <a:cs typeface="Arial" panose="020B0604020202020204" pitchFamily="34" charset="0"/>
              </a:rPr>
              <a:t>are designated in the order in which they are filled by the letters </a:t>
            </a:r>
            <a:r>
              <a:rPr lang="en-US" sz="2400" i="1" dirty="0">
                <a:solidFill>
                  <a:srgbClr val="FF0000"/>
                </a:solidFill>
                <a:latin typeface="+mj-lt"/>
                <a:cs typeface="Arial" panose="020B0604020202020204" pitchFamily="34" charset="0"/>
              </a:rPr>
              <a:t>s, p, d,</a:t>
            </a:r>
            <a:r>
              <a:rPr lang="en-US" sz="2400" i="1" dirty="0">
                <a:latin typeface="+mj-lt"/>
                <a:cs typeface="Arial" panose="020B0604020202020204" pitchFamily="34" charset="0"/>
              </a:rPr>
              <a:t> </a:t>
            </a:r>
            <a:r>
              <a:rPr lang="en-US" sz="2400" dirty="0">
                <a:latin typeface="+mj-lt"/>
                <a:cs typeface="Arial" panose="020B0604020202020204" pitchFamily="34" charset="0"/>
              </a:rPr>
              <a:t>and </a:t>
            </a:r>
            <a:r>
              <a:rPr lang="en-US" sz="2400" i="1" dirty="0">
                <a:solidFill>
                  <a:srgbClr val="FF0000"/>
                </a:solidFill>
                <a:latin typeface="+mj-lt"/>
                <a:cs typeface="Arial" panose="020B0604020202020204" pitchFamily="34" charset="0"/>
              </a:rPr>
              <a:t>f</a:t>
            </a:r>
            <a:r>
              <a:rPr lang="en-US" sz="2400" dirty="0">
                <a:latin typeface="+mj-lt"/>
                <a:cs typeface="Arial" panose="020B0604020202020204" pitchFamily="34" charset="0"/>
              </a:rPr>
              <a:t>.</a:t>
            </a:r>
          </a:p>
        </p:txBody>
      </p:sp>
      <p:sp>
        <p:nvSpPr>
          <p:cNvPr id="16" name="TextBox 15"/>
          <p:cNvSpPr txBox="1"/>
          <p:nvPr/>
        </p:nvSpPr>
        <p:spPr>
          <a:xfrm>
            <a:off x="515938" y="3219450"/>
            <a:ext cx="2052637" cy="461963"/>
          </a:xfrm>
          <a:prstGeom prst="rect">
            <a:avLst/>
          </a:prstGeom>
          <a:noFill/>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Examples:</a:t>
            </a:r>
            <a:endParaRPr lang="en-US" sz="2400" i="1" dirty="0">
              <a:latin typeface="+mj-lt"/>
              <a:cs typeface="Arial" panose="020B0604020202020204" pitchFamily="34" charset="0"/>
            </a:endParaRPr>
          </a:p>
        </p:txBody>
      </p:sp>
      <p:sp>
        <p:nvSpPr>
          <p:cNvPr id="17" name="TextBox 16"/>
          <p:cNvSpPr txBox="1"/>
          <p:nvPr/>
        </p:nvSpPr>
        <p:spPr>
          <a:xfrm>
            <a:off x="2382838" y="3265488"/>
            <a:ext cx="7046912" cy="830262"/>
          </a:xfrm>
          <a:prstGeom prst="rect">
            <a:avLst/>
          </a:prstGeom>
          <a:noFill/>
        </p:spPr>
        <p:txBody>
          <a:bodyPr>
            <a:spAutoFit/>
          </a:bodyPr>
          <a:lstStyle/>
          <a:p>
            <a:pPr algn="just">
              <a:defRPr/>
            </a:pPr>
            <a:r>
              <a:rPr lang="en-US" sz="2400" i="1" dirty="0">
                <a:solidFill>
                  <a:srgbClr val="00B050"/>
                </a:solidFill>
                <a:latin typeface="+mj-lt"/>
                <a:cs typeface="Arial" panose="020B0604020202020204" pitchFamily="34" charset="0"/>
              </a:rPr>
              <a:t>K shell </a:t>
            </a:r>
            <a:r>
              <a:rPr lang="en-US" sz="2400" i="1" dirty="0">
                <a:latin typeface="+mj-lt"/>
                <a:cs typeface="Arial" panose="020B0604020202020204" pitchFamily="34" charset="0"/>
              </a:rPr>
              <a:t>has only </a:t>
            </a:r>
            <a:r>
              <a:rPr lang="en-US" sz="2400" i="1" dirty="0">
                <a:solidFill>
                  <a:srgbClr val="FF0000"/>
                </a:solidFill>
                <a:latin typeface="+mj-lt"/>
                <a:cs typeface="Arial" panose="020B0604020202020204" pitchFamily="34" charset="0"/>
              </a:rPr>
              <a:t>one 1s </a:t>
            </a:r>
            <a:r>
              <a:rPr lang="en-US" sz="2400" i="1" dirty="0">
                <a:latin typeface="+mj-lt"/>
                <a:cs typeface="Arial" panose="020B0604020202020204" pitchFamily="34" charset="0"/>
              </a:rPr>
              <a:t>orbital.</a:t>
            </a:r>
          </a:p>
          <a:p>
            <a:pPr algn="just">
              <a:defRPr/>
            </a:pPr>
            <a:r>
              <a:rPr lang="en-US" sz="2400" i="1" dirty="0">
                <a:solidFill>
                  <a:srgbClr val="00B050"/>
                </a:solidFill>
                <a:latin typeface="+mj-lt"/>
                <a:cs typeface="Arial" panose="020B0604020202020204" pitchFamily="34" charset="0"/>
              </a:rPr>
              <a:t>L shell </a:t>
            </a:r>
            <a:r>
              <a:rPr lang="en-US" sz="2400" i="1" dirty="0">
                <a:latin typeface="+mj-lt"/>
                <a:cs typeface="Arial" panose="020B0604020202020204" pitchFamily="34" charset="0"/>
              </a:rPr>
              <a:t>has </a:t>
            </a:r>
            <a:r>
              <a:rPr lang="en-US" sz="2400" i="1" dirty="0">
                <a:solidFill>
                  <a:srgbClr val="FF0000"/>
                </a:solidFill>
                <a:latin typeface="+mj-lt"/>
                <a:cs typeface="Arial" panose="020B0604020202020204" pitchFamily="34" charset="0"/>
              </a:rPr>
              <a:t>one 2s </a:t>
            </a:r>
            <a:r>
              <a:rPr lang="en-US" sz="2400" i="1" dirty="0">
                <a:latin typeface="+mj-lt"/>
                <a:cs typeface="Arial" panose="020B0604020202020204" pitchFamily="34" charset="0"/>
              </a:rPr>
              <a:t>and </a:t>
            </a:r>
            <a:r>
              <a:rPr lang="en-US" sz="2400" i="1" dirty="0">
                <a:solidFill>
                  <a:srgbClr val="FF0000"/>
                </a:solidFill>
                <a:latin typeface="+mj-lt"/>
                <a:cs typeface="Arial" panose="020B0604020202020204" pitchFamily="34" charset="0"/>
              </a:rPr>
              <a:t>three 2p </a:t>
            </a:r>
            <a:r>
              <a:rPr lang="en-US" sz="2400" i="1" dirty="0">
                <a:latin typeface="+mj-lt"/>
                <a:cs typeface="Arial" panose="020B0604020202020204" pitchFamily="34" charset="0"/>
              </a:rPr>
              <a:t>(</a:t>
            </a:r>
            <a:r>
              <a:rPr lang="en-US" sz="2400" i="1" dirty="0">
                <a:solidFill>
                  <a:srgbClr val="00B0F0"/>
                </a:solidFill>
                <a:latin typeface="+mj-lt"/>
                <a:cs typeface="Arial" panose="020B0604020202020204" pitchFamily="34" charset="0"/>
              </a:rPr>
              <a:t>2p</a:t>
            </a:r>
            <a:r>
              <a:rPr lang="en-US" sz="2400" i="1" baseline="-25000" dirty="0">
                <a:solidFill>
                  <a:srgbClr val="00B0F0"/>
                </a:solidFill>
                <a:latin typeface="+mj-lt"/>
                <a:cs typeface="Arial" panose="020B0604020202020204" pitchFamily="34" charset="0"/>
              </a:rPr>
              <a:t>x</a:t>
            </a:r>
            <a:r>
              <a:rPr lang="en-US" sz="2400" i="1" dirty="0">
                <a:solidFill>
                  <a:srgbClr val="00B0F0"/>
                </a:solidFill>
                <a:latin typeface="+mj-lt"/>
                <a:cs typeface="Arial" panose="020B0604020202020204" pitchFamily="34" charset="0"/>
              </a:rPr>
              <a:t>, 2p</a:t>
            </a:r>
            <a:r>
              <a:rPr lang="en-US" sz="2400" i="1" baseline="-25000" dirty="0">
                <a:solidFill>
                  <a:srgbClr val="00B0F0"/>
                </a:solidFill>
                <a:latin typeface="+mj-lt"/>
                <a:cs typeface="Arial" panose="020B0604020202020204" pitchFamily="34" charset="0"/>
              </a:rPr>
              <a:t>y</a:t>
            </a:r>
            <a:r>
              <a:rPr lang="en-US" sz="2400" i="1" dirty="0">
                <a:latin typeface="+mj-lt"/>
                <a:cs typeface="Arial" panose="020B0604020202020204" pitchFamily="34" charset="0"/>
              </a:rPr>
              <a:t> and</a:t>
            </a:r>
            <a:r>
              <a:rPr lang="en-US" sz="2400" i="1" dirty="0">
                <a:solidFill>
                  <a:srgbClr val="00B0F0"/>
                </a:solidFill>
                <a:latin typeface="+mj-lt"/>
                <a:cs typeface="Arial" panose="020B0604020202020204" pitchFamily="34" charset="0"/>
              </a:rPr>
              <a:t> 2p</a:t>
            </a:r>
            <a:r>
              <a:rPr lang="en-US" sz="2400" i="1" baseline="-25000" dirty="0">
                <a:solidFill>
                  <a:srgbClr val="00B0F0"/>
                </a:solidFill>
                <a:latin typeface="+mj-lt"/>
                <a:cs typeface="Arial" panose="020B0604020202020204" pitchFamily="34" charset="0"/>
              </a:rPr>
              <a:t>z</a:t>
            </a:r>
            <a:r>
              <a:rPr lang="en-US" sz="2400" i="1" dirty="0">
                <a:latin typeface="+mj-lt"/>
                <a:cs typeface="Arial" panose="020B0604020202020204" pitchFamily="34" charset="0"/>
              </a:rPr>
              <a:t>). </a:t>
            </a:r>
          </a:p>
        </p:txBody>
      </p:sp>
      <p:sp>
        <p:nvSpPr>
          <p:cNvPr id="19" name="TextBox 18"/>
          <p:cNvSpPr txBox="1"/>
          <p:nvPr/>
        </p:nvSpPr>
        <p:spPr>
          <a:xfrm>
            <a:off x="515938" y="4235450"/>
            <a:ext cx="4710112" cy="1016000"/>
          </a:xfrm>
          <a:prstGeom prst="rect">
            <a:avLst/>
          </a:prstGeom>
          <a:noFill/>
        </p:spPr>
        <p:txBody>
          <a:bodyPr>
            <a:spAutoFit/>
          </a:bodyPr>
          <a:lstStyle/>
          <a:p>
            <a:pPr marL="342900" indent="-342900" algn="just">
              <a:buFont typeface="Wingdings" panose="05000000000000000000" pitchFamily="2" charset="2"/>
              <a:buChar char="Ø"/>
              <a:defRPr/>
            </a:pPr>
            <a:r>
              <a:rPr lang="en-US" sz="2000" dirty="0">
                <a:solidFill>
                  <a:srgbClr val="FF0000"/>
                </a:solidFill>
                <a:latin typeface="+mj-lt"/>
                <a:cs typeface="Arial" panose="020B0604020202020204" pitchFamily="34" charset="0"/>
              </a:rPr>
              <a:t>An </a:t>
            </a:r>
            <a:r>
              <a:rPr lang="en-US" sz="2000" i="1" u="sng" dirty="0">
                <a:solidFill>
                  <a:srgbClr val="FF0000"/>
                </a:solidFill>
                <a:latin typeface="+mj-lt"/>
                <a:cs typeface="Arial" panose="020B0604020202020204" pitchFamily="34" charset="0"/>
              </a:rPr>
              <a:t>s</a:t>
            </a:r>
            <a:r>
              <a:rPr lang="en-US" sz="2000" u="sng" dirty="0">
                <a:solidFill>
                  <a:srgbClr val="FF0000"/>
                </a:solidFill>
                <a:latin typeface="+mj-lt"/>
                <a:cs typeface="Arial" panose="020B0604020202020204" pitchFamily="34" charset="0"/>
              </a:rPr>
              <a:t> orbital</a:t>
            </a:r>
            <a:r>
              <a:rPr lang="en-US" sz="2000" dirty="0">
                <a:latin typeface="+mj-lt"/>
                <a:cs typeface="Arial" panose="020B0604020202020204" pitchFamily="34" charset="0"/>
              </a:rPr>
              <a:t> is </a:t>
            </a:r>
            <a:r>
              <a:rPr lang="en-US" sz="2000" dirty="0">
                <a:solidFill>
                  <a:srgbClr val="FF0000"/>
                </a:solidFill>
                <a:latin typeface="+mj-lt"/>
                <a:cs typeface="Arial" panose="020B0604020202020204" pitchFamily="34" charset="0"/>
              </a:rPr>
              <a:t>spherically shaped </a:t>
            </a:r>
            <a:r>
              <a:rPr lang="en-US" sz="2000" dirty="0">
                <a:latin typeface="+mj-lt"/>
                <a:cs typeface="Arial" panose="020B0604020202020204" pitchFamily="34" charset="0"/>
              </a:rPr>
              <a:t>electron cloud with the atom’s nucleus and its center.</a:t>
            </a:r>
            <a:endParaRPr lang="en-US" sz="2000" i="1" dirty="0">
              <a:latin typeface="+mj-lt"/>
              <a:cs typeface="Arial" panose="020B0604020202020204" pitchFamily="34" charset="0"/>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l="24789" t="4562" r="2829" b="7529"/>
          <a:stretch>
            <a:fillRect/>
          </a:stretch>
        </p:blipFill>
        <p:spPr bwMode="auto">
          <a:xfrm>
            <a:off x="5754688" y="4972050"/>
            <a:ext cx="5586412" cy="19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5800725" y="4267200"/>
            <a:ext cx="5494338" cy="708025"/>
          </a:xfrm>
          <a:prstGeom prst="rect">
            <a:avLst/>
          </a:prstGeom>
        </p:spPr>
        <p:txBody>
          <a:bodyPr>
            <a:spAutoFit/>
          </a:bodyPr>
          <a:lstStyle/>
          <a:p>
            <a:pPr marL="342900" indent="-342900" algn="just">
              <a:buFont typeface="Wingdings" panose="05000000000000000000" pitchFamily="2" charset="2"/>
              <a:buChar char="Ø"/>
              <a:defRPr/>
            </a:pPr>
            <a:r>
              <a:rPr lang="en-US" sz="2000" dirty="0">
                <a:solidFill>
                  <a:srgbClr val="FF0000"/>
                </a:solidFill>
                <a:latin typeface="+mj-lt"/>
                <a:cs typeface="Times New Roman" pitchFamily="18" charset="0"/>
              </a:rPr>
              <a:t>A </a:t>
            </a:r>
            <a:r>
              <a:rPr lang="en-US" sz="2000" i="1" u="sng" dirty="0">
                <a:solidFill>
                  <a:srgbClr val="FF0000"/>
                </a:solidFill>
                <a:latin typeface="+mj-lt"/>
                <a:cs typeface="Times New Roman" pitchFamily="18" charset="0"/>
              </a:rPr>
              <a:t>p</a:t>
            </a:r>
            <a:r>
              <a:rPr lang="en-US" sz="2000" u="sng" dirty="0">
                <a:solidFill>
                  <a:srgbClr val="FF0000"/>
                </a:solidFill>
                <a:latin typeface="+mj-lt"/>
                <a:cs typeface="Times New Roman" pitchFamily="18" charset="0"/>
              </a:rPr>
              <a:t> orbital</a:t>
            </a:r>
            <a:r>
              <a:rPr lang="en-US" sz="2000" dirty="0">
                <a:latin typeface="+mj-lt"/>
                <a:cs typeface="Times New Roman" pitchFamily="18" charset="0"/>
              </a:rPr>
              <a:t> is </a:t>
            </a:r>
            <a:r>
              <a:rPr lang="en-US" sz="2000" dirty="0">
                <a:solidFill>
                  <a:srgbClr val="FF0000"/>
                </a:solidFill>
                <a:latin typeface="+mj-lt"/>
                <a:cs typeface="Times New Roman" pitchFamily="18" charset="0"/>
              </a:rPr>
              <a:t>a dumbbell-shaped </a:t>
            </a:r>
            <a:r>
              <a:rPr lang="en-US" sz="2000" dirty="0">
                <a:latin typeface="+mj-lt"/>
                <a:cs typeface="Times New Roman" pitchFamily="18" charset="0"/>
              </a:rPr>
              <a:t>electron cloud with the nucleus between the two lobes.</a:t>
            </a:r>
            <a:endParaRPr lang="en-US" sz="2000" i="1" dirty="0">
              <a:latin typeface="+mj-lt"/>
              <a:cs typeface="Times New Roman" pitchFamily="18" charset="0"/>
            </a:endParaRP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l="2431" t="15852" r="81688" b="7529"/>
          <a:stretch>
            <a:fillRect/>
          </a:stretch>
        </p:blipFill>
        <p:spPr bwMode="auto">
          <a:xfrm>
            <a:off x="2568575" y="5153025"/>
            <a:ext cx="115570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21"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20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nodeType="afterGroup">
                            <p:stCondLst>
                              <p:cond delay="500"/>
                            </p:stCondLst>
                            <p:childTnLst>
                              <p:par>
                                <p:cTn id="39" presetID="21"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9"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7C1E2D8-1517-4B64-B8DC-B9E60162A6CB}" type="slidenum">
              <a:rPr lang="en-US" altLang="en-US" sz="1200" smtClean="0">
                <a:solidFill>
                  <a:srgbClr val="FFFFFF"/>
                </a:solidFill>
              </a:rPr>
              <a:pPr>
                <a:lnSpc>
                  <a:spcPct val="80000"/>
                </a:lnSpc>
                <a:spcBef>
                  <a:spcPct val="0"/>
                </a:spcBef>
                <a:buClrTx/>
                <a:buSzTx/>
                <a:buFontTx/>
                <a:buNone/>
              </a:pPr>
              <a:t>17</a:t>
            </a:fld>
            <a:endParaRPr lang="en-US" altLang="en-US" sz="1200">
              <a:solidFill>
                <a:srgbClr val="FFFFFF"/>
              </a:solidFill>
            </a:endParaRPr>
          </a:p>
        </p:txBody>
      </p:sp>
      <p:sp>
        <p:nvSpPr>
          <p:cNvPr id="8" name="TextBox 7"/>
          <p:cNvSpPr txBox="1">
            <a:spLocks noChangeArrowheads="1"/>
          </p:cNvSpPr>
          <p:nvPr/>
        </p:nvSpPr>
        <p:spPr bwMode="auto">
          <a:xfrm>
            <a:off x="711200" y="1628775"/>
            <a:ext cx="10856913"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00B050"/>
                </a:solidFill>
                <a:latin typeface="+mj-lt"/>
                <a:cs typeface="Times New Roman" pitchFamily="18" charset="0"/>
              </a:rPr>
              <a:t>An energy level diagram of atomic orbitals.</a:t>
            </a:r>
            <a:endParaRPr lang="en-US" altLang="en-US" sz="2400" b="1" i="1" dirty="0">
              <a:solidFill>
                <a:srgbClr val="00B050"/>
              </a:solidFill>
              <a:latin typeface="+mj-lt"/>
              <a:cs typeface="Times New Roman" pitchFamily="18" charset="0"/>
            </a:endParaRPr>
          </a:p>
        </p:txBody>
      </p:sp>
      <p:graphicFrame>
        <p:nvGraphicFramePr>
          <p:cNvPr id="10" name="Object 2"/>
          <p:cNvGraphicFramePr>
            <a:graphicFrameLocks noChangeAspect="1"/>
          </p:cNvGraphicFramePr>
          <p:nvPr/>
        </p:nvGraphicFramePr>
        <p:xfrm>
          <a:off x="2965450" y="2205038"/>
          <a:ext cx="5638800" cy="1728787"/>
        </p:xfrm>
        <a:graphic>
          <a:graphicData uri="http://schemas.openxmlformats.org/presentationml/2006/ole">
            <mc:AlternateContent xmlns:mc="http://schemas.openxmlformats.org/markup-compatibility/2006">
              <mc:Choice xmlns:v="urn:schemas-microsoft-com:vml" Requires="v">
                <p:oleObj spid="_x0000_s43028" name="CS ChemDraw Drawing" r:id="rId4" imgW="5208569" imgH="1456323" progId="">
                  <p:embed/>
                </p:oleObj>
              </mc:Choice>
              <mc:Fallback>
                <p:oleObj name="CS ChemDraw Drawing" r:id="rId4" imgW="5208569" imgH="145632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450" y="2205038"/>
                        <a:ext cx="5638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a:spLocks noChangeArrowheads="1"/>
          </p:cNvSpPr>
          <p:nvPr/>
        </p:nvSpPr>
        <p:spPr bwMode="auto">
          <a:xfrm>
            <a:off x="711200" y="4221163"/>
            <a:ext cx="10856913"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When filling the atomic orbitals, keep in mind that</a:t>
            </a:r>
            <a:endParaRPr lang="en-US" altLang="en-US" sz="2400" b="1" i="1" dirty="0">
              <a:latin typeface="+mj-lt"/>
              <a:cs typeface="Times New Roman" pitchFamily="18" charset="0"/>
            </a:endParaRPr>
          </a:p>
        </p:txBody>
      </p:sp>
      <p:sp>
        <p:nvSpPr>
          <p:cNvPr id="15" name="TextBox 14"/>
          <p:cNvSpPr txBox="1">
            <a:spLocks noChangeArrowheads="1"/>
          </p:cNvSpPr>
          <p:nvPr/>
        </p:nvSpPr>
        <p:spPr bwMode="auto">
          <a:xfrm>
            <a:off x="1412875" y="4759325"/>
            <a:ext cx="6873875" cy="461963"/>
          </a:xfrm>
          <a:prstGeom prst="rect">
            <a:avLst/>
          </a:prstGeom>
          <a:noFill/>
          <a:ln w="9525">
            <a:noFill/>
            <a:miter lim="800000"/>
            <a:headEnd/>
            <a:tailEnd/>
          </a:ln>
        </p:spPr>
        <p:txBody>
          <a:bodyPr>
            <a:spAutoFit/>
          </a:bodyPr>
          <a:lstStyle/>
          <a:p>
            <a:pPr algn="just" eaLnBrk="1" hangingPunct="1">
              <a:defRPr/>
            </a:pPr>
            <a:r>
              <a:rPr lang="en-US" altLang="en-US" sz="2400" dirty="0">
                <a:solidFill>
                  <a:srgbClr val="FF0000"/>
                </a:solidFill>
                <a:latin typeface="+mj-lt"/>
                <a:cs typeface="Times New Roman" pitchFamily="18" charset="0"/>
              </a:rPr>
              <a:t>(1)</a:t>
            </a:r>
            <a:r>
              <a:rPr lang="en-US" altLang="en-US" sz="2400" dirty="0">
                <a:latin typeface="+mj-lt"/>
                <a:cs typeface="Times New Roman" pitchFamily="18" charset="0"/>
              </a:rPr>
              <a:t> An atomic orbital contain no more 2 electrons.</a:t>
            </a:r>
            <a:endParaRPr lang="en-US" altLang="en-US" sz="2400" i="1" dirty="0">
              <a:latin typeface="+mj-lt"/>
              <a:cs typeface="Times New Roman" pitchFamily="18" charset="0"/>
            </a:endParaRPr>
          </a:p>
        </p:txBody>
      </p:sp>
      <p:sp>
        <p:nvSpPr>
          <p:cNvPr id="18" name="TextBox 17"/>
          <p:cNvSpPr txBox="1">
            <a:spLocks noChangeArrowheads="1"/>
          </p:cNvSpPr>
          <p:nvPr/>
        </p:nvSpPr>
        <p:spPr bwMode="auto">
          <a:xfrm>
            <a:off x="1416050" y="5262563"/>
            <a:ext cx="6108700" cy="461962"/>
          </a:xfrm>
          <a:prstGeom prst="rect">
            <a:avLst/>
          </a:prstGeom>
          <a:noFill/>
          <a:ln w="9525">
            <a:noFill/>
            <a:miter lim="800000"/>
            <a:headEnd/>
            <a:tailEnd/>
          </a:ln>
        </p:spPr>
        <p:txBody>
          <a:bodyPr>
            <a:spAutoFit/>
          </a:bodyPr>
          <a:lstStyle/>
          <a:p>
            <a:pPr algn="just" eaLnBrk="1" hangingPunct="1">
              <a:defRPr/>
            </a:pPr>
            <a:r>
              <a:rPr lang="en-US" altLang="en-US" sz="2400" dirty="0">
                <a:solidFill>
                  <a:srgbClr val="FF0000"/>
                </a:solidFill>
                <a:latin typeface="+mj-lt"/>
                <a:cs typeface="Times New Roman" pitchFamily="18" charset="0"/>
              </a:rPr>
              <a:t>(2)</a:t>
            </a:r>
            <a:r>
              <a:rPr lang="en-US" altLang="en-US" sz="2400" dirty="0">
                <a:latin typeface="+mj-lt"/>
                <a:cs typeface="Times New Roman" pitchFamily="18" charset="0"/>
              </a:rPr>
              <a:t> Electrons fill orbitals of lower energy first.</a:t>
            </a:r>
            <a:endParaRPr lang="en-US" altLang="en-US" sz="2400" i="1" dirty="0">
              <a:latin typeface="+mj-lt"/>
              <a:cs typeface="Times New Roman" pitchFamily="18" charset="0"/>
            </a:endParaRPr>
          </a:p>
        </p:txBody>
      </p:sp>
      <p:sp>
        <p:nvSpPr>
          <p:cNvPr id="19" name="TextBox 18"/>
          <p:cNvSpPr txBox="1">
            <a:spLocks noChangeArrowheads="1"/>
          </p:cNvSpPr>
          <p:nvPr/>
        </p:nvSpPr>
        <p:spPr bwMode="auto">
          <a:xfrm>
            <a:off x="1416050" y="5767388"/>
            <a:ext cx="10152063" cy="830262"/>
          </a:xfrm>
          <a:prstGeom prst="rect">
            <a:avLst/>
          </a:prstGeom>
          <a:noFill/>
          <a:ln w="9525">
            <a:noFill/>
            <a:miter lim="800000"/>
            <a:headEnd/>
            <a:tailEnd/>
          </a:ln>
        </p:spPr>
        <p:txBody>
          <a:bodyPr>
            <a:spAutoFit/>
          </a:bodyPr>
          <a:lstStyle/>
          <a:p>
            <a:pPr marL="396875" indent="-396875" algn="just" eaLnBrk="1" hangingPunct="1">
              <a:defRPr/>
            </a:pPr>
            <a:r>
              <a:rPr lang="en-US" altLang="en-US" sz="2400" dirty="0">
                <a:solidFill>
                  <a:srgbClr val="FF0000"/>
                </a:solidFill>
                <a:latin typeface="+mj-lt"/>
                <a:cs typeface="Times New Roman" pitchFamily="18" charset="0"/>
              </a:rPr>
              <a:t>(3)</a:t>
            </a:r>
            <a:r>
              <a:rPr lang="en-US" altLang="en-US" sz="2400" dirty="0">
                <a:latin typeface="+mj-lt"/>
                <a:cs typeface="Times New Roman" pitchFamily="18" charset="0"/>
              </a:rPr>
              <a:t> No sub-orbital is filled by 2 electrons until all the sub-orbitals of equal energy have at least one electron.</a:t>
            </a:r>
            <a:endParaRPr lang="en-US" altLang="en-US" sz="2400" i="1" dirty="0">
              <a:latin typeface="+mj-lt"/>
              <a:cs typeface="Times New Roman" pitchFamily="18" charset="0"/>
            </a:endParaRPr>
          </a:p>
        </p:txBody>
      </p:sp>
      <p:sp>
        <p:nvSpPr>
          <p:cNvPr id="43017" name="Rectangle 11"/>
          <p:cNvSpPr>
            <a:spLocks noChangeArrowheads="1"/>
          </p:cNvSpPr>
          <p:nvPr/>
        </p:nvSpPr>
        <p:spPr bwMode="auto">
          <a:xfrm>
            <a:off x="5594350" y="0"/>
            <a:ext cx="659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Shapes of Organic Molecules:</a:t>
            </a:r>
          </a:p>
          <a:p>
            <a:pPr algn="ctr" eaLnBrk="1" hangingPunct="1">
              <a:spcBef>
                <a:spcPct val="0"/>
              </a:spcBef>
              <a:buClrTx/>
              <a:buSzTx/>
              <a:buFontTx/>
              <a:buNone/>
            </a:pPr>
            <a:r>
              <a:rPr lang="en-US" altLang="en-US" sz="3600" b="1">
                <a:solidFill>
                  <a:srgbClr val="FF0000"/>
                </a:solidFill>
              </a:rPr>
              <a:t>Orbital Picture of Covalent Bonds</a:t>
            </a:r>
          </a:p>
        </p:txBody>
      </p:sp>
      <p:sp>
        <p:nvSpPr>
          <p:cNvPr id="14" name="TextBox 13"/>
          <p:cNvSpPr txBox="1"/>
          <p:nvPr/>
        </p:nvSpPr>
        <p:spPr>
          <a:xfrm>
            <a:off x="550863" y="714375"/>
            <a:ext cx="2513012" cy="523875"/>
          </a:xfrm>
          <a:prstGeom prst="rect">
            <a:avLst/>
          </a:prstGeom>
          <a:noFill/>
          <a:ln w="12700" cmpd="dbl">
            <a:noFill/>
          </a:ln>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Atomic Orbitals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2682B24-FCFA-4604-94FC-9BD079E7E5E5}" type="slidenum">
              <a:rPr lang="en-US" altLang="en-US" sz="1200" smtClean="0">
                <a:solidFill>
                  <a:srgbClr val="FFFFFF"/>
                </a:solidFill>
              </a:rPr>
              <a:pPr>
                <a:lnSpc>
                  <a:spcPct val="80000"/>
                </a:lnSpc>
                <a:spcBef>
                  <a:spcPct val="0"/>
                </a:spcBef>
                <a:buClrTx/>
                <a:buSzTx/>
                <a:buFontTx/>
                <a:buNone/>
              </a:pPr>
              <a:t>18</a:t>
            </a:fld>
            <a:endParaRPr lang="en-US" altLang="en-US" sz="1200">
              <a:solidFill>
                <a:srgbClr val="FFFFFF"/>
              </a:solidFill>
            </a:endParaRPr>
          </a:p>
        </p:txBody>
      </p:sp>
      <p:sp>
        <p:nvSpPr>
          <p:cNvPr id="12" name="TextBox 11"/>
          <p:cNvSpPr txBox="1">
            <a:spLocks noChangeArrowheads="1"/>
          </p:cNvSpPr>
          <p:nvPr/>
        </p:nvSpPr>
        <p:spPr bwMode="auto">
          <a:xfrm>
            <a:off x="550863" y="1887538"/>
            <a:ext cx="11090275"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The electronic configuration of </a:t>
            </a:r>
            <a:r>
              <a:rPr lang="en-US" altLang="en-US" sz="2400" b="1" dirty="0">
                <a:solidFill>
                  <a:srgbClr val="FF0000"/>
                </a:solidFill>
                <a:latin typeface="+mj-lt"/>
                <a:cs typeface="Times New Roman" pitchFamily="18" charset="0"/>
              </a:rPr>
              <a:t>carbon</a:t>
            </a:r>
            <a:r>
              <a:rPr lang="en-US" altLang="en-US" sz="2400" b="1" dirty="0">
                <a:latin typeface="+mj-lt"/>
                <a:cs typeface="Times New Roman" pitchFamily="18" charset="0"/>
              </a:rPr>
              <a:t> (</a:t>
            </a:r>
            <a:r>
              <a:rPr lang="en-US" altLang="en-US" sz="2400" b="1" dirty="0">
                <a:solidFill>
                  <a:srgbClr val="00B050"/>
                </a:solidFill>
                <a:latin typeface="+mj-lt"/>
                <a:cs typeface="Times New Roman" pitchFamily="18" charset="0"/>
              </a:rPr>
              <a:t>atomic number 6</a:t>
            </a:r>
            <a:r>
              <a:rPr lang="en-US" altLang="en-US" sz="2400" b="1" dirty="0">
                <a:latin typeface="+mj-lt"/>
                <a:cs typeface="Times New Roman" pitchFamily="18" charset="0"/>
              </a:rPr>
              <a:t>) can be represented as</a:t>
            </a:r>
            <a:endParaRPr lang="en-US" altLang="en-US" sz="2400" b="1" i="1" dirty="0">
              <a:latin typeface="+mj-lt"/>
              <a:cs typeface="Times New Roman" pitchFamily="18" charset="0"/>
            </a:endParaRPr>
          </a:p>
        </p:txBody>
      </p:sp>
      <p:graphicFrame>
        <p:nvGraphicFramePr>
          <p:cNvPr id="16" name="Object 2"/>
          <p:cNvGraphicFramePr>
            <a:graphicFrameLocks noChangeAspect="1"/>
          </p:cNvGraphicFramePr>
          <p:nvPr/>
        </p:nvGraphicFramePr>
        <p:xfrm>
          <a:off x="2495550" y="3455988"/>
          <a:ext cx="6278563" cy="2514600"/>
        </p:xfrm>
        <a:graphic>
          <a:graphicData uri="http://schemas.openxmlformats.org/presentationml/2006/ole">
            <mc:AlternateContent xmlns:mc="http://schemas.openxmlformats.org/markup-compatibility/2006">
              <mc:Choice xmlns:v="urn:schemas-microsoft-com:vml" Requires="v">
                <p:oleObj spid="_x0000_s45073" name="CS ChemDraw Drawing" r:id="rId4" imgW="4397974" imgH="1757052" progId="">
                  <p:embed/>
                </p:oleObj>
              </mc:Choice>
              <mc:Fallback>
                <p:oleObj name="CS ChemDraw Drawing" r:id="rId4" imgW="4397974" imgH="17570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3455988"/>
                        <a:ext cx="62785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a:spLocks noChangeArrowheads="1"/>
          </p:cNvSpPr>
          <p:nvPr/>
        </p:nvSpPr>
        <p:spPr bwMode="auto">
          <a:xfrm>
            <a:off x="3863975" y="2492375"/>
            <a:ext cx="3962400" cy="461963"/>
          </a:xfrm>
          <a:prstGeom prst="rect">
            <a:avLst/>
          </a:prstGeom>
          <a:noFill/>
          <a:ln w="9525">
            <a:noFill/>
            <a:miter lim="800000"/>
            <a:headEnd/>
            <a:tailEnd/>
          </a:ln>
        </p:spPr>
        <p:txBody>
          <a:bodyPr>
            <a:spAutoFit/>
          </a:bodyPr>
          <a:lstStyle/>
          <a:p>
            <a:pPr algn="just" eaLnBrk="1" hangingPunct="1">
              <a:defRPr/>
            </a:pPr>
            <a:r>
              <a:rPr lang="en-US" altLang="en-US" sz="2400" b="1" i="1" dirty="0">
                <a:solidFill>
                  <a:srgbClr val="FF0000"/>
                </a:solidFill>
                <a:latin typeface="+mj-lt"/>
                <a:cs typeface="Times New Roman" pitchFamily="18" charset="0"/>
              </a:rPr>
              <a:t>1s</a:t>
            </a:r>
            <a:r>
              <a:rPr lang="en-US" altLang="en-US" sz="2400" b="1" i="1" baseline="30000" dirty="0">
                <a:solidFill>
                  <a:srgbClr val="FF0000"/>
                </a:solidFill>
                <a:latin typeface="+mj-lt"/>
                <a:cs typeface="Times New Roman" pitchFamily="18" charset="0"/>
              </a:rPr>
              <a:t>2</a:t>
            </a:r>
            <a:r>
              <a:rPr lang="en-US" altLang="en-US" sz="2400" b="1" i="1" dirty="0">
                <a:solidFill>
                  <a:srgbClr val="FF0000"/>
                </a:solidFill>
                <a:latin typeface="+mj-lt"/>
                <a:cs typeface="Times New Roman" pitchFamily="18" charset="0"/>
              </a:rPr>
              <a:t>2s</a:t>
            </a:r>
            <a:r>
              <a:rPr lang="en-US" altLang="en-US" sz="2400" b="1" i="1" baseline="30000" dirty="0">
                <a:solidFill>
                  <a:srgbClr val="FF0000"/>
                </a:solidFill>
                <a:latin typeface="+mj-lt"/>
                <a:cs typeface="Times New Roman" pitchFamily="18" charset="0"/>
              </a:rPr>
              <a:t>2</a:t>
            </a:r>
            <a:r>
              <a:rPr lang="en-US" altLang="en-US" sz="2400" b="1" i="1" dirty="0">
                <a:solidFill>
                  <a:srgbClr val="FF0000"/>
                </a:solidFill>
                <a:latin typeface="+mj-lt"/>
                <a:cs typeface="Times New Roman" pitchFamily="18" charset="0"/>
              </a:rPr>
              <a:t>sp</a:t>
            </a:r>
            <a:r>
              <a:rPr lang="en-US" altLang="en-US" sz="2400" b="1" i="1" baseline="30000" dirty="0">
                <a:solidFill>
                  <a:srgbClr val="FF0000"/>
                </a:solidFill>
                <a:latin typeface="+mj-lt"/>
                <a:cs typeface="Times New Roman" pitchFamily="18" charset="0"/>
              </a:rPr>
              <a:t>1</a:t>
            </a:r>
            <a:r>
              <a:rPr lang="en-US" altLang="en-US" sz="2400" b="1" i="1" baseline="-25000" dirty="0">
                <a:solidFill>
                  <a:srgbClr val="FF0000"/>
                </a:solidFill>
                <a:latin typeface="+mj-lt"/>
                <a:cs typeface="Times New Roman" pitchFamily="18" charset="0"/>
              </a:rPr>
              <a:t>x</a:t>
            </a:r>
            <a:r>
              <a:rPr lang="en-US" altLang="en-US" sz="2400" b="1" i="1" dirty="0">
                <a:solidFill>
                  <a:srgbClr val="FF0000"/>
                </a:solidFill>
                <a:latin typeface="+mj-lt"/>
                <a:cs typeface="Times New Roman" pitchFamily="18" charset="0"/>
              </a:rPr>
              <a:t>2p</a:t>
            </a:r>
            <a:r>
              <a:rPr lang="en-US" altLang="en-US" sz="2400" b="1" i="1" baseline="30000" dirty="0">
                <a:solidFill>
                  <a:srgbClr val="FF0000"/>
                </a:solidFill>
                <a:latin typeface="+mj-lt"/>
                <a:cs typeface="Times New Roman" pitchFamily="18" charset="0"/>
              </a:rPr>
              <a:t>1</a:t>
            </a:r>
            <a:r>
              <a:rPr lang="en-US" altLang="en-US" sz="2400" b="1" i="1" baseline="-25000" dirty="0">
                <a:solidFill>
                  <a:srgbClr val="FF0000"/>
                </a:solidFill>
                <a:latin typeface="+mj-lt"/>
                <a:cs typeface="Times New Roman" pitchFamily="18" charset="0"/>
              </a:rPr>
              <a:t>y</a:t>
            </a:r>
            <a:r>
              <a:rPr lang="en-US" altLang="en-US" sz="2400" b="1" dirty="0">
                <a:latin typeface="+mj-lt"/>
                <a:cs typeface="Times New Roman" pitchFamily="18" charset="0"/>
              </a:rPr>
              <a:t> 	or    </a:t>
            </a:r>
            <a:r>
              <a:rPr lang="en-US" altLang="en-US" sz="2400" b="1" i="1" dirty="0">
                <a:solidFill>
                  <a:srgbClr val="00B0F0"/>
                </a:solidFill>
                <a:latin typeface="+mj-lt"/>
                <a:cs typeface="Times New Roman" pitchFamily="18" charset="0"/>
              </a:rPr>
              <a:t>1s</a:t>
            </a:r>
            <a:r>
              <a:rPr lang="en-US" altLang="en-US" sz="2400" b="1" i="1" baseline="30000" dirty="0">
                <a:solidFill>
                  <a:srgbClr val="00B0F0"/>
                </a:solidFill>
                <a:latin typeface="+mj-lt"/>
                <a:cs typeface="Times New Roman" pitchFamily="18" charset="0"/>
              </a:rPr>
              <a:t>2</a:t>
            </a:r>
            <a:r>
              <a:rPr lang="en-US" altLang="en-US" sz="2400" b="1" i="1" dirty="0">
                <a:solidFill>
                  <a:srgbClr val="00B0F0"/>
                </a:solidFill>
                <a:latin typeface="+mj-lt"/>
                <a:cs typeface="Times New Roman" pitchFamily="18" charset="0"/>
              </a:rPr>
              <a:t>2s</a:t>
            </a:r>
            <a:r>
              <a:rPr lang="en-US" altLang="en-US" sz="2400" b="1" i="1" baseline="30000" dirty="0">
                <a:solidFill>
                  <a:srgbClr val="00B0F0"/>
                </a:solidFill>
                <a:latin typeface="+mj-lt"/>
                <a:cs typeface="Times New Roman" pitchFamily="18" charset="0"/>
              </a:rPr>
              <a:t>2</a:t>
            </a:r>
            <a:r>
              <a:rPr lang="en-US" altLang="en-US" sz="2400" b="1" i="1" dirty="0">
                <a:solidFill>
                  <a:srgbClr val="00B0F0"/>
                </a:solidFill>
                <a:latin typeface="+mj-lt"/>
                <a:cs typeface="Times New Roman" pitchFamily="18" charset="0"/>
              </a:rPr>
              <a:t>2p</a:t>
            </a:r>
            <a:r>
              <a:rPr lang="en-US" altLang="en-US" sz="2400" b="1" i="1" baseline="30000" dirty="0">
                <a:solidFill>
                  <a:srgbClr val="00B0F0"/>
                </a:solidFill>
                <a:latin typeface="+mj-lt"/>
                <a:cs typeface="Times New Roman" pitchFamily="18" charset="0"/>
              </a:rPr>
              <a:t>2</a:t>
            </a:r>
          </a:p>
        </p:txBody>
      </p:sp>
      <p:sp>
        <p:nvSpPr>
          <p:cNvPr id="45062" name="Rectangle 7"/>
          <p:cNvSpPr>
            <a:spLocks noChangeArrowheads="1"/>
          </p:cNvSpPr>
          <p:nvPr/>
        </p:nvSpPr>
        <p:spPr bwMode="auto">
          <a:xfrm>
            <a:off x="5594350" y="0"/>
            <a:ext cx="659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Shapes of Organic Molecules:</a:t>
            </a:r>
          </a:p>
          <a:p>
            <a:pPr algn="ctr" eaLnBrk="1" hangingPunct="1">
              <a:spcBef>
                <a:spcPct val="0"/>
              </a:spcBef>
              <a:buClrTx/>
              <a:buSzTx/>
              <a:buFontTx/>
              <a:buNone/>
            </a:pPr>
            <a:r>
              <a:rPr lang="en-US" altLang="en-US" sz="3600" b="1">
                <a:solidFill>
                  <a:srgbClr val="FF0000"/>
                </a:solidFill>
              </a:rPr>
              <a:t>Orbital Picture of Covalent Bonds</a:t>
            </a:r>
          </a:p>
        </p:txBody>
      </p:sp>
      <p:sp>
        <p:nvSpPr>
          <p:cNvPr id="9" name="TextBox 8"/>
          <p:cNvSpPr txBox="1"/>
          <p:nvPr/>
        </p:nvSpPr>
        <p:spPr>
          <a:xfrm>
            <a:off x="550863" y="714375"/>
            <a:ext cx="2513012" cy="523875"/>
          </a:xfrm>
          <a:prstGeom prst="rect">
            <a:avLst/>
          </a:prstGeom>
          <a:noFill/>
          <a:ln w="12700" cmpd="dbl">
            <a:noFill/>
          </a:ln>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Atomic Orbitals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B100C5C-F57E-4FA1-9252-2446847C76D8}" type="slidenum">
              <a:rPr lang="en-US" altLang="en-US" sz="1200" smtClean="0">
                <a:solidFill>
                  <a:srgbClr val="FFFFFF"/>
                </a:solidFill>
              </a:rPr>
              <a:pPr>
                <a:lnSpc>
                  <a:spcPct val="80000"/>
                </a:lnSpc>
                <a:spcBef>
                  <a:spcPct val="0"/>
                </a:spcBef>
                <a:buClrTx/>
                <a:buSzTx/>
                <a:buFontTx/>
                <a:buNone/>
              </a:pPr>
              <a:t>19</a:t>
            </a:fld>
            <a:endParaRPr lang="en-US" altLang="en-US" sz="1200">
              <a:solidFill>
                <a:srgbClr val="FFFFFF"/>
              </a:solidFill>
            </a:endParaRPr>
          </a:p>
        </p:txBody>
      </p:sp>
      <p:sp>
        <p:nvSpPr>
          <p:cNvPr id="8" name="TextBox 7"/>
          <p:cNvSpPr txBox="1">
            <a:spLocks noChangeArrowheads="1"/>
          </p:cNvSpPr>
          <p:nvPr/>
        </p:nvSpPr>
        <p:spPr bwMode="auto">
          <a:xfrm>
            <a:off x="550863" y="1806575"/>
            <a:ext cx="11017250" cy="8302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A covalent bond consists of the overlap between two atomic orbitals to form a </a:t>
            </a:r>
            <a:r>
              <a:rPr lang="en-US" altLang="en-US" sz="2400" b="1" dirty="0">
                <a:solidFill>
                  <a:srgbClr val="FF0000"/>
                </a:solidFill>
                <a:latin typeface="+mj-lt"/>
                <a:cs typeface="Times New Roman" pitchFamily="18" charset="0"/>
              </a:rPr>
              <a:t>molecular orbital</a:t>
            </a:r>
            <a:r>
              <a:rPr lang="en-US" altLang="en-US" sz="2400" b="1" dirty="0">
                <a:latin typeface="+mj-lt"/>
                <a:cs typeface="Times New Roman" pitchFamily="18" charset="0"/>
              </a:rPr>
              <a:t>.</a:t>
            </a:r>
            <a:endParaRPr lang="en-US" altLang="en-US" sz="2400" b="1" i="1" dirty="0">
              <a:latin typeface="+mj-lt"/>
              <a:cs typeface="Times New Roman" pitchFamily="18" charset="0"/>
            </a:endParaRPr>
          </a:p>
        </p:txBody>
      </p:sp>
      <p:graphicFrame>
        <p:nvGraphicFramePr>
          <p:cNvPr id="10" name="Object 2"/>
          <p:cNvGraphicFramePr>
            <a:graphicFrameLocks noChangeAspect="1"/>
          </p:cNvGraphicFramePr>
          <p:nvPr/>
        </p:nvGraphicFramePr>
        <p:xfrm>
          <a:off x="2784475" y="3994150"/>
          <a:ext cx="6551613" cy="1549400"/>
        </p:xfrm>
        <a:graphic>
          <a:graphicData uri="http://schemas.openxmlformats.org/presentationml/2006/ole">
            <mc:AlternateContent xmlns:mc="http://schemas.openxmlformats.org/markup-compatibility/2006">
              <mc:Choice xmlns:v="urn:schemas-microsoft-com:vml" Requires="v">
                <p:oleObj spid="_x0000_s47122" name="CS ChemDraw Drawing" r:id="rId4" imgW="5196840" imgH="1229868" progId="">
                  <p:embed/>
                </p:oleObj>
              </mc:Choice>
              <mc:Fallback>
                <p:oleObj name="CS ChemDraw Drawing" r:id="rId4" imgW="5196840" imgH="122986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994150"/>
                        <a:ext cx="655161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a:spLocks noChangeArrowheads="1"/>
          </p:cNvSpPr>
          <p:nvPr/>
        </p:nvSpPr>
        <p:spPr bwMode="auto">
          <a:xfrm>
            <a:off x="550863" y="2822575"/>
            <a:ext cx="3624262"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00B050"/>
                </a:solidFill>
                <a:latin typeface="+mj-lt"/>
                <a:cs typeface="Times New Roman" pitchFamily="18" charset="0"/>
              </a:rPr>
              <a:t>Example:</a:t>
            </a:r>
            <a:endParaRPr lang="en-US" altLang="en-US" sz="2400" b="1" i="1" dirty="0">
              <a:solidFill>
                <a:srgbClr val="00B050"/>
              </a:solidFill>
              <a:latin typeface="+mj-lt"/>
              <a:cs typeface="Times New Roman" pitchFamily="18" charset="0"/>
            </a:endParaRPr>
          </a:p>
        </p:txBody>
      </p:sp>
      <p:sp>
        <p:nvSpPr>
          <p:cNvPr id="15" name="TextBox 14"/>
          <p:cNvSpPr txBox="1">
            <a:spLocks noChangeArrowheads="1"/>
          </p:cNvSpPr>
          <p:nvPr/>
        </p:nvSpPr>
        <p:spPr bwMode="auto">
          <a:xfrm>
            <a:off x="2135188" y="3254375"/>
            <a:ext cx="3292475" cy="461963"/>
          </a:xfrm>
          <a:prstGeom prst="rect">
            <a:avLst/>
          </a:prstGeom>
          <a:noFill/>
          <a:ln w="9525">
            <a:noFill/>
            <a:miter lim="800000"/>
            <a:headEnd/>
            <a:tailEnd/>
          </a:ln>
        </p:spPr>
        <p:txBody>
          <a:bodyPr>
            <a:spAutoFit/>
          </a:bodyPr>
          <a:lstStyle/>
          <a:p>
            <a:pPr algn="just" eaLnBrk="1" hangingPunct="1">
              <a:defRPr/>
            </a:pPr>
            <a:r>
              <a:rPr lang="en-US" altLang="en-US" sz="2400" b="1" dirty="0">
                <a:solidFill>
                  <a:srgbClr val="FF0000"/>
                </a:solidFill>
                <a:latin typeface="+mj-lt"/>
                <a:cs typeface="Times New Roman" pitchFamily="18" charset="0"/>
              </a:rPr>
              <a:t>Molecular orbital of H</a:t>
            </a:r>
            <a:r>
              <a:rPr lang="en-US" altLang="en-US" sz="2400" b="1" baseline="-25000" dirty="0">
                <a:solidFill>
                  <a:srgbClr val="FF0000"/>
                </a:solidFill>
                <a:latin typeface="+mj-lt"/>
                <a:cs typeface="Times New Roman" pitchFamily="18" charset="0"/>
              </a:rPr>
              <a:t>2</a:t>
            </a:r>
            <a:endParaRPr lang="en-US" altLang="en-US" sz="2400" b="1" i="1" baseline="-25000" dirty="0">
              <a:solidFill>
                <a:srgbClr val="FF0000"/>
              </a:solidFill>
              <a:latin typeface="+mj-lt"/>
              <a:cs typeface="Times New Roman" pitchFamily="18" charset="0"/>
            </a:endParaRPr>
          </a:p>
        </p:txBody>
      </p:sp>
      <p:sp>
        <p:nvSpPr>
          <p:cNvPr id="47111" name="Rectangle 11"/>
          <p:cNvSpPr>
            <a:spLocks noChangeArrowheads="1"/>
          </p:cNvSpPr>
          <p:nvPr/>
        </p:nvSpPr>
        <p:spPr bwMode="auto">
          <a:xfrm>
            <a:off x="5594350" y="0"/>
            <a:ext cx="659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Shapes of Organic Molecules:</a:t>
            </a:r>
          </a:p>
          <a:p>
            <a:pPr algn="ctr" eaLnBrk="1" hangingPunct="1">
              <a:spcBef>
                <a:spcPct val="0"/>
              </a:spcBef>
              <a:buClrTx/>
              <a:buSzTx/>
              <a:buFontTx/>
              <a:buNone/>
            </a:pPr>
            <a:r>
              <a:rPr lang="en-US" altLang="en-US" sz="3600" b="1">
                <a:solidFill>
                  <a:srgbClr val="FF0000"/>
                </a:solidFill>
              </a:rPr>
              <a:t>Orbital Picture of Covalent Bonds</a:t>
            </a:r>
          </a:p>
        </p:txBody>
      </p:sp>
      <p:sp>
        <p:nvSpPr>
          <p:cNvPr id="14" name="TextBox 13"/>
          <p:cNvSpPr txBox="1"/>
          <p:nvPr/>
        </p:nvSpPr>
        <p:spPr>
          <a:xfrm>
            <a:off x="550863" y="714375"/>
            <a:ext cx="3024187" cy="523875"/>
          </a:xfrm>
          <a:prstGeom prst="rect">
            <a:avLst/>
          </a:prstGeom>
          <a:noFill/>
          <a:ln w="12700" cmpd="dbl">
            <a:noFill/>
          </a:ln>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Molecular Orbitals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2788" y="357188"/>
            <a:ext cx="3943350" cy="862012"/>
          </a:xfrm>
        </p:spPr>
        <p:txBody>
          <a:bodyPr/>
          <a:lstStyle/>
          <a:p>
            <a:pPr algn="ctr">
              <a:defRPr/>
            </a:pPr>
            <a:r>
              <a:rPr lang="en-US" sz="3600" b="1" dirty="0">
                <a:solidFill>
                  <a:srgbClr val="FF0000"/>
                </a:solidFill>
                <a:ea typeface="+mn-ea"/>
                <a:cs typeface="+mn-cs"/>
              </a:rPr>
              <a:t>Learning Outcomes</a:t>
            </a:r>
          </a:p>
        </p:txBody>
      </p:sp>
      <p:sp>
        <p:nvSpPr>
          <p:cNvPr id="3" name="عنصر نائب للمحتوى 2"/>
          <p:cNvSpPr>
            <a:spLocks noGrp="1"/>
          </p:cNvSpPr>
          <p:nvPr>
            <p:ph sz="quarter" idx="1"/>
          </p:nvPr>
        </p:nvSpPr>
        <p:spPr>
          <a:xfrm>
            <a:off x="711200" y="1516063"/>
            <a:ext cx="11312525" cy="5153025"/>
          </a:xfrm>
        </p:spPr>
        <p:txBody>
          <a:bodyPr/>
          <a:lstStyle/>
          <a:p>
            <a:pPr marL="0" indent="0">
              <a:buFont typeface="Wingdings" panose="05000000000000000000" pitchFamily="2" charset="2"/>
              <a:buNone/>
              <a:defRPr/>
            </a:pPr>
            <a:r>
              <a:rPr lang="en-US" sz="3600" i="1" dirty="0">
                <a:solidFill>
                  <a:srgbClr val="FF0000"/>
                </a:solidFill>
              </a:rPr>
              <a:t>At the end of this chapter, students will be able to:</a:t>
            </a:r>
          </a:p>
          <a:p>
            <a:pPr marL="741363">
              <a:spcBef>
                <a:spcPts val="600"/>
              </a:spcBef>
              <a:spcAft>
                <a:spcPts val="1200"/>
              </a:spcAft>
              <a:defRPr/>
            </a:pPr>
            <a:r>
              <a:rPr lang="en-US" sz="2800" dirty="0"/>
              <a:t>Recognize the definition and importance of organic chemistry.</a:t>
            </a:r>
          </a:p>
          <a:p>
            <a:pPr marL="741363">
              <a:spcBef>
                <a:spcPts val="600"/>
              </a:spcBef>
              <a:spcAft>
                <a:spcPts val="1200"/>
              </a:spcAft>
              <a:defRPr/>
            </a:pPr>
            <a:r>
              <a:rPr lang="en-US" sz="2800" dirty="0"/>
              <a:t>Arrange the electrons in atoms.</a:t>
            </a:r>
          </a:p>
          <a:p>
            <a:pPr marL="741363">
              <a:spcBef>
                <a:spcPts val="600"/>
              </a:spcBef>
              <a:spcAft>
                <a:spcPts val="1200"/>
              </a:spcAft>
              <a:defRPr/>
            </a:pPr>
            <a:r>
              <a:rPr lang="en-US" sz="2800" dirty="0"/>
              <a:t>Differentiate between ionic and covalent bonds in chemical compounds.</a:t>
            </a:r>
          </a:p>
          <a:p>
            <a:pPr marL="741363">
              <a:spcBef>
                <a:spcPts val="600"/>
              </a:spcBef>
              <a:spcAft>
                <a:spcPts val="1200"/>
              </a:spcAft>
              <a:defRPr/>
            </a:pPr>
            <a:r>
              <a:rPr lang="en-US" sz="2800" dirty="0"/>
              <a:t>Identify the hybridization of carbon atom.</a:t>
            </a:r>
          </a:p>
          <a:p>
            <a:pPr marL="741363">
              <a:spcBef>
                <a:spcPts val="600"/>
              </a:spcBef>
              <a:spcAft>
                <a:spcPts val="1200"/>
              </a:spcAft>
              <a:defRPr/>
            </a:pPr>
            <a:r>
              <a:rPr lang="en-US" sz="2800" dirty="0"/>
              <a:t>Know dipole moment &amp; inductive effect in chemical compounds.</a:t>
            </a:r>
          </a:p>
          <a:p>
            <a:pPr marL="741363">
              <a:spcBef>
                <a:spcPts val="600"/>
              </a:spcBef>
              <a:spcAft>
                <a:spcPts val="1200"/>
              </a:spcAft>
              <a:defRPr/>
            </a:pPr>
            <a:r>
              <a:rPr lang="en-US" sz="2800" dirty="0"/>
              <a:t>Classify the organic compounds according to functional groups.</a:t>
            </a:r>
          </a:p>
          <a:p>
            <a:pPr marL="741363">
              <a:spcBef>
                <a:spcPts val="600"/>
              </a:spcBef>
              <a:spcAft>
                <a:spcPts val="1200"/>
              </a:spcAft>
              <a:defRPr/>
            </a:pPr>
            <a:r>
              <a:rPr lang="en-US" sz="2800" dirty="0"/>
              <a:t>Define the types of organic reactions.</a:t>
            </a:r>
          </a:p>
          <a:p>
            <a:pPr>
              <a:defRPr/>
            </a:pPr>
            <a:endParaRPr lang="en-US" sz="2400" dirty="0"/>
          </a:p>
          <a:p>
            <a:pPr marL="0" indent="0">
              <a:buFont typeface="Wingdings" panose="05000000000000000000" pitchFamily="2" charset="2"/>
              <a:buNone/>
              <a:defRPr/>
            </a:pPr>
            <a:r>
              <a:rPr lang="en-US" dirty="0"/>
              <a:t>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عنصر نائب لرقم الشريحة 3"/>
          <p:cNvSpPr>
            <a:spLocks noGrp="1"/>
          </p:cNvSpPr>
          <p:nvPr>
            <p:ph type="sldNum" sz="quarter" idx="12"/>
          </p:nvPr>
        </p:nvSpPr>
        <p:spPr/>
        <p:txBody>
          <a:bodyPr>
            <a:normAutofit fontScale="85000" lnSpcReduction="20000"/>
          </a:bodyPr>
          <a:lstStyle/>
          <a:p>
            <a:pPr>
              <a:defRPr/>
            </a:pPr>
            <a:fld id="{5DE6455D-0BAB-45D0-B1E0-4B1C947E7BAA}"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54F3EADE-935E-452C-A42A-37D2EF3E5CD5}" type="slidenum">
              <a:rPr lang="en-US" altLang="en-US" sz="1200" smtClean="0">
                <a:solidFill>
                  <a:srgbClr val="FFFFFF"/>
                </a:solidFill>
              </a:rPr>
              <a:pPr>
                <a:lnSpc>
                  <a:spcPct val="80000"/>
                </a:lnSpc>
                <a:spcBef>
                  <a:spcPct val="0"/>
                </a:spcBef>
                <a:buClrTx/>
                <a:buSzTx/>
                <a:buFontTx/>
                <a:buNone/>
              </a:pPr>
              <a:t>20</a:t>
            </a:fld>
            <a:endParaRPr lang="en-US" altLang="en-US" sz="1200">
              <a:solidFill>
                <a:srgbClr val="FFFFFF"/>
              </a:solidFill>
            </a:endParaRPr>
          </a:p>
        </p:txBody>
      </p:sp>
      <p:sp>
        <p:nvSpPr>
          <p:cNvPr id="12" name="TextBox 11"/>
          <p:cNvSpPr txBox="1">
            <a:spLocks noChangeArrowheads="1"/>
          </p:cNvSpPr>
          <p:nvPr/>
        </p:nvSpPr>
        <p:spPr bwMode="auto">
          <a:xfrm>
            <a:off x="550863" y="1844675"/>
            <a:ext cx="11090275"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Sigma bonds (</a:t>
            </a:r>
            <a:r>
              <a:rPr lang="en-US" altLang="en-US" sz="2400" b="1" dirty="0">
                <a:solidFill>
                  <a:srgbClr val="FF0000"/>
                </a:solidFill>
                <a:latin typeface="+mj-lt"/>
                <a:cs typeface="Times New Roman" pitchFamily="18" charset="0"/>
                <a:sym typeface="Symbol" pitchFamily="18" charset="2"/>
              </a:rPr>
              <a:t></a:t>
            </a:r>
            <a:r>
              <a:rPr lang="en-US" altLang="en-US" sz="2400" b="1" dirty="0">
                <a:solidFill>
                  <a:srgbClr val="FF0000"/>
                </a:solidFill>
                <a:latin typeface="+mj-lt"/>
                <a:cs typeface="Times New Roman" pitchFamily="18" charset="0"/>
              </a:rPr>
              <a:t> bonds) </a:t>
            </a:r>
            <a:r>
              <a:rPr lang="en-US" altLang="en-US" sz="2400" b="1" dirty="0">
                <a:latin typeface="+mj-lt"/>
                <a:cs typeface="Times New Roman" pitchFamily="18" charset="0"/>
              </a:rPr>
              <a:t>can be formed from</a:t>
            </a:r>
            <a:endParaRPr lang="en-US" altLang="en-US" sz="2400" b="1" i="1" dirty="0">
              <a:latin typeface="+mj-lt"/>
              <a:cs typeface="Times New Roman" pitchFamily="18" charset="0"/>
            </a:endParaRPr>
          </a:p>
        </p:txBody>
      </p:sp>
      <p:sp>
        <p:nvSpPr>
          <p:cNvPr id="16" name="TextBox 15"/>
          <p:cNvSpPr txBox="1">
            <a:spLocks noChangeArrowheads="1"/>
          </p:cNvSpPr>
          <p:nvPr/>
        </p:nvSpPr>
        <p:spPr bwMode="auto">
          <a:xfrm>
            <a:off x="1131888" y="2492375"/>
            <a:ext cx="6403975" cy="461963"/>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Ø"/>
              <a:defRPr/>
            </a:pPr>
            <a:r>
              <a:rPr lang="en-US" altLang="en-US" sz="2400" dirty="0">
                <a:latin typeface="+mj-lt"/>
                <a:cs typeface="Times New Roman" pitchFamily="18" charset="0"/>
              </a:rPr>
              <a:t>The overlap of </a:t>
            </a:r>
            <a:r>
              <a:rPr lang="en-US" altLang="en-US" sz="2400" dirty="0">
                <a:solidFill>
                  <a:srgbClr val="00B050"/>
                </a:solidFill>
                <a:latin typeface="+mj-lt"/>
                <a:cs typeface="Times New Roman" pitchFamily="18" charset="0"/>
              </a:rPr>
              <a:t>two </a:t>
            </a:r>
            <a:r>
              <a:rPr lang="en-US" altLang="en-US" sz="2400" i="1" dirty="0">
                <a:solidFill>
                  <a:srgbClr val="00B050"/>
                </a:solidFill>
                <a:latin typeface="+mj-lt"/>
                <a:cs typeface="Times New Roman" pitchFamily="18" charset="0"/>
              </a:rPr>
              <a:t>s</a:t>
            </a:r>
            <a:r>
              <a:rPr lang="en-US" altLang="en-US" sz="2400" dirty="0">
                <a:solidFill>
                  <a:srgbClr val="00B050"/>
                </a:solidFill>
                <a:latin typeface="+mj-lt"/>
                <a:cs typeface="Times New Roman" pitchFamily="18" charset="0"/>
              </a:rPr>
              <a:t> </a:t>
            </a:r>
            <a:r>
              <a:rPr lang="en-US" altLang="en-US" sz="2400" dirty="0">
                <a:latin typeface="+mj-lt"/>
                <a:cs typeface="Times New Roman" pitchFamily="18" charset="0"/>
              </a:rPr>
              <a:t>atomic orbitals.</a:t>
            </a:r>
            <a:endParaRPr lang="en-US" altLang="en-US" sz="2400" i="1" dirty="0">
              <a:latin typeface="+mj-lt"/>
              <a:cs typeface="Times New Roman" pitchFamily="18" charset="0"/>
            </a:endParaRPr>
          </a:p>
        </p:txBody>
      </p:sp>
      <p:sp>
        <p:nvSpPr>
          <p:cNvPr id="18" name="TextBox 17"/>
          <p:cNvSpPr txBox="1">
            <a:spLocks noChangeArrowheads="1"/>
          </p:cNvSpPr>
          <p:nvPr/>
        </p:nvSpPr>
        <p:spPr bwMode="auto">
          <a:xfrm>
            <a:off x="1131888" y="3143250"/>
            <a:ext cx="7051675" cy="461963"/>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Ø"/>
              <a:defRPr/>
            </a:pPr>
            <a:r>
              <a:rPr lang="en-US" altLang="en-US" sz="2400" dirty="0">
                <a:latin typeface="+mj-lt"/>
                <a:cs typeface="Times New Roman" pitchFamily="18" charset="0"/>
              </a:rPr>
              <a:t>The </a:t>
            </a:r>
            <a:r>
              <a:rPr lang="en-US" altLang="en-US" sz="2400" dirty="0">
                <a:solidFill>
                  <a:srgbClr val="00B050"/>
                </a:solidFill>
                <a:latin typeface="+mj-lt"/>
                <a:cs typeface="Times New Roman" pitchFamily="18" charset="0"/>
              </a:rPr>
              <a:t>end-on overlap </a:t>
            </a:r>
            <a:r>
              <a:rPr lang="en-US" altLang="en-US" sz="2400" dirty="0">
                <a:latin typeface="+mj-lt"/>
                <a:cs typeface="Times New Roman" pitchFamily="18" charset="0"/>
              </a:rPr>
              <a:t>of </a:t>
            </a:r>
            <a:r>
              <a:rPr lang="en-US" altLang="en-US" sz="2400" dirty="0">
                <a:solidFill>
                  <a:srgbClr val="00B050"/>
                </a:solidFill>
                <a:latin typeface="+mj-lt"/>
                <a:cs typeface="Times New Roman" pitchFamily="18" charset="0"/>
              </a:rPr>
              <a:t>two </a:t>
            </a:r>
            <a:r>
              <a:rPr lang="en-US" altLang="en-US" sz="2400" i="1" dirty="0">
                <a:solidFill>
                  <a:srgbClr val="00B050"/>
                </a:solidFill>
                <a:latin typeface="+mj-lt"/>
                <a:cs typeface="Times New Roman" pitchFamily="18" charset="0"/>
              </a:rPr>
              <a:t>p</a:t>
            </a:r>
            <a:r>
              <a:rPr lang="en-US" altLang="en-US" sz="2400" dirty="0">
                <a:latin typeface="+mj-lt"/>
                <a:cs typeface="Times New Roman" pitchFamily="18" charset="0"/>
              </a:rPr>
              <a:t> atomic orbitals.</a:t>
            </a:r>
            <a:endParaRPr lang="en-US" altLang="en-US" sz="2400" i="1" dirty="0">
              <a:latin typeface="+mj-lt"/>
              <a:cs typeface="Times New Roman" pitchFamily="18" charset="0"/>
            </a:endParaRPr>
          </a:p>
        </p:txBody>
      </p:sp>
      <p:sp>
        <p:nvSpPr>
          <p:cNvPr id="21" name="TextBox 20"/>
          <p:cNvSpPr txBox="1">
            <a:spLocks noChangeArrowheads="1"/>
          </p:cNvSpPr>
          <p:nvPr/>
        </p:nvSpPr>
        <p:spPr bwMode="auto">
          <a:xfrm>
            <a:off x="1131888" y="3773488"/>
            <a:ext cx="8636000" cy="461962"/>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Ø"/>
              <a:defRPr/>
            </a:pPr>
            <a:r>
              <a:rPr lang="en-US" altLang="en-US" sz="2400" dirty="0">
                <a:latin typeface="+mj-lt"/>
                <a:cs typeface="Times New Roman" pitchFamily="18" charset="0"/>
              </a:rPr>
              <a:t>The overlap of two an </a:t>
            </a:r>
            <a:r>
              <a:rPr lang="en-US" altLang="en-US" sz="2400" i="1" dirty="0">
                <a:latin typeface="+mj-lt"/>
                <a:cs typeface="Times New Roman" pitchFamily="18" charset="0"/>
              </a:rPr>
              <a:t>s</a:t>
            </a:r>
            <a:r>
              <a:rPr lang="en-US" altLang="en-US" sz="2400" dirty="0">
                <a:latin typeface="+mj-lt"/>
                <a:cs typeface="Times New Roman" pitchFamily="18" charset="0"/>
              </a:rPr>
              <a:t> atomic orbital with a </a:t>
            </a:r>
            <a:r>
              <a:rPr lang="en-US" altLang="en-US" sz="2400" i="1" dirty="0">
                <a:latin typeface="+mj-lt"/>
                <a:cs typeface="Times New Roman" pitchFamily="18" charset="0"/>
              </a:rPr>
              <a:t>p</a:t>
            </a:r>
            <a:r>
              <a:rPr lang="en-US" altLang="en-US" sz="2400" dirty="0">
                <a:latin typeface="+mj-lt"/>
                <a:cs typeface="Times New Roman" pitchFamily="18" charset="0"/>
              </a:rPr>
              <a:t> atomic orbital.</a:t>
            </a:r>
            <a:endParaRPr lang="en-US" altLang="en-US" sz="2400" i="1" dirty="0">
              <a:latin typeface="+mj-lt"/>
              <a:cs typeface="Times New Roman" pitchFamily="18" charset="0"/>
            </a:endParaRPr>
          </a:p>
        </p:txBody>
      </p:sp>
      <p:sp>
        <p:nvSpPr>
          <p:cNvPr id="23" name="TextBox 22"/>
          <p:cNvSpPr txBox="1">
            <a:spLocks noChangeArrowheads="1"/>
          </p:cNvSpPr>
          <p:nvPr/>
        </p:nvSpPr>
        <p:spPr bwMode="auto">
          <a:xfrm>
            <a:off x="623888" y="4868863"/>
            <a:ext cx="11090275" cy="8302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pi bonds (</a:t>
            </a:r>
            <a:r>
              <a:rPr lang="el-GR" altLang="en-US" sz="2400" b="1" dirty="0">
                <a:solidFill>
                  <a:srgbClr val="FF0000"/>
                </a:solidFill>
                <a:latin typeface="+mj-lt"/>
                <a:cs typeface="Times New Roman" pitchFamily="18" charset="0"/>
              </a:rPr>
              <a:t>π</a:t>
            </a:r>
            <a:r>
              <a:rPr lang="en-US" altLang="en-US" sz="2400" b="1" dirty="0">
                <a:solidFill>
                  <a:srgbClr val="FF0000"/>
                </a:solidFill>
                <a:latin typeface="+mj-lt"/>
                <a:cs typeface="Times New Roman" pitchFamily="18" charset="0"/>
              </a:rPr>
              <a:t> bonds) </a:t>
            </a:r>
            <a:r>
              <a:rPr lang="en-US" altLang="en-US" sz="2400" dirty="0">
                <a:latin typeface="+mj-lt"/>
                <a:cs typeface="Times New Roman" pitchFamily="18" charset="0"/>
              </a:rPr>
              <a:t>can be formed from the </a:t>
            </a:r>
            <a:r>
              <a:rPr lang="en-US" altLang="en-US" sz="2400" dirty="0">
                <a:solidFill>
                  <a:srgbClr val="00B050"/>
                </a:solidFill>
                <a:latin typeface="+mj-lt"/>
                <a:cs typeface="Times New Roman" pitchFamily="18" charset="0"/>
              </a:rPr>
              <a:t>side-side overlap</a:t>
            </a:r>
            <a:r>
              <a:rPr lang="en-US" altLang="en-US" sz="2400" dirty="0">
                <a:latin typeface="+mj-lt"/>
                <a:cs typeface="Times New Roman" pitchFamily="18" charset="0"/>
              </a:rPr>
              <a:t> between two </a:t>
            </a:r>
            <a:r>
              <a:rPr lang="en-US" altLang="en-US" sz="2400" i="1" dirty="0">
                <a:latin typeface="+mj-lt"/>
                <a:cs typeface="Times New Roman" pitchFamily="18" charset="0"/>
              </a:rPr>
              <a:t>p</a:t>
            </a:r>
            <a:r>
              <a:rPr lang="en-US" altLang="en-US" sz="2400" dirty="0">
                <a:latin typeface="+mj-lt"/>
                <a:cs typeface="Times New Roman" pitchFamily="18" charset="0"/>
              </a:rPr>
              <a:t> atomic orbitals.</a:t>
            </a:r>
            <a:endParaRPr lang="en-US" altLang="en-US" sz="2400" i="1" dirty="0">
              <a:latin typeface="+mj-lt"/>
              <a:cs typeface="Times New Roman" pitchFamily="18" charset="0"/>
            </a:endParaRPr>
          </a:p>
        </p:txBody>
      </p:sp>
      <p:sp>
        <p:nvSpPr>
          <p:cNvPr id="49160" name="Rectangle 9"/>
          <p:cNvSpPr>
            <a:spLocks noChangeArrowheads="1"/>
          </p:cNvSpPr>
          <p:nvPr/>
        </p:nvSpPr>
        <p:spPr bwMode="auto">
          <a:xfrm>
            <a:off x="5594350" y="0"/>
            <a:ext cx="659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Shapes of Organic Molecules:</a:t>
            </a:r>
          </a:p>
          <a:p>
            <a:pPr algn="ctr" eaLnBrk="1" hangingPunct="1">
              <a:spcBef>
                <a:spcPct val="0"/>
              </a:spcBef>
              <a:buClrTx/>
              <a:buSzTx/>
              <a:buFontTx/>
              <a:buNone/>
            </a:pPr>
            <a:r>
              <a:rPr lang="en-US" altLang="en-US" sz="3600" b="1">
                <a:solidFill>
                  <a:srgbClr val="FF0000"/>
                </a:solidFill>
              </a:rPr>
              <a:t>Orbital Picture of Covalent Bonds</a:t>
            </a:r>
          </a:p>
        </p:txBody>
      </p:sp>
      <p:sp>
        <p:nvSpPr>
          <p:cNvPr id="13" name="TextBox 12"/>
          <p:cNvSpPr txBox="1"/>
          <p:nvPr/>
        </p:nvSpPr>
        <p:spPr>
          <a:xfrm>
            <a:off x="550863" y="714375"/>
            <a:ext cx="3024187" cy="523875"/>
          </a:xfrm>
          <a:prstGeom prst="rect">
            <a:avLst/>
          </a:prstGeom>
          <a:noFill/>
          <a:ln w="12700" cmpd="dbl">
            <a:noFill/>
          </a:ln>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n-US" sz="2800" b="1" dirty="0">
                <a:solidFill>
                  <a:srgbClr val="0033CC"/>
                </a:solidFill>
                <a:latin typeface="+mj-lt"/>
              </a:rPr>
              <a:t>Molecular Orbitals</a:t>
            </a: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l="4256" t="7437" r="10562" b="15541"/>
          <a:stretch>
            <a:fillRect/>
          </a:stretch>
        </p:blipFill>
        <p:spPr bwMode="auto">
          <a:xfrm>
            <a:off x="6527800" y="2204864"/>
            <a:ext cx="26527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t="13499" r="1685" b="11494"/>
          <a:stretch>
            <a:fillRect/>
          </a:stretch>
        </p:blipFill>
        <p:spPr bwMode="auto">
          <a:xfrm>
            <a:off x="7162800" y="3284538"/>
            <a:ext cx="50292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4149725"/>
            <a:ext cx="4013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l="4942" t="5013" r="4037" b="5357"/>
          <a:stretch>
            <a:fillRect/>
          </a:stretch>
        </p:blipFill>
        <p:spPr bwMode="auto">
          <a:xfrm>
            <a:off x="8688388" y="5495925"/>
            <a:ext cx="26749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21"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childTnLst>
                          </p:cTn>
                        </p:par>
                        <p:par>
                          <p:cTn id="42" fill="hold" nodeType="afterGroup">
                            <p:stCondLst>
                              <p:cond delay="3000"/>
                            </p:stCondLst>
                            <p:childTnLst>
                              <p:par>
                                <p:cTn id="43" presetID="21"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par>
                          <p:cTn id="46" fill="hold" nodeType="afterGroup">
                            <p:stCondLst>
                              <p:cond delay="5000"/>
                            </p:stCondLst>
                            <p:childTnLst>
                              <p:par>
                                <p:cTn id="47" presetID="21"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par>
                          <p:cTn id="50" fill="hold" nodeType="afterGroup">
                            <p:stCondLst>
                              <p:cond delay="7000"/>
                            </p:stCondLst>
                            <p:childTnLst>
                              <p:par>
                                <p:cTn id="51" presetID="21"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E97A2628-FECA-4C8A-B22C-F0DC5746EAC2}" type="slidenum">
              <a:rPr lang="en-US" altLang="en-US" sz="1200" smtClean="0">
                <a:solidFill>
                  <a:srgbClr val="FFFFFF"/>
                </a:solidFill>
              </a:rPr>
              <a:pPr>
                <a:lnSpc>
                  <a:spcPct val="80000"/>
                </a:lnSpc>
                <a:spcBef>
                  <a:spcPct val="0"/>
                </a:spcBef>
                <a:buClrTx/>
                <a:buSzTx/>
                <a:buFontTx/>
                <a:buNone/>
              </a:pPr>
              <a:t>21</a:t>
            </a:fld>
            <a:endParaRPr lang="en-US" altLang="en-US" sz="1200">
              <a:solidFill>
                <a:srgbClr val="FFFFFF"/>
              </a:solidFill>
            </a:endParaRPr>
          </a:p>
        </p:txBody>
      </p:sp>
      <p:sp>
        <p:nvSpPr>
          <p:cNvPr id="51203" name="Rectangle 3"/>
          <p:cNvSpPr>
            <a:spLocks noChangeArrowheads="1"/>
          </p:cNvSpPr>
          <p:nvPr/>
        </p:nvSpPr>
        <p:spPr bwMode="auto">
          <a:xfrm>
            <a:off x="3143250" y="550863"/>
            <a:ext cx="5978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Bond Energy and Bond Length</a:t>
            </a:r>
          </a:p>
        </p:txBody>
      </p:sp>
      <p:sp>
        <p:nvSpPr>
          <p:cNvPr id="10" name="TextBox 9"/>
          <p:cNvSpPr txBox="1">
            <a:spLocks noChangeArrowheads="1"/>
          </p:cNvSpPr>
          <p:nvPr/>
        </p:nvSpPr>
        <p:spPr bwMode="auto">
          <a:xfrm>
            <a:off x="623888" y="1703388"/>
            <a:ext cx="11017250"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A molecule is more stable than the isolated constituent atoms.</a:t>
            </a:r>
            <a:endParaRPr lang="en-US" altLang="en-US" sz="2400" b="1" i="1" dirty="0">
              <a:latin typeface="+mj-lt"/>
              <a:cs typeface="Times New Roman" pitchFamily="18" charset="0"/>
            </a:endParaRPr>
          </a:p>
        </p:txBody>
      </p:sp>
      <p:sp>
        <p:nvSpPr>
          <p:cNvPr id="14" name="TextBox 13"/>
          <p:cNvSpPr txBox="1">
            <a:spLocks noChangeArrowheads="1"/>
          </p:cNvSpPr>
          <p:nvPr/>
        </p:nvSpPr>
        <p:spPr bwMode="auto">
          <a:xfrm>
            <a:off x="1200150" y="2266950"/>
            <a:ext cx="10367963" cy="831850"/>
          </a:xfrm>
          <a:prstGeom prst="rect">
            <a:avLst/>
          </a:prstGeom>
          <a:noFill/>
          <a:ln w="9525">
            <a:noFill/>
            <a:miter lim="800000"/>
            <a:headEnd/>
            <a:tailEnd/>
          </a:ln>
        </p:spPr>
        <p:txBody>
          <a:bodyPr>
            <a:spAutoFit/>
          </a:bodyPr>
          <a:lstStyle/>
          <a:p>
            <a:pPr algn="just" eaLnBrk="1" hangingPunct="1">
              <a:defRPr/>
            </a:pPr>
            <a:r>
              <a:rPr lang="en-US" altLang="en-US" sz="2400" i="1" dirty="0">
                <a:solidFill>
                  <a:srgbClr val="00B050"/>
                </a:solidFill>
                <a:latin typeface="+mj-lt"/>
                <a:cs typeface="Times New Roman" pitchFamily="18" charset="0"/>
              </a:rPr>
              <a:t>This stability is apparent in the release of energy during the formation of the molecular bond.</a:t>
            </a:r>
          </a:p>
        </p:txBody>
      </p:sp>
      <p:sp>
        <p:nvSpPr>
          <p:cNvPr id="17" name="TextBox 16"/>
          <p:cNvSpPr txBox="1">
            <a:spLocks noChangeArrowheads="1"/>
          </p:cNvSpPr>
          <p:nvPr/>
        </p:nvSpPr>
        <p:spPr bwMode="auto">
          <a:xfrm>
            <a:off x="623888" y="3252788"/>
            <a:ext cx="11017250"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Heat of formation (bond energy)</a:t>
            </a:r>
            <a:endParaRPr lang="en-US" altLang="en-US" sz="2400" b="1" i="1" dirty="0">
              <a:latin typeface="+mj-lt"/>
              <a:cs typeface="Times New Roman" pitchFamily="18" charset="0"/>
            </a:endParaRPr>
          </a:p>
        </p:txBody>
      </p:sp>
      <p:sp>
        <p:nvSpPr>
          <p:cNvPr id="20" name="TextBox 19"/>
          <p:cNvSpPr txBox="1">
            <a:spLocks noChangeArrowheads="1"/>
          </p:cNvSpPr>
          <p:nvPr/>
        </p:nvSpPr>
        <p:spPr bwMode="auto">
          <a:xfrm>
            <a:off x="1558925" y="3652838"/>
            <a:ext cx="6781800" cy="461962"/>
          </a:xfrm>
          <a:prstGeom prst="rect">
            <a:avLst/>
          </a:prstGeom>
          <a:noFill/>
          <a:ln w="9525">
            <a:noFill/>
            <a:miter lim="800000"/>
            <a:headEnd/>
            <a:tailEnd/>
          </a:ln>
        </p:spPr>
        <p:txBody>
          <a:bodyPr>
            <a:spAutoFit/>
          </a:bodyPr>
          <a:lstStyle/>
          <a:p>
            <a:pPr algn="just" eaLnBrk="1" hangingPunct="1">
              <a:defRPr/>
            </a:pPr>
            <a:r>
              <a:rPr lang="en-US" altLang="en-US" sz="2400" i="1" dirty="0">
                <a:latin typeface="+mj-lt"/>
                <a:cs typeface="Times New Roman" pitchFamily="18" charset="0"/>
              </a:rPr>
              <a:t>The amount of energy released when a bond is formed.</a:t>
            </a:r>
          </a:p>
        </p:txBody>
      </p:sp>
      <p:sp>
        <p:nvSpPr>
          <p:cNvPr id="22" name="TextBox 21"/>
          <p:cNvSpPr txBox="1">
            <a:spLocks noChangeArrowheads="1"/>
          </p:cNvSpPr>
          <p:nvPr/>
        </p:nvSpPr>
        <p:spPr bwMode="auto">
          <a:xfrm>
            <a:off x="623888" y="4243388"/>
            <a:ext cx="11017250"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Bond dissociation energy</a:t>
            </a:r>
            <a:endParaRPr lang="en-US" altLang="en-US" sz="2400" b="1" i="1" dirty="0">
              <a:latin typeface="+mj-lt"/>
              <a:cs typeface="Times New Roman" pitchFamily="18" charset="0"/>
            </a:endParaRPr>
          </a:p>
        </p:txBody>
      </p:sp>
      <p:sp>
        <p:nvSpPr>
          <p:cNvPr id="25" name="TextBox 24"/>
          <p:cNvSpPr txBox="1">
            <a:spLocks noChangeArrowheads="1"/>
          </p:cNvSpPr>
          <p:nvPr/>
        </p:nvSpPr>
        <p:spPr bwMode="auto">
          <a:xfrm>
            <a:off x="1558925" y="4732338"/>
            <a:ext cx="7620000" cy="461962"/>
          </a:xfrm>
          <a:prstGeom prst="rect">
            <a:avLst/>
          </a:prstGeom>
          <a:noFill/>
          <a:ln w="9525">
            <a:noFill/>
            <a:miter lim="800000"/>
            <a:headEnd/>
            <a:tailEnd/>
          </a:ln>
        </p:spPr>
        <p:txBody>
          <a:bodyPr>
            <a:spAutoFit/>
          </a:bodyPr>
          <a:lstStyle/>
          <a:p>
            <a:pPr algn="just" eaLnBrk="1" hangingPunct="1">
              <a:defRPr/>
            </a:pPr>
            <a:r>
              <a:rPr lang="en-US" altLang="en-US" sz="2400" i="1" dirty="0">
                <a:latin typeface="+mj-lt"/>
                <a:cs typeface="Times New Roman" pitchFamily="18" charset="0"/>
              </a:rPr>
              <a:t>The amount of energy that must be absorbed to break a bond.</a:t>
            </a:r>
          </a:p>
        </p:txBody>
      </p:sp>
      <p:sp>
        <p:nvSpPr>
          <p:cNvPr id="26" name="TextBox 25"/>
          <p:cNvSpPr txBox="1">
            <a:spLocks noChangeArrowheads="1"/>
          </p:cNvSpPr>
          <p:nvPr/>
        </p:nvSpPr>
        <p:spPr bwMode="auto">
          <a:xfrm>
            <a:off x="611188" y="5300663"/>
            <a:ext cx="11029950"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Bond length</a:t>
            </a:r>
            <a:endParaRPr lang="en-US" altLang="en-US" sz="2400" b="1" i="1" dirty="0">
              <a:latin typeface="+mj-lt"/>
              <a:cs typeface="Times New Roman" pitchFamily="18" charset="0"/>
            </a:endParaRPr>
          </a:p>
        </p:txBody>
      </p:sp>
      <p:sp>
        <p:nvSpPr>
          <p:cNvPr id="28" name="TextBox 27"/>
          <p:cNvSpPr txBox="1">
            <a:spLocks noChangeArrowheads="1"/>
          </p:cNvSpPr>
          <p:nvPr/>
        </p:nvSpPr>
        <p:spPr bwMode="auto">
          <a:xfrm>
            <a:off x="1558925" y="5791200"/>
            <a:ext cx="6858000" cy="461963"/>
          </a:xfrm>
          <a:prstGeom prst="rect">
            <a:avLst/>
          </a:prstGeom>
          <a:noFill/>
          <a:ln w="9525">
            <a:noFill/>
            <a:miter lim="800000"/>
            <a:headEnd/>
            <a:tailEnd/>
          </a:ln>
        </p:spPr>
        <p:txBody>
          <a:bodyPr>
            <a:spAutoFit/>
          </a:bodyPr>
          <a:lstStyle/>
          <a:p>
            <a:pPr algn="just" eaLnBrk="1" hangingPunct="1">
              <a:defRPr/>
            </a:pPr>
            <a:r>
              <a:rPr lang="en-US" altLang="en-US" sz="2400" i="1" dirty="0">
                <a:latin typeface="+mj-lt"/>
                <a:cs typeface="Times New Roman" pitchFamily="18" charset="0"/>
              </a:rPr>
              <a:t>The distance between nuclei in the molecular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p:bldP spid="22" grpId="0"/>
      <p:bldP spid="25" grpId="0"/>
      <p:bldP spid="26"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36B482C9-9FC9-42E9-9C97-1B99311375DD}" type="slidenum">
              <a:rPr lang="en-US" altLang="en-US" sz="1200" smtClean="0">
                <a:solidFill>
                  <a:srgbClr val="FFFFFF"/>
                </a:solidFill>
              </a:rPr>
              <a:pPr>
                <a:lnSpc>
                  <a:spcPct val="80000"/>
                </a:lnSpc>
                <a:spcBef>
                  <a:spcPct val="0"/>
                </a:spcBef>
                <a:buClrTx/>
                <a:buSzTx/>
                <a:buFontTx/>
                <a:buNone/>
              </a:pPr>
              <a:t>22</a:t>
            </a:fld>
            <a:endParaRPr lang="en-US" altLang="en-US" sz="1200">
              <a:solidFill>
                <a:srgbClr val="FFFFFF"/>
              </a:solidFill>
            </a:endParaRPr>
          </a:p>
        </p:txBody>
      </p:sp>
      <p:sp>
        <p:nvSpPr>
          <p:cNvPr id="53251" name="Rectangle 3"/>
          <p:cNvSpPr>
            <a:spLocks noChangeArrowheads="1"/>
          </p:cNvSpPr>
          <p:nvPr/>
        </p:nvSpPr>
        <p:spPr bwMode="auto">
          <a:xfrm>
            <a:off x="3335338" y="550863"/>
            <a:ext cx="5592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(Alkanes </a:t>
            </a:r>
            <a:r>
              <a:rPr lang="en-US" altLang="en-US" sz="3600" b="1" i="1">
                <a:solidFill>
                  <a:srgbClr val="FF0000"/>
                </a:solidFill>
              </a:rPr>
              <a:t>sp</a:t>
            </a:r>
            <a:r>
              <a:rPr lang="en-US" altLang="en-US" sz="3600" b="1" i="1" baseline="30000">
                <a:solidFill>
                  <a:srgbClr val="FF0000"/>
                </a:solidFill>
              </a:rPr>
              <a:t>3</a:t>
            </a:r>
            <a:r>
              <a:rPr lang="en-US" altLang="en-US" sz="3600" b="1">
                <a:solidFill>
                  <a:srgbClr val="FF0000"/>
                </a:solidFill>
              </a:rPr>
              <a:t>)</a:t>
            </a:r>
          </a:p>
        </p:txBody>
      </p:sp>
      <p:sp>
        <p:nvSpPr>
          <p:cNvPr id="9" name="TextBox 8"/>
          <p:cNvSpPr txBox="1"/>
          <p:nvPr/>
        </p:nvSpPr>
        <p:spPr>
          <a:xfrm>
            <a:off x="520700" y="1550988"/>
            <a:ext cx="11128375" cy="461962"/>
          </a:xfrm>
          <a:prstGeom prst="rect">
            <a:avLst/>
          </a:prstGeom>
          <a:noFill/>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The electronic configuration of the isolated or ground-state carbon</a:t>
            </a:r>
            <a:endParaRPr lang="en-US" sz="2400" i="1" dirty="0">
              <a:latin typeface="+mj-lt"/>
              <a:cs typeface="Arial" panose="020B0604020202020204" pitchFamily="34" charset="0"/>
            </a:endParaRPr>
          </a:p>
        </p:txBody>
      </p:sp>
      <p:sp>
        <p:nvSpPr>
          <p:cNvPr id="10" name="TextBox 9"/>
          <p:cNvSpPr txBox="1"/>
          <p:nvPr/>
        </p:nvSpPr>
        <p:spPr>
          <a:xfrm>
            <a:off x="1535113" y="2463800"/>
            <a:ext cx="2039937" cy="461963"/>
          </a:xfrm>
          <a:prstGeom prst="rect">
            <a:avLst/>
          </a:prstGeom>
          <a:noFill/>
        </p:spPr>
        <p:txBody>
          <a:bodyPr>
            <a:spAutoFit/>
          </a:bodyPr>
          <a:lstStyle/>
          <a:p>
            <a:pPr algn="just">
              <a:defRPr/>
            </a:pPr>
            <a:r>
              <a:rPr lang="en-US" sz="2400" b="1" i="1" dirty="0">
                <a:latin typeface="+mj-lt"/>
                <a:cs typeface="Times New Roman" pitchFamily="18" charset="0"/>
              </a:rPr>
              <a:t>1s</a:t>
            </a:r>
            <a:r>
              <a:rPr lang="en-US" sz="2400" b="1" i="1" baseline="30000" dirty="0">
                <a:latin typeface="+mj-lt"/>
                <a:cs typeface="Times New Roman" pitchFamily="18" charset="0"/>
              </a:rPr>
              <a:t>2</a:t>
            </a:r>
            <a:r>
              <a:rPr lang="en-US" sz="2400" b="1" i="1" dirty="0">
                <a:latin typeface="+mj-lt"/>
                <a:cs typeface="Times New Roman" pitchFamily="18" charset="0"/>
              </a:rPr>
              <a:t>2s</a:t>
            </a:r>
            <a:r>
              <a:rPr lang="en-US" sz="2400" b="1" i="1" baseline="30000" dirty="0">
                <a:latin typeface="+mj-lt"/>
                <a:cs typeface="Times New Roman" pitchFamily="18" charset="0"/>
              </a:rPr>
              <a:t>2</a:t>
            </a:r>
            <a:r>
              <a:rPr lang="en-US" sz="2400" b="1" i="1" dirty="0">
                <a:latin typeface="+mj-lt"/>
                <a:cs typeface="Times New Roman" pitchFamily="18" charset="0"/>
              </a:rPr>
              <a:t>2p</a:t>
            </a:r>
            <a:r>
              <a:rPr lang="en-US" sz="2400" b="1" i="1" baseline="-25000" dirty="0">
                <a:latin typeface="+mj-lt"/>
                <a:cs typeface="Times New Roman" pitchFamily="18" charset="0"/>
              </a:rPr>
              <a:t>x</a:t>
            </a:r>
            <a:r>
              <a:rPr lang="en-US" sz="2400" b="1" i="1" baseline="30000" dirty="0">
                <a:latin typeface="+mj-lt"/>
                <a:cs typeface="Times New Roman" pitchFamily="18" charset="0"/>
              </a:rPr>
              <a:t>1</a:t>
            </a:r>
            <a:r>
              <a:rPr lang="en-US" sz="2400" b="1" i="1" dirty="0">
                <a:latin typeface="+mj-lt"/>
                <a:cs typeface="Times New Roman" pitchFamily="18" charset="0"/>
              </a:rPr>
              <a:t>2p</a:t>
            </a:r>
            <a:r>
              <a:rPr lang="en-US" sz="2400" b="1" i="1" baseline="-25000" dirty="0">
                <a:latin typeface="+mj-lt"/>
                <a:cs typeface="Times New Roman" pitchFamily="18" charset="0"/>
              </a:rPr>
              <a:t>y</a:t>
            </a:r>
            <a:r>
              <a:rPr lang="en-US" sz="2400" b="1" i="1" baseline="30000" dirty="0">
                <a:latin typeface="+mj-lt"/>
                <a:cs typeface="Times New Roman" pitchFamily="18" charset="0"/>
              </a:rPr>
              <a:t>1</a:t>
            </a:r>
          </a:p>
        </p:txBody>
      </p:sp>
      <p:sp>
        <p:nvSpPr>
          <p:cNvPr id="11" name="TextBox 10"/>
          <p:cNvSpPr txBox="1"/>
          <p:nvPr/>
        </p:nvSpPr>
        <p:spPr>
          <a:xfrm>
            <a:off x="1535113" y="3254375"/>
            <a:ext cx="1905000" cy="461963"/>
          </a:xfrm>
          <a:prstGeom prst="rect">
            <a:avLst/>
          </a:prstGeom>
          <a:noFill/>
        </p:spPr>
        <p:txBody>
          <a:bodyPr>
            <a:spAutoFit/>
          </a:bodyPr>
          <a:lstStyle/>
          <a:p>
            <a:pPr algn="just">
              <a:defRPr/>
            </a:pPr>
            <a:r>
              <a:rPr lang="en-US" sz="2400" b="1" i="1" dirty="0">
                <a:latin typeface="+mj-lt"/>
                <a:cs typeface="Arial" panose="020B0604020202020204" pitchFamily="34" charset="0"/>
              </a:rPr>
              <a:t>Equivalent to</a:t>
            </a:r>
            <a:endParaRPr lang="en-US" sz="2400" b="1" i="1" baseline="30000" dirty="0">
              <a:latin typeface="+mj-lt"/>
              <a:cs typeface="Arial" panose="020B0604020202020204" pitchFamily="34" charset="0"/>
            </a:endParaRP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l="1727" t="9782" r="5115" b="10564"/>
          <a:stretch>
            <a:fillRect/>
          </a:stretch>
        </p:blipFill>
        <p:spPr bwMode="auto">
          <a:xfrm>
            <a:off x="5359400" y="2225675"/>
            <a:ext cx="4729163" cy="19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20700" y="4246563"/>
            <a:ext cx="11128375" cy="831850"/>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Mix or combine the four atomic orbitals of the valence shell to form four identical hybrid orbitals, each containing one valence electron. </a:t>
            </a:r>
          </a:p>
        </p:txBody>
      </p:sp>
      <p:sp>
        <p:nvSpPr>
          <p:cNvPr id="19" name="Rectangle 18"/>
          <p:cNvSpPr/>
          <p:nvPr/>
        </p:nvSpPr>
        <p:spPr>
          <a:xfrm>
            <a:off x="520700" y="5981700"/>
            <a:ext cx="11128375" cy="831850"/>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Each </a:t>
            </a:r>
            <a:r>
              <a:rPr lang="en-US" sz="2400" i="1" dirty="0">
                <a:latin typeface="+mj-lt"/>
                <a:cs typeface="Arial" panose="020B0604020202020204" pitchFamily="34" charset="0"/>
              </a:rPr>
              <a:t>sp</a:t>
            </a:r>
            <a:r>
              <a:rPr lang="en-US" sz="2400" baseline="30000" dirty="0">
                <a:latin typeface="+mj-lt"/>
                <a:cs typeface="Arial" panose="020B0604020202020204" pitchFamily="34" charset="0"/>
              </a:rPr>
              <a:t>3</a:t>
            </a:r>
            <a:r>
              <a:rPr lang="en-US" sz="2400" dirty="0">
                <a:latin typeface="+mj-lt"/>
                <a:cs typeface="Arial" panose="020B0604020202020204" pitchFamily="34" charset="0"/>
              </a:rPr>
              <a:t> orbital has the same energy: less than that of the 2</a:t>
            </a:r>
            <a:r>
              <a:rPr lang="en-US" sz="2400" i="1" dirty="0">
                <a:latin typeface="+mj-lt"/>
                <a:cs typeface="Arial" panose="020B0604020202020204" pitchFamily="34" charset="0"/>
              </a:rPr>
              <a:t>p </a:t>
            </a:r>
            <a:r>
              <a:rPr lang="en-US" sz="2400" dirty="0">
                <a:latin typeface="+mj-lt"/>
                <a:cs typeface="Arial" panose="020B0604020202020204" pitchFamily="34" charset="0"/>
              </a:rPr>
              <a:t>orbitals but greater than that of the 2</a:t>
            </a:r>
            <a:r>
              <a:rPr lang="en-US" sz="2400" i="1" dirty="0">
                <a:latin typeface="+mj-lt"/>
                <a:cs typeface="Arial" panose="020B0604020202020204" pitchFamily="34" charset="0"/>
              </a:rPr>
              <a:t>s </a:t>
            </a:r>
            <a:r>
              <a:rPr lang="en-US" sz="2400" dirty="0">
                <a:latin typeface="+mj-lt"/>
                <a:cs typeface="Arial" panose="020B0604020202020204" pitchFamily="34" charset="0"/>
              </a:rPr>
              <a:t>orbital.</a:t>
            </a:r>
          </a:p>
        </p:txBody>
      </p:sp>
      <p:pic>
        <p:nvPicPr>
          <p:cNvPr id="5325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265488"/>
            <a:ext cx="495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520700" y="5118100"/>
            <a:ext cx="11128375" cy="830263"/>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In this model, the hybrid orbitals are called </a:t>
            </a:r>
            <a:r>
              <a:rPr lang="en-US" sz="2400" b="1" i="1" dirty="0">
                <a:solidFill>
                  <a:srgbClr val="00B050"/>
                </a:solidFill>
                <a:latin typeface="+mj-lt"/>
                <a:cs typeface="Arial" panose="020B0604020202020204" pitchFamily="34" charset="0"/>
              </a:rPr>
              <a:t>sp</a:t>
            </a:r>
            <a:r>
              <a:rPr lang="en-US" sz="2400" b="1" baseline="30000" dirty="0">
                <a:solidFill>
                  <a:srgbClr val="00B050"/>
                </a:solidFill>
                <a:latin typeface="+mj-lt"/>
                <a:cs typeface="Arial" panose="020B0604020202020204" pitchFamily="34" charset="0"/>
              </a:rPr>
              <a:t>3</a:t>
            </a:r>
            <a:r>
              <a:rPr lang="en-US" sz="2400" b="1" dirty="0">
                <a:solidFill>
                  <a:srgbClr val="00B050"/>
                </a:solidFill>
                <a:latin typeface="+mj-lt"/>
                <a:cs typeface="Arial" panose="020B0604020202020204" pitchFamily="34" charset="0"/>
              </a:rPr>
              <a:t> hybrid orbitals </a:t>
            </a:r>
            <a:r>
              <a:rPr lang="en-US" sz="2400" dirty="0">
                <a:latin typeface="+mj-lt"/>
                <a:cs typeface="Arial" panose="020B0604020202020204" pitchFamily="34" charset="0"/>
              </a:rPr>
              <a:t>because each one has one part </a:t>
            </a:r>
            <a:r>
              <a:rPr lang="en-US" sz="2400" i="1" dirty="0">
                <a:latin typeface="+mj-lt"/>
                <a:cs typeface="Arial" panose="020B0604020202020204" pitchFamily="34" charset="0"/>
              </a:rPr>
              <a:t>s </a:t>
            </a:r>
            <a:r>
              <a:rPr lang="en-US" sz="2400" dirty="0">
                <a:latin typeface="+mj-lt"/>
                <a:cs typeface="Arial" panose="020B0604020202020204" pitchFamily="34" charset="0"/>
              </a:rPr>
              <a:t>character and three parts </a:t>
            </a:r>
            <a:r>
              <a:rPr lang="en-US" sz="2400" i="1" dirty="0">
                <a:latin typeface="+mj-lt"/>
                <a:cs typeface="Arial" panose="020B0604020202020204" pitchFamily="34" charset="0"/>
              </a:rPr>
              <a:t>p </a:t>
            </a:r>
            <a:r>
              <a:rPr lang="en-US" sz="2400" dirty="0">
                <a:latin typeface="+mj-lt"/>
                <a:cs typeface="Arial" panose="020B0604020202020204" pitchFamily="34" charset="0"/>
              </a:rPr>
              <a:t>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7"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798DC620-8A8A-4A69-A67C-E38E21E3ACE9}" type="slidenum">
              <a:rPr lang="en-US" altLang="en-US" sz="1200" smtClean="0">
                <a:solidFill>
                  <a:srgbClr val="FFFFFF"/>
                </a:solidFill>
              </a:rPr>
              <a:pPr>
                <a:lnSpc>
                  <a:spcPct val="80000"/>
                </a:lnSpc>
                <a:spcBef>
                  <a:spcPct val="0"/>
                </a:spcBef>
                <a:buClrTx/>
                <a:buSzTx/>
                <a:buFontTx/>
                <a:buNone/>
              </a:pPr>
              <a:t>23</a:t>
            </a:fld>
            <a:endParaRPr lang="en-US" altLang="en-US" sz="1200">
              <a:solidFill>
                <a:srgbClr val="FFFFFF"/>
              </a:solidFill>
            </a:endParaRPr>
          </a:p>
        </p:txBody>
      </p:sp>
      <p:sp>
        <p:nvSpPr>
          <p:cNvPr id="55299" name="Rectangle 3"/>
          <p:cNvSpPr>
            <a:spLocks noChangeArrowheads="1"/>
          </p:cNvSpPr>
          <p:nvPr/>
        </p:nvSpPr>
        <p:spPr bwMode="auto">
          <a:xfrm>
            <a:off x="977900" y="550863"/>
            <a:ext cx="10307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(Saturated Hydrocarbons: Alkanes </a:t>
            </a:r>
            <a:r>
              <a:rPr lang="en-US" altLang="en-US" sz="3600" b="1" i="1">
                <a:solidFill>
                  <a:srgbClr val="FF0000"/>
                </a:solidFill>
              </a:rPr>
              <a:t>sp</a:t>
            </a:r>
            <a:r>
              <a:rPr lang="en-US" altLang="en-US" sz="3600" b="1" i="1" baseline="30000">
                <a:solidFill>
                  <a:srgbClr val="FF0000"/>
                </a:solidFill>
              </a:rPr>
              <a:t>3</a:t>
            </a:r>
            <a:r>
              <a:rPr lang="en-US" altLang="en-US" sz="3600" b="1">
                <a:solidFill>
                  <a:srgbClr val="FF0000"/>
                </a:solidFill>
              </a:rPr>
              <a:t>)</a:t>
            </a:r>
          </a:p>
        </p:txBody>
      </p:sp>
      <p:pic>
        <p:nvPicPr>
          <p:cNvPr id="55300" name="Picture 2" descr="1"/>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2279650" y="4159250"/>
            <a:ext cx="72009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l="7372" t="8624" r="8763" b="15884"/>
          <a:stretch>
            <a:fillRect/>
          </a:stretch>
        </p:blipFill>
        <p:spPr bwMode="auto">
          <a:xfrm>
            <a:off x="2533650" y="2330450"/>
            <a:ext cx="1828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p:cNvPicPr>
            <a:picLocks noChangeAspect="1" noChangeArrowheads="1"/>
          </p:cNvPicPr>
          <p:nvPr/>
        </p:nvPicPr>
        <p:blipFill>
          <a:blip r:embed="rId5">
            <a:extLst>
              <a:ext uri="{28A0092B-C50C-407E-A947-70E740481C1C}">
                <a14:useLocalDpi xmlns:a14="http://schemas.microsoft.com/office/drawing/2010/main" val="0"/>
              </a:ext>
            </a:extLst>
          </a:blip>
          <a:srcRect l="4729" t="5328" r="5020" b="4608"/>
          <a:stretch>
            <a:fillRect/>
          </a:stretch>
        </p:blipFill>
        <p:spPr bwMode="auto">
          <a:xfrm>
            <a:off x="5021263" y="2136775"/>
            <a:ext cx="1846262"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3"/>
          <p:cNvPicPr>
            <a:picLocks noChangeAspect="1" noChangeArrowheads="1"/>
          </p:cNvPicPr>
          <p:nvPr/>
        </p:nvPicPr>
        <p:blipFill>
          <a:blip r:embed="rId6">
            <a:extLst>
              <a:ext uri="{28A0092B-C50C-407E-A947-70E740481C1C}">
                <a14:useLocalDpi xmlns:a14="http://schemas.microsoft.com/office/drawing/2010/main" val="0"/>
              </a:ext>
            </a:extLst>
          </a:blip>
          <a:srcRect l="9540" t="8925" r="9373" b="17311"/>
          <a:stretch>
            <a:fillRect/>
          </a:stretch>
        </p:blipFill>
        <p:spPr bwMode="auto">
          <a:xfrm>
            <a:off x="7789863" y="2354263"/>
            <a:ext cx="17526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20700" y="1527175"/>
            <a:ext cx="8305800"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Regular tetrahedron </a:t>
            </a:r>
            <a:r>
              <a:rPr lang="en-US" altLang="en-US" sz="2400" b="1" dirty="0">
                <a:latin typeface="+mj-lt"/>
                <a:cs typeface="Times New Roman" pitchFamily="18" charset="0"/>
              </a:rPr>
              <a:t>with all H-C-H </a:t>
            </a:r>
            <a:r>
              <a:rPr lang="en-US" altLang="en-US" sz="2400" b="1" dirty="0">
                <a:solidFill>
                  <a:srgbClr val="FF0000"/>
                </a:solidFill>
                <a:latin typeface="+mj-lt"/>
                <a:cs typeface="Times New Roman" pitchFamily="18" charset="0"/>
              </a:rPr>
              <a:t>bond angles of 109.5º.</a:t>
            </a:r>
            <a:endParaRPr lang="en-US" altLang="en-US" sz="2400" b="1" i="1" dirty="0">
              <a:latin typeface="+mj-lt"/>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55D08A6-56F5-4C18-AEF3-D7FCDF91A176}" type="slidenum">
              <a:rPr lang="en-US" altLang="en-US" sz="1200" smtClean="0">
                <a:solidFill>
                  <a:srgbClr val="FFFFFF"/>
                </a:solidFill>
              </a:rPr>
              <a:pPr>
                <a:lnSpc>
                  <a:spcPct val="80000"/>
                </a:lnSpc>
                <a:spcBef>
                  <a:spcPct val="0"/>
                </a:spcBef>
                <a:buClrTx/>
                <a:buSzTx/>
                <a:buFontTx/>
                <a:buNone/>
              </a:pPr>
              <a:t>24</a:t>
            </a:fld>
            <a:endParaRPr lang="en-US" altLang="en-US" sz="1200">
              <a:solidFill>
                <a:srgbClr val="FFFFFF"/>
              </a:solidFill>
            </a:endParaRPr>
          </a:p>
        </p:txBody>
      </p:sp>
      <p:sp>
        <p:nvSpPr>
          <p:cNvPr id="57347" name="Rectangle 3"/>
          <p:cNvSpPr>
            <a:spLocks noChangeArrowheads="1"/>
          </p:cNvSpPr>
          <p:nvPr/>
        </p:nvSpPr>
        <p:spPr bwMode="auto">
          <a:xfrm>
            <a:off x="730250" y="550863"/>
            <a:ext cx="1080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(Unsaturated Hydrocarbons: Alkenes </a:t>
            </a:r>
            <a:r>
              <a:rPr lang="en-US" altLang="en-US" sz="3600" b="1" i="1">
                <a:solidFill>
                  <a:srgbClr val="FF0000"/>
                </a:solidFill>
              </a:rPr>
              <a:t>sp</a:t>
            </a:r>
            <a:r>
              <a:rPr lang="en-US" altLang="en-US" sz="3600" b="1" i="1" baseline="30000">
                <a:solidFill>
                  <a:srgbClr val="FF0000"/>
                </a:solidFill>
              </a:rPr>
              <a:t>2</a:t>
            </a:r>
            <a:r>
              <a:rPr lang="en-US" altLang="en-US" sz="3600" b="1">
                <a:solidFill>
                  <a:srgbClr val="FF0000"/>
                </a:solidFill>
              </a:rPr>
              <a:t>)</a:t>
            </a:r>
          </a:p>
        </p:txBody>
      </p:sp>
      <p:sp>
        <p:nvSpPr>
          <p:cNvPr id="10" name="Rectangle 9"/>
          <p:cNvSpPr/>
          <p:nvPr/>
        </p:nvSpPr>
        <p:spPr>
          <a:xfrm>
            <a:off x="520700" y="1557338"/>
            <a:ext cx="11266488" cy="830262"/>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Combine only three of the orbitals, to make three equivalent </a:t>
            </a:r>
            <a:r>
              <a:rPr lang="en-US" sz="2400" b="1" i="1" dirty="0">
                <a:solidFill>
                  <a:srgbClr val="00B050"/>
                </a:solidFill>
                <a:latin typeface="+mj-lt"/>
                <a:cs typeface="Arial" panose="020B0604020202020204" pitchFamily="34" charset="0"/>
              </a:rPr>
              <a:t>sp</a:t>
            </a:r>
            <a:r>
              <a:rPr lang="en-US" sz="2400" b="1" i="1" baseline="30000" dirty="0">
                <a:solidFill>
                  <a:srgbClr val="00B050"/>
                </a:solidFill>
                <a:latin typeface="+mj-lt"/>
                <a:cs typeface="Arial" panose="020B0604020202020204" pitchFamily="34" charset="0"/>
              </a:rPr>
              <a:t>2</a:t>
            </a:r>
            <a:r>
              <a:rPr lang="en-US" sz="2400" b="1" dirty="0">
                <a:solidFill>
                  <a:srgbClr val="00B050"/>
                </a:solidFill>
                <a:latin typeface="+mj-lt"/>
                <a:cs typeface="Arial" panose="020B0604020202020204" pitchFamily="34" charset="0"/>
              </a:rPr>
              <a:t>-hybridized orbitals </a:t>
            </a:r>
            <a:r>
              <a:rPr lang="en-US" sz="2400" dirty="0">
                <a:latin typeface="+mj-lt"/>
                <a:cs typeface="Arial" panose="020B0604020202020204" pitchFamily="34" charset="0"/>
              </a:rPr>
              <a:t>(called </a:t>
            </a:r>
            <a:r>
              <a:rPr lang="en-US" sz="2400" i="1" dirty="0">
                <a:latin typeface="+mj-lt"/>
                <a:cs typeface="Arial" panose="020B0604020202020204" pitchFamily="34" charset="0"/>
              </a:rPr>
              <a:t>sp</a:t>
            </a:r>
            <a:r>
              <a:rPr lang="en-US" sz="2400" i="1" baseline="30000" dirty="0">
                <a:latin typeface="+mj-lt"/>
                <a:cs typeface="Arial" panose="020B0604020202020204" pitchFamily="34" charset="0"/>
              </a:rPr>
              <a:t>2</a:t>
            </a:r>
            <a:r>
              <a:rPr lang="en-US" sz="2400" dirty="0">
                <a:latin typeface="+mj-lt"/>
                <a:cs typeface="Arial" panose="020B0604020202020204" pitchFamily="34" charset="0"/>
              </a:rPr>
              <a:t> because they are formed by combining one s and two p orbitals)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l="1073" t="5457" r="3503" b="7321"/>
          <a:stretch>
            <a:fillRect/>
          </a:stretch>
        </p:blipFill>
        <p:spPr bwMode="auto">
          <a:xfrm>
            <a:off x="4106863" y="2417763"/>
            <a:ext cx="4000500" cy="20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t="2840" r="1697" b="5122"/>
          <a:stretch>
            <a:fillRect/>
          </a:stretch>
        </p:blipFill>
        <p:spPr bwMode="auto">
          <a:xfrm>
            <a:off x="7980363" y="4502150"/>
            <a:ext cx="3806825"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20700" y="4556125"/>
            <a:ext cx="7366000" cy="1570038"/>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Three valence electrons are placed in the three </a:t>
            </a:r>
            <a:r>
              <a:rPr lang="en-US" sz="2400" i="1" dirty="0">
                <a:latin typeface="+mj-lt"/>
                <a:cs typeface="Arial" panose="020B0604020202020204" pitchFamily="34" charset="0"/>
              </a:rPr>
              <a:t>sp</a:t>
            </a:r>
            <a:r>
              <a:rPr lang="en-US" sz="2400" baseline="30000" dirty="0">
                <a:latin typeface="+mj-lt"/>
                <a:cs typeface="Arial" panose="020B0604020202020204" pitchFamily="34" charset="0"/>
              </a:rPr>
              <a:t>2</a:t>
            </a:r>
            <a:r>
              <a:rPr lang="en-US" sz="2400" dirty="0">
                <a:latin typeface="+mj-lt"/>
                <a:cs typeface="Arial" panose="020B0604020202020204" pitchFamily="34" charset="0"/>
              </a:rPr>
              <a:t> orbitals. The fourth valence electron is placed in the remaining 2</a:t>
            </a:r>
            <a:r>
              <a:rPr lang="en-US" sz="2400" i="1" dirty="0">
                <a:latin typeface="+mj-lt"/>
                <a:cs typeface="Arial" panose="020B0604020202020204" pitchFamily="34" charset="0"/>
              </a:rPr>
              <a:t>p </a:t>
            </a:r>
            <a:r>
              <a:rPr lang="en-US" sz="2400" dirty="0">
                <a:latin typeface="+mj-lt"/>
                <a:cs typeface="Arial" panose="020B0604020202020204" pitchFamily="34" charset="0"/>
              </a:rPr>
              <a:t>orbital, whose axis is perpendicular to the plane formed by the three </a:t>
            </a:r>
            <a:r>
              <a:rPr lang="en-US" sz="2400" i="1" dirty="0">
                <a:latin typeface="+mj-lt"/>
                <a:cs typeface="Arial" panose="020B0604020202020204" pitchFamily="34" charset="0"/>
              </a:rPr>
              <a:t>sp</a:t>
            </a:r>
            <a:r>
              <a:rPr lang="en-US" sz="2400" baseline="30000" dirty="0">
                <a:latin typeface="+mj-lt"/>
                <a:cs typeface="Arial" panose="020B0604020202020204" pitchFamily="34" charset="0"/>
              </a:rPr>
              <a:t>2</a:t>
            </a:r>
            <a:r>
              <a:rPr lang="en-US" sz="2400" dirty="0">
                <a:latin typeface="+mj-lt"/>
                <a:cs typeface="Arial" panose="020B0604020202020204" pitchFamily="34" charset="0"/>
              </a:rPr>
              <a:t> hybrid orbitals</a:t>
            </a:r>
          </a:p>
        </p:txBody>
      </p:sp>
      <p:sp>
        <p:nvSpPr>
          <p:cNvPr id="15" name="TextBox 14"/>
          <p:cNvSpPr txBox="1">
            <a:spLocks noChangeArrowheads="1"/>
          </p:cNvSpPr>
          <p:nvPr/>
        </p:nvSpPr>
        <p:spPr bwMode="auto">
          <a:xfrm>
            <a:off x="520700" y="6207125"/>
            <a:ext cx="8305800" cy="461963"/>
          </a:xfrm>
          <a:prstGeom prst="rect">
            <a:avLst/>
          </a:prstGeom>
          <a:noFill/>
          <a:ln w="9525">
            <a:noFill/>
            <a:miter lim="800000"/>
            <a:headEnd/>
            <a:tailEnd/>
          </a:ln>
        </p:spPr>
        <p:txBody>
          <a:bodyPr>
            <a:spAutoFit/>
          </a:bodyPr>
          <a:lstStyle/>
          <a:p>
            <a:pPr marL="342900" indent="-342900" algn="just">
              <a:buFont typeface="Courier New" panose="02070309020205020404" pitchFamily="49" charset="0"/>
              <a:buChar char="o"/>
              <a:defRPr/>
            </a:pPr>
            <a:r>
              <a:rPr lang="en-US" altLang="en-US" sz="2400" b="1" dirty="0">
                <a:solidFill>
                  <a:srgbClr val="FF0000"/>
                </a:solidFill>
                <a:latin typeface="+mj-lt"/>
                <a:cs typeface="Times New Roman" pitchFamily="18" charset="0"/>
              </a:rPr>
              <a:t>A trigonal carbon </a:t>
            </a:r>
            <a:r>
              <a:rPr lang="en-US" altLang="en-US" sz="2400" b="1" dirty="0">
                <a:latin typeface="+mj-lt"/>
                <a:cs typeface="Times New Roman" pitchFamily="18" charset="0"/>
              </a:rPr>
              <a:t>with </a:t>
            </a:r>
            <a:r>
              <a:rPr lang="en-US" altLang="en-US" sz="2400" b="1" dirty="0">
                <a:solidFill>
                  <a:srgbClr val="FF0000"/>
                </a:solidFill>
                <a:latin typeface="+mj-lt"/>
                <a:cs typeface="Times New Roman" pitchFamily="18" charset="0"/>
              </a:rPr>
              <a:t>bond angles of 120º.</a:t>
            </a:r>
            <a:endParaRPr lang="en-US" altLang="en-US" sz="2400" b="1" i="1" dirty="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29466393-6C41-43D2-B5B0-B4A21DE85AC4}" type="slidenum">
              <a:rPr lang="en-US" altLang="en-US" sz="1200" smtClean="0">
                <a:solidFill>
                  <a:srgbClr val="FFFFFF"/>
                </a:solidFill>
              </a:rPr>
              <a:pPr>
                <a:lnSpc>
                  <a:spcPct val="80000"/>
                </a:lnSpc>
                <a:spcBef>
                  <a:spcPct val="0"/>
                </a:spcBef>
                <a:buClrTx/>
                <a:buSzTx/>
                <a:buFontTx/>
                <a:buNone/>
              </a:pPr>
              <a:t>25</a:t>
            </a:fld>
            <a:endParaRPr lang="en-US" altLang="en-US" sz="1200">
              <a:solidFill>
                <a:srgbClr val="FFFFFF"/>
              </a:solidFill>
            </a:endParaRPr>
          </a:p>
        </p:txBody>
      </p:sp>
      <p:sp>
        <p:nvSpPr>
          <p:cNvPr id="59395" name="Rectangle 3"/>
          <p:cNvSpPr>
            <a:spLocks noChangeArrowheads="1"/>
          </p:cNvSpPr>
          <p:nvPr/>
        </p:nvSpPr>
        <p:spPr bwMode="auto">
          <a:xfrm>
            <a:off x="3335338" y="550863"/>
            <a:ext cx="5592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(Alkenes </a:t>
            </a:r>
            <a:r>
              <a:rPr lang="en-US" altLang="en-US" sz="3600" b="1" i="1">
                <a:solidFill>
                  <a:srgbClr val="FF0000"/>
                </a:solidFill>
              </a:rPr>
              <a:t>sp</a:t>
            </a:r>
            <a:r>
              <a:rPr lang="en-US" altLang="en-US" sz="3600" b="1" i="1" baseline="30000">
                <a:solidFill>
                  <a:srgbClr val="FF0000"/>
                </a:solidFill>
              </a:rPr>
              <a:t>2</a:t>
            </a:r>
            <a:r>
              <a:rPr lang="en-US" altLang="en-US" sz="3600" b="1">
                <a:solidFill>
                  <a:srgbClr val="FF0000"/>
                </a:solidFill>
              </a:rPr>
              <a:t>)</a:t>
            </a: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l="8830" t="2806" r="4568" b="2888"/>
          <a:stretch>
            <a:fillRect/>
          </a:stretch>
        </p:blipFill>
        <p:spPr bwMode="auto">
          <a:xfrm>
            <a:off x="6743700" y="1677988"/>
            <a:ext cx="4708525" cy="512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2088" y="1711325"/>
            <a:ext cx="6335712" cy="1939925"/>
          </a:xfrm>
          <a:prstGeom prst="rect">
            <a:avLst/>
          </a:prstGeom>
        </p:spPr>
        <p:txBody>
          <a:bodyPr>
            <a:spAutoFit/>
          </a:bodyPr>
          <a:lstStyle/>
          <a:p>
            <a:pPr algn="just">
              <a:defRPr/>
            </a:pPr>
            <a:r>
              <a:rPr lang="en-US" sz="2400" dirty="0">
                <a:latin typeface="+mj-lt"/>
                <a:cs typeface="Arial" panose="020B0604020202020204" pitchFamily="34" charset="0"/>
              </a:rPr>
              <a:t>Schematic formation of a carbon–carbon double bond. Two </a:t>
            </a:r>
            <a:r>
              <a:rPr lang="en-US" sz="2400" i="1" dirty="0">
                <a:latin typeface="+mj-lt"/>
                <a:cs typeface="Arial" panose="020B0604020202020204" pitchFamily="34" charset="0"/>
              </a:rPr>
              <a:t>sp</a:t>
            </a:r>
            <a:r>
              <a:rPr lang="en-US" sz="2400" baseline="30000" dirty="0">
                <a:latin typeface="+mj-lt"/>
                <a:cs typeface="Arial" panose="020B0604020202020204" pitchFamily="34" charset="0"/>
              </a:rPr>
              <a:t>2</a:t>
            </a:r>
            <a:r>
              <a:rPr lang="en-US" sz="2400" dirty="0">
                <a:latin typeface="+mj-lt"/>
                <a:cs typeface="Arial" panose="020B0604020202020204" pitchFamily="34" charset="0"/>
              </a:rPr>
              <a:t> carbons form a sigma (s) bond (end-on overlap of two </a:t>
            </a:r>
            <a:r>
              <a:rPr lang="en-US" sz="2400" i="1" dirty="0">
                <a:latin typeface="+mj-lt"/>
                <a:cs typeface="Arial" panose="020B0604020202020204" pitchFamily="34" charset="0"/>
              </a:rPr>
              <a:t>sp</a:t>
            </a:r>
            <a:r>
              <a:rPr lang="en-US" sz="2400" baseline="30000" dirty="0">
                <a:latin typeface="+mj-lt"/>
                <a:cs typeface="Arial" panose="020B0604020202020204" pitchFamily="34" charset="0"/>
              </a:rPr>
              <a:t>2</a:t>
            </a:r>
            <a:r>
              <a:rPr lang="en-US" sz="2400" dirty="0">
                <a:latin typeface="+mj-lt"/>
                <a:cs typeface="Arial" panose="020B0604020202020204" pitchFamily="34" charset="0"/>
              </a:rPr>
              <a:t> orbitals) and a pi (p) bond (lateral overlap of two properly aligned </a:t>
            </a:r>
            <a:r>
              <a:rPr lang="en-US" sz="2400" i="1" dirty="0">
                <a:latin typeface="+mj-lt"/>
                <a:cs typeface="Arial" panose="020B0604020202020204" pitchFamily="34" charset="0"/>
              </a:rPr>
              <a:t>p </a:t>
            </a:r>
            <a:r>
              <a:rPr lang="en-US" sz="2400" dirty="0">
                <a:latin typeface="+mj-lt"/>
                <a:cs typeface="Arial" panose="020B0604020202020204" pitchFamily="34" charset="0"/>
              </a:rPr>
              <a:t>orbitals).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50FED76-28B8-4E5E-B439-75FDFDB4D106}" type="slidenum">
              <a:rPr lang="en-US" altLang="en-US" sz="1200" smtClean="0">
                <a:solidFill>
                  <a:srgbClr val="FFFFFF"/>
                </a:solidFill>
              </a:rPr>
              <a:pPr>
                <a:lnSpc>
                  <a:spcPct val="80000"/>
                </a:lnSpc>
                <a:spcBef>
                  <a:spcPct val="0"/>
                </a:spcBef>
                <a:buClrTx/>
                <a:buSzTx/>
                <a:buFontTx/>
                <a:buNone/>
              </a:pPr>
              <a:t>26</a:t>
            </a:fld>
            <a:endParaRPr lang="en-US" altLang="en-US" sz="1200">
              <a:solidFill>
                <a:srgbClr val="FFFFFF"/>
              </a:solidFill>
            </a:endParaRPr>
          </a:p>
        </p:txBody>
      </p:sp>
      <p:sp>
        <p:nvSpPr>
          <p:cNvPr id="61443" name="Rectangle 6"/>
          <p:cNvSpPr>
            <a:spLocks noChangeArrowheads="1"/>
          </p:cNvSpPr>
          <p:nvPr/>
        </p:nvSpPr>
        <p:spPr bwMode="auto">
          <a:xfrm>
            <a:off x="801688" y="550863"/>
            <a:ext cx="10661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(Unsaturated Hydrocarbons: Alkynes </a:t>
            </a:r>
            <a:r>
              <a:rPr lang="en-US" altLang="en-US" sz="3600" b="1" i="1">
                <a:solidFill>
                  <a:srgbClr val="FF0000"/>
                </a:solidFill>
              </a:rPr>
              <a:t>sp</a:t>
            </a:r>
            <a:r>
              <a:rPr lang="en-US" altLang="en-US" sz="3600" b="1">
                <a:solidFill>
                  <a:srgbClr val="FF0000"/>
                </a:solidFill>
              </a:rPr>
              <a:t>)</a:t>
            </a:r>
          </a:p>
        </p:txBody>
      </p:sp>
      <p:sp>
        <p:nvSpPr>
          <p:cNvPr id="8" name="Rectangle 7"/>
          <p:cNvSpPr/>
          <p:nvPr/>
        </p:nvSpPr>
        <p:spPr>
          <a:xfrm>
            <a:off x="428625" y="1508125"/>
            <a:ext cx="11358563" cy="830263"/>
          </a:xfrm>
          <a:prstGeom prst="rect">
            <a:avLst/>
          </a:prstGeom>
        </p:spPr>
        <p:txBody>
          <a:bodyPr>
            <a:spAutoFit/>
          </a:bodyPr>
          <a:lstStyle/>
          <a:p>
            <a:pPr marL="342900" indent="-342900" algn="just">
              <a:buFont typeface="Courier New" panose="02070309020205020404" pitchFamily="49" charset="0"/>
              <a:buChar char="o"/>
              <a:defRPr/>
            </a:pPr>
            <a:r>
              <a:rPr lang="en-US" sz="2400" dirty="0">
                <a:latin typeface="+mj-lt"/>
              </a:rPr>
              <a:t>The carbon atom of an acetylene is connected to only </a:t>
            </a:r>
            <a:r>
              <a:rPr lang="en-US" sz="2400" i="1" dirty="0">
                <a:latin typeface="+mj-lt"/>
              </a:rPr>
              <a:t>two </a:t>
            </a:r>
            <a:r>
              <a:rPr lang="en-US" sz="2400" dirty="0">
                <a:latin typeface="+mj-lt"/>
              </a:rPr>
              <a:t>other atoms. Therefore, we combine the 2</a:t>
            </a:r>
            <a:r>
              <a:rPr lang="en-US" sz="2400" i="1" dirty="0">
                <a:latin typeface="+mj-lt"/>
              </a:rPr>
              <a:t>s </a:t>
            </a:r>
            <a:r>
              <a:rPr lang="en-US" sz="2400" dirty="0">
                <a:latin typeface="+mj-lt"/>
              </a:rPr>
              <a:t>orbital with only one 2</a:t>
            </a:r>
            <a:r>
              <a:rPr lang="en-US" sz="2400" i="1" dirty="0">
                <a:latin typeface="+mj-lt"/>
              </a:rPr>
              <a:t>p </a:t>
            </a:r>
            <a:r>
              <a:rPr lang="en-US" sz="2400" dirty="0">
                <a:latin typeface="+mj-lt"/>
              </a:rPr>
              <a:t>orbital to make two </a:t>
            </a:r>
            <a:r>
              <a:rPr lang="en-US" sz="2400" b="1" i="1" dirty="0" err="1">
                <a:solidFill>
                  <a:srgbClr val="00B050"/>
                </a:solidFill>
                <a:latin typeface="+mj-lt"/>
              </a:rPr>
              <a:t>sp</a:t>
            </a:r>
            <a:r>
              <a:rPr lang="en-US" sz="2400" b="1" dirty="0">
                <a:solidFill>
                  <a:srgbClr val="00B050"/>
                </a:solidFill>
                <a:latin typeface="+mj-lt"/>
              </a:rPr>
              <a:t>-hybrid orbitals</a:t>
            </a:r>
            <a:endParaRPr lang="en-US" sz="2400" dirty="0">
              <a:solidFill>
                <a:srgbClr val="00B050"/>
              </a:solidFill>
              <a:latin typeface="+mj-lt"/>
              <a:cs typeface="Arial" panose="020B0604020202020204" pitchFamily="34" charset="0"/>
            </a:endParaRPr>
          </a:p>
        </p:txBody>
      </p:sp>
      <p:sp>
        <p:nvSpPr>
          <p:cNvPr id="12" name="TextBox 11"/>
          <p:cNvSpPr txBox="1"/>
          <p:nvPr/>
        </p:nvSpPr>
        <p:spPr>
          <a:xfrm>
            <a:off x="428625" y="5084763"/>
            <a:ext cx="9053513" cy="460375"/>
          </a:xfrm>
          <a:prstGeom prst="rect">
            <a:avLst/>
          </a:prstGeom>
          <a:noFill/>
        </p:spPr>
        <p:txBody>
          <a:bodyPr>
            <a:spAutoFit/>
          </a:bodyPr>
          <a:lstStyle/>
          <a:p>
            <a:pPr marL="342900" indent="-342900" algn="just">
              <a:buFont typeface="Courier New" panose="02070309020205020404" pitchFamily="49" charset="0"/>
              <a:buChar char="o"/>
              <a:defRPr/>
            </a:pPr>
            <a:r>
              <a:rPr lang="en-US" sz="2400" dirty="0">
                <a:latin typeface="+mj-lt"/>
                <a:cs typeface="Arial" panose="020B0604020202020204" pitchFamily="34" charset="0"/>
              </a:rPr>
              <a:t>The angle between the two hybrid orbitals is </a:t>
            </a:r>
            <a:r>
              <a:rPr lang="en-US" sz="2400" dirty="0">
                <a:solidFill>
                  <a:srgbClr val="00B050"/>
                </a:solidFill>
                <a:latin typeface="+mj-lt"/>
                <a:cs typeface="Arial" panose="020B0604020202020204" pitchFamily="34" charset="0"/>
              </a:rPr>
              <a:t>180°</a:t>
            </a:r>
            <a:endParaRPr lang="en-US" sz="2400" i="1" dirty="0">
              <a:solidFill>
                <a:srgbClr val="00B050"/>
              </a:solidFill>
              <a:latin typeface="+mj-lt"/>
              <a:cs typeface="Arial" panose="020B0604020202020204" pitchFamily="34" charset="0"/>
            </a:endParaRPr>
          </a:p>
        </p:txBody>
      </p:sp>
      <p:sp>
        <p:nvSpPr>
          <p:cNvPr id="13" name="TextBox 12"/>
          <p:cNvSpPr txBox="1"/>
          <p:nvPr/>
        </p:nvSpPr>
        <p:spPr>
          <a:xfrm>
            <a:off x="428625" y="5659438"/>
            <a:ext cx="3733800" cy="460375"/>
          </a:xfrm>
          <a:prstGeom prst="rect">
            <a:avLst/>
          </a:prstGeom>
          <a:noFill/>
        </p:spPr>
        <p:txBody>
          <a:bodyPr>
            <a:spAutoFit/>
          </a:bodyPr>
          <a:lstStyle/>
          <a:p>
            <a:pPr marL="342900" indent="-342900" algn="just">
              <a:buFont typeface="Courier New" panose="02070309020205020404" pitchFamily="49" charset="0"/>
              <a:buChar char="o"/>
              <a:defRPr/>
            </a:pPr>
            <a:r>
              <a:rPr lang="en-US" sz="2400" dirty="0">
                <a:solidFill>
                  <a:srgbClr val="00B050"/>
                </a:solidFill>
                <a:latin typeface="+mj-lt"/>
                <a:cs typeface="Arial" panose="020B0604020202020204" pitchFamily="34" charset="0"/>
              </a:rPr>
              <a:t>Linear</a:t>
            </a:r>
            <a:endParaRPr lang="en-US" sz="2400" i="1" dirty="0">
              <a:solidFill>
                <a:srgbClr val="00B050"/>
              </a:solidFill>
              <a:latin typeface="+mj-lt"/>
              <a:cs typeface="Arial" panose="020B060402020202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2998" t="10255" r="8336" b="5405"/>
          <a:stretch>
            <a:fillRect/>
          </a:stretch>
        </p:blipFill>
        <p:spPr bwMode="auto">
          <a:xfrm>
            <a:off x="4162425" y="2451100"/>
            <a:ext cx="3933825" cy="24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l="1369" r="4143" b="11520"/>
          <a:stretch>
            <a:fillRect/>
          </a:stretch>
        </p:blipFill>
        <p:spPr bwMode="auto">
          <a:xfrm>
            <a:off x="3659188" y="5643563"/>
            <a:ext cx="5975350" cy="95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1+#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1"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AA01EC3-4211-4E8A-8459-88869B6D9B39}" type="slidenum">
              <a:rPr lang="en-US" altLang="en-US" sz="1200" smtClean="0">
                <a:solidFill>
                  <a:srgbClr val="FFFFFF"/>
                </a:solidFill>
              </a:rPr>
              <a:pPr>
                <a:lnSpc>
                  <a:spcPct val="80000"/>
                </a:lnSpc>
                <a:spcBef>
                  <a:spcPct val="0"/>
                </a:spcBef>
                <a:buClrTx/>
                <a:buSzTx/>
                <a:buFontTx/>
                <a:buNone/>
              </a:pPr>
              <a:t>27</a:t>
            </a:fld>
            <a:endParaRPr lang="en-US" altLang="en-US" sz="1200">
              <a:solidFill>
                <a:srgbClr val="FFFFFF"/>
              </a:solidFill>
            </a:endParaRPr>
          </a:p>
        </p:txBody>
      </p:sp>
      <p:sp>
        <p:nvSpPr>
          <p:cNvPr id="63491" name="Rectangle 6"/>
          <p:cNvSpPr>
            <a:spLocks noChangeArrowheads="1"/>
          </p:cNvSpPr>
          <p:nvPr/>
        </p:nvSpPr>
        <p:spPr bwMode="auto">
          <a:xfrm>
            <a:off x="3497263" y="550863"/>
            <a:ext cx="527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Hybridization (Alkynes </a:t>
            </a:r>
            <a:r>
              <a:rPr lang="en-US" altLang="en-US" sz="3600" b="1" i="1">
                <a:solidFill>
                  <a:srgbClr val="FF0000"/>
                </a:solidFill>
              </a:rPr>
              <a:t>sp</a:t>
            </a:r>
            <a:r>
              <a:rPr lang="en-US" altLang="en-US" sz="3600" b="1">
                <a:solidFill>
                  <a:srgbClr val="FF0000"/>
                </a:solidFill>
              </a:rPr>
              <a:t>)</a:t>
            </a: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l="9377" t="2036" r="2975" b="4213"/>
          <a:stretch>
            <a:fillRect/>
          </a:stretch>
        </p:blipFill>
        <p:spPr bwMode="auto">
          <a:xfrm>
            <a:off x="7032625" y="1546225"/>
            <a:ext cx="4891088"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20700" y="1692275"/>
            <a:ext cx="5935663" cy="1938338"/>
          </a:xfrm>
          <a:prstGeom prst="rect">
            <a:avLst/>
          </a:prstGeom>
        </p:spPr>
        <p:txBody>
          <a:bodyPr>
            <a:spAutoFit/>
          </a:bodyPr>
          <a:lstStyle/>
          <a:p>
            <a:pPr algn="just">
              <a:defRPr/>
            </a:pPr>
            <a:r>
              <a:rPr lang="en-US" sz="2400" dirty="0">
                <a:latin typeface="+mj-lt"/>
                <a:cs typeface="Arial" panose="020B0604020202020204" pitchFamily="34" charset="0"/>
              </a:rPr>
              <a:t>A triple bond consists of the end-on overlap of two </a:t>
            </a:r>
            <a:r>
              <a:rPr lang="en-US" sz="2400" i="1" dirty="0" err="1">
                <a:latin typeface="+mj-lt"/>
                <a:cs typeface="Arial" panose="020B0604020202020204" pitchFamily="34" charset="0"/>
              </a:rPr>
              <a:t>sp</a:t>
            </a:r>
            <a:r>
              <a:rPr lang="en-US" sz="2400" dirty="0">
                <a:latin typeface="+mj-lt"/>
                <a:cs typeface="Arial" panose="020B0604020202020204" pitchFamily="34" charset="0"/>
              </a:rPr>
              <a:t>-hybrid orbitals to form a </a:t>
            </a:r>
            <a:r>
              <a:rPr lang="en-US" sz="2400" dirty="0">
                <a:latin typeface="+mj-lt"/>
                <a:cs typeface="Arial" panose="020B0604020202020204" pitchFamily="34" charset="0"/>
                <a:sym typeface="Symbol"/>
              </a:rPr>
              <a:t></a:t>
            </a:r>
            <a:r>
              <a:rPr lang="en-US" sz="2400" dirty="0">
                <a:latin typeface="+mj-lt"/>
                <a:cs typeface="Arial" panose="020B0604020202020204" pitchFamily="34" charset="0"/>
              </a:rPr>
              <a:t> bond and the lateral overlap of two sets of parallel-oriented </a:t>
            </a:r>
            <a:r>
              <a:rPr lang="en-US" sz="2400" i="1" dirty="0">
                <a:latin typeface="+mj-lt"/>
                <a:cs typeface="Arial" panose="020B0604020202020204" pitchFamily="34" charset="0"/>
              </a:rPr>
              <a:t>p </a:t>
            </a:r>
            <a:r>
              <a:rPr lang="en-US" sz="2400" dirty="0">
                <a:latin typeface="+mj-lt"/>
                <a:cs typeface="Arial" panose="020B0604020202020204" pitchFamily="34" charset="0"/>
              </a:rPr>
              <a:t>orbitals to form two mutually perpendicular </a:t>
            </a:r>
            <a:r>
              <a:rPr lang="en-US" sz="2400" dirty="0">
                <a:latin typeface="+mj-lt"/>
                <a:cs typeface="Arial" panose="020B0604020202020204" pitchFamily="34" charset="0"/>
                <a:sym typeface="Symbol"/>
              </a:rPr>
              <a:t></a:t>
            </a:r>
            <a:r>
              <a:rPr lang="en-US" sz="2400" dirty="0">
                <a:latin typeface="+mj-lt"/>
                <a:cs typeface="Arial" panose="020B0604020202020204" pitchFamily="34" charset="0"/>
              </a:rPr>
              <a:t> bonds.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222999F-765C-4FB5-872F-1FB18268EF3F}" type="slidenum">
              <a:rPr lang="en-US" altLang="en-US" sz="1200" smtClean="0">
                <a:solidFill>
                  <a:srgbClr val="FFFFFF"/>
                </a:solidFill>
              </a:rPr>
              <a:pPr>
                <a:lnSpc>
                  <a:spcPct val="80000"/>
                </a:lnSpc>
                <a:spcBef>
                  <a:spcPct val="0"/>
                </a:spcBef>
                <a:buClrTx/>
                <a:buSzTx/>
                <a:buFontTx/>
                <a:buNone/>
              </a:pPr>
              <a:t>28</a:t>
            </a:fld>
            <a:endParaRPr lang="en-US" altLang="en-US" sz="1200">
              <a:solidFill>
                <a:srgbClr val="FFFFFF"/>
              </a:solidFill>
            </a:endParaRPr>
          </a:p>
        </p:txBody>
      </p:sp>
      <p:sp>
        <p:nvSpPr>
          <p:cNvPr id="65539" name="Rectangle 3"/>
          <p:cNvSpPr>
            <a:spLocks noChangeArrowheads="1"/>
          </p:cNvSpPr>
          <p:nvPr/>
        </p:nvSpPr>
        <p:spPr bwMode="auto">
          <a:xfrm>
            <a:off x="4578350" y="550863"/>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Inductive Effect</a:t>
            </a:r>
          </a:p>
        </p:txBody>
      </p:sp>
      <p:sp>
        <p:nvSpPr>
          <p:cNvPr id="7" name="Rectangle 3"/>
          <p:cNvSpPr>
            <a:spLocks noChangeArrowheads="1"/>
          </p:cNvSpPr>
          <p:nvPr/>
        </p:nvSpPr>
        <p:spPr bwMode="auto">
          <a:xfrm>
            <a:off x="550863" y="1641475"/>
            <a:ext cx="11090275" cy="2986088"/>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342900" indent="-342900" algn="just">
              <a:spcAft>
                <a:spcPts val="600"/>
              </a:spcAft>
              <a:buFont typeface="Courier New" panose="02070309020205020404" pitchFamily="49" charset="0"/>
              <a:buChar char="o"/>
              <a:defRPr/>
            </a:pPr>
            <a:r>
              <a:rPr lang="en-US" sz="2400" b="1" dirty="0">
                <a:solidFill>
                  <a:srgbClr val="FF0000"/>
                </a:solidFill>
                <a:latin typeface="+mj-lt"/>
                <a:cs typeface="Sakkal Majalla" panose="02000000000000000000" pitchFamily="2" charset="-78"/>
              </a:rPr>
              <a:t>Inductive effect </a:t>
            </a:r>
            <a:r>
              <a:rPr lang="en-US" sz="2400" dirty="0">
                <a:solidFill>
                  <a:srgbClr val="002060"/>
                </a:solidFill>
                <a:latin typeface="+mj-lt"/>
                <a:cs typeface="Sakkal Majalla" panose="02000000000000000000" pitchFamily="2" charset="-78"/>
              </a:rPr>
              <a:t>can be defined as </a:t>
            </a:r>
            <a:r>
              <a:rPr lang="en-US" sz="2400" i="1" dirty="0">
                <a:solidFill>
                  <a:srgbClr val="0033CC"/>
                </a:solidFill>
                <a:latin typeface="+mj-lt"/>
                <a:cs typeface="Sakkal Majalla" panose="02000000000000000000" pitchFamily="2" charset="-78"/>
              </a:rPr>
              <a:t>the permanent displacement of electrons forming a covalent bond (</a:t>
            </a:r>
            <a:r>
              <a:rPr lang="en-US" altLang="en-US" sz="2400" i="1" dirty="0">
                <a:solidFill>
                  <a:srgbClr val="0033CC"/>
                </a:solidFill>
                <a:latin typeface="+mj-lt"/>
                <a:cs typeface="Sakkal Majalla" panose="02000000000000000000" pitchFamily="2" charset="-78"/>
              </a:rPr>
              <a:t>sigma σ bonds ) </a:t>
            </a:r>
            <a:r>
              <a:rPr lang="en-US" sz="2400" i="1" dirty="0">
                <a:solidFill>
                  <a:srgbClr val="0033CC"/>
                </a:solidFill>
                <a:latin typeface="+mj-lt"/>
                <a:cs typeface="Sakkal Majalla" panose="02000000000000000000" pitchFamily="2" charset="-78"/>
              </a:rPr>
              <a:t>towards the more electronegative element or group</a:t>
            </a:r>
            <a:r>
              <a:rPr lang="en-US" sz="2400" dirty="0">
                <a:solidFill>
                  <a:srgbClr val="002060"/>
                </a:solidFill>
                <a:latin typeface="+mj-lt"/>
                <a:cs typeface="Sakkal Majalla" panose="02000000000000000000" pitchFamily="2" charset="-78"/>
              </a:rPr>
              <a:t>.</a:t>
            </a:r>
          </a:p>
          <a:p>
            <a:pPr marL="342900" indent="-342900" algn="just">
              <a:spcAft>
                <a:spcPts val="600"/>
              </a:spcAft>
              <a:buFont typeface="Courier New" panose="02070309020205020404" pitchFamily="49" charset="0"/>
              <a:buChar char="o"/>
              <a:defRPr/>
            </a:pPr>
            <a:endParaRPr lang="en-US" sz="2400" dirty="0">
              <a:solidFill>
                <a:srgbClr val="002060"/>
              </a:solidFill>
              <a:latin typeface="+mj-lt"/>
              <a:cs typeface="Sakkal Majalla" panose="02000000000000000000" pitchFamily="2" charset="-78"/>
            </a:endParaRPr>
          </a:p>
          <a:p>
            <a:pPr marL="342900" indent="-342900" algn="just">
              <a:spcAft>
                <a:spcPts val="600"/>
              </a:spcAft>
              <a:buFont typeface="Courier New" panose="02070309020205020404" pitchFamily="49" charset="0"/>
              <a:buChar char="o"/>
              <a:defRPr/>
            </a:pPr>
            <a:r>
              <a:rPr lang="en-US" sz="2400" dirty="0">
                <a:latin typeface="+mj-lt"/>
                <a:cs typeface="Sakkal Majalla" panose="02000000000000000000" pitchFamily="2" charset="-78"/>
              </a:rPr>
              <a:t>The inductive effect is represented by the symbol, the arrow pointing towards the more electronegative element or group of elements. </a:t>
            </a:r>
          </a:p>
          <a:p>
            <a:pPr lvl="1" algn="just">
              <a:spcAft>
                <a:spcPts val="600"/>
              </a:spcAft>
              <a:buSzPct val="100000"/>
              <a:defRPr/>
            </a:pPr>
            <a:r>
              <a:rPr lang="en-US" altLang="en-US" sz="2400" dirty="0">
                <a:solidFill>
                  <a:srgbClr val="00B050"/>
                </a:solidFill>
                <a:latin typeface="+mj-lt"/>
                <a:cs typeface="Sakkal Majalla" panose="02000000000000000000" pitchFamily="2" charset="-78"/>
              </a:rPr>
              <a:t>(+ I) effect if the substituent electron-donating</a:t>
            </a:r>
          </a:p>
          <a:p>
            <a:pPr lvl="1" algn="just">
              <a:spcAft>
                <a:spcPts val="600"/>
              </a:spcAft>
              <a:buSzPct val="100000"/>
              <a:defRPr/>
            </a:pPr>
            <a:r>
              <a:rPr lang="en-US" altLang="en-US" sz="2400" dirty="0">
                <a:solidFill>
                  <a:srgbClr val="00B050"/>
                </a:solidFill>
                <a:latin typeface="+mj-lt"/>
                <a:cs typeface="Sakkal Majalla" panose="02000000000000000000" pitchFamily="2" charset="-78"/>
              </a:rPr>
              <a:t>(- I) effect if the substituent electron-withdrawing </a:t>
            </a:r>
          </a:p>
        </p:txBody>
      </p:sp>
      <p:sp>
        <p:nvSpPr>
          <p:cNvPr id="12" name="Rectangle 11"/>
          <p:cNvSpPr/>
          <p:nvPr/>
        </p:nvSpPr>
        <p:spPr>
          <a:xfrm>
            <a:off x="681038" y="5853113"/>
            <a:ext cx="11144250" cy="882650"/>
          </a:xfrm>
          <a:prstGeom prst="rect">
            <a:avLst/>
          </a:prstGeom>
        </p:spPr>
        <p:txBody>
          <a:bodyPr>
            <a:spAutoFit/>
          </a:bodyPr>
          <a:lstStyle/>
          <a:p>
            <a:pPr>
              <a:lnSpc>
                <a:spcPct val="107000"/>
              </a:lnSpc>
              <a:spcBef>
                <a:spcPts val="0"/>
              </a:spcBef>
              <a:spcAft>
                <a:spcPts val="0"/>
              </a:spcAft>
              <a:defRPr/>
            </a:pPr>
            <a:r>
              <a:rPr lang="en-US" sz="2400" dirty="0">
                <a:solidFill>
                  <a:srgbClr val="002060"/>
                </a:solidFill>
                <a:latin typeface="+mj-lt"/>
                <a:ea typeface="Calibri" panose="020F0502020204030204" pitchFamily="34" charset="0"/>
                <a:cs typeface="Arial" panose="020B0604020202020204" pitchFamily="34" charset="0"/>
              </a:rPr>
              <a:t>Electron-donating substituents (+I): </a:t>
            </a:r>
            <a:r>
              <a:rPr lang="en-US" sz="2400" dirty="0">
                <a:latin typeface="+mj-lt"/>
                <a:ea typeface="Calibri" panose="020F0502020204030204" pitchFamily="34" charset="0"/>
                <a:cs typeface="Arial" panose="020B0604020202020204" pitchFamily="34" charset="0"/>
              </a:rPr>
              <a:t>-CH</a:t>
            </a:r>
            <a:r>
              <a:rPr lang="en-US" sz="2400" baseline="-25000" dirty="0">
                <a:latin typeface="+mj-lt"/>
                <a:ea typeface="Calibri" panose="020F0502020204030204" pitchFamily="34" charset="0"/>
                <a:cs typeface="Arial" panose="020B0604020202020204" pitchFamily="34" charset="0"/>
              </a:rPr>
              <a:t>3</a:t>
            </a:r>
            <a:r>
              <a:rPr lang="en-US" sz="2400" dirty="0">
                <a:latin typeface="+mj-lt"/>
                <a:ea typeface="Calibri" panose="020F0502020204030204" pitchFamily="34" charset="0"/>
                <a:cs typeface="Arial" panose="020B0604020202020204" pitchFamily="34" charset="0"/>
              </a:rPr>
              <a:t>, -C</a:t>
            </a:r>
            <a:r>
              <a:rPr lang="en-US" sz="2400" baseline="-25000" dirty="0">
                <a:latin typeface="+mj-lt"/>
                <a:ea typeface="Calibri" panose="020F0502020204030204" pitchFamily="34" charset="0"/>
                <a:cs typeface="Arial" panose="020B0604020202020204" pitchFamily="34" charset="0"/>
              </a:rPr>
              <a:t>2</a:t>
            </a:r>
            <a:r>
              <a:rPr lang="en-US" sz="2400" dirty="0">
                <a:latin typeface="+mj-lt"/>
                <a:ea typeface="Calibri" panose="020F0502020204030204" pitchFamily="34" charset="0"/>
                <a:cs typeface="Arial" panose="020B0604020202020204" pitchFamily="34" charset="0"/>
              </a:rPr>
              <a:t>H</a:t>
            </a:r>
            <a:r>
              <a:rPr lang="en-US" sz="2400" baseline="-25000" dirty="0">
                <a:latin typeface="+mj-lt"/>
                <a:ea typeface="Calibri" panose="020F0502020204030204" pitchFamily="34" charset="0"/>
                <a:cs typeface="Arial" panose="020B0604020202020204" pitchFamily="34" charset="0"/>
              </a:rPr>
              <a:t>5</a:t>
            </a:r>
            <a:r>
              <a:rPr lang="en-US" sz="2400" dirty="0">
                <a:latin typeface="+mj-lt"/>
                <a:ea typeface="Calibri" panose="020F0502020204030204" pitchFamily="34" charset="0"/>
                <a:cs typeface="Arial" panose="020B0604020202020204" pitchFamily="34" charset="0"/>
              </a:rPr>
              <a:t>,….</a:t>
            </a:r>
          </a:p>
          <a:p>
            <a:pPr>
              <a:lnSpc>
                <a:spcPct val="107000"/>
              </a:lnSpc>
              <a:spcBef>
                <a:spcPts val="0"/>
              </a:spcBef>
              <a:spcAft>
                <a:spcPts val="0"/>
              </a:spcAft>
              <a:defRPr/>
            </a:pPr>
            <a:r>
              <a:rPr lang="en-US" sz="2400" dirty="0">
                <a:solidFill>
                  <a:srgbClr val="002060"/>
                </a:solidFill>
                <a:latin typeface="+mj-lt"/>
                <a:ea typeface="Calibri" panose="020F0502020204030204" pitchFamily="34" charset="0"/>
                <a:cs typeface="Arial" panose="020B0604020202020204" pitchFamily="34" charset="0"/>
              </a:rPr>
              <a:t>Electron-withdrawing substituents (-I): </a:t>
            </a:r>
            <a:r>
              <a:rPr lang="en-US" sz="2400" dirty="0">
                <a:latin typeface="+mj-lt"/>
                <a:ea typeface="Calibri" panose="020F0502020204030204" pitchFamily="34" charset="0"/>
                <a:cs typeface="Arial" panose="020B0604020202020204" pitchFamily="34" charset="0"/>
              </a:rPr>
              <a:t>-NO</a:t>
            </a:r>
            <a:r>
              <a:rPr lang="en-US" sz="2400" baseline="-25000" dirty="0">
                <a:latin typeface="+mj-lt"/>
                <a:ea typeface="Calibri" panose="020F0502020204030204" pitchFamily="34" charset="0"/>
                <a:cs typeface="Arial" panose="020B0604020202020204" pitchFamily="34" charset="0"/>
              </a:rPr>
              <a:t>2</a:t>
            </a:r>
            <a:r>
              <a:rPr lang="en-US" sz="2400" dirty="0">
                <a:latin typeface="+mj-lt"/>
                <a:ea typeface="Calibri" panose="020F0502020204030204" pitchFamily="34" charset="0"/>
                <a:cs typeface="Arial" panose="020B0604020202020204" pitchFamily="34" charset="0"/>
              </a:rPr>
              <a:t>, -CN, -SO</a:t>
            </a:r>
            <a:r>
              <a:rPr lang="en-US" sz="2400" baseline="-25000" dirty="0">
                <a:latin typeface="+mj-lt"/>
                <a:ea typeface="Calibri" panose="020F0502020204030204" pitchFamily="34" charset="0"/>
                <a:cs typeface="Arial" panose="020B0604020202020204" pitchFamily="34" charset="0"/>
              </a:rPr>
              <a:t>3</a:t>
            </a:r>
            <a:r>
              <a:rPr lang="en-US" sz="2400" dirty="0">
                <a:latin typeface="+mj-lt"/>
                <a:ea typeface="Calibri" panose="020F0502020204030204" pitchFamily="34" charset="0"/>
                <a:cs typeface="Arial" panose="020B0604020202020204" pitchFamily="34" charset="0"/>
              </a:rPr>
              <a:t>H, COOH, COOR, </a:t>
            </a:r>
            <a:r>
              <a:rPr lang="en-US" sz="2400" dirty="0">
                <a:ea typeface="Calibri" panose="020F0502020204030204" pitchFamily="34" charset="0"/>
                <a:cs typeface="Arial" panose="020B0604020202020204" pitchFamily="34" charset="0"/>
              </a:rPr>
              <a:t>NH</a:t>
            </a:r>
            <a:r>
              <a:rPr lang="en-US" sz="2400" baseline="-25000" dirty="0">
                <a:ea typeface="Calibri" panose="020F0502020204030204" pitchFamily="34" charset="0"/>
                <a:cs typeface="Arial" panose="020B0604020202020204" pitchFamily="34" charset="0"/>
              </a:rPr>
              <a:t>2</a:t>
            </a:r>
            <a:r>
              <a:rPr lang="en-US" sz="2400" dirty="0">
                <a:ea typeface="Calibri" panose="020F0502020204030204" pitchFamily="34" charset="0"/>
                <a:cs typeface="Arial" panose="020B0604020202020204" pitchFamily="34" charset="0"/>
              </a:rPr>
              <a:t>, OH, OCH</a:t>
            </a:r>
            <a:r>
              <a:rPr lang="en-US" sz="2400" baseline="-25000" dirty="0">
                <a:ea typeface="Calibri" panose="020F0502020204030204" pitchFamily="34" charset="0"/>
                <a:cs typeface="Arial" panose="020B0604020202020204" pitchFamily="34" charset="0"/>
              </a:rPr>
              <a:t>3</a:t>
            </a:r>
            <a:r>
              <a:rPr lang="en-US" sz="2400" dirty="0">
                <a:latin typeface="+mj-lt"/>
                <a:ea typeface="Calibri" panose="020F0502020204030204" pitchFamily="34" charset="0"/>
                <a:cs typeface="Arial" panose="020B0604020202020204" pitchFamily="34" charset="0"/>
              </a:rPr>
              <a:t> </a:t>
            </a:r>
          </a:p>
        </p:txBody>
      </p:sp>
      <p:grpSp>
        <p:nvGrpSpPr>
          <p:cNvPr id="2" name="Group 1"/>
          <p:cNvGrpSpPr>
            <a:grpSpLocks/>
          </p:cNvGrpSpPr>
          <p:nvPr/>
        </p:nvGrpSpPr>
        <p:grpSpPr bwMode="auto">
          <a:xfrm>
            <a:off x="3935413" y="4652963"/>
            <a:ext cx="4551362" cy="1146175"/>
            <a:chOff x="3791744" y="4443256"/>
            <a:chExt cx="4551837" cy="1145984"/>
          </a:xfrm>
        </p:grpSpPr>
        <p:pic>
          <p:nvPicPr>
            <p:cNvPr id="65544" name="صورة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44" y="4443256"/>
              <a:ext cx="2998062" cy="114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545" name="Object 7"/>
            <p:cNvGraphicFramePr>
              <a:graphicFrameLocks noChangeAspect="1"/>
            </p:cNvGraphicFramePr>
            <p:nvPr/>
          </p:nvGraphicFramePr>
          <p:xfrm>
            <a:off x="7686356" y="4606520"/>
            <a:ext cx="657225" cy="717550"/>
          </p:xfrm>
          <a:graphic>
            <a:graphicData uri="http://schemas.openxmlformats.org/presentationml/2006/ole">
              <mc:AlternateContent xmlns:mc="http://schemas.openxmlformats.org/markup-compatibility/2006">
                <mc:Choice xmlns:v="urn:schemas-microsoft-com:vml" Requires="v">
                  <p:oleObj spid="_x0000_s65555" name="CS ChemDraw Drawing" r:id="rId5" imgW="655320" imgH="716280" progId="">
                    <p:embed/>
                  </p:oleObj>
                </mc:Choice>
                <mc:Fallback>
                  <p:oleObj name="CS ChemDraw Drawing" r:id="rId5" imgW="655320" imgH="71628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356" y="4606520"/>
                          <a:ext cx="6572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 name="Picture 4" descr="http://people.uwplatt.edu/~sundin/114/image/l1431a.gif"/>
          <p:cNvPicPr>
            <a:picLocks noChangeAspect="1" noChangeArrowheads="1"/>
          </p:cNvPicPr>
          <p:nvPr/>
        </p:nvPicPr>
        <p:blipFill>
          <a:blip r:embed="rId7">
            <a:extLst>
              <a:ext uri="{28A0092B-C50C-407E-A947-70E740481C1C}">
                <a14:useLocalDpi xmlns:a14="http://schemas.microsoft.com/office/drawing/2010/main" val="0"/>
              </a:ext>
            </a:extLst>
          </a:blip>
          <a:srcRect l="17577" t="2" r="10466" b="38713"/>
          <a:stretch>
            <a:fillRect/>
          </a:stretch>
        </p:blipFill>
        <p:spPr bwMode="auto">
          <a:xfrm>
            <a:off x="10560050" y="2492375"/>
            <a:ext cx="1184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204706B9-42F6-49D9-BF9F-55898AF7FB1F}" type="slidenum">
              <a:rPr lang="en-US" altLang="en-US" sz="1200" smtClean="0">
                <a:solidFill>
                  <a:srgbClr val="FFFFFF"/>
                </a:solidFill>
              </a:rPr>
              <a:pPr>
                <a:lnSpc>
                  <a:spcPct val="80000"/>
                </a:lnSpc>
                <a:spcBef>
                  <a:spcPct val="0"/>
                </a:spcBef>
                <a:buClrTx/>
                <a:buSzTx/>
                <a:buFontTx/>
                <a:buNone/>
              </a:pPr>
              <a:t>29</a:t>
            </a:fld>
            <a:endParaRPr lang="en-US" altLang="en-US" sz="1200">
              <a:solidFill>
                <a:srgbClr val="FFFFFF"/>
              </a:solidFill>
            </a:endParaRPr>
          </a:p>
        </p:txBody>
      </p:sp>
      <p:sp>
        <p:nvSpPr>
          <p:cNvPr id="67587" name="Rectangle 3"/>
          <p:cNvSpPr>
            <a:spLocks noChangeArrowheads="1"/>
          </p:cNvSpPr>
          <p:nvPr/>
        </p:nvSpPr>
        <p:spPr bwMode="auto">
          <a:xfrm>
            <a:off x="2455863" y="550863"/>
            <a:ext cx="735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dirty="0">
                <a:solidFill>
                  <a:srgbClr val="FF0000"/>
                </a:solidFill>
              </a:rPr>
              <a:t>Bond Polarity and Dipole Moment (µ)</a:t>
            </a:r>
          </a:p>
        </p:txBody>
      </p:sp>
      <p:pic>
        <p:nvPicPr>
          <p:cNvPr id="9" name="صورة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5095875"/>
            <a:ext cx="4262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711200" y="1628775"/>
            <a:ext cx="109299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a:spcBef>
                <a:spcPct val="0"/>
              </a:spcBef>
              <a:spcAft>
                <a:spcPts val="600"/>
              </a:spcAft>
              <a:buClrTx/>
              <a:buSzTx/>
              <a:buFont typeface="Courier New" panose="02070309020205020404" pitchFamily="49" charset="0"/>
              <a:buChar char="o"/>
            </a:pPr>
            <a:r>
              <a:rPr lang="en-US" altLang="en-US" sz="2400" b="1">
                <a:solidFill>
                  <a:srgbClr val="FF0000"/>
                </a:solidFill>
              </a:rPr>
              <a:t>Dipole moment </a:t>
            </a:r>
            <a:r>
              <a:rPr lang="en-US" altLang="en-US" sz="2400"/>
              <a:t>(depends on the inductive effect).</a:t>
            </a:r>
          </a:p>
          <a:p>
            <a:pPr algn="just">
              <a:spcBef>
                <a:spcPct val="0"/>
              </a:spcBef>
              <a:spcAft>
                <a:spcPts val="600"/>
              </a:spcAft>
              <a:buClrTx/>
              <a:buSzTx/>
              <a:buFont typeface="Courier New" panose="02070309020205020404" pitchFamily="49" charset="0"/>
              <a:buChar char="o"/>
            </a:pPr>
            <a:r>
              <a:rPr lang="en-US" altLang="en-US" sz="2400"/>
              <a:t>A bond with the electrons shared equally between two atoms is called a </a:t>
            </a:r>
            <a:r>
              <a:rPr lang="en-US" altLang="en-US" sz="2400" b="1">
                <a:solidFill>
                  <a:srgbClr val="FF0000"/>
                </a:solidFill>
              </a:rPr>
              <a:t>nonpolar bond</a:t>
            </a:r>
            <a:r>
              <a:rPr lang="en-US" altLang="en-US" sz="2400"/>
              <a:t> like in Cl-Cl and C-C bond in ethane.</a:t>
            </a:r>
          </a:p>
          <a:p>
            <a:pPr algn="just">
              <a:spcBef>
                <a:spcPct val="0"/>
              </a:spcBef>
              <a:spcAft>
                <a:spcPts val="600"/>
              </a:spcAft>
              <a:buClrTx/>
              <a:buSzTx/>
              <a:buFont typeface="Courier New" panose="02070309020205020404" pitchFamily="49" charset="0"/>
              <a:buChar char="o"/>
            </a:pPr>
            <a:r>
              <a:rPr lang="en-US" altLang="en-US" sz="2400"/>
              <a:t>A bond with the electrons shared unequally between two different elements is called a </a:t>
            </a:r>
            <a:r>
              <a:rPr lang="en-US" altLang="en-US" sz="2400" b="1">
                <a:solidFill>
                  <a:srgbClr val="FF0000"/>
                </a:solidFill>
              </a:rPr>
              <a:t>polar bond</a:t>
            </a:r>
            <a:r>
              <a:rPr lang="en-US" altLang="en-US" sz="2400"/>
              <a:t>.</a:t>
            </a:r>
          </a:p>
          <a:p>
            <a:pPr algn="just">
              <a:spcBef>
                <a:spcPct val="0"/>
              </a:spcBef>
              <a:spcAft>
                <a:spcPts val="600"/>
              </a:spcAft>
              <a:buClrTx/>
              <a:buSzTx/>
              <a:buFont typeface="Courier New" panose="02070309020205020404" pitchFamily="49" charset="0"/>
              <a:buChar char="o"/>
            </a:pPr>
            <a:r>
              <a:rPr lang="en-US" altLang="en-US" sz="2400"/>
              <a:t>The </a:t>
            </a:r>
            <a:r>
              <a:rPr lang="en-US" altLang="en-US" sz="2400" b="1">
                <a:solidFill>
                  <a:srgbClr val="FF0000"/>
                </a:solidFill>
              </a:rPr>
              <a:t>bond polarity </a:t>
            </a:r>
            <a:r>
              <a:rPr lang="en-US" altLang="en-US" sz="2400"/>
              <a:t>is measured by its dipole moment (µ).</a:t>
            </a:r>
          </a:p>
          <a:p>
            <a:pPr algn="just">
              <a:spcBef>
                <a:spcPct val="0"/>
              </a:spcBef>
              <a:spcAft>
                <a:spcPts val="600"/>
              </a:spcAft>
              <a:buClrTx/>
              <a:buSzTx/>
              <a:buFont typeface="Courier New" panose="02070309020205020404" pitchFamily="49" charset="0"/>
              <a:buChar char="o"/>
            </a:pPr>
            <a:r>
              <a:rPr lang="en-US" altLang="en-US" sz="2400" b="1">
                <a:solidFill>
                  <a:srgbClr val="FF0000"/>
                </a:solidFill>
              </a:rPr>
              <a:t>Dipole moment (µ)</a:t>
            </a:r>
            <a:r>
              <a:rPr lang="en-US" altLang="en-US" sz="2400" b="1"/>
              <a:t> </a:t>
            </a:r>
            <a:r>
              <a:rPr lang="en-US" altLang="en-US" sz="2400"/>
              <a:t>defined to be the amount of charge separation ( +δ  and –δ ) multiplied by the bond length.</a:t>
            </a:r>
          </a:p>
        </p:txBody>
      </p:sp>
      <p:pic>
        <p:nvPicPr>
          <p:cNvPr id="6" name="Picture 2" descr="http://www.ochempal.org/wp-content/images/D/dipolemoment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88" y="5661025"/>
            <a:ext cx="17176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ttps://learning.uonbi.ac.ke/courses/SCH102/scormPackages/path_2/l5_fig5.jpg"/>
          <p:cNvPicPr>
            <a:picLocks noChangeAspect="1" noChangeArrowheads="1"/>
          </p:cNvPicPr>
          <p:nvPr/>
        </p:nvPicPr>
        <p:blipFill>
          <a:blip r:embed="rId5">
            <a:extLst>
              <a:ext uri="{28A0092B-C50C-407E-A947-70E740481C1C}">
                <a14:useLocalDpi xmlns:a14="http://schemas.microsoft.com/office/drawing/2010/main" val="0"/>
              </a:ext>
            </a:extLst>
          </a:blip>
          <a:srcRect l="4799" t="4510" r="66002" b="3085"/>
          <a:stretch>
            <a:fillRect/>
          </a:stretch>
        </p:blipFill>
        <p:spPr bwMode="auto">
          <a:xfrm>
            <a:off x="8904288" y="5102225"/>
            <a:ext cx="1192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20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1200" y="180975"/>
            <a:ext cx="8909050" cy="990600"/>
          </a:xfrm>
        </p:spPr>
        <p:txBody>
          <a:bodyPr/>
          <a:lstStyle/>
          <a:p>
            <a:pPr algn="ctr">
              <a:defRPr/>
            </a:pPr>
            <a:r>
              <a:rPr lang="en-US" altLang="en-US" sz="3600" b="1" dirty="0">
                <a:solidFill>
                  <a:srgbClr val="FF0000"/>
                </a:solidFill>
                <a:ea typeface="+mn-ea"/>
                <a:cs typeface="+mn-cs"/>
              </a:rPr>
              <a:t>Importance of Organic Chemistry </a:t>
            </a:r>
            <a:br>
              <a:rPr lang="en-US" altLang="en-US" sz="3600" b="1" dirty="0">
                <a:solidFill>
                  <a:srgbClr val="FF0000"/>
                </a:solidFill>
                <a:ea typeface="+mn-ea"/>
                <a:cs typeface="+mn-cs"/>
              </a:rPr>
            </a:br>
            <a:r>
              <a:rPr lang="en-US" altLang="en-US" sz="3600" b="1" dirty="0">
                <a:solidFill>
                  <a:srgbClr val="FF0000"/>
                </a:solidFill>
                <a:ea typeface="+mn-ea"/>
                <a:cs typeface="+mn-cs"/>
              </a:rPr>
              <a:t>in every day life</a:t>
            </a:r>
            <a:endParaRPr lang="en-US" dirty="0"/>
          </a:p>
        </p:txBody>
      </p:sp>
      <p:sp>
        <p:nvSpPr>
          <p:cNvPr id="16387" name="عنصر نائب للمحتوى 2"/>
          <p:cNvSpPr>
            <a:spLocks noGrp="1"/>
          </p:cNvSpPr>
          <p:nvPr>
            <p:ph sz="quarter" idx="1"/>
          </p:nvPr>
        </p:nvSpPr>
        <p:spPr>
          <a:xfrm>
            <a:off x="550863" y="1616075"/>
            <a:ext cx="11233150" cy="5126038"/>
          </a:xfrm>
        </p:spPr>
        <p:txBody>
          <a:bodyPr/>
          <a:lstStyle/>
          <a:p>
            <a:pPr>
              <a:spcBef>
                <a:spcPts val="600"/>
              </a:spcBef>
              <a:spcAft>
                <a:spcPts val="1200"/>
              </a:spcAft>
              <a:defRPr/>
            </a:pPr>
            <a:r>
              <a:rPr lang="en-US" altLang="en-US" sz="2400" b="1" dirty="0">
                <a:solidFill>
                  <a:srgbClr val="FF0000"/>
                </a:solidFill>
                <a:latin typeface="+mj-lt"/>
                <a:cs typeface="Times New Roman" pitchFamily="18" charset="0"/>
              </a:rPr>
              <a:t>Organic chemistry </a:t>
            </a:r>
            <a:r>
              <a:rPr lang="en-US" altLang="en-US" sz="2400" dirty="0"/>
              <a:t>touches our daily lives. We are made of and surrounded by </a:t>
            </a:r>
            <a:r>
              <a:rPr lang="en-US" altLang="en-US" sz="2400" b="1" dirty="0">
                <a:solidFill>
                  <a:srgbClr val="FF0000"/>
                </a:solidFill>
              </a:rPr>
              <a:t>organic compounds</a:t>
            </a:r>
            <a:r>
              <a:rPr lang="en-US" altLang="en-US" sz="2400" dirty="0"/>
              <a:t>.</a:t>
            </a:r>
          </a:p>
          <a:p>
            <a:pPr>
              <a:spcBef>
                <a:spcPts val="600"/>
              </a:spcBef>
              <a:spcAft>
                <a:spcPts val="1200"/>
              </a:spcAft>
              <a:defRPr/>
            </a:pPr>
            <a:r>
              <a:rPr lang="en-US" altLang="en-US" sz="2400" dirty="0"/>
              <a:t>Almost all of the reactions in living matter involve </a:t>
            </a:r>
            <a:r>
              <a:rPr lang="en-US" altLang="en-US" sz="2400" b="1" dirty="0">
                <a:solidFill>
                  <a:srgbClr val="FF0000"/>
                </a:solidFill>
              </a:rPr>
              <a:t>organic</a:t>
            </a:r>
            <a:r>
              <a:rPr lang="en-US" altLang="en-US" sz="2400" dirty="0">
                <a:solidFill>
                  <a:srgbClr val="FF0000"/>
                </a:solidFill>
              </a:rPr>
              <a:t> </a:t>
            </a:r>
            <a:r>
              <a:rPr lang="en-US" altLang="en-US" sz="2400" dirty="0"/>
              <a:t>compounds.</a:t>
            </a:r>
          </a:p>
          <a:p>
            <a:pPr>
              <a:spcBef>
                <a:spcPts val="600"/>
              </a:spcBef>
              <a:spcAft>
                <a:spcPts val="1200"/>
              </a:spcAft>
              <a:defRPr/>
            </a:pPr>
            <a:r>
              <a:rPr lang="en-US" altLang="en-US" sz="2400" dirty="0"/>
              <a:t>The major constituents of living matter e.g. proteins, carbohydrates, fats, nucleic acid (DNA and RNA), enzymes and hormones are </a:t>
            </a:r>
            <a:r>
              <a:rPr lang="en-US" altLang="en-US" sz="2400" b="1" dirty="0">
                <a:solidFill>
                  <a:srgbClr val="FF0000"/>
                </a:solidFill>
              </a:rPr>
              <a:t>organic</a:t>
            </a:r>
            <a:r>
              <a:rPr lang="en-US" altLang="en-US" sz="2400" dirty="0"/>
              <a:t>.</a:t>
            </a:r>
          </a:p>
          <a:p>
            <a:pPr>
              <a:spcBef>
                <a:spcPts val="600"/>
              </a:spcBef>
              <a:spcAft>
                <a:spcPts val="1200"/>
              </a:spcAft>
              <a:defRPr/>
            </a:pPr>
            <a:r>
              <a:rPr lang="en-US" altLang="en-US" sz="2400" dirty="0"/>
              <a:t>Other organic materials include the gasoline, oil, tires, clothing we wear, wood for our furniture, the paper for our books, the medicines we take and plastic containers, camera film, perfume, carpeting and fabrics.</a:t>
            </a:r>
          </a:p>
          <a:p>
            <a:pPr>
              <a:spcBef>
                <a:spcPts val="600"/>
              </a:spcBef>
              <a:spcAft>
                <a:spcPts val="1200"/>
              </a:spcAft>
              <a:defRPr/>
            </a:pPr>
            <a:r>
              <a:rPr lang="en-US" altLang="en-US" sz="2400" dirty="0"/>
              <a:t>In short, </a:t>
            </a:r>
            <a:r>
              <a:rPr lang="en-US" altLang="en-US" sz="2400" b="1" dirty="0">
                <a:solidFill>
                  <a:srgbClr val="FF0000"/>
                </a:solidFill>
              </a:rPr>
              <a:t>organic chemistry </a:t>
            </a:r>
            <a:r>
              <a:rPr lang="en-US" altLang="en-US" sz="2400" dirty="0"/>
              <a:t>is more than just a branch of science for the professional chemist or for student preparing to become a physician, dentist, pharmacist, nurse or agriculturist. </a:t>
            </a:r>
            <a:r>
              <a:rPr lang="en-US" altLang="en-US" sz="2400" b="1" dirty="0">
                <a:solidFill>
                  <a:srgbClr val="FF0000"/>
                </a:solidFill>
              </a:rPr>
              <a:t>It is part of our technological culture</a:t>
            </a:r>
            <a:r>
              <a:rPr lang="en-US" altLang="en-US" sz="2400" dirty="0"/>
              <a:t>.</a:t>
            </a:r>
          </a:p>
          <a:p>
            <a:pPr>
              <a:spcBef>
                <a:spcPts val="600"/>
              </a:spcBef>
              <a:spcAft>
                <a:spcPts val="1200"/>
              </a:spcAft>
              <a:defRPr/>
            </a:pPr>
            <a:endParaRPr lang="en-US" altLang="en-US" dirty="0"/>
          </a:p>
        </p:txBody>
      </p:sp>
      <p:sp>
        <p:nvSpPr>
          <p:cNvPr id="4" name="عنصر نائب لرقم الشريحة 3"/>
          <p:cNvSpPr>
            <a:spLocks noGrp="1"/>
          </p:cNvSpPr>
          <p:nvPr>
            <p:ph type="sldNum" sz="quarter" idx="12"/>
          </p:nvPr>
        </p:nvSpPr>
        <p:spPr/>
        <p:txBody>
          <a:bodyPr>
            <a:normAutofit fontScale="85000" lnSpcReduction="20000"/>
          </a:bodyPr>
          <a:lstStyle/>
          <a:p>
            <a:pPr>
              <a:defRPr/>
            </a:pPr>
            <a:fld id="{58CCB4D8-7090-44A8-AFB4-349F00FDF2B8}"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D06FDEC-0BBF-490C-AF05-FB6D8D0954DC}" type="slidenum">
              <a:rPr lang="en-US" altLang="en-US" sz="1200" smtClean="0">
                <a:solidFill>
                  <a:srgbClr val="FFFFFF"/>
                </a:solidFill>
              </a:rPr>
              <a:pPr>
                <a:lnSpc>
                  <a:spcPct val="80000"/>
                </a:lnSpc>
                <a:spcBef>
                  <a:spcPct val="0"/>
                </a:spcBef>
                <a:buClrTx/>
                <a:buSzTx/>
                <a:buFontTx/>
                <a:buNone/>
              </a:pPr>
              <a:t>30</a:t>
            </a:fld>
            <a:endParaRPr lang="en-US" altLang="en-US" sz="1200">
              <a:solidFill>
                <a:srgbClr val="FFFFFF"/>
              </a:solidFill>
            </a:endParaRPr>
          </a:p>
        </p:txBody>
      </p:sp>
      <p:sp>
        <p:nvSpPr>
          <p:cNvPr id="69635" name="Rectangle 3"/>
          <p:cNvSpPr>
            <a:spLocks noChangeArrowheads="1"/>
          </p:cNvSpPr>
          <p:nvPr/>
        </p:nvSpPr>
        <p:spPr bwMode="auto">
          <a:xfrm>
            <a:off x="4284663" y="550863"/>
            <a:ext cx="3695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Functional Groups</a:t>
            </a:r>
          </a:p>
        </p:txBody>
      </p:sp>
      <p:sp>
        <p:nvSpPr>
          <p:cNvPr id="6" name="TextBox 5"/>
          <p:cNvSpPr txBox="1">
            <a:spLocks noChangeArrowheads="1"/>
          </p:cNvSpPr>
          <p:nvPr/>
        </p:nvSpPr>
        <p:spPr bwMode="auto">
          <a:xfrm>
            <a:off x="334963" y="1958975"/>
            <a:ext cx="3327400" cy="2676525"/>
          </a:xfrm>
          <a:prstGeom prst="rect">
            <a:avLst/>
          </a:prstGeom>
          <a:noFill/>
          <a:ln w="9525">
            <a:noFill/>
            <a:miter lim="800000"/>
            <a:headEnd/>
            <a:tailEnd/>
          </a:ln>
        </p:spPr>
        <p:txBody>
          <a:bodyPr>
            <a:spAutoFit/>
          </a:bodyPr>
          <a:lstStyle/>
          <a:p>
            <a:pPr algn="just" eaLnBrk="1" hangingPunct="1">
              <a:defRPr/>
            </a:pPr>
            <a:r>
              <a:rPr lang="en-US" altLang="en-US" sz="2400" b="1" dirty="0">
                <a:solidFill>
                  <a:srgbClr val="FF0000"/>
                </a:solidFill>
                <a:latin typeface="+mj-lt"/>
                <a:cs typeface="Times New Roman" pitchFamily="18" charset="0"/>
              </a:rPr>
              <a:t>Functional Group </a:t>
            </a:r>
            <a:r>
              <a:rPr lang="en-US" altLang="en-US" sz="2400" dirty="0">
                <a:latin typeface="+mj-lt"/>
                <a:cs typeface="Times New Roman" pitchFamily="18" charset="0"/>
              </a:rPr>
              <a:t>is a reactive portion of an organic molecule, an atom, or a group of atoms that confers on the whole molecule its characteristic properties.</a:t>
            </a:r>
            <a:endParaRPr lang="en-US" altLang="en-US" sz="2400" i="1" dirty="0">
              <a:latin typeface="+mj-lt"/>
              <a:cs typeface="Times New Roman" pitchFamily="18" charset="0"/>
            </a:endParaRPr>
          </a:p>
        </p:txBody>
      </p:sp>
      <p:graphicFrame>
        <p:nvGraphicFramePr>
          <p:cNvPr id="7" name="Table 6"/>
          <p:cNvGraphicFramePr>
            <a:graphicFrameLocks noGrp="1"/>
          </p:cNvGraphicFramePr>
          <p:nvPr/>
        </p:nvGraphicFramePr>
        <p:xfrm>
          <a:off x="3787775" y="1773238"/>
          <a:ext cx="7924800" cy="3714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r>
                        <a:rPr lang="en-US" sz="1800" dirty="0"/>
                        <a:t>Class</a:t>
                      </a:r>
                    </a:p>
                  </a:txBody>
                  <a:tcPr marT="45798" marB="45798"/>
                </a:tc>
                <a:tc>
                  <a:txBody>
                    <a:bodyPr/>
                    <a:lstStyle/>
                    <a:p>
                      <a:r>
                        <a:rPr lang="en-US" sz="1800" dirty="0"/>
                        <a:t>General formula</a:t>
                      </a:r>
                    </a:p>
                  </a:txBody>
                  <a:tcPr marT="45798" marB="45798"/>
                </a:tc>
                <a:tc>
                  <a:txBody>
                    <a:bodyPr/>
                    <a:lstStyle/>
                    <a:p>
                      <a:r>
                        <a:rPr lang="en-US" sz="1800" dirty="0"/>
                        <a:t>Functional group</a:t>
                      </a:r>
                    </a:p>
                  </a:txBody>
                  <a:tcPr marT="45798" marB="45798"/>
                </a:tc>
                <a:tc>
                  <a:txBody>
                    <a:bodyPr/>
                    <a:lstStyle/>
                    <a:p>
                      <a:r>
                        <a:rPr lang="en-US" sz="1800" dirty="0"/>
                        <a:t>Specific</a:t>
                      </a:r>
                    </a:p>
                  </a:txBody>
                  <a:tcPr marT="45798" marB="45798"/>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nvGraphicFramePr>
        <p:xfrm>
          <a:off x="3787775" y="2144713"/>
          <a:ext cx="7924800" cy="3714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r>
                        <a:rPr lang="en-US" sz="1800" dirty="0" err="1">
                          <a:solidFill>
                            <a:schemeClr val="tx1"/>
                          </a:solidFill>
                        </a:rPr>
                        <a:t>Alkane</a:t>
                      </a:r>
                      <a:endParaRPr lang="en-US" sz="1800" dirty="0">
                        <a:solidFill>
                          <a:schemeClr val="tx1"/>
                        </a:solidFill>
                      </a:endParaRPr>
                    </a:p>
                  </a:txBody>
                  <a:tcPr marT="45798" marB="45798">
                    <a:solidFill>
                      <a:schemeClr val="tx2">
                        <a:lumMod val="20000"/>
                        <a:lumOff val="80000"/>
                      </a:schemeClr>
                    </a:solidFill>
                  </a:tcPr>
                </a:tc>
                <a:tc>
                  <a:txBody>
                    <a:bodyPr/>
                    <a:lstStyle/>
                    <a:p>
                      <a:r>
                        <a:rPr lang="en-US" sz="1800" dirty="0">
                          <a:solidFill>
                            <a:schemeClr val="tx1"/>
                          </a:solidFill>
                        </a:rPr>
                        <a:t>RH</a:t>
                      </a:r>
                    </a:p>
                  </a:txBody>
                  <a:tcPr marT="45798" marB="45798">
                    <a:solidFill>
                      <a:schemeClr val="tx2">
                        <a:lumMod val="20000"/>
                        <a:lumOff val="80000"/>
                      </a:schemeClr>
                    </a:solidFill>
                  </a:tcPr>
                </a:tc>
                <a:tc>
                  <a:txBody>
                    <a:bodyPr/>
                    <a:lstStyle/>
                    <a:p>
                      <a:r>
                        <a:rPr lang="en-US" sz="1800" dirty="0">
                          <a:solidFill>
                            <a:schemeClr val="tx1"/>
                          </a:solidFill>
                        </a:rPr>
                        <a:t>C – C (single bond)</a:t>
                      </a:r>
                    </a:p>
                  </a:txBody>
                  <a:tcPr marT="45798" marB="45798">
                    <a:solidFill>
                      <a:schemeClr val="tx2">
                        <a:lumMod val="20000"/>
                        <a:lumOff val="80000"/>
                      </a:schemeClr>
                    </a:solidFill>
                  </a:tcPr>
                </a:tc>
                <a:tc>
                  <a:txBody>
                    <a:bodyPr/>
                    <a:lstStyle/>
                    <a:p>
                      <a:r>
                        <a:rPr lang="en-US" sz="1800" dirty="0">
                          <a:solidFill>
                            <a:schemeClr val="tx1"/>
                          </a:solidFill>
                        </a:rPr>
                        <a:t>H</a:t>
                      </a:r>
                      <a:r>
                        <a:rPr lang="en-US" sz="1800" baseline="-25000" dirty="0">
                          <a:solidFill>
                            <a:schemeClr val="tx1"/>
                          </a:solidFill>
                        </a:rPr>
                        <a:t>3</a:t>
                      </a:r>
                      <a:r>
                        <a:rPr lang="en-US" sz="1800" dirty="0">
                          <a:solidFill>
                            <a:schemeClr val="tx1"/>
                          </a:solidFill>
                        </a:rPr>
                        <a:t>C</a:t>
                      </a:r>
                      <a:r>
                        <a:rPr lang="en-US" sz="1800" baseline="0" dirty="0">
                          <a:solidFill>
                            <a:schemeClr val="tx1"/>
                          </a:solidFill>
                        </a:rPr>
                        <a:t> – CH</a:t>
                      </a:r>
                      <a:r>
                        <a:rPr lang="en-US" sz="1800" baseline="-25000" dirty="0">
                          <a:solidFill>
                            <a:schemeClr val="tx1"/>
                          </a:solidFill>
                        </a:rPr>
                        <a:t>3</a:t>
                      </a:r>
                    </a:p>
                  </a:txBody>
                  <a:tcPr marT="45798" marB="45798">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nvGraphicFramePr>
        <p:xfrm>
          <a:off x="3787775" y="2449513"/>
          <a:ext cx="7924800" cy="3714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r>
                        <a:rPr lang="en-US" sz="1800" dirty="0" err="1">
                          <a:solidFill>
                            <a:schemeClr val="tx1"/>
                          </a:solidFill>
                        </a:rPr>
                        <a:t>Alkene</a:t>
                      </a:r>
                      <a:endParaRPr lang="en-US" sz="1800" dirty="0">
                        <a:solidFill>
                          <a:schemeClr val="tx1"/>
                        </a:solidFill>
                      </a:endParaRPr>
                    </a:p>
                  </a:txBody>
                  <a:tcPr marT="45798" marB="45798">
                    <a:solidFill>
                      <a:schemeClr val="tx2">
                        <a:lumMod val="20000"/>
                        <a:lumOff val="80000"/>
                      </a:schemeClr>
                    </a:solidFill>
                  </a:tcPr>
                </a:tc>
                <a:tc>
                  <a:txBody>
                    <a:bodyPr/>
                    <a:lstStyle/>
                    <a:p>
                      <a:r>
                        <a:rPr lang="en-US" sz="1800" dirty="0">
                          <a:solidFill>
                            <a:schemeClr val="tx1"/>
                          </a:solidFill>
                        </a:rPr>
                        <a:t>R – CH = CH</a:t>
                      </a:r>
                      <a:r>
                        <a:rPr lang="en-US" sz="1800" baseline="-25000" dirty="0">
                          <a:solidFill>
                            <a:schemeClr val="tx1"/>
                          </a:solidFill>
                        </a:rPr>
                        <a:t>2</a:t>
                      </a:r>
                    </a:p>
                  </a:txBody>
                  <a:tcPr marT="45798" marB="45798">
                    <a:solidFill>
                      <a:schemeClr val="tx2">
                        <a:lumMod val="20000"/>
                        <a:lumOff val="80000"/>
                      </a:schemeClr>
                    </a:solidFill>
                  </a:tcPr>
                </a:tc>
                <a:tc>
                  <a:txBody>
                    <a:bodyPr/>
                    <a:lstStyle/>
                    <a:p>
                      <a:r>
                        <a:rPr lang="en-US" sz="1800" dirty="0">
                          <a:solidFill>
                            <a:schemeClr val="tx1"/>
                          </a:solidFill>
                        </a:rPr>
                        <a:t>C = C (double bond)</a:t>
                      </a:r>
                    </a:p>
                  </a:txBody>
                  <a:tcPr marT="45798" marB="45798">
                    <a:solidFill>
                      <a:schemeClr val="tx2">
                        <a:lumMod val="20000"/>
                        <a:lumOff val="80000"/>
                      </a:schemeClr>
                    </a:solidFill>
                  </a:tcPr>
                </a:tc>
                <a:tc>
                  <a:txBody>
                    <a:bodyPr/>
                    <a:lstStyle/>
                    <a:p>
                      <a:r>
                        <a:rPr lang="en-US" sz="1800" dirty="0">
                          <a:solidFill>
                            <a:schemeClr val="tx1"/>
                          </a:solidFill>
                        </a:rPr>
                        <a:t>H</a:t>
                      </a:r>
                      <a:r>
                        <a:rPr lang="en-US" sz="1800" baseline="-25000" dirty="0">
                          <a:solidFill>
                            <a:schemeClr val="tx1"/>
                          </a:solidFill>
                        </a:rPr>
                        <a:t>2</a:t>
                      </a:r>
                      <a:r>
                        <a:rPr lang="en-US" sz="1800" dirty="0">
                          <a:solidFill>
                            <a:schemeClr val="tx1"/>
                          </a:solidFill>
                        </a:rPr>
                        <a:t>C</a:t>
                      </a:r>
                      <a:r>
                        <a:rPr lang="en-US" sz="1800" baseline="0" dirty="0">
                          <a:solidFill>
                            <a:schemeClr val="tx1"/>
                          </a:solidFill>
                        </a:rPr>
                        <a:t> = CH</a:t>
                      </a:r>
                      <a:r>
                        <a:rPr lang="en-US" sz="1800" baseline="-25000" dirty="0">
                          <a:solidFill>
                            <a:schemeClr val="tx1"/>
                          </a:solidFill>
                        </a:rPr>
                        <a:t>2</a:t>
                      </a:r>
                    </a:p>
                  </a:txBody>
                  <a:tcPr marT="45798" marB="45798">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nvGraphicFramePr>
        <p:xfrm>
          <a:off x="3787775" y="2744788"/>
          <a:ext cx="7924800" cy="138112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640122">
                <a:tc>
                  <a:txBody>
                    <a:bodyPr/>
                    <a:lstStyle/>
                    <a:p>
                      <a:r>
                        <a:rPr lang="en-US" sz="1800" dirty="0" err="1">
                          <a:solidFill>
                            <a:schemeClr val="tx1"/>
                          </a:solidFill>
                        </a:rPr>
                        <a:t>Alkyne</a:t>
                      </a:r>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r>
                        <a:rPr lang="en-US" sz="1800" baseline="0" dirty="0">
                          <a:solidFill>
                            <a:schemeClr val="tx1"/>
                          </a:solidFill>
                        </a:rPr>
                        <a:t>                (triple bond)</a:t>
                      </a:r>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extLst>
                  <a:ext uri="{0D108BD9-81ED-4DB2-BD59-A6C34878D82A}">
                    <a16:rowId xmlns:a16="http://schemas.microsoft.com/office/drawing/2014/main" xmlns="" val="10000"/>
                  </a:ext>
                </a:extLst>
              </a:tr>
              <a:tr h="370502">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extLst>
                  <a:ext uri="{0D108BD9-81ED-4DB2-BD59-A6C34878D82A}">
                    <a16:rowId xmlns:a16="http://schemas.microsoft.com/office/drawing/2014/main" xmlns="" val="10001"/>
                  </a:ext>
                </a:extLst>
              </a:tr>
              <a:tr h="370502">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tc>
                  <a:txBody>
                    <a:bodyPr/>
                    <a:lstStyle/>
                    <a:p>
                      <a:endParaRPr lang="en-US" sz="1800" dirty="0">
                        <a:solidFill>
                          <a:schemeClr val="tx1"/>
                        </a:solidFill>
                      </a:endParaRPr>
                    </a:p>
                  </a:txBody>
                  <a:tcPr marT="45678" marB="45678">
                    <a:solidFill>
                      <a:schemeClr val="tx2">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nvGraphicFramePr>
        <p:xfrm>
          <a:off x="3787775" y="3049588"/>
          <a:ext cx="7924800" cy="36988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69887">
                <a:tc>
                  <a:txBody>
                    <a:bodyPr/>
                    <a:lstStyle/>
                    <a:p>
                      <a:r>
                        <a:rPr lang="en-US" sz="1800" dirty="0">
                          <a:solidFill>
                            <a:schemeClr val="tx1"/>
                          </a:solidFill>
                        </a:rPr>
                        <a:t>Alkyl</a:t>
                      </a:r>
                      <a:r>
                        <a:rPr lang="en-US" sz="1800" baseline="0" dirty="0">
                          <a:solidFill>
                            <a:schemeClr val="tx1"/>
                          </a:solidFill>
                        </a:rPr>
                        <a:t> halide</a:t>
                      </a:r>
                      <a:endParaRPr lang="en-US" sz="1800" dirty="0">
                        <a:solidFill>
                          <a:schemeClr val="tx1"/>
                        </a:solidFill>
                      </a:endParaRPr>
                    </a:p>
                  </a:txBody>
                  <a:tcPr marT="45603" marB="45603">
                    <a:solidFill>
                      <a:schemeClr val="tx2">
                        <a:lumMod val="20000"/>
                        <a:lumOff val="80000"/>
                      </a:schemeClr>
                    </a:solidFill>
                  </a:tcPr>
                </a:tc>
                <a:tc>
                  <a:txBody>
                    <a:bodyPr/>
                    <a:lstStyle/>
                    <a:p>
                      <a:r>
                        <a:rPr lang="en-US" sz="1800" dirty="0">
                          <a:solidFill>
                            <a:schemeClr val="tx1"/>
                          </a:solidFill>
                        </a:rPr>
                        <a:t>RX</a:t>
                      </a:r>
                    </a:p>
                  </a:txBody>
                  <a:tcPr marT="45603" marB="45603">
                    <a:solidFill>
                      <a:schemeClr val="tx2">
                        <a:lumMod val="20000"/>
                        <a:lumOff val="80000"/>
                      </a:schemeClr>
                    </a:solidFill>
                  </a:tcPr>
                </a:tc>
                <a:tc>
                  <a:txBody>
                    <a:bodyPr/>
                    <a:lstStyle/>
                    <a:p>
                      <a:pPr>
                        <a:buFontTx/>
                        <a:buChar char="-"/>
                      </a:pPr>
                      <a:r>
                        <a:rPr lang="en-US" sz="1800" dirty="0">
                          <a:solidFill>
                            <a:schemeClr val="tx1"/>
                          </a:solidFill>
                        </a:rPr>
                        <a:t>X</a:t>
                      </a:r>
                      <a:r>
                        <a:rPr lang="en-US" sz="1800" baseline="0" dirty="0">
                          <a:solidFill>
                            <a:schemeClr val="tx1"/>
                          </a:solidFill>
                        </a:rPr>
                        <a:t> (X = F, </a:t>
                      </a:r>
                      <a:r>
                        <a:rPr lang="en-US" sz="1800" baseline="0" dirty="0" err="1">
                          <a:solidFill>
                            <a:schemeClr val="tx1"/>
                          </a:solidFill>
                        </a:rPr>
                        <a:t>Cl</a:t>
                      </a:r>
                      <a:r>
                        <a:rPr lang="en-US" sz="1800" baseline="0" dirty="0">
                          <a:solidFill>
                            <a:schemeClr val="tx1"/>
                          </a:solidFill>
                        </a:rPr>
                        <a:t>, Br, I)</a:t>
                      </a:r>
                      <a:endParaRPr lang="en-US" sz="1800" dirty="0">
                        <a:solidFill>
                          <a:schemeClr val="tx1"/>
                        </a:solidFill>
                      </a:endParaRPr>
                    </a:p>
                  </a:txBody>
                  <a:tcPr marT="45603" marB="45603">
                    <a:solidFill>
                      <a:schemeClr val="tx2">
                        <a:lumMod val="20000"/>
                        <a:lumOff val="80000"/>
                      </a:schemeClr>
                    </a:solidFill>
                  </a:tcPr>
                </a:tc>
                <a:tc>
                  <a:txBody>
                    <a:bodyPr/>
                    <a:lstStyle/>
                    <a:p>
                      <a:r>
                        <a:rPr lang="en-US" sz="1800" dirty="0">
                          <a:solidFill>
                            <a:schemeClr val="tx1"/>
                          </a:solidFill>
                        </a:rPr>
                        <a:t>H</a:t>
                      </a:r>
                      <a:r>
                        <a:rPr lang="en-US" sz="1800" baseline="-25000" dirty="0">
                          <a:solidFill>
                            <a:schemeClr val="tx1"/>
                          </a:solidFill>
                        </a:rPr>
                        <a:t>3</a:t>
                      </a:r>
                      <a:r>
                        <a:rPr lang="en-US" sz="1800" dirty="0">
                          <a:solidFill>
                            <a:schemeClr val="tx1"/>
                          </a:solidFill>
                        </a:rPr>
                        <a:t>C - </a:t>
                      </a:r>
                      <a:r>
                        <a:rPr lang="en-US" sz="1800" dirty="0" err="1">
                          <a:solidFill>
                            <a:schemeClr val="tx1"/>
                          </a:solidFill>
                        </a:rPr>
                        <a:t>Cl</a:t>
                      </a:r>
                      <a:endParaRPr lang="en-US" sz="1800" dirty="0">
                        <a:solidFill>
                          <a:schemeClr val="tx1"/>
                        </a:solidFill>
                      </a:endParaRPr>
                    </a:p>
                  </a:txBody>
                  <a:tcPr marT="45603" marB="45603">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nvGraphicFramePr>
        <p:xfrm>
          <a:off x="3787775" y="3354388"/>
          <a:ext cx="7924800" cy="74136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681">
                <a:tc>
                  <a:txBody>
                    <a:bodyPr/>
                    <a:lstStyle/>
                    <a:p>
                      <a:r>
                        <a:rPr lang="en-US" sz="1800" dirty="0">
                          <a:solidFill>
                            <a:schemeClr val="tx1"/>
                          </a:solidFill>
                        </a:rPr>
                        <a:t>Alcohol</a:t>
                      </a:r>
                    </a:p>
                  </a:txBody>
                  <a:tcPr marT="45700" marB="45700">
                    <a:solidFill>
                      <a:schemeClr val="tx2">
                        <a:lumMod val="20000"/>
                        <a:lumOff val="80000"/>
                      </a:schemeClr>
                    </a:solidFill>
                  </a:tcPr>
                </a:tc>
                <a:tc>
                  <a:txBody>
                    <a:bodyPr/>
                    <a:lstStyle/>
                    <a:p>
                      <a:r>
                        <a:rPr lang="en-US" sz="1800" dirty="0">
                          <a:solidFill>
                            <a:schemeClr val="tx1"/>
                          </a:solidFill>
                        </a:rPr>
                        <a:t>R</a:t>
                      </a:r>
                      <a:r>
                        <a:rPr lang="en-US" sz="1800" baseline="0" dirty="0">
                          <a:solidFill>
                            <a:schemeClr val="tx1"/>
                          </a:solidFill>
                        </a:rPr>
                        <a:t> – OH</a:t>
                      </a:r>
                      <a:endParaRPr lang="en-US" sz="1800" dirty="0">
                        <a:solidFill>
                          <a:schemeClr val="tx1"/>
                        </a:solidFill>
                      </a:endParaRPr>
                    </a:p>
                  </a:txBody>
                  <a:tcPr marT="45700" marB="45700">
                    <a:solidFill>
                      <a:schemeClr val="tx2">
                        <a:lumMod val="20000"/>
                        <a:lumOff val="80000"/>
                      </a:schemeClr>
                    </a:solidFill>
                  </a:tcPr>
                </a:tc>
                <a:tc>
                  <a:txBody>
                    <a:bodyPr/>
                    <a:lstStyle/>
                    <a:p>
                      <a:pPr>
                        <a:buFontTx/>
                        <a:buChar char="-"/>
                      </a:pPr>
                      <a:r>
                        <a:rPr lang="en-US" sz="1800" dirty="0">
                          <a:solidFill>
                            <a:schemeClr val="tx1"/>
                          </a:solidFill>
                        </a:rPr>
                        <a:t>OH</a:t>
                      </a:r>
                    </a:p>
                  </a:txBody>
                  <a:tcPr marT="45700" marB="45700">
                    <a:solidFill>
                      <a:schemeClr val="tx2">
                        <a:lumMod val="20000"/>
                        <a:lumOff val="80000"/>
                      </a:schemeClr>
                    </a:solidFill>
                  </a:tcPr>
                </a:tc>
                <a:tc>
                  <a:txBody>
                    <a:bodyPr/>
                    <a:lstStyle/>
                    <a:p>
                      <a:r>
                        <a:rPr lang="en-US" sz="1800" dirty="0">
                          <a:solidFill>
                            <a:schemeClr val="tx1"/>
                          </a:solidFill>
                        </a:rPr>
                        <a:t>H</a:t>
                      </a:r>
                      <a:r>
                        <a:rPr lang="en-US" sz="1800" baseline="-25000" dirty="0">
                          <a:solidFill>
                            <a:schemeClr val="tx1"/>
                          </a:solidFill>
                        </a:rPr>
                        <a:t>3</a:t>
                      </a:r>
                      <a:r>
                        <a:rPr lang="en-US" sz="1800" dirty="0">
                          <a:solidFill>
                            <a:schemeClr val="tx1"/>
                          </a:solidFill>
                        </a:rPr>
                        <a:t>C - OH</a:t>
                      </a:r>
                    </a:p>
                  </a:txBody>
                  <a:tcPr marT="45700" marB="45700">
                    <a:solidFill>
                      <a:schemeClr val="tx2">
                        <a:lumMod val="20000"/>
                        <a:lumOff val="80000"/>
                      </a:schemeClr>
                    </a:solidFill>
                  </a:tcPr>
                </a:tc>
                <a:extLst>
                  <a:ext uri="{0D108BD9-81ED-4DB2-BD59-A6C34878D82A}">
                    <a16:rowId xmlns:a16="http://schemas.microsoft.com/office/drawing/2014/main" xmlns="" val="10000"/>
                  </a:ext>
                </a:extLst>
              </a:tr>
              <a:tr h="370681">
                <a:tc>
                  <a:txBody>
                    <a:bodyPr/>
                    <a:lstStyle/>
                    <a:p>
                      <a:endParaRPr lang="en-US" sz="1800" dirty="0">
                        <a:solidFill>
                          <a:schemeClr val="tx1"/>
                        </a:solidFill>
                      </a:endParaRPr>
                    </a:p>
                  </a:txBody>
                  <a:tcPr marT="45700" marB="45700">
                    <a:solidFill>
                      <a:schemeClr val="tx2">
                        <a:lumMod val="20000"/>
                        <a:lumOff val="80000"/>
                      </a:schemeClr>
                    </a:solidFill>
                  </a:tcPr>
                </a:tc>
                <a:tc>
                  <a:txBody>
                    <a:bodyPr/>
                    <a:lstStyle/>
                    <a:p>
                      <a:endParaRPr lang="en-US" sz="1800" dirty="0">
                        <a:solidFill>
                          <a:schemeClr val="tx1"/>
                        </a:solidFill>
                      </a:endParaRPr>
                    </a:p>
                  </a:txBody>
                  <a:tcPr marT="45700" marB="45700">
                    <a:solidFill>
                      <a:schemeClr val="tx2">
                        <a:lumMod val="20000"/>
                        <a:lumOff val="80000"/>
                      </a:schemeClr>
                    </a:solidFill>
                  </a:tcPr>
                </a:tc>
                <a:tc>
                  <a:txBody>
                    <a:bodyPr/>
                    <a:lstStyle/>
                    <a:p>
                      <a:pPr>
                        <a:buFontTx/>
                        <a:buChar char="-"/>
                      </a:pPr>
                      <a:endParaRPr lang="en-US" sz="1800" dirty="0">
                        <a:solidFill>
                          <a:schemeClr val="tx1"/>
                        </a:solidFill>
                      </a:endParaRPr>
                    </a:p>
                  </a:txBody>
                  <a:tcPr marT="45700" marB="45700">
                    <a:solidFill>
                      <a:schemeClr val="tx2">
                        <a:lumMod val="20000"/>
                        <a:lumOff val="80000"/>
                      </a:schemeClr>
                    </a:solidFill>
                  </a:tcPr>
                </a:tc>
                <a:tc>
                  <a:txBody>
                    <a:bodyPr/>
                    <a:lstStyle/>
                    <a:p>
                      <a:endParaRPr lang="en-US" sz="1800" dirty="0">
                        <a:solidFill>
                          <a:schemeClr val="tx1"/>
                        </a:solidFill>
                      </a:endParaRPr>
                    </a:p>
                  </a:txBody>
                  <a:tcPr marT="45700" marB="45700">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5" name="Table 14"/>
          <p:cNvGraphicFramePr>
            <a:graphicFrameLocks noGrp="1"/>
          </p:cNvGraphicFramePr>
          <p:nvPr/>
        </p:nvGraphicFramePr>
        <p:xfrm>
          <a:off x="3787775" y="3659188"/>
          <a:ext cx="7924800" cy="36988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69887">
                <a:tc>
                  <a:txBody>
                    <a:bodyPr/>
                    <a:lstStyle/>
                    <a:p>
                      <a:r>
                        <a:rPr lang="en-US" sz="1800" dirty="0">
                          <a:solidFill>
                            <a:schemeClr val="tx1"/>
                          </a:solidFill>
                        </a:rPr>
                        <a:t>Ether</a:t>
                      </a:r>
                    </a:p>
                  </a:txBody>
                  <a:tcPr marT="45603" marB="45603">
                    <a:solidFill>
                      <a:schemeClr val="tx2">
                        <a:lumMod val="20000"/>
                        <a:lumOff val="80000"/>
                      </a:schemeClr>
                    </a:solidFill>
                  </a:tcPr>
                </a:tc>
                <a:tc>
                  <a:txBody>
                    <a:bodyPr/>
                    <a:lstStyle/>
                    <a:p>
                      <a:r>
                        <a:rPr lang="en-US" sz="1800" dirty="0">
                          <a:solidFill>
                            <a:schemeClr val="tx1"/>
                          </a:solidFill>
                        </a:rPr>
                        <a:t>R – O –R’</a:t>
                      </a:r>
                    </a:p>
                  </a:txBody>
                  <a:tcPr marT="45603" marB="45603">
                    <a:solidFill>
                      <a:schemeClr val="tx2">
                        <a:lumMod val="20000"/>
                        <a:lumOff val="80000"/>
                      </a:schemeClr>
                    </a:solidFill>
                  </a:tcPr>
                </a:tc>
                <a:tc>
                  <a:txBody>
                    <a:bodyPr/>
                    <a:lstStyle/>
                    <a:p>
                      <a:r>
                        <a:rPr lang="en-US" sz="1800" dirty="0">
                          <a:solidFill>
                            <a:schemeClr val="tx1"/>
                          </a:solidFill>
                        </a:rPr>
                        <a:t>- C- O – C -</a:t>
                      </a:r>
                    </a:p>
                  </a:txBody>
                  <a:tcPr marT="45603" marB="45603">
                    <a:solidFill>
                      <a:schemeClr val="tx2">
                        <a:lumMod val="20000"/>
                        <a:lumOff val="80000"/>
                      </a:schemeClr>
                    </a:solidFill>
                  </a:tcPr>
                </a:tc>
                <a:tc>
                  <a:txBody>
                    <a:bodyPr/>
                    <a:lstStyle/>
                    <a:p>
                      <a:r>
                        <a:rPr lang="en-US" sz="1800" dirty="0">
                          <a:solidFill>
                            <a:schemeClr val="tx1"/>
                          </a:solidFill>
                        </a:rPr>
                        <a:t>H</a:t>
                      </a:r>
                      <a:r>
                        <a:rPr lang="en-US" sz="1800" baseline="-25000" dirty="0">
                          <a:solidFill>
                            <a:schemeClr val="tx1"/>
                          </a:solidFill>
                        </a:rPr>
                        <a:t>3</a:t>
                      </a:r>
                      <a:r>
                        <a:rPr lang="en-US" sz="1800" dirty="0">
                          <a:solidFill>
                            <a:schemeClr val="tx1"/>
                          </a:solidFill>
                        </a:rPr>
                        <a:t>C – O – CH</a:t>
                      </a:r>
                      <a:r>
                        <a:rPr lang="en-US" sz="1800" baseline="-25000" dirty="0">
                          <a:solidFill>
                            <a:schemeClr val="tx1"/>
                          </a:solidFill>
                        </a:rPr>
                        <a:t>3</a:t>
                      </a:r>
                    </a:p>
                  </a:txBody>
                  <a:tcPr marT="45603" marB="45603">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nvGraphicFramePr>
        <p:xfrm>
          <a:off x="3787775" y="3973513"/>
          <a:ext cx="7924800" cy="3714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r>
                        <a:rPr lang="en-US" sz="1800" dirty="0" err="1">
                          <a:solidFill>
                            <a:schemeClr val="tx1"/>
                          </a:solidFill>
                        </a:rPr>
                        <a:t>Aldehyde</a:t>
                      </a:r>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nvGraphicFramePr>
        <p:xfrm>
          <a:off x="3787775" y="4278313"/>
          <a:ext cx="7924800" cy="37147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1475">
                <a:tc>
                  <a:txBody>
                    <a:bodyPr/>
                    <a:lstStyle/>
                    <a:p>
                      <a:r>
                        <a:rPr lang="en-US" sz="1800" dirty="0" err="1">
                          <a:solidFill>
                            <a:schemeClr val="tx1"/>
                          </a:solidFill>
                        </a:rPr>
                        <a:t>Ketone</a:t>
                      </a:r>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tc>
                  <a:txBody>
                    <a:bodyPr/>
                    <a:lstStyle/>
                    <a:p>
                      <a:endParaRPr lang="en-US" sz="1800" dirty="0">
                        <a:solidFill>
                          <a:schemeClr val="tx1"/>
                        </a:solidFill>
                      </a:endParaRPr>
                    </a:p>
                  </a:txBody>
                  <a:tcPr marT="45798" marB="45798">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nvGraphicFramePr>
        <p:xfrm>
          <a:off x="3787775" y="4583113"/>
          <a:ext cx="7924800" cy="457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57200">
                <a:tc>
                  <a:txBody>
                    <a:bodyPr/>
                    <a:lstStyle/>
                    <a:p>
                      <a:r>
                        <a:rPr lang="en-US" dirty="0">
                          <a:solidFill>
                            <a:schemeClr val="tx1"/>
                          </a:solidFill>
                        </a:rPr>
                        <a:t>Carboxylic</a:t>
                      </a:r>
                      <a:r>
                        <a:rPr lang="en-US" baseline="0" dirty="0">
                          <a:solidFill>
                            <a:schemeClr val="tx1"/>
                          </a:solidFill>
                        </a:rPr>
                        <a:t> acid</a:t>
                      </a:r>
                      <a:endParaRPr lang="en-US" dirty="0">
                        <a:solidFill>
                          <a:schemeClr val="tx1"/>
                        </a:solidFill>
                      </a:endParaRP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nvGraphicFramePr>
        <p:xfrm>
          <a:off x="3787775" y="5040313"/>
          <a:ext cx="7924800" cy="914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914400">
                <a:tc>
                  <a:txBody>
                    <a:bodyPr/>
                    <a:lstStyle/>
                    <a:p>
                      <a:r>
                        <a:rPr lang="en-US" dirty="0">
                          <a:solidFill>
                            <a:schemeClr val="tx1"/>
                          </a:solidFill>
                        </a:rPr>
                        <a:t>Ester</a:t>
                      </a: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tc>
                  <a:txBody>
                    <a:bodyPr/>
                    <a:lstStyle/>
                    <a:p>
                      <a:endParaRPr lang="en-US"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nvGraphicFramePr>
        <p:xfrm>
          <a:off x="3787775" y="5954713"/>
          <a:ext cx="7924800" cy="762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762000">
                <a:tc>
                  <a:txBody>
                    <a:bodyPr/>
                    <a:lstStyle/>
                    <a:p>
                      <a:r>
                        <a:rPr lang="en-US" dirty="0">
                          <a:solidFill>
                            <a:schemeClr val="tx1"/>
                          </a:solidFill>
                        </a:rPr>
                        <a:t>Amine</a:t>
                      </a:r>
                    </a:p>
                  </a:txBody>
                  <a:tcPr>
                    <a:solidFill>
                      <a:schemeClr val="tx2">
                        <a:lumMod val="20000"/>
                        <a:lumOff val="80000"/>
                      </a:schemeClr>
                    </a:solidFill>
                  </a:tcPr>
                </a:tc>
                <a:tc>
                  <a:txBody>
                    <a:bodyPr/>
                    <a:lstStyle/>
                    <a:p>
                      <a:r>
                        <a:rPr lang="en-US" dirty="0">
                          <a:solidFill>
                            <a:schemeClr val="tx1"/>
                          </a:solidFill>
                        </a:rPr>
                        <a:t>R – NH</a:t>
                      </a:r>
                      <a:r>
                        <a:rPr lang="en-US" baseline="-25000" dirty="0">
                          <a:solidFill>
                            <a:schemeClr val="tx1"/>
                          </a:solidFill>
                        </a:rPr>
                        <a:t>2</a:t>
                      </a:r>
                    </a:p>
                  </a:txBody>
                  <a:tcPr>
                    <a:solidFill>
                      <a:schemeClr val="tx2">
                        <a:lumMod val="20000"/>
                        <a:lumOff val="80000"/>
                      </a:schemeClr>
                    </a:solidFill>
                  </a:tcPr>
                </a:tc>
                <a:tc>
                  <a:txBody>
                    <a:bodyPr/>
                    <a:lstStyle/>
                    <a:p>
                      <a:endParaRPr lang="en-US" baseline="-25000" dirty="0">
                        <a:solidFill>
                          <a:schemeClr val="tx1"/>
                        </a:solidFill>
                      </a:endParaRPr>
                    </a:p>
                  </a:txBody>
                  <a:tcPr>
                    <a:solidFill>
                      <a:schemeClr val="tx2">
                        <a:lumMod val="20000"/>
                        <a:lumOff val="80000"/>
                      </a:schemeClr>
                    </a:solidFill>
                  </a:tcPr>
                </a:tc>
                <a:tc>
                  <a:txBody>
                    <a:bodyPr/>
                    <a:lstStyle/>
                    <a:p>
                      <a:r>
                        <a:rPr lang="en-US" dirty="0">
                          <a:solidFill>
                            <a:schemeClr val="tx1"/>
                          </a:solidFill>
                        </a:rPr>
                        <a:t>H</a:t>
                      </a:r>
                      <a:r>
                        <a:rPr lang="en-US" baseline="-25000" dirty="0">
                          <a:solidFill>
                            <a:schemeClr val="tx1"/>
                          </a:solidFill>
                        </a:rPr>
                        <a:t>3</a:t>
                      </a:r>
                      <a:r>
                        <a:rPr lang="en-US" dirty="0">
                          <a:solidFill>
                            <a:schemeClr val="tx1"/>
                          </a:solidFill>
                        </a:rPr>
                        <a:t>C – NH</a:t>
                      </a:r>
                      <a:r>
                        <a:rPr lang="en-US" baseline="-25000" dirty="0">
                          <a:solidFill>
                            <a:schemeClr val="tx1"/>
                          </a:solidFill>
                        </a:rPr>
                        <a:t>2</a:t>
                      </a:r>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69796" name="Object 4"/>
          <p:cNvGraphicFramePr>
            <a:graphicFrameLocks noChangeAspect="1"/>
          </p:cNvGraphicFramePr>
          <p:nvPr/>
        </p:nvGraphicFramePr>
        <p:xfrm>
          <a:off x="5768975" y="4672013"/>
          <a:ext cx="1219200" cy="292100"/>
        </p:xfrm>
        <a:graphic>
          <a:graphicData uri="http://schemas.openxmlformats.org/presentationml/2006/ole">
            <mc:AlternateContent xmlns:mc="http://schemas.openxmlformats.org/markup-compatibility/2006">
              <mc:Choice xmlns:v="urn:schemas-microsoft-com:vml" Requires="v">
                <p:oleObj spid="_x0000_s69956" name="CS ChemDraw Drawing" r:id="rId4" imgW="790956" imgH="385572" progId="">
                  <p:embed/>
                </p:oleObj>
              </mc:Choice>
              <mc:Fallback>
                <p:oleObj name="CS ChemDraw Drawing" r:id="rId4" imgW="790956" imgH="38557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975" y="4672013"/>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797" name="Object 5"/>
          <p:cNvGraphicFramePr>
            <a:graphicFrameLocks noChangeAspect="1"/>
          </p:cNvGraphicFramePr>
          <p:nvPr/>
        </p:nvGraphicFramePr>
        <p:xfrm>
          <a:off x="9731375" y="4659313"/>
          <a:ext cx="1855788" cy="319087"/>
        </p:xfrm>
        <a:graphic>
          <a:graphicData uri="http://schemas.openxmlformats.org/presentationml/2006/ole">
            <mc:AlternateContent xmlns:mc="http://schemas.openxmlformats.org/markup-compatibility/2006">
              <mc:Choice xmlns:v="urn:schemas-microsoft-com:vml" Requires="v">
                <p:oleObj spid="_x0000_s69957" name="CS ChemDraw Drawing" r:id="rId6" imgW="1868358" imgH="422967" progId="">
                  <p:embed/>
                </p:oleObj>
              </mc:Choice>
              <mc:Fallback>
                <p:oleObj name="CS ChemDraw Drawing" r:id="rId6" imgW="1868358" imgH="422967"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1375" y="4659313"/>
                        <a:ext cx="185578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798" name="Object 6"/>
          <p:cNvGraphicFramePr>
            <a:graphicFrameLocks noChangeAspect="1"/>
          </p:cNvGraphicFramePr>
          <p:nvPr/>
        </p:nvGraphicFramePr>
        <p:xfrm>
          <a:off x="7902575" y="4672013"/>
          <a:ext cx="914400" cy="322262"/>
        </p:xfrm>
        <a:graphic>
          <a:graphicData uri="http://schemas.openxmlformats.org/presentationml/2006/ole">
            <mc:AlternateContent xmlns:mc="http://schemas.openxmlformats.org/markup-compatibility/2006">
              <mc:Choice xmlns:v="urn:schemas-microsoft-com:vml" Requires="v">
                <p:oleObj spid="_x0000_s69958" name="CS ChemDraw Drawing" r:id="rId8" imgW="733044" imgH="385572" progId="">
                  <p:embed/>
                </p:oleObj>
              </mc:Choice>
              <mc:Fallback>
                <p:oleObj name="CS ChemDraw Drawing" r:id="rId8" imgW="733044" imgH="385572"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2575" y="4672013"/>
                        <a:ext cx="9144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799" name="Object 7"/>
          <p:cNvGraphicFramePr>
            <a:graphicFrameLocks noChangeAspect="1"/>
          </p:cNvGraphicFramePr>
          <p:nvPr/>
        </p:nvGraphicFramePr>
        <p:xfrm>
          <a:off x="7826375" y="5192713"/>
          <a:ext cx="1081088" cy="381000"/>
        </p:xfrm>
        <a:graphic>
          <a:graphicData uri="http://schemas.openxmlformats.org/presentationml/2006/ole">
            <mc:AlternateContent xmlns:mc="http://schemas.openxmlformats.org/markup-compatibility/2006">
              <mc:Choice xmlns:v="urn:schemas-microsoft-com:vml" Requires="v">
                <p:oleObj spid="_x0000_s69959" name="CS ChemDraw Drawing" r:id="rId10" imgW="733044" imgH="385572" progId="">
                  <p:embed/>
                </p:oleObj>
              </mc:Choice>
              <mc:Fallback>
                <p:oleObj name="CS ChemDraw Drawing" r:id="rId10" imgW="733044" imgH="385572" progId="">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375" y="5192713"/>
                        <a:ext cx="1081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0" name="Object 8"/>
          <p:cNvGraphicFramePr>
            <a:graphicFrameLocks noChangeAspect="1"/>
          </p:cNvGraphicFramePr>
          <p:nvPr/>
        </p:nvGraphicFramePr>
        <p:xfrm>
          <a:off x="5768975" y="5040313"/>
          <a:ext cx="1168400" cy="381000"/>
        </p:xfrm>
        <a:graphic>
          <a:graphicData uri="http://schemas.openxmlformats.org/presentationml/2006/ole">
            <mc:AlternateContent xmlns:mc="http://schemas.openxmlformats.org/markup-compatibility/2006">
              <mc:Choice xmlns:v="urn:schemas-microsoft-com:vml" Requires="v">
                <p:oleObj spid="_x0000_s69960" name="CS ChemDraw Drawing" r:id="rId12" imgW="789432" imgH="385572" progId="">
                  <p:embed/>
                </p:oleObj>
              </mc:Choice>
              <mc:Fallback>
                <p:oleObj name="CS ChemDraw Drawing" r:id="rId12" imgW="789432" imgH="385572" progId="">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8975" y="5040313"/>
                        <a:ext cx="116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1" name="Object 10"/>
          <p:cNvGraphicFramePr>
            <a:graphicFrameLocks noChangeAspect="1"/>
          </p:cNvGraphicFramePr>
          <p:nvPr/>
        </p:nvGraphicFramePr>
        <p:xfrm>
          <a:off x="9959975" y="5116513"/>
          <a:ext cx="1476375" cy="749300"/>
        </p:xfrm>
        <a:graphic>
          <a:graphicData uri="http://schemas.openxmlformats.org/presentationml/2006/ole">
            <mc:AlternateContent xmlns:mc="http://schemas.openxmlformats.org/markup-compatibility/2006">
              <mc:Choice xmlns:v="urn:schemas-microsoft-com:vml" Requires="v">
                <p:oleObj spid="_x0000_s69961" name="CS ChemDraw Drawing" r:id="rId14" imgW="1167384" imgH="890016" progId="">
                  <p:embed/>
                </p:oleObj>
              </mc:Choice>
              <mc:Fallback>
                <p:oleObj name="CS ChemDraw Drawing" r:id="rId14" imgW="1167384" imgH="890016" progId="">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59975" y="5116513"/>
                        <a:ext cx="14763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2" name="Object 11"/>
          <p:cNvGraphicFramePr>
            <a:graphicFrameLocks noChangeAspect="1"/>
          </p:cNvGraphicFramePr>
          <p:nvPr/>
        </p:nvGraphicFramePr>
        <p:xfrm>
          <a:off x="7750175" y="6107113"/>
          <a:ext cx="1187450" cy="457200"/>
        </p:xfrm>
        <a:graphic>
          <a:graphicData uri="http://schemas.openxmlformats.org/presentationml/2006/ole">
            <mc:AlternateContent xmlns:mc="http://schemas.openxmlformats.org/markup-compatibility/2006">
              <mc:Choice xmlns:v="urn:schemas-microsoft-com:vml" Requires="v">
                <p:oleObj spid="_x0000_s69962" name="CS ChemDraw Drawing" r:id="rId16" imgW="763524" imgH="438912" progId="">
                  <p:embed/>
                </p:oleObj>
              </mc:Choice>
              <mc:Fallback>
                <p:oleObj name="CS ChemDraw Drawing" r:id="rId16" imgW="763524" imgH="438912" progId="">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50175" y="610711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3" name="Object 12"/>
          <p:cNvGraphicFramePr>
            <a:graphicFrameLocks noChangeAspect="1"/>
          </p:cNvGraphicFramePr>
          <p:nvPr/>
        </p:nvGraphicFramePr>
        <p:xfrm>
          <a:off x="5768975" y="4278313"/>
          <a:ext cx="1000125" cy="288925"/>
        </p:xfrm>
        <a:graphic>
          <a:graphicData uri="http://schemas.openxmlformats.org/presentationml/2006/ole">
            <mc:AlternateContent xmlns:mc="http://schemas.openxmlformats.org/markup-compatibility/2006">
              <mc:Choice xmlns:v="urn:schemas-microsoft-com:vml" Requires="v">
                <p:oleObj spid="_x0000_s69963" name="CS ChemDraw Drawing" r:id="rId18" imgW="647700" imgH="385572" progId="">
                  <p:embed/>
                </p:oleObj>
              </mc:Choice>
              <mc:Fallback>
                <p:oleObj name="CS ChemDraw Drawing" r:id="rId18" imgW="647700" imgH="385572" progId="">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8975" y="4278313"/>
                        <a:ext cx="10001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4" name="Object 13"/>
          <p:cNvGraphicFramePr>
            <a:graphicFrameLocks noChangeAspect="1"/>
          </p:cNvGraphicFramePr>
          <p:nvPr/>
        </p:nvGraphicFramePr>
        <p:xfrm>
          <a:off x="7673975" y="4278313"/>
          <a:ext cx="1423988" cy="396875"/>
        </p:xfrm>
        <a:graphic>
          <a:graphicData uri="http://schemas.openxmlformats.org/presentationml/2006/ole">
            <mc:AlternateContent xmlns:mc="http://schemas.openxmlformats.org/markup-compatibility/2006">
              <mc:Choice xmlns:v="urn:schemas-microsoft-com:vml" Requires="v">
                <p:oleObj spid="_x0000_s69964" name="CS ChemDraw Drawing" r:id="rId20" imgW="917443" imgH="526427" progId="">
                  <p:embed/>
                </p:oleObj>
              </mc:Choice>
              <mc:Fallback>
                <p:oleObj name="CS ChemDraw Drawing" r:id="rId20" imgW="917443" imgH="526427" progId="">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73975" y="4278313"/>
                        <a:ext cx="142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5" name="Object 14"/>
          <p:cNvGraphicFramePr>
            <a:graphicFrameLocks noChangeAspect="1"/>
          </p:cNvGraphicFramePr>
          <p:nvPr/>
        </p:nvGraphicFramePr>
        <p:xfrm>
          <a:off x="9875838" y="4278313"/>
          <a:ext cx="1455737" cy="279400"/>
        </p:xfrm>
        <a:graphic>
          <a:graphicData uri="http://schemas.openxmlformats.org/presentationml/2006/ole">
            <mc:AlternateContent xmlns:mc="http://schemas.openxmlformats.org/markup-compatibility/2006">
              <mc:Choice xmlns:v="urn:schemas-microsoft-com:vml" Requires="v">
                <p:oleObj spid="_x0000_s69965" name="CS ChemDraw Drawing" r:id="rId22" imgW="1057418" imgH="422967" progId="">
                  <p:embed/>
                </p:oleObj>
              </mc:Choice>
              <mc:Fallback>
                <p:oleObj name="CS ChemDraw Drawing" r:id="rId22" imgW="1057418" imgH="422967" progId="">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75838" y="4278313"/>
                        <a:ext cx="145573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6" name="Object 15"/>
          <p:cNvGraphicFramePr>
            <a:graphicFrameLocks noChangeAspect="1"/>
          </p:cNvGraphicFramePr>
          <p:nvPr/>
        </p:nvGraphicFramePr>
        <p:xfrm>
          <a:off x="5762625" y="3973513"/>
          <a:ext cx="1012825" cy="288925"/>
        </p:xfrm>
        <a:graphic>
          <a:graphicData uri="http://schemas.openxmlformats.org/presentationml/2006/ole">
            <mc:AlternateContent xmlns:mc="http://schemas.openxmlformats.org/markup-compatibility/2006">
              <mc:Choice xmlns:v="urn:schemas-microsoft-com:vml" Requires="v">
                <p:oleObj spid="_x0000_s69966" name="CS ChemDraw Drawing" r:id="rId24" imgW="655320" imgH="385572" progId="">
                  <p:embed/>
                </p:oleObj>
              </mc:Choice>
              <mc:Fallback>
                <p:oleObj name="CS ChemDraw Drawing" r:id="rId24" imgW="655320" imgH="385572" progId="">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62625" y="3973513"/>
                        <a:ext cx="1012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7" name="Object 16"/>
          <p:cNvGraphicFramePr>
            <a:graphicFrameLocks noChangeAspect="1"/>
          </p:cNvGraphicFramePr>
          <p:nvPr/>
        </p:nvGraphicFramePr>
        <p:xfrm>
          <a:off x="7718425" y="3973513"/>
          <a:ext cx="922338" cy="288925"/>
        </p:xfrm>
        <a:graphic>
          <a:graphicData uri="http://schemas.openxmlformats.org/presentationml/2006/ole">
            <mc:AlternateContent xmlns:mc="http://schemas.openxmlformats.org/markup-compatibility/2006">
              <mc:Choice xmlns:v="urn:schemas-microsoft-com:vml" Requires="v">
                <p:oleObj spid="_x0000_s69967" name="CS ChemDraw Drawing" r:id="rId26" imgW="596414" imgH="384930" progId="">
                  <p:embed/>
                </p:oleObj>
              </mc:Choice>
              <mc:Fallback>
                <p:oleObj name="CS ChemDraw Drawing" r:id="rId26" imgW="596414" imgH="384930" progId="">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18425" y="3973513"/>
                        <a:ext cx="9223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8" name="Object 17"/>
          <p:cNvGraphicFramePr>
            <a:graphicFrameLocks noChangeAspect="1"/>
          </p:cNvGraphicFramePr>
          <p:nvPr/>
        </p:nvGraphicFramePr>
        <p:xfrm>
          <a:off x="9807575" y="3973513"/>
          <a:ext cx="1812925" cy="319087"/>
        </p:xfrm>
        <a:graphic>
          <a:graphicData uri="http://schemas.openxmlformats.org/presentationml/2006/ole">
            <mc:AlternateContent xmlns:mc="http://schemas.openxmlformats.org/markup-compatibility/2006">
              <mc:Choice xmlns:v="urn:schemas-microsoft-com:vml" Requires="v">
                <p:oleObj spid="_x0000_s69968" name="CS ChemDraw Drawing" r:id="rId28" imgW="1734312" imgH="423672" progId="">
                  <p:embed/>
                </p:oleObj>
              </mc:Choice>
              <mc:Fallback>
                <p:oleObj name="CS ChemDraw Drawing" r:id="rId28" imgW="1734312" imgH="423672" progId="">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807575" y="3973513"/>
                        <a:ext cx="181292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09" name="Object 18"/>
          <p:cNvGraphicFramePr>
            <a:graphicFrameLocks noChangeAspect="1"/>
          </p:cNvGraphicFramePr>
          <p:nvPr/>
        </p:nvGraphicFramePr>
        <p:xfrm>
          <a:off x="5711825" y="2846388"/>
          <a:ext cx="1238250" cy="136525"/>
        </p:xfrm>
        <a:graphic>
          <a:graphicData uri="http://schemas.openxmlformats.org/presentationml/2006/ole">
            <mc:AlternateContent xmlns:mc="http://schemas.openxmlformats.org/markup-compatibility/2006">
              <mc:Choice xmlns:v="urn:schemas-microsoft-com:vml" Requires="v">
                <p:oleObj spid="_x0000_s69969" name="CS ChemDraw Drawing" r:id="rId30" imgW="890016" imgH="146304" progId="">
                  <p:embed/>
                </p:oleObj>
              </mc:Choice>
              <mc:Fallback>
                <p:oleObj name="CS ChemDraw Drawing" r:id="rId30" imgW="890016" imgH="146304" progId="">
                  <p:embed/>
                  <p:pic>
                    <p:nvPicPr>
                      <p:cNvPr id="0"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11825" y="2846388"/>
                        <a:ext cx="12382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10" name="Object 19"/>
          <p:cNvGraphicFramePr>
            <a:graphicFrameLocks noChangeAspect="1"/>
          </p:cNvGraphicFramePr>
          <p:nvPr/>
        </p:nvGraphicFramePr>
        <p:xfrm>
          <a:off x="9807575" y="2830513"/>
          <a:ext cx="815975" cy="111125"/>
        </p:xfrm>
        <a:graphic>
          <a:graphicData uri="http://schemas.openxmlformats.org/presentationml/2006/ole">
            <mc:AlternateContent xmlns:mc="http://schemas.openxmlformats.org/markup-compatibility/2006">
              <mc:Choice xmlns:v="urn:schemas-microsoft-com:vml" Requires="v">
                <p:oleObj spid="_x0000_s69970" name="CS ChemDraw Drawing" r:id="rId32" imgW="719653" imgH="146061" progId="">
                  <p:embed/>
                </p:oleObj>
              </mc:Choice>
              <mc:Fallback>
                <p:oleObj name="CS ChemDraw Drawing" r:id="rId32" imgW="719653" imgH="146061" progId="">
                  <p:embed/>
                  <p:pic>
                    <p:nvPicPr>
                      <p:cNvPr id="0" name="Object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807575" y="2830513"/>
                        <a:ext cx="815975" cy="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811" name="Object 20"/>
          <p:cNvGraphicFramePr>
            <a:graphicFrameLocks noChangeAspect="1"/>
          </p:cNvGraphicFramePr>
          <p:nvPr/>
        </p:nvGraphicFramePr>
        <p:xfrm>
          <a:off x="7597775" y="2830513"/>
          <a:ext cx="517525" cy="111125"/>
        </p:xfrm>
        <a:graphic>
          <a:graphicData uri="http://schemas.openxmlformats.org/presentationml/2006/ole">
            <mc:AlternateContent xmlns:mc="http://schemas.openxmlformats.org/markup-compatibility/2006">
              <mc:Choice xmlns:v="urn:schemas-microsoft-com:vml" Requires="v">
                <p:oleObj spid="_x0000_s69971" name="CS ChemDraw Drawing" r:id="rId34" imgW="455681" imgH="145818" progId="">
                  <p:embed/>
                </p:oleObj>
              </mc:Choice>
              <mc:Fallback>
                <p:oleObj name="CS ChemDraw Drawing" r:id="rId34" imgW="455681" imgH="145818" progId="">
                  <p:embed/>
                  <p:pic>
                    <p:nvPicPr>
                      <p:cNvPr id="0" name="Object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597775" y="2830513"/>
                        <a:ext cx="517525" cy="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BDC2E01-20CE-4F70-9D3F-9230914786D5}"/>
              </a:ext>
            </a:extLst>
          </p:cNvPr>
          <p:cNvSpPr>
            <a:spLocks noGrp="1"/>
          </p:cNvSpPr>
          <p:nvPr>
            <p:ph type="sldNum" sz="quarter" idx="12"/>
          </p:nvPr>
        </p:nvSpPr>
        <p:spPr/>
        <p:txBody>
          <a:bodyPr/>
          <a:lstStyle/>
          <a:p>
            <a:pPr>
              <a:defRPr/>
            </a:pPr>
            <a:fld id="{7987DEFA-8314-469A-A077-F7F628386446}" type="slidenum">
              <a:rPr lang="en-US" altLang="en-US" smtClean="0"/>
              <a:pPr>
                <a:defRPr/>
              </a:pPr>
              <a:t>31</a:t>
            </a:fld>
            <a:endParaRPr lang="en-US" altLang="en-US"/>
          </a:p>
        </p:txBody>
      </p:sp>
      <p:sp>
        <p:nvSpPr>
          <p:cNvPr id="3" name="Rectangle 2">
            <a:extLst>
              <a:ext uri="{FF2B5EF4-FFF2-40B4-BE49-F238E27FC236}">
                <a16:creationId xmlns:a16="http://schemas.microsoft.com/office/drawing/2014/main" xmlns="" id="{392EB174-1066-4412-9B4E-F2A32BA5A192}"/>
              </a:ext>
            </a:extLst>
          </p:cNvPr>
          <p:cNvSpPr/>
          <p:nvPr/>
        </p:nvSpPr>
        <p:spPr>
          <a:xfrm>
            <a:off x="1055440" y="548680"/>
            <a:ext cx="5452070" cy="646331"/>
          </a:xfrm>
          <a:prstGeom prst="rect">
            <a:avLst/>
          </a:prstGeom>
        </p:spPr>
        <p:txBody>
          <a:bodyPr wrap="none">
            <a:spAutoFit/>
          </a:bodyPr>
          <a:lstStyle/>
          <a:p>
            <a:pPr>
              <a:defRPr/>
            </a:pPr>
            <a:r>
              <a:rPr lang="en-US" sz="3600" b="1" dirty="0">
                <a:solidFill>
                  <a:srgbClr val="FF0000"/>
                </a:solidFill>
              </a:rPr>
              <a:t>Types of Organic Reactions</a:t>
            </a:r>
            <a:endParaRPr lang="en-US" sz="3600" dirty="0">
              <a:solidFill>
                <a:srgbClr val="FF0000"/>
              </a:solidFill>
            </a:endParaRPr>
          </a:p>
        </p:txBody>
      </p:sp>
      <p:graphicFrame>
        <p:nvGraphicFramePr>
          <p:cNvPr id="4" name="Table 3">
            <a:extLst>
              <a:ext uri="{FF2B5EF4-FFF2-40B4-BE49-F238E27FC236}">
                <a16:creationId xmlns:a16="http://schemas.microsoft.com/office/drawing/2014/main" xmlns="" id="{2B585B4D-C4F2-45B0-B943-D726CBB26700}"/>
              </a:ext>
            </a:extLst>
          </p:cNvPr>
          <p:cNvGraphicFramePr>
            <a:graphicFrameLocks noGrp="1"/>
          </p:cNvGraphicFramePr>
          <p:nvPr>
            <p:extLst>
              <p:ext uri="{D42A27DB-BD31-4B8C-83A1-F6EECF244321}">
                <p14:modId xmlns:p14="http://schemas.microsoft.com/office/powerpoint/2010/main" val="147961308"/>
              </p:ext>
            </p:extLst>
          </p:nvPr>
        </p:nvGraphicFramePr>
        <p:xfrm>
          <a:off x="1055440" y="1810910"/>
          <a:ext cx="9674492" cy="4863873"/>
        </p:xfrm>
        <a:graphic>
          <a:graphicData uri="http://schemas.openxmlformats.org/drawingml/2006/table">
            <a:tbl>
              <a:tblPr firstRow="1" bandRow="1">
                <a:tableStyleId>{5C22544A-7EE6-4342-B048-85BDC9FD1C3A}</a:tableStyleId>
              </a:tblPr>
              <a:tblGrid>
                <a:gridCol w="2988868">
                  <a:extLst>
                    <a:ext uri="{9D8B030D-6E8A-4147-A177-3AD203B41FA5}">
                      <a16:colId xmlns:a16="http://schemas.microsoft.com/office/drawing/2014/main" xmlns="" val="3613363315"/>
                    </a:ext>
                  </a:extLst>
                </a:gridCol>
                <a:gridCol w="6685624">
                  <a:extLst>
                    <a:ext uri="{9D8B030D-6E8A-4147-A177-3AD203B41FA5}">
                      <a16:colId xmlns:a16="http://schemas.microsoft.com/office/drawing/2014/main" xmlns="" val="2646815877"/>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Substitution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txBody>
                  <a:tcPr anchor="ct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xmlns="" val="2716346321"/>
                  </a:ext>
                </a:extLst>
              </a:tr>
              <a:tr h="583889">
                <a:tc>
                  <a:txBody>
                    <a:bodyPr/>
                    <a:lstStyle/>
                    <a:p>
                      <a:r>
                        <a:rPr lang="en-US" dirty="0"/>
                        <a:t>Addition Reaction</a:t>
                      </a:r>
                    </a:p>
                    <a:p>
                      <a:endParaRPr lang="en-US" dirty="0"/>
                    </a:p>
                  </a:txBody>
                  <a:tcPr/>
                </a:tc>
                <a:tc>
                  <a:txBody>
                    <a:bodyPr/>
                    <a:lstStyle/>
                    <a:p>
                      <a:endParaRPr lang="en-US" dirty="0"/>
                    </a:p>
                    <a:p>
                      <a:endParaRPr lang="en-US" dirty="0"/>
                    </a:p>
                  </a:txBody>
                  <a:tcPr/>
                </a:tc>
                <a:extLst>
                  <a:ext uri="{0D108BD9-81ED-4DB2-BD59-A6C34878D82A}">
                    <a16:rowId xmlns:a16="http://schemas.microsoft.com/office/drawing/2014/main" xmlns="" val="2997341517"/>
                  </a:ext>
                </a:extLst>
              </a:tr>
              <a:tr h="741680">
                <a:tc>
                  <a:txBody>
                    <a:bodyPr/>
                    <a:lstStyle/>
                    <a:p>
                      <a:endParaRPr lang="en-US" dirty="0"/>
                    </a:p>
                    <a:p>
                      <a:r>
                        <a:rPr lang="en-US" dirty="0"/>
                        <a:t>Elimination Reaction</a:t>
                      </a: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xmlns="" val="788527354"/>
                  </a:ext>
                </a:extLst>
              </a:tr>
              <a:tr h="983537">
                <a:tc>
                  <a:txBody>
                    <a:bodyPr/>
                    <a:lstStyle/>
                    <a:p>
                      <a:r>
                        <a:rPr lang="en-US" dirty="0"/>
                        <a:t>Oxidation</a:t>
                      </a:r>
                    </a:p>
                    <a:p>
                      <a:endParaRPr lang="en-US" dirty="0"/>
                    </a:p>
                  </a:txBody>
                  <a:tcPr/>
                </a:tc>
                <a:tc>
                  <a:txBody>
                    <a:bodyPr/>
                    <a:lstStyle/>
                    <a:p>
                      <a:endParaRPr lang="en-US" dirty="0"/>
                    </a:p>
                  </a:txBody>
                  <a:tcPr/>
                </a:tc>
                <a:extLst>
                  <a:ext uri="{0D108BD9-81ED-4DB2-BD59-A6C34878D82A}">
                    <a16:rowId xmlns:a16="http://schemas.microsoft.com/office/drawing/2014/main" xmlns="" val="3694847968"/>
                  </a:ext>
                </a:extLst>
              </a:tr>
              <a:tr h="538769">
                <a:tc>
                  <a:txBody>
                    <a:bodyPr/>
                    <a:lstStyle/>
                    <a:p>
                      <a:endParaRPr lang="en-US" dirty="0"/>
                    </a:p>
                    <a:p>
                      <a:r>
                        <a:rPr lang="en-US" dirty="0"/>
                        <a:t>Reduction</a:t>
                      </a:r>
                    </a:p>
                  </a:txBody>
                  <a:tcPr>
                    <a:solidFill>
                      <a:schemeClr val="accent2">
                        <a:lumMod val="20000"/>
                        <a:lumOff val="80000"/>
                      </a:schemeClr>
                    </a:solidFill>
                  </a:tcPr>
                </a:tc>
                <a:tc>
                  <a:txBody>
                    <a:bodyPr/>
                    <a:lstStyle/>
                    <a:p>
                      <a:endParaRPr lang="en-US" dirty="0"/>
                    </a:p>
                    <a:p>
                      <a:endParaRPr lang="en-US" dirty="0"/>
                    </a:p>
                    <a:p>
                      <a:endParaRPr lang="en-US" dirty="0"/>
                    </a:p>
                  </a:txBody>
                  <a:tcPr>
                    <a:solidFill>
                      <a:schemeClr val="accent2">
                        <a:lumMod val="20000"/>
                        <a:lumOff val="80000"/>
                      </a:schemeClr>
                    </a:solidFill>
                  </a:tcPr>
                </a:tc>
                <a:extLst>
                  <a:ext uri="{0D108BD9-81ED-4DB2-BD59-A6C34878D82A}">
                    <a16:rowId xmlns:a16="http://schemas.microsoft.com/office/drawing/2014/main" xmlns="" val="3744034608"/>
                  </a:ext>
                </a:extLst>
              </a:tr>
              <a:tr h="669776">
                <a:tc>
                  <a:txBody>
                    <a:bodyPr/>
                    <a:lstStyle/>
                    <a:p>
                      <a:r>
                        <a:rPr lang="en-US" dirty="0"/>
                        <a:t>Rearrangement</a:t>
                      </a:r>
                    </a:p>
                  </a:txBody>
                  <a:tcPr/>
                </a:tc>
                <a:tc>
                  <a:txBody>
                    <a:bodyPr/>
                    <a:lstStyle/>
                    <a:p>
                      <a:endParaRPr lang="en-US" dirty="0"/>
                    </a:p>
                  </a:txBody>
                  <a:tcPr/>
                </a:tc>
                <a:extLst>
                  <a:ext uri="{0D108BD9-81ED-4DB2-BD59-A6C34878D82A}">
                    <a16:rowId xmlns:a16="http://schemas.microsoft.com/office/drawing/2014/main" xmlns="" val="419630703"/>
                  </a:ext>
                </a:extLst>
              </a:tr>
            </a:tbl>
          </a:graphicData>
        </a:graphic>
      </p:graphicFrame>
      <p:graphicFrame>
        <p:nvGraphicFramePr>
          <p:cNvPr id="5" name="Object 4">
            <a:extLst>
              <a:ext uri="{FF2B5EF4-FFF2-40B4-BE49-F238E27FC236}">
                <a16:creationId xmlns:a16="http://schemas.microsoft.com/office/drawing/2014/main" xmlns="" id="{5E6D2A25-1C93-4241-91A8-92BF41319F56}"/>
              </a:ext>
            </a:extLst>
          </p:cNvPr>
          <p:cNvGraphicFramePr>
            <a:graphicFrameLocks noChangeAspect="1"/>
          </p:cNvGraphicFramePr>
          <p:nvPr>
            <p:extLst>
              <p:ext uri="{D42A27DB-BD31-4B8C-83A1-F6EECF244321}">
                <p14:modId xmlns:p14="http://schemas.microsoft.com/office/powerpoint/2010/main" val="2163079457"/>
              </p:ext>
            </p:extLst>
          </p:nvPr>
        </p:nvGraphicFramePr>
        <p:xfrm>
          <a:off x="4248328" y="2011308"/>
          <a:ext cx="5816789" cy="461049"/>
        </p:xfrm>
        <a:graphic>
          <a:graphicData uri="http://schemas.openxmlformats.org/presentationml/2006/ole">
            <mc:AlternateContent xmlns:mc="http://schemas.openxmlformats.org/markup-compatibility/2006">
              <mc:Choice xmlns:v="urn:schemas-microsoft-com:vml" Requires="v">
                <p:oleObj spid="_x0000_s72751" name="ChemSketch" r:id="rId3" imgW="4386960" imgH="348120" progId="ACD.ChemSketch.20">
                  <p:embed/>
                </p:oleObj>
              </mc:Choice>
              <mc:Fallback>
                <p:oleObj name="ChemSketch" r:id="rId3" imgW="4386960" imgH="348120" progId="ACD.ChemSketch.20">
                  <p:embed/>
                  <p:pic>
                    <p:nvPicPr>
                      <p:cNvPr id="0" name=""/>
                      <p:cNvPicPr/>
                      <p:nvPr/>
                    </p:nvPicPr>
                    <p:blipFill>
                      <a:blip r:embed="rId4"/>
                      <a:stretch>
                        <a:fillRect/>
                      </a:stretch>
                    </p:blipFill>
                    <p:spPr>
                      <a:xfrm>
                        <a:off x="4248328" y="2011308"/>
                        <a:ext cx="5816789" cy="46104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CB452D56-E00F-4F94-BD1B-32B4E70B08BB}"/>
              </a:ext>
            </a:extLst>
          </p:cNvPr>
          <p:cNvGraphicFramePr>
            <a:graphicFrameLocks noChangeAspect="1"/>
          </p:cNvGraphicFramePr>
          <p:nvPr>
            <p:extLst>
              <p:ext uri="{D42A27DB-BD31-4B8C-83A1-F6EECF244321}">
                <p14:modId xmlns:p14="http://schemas.microsoft.com/office/powerpoint/2010/main" val="678646744"/>
              </p:ext>
            </p:extLst>
          </p:nvPr>
        </p:nvGraphicFramePr>
        <p:xfrm>
          <a:off x="4811266" y="2780301"/>
          <a:ext cx="3392487" cy="542925"/>
        </p:xfrm>
        <a:graphic>
          <a:graphicData uri="http://schemas.openxmlformats.org/presentationml/2006/ole">
            <mc:AlternateContent xmlns:mc="http://schemas.openxmlformats.org/markup-compatibility/2006">
              <mc:Choice xmlns:v="urn:schemas-microsoft-com:vml" Requires="v">
                <p:oleObj spid="_x0000_s72752" name="ChemSketch" r:id="rId5" imgW="3392640" imgH="542880" progId="ACD.ChemSketch.20">
                  <p:embed/>
                </p:oleObj>
              </mc:Choice>
              <mc:Fallback>
                <p:oleObj name="ChemSketch" r:id="rId5" imgW="3392640" imgH="542880" progId="ACD.ChemSketch.20">
                  <p:embed/>
                  <p:pic>
                    <p:nvPicPr>
                      <p:cNvPr id="0" name=""/>
                      <p:cNvPicPr/>
                      <p:nvPr/>
                    </p:nvPicPr>
                    <p:blipFill>
                      <a:blip r:embed="rId6"/>
                      <a:stretch>
                        <a:fillRect/>
                      </a:stretch>
                    </p:blipFill>
                    <p:spPr>
                      <a:xfrm>
                        <a:off x="4811266" y="2780301"/>
                        <a:ext cx="3392487" cy="5429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575F3522-B4B1-47A6-A292-53DA322A7B43}"/>
              </a:ext>
            </a:extLst>
          </p:cNvPr>
          <p:cNvGraphicFramePr>
            <a:graphicFrameLocks noChangeAspect="1"/>
          </p:cNvGraphicFramePr>
          <p:nvPr>
            <p:extLst>
              <p:ext uri="{D42A27DB-BD31-4B8C-83A1-F6EECF244321}">
                <p14:modId xmlns:p14="http://schemas.microsoft.com/office/powerpoint/2010/main" val="3816105044"/>
              </p:ext>
            </p:extLst>
          </p:nvPr>
        </p:nvGraphicFramePr>
        <p:xfrm>
          <a:off x="5178126" y="3391441"/>
          <a:ext cx="2347913" cy="614363"/>
        </p:xfrm>
        <a:graphic>
          <a:graphicData uri="http://schemas.openxmlformats.org/presentationml/2006/ole">
            <mc:AlternateContent xmlns:mc="http://schemas.openxmlformats.org/markup-compatibility/2006">
              <mc:Choice xmlns:v="urn:schemas-microsoft-com:vml" Requires="v">
                <p:oleObj spid="_x0000_s72753" name="ChemSketch" r:id="rId7" imgW="2347200" imgH="614520" progId="ACD.ChemSketch.20">
                  <p:embed/>
                </p:oleObj>
              </mc:Choice>
              <mc:Fallback>
                <p:oleObj name="ChemSketch" r:id="rId7" imgW="2347200" imgH="614520" progId="ACD.ChemSketch.20">
                  <p:embed/>
                  <p:pic>
                    <p:nvPicPr>
                      <p:cNvPr id="0" name=""/>
                      <p:cNvPicPr/>
                      <p:nvPr/>
                    </p:nvPicPr>
                    <p:blipFill>
                      <a:blip r:embed="rId8"/>
                      <a:stretch>
                        <a:fillRect/>
                      </a:stretch>
                    </p:blipFill>
                    <p:spPr>
                      <a:xfrm>
                        <a:off x="5178126" y="3391441"/>
                        <a:ext cx="2347913" cy="6143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FEAF9A2B-8183-4B26-B074-77B2D2F06F33}"/>
              </a:ext>
            </a:extLst>
          </p:cNvPr>
          <p:cNvGraphicFramePr>
            <a:graphicFrameLocks noChangeAspect="1"/>
          </p:cNvGraphicFramePr>
          <p:nvPr>
            <p:extLst>
              <p:ext uri="{D42A27DB-BD31-4B8C-83A1-F6EECF244321}">
                <p14:modId xmlns:p14="http://schemas.microsoft.com/office/powerpoint/2010/main" val="1936641497"/>
              </p:ext>
            </p:extLst>
          </p:nvPr>
        </p:nvGraphicFramePr>
        <p:xfrm>
          <a:off x="4947754" y="5151253"/>
          <a:ext cx="2727325" cy="563563"/>
        </p:xfrm>
        <a:graphic>
          <a:graphicData uri="http://schemas.openxmlformats.org/presentationml/2006/ole">
            <mc:AlternateContent xmlns:mc="http://schemas.openxmlformats.org/markup-compatibility/2006">
              <mc:Choice xmlns:v="urn:schemas-microsoft-com:vml" Requires="v">
                <p:oleObj spid="_x0000_s72754" name="ChemSketch" r:id="rId9" imgW="2726640" imgH="563040" progId="ACD.ChemSketch.20">
                  <p:embed/>
                </p:oleObj>
              </mc:Choice>
              <mc:Fallback>
                <p:oleObj name="ChemSketch" r:id="rId9" imgW="2726640" imgH="563040" progId="ACD.ChemSketch.20">
                  <p:embed/>
                  <p:pic>
                    <p:nvPicPr>
                      <p:cNvPr id="0" name=""/>
                      <p:cNvPicPr/>
                      <p:nvPr/>
                    </p:nvPicPr>
                    <p:blipFill>
                      <a:blip r:embed="rId10"/>
                      <a:stretch>
                        <a:fillRect/>
                      </a:stretch>
                    </p:blipFill>
                    <p:spPr>
                      <a:xfrm>
                        <a:off x="4947754" y="5151253"/>
                        <a:ext cx="2727325" cy="5635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79AA715E-F9A2-402F-A6AE-F2D92AE878B5}"/>
              </a:ext>
            </a:extLst>
          </p:cNvPr>
          <p:cNvGraphicFramePr>
            <a:graphicFrameLocks noChangeAspect="1"/>
          </p:cNvGraphicFramePr>
          <p:nvPr>
            <p:extLst>
              <p:ext uri="{D42A27DB-BD31-4B8C-83A1-F6EECF244321}">
                <p14:modId xmlns:p14="http://schemas.microsoft.com/office/powerpoint/2010/main" val="2911914013"/>
              </p:ext>
            </p:extLst>
          </p:nvPr>
        </p:nvGraphicFramePr>
        <p:xfrm>
          <a:off x="4917553" y="4195815"/>
          <a:ext cx="4478337" cy="696913"/>
        </p:xfrm>
        <a:graphic>
          <a:graphicData uri="http://schemas.openxmlformats.org/presentationml/2006/ole">
            <mc:AlternateContent xmlns:mc="http://schemas.openxmlformats.org/markup-compatibility/2006">
              <mc:Choice xmlns:v="urn:schemas-microsoft-com:vml" Requires="v">
                <p:oleObj spid="_x0000_s72755" name="ChemSketch" r:id="rId11" imgW="4479120" imgH="696240" progId="ACD.ChemSketch.20">
                  <p:embed/>
                </p:oleObj>
              </mc:Choice>
              <mc:Fallback>
                <p:oleObj name="ChemSketch" r:id="rId11" imgW="4479120" imgH="696240" progId="ACD.ChemSketch.20">
                  <p:embed/>
                  <p:pic>
                    <p:nvPicPr>
                      <p:cNvPr id="0" name=""/>
                      <p:cNvPicPr/>
                      <p:nvPr/>
                    </p:nvPicPr>
                    <p:blipFill>
                      <a:blip r:embed="rId12"/>
                      <a:stretch>
                        <a:fillRect/>
                      </a:stretch>
                    </p:blipFill>
                    <p:spPr>
                      <a:xfrm>
                        <a:off x="4917553" y="4195815"/>
                        <a:ext cx="4478337" cy="6969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682A6F83-FABC-4492-A85A-3D1707FB43EC}"/>
              </a:ext>
            </a:extLst>
          </p:cNvPr>
          <p:cNvGraphicFramePr>
            <a:graphicFrameLocks noChangeAspect="1"/>
          </p:cNvGraphicFramePr>
          <p:nvPr>
            <p:extLst>
              <p:ext uri="{D42A27DB-BD31-4B8C-83A1-F6EECF244321}">
                <p14:modId xmlns:p14="http://schemas.microsoft.com/office/powerpoint/2010/main" val="756979428"/>
              </p:ext>
            </p:extLst>
          </p:nvPr>
        </p:nvGraphicFramePr>
        <p:xfrm>
          <a:off x="4727848" y="5990202"/>
          <a:ext cx="2428875" cy="604837"/>
        </p:xfrm>
        <a:graphic>
          <a:graphicData uri="http://schemas.openxmlformats.org/presentationml/2006/ole">
            <mc:AlternateContent xmlns:mc="http://schemas.openxmlformats.org/markup-compatibility/2006">
              <mc:Choice xmlns:v="urn:schemas-microsoft-com:vml" Requires="v">
                <p:oleObj spid="_x0000_s72756" name="ChemSketch" r:id="rId13" imgW="2429280" imgH="604080" progId="ACD.ChemSketch.20">
                  <p:embed/>
                </p:oleObj>
              </mc:Choice>
              <mc:Fallback>
                <p:oleObj name="ChemSketch" r:id="rId13" imgW="2429280" imgH="604080" progId="ACD.ChemSketch.20">
                  <p:embed/>
                  <p:pic>
                    <p:nvPicPr>
                      <p:cNvPr id="0" name=""/>
                      <p:cNvPicPr/>
                      <p:nvPr/>
                    </p:nvPicPr>
                    <p:blipFill>
                      <a:blip r:embed="rId14"/>
                      <a:stretch>
                        <a:fillRect/>
                      </a:stretch>
                    </p:blipFill>
                    <p:spPr>
                      <a:xfrm>
                        <a:off x="4727848" y="5990202"/>
                        <a:ext cx="2428875" cy="604837"/>
                      </a:xfrm>
                      <a:prstGeom prst="rect">
                        <a:avLst/>
                      </a:prstGeom>
                    </p:spPr>
                  </p:pic>
                </p:oleObj>
              </mc:Fallback>
            </mc:AlternateContent>
          </a:graphicData>
        </a:graphic>
      </p:graphicFrame>
    </p:spTree>
    <p:extLst>
      <p:ext uri="{BB962C8B-B14F-4D97-AF65-F5344CB8AC3E}">
        <p14:creationId xmlns:p14="http://schemas.microsoft.com/office/powerpoint/2010/main" val="207157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2"/>
          </p:nvPr>
        </p:nvSpPr>
        <p:spPr bwMode="auto">
          <a:xfrm>
            <a:off x="8426450" y="6188075"/>
            <a:ext cx="3276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994E2AA2-5072-48E3-A495-5F9F1838D588}" type="slidenum">
              <a:rPr lang="en-US" altLang="en-US" sz="1400" smtClean="0">
                <a:solidFill>
                  <a:srgbClr val="FFFFFF"/>
                </a:solidFill>
              </a:rPr>
              <a:pPr>
                <a:spcBef>
                  <a:spcPct val="0"/>
                </a:spcBef>
                <a:buClrTx/>
                <a:buSzTx/>
                <a:buFontTx/>
                <a:buNone/>
              </a:pPr>
              <a:t>32</a:t>
            </a:fld>
            <a:endParaRPr lang="en-US" altLang="en-US" sz="1400">
              <a:solidFill>
                <a:srgbClr val="FFFFFF"/>
              </a:solidFill>
            </a:endParaRPr>
          </a:p>
        </p:txBody>
      </p:sp>
      <p:sp>
        <p:nvSpPr>
          <p:cNvPr id="11" name="TextBox 10"/>
          <p:cNvSpPr txBox="1">
            <a:spLocks noChangeArrowheads="1"/>
          </p:cNvSpPr>
          <p:nvPr/>
        </p:nvSpPr>
        <p:spPr bwMode="auto">
          <a:xfrm>
            <a:off x="676275" y="1393825"/>
            <a:ext cx="8929688" cy="461963"/>
          </a:xfrm>
          <a:prstGeom prst="rect">
            <a:avLst/>
          </a:prstGeom>
          <a:noFill/>
          <a:ln w="9525">
            <a:noFill/>
            <a:miter lim="800000"/>
            <a:headEnd/>
            <a:tailEnd/>
          </a:ln>
        </p:spPr>
        <p:txBody>
          <a:bodyPr>
            <a:spAutoFit/>
          </a:bodyPr>
          <a:lstStyle/>
          <a:p>
            <a:pPr marL="342900" indent="-342900" eaLnBrk="1" hangingPunct="1">
              <a:buFont typeface="Courier New" panose="02070309020205020404" pitchFamily="49" charset="0"/>
              <a:buChar char="o"/>
              <a:defRPr/>
            </a:pPr>
            <a:r>
              <a:rPr lang="en-US" altLang="en-US" sz="2400" dirty="0">
                <a:latin typeface="+mj-lt"/>
                <a:cs typeface="Times New Roman" pitchFamily="18" charset="0"/>
              </a:rPr>
              <a:t>A covalent bond can be broken in either two ways, </a:t>
            </a:r>
          </a:p>
        </p:txBody>
      </p:sp>
      <p:sp>
        <p:nvSpPr>
          <p:cNvPr id="12" name="TextBox 11"/>
          <p:cNvSpPr txBox="1">
            <a:spLocks noChangeArrowheads="1"/>
          </p:cNvSpPr>
          <p:nvPr/>
        </p:nvSpPr>
        <p:spPr bwMode="auto">
          <a:xfrm>
            <a:off x="1463675" y="1911350"/>
            <a:ext cx="3519488" cy="461963"/>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
              <a:defRPr/>
            </a:pPr>
            <a:r>
              <a:rPr lang="en-US" altLang="en-US" sz="2400" dirty="0" err="1">
                <a:solidFill>
                  <a:srgbClr val="FF0000"/>
                </a:solidFill>
                <a:latin typeface="+mj-lt"/>
                <a:cs typeface="Times New Roman" pitchFamily="18" charset="0"/>
              </a:rPr>
              <a:t>Homolytic</a:t>
            </a:r>
            <a:r>
              <a:rPr lang="en-US" altLang="en-US" sz="2400" dirty="0">
                <a:solidFill>
                  <a:srgbClr val="FF0000"/>
                </a:solidFill>
                <a:latin typeface="+mj-lt"/>
                <a:cs typeface="Times New Roman" pitchFamily="18" charset="0"/>
              </a:rPr>
              <a:t> cleavage.</a:t>
            </a:r>
          </a:p>
        </p:txBody>
      </p:sp>
      <p:sp>
        <p:nvSpPr>
          <p:cNvPr id="13" name="TextBox 12"/>
          <p:cNvSpPr txBox="1">
            <a:spLocks noChangeArrowheads="1"/>
          </p:cNvSpPr>
          <p:nvPr/>
        </p:nvSpPr>
        <p:spPr bwMode="auto">
          <a:xfrm>
            <a:off x="1463675" y="3181350"/>
            <a:ext cx="4949825" cy="461963"/>
          </a:xfrm>
          <a:prstGeom prst="rect">
            <a:avLst/>
          </a:prstGeom>
          <a:noFill/>
          <a:ln w="9525">
            <a:noFill/>
            <a:miter lim="800000"/>
            <a:headEnd/>
            <a:tailEnd/>
          </a:ln>
        </p:spPr>
        <p:txBody>
          <a:bodyPr>
            <a:spAutoFit/>
          </a:bodyPr>
          <a:lstStyle/>
          <a:p>
            <a:pPr marL="342900" indent="-342900" eaLnBrk="1" hangingPunct="1">
              <a:buFont typeface="Wingdings" panose="05000000000000000000" pitchFamily="2" charset="2"/>
              <a:buChar char="§"/>
              <a:defRPr/>
            </a:pPr>
            <a:r>
              <a:rPr lang="en-US" altLang="en-US" sz="2400" dirty="0" err="1">
                <a:solidFill>
                  <a:srgbClr val="FF0000"/>
                </a:solidFill>
                <a:latin typeface="+mj-lt"/>
                <a:cs typeface="Times New Roman" pitchFamily="18" charset="0"/>
              </a:rPr>
              <a:t>Heterolytic</a:t>
            </a:r>
            <a:r>
              <a:rPr lang="en-US" altLang="en-US" sz="2400" dirty="0">
                <a:solidFill>
                  <a:srgbClr val="FF0000"/>
                </a:solidFill>
                <a:latin typeface="+mj-lt"/>
                <a:cs typeface="Times New Roman" pitchFamily="18" charset="0"/>
              </a:rPr>
              <a:t> cleavage.</a:t>
            </a:r>
          </a:p>
        </p:txBody>
      </p:sp>
      <p:graphicFrame>
        <p:nvGraphicFramePr>
          <p:cNvPr id="14" name="Object 2"/>
          <p:cNvGraphicFramePr>
            <a:graphicFrameLocks noChangeAspect="1"/>
          </p:cNvGraphicFramePr>
          <p:nvPr/>
        </p:nvGraphicFramePr>
        <p:xfrm>
          <a:off x="7243763" y="2419350"/>
          <a:ext cx="873125" cy="496888"/>
        </p:xfrm>
        <a:graphic>
          <a:graphicData uri="http://schemas.openxmlformats.org/presentationml/2006/ole">
            <mc:AlternateContent xmlns:mc="http://schemas.openxmlformats.org/markup-compatibility/2006">
              <mc:Choice xmlns:v="urn:schemas-microsoft-com:vml" Requires="v">
                <p:oleObj spid="_x0000_s71810" name="CS ChemDraw Drawing" r:id="rId3" imgW="393848" imgH="387742" progId="ChemDraw.Document.6.0">
                  <p:embed/>
                </p:oleObj>
              </mc:Choice>
              <mc:Fallback>
                <p:oleObj name="CS ChemDraw Drawing" r:id="rId3" imgW="393848" imgH="387742"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3" y="2419350"/>
                        <a:ext cx="8731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p:cNvGraphicFramePr>
            <a:graphicFrameLocks noChangeAspect="1"/>
          </p:cNvGraphicFramePr>
          <p:nvPr/>
        </p:nvGraphicFramePr>
        <p:xfrm>
          <a:off x="4313238" y="2460625"/>
          <a:ext cx="496887" cy="152400"/>
        </p:xfrm>
        <a:graphic>
          <a:graphicData uri="http://schemas.openxmlformats.org/presentationml/2006/ole">
            <mc:AlternateContent xmlns:mc="http://schemas.openxmlformats.org/markup-compatibility/2006">
              <mc:Choice xmlns:v="urn:schemas-microsoft-com:vml" Requires="v">
                <p:oleObj spid="_x0000_s71811" name="CS ChemDraw Drawing" r:id="rId5" imgW="412167" imgH="145022" progId="ChemDraw.Document.6.0">
                  <p:embed/>
                </p:oleObj>
              </mc:Choice>
              <mc:Fallback>
                <p:oleObj name="CS ChemDraw Drawing" r:id="rId5" imgW="412167" imgH="145022"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238" y="2460625"/>
                        <a:ext cx="496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4"/>
          <p:cNvGraphicFramePr>
            <a:graphicFrameLocks noChangeAspect="1"/>
          </p:cNvGraphicFramePr>
          <p:nvPr/>
        </p:nvGraphicFramePr>
        <p:xfrm>
          <a:off x="4137025" y="2392363"/>
          <a:ext cx="2543175" cy="571500"/>
        </p:xfrm>
        <a:graphic>
          <a:graphicData uri="http://schemas.openxmlformats.org/presentationml/2006/ole">
            <mc:AlternateContent xmlns:mc="http://schemas.openxmlformats.org/markup-compatibility/2006">
              <mc:Choice xmlns:v="urn:schemas-microsoft-com:vml" Requires="v">
                <p:oleObj spid="_x0000_s71812" name="CS ChemDraw Drawing" r:id="rId7" imgW="1483801" imgH="387742" progId="ChemDraw.Document.6.0">
                  <p:embed/>
                </p:oleObj>
              </mc:Choice>
              <mc:Fallback>
                <p:oleObj name="CS ChemDraw Drawing" r:id="rId7" imgW="1483801" imgH="387742" progId="ChemDraw.Document.6.0">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7025" y="2392363"/>
                        <a:ext cx="25431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5"/>
          <p:cNvGraphicFramePr>
            <a:graphicFrameLocks noChangeAspect="1"/>
          </p:cNvGraphicFramePr>
          <p:nvPr/>
        </p:nvGraphicFramePr>
        <p:xfrm>
          <a:off x="6824663" y="2486025"/>
          <a:ext cx="423862" cy="282575"/>
        </p:xfrm>
        <a:graphic>
          <a:graphicData uri="http://schemas.openxmlformats.org/presentationml/2006/ole">
            <mc:AlternateContent xmlns:mc="http://schemas.openxmlformats.org/markup-compatibility/2006">
              <mc:Choice xmlns:v="urn:schemas-microsoft-com:vml" Requires="v">
                <p:oleObj spid="_x0000_s71813" name="CS ChemDraw Drawing" r:id="rId9" imgW="262340" imgH="172872" progId="ChemDraw.Document.6.0">
                  <p:embed/>
                </p:oleObj>
              </mc:Choice>
              <mc:Fallback>
                <p:oleObj name="CS ChemDraw Drawing" r:id="rId9" imgW="262340" imgH="172872" progId="ChemDraw.Document.6.0">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4663" y="2486025"/>
                        <a:ext cx="4238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23"/>
          <p:cNvSpPr>
            <a:spLocks noChangeArrowheads="1"/>
          </p:cNvSpPr>
          <p:nvPr/>
        </p:nvSpPr>
        <p:spPr bwMode="auto">
          <a:xfrm>
            <a:off x="6777038" y="2854325"/>
            <a:ext cx="1828800" cy="461963"/>
          </a:xfrm>
          <a:prstGeom prst="rect">
            <a:avLst/>
          </a:prstGeom>
          <a:noFill/>
          <a:ln w="9525">
            <a:noFill/>
            <a:miter lim="800000"/>
            <a:headEnd/>
            <a:tailEnd/>
          </a:ln>
        </p:spPr>
        <p:txBody>
          <a:bodyPr>
            <a:spAutoFit/>
          </a:bodyPr>
          <a:lstStyle/>
          <a:p>
            <a:pPr eaLnBrk="1" hangingPunct="1">
              <a:defRPr/>
            </a:pPr>
            <a:r>
              <a:rPr lang="en-US" altLang="en-US" sz="2400" dirty="0">
                <a:latin typeface="+mj-lt"/>
              </a:rPr>
              <a:t>Free radicals</a:t>
            </a:r>
          </a:p>
        </p:txBody>
      </p:sp>
      <p:graphicFrame>
        <p:nvGraphicFramePr>
          <p:cNvPr id="25" name="Object 6"/>
          <p:cNvGraphicFramePr>
            <a:graphicFrameLocks noChangeAspect="1"/>
          </p:cNvGraphicFramePr>
          <p:nvPr/>
        </p:nvGraphicFramePr>
        <p:xfrm>
          <a:off x="7577138" y="3867150"/>
          <a:ext cx="758825" cy="642938"/>
        </p:xfrm>
        <a:graphic>
          <a:graphicData uri="http://schemas.openxmlformats.org/presentationml/2006/ole">
            <mc:AlternateContent xmlns:mc="http://schemas.openxmlformats.org/markup-compatibility/2006">
              <mc:Choice xmlns:v="urn:schemas-microsoft-com:vml" Requires="v">
                <p:oleObj spid="_x0000_s71814" name="CS ChemDraw Drawing" r:id="rId11" imgW="394716" imgH="387096" progId="ChemDraw.Document.6.0">
                  <p:embed/>
                </p:oleObj>
              </mc:Choice>
              <mc:Fallback>
                <p:oleObj name="CS ChemDraw Drawing" r:id="rId11" imgW="394716" imgH="387096" progId="ChemDraw.Document.6.0">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3867150"/>
                        <a:ext cx="7588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7"/>
          <p:cNvGraphicFramePr>
            <a:graphicFrameLocks noChangeAspect="1"/>
          </p:cNvGraphicFramePr>
          <p:nvPr/>
        </p:nvGraphicFramePr>
        <p:xfrm>
          <a:off x="4086225" y="3865563"/>
          <a:ext cx="400050" cy="287337"/>
        </p:xfrm>
        <a:graphic>
          <a:graphicData uri="http://schemas.openxmlformats.org/presentationml/2006/ole">
            <mc:AlternateContent xmlns:mc="http://schemas.openxmlformats.org/markup-compatibility/2006">
              <mc:Choice xmlns:v="urn:schemas-microsoft-com:vml" Requires="v">
                <p:oleObj spid="_x0000_s71815" name="CS ChemDraw Drawing" r:id="rId13" imgW="249520" imgH="143018" progId="ChemDraw.Document.6.0">
                  <p:embed/>
                </p:oleObj>
              </mc:Choice>
              <mc:Fallback>
                <p:oleObj name="CS ChemDraw Drawing" r:id="rId13" imgW="249520" imgH="143018" progId="ChemDraw.Document.6.0">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6225" y="3865563"/>
                        <a:ext cx="4000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8"/>
          <p:cNvGraphicFramePr>
            <a:graphicFrameLocks noChangeAspect="1"/>
          </p:cNvGraphicFramePr>
          <p:nvPr/>
        </p:nvGraphicFramePr>
        <p:xfrm>
          <a:off x="3887788" y="3932238"/>
          <a:ext cx="2886075" cy="649287"/>
        </p:xfrm>
        <a:graphic>
          <a:graphicData uri="http://schemas.openxmlformats.org/presentationml/2006/ole">
            <mc:AlternateContent xmlns:mc="http://schemas.openxmlformats.org/markup-compatibility/2006">
              <mc:Choice xmlns:v="urn:schemas-microsoft-com:vml" Requires="v">
                <p:oleObj spid="_x0000_s71816" name="CS ChemDraw Drawing" r:id="rId15" imgW="1483801" imgH="387742" progId="ChemDraw.Document.6.0">
                  <p:embed/>
                </p:oleObj>
              </mc:Choice>
              <mc:Fallback>
                <p:oleObj name="CS ChemDraw Drawing" r:id="rId15" imgW="1483801" imgH="387742" progId="ChemDraw.Document.6.0">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788" y="3932238"/>
                        <a:ext cx="28860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9"/>
          <p:cNvGraphicFramePr>
            <a:graphicFrameLocks noChangeAspect="1"/>
          </p:cNvGraphicFramePr>
          <p:nvPr/>
        </p:nvGraphicFramePr>
        <p:xfrm>
          <a:off x="6905625" y="3975100"/>
          <a:ext cx="409575" cy="398463"/>
        </p:xfrm>
        <a:graphic>
          <a:graphicData uri="http://schemas.openxmlformats.org/presentationml/2006/ole">
            <mc:AlternateContent xmlns:mc="http://schemas.openxmlformats.org/markup-compatibility/2006">
              <mc:Choice xmlns:v="urn:schemas-microsoft-com:vml" Requires="v">
                <p:oleObj spid="_x0000_s71817" name="CS ChemDraw Drawing" r:id="rId16" imgW="217642" imgH="208574" progId="ChemDraw.Document.6.0">
                  <p:embed/>
                </p:oleObj>
              </mc:Choice>
              <mc:Fallback>
                <p:oleObj name="CS ChemDraw Drawing" r:id="rId16" imgW="217642" imgH="208574" progId="ChemDraw.Document.6.0">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5625" y="3975100"/>
                        <a:ext cx="4095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8"/>
          <p:cNvSpPr>
            <a:spLocks noChangeArrowheads="1"/>
          </p:cNvSpPr>
          <p:nvPr/>
        </p:nvSpPr>
        <p:spPr bwMode="auto">
          <a:xfrm>
            <a:off x="7035800" y="4514850"/>
            <a:ext cx="1905000" cy="461963"/>
          </a:xfrm>
          <a:prstGeom prst="rect">
            <a:avLst/>
          </a:prstGeom>
          <a:noFill/>
          <a:ln w="9525">
            <a:noFill/>
            <a:miter lim="800000"/>
            <a:headEnd/>
            <a:tailEnd/>
          </a:ln>
        </p:spPr>
        <p:txBody>
          <a:bodyPr>
            <a:spAutoFit/>
          </a:bodyPr>
          <a:lstStyle/>
          <a:p>
            <a:pPr eaLnBrk="1" hangingPunct="1">
              <a:defRPr/>
            </a:pPr>
            <a:r>
              <a:rPr lang="en-US" altLang="en-US" sz="2400" dirty="0">
                <a:latin typeface="+mj-lt"/>
              </a:rPr>
              <a:t>Carbocation</a:t>
            </a:r>
          </a:p>
        </p:txBody>
      </p:sp>
      <p:graphicFrame>
        <p:nvGraphicFramePr>
          <p:cNvPr id="31" name="Object 10"/>
          <p:cNvGraphicFramePr>
            <a:graphicFrameLocks noChangeAspect="1"/>
          </p:cNvGraphicFramePr>
          <p:nvPr/>
        </p:nvGraphicFramePr>
        <p:xfrm>
          <a:off x="4292600" y="5194300"/>
          <a:ext cx="249238" cy="300038"/>
        </p:xfrm>
        <a:graphic>
          <a:graphicData uri="http://schemas.openxmlformats.org/presentationml/2006/ole">
            <mc:AlternateContent xmlns:mc="http://schemas.openxmlformats.org/markup-compatibility/2006">
              <mc:Choice xmlns:v="urn:schemas-microsoft-com:vml" Requires="v">
                <p:oleObj spid="_x0000_s71818" name="CS ChemDraw Drawing" r:id="rId18" imgW="195724" imgH="142206" progId="ChemDraw.Document.6.0">
                  <p:embed/>
                </p:oleObj>
              </mc:Choice>
              <mc:Fallback>
                <p:oleObj name="CS ChemDraw Drawing" r:id="rId18" imgW="195724" imgH="142206" progId="ChemDraw.Document.6.0">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2600" y="5194300"/>
                        <a:ext cx="2492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11"/>
          <p:cNvGraphicFramePr>
            <a:graphicFrameLocks noChangeAspect="1"/>
          </p:cNvGraphicFramePr>
          <p:nvPr/>
        </p:nvGraphicFramePr>
        <p:xfrm>
          <a:off x="7475538" y="5194300"/>
          <a:ext cx="752475" cy="600075"/>
        </p:xfrm>
        <a:graphic>
          <a:graphicData uri="http://schemas.openxmlformats.org/presentationml/2006/ole">
            <mc:AlternateContent xmlns:mc="http://schemas.openxmlformats.org/markup-compatibility/2006">
              <mc:Choice xmlns:v="urn:schemas-microsoft-com:vml" Requires="v">
                <p:oleObj spid="_x0000_s71819" name="CS ChemDraw Drawing" r:id="rId20" imgW="420624" imgH="387096" progId="ChemDraw.Document.6.0">
                  <p:embed/>
                </p:oleObj>
              </mc:Choice>
              <mc:Fallback>
                <p:oleObj name="CS ChemDraw Drawing" r:id="rId20" imgW="420624" imgH="387096" progId="ChemDraw.Document.6.0">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75538" y="5194300"/>
                        <a:ext cx="752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12"/>
          <p:cNvGraphicFramePr>
            <a:graphicFrameLocks noChangeAspect="1"/>
          </p:cNvGraphicFramePr>
          <p:nvPr/>
        </p:nvGraphicFramePr>
        <p:xfrm>
          <a:off x="3870325" y="5186363"/>
          <a:ext cx="2886075" cy="649287"/>
        </p:xfrm>
        <a:graphic>
          <a:graphicData uri="http://schemas.openxmlformats.org/presentationml/2006/ole">
            <mc:AlternateContent xmlns:mc="http://schemas.openxmlformats.org/markup-compatibility/2006">
              <mc:Choice xmlns:v="urn:schemas-microsoft-com:vml" Requires="v">
                <p:oleObj spid="_x0000_s71820" name="CS ChemDraw Drawing" r:id="rId22" imgW="1483801" imgH="387742" progId="ChemDraw.Document.6.0">
                  <p:embed/>
                </p:oleObj>
              </mc:Choice>
              <mc:Fallback>
                <p:oleObj name="CS ChemDraw Drawing" r:id="rId22" imgW="1483801" imgH="387742" progId="ChemDraw.Document.6.0">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0325" y="5186363"/>
                        <a:ext cx="28860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13"/>
          <p:cNvGraphicFramePr>
            <a:graphicFrameLocks noChangeAspect="1"/>
          </p:cNvGraphicFramePr>
          <p:nvPr/>
        </p:nvGraphicFramePr>
        <p:xfrm>
          <a:off x="6900863" y="5203825"/>
          <a:ext cx="322262" cy="366713"/>
        </p:xfrm>
        <a:graphic>
          <a:graphicData uri="http://schemas.openxmlformats.org/presentationml/2006/ole">
            <mc:AlternateContent xmlns:mc="http://schemas.openxmlformats.org/markup-compatibility/2006">
              <mc:Choice xmlns:v="urn:schemas-microsoft-com:vml" Requires="v">
                <p:oleObj spid="_x0000_s71821" name="CS ChemDraw Drawing" r:id="rId23" imgW="154675" imgH="172872" progId="ChemDraw.Document.6.0">
                  <p:embed/>
                </p:oleObj>
              </mc:Choice>
              <mc:Fallback>
                <p:oleObj name="CS ChemDraw Drawing" r:id="rId23" imgW="154675" imgH="172872" progId="ChemDraw.Document.6.0">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00863" y="5203825"/>
                        <a:ext cx="322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a:spLocks noChangeArrowheads="1"/>
          </p:cNvSpPr>
          <p:nvPr/>
        </p:nvSpPr>
        <p:spPr bwMode="auto">
          <a:xfrm>
            <a:off x="6964363" y="5741988"/>
            <a:ext cx="1828800" cy="461962"/>
          </a:xfrm>
          <a:prstGeom prst="rect">
            <a:avLst/>
          </a:prstGeom>
          <a:noFill/>
          <a:ln w="9525">
            <a:noFill/>
            <a:miter lim="800000"/>
            <a:headEnd/>
            <a:tailEnd/>
          </a:ln>
        </p:spPr>
        <p:txBody>
          <a:bodyPr>
            <a:spAutoFit/>
          </a:bodyPr>
          <a:lstStyle/>
          <a:p>
            <a:pPr eaLnBrk="1" hangingPunct="1">
              <a:defRPr/>
            </a:pPr>
            <a:r>
              <a:rPr lang="en-US" altLang="en-US" sz="2400" dirty="0" err="1">
                <a:latin typeface="+mj-lt"/>
              </a:rPr>
              <a:t>Carboanion</a:t>
            </a:r>
            <a:endParaRPr lang="en-US" altLang="en-US" sz="2400" dirty="0">
              <a:latin typeface="+mj-lt"/>
            </a:endParaRPr>
          </a:p>
        </p:txBody>
      </p:sp>
      <p:sp>
        <p:nvSpPr>
          <p:cNvPr id="71701" name="Rectangle 29"/>
          <p:cNvSpPr>
            <a:spLocks noChangeArrowheads="1"/>
          </p:cNvSpPr>
          <p:nvPr/>
        </p:nvSpPr>
        <p:spPr bwMode="auto">
          <a:xfrm>
            <a:off x="236019" y="480917"/>
            <a:ext cx="9148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a:spcBef>
                <a:spcPct val="0"/>
              </a:spcBef>
              <a:buClrTx/>
              <a:buSzTx/>
              <a:buFontTx/>
              <a:buNone/>
            </a:pPr>
            <a:r>
              <a:rPr lang="en-US" altLang="en-US" sz="3600" b="1" dirty="0">
                <a:solidFill>
                  <a:srgbClr val="800000"/>
                </a:solidFill>
              </a:rPr>
              <a:t>Notations for bond breaking and bond 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out)">
                                      <p:cBhvr>
                                        <p:cTn id="27" dur="2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lide(fromBottom)">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lide(fromBottom)">
                                      <p:cBhvr>
                                        <p:cTn id="37" dur="500"/>
                                        <p:tgtEl>
                                          <p:spTgt spid="14"/>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slide(fromBottom)">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slide(fromBottom)">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32"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amond(out)">
                                      <p:cBhvr>
                                        <p:cTn id="50" dur="2000"/>
                                        <p:tgtEl>
                                          <p:spTgt spid="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childTnLst>
                          </p:cTn>
                        </p:par>
                        <p:par>
                          <p:cTn id="56" fill="hold" nodeType="afterGroup">
                            <p:stCondLst>
                              <p:cond delay="500"/>
                            </p:stCondLst>
                            <p:childTnLst>
                              <p:par>
                                <p:cTn id="57" presetID="1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slide(fromBottom)">
                                      <p:cBhvr>
                                        <p:cTn id="59" dur="500"/>
                                        <p:tgtEl>
                                          <p:spTgt spid="25"/>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slide(fromBottom)">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lide(fromBottom)">
                                      <p:cBhvr>
                                        <p:cTn id="67" dur="500"/>
                                        <p:tgtEl>
                                          <p:spTgt spid="3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lide(fromBottom)">
                                      <p:cBhvr>
                                        <p:cTn id="72" dur="500"/>
                                        <p:tgtEl>
                                          <p:spTgt spid="31"/>
                                        </p:tgtEl>
                                      </p:cBhvr>
                                    </p:animEffect>
                                  </p:childTnLst>
                                </p:cTn>
                              </p:par>
                            </p:childTnLst>
                          </p:cTn>
                        </p:par>
                        <p:par>
                          <p:cTn id="73" fill="hold" nodeType="afterGroup">
                            <p:stCondLst>
                              <p:cond delay="500"/>
                            </p:stCondLst>
                            <p:childTnLst>
                              <p:par>
                                <p:cTn id="74" presetID="12" presetClass="entr" presetSubtype="4"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slide(fromBottom)">
                                      <p:cBhvr>
                                        <p:cTn id="76" dur="500"/>
                                        <p:tgtEl>
                                          <p:spTgt spid="32"/>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slide(fromBottom)">
                                      <p:cBhvr>
                                        <p:cTn id="79" dur="500"/>
                                        <p:tgtEl>
                                          <p:spTgt spid="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ntr" presetSubtype="16"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diamond(in)">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4" grpId="0"/>
      <p:bldP spid="29"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2EFDF92-E814-4A80-8221-0B3D6278461E}" type="slidenum">
              <a:rPr lang="en-US" altLang="en-US" sz="1200" smtClean="0">
                <a:solidFill>
                  <a:srgbClr val="FFFFFF"/>
                </a:solidFill>
              </a:rPr>
              <a:pPr>
                <a:lnSpc>
                  <a:spcPct val="80000"/>
                </a:lnSpc>
                <a:spcBef>
                  <a:spcPct val="0"/>
                </a:spcBef>
                <a:buClrTx/>
                <a:buSzTx/>
                <a:buFontTx/>
                <a:buNone/>
              </a:pPr>
              <a:t>4</a:t>
            </a:fld>
            <a:endParaRPr lang="en-US" altLang="en-US" sz="1200">
              <a:solidFill>
                <a:srgbClr val="FFFFFF"/>
              </a:solidFill>
            </a:endParaRPr>
          </a:p>
        </p:txBody>
      </p:sp>
      <p:sp>
        <p:nvSpPr>
          <p:cNvPr id="17411" name="Rectangle 3"/>
          <p:cNvSpPr>
            <a:spLocks noChangeArrowheads="1"/>
          </p:cNvSpPr>
          <p:nvPr/>
        </p:nvSpPr>
        <p:spPr bwMode="auto">
          <a:xfrm>
            <a:off x="3000375" y="404813"/>
            <a:ext cx="5897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Organic Chemistry: Definition</a:t>
            </a:r>
          </a:p>
        </p:txBody>
      </p:sp>
      <p:sp>
        <p:nvSpPr>
          <p:cNvPr id="5" name="TextBox 4"/>
          <p:cNvSpPr txBox="1">
            <a:spLocks noChangeArrowheads="1"/>
          </p:cNvSpPr>
          <p:nvPr/>
        </p:nvSpPr>
        <p:spPr bwMode="auto">
          <a:xfrm>
            <a:off x="623888" y="1628775"/>
            <a:ext cx="10944225" cy="1646238"/>
          </a:xfrm>
          <a:prstGeom prst="rect">
            <a:avLst/>
          </a:prstGeom>
          <a:noFill/>
          <a:ln w="9525">
            <a:noFill/>
            <a:miter lim="800000"/>
            <a:headEnd/>
            <a:tailEnd/>
          </a:ln>
        </p:spPr>
        <p:txBody>
          <a:bodyPr>
            <a:spAutoFit/>
          </a:bodyPr>
          <a:lstStyle/>
          <a:p>
            <a:pPr marL="342900" indent="-342900" algn="just" eaLnBrk="1" hangingPunct="1">
              <a:spcAft>
                <a:spcPts val="600"/>
              </a:spcAft>
              <a:buFont typeface="Courier New" panose="02070309020205020404" pitchFamily="49" charset="0"/>
              <a:buChar char="o"/>
              <a:defRPr/>
            </a:pPr>
            <a:r>
              <a:rPr lang="en-US" altLang="en-US" sz="2400" dirty="0">
                <a:latin typeface="+mj-lt"/>
                <a:cs typeface="Times New Roman" pitchFamily="18" charset="0"/>
              </a:rPr>
              <a:t>The word </a:t>
            </a:r>
            <a:r>
              <a:rPr lang="en-US" altLang="en-US" sz="2400" b="1" dirty="0">
                <a:solidFill>
                  <a:srgbClr val="FF0000"/>
                </a:solidFill>
                <a:latin typeface="+mj-lt"/>
                <a:cs typeface="Times New Roman" pitchFamily="18" charset="0"/>
              </a:rPr>
              <a:t>Organic</a:t>
            </a:r>
            <a:r>
              <a:rPr lang="en-US" altLang="en-US" sz="2400" dirty="0">
                <a:latin typeface="+mj-lt"/>
                <a:cs typeface="Times New Roman" pitchFamily="18" charset="0"/>
              </a:rPr>
              <a:t> can be a biological or chemical term, in biology it means anything that is living or has lived. The opposite is Non-Organic.</a:t>
            </a:r>
            <a:endParaRPr lang="en-US" altLang="en-US" sz="2400" dirty="0">
              <a:solidFill>
                <a:srgbClr val="FF0000"/>
              </a:solidFill>
              <a:latin typeface="+mj-lt"/>
              <a:cs typeface="Times New Roman" pitchFamily="18" charset="0"/>
            </a:endParaRPr>
          </a:p>
          <a:p>
            <a:pPr marL="342900" indent="-342900" algn="just" eaLnBrk="1" hangingPunct="1">
              <a:spcAft>
                <a:spcPts val="600"/>
              </a:spcAft>
              <a:buFont typeface="Courier New" panose="02070309020205020404" pitchFamily="49" charset="0"/>
              <a:buChar char="o"/>
              <a:defRPr/>
            </a:pPr>
            <a:r>
              <a:rPr lang="en-US" altLang="en-US" sz="2400" b="1" dirty="0">
                <a:solidFill>
                  <a:srgbClr val="FF0000"/>
                </a:solidFill>
                <a:latin typeface="+mj-lt"/>
                <a:cs typeface="Times New Roman" pitchFamily="18" charset="0"/>
              </a:rPr>
              <a:t>Organic Chemistry</a:t>
            </a:r>
            <a:r>
              <a:rPr lang="en-US" altLang="en-US" sz="2400" b="1" dirty="0">
                <a:latin typeface="+mj-lt"/>
                <a:cs typeface="Times New Roman" pitchFamily="18" charset="0"/>
              </a:rPr>
              <a:t> </a:t>
            </a:r>
            <a:r>
              <a:rPr lang="en-US" altLang="en-US" sz="2400" dirty="0">
                <a:latin typeface="+mj-lt"/>
                <a:cs typeface="Times New Roman" pitchFamily="18" charset="0"/>
              </a:rPr>
              <a:t>is unique in that it deals with vast numbers of substances, both natural and synthetic.</a:t>
            </a:r>
          </a:p>
        </p:txBody>
      </p:sp>
      <p:sp>
        <p:nvSpPr>
          <p:cNvPr id="7" name="TextBox 6"/>
          <p:cNvSpPr txBox="1">
            <a:spLocks noChangeArrowheads="1"/>
          </p:cNvSpPr>
          <p:nvPr/>
        </p:nvSpPr>
        <p:spPr bwMode="auto">
          <a:xfrm>
            <a:off x="1200150" y="3430588"/>
            <a:ext cx="9720263" cy="831850"/>
          </a:xfrm>
          <a:prstGeom prst="rect">
            <a:avLst/>
          </a:prstGeom>
          <a:noFill/>
          <a:ln>
            <a:noFill/>
          </a:ln>
          <a:extLst/>
        </p:spPr>
        <p:txBody>
          <a:bodyP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lgn="just" eaLnBrk="1" hangingPunct="1">
              <a:defRPr/>
            </a:pPr>
            <a:r>
              <a:rPr lang="en-US" altLang="en-US" sz="2400" i="1" dirty="0">
                <a:solidFill>
                  <a:srgbClr val="00B050"/>
                </a:solidFill>
                <a:latin typeface="+mj-lt"/>
                <a:cs typeface="Times New Roman" pitchFamily="18" charset="0"/>
              </a:rPr>
              <a:t>The clothes, the petroleum products, the paper, rubber, wood, plastics, paint, cosmetics, insecticides,  and drugs</a:t>
            </a:r>
          </a:p>
        </p:txBody>
      </p:sp>
      <p:sp>
        <p:nvSpPr>
          <p:cNvPr id="9" name="TextBox 8"/>
          <p:cNvSpPr txBox="1">
            <a:spLocks noChangeArrowheads="1"/>
          </p:cNvSpPr>
          <p:nvPr/>
        </p:nvSpPr>
        <p:spPr bwMode="auto">
          <a:xfrm>
            <a:off x="623888" y="4557713"/>
            <a:ext cx="10944225" cy="8302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But, from the chemical makeup of organic compounds, it was recognized that one constituent common to all was </a:t>
            </a:r>
            <a:r>
              <a:rPr lang="en-US" altLang="en-US" sz="2400" b="1" i="1" dirty="0">
                <a:solidFill>
                  <a:srgbClr val="FF0000"/>
                </a:solidFill>
                <a:latin typeface="+mj-lt"/>
                <a:cs typeface="Times New Roman" pitchFamily="18" charset="0"/>
              </a:rPr>
              <a:t>the element carbon</a:t>
            </a:r>
            <a:r>
              <a:rPr lang="en-US" altLang="en-US" sz="2400" b="1" dirty="0">
                <a:latin typeface="+mj-lt"/>
                <a:cs typeface="Times New Roman" pitchFamily="18" charset="0"/>
              </a:rPr>
              <a:t>.</a:t>
            </a:r>
          </a:p>
        </p:txBody>
      </p:sp>
      <p:sp>
        <p:nvSpPr>
          <p:cNvPr id="11" name="TextBox 10"/>
          <p:cNvSpPr txBox="1">
            <a:spLocks noChangeArrowheads="1"/>
          </p:cNvSpPr>
          <p:nvPr/>
        </p:nvSpPr>
        <p:spPr bwMode="auto">
          <a:xfrm>
            <a:off x="623888" y="5557838"/>
            <a:ext cx="10944225" cy="830262"/>
          </a:xfrm>
          <a:prstGeom prst="rect">
            <a:avLst/>
          </a:prstGeom>
          <a:noFill/>
          <a:ln>
            <a:noFill/>
          </a:ln>
          <a:extLst/>
        </p:spPr>
        <p:txBody>
          <a:bodyP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Organic chemistry </a:t>
            </a:r>
            <a:r>
              <a:rPr lang="en-US" altLang="en-US" sz="2400" dirty="0">
                <a:latin typeface="+mj-lt"/>
                <a:cs typeface="Times New Roman" pitchFamily="18" charset="0"/>
              </a:rPr>
              <a:t>is defined as</a:t>
            </a:r>
            <a:r>
              <a:rPr lang="en-US" altLang="en-US" sz="2400" i="1" dirty="0">
                <a:latin typeface="+mj-lt"/>
                <a:cs typeface="Times New Roman" pitchFamily="18" charset="0"/>
              </a:rPr>
              <a:t> </a:t>
            </a:r>
            <a:r>
              <a:rPr lang="en-US" altLang="en-US" sz="2400" i="1" dirty="0">
                <a:solidFill>
                  <a:srgbClr val="0070C0"/>
                </a:solidFill>
                <a:latin typeface="+mj-lt"/>
                <a:cs typeface="Times New Roman" pitchFamily="18" charset="0"/>
              </a:rPr>
              <a:t>the study of carbon/hydrogen-containing compounds and their derivatives.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581F02C-8645-4D38-97FF-3E19B94EA0F2}" type="slidenum">
              <a:rPr lang="en-US" altLang="en-US" sz="1200" smtClean="0">
                <a:solidFill>
                  <a:srgbClr val="FFFFFF"/>
                </a:solidFill>
              </a:rPr>
              <a:pPr>
                <a:lnSpc>
                  <a:spcPct val="80000"/>
                </a:lnSpc>
                <a:spcBef>
                  <a:spcPct val="0"/>
                </a:spcBef>
                <a:buClrTx/>
                <a:buSzTx/>
                <a:buFontTx/>
                <a:buNone/>
              </a:pPr>
              <a:t>5</a:t>
            </a:fld>
            <a:endParaRPr lang="en-US" altLang="en-US" sz="1200">
              <a:solidFill>
                <a:srgbClr val="FFFFFF"/>
              </a:solidFill>
            </a:endParaRPr>
          </a:p>
        </p:txBody>
      </p:sp>
      <p:sp>
        <p:nvSpPr>
          <p:cNvPr id="18435" name="Rectangle 3"/>
          <p:cNvSpPr>
            <a:spLocks noChangeArrowheads="1"/>
          </p:cNvSpPr>
          <p:nvPr/>
        </p:nvSpPr>
        <p:spPr bwMode="auto">
          <a:xfrm>
            <a:off x="3305175" y="404813"/>
            <a:ext cx="5287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The Uniqueness of Carbon</a:t>
            </a:r>
          </a:p>
        </p:txBody>
      </p:sp>
      <p:sp>
        <p:nvSpPr>
          <p:cNvPr id="8" name="TextBox 7"/>
          <p:cNvSpPr txBox="1">
            <a:spLocks noChangeArrowheads="1"/>
          </p:cNvSpPr>
          <p:nvPr/>
        </p:nvSpPr>
        <p:spPr bwMode="auto">
          <a:xfrm>
            <a:off x="623888" y="1557338"/>
            <a:ext cx="11017250" cy="460375"/>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What is unique about the element </a:t>
            </a:r>
            <a:r>
              <a:rPr lang="en-US" altLang="en-US" sz="2400" b="1" i="1" dirty="0">
                <a:solidFill>
                  <a:srgbClr val="FF0000"/>
                </a:solidFill>
                <a:latin typeface="+mj-lt"/>
                <a:cs typeface="Times New Roman" pitchFamily="18" charset="0"/>
              </a:rPr>
              <a:t>carbon</a:t>
            </a:r>
            <a:r>
              <a:rPr lang="en-US" altLang="en-US" sz="2400" b="1" dirty="0">
                <a:latin typeface="+mj-lt"/>
                <a:cs typeface="Times New Roman" pitchFamily="18" charset="0"/>
              </a:rPr>
              <a:t>?</a:t>
            </a:r>
          </a:p>
        </p:txBody>
      </p:sp>
      <p:sp>
        <p:nvSpPr>
          <p:cNvPr id="12" name="TextBox 11"/>
          <p:cNvSpPr txBox="1">
            <a:spLocks noChangeArrowheads="1"/>
          </p:cNvSpPr>
          <p:nvPr/>
        </p:nvSpPr>
        <p:spPr bwMode="auto">
          <a:xfrm>
            <a:off x="1101725" y="2538413"/>
            <a:ext cx="2820988" cy="461962"/>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
              <a:defRPr/>
            </a:pPr>
            <a:r>
              <a:rPr lang="en-US" altLang="en-US" sz="2400" b="1" i="1" dirty="0">
                <a:solidFill>
                  <a:srgbClr val="00B0F0"/>
                </a:solidFill>
                <a:latin typeface="+mj-lt"/>
                <a:cs typeface="Times New Roman" pitchFamily="18" charset="0"/>
              </a:rPr>
              <a:t>The answers lie in</a:t>
            </a:r>
          </a:p>
        </p:txBody>
      </p:sp>
      <p:sp>
        <p:nvSpPr>
          <p:cNvPr id="14" name="TextBox 13"/>
          <p:cNvSpPr txBox="1">
            <a:spLocks noChangeArrowheads="1"/>
          </p:cNvSpPr>
          <p:nvPr/>
        </p:nvSpPr>
        <p:spPr bwMode="auto">
          <a:xfrm>
            <a:off x="1511300" y="3030538"/>
            <a:ext cx="6456363" cy="908050"/>
          </a:xfrm>
          <a:prstGeom prst="rect">
            <a:avLst/>
          </a:prstGeom>
          <a:noFill/>
          <a:ln w="9525">
            <a:noFill/>
            <a:miter lim="800000"/>
            <a:headEnd/>
            <a:tailEnd/>
          </a:ln>
        </p:spPr>
        <p:txBody>
          <a:bodyPr>
            <a:spAutoFit/>
          </a:bodyPr>
          <a:lstStyle/>
          <a:p>
            <a:pPr marL="342900" indent="-342900" algn="just" eaLnBrk="1" hangingPunct="1">
              <a:spcAft>
                <a:spcPts val="600"/>
              </a:spcAft>
              <a:buFont typeface="Wingdings" panose="05000000000000000000" pitchFamily="2" charset="2"/>
              <a:buChar char="Ø"/>
              <a:defRPr/>
            </a:pPr>
            <a:r>
              <a:rPr lang="en-US" altLang="en-US" sz="2400" dirty="0">
                <a:latin typeface="+mj-lt"/>
                <a:cs typeface="Times New Roman" pitchFamily="18" charset="0"/>
              </a:rPr>
              <a:t>The </a:t>
            </a:r>
            <a:r>
              <a:rPr lang="en-US" altLang="en-US" sz="2400" dirty="0">
                <a:solidFill>
                  <a:srgbClr val="FF0000"/>
                </a:solidFill>
                <a:latin typeface="+mj-lt"/>
                <a:cs typeface="Times New Roman" pitchFamily="18" charset="0"/>
              </a:rPr>
              <a:t>structure</a:t>
            </a:r>
            <a:r>
              <a:rPr lang="en-US" altLang="en-US" sz="2400" dirty="0">
                <a:latin typeface="+mj-lt"/>
                <a:cs typeface="Times New Roman" pitchFamily="18" charset="0"/>
              </a:rPr>
              <a:t> of the </a:t>
            </a:r>
            <a:r>
              <a:rPr lang="en-US" altLang="en-US" sz="2400" i="1" dirty="0">
                <a:latin typeface="+mj-lt"/>
                <a:cs typeface="Times New Roman" pitchFamily="18" charset="0"/>
              </a:rPr>
              <a:t>carbon</a:t>
            </a:r>
            <a:r>
              <a:rPr lang="en-US" altLang="en-US" sz="2400" dirty="0">
                <a:latin typeface="+mj-lt"/>
                <a:cs typeface="Times New Roman" pitchFamily="18" charset="0"/>
              </a:rPr>
              <a:t> atom.</a:t>
            </a:r>
          </a:p>
          <a:p>
            <a:pPr marL="342900" indent="-342900" algn="just" eaLnBrk="1" hangingPunct="1">
              <a:spcAft>
                <a:spcPts val="600"/>
              </a:spcAft>
              <a:buFont typeface="Wingdings" panose="05000000000000000000" pitchFamily="2" charset="2"/>
              <a:buChar char="Ø"/>
              <a:defRPr/>
            </a:pPr>
            <a:r>
              <a:rPr lang="en-US" altLang="en-US" sz="2400" dirty="0">
                <a:cs typeface="Times New Roman" pitchFamily="18" charset="0"/>
              </a:rPr>
              <a:t>The </a:t>
            </a:r>
            <a:r>
              <a:rPr lang="en-US" altLang="en-US" sz="2400" dirty="0">
                <a:solidFill>
                  <a:srgbClr val="FF0000"/>
                </a:solidFill>
                <a:cs typeface="Times New Roman" pitchFamily="18" charset="0"/>
              </a:rPr>
              <a:t>position </a:t>
            </a:r>
            <a:r>
              <a:rPr lang="en-US" altLang="en-US" sz="2400" dirty="0">
                <a:cs typeface="Times New Roman" pitchFamily="18" charset="0"/>
              </a:rPr>
              <a:t>of </a:t>
            </a:r>
            <a:r>
              <a:rPr lang="en-US" altLang="en-US" sz="2400" i="1" dirty="0">
                <a:cs typeface="Times New Roman" pitchFamily="18" charset="0"/>
              </a:rPr>
              <a:t>carbon</a:t>
            </a:r>
            <a:r>
              <a:rPr lang="en-US" altLang="en-US" sz="2400" dirty="0">
                <a:cs typeface="Times New Roman" pitchFamily="18" charset="0"/>
              </a:rPr>
              <a:t> in the periodic table.</a:t>
            </a:r>
          </a:p>
        </p:txBody>
      </p:sp>
      <p:sp>
        <p:nvSpPr>
          <p:cNvPr id="16" name="TextBox 15"/>
          <p:cNvSpPr txBox="1">
            <a:spLocks noChangeArrowheads="1"/>
          </p:cNvSpPr>
          <p:nvPr/>
        </p:nvSpPr>
        <p:spPr bwMode="auto">
          <a:xfrm>
            <a:off x="623888" y="2060575"/>
            <a:ext cx="11017250"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Why does it form so many compounds?</a:t>
            </a:r>
          </a:p>
        </p:txBody>
      </p:sp>
      <p:sp>
        <p:nvSpPr>
          <p:cNvPr id="20" name="TextBox 19"/>
          <p:cNvSpPr txBox="1">
            <a:spLocks noChangeArrowheads="1"/>
          </p:cNvSpPr>
          <p:nvPr/>
        </p:nvSpPr>
        <p:spPr bwMode="auto">
          <a:xfrm>
            <a:off x="623888" y="4119563"/>
            <a:ext cx="11017250"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These factors enable it to form strong bonds with</a:t>
            </a:r>
          </a:p>
        </p:txBody>
      </p:sp>
      <p:sp>
        <p:nvSpPr>
          <p:cNvPr id="22" name="TextBox 21"/>
          <p:cNvSpPr txBox="1">
            <a:spLocks noChangeArrowheads="1"/>
          </p:cNvSpPr>
          <p:nvPr/>
        </p:nvSpPr>
        <p:spPr bwMode="auto">
          <a:xfrm>
            <a:off x="1511300" y="4581525"/>
            <a:ext cx="9913938" cy="908050"/>
          </a:xfrm>
          <a:prstGeom prst="rect">
            <a:avLst/>
          </a:prstGeom>
          <a:noFill/>
          <a:ln w="9525">
            <a:noFill/>
            <a:miter lim="800000"/>
            <a:headEnd/>
            <a:tailEnd/>
          </a:ln>
        </p:spPr>
        <p:txBody>
          <a:bodyPr>
            <a:spAutoFit/>
          </a:bodyPr>
          <a:lstStyle/>
          <a:p>
            <a:pPr marL="342900" indent="-342900" algn="just" eaLnBrk="1" hangingPunct="1">
              <a:spcAft>
                <a:spcPts val="600"/>
              </a:spcAft>
              <a:buFont typeface="Wingdings" panose="05000000000000000000" pitchFamily="2" charset="2"/>
              <a:buChar char="Ø"/>
              <a:defRPr/>
            </a:pPr>
            <a:r>
              <a:rPr lang="en-US" altLang="en-US" sz="2400" dirty="0">
                <a:solidFill>
                  <a:srgbClr val="00B050"/>
                </a:solidFill>
                <a:latin typeface="+mj-lt"/>
                <a:cs typeface="Times New Roman" pitchFamily="18" charset="0"/>
              </a:rPr>
              <a:t>other carbon atoms</a:t>
            </a:r>
          </a:p>
          <a:p>
            <a:pPr marL="342900" indent="-342900" algn="just" eaLnBrk="1" hangingPunct="1">
              <a:spcAft>
                <a:spcPts val="600"/>
              </a:spcAft>
              <a:buFont typeface="Wingdings" panose="05000000000000000000" pitchFamily="2" charset="2"/>
              <a:buChar char="Ø"/>
              <a:defRPr/>
            </a:pPr>
            <a:r>
              <a:rPr lang="en-US" altLang="en-US" sz="2400" dirty="0">
                <a:solidFill>
                  <a:srgbClr val="00B050"/>
                </a:solidFill>
                <a:latin typeface="+mj-lt"/>
                <a:cs typeface="Times New Roman" pitchFamily="18" charset="0"/>
              </a:rPr>
              <a:t>and with other elements (hydrogen, oxygen, nitrogen,  halogens,…</a:t>
            </a:r>
            <a:r>
              <a:rPr lang="en-US" altLang="en-US" sz="2400" dirty="0" err="1">
                <a:solidFill>
                  <a:srgbClr val="00B050"/>
                </a:solidFill>
                <a:latin typeface="+mj-lt"/>
                <a:cs typeface="Times New Roman" pitchFamily="18" charset="0"/>
              </a:rPr>
              <a:t>etc</a:t>
            </a:r>
            <a:r>
              <a:rPr lang="en-US" altLang="en-US" sz="2400" dirty="0">
                <a:solidFill>
                  <a:srgbClr val="00B050"/>
                </a:solidFill>
                <a:latin typeface="+mj-lt"/>
                <a:cs typeface="Times New Roman" pitchFamily="18" charset="0"/>
              </a:rPr>
              <a:t>).</a:t>
            </a:r>
          </a:p>
        </p:txBody>
      </p:sp>
      <p:sp>
        <p:nvSpPr>
          <p:cNvPr id="26" name="TextBox 25"/>
          <p:cNvSpPr txBox="1">
            <a:spLocks noChangeArrowheads="1"/>
          </p:cNvSpPr>
          <p:nvPr/>
        </p:nvSpPr>
        <p:spPr bwMode="auto">
          <a:xfrm>
            <a:off x="623888" y="5732463"/>
            <a:ext cx="11017250"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dirty="0">
                <a:latin typeface="+mj-lt"/>
                <a:cs typeface="Times New Roman" pitchFamily="18" charset="0"/>
              </a:rPr>
              <a:t>Each </a:t>
            </a:r>
            <a:r>
              <a:rPr lang="en-US" altLang="en-US" sz="2400" b="1" dirty="0">
                <a:solidFill>
                  <a:srgbClr val="FF0000"/>
                </a:solidFill>
                <a:latin typeface="+mj-lt"/>
                <a:cs typeface="Times New Roman" pitchFamily="18" charset="0"/>
              </a:rPr>
              <a:t>organic compound </a:t>
            </a:r>
            <a:r>
              <a:rPr lang="en-US" altLang="en-US" sz="2400" dirty="0">
                <a:latin typeface="+mj-lt"/>
                <a:cs typeface="Times New Roman" pitchFamily="18" charset="0"/>
              </a:rPr>
              <a:t>has its own characteristic set of physical and chemical properties which depend on the </a:t>
            </a:r>
            <a:r>
              <a:rPr lang="en-US" altLang="en-US" sz="2400" i="1" dirty="0">
                <a:latin typeface="+mj-lt"/>
                <a:cs typeface="Times New Roman" pitchFamily="18" charset="0"/>
              </a:rPr>
              <a:t>structure of the molecule</a:t>
            </a:r>
            <a:r>
              <a:rPr lang="en-US" altLang="en-US" sz="2400" dirty="0">
                <a:latin typeface="+mj-lt"/>
                <a:cs typeface="Times New Roman" pitchFamily="18"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1557338"/>
            <a:ext cx="429101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21" presetClass="entr" presetSubtype="1"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P spid="20" grpId="0"/>
      <p:bldP spid="2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6769B8A1-D259-4DD1-BCD2-0823F04A6514}" type="slidenum">
              <a:rPr lang="en-US" altLang="en-US" sz="1200" smtClean="0">
                <a:solidFill>
                  <a:srgbClr val="FFFFFF"/>
                </a:solidFill>
              </a:rPr>
              <a:pPr>
                <a:lnSpc>
                  <a:spcPct val="80000"/>
                </a:lnSpc>
                <a:spcBef>
                  <a:spcPct val="0"/>
                </a:spcBef>
                <a:buClrTx/>
                <a:buSzTx/>
                <a:buFontTx/>
                <a:buNone/>
              </a:pPr>
              <a:t>6</a:t>
            </a:fld>
            <a:endParaRPr lang="en-US" altLang="en-US" sz="1200">
              <a:solidFill>
                <a:srgbClr val="FFFFFF"/>
              </a:solidFill>
            </a:endParaRPr>
          </a:p>
        </p:txBody>
      </p:sp>
      <p:sp>
        <p:nvSpPr>
          <p:cNvPr id="20483" name="Rectangle 3"/>
          <p:cNvSpPr>
            <a:spLocks noChangeArrowheads="1"/>
          </p:cNvSpPr>
          <p:nvPr/>
        </p:nvSpPr>
        <p:spPr bwMode="auto">
          <a:xfrm>
            <a:off x="4289425" y="404813"/>
            <a:ext cx="331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Atomic Structure</a:t>
            </a:r>
          </a:p>
        </p:txBody>
      </p:sp>
      <p:sp>
        <p:nvSpPr>
          <p:cNvPr id="13" name="TextBox 12"/>
          <p:cNvSpPr txBox="1">
            <a:spLocks noChangeArrowheads="1"/>
          </p:cNvSpPr>
          <p:nvPr/>
        </p:nvSpPr>
        <p:spPr bwMode="auto">
          <a:xfrm>
            <a:off x="711200" y="1639888"/>
            <a:ext cx="10856913"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Atoms</a:t>
            </a:r>
            <a:r>
              <a:rPr lang="en-US" altLang="en-US" sz="2400" b="1" dirty="0">
                <a:latin typeface="+mj-lt"/>
                <a:cs typeface="Times New Roman" pitchFamily="18" charset="0"/>
              </a:rPr>
              <a:t> </a:t>
            </a:r>
            <a:r>
              <a:rPr lang="en-US" altLang="en-US" sz="2400" dirty="0">
                <a:latin typeface="+mj-lt"/>
                <a:cs typeface="Times New Roman" pitchFamily="18" charset="0"/>
              </a:rPr>
              <a:t>consist of three main particles: </a:t>
            </a:r>
            <a:r>
              <a:rPr lang="en-US" altLang="en-US" sz="2400" dirty="0">
                <a:solidFill>
                  <a:srgbClr val="00B050"/>
                </a:solidFill>
                <a:latin typeface="+mj-lt"/>
                <a:cs typeface="Times New Roman" pitchFamily="18" charset="0"/>
              </a:rPr>
              <a:t>neutrons</a:t>
            </a:r>
            <a:r>
              <a:rPr lang="en-US" altLang="en-US" sz="2400" dirty="0">
                <a:latin typeface="+mj-lt"/>
                <a:cs typeface="Times New Roman" pitchFamily="18" charset="0"/>
              </a:rPr>
              <a:t> (have no charge), </a:t>
            </a:r>
            <a:r>
              <a:rPr lang="en-US" altLang="en-US" sz="2400" dirty="0">
                <a:solidFill>
                  <a:srgbClr val="00B050"/>
                </a:solidFill>
                <a:latin typeface="+mj-lt"/>
                <a:cs typeface="Times New Roman" pitchFamily="18" charset="0"/>
              </a:rPr>
              <a:t>protons</a:t>
            </a:r>
            <a:r>
              <a:rPr lang="en-US" altLang="en-US" sz="2400" dirty="0">
                <a:latin typeface="+mj-lt"/>
                <a:cs typeface="Times New Roman" pitchFamily="18" charset="0"/>
              </a:rPr>
              <a:t> (positively charged) and </a:t>
            </a:r>
            <a:r>
              <a:rPr lang="en-US" altLang="en-US" sz="2400" b="1" dirty="0">
                <a:solidFill>
                  <a:srgbClr val="00B050"/>
                </a:solidFill>
                <a:latin typeface="+mj-lt"/>
                <a:cs typeface="Times New Roman" pitchFamily="18" charset="0"/>
              </a:rPr>
              <a:t>electrons</a:t>
            </a:r>
            <a:r>
              <a:rPr lang="en-US" altLang="en-US" sz="2400" b="1" dirty="0">
                <a:latin typeface="+mj-lt"/>
                <a:cs typeface="Times New Roman" pitchFamily="18" charset="0"/>
              </a:rPr>
              <a:t> </a:t>
            </a:r>
            <a:r>
              <a:rPr lang="en-US" altLang="en-US" sz="2400" dirty="0">
                <a:latin typeface="+mj-lt"/>
                <a:cs typeface="Times New Roman" pitchFamily="18" charset="0"/>
              </a:rPr>
              <a:t>(negatively charged).</a:t>
            </a:r>
          </a:p>
        </p:txBody>
      </p:sp>
      <p:sp>
        <p:nvSpPr>
          <p:cNvPr id="17" name="TextBox 16"/>
          <p:cNvSpPr txBox="1">
            <a:spLocks noChangeArrowheads="1"/>
          </p:cNvSpPr>
          <p:nvPr/>
        </p:nvSpPr>
        <p:spPr bwMode="auto">
          <a:xfrm>
            <a:off x="1282700" y="2565400"/>
            <a:ext cx="9421813" cy="461963"/>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Ø"/>
              <a:defRPr/>
            </a:pPr>
            <a:r>
              <a:rPr lang="en-US" altLang="en-US" sz="2400" dirty="0">
                <a:solidFill>
                  <a:srgbClr val="7030A0"/>
                </a:solidFill>
                <a:latin typeface="+mj-lt"/>
                <a:cs typeface="Times New Roman" pitchFamily="18" charset="0"/>
              </a:rPr>
              <a:t>Neutrons and protons are found in the nucleus.</a:t>
            </a:r>
            <a:endParaRPr lang="en-US" altLang="en-US" sz="2400" dirty="0">
              <a:solidFill>
                <a:srgbClr val="92D050"/>
              </a:solidFill>
              <a:latin typeface="+mj-lt"/>
              <a:cs typeface="Times New Roman" pitchFamily="18" charset="0"/>
            </a:endParaRPr>
          </a:p>
        </p:txBody>
      </p:sp>
      <p:sp>
        <p:nvSpPr>
          <p:cNvPr id="21" name="TextBox 20"/>
          <p:cNvSpPr txBox="1">
            <a:spLocks noChangeArrowheads="1"/>
          </p:cNvSpPr>
          <p:nvPr/>
        </p:nvSpPr>
        <p:spPr bwMode="auto">
          <a:xfrm>
            <a:off x="1282700" y="3036888"/>
            <a:ext cx="9421813" cy="461962"/>
          </a:xfrm>
          <a:prstGeom prst="rect">
            <a:avLst/>
          </a:prstGeom>
          <a:noFill/>
          <a:ln w="9525">
            <a:noFill/>
            <a:miter lim="800000"/>
            <a:headEnd/>
            <a:tailEnd/>
          </a:ln>
        </p:spPr>
        <p:txBody>
          <a:bodyPr>
            <a:spAutoFit/>
          </a:bodyPr>
          <a:lstStyle/>
          <a:p>
            <a:pPr marL="342900" indent="-342900" algn="just" eaLnBrk="1" hangingPunct="1">
              <a:buFont typeface="Wingdings" panose="05000000000000000000" pitchFamily="2" charset="2"/>
              <a:buChar char="Ø"/>
              <a:defRPr/>
            </a:pPr>
            <a:r>
              <a:rPr lang="en-US" altLang="en-US" sz="2400" dirty="0">
                <a:solidFill>
                  <a:srgbClr val="7030A0"/>
                </a:solidFill>
                <a:latin typeface="+mj-lt"/>
                <a:cs typeface="Times New Roman" pitchFamily="18" charset="0"/>
              </a:rPr>
              <a:t>Electrons are found outside the nucleus.</a:t>
            </a:r>
            <a:endParaRPr lang="en-US" altLang="en-US" sz="2400" dirty="0">
              <a:solidFill>
                <a:srgbClr val="92D050"/>
              </a:solidFill>
              <a:latin typeface="+mj-lt"/>
              <a:cs typeface="Times New Roman" pitchFamily="18" charset="0"/>
            </a:endParaRPr>
          </a:p>
        </p:txBody>
      </p:sp>
      <p:sp>
        <p:nvSpPr>
          <p:cNvPr id="25" name="TextBox 24"/>
          <p:cNvSpPr txBox="1">
            <a:spLocks noChangeArrowheads="1"/>
          </p:cNvSpPr>
          <p:nvPr/>
        </p:nvSpPr>
        <p:spPr bwMode="auto">
          <a:xfrm>
            <a:off x="711200" y="4598988"/>
            <a:ext cx="10856913"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Atom</a:t>
            </a:r>
            <a:r>
              <a:rPr lang="en-US" altLang="en-US" sz="2400" b="1" dirty="0">
                <a:latin typeface="+mj-lt"/>
                <a:cs typeface="Times New Roman" pitchFamily="18" charset="0"/>
              </a:rPr>
              <a:t> </a:t>
            </a:r>
            <a:r>
              <a:rPr lang="en-US" altLang="en-US" sz="2400" dirty="0">
                <a:latin typeface="+mj-lt"/>
                <a:cs typeface="Times New Roman" pitchFamily="18" charset="0"/>
              </a:rPr>
              <a:t>is electrically neutral.</a:t>
            </a:r>
          </a:p>
        </p:txBody>
      </p:sp>
      <p:sp>
        <p:nvSpPr>
          <p:cNvPr id="28" name="TextBox 27"/>
          <p:cNvSpPr txBox="1">
            <a:spLocks noChangeArrowheads="1"/>
          </p:cNvSpPr>
          <p:nvPr/>
        </p:nvSpPr>
        <p:spPr bwMode="auto">
          <a:xfrm>
            <a:off x="1841500" y="5114925"/>
            <a:ext cx="7010400" cy="460375"/>
          </a:xfrm>
          <a:prstGeom prst="rect">
            <a:avLst/>
          </a:prstGeom>
          <a:noFill/>
          <a:ln w="9525">
            <a:noFill/>
            <a:miter lim="800000"/>
            <a:headEnd/>
            <a:tailEnd/>
          </a:ln>
        </p:spPr>
        <p:txBody>
          <a:bodyPr>
            <a:spAutoFit/>
          </a:bodyPr>
          <a:lstStyle/>
          <a:p>
            <a:pPr algn="just" eaLnBrk="1" hangingPunct="1">
              <a:defRPr/>
            </a:pPr>
            <a:r>
              <a:rPr lang="en-US" altLang="en-US" sz="2400" dirty="0">
                <a:solidFill>
                  <a:srgbClr val="FF0000"/>
                </a:solidFill>
                <a:cs typeface="Times New Roman" pitchFamily="18" charset="0"/>
                <a:sym typeface="Wingdings 3" pitchFamily="18" charset="2"/>
              </a:rPr>
              <a:t>i.e. </a:t>
            </a:r>
            <a:r>
              <a:rPr lang="en-US" altLang="en-US" sz="2400" dirty="0">
                <a:solidFill>
                  <a:srgbClr val="7030A0"/>
                </a:solidFill>
                <a:latin typeface="+mj-lt"/>
                <a:cs typeface="Times New Roman" pitchFamily="18" charset="0"/>
              </a:rPr>
              <a:t>Number of electrons = Number of protons</a:t>
            </a:r>
            <a:endParaRPr lang="en-US" altLang="en-US" sz="2400" dirty="0">
              <a:solidFill>
                <a:srgbClr val="92D050"/>
              </a:solidFill>
              <a:latin typeface="+mj-lt"/>
              <a:cs typeface="Times New Roman" pitchFamily="18" charset="0"/>
            </a:endParaRPr>
          </a:p>
        </p:txBody>
      </p:sp>
      <p:sp>
        <p:nvSpPr>
          <p:cNvPr id="30" name="TextBox 29"/>
          <p:cNvSpPr txBox="1">
            <a:spLocks noChangeArrowheads="1"/>
          </p:cNvSpPr>
          <p:nvPr/>
        </p:nvSpPr>
        <p:spPr bwMode="auto">
          <a:xfrm>
            <a:off x="623888" y="5589588"/>
            <a:ext cx="10856912" cy="1570037"/>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Atomic number</a:t>
            </a:r>
            <a:r>
              <a:rPr lang="en-US" altLang="en-US" sz="2400" b="1" dirty="0">
                <a:latin typeface="+mj-lt"/>
                <a:cs typeface="Times New Roman" pitchFamily="18" charset="0"/>
              </a:rPr>
              <a:t> </a:t>
            </a:r>
            <a:r>
              <a:rPr lang="en-US" altLang="en-US" sz="2400" dirty="0">
                <a:latin typeface="+mj-lt"/>
                <a:cs typeface="Times New Roman" pitchFamily="18" charset="0"/>
              </a:rPr>
              <a:t>of an element is the number of protons.</a:t>
            </a:r>
          </a:p>
          <a:p>
            <a:pPr marL="342900" indent="-342900" algn="just" eaLnBrk="1" hangingPunct="1">
              <a:buFont typeface="Courier New" panose="02070309020205020404" pitchFamily="49" charset="0"/>
              <a:buChar char="o"/>
              <a:defRPr/>
            </a:pPr>
            <a:r>
              <a:rPr lang="en-US" sz="2400" dirty="0"/>
              <a:t>The </a:t>
            </a:r>
            <a:r>
              <a:rPr lang="en-US" sz="2400" b="1" dirty="0">
                <a:solidFill>
                  <a:srgbClr val="FF0000"/>
                </a:solidFill>
              </a:rPr>
              <a:t>atomic weight </a:t>
            </a:r>
            <a:r>
              <a:rPr lang="en-US" sz="2400" dirty="0"/>
              <a:t>is approximately equal to the sum of the number of protons and the number of neutrons in the nucleus</a:t>
            </a:r>
          </a:p>
          <a:p>
            <a:pPr marL="342900" indent="-342900" algn="just" eaLnBrk="1" hangingPunct="1">
              <a:buFont typeface="Courier New" panose="02070309020205020404" pitchFamily="49" charset="0"/>
              <a:buChar char="o"/>
              <a:defRPr/>
            </a:pPr>
            <a:endParaRPr lang="en-US" altLang="en-US" sz="2400" dirty="0">
              <a:latin typeface="+mj-lt"/>
              <a:cs typeface="Times New Roman" pitchFamily="18" charset="0"/>
            </a:endParaRPr>
          </a:p>
        </p:txBody>
      </p:sp>
      <p:sp>
        <p:nvSpPr>
          <p:cNvPr id="32" name="TextBox 31"/>
          <p:cNvSpPr txBox="1">
            <a:spLocks noChangeArrowheads="1"/>
          </p:cNvSpPr>
          <p:nvPr/>
        </p:nvSpPr>
        <p:spPr bwMode="auto">
          <a:xfrm>
            <a:off x="623888" y="3573463"/>
            <a:ext cx="8575675" cy="831850"/>
          </a:xfrm>
          <a:prstGeom prst="rect">
            <a:avLst/>
          </a:prstGeom>
          <a:noFill/>
          <a:ln w="9525">
            <a:noFill/>
            <a:miter lim="800000"/>
            <a:headEnd/>
            <a:tailEnd/>
          </a:ln>
        </p:spPr>
        <p:txBody>
          <a:bodyPr>
            <a:spAutoFit/>
          </a:bodyPr>
          <a:lstStyle/>
          <a:p>
            <a:pPr algn="just" eaLnBrk="1" hangingPunct="1">
              <a:defRPr/>
            </a:pPr>
            <a:r>
              <a:rPr lang="en-US" altLang="en-US" sz="2400" dirty="0">
                <a:solidFill>
                  <a:srgbClr val="00B050"/>
                </a:solidFill>
                <a:latin typeface="+mj-lt"/>
                <a:cs typeface="Times New Roman" pitchFamily="18" charset="0"/>
              </a:rPr>
              <a:t>Electrons are distributed around the nucleus in successive </a:t>
            </a:r>
            <a:r>
              <a:rPr lang="en-US" altLang="en-US" sz="2400" i="1" dirty="0">
                <a:solidFill>
                  <a:srgbClr val="FF0000"/>
                </a:solidFill>
                <a:latin typeface="+mj-lt"/>
                <a:cs typeface="Times New Roman" pitchFamily="18" charset="0"/>
              </a:rPr>
              <a:t>shells</a:t>
            </a:r>
            <a:r>
              <a:rPr lang="en-US" altLang="en-US" sz="2400" dirty="0">
                <a:solidFill>
                  <a:srgbClr val="00B050"/>
                </a:solidFill>
                <a:latin typeface="+mj-lt"/>
                <a:cs typeface="Times New Roman" pitchFamily="18" charset="0"/>
              </a:rPr>
              <a:t> (</a:t>
            </a:r>
            <a:r>
              <a:rPr lang="en-US" altLang="en-US" sz="2400" i="1" dirty="0">
                <a:solidFill>
                  <a:srgbClr val="00B050"/>
                </a:solidFill>
                <a:latin typeface="+mj-lt"/>
                <a:cs typeface="Times New Roman" pitchFamily="18" charset="0"/>
              </a:rPr>
              <a:t>principal </a:t>
            </a:r>
            <a:r>
              <a:rPr lang="en-US" altLang="en-US" sz="2400" i="1" dirty="0">
                <a:solidFill>
                  <a:srgbClr val="FF0000"/>
                </a:solidFill>
                <a:latin typeface="+mj-lt"/>
                <a:cs typeface="Times New Roman" pitchFamily="18" charset="0"/>
              </a:rPr>
              <a:t>energy levels</a:t>
            </a:r>
            <a:r>
              <a:rPr lang="en-US" altLang="en-US" sz="2400" dirty="0">
                <a:solidFill>
                  <a:srgbClr val="00B050"/>
                </a:solidFill>
                <a:latin typeface="+mj-lt"/>
                <a:cs typeface="Times New Roman" pitchFamily="18" charset="0"/>
              </a:rPr>
              <a:t>).</a:t>
            </a:r>
          </a:p>
        </p:txBody>
      </p:sp>
      <p:pic>
        <p:nvPicPr>
          <p:cNvPr id="11" name="Picture 6" descr="http://i.livescience.com/images/i/000/053/538/original/atom-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013" y="2420938"/>
            <a:ext cx="2232025" cy="1984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000"/>
                            </p:stCondLst>
                            <p:childTnLst>
                              <p:par>
                                <p:cTn id="50" presetID="21" presetClass="entr" presetSubtype="1"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25" grpId="0"/>
      <p:bldP spid="28"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60B9591D-B9CF-45D0-A833-1E0EF8ABDAB8}" type="slidenum">
              <a:rPr lang="en-US" altLang="en-US" sz="1200" smtClean="0">
                <a:solidFill>
                  <a:srgbClr val="FFFFFF"/>
                </a:solidFill>
              </a:rPr>
              <a:pPr>
                <a:lnSpc>
                  <a:spcPct val="80000"/>
                </a:lnSpc>
                <a:spcBef>
                  <a:spcPct val="0"/>
                </a:spcBef>
                <a:buClrTx/>
                <a:buSzTx/>
                <a:buFontTx/>
                <a:buNone/>
              </a:pPr>
              <a:t>7</a:t>
            </a:fld>
            <a:endParaRPr lang="en-US" altLang="en-US" sz="1200">
              <a:solidFill>
                <a:srgbClr val="FFFFFF"/>
              </a:solidFill>
            </a:endParaRPr>
          </a:p>
        </p:txBody>
      </p:sp>
      <p:sp>
        <p:nvSpPr>
          <p:cNvPr id="22531" name="Rectangle 3"/>
          <p:cNvSpPr>
            <a:spLocks noChangeArrowheads="1"/>
          </p:cNvSpPr>
          <p:nvPr/>
        </p:nvSpPr>
        <p:spPr bwMode="auto">
          <a:xfrm>
            <a:off x="4289425" y="404813"/>
            <a:ext cx="331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Atomic Structure</a:t>
            </a:r>
          </a:p>
        </p:txBody>
      </p:sp>
      <p:sp>
        <p:nvSpPr>
          <p:cNvPr id="12" name="TextBox 11"/>
          <p:cNvSpPr txBox="1">
            <a:spLocks noChangeArrowheads="1"/>
          </p:cNvSpPr>
          <p:nvPr/>
        </p:nvSpPr>
        <p:spPr bwMode="auto">
          <a:xfrm>
            <a:off x="623888" y="1773238"/>
            <a:ext cx="10944225"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The energy levels</a:t>
            </a:r>
            <a:r>
              <a:rPr lang="en-US" altLang="en-US" sz="2400" b="1" dirty="0">
                <a:latin typeface="+mj-lt"/>
                <a:cs typeface="Times New Roman" pitchFamily="18" charset="0"/>
              </a:rPr>
              <a:t> </a:t>
            </a:r>
            <a:r>
              <a:rPr lang="en-US" altLang="en-US" sz="2400" dirty="0">
                <a:latin typeface="+mj-lt"/>
                <a:cs typeface="Times New Roman" pitchFamily="18" charset="0"/>
              </a:rPr>
              <a:t>are designated by capital letters (</a:t>
            </a:r>
            <a:r>
              <a:rPr lang="en-US" altLang="en-US" sz="2400" i="1" dirty="0">
                <a:latin typeface="+mj-lt"/>
                <a:cs typeface="Times New Roman" pitchFamily="18" charset="0"/>
              </a:rPr>
              <a:t>K, L, M, N, ..</a:t>
            </a:r>
            <a:r>
              <a:rPr lang="en-US" altLang="en-US" sz="2400" dirty="0">
                <a:latin typeface="+mj-lt"/>
                <a:cs typeface="Times New Roman" pitchFamily="18" charset="0"/>
              </a:rPr>
              <a:t>) or whole numbers (</a:t>
            </a:r>
            <a:r>
              <a:rPr lang="en-US" altLang="en-US" sz="2400" i="1" dirty="0">
                <a:latin typeface="+mj-lt"/>
                <a:cs typeface="Times New Roman" pitchFamily="18" charset="0"/>
              </a:rPr>
              <a:t>n</a:t>
            </a:r>
            <a:r>
              <a:rPr lang="en-US" altLang="en-US" sz="2400" dirty="0">
                <a:latin typeface="+mj-lt"/>
                <a:cs typeface="Times New Roman" pitchFamily="18" charset="0"/>
              </a:rPr>
              <a:t>).</a:t>
            </a:r>
          </a:p>
        </p:txBody>
      </p:sp>
      <p:sp>
        <p:nvSpPr>
          <p:cNvPr id="15" name="TextBox 14"/>
          <p:cNvSpPr txBox="1">
            <a:spLocks noChangeArrowheads="1"/>
          </p:cNvSpPr>
          <p:nvPr/>
        </p:nvSpPr>
        <p:spPr bwMode="auto">
          <a:xfrm>
            <a:off x="623888" y="2840038"/>
            <a:ext cx="10944225"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latin typeface="+mj-lt"/>
                <a:cs typeface="Times New Roman" pitchFamily="18" charset="0"/>
              </a:rPr>
              <a:t>The maximum capacity of a shell = </a:t>
            </a:r>
            <a:r>
              <a:rPr lang="en-US" altLang="en-US" sz="2400" b="1" i="1" dirty="0">
                <a:latin typeface="+mj-lt"/>
                <a:cs typeface="Times New Roman" pitchFamily="18" charset="0"/>
              </a:rPr>
              <a:t>2n</a:t>
            </a:r>
            <a:r>
              <a:rPr lang="en-US" altLang="en-US" sz="2400" b="1" i="1" baseline="30000" dirty="0">
                <a:latin typeface="+mj-lt"/>
                <a:cs typeface="Times New Roman" pitchFamily="18" charset="0"/>
              </a:rPr>
              <a:t>2</a:t>
            </a:r>
            <a:r>
              <a:rPr lang="en-US" altLang="en-US" sz="2400" b="1" dirty="0">
                <a:latin typeface="+mj-lt"/>
                <a:cs typeface="Times New Roman" pitchFamily="18" charset="0"/>
              </a:rPr>
              <a:t> electrons.</a:t>
            </a:r>
          </a:p>
          <a:p>
            <a:pPr algn="just" eaLnBrk="1" hangingPunct="1">
              <a:defRPr/>
            </a:pPr>
            <a:r>
              <a:rPr lang="en-US" altLang="en-US" sz="2400" b="1" i="1" dirty="0">
                <a:solidFill>
                  <a:srgbClr val="00B0F0"/>
                </a:solidFill>
                <a:latin typeface="+mj-lt"/>
                <a:cs typeface="Times New Roman" pitchFamily="18" charset="0"/>
              </a:rPr>
              <a:t>                n</a:t>
            </a:r>
            <a:r>
              <a:rPr lang="en-US" altLang="en-US" sz="2400" b="1" dirty="0">
                <a:solidFill>
                  <a:srgbClr val="00B0F0"/>
                </a:solidFill>
                <a:latin typeface="+mj-lt"/>
                <a:cs typeface="Times New Roman" pitchFamily="18" charset="0"/>
              </a:rPr>
              <a:t> = number of the energy level.</a:t>
            </a:r>
          </a:p>
        </p:txBody>
      </p:sp>
      <p:sp>
        <p:nvSpPr>
          <p:cNvPr id="18" name="TextBox 17"/>
          <p:cNvSpPr txBox="1">
            <a:spLocks noChangeArrowheads="1"/>
          </p:cNvSpPr>
          <p:nvPr/>
        </p:nvSpPr>
        <p:spPr bwMode="auto">
          <a:xfrm>
            <a:off x="623888" y="3763963"/>
            <a:ext cx="10944225" cy="908050"/>
          </a:xfrm>
          <a:prstGeom prst="rect">
            <a:avLst/>
          </a:prstGeom>
          <a:noFill/>
          <a:ln w="9525">
            <a:noFill/>
            <a:miter lim="800000"/>
            <a:headEnd/>
            <a:tailEnd/>
          </a:ln>
        </p:spPr>
        <p:txBody>
          <a:bodyPr>
            <a:spAutoFit/>
          </a:bodyPr>
          <a:lstStyle/>
          <a:p>
            <a:pPr marL="342900" indent="-342900" algn="just" eaLnBrk="1" hangingPunct="1">
              <a:spcAft>
                <a:spcPts val="600"/>
              </a:spcAft>
              <a:buFont typeface="Courier New" panose="02070309020205020404" pitchFamily="49" charset="0"/>
              <a:buChar char="o"/>
              <a:defRPr/>
            </a:pPr>
            <a:r>
              <a:rPr lang="en-US" altLang="en-US" sz="2400" b="1" dirty="0">
                <a:solidFill>
                  <a:srgbClr val="00B050"/>
                </a:solidFill>
                <a:latin typeface="+mj-lt"/>
                <a:cs typeface="Times New Roman" pitchFamily="18" charset="0"/>
              </a:rPr>
              <a:t>For example, </a:t>
            </a:r>
            <a:r>
              <a:rPr lang="en-US" altLang="en-US" sz="2400" dirty="0">
                <a:latin typeface="+mj-lt"/>
                <a:cs typeface="Times New Roman" pitchFamily="18" charset="0"/>
              </a:rPr>
              <a:t>the element carbon (atomic number 6)</a:t>
            </a:r>
          </a:p>
          <a:p>
            <a:pPr marL="1828800" algn="just" eaLnBrk="1" hangingPunct="1">
              <a:spcAft>
                <a:spcPts val="600"/>
              </a:spcAft>
              <a:defRPr/>
            </a:pPr>
            <a:r>
              <a:rPr lang="en-US" altLang="en-US" sz="2400" dirty="0">
                <a:solidFill>
                  <a:srgbClr val="00B0F0"/>
                </a:solidFill>
                <a:latin typeface="+mj-lt"/>
                <a:cs typeface="Times New Roman" pitchFamily="18" charset="0"/>
              </a:rPr>
              <a:t>6 electrons are distributed about the nucleus as</a:t>
            </a:r>
          </a:p>
        </p:txBody>
      </p:sp>
      <p:sp>
        <p:nvSpPr>
          <p:cNvPr id="20" name="TextBox 19"/>
          <p:cNvSpPr txBox="1">
            <a:spLocks noChangeArrowheads="1"/>
          </p:cNvSpPr>
          <p:nvPr/>
        </p:nvSpPr>
        <p:spPr bwMode="auto">
          <a:xfrm>
            <a:off x="2443163" y="5013325"/>
            <a:ext cx="7010400" cy="830263"/>
          </a:xfrm>
          <a:prstGeom prst="rect">
            <a:avLst/>
          </a:prstGeom>
          <a:noFill/>
          <a:ln w="9525">
            <a:noFill/>
            <a:miter lim="800000"/>
            <a:headEnd/>
            <a:tailEnd/>
          </a:ln>
        </p:spPr>
        <p:txBody>
          <a:bodyPr>
            <a:spAutoFit/>
          </a:bodyPr>
          <a:lstStyle/>
          <a:p>
            <a:pPr algn="just" eaLnBrk="1" hangingPunct="1">
              <a:defRPr/>
            </a:pPr>
            <a:r>
              <a:rPr lang="en-US" altLang="en-US" sz="2400" dirty="0">
                <a:solidFill>
                  <a:srgbClr val="FF0000"/>
                </a:solidFill>
                <a:latin typeface="+mj-lt"/>
                <a:cs typeface="Times New Roman" pitchFamily="18" charset="0"/>
              </a:rPr>
              <a:t>Shell				K	L	M	N</a:t>
            </a:r>
          </a:p>
          <a:p>
            <a:pPr algn="just" eaLnBrk="1" hangingPunct="1">
              <a:defRPr/>
            </a:pPr>
            <a:r>
              <a:rPr lang="en-US" altLang="en-US" sz="2400" dirty="0">
                <a:solidFill>
                  <a:srgbClr val="7030A0"/>
                </a:solidFill>
                <a:latin typeface="+mj-lt"/>
                <a:cs typeface="Times New Roman" pitchFamily="18" charset="0"/>
              </a:rPr>
              <a:t>Number of electrons		2	4	0	0</a:t>
            </a:r>
          </a:p>
        </p:txBody>
      </p:sp>
      <p:pic>
        <p:nvPicPr>
          <p:cNvPr id="8" name="Picture 7" descr="https://the-history-of-the-atom.wikispaces.com/file/view/bohr_atom.gif/183324397/bohr_at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2420938"/>
            <a:ext cx="2943225" cy="1717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http://www.inrng.com/medias/images/carb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25" y="4724400"/>
            <a:ext cx="2682875" cy="12969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F1A4094-08E8-46E1-906D-DAB8318172C4}" type="slidenum">
              <a:rPr lang="en-US" altLang="en-US" sz="1200" smtClean="0">
                <a:solidFill>
                  <a:srgbClr val="FFFFFF"/>
                </a:solidFill>
              </a:rPr>
              <a:pPr>
                <a:lnSpc>
                  <a:spcPct val="80000"/>
                </a:lnSpc>
                <a:spcBef>
                  <a:spcPct val="0"/>
                </a:spcBef>
                <a:buClrTx/>
                <a:buSzTx/>
                <a:buFontTx/>
                <a:buNone/>
              </a:pPr>
              <a:t>8</a:t>
            </a:fld>
            <a:endParaRPr lang="en-US" altLang="en-US" sz="1200">
              <a:solidFill>
                <a:srgbClr val="FFFFFF"/>
              </a:solidFill>
            </a:endParaRPr>
          </a:p>
        </p:txBody>
      </p:sp>
      <p:sp>
        <p:nvSpPr>
          <p:cNvPr id="24579" name="Rectangle 3"/>
          <p:cNvSpPr>
            <a:spLocks noChangeArrowheads="1"/>
          </p:cNvSpPr>
          <p:nvPr/>
        </p:nvSpPr>
        <p:spPr bwMode="auto">
          <a:xfrm>
            <a:off x="4289425" y="404813"/>
            <a:ext cx="331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Atomic Structure</a:t>
            </a:r>
          </a:p>
        </p:txBody>
      </p:sp>
      <p:sp>
        <p:nvSpPr>
          <p:cNvPr id="14" name="TextBox 13"/>
          <p:cNvSpPr txBox="1">
            <a:spLocks noChangeArrowheads="1"/>
          </p:cNvSpPr>
          <p:nvPr/>
        </p:nvSpPr>
        <p:spPr bwMode="auto">
          <a:xfrm>
            <a:off x="520700" y="154305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a:spcBef>
                <a:spcPct val="0"/>
              </a:spcBef>
              <a:buClrTx/>
              <a:buSzTx/>
              <a:buFontTx/>
              <a:buNone/>
            </a:pPr>
            <a:r>
              <a:rPr lang="en-US" altLang="en-US" sz="2400" b="1">
                <a:solidFill>
                  <a:srgbClr val="0070C0"/>
                </a:solidFill>
                <a:cs typeface="Times New Roman" panose="02020603050405020304" pitchFamily="18" charset="0"/>
              </a:rPr>
              <a:t>Electron-dot structures</a:t>
            </a:r>
          </a:p>
        </p:txBody>
      </p:sp>
      <p:pic>
        <p:nvPicPr>
          <p:cNvPr id="15" name="Picture 2" descr="https://upload.wikimedia.org/wikipedia/commons/5/5b/Carbon_Lewis_Structure_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075" y="2847975"/>
            <a:ext cx="1531938" cy="132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1028700" y="4814888"/>
            <a:ext cx="1035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a:spcBef>
                <a:spcPct val="0"/>
              </a:spcBef>
              <a:buClrTx/>
              <a:buSzTx/>
              <a:buFontTx/>
              <a:buNone/>
            </a:pPr>
            <a:r>
              <a:rPr lang="en-US" altLang="en-US" sz="1800" b="1" i="1">
                <a:solidFill>
                  <a:srgbClr val="00B050"/>
                </a:solidFill>
                <a:cs typeface="Times New Roman" panose="02020603050405020304" pitchFamily="18" charset="0"/>
              </a:rPr>
              <a:t>Valance Electrons </a:t>
            </a:r>
            <a:r>
              <a:rPr lang="en-US" altLang="en-US" sz="1800" b="1" i="1">
                <a:cs typeface="Times New Roman" panose="02020603050405020304" pitchFamily="18" charset="0"/>
              </a:rPr>
              <a:t>are those electrons located in the outermost energy level (the valance shell).</a:t>
            </a:r>
          </a:p>
        </p:txBody>
      </p:sp>
      <p:sp>
        <p:nvSpPr>
          <p:cNvPr id="18" name="TextBox 17"/>
          <p:cNvSpPr txBox="1">
            <a:spLocks noChangeArrowheads="1"/>
          </p:cNvSpPr>
          <p:nvPr/>
        </p:nvSpPr>
        <p:spPr bwMode="auto">
          <a:xfrm>
            <a:off x="611188" y="2046288"/>
            <a:ext cx="11187112" cy="831850"/>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Valance Electrons</a:t>
            </a:r>
            <a:r>
              <a:rPr lang="en-US" altLang="en-US" sz="2400" b="1" dirty="0">
                <a:latin typeface="+mj-lt"/>
                <a:cs typeface="Times New Roman" pitchFamily="18" charset="0"/>
              </a:rPr>
              <a:t> are those electrons located in the </a:t>
            </a:r>
            <a:r>
              <a:rPr lang="en-US" altLang="en-US" sz="2400" b="1" i="1" dirty="0">
                <a:latin typeface="+mj-lt"/>
                <a:cs typeface="Times New Roman" pitchFamily="18" charset="0"/>
              </a:rPr>
              <a:t>outermost energy level</a:t>
            </a:r>
            <a:r>
              <a:rPr lang="en-US" altLang="en-US" sz="2400" b="1" dirty="0">
                <a:latin typeface="+mj-lt"/>
                <a:cs typeface="Times New Roman" pitchFamily="18" charset="0"/>
              </a:rPr>
              <a:t> (</a:t>
            </a:r>
            <a:r>
              <a:rPr lang="en-US" altLang="en-US" sz="2400" b="1" i="1" dirty="0">
                <a:latin typeface="+mj-lt"/>
                <a:cs typeface="Times New Roman" pitchFamily="18" charset="0"/>
              </a:rPr>
              <a:t>the valance shell</a:t>
            </a:r>
            <a:r>
              <a:rPr lang="en-US" altLang="en-US" sz="2400" b="1" dirty="0">
                <a:latin typeface="+mj-lt"/>
                <a:cs typeface="Times New Roman" pitchFamily="18" charset="0"/>
              </a:rPr>
              <a:t>).</a:t>
            </a:r>
          </a:p>
        </p:txBody>
      </p:sp>
      <p:sp>
        <p:nvSpPr>
          <p:cNvPr id="19" name="TextBox 18"/>
          <p:cNvSpPr txBox="1">
            <a:spLocks noChangeArrowheads="1"/>
          </p:cNvSpPr>
          <p:nvPr/>
        </p:nvSpPr>
        <p:spPr bwMode="auto">
          <a:xfrm>
            <a:off x="611188" y="3009900"/>
            <a:ext cx="3719512" cy="461963"/>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Electron-dot structures</a:t>
            </a:r>
          </a:p>
        </p:txBody>
      </p:sp>
      <p:sp>
        <p:nvSpPr>
          <p:cNvPr id="20" name="TextBox 19"/>
          <p:cNvSpPr txBox="1">
            <a:spLocks noChangeArrowheads="1"/>
          </p:cNvSpPr>
          <p:nvPr/>
        </p:nvSpPr>
        <p:spPr bwMode="auto">
          <a:xfrm>
            <a:off x="1016000" y="3644900"/>
            <a:ext cx="7162800" cy="785813"/>
          </a:xfrm>
          <a:prstGeom prst="rect">
            <a:avLst/>
          </a:prstGeom>
          <a:noFill/>
          <a:ln w="9525">
            <a:noFill/>
            <a:miter lim="800000"/>
            <a:headEnd/>
            <a:tailEnd/>
          </a:ln>
        </p:spPr>
        <p:txBody>
          <a:bodyPr>
            <a:spAutoFit/>
          </a:bodyPr>
          <a:lstStyle/>
          <a:p>
            <a:pPr marL="342900" indent="-342900" algn="just" eaLnBrk="1" hangingPunct="1">
              <a:spcAft>
                <a:spcPts val="600"/>
              </a:spcAft>
              <a:buFont typeface="Wingdings" panose="05000000000000000000" pitchFamily="2" charset="2"/>
              <a:buChar char="Ø"/>
              <a:defRPr/>
            </a:pPr>
            <a:r>
              <a:rPr lang="en-US" altLang="en-US" sz="2000" b="1" dirty="0">
                <a:latin typeface="+mj-lt"/>
                <a:cs typeface="Times New Roman" pitchFamily="18" charset="0"/>
              </a:rPr>
              <a:t>The symbol of the element represents the core of the atom.</a:t>
            </a:r>
          </a:p>
          <a:p>
            <a:pPr marL="342900" indent="-342900" algn="just" eaLnBrk="1" hangingPunct="1">
              <a:spcAft>
                <a:spcPts val="600"/>
              </a:spcAft>
              <a:buFont typeface="Wingdings" panose="05000000000000000000" pitchFamily="2" charset="2"/>
              <a:buChar char="Ø"/>
              <a:defRPr/>
            </a:pPr>
            <a:r>
              <a:rPr lang="en-US" altLang="en-US" sz="2000" b="1" dirty="0">
                <a:latin typeface="+mj-lt"/>
                <a:cs typeface="Times New Roman" pitchFamily="18" charset="0"/>
              </a:rPr>
              <a:t>The valance electrons are shown as dots around the symbol.</a:t>
            </a:r>
          </a:p>
        </p:txBody>
      </p:sp>
      <p:grpSp>
        <p:nvGrpSpPr>
          <p:cNvPr id="22" name="Group 21"/>
          <p:cNvGrpSpPr>
            <a:grpSpLocks/>
          </p:cNvGrpSpPr>
          <p:nvPr/>
        </p:nvGrpSpPr>
        <p:grpSpPr bwMode="auto">
          <a:xfrm>
            <a:off x="2697163" y="5292725"/>
            <a:ext cx="7329487" cy="1304925"/>
            <a:chOff x="2697731" y="5007675"/>
            <a:chExt cx="7329279" cy="1304225"/>
          </a:xfrm>
        </p:grpSpPr>
        <p:pic>
          <p:nvPicPr>
            <p:cNvPr id="24587" name="Picture 3"/>
            <p:cNvPicPr>
              <a:picLocks noChangeAspect="1" noChangeArrowheads="1"/>
            </p:cNvPicPr>
            <p:nvPr/>
          </p:nvPicPr>
          <p:blipFill>
            <a:blip r:embed="rId4">
              <a:extLst>
                <a:ext uri="{28A0092B-C50C-407E-A947-70E740481C1C}">
                  <a14:useLocalDpi xmlns:a14="http://schemas.microsoft.com/office/drawing/2010/main" val="0"/>
                </a:ext>
              </a:extLst>
            </a:blip>
            <a:srcRect t="11090" r="2374" b="18097"/>
            <a:stretch>
              <a:fillRect/>
            </a:stretch>
          </p:blipFill>
          <p:spPr bwMode="auto">
            <a:xfrm>
              <a:off x="2697731" y="5007675"/>
              <a:ext cx="7329279" cy="130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783454" y="5007675"/>
              <a:ext cx="7129260" cy="418875"/>
            </a:xfrm>
            <a:prstGeom prst="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t>Valences of Common Elments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21"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1000"/>
                                        <p:tgtEl>
                                          <p:spTgt spid="20">
                                            <p:txEl>
                                              <p:pRg st="1" end="1"/>
                                            </p:txEl>
                                          </p:spTgt>
                                        </p:tgtEl>
                                      </p:cBhvr>
                                    </p:animEffect>
                                    <p:anim calcmode="lin" valueType="num">
                                      <p:cBhvr>
                                        <p:cTn id="3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1+#ppt_w/2"/>
                                          </p:val>
                                        </p:tav>
                                        <p:tav tm="100000">
                                          <p:val>
                                            <p:strVal val="#ppt_x"/>
                                          </p:val>
                                        </p:tav>
                                      </p:tavLst>
                                    </p:anim>
                                    <p:anim calcmode="lin" valueType="num">
                                      <p:cBhvr additive="base">
                                        <p:cTn id="46" dur="1000" fill="hold"/>
                                        <p:tgtEl>
                                          <p:spTgt spid="16"/>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000"/>
                            </p:stCondLst>
                            <p:childTnLst>
                              <p:par>
                                <p:cTn id="48" presetID="21" presetClass="entr" presetSubtype="1"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heel(1)">
                                      <p:cBhvr>
                                        <p:cTn id="5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384D5E9-832C-4B17-87B4-8147FB37FD6F}" type="slidenum">
              <a:rPr lang="en-US" altLang="en-US" sz="1200" smtClean="0">
                <a:solidFill>
                  <a:srgbClr val="FFFFFF"/>
                </a:solidFill>
              </a:rPr>
              <a:pPr>
                <a:lnSpc>
                  <a:spcPct val="80000"/>
                </a:lnSpc>
                <a:spcBef>
                  <a:spcPct val="0"/>
                </a:spcBef>
                <a:buClrTx/>
                <a:buSzTx/>
                <a:buFontTx/>
                <a:buNone/>
              </a:pPr>
              <a:t>9</a:t>
            </a:fld>
            <a:endParaRPr lang="en-US" altLang="en-US" sz="1200">
              <a:solidFill>
                <a:srgbClr val="FFFFFF"/>
              </a:solidFill>
            </a:endParaRPr>
          </a:p>
        </p:txBody>
      </p:sp>
      <p:sp>
        <p:nvSpPr>
          <p:cNvPr id="26627" name="Rectangle 3"/>
          <p:cNvSpPr>
            <a:spLocks noChangeArrowheads="1"/>
          </p:cNvSpPr>
          <p:nvPr/>
        </p:nvSpPr>
        <p:spPr bwMode="auto">
          <a:xfrm>
            <a:off x="4114800" y="404813"/>
            <a:ext cx="366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n-US" altLang="en-US" sz="3600" b="1">
                <a:solidFill>
                  <a:srgbClr val="FF0000"/>
                </a:solidFill>
              </a:rPr>
              <a:t>Chemical Bonding</a:t>
            </a:r>
          </a:p>
        </p:txBody>
      </p:sp>
      <p:sp>
        <p:nvSpPr>
          <p:cNvPr id="11" name="TextBox 10"/>
          <p:cNvSpPr txBox="1">
            <a:spLocks noChangeArrowheads="1"/>
          </p:cNvSpPr>
          <p:nvPr/>
        </p:nvSpPr>
        <p:spPr bwMode="auto">
          <a:xfrm>
            <a:off x="623888" y="1827213"/>
            <a:ext cx="10944225" cy="461962"/>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In 1916 G.N. Lewis</a:t>
            </a:r>
            <a:r>
              <a:rPr lang="en-US" altLang="en-US" sz="2400" b="1" dirty="0">
                <a:latin typeface="+mj-lt"/>
                <a:cs typeface="Times New Roman" pitchFamily="18" charset="0"/>
              </a:rPr>
              <a:t> </a:t>
            </a:r>
            <a:r>
              <a:rPr lang="en-US" altLang="en-US" sz="2400" dirty="0">
                <a:latin typeface="+mj-lt"/>
                <a:cs typeface="Times New Roman" pitchFamily="18" charset="0"/>
              </a:rPr>
              <a:t>pointed out that:</a:t>
            </a:r>
          </a:p>
        </p:txBody>
      </p:sp>
      <p:sp>
        <p:nvSpPr>
          <p:cNvPr id="14" name="TextBox 13"/>
          <p:cNvSpPr txBox="1">
            <a:spLocks noChangeArrowheads="1"/>
          </p:cNvSpPr>
          <p:nvPr/>
        </p:nvSpPr>
        <p:spPr bwMode="auto">
          <a:xfrm>
            <a:off x="1839913" y="3211513"/>
            <a:ext cx="7102475" cy="908050"/>
          </a:xfrm>
          <a:prstGeom prst="rect">
            <a:avLst/>
          </a:prstGeom>
          <a:noFill/>
          <a:ln w="9525">
            <a:noFill/>
            <a:miter lim="800000"/>
            <a:headEnd/>
            <a:tailEnd/>
          </a:ln>
        </p:spPr>
        <p:txBody>
          <a:bodyPr>
            <a:spAutoFit/>
          </a:bodyPr>
          <a:lstStyle/>
          <a:p>
            <a:pPr marL="342900" indent="-342900" algn="just" eaLnBrk="1" hangingPunct="1">
              <a:spcAft>
                <a:spcPts val="600"/>
              </a:spcAft>
              <a:buFont typeface="Wingdings" panose="05000000000000000000" pitchFamily="2" charset="2"/>
              <a:buChar char="Ø"/>
              <a:defRPr/>
            </a:pPr>
            <a:r>
              <a:rPr lang="en-US" altLang="en-US" sz="2400" dirty="0">
                <a:solidFill>
                  <a:srgbClr val="7030A0"/>
                </a:solidFill>
                <a:latin typeface="+mj-lt"/>
                <a:cs typeface="Times New Roman" pitchFamily="18" charset="0"/>
              </a:rPr>
              <a:t>2 electrons </a:t>
            </a:r>
            <a:r>
              <a:rPr lang="en-US" altLang="en-US" sz="2400" dirty="0">
                <a:latin typeface="+mj-lt"/>
                <a:cs typeface="Times New Roman" pitchFamily="18" charset="0"/>
              </a:rPr>
              <a:t>in case of helium.</a:t>
            </a:r>
          </a:p>
          <a:p>
            <a:pPr marL="342900" indent="-342900" algn="just" eaLnBrk="1" hangingPunct="1">
              <a:spcAft>
                <a:spcPts val="600"/>
              </a:spcAft>
              <a:buFont typeface="Wingdings" panose="05000000000000000000" pitchFamily="2" charset="2"/>
              <a:buChar char="Ø"/>
              <a:defRPr/>
            </a:pPr>
            <a:r>
              <a:rPr lang="en-US" altLang="en-US" sz="2400" dirty="0">
                <a:solidFill>
                  <a:srgbClr val="7030A0"/>
                </a:solidFill>
                <a:latin typeface="+mj-lt"/>
                <a:cs typeface="Times New Roman" pitchFamily="18" charset="0"/>
              </a:rPr>
              <a:t>8 electrons </a:t>
            </a:r>
            <a:r>
              <a:rPr lang="en-US" altLang="en-US" sz="2400" dirty="0">
                <a:latin typeface="+mj-lt"/>
                <a:cs typeface="Times New Roman" pitchFamily="18" charset="0"/>
              </a:rPr>
              <a:t>for the other noble gases.</a:t>
            </a:r>
          </a:p>
        </p:txBody>
      </p:sp>
      <p:sp>
        <p:nvSpPr>
          <p:cNvPr id="20" name="TextBox 19"/>
          <p:cNvSpPr txBox="1">
            <a:spLocks noChangeArrowheads="1"/>
          </p:cNvSpPr>
          <p:nvPr/>
        </p:nvSpPr>
        <p:spPr bwMode="auto">
          <a:xfrm>
            <a:off x="623888" y="4132263"/>
            <a:ext cx="10944225" cy="460375"/>
          </a:xfrm>
          <a:prstGeom prst="rect">
            <a:avLst/>
          </a:prstGeom>
          <a:noFill/>
          <a:ln w="9525">
            <a:noFill/>
            <a:miter lim="800000"/>
            <a:headEnd/>
            <a:tailEnd/>
          </a:ln>
        </p:spPr>
        <p:txBody>
          <a:bodyPr>
            <a:spAutoFit/>
          </a:bodyPr>
          <a:lstStyle/>
          <a:p>
            <a:pPr marL="342900" indent="-342900" algn="just" eaLnBrk="1" hangingPunct="1">
              <a:buFont typeface="Courier New" panose="02070309020205020404" pitchFamily="49" charset="0"/>
              <a:buChar char="o"/>
              <a:defRPr/>
            </a:pPr>
            <a:r>
              <a:rPr lang="en-US" altLang="en-US" sz="2400" b="1" dirty="0">
                <a:solidFill>
                  <a:srgbClr val="FF0000"/>
                </a:solidFill>
                <a:latin typeface="+mj-lt"/>
                <a:cs typeface="Times New Roman" pitchFamily="18" charset="0"/>
              </a:rPr>
              <a:t>According to Lewis,</a:t>
            </a:r>
            <a:r>
              <a:rPr lang="en-US" altLang="en-US" sz="2400" b="1" dirty="0">
                <a:latin typeface="+mj-lt"/>
                <a:cs typeface="Times New Roman" pitchFamily="18" charset="0"/>
              </a:rPr>
              <a:t> </a:t>
            </a:r>
          </a:p>
        </p:txBody>
      </p:sp>
      <p:sp>
        <p:nvSpPr>
          <p:cNvPr id="23" name="TextBox 22"/>
          <p:cNvSpPr txBox="1">
            <a:spLocks noChangeArrowheads="1"/>
          </p:cNvSpPr>
          <p:nvPr/>
        </p:nvSpPr>
        <p:spPr bwMode="auto">
          <a:xfrm>
            <a:off x="1127125" y="2332038"/>
            <a:ext cx="10440988" cy="830262"/>
          </a:xfrm>
          <a:prstGeom prst="rect">
            <a:avLst/>
          </a:prstGeom>
          <a:noFill/>
          <a:ln w="9525">
            <a:noFill/>
            <a:miter lim="800000"/>
            <a:headEnd/>
            <a:tailEnd/>
          </a:ln>
        </p:spPr>
        <p:txBody>
          <a:bodyPr>
            <a:spAutoFit/>
          </a:bodyPr>
          <a:lstStyle/>
          <a:p>
            <a:pPr algn="just" eaLnBrk="1" hangingPunct="1">
              <a:defRPr/>
            </a:pPr>
            <a:r>
              <a:rPr lang="en-US" altLang="en-US" sz="2400" i="1" dirty="0">
                <a:solidFill>
                  <a:srgbClr val="00B050"/>
                </a:solidFill>
                <a:latin typeface="+mj-lt"/>
                <a:cs typeface="Times New Roman" pitchFamily="18" charset="0"/>
              </a:rPr>
              <a:t>The noble gases were stable elements and he described their lack of reactivity to their having their valence shells filled with electrons.</a:t>
            </a:r>
            <a:endParaRPr lang="en-US" altLang="en-US" sz="2400" dirty="0">
              <a:solidFill>
                <a:srgbClr val="00B050"/>
              </a:solidFill>
              <a:latin typeface="+mj-lt"/>
              <a:cs typeface="Times New Roman" pitchFamily="18" charset="0"/>
            </a:endParaRPr>
          </a:p>
        </p:txBody>
      </p:sp>
      <p:sp>
        <p:nvSpPr>
          <p:cNvPr id="24" name="TextBox 23"/>
          <p:cNvSpPr txBox="1">
            <a:spLocks noChangeArrowheads="1"/>
          </p:cNvSpPr>
          <p:nvPr/>
        </p:nvSpPr>
        <p:spPr bwMode="auto">
          <a:xfrm>
            <a:off x="1127125" y="4622800"/>
            <a:ext cx="9648825" cy="461963"/>
          </a:xfrm>
          <a:prstGeom prst="rect">
            <a:avLst/>
          </a:prstGeom>
          <a:noFill/>
          <a:ln w="9525">
            <a:noFill/>
            <a:miter lim="800000"/>
            <a:headEnd/>
            <a:tailEnd/>
          </a:ln>
        </p:spPr>
        <p:txBody>
          <a:bodyPr>
            <a:spAutoFit/>
          </a:bodyPr>
          <a:lstStyle/>
          <a:p>
            <a:pPr algn="just" eaLnBrk="1" hangingPunct="1">
              <a:defRPr/>
            </a:pPr>
            <a:r>
              <a:rPr lang="en-US" altLang="en-US" sz="2400" i="1" dirty="0">
                <a:solidFill>
                  <a:srgbClr val="7030A0"/>
                </a:solidFill>
                <a:latin typeface="+mj-lt"/>
                <a:cs typeface="Times New Roman" pitchFamily="18" charset="0"/>
              </a:rPr>
              <a:t>in interacting with one another atoms can achieve a greater degree of stability</a:t>
            </a:r>
          </a:p>
        </p:txBody>
      </p:sp>
      <p:sp>
        <p:nvSpPr>
          <p:cNvPr id="25" name="TextBox 24"/>
          <p:cNvSpPr txBox="1">
            <a:spLocks noChangeArrowheads="1"/>
          </p:cNvSpPr>
          <p:nvPr/>
        </p:nvSpPr>
        <p:spPr bwMode="auto">
          <a:xfrm>
            <a:off x="1839913" y="5081588"/>
            <a:ext cx="5943600" cy="461962"/>
          </a:xfrm>
          <a:prstGeom prst="rect">
            <a:avLst/>
          </a:prstGeom>
          <a:noFill/>
          <a:ln w="9525">
            <a:noFill/>
            <a:miter lim="800000"/>
            <a:headEnd/>
            <a:tailEnd/>
          </a:ln>
        </p:spPr>
        <p:txBody>
          <a:bodyPr>
            <a:spAutoFit/>
          </a:bodyPr>
          <a:lstStyle/>
          <a:p>
            <a:pPr algn="just" eaLnBrk="1" hangingPunct="1">
              <a:defRPr/>
            </a:pPr>
            <a:r>
              <a:rPr lang="en-US" altLang="en-US" sz="2400" dirty="0">
                <a:latin typeface="+mj-lt"/>
                <a:cs typeface="Times New Roman" pitchFamily="18" charset="0"/>
              </a:rPr>
              <a:t>by rearrangement of the valence electrons</a:t>
            </a:r>
          </a:p>
        </p:txBody>
      </p:sp>
      <p:sp>
        <p:nvSpPr>
          <p:cNvPr id="26" name="TextBox 25"/>
          <p:cNvSpPr txBox="1">
            <a:spLocks noChangeArrowheads="1"/>
          </p:cNvSpPr>
          <p:nvPr/>
        </p:nvSpPr>
        <p:spPr bwMode="auto">
          <a:xfrm>
            <a:off x="1839913" y="5622925"/>
            <a:ext cx="8936037" cy="830263"/>
          </a:xfrm>
          <a:prstGeom prst="rect">
            <a:avLst/>
          </a:prstGeom>
          <a:noFill/>
          <a:ln w="9525">
            <a:noFill/>
            <a:miter lim="800000"/>
            <a:headEnd/>
            <a:tailEnd/>
          </a:ln>
        </p:spPr>
        <p:txBody>
          <a:bodyPr>
            <a:spAutoFit/>
          </a:bodyPr>
          <a:lstStyle/>
          <a:p>
            <a:pPr algn="just" eaLnBrk="1" hangingPunct="1">
              <a:defRPr/>
            </a:pPr>
            <a:r>
              <a:rPr lang="en-US" altLang="en-US" sz="2400" dirty="0">
                <a:latin typeface="+mj-lt"/>
                <a:cs typeface="Times New Roman" pitchFamily="18" charset="0"/>
              </a:rPr>
              <a:t>to acquire the outer-shell structure of the closest noble gas in the periodic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p:bldP spid="23" grpId="0"/>
      <p:bldP spid="24" grpId="0"/>
      <p:bldP spid="25" grpId="0"/>
      <p:bldP spid="2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AcademicPresentation2</Template>
  <TotalTime>0</TotalTime>
  <Words>2296</Words>
  <Application>Microsoft Office PowerPoint</Application>
  <PresentationFormat>Custom</PresentationFormat>
  <Paragraphs>349</Paragraphs>
  <Slides>32</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Student presentation</vt:lpstr>
      <vt:lpstr>CS ChemDraw Drawing</vt:lpstr>
      <vt:lpstr>ChemSketch</vt:lpstr>
      <vt:lpstr>PowerPoint Presentation</vt:lpstr>
      <vt:lpstr>Learning Outcomes</vt:lpstr>
      <vt:lpstr>Importance of Organic Chemistry  in every day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2014-02-04T19:43:31Z</dcterms:created>
  <dcterms:modified xsi:type="dcterms:W3CDTF">2024-08-21T06:33:21Z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