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notesMasterIdLst>
    <p:notesMasterId r:id="rId22"/>
  </p:notesMasterIdLst>
  <p:sldIdLst>
    <p:sldId id="256" r:id="rId2"/>
    <p:sldId id="257" r:id="rId3"/>
    <p:sldId id="262" r:id="rId4"/>
    <p:sldId id="270" r:id="rId5"/>
    <p:sldId id="263" r:id="rId6"/>
    <p:sldId id="273" r:id="rId7"/>
    <p:sldId id="272" r:id="rId8"/>
    <p:sldId id="265" r:id="rId9"/>
    <p:sldId id="264" r:id="rId10"/>
    <p:sldId id="266" r:id="rId11"/>
    <p:sldId id="276" r:id="rId12"/>
    <p:sldId id="279" r:id="rId13"/>
    <p:sldId id="274" r:id="rId14"/>
    <p:sldId id="267" r:id="rId15"/>
    <p:sldId id="280" r:id="rId16"/>
    <p:sldId id="268" r:id="rId17"/>
    <p:sldId id="282" r:id="rId18"/>
    <p:sldId id="269" r:id="rId19"/>
    <p:sldId id="271" r:id="rId20"/>
    <p:sldId id="277" r:id="rId2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680786E-7412-48BE-921D-FBEFEBA8418A}" type="datetimeFigureOut">
              <a:rPr lang="ar-SA" smtClean="0"/>
              <a:pPr/>
              <a:t>23/10/1433</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09A45405-B41A-4DA2-8FED-FCC83FDDC5D6}"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09A45405-B41A-4DA2-8FED-FCC83FDDC5D6}" type="slidenum">
              <a:rPr lang="ar-SA" smtClean="0"/>
              <a:pPr/>
              <a:t>18</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DCBDED82-99E6-4880-BE04-19D7223AC8FB}" type="datetimeFigureOut">
              <a:rPr lang="ar-SA" smtClean="0"/>
              <a:pPr/>
              <a:t>23/10/1433</a:t>
            </a:fld>
            <a:endParaRPr lang="ar-SA"/>
          </a:p>
        </p:txBody>
      </p:sp>
      <p:sp>
        <p:nvSpPr>
          <p:cNvPr id="19" name="عنصر نائب للتذييل 18"/>
          <p:cNvSpPr>
            <a:spLocks noGrp="1"/>
          </p:cNvSpPr>
          <p:nvPr>
            <p:ph type="ftr" sz="quarter" idx="11"/>
          </p:nvPr>
        </p:nvSpPr>
        <p:spPr/>
        <p:txBody>
          <a:bodyPr/>
          <a:lstStyle/>
          <a:p>
            <a:endParaRPr lang="ar-SA"/>
          </a:p>
        </p:txBody>
      </p:sp>
      <p:sp>
        <p:nvSpPr>
          <p:cNvPr id="27" name="عنصر نائب لرقم الشريحة 26"/>
          <p:cNvSpPr>
            <a:spLocks noGrp="1"/>
          </p:cNvSpPr>
          <p:nvPr>
            <p:ph type="sldNum" sz="quarter" idx="12"/>
          </p:nvPr>
        </p:nvSpPr>
        <p:spPr/>
        <p:txBody>
          <a:bodyPr/>
          <a:lstStyle/>
          <a:p>
            <a:fld id="{9FD15007-4B97-4156-9EC8-E6D4B3DFD4E2}"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DCBDED82-99E6-4880-BE04-19D7223AC8FB}" type="datetimeFigureOut">
              <a:rPr lang="ar-SA" smtClean="0"/>
              <a:pPr/>
              <a:t>23/10/1433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FD15007-4B97-4156-9EC8-E6D4B3DFD4E2}"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DCBDED82-99E6-4880-BE04-19D7223AC8FB}" type="datetimeFigureOut">
              <a:rPr lang="ar-SA" smtClean="0"/>
              <a:pPr/>
              <a:t>23/10/1433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FD15007-4B97-4156-9EC8-E6D4B3DFD4E2}"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DCBDED82-99E6-4880-BE04-19D7223AC8FB}" type="datetimeFigureOut">
              <a:rPr lang="ar-SA" smtClean="0"/>
              <a:pPr/>
              <a:t>23/10/1433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FD15007-4B97-4156-9EC8-E6D4B3DFD4E2}"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DCBDED82-99E6-4880-BE04-19D7223AC8FB}" type="datetimeFigureOut">
              <a:rPr lang="ar-SA" smtClean="0"/>
              <a:pPr/>
              <a:t>23/10/1433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FD15007-4B97-4156-9EC8-E6D4B3DFD4E2}"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DCBDED82-99E6-4880-BE04-19D7223AC8FB}" type="datetimeFigureOut">
              <a:rPr lang="ar-SA" smtClean="0"/>
              <a:pPr/>
              <a:t>23/10/1433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9FD15007-4B97-4156-9EC8-E6D4B3DFD4E2}"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DCBDED82-99E6-4880-BE04-19D7223AC8FB}" type="datetimeFigureOut">
              <a:rPr lang="ar-SA" smtClean="0"/>
              <a:pPr/>
              <a:t>23/10/1433</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9FD15007-4B97-4156-9EC8-E6D4B3DFD4E2}"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DCBDED82-99E6-4880-BE04-19D7223AC8FB}" type="datetimeFigureOut">
              <a:rPr lang="ar-SA" smtClean="0"/>
              <a:pPr/>
              <a:t>23/10/1433</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9FD15007-4B97-4156-9EC8-E6D4B3DFD4E2}"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DCBDED82-99E6-4880-BE04-19D7223AC8FB}" type="datetimeFigureOut">
              <a:rPr lang="ar-SA" smtClean="0"/>
              <a:pPr/>
              <a:t>23/10/1433</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9FD15007-4B97-4156-9EC8-E6D4B3DFD4E2}"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DCBDED82-99E6-4880-BE04-19D7223AC8FB}" type="datetimeFigureOut">
              <a:rPr lang="ar-SA" smtClean="0"/>
              <a:pPr/>
              <a:t>23/10/1433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9FD15007-4B97-4156-9EC8-E6D4B3DFD4E2}"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مثلث قائم الزاوية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عنوان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DCBDED82-99E6-4880-BE04-19D7223AC8FB}" type="datetimeFigureOut">
              <a:rPr lang="ar-SA" smtClean="0"/>
              <a:pPr/>
              <a:t>23/10/1433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a:xfrm>
            <a:off x="8077200" y="6356350"/>
            <a:ext cx="609600" cy="365125"/>
          </a:xfrm>
        </p:spPr>
        <p:txBody>
          <a:bodyPr/>
          <a:lstStyle/>
          <a:p>
            <a:fld id="{9FD15007-4B97-4156-9EC8-E6D4B3DFD4E2}" type="slidenum">
              <a:rPr lang="ar-SA" smtClean="0"/>
              <a:pPr/>
              <a:t>‹#›</a:t>
            </a:fld>
            <a:endParaRPr lang="ar-SA"/>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الرمز لإضافة صورة</a:t>
            </a:r>
            <a:endParaRPr kumimoji="0" lang="en-US" dirty="0"/>
          </a:p>
        </p:txBody>
      </p:sp>
      <p:sp>
        <p:nvSpPr>
          <p:cNvPr id="10" name="شكل حر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شكل حر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شكل حر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شكل حر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CBDED82-99E6-4880-BE04-19D7223AC8FB}" type="datetimeFigureOut">
              <a:rPr lang="ar-SA" smtClean="0"/>
              <a:pPr/>
              <a:t>23/10/1433</a:t>
            </a:fld>
            <a:endParaRPr lang="ar-SA"/>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FD15007-4B97-4156-9EC8-E6D4B3DFD4E2}" type="slidenum">
              <a:rPr lang="ar-SA" smtClean="0"/>
              <a:pPr/>
              <a:t>‹#›</a:t>
            </a:fld>
            <a:endParaRPr lang="ar-SA"/>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pPr rtl="0"/>
            <a:r>
              <a:rPr lang="en-US" dirty="0" smtClean="0"/>
              <a:t>  </a:t>
            </a:r>
            <a:r>
              <a:rPr lang="en-US" dirty="0" smtClean="0">
                <a:latin typeface="+mn-lt"/>
              </a:rPr>
              <a:t>Basic  microbiology</a:t>
            </a:r>
            <a:endParaRPr lang="ar-SA" dirty="0">
              <a:latin typeface="+mn-lt"/>
            </a:endParaRPr>
          </a:p>
        </p:txBody>
      </p:sp>
      <p:sp>
        <p:nvSpPr>
          <p:cNvPr id="3" name="عنوان فرعي 2"/>
          <p:cNvSpPr>
            <a:spLocks noGrp="1"/>
          </p:cNvSpPr>
          <p:nvPr>
            <p:ph type="subTitle" idx="1"/>
          </p:nvPr>
        </p:nvSpPr>
        <p:spPr>
          <a:xfrm>
            <a:off x="533400" y="3228536"/>
            <a:ext cx="7854696" cy="3629464"/>
          </a:xfrm>
        </p:spPr>
        <p:txBody>
          <a:bodyPr>
            <a:normAutofit lnSpcReduction="10000"/>
          </a:bodyPr>
          <a:lstStyle/>
          <a:p>
            <a:pPr algn="l" rtl="0">
              <a:buFont typeface="Arial" pitchFamily="34" charset="0"/>
              <a:buChar char="•"/>
            </a:pPr>
            <a:r>
              <a:rPr lang="en-US" dirty="0" smtClean="0">
                <a:latin typeface="Times New Roman" pitchFamily="18" charset="0"/>
                <a:cs typeface="Times New Roman" pitchFamily="18" charset="0"/>
              </a:rPr>
              <a:t>4 hour subject</a:t>
            </a:r>
          </a:p>
          <a:p>
            <a:pPr algn="l" rtl="0">
              <a:buFont typeface="Arial" pitchFamily="34" charset="0"/>
              <a:buChar char="•"/>
            </a:pPr>
            <a:r>
              <a:rPr lang="en-US" dirty="0" smtClean="0">
                <a:latin typeface="Times New Roman" pitchFamily="18" charset="0"/>
                <a:cs typeface="Times New Roman" pitchFamily="18" charset="0"/>
              </a:rPr>
              <a:t>Assessments:</a:t>
            </a:r>
          </a:p>
          <a:p>
            <a:pPr algn="l" rtl="0"/>
            <a:r>
              <a:rPr lang="en-US" dirty="0" smtClean="0">
                <a:latin typeface="Times New Roman" pitchFamily="18" charset="0"/>
                <a:cs typeface="Times New Roman" pitchFamily="18" charset="0"/>
              </a:rPr>
              <a:t> first mid term exam : 15%</a:t>
            </a:r>
          </a:p>
          <a:p>
            <a:pPr algn="l" rtl="0"/>
            <a:r>
              <a:rPr lang="en-US" dirty="0" smtClean="0">
                <a:latin typeface="Times New Roman" pitchFamily="18" charset="0"/>
                <a:cs typeface="Times New Roman" pitchFamily="18" charset="0"/>
              </a:rPr>
              <a:t>Second mid term exam : 15%</a:t>
            </a:r>
          </a:p>
          <a:p>
            <a:pPr algn="l" rtl="0"/>
            <a:r>
              <a:rPr lang="en-US" dirty="0" smtClean="0">
                <a:latin typeface="Times New Roman" pitchFamily="18" charset="0"/>
                <a:cs typeface="Times New Roman" pitchFamily="18" charset="0"/>
              </a:rPr>
              <a:t>Final  theoretical exam : 40% </a:t>
            </a:r>
          </a:p>
          <a:p>
            <a:pPr algn="l" rtl="0"/>
            <a:r>
              <a:rPr lang="en-US" dirty="0" smtClean="0">
                <a:solidFill>
                  <a:srgbClr val="C00000"/>
                </a:solidFill>
                <a:latin typeface="Times New Roman" pitchFamily="18" charset="0"/>
                <a:cs typeface="Times New Roman" pitchFamily="18" charset="0"/>
              </a:rPr>
              <a:t>Total theory: 70%</a:t>
            </a:r>
          </a:p>
          <a:p>
            <a:pPr algn="l" rtl="0"/>
            <a:r>
              <a:rPr lang="en-US" dirty="0" smtClean="0">
                <a:latin typeface="Times New Roman" pitchFamily="18" charset="0"/>
                <a:cs typeface="Times New Roman" pitchFamily="18" charset="0"/>
              </a:rPr>
              <a:t>Lab quiz and evaluation 10%</a:t>
            </a:r>
          </a:p>
          <a:p>
            <a:pPr algn="l" rtl="0"/>
            <a:r>
              <a:rPr lang="en-US" dirty="0" smtClean="0">
                <a:latin typeface="Times New Roman" pitchFamily="18" charset="0"/>
                <a:cs typeface="Times New Roman" pitchFamily="18" charset="0"/>
              </a:rPr>
              <a:t>Final practical exam 20%</a:t>
            </a:r>
          </a:p>
          <a:p>
            <a:endParaRPr lang="ar-SA"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57158" y="428604"/>
            <a:ext cx="8586758" cy="6143668"/>
          </a:xfrm>
        </p:spPr>
        <p:txBody>
          <a:bodyPr/>
          <a:lstStyle/>
          <a:p>
            <a:pPr algn="l" rtl="0">
              <a:buNone/>
            </a:pPr>
            <a:r>
              <a:rPr lang="en-US" dirty="0" smtClean="0"/>
              <a:t>MICROORGANISM IS CLASSIFIED INTO :</a:t>
            </a:r>
          </a:p>
          <a:p>
            <a:pPr algn="l" rtl="0">
              <a:buNone/>
            </a:pPr>
            <a:r>
              <a:rPr lang="en-US" dirty="0"/>
              <a:t> </a:t>
            </a:r>
            <a:r>
              <a:rPr lang="en-US" dirty="0" smtClean="0"/>
              <a:t>       CELLULAR                                    ACELLULAR</a:t>
            </a:r>
          </a:p>
          <a:p>
            <a:pPr algn="l" rtl="0">
              <a:buNone/>
            </a:pPr>
            <a:r>
              <a:rPr lang="en-US" dirty="0"/>
              <a:t> </a:t>
            </a:r>
            <a:r>
              <a:rPr lang="en-US" dirty="0" smtClean="0"/>
              <a:t>                                                                 </a:t>
            </a:r>
          </a:p>
          <a:p>
            <a:pPr algn="l" rtl="0">
              <a:buNone/>
            </a:pPr>
            <a:r>
              <a:rPr lang="en-US" dirty="0" smtClean="0"/>
              <a:t>                                                               </a:t>
            </a:r>
          </a:p>
          <a:p>
            <a:pPr algn="l" rtl="0">
              <a:buNone/>
            </a:pPr>
            <a:r>
              <a:rPr lang="en-US" dirty="0" smtClean="0"/>
              <a:t>                                                                   viruses</a:t>
            </a:r>
          </a:p>
          <a:p>
            <a:pPr algn="l" rtl="0">
              <a:buNone/>
            </a:pPr>
            <a:endParaRPr lang="en-US" dirty="0" smtClean="0"/>
          </a:p>
          <a:p>
            <a:pPr algn="l" rtl="0">
              <a:buNone/>
            </a:pPr>
            <a:endParaRPr lang="en-US" dirty="0" smtClean="0"/>
          </a:p>
          <a:p>
            <a:pPr algn="l" rtl="0">
              <a:buNone/>
            </a:pPr>
            <a:endParaRPr lang="en-US" dirty="0" smtClean="0"/>
          </a:p>
          <a:p>
            <a:pPr algn="l" rtl="0">
              <a:buNone/>
            </a:pPr>
            <a:endParaRPr lang="en-US" dirty="0" smtClean="0"/>
          </a:p>
          <a:p>
            <a:pPr algn="l" rtl="0">
              <a:buNone/>
            </a:pPr>
            <a:endParaRPr lang="en-US" dirty="0" smtClean="0"/>
          </a:p>
          <a:p>
            <a:pPr algn="l" rtl="0">
              <a:buNone/>
            </a:pPr>
            <a:endParaRPr lang="en-US" dirty="0"/>
          </a:p>
          <a:p>
            <a:pPr algn="l" rtl="0">
              <a:buNone/>
            </a:pPr>
            <a:endParaRPr lang="en-US" dirty="0" smtClean="0"/>
          </a:p>
          <a:p>
            <a:pPr algn="l" rtl="0">
              <a:buNone/>
            </a:pPr>
            <a:endParaRPr lang="en-US" dirty="0" smtClean="0"/>
          </a:p>
          <a:p>
            <a:pPr algn="l" rtl="0">
              <a:buNone/>
            </a:pPr>
            <a:endParaRPr lang="en-US" dirty="0" smtClean="0"/>
          </a:p>
        </p:txBody>
      </p:sp>
      <p:cxnSp>
        <p:nvCxnSpPr>
          <p:cNvPr id="5" name="رابط كسهم مستقيم 4"/>
          <p:cNvCxnSpPr/>
          <p:nvPr/>
        </p:nvCxnSpPr>
        <p:spPr>
          <a:xfrm rot="5400000">
            <a:off x="1643836" y="1642256"/>
            <a:ext cx="428628" cy="1588"/>
          </a:xfrm>
          <a:prstGeom prst="straightConnector1">
            <a:avLst/>
          </a:prstGeom>
          <a:ln>
            <a:solidFill>
              <a:schemeClr val="bg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4" name="رابط مستقيم 13"/>
          <p:cNvCxnSpPr/>
          <p:nvPr/>
        </p:nvCxnSpPr>
        <p:spPr>
          <a:xfrm>
            <a:off x="1142976" y="1857364"/>
            <a:ext cx="714380" cy="1588"/>
          </a:xfrm>
          <a:prstGeom prst="line">
            <a:avLst/>
          </a:prstGeom>
          <a:ln>
            <a:solidFill>
              <a:schemeClr val="bg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16" name="رابط مستقيم 15"/>
          <p:cNvCxnSpPr/>
          <p:nvPr/>
        </p:nvCxnSpPr>
        <p:spPr>
          <a:xfrm>
            <a:off x="1857356" y="1857364"/>
            <a:ext cx="642942"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0" name="رابط كسهم مستقيم 19"/>
          <p:cNvCxnSpPr/>
          <p:nvPr/>
        </p:nvCxnSpPr>
        <p:spPr>
          <a:xfrm rot="5400000">
            <a:off x="2251059" y="2106603"/>
            <a:ext cx="500066" cy="1588"/>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22" name="رابط كسهم مستقيم 21"/>
          <p:cNvCxnSpPr/>
          <p:nvPr/>
        </p:nvCxnSpPr>
        <p:spPr>
          <a:xfrm rot="5400000">
            <a:off x="893737" y="2106603"/>
            <a:ext cx="500066" cy="1588"/>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23" name="مربع نص 22"/>
          <p:cNvSpPr txBox="1"/>
          <p:nvPr/>
        </p:nvSpPr>
        <p:spPr>
          <a:xfrm>
            <a:off x="500034" y="2500306"/>
            <a:ext cx="1500166" cy="646331"/>
          </a:xfrm>
          <a:prstGeom prst="rect">
            <a:avLst/>
          </a:prstGeom>
          <a:noFill/>
        </p:spPr>
        <p:txBody>
          <a:bodyPr wrap="square" rtlCol="1">
            <a:spAutoFit/>
          </a:bodyPr>
          <a:lstStyle/>
          <a:p>
            <a:r>
              <a:rPr lang="en-US" dirty="0" smtClean="0"/>
              <a:t> </a:t>
            </a:r>
            <a:r>
              <a:rPr lang="en-US" dirty="0" err="1" smtClean="0"/>
              <a:t>Procaryotic</a:t>
            </a:r>
            <a:endParaRPr lang="en-US" dirty="0" smtClean="0"/>
          </a:p>
          <a:p>
            <a:r>
              <a:rPr lang="en-US" dirty="0" smtClean="0"/>
              <a:t>Bacteria    </a:t>
            </a:r>
            <a:endParaRPr lang="ar-SA" dirty="0"/>
          </a:p>
        </p:txBody>
      </p:sp>
      <p:sp>
        <p:nvSpPr>
          <p:cNvPr id="25" name="مربع نص 24"/>
          <p:cNvSpPr txBox="1"/>
          <p:nvPr/>
        </p:nvSpPr>
        <p:spPr>
          <a:xfrm>
            <a:off x="2357422" y="2500306"/>
            <a:ext cx="1928826" cy="923330"/>
          </a:xfrm>
          <a:prstGeom prst="rect">
            <a:avLst/>
          </a:prstGeom>
          <a:noFill/>
        </p:spPr>
        <p:txBody>
          <a:bodyPr wrap="square" rtlCol="1">
            <a:spAutoFit/>
          </a:bodyPr>
          <a:lstStyle/>
          <a:p>
            <a:pPr algn="l" rtl="0"/>
            <a:r>
              <a:rPr lang="en-US" dirty="0" err="1" smtClean="0"/>
              <a:t>Eucaryotic</a:t>
            </a:r>
            <a:endParaRPr lang="en-US" dirty="0" smtClean="0"/>
          </a:p>
          <a:p>
            <a:pPr algn="l" rtl="0"/>
            <a:r>
              <a:rPr lang="en-US" dirty="0" smtClean="0"/>
              <a:t>Protozoa</a:t>
            </a:r>
          </a:p>
          <a:p>
            <a:pPr algn="l" rtl="0"/>
            <a:r>
              <a:rPr lang="en-US" dirty="0" smtClean="0"/>
              <a:t>fungi </a:t>
            </a:r>
            <a:endParaRPr lang="ar-SA" dirty="0"/>
          </a:p>
        </p:txBody>
      </p:sp>
      <p:cxnSp>
        <p:nvCxnSpPr>
          <p:cNvPr id="11" name="رابط كسهم مستقيم 10"/>
          <p:cNvCxnSpPr/>
          <p:nvPr/>
        </p:nvCxnSpPr>
        <p:spPr>
          <a:xfrm rot="5400000">
            <a:off x="6108711" y="1892289"/>
            <a:ext cx="785818" cy="1588"/>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lnSpcReduction="10000"/>
          </a:bodyPr>
          <a:lstStyle/>
          <a:p>
            <a:pPr algn="l" rtl="0"/>
            <a:r>
              <a:rPr lang="en-US" dirty="0" smtClean="0"/>
              <a:t>Cells in our world come in two basic types, prokaryotic and eukaryotic. "</a:t>
            </a:r>
            <a:r>
              <a:rPr lang="en-US" dirty="0" err="1" smtClean="0"/>
              <a:t>Karyose</a:t>
            </a:r>
            <a:r>
              <a:rPr lang="en-US" dirty="0" smtClean="0"/>
              <a:t>" comes from a Greek word which means "kernel," as in a kernel of grain. In biology, we use this word root to refer to the nucleus of a cell. "Pro" means "before," and "</a:t>
            </a:r>
            <a:r>
              <a:rPr lang="en-US" dirty="0" err="1" smtClean="0"/>
              <a:t>eu</a:t>
            </a:r>
            <a:r>
              <a:rPr lang="en-US" dirty="0" smtClean="0"/>
              <a:t>" means "true," or "good." So "Prokaryotic" means "before a nucleus," and "eukaryotic" means "possessing a true nucleus." This is a big hint about one of the differences between these two cell types. Prokaryotic cells have no nuclei, while eukaryotic cells do have true nuclei. This is far from the only difference between these two cell types</a:t>
            </a:r>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Content Placeholder 3" descr="allcell.jpg"/>
          <p:cNvPicPr>
            <a:picLocks noGrp="1" noChangeAspect="1"/>
          </p:cNvPicPr>
          <p:nvPr>
            <p:ph idx="1"/>
          </p:nvPr>
        </p:nvPicPr>
        <p:blipFill>
          <a:blip r:embed="rId2"/>
          <a:srcRect/>
          <a:stretch>
            <a:fillRect/>
          </a:stretch>
        </p:blipFill>
        <p:spPr>
          <a:xfrm>
            <a:off x="0" y="692150"/>
            <a:ext cx="9144000" cy="6057900"/>
          </a:xfr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عنصر نائب للمحتوى 5"/>
          <p:cNvGraphicFramePr>
            <a:graphicFrameLocks noGrp="1"/>
          </p:cNvGraphicFramePr>
          <p:nvPr>
            <p:ph idx="1"/>
          </p:nvPr>
        </p:nvGraphicFramePr>
        <p:xfrm>
          <a:off x="742920" y="214290"/>
          <a:ext cx="8401080" cy="6351876"/>
        </p:xfrm>
        <a:graphic>
          <a:graphicData uri="http://schemas.openxmlformats.org/drawingml/2006/table">
            <a:tbl>
              <a:tblPr rtl="1" firstRow="1" bandRow="1">
                <a:tableStyleId>{5C22544A-7EE6-4342-B048-85BDC9FD1C3A}</a:tableStyleId>
              </a:tblPr>
              <a:tblGrid>
                <a:gridCol w="2727244"/>
                <a:gridCol w="2873476"/>
                <a:gridCol w="2800360"/>
              </a:tblGrid>
              <a:tr h="1028731">
                <a:tc>
                  <a:txBody>
                    <a:bodyPr/>
                    <a:lstStyle/>
                    <a:p>
                      <a:pPr algn="l" rtl="0"/>
                      <a:r>
                        <a:rPr lang="en-US" dirty="0" err="1" smtClean="0"/>
                        <a:t>prokaryptic</a:t>
                      </a:r>
                      <a:endParaRPr lang="ar-SA"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algn="l" rtl="0"/>
                      <a:r>
                        <a:rPr lang="en-US" dirty="0" err="1" smtClean="0"/>
                        <a:t>euokaryotic</a:t>
                      </a:r>
                      <a:endParaRPr lang="ar-SA"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algn="l" rtl="1"/>
                      <a:endParaRPr lang="ar-SA"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r>
              <a:tr h="881749">
                <a:tc>
                  <a:txBody>
                    <a:bodyPr/>
                    <a:lstStyle/>
                    <a:p>
                      <a:pPr algn="l" rtl="1"/>
                      <a:r>
                        <a:rPr lang="en-US" dirty="0" smtClean="0"/>
                        <a:t>All bacteria</a:t>
                      </a:r>
                      <a:endParaRPr lang="ar-SA"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rtl="0"/>
                      <a:r>
                        <a:rPr lang="en-US" dirty="0" smtClean="0"/>
                        <a:t>All animals and protozoa</a:t>
                      </a:r>
                      <a:endParaRPr lang="ar-SA"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rtl="1"/>
                      <a:r>
                        <a:rPr lang="en-US" dirty="0" smtClean="0"/>
                        <a:t>Biological distribution</a:t>
                      </a:r>
                      <a:endParaRPr lang="ar-SA"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r>
              <a:tr h="881749">
                <a:tc>
                  <a:txBody>
                    <a:bodyPr/>
                    <a:lstStyle/>
                    <a:p>
                      <a:pPr algn="l" rtl="1"/>
                      <a:r>
                        <a:rPr lang="en-US" dirty="0" smtClean="0"/>
                        <a:t>Absent           </a:t>
                      </a:r>
                      <a:endParaRPr lang="ar-SA"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rtl="0"/>
                      <a:r>
                        <a:rPr lang="en-US" dirty="0" smtClean="0"/>
                        <a:t>Presents               </a:t>
                      </a:r>
                      <a:endParaRPr lang="ar-SA"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rtl="1"/>
                      <a:r>
                        <a:rPr lang="en-US" dirty="0" smtClean="0"/>
                        <a:t>Nuclear membrane</a:t>
                      </a:r>
                      <a:endParaRPr lang="ar-SA"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r>
              <a:tr h="881749">
                <a:tc>
                  <a:txBody>
                    <a:bodyPr/>
                    <a:lstStyle/>
                    <a:p>
                      <a:pPr algn="l" rtl="1"/>
                      <a:r>
                        <a:rPr lang="en-US" dirty="0" smtClean="0"/>
                        <a:t>Generally absents</a:t>
                      </a:r>
                      <a:endParaRPr lang="ar-SA"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rtl="0"/>
                      <a:r>
                        <a:rPr lang="en-US" dirty="0" smtClean="0"/>
                        <a:t> presents</a:t>
                      </a:r>
                      <a:endParaRPr lang="ar-SA"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rtl="0"/>
                      <a:r>
                        <a:rPr lang="en-US" dirty="0" smtClean="0"/>
                        <a:t>Membranous</a:t>
                      </a:r>
                      <a:r>
                        <a:rPr lang="en-US" baseline="0" dirty="0" smtClean="0"/>
                        <a:t> structures other than cell membrane </a:t>
                      </a:r>
                      <a:endParaRPr lang="en-US" noProof="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r>
              <a:tr h="881749">
                <a:tc>
                  <a:txBody>
                    <a:bodyPr/>
                    <a:lstStyle/>
                    <a:p>
                      <a:pPr algn="l" rtl="1"/>
                      <a:r>
                        <a:rPr lang="en-US" dirty="0" smtClean="0"/>
                        <a:t>70s                      </a:t>
                      </a:r>
                      <a:endParaRPr lang="ar-SA"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rtl="0"/>
                      <a:r>
                        <a:rPr lang="en-US" dirty="0" smtClean="0"/>
                        <a:t>80s               </a:t>
                      </a:r>
                      <a:endParaRPr lang="ar-SA"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rtl="0"/>
                      <a:r>
                        <a:rPr lang="en-US" dirty="0" err="1" smtClean="0"/>
                        <a:t>Cytoplasmic</a:t>
                      </a:r>
                      <a:r>
                        <a:rPr lang="en-US" dirty="0" smtClean="0"/>
                        <a:t> ribosome's (density)</a:t>
                      </a:r>
                      <a:endParaRPr lang="ar-SA"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881749">
                <a:tc>
                  <a:txBody>
                    <a:bodyPr/>
                    <a:lstStyle/>
                    <a:p>
                      <a:pPr algn="l" rtl="0">
                        <a:buFont typeface="Arial" pitchFamily="34" charset="0"/>
                        <a:buChar char="•"/>
                      </a:pPr>
                      <a:r>
                        <a:rPr lang="en-US" baseline="0" dirty="0" smtClean="0"/>
                        <a:t> present of  complex chemical , containing </a:t>
                      </a:r>
                      <a:r>
                        <a:rPr lang="en-US" baseline="0" smtClean="0"/>
                        <a:t>peptidoglycan</a:t>
                      </a:r>
                      <a:endParaRPr lang="ar-SA"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rtl="0"/>
                      <a:r>
                        <a:rPr lang="en-US" dirty="0" smtClean="0"/>
                        <a:t>absent</a:t>
                      </a:r>
                      <a:endParaRPr lang="ar-SA"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rtl="0"/>
                      <a:r>
                        <a:rPr lang="en-US" dirty="0" smtClean="0"/>
                        <a:t>Cell wall</a:t>
                      </a:r>
                      <a:endParaRPr lang="ar-SA"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881749">
                <a:tc>
                  <a:txBody>
                    <a:bodyPr/>
                    <a:lstStyle/>
                    <a:p>
                      <a:pPr algn="l" rtl="1"/>
                      <a:r>
                        <a:rPr lang="en-US" dirty="0" smtClean="0"/>
                        <a:t>present</a:t>
                      </a:r>
                      <a:endParaRPr lang="ar-SA"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rtl="0"/>
                      <a:r>
                        <a:rPr lang="en-US" dirty="0" smtClean="0"/>
                        <a:t>absent</a:t>
                      </a:r>
                      <a:endParaRPr lang="ar-SA"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l" rtl="1"/>
                      <a:r>
                        <a:rPr lang="en-US" dirty="0" smtClean="0"/>
                        <a:t>Photosynthesis</a:t>
                      </a:r>
                      <a:endParaRPr lang="ar-SA"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285728"/>
            <a:ext cx="8686800" cy="5840435"/>
          </a:xfrm>
        </p:spPr>
        <p:txBody>
          <a:bodyPr/>
          <a:lstStyle/>
          <a:p>
            <a:pPr algn="l" rtl="0">
              <a:buNone/>
            </a:pPr>
            <a:r>
              <a:rPr lang="en-US" dirty="0" smtClean="0"/>
              <a:t>  BACTERIA </a:t>
            </a:r>
          </a:p>
          <a:p>
            <a:pPr algn="l" rtl="0"/>
            <a:r>
              <a:rPr lang="en-US" dirty="0" smtClean="0"/>
              <a:t>It is prokaryotic organisms that has been divided into two major groups: </a:t>
            </a:r>
          </a:p>
          <a:p>
            <a:pPr algn="l" rtl="0"/>
            <a:r>
              <a:rPr lang="en-US" dirty="0" smtClean="0"/>
              <a:t>The eubacteria : that include all bacteria of medical importance .</a:t>
            </a:r>
          </a:p>
          <a:p>
            <a:pPr algn="l" rtl="0"/>
            <a:r>
              <a:rPr lang="en-US" dirty="0" smtClean="0"/>
              <a:t>And the archae bacteria ; collection of the other bacteria</a:t>
            </a:r>
            <a:endParaRPr lang="ar-SA"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857496"/>
            <a:ext cx="8229600" cy="1143000"/>
          </a:xfrm>
        </p:spPr>
        <p:txBody>
          <a:bodyPr/>
          <a:lstStyle/>
          <a:p>
            <a:pPr algn="ctr"/>
            <a:r>
              <a:rPr lang="en-US" b="1" dirty="0" smtClean="0"/>
              <a:t>Historical Background</a:t>
            </a:r>
            <a:endParaRPr lang="ar-SA" dirty="0"/>
          </a:p>
        </p:txBody>
      </p:sp>
      <p:sp>
        <p:nvSpPr>
          <p:cNvPr id="3" name="Content Placeholder 2"/>
          <p:cNvSpPr>
            <a:spLocks noGrp="1"/>
          </p:cNvSpPr>
          <p:nvPr>
            <p:ph idx="1"/>
          </p:nvPr>
        </p:nvSpPr>
        <p:spPr/>
        <p:txBody>
          <a:bodyPr/>
          <a:lstStyle/>
          <a:p>
            <a:pPr algn="r"/>
            <a:endParaRPr lang="ar-S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عنوان 5"/>
          <p:cNvSpPr>
            <a:spLocks noGrp="1"/>
          </p:cNvSpPr>
          <p:nvPr>
            <p:ph type="title"/>
          </p:nvPr>
        </p:nvSpPr>
        <p:spPr>
          <a:xfrm>
            <a:off x="685800" y="0"/>
            <a:ext cx="2743200" cy="2428868"/>
          </a:xfrm>
        </p:spPr>
        <p:txBody>
          <a:bodyPr/>
          <a:lstStyle/>
          <a:p>
            <a:endParaRPr lang="ar-SA" dirty="0"/>
          </a:p>
        </p:txBody>
      </p:sp>
      <p:sp>
        <p:nvSpPr>
          <p:cNvPr id="7" name="عنصر نائب للنص 6"/>
          <p:cNvSpPr>
            <a:spLocks noGrp="1"/>
          </p:cNvSpPr>
          <p:nvPr>
            <p:ph type="body" idx="2"/>
          </p:nvPr>
        </p:nvSpPr>
        <p:spPr>
          <a:xfrm>
            <a:off x="685800" y="1676400"/>
            <a:ext cx="2743200" cy="45719"/>
          </a:xfrm>
        </p:spPr>
        <p:txBody>
          <a:bodyPr>
            <a:normAutofit fontScale="25000" lnSpcReduction="20000"/>
          </a:bodyPr>
          <a:lstStyle/>
          <a:p>
            <a:endParaRPr lang="ar-SA" dirty="0"/>
          </a:p>
        </p:txBody>
      </p:sp>
      <p:sp>
        <p:nvSpPr>
          <p:cNvPr id="3" name="Content Placeholder 2"/>
          <p:cNvSpPr>
            <a:spLocks noGrp="1"/>
          </p:cNvSpPr>
          <p:nvPr>
            <p:ph sz="half" idx="1"/>
          </p:nvPr>
        </p:nvSpPr>
        <p:spPr>
          <a:xfrm>
            <a:off x="357158" y="1676400"/>
            <a:ext cx="8329642" cy="4572000"/>
          </a:xfrm>
        </p:spPr>
        <p:txBody>
          <a:bodyPr>
            <a:normAutofit/>
          </a:bodyPr>
          <a:lstStyle/>
          <a:p>
            <a:pPr algn="ctr" rtl="0"/>
            <a:r>
              <a:rPr lang="en-US" sz="4000" dirty="0" smtClean="0"/>
              <a:t>Scientist</a:t>
            </a:r>
          </a:p>
          <a:p>
            <a:pPr algn="l" rtl="0">
              <a:buNone/>
            </a:pPr>
            <a:r>
              <a:rPr lang="en-US" sz="3200" dirty="0" smtClean="0">
                <a:solidFill>
                  <a:srgbClr val="FF0000"/>
                </a:solidFill>
                <a:latin typeface="Times New Roman" pitchFamily="18" charset="0"/>
                <a:cs typeface="Times New Roman" pitchFamily="18" charset="0"/>
              </a:rPr>
              <a:t>Anton van leeuwenhoek(1632-1723)(holland)</a:t>
            </a:r>
          </a:p>
          <a:p>
            <a:pPr algn="l" rtl="0"/>
            <a:r>
              <a:rPr lang="en-US" sz="3200" dirty="0" smtClean="0"/>
              <a:t>Father of microbiology: he is the first one to see the live bacteria and protozoa by single lance microscope.</a:t>
            </a:r>
          </a:p>
          <a:p>
            <a:pPr algn="l" rtl="0">
              <a:buNone/>
            </a:pPr>
            <a:endParaRPr lang="en-US" sz="3200" dirty="0" smtClean="0"/>
          </a:p>
          <a:p>
            <a:pPr algn="l" rtl="0"/>
            <a:r>
              <a:rPr lang="en-US" sz="3200" dirty="0" smtClean="0"/>
              <a:t>He called the small living organism “animalcules”</a:t>
            </a:r>
          </a:p>
          <a:p>
            <a:pPr algn="l" rtl="0"/>
            <a:endParaRPr lang="en-US" dirty="0"/>
          </a:p>
        </p:txBody>
      </p:sp>
      <p:pic>
        <p:nvPicPr>
          <p:cNvPr id="8" name="Picture 2" descr="C:\Documents and Settings\Administrator\My Documents\images.jpg"/>
          <p:cNvPicPr>
            <a:picLocks noChangeAspect="1" noChangeArrowheads="1"/>
          </p:cNvPicPr>
          <p:nvPr/>
        </p:nvPicPr>
        <p:blipFill>
          <a:blip r:embed="rId2"/>
          <a:srcRect/>
          <a:stretch>
            <a:fillRect/>
          </a:stretch>
        </p:blipFill>
        <p:spPr bwMode="auto">
          <a:xfrm>
            <a:off x="642910" y="0"/>
            <a:ext cx="2714644" cy="2500306"/>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ar-SA"/>
          </a:p>
        </p:txBody>
      </p:sp>
      <p:sp>
        <p:nvSpPr>
          <p:cNvPr id="6" name="Content Placeholder 5"/>
          <p:cNvSpPr>
            <a:spLocks noGrp="1"/>
          </p:cNvSpPr>
          <p:nvPr>
            <p:ph idx="1"/>
          </p:nvPr>
        </p:nvSpPr>
        <p:spPr/>
        <p:txBody>
          <a:bodyPr/>
          <a:lstStyle/>
          <a:p>
            <a:pPr algn="l" rtl="0">
              <a:lnSpc>
                <a:spcPct val="90000"/>
              </a:lnSpc>
            </a:pPr>
            <a:r>
              <a:rPr lang="en-US" sz="2800" dirty="0" smtClean="0">
                <a:latin typeface="+mj-lt"/>
              </a:rPr>
              <a:t>1750-1760 – </a:t>
            </a:r>
            <a:r>
              <a:rPr lang="en-US" sz="2800" dirty="0" err="1" smtClean="0">
                <a:latin typeface="+mj-lt"/>
              </a:rPr>
              <a:t>Carolus</a:t>
            </a:r>
            <a:r>
              <a:rPr lang="en-US" sz="2800" dirty="0" smtClean="0">
                <a:latin typeface="+mj-lt"/>
              </a:rPr>
              <a:t> Linnaeus classified all known plants and animals and set down rules for classification</a:t>
            </a:r>
          </a:p>
          <a:p>
            <a:pPr algn="l" rtl="0">
              <a:lnSpc>
                <a:spcPct val="90000"/>
              </a:lnSpc>
            </a:pPr>
            <a:r>
              <a:rPr lang="en-US" sz="2800" dirty="0" smtClean="0">
                <a:latin typeface="+mj-lt"/>
              </a:rPr>
              <a:t>1875-1900 </a:t>
            </a:r>
            <a:r>
              <a:rPr lang="en-US" sz="2800" dirty="0" smtClean="0"/>
              <a:t>– </a:t>
            </a:r>
            <a:r>
              <a:rPr lang="en-US" sz="2800" b="1" dirty="0" smtClean="0">
                <a:solidFill>
                  <a:schemeClr val="hlink"/>
                </a:solidFill>
              </a:rPr>
              <a:t>The Golden Age of Microbiology</a:t>
            </a:r>
          </a:p>
          <a:p>
            <a:pPr algn="l" rtl="0">
              <a:buNone/>
            </a:pPr>
            <a:endParaRPr lang="ar-S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lstStyle/>
          <a:p>
            <a:endParaRPr lang="ar-SA" dirty="0"/>
          </a:p>
        </p:txBody>
      </p:sp>
      <p:sp>
        <p:nvSpPr>
          <p:cNvPr id="5" name="عنصر نائب للنص 4"/>
          <p:cNvSpPr>
            <a:spLocks noGrp="1"/>
          </p:cNvSpPr>
          <p:nvPr>
            <p:ph type="body" idx="2"/>
          </p:nvPr>
        </p:nvSpPr>
        <p:spPr>
          <a:xfrm>
            <a:off x="685800" y="428604"/>
            <a:ext cx="2743200" cy="2214578"/>
          </a:xfrm>
        </p:spPr>
        <p:txBody>
          <a:bodyPr/>
          <a:lstStyle/>
          <a:p>
            <a:endParaRPr lang="ar-SA" dirty="0"/>
          </a:p>
        </p:txBody>
      </p:sp>
      <p:sp>
        <p:nvSpPr>
          <p:cNvPr id="3" name="Content Placeholder 2"/>
          <p:cNvSpPr>
            <a:spLocks noGrp="1"/>
          </p:cNvSpPr>
          <p:nvPr>
            <p:ph sz="half" idx="1"/>
          </p:nvPr>
        </p:nvSpPr>
        <p:spPr>
          <a:xfrm>
            <a:off x="857224" y="1571612"/>
            <a:ext cx="7686700" cy="4643470"/>
          </a:xfrm>
        </p:spPr>
        <p:txBody>
          <a:bodyPr>
            <a:normAutofit fontScale="70000" lnSpcReduction="20000"/>
          </a:bodyPr>
          <a:lstStyle/>
          <a:p>
            <a:pPr algn="l" rtl="0">
              <a:buNone/>
            </a:pPr>
            <a:r>
              <a:rPr lang="en-US" sz="3500" dirty="0" smtClean="0">
                <a:solidFill>
                  <a:srgbClr val="FFC000"/>
                </a:solidFill>
              </a:rPr>
              <a:t>                                        Louis </a:t>
            </a:r>
            <a:r>
              <a:rPr lang="en-US" sz="3500" dirty="0" err="1" smtClean="0">
                <a:solidFill>
                  <a:srgbClr val="FFC000"/>
                </a:solidFill>
              </a:rPr>
              <a:t>paster</a:t>
            </a:r>
            <a:r>
              <a:rPr lang="en-US" sz="3500" dirty="0" smtClean="0">
                <a:solidFill>
                  <a:srgbClr val="FFC000"/>
                </a:solidFill>
              </a:rPr>
              <a:t>:</a:t>
            </a:r>
          </a:p>
          <a:p>
            <a:pPr algn="l" rtl="0">
              <a:buNone/>
            </a:pPr>
            <a:endParaRPr lang="en-US" sz="3500" dirty="0" smtClean="0">
              <a:solidFill>
                <a:srgbClr val="FFC000"/>
              </a:solidFill>
            </a:endParaRPr>
          </a:p>
          <a:p>
            <a:pPr algn="l" rtl="0">
              <a:buNone/>
            </a:pPr>
            <a:r>
              <a:rPr lang="en-US" dirty="0" smtClean="0"/>
              <a:t>He is French chemist</a:t>
            </a:r>
          </a:p>
          <a:p>
            <a:pPr marL="514350" indent="-514350" algn="l" rtl="0">
              <a:buFont typeface="+mj-lt"/>
              <a:buAutoNum type="arabicPeriod"/>
            </a:pPr>
            <a:r>
              <a:rPr lang="en-US" dirty="0" smtClean="0"/>
              <a:t>He discover forms of life that can exist in the presence of oxygen called “aerobes” and anaerobes can exist with out oxygen.</a:t>
            </a:r>
          </a:p>
          <a:p>
            <a:pPr marL="514350" indent="-514350" algn="l" rtl="0">
              <a:buFont typeface="+mj-lt"/>
              <a:buAutoNum type="arabicPeriod"/>
            </a:pPr>
            <a:r>
              <a:rPr lang="en-US" dirty="0" smtClean="0"/>
              <a:t>Develop a process called pasteurization  is heat liquid 55⁰c for several minutes pasteurization does not kill all microorganism.</a:t>
            </a:r>
          </a:p>
          <a:p>
            <a:pPr marL="514350" indent="-514350" algn="l" rtl="0">
              <a:buFont typeface="+mj-lt"/>
              <a:buAutoNum type="arabicPeriod"/>
            </a:pPr>
            <a:r>
              <a:rPr lang="en-US" dirty="0" smtClean="0"/>
              <a:t>He discover  the infectious agent  that affect silk industry in France</a:t>
            </a:r>
          </a:p>
          <a:p>
            <a:pPr marL="514350" indent="-514350" algn="l" rtl="0">
              <a:buFont typeface="+mj-lt"/>
              <a:buAutoNum type="arabicPeriod"/>
            </a:pPr>
            <a:r>
              <a:rPr lang="en-US" dirty="0" smtClean="0"/>
              <a:t>He made significant contribution to the germ theory of disease -specific microorganism cause specific infectious disease-.</a:t>
            </a:r>
          </a:p>
          <a:p>
            <a:pPr marL="514350" indent="-514350" algn="l" rtl="0">
              <a:buFont typeface="+mj-lt"/>
              <a:buAutoNum type="arabicPeriod"/>
            </a:pPr>
            <a:r>
              <a:rPr lang="en-US" dirty="0" smtClean="0"/>
              <a:t>He discover a vaccine for chicken cholera.</a:t>
            </a:r>
          </a:p>
          <a:p>
            <a:pPr marL="514350" indent="-514350" algn="l" rtl="0">
              <a:buFont typeface="+mj-lt"/>
              <a:buAutoNum type="arabicPeriod"/>
            </a:pPr>
            <a:r>
              <a:rPr lang="en-US" dirty="0" smtClean="0"/>
              <a:t>Develop vaccine for dog and human rabies.</a:t>
            </a:r>
          </a:p>
          <a:p>
            <a:pPr algn="l" rtl="0">
              <a:buNone/>
            </a:pPr>
            <a:endParaRPr lang="en-US" dirty="0"/>
          </a:p>
        </p:txBody>
      </p:sp>
      <p:pic>
        <p:nvPicPr>
          <p:cNvPr id="2050" name="Picture 2" descr="C:\Documents and Settings\Administrator\My Documents\My Pictures\images[20].jpg"/>
          <p:cNvPicPr>
            <a:picLocks noChangeAspect="1" noChangeArrowheads="1"/>
          </p:cNvPicPr>
          <p:nvPr/>
        </p:nvPicPr>
        <p:blipFill>
          <a:blip r:embed="rId3"/>
          <a:srcRect/>
          <a:stretch>
            <a:fillRect/>
          </a:stretch>
        </p:blipFill>
        <p:spPr bwMode="auto">
          <a:xfrm>
            <a:off x="357158" y="0"/>
            <a:ext cx="2857519" cy="2143140"/>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5840435"/>
          </a:xfrm>
        </p:spPr>
        <p:txBody>
          <a:bodyPr/>
          <a:lstStyle/>
          <a:p>
            <a:pPr algn="l" rtl="0"/>
            <a:r>
              <a:rPr lang="en-US" dirty="0" smtClean="0"/>
              <a:t>Robert </a:t>
            </a:r>
            <a:r>
              <a:rPr lang="en-US" dirty="0" err="1" smtClean="0"/>
              <a:t>koch</a:t>
            </a:r>
            <a:r>
              <a:rPr lang="en-US" dirty="0" smtClean="0"/>
              <a:t>:</a:t>
            </a:r>
          </a:p>
          <a:p>
            <a:pPr marL="514350" indent="-514350" algn="l" rtl="0">
              <a:buFont typeface="+mj-lt"/>
              <a:buAutoNum type="arabicPeriod"/>
            </a:pPr>
            <a:r>
              <a:rPr lang="en-US" dirty="0" smtClean="0"/>
              <a:t>Culture bacteria on a solid media.</a:t>
            </a:r>
          </a:p>
          <a:p>
            <a:pPr marL="514350" indent="-514350" algn="l" rtl="0">
              <a:buFont typeface="+mj-lt"/>
              <a:buAutoNum type="arabicPeriod"/>
            </a:pPr>
            <a:r>
              <a:rPr lang="en-US" dirty="0" smtClean="0"/>
              <a:t>He invent </a:t>
            </a:r>
            <a:r>
              <a:rPr lang="en-US" dirty="0" err="1" smtClean="0"/>
              <a:t>petridishes</a:t>
            </a:r>
            <a:endParaRPr lang="en-US" dirty="0" smtClean="0"/>
          </a:p>
          <a:p>
            <a:pPr marL="514350" indent="-514350" algn="l" rtl="0">
              <a:buFont typeface="+mj-lt"/>
              <a:buAutoNum type="arabicPeriod"/>
            </a:pPr>
            <a:r>
              <a:rPr lang="en-US" dirty="0" smtClean="0"/>
              <a:t>He use the agar as solid media and isolate the organism in a pure culture.</a:t>
            </a:r>
          </a:p>
          <a:p>
            <a:pPr marL="514350" indent="-514350" algn="l" rtl="0">
              <a:buFont typeface="+mj-lt"/>
              <a:buAutoNum type="arabicPeriod"/>
            </a:pPr>
            <a:r>
              <a:rPr lang="en-US" dirty="0" smtClean="0"/>
              <a:t>He discover (</a:t>
            </a:r>
            <a:r>
              <a:rPr lang="en-US" i="1" dirty="0" smtClean="0"/>
              <a:t>mycobacterium </a:t>
            </a:r>
            <a:r>
              <a:rPr lang="en-US" i="1" dirty="0" err="1" smtClean="0"/>
              <a:t>tuberculosies</a:t>
            </a:r>
            <a:r>
              <a:rPr lang="en-US" dirty="0" smtClean="0"/>
              <a:t>) that cause tuberculosis and Invent skin test to diagnose the T.B.</a:t>
            </a:r>
          </a:p>
          <a:p>
            <a:pPr marL="514350" indent="-514350" algn="l" rtl="0">
              <a:buFont typeface="+mj-lt"/>
              <a:buAutoNum type="arabicPeriod"/>
            </a:pPr>
            <a:r>
              <a:rPr lang="en-US" dirty="0" smtClean="0"/>
              <a:t>He discover  </a:t>
            </a:r>
            <a:r>
              <a:rPr lang="en-US" i="1" dirty="0" err="1" smtClean="0"/>
              <a:t>vibrio</a:t>
            </a:r>
            <a:r>
              <a:rPr lang="en-US" i="1" dirty="0" smtClean="0"/>
              <a:t> </a:t>
            </a:r>
            <a:r>
              <a:rPr lang="en-US" i="1" dirty="0" err="1" smtClean="0"/>
              <a:t>choleae</a:t>
            </a:r>
            <a:endParaRPr lang="en-US" i="1" dirty="0" smtClean="0"/>
          </a:p>
          <a:p>
            <a:pPr marL="514350" indent="-514350" algn="l" rtl="0">
              <a:buFont typeface="+mj-lt"/>
              <a:buAutoNum type="arabicPeriod"/>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0"/>
            <a:r>
              <a:rPr lang="en-US" dirty="0" smtClean="0">
                <a:solidFill>
                  <a:srgbClr val="FFFF00"/>
                </a:solidFill>
                <a:latin typeface="+mn-lt"/>
              </a:rPr>
              <a:t>Over view :</a:t>
            </a:r>
            <a:endParaRPr lang="ar-SA" dirty="0">
              <a:solidFill>
                <a:srgbClr val="FFFF00"/>
              </a:solidFill>
              <a:latin typeface="+mn-lt"/>
            </a:endParaRPr>
          </a:p>
        </p:txBody>
      </p:sp>
      <p:sp>
        <p:nvSpPr>
          <p:cNvPr id="3" name="عنصر نائب للمحتوى 2"/>
          <p:cNvSpPr>
            <a:spLocks noGrp="1"/>
          </p:cNvSpPr>
          <p:nvPr>
            <p:ph idx="1"/>
          </p:nvPr>
        </p:nvSpPr>
        <p:spPr/>
        <p:txBody>
          <a:bodyPr/>
          <a:lstStyle/>
          <a:p>
            <a:pPr algn="l" rtl="0"/>
            <a:r>
              <a:rPr lang="en-US" sz="3200" dirty="0" smtClean="0"/>
              <a:t>Microorganism: is a small living organism  found in every ecosystem and in close association with every type of multi-cellular organism.</a:t>
            </a:r>
          </a:p>
          <a:p>
            <a:pPr algn="l" rtl="0">
              <a:buNone/>
            </a:pPr>
            <a:endParaRPr lang="en-US" sz="3200" dirty="0" smtClean="0"/>
          </a:p>
          <a:p>
            <a:pPr algn="l" rtl="0"/>
            <a:r>
              <a:rPr lang="en-US" sz="3200" dirty="0" smtClean="0"/>
              <a:t>It lives within human body and participate in body function as bacteria in intestine, it is called  Normal flora </a:t>
            </a:r>
            <a:endParaRPr lang="ar-SA" sz="32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285728"/>
            <a:ext cx="8229600" cy="6038872"/>
          </a:xfrm>
        </p:spPr>
        <p:txBody>
          <a:bodyPr/>
          <a:lstStyle/>
          <a:p>
            <a:pPr algn="l" rtl="0"/>
            <a:r>
              <a:rPr lang="en-US" dirty="0" smtClean="0"/>
              <a:t>By the end of this lecture  you should know :</a:t>
            </a:r>
          </a:p>
          <a:p>
            <a:pPr marL="514350" indent="-514350" algn="l" rtl="0">
              <a:buFont typeface="+mj-lt"/>
              <a:buAutoNum type="arabicPeriod"/>
            </a:pPr>
            <a:r>
              <a:rPr lang="en-US" dirty="0" smtClean="0"/>
              <a:t>Taxonomy of living microorganisms</a:t>
            </a:r>
          </a:p>
          <a:p>
            <a:pPr marL="514350" indent="-514350" algn="l" rtl="0">
              <a:buFont typeface="+mj-lt"/>
              <a:buAutoNum type="arabicPeriod"/>
            </a:pPr>
            <a:r>
              <a:rPr lang="en-US" dirty="0" smtClean="0"/>
              <a:t>Difference bet. </a:t>
            </a:r>
            <a:r>
              <a:rPr lang="en-US" dirty="0" err="1" smtClean="0"/>
              <a:t>Eu</a:t>
            </a:r>
            <a:r>
              <a:rPr lang="en-US" dirty="0" smtClean="0"/>
              <a:t> via pro </a:t>
            </a:r>
            <a:r>
              <a:rPr lang="en-US" dirty="0" err="1" smtClean="0"/>
              <a:t>karyotic</a:t>
            </a:r>
            <a:r>
              <a:rPr lang="en-US" dirty="0" smtClean="0"/>
              <a:t> cell and the meaning of it.</a:t>
            </a:r>
          </a:p>
          <a:p>
            <a:pPr marL="514350" indent="-514350" algn="l" rtl="0">
              <a:buFont typeface="+mj-lt"/>
              <a:buAutoNum type="arabicPeriod"/>
            </a:pPr>
            <a:r>
              <a:rPr lang="en-US" dirty="0" smtClean="0"/>
              <a:t>The achievements of the three scientist.</a:t>
            </a:r>
          </a:p>
          <a:p>
            <a:pPr marL="514350" indent="-514350" algn="l" rtl="0">
              <a:buNone/>
            </a:pPr>
            <a:r>
              <a:rPr lang="en-US" dirty="0" smtClean="0"/>
              <a:t>  </a:t>
            </a:r>
          </a:p>
          <a:p>
            <a:pPr marL="514350" indent="-514350" algn="l" rtl="0">
              <a:buFont typeface="+mj-lt"/>
              <a:buAutoNum type="arabicPeriod"/>
            </a:pPr>
            <a:endParaRPr lang="en-US" dirty="0" smtClean="0"/>
          </a:p>
          <a:p>
            <a:pPr marL="514350" indent="-514350" algn="l" rtl="0">
              <a:buFont typeface="+mj-lt"/>
              <a:buAutoNum type="arabicPeriod"/>
            </a:pPr>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85720" y="428604"/>
            <a:ext cx="8401080" cy="5697559"/>
          </a:xfrm>
        </p:spPr>
        <p:txBody>
          <a:bodyPr/>
          <a:lstStyle/>
          <a:p>
            <a:pPr algn="l" rtl="0"/>
            <a:r>
              <a:rPr lang="en-US" sz="3200" dirty="0" smtClean="0"/>
              <a:t>Where as </a:t>
            </a:r>
            <a:r>
              <a:rPr lang="en-US" sz="3200" dirty="0" smtClean="0">
                <a:latin typeface="Times New Roman" pitchFamily="18" charset="0"/>
                <a:cs typeface="Times New Roman" pitchFamily="18" charset="0"/>
              </a:rPr>
              <a:t>3</a:t>
            </a:r>
            <a:r>
              <a:rPr lang="en-US" sz="3200" dirty="0" smtClean="0">
                <a:cs typeface="Vrinda"/>
              </a:rPr>
              <a:t>% </a:t>
            </a:r>
            <a:r>
              <a:rPr lang="en-US" sz="3200" dirty="0">
                <a:cs typeface="Vrinda"/>
              </a:rPr>
              <a:t>of known microbes are harmful to human body: it is called </a:t>
            </a:r>
            <a:r>
              <a:rPr lang="en-US" sz="3200" dirty="0" smtClean="0">
                <a:cs typeface="Vrinda"/>
              </a:rPr>
              <a:t>pathogen.</a:t>
            </a:r>
            <a:endParaRPr lang="en-US" sz="3200" dirty="0">
              <a:cs typeface="Vrinda"/>
            </a:endParaRPr>
          </a:p>
          <a:p>
            <a:endParaRPr lang="ar-S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5768997"/>
          </a:xfrm>
        </p:spPr>
        <p:txBody>
          <a:bodyPr/>
          <a:lstStyle/>
          <a:p>
            <a:pPr algn="l" rtl="0">
              <a:buNone/>
            </a:pPr>
            <a:r>
              <a:rPr lang="en-US" sz="3600" b="1" dirty="0" smtClean="0">
                <a:solidFill>
                  <a:srgbClr val="FFC000"/>
                </a:solidFill>
                <a:cs typeface="Vrinda"/>
              </a:rPr>
              <a:t>Taxonomy</a:t>
            </a:r>
            <a:r>
              <a:rPr lang="en-US" sz="3600" dirty="0" smtClean="0">
                <a:solidFill>
                  <a:srgbClr val="FF0000"/>
                </a:solidFill>
                <a:cs typeface="Vrinda"/>
              </a:rPr>
              <a:t> </a:t>
            </a:r>
            <a:r>
              <a:rPr lang="en-US" sz="3200" dirty="0" smtClean="0">
                <a:cs typeface="Vrinda"/>
              </a:rPr>
              <a:t>which is “the science of classification of living organisms”</a:t>
            </a:r>
          </a:p>
          <a:p>
            <a:pPr algn="l" rtl="0">
              <a:buNone/>
            </a:pPr>
            <a:endParaRPr lang="en-US" sz="3200" dirty="0" smtClean="0">
              <a:cs typeface="Vrinda"/>
            </a:endParaRPr>
          </a:p>
          <a:p>
            <a:pPr algn="l" rtl="0"/>
            <a:endParaRPr lang="en-US" sz="3200" dirty="0" smtClean="0">
              <a:cs typeface="Vrinda"/>
            </a:endParaRPr>
          </a:p>
          <a:p>
            <a:pPr algn="l" rtl="0"/>
            <a:r>
              <a:rPr lang="en-US" sz="3200" dirty="0" smtClean="0">
                <a:cs typeface="Vrinda"/>
              </a:rPr>
              <a:t>According to </a:t>
            </a:r>
            <a:r>
              <a:rPr lang="en-US" sz="3200" b="1" i="1" dirty="0" err="1" smtClean="0">
                <a:solidFill>
                  <a:srgbClr val="C00000"/>
                </a:solidFill>
                <a:cs typeface="Vrinda"/>
              </a:rPr>
              <a:t>Bergeys</a:t>
            </a:r>
            <a:r>
              <a:rPr lang="en-US" sz="3200" dirty="0" smtClean="0">
                <a:cs typeface="Vrinda"/>
              </a:rPr>
              <a:t> manual of systemic bacteriology  consisted of separated areas :</a:t>
            </a:r>
          </a:p>
          <a:p>
            <a:pPr marL="514350" indent="-514350" algn="l" rtl="0">
              <a:buAutoNum type="arabicPeriod"/>
            </a:pPr>
            <a:r>
              <a:rPr lang="en-US" sz="2800" dirty="0" smtClean="0">
                <a:solidFill>
                  <a:schemeClr val="tx2">
                    <a:lumMod val="10000"/>
                  </a:schemeClr>
                </a:solidFill>
                <a:latin typeface="Times New Roman" pitchFamily="18" charset="0"/>
                <a:cs typeface="Times New Roman" pitchFamily="18" charset="0"/>
              </a:rPr>
              <a:t>classification 2.nomenclature 3.identification</a:t>
            </a:r>
            <a:endParaRPr lang="ar-SA" sz="2800" dirty="0" smtClean="0">
              <a:solidFill>
                <a:schemeClr val="tx2">
                  <a:lumMod val="10000"/>
                </a:schemeClr>
              </a:solidFill>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57158" y="357166"/>
            <a:ext cx="8329642" cy="5768997"/>
          </a:xfrm>
        </p:spPr>
        <p:txBody>
          <a:bodyPr>
            <a:noAutofit/>
          </a:bodyPr>
          <a:lstStyle/>
          <a:p>
            <a:pPr algn="l" rtl="0"/>
            <a:r>
              <a:rPr lang="en-US" sz="3200" dirty="0" smtClean="0">
                <a:solidFill>
                  <a:schemeClr val="tx2">
                    <a:lumMod val="10000"/>
                  </a:schemeClr>
                </a:solidFill>
              </a:rPr>
              <a:t>Classification </a:t>
            </a:r>
            <a:r>
              <a:rPr lang="en-US" sz="3200" dirty="0" smtClean="0"/>
              <a:t>:  arrangement of organisms into  taxonomic (</a:t>
            </a:r>
            <a:r>
              <a:rPr lang="en-US" sz="2800" i="1" dirty="0" err="1" smtClean="0"/>
              <a:t>taxa</a:t>
            </a:r>
            <a:r>
              <a:rPr lang="en-US" sz="3200" dirty="0" smtClean="0"/>
              <a:t>) on the basis of similarities or relationships.</a:t>
            </a:r>
          </a:p>
          <a:p>
            <a:pPr algn="l" rtl="0"/>
            <a:r>
              <a:rPr lang="en-US" sz="3200" dirty="0"/>
              <a:t> </a:t>
            </a:r>
            <a:r>
              <a:rPr lang="en-US" sz="3200" dirty="0" smtClean="0"/>
              <a:t>The </a:t>
            </a:r>
            <a:r>
              <a:rPr lang="en-US" sz="3200" dirty="0" err="1" smtClean="0"/>
              <a:t>taxa</a:t>
            </a:r>
            <a:r>
              <a:rPr lang="en-US" sz="3200" dirty="0" smtClean="0"/>
              <a:t> include:</a:t>
            </a:r>
          </a:p>
          <a:p>
            <a:pPr marL="1314450" lvl="2" indent="-514350" algn="l" rtl="0">
              <a:buFont typeface="+mj-lt"/>
              <a:buAutoNum type="arabicPeriod"/>
            </a:pPr>
            <a:r>
              <a:rPr lang="en-US" sz="3200" dirty="0" smtClean="0"/>
              <a:t>Kingdom or domains </a:t>
            </a:r>
          </a:p>
          <a:p>
            <a:pPr marL="1314450" lvl="2" indent="-514350" algn="l" rtl="0">
              <a:buFont typeface="+mj-lt"/>
              <a:buAutoNum type="arabicPeriod"/>
            </a:pPr>
            <a:r>
              <a:rPr lang="en-US" sz="3200" dirty="0" smtClean="0"/>
              <a:t>Division or phyla</a:t>
            </a:r>
          </a:p>
          <a:p>
            <a:pPr marL="1314450" lvl="2" indent="-514350" algn="l" rtl="0">
              <a:buFont typeface="+mj-lt"/>
              <a:buAutoNum type="arabicPeriod"/>
            </a:pPr>
            <a:r>
              <a:rPr lang="en-US" sz="3200" dirty="0" smtClean="0"/>
              <a:t>Classes</a:t>
            </a:r>
          </a:p>
          <a:p>
            <a:pPr marL="1314450" lvl="2" indent="-514350" algn="l" rtl="0">
              <a:buFont typeface="+mj-lt"/>
              <a:buAutoNum type="arabicPeriod"/>
            </a:pPr>
            <a:r>
              <a:rPr lang="en-US" sz="3200" dirty="0" smtClean="0"/>
              <a:t>Order</a:t>
            </a:r>
          </a:p>
          <a:p>
            <a:pPr marL="1314450" lvl="2" indent="-514350" algn="l" rtl="0">
              <a:buFont typeface="+mj-lt"/>
              <a:buAutoNum type="arabicPeriod"/>
            </a:pPr>
            <a:r>
              <a:rPr lang="en-US" sz="3200" dirty="0" smtClean="0"/>
              <a:t>Families</a:t>
            </a:r>
          </a:p>
          <a:p>
            <a:pPr marL="1314450" lvl="2" indent="-514350" algn="l" rtl="0">
              <a:buFont typeface="+mj-lt"/>
              <a:buAutoNum type="arabicPeriod"/>
            </a:pPr>
            <a:r>
              <a:rPr lang="en-US" sz="3200" dirty="0" smtClean="0"/>
              <a:t>Genera </a:t>
            </a:r>
          </a:p>
          <a:p>
            <a:pPr marL="1314450" lvl="2" indent="-514350" algn="l" rtl="0">
              <a:buFont typeface="+mj-lt"/>
              <a:buAutoNum type="arabicPeriod"/>
            </a:pPr>
            <a:r>
              <a:rPr lang="en-US" sz="3200" dirty="0" smtClean="0"/>
              <a:t>Species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algn="l" rtl="0"/>
            <a:r>
              <a:rPr lang="en-US" dirty="0" smtClean="0">
                <a:latin typeface="Times New Roman" pitchFamily="18" charset="0"/>
                <a:cs typeface="Times New Roman" pitchFamily="18" charset="0"/>
              </a:rPr>
              <a:t>There is 5 kingdom:</a:t>
            </a:r>
          </a:p>
          <a:p>
            <a:pPr algn="l" rtl="0">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Procaryotae</a:t>
            </a:r>
            <a:r>
              <a:rPr lang="en-US" dirty="0" smtClean="0">
                <a:latin typeface="Times New Roman" pitchFamily="18" charset="0"/>
                <a:cs typeface="Times New Roman" pitchFamily="18" charset="0"/>
              </a:rPr>
              <a:t>------------Bacteria and </a:t>
            </a:r>
            <a:r>
              <a:rPr lang="en-US" dirty="0" err="1" smtClean="0">
                <a:latin typeface="Times New Roman" pitchFamily="18" charset="0"/>
                <a:cs typeface="Times New Roman" pitchFamily="18" charset="0"/>
              </a:rPr>
              <a:t>archaeans</a:t>
            </a:r>
            <a:r>
              <a:rPr lang="en-US" dirty="0" smtClean="0">
                <a:latin typeface="Times New Roman" pitchFamily="18" charset="0"/>
                <a:cs typeface="Times New Roman" pitchFamily="18" charset="0"/>
              </a:rPr>
              <a:t>.</a:t>
            </a:r>
          </a:p>
          <a:p>
            <a:pPr algn="l" rtl="0">
              <a:buNone/>
            </a:pPr>
            <a:r>
              <a:rPr lang="en-US" dirty="0" err="1" smtClean="0">
                <a:latin typeface="Times New Roman" pitchFamily="18" charset="0"/>
                <a:cs typeface="Times New Roman" pitchFamily="18" charset="0"/>
              </a:rPr>
              <a:t>Protista</a:t>
            </a:r>
            <a:r>
              <a:rPr lang="en-US" dirty="0" smtClean="0">
                <a:latin typeface="Times New Roman" pitchFamily="18" charset="0"/>
                <a:cs typeface="Times New Roman" pitchFamily="18" charset="0"/>
              </a:rPr>
              <a:t>---------------Algae and </a:t>
            </a:r>
            <a:r>
              <a:rPr lang="en-US" dirty="0" err="1" smtClean="0">
                <a:latin typeface="Times New Roman" pitchFamily="18" charset="0"/>
                <a:cs typeface="Times New Roman" pitchFamily="18" charset="0"/>
              </a:rPr>
              <a:t>protozoea</a:t>
            </a:r>
            <a:r>
              <a:rPr lang="en-US" dirty="0" smtClean="0">
                <a:latin typeface="Times New Roman" pitchFamily="18" charset="0"/>
                <a:cs typeface="Times New Roman" pitchFamily="18" charset="0"/>
              </a:rPr>
              <a:t>.</a:t>
            </a:r>
          </a:p>
          <a:p>
            <a:pPr algn="l" rtl="0">
              <a:buNone/>
            </a:pPr>
            <a:r>
              <a:rPr lang="en-US" dirty="0" smtClean="0">
                <a:latin typeface="Times New Roman" pitchFamily="18" charset="0"/>
                <a:cs typeface="Times New Roman" pitchFamily="18" charset="0"/>
              </a:rPr>
              <a:t>Fungi------------------fungi</a:t>
            </a:r>
          </a:p>
          <a:p>
            <a:pPr algn="l" rtl="0">
              <a:buNone/>
            </a:pPr>
            <a:r>
              <a:rPr lang="en-US" dirty="0" err="1" smtClean="0">
                <a:latin typeface="Times New Roman" pitchFamily="18" charset="0"/>
                <a:cs typeface="Times New Roman" pitchFamily="18" charset="0"/>
              </a:rPr>
              <a:t>Plantea</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plantae</a:t>
            </a:r>
            <a:endParaRPr lang="en-US" dirty="0" smtClean="0">
              <a:latin typeface="Times New Roman" pitchFamily="18" charset="0"/>
              <a:cs typeface="Times New Roman" pitchFamily="18" charset="0"/>
            </a:endParaRPr>
          </a:p>
          <a:p>
            <a:pPr algn="l" rtl="0">
              <a:buNone/>
            </a:pPr>
            <a:r>
              <a:rPr lang="en-US" dirty="0" err="1" smtClean="0">
                <a:latin typeface="Times New Roman" pitchFamily="18" charset="0"/>
                <a:cs typeface="Times New Roman" pitchFamily="18" charset="0"/>
              </a:rPr>
              <a:t>Animalia</a:t>
            </a:r>
            <a:r>
              <a:rPr lang="en-US" dirty="0" smtClean="0">
                <a:latin typeface="Times New Roman" pitchFamily="18" charset="0"/>
                <a:cs typeface="Times New Roman" pitchFamily="18" charset="0"/>
              </a:rPr>
              <a:t>------------- animals and human .</a:t>
            </a:r>
          </a:p>
          <a:p>
            <a:pPr algn="l" rtl="0"/>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Documents and Settings\Administrator\My Documents\My Pictures\colo_3.jpg"/>
          <p:cNvPicPr>
            <a:picLocks noGrp="1" noChangeAspect="1" noChangeArrowheads="1"/>
          </p:cNvPicPr>
          <p:nvPr>
            <p:ph idx="1"/>
          </p:nvPr>
        </p:nvPicPr>
        <p:blipFill>
          <a:blip r:embed="rId2"/>
          <a:srcRect/>
          <a:stretch>
            <a:fillRect/>
          </a:stretch>
        </p:blipFill>
        <p:spPr bwMode="auto">
          <a:xfrm>
            <a:off x="1357290" y="357166"/>
            <a:ext cx="6286544" cy="5786478"/>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normAutofit fontScale="90000"/>
          </a:bodyPr>
          <a:lstStyle/>
          <a:p>
            <a:r>
              <a:rPr lang="en-US" sz="3600" dirty="0" smtClean="0"/>
              <a:t>Viruses are not included because they are not living cell.</a:t>
            </a:r>
            <a:r>
              <a:rPr lang="en-US" dirty="0" smtClean="0"/>
              <a:t/>
            </a:r>
            <a:br>
              <a:rPr lang="en-US" dirty="0" smtClean="0"/>
            </a:br>
            <a:r>
              <a:rPr lang="en-US" sz="3100" b="1" dirty="0" smtClean="0">
                <a:solidFill>
                  <a:srgbClr val="FF0000"/>
                </a:solidFill>
              </a:rPr>
              <a:t>C</a:t>
            </a:r>
            <a:r>
              <a:rPr lang="en-US" sz="3100" b="1" dirty="0" smtClean="0">
                <a:solidFill>
                  <a:srgbClr val="FF0000"/>
                </a:solidFill>
                <a:latin typeface="Times New Roman" pitchFamily="18" charset="0"/>
                <a:cs typeface="Times New Roman" pitchFamily="18" charset="0"/>
              </a:rPr>
              <a:t>omparison  of human and bacterial classification </a:t>
            </a:r>
            <a:r>
              <a:rPr lang="en-US" sz="3100" dirty="0" smtClean="0">
                <a:solidFill>
                  <a:srgbClr val="FF0000"/>
                </a:solidFill>
                <a:latin typeface="Times New Roman" pitchFamily="18" charset="0"/>
                <a:cs typeface="Times New Roman" pitchFamily="18" charset="0"/>
              </a:rPr>
              <a:t>:</a:t>
            </a:r>
            <a:endParaRPr lang="ar-SA" sz="3100" dirty="0"/>
          </a:p>
        </p:txBody>
      </p:sp>
      <p:sp>
        <p:nvSpPr>
          <p:cNvPr id="5" name="عنصر نائب للنص 4"/>
          <p:cNvSpPr>
            <a:spLocks noGrp="1"/>
          </p:cNvSpPr>
          <p:nvPr>
            <p:ph type="body" idx="1"/>
          </p:nvPr>
        </p:nvSpPr>
        <p:spPr/>
        <p:txBody>
          <a:bodyPr/>
          <a:lstStyle/>
          <a:p>
            <a:pPr algn="l" rtl="0"/>
            <a:r>
              <a:rPr lang="en-US" dirty="0" smtClean="0">
                <a:solidFill>
                  <a:srgbClr val="00B050"/>
                </a:solidFill>
                <a:latin typeface="Times New Roman" pitchFamily="18" charset="0"/>
                <a:cs typeface="Times New Roman" pitchFamily="18" charset="0"/>
              </a:rPr>
              <a:t>Medically important  bacteria</a:t>
            </a:r>
            <a:endParaRPr lang="ar-SA" dirty="0">
              <a:solidFill>
                <a:srgbClr val="00B050"/>
              </a:solidFill>
              <a:latin typeface="Times New Roman" pitchFamily="18" charset="0"/>
              <a:cs typeface="Times New Roman" pitchFamily="18" charset="0"/>
            </a:endParaRPr>
          </a:p>
        </p:txBody>
      </p:sp>
      <p:sp>
        <p:nvSpPr>
          <p:cNvPr id="6" name="عنصر نائب للنص 5"/>
          <p:cNvSpPr>
            <a:spLocks noGrp="1"/>
          </p:cNvSpPr>
          <p:nvPr>
            <p:ph type="body" sz="half" idx="3"/>
          </p:nvPr>
        </p:nvSpPr>
        <p:spPr/>
        <p:txBody>
          <a:bodyPr/>
          <a:lstStyle/>
          <a:p>
            <a:pPr algn="l" rtl="0">
              <a:buFont typeface="Arial" pitchFamily="34" charset="0"/>
              <a:buChar char="•"/>
            </a:pPr>
            <a:r>
              <a:rPr lang="en-US" dirty="0" smtClean="0">
                <a:solidFill>
                  <a:srgbClr val="00B050"/>
                </a:solidFill>
                <a:latin typeface="Times New Roman" pitchFamily="18" charset="0"/>
                <a:cs typeface="Times New Roman" pitchFamily="18" charset="0"/>
              </a:rPr>
              <a:t>              Human being</a:t>
            </a:r>
            <a:endParaRPr lang="ar-SA" dirty="0">
              <a:solidFill>
                <a:srgbClr val="00B050"/>
              </a:solidFill>
              <a:latin typeface="Times New Roman" pitchFamily="18" charset="0"/>
              <a:cs typeface="Times New Roman" pitchFamily="18" charset="0"/>
            </a:endParaRPr>
          </a:p>
        </p:txBody>
      </p:sp>
      <p:sp>
        <p:nvSpPr>
          <p:cNvPr id="3" name="عنصر نائب للمحتوى 2"/>
          <p:cNvSpPr>
            <a:spLocks noGrp="1"/>
          </p:cNvSpPr>
          <p:nvPr>
            <p:ph sz="quarter" idx="2"/>
          </p:nvPr>
        </p:nvSpPr>
        <p:spPr/>
        <p:txBody>
          <a:bodyPr>
            <a:normAutofit fontScale="92500"/>
          </a:bodyPr>
          <a:lstStyle/>
          <a:p>
            <a:pPr algn="l" rtl="0">
              <a:lnSpc>
                <a:spcPct val="150000"/>
              </a:lnSpc>
              <a:buNone/>
            </a:pPr>
            <a:r>
              <a:rPr lang="en-US" i="1" smtClean="0"/>
              <a:t> Kingdom : procaryotae</a:t>
            </a:r>
          </a:p>
          <a:p>
            <a:pPr algn="l" rtl="0">
              <a:lnSpc>
                <a:spcPct val="150000"/>
              </a:lnSpc>
              <a:buNone/>
            </a:pPr>
            <a:r>
              <a:rPr lang="en-US" i="1" smtClean="0"/>
              <a:t>Phylum    : proteobacteria</a:t>
            </a:r>
          </a:p>
          <a:p>
            <a:pPr algn="l" rtl="0">
              <a:lnSpc>
                <a:spcPct val="150000"/>
              </a:lnSpc>
              <a:buNone/>
            </a:pPr>
            <a:r>
              <a:rPr lang="en-US" i="1" smtClean="0"/>
              <a:t>Class         : gamma proteobacteria</a:t>
            </a:r>
          </a:p>
          <a:p>
            <a:pPr algn="l" rtl="0">
              <a:lnSpc>
                <a:spcPct val="150000"/>
              </a:lnSpc>
              <a:buNone/>
            </a:pPr>
            <a:r>
              <a:rPr lang="en-US" i="1" smtClean="0"/>
              <a:t>Order        : Enterbacteriales </a:t>
            </a:r>
          </a:p>
          <a:p>
            <a:pPr algn="l" rtl="0">
              <a:lnSpc>
                <a:spcPct val="150000"/>
              </a:lnSpc>
              <a:buNone/>
            </a:pPr>
            <a:r>
              <a:rPr lang="en-US" i="1" smtClean="0"/>
              <a:t>Family       : Enterbacteriaceae</a:t>
            </a:r>
          </a:p>
          <a:p>
            <a:pPr algn="l" rtl="0">
              <a:lnSpc>
                <a:spcPct val="150000"/>
              </a:lnSpc>
              <a:buNone/>
            </a:pPr>
            <a:r>
              <a:rPr lang="en-US" i="1" smtClean="0"/>
              <a:t>Genus       : Escherichia </a:t>
            </a:r>
          </a:p>
          <a:p>
            <a:pPr algn="l" rtl="0">
              <a:lnSpc>
                <a:spcPct val="150000"/>
              </a:lnSpc>
              <a:buNone/>
            </a:pPr>
            <a:r>
              <a:rPr lang="en-US" i="1" smtClean="0"/>
              <a:t>Species      : Escherichia coli       </a:t>
            </a:r>
            <a:endParaRPr lang="ar-SA" i="1" dirty="0"/>
          </a:p>
        </p:txBody>
      </p:sp>
      <p:sp>
        <p:nvSpPr>
          <p:cNvPr id="7" name="عنصر نائب للمحتوى 6"/>
          <p:cNvSpPr>
            <a:spLocks noGrp="1"/>
          </p:cNvSpPr>
          <p:nvPr>
            <p:ph sz="quarter" idx="4"/>
          </p:nvPr>
        </p:nvSpPr>
        <p:spPr>
          <a:xfrm>
            <a:off x="5357818" y="2500306"/>
            <a:ext cx="4041775" cy="3845720"/>
          </a:xfrm>
        </p:spPr>
        <p:txBody>
          <a:bodyPr>
            <a:normAutofit lnSpcReduction="10000"/>
          </a:bodyPr>
          <a:lstStyle/>
          <a:p>
            <a:pPr algn="l" rtl="0">
              <a:lnSpc>
                <a:spcPct val="150000"/>
              </a:lnSpc>
            </a:pPr>
            <a:r>
              <a:rPr lang="en-US" dirty="0" err="1" smtClean="0"/>
              <a:t>Animalia</a:t>
            </a:r>
            <a:endParaRPr lang="en-US" dirty="0" smtClean="0"/>
          </a:p>
          <a:p>
            <a:pPr algn="l" rtl="0">
              <a:lnSpc>
                <a:spcPct val="150000"/>
              </a:lnSpc>
            </a:pPr>
            <a:r>
              <a:rPr lang="en-US" dirty="0" err="1" smtClean="0"/>
              <a:t>Chordata</a:t>
            </a:r>
            <a:endParaRPr lang="en-US" dirty="0" smtClean="0"/>
          </a:p>
          <a:p>
            <a:pPr algn="l" rtl="0">
              <a:lnSpc>
                <a:spcPct val="150000"/>
              </a:lnSpc>
            </a:pPr>
            <a:r>
              <a:rPr lang="en-US" dirty="0" err="1" smtClean="0"/>
              <a:t>Mammalia</a:t>
            </a:r>
            <a:endParaRPr lang="en-US" dirty="0" smtClean="0"/>
          </a:p>
          <a:p>
            <a:pPr algn="l" rtl="0">
              <a:lnSpc>
                <a:spcPct val="150000"/>
              </a:lnSpc>
            </a:pPr>
            <a:r>
              <a:rPr lang="en-US" dirty="0" smtClean="0"/>
              <a:t>Primates</a:t>
            </a:r>
          </a:p>
          <a:p>
            <a:pPr algn="l" rtl="0">
              <a:lnSpc>
                <a:spcPct val="150000"/>
              </a:lnSpc>
            </a:pPr>
            <a:r>
              <a:rPr lang="en-US" dirty="0" err="1" smtClean="0"/>
              <a:t>Hominidae</a:t>
            </a:r>
            <a:endParaRPr lang="en-US" dirty="0" smtClean="0"/>
          </a:p>
          <a:p>
            <a:pPr algn="l" rtl="0">
              <a:lnSpc>
                <a:spcPct val="150000"/>
              </a:lnSpc>
            </a:pPr>
            <a:r>
              <a:rPr lang="en-US" dirty="0" smtClean="0"/>
              <a:t>Homo</a:t>
            </a:r>
          </a:p>
          <a:p>
            <a:pPr algn="l" rtl="0">
              <a:lnSpc>
                <a:spcPct val="150000"/>
              </a:lnSpc>
            </a:pPr>
            <a:r>
              <a:rPr lang="en-US" dirty="0" smtClean="0"/>
              <a:t>Homo  sapiens</a:t>
            </a:r>
          </a:p>
          <a:p>
            <a:pPr algn="l" rtl="0">
              <a:lnSpc>
                <a:spcPct val="150000"/>
              </a:lnSpc>
              <a:buNone/>
            </a:pPr>
            <a:endParaRPr lang="ar-S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71480"/>
            <a:ext cx="8229600" cy="6286520"/>
          </a:xfrm>
        </p:spPr>
        <p:txBody>
          <a:bodyPr/>
          <a:lstStyle/>
          <a:p>
            <a:pPr algn="l" rtl="0">
              <a:buNone/>
            </a:pPr>
            <a:r>
              <a:rPr lang="en-US" dirty="0" smtClean="0"/>
              <a:t>   </a:t>
            </a:r>
            <a:r>
              <a:rPr lang="en-US" dirty="0" smtClean="0">
                <a:solidFill>
                  <a:schemeClr val="bg1"/>
                </a:solidFill>
              </a:rPr>
              <a:t>Nomenclature : </a:t>
            </a:r>
            <a:r>
              <a:rPr lang="en-US" dirty="0" smtClean="0"/>
              <a:t>name the organisms according the international rules.</a:t>
            </a:r>
            <a:endParaRPr lang="en-US" dirty="0"/>
          </a:p>
          <a:p>
            <a:pPr algn="l" rtl="0">
              <a:buNone/>
            </a:pPr>
            <a:r>
              <a:rPr lang="en-US" dirty="0" smtClean="0"/>
              <a:t>The first name is genus and the second name is  species.</a:t>
            </a:r>
          </a:p>
          <a:p>
            <a:pPr algn="l" rtl="0">
              <a:buNone/>
            </a:pPr>
            <a:r>
              <a:rPr lang="en-US" dirty="0" smtClean="0"/>
              <a:t>And it is written either </a:t>
            </a:r>
            <a:r>
              <a:rPr lang="en-US" u="sng" dirty="0" smtClean="0"/>
              <a:t>underlined</a:t>
            </a:r>
            <a:r>
              <a:rPr lang="en-US" dirty="0" smtClean="0"/>
              <a:t>  or </a:t>
            </a:r>
            <a:r>
              <a:rPr lang="en-US" i="1" dirty="0" smtClean="0"/>
              <a:t>italic.</a:t>
            </a:r>
          </a:p>
          <a:p>
            <a:pPr algn="l" rtl="0">
              <a:buNone/>
            </a:pPr>
            <a:r>
              <a:rPr lang="en-US" dirty="0" smtClean="0"/>
              <a:t>Quite often bacteria are named for the disease that they cause  example:</a:t>
            </a:r>
          </a:p>
          <a:p>
            <a:pPr algn="l" rtl="0">
              <a:buNone/>
            </a:pPr>
            <a:r>
              <a:rPr lang="en-US" i="1" dirty="0" smtClean="0"/>
              <a:t>Bacillus anthrax-</a:t>
            </a:r>
            <a:r>
              <a:rPr lang="en-US" dirty="0" smtClean="0"/>
              <a:t>------------anthrax</a:t>
            </a:r>
          </a:p>
          <a:p>
            <a:pPr algn="l" rtl="0">
              <a:buNone/>
            </a:pPr>
            <a:r>
              <a:rPr lang="en-US" i="1" dirty="0" smtClean="0"/>
              <a:t>Streptococcus pneumonia-</a:t>
            </a:r>
            <a:r>
              <a:rPr lang="en-US" dirty="0" smtClean="0"/>
              <a:t>-----pneumonia</a:t>
            </a:r>
          </a:p>
          <a:p>
            <a:pPr algn="l" rtl="0">
              <a:buNone/>
            </a:pPr>
            <a:r>
              <a:rPr lang="en-US" i="1" dirty="0" err="1" smtClean="0"/>
              <a:t>Haemophilus</a:t>
            </a:r>
            <a:r>
              <a:rPr lang="en-US" i="1" dirty="0" smtClean="0"/>
              <a:t> </a:t>
            </a:r>
            <a:r>
              <a:rPr lang="en-US" i="1" dirty="0" err="1" smtClean="0"/>
              <a:t>influenzae</a:t>
            </a:r>
            <a:r>
              <a:rPr lang="en-US" i="1" dirty="0" smtClean="0"/>
              <a:t>-</a:t>
            </a:r>
            <a:r>
              <a:rPr lang="en-US" dirty="0" smtClean="0"/>
              <a:t>------</a:t>
            </a:r>
            <a:r>
              <a:rPr lang="en-US" dirty="0" err="1" smtClean="0"/>
              <a:t>influenzae</a:t>
            </a:r>
            <a:r>
              <a:rPr lang="en-US" dirty="0" smtClean="0"/>
              <a:t> disease</a:t>
            </a:r>
            <a:endParaRPr lang="ar-SA"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579</TotalTime>
  <Words>787</Words>
  <Application>Microsoft Office PowerPoint</Application>
  <PresentationFormat>On-screen Show (4:3)</PresentationFormat>
  <Paragraphs>129</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تدفق</vt:lpstr>
      <vt:lpstr>  Basic  microbiology</vt:lpstr>
      <vt:lpstr>Over view :</vt:lpstr>
      <vt:lpstr>Slide 3</vt:lpstr>
      <vt:lpstr>Slide 4</vt:lpstr>
      <vt:lpstr>Slide 5</vt:lpstr>
      <vt:lpstr>Slide 6</vt:lpstr>
      <vt:lpstr>Slide 7</vt:lpstr>
      <vt:lpstr>Viruses are not included because they are not living cell. Comparison  of human and bacterial classification :</vt:lpstr>
      <vt:lpstr>Slide 9</vt:lpstr>
      <vt:lpstr>Slide 10</vt:lpstr>
      <vt:lpstr>Slide 11</vt:lpstr>
      <vt:lpstr>Slide 12</vt:lpstr>
      <vt:lpstr>Slide 13</vt:lpstr>
      <vt:lpstr>Slide 14</vt:lpstr>
      <vt:lpstr>Historical Background</vt:lpstr>
      <vt:lpstr>Slide 16</vt:lpstr>
      <vt:lpstr>Slide 17</vt:lpstr>
      <vt:lpstr>Slide 18</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microbiology</dc:title>
  <dc:creator>ksu</dc:creator>
  <cp:lastModifiedBy>ksu</cp:lastModifiedBy>
  <cp:revision>60</cp:revision>
  <dcterms:created xsi:type="dcterms:W3CDTF">2010-01-24T07:07:21Z</dcterms:created>
  <dcterms:modified xsi:type="dcterms:W3CDTF">2012-09-10T06:10:43Z</dcterms:modified>
</cp:coreProperties>
</file>