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39"/>
  </p:notesMasterIdLst>
  <p:sldIdLst>
    <p:sldId id="256" r:id="rId2"/>
    <p:sldId id="257" r:id="rId3"/>
    <p:sldId id="261" r:id="rId4"/>
    <p:sldId id="258" r:id="rId5"/>
    <p:sldId id="323" r:id="rId6"/>
    <p:sldId id="263" r:id="rId7"/>
    <p:sldId id="269" r:id="rId8"/>
    <p:sldId id="315" r:id="rId9"/>
    <p:sldId id="316" r:id="rId10"/>
    <p:sldId id="317" r:id="rId11"/>
    <p:sldId id="271" r:id="rId12"/>
    <p:sldId id="274" r:id="rId13"/>
    <p:sldId id="318" r:id="rId14"/>
    <p:sldId id="319" r:id="rId15"/>
    <p:sldId id="320" r:id="rId16"/>
    <p:sldId id="321" r:id="rId17"/>
    <p:sldId id="322" r:id="rId18"/>
    <p:sldId id="285" r:id="rId19"/>
    <p:sldId id="286" r:id="rId20"/>
    <p:sldId id="301" r:id="rId21"/>
    <p:sldId id="302" r:id="rId22"/>
    <p:sldId id="303" r:id="rId23"/>
    <p:sldId id="287" r:id="rId24"/>
    <p:sldId id="288" r:id="rId25"/>
    <p:sldId id="289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95" r:id="rId36"/>
    <p:sldId id="314" r:id="rId37"/>
    <p:sldId id="34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5"/>
    <p:restoredTop sz="77280"/>
  </p:normalViewPr>
  <p:slideViewPr>
    <p:cSldViewPr snapToGrid="0" snapToObjects="1">
      <p:cViewPr varScale="1">
        <p:scale>
          <a:sx n="62" d="100"/>
          <a:sy n="62" d="100"/>
        </p:scale>
        <p:origin x="9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2C1B-2BE7-9749-BD17-666061BF135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0E74-2EB5-B940-897D-BF11203B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10E74-2EB5-B940-897D-BF11203B1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1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10E74-2EB5-B940-897D-BF11203B1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10E74-2EB5-B940-897D-BF11203B11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5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10E74-2EB5-B940-897D-BF11203B11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1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10E74-2EB5-B940-897D-BF11203B11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10E74-2EB5-B940-897D-BF11203B11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7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earchoutreach.org/articles/using-nanoparticles-effective-immune-system-modulatio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vertunits.com/element/Hydrogen" TargetMode="External"/><Relationship Id="rId2" Type="http://schemas.openxmlformats.org/officeDocument/2006/relationships/hyperlink" Target="https://www.convertunits.com/element/Sodiu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vertunits.com/element/Oxyge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site.iugaza.edu.ps/bzabut/wp-content/uploads/biochemical%20calculati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C6EA-B093-5047-9378-40051C1A8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968" y="2452526"/>
            <a:ext cx="5418825" cy="1952947"/>
          </a:xfrm>
          <a:noFill/>
        </p:spPr>
        <p:txBody>
          <a:bodyPr anchor="ctr">
            <a:normAutofit fontScale="90000"/>
          </a:bodyPr>
          <a:lstStyle/>
          <a:p>
            <a:r>
              <a:rPr lang="ar-AE" sz="3200" b="1" dirty="0">
                <a:solidFill>
                  <a:srgbClr val="080808"/>
                </a:solidFill>
              </a:rPr>
              <a:t>حسابات الكيمياء الحيوية </a:t>
            </a:r>
            <a:br>
              <a:rPr lang="en-US" sz="3200" b="1" dirty="0">
                <a:solidFill>
                  <a:srgbClr val="080808"/>
                </a:solidFill>
              </a:rPr>
            </a:br>
            <a:br>
              <a:rPr lang="en-US" sz="3200" b="1" dirty="0">
                <a:solidFill>
                  <a:srgbClr val="080808"/>
                </a:solidFill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Calculations </a:t>
            </a:r>
            <a:b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(BCH 312)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B07E6-4ADB-0748-A06F-B2CE975869F4}"/>
              </a:ext>
            </a:extLst>
          </p:cNvPr>
          <p:cNvSpPr txBox="1"/>
          <p:nvPr/>
        </p:nvSpPr>
        <p:spPr>
          <a:xfrm>
            <a:off x="813549" y="820703"/>
            <a:ext cx="2635658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Saud University </a:t>
            </a:r>
          </a:p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</a:t>
            </a:r>
          </a:p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Biochemistry </a:t>
            </a:r>
          </a:p>
          <a:p>
            <a:pPr algn="ctr">
              <a:spcAft>
                <a:spcPts val="600"/>
              </a:spcAft>
            </a:pP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14EDB-63A7-4370-AA03-C7F6ABA877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2794" y="926633"/>
            <a:ext cx="2083038" cy="8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00" y="2514600"/>
            <a:ext cx="160020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212" y="4520624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Volumetric flasks;</a:t>
            </a:r>
            <a:r>
              <a:rPr lang="en-US" dirty="0"/>
              <a:t> are precision measuring instruments.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17" y="2514600"/>
            <a:ext cx="1851085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1" y="1752601"/>
            <a:ext cx="1168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Flasks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continued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1" y="4343400"/>
            <a:ext cx="138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Boiling flasks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2514600"/>
            <a:ext cx="1958915" cy="1828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343400"/>
            <a:ext cx="1753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Distillation flasks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514600"/>
            <a:ext cx="1717948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1" y="4343400"/>
            <a:ext cx="181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Cell culture flasks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876800"/>
            <a:ext cx="1524000" cy="16343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24440" y="5562601"/>
            <a:ext cx="1432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Erlenmeyer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Conical flasks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9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continued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4419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Burette clamp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73868"/>
            <a:ext cx="1600200" cy="198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4431268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Burette</a:t>
            </a:r>
            <a:endParaRPr lang="en-US" dirty="0"/>
          </a:p>
        </p:txBody>
      </p:sp>
      <p:pic>
        <p:nvPicPr>
          <p:cNvPr id="10" name="Picture 9" descr="cwh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1"/>
            <a:ext cx="1676400" cy="2077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1" y="2362201"/>
            <a:ext cx="1580979" cy="20937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64732" y="4419600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Cylinder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2373868"/>
            <a:ext cx="1524000" cy="2057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45932" y="4419600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Mixing cylinder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0" y="1600201"/>
            <a:ext cx="2925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Volumetric ware</a:t>
            </a:r>
          </a:p>
        </p:txBody>
      </p:sp>
    </p:spTree>
    <p:extLst>
      <p:ext uri="{BB962C8B-B14F-4D97-AF65-F5344CB8AC3E}">
        <p14:creationId xmlns:p14="http://schemas.microsoft.com/office/powerpoint/2010/main" val="266640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D004F3-DAEF-AB46-8A02-16B780E2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26" y="1937624"/>
            <a:ext cx="50800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2D36AA-CCAF-DA47-A876-E2316E8A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22" y="4047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Volumetric ware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D9BB5DE-E54F-BD40-886B-FA8F72A4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" y="523685"/>
            <a:ext cx="1544386" cy="29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VFM Laboratory Retort Stand, Clamp and Bosshead Kit | Rapid Online">
            <a:extLst>
              <a:ext uri="{FF2B5EF4-FFF2-40B4-BE49-F238E27FC236}">
                <a16:creationId xmlns:a16="http://schemas.microsoft.com/office/drawing/2014/main" id="{6153A09D-98A1-2443-B5B6-47A5CBB3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2" y="390985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13F774D3-93C7-0C44-8EAB-817A914B4083}"/>
              </a:ext>
            </a:extLst>
          </p:cNvPr>
          <p:cNvSpPr/>
          <p:nvPr/>
        </p:nvSpPr>
        <p:spPr>
          <a:xfrm rot="5400000">
            <a:off x="1574057" y="2471757"/>
            <a:ext cx="138153" cy="220263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2A9203CE-12D3-6942-B443-CC05465455EB}"/>
              </a:ext>
            </a:extLst>
          </p:cNvPr>
          <p:cNvSpPr/>
          <p:nvPr/>
        </p:nvSpPr>
        <p:spPr>
          <a:xfrm>
            <a:off x="4253948" y="4058665"/>
            <a:ext cx="198782" cy="2316459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The Wonderful World of Lab Equipment | The Cavalcade o' Chemistry">
            <a:extLst>
              <a:ext uri="{FF2B5EF4-FFF2-40B4-BE49-F238E27FC236}">
                <a16:creationId xmlns:a16="http://schemas.microsoft.com/office/drawing/2014/main" id="{85A3822E-A531-3748-9553-BAC8AC7C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13" y="2962753"/>
            <a:ext cx="2045899" cy="3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lass Conical Flask, Application: Chemical Laboratory, Industrial, Rs 500  /unit | ID: 11279137262">
            <a:extLst>
              <a:ext uri="{FF2B5EF4-FFF2-40B4-BE49-F238E27FC236}">
                <a16:creationId xmlns:a16="http://schemas.microsoft.com/office/drawing/2014/main" id="{759CBBAF-82E3-7644-A86A-29CB53FBB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/>
          <a:stretch/>
        </p:blipFill>
        <p:spPr bwMode="auto">
          <a:xfrm>
            <a:off x="5449873" y="5372025"/>
            <a:ext cx="806197" cy="10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F0BF72-C871-DF43-BD6B-A607181810D9}"/>
              </a:ext>
            </a:extLst>
          </p:cNvPr>
          <p:cNvGrpSpPr/>
          <p:nvPr/>
        </p:nvGrpSpPr>
        <p:grpSpPr>
          <a:xfrm>
            <a:off x="1469652" y="810632"/>
            <a:ext cx="1608133" cy="1646625"/>
            <a:chOff x="1469652" y="810632"/>
            <a:chExt cx="1608133" cy="1646625"/>
          </a:xfrm>
        </p:grpSpPr>
        <p:pic>
          <p:nvPicPr>
            <p:cNvPr id="1030" name="Picture 6" descr="Burette Clamp - B8R07227 | Philip Harris">
              <a:extLst>
                <a:ext uri="{FF2B5EF4-FFF2-40B4-BE49-F238E27FC236}">
                  <a16:creationId xmlns:a16="http://schemas.microsoft.com/office/drawing/2014/main" id="{2011DCEF-6DCE-8D44-8056-1EF031462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27" y="810632"/>
              <a:ext cx="1325564" cy="132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1E1390-5C1B-804D-8811-912C753C07FD}"/>
                </a:ext>
              </a:extLst>
            </p:cNvPr>
            <p:cNvSpPr/>
            <p:nvPr/>
          </p:nvSpPr>
          <p:spPr>
            <a:xfrm>
              <a:off x="1469652" y="2087925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Burette clamp</a:t>
              </a:r>
              <a:endParaRPr lang="en-US" dirty="0">
                <a:effectLst/>
                <a:latin typeface="Helvetica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19F4F4-4078-9942-93B8-1785286595EF}"/>
              </a:ext>
            </a:extLst>
          </p:cNvPr>
          <p:cNvGrpSpPr/>
          <p:nvPr/>
        </p:nvGrpSpPr>
        <p:grpSpPr>
          <a:xfrm>
            <a:off x="2995081" y="4058665"/>
            <a:ext cx="1086731" cy="2668457"/>
            <a:chOff x="2995081" y="4058665"/>
            <a:chExt cx="1086731" cy="26684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E3DCDA-E8D3-5447-A7A3-73A244CAD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234" r="15733"/>
            <a:stretch/>
          </p:blipFill>
          <p:spPr>
            <a:xfrm>
              <a:off x="3015928" y="4058665"/>
              <a:ext cx="1065884" cy="231645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04C5D3-A676-6240-90C2-9E1C7F3270F5}"/>
                </a:ext>
              </a:extLst>
            </p:cNvPr>
            <p:cNvSpPr/>
            <p:nvPr/>
          </p:nvSpPr>
          <p:spPr>
            <a:xfrm>
              <a:off x="2995081" y="6357790"/>
              <a:ext cx="928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Burette</a:t>
              </a:r>
              <a:endParaRPr lang="en-US" dirty="0">
                <a:effectLst/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7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continued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42" r="-342"/>
          <a:stretch/>
        </p:blipFill>
        <p:spPr>
          <a:xfrm>
            <a:off x="1905001" y="2514600"/>
            <a:ext cx="1711305" cy="2173626"/>
          </a:xfrm>
        </p:spPr>
      </p:pic>
      <p:pic>
        <p:nvPicPr>
          <p:cNvPr id="4" name="Picture 3" descr="mf24_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14600"/>
            <a:ext cx="1562644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1" y="4743271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Test tubes with ground socket joint.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1" y="4800600"/>
            <a:ext cx="118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Test tubes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1" y="1828801"/>
            <a:ext cx="1966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Test tubes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514600"/>
            <a:ext cx="1509622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2514600"/>
            <a:ext cx="1509622" cy="213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53401" y="4800601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Centrifuge Tubes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1" y="4800600"/>
            <a:ext cx="147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Culture Tubes</a:t>
            </a:r>
          </a:p>
        </p:txBody>
      </p:sp>
      <p:pic>
        <p:nvPicPr>
          <p:cNvPr id="14" name="Picture 2" descr="نتيجة بحث الصور عن ‪Centrifuge Tubes‬‏">
            <a:extLst>
              <a:ext uri="{FF2B5EF4-FFF2-40B4-BE49-F238E27FC236}">
                <a16:creationId xmlns:a16="http://schemas.microsoft.com/office/drawing/2014/main" id="{7D7979CC-7F53-E34B-9218-64A40EFF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22" y="2489775"/>
            <a:ext cx="2235752" cy="22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4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1752601"/>
            <a:ext cx="1838145" cy="190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1" y="1752601"/>
            <a:ext cx="1609671" cy="1904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1752600"/>
            <a:ext cx="1981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Pipettes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8859" y="3657600"/>
            <a:ext cx="1833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 mark pipette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447801"/>
            <a:ext cx="2120900" cy="2285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05801" y="38100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Two mark pipette </a:t>
            </a:r>
            <a:r>
              <a:rPr lang="en-US" dirty="0"/>
              <a:t>with safety bulb at top.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686800" y="2438400"/>
            <a:ext cx="381000" cy="0"/>
          </a:xfrm>
          <a:prstGeom prst="straightConnector1">
            <a:avLst/>
          </a:prstGeom>
          <a:ln w="28575" cmpd="sng">
            <a:solidFill>
              <a:srgbClr val="FF6FC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677400" y="3200400"/>
            <a:ext cx="381000" cy="0"/>
          </a:xfrm>
          <a:prstGeom prst="straightConnector1">
            <a:avLst/>
          </a:prstGeom>
          <a:ln w="28575" cmpd="sng">
            <a:solidFill>
              <a:srgbClr val="FF6FC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2200" y="1905000"/>
            <a:ext cx="381000" cy="0"/>
          </a:xfrm>
          <a:prstGeom prst="straightConnector1">
            <a:avLst/>
          </a:prstGeom>
          <a:ln w="28575" cmpd="sng">
            <a:solidFill>
              <a:srgbClr val="FF6FC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2286000"/>
            <a:ext cx="381000" cy="0"/>
          </a:xfrm>
          <a:prstGeom prst="straightConnector1">
            <a:avLst/>
          </a:prstGeom>
          <a:ln w="28575" cmpd="sng">
            <a:solidFill>
              <a:srgbClr val="FF6FC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2" y="4469844"/>
            <a:ext cx="2048774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451865"/>
            <a:ext cx="1832066" cy="1676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22809" y="6386511"/>
            <a:ext cx="199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Graduated pipettes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92838" y="6091535"/>
            <a:ext cx="2257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Type 1                Type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791201" y="5398530"/>
            <a:ext cx="381000" cy="0"/>
          </a:xfrm>
          <a:prstGeom prst="straightConnector1">
            <a:avLst/>
          </a:prstGeom>
          <a:ln w="28575" cmpd="sng">
            <a:solidFill>
              <a:srgbClr val="FF6FC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711" y="4724400"/>
            <a:ext cx="16764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364044" y="6454775"/>
            <a:ext cx="170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Pasteur Pipettes</a:t>
            </a:r>
          </a:p>
        </p:txBody>
      </p:sp>
      <p:pic>
        <p:nvPicPr>
          <p:cNvPr id="23" name="Picture 2" descr="chapter 2">
            <a:extLst>
              <a:ext uri="{FF2B5EF4-FFF2-40B4-BE49-F238E27FC236}">
                <a16:creationId xmlns:a16="http://schemas.microsoft.com/office/drawing/2014/main" id="{CA5AD6D9-50E1-DC4A-B8EE-2E9B5CF2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2" b="8719"/>
          <a:stretch/>
        </p:blipFill>
        <p:spPr bwMode="auto">
          <a:xfrm>
            <a:off x="271262" y="4147065"/>
            <a:ext cx="33866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9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590800"/>
            <a:ext cx="18288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90800"/>
            <a:ext cx="19812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590800"/>
            <a:ext cx="19050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1853625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Funnels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4876800"/>
            <a:ext cx="141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Filter funnels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4876801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Dropping &amp; Separating Funnels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0" y="4953000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Buchner Funnels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continued</a:t>
            </a:r>
          </a:p>
        </p:txBody>
      </p:sp>
    </p:spTree>
    <p:extLst>
      <p:ext uri="{BB962C8B-B14F-4D97-AF65-F5344CB8AC3E}">
        <p14:creationId xmlns:p14="http://schemas.microsoft.com/office/powerpoint/2010/main" val="395394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equipment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0" r="-590"/>
          <a:stretch/>
        </p:blipFill>
        <p:spPr>
          <a:xfrm>
            <a:off x="1676401" y="1752601"/>
            <a:ext cx="1787505" cy="1588383"/>
          </a:xfrm>
        </p:spPr>
      </p:pic>
      <p:sp>
        <p:nvSpPr>
          <p:cNvPr id="4" name="Rectangle 3"/>
          <p:cNvSpPr/>
          <p:nvPr/>
        </p:nvSpPr>
        <p:spPr>
          <a:xfrm>
            <a:off x="1828800" y="3352800"/>
            <a:ext cx="126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Petri dishes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7900" y="3364468"/>
            <a:ext cx="1935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Evaporating dishes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1732"/>
          <a:stretch/>
        </p:blipFill>
        <p:spPr>
          <a:xfrm>
            <a:off x="4038600" y="1752600"/>
            <a:ext cx="19050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7113" b="23378"/>
          <a:stretch/>
        </p:blipFill>
        <p:spPr>
          <a:xfrm>
            <a:off x="6400800" y="1752601"/>
            <a:ext cx="1981200" cy="16553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04101" y="3352800"/>
            <a:ext cx="111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Vial Racks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752600" cy="182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7400" y="54864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dirty="0">
                <a:solidFill>
                  <a:srgbClr val="FF0000"/>
                </a:solidFill>
              </a:rPr>
              <a:t>Balance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55258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Ring Stand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987800"/>
            <a:ext cx="1905000" cy="180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962400"/>
            <a:ext cx="1905000" cy="1828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00800" y="54864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Test Tube Clamp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51599" y="5486401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Test Tube Rack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400" y="3962400"/>
            <a:ext cx="1905000" cy="180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1524000"/>
            <a:ext cx="1905000" cy="1786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767806" y="3352800"/>
            <a:ext cx="107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meter</a:t>
            </a:r>
          </a:p>
        </p:txBody>
      </p:sp>
    </p:spTree>
    <p:extLst>
      <p:ext uri="{BB962C8B-B14F-4D97-AF65-F5344CB8AC3E}">
        <p14:creationId xmlns:p14="http://schemas.microsoft.com/office/powerpoint/2010/main" val="315509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220980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3505200"/>
            <a:ext cx="74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586" r="10716"/>
          <a:stretch/>
        </p:blipFill>
        <p:spPr>
          <a:xfrm>
            <a:off x="4419600" y="1828800"/>
            <a:ext cx="2438400" cy="1686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905001"/>
            <a:ext cx="2628900" cy="167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6201" y="3516868"/>
            <a:ext cx="149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Micropipettes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equipment continued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114800"/>
            <a:ext cx="2743200" cy="160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5715000"/>
            <a:ext cx="277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Multichannel micropipettes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191000"/>
            <a:ext cx="1981200" cy="1231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5715000"/>
            <a:ext cx="56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4267200"/>
            <a:ext cx="1841500" cy="1181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77200" y="5650468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Eppendorf</a:t>
            </a:r>
            <a:r>
              <a:rPr lang="en-US" dirty="0">
                <a:solidFill>
                  <a:srgbClr val="FF0000"/>
                </a:solidFill>
              </a:rPr>
              <a:t> tubes</a:t>
            </a:r>
          </a:p>
        </p:txBody>
      </p:sp>
    </p:spTree>
    <p:extLst>
      <p:ext uri="{BB962C8B-B14F-4D97-AF65-F5344CB8AC3E}">
        <p14:creationId xmlns:p14="http://schemas.microsoft.com/office/powerpoint/2010/main" val="115426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extLst>
              <a:ext uri="{FF2B5EF4-FFF2-40B4-BE49-F238E27FC236}">
                <a16:creationId xmlns:a16="http://schemas.microsoft.com/office/drawing/2014/main" id="{F12A0260-DAB3-8649-8A60-8AF71D8DF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38" y="2456902"/>
            <a:ext cx="9195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General Properties of Aqueous Solutions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0D902-1294-5549-87B9-DD51B6AE1D41}"/>
              </a:ext>
            </a:extLst>
          </p:cNvPr>
          <p:cNvCxnSpPr/>
          <p:nvPr/>
        </p:nvCxnSpPr>
        <p:spPr>
          <a:xfrm>
            <a:off x="789741" y="3172807"/>
            <a:ext cx="92334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2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3816B4-64CF-8543-BCE4-F0599D42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1365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Solvent, Solute and Solution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CA174-5697-DC4C-9E86-404D870E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2" y="1726924"/>
            <a:ext cx="1295400" cy="1714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DF857E-8BE0-E649-A4F5-8B1CBBF06D19}"/>
              </a:ext>
            </a:extLst>
          </p:cNvPr>
          <p:cNvCxnSpPr/>
          <p:nvPr/>
        </p:nvCxnSpPr>
        <p:spPr>
          <a:xfrm>
            <a:off x="799423" y="2491227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5FBEDC-1AA3-1147-B004-FD7078E03515}"/>
              </a:ext>
            </a:extLst>
          </p:cNvPr>
          <p:cNvCxnSpPr/>
          <p:nvPr/>
        </p:nvCxnSpPr>
        <p:spPr>
          <a:xfrm>
            <a:off x="1117622" y="2491227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841C7E-D823-9042-91B5-2A54985E131E}"/>
              </a:ext>
            </a:extLst>
          </p:cNvPr>
          <p:cNvCxnSpPr/>
          <p:nvPr/>
        </p:nvCxnSpPr>
        <p:spPr>
          <a:xfrm>
            <a:off x="1474339" y="2491227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8326CA-E02A-FC42-80D5-0004D0B373D5}"/>
              </a:ext>
            </a:extLst>
          </p:cNvPr>
          <p:cNvCxnSpPr/>
          <p:nvPr/>
        </p:nvCxnSpPr>
        <p:spPr>
          <a:xfrm>
            <a:off x="1020488" y="2589199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8527D0-E5C6-3C4C-93BB-D57AE7A60B1E}"/>
              </a:ext>
            </a:extLst>
          </p:cNvPr>
          <p:cNvCxnSpPr/>
          <p:nvPr/>
        </p:nvCxnSpPr>
        <p:spPr>
          <a:xfrm>
            <a:off x="837944" y="2718989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42F427-BC9F-7D44-98BD-4D125EE1CE3C}"/>
              </a:ext>
            </a:extLst>
          </p:cNvPr>
          <p:cNvCxnSpPr/>
          <p:nvPr/>
        </p:nvCxnSpPr>
        <p:spPr>
          <a:xfrm>
            <a:off x="1194241" y="2718989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623A7B-24DB-764A-9208-20AD83B8266C}"/>
              </a:ext>
            </a:extLst>
          </p:cNvPr>
          <p:cNvCxnSpPr/>
          <p:nvPr/>
        </p:nvCxnSpPr>
        <p:spPr>
          <a:xfrm>
            <a:off x="1593244" y="2584174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2B3BC9-0CCD-1C4F-BBDA-7B56FF80E8FD}"/>
              </a:ext>
            </a:extLst>
          </p:cNvPr>
          <p:cNvCxnSpPr/>
          <p:nvPr/>
        </p:nvCxnSpPr>
        <p:spPr>
          <a:xfrm>
            <a:off x="1537979" y="279100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469C58-C27F-5648-B150-4B22D60A400C}"/>
              </a:ext>
            </a:extLst>
          </p:cNvPr>
          <p:cNvCxnSpPr/>
          <p:nvPr/>
        </p:nvCxnSpPr>
        <p:spPr>
          <a:xfrm>
            <a:off x="827894" y="288897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6276BB-ECB0-BF41-B389-30236374129B}"/>
              </a:ext>
            </a:extLst>
          </p:cNvPr>
          <p:cNvCxnSpPr/>
          <p:nvPr/>
        </p:nvCxnSpPr>
        <p:spPr>
          <a:xfrm>
            <a:off x="804448" y="3100827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F505DA-4964-9249-B0CC-23D04901BE84}"/>
              </a:ext>
            </a:extLst>
          </p:cNvPr>
          <p:cNvCxnSpPr/>
          <p:nvPr/>
        </p:nvCxnSpPr>
        <p:spPr>
          <a:xfrm>
            <a:off x="1169540" y="2948427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A1AAD4-7466-724E-886E-A31E5841BF20}"/>
              </a:ext>
            </a:extLst>
          </p:cNvPr>
          <p:cNvCxnSpPr/>
          <p:nvPr/>
        </p:nvCxnSpPr>
        <p:spPr>
          <a:xfrm>
            <a:off x="889858" y="3264950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C9A515-1CA6-DA4D-90DF-D43C076DEEFB}"/>
              </a:ext>
            </a:extLst>
          </p:cNvPr>
          <p:cNvCxnSpPr/>
          <p:nvPr/>
        </p:nvCxnSpPr>
        <p:spPr>
          <a:xfrm>
            <a:off x="1223130" y="309915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1EE93E-2A55-A642-81CA-3D85957519BD}"/>
              </a:ext>
            </a:extLst>
          </p:cNvPr>
          <p:cNvCxnSpPr/>
          <p:nvPr/>
        </p:nvCxnSpPr>
        <p:spPr>
          <a:xfrm>
            <a:off x="1596594" y="309915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1BEEE8-7EFB-3146-993A-710685E8D284}"/>
              </a:ext>
            </a:extLst>
          </p:cNvPr>
          <p:cNvCxnSpPr/>
          <p:nvPr/>
        </p:nvCxnSpPr>
        <p:spPr>
          <a:xfrm>
            <a:off x="1295144" y="3264950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BB67EC-1D40-E646-8571-89FA368B5D18}"/>
              </a:ext>
            </a:extLst>
          </p:cNvPr>
          <p:cNvCxnSpPr/>
          <p:nvPr/>
        </p:nvCxnSpPr>
        <p:spPr>
          <a:xfrm>
            <a:off x="1588220" y="324820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12148E-87C5-3D4E-969C-5D2B50824B25}"/>
              </a:ext>
            </a:extLst>
          </p:cNvPr>
          <p:cNvCxnSpPr/>
          <p:nvPr/>
        </p:nvCxnSpPr>
        <p:spPr>
          <a:xfrm>
            <a:off x="1169540" y="2948427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A8BE12-5860-8447-A2FC-259F9604DAE6}"/>
              </a:ext>
            </a:extLst>
          </p:cNvPr>
          <p:cNvCxnSpPr/>
          <p:nvPr/>
        </p:nvCxnSpPr>
        <p:spPr>
          <a:xfrm>
            <a:off x="1497785" y="2948427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469F93-E0B3-4743-BC8F-6D3C23766332}"/>
              </a:ext>
            </a:extLst>
          </p:cNvPr>
          <p:cNvCxnSpPr/>
          <p:nvPr/>
        </p:nvCxnSpPr>
        <p:spPr>
          <a:xfrm>
            <a:off x="1146092" y="2806076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69BB42-5649-E34B-A803-B1424ED7D758}"/>
              </a:ext>
            </a:extLst>
          </p:cNvPr>
          <p:cNvCxnSpPr>
            <a:cxnSpLocks/>
          </p:cNvCxnSpPr>
          <p:nvPr/>
        </p:nvCxnSpPr>
        <p:spPr>
          <a:xfrm flipV="1">
            <a:off x="1589476" y="2471550"/>
            <a:ext cx="1022210" cy="32070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97A8B5-04FF-2040-8B4D-ADAFFD8E1808}"/>
              </a:ext>
            </a:extLst>
          </p:cNvPr>
          <p:cNvSpPr txBox="1"/>
          <p:nvPr/>
        </p:nvSpPr>
        <p:spPr>
          <a:xfrm>
            <a:off x="2611685" y="2214842"/>
            <a:ext cx="188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200" dirty="0"/>
              <a:t>2</a:t>
            </a:r>
            <a:r>
              <a:rPr lang="en-US" dirty="0"/>
              <a:t>O (Solvent)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12309B-1C35-1749-8774-C2F0307A4CDA}"/>
              </a:ext>
            </a:extLst>
          </p:cNvPr>
          <p:cNvSpPr/>
          <p:nvPr/>
        </p:nvSpPr>
        <p:spPr>
          <a:xfrm>
            <a:off x="1271697" y="2888973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F4247A-3515-6A42-B747-52181BF96617}"/>
              </a:ext>
            </a:extLst>
          </p:cNvPr>
          <p:cNvSpPr/>
          <p:nvPr/>
        </p:nvSpPr>
        <p:spPr>
          <a:xfrm>
            <a:off x="1424097" y="3041373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CB5C7F6-5354-3D4A-888E-AD7C308B6D3C}"/>
              </a:ext>
            </a:extLst>
          </p:cNvPr>
          <p:cNvSpPr/>
          <p:nvPr/>
        </p:nvSpPr>
        <p:spPr>
          <a:xfrm>
            <a:off x="1576497" y="3193773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B8F4DD1-36BC-5549-8D93-314A79AAF975}"/>
              </a:ext>
            </a:extLst>
          </p:cNvPr>
          <p:cNvSpPr/>
          <p:nvPr/>
        </p:nvSpPr>
        <p:spPr>
          <a:xfrm>
            <a:off x="1200270" y="2601759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3714A8-6A3F-FA4C-9F00-8D1ECE30A0C3}"/>
              </a:ext>
            </a:extLst>
          </p:cNvPr>
          <p:cNvSpPr/>
          <p:nvPr/>
        </p:nvSpPr>
        <p:spPr>
          <a:xfrm>
            <a:off x="891663" y="2553190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F463CE-ACD6-CB46-BF65-131FA494871B}"/>
              </a:ext>
            </a:extLst>
          </p:cNvPr>
          <p:cNvSpPr/>
          <p:nvPr/>
        </p:nvSpPr>
        <p:spPr>
          <a:xfrm>
            <a:off x="1020484" y="2977736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5CE79E-D64D-E24C-9333-1675994D0C0E}"/>
              </a:ext>
            </a:extLst>
          </p:cNvPr>
          <p:cNvSpPr/>
          <p:nvPr/>
        </p:nvSpPr>
        <p:spPr>
          <a:xfrm>
            <a:off x="1622216" y="2857677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B78F54-19EF-BE48-9F9B-FD029CE0A869}"/>
              </a:ext>
            </a:extLst>
          </p:cNvPr>
          <p:cNvSpPr/>
          <p:nvPr/>
        </p:nvSpPr>
        <p:spPr>
          <a:xfrm>
            <a:off x="970122" y="2809840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86544C-BA42-B540-BF26-87C2EAF9B621}"/>
              </a:ext>
            </a:extLst>
          </p:cNvPr>
          <p:cNvSpPr/>
          <p:nvPr/>
        </p:nvSpPr>
        <p:spPr>
          <a:xfrm>
            <a:off x="1394873" y="2539791"/>
            <a:ext cx="45719" cy="577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F85A72-4CB6-B646-9A04-F30444683631}"/>
              </a:ext>
            </a:extLst>
          </p:cNvPr>
          <p:cNvCxnSpPr>
            <a:stCxn id="29" idx="1"/>
          </p:cNvCxnSpPr>
          <p:nvPr/>
        </p:nvCxnSpPr>
        <p:spPr>
          <a:xfrm flipV="1">
            <a:off x="1583192" y="3099151"/>
            <a:ext cx="1309095" cy="10308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2CD5A4-A60E-4C4D-8ADF-F55C44AA7EE1}"/>
              </a:ext>
            </a:extLst>
          </p:cNvPr>
          <p:cNvSpPr txBox="1"/>
          <p:nvPr/>
        </p:nvSpPr>
        <p:spPr>
          <a:xfrm>
            <a:off x="3101008" y="2867618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Nacl</a:t>
            </a:r>
            <a:r>
              <a:rPr lang="en-US" sz="1200" dirty="0"/>
              <a:t>2 </a:t>
            </a:r>
            <a:r>
              <a:rPr lang="en-US" dirty="0"/>
              <a:t>(Solute)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4F8B065-5C93-1E48-ACB1-A14A503C7233}"/>
              </a:ext>
            </a:extLst>
          </p:cNvPr>
          <p:cNvSpPr/>
          <p:nvPr/>
        </p:nvSpPr>
        <p:spPr>
          <a:xfrm>
            <a:off x="4442791" y="2035793"/>
            <a:ext cx="337930" cy="154056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9B7786-6BD1-534E-AF49-516022CCA51A}"/>
              </a:ext>
            </a:extLst>
          </p:cNvPr>
          <p:cNvSpPr txBox="1"/>
          <p:nvPr/>
        </p:nvSpPr>
        <p:spPr>
          <a:xfrm>
            <a:off x="5029200" y="2568680"/>
            <a:ext cx="203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E1618ADF-154C-024F-A928-20D4C9DF4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84" y="3821322"/>
            <a:ext cx="11385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altLang="en-US" sz="2800" b="1" u="sng" dirty="0">
                <a:solidFill>
                  <a:srgbClr val="C00000"/>
                </a:solidFill>
                <a:latin typeface="+mn-lt"/>
              </a:rPr>
              <a:t>solution</a:t>
            </a:r>
            <a:r>
              <a:rPr lang="en-US" altLang="en-US" sz="2800" b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is a homogenous mixture of 2 or more substances</a:t>
            </a:r>
            <a:endParaRPr lang="en-US" alt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3DF959B1-C6DA-AA4F-B6C1-B4D8E0AF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63" y="4329030"/>
            <a:ext cx="1190880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altLang="en-US" sz="2800" b="1" u="sng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solute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is the substance present in the smaller amount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/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substance being dissolved.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7643B003-419B-E244-80C7-0056B2032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63" y="5347683"/>
            <a:ext cx="1098290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2800" b="1" u="sng" dirty="0">
                <a:solidFill>
                  <a:srgbClr val="C00000"/>
                </a:solidFill>
                <a:latin typeface="+mn-lt"/>
              </a:rPr>
              <a:t>solvent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 is the substance present in the larger amount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/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News Gothic MT"/>
              </a:rPr>
              <a:t>is the liquid in which the solute is dissolved.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3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85539-1FC9-BD44-B9FF-A55E87538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11480"/>
            <a:ext cx="10905066" cy="6207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BCH 312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Calculations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Symbol &amp; No.                     :  BCH 312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•Credit Hours                                     : 3 (2+2)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•Prerequisite                                       : BCH 202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Midterm dates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Midterm:   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00/00/2025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Midterm:  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00/00/2025</a:t>
            </a:r>
          </a:p>
        </p:txBody>
      </p:sp>
    </p:spTree>
    <p:extLst>
      <p:ext uri="{BB962C8B-B14F-4D97-AF65-F5344CB8AC3E}">
        <p14:creationId xmlns:p14="http://schemas.microsoft.com/office/powerpoint/2010/main" val="77353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58534F-9462-3542-AD0C-BAE7F0E2AE81}"/>
              </a:ext>
            </a:extLst>
          </p:cNvPr>
          <p:cNvSpPr/>
          <p:nvPr/>
        </p:nvSpPr>
        <p:spPr>
          <a:xfrm>
            <a:off x="559038" y="616511"/>
            <a:ext cx="11073923" cy="1887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en-US" sz="2400" dirty="0">
                <a:cs typeface="News Gothic MT"/>
              </a:rPr>
              <a:t>A solute is dissolved in a solvent.</a:t>
            </a:r>
          </a:p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400" dirty="0">
                <a:cs typeface="Times New Roman" pitchFamily="18" charset="0"/>
              </a:rPr>
              <a:t>A substance that dissolves in a particular solvent is said to be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soluble</a:t>
            </a:r>
            <a:r>
              <a:rPr lang="en-US" sz="2400" dirty="0">
                <a:cs typeface="Times New Roman" pitchFamily="18" charset="0"/>
              </a:rPr>
              <a:t> in that solvent.</a:t>
            </a:r>
          </a:p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cs typeface="News Gothic MT"/>
              </a:rPr>
              <a:t>An </a:t>
            </a:r>
            <a:r>
              <a:rPr lang="en-US" sz="2400" dirty="0">
                <a:solidFill>
                  <a:srgbClr val="C00000"/>
                </a:solidFill>
                <a:cs typeface="News Gothic MT"/>
              </a:rPr>
              <a:t>aqueous solution </a:t>
            </a:r>
            <a:r>
              <a:rPr lang="en-US" sz="2400" dirty="0">
                <a:cs typeface="News Gothic MT"/>
              </a:rPr>
              <a:t>has water as solvent.</a:t>
            </a:r>
          </a:p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BEDA7F-3FD9-AD42-9E19-4E3F2C5B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6766" r="3379" b="20543"/>
          <a:stretch/>
        </p:blipFill>
        <p:spPr>
          <a:xfrm>
            <a:off x="3249705" y="3172756"/>
            <a:ext cx="5293543" cy="26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D33AAC-960E-8143-8D48-45D6528D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50" y="161365"/>
            <a:ext cx="8042276" cy="1336956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ews Gothic MT"/>
                <a:cs typeface="News Gothic MT"/>
              </a:rPr>
              <a:t>Aqueous Solution</a:t>
            </a:r>
            <a:endParaRPr lang="x-none" sz="4000" dirty="0">
              <a:solidFill>
                <a:srgbClr val="C00000"/>
              </a:solidFill>
              <a:latin typeface="News Gothic MT"/>
              <a:cs typeface="News Gothic M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D8E6D-2BE4-0541-9A7A-719B4D54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850" y="1768288"/>
            <a:ext cx="8042276" cy="43434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News Gothic MT"/>
                <a:cs typeface="News Gothic MT"/>
              </a:rPr>
              <a:t>The majority of reactions occur in solutions.</a:t>
            </a:r>
          </a:p>
          <a:p>
            <a:pPr algn="l" rtl="0">
              <a:lnSpc>
                <a:spcPct val="110000"/>
              </a:lnSpc>
            </a:pPr>
            <a:r>
              <a:rPr lang="en-US" sz="2400" dirty="0">
                <a:latin typeface="News Gothic MT"/>
                <a:cs typeface="News Gothic MT"/>
              </a:rPr>
              <a:t>There are several ways to express the concentration of a substance in a solution based on:</a:t>
            </a:r>
            <a:endParaRPr lang="en-US" dirty="0">
              <a:latin typeface="News Gothic MT"/>
              <a:cs typeface="News Gothic MT"/>
            </a:endParaRP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News Gothic MT"/>
                <a:cs typeface="News Gothic MT"/>
              </a:rPr>
              <a:t>The volume</a:t>
            </a:r>
            <a:endParaRPr lang="en-US" dirty="0">
              <a:latin typeface="News Gothic MT"/>
              <a:cs typeface="News Gothic MT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News Gothic MT"/>
                <a:cs typeface="News Gothic MT"/>
              </a:rPr>
              <a:t>The weight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News Gothic MT"/>
                <a:cs typeface="News Gothic MT"/>
              </a:rPr>
              <a:t>Degree of saturation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>
              <a:cs typeface="+mj-cs"/>
            </a:endParaRPr>
          </a:p>
          <a:p>
            <a:pPr algn="l" rtl="0"/>
            <a:endParaRPr lang="en-US" sz="2400" dirty="0">
              <a:latin typeface="Times New Roman" pitchFamily="18" charset="0"/>
              <a:cs typeface="+mj-cs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289750AD-E312-3445-B589-785F38DC23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/>
          <a:stretch/>
        </p:blipFill>
        <p:spPr>
          <a:xfrm>
            <a:off x="6096000" y="3959038"/>
            <a:ext cx="43434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6D1341-CD2E-2C4E-9ED5-2F4C701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862" y="363070"/>
            <a:ext cx="8042276" cy="133695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Concentration based on volume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02133-BD61-1C45-A08E-D8B591FE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862" y="1855695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/>
              <a:t>Here the concentrations are based on the amount of dissolved solute per unit volume</a:t>
            </a:r>
          </a:p>
          <a:p>
            <a:r>
              <a:rPr lang="en-US" dirty="0"/>
              <a:t>The calculations depending on volume include: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Molarity</a:t>
            </a:r>
            <a:r>
              <a:rPr lang="en-US" dirty="0">
                <a:solidFill>
                  <a:srgbClr val="C00000"/>
                </a:solidFill>
              </a:rPr>
              <a:t> (M)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Normality (N)</a:t>
            </a:r>
          </a:p>
          <a:p>
            <a:pPr lvl="1"/>
            <a:r>
              <a:rPr lang="en-US" dirty="0"/>
              <a:t>Activity (a)</a:t>
            </a:r>
          </a:p>
          <a:p>
            <a:pPr lvl="1"/>
            <a:r>
              <a:rPr lang="en-US" dirty="0"/>
              <a:t>Weight/Volume percent  (w/v %)</a:t>
            </a:r>
          </a:p>
          <a:p>
            <a:pPr lvl="1"/>
            <a:r>
              <a:rPr lang="en-US" dirty="0">
                <a:cs typeface="News Gothic MT"/>
              </a:rPr>
              <a:t>Volume/volume percent (v/v%)</a:t>
            </a:r>
            <a:endParaRPr lang="en-US" dirty="0"/>
          </a:p>
          <a:p>
            <a:pPr lvl="1"/>
            <a:r>
              <a:rPr lang="en-US" dirty="0"/>
              <a:t>Milligram percent (mg %)</a:t>
            </a:r>
          </a:p>
          <a:p>
            <a:pPr lvl="1"/>
            <a:r>
              <a:rPr lang="en-US" dirty="0" err="1"/>
              <a:t>Osmolarity</a:t>
            </a:r>
            <a:r>
              <a:rPr lang="en-US" dirty="0"/>
              <a:t> (</a:t>
            </a:r>
            <a:r>
              <a:rPr lang="en-US" dirty="0" err="1"/>
              <a:t>osm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937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E063A1-DEB5-264C-9D99-07713334B8FD}"/>
              </a:ext>
            </a:extLst>
          </p:cNvPr>
          <p:cNvSpPr txBox="1">
            <a:spLocks/>
          </p:cNvSpPr>
          <p:nvPr/>
        </p:nvSpPr>
        <p:spPr bwMode="auto">
          <a:xfrm>
            <a:off x="2295938" y="142022"/>
            <a:ext cx="8919057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4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Concentration of Solutions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9FC170E-5DFB-CF48-9623-B355BC0E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391443"/>
            <a:ext cx="8686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Molarity (M)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 concentration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moles of solute (n) per liter of solution (L).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Molarity –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the concentration of a solution (how much solute is in a volume of solution)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News Gothic MT"/>
                <a:cs typeface="News Gothic MT"/>
              </a:rPr>
              <a:t>No. of moles = </a:t>
            </a:r>
            <a:r>
              <a:rPr lang="en-US" dirty="0" err="1">
                <a:solidFill>
                  <a:schemeClr val="tx1"/>
                </a:solidFill>
                <a:latin typeface="News Gothic MT"/>
                <a:cs typeface="News Gothic MT"/>
              </a:rPr>
              <a:t>Wt</a:t>
            </a:r>
            <a:r>
              <a:rPr lang="en-US" baseline="-25000" dirty="0" err="1">
                <a:solidFill>
                  <a:schemeClr val="tx1"/>
                </a:solidFill>
                <a:latin typeface="News Gothic MT"/>
                <a:cs typeface="News Gothic MT"/>
              </a:rPr>
              <a:t>g</a:t>
            </a:r>
            <a:r>
              <a:rPr lang="en-US" baseline="30000" dirty="0">
                <a:solidFill>
                  <a:schemeClr val="tx1"/>
                </a:solidFill>
                <a:latin typeface="News Gothic MT"/>
                <a:cs typeface="News Gothic MT"/>
              </a:rPr>
              <a:t> </a:t>
            </a:r>
            <a:r>
              <a:rPr lang="en-US" dirty="0">
                <a:solidFill>
                  <a:schemeClr val="tx1"/>
                </a:solidFill>
                <a:latin typeface="News Gothic MT"/>
                <a:cs typeface="News Gothic MT"/>
              </a:rPr>
              <a:t>/MWT (molecular weight)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F8CFCFDC-DBCF-024E-895D-67CE67C0CCDA}"/>
              </a:ext>
            </a:extLst>
          </p:cNvPr>
          <p:cNvSpPr/>
          <p:nvPr/>
        </p:nvSpPr>
        <p:spPr bwMode="auto">
          <a:xfrm>
            <a:off x="1801906" y="3543807"/>
            <a:ext cx="5674659" cy="914400"/>
          </a:xfrm>
          <a:prstGeom prst="roundRect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EEFC2D-2936-9149-96AF-C347F403521F}"/>
              </a:ext>
            </a:extLst>
          </p:cNvPr>
          <p:cNvCxnSpPr/>
          <p:nvPr/>
        </p:nvCxnSpPr>
        <p:spPr>
          <a:xfrm>
            <a:off x="3585591" y="3872268"/>
            <a:ext cx="2819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25465C-B9DF-4A47-ADB3-F71EA56AF22D}"/>
              </a:ext>
            </a:extLst>
          </p:cNvPr>
          <p:cNvSpPr txBox="1"/>
          <p:nvPr/>
        </p:nvSpPr>
        <p:spPr>
          <a:xfrm>
            <a:off x="4030350" y="3543807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No. of moles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47CA6-9325-4E4B-8BE9-FC8C80F471F4}"/>
              </a:ext>
            </a:extLst>
          </p:cNvPr>
          <p:cNvSpPr txBox="1"/>
          <p:nvPr/>
        </p:nvSpPr>
        <p:spPr>
          <a:xfrm>
            <a:off x="3601279" y="393541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Volume of solution in 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6F792-BEA7-2C4C-84FA-76051C99F94A}"/>
              </a:ext>
            </a:extLst>
          </p:cNvPr>
          <p:cNvSpPr txBox="1"/>
          <p:nvPr/>
        </p:nvSpPr>
        <p:spPr>
          <a:xfrm>
            <a:off x="2621593" y="3643029"/>
            <a:ext cx="887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M =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81796-3444-2A4F-810F-74AEF32B7232}"/>
              </a:ext>
            </a:extLst>
          </p:cNvPr>
          <p:cNvSpPr/>
          <p:nvPr/>
        </p:nvSpPr>
        <p:spPr>
          <a:xfrm>
            <a:off x="1207994" y="331909"/>
            <a:ext cx="93266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News Gothic MT"/>
                <a:cs typeface="News Gothic MT"/>
              </a:rPr>
              <a:t>             No. of moles = </a:t>
            </a:r>
            <a:r>
              <a:rPr lang="en-US" sz="2000" dirty="0" err="1">
                <a:solidFill>
                  <a:srgbClr val="C00000"/>
                </a:solidFill>
                <a:latin typeface="News Gothic MT"/>
                <a:cs typeface="News Gothic MT"/>
              </a:rPr>
              <a:t>Wt</a:t>
            </a:r>
            <a:r>
              <a:rPr lang="en-US" sz="2000" baseline="-25000" dirty="0" err="1">
                <a:solidFill>
                  <a:srgbClr val="C00000"/>
                </a:solidFill>
                <a:latin typeface="News Gothic MT"/>
                <a:cs typeface="News Gothic MT"/>
              </a:rPr>
              <a:t>g</a:t>
            </a:r>
            <a:r>
              <a:rPr lang="en-US" sz="2000" baseline="30000" dirty="0">
                <a:solidFill>
                  <a:srgbClr val="C00000"/>
                </a:solidFill>
                <a:latin typeface="News Gothic MT"/>
                <a:cs typeface="News Gothic M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News Gothic MT"/>
                <a:cs typeface="News Gothic MT"/>
              </a:rPr>
              <a:t>/MWT (molecular weight) </a:t>
            </a:r>
          </a:p>
          <a:p>
            <a:endParaRPr lang="en-US" sz="2000" dirty="0">
              <a:latin typeface="News Gothic MT"/>
              <a:cs typeface="News Gothic MT"/>
            </a:endParaRPr>
          </a:p>
          <a:p>
            <a:r>
              <a:rPr lang="en-US" sz="2400" b="1" dirty="0">
                <a:latin typeface="News Gothic MT"/>
                <a:cs typeface="News Gothic MT"/>
              </a:rPr>
              <a:t>1 mole contains Avogadro’s number of molecules per liter (6.023 x 10</a:t>
            </a:r>
            <a:r>
              <a:rPr lang="en-US" sz="2400" b="1" baseline="30000" dirty="0">
                <a:latin typeface="News Gothic MT"/>
                <a:cs typeface="News Gothic MT"/>
              </a:rPr>
              <a:t>23</a:t>
            </a:r>
            <a:r>
              <a:rPr lang="en-US" sz="2400" b="1" dirty="0">
                <a:latin typeface="News Gothic MT"/>
                <a:cs typeface="News Gothic MT"/>
              </a:rPr>
              <a:t>).</a:t>
            </a:r>
          </a:p>
          <a:p>
            <a:endParaRPr lang="en-US" sz="2000" dirty="0"/>
          </a:p>
          <a:p>
            <a:r>
              <a:rPr lang="en-US" sz="2000" dirty="0"/>
              <a:t>* So 1mole of Na</a:t>
            </a:r>
            <a:r>
              <a:rPr lang="en-US" sz="2000" baseline="30000" dirty="0"/>
              <a:t>+ </a:t>
            </a:r>
            <a:r>
              <a:rPr lang="en-US" sz="2000" dirty="0"/>
              <a:t>means =  6.023x10</a:t>
            </a:r>
            <a:r>
              <a:rPr lang="en-US" sz="2000" baseline="30000" dirty="0"/>
              <a:t>23 </a:t>
            </a:r>
            <a:r>
              <a:rPr lang="en-US" sz="2000" dirty="0"/>
              <a:t>numbers of Na</a:t>
            </a:r>
            <a:r>
              <a:rPr lang="en-US" sz="2000" baseline="30000" dirty="0"/>
              <a:t>+ </a:t>
            </a:r>
          </a:p>
          <a:p>
            <a:r>
              <a:rPr lang="en-US" sz="2000" dirty="0"/>
              <a:t>* 1mole of H</a:t>
            </a:r>
            <a:r>
              <a:rPr lang="en-US" sz="2000" baseline="-25000" dirty="0"/>
              <a:t>2</a:t>
            </a:r>
            <a:r>
              <a:rPr lang="en-US" sz="2000" dirty="0"/>
              <a:t>O means =  6.023x10</a:t>
            </a:r>
            <a:r>
              <a:rPr lang="en-US" sz="2000" baseline="30000" dirty="0"/>
              <a:t>23 </a:t>
            </a:r>
            <a:r>
              <a:rPr lang="en-US" sz="2000" dirty="0"/>
              <a:t>numbers of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  <a:p>
            <a:endParaRPr lang="en-US" sz="2000" dirty="0">
              <a:latin typeface="News Gothic MT"/>
              <a:cs typeface="News Gothic MT"/>
            </a:endParaRPr>
          </a:p>
          <a:p>
            <a:endParaRPr lang="en-US" sz="2000" dirty="0">
              <a:latin typeface="News Gothic MT"/>
              <a:cs typeface="News Gothic MT"/>
            </a:endParaRPr>
          </a:p>
          <a:p>
            <a:r>
              <a:rPr lang="en-US" sz="2400" b="1" dirty="0">
                <a:latin typeface="News Gothic MT"/>
                <a:cs typeface="News Gothic MT"/>
              </a:rPr>
              <a:t>Molar concentrations are usually given in square brackets.</a:t>
            </a:r>
          </a:p>
          <a:p>
            <a:endParaRPr lang="en-US" sz="2000" dirty="0">
              <a:latin typeface="News Gothic MT"/>
              <a:cs typeface="News Gothic MT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[X]= molarity of X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lvl="1" indent="0">
              <a:buNone/>
            </a:pPr>
            <a:endParaRPr lang="en-US" sz="2000" dirty="0">
              <a:latin typeface="News Gothic MT"/>
              <a:cs typeface="News Gothic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0B792-6B2D-7049-94D8-91CF6668B9B7}"/>
              </a:ext>
            </a:extLst>
          </p:cNvPr>
          <p:cNvSpPr txBox="1"/>
          <p:nvPr/>
        </p:nvSpPr>
        <p:spPr>
          <a:xfrm flipH="1">
            <a:off x="3040118" y="4702968"/>
            <a:ext cx="25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325D8-ECCC-F644-8E45-380741761C49}"/>
              </a:ext>
            </a:extLst>
          </p:cNvPr>
          <p:cNvSpPr txBox="1"/>
          <p:nvPr/>
        </p:nvSpPr>
        <p:spPr>
          <a:xfrm>
            <a:off x="1131794" y="4477382"/>
            <a:ext cx="72692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ews Gothic MT"/>
              <a:cs typeface="News Gothic MT"/>
            </a:endParaRPr>
          </a:p>
          <a:p>
            <a:pPr lvl="1"/>
            <a:r>
              <a:rPr lang="en-US" sz="2000" dirty="0">
                <a:solidFill>
                  <a:srgbClr val="008000"/>
                </a:solidFill>
                <a:latin typeface="News Gothic MT"/>
                <a:cs typeface="News Gothic MT"/>
              </a:rPr>
              <a:t>Example: </a:t>
            </a:r>
            <a:r>
              <a:rPr lang="en-US" sz="2000" dirty="0">
                <a:latin typeface="News Gothic MT"/>
                <a:cs typeface="News Gothic MT"/>
              </a:rPr>
              <a:t>[H  ] = molarity of hydrogen ion</a:t>
            </a:r>
          </a:p>
          <a:p>
            <a:pPr marL="349250" lvl="1" indent="0">
              <a:buNone/>
            </a:pPr>
            <a:r>
              <a:rPr lang="en-US" sz="2000" dirty="0">
                <a:latin typeface="News Gothic MT"/>
                <a:cs typeface="News Gothic MT"/>
              </a:rPr>
              <a:t>		[NaOH] = molarity of Sodium Hydroxide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      [</a:t>
            </a:r>
            <a:r>
              <a:rPr lang="en-US" altLang="en-US" sz="2000" b="1" dirty="0">
                <a:cs typeface="Times New Roman" panose="02020603050405020304" pitchFamily="18" charset="0"/>
              </a:rPr>
              <a:t>Nacl</a:t>
            </a:r>
            <a:r>
              <a:rPr lang="en-US" altLang="en-US" sz="2000" b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000" b="1" dirty="0">
                <a:cs typeface="Times New Roman" panose="02020603050405020304" pitchFamily="18" charset="0"/>
              </a:rPr>
              <a:t>= 2.5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9A553231-F9E3-1842-98E6-8A20DF9290C0}"/>
              </a:ext>
            </a:extLst>
          </p:cNvPr>
          <p:cNvSpPr txBox="1"/>
          <p:nvPr/>
        </p:nvSpPr>
        <p:spPr>
          <a:xfrm>
            <a:off x="2247900" y="568101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Be careful not to get molarity and moles mixed up. </a:t>
            </a:r>
          </a:p>
          <a:p>
            <a:endParaRPr lang="en-CA" sz="2400" b="1" u="sng" dirty="0"/>
          </a:p>
          <a:p>
            <a:r>
              <a:rPr lang="en-CA" sz="2400" b="1" u="sng" dirty="0"/>
              <a:t>Moles</a:t>
            </a:r>
            <a:r>
              <a:rPr lang="en-CA" sz="2400" dirty="0"/>
              <a:t> measures the amount of </a:t>
            </a:r>
            <a:r>
              <a:rPr lang="en-CA" sz="2400" dirty="0">
                <a:highlight>
                  <a:srgbClr val="FFFF00"/>
                </a:highlight>
              </a:rPr>
              <a:t>SOLUTE</a:t>
            </a:r>
            <a:r>
              <a:rPr lang="en-CA" sz="2400" dirty="0"/>
              <a:t>  you have. </a:t>
            </a:r>
          </a:p>
          <a:p>
            <a:endParaRPr lang="en-CA" sz="2400" b="1" u="sng" dirty="0"/>
          </a:p>
          <a:p>
            <a:r>
              <a:rPr lang="en-CA" sz="2400" b="1" u="sng" dirty="0"/>
              <a:t>Molarity </a:t>
            </a:r>
            <a:r>
              <a:rPr lang="en-CA" sz="2400" dirty="0"/>
              <a:t>measures the concentration of the </a:t>
            </a:r>
            <a:r>
              <a:rPr lang="en-CA" sz="2400" dirty="0">
                <a:highlight>
                  <a:srgbClr val="FFFF00"/>
                </a:highlight>
              </a:rPr>
              <a:t>SOLUTION</a:t>
            </a:r>
            <a:r>
              <a:rPr lang="en-CA" sz="2400" dirty="0"/>
              <a:t>. </a:t>
            </a:r>
            <a:endParaRPr lang="en-CA" sz="2400" b="1" u="sng" dirty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molarity.gif">
            <a:extLst>
              <a:ext uri="{FF2B5EF4-FFF2-40B4-BE49-F238E27FC236}">
                <a16:creationId xmlns:a16="http://schemas.microsoft.com/office/drawing/2014/main" id="{918FE313-8176-C749-9045-EEC6A7319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13" y="2810435"/>
            <a:ext cx="537636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5545D8-8148-AF40-AEAE-6895F63F0727}"/>
              </a:ext>
            </a:extLst>
          </p:cNvPr>
          <p:cNvSpPr/>
          <p:nvPr/>
        </p:nvSpPr>
        <p:spPr>
          <a:xfrm>
            <a:off x="1280490" y="5646238"/>
            <a:ext cx="8481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common rearrangements: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A076-52BB-3445-8C81-3A530AA49BBF}"/>
              </a:ext>
            </a:extLst>
          </p:cNvPr>
          <p:cNvSpPr txBox="1"/>
          <p:nvPr/>
        </p:nvSpPr>
        <p:spPr>
          <a:xfrm>
            <a:off x="6368905" y="5463241"/>
            <a:ext cx="100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AB2C4-867A-114E-BF59-F80D7EEC2578}"/>
              </a:ext>
            </a:extLst>
          </p:cNvPr>
          <p:cNvSpPr txBox="1"/>
          <p:nvPr/>
        </p:nvSpPr>
        <p:spPr>
          <a:xfrm>
            <a:off x="4532838" y="5616656"/>
            <a:ext cx="183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 (L) = n (mole)</a:t>
            </a:r>
          </a:p>
          <a:p>
            <a:r>
              <a:rPr lang="en-US" b="1" dirty="0"/>
              <a:t>                   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83446-7349-C049-AA2E-B37CE213957E}"/>
              </a:ext>
            </a:extLst>
          </p:cNvPr>
          <p:cNvCxnSpPr/>
          <p:nvPr/>
        </p:nvCxnSpPr>
        <p:spPr>
          <a:xfrm>
            <a:off x="5366499" y="5939822"/>
            <a:ext cx="7295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4C7F87-AD52-A641-ADF6-18088D7FB597}"/>
              </a:ext>
            </a:extLst>
          </p:cNvPr>
          <p:cNvSpPr txBox="1"/>
          <p:nvPr/>
        </p:nvSpPr>
        <p:spPr>
          <a:xfrm>
            <a:off x="7245546" y="5615744"/>
            <a:ext cx="18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(mole)= M x V</a:t>
            </a:r>
          </a:p>
        </p:txBody>
      </p:sp>
    </p:spTree>
    <p:extLst>
      <p:ext uri="{BB962C8B-B14F-4D97-AF65-F5344CB8AC3E}">
        <p14:creationId xmlns:p14="http://schemas.microsoft.com/office/powerpoint/2010/main" val="30652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1FC427-FE26-BB49-8833-F881B2FB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593" y="0"/>
            <a:ext cx="8042276" cy="1336956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Molarity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A49BE4-A9BB-224F-B43D-5C98CBA40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518" y="1797424"/>
            <a:ext cx="719417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Examples:</a:t>
            </a:r>
          </a:p>
          <a:p>
            <a:pPr lvl="1"/>
            <a:r>
              <a:rPr lang="en-US" dirty="0"/>
              <a:t>A solution of NaCL</a:t>
            </a:r>
            <a:r>
              <a:rPr lang="en-US" baseline="-25000" dirty="0"/>
              <a:t>2</a:t>
            </a:r>
            <a:r>
              <a:rPr lang="en-US" dirty="0"/>
              <a:t> had 0.8 moles of solute in 2 liters of solution. What is its molarity?</a:t>
            </a:r>
          </a:p>
          <a:p>
            <a:pPr>
              <a:buNone/>
            </a:pPr>
            <a:r>
              <a:rPr lang="en-US" dirty="0"/>
              <a:t>			</a:t>
            </a:r>
          </a:p>
          <a:p>
            <a:pPr>
              <a:buNone/>
            </a:pPr>
            <a:r>
              <a:rPr lang="en-US" dirty="0"/>
              <a:t>M =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M =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M = 0.4 </a:t>
            </a:r>
            <a:r>
              <a:rPr lang="en-US" dirty="0">
                <a:solidFill>
                  <a:srgbClr val="C00000"/>
                </a:solidFill>
              </a:rPr>
              <a:t>molar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3F16B-E6D3-2D47-B724-19E3F96D13D7}"/>
              </a:ext>
            </a:extLst>
          </p:cNvPr>
          <p:cNvSpPr txBox="1"/>
          <p:nvPr/>
        </p:nvSpPr>
        <p:spPr>
          <a:xfrm>
            <a:off x="3805518" y="3083628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no. of moles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04312-D814-B441-8DFB-AFADA12F5BBF}"/>
              </a:ext>
            </a:extLst>
          </p:cNvPr>
          <p:cNvCxnSpPr/>
          <p:nvPr/>
        </p:nvCxnSpPr>
        <p:spPr>
          <a:xfrm>
            <a:off x="3688977" y="3504944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629742-0B72-DC45-905F-AA9244327918}"/>
              </a:ext>
            </a:extLst>
          </p:cNvPr>
          <p:cNvSpPr txBox="1"/>
          <p:nvPr/>
        </p:nvSpPr>
        <p:spPr>
          <a:xfrm>
            <a:off x="3621088" y="354684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volume of solution in 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1B4D7-5A36-004D-AA60-AB00301DBF8D}"/>
              </a:ext>
            </a:extLst>
          </p:cNvPr>
          <p:cNvSpPr txBox="1"/>
          <p:nvPr/>
        </p:nvSpPr>
        <p:spPr>
          <a:xfrm>
            <a:off x="3805518" y="482802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011BC-C855-4D4D-90C6-DD8E5A6C11A3}"/>
              </a:ext>
            </a:extLst>
          </p:cNvPr>
          <p:cNvSpPr txBox="1"/>
          <p:nvPr/>
        </p:nvSpPr>
        <p:spPr>
          <a:xfrm>
            <a:off x="3684495" y="422761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0.8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795B84-A21E-0B44-AF96-87E7DD877CA4}"/>
              </a:ext>
            </a:extLst>
          </p:cNvPr>
          <p:cNvCxnSpPr/>
          <p:nvPr/>
        </p:nvCxnSpPr>
        <p:spPr>
          <a:xfrm>
            <a:off x="3691218" y="4788634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55FB0E-1FFB-7F4E-AA7F-BB7049C8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969" y="35232"/>
            <a:ext cx="4591984" cy="133695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Molarity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DF4BB4-AE39-404B-BBFC-E77F65C8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771" y="1740432"/>
            <a:ext cx="10462840" cy="525392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Examples: </a:t>
            </a:r>
            <a:r>
              <a:rPr lang="en-US" dirty="0">
                <a:solidFill>
                  <a:srgbClr val="595959"/>
                </a:solidFill>
              </a:rPr>
              <a:t>How many </a:t>
            </a:r>
            <a:r>
              <a:rPr lang="en-US" dirty="0">
                <a:solidFill>
                  <a:srgbClr val="C00000"/>
                </a:solidFill>
              </a:rPr>
              <a:t>grams</a:t>
            </a:r>
            <a:r>
              <a:rPr lang="en-US" dirty="0">
                <a:solidFill>
                  <a:srgbClr val="595959"/>
                </a:solidFill>
              </a:rPr>
              <a:t> of solid </a:t>
            </a:r>
            <a:r>
              <a:rPr lang="en-US" dirty="0" err="1">
                <a:solidFill>
                  <a:srgbClr val="595959"/>
                </a:solidFill>
              </a:rPr>
              <a:t>NaOH</a:t>
            </a:r>
            <a:r>
              <a:rPr lang="en-US" dirty="0">
                <a:solidFill>
                  <a:srgbClr val="595959"/>
                </a:solidFill>
              </a:rPr>
              <a:t> are required to prepared 500 ml of 0.04 M solution?</a:t>
            </a:r>
          </a:p>
          <a:p>
            <a:pPr>
              <a:buNone/>
            </a:pPr>
            <a:r>
              <a:rPr lang="en-US" dirty="0">
                <a:solidFill>
                  <a:srgbClr val="595959"/>
                </a:solidFill>
              </a:rPr>
              <a:t>	</a:t>
            </a:r>
            <a:r>
              <a:rPr lang="en-US" sz="2700" dirty="0">
                <a:solidFill>
                  <a:srgbClr val="595959"/>
                </a:solidFill>
              </a:rPr>
              <a:t>		</a:t>
            </a:r>
          </a:p>
          <a:p>
            <a:pPr>
              <a:buNone/>
            </a:pPr>
            <a:r>
              <a:rPr lang="en-US" sz="2700" dirty="0">
                <a:solidFill>
                  <a:srgbClr val="595959"/>
                </a:solidFill>
              </a:rPr>
              <a:t>M = </a:t>
            </a:r>
          </a:p>
          <a:p>
            <a:pPr>
              <a:buNone/>
            </a:pPr>
            <a:endParaRPr lang="en-US" sz="2700" dirty="0">
              <a:solidFill>
                <a:srgbClr val="595959"/>
              </a:solidFill>
            </a:endParaRPr>
          </a:p>
          <a:p>
            <a:pPr>
              <a:buNone/>
            </a:pPr>
            <a:r>
              <a:rPr lang="en-US" sz="2700" dirty="0">
                <a:solidFill>
                  <a:srgbClr val="595959"/>
                </a:solidFill>
              </a:rPr>
              <a:t>500 ml = 500  </a:t>
            </a:r>
            <a:r>
              <a:rPr lang="en-US" sz="2700" dirty="0">
                <a:solidFill>
                  <a:srgbClr val="595959"/>
                </a:solidFill>
                <a:latin typeface="Traditional Arabic"/>
                <a:cs typeface="Traditional Arabic"/>
              </a:rPr>
              <a:t>÷</a:t>
            </a:r>
            <a:r>
              <a:rPr lang="en-US" sz="2700" dirty="0">
                <a:solidFill>
                  <a:srgbClr val="595959"/>
                </a:solidFill>
              </a:rPr>
              <a:t> 1000 = 0.5 L                         M= </a:t>
            </a:r>
          </a:p>
          <a:p>
            <a:pPr>
              <a:buNone/>
            </a:pPr>
            <a:r>
              <a:rPr lang="en-US" sz="2700" dirty="0">
                <a:solidFill>
                  <a:srgbClr val="595959"/>
                </a:solidFill>
              </a:rPr>
              <a:t>	no. of moles = 0.04 </a:t>
            </a:r>
            <a:r>
              <a:rPr lang="en-US" sz="2700" dirty="0">
                <a:solidFill>
                  <a:srgbClr val="595959"/>
                </a:solidFill>
                <a:latin typeface="Traditional Arabic"/>
                <a:cs typeface="Traditional Arabic"/>
              </a:rPr>
              <a:t>× 0.5</a:t>
            </a:r>
          </a:p>
          <a:p>
            <a:pPr>
              <a:buNone/>
            </a:pPr>
            <a:r>
              <a:rPr lang="en-US" sz="2700" dirty="0">
                <a:solidFill>
                  <a:srgbClr val="595959"/>
                </a:solidFill>
              </a:rPr>
              <a:t>	no. of moles = 0.02 mole</a:t>
            </a:r>
          </a:p>
          <a:p>
            <a:pPr>
              <a:buNone/>
            </a:pPr>
            <a:r>
              <a:rPr lang="en-US" sz="2700" dirty="0">
                <a:solidFill>
                  <a:srgbClr val="595959"/>
                </a:solidFill>
              </a:rPr>
              <a:t>	no. of moles =</a:t>
            </a:r>
          </a:p>
          <a:p>
            <a:pPr>
              <a:buNone/>
            </a:pPr>
            <a:r>
              <a:rPr lang="en-US" sz="2700" dirty="0">
                <a:solidFill>
                  <a:srgbClr val="595959"/>
                </a:solidFill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40373-9164-2D4D-8076-8779CFD1E8A4}"/>
              </a:ext>
            </a:extLst>
          </p:cNvPr>
          <p:cNvSpPr txBox="1"/>
          <p:nvPr/>
        </p:nvSpPr>
        <p:spPr>
          <a:xfrm>
            <a:off x="2181482" y="2773086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no. of moles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93FF0-1DAA-8642-84E5-CBD474481F14}"/>
              </a:ext>
            </a:extLst>
          </p:cNvPr>
          <p:cNvSpPr txBox="1"/>
          <p:nvPr/>
        </p:nvSpPr>
        <p:spPr>
          <a:xfrm>
            <a:off x="2045368" y="327494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2687AF-2B3C-3E4F-85D0-697C47CDEA52}"/>
              </a:ext>
            </a:extLst>
          </p:cNvPr>
          <p:cNvCxnSpPr/>
          <p:nvPr/>
        </p:nvCxnSpPr>
        <p:spPr>
          <a:xfrm>
            <a:off x="1947769" y="3212136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2D574B-FE88-2C4E-9CEB-B4785E01BAF9}"/>
              </a:ext>
            </a:extLst>
          </p:cNvPr>
          <p:cNvSpPr txBox="1"/>
          <p:nvPr/>
        </p:nvSpPr>
        <p:spPr>
          <a:xfrm>
            <a:off x="4191582" y="560293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weight in 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3AA00-5BC9-6740-86FB-272095C0F56C}"/>
              </a:ext>
            </a:extLst>
          </p:cNvPr>
          <p:cNvSpPr txBox="1"/>
          <p:nvPr/>
        </p:nvSpPr>
        <p:spPr>
          <a:xfrm>
            <a:off x="4191582" y="598057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molecular weight (MWT)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7F7F6D-A027-6040-A8DB-AC05FFCAC9E8}"/>
              </a:ext>
            </a:extLst>
          </p:cNvPr>
          <p:cNvCxnSpPr/>
          <p:nvPr/>
        </p:nvCxnSpPr>
        <p:spPr>
          <a:xfrm>
            <a:off x="4126833" y="5970683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DF6098-70F0-B744-BE9A-4DED3BC443E6}"/>
              </a:ext>
            </a:extLst>
          </p:cNvPr>
          <p:cNvCxnSpPr/>
          <p:nvPr/>
        </p:nvCxnSpPr>
        <p:spPr>
          <a:xfrm>
            <a:off x="5339931" y="4356242"/>
            <a:ext cx="162709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E4E229-BFE8-2041-A194-BCA7A8511BC6}"/>
              </a:ext>
            </a:extLst>
          </p:cNvPr>
          <p:cNvSpPr txBox="1"/>
          <p:nvPr/>
        </p:nvSpPr>
        <p:spPr>
          <a:xfrm>
            <a:off x="7954692" y="3934678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no. of moles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6B021A-88CF-2E46-BA2A-38FD98083564}"/>
              </a:ext>
            </a:extLst>
          </p:cNvPr>
          <p:cNvSpPr txBox="1"/>
          <p:nvPr/>
        </p:nvSpPr>
        <p:spPr>
          <a:xfrm>
            <a:off x="7818578" y="443653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309E13-3F94-D848-82C4-D1D908E31FEA}"/>
              </a:ext>
            </a:extLst>
          </p:cNvPr>
          <p:cNvCxnSpPr>
            <a:cxnSpLocks/>
          </p:cNvCxnSpPr>
          <p:nvPr/>
        </p:nvCxnSpPr>
        <p:spPr>
          <a:xfrm>
            <a:off x="7720979" y="4373728"/>
            <a:ext cx="2610137" cy="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CBCA6-EE7B-A040-831F-EE7206D8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249" y="806823"/>
            <a:ext cx="9159501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	MWT of NaOH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MWT  = 23 + ( 16 + 1) = 40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Wt</a:t>
            </a:r>
            <a:r>
              <a:rPr lang="en-US" dirty="0"/>
              <a:t> in grams = no. of moles </a:t>
            </a:r>
            <a:r>
              <a:rPr lang="en-US" dirty="0">
                <a:latin typeface="Traditional Arabic"/>
                <a:cs typeface="Traditional Arabic"/>
              </a:rPr>
              <a:t>× </a:t>
            </a:r>
            <a:r>
              <a:rPr lang="en-US" dirty="0">
                <a:latin typeface="+mj-lt"/>
                <a:cs typeface="Traditional Arabic"/>
              </a:rPr>
              <a:t>MWT</a:t>
            </a:r>
          </a:p>
          <a:p>
            <a:pPr>
              <a:buNone/>
            </a:pPr>
            <a:r>
              <a:rPr lang="en-US" dirty="0"/>
              <a:t>			wt in grams = 0.02 </a:t>
            </a:r>
            <a:r>
              <a:rPr lang="en-US" dirty="0">
                <a:latin typeface="Traditional Arabic"/>
                <a:cs typeface="Traditional Arabic"/>
              </a:rPr>
              <a:t>× </a:t>
            </a:r>
            <a:r>
              <a:rPr lang="en-US" dirty="0">
                <a:latin typeface="+mj-lt"/>
                <a:cs typeface="Traditional Arabic"/>
              </a:rPr>
              <a:t>40</a:t>
            </a:r>
          </a:p>
          <a:p>
            <a:pPr>
              <a:buNone/>
            </a:pPr>
            <a:r>
              <a:rPr lang="en-US" dirty="0"/>
              <a:t>			wt in grams = 0.8 grams OR 0.8g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779793-91C8-4A43-8814-1E51ABF0E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06758"/>
              </p:ext>
            </p:extLst>
          </p:nvPr>
        </p:nvGraphicFramePr>
        <p:xfrm>
          <a:off x="2675965" y="1532750"/>
          <a:ext cx="4845984" cy="1360170"/>
        </p:xfrm>
        <a:graphic>
          <a:graphicData uri="http://schemas.openxmlformats.org/drawingml/2006/table">
            <a:tbl>
              <a:tblPr/>
              <a:tblGrid>
                <a:gridCol w="1071391">
                  <a:extLst>
                    <a:ext uri="{9D8B030D-6E8A-4147-A177-3AD203B41FA5}">
                      <a16:colId xmlns:a16="http://schemas.microsoft.com/office/drawing/2014/main" val="2176046473"/>
                    </a:ext>
                  </a:extLst>
                </a:gridCol>
                <a:gridCol w="1071391">
                  <a:extLst>
                    <a:ext uri="{9D8B030D-6E8A-4147-A177-3AD203B41FA5}">
                      <a16:colId xmlns:a16="http://schemas.microsoft.com/office/drawing/2014/main" val="3080178497"/>
                    </a:ext>
                  </a:extLst>
                </a:gridCol>
                <a:gridCol w="2703202">
                  <a:extLst>
                    <a:ext uri="{9D8B030D-6E8A-4147-A177-3AD203B41FA5}">
                      <a16:colId xmlns:a16="http://schemas.microsoft.com/office/drawing/2014/main" val="3929081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Element</a:t>
                      </a:r>
                      <a:r>
                        <a:rPr lang="en-US"/>
                        <a:t> 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Symbol</a:t>
                      </a:r>
                      <a:r>
                        <a:rPr lang="en-US"/>
                        <a:t> 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Atomic Mass</a:t>
                      </a:r>
                      <a:r>
                        <a:rPr lang="en-US" dirty="0"/>
                        <a:t> 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249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rgbClr val="699065"/>
                          </a:solidFill>
                          <a:effectLst/>
                          <a:hlinkClick r:id="rId2"/>
                        </a:rPr>
                        <a:t>Sodium</a:t>
                      </a:r>
                      <a:endParaRPr lang="en-US" u="none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/>
                        <a:t>Na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22.989770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24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none">
                          <a:solidFill>
                            <a:srgbClr val="699065"/>
                          </a:solidFill>
                          <a:effectLst/>
                          <a:hlinkClick r:id="rId3"/>
                        </a:rPr>
                        <a:t>Hydrogen</a:t>
                      </a:r>
                      <a:endParaRPr lang="en-US" u="none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/>
                        <a:t>H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/>
                        <a:t>1.00794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31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none">
                          <a:solidFill>
                            <a:srgbClr val="699065"/>
                          </a:solidFill>
                          <a:effectLst/>
                          <a:hlinkClick r:id="rId4"/>
                        </a:rPr>
                        <a:t>Oxygen</a:t>
                      </a:r>
                      <a:endParaRPr lang="en-US" u="none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/>
                        <a:t>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15.9994</a:t>
                      </a:r>
                      <a:endParaRPr lang="en-US" u="none" dirty="0"/>
                    </a:p>
                  </a:txBody>
                  <a:tcPr>
                    <a:lnL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699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818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5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01E119-5C4E-704B-ABCC-EBCD1DA7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43" y="301598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2- Normality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A028AA-B772-3A41-8760-5A7D1A98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843" y="1794223"/>
            <a:ext cx="9334314" cy="4343400"/>
          </a:xfrm>
        </p:spPr>
        <p:txBody>
          <a:bodyPr>
            <a:normAutofit/>
          </a:bodyPr>
          <a:lstStyle/>
          <a:p>
            <a:r>
              <a:rPr lang="en-US" dirty="0"/>
              <a:t>Is the number of equivalents of solute per liter of solution</a:t>
            </a:r>
          </a:p>
          <a:p>
            <a:pPr>
              <a:buNone/>
            </a:pPr>
            <a:r>
              <a:rPr lang="en-US" dirty="0"/>
              <a:t>				N =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no. of equivalents =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equivalent weight = </a:t>
            </a:r>
          </a:p>
          <a:p>
            <a:pPr>
              <a:buNone/>
            </a:pPr>
            <a:r>
              <a:rPr lang="en-US" dirty="0"/>
              <a:t> n = is the number of replaceable hydrogen (H</a:t>
            </a:r>
            <a:r>
              <a:rPr lang="en-US" baseline="30000" dirty="0"/>
              <a:t>+</a:t>
            </a:r>
            <a:r>
              <a:rPr lang="en-US" dirty="0"/>
              <a:t>  in acids)or hydroxyl ions (OH</a:t>
            </a:r>
            <a:r>
              <a:rPr lang="en-US" baseline="30000" dirty="0"/>
              <a:t>-</a:t>
            </a:r>
            <a:r>
              <a:rPr lang="en-US" dirty="0"/>
              <a:t>  in bases) per molecule 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485A4-C878-604C-8E61-4D4966976FBC}"/>
              </a:ext>
            </a:extLst>
          </p:cNvPr>
          <p:cNvSpPr txBox="1"/>
          <p:nvPr/>
        </p:nvSpPr>
        <p:spPr>
          <a:xfrm>
            <a:off x="5034709" y="220211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no. of equivalents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9B455-6682-8B49-AD36-3993A4F995B1}"/>
              </a:ext>
            </a:extLst>
          </p:cNvPr>
          <p:cNvSpPr txBox="1"/>
          <p:nvPr/>
        </p:nvSpPr>
        <p:spPr>
          <a:xfrm>
            <a:off x="4882309" y="257144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3B43F6-FCEE-164E-A1D7-09D4FB1FE917}"/>
              </a:ext>
            </a:extLst>
          </p:cNvPr>
          <p:cNvCxnSpPr/>
          <p:nvPr/>
        </p:nvCxnSpPr>
        <p:spPr>
          <a:xfrm>
            <a:off x="4882309" y="2583116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795C7D-8EA1-2847-BD7C-52DDBEB89504}"/>
              </a:ext>
            </a:extLst>
          </p:cNvPr>
          <p:cNvSpPr txBox="1"/>
          <p:nvPr/>
        </p:nvSpPr>
        <p:spPr>
          <a:xfrm>
            <a:off x="5568110" y="32290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weight in 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E59A8-19B0-3549-87C4-BC4BC890449A}"/>
              </a:ext>
            </a:extLst>
          </p:cNvPr>
          <p:cNvSpPr txBox="1"/>
          <p:nvPr/>
        </p:nvSpPr>
        <p:spPr>
          <a:xfrm>
            <a:off x="5415710" y="361003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Equivalent weight (EW)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A6B6ED-F6AD-6344-8588-4A4D714FCAC8}"/>
              </a:ext>
            </a:extLst>
          </p:cNvPr>
          <p:cNvCxnSpPr/>
          <p:nvPr/>
        </p:nvCxnSpPr>
        <p:spPr>
          <a:xfrm>
            <a:off x="5415710" y="3610037"/>
            <a:ext cx="2103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AF8C51-FE11-CB4E-9C54-C0063363CECC}"/>
              </a:ext>
            </a:extLst>
          </p:cNvPr>
          <p:cNvSpPr txBox="1"/>
          <p:nvPr/>
        </p:nvSpPr>
        <p:spPr>
          <a:xfrm>
            <a:off x="5415710" y="426762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MWT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4B775-E4A8-E245-82B2-2E31D813B7E6}"/>
              </a:ext>
            </a:extLst>
          </p:cNvPr>
          <p:cNvSpPr txBox="1"/>
          <p:nvPr/>
        </p:nvSpPr>
        <p:spPr>
          <a:xfrm>
            <a:off x="5644310" y="463695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52F5E-31EC-C841-92A9-C95141C59847}"/>
              </a:ext>
            </a:extLst>
          </p:cNvPr>
          <p:cNvCxnSpPr/>
          <p:nvPr/>
        </p:nvCxnSpPr>
        <p:spPr>
          <a:xfrm>
            <a:off x="5491910" y="462529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6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CB51-759F-CC43-A96D-F0F5F94CD08E}"/>
              </a:ext>
            </a:extLst>
          </p:cNvPr>
          <p:cNvSpPr/>
          <p:nvPr/>
        </p:nvSpPr>
        <p:spPr>
          <a:xfrm>
            <a:off x="1143000" y="1498669"/>
            <a:ext cx="91592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Marks distribution</a:t>
            </a:r>
          </a:p>
          <a:p>
            <a:endParaRPr lang="en-US" sz="3200" b="1" dirty="0">
              <a:latin typeface="Times New Roman" panose="02020603050405020304" pitchFamily="18" charset="0"/>
              <a:cs typeface="+mj-cs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+mj-cs"/>
              </a:rPr>
              <a:t>Midterm 1     : 15 marks (15%)</a:t>
            </a:r>
          </a:p>
          <a:p>
            <a:r>
              <a:rPr lang="en-US" sz="2800" dirty="0">
                <a:latin typeface="Times New Roman" panose="02020603050405020304" pitchFamily="18" charset="0"/>
                <a:cs typeface="+mj-cs"/>
              </a:rPr>
              <a:t>Midterm 2     : 15 marks (15%)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Homework and assignments: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5 marks (5%)</a:t>
            </a:r>
          </a:p>
          <a:p>
            <a:r>
              <a:rPr lang="en-US" sz="2800" dirty="0">
                <a:latin typeface="Times New Roman" panose="02020603050405020304" pitchFamily="18" charset="0"/>
                <a:cs typeface="+mj-cs"/>
              </a:rPr>
              <a:t>Lab                : 25 marks (25%)</a:t>
            </a:r>
          </a:p>
          <a:p>
            <a:r>
              <a:rPr lang="en-US" sz="2800" dirty="0">
                <a:latin typeface="Times New Roman" panose="02020603050405020304" pitchFamily="18" charset="0"/>
                <a:cs typeface="+mj-cs"/>
              </a:rPr>
              <a:t>Final exam    : 40 marks (40%)</a:t>
            </a:r>
            <a:endParaRPr lang="en-US" sz="2800" dirty="0">
              <a:effectLst/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269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EEA012-000A-6242-BDDF-0EFBCBBF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576" y="1131866"/>
            <a:ext cx="8042276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n = is the number of electrons gained or lost per molecule (in oxidizing or reducing agents)</a:t>
            </a:r>
          </a:p>
          <a:p>
            <a:pPr lvl="8">
              <a:buNone/>
            </a:pPr>
            <a:endParaRPr lang="en-US" sz="2800" dirty="0"/>
          </a:p>
          <a:p>
            <a:pPr lvl="8">
              <a:buNone/>
            </a:pPr>
            <a:r>
              <a:rPr lang="en-US" sz="2800" dirty="0"/>
              <a:t>N =</a:t>
            </a:r>
          </a:p>
          <a:p>
            <a:pPr lvl="8">
              <a:buNone/>
            </a:pPr>
            <a:endParaRPr lang="en-US" sz="2800" dirty="0"/>
          </a:p>
          <a:p>
            <a:pPr lvl="8">
              <a:buNone/>
            </a:pPr>
            <a:r>
              <a:rPr lang="en-US" sz="2800" dirty="0"/>
              <a:t>N =         	    	   </a:t>
            </a:r>
          </a:p>
          <a:p>
            <a:pPr lvl="8">
              <a:buNone/>
            </a:pPr>
            <a:endParaRPr lang="en-US" sz="2800" dirty="0"/>
          </a:p>
          <a:p>
            <a:pPr lvl="8">
              <a:buNone/>
            </a:pPr>
            <a:r>
              <a:rPr lang="en-US" sz="2800" dirty="0"/>
              <a:t>N =			   	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00903-7CD6-7249-82AE-FCAC30A247E6}"/>
              </a:ext>
            </a:extLst>
          </p:cNvPr>
          <p:cNvSpPr txBox="1"/>
          <p:nvPr/>
        </p:nvSpPr>
        <p:spPr>
          <a:xfrm>
            <a:off x="6369091" y="21829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no. of equivalents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AF6B1-FA94-164F-9E73-DD9DA987C05F}"/>
              </a:ext>
            </a:extLst>
          </p:cNvPr>
          <p:cNvSpPr txBox="1"/>
          <p:nvPr/>
        </p:nvSpPr>
        <p:spPr>
          <a:xfrm>
            <a:off x="6216691" y="255230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581E27-8A10-2644-889F-CA290A8098B4}"/>
              </a:ext>
            </a:extLst>
          </p:cNvPr>
          <p:cNvCxnSpPr/>
          <p:nvPr/>
        </p:nvCxnSpPr>
        <p:spPr>
          <a:xfrm>
            <a:off x="6292891" y="2563977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73342F-61E6-B84E-8C6D-7A881AA49072}"/>
              </a:ext>
            </a:extLst>
          </p:cNvPr>
          <p:cNvSpPr txBox="1"/>
          <p:nvPr/>
        </p:nvSpPr>
        <p:spPr>
          <a:xfrm>
            <a:off x="6445291" y="318524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in 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D2B8F-E8C8-6440-85BF-A0E5EE271EB7}"/>
              </a:ext>
            </a:extLst>
          </p:cNvPr>
          <p:cNvSpPr txBox="1"/>
          <p:nvPr/>
        </p:nvSpPr>
        <p:spPr>
          <a:xfrm>
            <a:off x="6292891" y="356624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Equivalent weight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72523-0959-FE43-9594-D18359DB2E4F}"/>
              </a:ext>
            </a:extLst>
          </p:cNvPr>
          <p:cNvCxnSpPr/>
          <p:nvPr/>
        </p:nvCxnSpPr>
        <p:spPr>
          <a:xfrm flipV="1">
            <a:off x="6292891" y="3566245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17D4A2-6590-864B-9177-68C0DBD79BDA}"/>
              </a:ext>
            </a:extLst>
          </p:cNvPr>
          <p:cNvSpPr txBox="1"/>
          <p:nvPr/>
        </p:nvSpPr>
        <p:spPr>
          <a:xfrm>
            <a:off x="8807491" y="33636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AF955-28B9-124E-B12F-591C9C9C1897}"/>
              </a:ext>
            </a:extLst>
          </p:cNvPr>
          <p:cNvSpPr txBox="1"/>
          <p:nvPr/>
        </p:nvSpPr>
        <p:spPr>
          <a:xfrm>
            <a:off x="6369091" y="41629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weight in gram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6604C5-BE28-1245-A4FA-A1B1E6030AB2}"/>
              </a:ext>
            </a:extLst>
          </p:cNvPr>
          <p:cNvCxnSpPr/>
          <p:nvPr/>
        </p:nvCxnSpPr>
        <p:spPr>
          <a:xfrm flipV="1">
            <a:off x="6292891" y="4519419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0FA313-04C0-124F-A3CE-B9083AB8FC35}"/>
              </a:ext>
            </a:extLst>
          </p:cNvPr>
          <p:cNvSpPr txBox="1"/>
          <p:nvPr/>
        </p:nvSpPr>
        <p:spPr>
          <a:xfrm>
            <a:off x="8731291" y="431657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F31080-FC9A-BE4C-9593-4AF660631432}"/>
              </a:ext>
            </a:extLst>
          </p:cNvPr>
          <p:cNvSpPr txBox="1"/>
          <p:nvPr/>
        </p:nvSpPr>
        <p:spPr>
          <a:xfrm>
            <a:off x="6750091" y="448064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MWT / 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D28F15-06D8-2741-ABA5-55CADC8574BC}"/>
              </a:ext>
            </a:extLst>
          </p:cNvPr>
          <p:cNvSpPr/>
          <p:nvPr/>
        </p:nvSpPr>
        <p:spPr>
          <a:xfrm>
            <a:off x="6445291" y="4571072"/>
            <a:ext cx="1676400" cy="4039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A6EE2-0492-534F-89E4-0A653ACC6062}"/>
              </a:ext>
            </a:extLst>
          </p:cNvPr>
          <p:cNvCxnSpPr>
            <a:cxnSpLocks/>
          </p:cNvCxnSpPr>
          <p:nvPr/>
        </p:nvCxnSpPr>
        <p:spPr>
          <a:xfrm flipV="1">
            <a:off x="6292891" y="4887866"/>
            <a:ext cx="351351" cy="587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913B91C-0CA5-7648-AC85-B472C36D61F5}"/>
              </a:ext>
            </a:extLst>
          </p:cNvPr>
          <p:cNvSpPr txBox="1"/>
          <p:nvPr/>
        </p:nvSpPr>
        <p:spPr>
          <a:xfrm>
            <a:off x="5645191" y="5420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Equivalent weight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BBAA4B-5281-CB4F-8049-97AE84864B64}"/>
              </a:ext>
            </a:extLst>
          </p:cNvPr>
          <p:cNvSpPr/>
          <p:nvPr/>
        </p:nvSpPr>
        <p:spPr>
          <a:xfrm>
            <a:off x="6216691" y="3102675"/>
            <a:ext cx="2053388" cy="10095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88C46C-5877-CC4E-B381-A9F3FBBAFD5F}"/>
              </a:ext>
            </a:extLst>
          </p:cNvPr>
          <p:cNvCxnSpPr>
            <a:cxnSpLocks/>
          </p:cNvCxnSpPr>
          <p:nvPr/>
        </p:nvCxnSpPr>
        <p:spPr>
          <a:xfrm flipV="1">
            <a:off x="4841730" y="3642535"/>
            <a:ext cx="1394224" cy="587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1DE2B07-BC4C-8D42-9FCC-D692086CFC56}"/>
              </a:ext>
            </a:extLst>
          </p:cNvPr>
          <p:cNvSpPr txBox="1"/>
          <p:nvPr/>
        </p:nvSpPr>
        <p:spPr>
          <a:xfrm>
            <a:off x="2917096" y="401788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no. of equivalents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BF5E1A-0144-014F-8099-0FB4BF36E7E5}"/>
              </a:ext>
            </a:extLst>
          </p:cNvPr>
          <p:cNvSpPr txBox="1"/>
          <p:nvPr/>
        </p:nvSpPr>
        <p:spPr>
          <a:xfrm>
            <a:off x="8568835" y="3351197"/>
            <a:ext cx="238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41A3C1-3C49-3949-AAFC-1B2234DF5FFF}"/>
              </a:ext>
            </a:extLst>
          </p:cNvPr>
          <p:cNvSpPr txBox="1"/>
          <p:nvPr/>
        </p:nvSpPr>
        <p:spPr>
          <a:xfrm>
            <a:off x="8516500" y="4316577"/>
            <a:ext cx="238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9" grpId="0" animBg="1"/>
      <p:bldP spid="29" grpId="0"/>
      <p:bldP spid="30" grpId="0" animBg="1"/>
      <p:bldP spid="33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079CE2-9B4F-E44B-B08D-626B249B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71" y="62145"/>
            <a:ext cx="8042276" cy="133695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Normality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BDD38B-4895-3345-AEDA-B080D84B6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263" y="1492625"/>
            <a:ext cx="8042276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		N=</a:t>
            </a:r>
          </a:p>
          <a:p>
            <a:pPr>
              <a:buNone/>
            </a:pPr>
            <a:r>
              <a:rPr lang="en-US" sz="3200" dirty="0"/>
              <a:t>		N =			  </a:t>
            </a:r>
          </a:p>
          <a:p>
            <a:pPr>
              <a:buNone/>
            </a:pPr>
            <a:r>
              <a:rPr lang="en-US" sz="3200" dirty="0"/>
              <a:t>		M = </a:t>
            </a:r>
          </a:p>
          <a:p>
            <a:pPr>
              <a:buNone/>
            </a:pPr>
            <a:r>
              <a:rPr lang="en-US" sz="3200" dirty="0"/>
              <a:t>		M =			  </a:t>
            </a:r>
          </a:p>
          <a:p>
            <a:pPr>
              <a:buNone/>
            </a:pPr>
            <a:r>
              <a:rPr lang="en-US" sz="3200" dirty="0"/>
              <a:t>			</a:t>
            </a:r>
          </a:p>
          <a:p>
            <a:pPr>
              <a:buNone/>
            </a:pPr>
            <a:r>
              <a:rPr lang="en-US" sz="3200" dirty="0"/>
              <a:t>			N = n  </a:t>
            </a:r>
            <a:r>
              <a:rPr lang="en-US" sz="3200" dirty="0">
                <a:latin typeface="Traditional Arabic"/>
                <a:cs typeface="Traditional Arabic"/>
              </a:rPr>
              <a:t>×</a:t>
            </a:r>
            <a:r>
              <a:rPr lang="en-US" sz="3200" dirty="0"/>
              <a:t> M	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  <a:latin typeface="News Gothic MT"/>
                <a:cs typeface="News Gothic MT"/>
              </a:rPr>
              <a:t>For example: </a:t>
            </a:r>
            <a:r>
              <a:rPr lang="en-US" dirty="0">
                <a:latin typeface="News Gothic MT"/>
                <a:cs typeface="News Gothic MT"/>
              </a:rPr>
              <a:t>A 0.01 M solution of H</a:t>
            </a:r>
            <a:r>
              <a:rPr lang="en-US" baseline="-25000" dirty="0">
                <a:latin typeface="News Gothic MT"/>
                <a:cs typeface="News Gothic MT"/>
              </a:rPr>
              <a:t>2</a:t>
            </a:r>
            <a:r>
              <a:rPr lang="en-US" dirty="0">
                <a:latin typeface="News Gothic MT"/>
                <a:cs typeface="News Gothic MT"/>
              </a:rPr>
              <a:t>SO</a:t>
            </a:r>
            <a:r>
              <a:rPr lang="en-US" baseline="-25000" dirty="0">
                <a:latin typeface="News Gothic MT"/>
                <a:cs typeface="News Gothic MT"/>
              </a:rPr>
              <a:t>4</a:t>
            </a:r>
            <a:r>
              <a:rPr lang="en-US" dirty="0">
                <a:latin typeface="News Gothic MT"/>
                <a:cs typeface="News Gothic MT"/>
              </a:rPr>
              <a:t> is 0.02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EB7B0-F46A-8E4F-BEE1-CAE163F089CA}"/>
              </a:ext>
            </a:extLst>
          </p:cNvPr>
          <p:cNvSpPr txBox="1"/>
          <p:nvPr/>
        </p:nvSpPr>
        <p:spPr>
          <a:xfrm>
            <a:off x="3939988" y="20260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weight in gram </a:t>
            </a:r>
            <a:r>
              <a:rPr lang="en-US" dirty="0">
                <a:solidFill>
                  <a:srgbClr val="FF0000"/>
                </a:solidFill>
                <a:latin typeface="Traditional Arabic"/>
                <a:cs typeface="Traditional Arabic"/>
              </a:rPr>
              <a:t>× </a:t>
            </a:r>
            <a:r>
              <a:rPr lang="en-US" dirty="0">
                <a:solidFill>
                  <a:srgbClr val="FF0000"/>
                </a:solidFill>
                <a:latin typeface="+mj-lt"/>
                <a:cs typeface="Traditional Arabic"/>
              </a:rPr>
              <a:t>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1FCC8-0AD6-8446-AEFD-25D274B8491D}"/>
              </a:ext>
            </a:extLst>
          </p:cNvPr>
          <p:cNvSpPr txBox="1"/>
          <p:nvPr/>
        </p:nvSpPr>
        <p:spPr>
          <a:xfrm>
            <a:off x="6302188" y="210222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B0C66-AFE2-2B4E-84E5-AAC725AB2438}"/>
              </a:ext>
            </a:extLst>
          </p:cNvPr>
          <p:cNvSpPr txBox="1"/>
          <p:nvPr/>
        </p:nvSpPr>
        <p:spPr>
          <a:xfrm>
            <a:off x="4473388" y="234370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MWT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DD796-A550-0C44-8934-8090686649CB}"/>
              </a:ext>
            </a:extLst>
          </p:cNvPr>
          <p:cNvCxnSpPr/>
          <p:nvPr/>
        </p:nvCxnSpPr>
        <p:spPr>
          <a:xfrm>
            <a:off x="4016188" y="2330824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761B7D-6B7C-6542-82EE-BCA696E10DB9}"/>
              </a:ext>
            </a:extLst>
          </p:cNvPr>
          <p:cNvSpPr txBox="1"/>
          <p:nvPr/>
        </p:nvSpPr>
        <p:spPr>
          <a:xfrm>
            <a:off x="3863788" y="287589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C0C52-6BB0-F74E-B6D6-07CDDC93636E}"/>
              </a:ext>
            </a:extLst>
          </p:cNvPr>
          <p:cNvCxnSpPr/>
          <p:nvPr/>
        </p:nvCxnSpPr>
        <p:spPr>
          <a:xfrm>
            <a:off x="3939988" y="2940424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C323DB-FD01-8046-B23E-FF377C1EBEA6}"/>
              </a:ext>
            </a:extLst>
          </p:cNvPr>
          <p:cNvSpPr txBox="1"/>
          <p:nvPr/>
        </p:nvSpPr>
        <p:spPr>
          <a:xfrm>
            <a:off x="4118146" y="31690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weight in 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B7665-98A4-F742-8550-42088D829389}"/>
              </a:ext>
            </a:extLst>
          </p:cNvPr>
          <p:cNvSpPr txBox="1"/>
          <p:nvPr/>
        </p:nvSpPr>
        <p:spPr>
          <a:xfrm>
            <a:off x="4499146" y="348549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MWT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423F4C-E62C-4A44-99D5-DB1E5FB58175}"/>
              </a:ext>
            </a:extLst>
          </p:cNvPr>
          <p:cNvCxnSpPr/>
          <p:nvPr/>
        </p:nvCxnSpPr>
        <p:spPr>
          <a:xfrm>
            <a:off x="4092388" y="3511387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089889-4E42-E443-802B-2B882244C88D}"/>
              </a:ext>
            </a:extLst>
          </p:cNvPr>
          <p:cNvSpPr txBox="1"/>
          <p:nvPr/>
        </p:nvSpPr>
        <p:spPr>
          <a:xfrm>
            <a:off x="6327946" y="325689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0768D37-C675-5A48-A3A1-57E60C2407B9}"/>
              </a:ext>
            </a:extLst>
          </p:cNvPr>
          <p:cNvSpPr/>
          <p:nvPr/>
        </p:nvSpPr>
        <p:spPr>
          <a:xfrm>
            <a:off x="3182471" y="4397408"/>
            <a:ext cx="6096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E1F56-DBF2-5042-857D-ADF9EE86B4A4}"/>
              </a:ext>
            </a:extLst>
          </p:cNvPr>
          <p:cNvSpPr txBox="1"/>
          <p:nvPr/>
        </p:nvSpPr>
        <p:spPr>
          <a:xfrm>
            <a:off x="4118146" y="133840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in 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BF41A1-4CF2-914A-8A4C-4C130AF75AE1}"/>
              </a:ext>
            </a:extLst>
          </p:cNvPr>
          <p:cNvCxnSpPr/>
          <p:nvPr/>
        </p:nvCxnSpPr>
        <p:spPr>
          <a:xfrm flipV="1">
            <a:off x="4041946" y="1694861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CF6052-A7A8-6749-9F56-A9B2EBCDE900}"/>
              </a:ext>
            </a:extLst>
          </p:cNvPr>
          <p:cNvSpPr txBox="1"/>
          <p:nvPr/>
        </p:nvSpPr>
        <p:spPr>
          <a:xfrm>
            <a:off x="6480346" y="149201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 volume of solution in 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51349-42E2-EA49-9E4C-FD378DA1376B}"/>
              </a:ext>
            </a:extLst>
          </p:cNvPr>
          <p:cNvSpPr txBox="1"/>
          <p:nvPr/>
        </p:nvSpPr>
        <p:spPr>
          <a:xfrm>
            <a:off x="4499146" y="165608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MWT /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5D1511-549C-CE4D-9C71-E1C4A4047CE8}"/>
              </a:ext>
            </a:extLst>
          </p:cNvPr>
          <p:cNvSpPr txBox="1"/>
          <p:nvPr/>
        </p:nvSpPr>
        <p:spPr>
          <a:xfrm>
            <a:off x="6251746" y="1492019"/>
            <a:ext cx="2524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9665CC-6790-E849-8AFE-7046A2D8F230}"/>
              </a:ext>
            </a:extLst>
          </p:cNvPr>
          <p:cNvSpPr txBox="1"/>
          <p:nvPr/>
        </p:nvSpPr>
        <p:spPr>
          <a:xfrm>
            <a:off x="6149988" y="2152426"/>
            <a:ext cx="2524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CA6F3C-BCBC-1F44-8E0C-DD61158DCCF7}"/>
              </a:ext>
            </a:extLst>
          </p:cNvPr>
          <p:cNvSpPr/>
          <p:nvPr/>
        </p:nvSpPr>
        <p:spPr>
          <a:xfrm>
            <a:off x="4263656" y="2635018"/>
            <a:ext cx="1378490" cy="24087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92AB83-676D-294C-95EA-DDD917615AAC}"/>
              </a:ext>
            </a:extLst>
          </p:cNvPr>
          <p:cNvGrpSpPr/>
          <p:nvPr/>
        </p:nvGrpSpPr>
        <p:grpSpPr>
          <a:xfrm>
            <a:off x="4168588" y="2571092"/>
            <a:ext cx="5893157" cy="691545"/>
            <a:chOff x="4168588" y="2571092"/>
            <a:chExt cx="5893157" cy="691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8B6F6A-4E6F-C34F-8606-7DA948342EE0}"/>
                </a:ext>
              </a:extLst>
            </p:cNvPr>
            <p:cNvSpPr txBox="1"/>
            <p:nvPr/>
          </p:nvSpPr>
          <p:spPr>
            <a:xfrm>
              <a:off x="4168588" y="2571092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95959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no. of moles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285B13-44CB-FC42-9CDD-F68704A814CF}"/>
                </a:ext>
              </a:extLst>
            </p:cNvPr>
            <p:cNvSpPr txBox="1"/>
            <p:nvPr/>
          </p:nvSpPr>
          <p:spPr>
            <a:xfrm>
              <a:off x="7039180" y="2616306"/>
              <a:ext cx="3022565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95959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no. of moles = </a:t>
              </a:r>
              <a:r>
                <a:rPr lang="en-US" dirty="0" err="1">
                  <a:solidFill>
                    <a:srgbClr val="FF0000"/>
                  </a:solidFill>
                </a:rPr>
                <a:t>Wt</a:t>
              </a:r>
              <a:r>
                <a:rPr lang="en-US" dirty="0">
                  <a:solidFill>
                    <a:srgbClr val="FF0000"/>
                  </a:solidFill>
                </a:rPr>
                <a:t> g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                        MWT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C3BB7B-AA51-344A-93DF-107DEB5E5482}"/>
                </a:ext>
              </a:extLst>
            </p:cNvPr>
            <p:cNvCxnSpPr>
              <a:cxnSpLocks/>
            </p:cNvCxnSpPr>
            <p:nvPr/>
          </p:nvCxnSpPr>
          <p:spPr>
            <a:xfrm>
              <a:off x="8419913" y="2935805"/>
              <a:ext cx="956033" cy="16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6E6A5ED-C2E1-5C44-B2C9-7B281CB41E9F}"/>
                </a:ext>
              </a:extLst>
            </p:cNvPr>
            <p:cNvCxnSpPr/>
            <p:nvPr/>
          </p:nvCxnSpPr>
          <p:spPr>
            <a:xfrm>
              <a:off x="5642146" y="2738930"/>
              <a:ext cx="1440910" cy="882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D137EBF-EFE9-8C4A-B0D4-59B9F2DEA9AE}"/>
              </a:ext>
            </a:extLst>
          </p:cNvPr>
          <p:cNvSpPr txBox="1"/>
          <p:nvPr/>
        </p:nvSpPr>
        <p:spPr>
          <a:xfrm>
            <a:off x="6064173" y="3313773"/>
            <a:ext cx="2524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12" grpId="0"/>
      <p:bldP spid="14" grpId="0"/>
      <p:bldP spid="15" grpId="0"/>
      <p:bldP spid="17" grpId="0"/>
      <p:bldP spid="18" grpId="0" animBg="1"/>
      <p:bldP spid="25" grpId="0"/>
      <p:bldP spid="33" grpId="0" animBg="1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0F4037-E732-4A4D-BB73-21253AC5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452" y="349623"/>
            <a:ext cx="8042276" cy="133695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Normality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2E490-2777-4144-A766-5F953D8B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244" y="1815354"/>
            <a:ext cx="9983382" cy="4343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008000"/>
                </a:solidFill>
                <a:latin typeface="News Gothic MT"/>
                <a:cs typeface="News Gothic MT"/>
              </a:rPr>
              <a:t>Example: </a:t>
            </a:r>
            <a:r>
              <a:rPr lang="en-US" dirty="0">
                <a:latin typeface="News Gothic MT"/>
                <a:cs typeface="News Gothic MT"/>
              </a:rPr>
              <a:t>What is the normality of </a:t>
            </a:r>
            <a:r>
              <a:rPr lang="en-US" dirty="0">
                <a:solidFill>
                  <a:srgbClr val="FF0000"/>
                </a:solidFill>
                <a:latin typeface="News Gothic MT"/>
                <a:cs typeface="News Gothic MT"/>
              </a:rPr>
              <a:t>H</a:t>
            </a:r>
            <a:r>
              <a:rPr lang="en-US" baseline="-25000" dirty="0">
                <a:solidFill>
                  <a:srgbClr val="FF0000"/>
                </a:solidFill>
                <a:latin typeface="News Gothic MT"/>
                <a:cs typeface="News Gothic MT"/>
              </a:rPr>
              <a:t>2</a:t>
            </a:r>
            <a:r>
              <a:rPr lang="en-US" dirty="0">
                <a:solidFill>
                  <a:srgbClr val="FF0000"/>
                </a:solidFill>
                <a:latin typeface="News Gothic MT"/>
                <a:cs typeface="News Gothic MT"/>
              </a:rPr>
              <a:t>SO</a:t>
            </a:r>
            <a:r>
              <a:rPr lang="en-US" baseline="-25000" dirty="0">
                <a:solidFill>
                  <a:srgbClr val="FF0000"/>
                </a:solidFill>
                <a:latin typeface="News Gothic MT"/>
                <a:cs typeface="News Gothic MT"/>
              </a:rPr>
              <a:t>4</a:t>
            </a:r>
            <a:r>
              <a:rPr lang="en-US" dirty="0">
                <a:latin typeface="News Gothic MT"/>
                <a:cs typeface="News Gothic MT"/>
              </a:rPr>
              <a:t> solution that contains 24.5 g of solute in a total volume of 100 ml?</a:t>
            </a:r>
            <a:endParaRPr lang="ar-SA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dirty="0">
              <a:latin typeface="News Gothic MT"/>
              <a:cs typeface="News Gothic MT"/>
            </a:endParaRPr>
          </a:p>
          <a:p>
            <a:pPr marL="0" indent="0">
              <a:buNone/>
            </a:pPr>
            <a:r>
              <a:rPr lang="en-US" dirty="0">
                <a:latin typeface="News Gothic MT"/>
                <a:cs typeface="News Gothic MT"/>
              </a:rPr>
              <a:t>N = n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>
                <a:latin typeface="News Gothic MT"/>
                <a:cs typeface="News Gothic MT"/>
              </a:rPr>
              <a:t> M</a:t>
            </a:r>
          </a:p>
          <a:p>
            <a:pPr marL="0" indent="0">
              <a:buNone/>
            </a:pPr>
            <a:r>
              <a:rPr lang="en-US" dirty="0">
                <a:latin typeface="News Gothic MT"/>
                <a:cs typeface="News Gothic MT"/>
              </a:rPr>
              <a:t>n = 2</a:t>
            </a:r>
          </a:p>
          <a:p>
            <a:pPr marL="0" indent="0">
              <a:buNone/>
            </a:pPr>
            <a:r>
              <a:rPr lang="en-US" dirty="0">
                <a:latin typeface="News Gothic MT"/>
                <a:cs typeface="News Gothic MT"/>
              </a:rPr>
              <a:t>M = No. of moles / V</a:t>
            </a:r>
            <a:r>
              <a:rPr lang="en-US" baseline="-25000" dirty="0">
                <a:latin typeface="News Gothic MT"/>
                <a:cs typeface="News Gothic MT"/>
              </a:rPr>
              <a:t>(L)</a:t>
            </a:r>
          </a:p>
          <a:p>
            <a:pPr marL="0" indent="0">
              <a:buNone/>
            </a:pPr>
            <a:r>
              <a:rPr lang="en-US" dirty="0">
                <a:latin typeface="News Gothic MT"/>
                <a:cs typeface="News Gothic MT"/>
              </a:rPr>
              <a:t>100 ml = 100 ÷1000 = 0.1L</a:t>
            </a:r>
          </a:p>
          <a:p>
            <a:pPr marL="0" indent="0">
              <a:buNone/>
            </a:pPr>
            <a:r>
              <a:rPr lang="en-US" dirty="0">
                <a:latin typeface="News Gothic MT"/>
                <a:cs typeface="News Gothic MT"/>
              </a:rPr>
              <a:t>No. of moles = </a:t>
            </a:r>
            <a:r>
              <a:rPr lang="en-US" dirty="0" err="1">
                <a:latin typeface="News Gothic MT"/>
                <a:cs typeface="News Gothic MT"/>
              </a:rPr>
              <a:t>Wt</a:t>
            </a:r>
            <a:r>
              <a:rPr lang="en-US" baseline="-25000" dirty="0" err="1">
                <a:latin typeface="News Gothic MT"/>
                <a:cs typeface="News Gothic MT"/>
              </a:rPr>
              <a:t>g</a:t>
            </a:r>
            <a:r>
              <a:rPr lang="en-US" baseline="30000" dirty="0">
                <a:latin typeface="News Gothic MT"/>
                <a:cs typeface="News Gothic MT"/>
              </a:rPr>
              <a:t> </a:t>
            </a:r>
            <a:r>
              <a:rPr lang="en-US" dirty="0">
                <a:latin typeface="News Gothic MT"/>
                <a:cs typeface="News Gothic MT"/>
              </a:rPr>
              <a:t>/MWT</a:t>
            </a:r>
          </a:p>
          <a:p>
            <a:pPr marL="0" indent="0">
              <a:buNone/>
            </a:pPr>
            <a:r>
              <a:rPr lang="nl-NL" dirty="0">
                <a:latin typeface="News Gothic MT"/>
                <a:cs typeface="News Gothic MT"/>
              </a:rPr>
              <a:t>MWT of </a:t>
            </a:r>
            <a:r>
              <a:rPr lang="en-US" dirty="0">
                <a:latin typeface="News Gothic MT"/>
                <a:cs typeface="News Gothic MT"/>
              </a:rPr>
              <a:t>H</a:t>
            </a:r>
            <a:r>
              <a:rPr lang="en-US" baseline="-25000" dirty="0">
                <a:latin typeface="News Gothic MT"/>
                <a:cs typeface="News Gothic MT"/>
              </a:rPr>
              <a:t>2</a:t>
            </a:r>
            <a:r>
              <a:rPr lang="en-US" dirty="0">
                <a:latin typeface="News Gothic MT"/>
                <a:cs typeface="News Gothic MT"/>
              </a:rPr>
              <a:t>SO</a:t>
            </a:r>
            <a:r>
              <a:rPr lang="en-US" baseline="-25000" dirty="0">
                <a:latin typeface="News Gothic MT"/>
                <a:cs typeface="News Gothic MT"/>
              </a:rPr>
              <a:t>4</a:t>
            </a:r>
            <a:r>
              <a:rPr lang="nl-NL" dirty="0">
                <a:latin typeface="News Gothic MT"/>
                <a:cs typeface="News Gothic MT"/>
              </a:rPr>
              <a:t> = 2 + 32 + (16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nl-NL" dirty="0">
                <a:latin typeface="News Gothic MT"/>
                <a:cs typeface="News Gothic MT"/>
              </a:rPr>
              <a:t> 4) = </a:t>
            </a:r>
            <a:r>
              <a:rPr lang="en-US" dirty="0">
                <a:latin typeface="News Gothic MT"/>
                <a:cs typeface="News Gothic MT"/>
              </a:rPr>
              <a:t>98 g/mol</a:t>
            </a:r>
          </a:p>
        </p:txBody>
      </p:sp>
    </p:spTree>
    <p:extLst>
      <p:ext uri="{BB962C8B-B14F-4D97-AF65-F5344CB8AC3E}">
        <p14:creationId xmlns:p14="http://schemas.microsoft.com/office/powerpoint/2010/main" val="25647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B72998-A594-7D43-8E40-869CB086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780" y="639762"/>
            <a:ext cx="8042276" cy="133695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Normality </a:t>
            </a:r>
            <a:r>
              <a:rPr lang="en-US" b="1" dirty="0" err="1">
                <a:solidFill>
                  <a:srgbClr val="C00000"/>
                </a:solidFill>
              </a:rPr>
              <a:t>cont’ed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108F5-3240-E143-BE44-9D8CC983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698" y="2043954"/>
            <a:ext cx="8042276" cy="4343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cs typeface="News Gothic MT"/>
              </a:rPr>
              <a:t>No. of moles = 24.5/ 98</a:t>
            </a:r>
          </a:p>
          <a:p>
            <a:pPr>
              <a:buFont typeface="Arial"/>
              <a:buChar char="•"/>
            </a:pPr>
            <a:r>
              <a:rPr lang="en-US" dirty="0">
                <a:cs typeface="News Gothic MT"/>
              </a:rPr>
              <a:t>No. of moles = 0.25 mole</a:t>
            </a:r>
          </a:p>
          <a:p>
            <a:pPr>
              <a:buFont typeface="Arial"/>
              <a:buChar char="•"/>
            </a:pPr>
            <a:r>
              <a:rPr lang="en-US" dirty="0">
                <a:cs typeface="News Gothic MT"/>
              </a:rPr>
              <a:t>M = No. of moles / V</a:t>
            </a:r>
            <a:r>
              <a:rPr lang="en-US" baseline="-25000" dirty="0">
                <a:cs typeface="News Gothic MT"/>
              </a:rPr>
              <a:t>(L)</a:t>
            </a:r>
          </a:p>
          <a:p>
            <a:pPr>
              <a:buFont typeface="Arial"/>
              <a:buChar char="•"/>
            </a:pPr>
            <a:r>
              <a:rPr lang="en-US" dirty="0">
                <a:cs typeface="News Gothic MT"/>
              </a:rPr>
              <a:t>M = 0.25/0.1 = 2.5 molar</a:t>
            </a:r>
          </a:p>
          <a:p>
            <a:pPr>
              <a:buFont typeface="Arial"/>
              <a:buChar char="•"/>
            </a:pPr>
            <a:r>
              <a:rPr lang="en-US" dirty="0">
                <a:cs typeface="News Gothic MT"/>
              </a:rPr>
              <a:t>N = n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>
                <a:cs typeface="News Gothic MT"/>
              </a:rPr>
              <a:t> M</a:t>
            </a:r>
          </a:p>
          <a:p>
            <a:pPr>
              <a:buFont typeface="Arial"/>
              <a:buChar char="•"/>
            </a:pPr>
            <a:r>
              <a:rPr lang="en-US" dirty="0">
                <a:cs typeface="News Gothic MT"/>
              </a:rPr>
              <a:t>N = 2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>
                <a:cs typeface="News Gothic MT"/>
              </a:rPr>
              <a:t> 2.5 = 5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B3CBF3-3D3F-5442-B088-93B9804B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934" y="457199"/>
            <a:ext cx="8042276" cy="133695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Normality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EF7BC3-C279-6A47-8F87-5B8F4D73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57" y="1949824"/>
            <a:ext cx="9090053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rgbClr val="008000"/>
                </a:solidFill>
                <a:cs typeface="News Gothic MT"/>
              </a:rPr>
              <a:t>Another way to solve it: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dirty="0">
                <a:cs typeface="News Gothic MT"/>
              </a:rPr>
              <a:t>Normality (N) = </a:t>
            </a:r>
            <a:r>
              <a:rPr lang="en-US" dirty="0">
                <a:solidFill>
                  <a:srgbClr val="FF0000"/>
                </a:solidFill>
                <a:cs typeface="News Gothic MT"/>
              </a:rPr>
              <a:t>No. of equivalents </a:t>
            </a:r>
            <a:r>
              <a:rPr lang="en-US" dirty="0">
                <a:cs typeface="News Gothic MT"/>
              </a:rPr>
              <a:t>/ V</a:t>
            </a:r>
            <a:r>
              <a:rPr lang="en-US" baseline="-25000" dirty="0">
                <a:cs typeface="News Gothic MT"/>
              </a:rPr>
              <a:t>(L)</a:t>
            </a:r>
            <a:endParaRPr lang="en-US" dirty="0">
              <a:cs typeface="News Gothic MT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  <a:cs typeface="News Gothic MT"/>
              </a:rPr>
              <a:t>No. of equivalents </a:t>
            </a:r>
            <a:r>
              <a:rPr lang="en-US" dirty="0">
                <a:cs typeface="News Gothic MT"/>
              </a:rPr>
              <a:t>= </a:t>
            </a:r>
            <a:r>
              <a:rPr lang="en-US" dirty="0" err="1">
                <a:cs typeface="News Gothic MT"/>
              </a:rPr>
              <a:t>Wt</a:t>
            </a:r>
            <a:r>
              <a:rPr lang="en-US" baseline="-25000" dirty="0" err="1">
                <a:cs typeface="News Gothic MT"/>
              </a:rPr>
              <a:t>g</a:t>
            </a:r>
            <a:r>
              <a:rPr lang="en-US" baseline="30000" dirty="0">
                <a:cs typeface="News Gothic MT"/>
              </a:rPr>
              <a:t> </a:t>
            </a:r>
            <a:r>
              <a:rPr lang="en-US" dirty="0">
                <a:cs typeface="News Gothic MT"/>
              </a:rPr>
              <a:t>of solute /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News Gothic MT"/>
              </a:rPr>
              <a:t>equivalents weight (EW)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News Gothic MT"/>
              </a:rPr>
              <a:t>EW</a:t>
            </a:r>
            <a:r>
              <a:rPr lang="en-US" dirty="0">
                <a:cs typeface="News Gothic MT"/>
              </a:rPr>
              <a:t>= MWT of solute / n</a:t>
            </a:r>
          </a:p>
          <a:p>
            <a:pPr marL="0" indent="0">
              <a:buNone/>
            </a:pPr>
            <a:r>
              <a:rPr lang="nl-NL" dirty="0">
                <a:cs typeface="News Gothic MT"/>
              </a:rPr>
              <a:t>MWT of </a:t>
            </a:r>
            <a:r>
              <a:rPr lang="en-US" dirty="0">
                <a:cs typeface="News Gothic MT"/>
              </a:rPr>
              <a:t>H</a:t>
            </a:r>
            <a:r>
              <a:rPr lang="en-US" baseline="-25000" dirty="0">
                <a:cs typeface="News Gothic MT"/>
              </a:rPr>
              <a:t>2</a:t>
            </a:r>
            <a:r>
              <a:rPr lang="en-US" dirty="0">
                <a:cs typeface="News Gothic MT"/>
              </a:rPr>
              <a:t>SO</a:t>
            </a:r>
            <a:r>
              <a:rPr lang="en-US" baseline="-25000" dirty="0">
                <a:cs typeface="News Gothic MT"/>
              </a:rPr>
              <a:t>4</a:t>
            </a:r>
            <a:r>
              <a:rPr lang="nl-NL" dirty="0">
                <a:cs typeface="News Gothic MT"/>
              </a:rPr>
              <a:t> = 2 + 32 + (16 </a:t>
            </a:r>
            <a:r>
              <a:rPr lang="en-US" dirty="0">
                <a:cs typeface="Traditional Arabic"/>
              </a:rPr>
              <a:t>×</a:t>
            </a:r>
            <a:r>
              <a:rPr lang="nl-NL" dirty="0">
                <a:cs typeface="News Gothic MT"/>
              </a:rPr>
              <a:t> 4) = </a:t>
            </a:r>
            <a:r>
              <a:rPr lang="en-US" dirty="0">
                <a:cs typeface="News Gothic MT"/>
              </a:rPr>
              <a:t>98 g/mol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News Gothic MT"/>
              </a:rPr>
              <a:t>EW</a:t>
            </a:r>
            <a:r>
              <a:rPr lang="en-US" dirty="0">
                <a:cs typeface="News Gothic MT"/>
              </a:rPr>
              <a:t>= 98 / 2 = 49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cs typeface="News Gothic MT"/>
              </a:rPr>
              <a:t>No. of equivalents </a:t>
            </a:r>
            <a:r>
              <a:rPr lang="en-US" dirty="0">
                <a:cs typeface="News Gothic MT"/>
              </a:rPr>
              <a:t>= </a:t>
            </a:r>
            <a:r>
              <a:rPr lang="en-US" dirty="0" err="1">
                <a:cs typeface="News Gothic MT"/>
              </a:rPr>
              <a:t>Wt</a:t>
            </a:r>
            <a:r>
              <a:rPr lang="en-US" baseline="-25000" dirty="0" err="1">
                <a:cs typeface="News Gothic MT"/>
              </a:rPr>
              <a:t>g</a:t>
            </a:r>
            <a:r>
              <a:rPr lang="en-US" baseline="30000" dirty="0">
                <a:cs typeface="News Gothic MT"/>
              </a:rPr>
              <a:t> </a:t>
            </a:r>
            <a:r>
              <a:rPr lang="en-US" dirty="0">
                <a:cs typeface="News Gothic MT"/>
              </a:rPr>
              <a:t>of solute /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News Gothic MT"/>
              </a:rPr>
              <a:t>equivalents weight (EW)</a:t>
            </a:r>
          </a:p>
          <a:p>
            <a:pPr marL="0" indent="0">
              <a:buNone/>
            </a:pPr>
            <a:r>
              <a:rPr lang="en-US" dirty="0">
                <a:cs typeface="News Gothic MT"/>
              </a:rPr>
              <a:t>     = 24.5 g / 49 = 0.5 </a:t>
            </a:r>
            <a:r>
              <a:rPr lang="en-US" dirty="0" err="1">
                <a:cs typeface="News Gothic MT"/>
              </a:rPr>
              <a:t>eq</a:t>
            </a:r>
            <a:endParaRPr lang="en-US" dirty="0">
              <a:cs typeface="News Gothic MT"/>
            </a:endParaRPr>
          </a:p>
          <a:p>
            <a:pPr marL="0" indent="0">
              <a:buNone/>
            </a:pPr>
            <a:r>
              <a:rPr lang="en-US" dirty="0">
                <a:cs typeface="News Gothic MT"/>
              </a:rPr>
              <a:t>Normality (N) = </a:t>
            </a:r>
            <a:r>
              <a:rPr lang="en-US" dirty="0">
                <a:solidFill>
                  <a:srgbClr val="FF0000"/>
                </a:solidFill>
                <a:cs typeface="News Gothic MT"/>
              </a:rPr>
              <a:t>No. of equivalents </a:t>
            </a:r>
            <a:r>
              <a:rPr lang="en-US" dirty="0">
                <a:cs typeface="News Gothic MT"/>
              </a:rPr>
              <a:t>/ V</a:t>
            </a:r>
            <a:r>
              <a:rPr lang="en-US" baseline="-25000" dirty="0">
                <a:cs typeface="News Gothic MT"/>
              </a:rPr>
              <a:t>(L)</a:t>
            </a:r>
            <a:endParaRPr lang="en-US" dirty="0">
              <a:cs typeface="News Gothic MT"/>
            </a:endParaRPr>
          </a:p>
          <a:p>
            <a:pPr marL="0" indent="0">
              <a:buNone/>
            </a:pPr>
            <a:r>
              <a:rPr lang="en-US" dirty="0">
                <a:cs typeface="News Gothic MT"/>
              </a:rPr>
              <a:t>                              =0.5 / 0.1 = 5 Normal</a:t>
            </a:r>
          </a:p>
        </p:txBody>
      </p:sp>
    </p:spTree>
    <p:extLst>
      <p:ext uri="{BB962C8B-B14F-4D97-AF65-F5344CB8AC3E}">
        <p14:creationId xmlns:p14="http://schemas.microsoft.com/office/powerpoint/2010/main" val="3344747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C06FEF-B18A-1941-AD9A-6DEDE9C0913F}"/>
              </a:ext>
            </a:extLst>
          </p:cNvPr>
          <p:cNvSpPr>
            <a:spLocks noGrp="1"/>
          </p:cNvSpPr>
          <p:nvPr/>
        </p:nvSpPr>
        <p:spPr>
          <a:xfrm>
            <a:off x="1981200" y="53516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Your Turn……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ED1341F-EAF0-D744-9B61-AD6BB5008C2C}"/>
              </a:ext>
            </a:extLst>
          </p:cNvPr>
          <p:cNvSpPr txBox="1"/>
          <p:nvPr/>
        </p:nvSpPr>
        <p:spPr>
          <a:xfrm>
            <a:off x="2133600" y="1644634"/>
            <a:ext cx="731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AutoNum type="arabicPeriod"/>
            </a:pPr>
            <a:r>
              <a:rPr lang="en-US" sz="2000" b="1" dirty="0"/>
              <a:t>Sea water contains roughly 28.0 g of </a:t>
            </a:r>
            <a:r>
              <a:rPr lang="en-US" sz="2000" b="1" dirty="0" err="1"/>
              <a:t>NaCl</a:t>
            </a:r>
            <a:r>
              <a:rPr lang="en-US" sz="2000" b="1" dirty="0"/>
              <a:t> per liter. What is the molarity of sodium chloride in sea water?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/>
          </a:p>
          <a:p>
            <a:pPr marL="342900" lvl="0" indent="-342900">
              <a:buAutoNum type="arabicPeriod"/>
            </a:pPr>
            <a:r>
              <a:rPr lang="en-US" sz="2000" b="1" dirty="0"/>
              <a:t>What is the molarity of 245.0 g of 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 dissolved in 1.00 L of solution?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/>
          </a:p>
          <a:p>
            <a:pPr marL="342900" lvl="0" indent="-342900">
              <a:buAutoNum type="arabicPeriod"/>
            </a:pPr>
            <a:r>
              <a:rPr lang="en-US" sz="2000" b="1" dirty="0"/>
              <a:t>How many moles of Na</a:t>
            </a:r>
            <a:r>
              <a:rPr lang="en-US" sz="2000" b="1" baseline="-25000" dirty="0"/>
              <a:t>2</a:t>
            </a:r>
            <a:r>
              <a:rPr lang="en-US" sz="2000" b="1" dirty="0"/>
              <a:t>CO</a:t>
            </a:r>
            <a:r>
              <a:rPr lang="en-US" sz="2000" b="1" baseline="-25000" dirty="0"/>
              <a:t>3</a:t>
            </a:r>
            <a:r>
              <a:rPr lang="en-US" sz="2000" b="1" dirty="0"/>
              <a:t> are there in 10.0 L of 2.0 M solution?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/>
          </a:p>
          <a:p>
            <a:pPr marL="342900" lvl="0" indent="-342900">
              <a:buAutoNum type="arabicPeriod"/>
            </a:pPr>
            <a:r>
              <a:rPr lang="en-US" sz="2000" b="1" dirty="0"/>
              <a:t>What weight (in grams) of 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 would be needed to make 750.0 mL of 2.00 M solution?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/>
          </a:p>
          <a:p>
            <a:pPr marL="342900" lvl="0" indent="-342900">
              <a:buAutoNum type="arabicPeriod"/>
            </a:pPr>
            <a:r>
              <a:rPr lang="en-US" sz="2000" b="1" dirty="0"/>
              <a:t>What volume of 18.0 M 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 is needed to contain 2.45 g 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41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7054-FD30-C944-8AF5-17F5E7FD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294"/>
            <a:ext cx="10515600" cy="52356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Calculate the mass of NaOH needed to prepare 1.00 L of a 1.50 M solution?</a:t>
            </a:r>
          </a:p>
          <a:p>
            <a:pPr marL="0" indent="0">
              <a:buNone/>
            </a:pPr>
            <a:r>
              <a:rPr lang="en-US" dirty="0"/>
              <a:t>7. 965 grams of NaOH is used in preparing a 1.5M solution.  What volume of solution can be made? </a:t>
            </a:r>
          </a:p>
        </p:txBody>
      </p:sp>
    </p:spTree>
    <p:extLst>
      <p:ext uri="{BB962C8B-B14F-4D97-AF65-F5344CB8AC3E}">
        <p14:creationId xmlns:p14="http://schemas.microsoft.com/office/powerpoint/2010/main" val="4224589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FC3B92-E846-B149-A1F4-423BBE34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667000"/>
            <a:ext cx="822960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187591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5E4E1C-F349-1D49-95D8-C87C36984EF1}"/>
              </a:ext>
            </a:extLst>
          </p:cNvPr>
          <p:cNvSpPr/>
          <p:nvPr/>
        </p:nvSpPr>
        <p:spPr>
          <a:xfrm>
            <a:off x="426720" y="878116"/>
            <a:ext cx="114147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calculations by Irwin H.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Segel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Helvetica" pitchFamily="2" charset="0"/>
              </a:rPr>
              <a:t>Online copy:</a:t>
            </a:r>
          </a:p>
          <a:p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  <a:hlinkClick r:id="rId2"/>
              </a:rPr>
              <a:t>http://site.iugaza.edu.ps/bzabut/wp-content/uploads/biochemical%20calculation.pdf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B49B1-549E-1840-81C3-A0A76E159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680" y="2389276"/>
            <a:ext cx="2413000" cy="34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5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92308C-8283-884F-B1E2-1121D0CA8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80804"/>
              </p:ext>
            </p:extLst>
          </p:nvPr>
        </p:nvGraphicFramePr>
        <p:xfrm>
          <a:off x="1469571" y="1012372"/>
          <a:ext cx="8783381" cy="47647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3565">
                  <a:extLst>
                    <a:ext uri="{9D8B030D-6E8A-4147-A177-3AD203B41FA5}">
                      <a16:colId xmlns:a16="http://schemas.microsoft.com/office/drawing/2014/main" val="3923207566"/>
                    </a:ext>
                  </a:extLst>
                </a:gridCol>
                <a:gridCol w="7024820">
                  <a:extLst>
                    <a:ext uri="{9D8B030D-6E8A-4147-A177-3AD203B41FA5}">
                      <a16:colId xmlns:a16="http://schemas.microsoft.com/office/drawing/2014/main" val="812394650"/>
                    </a:ext>
                  </a:extLst>
                </a:gridCol>
                <a:gridCol w="1264996">
                  <a:extLst>
                    <a:ext uri="{9D8B030D-6E8A-4147-A177-3AD203B41FA5}">
                      <a16:colId xmlns:a16="http://schemas.microsoft.com/office/drawing/2014/main" val="4162126011"/>
                    </a:ext>
                  </a:extLst>
                </a:gridCol>
              </a:tblGrid>
              <a:tr h="7803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List of Topics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Contact Hours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2236768"/>
                  </a:ext>
                </a:extLst>
              </a:tr>
              <a:tr h="6026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Glassware and tools, molarity, normality, w/v%, v/v%, w/w%, molality.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964619"/>
                  </a:ext>
                </a:extLst>
              </a:tr>
              <a:tr h="7478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Stock and standard solutions, simple dilutions , and serial dilutions.</a:t>
                      </a:r>
                      <a:endParaRPr lang="en-US" sz="2000" dirty="0">
                        <a:effectLst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752924"/>
                  </a:ext>
                </a:extLst>
              </a:tr>
              <a:tr h="39019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 theory, pH–meter calibration, standard buffers.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4684051"/>
                  </a:ext>
                </a:extLst>
              </a:tr>
              <a:tr h="39019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Ionization of week acids and bases, Buffers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481802"/>
                  </a:ext>
                </a:extLst>
              </a:tr>
              <a:tr h="107303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Spectrophotometry, spectrum, Beer-Lambert law, absorption spectrum, calibration curves, extinction coefficient, applications in enzymology and clinical chemistry.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93260"/>
                  </a:ext>
                </a:extLst>
              </a:tr>
              <a:tr h="39019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presentation and statistical analysis of data (use of MS Excel 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491570"/>
                  </a:ext>
                </a:extLst>
              </a:tr>
              <a:tr h="390193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58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6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 descr="A Visual Guide to Chemistry Glassware – Compound Interest">
            <a:extLst>
              <a:ext uri="{FF2B5EF4-FFF2-40B4-BE49-F238E27FC236}">
                <a16:creationId xmlns:a16="http://schemas.microsoft.com/office/drawing/2014/main" id="{73C2BD45-191A-2B4B-9742-0599A4B87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5451" r="4529" b="28240"/>
          <a:stretch/>
        </p:blipFill>
        <p:spPr bwMode="auto">
          <a:xfrm>
            <a:off x="681997" y="643467"/>
            <a:ext cx="1082800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5" r="-125"/>
          <a:stretch/>
        </p:blipFill>
        <p:spPr>
          <a:xfrm>
            <a:off x="2133600" y="2410600"/>
            <a:ext cx="1828800" cy="2161401"/>
          </a:xfrm>
        </p:spPr>
      </p:pic>
      <p:sp>
        <p:nvSpPr>
          <p:cNvPr id="6" name="Rectangle 5"/>
          <p:cNvSpPr/>
          <p:nvPr/>
        </p:nvSpPr>
        <p:spPr>
          <a:xfrm>
            <a:off x="1828800" y="4572001"/>
            <a:ext cx="2438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Wide neck, amber, bottles;</a:t>
            </a:r>
            <a:r>
              <a:rPr lang="en-US" dirty="0"/>
              <a:t> can be used for a wide range of light sensitive liquid or solid storage.</a:t>
            </a: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740" y="2286000"/>
            <a:ext cx="226016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48600" y="4648200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Narrow neck bottles;</a:t>
            </a:r>
            <a:r>
              <a:rPr lang="en-US" dirty="0"/>
              <a:t> can be used for a wide range of liquid storage, media preparation and sampling applications.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33600" y="1676401"/>
            <a:ext cx="144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Bottles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62200"/>
            <a:ext cx="17526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01461" y="4572000"/>
            <a:ext cx="170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Reagent bottles</a:t>
            </a:r>
            <a:r>
              <a:rPr lang="en-US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362200"/>
            <a:ext cx="1524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3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05001"/>
            <a:ext cx="1905000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8359" y="4419600"/>
            <a:ext cx="189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Media-lab bottles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896374"/>
            <a:ext cx="2135757" cy="2370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1" y="4419600"/>
            <a:ext cx="14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Wash bottles</a:t>
            </a:r>
            <a:r>
              <a:rPr lang="en-US" dirty="0"/>
              <a:t> 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continued</a:t>
            </a:r>
          </a:p>
        </p:txBody>
      </p:sp>
    </p:spTree>
    <p:extLst>
      <p:ext uri="{BB962C8B-B14F-4D97-AF65-F5344CB8AC3E}">
        <p14:creationId xmlns:p14="http://schemas.microsoft.com/office/powerpoint/2010/main" val="378816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continued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123" r="-12542"/>
          <a:stretch/>
        </p:blipFill>
        <p:spPr>
          <a:xfrm>
            <a:off x="3124200" y="2209801"/>
            <a:ext cx="1816100" cy="2017499"/>
          </a:xfrm>
        </p:spPr>
      </p:pic>
      <p:sp>
        <p:nvSpPr>
          <p:cNvPr id="5" name="Rectangle 4"/>
          <p:cNvSpPr/>
          <p:nvPr/>
        </p:nvSpPr>
        <p:spPr>
          <a:xfrm>
            <a:off x="2578102" y="4290165"/>
            <a:ext cx="2819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Conical shape beakers; </a:t>
            </a:r>
            <a:r>
              <a:rPr lang="en-US" dirty="0"/>
              <a:t>ideally used for titrations and mixing application, these conical shape beakers are a cross between a standard beaker and conical flask.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49900" y="4343400"/>
            <a:ext cx="237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Griffin beaker; </a:t>
            </a:r>
            <a:r>
              <a:rPr lang="en-US" dirty="0"/>
              <a:t>is great for general laboratory 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09801"/>
            <a:ext cx="1828800" cy="21200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6400" y="1600201"/>
            <a:ext cx="1573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Beakers </a:t>
            </a:r>
          </a:p>
        </p:txBody>
      </p:sp>
    </p:spTree>
    <p:extLst>
      <p:ext uri="{BB962C8B-B14F-4D97-AF65-F5344CB8AC3E}">
        <p14:creationId xmlns:p14="http://schemas.microsoft.com/office/powerpoint/2010/main" val="406287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</TotalTime>
  <Words>1726</Words>
  <Application>Microsoft Office PowerPoint</Application>
  <PresentationFormat>Widescreen</PresentationFormat>
  <Paragraphs>348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News Gothic MT</vt:lpstr>
      <vt:lpstr>Tahoma</vt:lpstr>
      <vt:lpstr>Times New Roman</vt:lpstr>
      <vt:lpstr>Traditional Arabic</vt:lpstr>
      <vt:lpstr>Office Theme</vt:lpstr>
      <vt:lpstr>حسابات الكيمياء الحيوية   Biochemical Calculations  (BCH 312)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Glassware</vt:lpstr>
      <vt:lpstr>Glassware continued</vt:lpstr>
      <vt:lpstr>Glassware continued</vt:lpstr>
      <vt:lpstr>Glassware continued</vt:lpstr>
      <vt:lpstr>Glassware continued</vt:lpstr>
      <vt:lpstr>Volumetric ware  </vt:lpstr>
      <vt:lpstr>Glassware continued</vt:lpstr>
      <vt:lpstr>Glassware continued</vt:lpstr>
      <vt:lpstr>Glassware continued</vt:lpstr>
      <vt:lpstr>Lab equipment </vt:lpstr>
      <vt:lpstr>Lab equipment continued</vt:lpstr>
      <vt:lpstr>PowerPoint Presentation</vt:lpstr>
      <vt:lpstr>Solvent, Solute and Solution </vt:lpstr>
      <vt:lpstr>PowerPoint Presentation</vt:lpstr>
      <vt:lpstr>Aqueous Solution</vt:lpstr>
      <vt:lpstr>Concentration based on volume</vt:lpstr>
      <vt:lpstr>PowerPoint Presentation</vt:lpstr>
      <vt:lpstr>PowerPoint Presentation</vt:lpstr>
      <vt:lpstr>PowerPoint Presentation</vt:lpstr>
      <vt:lpstr>Molarity cont’ed</vt:lpstr>
      <vt:lpstr>Molarity cont’ed</vt:lpstr>
      <vt:lpstr>PowerPoint Presentation</vt:lpstr>
      <vt:lpstr>2- Normality</vt:lpstr>
      <vt:lpstr>PowerPoint Presentation</vt:lpstr>
      <vt:lpstr>Normality cont’ed</vt:lpstr>
      <vt:lpstr>Normality cont’ed</vt:lpstr>
      <vt:lpstr>Normality cont’ed</vt:lpstr>
      <vt:lpstr>Normality cont’ed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حسابات الكيمياء الحيوية   Biochemical Calculations  BCH 312 </dc:title>
  <dc:creator>mona 00000</dc:creator>
  <cp:lastModifiedBy>Mansour Khalil Gatasheh</cp:lastModifiedBy>
  <cp:revision>46</cp:revision>
  <cp:lastPrinted>2024-09-03T04:46:37Z</cp:lastPrinted>
  <dcterms:created xsi:type="dcterms:W3CDTF">2020-08-26T18:20:14Z</dcterms:created>
  <dcterms:modified xsi:type="dcterms:W3CDTF">2025-08-30T15:16:14Z</dcterms:modified>
</cp:coreProperties>
</file>