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5"/>
  </p:notesMasterIdLst>
  <p:sldIdLst>
    <p:sldId id="335" r:id="rId2"/>
    <p:sldId id="257" r:id="rId3"/>
    <p:sldId id="258" r:id="rId4"/>
    <p:sldId id="259" r:id="rId5"/>
    <p:sldId id="260" r:id="rId6"/>
    <p:sldId id="261" r:id="rId7"/>
    <p:sldId id="321" r:id="rId8"/>
    <p:sldId id="262" r:id="rId9"/>
    <p:sldId id="264" r:id="rId10"/>
    <p:sldId id="265" r:id="rId11"/>
    <p:sldId id="266" r:id="rId12"/>
    <p:sldId id="263" r:id="rId13"/>
    <p:sldId id="328" r:id="rId14"/>
    <p:sldId id="267" r:id="rId15"/>
    <p:sldId id="268" r:id="rId16"/>
    <p:sldId id="269" r:id="rId17"/>
    <p:sldId id="322" r:id="rId18"/>
    <p:sldId id="270" r:id="rId19"/>
    <p:sldId id="323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3" r:id="rId32"/>
    <p:sldId id="324" r:id="rId33"/>
    <p:sldId id="285" r:id="rId34"/>
    <p:sldId id="325" r:id="rId35"/>
    <p:sldId id="287" r:id="rId36"/>
    <p:sldId id="326" r:id="rId37"/>
    <p:sldId id="288" r:id="rId38"/>
    <p:sldId id="289" r:id="rId39"/>
    <p:sldId id="290" r:id="rId40"/>
    <p:sldId id="291" r:id="rId41"/>
    <p:sldId id="292" r:id="rId42"/>
    <p:sldId id="294" r:id="rId43"/>
    <p:sldId id="295" r:id="rId44"/>
    <p:sldId id="296" r:id="rId45"/>
    <p:sldId id="297" r:id="rId46"/>
    <p:sldId id="298" r:id="rId47"/>
    <p:sldId id="299" r:id="rId48"/>
    <p:sldId id="300" r:id="rId49"/>
    <p:sldId id="301" r:id="rId50"/>
    <p:sldId id="302" r:id="rId51"/>
    <p:sldId id="303" r:id="rId52"/>
    <p:sldId id="304" r:id="rId53"/>
    <p:sldId id="305" r:id="rId54"/>
    <p:sldId id="306" r:id="rId55"/>
    <p:sldId id="307" r:id="rId56"/>
    <p:sldId id="308" r:id="rId57"/>
    <p:sldId id="309" r:id="rId58"/>
    <p:sldId id="310" r:id="rId59"/>
    <p:sldId id="311" r:id="rId60"/>
    <p:sldId id="312" r:id="rId61"/>
    <p:sldId id="329" r:id="rId62"/>
    <p:sldId id="327" r:id="rId63"/>
    <p:sldId id="333" r:id="rId64"/>
    <p:sldId id="330" r:id="rId65"/>
    <p:sldId id="313" r:id="rId66"/>
    <p:sldId id="332" r:id="rId67"/>
    <p:sldId id="314" r:id="rId68"/>
    <p:sldId id="315" r:id="rId69"/>
    <p:sldId id="316" r:id="rId70"/>
    <p:sldId id="334" r:id="rId71"/>
    <p:sldId id="331" r:id="rId72"/>
    <p:sldId id="317" r:id="rId73"/>
    <p:sldId id="337" r:id="rId7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713" autoAdjust="0"/>
    <p:restoredTop sz="94660"/>
  </p:normalViewPr>
  <p:slideViewPr>
    <p:cSldViewPr>
      <p:cViewPr varScale="1">
        <p:scale>
          <a:sx n="71" d="100"/>
          <a:sy n="71" d="100"/>
        </p:scale>
        <p:origin x="540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2A5B42-5D2A-42CE-A618-25C2D1C9FF84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4ACE2B-2EBD-4273-8C76-B7772187A0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4337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4ACE2B-2EBD-4273-8C76-B7772187A09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9717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0A03D8C8-ED05-4D44-A3C4-90EDA82A4783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A6D4DC3-8866-498D-8C0A-45F0C72EA7E5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3D8C8-ED05-4D44-A3C4-90EDA82A4783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D4DC3-8866-498D-8C0A-45F0C72EA7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3D8C8-ED05-4D44-A3C4-90EDA82A4783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D4DC3-8866-498D-8C0A-45F0C72EA7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A03D8C8-ED05-4D44-A3C4-90EDA82A4783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A6D4DC3-8866-498D-8C0A-45F0C72EA7E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0A03D8C8-ED05-4D44-A3C4-90EDA82A4783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A6D4DC3-8866-498D-8C0A-45F0C72EA7E5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3D8C8-ED05-4D44-A3C4-90EDA82A4783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D4DC3-8866-498D-8C0A-45F0C72EA7E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3D8C8-ED05-4D44-A3C4-90EDA82A4783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D4DC3-8866-498D-8C0A-45F0C72EA7E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A03D8C8-ED05-4D44-A3C4-90EDA82A4783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A6D4DC3-8866-498D-8C0A-45F0C72EA7E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3D8C8-ED05-4D44-A3C4-90EDA82A4783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D4DC3-8866-498D-8C0A-45F0C72EA7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A03D8C8-ED05-4D44-A3C4-90EDA82A4783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A6D4DC3-8866-498D-8C0A-45F0C72EA7E5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A03D8C8-ED05-4D44-A3C4-90EDA82A4783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A6D4DC3-8866-498D-8C0A-45F0C72EA7E5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0A03D8C8-ED05-4D44-A3C4-90EDA82A4783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A6D4DC3-8866-498D-8C0A-45F0C72EA7E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462105">
            <a:off x="6715139" y="1159752"/>
            <a:ext cx="2003263" cy="29537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62200" y="1660230"/>
            <a:ext cx="6324600" cy="701970"/>
          </a:xfrm>
        </p:spPr>
        <p:txBody>
          <a:bodyPr>
            <a:normAutofit/>
          </a:bodyPr>
          <a:lstStyle/>
          <a:p>
            <a:pPr marL="2151063" indent="-2151063"/>
            <a:r>
              <a:rPr lang="en-US" dirty="0" smtClean="0">
                <a:solidFill>
                  <a:srgbClr val="002060"/>
                </a:solidFill>
              </a:rPr>
              <a:t>Chapter </a:t>
            </a:r>
            <a:r>
              <a:rPr lang="en-US" dirty="0">
                <a:solidFill>
                  <a:srgbClr val="002060"/>
                </a:solidFill>
              </a:rPr>
              <a:t>1: </a:t>
            </a:r>
            <a:r>
              <a:rPr lang="en-US" dirty="0" smtClean="0">
                <a:solidFill>
                  <a:srgbClr val="002060"/>
                </a:solidFill>
              </a:rPr>
              <a:t>Amino Acids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05635" y="3352800"/>
            <a:ext cx="6172200" cy="762000"/>
          </a:xfrm>
        </p:spPr>
        <p:txBody>
          <a:bodyPr>
            <a:normAutofit/>
          </a:bodyPr>
          <a:lstStyle/>
          <a:p>
            <a:r>
              <a:rPr lang="en-US" dirty="0" smtClean="0"/>
              <a:t> </a:t>
            </a:r>
            <a:r>
              <a:rPr lang="en-US" dirty="0" smtClean="0"/>
              <a:t>Protein </a:t>
            </a:r>
            <a:r>
              <a:rPr lang="en-US" dirty="0" smtClean="0"/>
              <a:t>Biochemistry </a:t>
            </a:r>
            <a:r>
              <a:rPr lang="en-US" dirty="0"/>
              <a:t>(BCH </a:t>
            </a:r>
            <a:r>
              <a:rPr lang="en-US" dirty="0" smtClean="0"/>
              <a:t>303)</a:t>
            </a:r>
            <a:endParaRPr lang="en-US" dirty="0"/>
          </a:p>
          <a:p>
            <a:r>
              <a:rPr lang="en-US" b="1" dirty="0" smtClean="0"/>
              <a:t>   2022-2023</a:t>
            </a:r>
            <a:endParaRPr lang="en-US" b="1" dirty="0"/>
          </a:p>
        </p:txBody>
      </p:sp>
      <p:pic>
        <p:nvPicPr>
          <p:cNvPr id="4" name="Picture 6" descr="Image result for king saud university logo biochemistry departmen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1000"/>
            <a:ext cx="1500188" cy="1279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عنوان 1"/>
          <p:cNvSpPr txBox="1">
            <a:spLocks/>
          </p:cNvSpPr>
          <p:nvPr/>
        </p:nvSpPr>
        <p:spPr>
          <a:xfrm>
            <a:off x="2142565" y="5486400"/>
            <a:ext cx="5934635" cy="685800"/>
          </a:xfrm>
          <a:prstGeom prst="rect">
            <a:avLst/>
          </a:prstGeom>
        </p:spPr>
        <p:txBody>
          <a:bodyPr vert="horz" anchor="b">
            <a:normAutofit fontScale="47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1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dirty="0" smtClean="0">
                <a:solidFill>
                  <a:srgbClr val="FF0000"/>
                </a:solidFill>
              </a:rPr>
              <a:t>Dr. Mansour </a:t>
            </a:r>
            <a:r>
              <a:rPr lang="en-US" dirty="0" err="1" smtClean="0">
                <a:solidFill>
                  <a:srgbClr val="FF0000"/>
                </a:solidFill>
              </a:rPr>
              <a:t>Gatasheh</a:t>
            </a:r>
            <a:endParaRPr lang="en-US" dirty="0" smtClean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en-US" altLang="ar-SA" sz="3200" i="1" kern="0" dirty="0">
                <a:latin typeface="Book Antiqua" panose="02040602050305030304" pitchFamily="18" charset="0"/>
              </a:rPr>
              <a:t>Biochemistry Department, Science College</a:t>
            </a:r>
          </a:p>
          <a:p>
            <a:pPr algn="ctr">
              <a:defRPr/>
            </a:pPr>
            <a:r>
              <a:rPr lang="en-US" altLang="ar-SA" sz="3200" i="1" kern="0" dirty="0">
                <a:latin typeface="Book Antiqua" panose="02040602050305030304" pitchFamily="18" charset="0"/>
              </a:rPr>
              <a:t>King Saud </a:t>
            </a:r>
            <a:r>
              <a:rPr lang="en-US" altLang="ar-SA" sz="3200" i="1" kern="0" dirty="0" smtClean="0">
                <a:latin typeface="Book Antiqua" panose="02040602050305030304" pitchFamily="18" charset="0"/>
              </a:rPr>
              <a:t>University</a:t>
            </a:r>
            <a:endParaRPr lang="ar-SA" altLang="ar-SA" sz="3200" i="1" kern="0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61682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09600"/>
            <a:ext cx="8229600" cy="5791200"/>
          </a:xfrm>
        </p:spPr>
        <p:txBody>
          <a:bodyPr>
            <a:normAutofit fontScale="92500"/>
          </a:bodyPr>
          <a:lstStyle/>
          <a:p>
            <a:pPr eaLnBrk="1" hangingPunct="1">
              <a:buFontTx/>
              <a:buNone/>
            </a:pPr>
            <a:r>
              <a:rPr lang="en-GB" sz="2800" dirty="0" smtClean="0">
                <a:latin typeface="Times New Roman" pitchFamily="18" charset="0"/>
              </a:rPr>
              <a:t>●P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olarity of </a:t>
            </a:r>
            <a:r>
              <a:rPr lang="en-GB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serine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GB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threonine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is contributed by their </a:t>
            </a:r>
            <a:r>
              <a:rPr lang="en-GB" sz="28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hydroxyl groups.</a:t>
            </a:r>
          </a:p>
          <a:p>
            <a:pPr eaLnBrk="1" hangingPunct="1">
              <a:buFontTx/>
              <a:buNone/>
            </a:pPr>
            <a:r>
              <a:rPr lang="en-GB" sz="2800" dirty="0" smtClean="0">
                <a:latin typeface="Times New Roman" pitchFamily="18" charset="0"/>
              </a:rPr>
              <a:t>● Polarity of </a:t>
            </a:r>
            <a:r>
              <a:rPr lang="en-GB" sz="2800" dirty="0" smtClean="0">
                <a:solidFill>
                  <a:srgbClr val="FF0000"/>
                </a:solidFill>
                <a:latin typeface="Times New Roman" pitchFamily="18" charset="0"/>
              </a:rPr>
              <a:t>cysteine</a:t>
            </a:r>
            <a:r>
              <a:rPr lang="en-GB" sz="2800" dirty="0" smtClean="0">
                <a:latin typeface="Times New Roman" pitchFamily="18" charset="0"/>
              </a:rPr>
              <a:t> 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is contributed by its </a:t>
            </a:r>
            <a:r>
              <a:rPr lang="en-GB" sz="28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sulfhydryl group 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thiol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group).</a:t>
            </a:r>
          </a:p>
          <a:p>
            <a:pPr eaLnBrk="1" hangingPunct="1">
              <a:buFontTx/>
              <a:buNone/>
            </a:pPr>
            <a:r>
              <a:rPr lang="en-GB" sz="2800" dirty="0" smtClean="0">
                <a:latin typeface="Times New Roman" pitchFamily="18" charset="0"/>
              </a:rPr>
              <a:t>● Polarity of </a:t>
            </a:r>
            <a:r>
              <a:rPr lang="en-GB" sz="2800" dirty="0" err="1" smtClean="0">
                <a:solidFill>
                  <a:srgbClr val="FF0000"/>
                </a:solidFill>
                <a:latin typeface="Times New Roman" pitchFamily="18" charset="0"/>
              </a:rPr>
              <a:t>aspargine</a:t>
            </a:r>
            <a:r>
              <a:rPr lang="en-GB" sz="280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GB" sz="2800" dirty="0" smtClean="0">
                <a:latin typeface="Times New Roman" pitchFamily="18" charset="0"/>
              </a:rPr>
              <a:t>and </a:t>
            </a:r>
            <a:r>
              <a:rPr lang="en-GB" sz="2800" dirty="0" smtClean="0">
                <a:solidFill>
                  <a:srgbClr val="FF0000"/>
                </a:solidFill>
                <a:latin typeface="Times New Roman" pitchFamily="18" charset="0"/>
              </a:rPr>
              <a:t>glutamine</a:t>
            </a:r>
            <a:r>
              <a:rPr lang="en-GB" sz="2800" dirty="0" smtClean="0">
                <a:latin typeface="Times New Roman" pitchFamily="18" charset="0"/>
              </a:rPr>
              <a:t> 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is contributed by their </a:t>
            </a:r>
            <a:r>
              <a:rPr lang="en-GB" sz="28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amide groups.</a:t>
            </a:r>
          </a:p>
          <a:p>
            <a:pPr eaLnBrk="1" hangingPunct="1">
              <a:buFontTx/>
              <a:buNone/>
            </a:pPr>
            <a:endParaRPr lang="en-GB" sz="28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en-GB" sz="2800" i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GB" sz="2800" i="1" dirty="0" err="1" smtClean="0">
                <a:latin typeface="Times New Roman" pitchFamily="18" charset="0"/>
                <a:cs typeface="Times New Roman" pitchFamily="18" charset="0"/>
              </a:rPr>
              <a:t>Aspargine</a:t>
            </a:r>
            <a:r>
              <a:rPr lang="en-GB" sz="2800" i="1" dirty="0" smtClean="0">
                <a:latin typeface="Times New Roman" pitchFamily="18" charset="0"/>
                <a:cs typeface="Times New Roman" pitchFamily="18" charset="0"/>
              </a:rPr>
              <a:t> is amide of aspartic acid (aspartate).</a:t>
            </a:r>
          </a:p>
          <a:p>
            <a:pPr eaLnBrk="1" hangingPunct="1">
              <a:buFontTx/>
              <a:buChar char="-"/>
            </a:pPr>
            <a:r>
              <a:rPr lang="en-GB" sz="2800" i="1" dirty="0" smtClean="0">
                <a:latin typeface="Times New Roman" pitchFamily="18" charset="0"/>
                <a:cs typeface="Times New Roman" pitchFamily="18" charset="0"/>
              </a:rPr>
              <a:t>Glutamine is amide of glutamic acid (glutamate).</a:t>
            </a:r>
          </a:p>
          <a:p>
            <a:pPr eaLnBrk="1" hangingPunct="1">
              <a:buFontTx/>
              <a:buChar char="-"/>
            </a:pPr>
            <a:endParaRPr lang="en-GB" sz="1700" i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en-GB" sz="2800" i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GB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Cysteine</a:t>
            </a:r>
            <a:r>
              <a:rPr lang="en-GB" sz="2800" i="1" dirty="0" smtClean="0">
                <a:latin typeface="Times New Roman" pitchFamily="18" charset="0"/>
                <a:cs typeface="Times New Roman" pitchFamily="18" charset="0"/>
              </a:rPr>
              <a:t> is readily oxidized to form covalently linked </a:t>
            </a:r>
            <a:r>
              <a:rPr lang="en-GB" sz="2800" i="1" dirty="0" err="1" smtClean="0">
                <a:latin typeface="Times New Roman" pitchFamily="18" charset="0"/>
                <a:cs typeface="Times New Roman" pitchFamily="18" charset="0"/>
              </a:rPr>
              <a:t>dimeric</a:t>
            </a:r>
            <a:r>
              <a:rPr lang="en-GB" sz="2800" i="1" dirty="0" smtClean="0">
                <a:latin typeface="Times New Roman" pitchFamily="18" charset="0"/>
                <a:cs typeface="Times New Roman" pitchFamily="18" charset="0"/>
              </a:rPr>
              <a:t> amino acid called </a:t>
            </a:r>
            <a:r>
              <a:rPr lang="en-GB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cystine</a:t>
            </a:r>
            <a:r>
              <a:rPr lang="en-GB" sz="28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800" i="1" dirty="0" smtClean="0">
                <a:latin typeface="Times New Roman" pitchFamily="18" charset="0"/>
                <a:cs typeface="Times New Roman" pitchFamily="18" charset="0"/>
              </a:rPr>
              <a:t>in which two cysteine molecules or residues are joined by </a:t>
            </a:r>
            <a:r>
              <a:rPr lang="en-GB" sz="2800" b="1" i="1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GB" sz="2800" b="1" i="1" dirty="0" err="1" smtClean="0">
                <a:latin typeface="Times New Roman" pitchFamily="18" charset="0"/>
                <a:cs typeface="Times New Roman" pitchFamily="18" charset="0"/>
              </a:rPr>
              <a:t>disulfide</a:t>
            </a:r>
            <a:r>
              <a:rPr lang="en-GB" sz="2800" b="1" i="1" dirty="0" smtClean="0">
                <a:latin typeface="Times New Roman" pitchFamily="18" charset="0"/>
                <a:cs typeface="Times New Roman" pitchFamily="18" charset="0"/>
              </a:rPr>
              <a:t> bond.</a:t>
            </a:r>
          </a:p>
        </p:txBody>
      </p:sp>
    </p:spTree>
    <p:extLst>
      <p:ext uri="{BB962C8B-B14F-4D97-AF65-F5344CB8AC3E}">
        <p14:creationId xmlns:p14="http://schemas.microsoft.com/office/powerpoint/2010/main" val="4288292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1066800"/>
            <a:ext cx="7467600" cy="4873752"/>
          </a:xfrm>
        </p:spPr>
      </p:pic>
    </p:spTree>
    <p:extLst>
      <p:ext uri="{BB962C8B-B14F-4D97-AF65-F5344CB8AC3E}">
        <p14:creationId xmlns:p14="http://schemas.microsoft.com/office/powerpoint/2010/main" val="4191354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609600"/>
            <a:ext cx="7924800" cy="5562600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en-GB" sz="28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3) Amino acids with aromatic R-groups :</a:t>
            </a:r>
          </a:p>
          <a:p>
            <a:pPr eaLnBrk="1" hangingPunct="1">
              <a:buFontTx/>
              <a:buNone/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- They are:</a:t>
            </a:r>
          </a:p>
          <a:p>
            <a:pPr eaLnBrk="1" hangingPunct="1">
              <a:buFontTx/>
              <a:buNone/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GB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phenylalanine</a:t>
            </a:r>
          </a:p>
          <a:p>
            <a:pPr eaLnBrk="1" hangingPunct="1">
              <a:buFontTx/>
              <a:buNone/>
            </a:pPr>
            <a:r>
              <a:rPr lang="en-GB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tryptophan</a:t>
            </a:r>
          </a:p>
          <a:p>
            <a:pPr eaLnBrk="1" hangingPunct="1">
              <a:buFontTx/>
              <a:buNone/>
            </a:pPr>
            <a:r>
              <a:rPr lang="en-GB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tyrosine</a:t>
            </a:r>
          </a:p>
          <a:p>
            <a:pPr eaLnBrk="1" hangingPunct="1">
              <a:buFontTx/>
              <a:buNone/>
            </a:pPr>
            <a:endParaRPr lang="en-GB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GB" i="1" dirty="0"/>
              <a:t>The hydroxyl group of tyrosine can form hydrogen bonds (enzyme function).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i="1" dirty="0"/>
              <a:t>with their aromatic side chains, are relatively nonpolar (hydrophobic).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i="1" dirty="0"/>
              <a:t>Tryptophan and tyrosine, and to a much lesser </a:t>
            </a:r>
            <a:r>
              <a:rPr lang="en-US" i="1" dirty="0" smtClean="0"/>
              <a:t>extent phenylalanine</a:t>
            </a:r>
            <a:r>
              <a:rPr lang="en-US" i="1" dirty="0"/>
              <a:t>, absorb ultraviolet light</a:t>
            </a:r>
            <a:endParaRPr lang="en-GB" i="1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endParaRPr lang="en-GB" sz="2600" i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endParaRPr lang="en-GB" sz="2800" b="1" u="sng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مستطيل مستدير الزوايا 2"/>
          <p:cNvSpPr/>
          <p:nvPr/>
        </p:nvSpPr>
        <p:spPr>
          <a:xfrm>
            <a:off x="1219200" y="1600200"/>
            <a:ext cx="2438400" cy="1676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673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199" y="520913"/>
            <a:ext cx="4711513" cy="397488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4678363"/>
            <a:ext cx="6934200" cy="1722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2531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09600"/>
            <a:ext cx="8153400" cy="58674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buFontTx/>
              <a:buNone/>
            </a:pPr>
            <a:r>
              <a:rPr lang="en-GB" sz="27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4) Amino acids with positively charged (basic) R-group:</a:t>
            </a:r>
          </a:p>
          <a:p>
            <a:pPr eaLnBrk="1" hangingPunct="1">
              <a:buFontTx/>
              <a:buNone/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- The most </a:t>
            </a:r>
            <a:r>
              <a:rPr lang="en-GB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hydrophilic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R-groups are those that are either positively or negatively charged.</a:t>
            </a:r>
          </a:p>
          <a:p>
            <a:pPr eaLnBrk="1" hangingPunct="1">
              <a:buFontTx/>
              <a:buNone/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- The amino acids in which the R-groups have significant </a:t>
            </a:r>
            <a:r>
              <a:rPr lang="en-GB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positive charge at pH 7.0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are:</a:t>
            </a:r>
          </a:p>
          <a:p>
            <a:pPr marL="2863850" indent="-4763" eaLnBrk="1" hangingPunct="1">
              <a:buFontTx/>
              <a:buNone/>
            </a:pPr>
            <a:r>
              <a:rPr lang="en-GB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Lysine</a:t>
            </a:r>
            <a:endParaRPr lang="en-GB" sz="26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63850" indent="-4763" eaLnBrk="1" hangingPunct="1">
              <a:buFontTx/>
              <a:buNone/>
            </a:pPr>
            <a:r>
              <a:rPr lang="en-GB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Arginine</a:t>
            </a:r>
            <a:endParaRPr lang="en-GB" sz="26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63850" indent="-4763" eaLnBrk="1" hangingPunct="1">
              <a:buFontTx/>
              <a:buNone/>
            </a:pPr>
            <a:r>
              <a:rPr lang="en-GB" sz="2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Histidine</a:t>
            </a:r>
            <a:endParaRPr lang="en-GB" sz="26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endParaRPr lang="en-GB" sz="28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en-GB" sz="2800" i="1" dirty="0" smtClean="0">
                <a:latin typeface="Times New Roman" pitchFamily="18" charset="0"/>
                <a:cs typeface="Times New Roman" pitchFamily="18" charset="0"/>
              </a:rPr>
              <a:t>- Lysine has </a:t>
            </a:r>
            <a:r>
              <a:rPr lang="en-GB" sz="2800" b="1" i="1" dirty="0" smtClean="0">
                <a:latin typeface="Times New Roman" pitchFamily="18" charset="0"/>
                <a:cs typeface="Times New Roman" pitchFamily="18" charset="0"/>
              </a:rPr>
              <a:t>amino group </a:t>
            </a:r>
            <a:r>
              <a:rPr lang="en-GB" sz="2800" i="1" dirty="0" smtClean="0">
                <a:latin typeface="Times New Roman" pitchFamily="18" charset="0"/>
                <a:cs typeface="Times New Roman" pitchFamily="18" charset="0"/>
              </a:rPr>
              <a:t>on </a:t>
            </a:r>
            <a:r>
              <a:rPr lang="el-GR" sz="2800" i="1" dirty="0" smtClean="0">
                <a:latin typeface="Times New Roman" pitchFamily="18" charset="0"/>
                <a:cs typeface="Times New Roman" pitchFamily="18" charset="0"/>
              </a:rPr>
              <a:t>ε</a:t>
            </a:r>
            <a:r>
              <a:rPr lang="en-GB" sz="2800" i="1" dirty="0" smtClean="0">
                <a:latin typeface="Times New Roman" pitchFamily="18" charset="0"/>
                <a:cs typeface="Times New Roman" pitchFamily="18" charset="0"/>
              </a:rPr>
              <a:t>-position of its R-group.</a:t>
            </a:r>
          </a:p>
          <a:p>
            <a:pPr eaLnBrk="1" hangingPunct="1">
              <a:buFontTx/>
              <a:buChar char="-"/>
            </a:pPr>
            <a:r>
              <a:rPr lang="en-GB" sz="2800" i="1" dirty="0" smtClean="0">
                <a:latin typeface="Times New Roman" pitchFamily="18" charset="0"/>
                <a:cs typeface="Times New Roman" pitchFamily="18" charset="0"/>
              </a:rPr>
              <a:t>Arginine has positively charged </a:t>
            </a:r>
            <a:r>
              <a:rPr lang="en-GB" sz="2800" b="1" i="1" dirty="0" err="1" smtClean="0">
                <a:latin typeface="Times New Roman" pitchFamily="18" charset="0"/>
                <a:cs typeface="Times New Roman" pitchFamily="18" charset="0"/>
              </a:rPr>
              <a:t>guanidinium</a:t>
            </a:r>
            <a:r>
              <a:rPr lang="en-GB" sz="2800" b="1" i="1" dirty="0" smtClean="0">
                <a:latin typeface="Times New Roman" pitchFamily="18" charset="0"/>
                <a:cs typeface="Times New Roman" pitchFamily="18" charset="0"/>
              </a:rPr>
              <a:t> group </a:t>
            </a:r>
            <a:r>
              <a:rPr lang="en-GB" sz="2800" i="1" dirty="0" smtClean="0">
                <a:latin typeface="Times New Roman" pitchFamily="18" charset="0"/>
                <a:cs typeface="Times New Roman" pitchFamily="18" charset="0"/>
              </a:rPr>
              <a:t>in its R-group.</a:t>
            </a:r>
          </a:p>
          <a:p>
            <a:pPr eaLnBrk="1" hangingPunct="1">
              <a:buFontTx/>
              <a:buNone/>
            </a:pPr>
            <a:r>
              <a:rPr lang="en-GB" sz="2800" i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GB" sz="2800" i="1" dirty="0" err="1" smtClean="0">
                <a:latin typeface="Times New Roman" pitchFamily="18" charset="0"/>
                <a:cs typeface="Times New Roman" pitchFamily="18" charset="0"/>
              </a:rPr>
              <a:t>Histidine</a:t>
            </a:r>
            <a:r>
              <a:rPr lang="en-GB" sz="2800" i="1" dirty="0" smtClean="0">
                <a:latin typeface="Times New Roman" pitchFamily="18" charset="0"/>
                <a:cs typeface="Times New Roman" pitchFamily="18" charset="0"/>
              </a:rPr>
              <a:t> has an </a:t>
            </a:r>
            <a:r>
              <a:rPr lang="en-GB" sz="2800" b="1" i="1" dirty="0" smtClean="0">
                <a:latin typeface="Times New Roman" pitchFamily="18" charset="0"/>
                <a:cs typeface="Times New Roman" pitchFamily="18" charset="0"/>
              </a:rPr>
              <a:t>aromatic imidazole group </a:t>
            </a:r>
            <a:r>
              <a:rPr lang="en-GB" sz="2800" i="1" dirty="0" smtClean="0">
                <a:latin typeface="Times New Roman" pitchFamily="18" charset="0"/>
                <a:cs typeface="Times New Roman" pitchFamily="18" charset="0"/>
              </a:rPr>
              <a:t>in its R-group.</a:t>
            </a:r>
          </a:p>
          <a:p>
            <a:pPr eaLnBrk="1" hangingPunct="1">
              <a:buFontTx/>
              <a:buNone/>
            </a:pPr>
            <a:endParaRPr lang="en-GB" sz="2800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مستطيل مستدير الزوايا 2"/>
          <p:cNvSpPr/>
          <p:nvPr/>
        </p:nvSpPr>
        <p:spPr>
          <a:xfrm>
            <a:off x="3124200" y="2590800"/>
            <a:ext cx="1676400" cy="1295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351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609600"/>
            <a:ext cx="8077200" cy="5029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GB" sz="26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5) Amino acids with negatively charged (acidic) R-group:</a:t>
            </a:r>
          </a:p>
          <a:p>
            <a:pPr eaLnBrk="1" hangingPunct="1">
              <a:buFontTx/>
              <a:buNone/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- The two amino acids having R-groups with a net </a:t>
            </a:r>
            <a:r>
              <a:rPr lang="en-GB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negative charge at pH 7.0 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are:</a:t>
            </a:r>
          </a:p>
          <a:p>
            <a:pPr marL="2246313" indent="-4763" eaLnBrk="1" hangingPunct="1">
              <a:buFontTx/>
              <a:buNone/>
            </a:pPr>
            <a:r>
              <a:rPr lang="en-GB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Aspartic </a:t>
            </a:r>
            <a:r>
              <a:rPr lang="en-GB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acid (aspartate)</a:t>
            </a:r>
          </a:p>
          <a:p>
            <a:pPr marL="2246313" indent="-4763" eaLnBrk="1" hangingPunct="1">
              <a:buFontTx/>
              <a:buNone/>
            </a:pPr>
            <a:r>
              <a:rPr lang="en-GB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Glutamic </a:t>
            </a:r>
            <a:r>
              <a:rPr lang="en-GB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acid (glutamate)</a:t>
            </a:r>
          </a:p>
          <a:p>
            <a:pPr eaLnBrk="1" hangingPunct="1">
              <a:buFontTx/>
              <a:buNone/>
            </a:pPr>
            <a:endParaRPr lang="en-GB" sz="2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en-GB" sz="2800" i="1" dirty="0" smtClean="0">
                <a:latin typeface="Times New Roman" pitchFamily="18" charset="0"/>
                <a:cs typeface="Times New Roman" pitchFamily="18" charset="0"/>
              </a:rPr>
              <a:t>-These amino acids have </a:t>
            </a:r>
            <a:r>
              <a:rPr lang="en-GB" sz="2800" b="1" i="1" dirty="0" smtClean="0">
                <a:latin typeface="Times New Roman" pitchFamily="18" charset="0"/>
                <a:cs typeface="Times New Roman" pitchFamily="18" charset="0"/>
              </a:rPr>
              <a:t>carboxyl group </a:t>
            </a:r>
            <a:r>
              <a:rPr lang="en-GB" sz="2800" i="1" dirty="0" smtClean="0">
                <a:latin typeface="Times New Roman" pitchFamily="18" charset="0"/>
                <a:cs typeface="Times New Roman" pitchFamily="18" charset="0"/>
              </a:rPr>
              <a:t>in their side </a:t>
            </a:r>
          </a:p>
          <a:p>
            <a:pPr eaLnBrk="1" hangingPunct="1">
              <a:buFontTx/>
              <a:buNone/>
            </a:pPr>
            <a:r>
              <a:rPr lang="en-GB" sz="2800" i="1" dirty="0" smtClean="0">
                <a:latin typeface="Times New Roman" pitchFamily="18" charset="0"/>
                <a:cs typeface="Times New Roman" pitchFamily="18" charset="0"/>
              </a:rPr>
              <a:t>   chains (R-groups).</a:t>
            </a:r>
            <a:r>
              <a:rPr lang="en-GB" sz="2800" b="1" i="1" u="sng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eaLnBrk="1" hangingPunct="1">
              <a:buFontTx/>
              <a:buNone/>
            </a:pPr>
            <a:endParaRPr lang="en-GB" sz="2800" b="1" u="sng" dirty="0" smtClean="0"/>
          </a:p>
        </p:txBody>
      </p:sp>
      <p:sp>
        <p:nvSpPr>
          <p:cNvPr id="3" name="مستطيل مستدير الزوايا 2"/>
          <p:cNvSpPr/>
          <p:nvPr/>
        </p:nvSpPr>
        <p:spPr>
          <a:xfrm>
            <a:off x="2706414" y="2438400"/>
            <a:ext cx="3541986" cy="914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003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609600"/>
            <a:ext cx="7924800" cy="2590800"/>
          </a:xfrm>
        </p:spPr>
        <p:txBody>
          <a:bodyPr>
            <a:normAutofit fontScale="92500"/>
          </a:bodyPr>
          <a:lstStyle/>
          <a:p>
            <a:pPr eaLnBrk="1" hangingPunct="1">
              <a:buFontTx/>
              <a:buNone/>
            </a:pPr>
            <a:r>
              <a:rPr lang="en-GB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Uncommon amino acids</a:t>
            </a:r>
            <a:r>
              <a:rPr lang="en-GB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>
              <a:buFontTx/>
              <a:buNone/>
            </a:pPr>
            <a:r>
              <a:rPr lang="en-GB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i) Rare amino acids of proteins:</a:t>
            </a:r>
          </a:p>
          <a:p>
            <a:pPr eaLnBrk="1" hangingPunct="1">
              <a:buFontTx/>
              <a:buNone/>
            </a:pPr>
            <a:r>
              <a:rPr lang="en-GB" sz="2800" b="1" i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Have important functions.</a:t>
            </a:r>
          </a:p>
          <a:p>
            <a:pPr eaLnBrk="1" hangingPunct="1">
              <a:buFontTx/>
              <a:buNone/>
            </a:pPr>
            <a:r>
              <a:rPr lang="en-GB" sz="2800" b="1" i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Proteins may contains uncommon amino acids which are </a:t>
            </a:r>
            <a:r>
              <a:rPr lang="en-GB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derived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from common (standard) amino acids.</a:t>
            </a: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609600" y="3126828"/>
            <a:ext cx="7696200" cy="3200400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GB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Example:</a:t>
            </a:r>
          </a:p>
          <a:p>
            <a:pPr marL="4210050" indent="-3579813">
              <a:buFontTx/>
              <a:buNone/>
              <a:tabLst>
                <a:tab pos="4035425" algn="l"/>
              </a:tabLst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4-hydroxyproline	</a:t>
            </a:r>
            <a:r>
              <a:rPr lang="en-GB" b="1" dirty="0" smtClean="0">
                <a:latin typeface="Times New Roman" pitchFamily="18" charset="0"/>
                <a:cs typeface="Times New Roman" pitchFamily="18" charset="0"/>
              </a:rPr>
              <a:t>found in collagen.</a:t>
            </a:r>
          </a:p>
          <a:p>
            <a:pPr marL="4210050" indent="-3579813">
              <a:buFontTx/>
              <a:buNone/>
              <a:tabLst>
                <a:tab pos="4035425" algn="l"/>
              </a:tabLst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5-hydroxylysine </a:t>
            </a:r>
          </a:p>
          <a:p>
            <a:pPr marL="4210050" indent="-3579813">
              <a:buFontTx/>
              <a:buNone/>
              <a:tabLst>
                <a:tab pos="4035425" algn="l"/>
              </a:tabLst>
            </a:pPr>
            <a:endParaRPr lang="en-GB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4035425" indent="-3405188">
              <a:buFontTx/>
              <a:buNone/>
              <a:tabLst>
                <a:tab pos="4035425" algn="l"/>
              </a:tabLst>
            </a:pPr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carboxyglutamate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GB" b="1" dirty="0" smtClean="0">
                <a:latin typeface="Times New Roman" pitchFamily="18" charset="0"/>
                <a:cs typeface="Times New Roman" pitchFamily="18" charset="0"/>
              </a:rPr>
              <a:t>found in the blood clotting protein </a:t>
            </a:r>
            <a:r>
              <a:rPr lang="en-GB" b="1" dirty="0" err="1" smtClean="0">
                <a:latin typeface="Times New Roman" pitchFamily="18" charset="0"/>
                <a:cs typeface="Times New Roman" pitchFamily="18" charset="0"/>
              </a:rPr>
              <a:t>prothrombin</a:t>
            </a:r>
            <a:r>
              <a:rPr lang="en-GB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2" name="مستطيل مستدير الزوايا 11"/>
          <p:cNvSpPr/>
          <p:nvPr/>
        </p:nvSpPr>
        <p:spPr>
          <a:xfrm>
            <a:off x="1174531" y="3660228"/>
            <a:ext cx="3092669" cy="1066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مستطيل مستدير الزوايا 12"/>
          <p:cNvSpPr/>
          <p:nvPr/>
        </p:nvSpPr>
        <p:spPr>
          <a:xfrm>
            <a:off x="1174531" y="5181600"/>
            <a:ext cx="3092669" cy="533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رابط كسهم مستقيم 2"/>
          <p:cNvCxnSpPr/>
          <p:nvPr/>
        </p:nvCxnSpPr>
        <p:spPr>
          <a:xfrm>
            <a:off x="4267200" y="3886200"/>
            <a:ext cx="4572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رابط كسهم مستقيم 4"/>
          <p:cNvCxnSpPr>
            <a:stCxn id="13" idx="3"/>
          </p:cNvCxnSpPr>
          <p:nvPr/>
        </p:nvCxnSpPr>
        <p:spPr>
          <a:xfrm>
            <a:off x="4267200" y="5448300"/>
            <a:ext cx="4572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6316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04800"/>
            <a:ext cx="7086600" cy="624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6309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84200" y="533400"/>
            <a:ext cx="7543800" cy="1828800"/>
          </a:xfrm>
        </p:spPr>
        <p:txBody>
          <a:bodyPr>
            <a:normAutofit lnSpcReduction="10000"/>
          </a:bodyPr>
          <a:lstStyle/>
          <a:p>
            <a:pPr eaLnBrk="1" hangingPunct="1">
              <a:buFontTx/>
              <a:buNone/>
            </a:pPr>
            <a:r>
              <a:rPr lang="en-GB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ii) Non-protein amino acids:</a:t>
            </a:r>
          </a:p>
          <a:p>
            <a:pPr eaLnBrk="1" hangingPunct="1">
              <a:buFontTx/>
              <a:buNone/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- Found in cells and occur biologically in free or combined form but </a:t>
            </a:r>
            <a:r>
              <a:rPr lang="en-GB" sz="2800" b="1" dirty="0" smtClean="0">
                <a:latin typeface="Times New Roman" pitchFamily="18" charset="0"/>
                <a:cs typeface="Times New Roman" pitchFamily="18" charset="0"/>
              </a:rPr>
              <a:t>not in proteins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>
              <a:buFontTx/>
              <a:buNone/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en-GB" sz="2400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599090" y="2438400"/>
            <a:ext cx="7543800" cy="2362200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GB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Example:</a:t>
            </a:r>
          </a:p>
          <a:p>
            <a:pPr marL="4130675" indent="-3689350">
              <a:buFontTx/>
              <a:buNone/>
              <a:tabLst>
                <a:tab pos="4130675" algn="l"/>
              </a:tabLst>
            </a:pPr>
            <a:r>
              <a:rPr lang="en-GB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ornithine and </a:t>
            </a:r>
            <a:r>
              <a:rPr lang="en-GB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citrulline</a:t>
            </a:r>
            <a:r>
              <a:rPr lang="en-GB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GB" b="1" dirty="0" smtClean="0">
                <a:latin typeface="Times New Roman" pitchFamily="18" charset="0"/>
                <a:cs typeface="Times New Roman" pitchFamily="18" charset="0"/>
              </a:rPr>
              <a:t>they are intermediates in biosynthesis of arginine and in the urea cycle.</a:t>
            </a:r>
          </a:p>
          <a:p>
            <a:pPr marL="4130675" indent="-3862388">
              <a:buFontTx/>
              <a:buNone/>
              <a:tabLst>
                <a:tab pos="4130675" algn="l"/>
              </a:tabLst>
            </a:pPr>
            <a:endParaRPr lang="en-GB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مستطيل مستدير الزوايا 7"/>
          <p:cNvSpPr/>
          <p:nvPr/>
        </p:nvSpPr>
        <p:spPr>
          <a:xfrm>
            <a:off x="1066800" y="2971800"/>
            <a:ext cx="3429000" cy="533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رابط كسهم مستقيم 8"/>
          <p:cNvCxnSpPr/>
          <p:nvPr/>
        </p:nvCxnSpPr>
        <p:spPr>
          <a:xfrm>
            <a:off x="4495800" y="3214852"/>
            <a:ext cx="2286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5587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0513" y="565150"/>
            <a:ext cx="5526087" cy="560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201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304800"/>
            <a:ext cx="7620000" cy="5791200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GB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Amino acids</a:t>
            </a:r>
          </a:p>
          <a:p>
            <a:pPr marL="0" indent="0">
              <a:buNone/>
            </a:pPr>
            <a:endParaRPr lang="en-GB" sz="2800" b="1" u="sng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GB" sz="2800" b="1" u="sng" dirty="0" smtClean="0">
                <a:latin typeface="Times New Roman" pitchFamily="18" charset="0"/>
                <a:cs typeface="Times New Roman" pitchFamily="18" charset="0"/>
              </a:rPr>
              <a:t>Amino </a:t>
            </a:r>
            <a:r>
              <a:rPr lang="en-GB" sz="2800" b="1" u="sng" dirty="0">
                <a:latin typeface="Times New Roman" pitchFamily="18" charset="0"/>
                <a:cs typeface="Times New Roman" pitchFamily="18" charset="0"/>
              </a:rPr>
              <a:t>acids:</a:t>
            </a:r>
          </a:p>
          <a:p>
            <a:pPr marL="0" indent="0">
              <a:buNone/>
            </a:pPr>
            <a:r>
              <a:rPr lang="en-GB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are </a:t>
            </a:r>
            <a:r>
              <a:rPr lang="en-GB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organic molecules 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that are the building block of </a:t>
            </a:r>
            <a:endParaRPr lang="en-GB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proteins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GB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-There is 20 </a:t>
            </a:r>
            <a:r>
              <a:rPr lang="el-GR" sz="2800" dirty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-amino acids commonly found in 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proteins</a:t>
            </a:r>
          </a:p>
          <a:p>
            <a:pPr marL="0" indent="0">
              <a:buNone/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they 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have a </a:t>
            </a:r>
            <a:r>
              <a:rPr lang="en-GB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carboxyl group 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and an </a:t>
            </a:r>
            <a:r>
              <a:rPr lang="en-GB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amino group </a:t>
            </a:r>
            <a:r>
              <a:rPr lang="en-GB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marL="0" indent="0">
              <a:buNone/>
            </a:pP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bonded 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to 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the same 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carbon atom [the </a:t>
            </a:r>
            <a:r>
              <a:rPr lang="el-GR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GB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-carbon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]).</a:t>
            </a:r>
          </a:p>
          <a:p>
            <a:endParaRPr lang="en-GB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-The 20 </a:t>
            </a:r>
            <a:r>
              <a:rPr lang="el-GR" sz="2800" dirty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-amino acids of proteins are often referred as 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marL="0" indent="0">
              <a:buNone/>
            </a:pP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the </a:t>
            </a:r>
            <a:r>
              <a:rPr lang="en-GB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standard 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amino acids.</a:t>
            </a:r>
          </a:p>
          <a:p>
            <a:pPr marL="0" indent="0">
              <a:buNone/>
            </a:pP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GB" sz="2800" b="1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26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78209"/>
            <a:ext cx="6172200" cy="754746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en-GB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B) Nutritional classification:</a:t>
            </a:r>
          </a:p>
        </p:txBody>
      </p:sp>
      <p:sp>
        <p:nvSpPr>
          <p:cNvPr id="16387" name="Line 4"/>
          <p:cNvSpPr>
            <a:spLocks noChangeShapeType="1"/>
          </p:cNvSpPr>
          <p:nvPr/>
        </p:nvSpPr>
        <p:spPr bwMode="auto">
          <a:xfrm>
            <a:off x="4800600" y="907146"/>
            <a:ext cx="0" cy="25161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88" name="Line 5"/>
          <p:cNvSpPr>
            <a:spLocks noChangeShapeType="1"/>
          </p:cNvSpPr>
          <p:nvPr/>
        </p:nvSpPr>
        <p:spPr bwMode="auto">
          <a:xfrm flipH="1">
            <a:off x="1600197" y="1158766"/>
            <a:ext cx="592455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89" name="Line 7"/>
          <p:cNvSpPr>
            <a:spLocks noChangeShapeType="1"/>
          </p:cNvSpPr>
          <p:nvPr/>
        </p:nvSpPr>
        <p:spPr bwMode="auto">
          <a:xfrm>
            <a:off x="1600200" y="1158766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1" name="Line 9"/>
          <p:cNvSpPr>
            <a:spLocks noChangeShapeType="1"/>
          </p:cNvSpPr>
          <p:nvPr/>
        </p:nvSpPr>
        <p:spPr bwMode="auto">
          <a:xfrm>
            <a:off x="7524750" y="1158766"/>
            <a:ext cx="0" cy="182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4038600" y="3082159"/>
            <a:ext cx="4680826" cy="990600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vert="horz">
            <a:normAutofit fontScale="925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tabLst>
                <a:tab pos="623888" algn="l"/>
                <a:tab pos="4484688" algn="l"/>
              </a:tabLst>
            </a:pPr>
            <a:r>
              <a:rPr lang="en-GB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ii) Non-essential amino acids: </a:t>
            </a:r>
            <a:r>
              <a:rPr lang="en-GB" sz="28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dirty="0" smtClean="0"/>
              <a:t> 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they synthesized in the body).</a:t>
            </a:r>
            <a:endParaRPr lang="en-GB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381409" y="1397877"/>
            <a:ext cx="4676940" cy="1329555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vert="horz">
            <a:normAutofit fontScale="92500" lnSpcReduction="100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i) Essential </a:t>
            </a:r>
            <a:r>
              <a:rPr lang="en-GB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amino acids: </a:t>
            </a:r>
            <a:r>
              <a:rPr lang="en-GB" sz="28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dirty="0" smtClean="0"/>
              <a:t> </a:t>
            </a:r>
          </a:p>
          <a:p>
            <a:pPr marL="0" indent="0" algn="ctr">
              <a:buNone/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can not be synthesized in the body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, must 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be provided in diet). </a:t>
            </a:r>
            <a:endParaRPr lang="en-GB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882978" y="2727434"/>
            <a:ext cx="2081212" cy="3520966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vert="horz">
            <a:normAutofit fontScale="77500" lnSpcReduction="200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tabLst>
                <a:tab pos="623888" algn="l"/>
              </a:tabLst>
            </a:pPr>
            <a:r>
              <a:rPr lang="en-US" sz="2800" dirty="0" err="1"/>
              <a:t>Valine</a:t>
            </a:r>
            <a:endParaRPr lang="en-GB" sz="2800" i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  <a:tabLst>
                <a:tab pos="623888" algn="l"/>
                <a:tab pos="4484688" algn="l"/>
              </a:tabLst>
            </a:pPr>
            <a:r>
              <a:rPr lang="en-US" sz="2800" dirty="0" err="1" smtClean="0"/>
              <a:t>Leucine</a:t>
            </a:r>
            <a:r>
              <a:rPr lang="en-GB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GB" sz="2800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  <a:tabLst>
                <a:tab pos="623888" algn="l"/>
                <a:tab pos="4484688" algn="l"/>
              </a:tabLst>
            </a:pPr>
            <a:r>
              <a:rPr lang="en-US" sz="2800" dirty="0" smtClean="0"/>
              <a:t>Isoleucine</a:t>
            </a:r>
            <a:endParaRPr lang="en-GB" sz="2800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  <a:tabLst>
                <a:tab pos="623888" algn="l"/>
                <a:tab pos="4484688" algn="l"/>
              </a:tabLst>
            </a:pPr>
            <a:r>
              <a:rPr lang="en-US" sz="2800" dirty="0" smtClean="0"/>
              <a:t>Methionine </a:t>
            </a:r>
            <a:endParaRPr lang="en-GB" sz="2800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  <a:tabLst>
                <a:tab pos="623888" algn="l"/>
                <a:tab pos="4484688" algn="l"/>
              </a:tabLst>
            </a:pPr>
            <a:r>
              <a:rPr lang="en-US" sz="2800" dirty="0" smtClean="0"/>
              <a:t>Phenylalanine </a:t>
            </a:r>
            <a:endParaRPr lang="en-GB" sz="2800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  <a:tabLst>
                <a:tab pos="623888" algn="l"/>
                <a:tab pos="4484688" algn="l"/>
              </a:tabLst>
            </a:pPr>
            <a:r>
              <a:rPr lang="en-US" sz="2800" dirty="0" smtClean="0"/>
              <a:t>Tryptophan</a:t>
            </a:r>
            <a:endParaRPr lang="en-GB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  <a:tabLst>
                <a:tab pos="623888" algn="l"/>
              </a:tabLst>
            </a:pPr>
            <a:r>
              <a:rPr lang="en-US" sz="2800" dirty="0" smtClean="0"/>
              <a:t>Threonine</a:t>
            </a:r>
            <a:endParaRPr lang="en-US" sz="2800" dirty="0"/>
          </a:p>
          <a:p>
            <a:pPr marL="0" indent="0">
              <a:buNone/>
              <a:tabLst>
                <a:tab pos="623888" algn="l"/>
              </a:tabLst>
            </a:pPr>
            <a:r>
              <a:rPr lang="en-US" sz="2800" dirty="0" smtClean="0"/>
              <a:t>Lysine</a:t>
            </a:r>
            <a:endParaRPr lang="en-US" sz="2800" dirty="0"/>
          </a:p>
          <a:p>
            <a:pPr marL="0" indent="0">
              <a:buNone/>
              <a:tabLst>
                <a:tab pos="623888" algn="l"/>
              </a:tabLst>
            </a:pPr>
            <a:r>
              <a:rPr lang="en-US" sz="2800" dirty="0" smtClean="0"/>
              <a:t>Arginine</a:t>
            </a:r>
            <a:endParaRPr lang="en-US" sz="2800" dirty="0"/>
          </a:p>
          <a:p>
            <a:pPr marL="0" indent="0">
              <a:buNone/>
              <a:tabLst>
                <a:tab pos="623888" algn="l"/>
              </a:tabLst>
            </a:pPr>
            <a:r>
              <a:rPr lang="en-US" sz="2800" dirty="0" err="1" smtClean="0"/>
              <a:t>Histidine</a:t>
            </a:r>
            <a:endParaRPr lang="en-GB" sz="28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4342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0049" y="486965"/>
            <a:ext cx="7391400" cy="701989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en-GB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C) Metabolic classification:</a:t>
            </a:r>
          </a:p>
        </p:txBody>
      </p:sp>
      <p:sp>
        <p:nvSpPr>
          <p:cNvPr id="17411" name="Line 4"/>
          <p:cNvSpPr>
            <a:spLocks noChangeShapeType="1"/>
          </p:cNvSpPr>
          <p:nvPr/>
        </p:nvSpPr>
        <p:spPr bwMode="auto">
          <a:xfrm>
            <a:off x="4284088" y="1006789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2" name="Line 5"/>
          <p:cNvSpPr>
            <a:spLocks noChangeShapeType="1"/>
          </p:cNvSpPr>
          <p:nvPr/>
        </p:nvSpPr>
        <p:spPr bwMode="auto">
          <a:xfrm flipH="1">
            <a:off x="1600199" y="1438589"/>
            <a:ext cx="61404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3" name="Line 6"/>
          <p:cNvSpPr>
            <a:spLocks noChangeShapeType="1"/>
          </p:cNvSpPr>
          <p:nvPr/>
        </p:nvSpPr>
        <p:spPr bwMode="auto">
          <a:xfrm>
            <a:off x="1600200" y="1438589"/>
            <a:ext cx="0" cy="26749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4" name="Line 7"/>
          <p:cNvSpPr>
            <a:spLocks noChangeShapeType="1"/>
          </p:cNvSpPr>
          <p:nvPr/>
        </p:nvSpPr>
        <p:spPr bwMode="auto">
          <a:xfrm>
            <a:off x="5410200" y="1438589"/>
            <a:ext cx="0" cy="133830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6" name="Line 9"/>
          <p:cNvSpPr>
            <a:spLocks noChangeShapeType="1"/>
          </p:cNvSpPr>
          <p:nvPr/>
        </p:nvSpPr>
        <p:spPr bwMode="auto">
          <a:xfrm>
            <a:off x="7740431" y="1438589"/>
            <a:ext cx="0" cy="273375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4038600" y="2776892"/>
            <a:ext cx="3352800" cy="1248569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vert="horz">
            <a:normAutofit fontScale="77500" lnSpcReduction="200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en-GB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ii) </a:t>
            </a:r>
            <a:r>
              <a:rPr lang="en-GB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Ketogenic</a:t>
            </a:r>
            <a:r>
              <a:rPr lang="en-GB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amino acids:</a:t>
            </a:r>
          </a:p>
          <a:p>
            <a:pPr algn="ctr">
              <a:buNone/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That gives ketone bodies.</a:t>
            </a:r>
          </a:p>
          <a:p>
            <a:pPr algn="ctr">
              <a:buNone/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e.g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., </a:t>
            </a:r>
            <a:r>
              <a:rPr lang="en-GB" sz="2800" dirty="0" err="1">
                <a:latin typeface="Times New Roman" pitchFamily="18" charset="0"/>
                <a:cs typeface="Times New Roman" pitchFamily="18" charset="0"/>
              </a:rPr>
              <a:t>leucine</a:t>
            </a:r>
            <a:r>
              <a:rPr lang="en-GB" sz="2800" b="1" i="1" dirty="0"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4265749" y="4191000"/>
            <a:ext cx="3829844" cy="1981200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vert="horz">
            <a:normAutofit fontScale="77500" lnSpcReduction="200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en-GB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iii) </a:t>
            </a:r>
            <a:r>
              <a:rPr lang="en-GB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Glucogenic</a:t>
            </a:r>
            <a:r>
              <a:rPr lang="en-GB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GB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ketogenic</a:t>
            </a:r>
            <a:r>
              <a:rPr lang="en-GB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amino acids: </a:t>
            </a:r>
          </a:p>
          <a:p>
            <a:pPr algn="ctr">
              <a:buNone/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- give both glucose ketone bodies.</a:t>
            </a:r>
          </a:p>
          <a:p>
            <a:pPr algn="ctr">
              <a:buNone/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e.g., phenylalanine, tyrosine, tryptophan, isoleucine</a:t>
            </a:r>
            <a:endParaRPr lang="en-GB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304799" y="1706082"/>
            <a:ext cx="3581401" cy="1534319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vert="horz">
            <a:normAutofit fontScale="92500" lnSpcReduction="100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en-GB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i) </a:t>
            </a:r>
            <a:r>
              <a:rPr lang="en-GB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Glucogenic</a:t>
            </a:r>
            <a:r>
              <a:rPr lang="en-GB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amino acids:</a:t>
            </a:r>
          </a:p>
          <a:p>
            <a:pPr algn="ctr">
              <a:buNone/>
            </a:pPr>
            <a:r>
              <a:rPr lang="en-GB" b="1" i="1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which give glucose</a:t>
            </a:r>
            <a:endParaRPr lang="en-GB" b="1" i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GB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e.g., glycine, serine, arginine,</a:t>
            </a:r>
          </a:p>
          <a:p>
            <a:pPr algn="ctr">
              <a:buNone/>
            </a:pPr>
            <a:r>
              <a:rPr lang="en-GB" b="1" i="1" dirty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glutamic acid.</a:t>
            </a:r>
            <a:endParaRPr lang="en-GB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5122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228600"/>
            <a:ext cx="8001000" cy="4191000"/>
          </a:xfrm>
        </p:spPr>
        <p:txBody>
          <a:bodyPr>
            <a:normAutofit fontScale="92500"/>
          </a:bodyPr>
          <a:lstStyle/>
          <a:p>
            <a:pPr eaLnBrk="1" hangingPunct="1">
              <a:buFontTx/>
              <a:buNone/>
            </a:pPr>
            <a:r>
              <a:rPr lang="en-GB" sz="3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Properties of amino acids:</a:t>
            </a:r>
          </a:p>
          <a:p>
            <a:pPr eaLnBrk="1" hangingPunct="1">
              <a:buFontTx/>
              <a:buNone/>
            </a:pPr>
            <a:r>
              <a:rPr lang="en-GB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1) Optical activity of amino acids:</a:t>
            </a:r>
          </a:p>
          <a:p>
            <a:pPr eaLnBrk="1" hangingPunct="1">
              <a:buFontTx/>
              <a:buChar char="-"/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All standard amino acids except glycine have an asymmetric carbon atom </a:t>
            </a:r>
            <a:r>
              <a:rPr lang="en-GB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el-GR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GB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-carbon atom bound to four different substituent groups 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(i.e., a carboxyl group, amino group, R-group, and a hydrogen atom)].</a:t>
            </a:r>
          </a:p>
          <a:p>
            <a:pPr eaLnBrk="1" hangingPunct="1">
              <a:buFontTx/>
              <a:buNone/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-The asymmetric </a:t>
            </a:r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-carbon atom is thus a </a:t>
            </a:r>
            <a:r>
              <a:rPr lang="en-GB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chiral </a:t>
            </a:r>
            <a:r>
              <a:rPr lang="en-GB" sz="28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center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>
              <a:buFontTx/>
              <a:buNone/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-Because amino acids that obtained from the hydrolysis of proteins have one or more asymmetric carbon atoms</a:t>
            </a:r>
            <a:endParaRPr lang="el-GR" sz="28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endParaRPr lang="en-GB" sz="2800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6" name="AutoShape 5"/>
          <p:cNvSpPr>
            <a:spLocks noChangeArrowheads="1"/>
          </p:cNvSpPr>
          <p:nvPr/>
        </p:nvSpPr>
        <p:spPr bwMode="auto">
          <a:xfrm>
            <a:off x="533400" y="4965442"/>
            <a:ext cx="685801" cy="3810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219201" y="4938548"/>
            <a:ext cx="6934200" cy="1081252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vert="horz">
            <a:normAutofit fontScale="85000" lnSpcReduction="100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GB" sz="2800" b="1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l-GR" sz="2800" b="1" dirty="0" smtClean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GB" sz="2800" b="1" dirty="0" smtClean="0">
                <a:latin typeface="Times New Roman" pitchFamily="18" charset="0"/>
                <a:cs typeface="Times New Roman" pitchFamily="18" charset="0"/>
              </a:rPr>
              <a:t>-carbon atom of all amino acids except glycine is asymmetric, and thus amino acids exist in two </a:t>
            </a:r>
            <a:r>
              <a:rPr lang="en-GB" sz="2800" b="1" dirty="0" err="1" smtClean="0">
                <a:latin typeface="Times New Roman" pitchFamily="18" charset="0"/>
                <a:cs typeface="Times New Roman" pitchFamily="18" charset="0"/>
              </a:rPr>
              <a:t>stereoisomeric</a:t>
            </a:r>
            <a:r>
              <a:rPr lang="en-GB" sz="2800" b="1" dirty="0" smtClean="0">
                <a:latin typeface="Times New Roman" pitchFamily="18" charset="0"/>
                <a:cs typeface="Times New Roman" pitchFamily="18" charset="0"/>
              </a:rPr>
              <a:t> forms: </a:t>
            </a:r>
            <a:r>
              <a:rPr lang="en-GB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L-isomer, D-isomer</a:t>
            </a:r>
            <a:r>
              <a:rPr lang="en-GB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Tx/>
              <a:buNone/>
            </a:pPr>
            <a:endParaRPr lang="en-GB" sz="2800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4315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762000"/>
            <a:ext cx="7848600" cy="20574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buFontTx/>
              <a:buChar char="-"/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L- and D-isomer of amino acid depend on the configuration of the four different substituents around the asymmetric carbon atom.</a:t>
            </a:r>
          </a:p>
          <a:p>
            <a:pPr eaLnBrk="1" hangingPunct="1">
              <a:buFontTx/>
              <a:buChar char="-"/>
            </a:pPr>
            <a:endParaRPr lang="en-GB" sz="28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en-GB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Example: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971800"/>
            <a:ext cx="5867400" cy="291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3912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609600"/>
            <a:ext cx="8077200" cy="5334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-Nearly all biologically occurring compounds containing asymmetric carbon atom are found in nature in only one stereoisomers form either D or L.</a:t>
            </a:r>
          </a:p>
          <a:p>
            <a:pPr eaLnBrk="1" hangingPunct="1">
              <a:buFontTx/>
              <a:buNone/>
            </a:pPr>
            <a:endParaRPr lang="en-GB" sz="28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-Except for glycine, the </a:t>
            </a:r>
            <a:r>
              <a:rPr lang="en-GB" sz="2800" b="1" i="1" dirty="0" smtClean="0">
                <a:latin typeface="Times New Roman" pitchFamily="18" charset="0"/>
                <a:cs typeface="Times New Roman" pitchFamily="18" charset="0"/>
              </a:rPr>
              <a:t>amino acids present in protein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b="1" i="1" dirty="0" smtClean="0">
                <a:latin typeface="Times New Roman" pitchFamily="18" charset="0"/>
                <a:cs typeface="Times New Roman" pitchFamily="18" charset="0"/>
              </a:rPr>
              <a:t>molecules are </a:t>
            </a:r>
            <a:r>
              <a:rPr lang="en-GB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L-stereoisomers.</a:t>
            </a:r>
          </a:p>
          <a:p>
            <a:pPr eaLnBrk="1" hangingPunct="1">
              <a:buFontTx/>
              <a:buNone/>
            </a:pPr>
            <a:endParaRPr lang="en-GB" sz="28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-When a compound has two or more asymmetric carbon atom, it has </a:t>
            </a:r>
            <a:r>
              <a:rPr lang="en-GB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GB" sz="28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GB" sz="2800" baseline="30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possible stereoisomers </a:t>
            </a:r>
          </a:p>
          <a:p>
            <a:pPr eaLnBrk="1" hangingPunct="1">
              <a:buFontTx/>
              <a:buNone/>
            </a:pPr>
            <a:r>
              <a:rPr lang="en-GB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(n = number of asymmetric carbon atoms).</a:t>
            </a:r>
            <a:endParaRPr lang="en-GB" i="1" baseline="30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442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860800"/>
            <a:ext cx="7772400" cy="276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533400"/>
            <a:ext cx="8001000" cy="3581400"/>
          </a:xfrm>
        </p:spPr>
        <p:txBody>
          <a:bodyPr>
            <a:normAutofit lnSpcReduction="10000"/>
          </a:bodyPr>
          <a:lstStyle/>
          <a:p>
            <a:pPr eaLnBrk="1" hangingPunct="1">
              <a:buFontTx/>
              <a:buNone/>
            </a:pPr>
            <a:r>
              <a:rPr lang="en-GB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2)</a:t>
            </a:r>
            <a:r>
              <a:rPr lang="en-GB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All amino acids contain </a:t>
            </a:r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-carboxyl group and </a:t>
            </a:r>
          </a:p>
          <a:p>
            <a:pPr eaLnBrk="1" hangingPunct="1">
              <a:buFontTx/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-amino group.(and </a:t>
            </a:r>
            <a:r>
              <a:rPr lang="en-GB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functional groups 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in the side chain of  some amino acids)</a:t>
            </a:r>
          </a:p>
          <a:p>
            <a:pPr marL="1171575" indent="-4763" eaLnBrk="1" hangingPunct="1">
              <a:buFontTx/>
              <a:buNone/>
            </a:pPr>
            <a:r>
              <a:rPr lang="en-GB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All these groups determine the physical and chemical properties of amino acids.</a:t>
            </a:r>
          </a:p>
          <a:p>
            <a:pPr eaLnBrk="1" hangingPunct="1">
              <a:buFontTx/>
              <a:buNone/>
            </a:pPr>
            <a:endParaRPr lang="en-GB" sz="28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en-GB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3)</a:t>
            </a:r>
            <a:r>
              <a:rPr lang="en-GB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Amino acids are ionized in water 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solution and form dipolar ion or </a:t>
            </a:r>
            <a:r>
              <a:rPr lang="en-GB" sz="2800" b="1" dirty="0" smtClean="0">
                <a:latin typeface="Times New Roman" pitchFamily="18" charset="0"/>
                <a:cs typeface="Times New Roman" pitchFamily="18" charset="0"/>
              </a:rPr>
              <a:t>zwitterion.</a:t>
            </a:r>
            <a:endParaRPr lang="el-GR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07" name="AutoShape 4"/>
          <p:cNvSpPr>
            <a:spLocks noChangeArrowheads="1"/>
          </p:cNvSpPr>
          <p:nvPr/>
        </p:nvSpPr>
        <p:spPr bwMode="auto">
          <a:xfrm>
            <a:off x="838200" y="2052365"/>
            <a:ext cx="863600" cy="215900"/>
          </a:xfrm>
          <a:prstGeom prst="rightArrow">
            <a:avLst>
              <a:gd name="adj1" fmla="val 50000"/>
              <a:gd name="adj2" fmla="val 10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81753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609600"/>
            <a:ext cx="8382000" cy="2362200"/>
          </a:xfrm>
        </p:spPr>
        <p:txBody>
          <a:bodyPr>
            <a:normAutofit lnSpcReduction="10000"/>
          </a:bodyPr>
          <a:lstStyle/>
          <a:p>
            <a:pPr eaLnBrk="1" hangingPunct="1">
              <a:buFontTx/>
              <a:buNone/>
            </a:pPr>
            <a:r>
              <a:rPr lang="en-GB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4)</a:t>
            </a:r>
            <a:r>
              <a:rPr lang="en-GB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Amino acids are </a:t>
            </a:r>
            <a:r>
              <a:rPr lang="en-GB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soluble</a:t>
            </a:r>
            <a:r>
              <a:rPr lang="en-GB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in polar solvent 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(e.g., water).</a:t>
            </a:r>
          </a:p>
          <a:p>
            <a:pPr eaLnBrk="1" hangingPunct="1">
              <a:buFontTx/>
              <a:buNone/>
            </a:pPr>
            <a:endParaRPr lang="en-GB" sz="28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en-GB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5) Amino acids can act as acids and bases</a:t>
            </a:r>
            <a:r>
              <a:rPr lang="en-GB" sz="28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eaLnBrk="1" hangingPunct="1">
              <a:buFontTx/>
              <a:buNone/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- Amino acids in aqueous solution are ionized and can act as acid or base:</a:t>
            </a:r>
          </a:p>
        </p:txBody>
      </p:sp>
      <p:pic>
        <p:nvPicPr>
          <p:cNvPr id="22532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971800"/>
            <a:ext cx="6913563" cy="34290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6200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066800"/>
            <a:ext cx="7924800" cy="3810000"/>
          </a:xfrm>
        </p:spPr>
        <p:txBody>
          <a:bodyPr>
            <a:normAutofit fontScale="92500"/>
          </a:bodyPr>
          <a:lstStyle/>
          <a:p>
            <a:pPr eaLnBrk="1" hangingPunct="1">
              <a:buFontTx/>
              <a:buNone/>
            </a:pPr>
            <a:r>
              <a:rPr lang="en-GB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Substances having two-way property are </a:t>
            </a:r>
            <a:r>
              <a:rPr lang="en-GB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amphoteric.</a:t>
            </a:r>
          </a:p>
          <a:p>
            <a:pPr eaLnBrk="1" hangingPunct="1">
              <a:buFontTx/>
              <a:buNone/>
            </a:pPr>
            <a:endParaRPr lang="en-GB" sz="2800" b="1" i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en-GB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 an electric field:</a:t>
            </a:r>
          </a:p>
          <a:p>
            <a:pPr marL="5202238" indent="-5202238" eaLnBrk="1" hangingPunct="1">
              <a:buNone/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The amino acid in </a:t>
            </a:r>
            <a:r>
              <a:rPr lang="en-GB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acidic media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           will move towards </a:t>
            </a:r>
            <a:r>
              <a:rPr lang="en-GB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cathode</a:t>
            </a:r>
          </a:p>
          <a:p>
            <a:pPr marL="5202238" indent="-5202238" eaLnBrk="1" hangingPunct="1">
              <a:buNone/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The amino acid in </a:t>
            </a:r>
            <a:r>
              <a:rPr lang="en-GB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basic media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             will move towards </a:t>
            </a:r>
            <a:r>
              <a:rPr lang="en-GB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anode</a:t>
            </a:r>
          </a:p>
          <a:p>
            <a:pPr eaLnBrk="1" hangingPunct="1">
              <a:buFontTx/>
              <a:buNone/>
            </a:pPr>
            <a:r>
              <a:rPr lang="en-GB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3555" name="AutoShape 4"/>
          <p:cNvSpPr>
            <a:spLocks noChangeArrowheads="1"/>
          </p:cNvSpPr>
          <p:nvPr/>
        </p:nvSpPr>
        <p:spPr bwMode="auto">
          <a:xfrm>
            <a:off x="4876800" y="2651891"/>
            <a:ext cx="863600" cy="215900"/>
          </a:xfrm>
          <a:prstGeom prst="rightArrow">
            <a:avLst>
              <a:gd name="adj1" fmla="val 50000"/>
              <a:gd name="adj2" fmla="val 10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23556" name="AutoShape 5"/>
          <p:cNvSpPr>
            <a:spLocks noChangeArrowheads="1"/>
          </p:cNvSpPr>
          <p:nvPr/>
        </p:nvSpPr>
        <p:spPr bwMode="auto">
          <a:xfrm>
            <a:off x="4876800" y="3541548"/>
            <a:ext cx="863600" cy="215900"/>
          </a:xfrm>
          <a:prstGeom prst="rightArrow">
            <a:avLst>
              <a:gd name="adj1" fmla="val 50000"/>
              <a:gd name="adj2" fmla="val 10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67920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799" y="685800"/>
            <a:ext cx="7696201" cy="2225566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GB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6) Isoelectric point or isoelectric pH (</a:t>
            </a:r>
            <a:r>
              <a:rPr lang="en-GB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pI</a:t>
            </a:r>
            <a:r>
              <a:rPr lang="en-GB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):</a:t>
            </a:r>
          </a:p>
          <a:p>
            <a:pPr eaLnBrk="1" hangingPunct="1">
              <a:buFontTx/>
              <a:buNone/>
            </a:pPr>
            <a:r>
              <a:rPr lang="en-GB" sz="2800" b="1" i="1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GB" sz="2800" i="1" dirty="0" smtClean="0">
                <a:latin typeface="Times New Roman" pitchFamily="18" charset="0"/>
                <a:cs typeface="Times New Roman" pitchFamily="18" charset="0"/>
              </a:rPr>
              <a:t>is the pH at which the net electric charge on amino acid  is equal to zero.</a:t>
            </a:r>
          </a:p>
          <a:p>
            <a:pPr marL="273050" indent="-4763">
              <a:buNone/>
            </a:pPr>
            <a:r>
              <a:rPr lang="en-GB" sz="2800" i="1" dirty="0">
                <a:latin typeface="Times New Roman" pitchFamily="18" charset="0"/>
                <a:cs typeface="Times New Roman" pitchFamily="18" charset="0"/>
              </a:rPr>
              <a:t>an amino acid will not move in an electric field.</a:t>
            </a:r>
          </a:p>
          <a:p>
            <a:pPr eaLnBrk="1" hangingPunct="1">
              <a:buFontTx/>
              <a:buNone/>
            </a:pPr>
            <a:endParaRPr lang="en-GB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79" name="AutoShape 4"/>
          <p:cNvSpPr>
            <a:spLocks noChangeArrowheads="1"/>
          </p:cNvSpPr>
          <p:nvPr/>
        </p:nvSpPr>
        <p:spPr bwMode="auto">
          <a:xfrm>
            <a:off x="733561" y="3268224"/>
            <a:ext cx="1008063" cy="358775"/>
          </a:xfrm>
          <a:prstGeom prst="rightArrow">
            <a:avLst>
              <a:gd name="adj1" fmla="val 50000"/>
              <a:gd name="adj2" fmla="val 7024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752600" y="3254375"/>
            <a:ext cx="6019800" cy="1508234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-Each amino acid has its specific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pI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Tx/>
              <a:buNone/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e.g., glycine has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pI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= 5.97 </a:t>
            </a:r>
          </a:p>
        </p:txBody>
      </p:sp>
    </p:spTree>
    <p:extLst>
      <p:ext uri="{BB962C8B-B14F-4D97-AF65-F5344CB8AC3E}">
        <p14:creationId xmlns:p14="http://schemas.microsoft.com/office/powerpoint/2010/main" val="1998913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685800"/>
            <a:ext cx="8001000" cy="2133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GB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7) Titration curve of amino acids:</a:t>
            </a:r>
          </a:p>
          <a:p>
            <a:pPr eaLnBrk="1" hangingPunct="1">
              <a:buFontTx/>
              <a:buNone/>
            </a:pPr>
            <a:r>
              <a:rPr lang="en-GB" sz="28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GB" sz="2800" u="sng" dirty="0" smtClean="0">
                <a:latin typeface="Times New Roman" pitchFamily="18" charset="0"/>
                <a:cs typeface="Times New Roman" pitchFamily="18" charset="0"/>
              </a:rPr>
              <a:t>Titration curve:</a:t>
            </a:r>
          </a:p>
          <a:p>
            <a:pPr eaLnBrk="1" hangingPunct="1">
              <a:buFontTx/>
              <a:buNone/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GB" sz="2800" i="1" dirty="0" smtClean="0">
                <a:latin typeface="Times New Roman" pitchFamily="18" charset="0"/>
                <a:cs typeface="Times New Roman" pitchFamily="18" charset="0"/>
              </a:rPr>
              <a:t>is a plot of the pH versus the equivalents of base added during titration of an acid.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740979" y="3352800"/>
            <a:ext cx="7696200" cy="2057400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vert="horz">
            <a:normAutofit fontScale="92500" lnSpcReduction="200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GB" sz="28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Titration curve of glycine:</a:t>
            </a:r>
          </a:p>
          <a:p>
            <a:pPr>
              <a:buFontTx/>
              <a:buNone/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- Glycine is non-polar amino acid.</a:t>
            </a:r>
          </a:p>
          <a:p>
            <a:pPr>
              <a:buFontTx/>
              <a:buNone/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- It has one carboxyl group (</a:t>
            </a:r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-carboxyl group) and one amino group (</a:t>
            </a:r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-amino group).</a:t>
            </a:r>
          </a:p>
          <a:p>
            <a:pPr>
              <a:buFontTx/>
              <a:buNone/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- Its titration curve consist of </a:t>
            </a:r>
            <a:r>
              <a:rPr lang="en-GB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two stages</a:t>
            </a:r>
            <a:r>
              <a:rPr lang="en-GB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l-GR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0954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533400"/>
            <a:ext cx="8569325" cy="606425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- Amino acids </a:t>
            </a:r>
            <a:r>
              <a:rPr lang="en-GB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differ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from each other in their </a:t>
            </a:r>
            <a:r>
              <a:rPr lang="en-GB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side chains </a:t>
            </a:r>
          </a:p>
          <a:p>
            <a:pPr eaLnBrk="1" hangingPunct="1">
              <a:buFontTx/>
              <a:buNone/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(R-group) which vary in structure, size, and electric charge.</a:t>
            </a:r>
          </a:p>
          <a:p>
            <a:pPr eaLnBrk="1" hangingPunct="1">
              <a:buFontTx/>
              <a:buNone/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- And which influence the </a:t>
            </a:r>
            <a:r>
              <a:rPr lang="en-GB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solubility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of the amino acids in water.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117494"/>
            <a:ext cx="6197600" cy="282610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8949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ar-SA" smtClean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ar-SA" smtClean="0"/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453"/>
          <a:stretch>
            <a:fillRect/>
          </a:stretch>
        </p:blipFill>
        <p:spPr bwMode="auto">
          <a:xfrm>
            <a:off x="685800" y="571500"/>
            <a:ext cx="7696200" cy="577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2328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143000"/>
            <a:ext cx="7924800" cy="3048000"/>
          </a:xfrm>
          <a:ln>
            <a:solidFill>
              <a:srgbClr val="FF0000"/>
            </a:solidFill>
          </a:ln>
        </p:spPr>
        <p:txBody>
          <a:bodyPr/>
          <a:lstStyle/>
          <a:p>
            <a:pPr eaLnBrk="1" hangingPunct="1">
              <a:buFontTx/>
              <a:buNone/>
            </a:pPr>
            <a:r>
              <a:rPr lang="en-GB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Titration curve of aspartic acid:</a:t>
            </a:r>
          </a:p>
          <a:p>
            <a:pPr eaLnBrk="1" hangingPunct="1">
              <a:buFontTx/>
              <a:buNone/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- Aspartic acid is a negatively charged amino acid (acidic amino acid)</a:t>
            </a:r>
          </a:p>
          <a:p>
            <a:pPr eaLnBrk="1" hangingPunct="1">
              <a:buFontTx/>
              <a:buNone/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- It contains two carboxyl groups and one amino group.</a:t>
            </a:r>
          </a:p>
          <a:p>
            <a:pPr eaLnBrk="1" hangingPunct="1">
              <a:buFontTx/>
              <a:buNone/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- Its titration curve consist of </a:t>
            </a:r>
            <a:r>
              <a:rPr lang="en-GB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three stages.</a:t>
            </a:r>
          </a:p>
        </p:txBody>
      </p:sp>
    </p:spTree>
    <p:extLst>
      <p:ext uri="{BB962C8B-B14F-4D97-AF65-F5344CB8AC3E}">
        <p14:creationId xmlns:p14="http://schemas.microsoft.com/office/powerpoint/2010/main" val="61362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AAN\Desktop\Untitled-.png"/>
          <p:cNvPicPr>
            <a:picLocks noGrp="1" noChangeAspect="1" noChangeArrowheads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92" r="56833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878939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447800"/>
            <a:ext cx="8001000" cy="2819400"/>
          </a:xfrm>
          <a:ln>
            <a:solidFill>
              <a:srgbClr val="FF0000"/>
            </a:solidFill>
          </a:ln>
        </p:spPr>
        <p:txBody>
          <a:bodyPr>
            <a:normAutofit lnSpcReduction="10000"/>
          </a:bodyPr>
          <a:lstStyle/>
          <a:p>
            <a:pPr eaLnBrk="1" hangingPunct="1">
              <a:buFontTx/>
              <a:buNone/>
            </a:pPr>
            <a:r>
              <a:rPr lang="en-GB" sz="28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Titration curve of lysine:</a:t>
            </a:r>
          </a:p>
          <a:p>
            <a:pPr eaLnBrk="1" hangingPunct="1">
              <a:buFontTx/>
              <a:buNone/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- Lysine is a positively charged amino acid (basic amino acid).</a:t>
            </a:r>
          </a:p>
          <a:p>
            <a:pPr eaLnBrk="1" hangingPunct="1">
              <a:buFontTx/>
              <a:buNone/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- It contains one carboxyl group and two amino groups.</a:t>
            </a:r>
          </a:p>
          <a:p>
            <a:pPr eaLnBrk="1" hangingPunct="1">
              <a:buFontTx/>
              <a:buNone/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- Its titration curve consist of </a:t>
            </a:r>
            <a:r>
              <a:rPr lang="en-GB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three stages.</a:t>
            </a:r>
          </a:p>
        </p:txBody>
      </p:sp>
    </p:spTree>
    <p:extLst>
      <p:ext uri="{BB962C8B-B14F-4D97-AF65-F5344CB8AC3E}">
        <p14:creationId xmlns:p14="http://schemas.microsoft.com/office/powerpoint/2010/main" val="3396486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AAN\Desktop\Untitled------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0" t="6370" r="58462" b="11941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378466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838200"/>
            <a:ext cx="7924800" cy="4419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GB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8) Absorption spectra:</a:t>
            </a:r>
          </a:p>
          <a:p>
            <a:pPr eaLnBrk="1" hangingPunct="1">
              <a:buFontTx/>
              <a:buNone/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-Three amino acids (tyrosine, tryptophan, and phenylalanine), </a:t>
            </a:r>
            <a:r>
              <a:rPr lang="en-GB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absorb light 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significantly in the ultraviolet.</a:t>
            </a:r>
          </a:p>
          <a:p>
            <a:pPr eaLnBrk="1" hangingPunct="1">
              <a:buFontTx/>
              <a:buNone/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- Since most proteins contain tyrosine residues, measurement of light absorption at 280 nm in a spectrophotometer is an extremely rapid and convenient means of estimating the protein content of a solution. </a:t>
            </a:r>
          </a:p>
        </p:txBody>
      </p:sp>
    </p:spTree>
    <p:extLst>
      <p:ext uri="{BB962C8B-B14F-4D97-AF65-F5344CB8AC3E}">
        <p14:creationId xmlns:p14="http://schemas.microsoft.com/office/powerpoint/2010/main" val="1383086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457200" y="1676400"/>
            <a:ext cx="3657600" cy="4495800"/>
          </a:xfrm>
        </p:spPr>
        <p:txBody>
          <a:bodyPr>
            <a:normAutofit fontScale="92500"/>
          </a:bodyPr>
          <a:lstStyle/>
          <a:p>
            <a:r>
              <a:rPr lang="en-US" sz="2200" b="1" dirty="0"/>
              <a:t>FIGURE 3–6 Absorption of ultraviolet light by aromatic amino acids.</a:t>
            </a:r>
          </a:p>
          <a:p>
            <a:r>
              <a:rPr lang="en-US" sz="2200" dirty="0"/>
              <a:t>Comparison of the light absorption spectra of the aromatic amino acids</a:t>
            </a:r>
          </a:p>
          <a:p>
            <a:r>
              <a:rPr lang="en-US" sz="2200" dirty="0"/>
              <a:t>tryptophan, tyrosine, and phenylalanine at pH 6.0</a:t>
            </a:r>
            <a:r>
              <a:rPr lang="en-US" sz="2200" dirty="0" smtClean="0"/>
              <a:t>.</a:t>
            </a:r>
          </a:p>
          <a:p>
            <a:r>
              <a:rPr lang="en-US" sz="2200" dirty="0" smtClean="0"/>
              <a:t>The measured </a:t>
            </a:r>
            <a:r>
              <a:rPr lang="en-US" sz="2200" dirty="0"/>
              <a:t>absorbance of tryptophan is more than four times that </a:t>
            </a:r>
            <a:r>
              <a:rPr lang="en-US" sz="2200" dirty="0" smtClean="0"/>
              <a:t>of tyrosine </a:t>
            </a:r>
            <a:r>
              <a:rPr lang="en-US" sz="2200" dirty="0"/>
              <a:t>at a wavelength of 280 nm.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219200"/>
            <a:ext cx="4295274" cy="4800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500469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762000"/>
            <a:ext cx="7772400" cy="4800600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en-GB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chemical reactions of amino acids:</a:t>
            </a:r>
          </a:p>
          <a:p>
            <a:pPr eaLnBrk="1" hangingPunct="1">
              <a:buFontTx/>
              <a:buChar char="-"/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As for all organic compounds, the chemical reactions of amino acids are those characteristic of their functional group. i.e.,</a:t>
            </a:r>
          </a:p>
          <a:p>
            <a:pPr marL="1876425" indent="0" eaLnBrk="1" hangingPunct="1">
              <a:buNone/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carboxyl group</a:t>
            </a:r>
          </a:p>
          <a:p>
            <a:pPr marL="2160588" indent="-284163" eaLnBrk="1" hangingPunct="1">
              <a:buFontTx/>
              <a:buNone/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-amino group</a:t>
            </a:r>
          </a:p>
          <a:p>
            <a:pPr marL="2160588" indent="-284163" eaLnBrk="1" hangingPunct="1">
              <a:buFontTx/>
              <a:buNone/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- and the functional present in the different side chains.        </a:t>
            </a:r>
          </a:p>
          <a:p>
            <a:pPr eaLnBrk="1" hangingPunct="1">
              <a:buFontTx/>
              <a:buNone/>
            </a:pPr>
            <a:endParaRPr lang="en-GB" sz="2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137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5613" y="609600"/>
            <a:ext cx="7920038" cy="5562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GB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1) Reaction of carboxyl group:</a:t>
            </a:r>
          </a:p>
          <a:p>
            <a:pPr eaLnBrk="1" hangingPunct="1">
              <a:buFontTx/>
              <a:buNone/>
            </a:pPr>
            <a:r>
              <a:rPr lang="en-GB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a) Formation of ester:</a:t>
            </a:r>
          </a:p>
          <a:p>
            <a:pPr eaLnBrk="1" hangingPunct="1">
              <a:buFontTx/>
              <a:buNone/>
            </a:pPr>
            <a:endParaRPr lang="en-GB" sz="2800" b="1" i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endParaRPr lang="en-GB" sz="2800" b="1" i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endParaRPr lang="en-GB" sz="2800" b="1" i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endParaRPr lang="en-GB" sz="2800" b="1" i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en-GB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b) Formation of amide:</a:t>
            </a:r>
          </a:p>
          <a:p>
            <a:pPr eaLnBrk="1" hangingPunct="1">
              <a:buFontTx/>
              <a:buNone/>
            </a:pPr>
            <a:endParaRPr lang="en-GB" sz="2800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819" name="Picture 4" descr="=cooh_rx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566" b="35698"/>
          <a:stretch>
            <a:fillRect/>
          </a:stretch>
        </p:blipFill>
        <p:spPr bwMode="auto">
          <a:xfrm>
            <a:off x="1043153" y="1618593"/>
            <a:ext cx="768985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0" name="Picture 5" descr="=cooh_rx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661"/>
          <a:stretch>
            <a:fillRect/>
          </a:stretch>
        </p:blipFill>
        <p:spPr bwMode="auto">
          <a:xfrm>
            <a:off x="1043153" y="4325417"/>
            <a:ext cx="7567447" cy="187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1017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609600"/>
            <a:ext cx="8229600" cy="5562600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en-GB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c)</a:t>
            </a:r>
            <a:r>
              <a:rPr lang="en-GB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Reduction of the </a:t>
            </a:r>
            <a:r>
              <a:rPr lang="el-GR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GB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-COOH of amino acid</a:t>
            </a:r>
            <a:r>
              <a:rPr lang="en-GB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with reducing agent lithium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borohydride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(LiBH</a:t>
            </a:r>
            <a:r>
              <a:rPr lang="en-GB" baseline="-25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) to yield the corresponding primary alcohol. </a:t>
            </a:r>
          </a:p>
          <a:p>
            <a:pPr eaLnBrk="1" hangingPunct="1">
              <a:buFontTx/>
              <a:buNone/>
            </a:pPr>
            <a:endParaRPr lang="en-GB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               COOH                                                     </a:t>
            </a:r>
            <a:r>
              <a:rPr lang="en-GB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GB" baseline="-25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GB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OH 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         </a:t>
            </a:r>
          </a:p>
          <a:p>
            <a:pPr eaLnBrk="1" hangingPunct="1">
              <a:buFontTx/>
              <a:buNone/>
            </a:pP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    H</a:t>
            </a:r>
            <a:r>
              <a:rPr lang="en-GB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N - C – H                  LiBH</a:t>
            </a:r>
            <a:r>
              <a:rPr lang="en-GB" baseline="-25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                H</a:t>
            </a:r>
            <a:r>
              <a:rPr lang="en-GB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N - C – H </a:t>
            </a:r>
          </a:p>
          <a:p>
            <a:pPr eaLnBrk="1" hangingPunct="1">
              <a:buFontTx/>
              <a:buNone/>
            </a:pP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               R                                                             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R</a:t>
            </a:r>
            <a:endParaRPr lang="en-GB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endParaRPr lang="en-GB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en-GB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d) Decarboxylation</a:t>
            </a:r>
            <a:endParaRPr lang="el-GR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843" name="Line 5"/>
          <p:cNvSpPr>
            <a:spLocks noChangeShapeType="1"/>
          </p:cNvSpPr>
          <p:nvPr/>
        </p:nvSpPr>
        <p:spPr bwMode="auto">
          <a:xfrm>
            <a:off x="1752600" y="2590800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44" name="Line 6"/>
          <p:cNvSpPr>
            <a:spLocks noChangeShapeType="1"/>
          </p:cNvSpPr>
          <p:nvPr/>
        </p:nvSpPr>
        <p:spPr bwMode="auto">
          <a:xfrm>
            <a:off x="1752600" y="3055938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45" name="Line 7"/>
          <p:cNvSpPr>
            <a:spLocks noChangeShapeType="1"/>
          </p:cNvSpPr>
          <p:nvPr/>
        </p:nvSpPr>
        <p:spPr bwMode="auto">
          <a:xfrm>
            <a:off x="2771775" y="3055938"/>
            <a:ext cx="25209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46" name="Line 8"/>
          <p:cNvSpPr>
            <a:spLocks noChangeShapeType="1"/>
          </p:cNvSpPr>
          <p:nvPr/>
        </p:nvSpPr>
        <p:spPr bwMode="auto">
          <a:xfrm>
            <a:off x="6705600" y="2583054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47" name="Line 9"/>
          <p:cNvSpPr>
            <a:spLocks noChangeShapeType="1"/>
          </p:cNvSpPr>
          <p:nvPr/>
        </p:nvSpPr>
        <p:spPr bwMode="auto">
          <a:xfrm>
            <a:off x="6707626" y="3048000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41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609600"/>
            <a:ext cx="5029200" cy="2362200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-All amino acids have: </a:t>
            </a:r>
          </a:p>
          <a:p>
            <a:pPr marL="447675" indent="0" defTabSz="623888" eaLnBrk="1" hangingPunct="1">
              <a:buFontTx/>
              <a:buNone/>
            </a:pP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* free 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-carboxyl group.</a:t>
            </a:r>
          </a:p>
          <a:p>
            <a:pPr marL="447675" indent="0" defTabSz="623888" eaLnBrk="1" hangingPunct="1">
              <a:buFontTx/>
              <a:buNone/>
            </a:pPr>
            <a:endParaRPr lang="en-GB" dirty="0" smtClean="0">
              <a:latin typeface="Times New Roman" pitchFamily="18" charset="0"/>
              <a:cs typeface="Times New Roman" pitchFamily="18" charset="0"/>
            </a:endParaRPr>
          </a:p>
          <a:p>
            <a:pPr marL="447675" indent="0" defTabSz="623888">
              <a:buNone/>
            </a:pP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* free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unsubstituted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-amino 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group </a:t>
            </a:r>
            <a:r>
              <a:rPr lang="en-GB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(except </a:t>
            </a:r>
            <a:r>
              <a:rPr lang="en-GB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proline</a:t>
            </a:r>
            <a:r>
              <a:rPr lang="en-GB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).</a:t>
            </a:r>
            <a:endParaRPr lang="en-GB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endParaRPr lang="en-GB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609600" y="3429000"/>
            <a:ext cx="8015514" cy="2819400"/>
          </a:xfrm>
          <a:prstGeom prst="rect">
            <a:avLst/>
          </a:prstGeom>
        </p:spPr>
        <p:txBody>
          <a:bodyPr vert="horz">
            <a:normAutofit lnSpcReduction="100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- The common amino acids of proteins have been assigned three-letter abbreviations and one letter symbols.</a:t>
            </a:r>
          </a:p>
          <a:p>
            <a:pPr>
              <a:buFontTx/>
              <a:buNone/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  example:</a:t>
            </a:r>
          </a:p>
          <a:p>
            <a:pPr marL="1611313" indent="-14288">
              <a:buFontTx/>
              <a:buNone/>
              <a:tabLst>
                <a:tab pos="3411538" algn="l"/>
              </a:tabLst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Alanine	:    </a:t>
            </a:r>
            <a:r>
              <a:rPr lang="en-GB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Ala</a:t>
            </a:r>
            <a:endParaRPr lang="en-GB" sz="2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611313" indent="-14288">
              <a:buFontTx/>
              <a:buNone/>
              <a:tabLst>
                <a:tab pos="3411538" algn="l"/>
              </a:tabLst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Serine	:    </a:t>
            </a:r>
            <a:r>
              <a:rPr lang="en-GB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Ser</a:t>
            </a:r>
            <a:endParaRPr lang="en-GB" sz="2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</a:pPr>
            <a:endParaRPr lang="en-GB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2456" y="1981200"/>
            <a:ext cx="1719943" cy="1063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762000"/>
            <a:ext cx="3429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8437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14400"/>
            <a:ext cx="8001000" cy="3429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GB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2) Reactions of amino group:</a:t>
            </a:r>
          </a:p>
          <a:p>
            <a:pPr eaLnBrk="1" hangingPunct="1">
              <a:buFontTx/>
              <a:buNone/>
            </a:pPr>
            <a:r>
              <a:rPr lang="en-GB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a) </a:t>
            </a:r>
            <a:r>
              <a:rPr lang="en-GB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Acylated</a:t>
            </a:r>
            <a:r>
              <a:rPr lang="en-GB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amino acid:</a:t>
            </a:r>
          </a:p>
          <a:p>
            <a:pPr marL="541338" indent="-273050" eaLnBrk="1" hangingPunct="1">
              <a:buFontTx/>
              <a:buNone/>
            </a:pPr>
            <a:r>
              <a:rPr lang="en-GB" sz="2800" i="1" dirty="0" smtClean="0">
                <a:latin typeface="Times New Roman" pitchFamily="18" charset="0"/>
                <a:cs typeface="Times New Roman" pitchFamily="18" charset="0"/>
              </a:rPr>
              <a:t>This is by treatment with acid </a:t>
            </a:r>
            <a:r>
              <a:rPr lang="en-GB" sz="2800" i="1" dirty="0" err="1" smtClean="0">
                <a:latin typeface="Times New Roman" pitchFamily="18" charset="0"/>
                <a:cs typeface="Times New Roman" pitchFamily="18" charset="0"/>
              </a:rPr>
              <a:t>halids</a:t>
            </a:r>
            <a:r>
              <a:rPr lang="en-GB" sz="2800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41338" indent="-273050" eaLnBrk="1" hangingPunct="1">
              <a:buFontTx/>
              <a:buNone/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e.g., formation of the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benzyloxy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carbomyl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carbobenzoxy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) derivative of amino acids.  </a:t>
            </a:r>
          </a:p>
        </p:txBody>
      </p:sp>
    </p:spTree>
    <p:extLst>
      <p:ext uri="{BB962C8B-B14F-4D97-AF65-F5344CB8AC3E}">
        <p14:creationId xmlns:p14="http://schemas.microsoft.com/office/powerpoint/2010/main" val="3826958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AN\Desktop\Untitled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28" t="4733" r="65603" b="24748"/>
          <a:stretch/>
        </p:blipFill>
        <p:spPr bwMode="auto">
          <a:xfrm>
            <a:off x="1143000" y="0"/>
            <a:ext cx="58674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6329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609600"/>
            <a:ext cx="8229600" cy="5486400"/>
          </a:xfrm>
        </p:spPr>
        <p:txBody>
          <a:bodyPr>
            <a:normAutofit lnSpcReduction="10000"/>
          </a:bodyPr>
          <a:lstStyle/>
          <a:p>
            <a:pPr eaLnBrk="1" hangingPunct="1">
              <a:buFontTx/>
              <a:buNone/>
            </a:pPr>
            <a:r>
              <a:rPr lang="en-GB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GB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Ninhydrine</a:t>
            </a:r>
            <a:r>
              <a:rPr lang="en-GB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reaction:</a:t>
            </a:r>
          </a:p>
          <a:p>
            <a:pPr eaLnBrk="1" hangingPunct="1">
              <a:buFontTx/>
              <a:buNone/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- can be utilized to estimate amino acids </a:t>
            </a:r>
            <a:r>
              <a:rPr lang="en-GB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quantitatively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in very small amounts.</a:t>
            </a:r>
          </a:p>
          <a:p>
            <a:pPr eaLnBrk="1" hangingPunct="1">
              <a:buFontTx/>
              <a:buChar char="-"/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On heating, an </a:t>
            </a:r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-amino acid reacts with two molecules of </a:t>
            </a:r>
            <a:r>
              <a:rPr lang="en-GB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ninhydrine</a:t>
            </a:r>
            <a:r>
              <a:rPr lang="en-GB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to yield an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intensly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coloured product.</a:t>
            </a:r>
          </a:p>
          <a:p>
            <a:pPr eaLnBrk="1" hangingPunct="1">
              <a:buFontTx/>
              <a:buChar char="-"/>
            </a:pPr>
            <a:endParaRPr lang="en-GB" sz="28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GB" sz="2800" i="1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GB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purple</a:t>
            </a:r>
            <a:r>
              <a:rPr lang="en-GB" sz="2800" i="1" dirty="0" smtClean="0">
                <a:latin typeface="Times New Roman" pitchFamily="18" charset="0"/>
                <a:cs typeface="Times New Roman" pitchFamily="18" charset="0"/>
              </a:rPr>
              <a:t> colour is given in the </a:t>
            </a:r>
            <a:r>
              <a:rPr lang="en-GB" sz="2800" i="1" dirty="0" err="1" smtClean="0">
                <a:latin typeface="Times New Roman" pitchFamily="18" charset="0"/>
                <a:cs typeface="Times New Roman" pitchFamily="18" charset="0"/>
              </a:rPr>
              <a:t>ninhydrin</a:t>
            </a:r>
            <a:r>
              <a:rPr lang="en-GB" sz="2800" i="1" dirty="0" smtClean="0">
                <a:latin typeface="Times New Roman" pitchFamily="18" charset="0"/>
                <a:cs typeface="Times New Roman" pitchFamily="18" charset="0"/>
              </a:rPr>
              <a:t> reaction by all amino acids and peptides having a free </a:t>
            </a:r>
            <a:r>
              <a:rPr lang="el-GR" sz="2800" i="1" dirty="0" smtClean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GB" sz="2800" i="1" dirty="0" smtClean="0">
                <a:latin typeface="Times New Roman" pitchFamily="18" charset="0"/>
                <a:cs typeface="Times New Roman" pitchFamily="18" charset="0"/>
              </a:rPr>
              <a:t>-amino group, whereas </a:t>
            </a:r>
            <a:r>
              <a:rPr lang="en-GB" sz="28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proline</a:t>
            </a:r>
            <a:r>
              <a:rPr lang="en-GB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GB" sz="28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hydroxyproline</a:t>
            </a:r>
            <a:r>
              <a:rPr lang="en-GB" sz="2800" i="1" dirty="0" smtClean="0">
                <a:latin typeface="Times New Roman" pitchFamily="18" charset="0"/>
                <a:cs typeface="Times New Roman" pitchFamily="18" charset="0"/>
              </a:rPr>
              <a:t>, in which the </a:t>
            </a:r>
            <a:r>
              <a:rPr lang="el-GR" sz="2800" i="1" dirty="0" smtClean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GB" sz="2800" i="1" dirty="0" smtClean="0">
                <a:latin typeface="Times New Roman" pitchFamily="18" charset="0"/>
                <a:cs typeface="Times New Roman" pitchFamily="18" charset="0"/>
              </a:rPr>
              <a:t>-amino group is substituted, yield derivatives with a characteristic </a:t>
            </a:r>
            <a:r>
              <a:rPr lang="en-GB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yellow colour</a:t>
            </a:r>
            <a:r>
              <a:rPr lang="en-GB" sz="28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l-GR" sz="2800" i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1586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04800"/>
            <a:ext cx="6629400" cy="624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8055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838200"/>
            <a:ext cx="7924800" cy="3962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GB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c) Formation of a Schiff</a:t>
            </a:r>
            <a:r>
              <a:rPr lang="en-GB" sz="2800" b="1" dirty="0" smtClean="0">
                <a:solidFill>
                  <a:srgbClr val="0070C0"/>
                </a:solidFill>
                <a:latin typeface="Times New Roman" pitchFamily="18" charset="0"/>
              </a:rPr>
              <a:t>′</a:t>
            </a:r>
            <a:r>
              <a:rPr lang="en-GB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 base: </a:t>
            </a:r>
          </a:p>
          <a:p>
            <a:pPr eaLnBrk="1" hangingPunct="1">
              <a:buFontTx/>
              <a:buNone/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- The </a:t>
            </a:r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-amino groups of amino acids react reversibly with aldehydes to form compounds called Schiff</a:t>
            </a:r>
            <a:r>
              <a:rPr lang="en-GB" sz="2800" dirty="0" smtClean="0">
                <a:latin typeface="Times New Roman" pitchFamily="18" charset="0"/>
              </a:rPr>
              <a:t>′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s base.</a:t>
            </a:r>
          </a:p>
          <a:p>
            <a:pPr eaLnBrk="1" hangingPunct="1">
              <a:buFontTx/>
              <a:buNone/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GB" sz="2800" i="1" dirty="0" smtClean="0">
                <a:latin typeface="Times New Roman" pitchFamily="18" charset="0"/>
                <a:cs typeface="Times New Roman" pitchFamily="18" charset="0"/>
              </a:rPr>
              <a:t>Schiff</a:t>
            </a:r>
            <a:r>
              <a:rPr lang="en-GB" sz="2800" i="1" dirty="0" smtClean="0">
                <a:latin typeface="Times New Roman" pitchFamily="18" charset="0"/>
              </a:rPr>
              <a:t>′</a:t>
            </a:r>
            <a:r>
              <a:rPr lang="en-GB" sz="2800" i="1" dirty="0" smtClean="0">
                <a:latin typeface="Times New Roman" pitchFamily="18" charset="0"/>
                <a:cs typeface="Times New Roman" pitchFamily="18" charset="0"/>
              </a:rPr>
              <a:t>s bases appear to be intermediates in a number of enzymatic reaction. </a:t>
            </a:r>
          </a:p>
        </p:txBody>
      </p:sp>
    </p:spTree>
    <p:extLst>
      <p:ext uri="{BB962C8B-B14F-4D97-AF65-F5344CB8AC3E}">
        <p14:creationId xmlns:p14="http://schemas.microsoft.com/office/powerpoint/2010/main" val="3245229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7113" y="457200"/>
            <a:ext cx="4179887" cy="6058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499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AN\Desktop\Untitled2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9" r="54107"/>
          <a:stretch/>
        </p:blipFill>
        <p:spPr bwMode="auto">
          <a:xfrm>
            <a:off x="3352800" y="1295400"/>
            <a:ext cx="4112821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0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762000"/>
            <a:ext cx="7543800" cy="5257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GB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d) Reaction with </a:t>
            </a:r>
            <a:r>
              <a:rPr lang="en-GB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cyanate</a:t>
            </a:r>
            <a:r>
              <a:rPr lang="en-GB" sz="28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875422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685800"/>
            <a:ext cx="8153400" cy="2971800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en-GB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e) Reaction of </a:t>
            </a:r>
            <a:r>
              <a:rPr lang="el-GR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GB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-amino acid with reagent 1-fluoro</a:t>
            </a:r>
          </a:p>
          <a:p>
            <a:pPr eaLnBrk="1" hangingPunct="1">
              <a:buFontTx/>
              <a:buNone/>
            </a:pPr>
            <a:r>
              <a:rPr lang="en-GB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2,4 </a:t>
            </a:r>
            <a:r>
              <a:rPr lang="en-GB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dinitrobenzen</a:t>
            </a:r>
            <a:r>
              <a:rPr lang="en-GB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(FDNB):</a:t>
            </a:r>
          </a:p>
          <a:p>
            <a:pPr eaLnBrk="1" hangingPunct="1">
              <a:buFontTx/>
              <a:buChar char="-"/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In mild alkaline solution, FDNB reacts with </a:t>
            </a:r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-amino acids to yield 2,4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dinitrophenyl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derivatives.</a:t>
            </a:r>
          </a:p>
          <a:p>
            <a:pPr eaLnBrk="1" hangingPunct="1">
              <a:buFontTx/>
              <a:buChar char="-"/>
            </a:pPr>
            <a:r>
              <a:rPr lang="en-GB" sz="2800" i="1" dirty="0" smtClean="0">
                <a:latin typeface="Times New Roman" pitchFamily="18" charset="0"/>
                <a:cs typeface="Times New Roman" pitchFamily="18" charset="0"/>
              </a:rPr>
              <a:t>Useful in identification of individual amino acids.</a:t>
            </a:r>
          </a:p>
          <a:p>
            <a:pPr eaLnBrk="1" hangingPunct="1">
              <a:buFontTx/>
              <a:buNone/>
            </a:pPr>
            <a:endParaRPr lang="el-GR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4035" name="Picture 4" descr="124-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940"/>
          <a:stretch>
            <a:fillRect/>
          </a:stretch>
        </p:blipFill>
        <p:spPr bwMode="auto">
          <a:xfrm>
            <a:off x="762000" y="3505200"/>
            <a:ext cx="7239000" cy="224696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6343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838200"/>
            <a:ext cx="8077200" cy="3429000"/>
          </a:xfrm>
        </p:spPr>
        <p:txBody>
          <a:bodyPr>
            <a:normAutofit lnSpcReduction="10000"/>
          </a:bodyPr>
          <a:lstStyle/>
          <a:p>
            <a:pPr eaLnBrk="1" hangingPunct="1">
              <a:buFontTx/>
              <a:buNone/>
            </a:pPr>
            <a:r>
              <a:rPr lang="en-GB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3) Reaction of the R-groups:</a:t>
            </a:r>
          </a:p>
          <a:p>
            <a:pPr eaLnBrk="1" hangingPunct="1">
              <a:buFontTx/>
              <a:buChar char="-"/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Amino acids show qualitative colour reaction typical of certain functions present in their R-groups.</a:t>
            </a:r>
          </a:p>
          <a:p>
            <a:pPr eaLnBrk="1" hangingPunct="1">
              <a:buFontTx/>
              <a:buChar char="-"/>
            </a:pPr>
            <a:endParaRPr lang="en-GB" sz="28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en-GB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e.g.,  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- The </a:t>
            </a:r>
            <a:r>
              <a:rPr lang="en-GB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thiol</a:t>
            </a:r>
            <a:r>
              <a:rPr lang="en-GB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group 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of cysteine</a:t>
            </a:r>
          </a:p>
          <a:p>
            <a:pPr eaLnBrk="1" hangingPunct="1">
              <a:buFontTx/>
              <a:buNone/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        - The phenolic </a:t>
            </a:r>
            <a:r>
              <a:rPr lang="en-GB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hydroxyl group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of tyrosine</a:t>
            </a:r>
          </a:p>
          <a:p>
            <a:pPr eaLnBrk="1" hangingPunct="1">
              <a:buFontTx/>
              <a:buNone/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        - The </a:t>
            </a:r>
            <a:r>
              <a:rPr lang="en-GB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guanidinium</a:t>
            </a:r>
            <a:r>
              <a:rPr lang="en-GB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group 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of arginine  </a:t>
            </a:r>
          </a:p>
          <a:p>
            <a:pPr eaLnBrk="1" hangingPunct="1">
              <a:buFontTx/>
              <a:buNone/>
            </a:pPr>
            <a:endParaRPr lang="en-GB" sz="2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1013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762000"/>
            <a:ext cx="8077200" cy="3733800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en-GB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A) Reaction of </a:t>
            </a:r>
            <a:r>
              <a:rPr lang="en-GB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thiol</a:t>
            </a:r>
            <a:r>
              <a:rPr lang="en-GB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group:</a:t>
            </a:r>
          </a:p>
          <a:p>
            <a:pPr eaLnBrk="1" hangingPunct="1">
              <a:buFontTx/>
              <a:buNone/>
            </a:pPr>
            <a:r>
              <a:rPr lang="en-GB" b="1" i="1" dirty="0" smtClean="0">
                <a:latin typeface="Times New Roman" pitchFamily="18" charset="0"/>
                <a:cs typeface="Times New Roman" pitchFamily="18" charset="0"/>
              </a:rPr>
              <a:t>i) Oxidation of cysteine to </a:t>
            </a:r>
            <a:r>
              <a:rPr lang="en-GB" b="1" i="1" dirty="0" err="1" smtClean="0">
                <a:latin typeface="Times New Roman" pitchFamily="18" charset="0"/>
                <a:cs typeface="Times New Roman" pitchFamily="18" charset="0"/>
              </a:rPr>
              <a:t>cystine</a:t>
            </a:r>
            <a:r>
              <a:rPr lang="en-GB" b="1" i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eaLnBrk="1" hangingPunct="1">
              <a:buFontTx/>
              <a:buNone/>
            </a:pP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- Oxidation by atmospheric oxygen in the presence of iron salts or by other mild oxidizing agents.</a:t>
            </a:r>
          </a:p>
          <a:p>
            <a:pPr eaLnBrk="1" hangingPunct="1">
              <a:buFontTx/>
              <a:buNone/>
            </a:pP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- The oxidation product is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cystine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, in which the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disulfide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bond constitute a covalent bridge between two residues of cysteine.</a:t>
            </a:r>
          </a:p>
          <a:p>
            <a:pPr eaLnBrk="1" hangingPunct="1">
              <a:buFontTx/>
              <a:buNone/>
            </a:pPr>
            <a:endParaRPr lang="en-GB" sz="28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endParaRPr lang="en-GB" sz="2800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4601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34695" y="605494"/>
            <a:ext cx="5410200" cy="609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GB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Classification of amino acids:</a:t>
            </a:r>
          </a:p>
          <a:p>
            <a:pPr eaLnBrk="1" hangingPunct="1">
              <a:buFontTx/>
              <a:buNone/>
            </a:pPr>
            <a:endParaRPr lang="en-GB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endParaRPr lang="en-GB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3" name="Line 4"/>
          <p:cNvSpPr>
            <a:spLocks noChangeShapeType="1"/>
          </p:cNvSpPr>
          <p:nvPr/>
        </p:nvSpPr>
        <p:spPr bwMode="auto">
          <a:xfrm flipH="1">
            <a:off x="4218234" y="1210235"/>
            <a:ext cx="4141" cy="27566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4" name="Line 5"/>
          <p:cNvSpPr>
            <a:spLocks noChangeShapeType="1"/>
          </p:cNvSpPr>
          <p:nvPr/>
        </p:nvSpPr>
        <p:spPr bwMode="auto">
          <a:xfrm flipH="1">
            <a:off x="1258887" y="1503116"/>
            <a:ext cx="59039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5" name="Line 6"/>
          <p:cNvSpPr>
            <a:spLocks noChangeShapeType="1"/>
          </p:cNvSpPr>
          <p:nvPr/>
        </p:nvSpPr>
        <p:spPr bwMode="auto">
          <a:xfrm>
            <a:off x="1258888" y="1503115"/>
            <a:ext cx="0" cy="51481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6" name="Line 7"/>
          <p:cNvSpPr>
            <a:spLocks noChangeShapeType="1"/>
          </p:cNvSpPr>
          <p:nvPr/>
        </p:nvSpPr>
        <p:spPr bwMode="auto">
          <a:xfrm>
            <a:off x="5044966" y="1503116"/>
            <a:ext cx="0" cy="225509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8" name="Line 9"/>
          <p:cNvSpPr>
            <a:spLocks noChangeShapeType="1"/>
          </p:cNvSpPr>
          <p:nvPr/>
        </p:nvSpPr>
        <p:spPr bwMode="auto">
          <a:xfrm>
            <a:off x="7162800" y="1499503"/>
            <a:ext cx="0" cy="316911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5044966" y="4668618"/>
            <a:ext cx="3648239" cy="542487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GB" b="1" dirty="0">
                <a:latin typeface="Times New Roman" pitchFamily="18" charset="0"/>
                <a:cs typeface="Times New Roman" pitchFamily="18" charset="0"/>
              </a:rPr>
              <a:t>C)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 Metabolic classification</a:t>
            </a:r>
            <a:endParaRPr lang="en-GB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2879725" y="3758212"/>
            <a:ext cx="3565170" cy="542487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>
            <a:normAutofit fontScale="925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en-GB" b="1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GB" b="1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Nutritional 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classification</a:t>
            </a: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523862" y="2017931"/>
            <a:ext cx="4138448" cy="1380687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en-GB" b="1" dirty="0">
                <a:latin typeface="Times New Roman" pitchFamily="18" charset="0"/>
                <a:cs typeface="Times New Roman" pitchFamily="18" charset="0"/>
              </a:rPr>
              <a:t>A)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 on the basis of their R-group</a:t>
            </a:r>
          </a:p>
          <a:p>
            <a:pPr>
              <a:buNone/>
            </a:pPr>
            <a:r>
              <a:rPr lang="en-GB" dirty="0">
                <a:latin typeface="Times New Roman" pitchFamily="18" charset="0"/>
                <a:cs typeface="Times New Roman" pitchFamily="18" charset="0"/>
              </a:rPr>
              <a:t>     (depend on the polarity of </a:t>
            </a:r>
          </a:p>
          <a:p>
            <a:pPr>
              <a:buNone/>
            </a:pPr>
            <a:r>
              <a:rPr lang="en-GB" dirty="0">
                <a:latin typeface="Times New Roman" pitchFamily="18" charset="0"/>
                <a:cs typeface="Times New Roman" pitchFamily="18" charset="0"/>
              </a:rPr>
              <a:t>       their R-group).</a:t>
            </a:r>
          </a:p>
        </p:txBody>
      </p:sp>
    </p:spTree>
    <p:extLst>
      <p:ext uri="{BB962C8B-B14F-4D97-AF65-F5344CB8AC3E}">
        <p14:creationId xmlns:p14="http://schemas.microsoft.com/office/powerpoint/2010/main" val="785987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GB" smtClean="0"/>
          </a:p>
          <a:p>
            <a:pPr eaLnBrk="1" hangingPunct="1">
              <a:buFontTx/>
              <a:buNone/>
            </a:pPr>
            <a:endParaRPr lang="en-GB" smtClean="0"/>
          </a:p>
        </p:txBody>
      </p:sp>
      <p:pic>
        <p:nvPicPr>
          <p:cNvPr id="47107" name="Picture 5" descr="disulfid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412875"/>
            <a:ext cx="77724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0722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009775"/>
            <a:ext cx="473392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81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838200"/>
            <a:ext cx="8153400" cy="2209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GB" b="1" i="1" dirty="0" smtClean="0">
                <a:latin typeface="Times New Roman" pitchFamily="18" charset="0"/>
                <a:cs typeface="Times New Roman" pitchFamily="18" charset="0"/>
              </a:rPr>
              <a:t>ii) Reaction of cysteine with Ag</a:t>
            </a:r>
            <a:r>
              <a:rPr lang="en-GB" b="1" i="1" baseline="30000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GB" b="1" i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eaLnBrk="1" hangingPunct="1">
              <a:buFontTx/>
              <a:buNone/>
            </a:pP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-This is another reaction of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thiol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group of cysteine with heavy metals such as Hg</a:t>
            </a:r>
            <a:r>
              <a:rPr lang="en-GB" baseline="30000" dirty="0" smtClean="0">
                <a:latin typeface="Times New Roman" pitchFamily="18" charset="0"/>
                <a:cs typeface="Times New Roman" pitchFamily="18" charset="0"/>
              </a:rPr>
              <a:t>+2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and Ag+ which form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mercaptides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>
              <a:buFontTx/>
              <a:buNone/>
            </a:pPr>
            <a:endParaRPr lang="en-GB" sz="28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endParaRPr lang="en-GB" sz="2800" baseline="30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8254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14400"/>
            <a:ext cx="8077200" cy="3124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GB" sz="2800" b="1" i="1" dirty="0" smtClean="0">
                <a:latin typeface="Times New Roman" pitchFamily="18" charset="0"/>
                <a:cs typeface="Times New Roman" pitchFamily="18" charset="0"/>
              </a:rPr>
              <a:t>iii) Reaction of cysteine with Elman</a:t>
            </a:r>
            <a:r>
              <a:rPr lang="en-GB" sz="2800" b="1" i="1" dirty="0" smtClean="0">
                <a:latin typeface="Times New Roman" pitchFamily="18" charset="0"/>
              </a:rPr>
              <a:t>′</a:t>
            </a:r>
            <a:r>
              <a:rPr lang="en-GB" sz="2800" b="1" i="1" dirty="0" smtClean="0">
                <a:latin typeface="Times New Roman" pitchFamily="18" charset="0"/>
                <a:cs typeface="Times New Roman" pitchFamily="18" charset="0"/>
              </a:rPr>
              <a:t>s reagent:</a:t>
            </a:r>
          </a:p>
          <a:p>
            <a:pPr eaLnBrk="1" hangingPunct="1">
              <a:buFontTx/>
              <a:buNone/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- The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thiol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groups of cysteine and cysteine residues in peptides and proteins can be measured by a quantitative reaction with Elman′s reagent, yielding a product that can be measured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colorimetrically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.   </a:t>
            </a:r>
          </a:p>
        </p:txBody>
      </p:sp>
    </p:spTree>
    <p:extLst>
      <p:ext uri="{BB962C8B-B14F-4D97-AF65-F5344CB8AC3E}">
        <p14:creationId xmlns:p14="http://schemas.microsoft.com/office/powerpoint/2010/main" val="1371678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AN\Desktop\Untitled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034"/>
          <a:stretch/>
        </p:blipFill>
        <p:spPr bwMode="auto">
          <a:xfrm>
            <a:off x="990600" y="304800"/>
            <a:ext cx="67818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6384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533400"/>
            <a:ext cx="8229600" cy="1981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GB" sz="2800" b="1" i="1" dirty="0" smtClean="0">
                <a:latin typeface="Times New Roman" pitchFamily="18" charset="0"/>
                <a:cs typeface="Times New Roman" pitchFamily="18" charset="0"/>
              </a:rPr>
              <a:t>iv) Reduction of </a:t>
            </a:r>
            <a:r>
              <a:rPr lang="en-GB" sz="2800" b="1" i="1" dirty="0" err="1" smtClean="0">
                <a:latin typeface="Times New Roman" pitchFamily="18" charset="0"/>
                <a:cs typeface="Times New Roman" pitchFamily="18" charset="0"/>
              </a:rPr>
              <a:t>cystine</a:t>
            </a:r>
            <a:r>
              <a:rPr lang="en-GB" sz="2800" b="1" i="1" dirty="0" smtClean="0">
                <a:latin typeface="Times New Roman" pitchFamily="18" charset="0"/>
                <a:cs typeface="Times New Roman" pitchFamily="18" charset="0"/>
              </a:rPr>
              <a:t> to cysteine:</a:t>
            </a:r>
          </a:p>
        </p:txBody>
      </p:sp>
      <p:pic>
        <p:nvPicPr>
          <p:cNvPr id="5120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990600"/>
            <a:ext cx="6192837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4314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57200"/>
            <a:ext cx="8229600" cy="5943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GB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B) Reaction of phenolic hydroxyl group of tyrosine: </a:t>
            </a:r>
          </a:p>
          <a:p>
            <a:pPr eaLnBrk="1" hangingPunct="1">
              <a:buFontTx/>
              <a:buNone/>
            </a:pPr>
            <a:r>
              <a:rPr lang="en-GB" sz="2800" b="1" i="1" dirty="0" smtClean="0">
                <a:latin typeface="Times New Roman" pitchFamily="18" charset="0"/>
                <a:cs typeface="Times New Roman" pitchFamily="18" charset="0"/>
              </a:rPr>
              <a:t>i) </a:t>
            </a:r>
            <a:r>
              <a:rPr lang="en-GB" sz="2800" b="1" i="1" dirty="0" err="1" smtClean="0">
                <a:latin typeface="Times New Roman" pitchFamily="18" charset="0"/>
                <a:cs typeface="Times New Roman" pitchFamily="18" charset="0"/>
              </a:rPr>
              <a:t>Millon</a:t>
            </a:r>
            <a:r>
              <a:rPr lang="en-GB" sz="2800" b="1" i="1" dirty="0" smtClean="0">
                <a:latin typeface="Times New Roman" pitchFamily="18" charset="0"/>
                <a:cs typeface="Times New Roman" pitchFamily="18" charset="0"/>
              </a:rPr>
              <a:t> reaction: </a:t>
            </a:r>
          </a:p>
          <a:p>
            <a:pPr eaLnBrk="1" hangingPunct="1">
              <a:buFontTx/>
              <a:buNone/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When tyrosine is heated with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millon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solution (HgSO</a:t>
            </a:r>
            <a:r>
              <a:rPr lang="en-GB" sz="2800" baseline="-25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in H</a:t>
            </a:r>
            <a:r>
              <a:rPr lang="en-GB" sz="28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en-GB" sz="2800" baseline="-25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), a red colour is produced.</a:t>
            </a:r>
          </a:p>
          <a:p>
            <a:pPr eaLnBrk="1" hangingPunct="1">
              <a:buFontTx/>
              <a:buNone/>
            </a:pPr>
            <a:endParaRPr lang="en-GB" sz="28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endParaRPr lang="en-GB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en-GB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C) Reaction of </a:t>
            </a:r>
            <a:r>
              <a:rPr lang="en-GB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guanidinium</a:t>
            </a:r>
            <a:r>
              <a:rPr lang="en-GB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group of arginine:</a:t>
            </a:r>
          </a:p>
          <a:p>
            <a:pPr eaLnBrk="1" hangingPunct="1">
              <a:buFontTx/>
              <a:buNone/>
            </a:pPr>
            <a:r>
              <a:rPr lang="en-GB" sz="2800" b="1" i="1" dirty="0" smtClean="0">
                <a:latin typeface="Times New Roman" pitchFamily="18" charset="0"/>
                <a:cs typeface="Times New Roman" pitchFamily="18" charset="0"/>
              </a:rPr>
              <a:t>i) </a:t>
            </a:r>
            <a:r>
              <a:rPr lang="en-GB" sz="2800" b="1" i="1" dirty="0" err="1" smtClean="0">
                <a:latin typeface="Times New Roman" pitchFamily="18" charset="0"/>
                <a:cs typeface="Times New Roman" pitchFamily="18" charset="0"/>
              </a:rPr>
              <a:t>Sakaguchie</a:t>
            </a:r>
            <a:r>
              <a:rPr lang="en-GB" sz="2800" b="1" i="1" dirty="0" smtClean="0">
                <a:latin typeface="Times New Roman" pitchFamily="18" charset="0"/>
                <a:cs typeface="Times New Roman" pitchFamily="18" charset="0"/>
              </a:rPr>
              <a:t> test: </a:t>
            </a:r>
          </a:p>
          <a:p>
            <a:pPr eaLnBrk="1" hangingPunct="1">
              <a:buFontTx/>
              <a:buNone/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guanidinium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group of arginine, react with </a:t>
            </a:r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naphthol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and sodium hypochlorite to a red colour.</a:t>
            </a:r>
            <a:endParaRPr lang="el-GR" sz="2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0432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838200"/>
            <a:ext cx="7924800" cy="5105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GB" sz="32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Separation/</a:t>
            </a: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Purification</a:t>
            </a:r>
            <a:r>
              <a:rPr lang="en-GB" sz="32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en-GB" sz="3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amino acids:</a:t>
            </a:r>
          </a:p>
          <a:p>
            <a:pPr eaLnBrk="1" hangingPunct="1">
              <a:buFontTx/>
              <a:buNone/>
            </a:pPr>
            <a:endParaRPr lang="en-GB" sz="3200" b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Complex mixtures of amino acids can be separated, identified and estimated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based 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on a property such as size or charge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 by:</a:t>
            </a:r>
          </a:p>
          <a:p>
            <a:pPr eaLnBrk="1" hangingPunct="1">
              <a:buFontTx/>
              <a:buNone/>
            </a:pPr>
            <a:r>
              <a:rPr lang="en-GB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● Electrophoresis</a:t>
            </a:r>
          </a:p>
          <a:p>
            <a:pPr>
              <a:buNone/>
            </a:pPr>
            <a:r>
              <a:rPr lang="en-GB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● </a:t>
            </a:r>
            <a:r>
              <a:rPr lang="en-US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column </a:t>
            </a:r>
            <a:r>
              <a:rPr lang="en-GB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chromatography: </a:t>
            </a:r>
          </a:p>
          <a:p>
            <a:pPr marL="2873375" indent="-457200">
              <a:buFont typeface="Wingdings" panose="05000000000000000000" pitchFamily="2" charset="2"/>
              <a:buChar char="Ø"/>
            </a:pPr>
            <a:r>
              <a:rPr lang="en-US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Fractionation (dialysis)</a:t>
            </a:r>
            <a:r>
              <a:rPr lang="en-GB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2873375" indent="-457200">
              <a:buFont typeface="Wingdings" panose="05000000000000000000" pitchFamily="2" charset="2"/>
              <a:buChar char="Ø"/>
            </a:pPr>
            <a:r>
              <a:rPr lang="en-US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Ion-exchange chromatography</a:t>
            </a:r>
          </a:p>
          <a:p>
            <a:pPr marL="2873375" indent="-457200">
              <a:buFont typeface="Wingdings" panose="05000000000000000000" pitchFamily="2" charset="2"/>
              <a:buChar char="Ø"/>
            </a:pPr>
            <a:r>
              <a:rPr lang="en-US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Affinity chromatography</a:t>
            </a:r>
            <a:endParaRPr lang="en-GB" sz="28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6483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457200"/>
            <a:ext cx="8077200" cy="5867400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en-GB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Paper </a:t>
            </a:r>
            <a:r>
              <a:rPr lang="en-GB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electrophoresis:</a:t>
            </a:r>
          </a:p>
          <a:p>
            <a:pPr marL="538163" indent="-273050" eaLnBrk="1" hangingPunct="1">
              <a:buFontTx/>
              <a:buNone/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- Its the simplest method for separating amino acids.</a:t>
            </a:r>
          </a:p>
          <a:p>
            <a:pPr marL="538163" indent="-273050" eaLnBrk="1" hangingPunct="1">
              <a:buFontTx/>
              <a:buNone/>
            </a:pPr>
            <a:endParaRPr lang="en-GB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538163" indent="-273050" eaLnBrk="1" hangingPunct="1">
              <a:buFontTx/>
              <a:buNone/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● 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A drop of an aqueous solution of the amino acid mixture is placed on a filter-paper strip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moistered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with a buffer at a given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pH.</a:t>
            </a:r>
            <a:endParaRPr lang="en-GB" dirty="0" smtClean="0">
              <a:latin typeface="Times New Roman" pitchFamily="18" charset="0"/>
              <a:cs typeface="Times New Roman" pitchFamily="18" charset="0"/>
            </a:endParaRPr>
          </a:p>
          <a:p>
            <a:pPr marL="538163" indent="-273050" eaLnBrk="1" hangingPunct="1">
              <a:buFontTx/>
              <a:buNone/>
            </a:pP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● A high-voltage electric field is applied to the strip.</a:t>
            </a:r>
          </a:p>
          <a:p>
            <a:pPr marL="538163" indent="-273050" eaLnBrk="1" hangingPunct="1">
              <a:buFontTx/>
              <a:buNone/>
            </a:pP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● Because of their different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pK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values, the amino acids migrate in different directions and at different rates along the strip, depending on the : </a:t>
            </a:r>
          </a:p>
          <a:p>
            <a:pPr marL="2432050" indent="-273050" eaLnBrk="1" hangingPunct="1">
              <a:buFontTx/>
              <a:buNone/>
            </a:pPr>
            <a:r>
              <a:rPr lang="en-GB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• pH of the buffer system</a:t>
            </a:r>
          </a:p>
          <a:p>
            <a:pPr marL="2432050" indent="-273050" eaLnBrk="1" hangingPunct="1">
              <a:buFontTx/>
              <a:buNone/>
            </a:pPr>
            <a:r>
              <a:rPr lang="en-GB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• Voltage applied.  </a:t>
            </a:r>
          </a:p>
        </p:txBody>
      </p:sp>
    </p:spTree>
    <p:extLst>
      <p:ext uri="{BB962C8B-B14F-4D97-AF65-F5344CB8AC3E}">
        <p14:creationId xmlns:p14="http://schemas.microsoft.com/office/powerpoint/2010/main" val="3337886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685800"/>
            <a:ext cx="7848600" cy="5486400"/>
          </a:xfrm>
          <a:ln>
            <a:solidFill>
              <a:srgbClr val="000000"/>
            </a:solidFill>
          </a:ln>
        </p:spPr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en-GB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Example:</a:t>
            </a:r>
          </a:p>
          <a:p>
            <a:pPr eaLnBrk="1" hangingPunct="1">
              <a:buFontTx/>
              <a:buNone/>
            </a:pPr>
            <a:r>
              <a:rPr lang="en-GB" b="1" i="1" dirty="0" smtClean="0">
                <a:latin typeface="Times New Roman" pitchFamily="18" charset="0"/>
                <a:cs typeface="Times New Roman" pitchFamily="18" charset="0"/>
              </a:rPr>
              <a:t>● 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At pH 1.0  ,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histidine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, arginine, and lysine have a charge </a:t>
            </a:r>
          </a:p>
          <a:p>
            <a:pPr eaLnBrk="1" hangingPunct="1">
              <a:buFontTx/>
              <a:buNone/>
            </a:pP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 of  +2 and move more rapidly to the negatively charged</a:t>
            </a:r>
          </a:p>
          <a:p>
            <a:pPr eaLnBrk="1" hangingPunct="1">
              <a:buFontTx/>
              <a:buNone/>
            </a:pP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cathod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than the other amino acids, which have a charge</a:t>
            </a:r>
          </a:p>
          <a:p>
            <a:pPr eaLnBrk="1" hangingPunct="1">
              <a:buFontTx/>
              <a:buNone/>
            </a:pP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  of  +1  .   </a:t>
            </a:r>
          </a:p>
          <a:p>
            <a:pPr eaLnBrk="1" hangingPunct="1">
              <a:buFontTx/>
              <a:buNone/>
            </a:pP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● At pH 6.0  , the positively charged amino acids (lysine, arginine,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histidine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) move to the cathode and the negatively charged amino acids (aspartic acid and glutamic acid) to </a:t>
            </a:r>
          </a:p>
          <a:p>
            <a:pPr eaLnBrk="1" hangingPunct="1">
              <a:buFontTx/>
              <a:buNone/>
            </a:pP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   the anode.</a:t>
            </a:r>
          </a:p>
          <a:p>
            <a:pPr eaLnBrk="1" hangingPunct="1">
              <a:buFontTx/>
              <a:buNone/>
            </a:pP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● All the other amino acids will remain at or near the origin, since they have no ionizing groups other than their 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-amino and 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-carboxyl group and thus have about the same isoelectric 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point.</a:t>
            </a:r>
          </a:p>
          <a:p>
            <a:pPr eaLnBrk="1" hangingPunct="1">
              <a:buFontTx/>
              <a:buNone/>
            </a:pPr>
            <a:endParaRPr lang="en-GB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5100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1066800"/>
            <a:ext cx="7010400" cy="2438400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en-GB" dirty="0" smtClean="0">
                <a:latin typeface="Times New Roman" pitchFamily="18" charset="0"/>
              </a:rPr>
              <a:t>● 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To locate the amino acids on the paper, it is dried, sprayed with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ninhydrin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and heated.</a:t>
            </a:r>
          </a:p>
          <a:p>
            <a:pPr eaLnBrk="1" hangingPunct="1">
              <a:buFontTx/>
              <a:buNone/>
            </a:pPr>
            <a:r>
              <a:rPr lang="en-GB" dirty="0" smtClean="0">
                <a:latin typeface="Times New Roman" pitchFamily="18" charset="0"/>
              </a:rPr>
              <a:t>● 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Blue or purple spots, each indicating the presence of an amino acid, will appear on the paper.</a:t>
            </a:r>
          </a:p>
        </p:txBody>
      </p:sp>
    </p:spTree>
    <p:extLst>
      <p:ext uri="{BB962C8B-B14F-4D97-AF65-F5344CB8AC3E}">
        <p14:creationId xmlns:p14="http://schemas.microsoft.com/office/powerpoint/2010/main" val="993544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533400"/>
            <a:ext cx="8077200" cy="5867400"/>
          </a:xfrm>
        </p:spPr>
        <p:txBody>
          <a:bodyPr>
            <a:normAutofit lnSpcReduction="10000"/>
          </a:bodyPr>
          <a:lstStyle/>
          <a:p>
            <a:pPr eaLnBrk="1" hangingPunct="1">
              <a:buFontTx/>
              <a:buNone/>
            </a:pPr>
            <a:r>
              <a:rPr lang="en-GB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A) Classification on the basis of their R-group:</a:t>
            </a:r>
          </a:p>
          <a:p>
            <a:pPr marL="446088" indent="-4763" eaLnBrk="1" hangingPunct="1">
              <a:buFontTx/>
              <a:buNone/>
            </a:pPr>
            <a:r>
              <a:rPr lang="en-GB" sz="2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[depend on the polarity of their R-groups]</a:t>
            </a:r>
          </a:p>
          <a:p>
            <a:pPr marL="446088" indent="-4763" eaLnBrk="1" hangingPunct="1">
              <a:buFontTx/>
              <a:buNone/>
            </a:pPr>
            <a:r>
              <a:rPr lang="en-GB" sz="2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[tendency to interact with water at biological pH (near pH 7.0)]</a:t>
            </a:r>
          </a:p>
          <a:p>
            <a:pPr eaLnBrk="1" hangingPunct="1">
              <a:buFontTx/>
              <a:buChar char="-"/>
            </a:pPr>
            <a:endParaRPr lang="en-GB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Char char="-"/>
            </a:pPr>
            <a:r>
              <a:rPr lang="en-GB" i="1" dirty="0" smtClean="0">
                <a:latin typeface="Times New Roman" pitchFamily="18" charset="0"/>
                <a:cs typeface="Times New Roman" pitchFamily="18" charset="0"/>
              </a:rPr>
              <a:t>The polarity of the R-groups varies widely from non-polar and hydrophobic (water-insoluble) to highly polar and hydrophilic (water-soluble).</a:t>
            </a:r>
          </a:p>
          <a:p>
            <a:pPr eaLnBrk="1" hangingPunct="1">
              <a:buFontTx/>
              <a:buChar char="-"/>
            </a:pP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en-GB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Amino acids </a:t>
            </a:r>
            <a:r>
              <a:rPr lang="en-GB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with:</a:t>
            </a:r>
          </a:p>
          <a:p>
            <a:pPr marL="1071563" indent="-273050" eaLnBrk="1" hangingPunct="1">
              <a:buFontTx/>
              <a:buNone/>
            </a:pP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1) non-polar (hydrophobic) R-groups.</a:t>
            </a:r>
          </a:p>
          <a:p>
            <a:pPr marL="1071563" indent="-273050">
              <a:buNone/>
            </a:pP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2) 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polar, uncharged 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R-group.</a:t>
            </a:r>
          </a:p>
          <a:p>
            <a:pPr marL="1071563" indent="-273050">
              <a:buNone/>
            </a:pP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) aromatic R-groups </a:t>
            </a:r>
            <a:endParaRPr lang="en-GB" dirty="0" smtClean="0">
              <a:latin typeface="Times New Roman" pitchFamily="18" charset="0"/>
              <a:cs typeface="Times New Roman" pitchFamily="18" charset="0"/>
            </a:endParaRPr>
          </a:p>
          <a:p>
            <a:pPr marL="1071563" indent="-273050" eaLnBrk="1" hangingPunct="1">
              <a:buFontTx/>
              <a:buNone/>
            </a:pP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4) positively charged (basic) R-group.</a:t>
            </a:r>
          </a:p>
          <a:p>
            <a:pPr marL="1071563" indent="-273050" eaLnBrk="1" hangingPunct="1">
              <a:buFontTx/>
              <a:buNone/>
            </a:pP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5) negatively charged (acidic) R-group.   </a:t>
            </a:r>
          </a:p>
        </p:txBody>
      </p:sp>
    </p:spTree>
    <p:extLst>
      <p:ext uri="{BB962C8B-B14F-4D97-AF65-F5344CB8AC3E}">
        <p14:creationId xmlns:p14="http://schemas.microsoft.com/office/powerpoint/2010/main" val="1423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47" r="31972" b="4303"/>
          <a:stretch>
            <a:fillRect/>
          </a:stretch>
        </p:blipFill>
        <p:spPr bwMode="auto">
          <a:xfrm>
            <a:off x="395288" y="381000"/>
            <a:ext cx="8353425" cy="601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5246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010" y="685800"/>
            <a:ext cx="7649744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4028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25669"/>
            <a:ext cx="7391399" cy="601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638800"/>
            <a:ext cx="409492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927590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i="1" dirty="0">
                <a:solidFill>
                  <a:srgbClr val="FF0000"/>
                </a:solidFill>
              </a:rPr>
              <a:t>column chromatography</a:t>
            </a:r>
            <a:endParaRPr lang="en-US" sz="2800" i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 porous </a:t>
            </a:r>
            <a:r>
              <a:rPr lang="en-US" dirty="0" smtClean="0"/>
              <a:t>solid material </a:t>
            </a:r>
            <a:r>
              <a:rPr lang="en-US" dirty="0"/>
              <a:t>with appropriate </a:t>
            </a:r>
            <a:r>
              <a:rPr lang="en-US" dirty="0" smtClean="0"/>
              <a:t>chemical </a:t>
            </a:r>
            <a:r>
              <a:rPr lang="en-US" dirty="0"/>
              <a:t>properties </a:t>
            </a:r>
            <a:r>
              <a:rPr lang="en-US" i="1" dirty="0">
                <a:solidFill>
                  <a:srgbClr val="002060"/>
                </a:solidFill>
              </a:rPr>
              <a:t>(the </a:t>
            </a:r>
            <a:r>
              <a:rPr lang="en-US" i="1" dirty="0" smtClean="0">
                <a:solidFill>
                  <a:srgbClr val="002060"/>
                </a:solidFill>
              </a:rPr>
              <a:t>stationary phase</a:t>
            </a:r>
            <a:r>
              <a:rPr lang="en-US" i="1" dirty="0">
                <a:solidFill>
                  <a:srgbClr val="002060"/>
                </a:solidFill>
              </a:rPr>
              <a:t>) </a:t>
            </a:r>
            <a:r>
              <a:rPr lang="en-US" dirty="0"/>
              <a:t>is held in a </a:t>
            </a:r>
            <a:r>
              <a:rPr lang="en-US" dirty="0" smtClean="0"/>
              <a:t>column</a:t>
            </a:r>
          </a:p>
          <a:p>
            <a:r>
              <a:rPr lang="en-US" dirty="0"/>
              <a:t>and a buffered </a:t>
            </a:r>
            <a:r>
              <a:rPr lang="en-US" dirty="0" smtClean="0"/>
              <a:t>solution </a:t>
            </a:r>
            <a:r>
              <a:rPr lang="en-US" i="1" dirty="0" smtClean="0">
                <a:solidFill>
                  <a:srgbClr val="002060"/>
                </a:solidFill>
              </a:rPr>
              <a:t>(</a:t>
            </a:r>
            <a:r>
              <a:rPr lang="en-US" i="1" dirty="0">
                <a:solidFill>
                  <a:srgbClr val="002060"/>
                </a:solidFill>
              </a:rPr>
              <a:t>the mobile phase) </a:t>
            </a:r>
            <a:r>
              <a:rPr lang="en-US" dirty="0"/>
              <a:t>migrates through it</a:t>
            </a:r>
          </a:p>
        </p:txBody>
      </p:sp>
    </p:spTree>
    <p:extLst>
      <p:ext uri="{BB962C8B-B14F-4D97-AF65-F5344CB8AC3E}">
        <p14:creationId xmlns:p14="http://schemas.microsoft.com/office/powerpoint/2010/main" val="339141528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216298"/>
            <a:ext cx="7315200" cy="6257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72296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685800"/>
            <a:ext cx="7924800" cy="5410200"/>
          </a:xfrm>
        </p:spPr>
        <p:txBody>
          <a:bodyPr>
            <a:normAutofit lnSpcReduction="10000"/>
          </a:bodyPr>
          <a:lstStyle/>
          <a:p>
            <a:pPr eaLnBrk="1" hangingPunct="1">
              <a:buFontTx/>
              <a:buNone/>
            </a:pPr>
            <a:r>
              <a:rPr lang="en-GB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Ion exchange chromatography: </a:t>
            </a:r>
          </a:p>
          <a:p>
            <a:pPr eaLnBrk="1" hangingPunct="1">
              <a:buFontTx/>
              <a:buChar char="-"/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It is the most widely used method for separating, identifying, and quantitating the amounts of each amino acid in a mixture.</a:t>
            </a:r>
          </a:p>
          <a:p>
            <a:pPr eaLnBrk="1" hangingPunct="1">
              <a:buFontTx/>
              <a:buChar char="-"/>
            </a:pPr>
            <a:endParaRPr lang="en-GB" sz="28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- The chromatographic column consists of a long tube filled with the granules of a synthetic resin containing fixed charged groups.</a:t>
            </a:r>
          </a:p>
          <a:p>
            <a:pPr eaLnBrk="1" hangingPunct="1">
              <a:buFontTx/>
              <a:buNone/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- Resins with fixed anionic groups are called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cation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exchange resins. </a:t>
            </a:r>
          </a:p>
          <a:p>
            <a:pPr eaLnBrk="1" hangingPunct="1">
              <a:buFontTx/>
              <a:buNone/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- Resins with fixed cationic groups are anion exchange resins.</a:t>
            </a:r>
          </a:p>
        </p:txBody>
      </p:sp>
    </p:spTree>
    <p:extLst>
      <p:ext uri="{BB962C8B-B14F-4D97-AF65-F5344CB8AC3E}">
        <p14:creationId xmlns:p14="http://schemas.microsoft.com/office/powerpoint/2010/main" val="3558106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274638"/>
            <a:ext cx="7239000" cy="6188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53949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14400"/>
            <a:ext cx="8077200" cy="5486400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- In the simplest form of ion-exchange chromatography, amino acids can be separated on columns of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cation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-exchange resins, in which the fixed anionic groups,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e.g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sulfonic acid groups (-SO</a:t>
            </a:r>
            <a:r>
              <a:rPr lang="en-GB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GB" baseline="300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), are first charged with Na</a:t>
            </a:r>
            <a:r>
              <a:rPr lang="en-GB" baseline="30000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>
              <a:buFontTx/>
              <a:buNone/>
            </a:pPr>
            <a:endParaRPr lang="en-GB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endParaRPr lang="en-GB" baseline="300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●an acid solution (pH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 of the amino acid mixture to be analyzed is then poured on the column and allowed to percolate through slowly.</a:t>
            </a:r>
          </a:p>
          <a:p>
            <a:pPr eaLnBrk="1" hangingPunct="1">
              <a:buFontTx/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-At pH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, the amino acids are largely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cations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with net positive charges. </a:t>
            </a:r>
          </a:p>
        </p:txBody>
      </p:sp>
    </p:spTree>
    <p:extLst>
      <p:ext uri="{BB962C8B-B14F-4D97-AF65-F5344CB8AC3E}">
        <p14:creationId xmlns:p14="http://schemas.microsoft.com/office/powerpoint/2010/main" val="3680843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609600"/>
            <a:ext cx="7620000" cy="5334000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buFontTx/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● As the mixture passes down the column, the positively charged amino acids will displace the bound Na</a:t>
            </a:r>
            <a:r>
              <a:rPr lang="en-US" sz="2800" baseline="30000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ions from the fixed 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(-SO</a:t>
            </a:r>
            <a:r>
              <a:rPr lang="en-GB" sz="28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GB" sz="2800" baseline="300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) groups of the resin particles.</a:t>
            </a:r>
          </a:p>
          <a:p>
            <a:pPr eaLnBrk="1" hangingPunct="1">
              <a:buFontTx/>
              <a:buNone/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eaLnBrk="1" hangingPunct="1">
              <a:buFontTx/>
              <a:buNone/>
            </a:pPr>
            <a:r>
              <a:rPr lang="en-GB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Example:</a:t>
            </a:r>
          </a:p>
          <a:p>
            <a:pPr eaLnBrk="1" hangingPunct="1">
              <a:buFontTx/>
              <a:buNone/>
            </a:pPr>
            <a:r>
              <a:rPr lang="en-GB" sz="2800" b="1" i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• At pH 3.0 , the amino acids with the largest positive charge (lysine, arginine, and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histidine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) will displace Na+ from the resin first and will be bound to the resin most tightly.</a:t>
            </a:r>
          </a:p>
          <a:p>
            <a:pPr eaLnBrk="1" hangingPunct="1">
              <a:buFontTx/>
              <a:buNone/>
            </a:pPr>
            <a:endParaRPr lang="en-GB" sz="28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 • The amino acids with the least amount of positive charge at pH 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(glutamic acid and aspartic acid) will be bound  </a:t>
            </a:r>
          </a:p>
          <a:p>
            <a:pPr eaLnBrk="1" hangingPunct="1">
              <a:buFontTx/>
              <a:buNone/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    least.</a:t>
            </a:r>
          </a:p>
          <a:p>
            <a:pPr eaLnBrk="1" hangingPunct="1">
              <a:buFontTx/>
              <a:buNone/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 • All the other amino acids will have intermediate amounts of positive charge.</a:t>
            </a:r>
          </a:p>
        </p:txBody>
      </p:sp>
    </p:spTree>
    <p:extLst>
      <p:ext uri="{BB962C8B-B14F-4D97-AF65-F5344CB8AC3E}">
        <p14:creationId xmlns:p14="http://schemas.microsoft.com/office/powerpoint/2010/main" val="3313574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14400"/>
            <a:ext cx="8153400" cy="54102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- The different amino acids will therefore move down the resin column at different rates, which depend largely on their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pK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values.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GB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1265238" indent="-273050" eaLnBrk="1" hangingPunct="1">
              <a:lnSpc>
                <a:spcPct val="90000"/>
              </a:lnSpc>
              <a:buFontTx/>
              <a:buNone/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• glutamic acid and aspartic acid will move down the column at the highest rates, since they bound least at pH 3.0</a:t>
            </a:r>
          </a:p>
          <a:p>
            <a:pPr marL="1265238" indent="-273050" eaLnBrk="1" hangingPunct="1">
              <a:lnSpc>
                <a:spcPct val="90000"/>
              </a:lnSpc>
              <a:buFontTx/>
              <a:buNone/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• whereas lysine, arginine, and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histidine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will move most slowly.     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      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● small fractions of a few millilitres each collected from the bottom of the column and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analyzed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quantitatively. 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GB" sz="28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               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GB" sz="28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GB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43" name="AutoShape 4"/>
          <p:cNvSpPr>
            <a:spLocks noChangeArrowheads="1"/>
          </p:cNvSpPr>
          <p:nvPr/>
        </p:nvSpPr>
        <p:spPr bwMode="auto">
          <a:xfrm>
            <a:off x="533400" y="2362200"/>
            <a:ext cx="865188" cy="360363"/>
          </a:xfrm>
          <a:prstGeom prst="rightArrow">
            <a:avLst>
              <a:gd name="adj1" fmla="val 50000"/>
              <a:gd name="adj2" fmla="val 6002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95310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ar-SA" smtClean="0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ar-SA" smtClean="0"/>
          </a:p>
        </p:txBody>
      </p:sp>
      <p:pic>
        <p:nvPicPr>
          <p:cNvPr id="6349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16"/>
          <a:stretch>
            <a:fillRect/>
          </a:stretch>
        </p:blipFill>
        <p:spPr bwMode="auto">
          <a:xfrm>
            <a:off x="0" y="-26988"/>
            <a:ext cx="9144000" cy="684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1616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>
                <a:solidFill>
                  <a:srgbClr val="FF0000"/>
                </a:solidFill>
              </a:rPr>
              <a:t>Affinity chromatography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The beads in the column have </a:t>
            </a:r>
            <a:r>
              <a:rPr lang="en-US" dirty="0" smtClean="0"/>
              <a:t>a covalently </a:t>
            </a:r>
            <a:r>
              <a:rPr lang="en-US" dirty="0"/>
              <a:t>attached chemical group called a </a:t>
            </a:r>
            <a:r>
              <a:rPr lang="en-US" dirty="0" smtClean="0"/>
              <a:t>ligand</a:t>
            </a:r>
          </a:p>
          <a:p>
            <a:r>
              <a:rPr lang="en-US" dirty="0"/>
              <a:t>For example, if the biological function of </a:t>
            </a:r>
            <a:r>
              <a:rPr lang="en-US" dirty="0" smtClean="0"/>
              <a:t>a protein </a:t>
            </a:r>
            <a:r>
              <a:rPr lang="en-US" dirty="0"/>
              <a:t>involves binding to ATP, then attaching a </a:t>
            </a:r>
            <a:r>
              <a:rPr lang="en-US" dirty="0" smtClean="0"/>
              <a:t>mol</a:t>
            </a:r>
            <a:r>
              <a:rPr lang="en-US" dirty="0"/>
              <a:t>ecule that resembles ATP to the beads in the </a:t>
            </a:r>
            <a:r>
              <a:rPr lang="en-US" dirty="0" smtClean="0"/>
              <a:t>column creates </a:t>
            </a:r>
            <a:r>
              <a:rPr lang="en-US" dirty="0"/>
              <a:t>an affinity </a:t>
            </a:r>
            <a:r>
              <a:rPr lang="en-US" dirty="0" smtClean="0"/>
              <a:t>matrix</a:t>
            </a:r>
          </a:p>
          <a:p>
            <a:endParaRPr lang="en-US" dirty="0"/>
          </a:p>
          <a:p>
            <a:r>
              <a:rPr lang="en-US" sz="2200" i="1" dirty="0"/>
              <a:t>Chromatographic methods are typically </a:t>
            </a:r>
            <a:r>
              <a:rPr lang="en-US" sz="2200" i="1" dirty="0" smtClean="0"/>
              <a:t>enhanced by </a:t>
            </a:r>
            <a:r>
              <a:rPr lang="en-US" sz="2200" i="1" dirty="0"/>
              <a:t>the use of </a:t>
            </a:r>
            <a:r>
              <a:rPr lang="en-US" sz="2200" b="1" i="1" dirty="0">
                <a:solidFill>
                  <a:srgbClr val="FF0000"/>
                </a:solidFill>
              </a:rPr>
              <a:t>HPLC</a:t>
            </a:r>
            <a:r>
              <a:rPr lang="en-US" sz="2200" i="1" dirty="0"/>
              <a:t>, or </a:t>
            </a:r>
            <a:r>
              <a:rPr lang="en-US" sz="2200" b="1" i="1" dirty="0"/>
              <a:t>high-performance </a:t>
            </a:r>
            <a:r>
              <a:rPr lang="en-US" sz="2200" b="1" i="1" dirty="0" smtClean="0"/>
              <a:t>liquid chromatography</a:t>
            </a:r>
            <a:r>
              <a:rPr lang="en-US" sz="2200" i="1" dirty="0"/>
              <a:t>. </a:t>
            </a:r>
            <a:endParaRPr lang="en-US" sz="2200" i="1" dirty="0" smtClean="0"/>
          </a:p>
          <a:p>
            <a:r>
              <a:rPr lang="en-US" sz="2200" i="1" dirty="0" smtClean="0"/>
              <a:t>HPLC </a:t>
            </a:r>
            <a:r>
              <a:rPr lang="en-US" sz="2200" i="1" dirty="0"/>
              <a:t>makes use of </a:t>
            </a:r>
            <a:r>
              <a:rPr lang="en-US" sz="2200" i="1" dirty="0" smtClean="0"/>
              <a:t>high-pressure pumps </a:t>
            </a:r>
            <a:r>
              <a:rPr lang="en-US" sz="2200" i="1" dirty="0"/>
              <a:t>that speed the movement of the protein </a:t>
            </a:r>
            <a:r>
              <a:rPr lang="en-US" sz="2200" i="1" dirty="0" smtClean="0"/>
              <a:t>molecules down </a:t>
            </a:r>
            <a:r>
              <a:rPr lang="en-US" sz="2200" i="1" dirty="0"/>
              <a:t>the column</a:t>
            </a:r>
          </a:p>
        </p:txBody>
      </p:sp>
    </p:spTree>
    <p:extLst>
      <p:ext uri="{BB962C8B-B14F-4D97-AF65-F5344CB8AC3E}">
        <p14:creationId xmlns:p14="http://schemas.microsoft.com/office/powerpoint/2010/main" val="3646825270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74638"/>
            <a:ext cx="7543800" cy="6199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562833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ar-SA" smtClean="0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ar-SA" smtClean="0"/>
          </a:p>
        </p:txBody>
      </p:sp>
      <p:pic>
        <p:nvPicPr>
          <p:cNvPr id="624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2400"/>
            <a:ext cx="9144000" cy="701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558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عنوان 1"/>
          <p:cNvSpPr>
            <a:spLocks noGrp="1" noChangeArrowheads="1"/>
          </p:cNvSpPr>
          <p:nvPr>
            <p:ph type="title"/>
          </p:nvPr>
        </p:nvSpPr>
        <p:spPr>
          <a:xfrm>
            <a:off x="838200" y="1371600"/>
            <a:ext cx="7467600" cy="533400"/>
          </a:xfrm>
        </p:spPr>
        <p:txBody>
          <a:bodyPr>
            <a:normAutofit fontScale="90000"/>
          </a:bodyPr>
          <a:lstStyle/>
          <a:p>
            <a:r>
              <a:rPr lang="en-US" altLang="ar-SA" b="1" smtClean="0">
                <a:solidFill>
                  <a:srgbClr val="FF0000"/>
                </a:solidFill>
              </a:rPr>
              <a:t>References</a:t>
            </a:r>
            <a:endParaRPr lang="ar-SA" altLang="ar-SA" b="1" smtClean="0">
              <a:solidFill>
                <a:srgbClr val="FF0000"/>
              </a:solidFill>
            </a:endParaRPr>
          </a:p>
        </p:txBody>
      </p:sp>
      <p:sp>
        <p:nvSpPr>
          <p:cNvPr id="26627" name="عنصر نائب للمحتوى 2"/>
          <p:cNvSpPr>
            <a:spLocks noGrp="1" noChangeArrowheads="1"/>
          </p:cNvSpPr>
          <p:nvPr>
            <p:ph idx="1"/>
          </p:nvPr>
        </p:nvSpPr>
        <p:spPr>
          <a:xfrm>
            <a:off x="990600" y="2362200"/>
            <a:ext cx="7162800" cy="3724275"/>
          </a:xfrm>
        </p:spPr>
        <p:txBody>
          <a:bodyPr/>
          <a:lstStyle/>
          <a:p>
            <a:r>
              <a:rPr lang="en-US" dirty="0" err="1" smtClean="0"/>
              <a:t>Lehninger</a:t>
            </a:r>
            <a:r>
              <a:rPr lang="en-US" dirty="0"/>
              <a:t>, A.L., </a:t>
            </a:r>
            <a:r>
              <a:rPr lang="en-US" dirty="0" err="1"/>
              <a:t>Nelson,D.L</a:t>
            </a:r>
            <a:r>
              <a:rPr lang="en-US" dirty="0"/>
              <a:t>., </a:t>
            </a:r>
            <a:r>
              <a:rPr lang="en-US" dirty="0" err="1"/>
              <a:t>Cox,M.M</a:t>
            </a:r>
            <a:r>
              <a:rPr lang="en-US" dirty="0"/>
              <a:t>, </a:t>
            </a:r>
            <a:r>
              <a:rPr lang="en-US" i="1" dirty="0"/>
              <a:t>Principles of </a:t>
            </a:r>
            <a:r>
              <a:rPr lang="en-US" i="1" dirty="0" err="1"/>
              <a:t>Biochemistry</a:t>
            </a:r>
            <a:r>
              <a:rPr lang="en-US" dirty="0" err="1"/>
              <a:t>,Worth</a:t>
            </a:r>
            <a:r>
              <a:rPr lang="en-US" dirty="0"/>
              <a:t> publishers,</a:t>
            </a:r>
            <a:r>
              <a:rPr lang="en-US" dirty="0" err="1"/>
              <a:t>Inc</a:t>
            </a:r>
            <a:r>
              <a:rPr lang="en-US" dirty="0"/>
              <a:t>.,</a:t>
            </a:r>
            <a:r>
              <a:rPr lang="en-US" dirty="0" err="1"/>
              <a:t>NewYork</a:t>
            </a:r>
            <a:r>
              <a:rPr lang="en-US" dirty="0"/>
              <a:t> </a:t>
            </a:r>
            <a:r>
              <a:rPr lang="en-US" altLang="ar-SA" dirty="0" smtClean="0"/>
              <a:t>.</a:t>
            </a:r>
            <a:endParaRPr lang="en-US" altLang="ar-SA" dirty="0" smtClean="0"/>
          </a:p>
          <a:p>
            <a:endParaRPr lang="ar-SA" altLang="ar-SA" dirty="0" smtClean="0"/>
          </a:p>
        </p:txBody>
      </p:sp>
    </p:spTree>
    <p:extLst>
      <p:ext uri="{BB962C8B-B14F-4D97-AF65-F5344CB8AC3E}">
        <p14:creationId xmlns:p14="http://schemas.microsoft.com/office/powerpoint/2010/main" val="15568281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914400"/>
            <a:ext cx="8077200" cy="5398994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sz="28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1) Amino acids with non-polar (hydrophobic)R-group: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The R-group in this class of amino acids are non-polar and hydrophobic.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●     Glycine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Alanine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GB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Proline</a:t>
            </a:r>
            <a:r>
              <a:rPr lang="en-GB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GB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Valine</a:t>
            </a:r>
            <a:r>
              <a:rPr lang="en-GB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</a:t>
            </a:r>
            <a:r>
              <a:rPr lang="en-GB" i="1" dirty="0" smtClean="0">
                <a:latin typeface="Times New Roman" pitchFamily="18" charset="0"/>
                <a:cs typeface="Times New Roman" pitchFamily="18" charset="0"/>
              </a:rPr>
              <a:t>have non-polar, aliphatic R-group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GB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Leucine</a:t>
            </a:r>
            <a:endParaRPr lang="en-GB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Isoleucine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Methionine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GB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None/>
            </a:pPr>
            <a:r>
              <a:rPr lang="en-GB" dirty="0">
                <a:latin typeface="Times New Roman" pitchFamily="18" charset="0"/>
                <a:cs typeface="Times New Roman" pitchFamily="18" charset="0"/>
              </a:rPr>
              <a:t>● </a:t>
            </a:r>
            <a:r>
              <a:rPr lang="en-GB" i="1" dirty="0">
                <a:latin typeface="Times New Roman" pitchFamily="18" charset="0"/>
                <a:cs typeface="Times New Roman" pitchFamily="18" charset="0"/>
              </a:rPr>
              <a:t>Glycine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 has the </a:t>
            </a:r>
            <a:r>
              <a:rPr lang="en-GB" b="1" i="1" dirty="0">
                <a:latin typeface="Times New Roman" pitchFamily="18" charset="0"/>
                <a:cs typeface="Times New Roman" pitchFamily="18" charset="0"/>
              </a:rPr>
              <a:t>simplest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 structure.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● </a:t>
            </a:r>
            <a:r>
              <a:rPr lang="en-GB" i="1" dirty="0" smtClean="0">
                <a:latin typeface="Times New Roman" pitchFamily="18" charset="0"/>
                <a:cs typeface="Times New Roman" pitchFamily="18" charset="0"/>
              </a:rPr>
              <a:t>Methionine is </a:t>
            </a:r>
            <a:r>
              <a:rPr lang="en-GB" b="1" i="1" dirty="0" err="1" smtClean="0">
                <a:latin typeface="Times New Roman" pitchFamily="18" charset="0"/>
                <a:cs typeface="Times New Roman" pitchFamily="18" charset="0"/>
              </a:rPr>
              <a:t>sulfur</a:t>
            </a:r>
            <a:r>
              <a:rPr lang="en-GB" i="1" dirty="0" smtClean="0">
                <a:latin typeface="Times New Roman" pitchFamily="18" charset="0"/>
                <a:cs typeface="Times New Roman" pitchFamily="18" charset="0"/>
              </a:rPr>
              <a:t>-containing amino acid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i="1" dirty="0" smtClean="0">
                <a:latin typeface="Times New Roman" pitchFamily="18" charset="0"/>
                <a:cs typeface="Times New Roman" pitchFamily="18" charset="0"/>
              </a:rPr>
              <a:t>● </a:t>
            </a:r>
            <a:r>
              <a:rPr lang="en-GB" i="1" dirty="0" err="1" smtClean="0">
                <a:latin typeface="Times New Roman" pitchFamily="18" charset="0"/>
                <a:cs typeface="Times New Roman" pitchFamily="18" charset="0"/>
              </a:rPr>
              <a:t>Proline</a:t>
            </a:r>
            <a:r>
              <a:rPr lang="en-GB" i="1" dirty="0" smtClean="0">
                <a:latin typeface="Times New Roman" pitchFamily="18" charset="0"/>
                <a:cs typeface="Times New Roman" pitchFamily="18" charset="0"/>
              </a:rPr>
              <a:t> has an aliphatic side chain with a distinctive </a:t>
            </a:r>
            <a:r>
              <a:rPr lang="en-GB" b="1" i="1" dirty="0" smtClean="0">
                <a:latin typeface="Times New Roman" pitchFamily="18" charset="0"/>
                <a:cs typeface="Times New Roman" pitchFamily="18" charset="0"/>
              </a:rPr>
              <a:t>cyclic structure.</a:t>
            </a:r>
          </a:p>
        </p:txBody>
      </p:sp>
      <p:sp>
        <p:nvSpPr>
          <p:cNvPr id="7174" name="Line 7"/>
          <p:cNvSpPr>
            <a:spLocks noChangeShapeType="1"/>
          </p:cNvSpPr>
          <p:nvPr/>
        </p:nvSpPr>
        <p:spPr bwMode="auto">
          <a:xfrm>
            <a:off x="2730062" y="3124200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مستطيل مستدير الزوايا 1"/>
          <p:cNvSpPr/>
          <p:nvPr/>
        </p:nvSpPr>
        <p:spPr>
          <a:xfrm>
            <a:off x="1040524" y="1905000"/>
            <a:ext cx="1676400" cy="25146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289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762000"/>
            <a:ext cx="7575331" cy="53340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buFontTx/>
              <a:buNone/>
            </a:pPr>
            <a:r>
              <a:rPr lang="en-GB" sz="28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2) Amino acids with polar, uncharged R-group:</a:t>
            </a:r>
          </a:p>
          <a:p>
            <a:pPr eaLnBrk="1" hangingPunct="1">
              <a:buFontTx/>
              <a:buChar char="-"/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The R-groups of these amino acids are more soluble in water, or more hydrophilic.</a:t>
            </a:r>
          </a:p>
          <a:p>
            <a:pPr eaLnBrk="1" hangingPunct="1">
              <a:buFontTx/>
              <a:buChar char="-"/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Because they contain </a:t>
            </a:r>
            <a:r>
              <a:rPr lang="en-GB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functional groups 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that form hydrogen bonds with water.</a:t>
            </a:r>
          </a:p>
          <a:p>
            <a:pPr eaLnBrk="1" hangingPunct="1">
              <a:buFontTx/>
              <a:buChar char="-"/>
            </a:pPr>
            <a:endParaRPr lang="en-GB" sz="28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Char char="-"/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This class of amino acids includes:</a:t>
            </a:r>
          </a:p>
          <a:p>
            <a:pPr eaLnBrk="1" hangingPunct="1">
              <a:buFontTx/>
              <a:buNone/>
            </a:pPr>
            <a:r>
              <a:rPr lang="en-GB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Serine</a:t>
            </a:r>
          </a:p>
          <a:p>
            <a:pPr eaLnBrk="1" hangingPunct="1">
              <a:buFontTx/>
              <a:buNone/>
            </a:pPr>
            <a:r>
              <a:rPr lang="en-GB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Threonine</a:t>
            </a:r>
          </a:p>
          <a:p>
            <a:pPr eaLnBrk="1" hangingPunct="1">
              <a:buFontTx/>
              <a:buNone/>
            </a:pPr>
            <a:r>
              <a:rPr lang="en-GB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Cysteine</a:t>
            </a:r>
          </a:p>
          <a:p>
            <a:pPr eaLnBrk="1" hangingPunct="1">
              <a:buFontTx/>
              <a:buNone/>
            </a:pPr>
            <a:r>
              <a:rPr lang="en-GB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en-GB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Aspargine</a:t>
            </a:r>
            <a:endParaRPr lang="en-GB" sz="2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en-GB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Glutamine  </a:t>
            </a:r>
          </a:p>
        </p:txBody>
      </p:sp>
      <p:sp>
        <p:nvSpPr>
          <p:cNvPr id="3" name="مستطيل مستدير الزوايا 2"/>
          <p:cNvSpPr/>
          <p:nvPr/>
        </p:nvSpPr>
        <p:spPr>
          <a:xfrm>
            <a:off x="1600200" y="3657600"/>
            <a:ext cx="1828800" cy="2209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717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842</TotalTime>
  <Words>2880</Words>
  <Application>Microsoft Office PowerPoint</Application>
  <PresentationFormat>On-screen Show (4:3)</PresentationFormat>
  <Paragraphs>325</Paragraphs>
  <Slides>73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73</vt:i4>
      </vt:variant>
    </vt:vector>
  </HeadingPairs>
  <TitlesOfParts>
    <vt:vector size="80" baseType="lpstr">
      <vt:lpstr>Book Antiqua</vt:lpstr>
      <vt:lpstr>Calibri</vt:lpstr>
      <vt:lpstr>Century Schoolbook</vt:lpstr>
      <vt:lpstr>Times New Roman</vt:lpstr>
      <vt:lpstr>Wingdings</vt:lpstr>
      <vt:lpstr>Wingdings 2</vt:lpstr>
      <vt:lpstr>Oriel</vt:lpstr>
      <vt:lpstr>Chapter 1: Amino Acids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column chromatography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Affinity chromatography</vt:lpstr>
      <vt:lpstr>PowerPoint Presentation</vt:lpstr>
      <vt:lpstr>PowerPoint Presentation</vt:lpstr>
      <vt:lpstr>References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AAN</dc:creator>
  <cp:lastModifiedBy>dell</cp:lastModifiedBy>
  <cp:revision>138</cp:revision>
  <dcterms:created xsi:type="dcterms:W3CDTF">2017-02-27T12:21:46Z</dcterms:created>
  <dcterms:modified xsi:type="dcterms:W3CDTF">2023-04-12T11:31:40Z</dcterms:modified>
</cp:coreProperties>
</file>