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46"/>
  </p:notesMasterIdLst>
  <p:sldIdLst>
    <p:sldId id="256" r:id="rId5"/>
    <p:sldId id="379" r:id="rId6"/>
    <p:sldId id="390" r:id="rId7"/>
    <p:sldId id="391" r:id="rId8"/>
    <p:sldId id="392" r:id="rId9"/>
    <p:sldId id="393" r:id="rId10"/>
    <p:sldId id="396" r:id="rId11"/>
    <p:sldId id="397" r:id="rId12"/>
    <p:sldId id="398" r:id="rId13"/>
    <p:sldId id="400" r:id="rId14"/>
    <p:sldId id="401" r:id="rId15"/>
    <p:sldId id="404" r:id="rId16"/>
    <p:sldId id="399" r:id="rId17"/>
    <p:sldId id="405" r:id="rId18"/>
    <p:sldId id="406" r:id="rId19"/>
    <p:sldId id="407" r:id="rId20"/>
    <p:sldId id="408" r:id="rId21"/>
    <p:sldId id="409" r:id="rId22"/>
    <p:sldId id="410" r:id="rId23"/>
    <p:sldId id="411" r:id="rId24"/>
    <p:sldId id="412" r:id="rId25"/>
    <p:sldId id="413" r:id="rId26"/>
    <p:sldId id="414" r:id="rId27"/>
    <p:sldId id="415" r:id="rId28"/>
    <p:sldId id="416" r:id="rId29"/>
    <p:sldId id="433" r:id="rId30"/>
    <p:sldId id="418" r:id="rId31"/>
    <p:sldId id="419" r:id="rId32"/>
    <p:sldId id="422" r:id="rId33"/>
    <p:sldId id="423" r:id="rId34"/>
    <p:sldId id="434" r:id="rId35"/>
    <p:sldId id="435" r:id="rId36"/>
    <p:sldId id="436" r:id="rId37"/>
    <p:sldId id="421" r:id="rId38"/>
    <p:sldId id="427" r:id="rId39"/>
    <p:sldId id="428" r:id="rId40"/>
    <p:sldId id="429" r:id="rId41"/>
    <p:sldId id="430" r:id="rId42"/>
    <p:sldId id="437" r:id="rId43"/>
    <p:sldId id="438" r:id="rId44"/>
    <p:sldId id="326"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404A"/>
    <a:srgbClr val="B94A53"/>
    <a:srgbClr val="333366"/>
    <a:srgbClr val="FFD840"/>
    <a:srgbClr val="2D85CC"/>
    <a:srgbClr val="BF7949"/>
    <a:srgbClr val="6DC54B"/>
    <a:srgbClr val="FFA71C"/>
    <a:srgbClr val="FE8088"/>
    <a:srgbClr val="FFEB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17/06/2022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6/17/2022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6/17/2022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6/17/2022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6/17/2022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6/17/2022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6/17/2022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6/17/2022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6/17/2022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6/17/2022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413233"/>
            <a:ext cx="8679915" cy="1748729"/>
          </a:xfrm>
        </p:spPr>
        <p:txBody>
          <a:bodyPr anchor="ctr">
            <a:noAutofit/>
          </a:bodyPr>
          <a:lstStyle/>
          <a:p>
            <a:r>
              <a:rPr lang="en-GB" sz="4000" b="1" kern="0" dirty="0">
                <a:solidFill>
                  <a:schemeClr val="bg1"/>
                </a:solidFill>
                <a:latin typeface="Sakkal Majalla" panose="02000000000000000000" pitchFamily="2" charset="-78"/>
                <a:cs typeface="Sakkal Majalla" panose="02000000000000000000" pitchFamily="2" charset="-78"/>
              </a:rPr>
              <a:t>2411</a:t>
            </a:r>
            <a:r>
              <a:rPr lang="ar-SA" sz="4000" b="1" kern="0" dirty="0">
                <a:solidFill>
                  <a:schemeClr val="bg1"/>
                </a:solidFill>
                <a:latin typeface="Sakkal Majalla" panose="02000000000000000000" pitchFamily="2" charset="-78"/>
                <a:cs typeface="Sakkal Majalla" panose="02000000000000000000" pitchFamily="2" charset="-78"/>
              </a:rPr>
              <a:t> مال</a:t>
            </a:r>
            <a:br>
              <a:rPr lang="en-US" sz="4000" b="1" kern="0" dirty="0">
                <a:solidFill>
                  <a:schemeClr val="bg1"/>
                </a:solidFill>
                <a:latin typeface="Sakkal Majalla" panose="02000000000000000000" pitchFamily="2" charset="-78"/>
                <a:cs typeface="Sakkal Majalla" panose="02000000000000000000" pitchFamily="2" charset="-78"/>
              </a:rPr>
            </a:br>
            <a:r>
              <a:rPr lang="ar-SA" sz="4000" b="1" kern="0" dirty="0">
                <a:solidFill>
                  <a:schemeClr val="bg1"/>
                </a:solidFill>
                <a:latin typeface="Sakkal Majalla" panose="02000000000000000000" pitchFamily="2" charset="-78"/>
                <a:cs typeface="Sakkal Majalla" panose="02000000000000000000" pitchFamily="2" charset="-78"/>
              </a:rPr>
              <a:t>مقدمة في الاستثمار</a:t>
            </a:r>
            <a:br>
              <a:rPr lang="ar-SA" sz="4000" b="1" kern="0" dirty="0">
                <a:solidFill>
                  <a:schemeClr val="bg1"/>
                </a:solidFill>
                <a:latin typeface="Sakkal Majalla" panose="02000000000000000000" pitchFamily="2" charset="-78"/>
                <a:cs typeface="Sakkal Majalla" panose="02000000000000000000" pitchFamily="2" charset="-78"/>
              </a:rPr>
            </a:br>
            <a:br>
              <a:rPr lang="ar-SA" sz="4000" b="1" kern="0" dirty="0">
                <a:solidFill>
                  <a:schemeClr val="bg1"/>
                </a:solidFill>
                <a:latin typeface="Sakkal Majalla" panose="02000000000000000000" pitchFamily="2" charset="-78"/>
                <a:cs typeface="Sakkal Majalla" panose="02000000000000000000" pitchFamily="2" charset="-78"/>
              </a:rPr>
            </a:br>
            <a:r>
              <a:rPr lang="ar-SA" sz="4000" b="1" kern="0" dirty="0">
                <a:solidFill>
                  <a:schemeClr val="bg1"/>
                </a:solidFill>
                <a:latin typeface="Sakkal Majalla" panose="02000000000000000000" pitchFamily="2" charset="-78"/>
                <a:cs typeface="Sakkal Majalla" panose="02000000000000000000" pitchFamily="2" charset="-78"/>
              </a:rPr>
              <a:t>المحاضرة الأولى</a:t>
            </a:r>
            <a:br>
              <a:rPr lang="ar-SA" sz="4000" b="1" kern="0" dirty="0">
                <a:solidFill>
                  <a:schemeClr val="bg1"/>
                </a:solidFill>
                <a:latin typeface="Sakkal Majalla" panose="02000000000000000000" pitchFamily="2" charset="-78"/>
                <a:cs typeface="Sakkal Majalla" panose="02000000000000000000" pitchFamily="2" charset="-78"/>
              </a:rPr>
            </a:br>
            <a:r>
              <a:rPr lang="ar-SA" sz="4000" b="1" dirty="0">
                <a:solidFill>
                  <a:schemeClr val="bg1"/>
                </a:solidFill>
                <a:latin typeface="Sakkal Majalla" panose="02000000000000000000" pitchFamily="2" charset="-78"/>
                <a:cs typeface="Sakkal Majalla" panose="02000000000000000000" pitchFamily="2" charset="-78"/>
              </a:rPr>
              <a:t>ماهيـــة الاستثمـــار  وأنواعه</a:t>
            </a:r>
            <a:endParaRPr lang="ar-SA" sz="4000"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88876"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03124" y="2693549"/>
            <a:ext cx="2323000" cy="846386"/>
          </a:xfrm>
          <a:prstGeom prst="rect">
            <a:avLst/>
          </a:prstGeom>
          <a:noFill/>
        </p:spPr>
        <p:txBody>
          <a:bodyPr wrap="square" rtlCol="1">
            <a:spAutoFit/>
          </a:bodyPr>
          <a:lstStyle/>
          <a:p>
            <a:pPr algn="ctr" rtl="1">
              <a:lnSpc>
                <a:spcPct val="200000"/>
              </a:lnSpc>
            </a:pPr>
            <a:r>
              <a:rPr lang="ar-SA" sz="2800" b="1" dirty="0">
                <a:solidFill>
                  <a:schemeClr val="bg1"/>
                </a:solidFill>
                <a:latin typeface="Sakkal Majalla" panose="02000000000000000000" pitchFamily="2" charset="-78"/>
                <a:cs typeface="Sakkal Majalla" panose="02000000000000000000" pitchFamily="2" charset="-78"/>
              </a:rPr>
              <a:t>سعر الفائدة</a:t>
            </a:r>
          </a:p>
        </p:txBody>
      </p:sp>
      <p:sp>
        <p:nvSpPr>
          <p:cNvPr id="12" name="TextBox 11">
            <a:extLst>
              <a:ext uri="{FF2B5EF4-FFF2-40B4-BE49-F238E27FC236}">
                <a16:creationId xmlns:a16="http://schemas.microsoft.com/office/drawing/2014/main" id="{34AAE3BA-F636-415D-90FE-7F2867359E79}"/>
              </a:ext>
            </a:extLst>
          </p:cNvPr>
          <p:cNvSpPr txBox="1"/>
          <p:nvPr/>
        </p:nvSpPr>
        <p:spPr>
          <a:xfrm>
            <a:off x="773658" y="1939496"/>
            <a:ext cx="8805754" cy="3416320"/>
          </a:xfrm>
          <a:prstGeom prst="rect">
            <a:avLst/>
          </a:prstGeom>
          <a:solidFill>
            <a:schemeClr val="bg1"/>
          </a:solidFill>
        </p:spPr>
        <p:txBody>
          <a:bodyPr wrap="square">
            <a:spAutoFit/>
          </a:bodyPr>
          <a:lstStyle/>
          <a:p>
            <a:pPr marL="624078" indent="-514350" algn="just" rtl="1">
              <a:lnSpc>
                <a:spcPct val="150000"/>
              </a:lnSpc>
              <a:buClr>
                <a:schemeClr val="accent5">
                  <a:lumMod val="5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وهي الثمن الذي يدفعه المنتجون مقابل استخدامهم لرأس المال.</a:t>
            </a:r>
          </a:p>
          <a:p>
            <a:pPr marL="624078" indent="-514350" algn="just" rtl="1">
              <a:lnSpc>
                <a:spcPct val="150000"/>
              </a:lnSpc>
              <a:buClr>
                <a:schemeClr val="accent5">
                  <a:lumMod val="5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كلما كان سعر الفائدة منخفضاً كلما أغرى ذلك المنتجين على الاقتراض وإقامة المشروعات الجديدة أو التوسع في المشروعات القائمة.</a:t>
            </a:r>
          </a:p>
          <a:p>
            <a:pPr marL="624078" indent="-514350" algn="just" rtl="1">
              <a:lnSpc>
                <a:spcPct val="150000"/>
              </a:lnSpc>
              <a:buClr>
                <a:schemeClr val="accent5">
                  <a:lumMod val="5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في حين أنه كلما كان سعر الفائدة مرتفعاً كلما أدى ذلك إلى إحجام بعض المنتجين عن القيام باستثمارات جديدة أو التوسع في المشروعات القائمة.</a:t>
            </a:r>
          </a:p>
          <a:p>
            <a:pPr marL="624078" indent="-514350" algn="just" rtl="1">
              <a:lnSpc>
                <a:spcPct val="150000"/>
              </a:lnSpc>
              <a:buClr>
                <a:schemeClr val="accent5">
                  <a:lumMod val="5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يتحدد سعر الفائدة الذي يرغب ان يحصل علية المستثمر بالعرض والطلب على النقود.</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2" name="مستطيل 1">
            <a:extLst>
              <a:ext uri="{FF2B5EF4-FFF2-40B4-BE49-F238E27FC236}">
                <a16:creationId xmlns:a16="http://schemas.microsoft.com/office/drawing/2014/main" id="{AC9AD792-4548-4825-9F74-88AF7B83F709}"/>
              </a:ext>
            </a:extLst>
          </p:cNvPr>
          <p:cNvSpPr/>
          <p:nvPr/>
        </p:nvSpPr>
        <p:spPr>
          <a:xfrm>
            <a:off x="3842937" y="631556"/>
            <a:ext cx="3600666" cy="646331"/>
          </a:xfrm>
          <a:prstGeom prst="rect">
            <a:avLst/>
          </a:prstGeom>
          <a:solidFill>
            <a:schemeClr val="bg1"/>
          </a:solidFill>
        </p:spPr>
        <p:txBody>
          <a:bodyPr wrap="none">
            <a:spAutoFit/>
          </a:bodyPr>
          <a:lstStyle/>
          <a:p>
            <a:pPr marL="111125" algn="ctr" rtl="1"/>
            <a:r>
              <a:rPr lang="ar-SA" sz="3600" b="1" dirty="0">
                <a:solidFill>
                  <a:schemeClr val="accent5">
                    <a:lumMod val="50000"/>
                  </a:schemeClr>
                </a:solidFill>
                <a:latin typeface="Sakkal Majalla" panose="02000000000000000000" pitchFamily="2" charset="-78"/>
                <a:cs typeface="Sakkal Majalla" panose="02000000000000000000" pitchFamily="2" charset="-78"/>
              </a:rPr>
              <a:t>محددات حجم الاستثمار</a:t>
            </a:r>
          </a:p>
        </p:txBody>
      </p:sp>
      <p:pic>
        <p:nvPicPr>
          <p:cNvPr id="11" name="Picture 2" descr="Interest Rate Icon #45836 - Free Icons Library">
            <a:extLst>
              <a:ext uri="{FF2B5EF4-FFF2-40B4-BE49-F238E27FC236}">
                <a16:creationId xmlns:a16="http://schemas.microsoft.com/office/drawing/2014/main" id="{FEDF958E-E210-4A8F-8381-1501C57EAEFF}"/>
              </a:ext>
            </a:extLst>
          </p:cNvPr>
          <p:cNvPicPr>
            <a:picLocks noChangeAspect="1" noChangeArrowheads="1"/>
          </p:cNvPicPr>
          <p:nvPr/>
        </p:nvPicPr>
        <p:blipFill>
          <a:blip r:embed="rId3">
            <a:biLevel thresh="50000"/>
            <a:extLst>
              <a:ext uri="{28A0092B-C50C-407E-A947-70E740481C1C}">
                <a14:useLocalDpi xmlns:a14="http://schemas.microsoft.com/office/drawing/2010/main" val="0"/>
              </a:ext>
            </a:extLst>
          </a:blip>
          <a:srcRect/>
          <a:stretch>
            <a:fillRect/>
          </a:stretch>
        </p:blipFill>
        <p:spPr bwMode="auto">
          <a:xfrm>
            <a:off x="10665498" y="4016301"/>
            <a:ext cx="603186" cy="60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26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379131" y="1013397"/>
            <a:ext cx="2812869" cy="52685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 name="مستطيل 13">
            <a:extLst>
              <a:ext uri="{FF2B5EF4-FFF2-40B4-BE49-F238E27FC236}">
                <a16:creationId xmlns:a16="http://schemas.microsoft.com/office/drawing/2014/main" id="{CA155530-A660-487A-8EFA-89967DF4EC9D}"/>
              </a:ext>
            </a:extLst>
          </p:cNvPr>
          <p:cNvSpPr/>
          <p:nvPr/>
        </p:nvSpPr>
        <p:spPr>
          <a:xfrm>
            <a:off x="9092264" y="1013396"/>
            <a:ext cx="17314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2" name="مستطيل 1">
            <a:extLst>
              <a:ext uri="{FF2B5EF4-FFF2-40B4-BE49-F238E27FC236}">
                <a16:creationId xmlns:a16="http://schemas.microsoft.com/office/drawing/2014/main" id="{AC9AD792-4548-4825-9F74-88AF7B83F709}"/>
              </a:ext>
            </a:extLst>
          </p:cNvPr>
          <p:cNvSpPr/>
          <p:nvPr/>
        </p:nvSpPr>
        <p:spPr>
          <a:xfrm>
            <a:off x="2982166" y="868603"/>
            <a:ext cx="3600666" cy="646331"/>
          </a:xfrm>
          <a:prstGeom prst="rect">
            <a:avLst/>
          </a:prstGeom>
          <a:solidFill>
            <a:schemeClr val="bg1"/>
          </a:solidFill>
        </p:spPr>
        <p:txBody>
          <a:bodyPr wrap="none">
            <a:spAutoFit/>
          </a:bodyPr>
          <a:lstStyle/>
          <a:p>
            <a:pPr marL="111125" algn="ctr" rtl="1"/>
            <a:r>
              <a:rPr lang="ar-SA" sz="3600" b="1" dirty="0">
                <a:solidFill>
                  <a:schemeClr val="accent5">
                    <a:lumMod val="50000"/>
                  </a:schemeClr>
                </a:solidFill>
                <a:latin typeface="Sakkal Majalla" panose="02000000000000000000" pitchFamily="2" charset="-78"/>
                <a:cs typeface="Sakkal Majalla" panose="02000000000000000000" pitchFamily="2" charset="-78"/>
              </a:rPr>
              <a:t>محددات حجم الاستثمار</a:t>
            </a:r>
          </a:p>
        </p:txBody>
      </p:sp>
      <p:sp>
        <p:nvSpPr>
          <p:cNvPr id="3" name="مستطيل 2">
            <a:extLst>
              <a:ext uri="{FF2B5EF4-FFF2-40B4-BE49-F238E27FC236}">
                <a16:creationId xmlns:a16="http://schemas.microsoft.com/office/drawing/2014/main" id="{23A9650F-AA6B-4CBE-9F68-3D223AE9F43E}"/>
              </a:ext>
            </a:extLst>
          </p:cNvPr>
          <p:cNvSpPr/>
          <p:nvPr/>
        </p:nvSpPr>
        <p:spPr>
          <a:xfrm>
            <a:off x="9791420" y="2117797"/>
            <a:ext cx="1988290" cy="2693045"/>
          </a:xfrm>
          <a:prstGeom prst="rect">
            <a:avLst/>
          </a:prstGeom>
        </p:spPr>
        <p:txBody>
          <a:bodyPr wrap="square">
            <a:spAutoFit/>
          </a:bodyPr>
          <a:lstStyle/>
          <a:p>
            <a:pPr algn="ctr" rtl="1">
              <a:lnSpc>
                <a:spcPct val="200000"/>
              </a:lnSpc>
              <a:spcBef>
                <a:spcPct val="50000"/>
              </a:spcBef>
            </a:pPr>
            <a:r>
              <a:rPr lang="ar-SA" altLang="en-US" sz="3200" b="1" dirty="0">
                <a:solidFill>
                  <a:schemeClr val="bg1"/>
                </a:solidFill>
                <a:latin typeface="Sakkal Majalla" panose="02000000000000000000" pitchFamily="2" charset="-78"/>
                <a:cs typeface="Sakkal Majalla" panose="02000000000000000000" pitchFamily="2" charset="-78"/>
              </a:rPr>
              <a:t>ا</a:t>
            </a:r>
            <a:r>
              <a:rPr lang="ar-SA" altLang="en-US" sz="2800" b="1" dirty="0">
                <a:solidFill>
                  <a:schemeClr val="bg1"/>
                </a:solidFill>
                <a:latin typeface="Sakkal Majalla" panose="02000000000000000000" pitchFamily="2" charset="-78"/>
                <a:cs typeface="Sakkal Majalla" panose="02000000000000000000" pitchFamily="2" charset="-78"/>
              </a:rPr>
              <a:t>لعلاقة العكسية بين سعر الفائدة وحجم الاستثمار </a:t>
            </a:r>
          </a:p>
        </p:txBody>
      </p:sp>
      <p:graphicFrame>
        <p:nvGraphicFramePr>
          <p:cNvPr id="13" name="Group 37">
            <a:extLst>
              <a:ext uri="{FF2B5EF4-FFF2-40B4-BE49-F238E27FC236}">
                <a16:creationId xmlns:a16="http://schemas.microsoft.com/office/drawing/2014/main" id="{67A8287D-0F08-475B-9CB6-4EB0A1B2E651}"/>
              </a:ext>
            </a:extLst>
          </p:cNvPr>
          <p:cNvGraphicFramePr>
            <a:graphicFrameLocks noGrp="1"/>
          </p:cNvGraphicFramePr>
          <p:nvPr>
            <p:extLst>
              <p:ext uri="{D42A27DB-BD31-4B8C-83A1-F6EECF244321}">
                <p14:modId xmlns:p14="http://schemas.microsoft.com/office/powerpoint/2010/main" val="3038686895"/>
              </p:ext>
            </p:extLst>
          </p:nvPr>
        </p:nvGraphicFramePr>
        <p:xfrm>
          <a:off x="974676" y="2117797"/>
          <a:ext cx="7615646" cy="3772004"/>
        </p:xfrm>
        <a:graphic>
          <a:graphicData uri="http://schemas.openxmlformats.org/drawingml/2006/table">
            <a:tbl>
              <a:tblPr rtl="1">
                <a:tableStyleId>{22838BEF-8BB2-4498-84A7-C5851F593DF1}</a:tableStyleId>
              </a:tblPr>
              <a:tblGrid>
                <a:gridCol w="3807823">
                  <a:extLst>
                    <a:ext uri="{9D8B030D-6E8A-4147-A177-3AD203B41FA5}">
                      <a16:colId xmlns:a16="http://schemas.microsoft.com/office/drawing/2014/main" val="20000"/>
                    </a:ext>
                  </a:extLst>
                </a:gridCol>
                <a:gridCol w="3807823">
                  <a:extLst>
                    <a:ext uri="{9D8B030D-6E8A-4147-A177-3AD203B41FA5}">
                      <a16:colId xmlns:a16="http://schemas.microsoft.com/office/drawing/2014/main" val="20001"/>
                    </a:ext>
                  </a:extLst>
                </a:gridCol>
              </a:tblGrid>
              <a:tr h="816889">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SA" altLang="en-US" sz="3200" u="none" strike="noStrike" cap="none" normalizeH="0" baseline="0" dirty="0">
                          <a:ln>
                            <a:noFill/>
                          </a:ln>
                          <a:effectLst/>
                          <a:latin typeface="Sakkal Majalla" panose="02000000000000000000" pitchFamily="2" charset="-78"/>
                          <a:cs typeface="Sakkal Majalla" panose="02000000000000000000" pitchFamily="2" charset="-78"/>
                        </a:rPr>
                        <a:t>سعر الفائدة (%)</a:t>
                      </a:r>
                      <a:endParaRPr kumimoji="0" lang="en-MY"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60000"/>
                        <a:lumOff val="40000"/>
                      </a:schemeClr>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ar-SA" altLang="en-US" sz="3200" u="none" strike="noStrike" cap="none" normalizeH="0" baseline="0" dirty="0">
                          <a:ln>
                            <a:noFill/>
                          </a:ln>
                          <a:effectLst/>
                          <a:latin typeface="Sakkal Majalla" panose="02000000000000000000" pitchFamily="2" charset="-78"/>
                          <a:cs typeface="Sakkal Majalla" panose="02000000000000000000" pitchFamily="2" charset="-78"/>
                        </a:rPr>
                        <a:t>حجم الاستثمار (مليون ريال)</a:t>
                      </a:r>
                      <a:endParaRPr kumimoji="0" lang="en-MY"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60000"/>
                        <a:lumOff val="40000"/>
                      </a:schemeClr>
                    </a:solidFill>
                  </a:tcPr>
                </a:tc>
                <a:extLst>
                  <a:ext uri="{0D108BD9-81ED-4DB2-BD59-A6C34878D82A}">
                    <a16:rowId xmlns:a16="http://schemas.microsoft.com/office/drawing/2014/main" val="10000"/>
                  </a:ext>
                </a:extLst>
              </a:tr>
              <a:tr h="59102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3%</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100</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extLst>
                  <a:ext uri="{0D108BD9-81ED-4DB2-BD59-A6C34878D82A}">
                    <a16:rowId xmlns:a16="http://schemas.microsoft.com/office/drawing/2014/main" val="10001"/>
                  </a:ext>
                </a:extLst>
              </a:tr>
              <a:tr h="59102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4%</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900</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extLst>
                  <a:ext uri="{0D108BD9-81ED-4DB2-BD59-A6C34878D82A}">
                    <a16:rowId xmlns:a16="http://schemas.microsoft.com/office/drawing/2014/main" val="10002"/>
                  </a:ext>
                </a:extLst>
              </a:tr>
              <a:tr h="59102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5%</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800</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extLst>
                  <a:ext uri="{0D108BD9-81ED-4DB2-BD59-A6C34878D82A}">
                    <a16:rowId xmlns:a16="http://schemas.microsoft.com/office/drawing/2014/main" val="10003"/>
                  </a:ext>
                </a:extLst>
              </a:tr>
              <a:tr h="59102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6%</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700</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extLst>
                  <a:ext uri="{0D108BD9-81ED-4DB2-BD59-A6C34878D82A}">
                    <a16:rowId xmlns:a16="http://schemas.microsoft.com/office/drawing/2014/main" val="10004"/>
                  </a:ext>
                </a:extLst>
              </a:tr>
              <a:tr h="591023">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7%</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tc>
                  <a:txBody>
                    <a:bodyPr/>
                    <a:lstStyle>
                      <a:lvl1pPr eaLnBrk="0" hangingPunct="0">
                        <a:spcBef>
                          <a:spcPct val="20000"/>
                        </a:spcBef>
                        <a:defRPr sz="2800">
                          <a:solidFill>
                            <a:schemeClr val="tx1"/>
                          </a:solidFill>
                          <a:latin typeface="Arial" panose="020B0604020202020204" pitchFamily="34" charset="0"/>
                          <a:cs typeface="Arial" panose="020B0604020202020204" pitchFamily="34" charset="0"/>
                        </a:defRPr>
                      </a:lvl1pPr>
                      <a:lvl2pPr eaLnBrk="0" hangingPunct="0">
                        <a:spcBef>
                          <a:spcPct val="20000"/>
                        </a:spcBef>
                        <a:defRPr sz="2400">
                          <a:solidFill>
                            <a:schemeClr val="tx1"/>
                          </a:solidFill>
                          <a:latin typeface="Arial" panose="020B0604020202020204" pitchFamily="34" charset="0"/>
                          <a:cs typeface="Arial" panose="020B0604020202020204" pitchFamily="34" charset="0"/>
                        </a:defRPr>
                      </a:lvl2pPr>
                      <a:lvl3pPr eaLnBrk="0" hangingPunct="0">
                        <a:spcBef>
                          <a:spcPct val="20000"/>
                        </a:spcBef>
                        <a:defRPr sz="2000">
                          <a:solidFill>
                            <a:schemeClr val="tx1"/>
                          </a:solidFill>
                          <a:latin typeface="Arial" panose="020B0604020202020204" pitchFamily="34" charset="0"/>
                          <a:cs typeface="Arial" panose="020B0604020202020204" pitchFamily="34" charset="0"/>
                        </a:defRPr>
                      </a:lvl3pPr>
                      <a:lvl4pPr eaLnBrk="0" hangingPunct="0">
                        <a:spcBef>
                          <a:spcPct val="20000"/>
                        </a:spcBef>
                        <a:defRPr>
                          <a:solidFill>
                            <a:schemeClr val="tx1"/>
                          </a:solidFill>
                          <a:latin typeface="Arial" panose="020B0604020202020204" pitchFamily="34" charset="0"/>
                          <a:cs typeface="Arial" panose="020B0604020202020204" pitchFamily="34" charset="0"/>
                        </a:defRPr>
                      </a:lvl4pPr>
                      <a:lvl5pPr eaLnBrk="0" hangingPunct="0">
                        <a:spcBef>
                          <a:spcPct val="20000"/>
                        </a:spcBef>
                        <a:defRPr>
                          <a:solidFill>
                            <a:schemeClr val="tx1"/>
                          </a:solidFill>
                          <a:latin typeface="Arial" panose="020B0604020202020204" pitchFamily="34" charset="0"/>
                          <a:cs typeface="Arial" panose="020B0604020202020204" pitchFamily="34" charset="0"/>
                        </a:defRPr>
                      </a:lvl5pPr>
                      <a:lvl6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6pPr>
                      <a:lvl7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7pPr>
                      <a:lvl8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8pPr>
                      <a:lvl9pPr algn="r" rtl="1" eaLnBrk="0" fontAlgn="base" hangingPunct="0">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1" eaLnBrk="0" fontAlgn="base" latinLnBrk="0" hangingPunct="0">
                        <a:lnSpc>
                          <a:spcPct val="100000"/>
                        </a:lnSpc>
                        <a:spcBef>
                          <a:spcPct val="20000"/>
                        </a:spcBef>
                        <a:spcAft>
                          <a:spcPct val="0"/>
                        </a:spcAft>
                        <a:buClrTx/>
                        <a:buSzTx/>
                        <a:buFontTx/>
                        <a:buNone/>
                        <a:tabLst/>
                      </a:pPr>
                      <a:r>
                        <a:rPr kumimoji="0" lang="en-US" altLang="en-US" sz="3200" u="none" strike="noStrike" cap="none" normalizeH="0" baseline="0" dirty="0">
                          <a:ln>
                            <a:noFill/>
                          </a:ln>
                          <a:effectLst/>
                          <a:latin typeface="Sakkal Majalla" panose="02000000000000000000" pitchFamily="2" charset="-78"/>
                          <a:cs typeface="Sakkal Majalla" panose="02000000000000000000" pitchFamily="2" charset="-78"/>
                        </a:rPr>
                        <a:t>600</a:t>
                      </a:r>
                      <a:endParaRPr kumimoji="0" lang="en-US" altLang="en-US" sz="3200" b="1" i="0" u="none" strike="noStrike" cap="none" normalizeH="0" baseline="0" dirty="0">
                        <a:ln>
                          <a:noFill/>
                        </a:ln>
                        <a:solidFill>
                          <a:schemeClr val="tx1"/>
                        </a:solidFill>
                        <a:effectLst/>
                        <a:latin typeface="Sakkal Majalla" panose="02000000000000000000" pitchFamily="2" charset="-78"/>
                        <a:cs typeface="Sakkal Majalla" panose="02000000000000000000" pitchFamily="2" charset="-78"/>
                      </a:endParaRPr>
                    </a:p>
                  </a:txBody>
                  <a:tcPr horzOverflow="overflow">
                    <a:solidFill>
                      <a:schemeClr val="accent5">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11900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720565" y="1128347"/>
            <a:ext cx="6192664" cy="51342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مستطيل 3">
            <a:extLst>
              <a:ext uri="{FF2B5EF4-FFF2-40B4-BE49-F238E27FC236}">
                <a16:creationId xmlns:a16="http://schemas.microsoft.com/office/drawing/2014/main" id="{35D70921-3B2E-4FF4-9EDA-D5CD70D8957D}"/>
              </a:ext>
            </a:extLst>
          </p:cNvPr>
          <p:cNvSpPr/>
          <p:nvPr/>
        </p:nvSpPr>
        <p:spPr>
          <a:xfrm>
            <a:off x="-238609" y="7342531"/>
            <a:ext cx="11577032" cy="5404903"/>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ar-SA" dirty="0"/>
          </a:p>
        </p:txBody>
      </p:sp>
      <p:sp>
        <p:nvSpPr>
          <p:cNvPr id="5" name="مستطيل 4">
            <a:extLst>
              <a:ext uri="{FF2B5EF4-FFF2-40B4-BE49-F238E27FC236}">
                <a16:creationId xmlns:a16="http://schemas.microsoft.com/office/drawing/2014/main" id="{887D9A4B-0ED2-4FC7-BB79-8B2C85AFEFC4}"/>
              </a:ext>
            </a:extLst>
          </p:cNvPr>
          <p:cNvSpPr/>
          <p:nvPr/>
        </p:nvSpPr>
        <p:spPr>
          <a:xfrm>
            <a:off x="9640391" y="1016590"/>
            <a:ext cx="2551611" cy="52685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endParaRPr lang="ar-SA"/>
          </a:p>
        </p:txBody>
      </p:sp>
      <p:sp>
        <p:nvSpPr>
          <p:cNvPr id="6" name="عنوان 1">
            <a:extLst>
              <a:ext uri="{FF2B5EF4-FFF2-40B4-BE49-F238E27FC236}">
                <a16:creationId xmlns:a16="http://schemas.microsoft.com/office/drawing/2014/main" id="{65323036-4F49-4A71-94B8-A739A9588E7F}"/>
              </a:ext>
            </a:extLst>
          </p:cNvPr>
          <p:cNvSpPr txBox="1">
            <a:spLocks/>
          </p:cNvSpPr>
          <p:nvPr/>
        </p:nvSpPr>
        <p:spPr>
          <a:xfrm>
            <a:off x="9890828" y="3925589"/>
            <a:ext cx="2050732" cy="1348771"/>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50000"/>
              </a:lnSpc>
            </a:pPr>
            <a:r>
              <a:rPr lang="ar-SA" altLang="en-US" sz="2400" b="1" dirty="0">
                <a:solidFill>
                  <a:schemeClr val="bg1"/>
                </a:solidFill>
                <a:latin typeface="Sakkal Majalla" panose="02000000000000000000" pitchFamily="2" charset="-78"/>
                <a:cs typeface="Sakkal Majalla" panose="02000000000000000000" pitchFamily="2" charset="-78"/>
              </a:rPr>
              <a:t>من خلال البيانات المفترضة في الجدول السابق يمكن رسم منحنى الطلب على الاستثمار من خلال الشكل البياني التالي:</a:t>
            </a:r>
          </a:p>
        </p:txBody>
      </p:sp>
      <p:sp>
        <p:nvSpPr>
          <p:cNvPr id="8" name="مستطيل 6">
            <a:extLst>
              <a:ext uri="{FF2B5EF4-FFF2-40B4-BE49-F238E27FC236}">
                <a16:creationId xmlns:a16="http://schemas.microsoft.com/office/drawing/2014/main" id="{76040193-25AE-4597-BB0A-4E325795174A}"/>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just"/>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10" name="Line 3">
            <a:extLst>
              <a:ext uri="{FF2B5EF4-FFF2-40B4-BE49-F238E27FC236}">
                <a16:creationId xmlns:a16="http://schemas.microsoft.com/office/drawing/2014/main" id="{1B4E0EAB-D58B-4ED9-8F2A-195B82C9458B}"/>
              </a:ext>
            </a:extLst>
          </p:cNvPr>
          <p:cNvSpPr>
            <a:spLocks noChangeShapeType="1"/>
          </p:cNvSpPr>
          <p:nvPr/>
        </p:nvSpPr>
        <p:spPr bwMode="auto">
          <a:xfrm>
            <a:off x="1843139" y="1496884"/>
            <a:ext cx="0" cy="44640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11" name="Line 4">
            <a:extLst>
              <a:ext uri="{FF2B5EF4-FFF2-40B4-BE49-F238E27FC236}">
                <a16:creationId xmlns:a16="http://schemas.microsoft.com/office/drawing/2014/main" id="{762762D9-530C-492A-8F8D-C0B2837BE296}"/>
              </a:ext>
            </a:extLst>
          </p:cNvPr>
          <p:cNvSpPr>
            <a:spLocks noChangeShapeType="1"/>
          </p:cNvSpPr>
          <p:nvPr/>
        </p:nvSpPr>
        <p:spPr bwMode="auto">
          <a:xfrm>
            <a:off x="1583993" y="5895847"/>
            <a:ext cx="50403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12" name="Text Box 5">
            <a:extLst>
              <a:ext uri="{FF2B5EF4-FFF2-40B4-BE49-F238E27FC236}">
                <a16:creationId xmlns:a16="http://schemas.microsoft.com/office/drawing/2014/main" id="{8CC078A0-4BE3-4F56-AA69-0DD437D58DC6}"/>
              </a:ext>
            </a:extLst>
          </p:cNvPr>
          <p:cNvSpPr txBox="1">
            <a:spLocks noChangeArrowheads="1"/>
          </p:cNvSpPr>
          <p:nvPr/>
        </p:nvSpPr>
        <p:spPr bwMode="auto">
          <a:xfrm>
            <a:off x="211894" y="1153967"/>
            <a:ext cx="1944687" cy="461665"/>
          </a:xfrm>
          <a:prstGeom prst="rect">
            <a:avLst/>
          </a:prstGeom>
          <a:solidFill>
            <a:schemeClr val="bg1"/>
          </a:solidFill>
          <a:ln>
            <a:noFill/>
          </a:ln>
          <a:effectLst/>
        </p:spPr>
        <p:txBody>
          <a:bodyPr>
            <a:spAutoFit/>
          </a:bodyPr>
          <a:lstStyle>
            <a:defPPr>
              <a:defRPr lang="en-US"/>
            </a:defPPr>
            <a:lvl1pPr algn="just">
              <a:spcBef>
                <a:spcPct val="50000"/>
              </a:spcBef>
              <a:defRPr sz="2400" b="1">
                <a:latin typeface="Sakkal Majalla" panose="02000000000000000000" pitchFamily="2" charset="-78"/>
                <a:cs typeface="Sakkal Majalla" panose="02000000000000000000" pitchFamily="2" charset="-78"/>
              </a:defRPr>
            </a:lvl1pPr>
          </a:lstStyle>
          <a:p>
            <a:r>
              <a:rPr lang="ar-SA" altLang="en-US" dirty="0"/>
              <a:t>سعر الفائدة %</a:t>
            </a:r>
            <a:endParaRPr lang="en-MY" altLang="en-US" dirty="0"/>
          </a:p>
        </p:txBody>
      </p:sp>
      <p:sp>
        <p:nvSpPr>
          <p:cNvPr id="13" name="Text Box 6">
            <a:extLst>
              <a:ext uri="{FF2B5EF4-FFF2-40B4-BE49-F238E27FC236}">
                <a16:creationId xmlns:a16="http://schemas.microsoft.com/office/drawing/2014/main" id="{46CDA6B2-29D8-4879-A23B-975EF2BDE9DA}"/>
              </a:ext>
            </a:extLst>
          </p:cNvPr>
          <p:cNvSpPr txBox="1">
            <a:spLocks noChangeArrowheads="1"/>
          </p:cNvSpPr>
          <p:nvPr/>
        </p:nvSpPr>
        <p:spPr bwMode="auto">
          <a:xfrm>
            <a:off x="6702092" y="5841413"/>
            <a:ext cx="284321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ar-SA" altLang="en-US" sz="2400" b="1" dirty="0">
                <a:latin typeface="Sakkal Majalla" panose="02000000000000000000" pitchFamily="2" charset="-78"/>
                <a:cs typeface="Sakkal Majalla" panose="02000000000000000000" pitchFamily="2" charset="-78"/>
              </a:rPr>
              <a:t>حجم الاستثمار بالمليون ريال</a:t>
            </a:r>
            <a:endParaRPr lang="en-MY" altLang="en-US" sz="2400" b="1" dirty="0">
              <a:latin typeface="Sakkal Majalla" panose="02000000000000000000" pitchFamily="2" charset="-78"/>
              <a:cs typeface="Sakkal Majalla" panose="02000000000000000000" pitchFamily="2" charset="-78"/>
            </a:endParaRPr>
          </a:p>
        </p:txBody>
      </p:sp>
      <p:sp>
        <p:nvSpPr>
          <p:cNvPr id="14" name="Text Box 7">
            <a:extLst>
              <a:ext uri="{FF2B5EF4-FFF2-40B4-BE49-F238E27FC236}">
                <a16:creationId xmlns:a16="http://schemas.microsoft.com/office/drawing/2014/main" id="{82E4B3E1-16B1-4893-8461-F0259196AFBF}"/>
              </a:ext>
            </a:extLst>
          </p:cNvPr>
          <p:cNvSpPr txBox="1">
            <a:spLocks noChangeArrowheads="1"/>
          </p:cNvSpPr>
          <p:nvPr/>
        </p:nvSpPr>
        <p:spPr bwMode="auto">
          <a:xfrm>
            <a:off x="1647910" y="1105415"/>
            <a:ext cx="647700" cy="457200"/>
          </a:xfrm>
          <a:prstGeom prst="rect">
            <a:avLst/>
          </a:prstGeom>
          <a:solidFill>
            <a:schemeClr val="bg1"/>
          </a:solidFill>
          <a:ln>
            <a:noFill/>
          </a:ln>
          <a:effectLst/>
        </p:spPr>
        <p:txBody>
          <a:bodyPr>
            <a:spAutoFit/>
          </a:bodyPr>
          <a:lstStyle/>
          <a:p>
            <a:pPr algn="just">
              <a:spcBef>
                <a:spcPct val="50000"/>
              </a:spcBef>
            </a:pPr>
            <a:r>
              <a:rPr lang="en-US" altLang="en-US" sz="2400" b="1" dirty="0"/>
              <a:t>R</a:t>
            </a:r>
          </a:p>
        </p:txBody>
      </p:sp>
      <p:sp>
        <p:nvSpPr>
          <p:cNvPr id="15" name="Line 9">
            <a:extLst>
              <a:ext uri="{FF2B5EF4-FFF2-40B4-BE49-F238E27FC236}">
                <a16:creationId xmlns:a16="http://schemas.microsoft.com/office/drawing/2014/main" id="{88A586D0-5A5F-487F-B690-FCA678622635}"/>
              </a:ext>
            </a:extLst>
          </p:cNvPr>
          <p:cNvSpPr>
            <a:spLocks noChangeShapeType="1"/>
          </p:cNvSpPr>
          <p:nvPr/>
        </p:nvSpPr>
        <p:spPr bwMode="auto">
          <a:xfrm>
            <a:off x="2643402" y="2115773"/>
            <a:ext cx="381635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16" name="Line 10">
            <a:extLst>
              <a:ext uri="{FF2B5EF4-FFF2-40B4-BE49-F238E27FC236}">
                <a16:creationId xmlns:a16="http://schemas.microsoft.com/office/drawing/2014/main" id="{40FBF964-FB17-4B29-8549-7FD10732EADF}"/>
              </a:ext>
            </a:extLst>
          </p:cNvPr>
          <p:cNvSpPr>
            <a:spLocks noChangeShapeType="1"/>
          </p:cNvSpPr>
          <p:nvPr/>
        </p:nvSpPr>
        <p:spPr bwMode="auto">
          <a:xfrm>
            <a:off x="1583993" y="4959222"/>
            <a:ext cx="439261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17" name="Line 11">
            <a:extLst>
              <a:ext uri="{FF2B5EF4-FFF2-40B4-BE49-F238E27FC236}">
                <a16:creationId xmlns:a16="http://schemas.microsoft.com/office/drawing/2014/main" id="{DBBCAFF4-0CCD-4BFC-AC1A-AE5EF351475F}"/>
              </a:ext>
            </a:extLst>
          </p:cNvPr>
          <p:cNvSpPr>
            <a:spLocks noChangeShapeType="1"/>
          </p:cNvSpPr>
          <p:nvPr/>
        </p:nvSpPr>
        <p:spPr bwMode="auto">
          <a:xfrm>
            <a:off x="5976605" y="4959222"/>
            <a:ext cx="0" cy="9366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18" name="Line 12">
            <a:extLst>
              <a:ext uri="{FF2B5EF4-FFF2-40B4-BE49-F238E27FC236}">
                <a16:creationId xmlns:a16="http://schemas.microsoft.com/office/drawing/2014/main" id="{A03529CE-8399-49A1-ABC3-4D443012EFA0}"/>
              </a:ext>
            </a:extLst>
          </p:cNvPr>
          <p:cNvSpPr>
            <a:spLocks noChangeShapeType="1"/>
          </p:cNvSpPr>
          <p:nvPr/>
        </p:nvSpPr>
        <p:spPr bwMode="auto">
          <a:xfrm>
            <a:off x="1583993" y="4382959"/>
            <a:ext cx="37433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19" name="Line 13">
            <a:extLst>
              <a:ext uri="{FF2B5EF4-FFF2-40B4-BE49-F238E27FC236}">
                <a16:creationId xmlns:a16="http://schemas.microsoft.com/office/drawing/2014/main" id="{13E611A2-58BD-4B9A-AC21-A4008F3F0E14}"/>
              </a:ext>
            </a:extLst>
          </p:cNvPr>
          <p:cNvSpPr>
            <a:spLocks noChangeShapeType="1"/>
          </p:cNvSpPr>
          <p:nvPr/>
        </p:nvSpPr>
        <p:spPr bwMode="auto">
          <a:xfrm>
            <a:off x="5327318" y="4382959"/>
            <a:ext cx="0" cy="15128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0" name="Line 14">
            <a:extLst>
              <a:ext uri="{FF2B5EF4-FFF2-40B4-BE49-F238E27FC236}">
                <a16:creationId xmlns:a16="http://schemas.microsoft.com/office/drawing/2014/main" id="{5A56C3EC-5B94-495F-A2F2-F8848C5B910F}"/>
              </a:ext>
            </a:extLst>
          </p:cNvPr>
          <p:cNvSpPr>
            <a:spLocks noChangeShapeType="1"/>
          </p:cNvSpPr>
          <p:nvPr/>
        </p:nvSpPr>
        <p:spPr bwMode="auto">
          <a:xfrm>
            <a:off x="1583993" y="3808284"/>
            <a:ext cx="30956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1" name="Line 15">
            <a:extLst>
              <a:ext uri="{FF2B5EF4-FFF2-40B4-BE49-F238E27FC236}">
                <a16:creationId xmlns:a16="http://schemas.microsoft.com/office/drawing/2014/main" id="{F212B65E-4CCF-4852-A3D9-2DC1A6C43F26}"/>
              </a:ext>
            </a:extLst>
          </p:cNvPr>
          <p:cNvSpPr>
            <a:spLocks noChangeShapeType="1"/>
          </p:cNvSpPr>
          <p:nvPr/>
        </p:nvSpPr>
        <p:spPr bwMode="auto">
          <a:xfrm>
            <a:off x="4679618" y="3808284"/>
            <a:ext cx="0" cy="208756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2" name="Line 16">
            <a:extLst>
              <a:ext uri="{FF2B5EF4-FFF2-40B4-BE49-F238E27FC236}">
                <a16:creationId xmlns:a16="http://schemas.microsoft.com/office/drawing/2014/main" id="{22B43F77-BA8C-430F-B4D8-49EB75728B94}"/>
              </a:ext>
            </a:extLst>
          </p:cNvPr>
          <p:cNvSpPr>
            <a:spLocks noChangeShapeType="1"/>
          </p:cNvSpPr>
          <p:nvPr/>
        </p:nvSpPr>
        <p:spPr bwMode="auto">
          <a:xfrm>
            <a:off x="1583993" y="3232022"/>
            <a:ext cx="237648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3" name="Line 17">
            <a:extLst>
              <a:ext uri="{FF2B5EF4-FFF2-40B4-BE49-F238E27FC236}">
                <a16:creationId xmlns:a16="http://schemas.microsoft.com/office/drawing/2014/main" id="{A274879C-9F19-4390-A93A-65F7CC5273DC}"/>
              </a:ext>
            </a:extLst>
          </p:cNvPr>
          <p:cNvSpPr>
            <a:spLocks noChangeShapeType="1"/>
          </p:cNvSpPr>
          <p:nvPr/>
        </p:nvSpPr>
        <p:spPr bwMode="auto">
          <a:xfrm>
            <a:off x="3960480" y="3232022"/>
            <a:ext cx="0" cy="26638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4" name="Line 18">
            <a:extLst>
              <a:ext uri="{FF2B5EF4-FFF2-40B4-BE49-F238E27FC236}">
                <a16:creationId xmlns:a16="http://schemas.microsoft.com/office/drawing/2014/main" id="{AFDD33EA-8D49-4FBB-8689-CB921FEFB42C}"/>
              </a:ext>
            </a:extLst>
          </p:cNvPr>
          <p:cNvSpPr>
            <a:spLocks noChangeShapeType="1"/>
          </p:cNvSpPr>
          <p:nvPr/>
        </p:nvSpPr>
        <p:spPr bwMode="auto">
          <a:xfrm>
            <a:off x="1583993" y="2655759"/>
            <a:ext cx="16557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5" name="Line 19">
            <a:extLst>
              <a:ext uri="{FF2B5EF4-FFF2-40B4-BE49-F238E27FC236}">
                <a16:creationId xmlns:a16="http://schemas.microsoft.com/office/drawing/2014/main" id="{830DABED-9B7D-4625-AECB-BD8529648D28}"/>
              </a:ext>
            </a:extLst>
          </p:cNvPr>
          <p:cNvSpPr>
            <a:spLocks noChangeShapeType="1"/>
          </p:cNvSpPr>
          <p:nvPr/>
        </p:nvSpPr>
        <p:spPr bwMode="auto">
          <a:xfrm>
            <a:off x="3239755" y="2655759"/>
            <a:ext cx="0" cy="3240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endParaRPr lang="en-US"/>
          </a:p>
        </p:txBody>
      </p:sp>
      <p:sp>
        <p:nvSpPr>
          <p:cNvPr id="26" name="Text Box 20">
            <a:extLst>
              <a:ext uri="{FF2B5EF4-FFF2-40B4-BE49-F238E27FC236}">
                <a16:creationId xmlns:a16="http://schemas.microsoft.com/office/drawing/2014/main" id="{254CD50E-E063-45E3-9DF3-EB6A11AB0BE5}"/>
              </a:ext>
            </a:extLst>
          </p:cNvPr>
          <p:cNvSpPr txBox="1">
            <a:spLocks noChangeArrowheads="1"/>
          </p:cNvSpPr>
          <p:nvPr/>
        </p:nvSpPr>
        <p:spPr bwMode="auto">
          <a:xfrm>
            <a:off x="897003" y="4790475"/>
            <a:ext cx="792163" cy="457200"/>
          </a:xfrm>
          <a:prstGeom prst="rect">
            <a:avLst/>
          </a:prstGeom>
          <a:solidFill>
            <a:schemeClr val="bg1"/>
          </a:solidFill>
          <a:ln>
            <a:noFill/>
          </a:ln>
          <a:effectLst/>
        </p:spPr>
        <p:txBody>
          <a:bodyPr>
            <a:spAutoFit/>
          </a:bodyPr>
          <a:lstStyle/>
          <a:p>
            <a:pPr algn="just">
              <a:spcBef>
                <a:spcPct val="50000"/>
              </a:spcBef>
            </a:pPr>
            <a:r>
              <a:rPr lang="en-US" altLang="en-US" sz="2400" b="1" dirty="0"/>
              <a:t>3</a:t>
            </a:r>
            <a:r>
              <a:rPr lang="ar-SA" altLang="en-US" sz="2400" b="1" dirty="0"/>
              <a:t>%</a:t>
            </a:r>
            <a:endParaRPr lang="en-MY" altLang="en-US" sz="2400" b="1" dirty="0"/>
          </a:p>
        </p:txBody>
      </p:sp>
      <p:sp>
        <p:nvSpPr>
          <p:cNvPr id="27" name="Text Box 22">
            <a:extLst>
              <a:ext uri="{FF2B5EF4-FFF2-40B4-BE49-F238E27FC236}">
                <a16:creationId xmlns:a16="http://schemas.microsoft.com/office/drawing/2014/main" id="{F4E56FA0-30A7-4818-BB7F-DB786FFB5ECE}"/>
              </a:ext>
            </a:extLst>
          </p:cNvPr>
          <p:cNvSpPr txBox="1">
            <a:spLocks noChangeArrowheads="1"/>
          </p:cNvSpPr>
          <p:nvPr/>
        </p:nvSpPr>
        <p:spPr bwMode="auto">
          <a:xfrm>
            <a:off x="897003" y="4142775"/>
            <a:ext cx="792163" cy="457200"/>
          </a:xfrm>
          <a:prstGeom prst="rect">
            <a:avLst/>
          </a:prstGeom>
          <a:solidFill>
            <a:schemeClr val="bg1"/>
          </a:solidFill>
          <a:ln>
            <a:noFill/>
          </a:ln>
          <a:effectLst/>
        </p:spPr>
        <p:txBody>
          <a:bodyPr>
            <a:spAutoFit/>
          </a:bodyPr>
          <a:lstStyle/>
          <a:p>
            <a:pPr algn="just">
              <a:spcBef>
                <a:spcPct val="50000"/>
              </a:spcBef>
            </a:pPr>
            <a:r>
              <a:rPr lang="en-US" altLang="en-US" sz="2400" b="1" dirty="0"/>
              <a:t>4</a:t>
            </a:r>
            <a:r>
              <a:rPr lang="ar-SA" altLang="en-US" sz="2400" b="1" dirty="0"/>
              <a:t>%</a:t>
            </a:r>
            <a:endParaRPr lang="en-MY" altLang="en-US" sz="2400" b="1" dirty="0"/>
          </a:p>
        </p:txBody>
      </p:sp>
      <p:sp>
        <p:nvSpPr>
          <p:cNvPr id="28" name="Text Box 23">
            <a:extLst>
              <a:ext uri="{FF2B5EF4-FFF2-40B4-BE49-F238E27FC236}">
                <a16:creationId xmlns:a16="http://schemas.microsoft.com/office/drawing/2014/main" id="{E5BB8B55-0376-4B64-A658-31283241EBEA}"/>
              </a:ext>
            </a:extLst>
          </p:cNvPr>
          <p:cNvSpPr txBox="1">
            <a:spLocks noChangeArrowheads="1"/>
          </p:cNvSpPr>
          <p:nvPr/>
        </p:nvSpPr>
        <p:spPr bwMode="auto">
          <a:xfrm>
            <a:off x="897003" y="3566512"/>
            <a:ext cx="792163" cy="457200"/>
          </a:xfrm>
          <a:prstGeom prst="rect">
            <a:avLst/>
          </a:prstGeom>
          <a:solidFill>
            <a:schemeClr val="bg1"/>
          </a:solidFill>
          <a:ln>
            <a:noFill/>
          </a:ln>
          <a:effectLst/>
        </p:spPr>
        <p:txBody>
          <a:bodyPr>
            <a:spAutoFit/>
          </a:bodyPr>
          <a:lstStyle/>
          <a:p>
            <a:pPr algn="just">
              <a:spcBef>
                <a:spcPct val="50000"/>
              </a:spcBef>
            </a:pPr>
            <a:r>
              <a:rPr lang="en-US" altLang="en-US" sz="2400" b="1" dirty="0"/>
              <a:t>5</a:t>
            </a:r>
            <a:r>
              <a:rPr lang="ar-SA" altLang="en-US" sz="2400" b="1" dirty="0"/>
              <a:t>%</a:t>
            </a:r>
            <a:endParaRPr lang="en-MY" altLang="en-US" sz="2400" b="1" dirty="0"/>
          </a:p>
        </p:txBody>
      </p:sp>
      <p:sp>
        <p:nvSpPr>
          <p:cNvPr id="29" name="Text Box 24">
            <a:extLst>
              <a:ext uri="{FF2B5EF4-FFF2-40B4-BE49-F238E27FC236}">
                <a16:creationId xmlns:a16="http://schemas.microsoft.com/office/drawing/2014/main" id="{E3DF8992-ADE9-45D6-AD30-946CDDC5A5D7}"/>
              </a:ext>
            </a:extLst>
          </p:cNvPr>
          <p:cNvSpPr txBox="1">
            <a:spLocks noChangeArrowheads="1"/>
          </p:cNvSpPr>
          <p:nvPr/>
        </p:nvSpPr>
        <p:spPr bwMode="auto">
          <a:xfrm>
            <a:off x="897003" y="2990250"/>
            <a:ext cx="792163" cy="457200"/>
          </a:xfrm>
          <a:prstGeom prst="rect">
            <a:avLst/>
          </a:prstGeom>
          <a:solidFill>
            <a:schemeClr val="bg1"/>
          </a:solidFill>
          <a:ln>
            <a:noFill/>
          </a:ln>
          <a:effectLst/>
        </p:spPr>
        <p:txBody>
          <a:bodyPr>
            <a:spAutoFit/>
          </a:bodyPr>
          <a:lstStyle/>
          <a:p>
            <a:pPr algn="just">
              <a:spcBef>
                <a:spcPct val="50000"/>
              </a:spcBef>
            </a:pPr>
            <a:r>
              <a:rPr lang="en-US" altLang="en-US" sz="2400" b="1" dirty="0"/>
              <a:t>6</a:t>
            </a:r>
            <a:r>
              <a:rPr lang="ar-SA" altLang="en-US" sz="2400" b="1" dirty="0"/>
              <a:t>%</a:t>
            </a:r>
            <a:endParaRPr lang="en-MY" altLang="en-US" sz="2400" b="1" dirty="0"/>
          </a:p>
        </p:txBody>
      </p:sp>
      <p:sp>
        <p:nvSpPr>
          <p:cNvPr id="30" name="Text Box 25">
            <a:extLst>
              <a:ext uri="{FF2B5EF4-FFF2-40B4-BE49-F238E27FC236}">
                <a16:creationId xmlns:a16="http://schemas.microsoft.com/office/drawing/2014/main" id="{ECC1F325-B1F6-4F30-8A8C-F82F38B0753D}"/>
              </a:ext>
            </a:extLst>
          </p:cNvPr>
          <p:cNvSpPr txBox="1">
            <a:spLocks noChangeArrowheads="1"/>
          </p:cNvSpPr>
          <p:nvPr/>
        </p:nvSpPr>
        <p:spPr bwMode="auto">
          <a:xfrm>
            <a:off x="897003" y="2413987"/>
            <a:ext cx="792163" cy="457200"/>
          </a:xfrm>
          <a:prstGeom prst="rect">
            <a:avLst/>
          </a:prstGeom>
          <a:solidFill>
            <a:schemeClr val="bg1"/>
          </a:solidFill>
          <a:ln>
            <a:noFill/>
          </a:ln>
          <a:effectLst/>
        </p:spPr>
        <p:txBody>
          <a:bodyPr>
            <a:spAutoFit/>
          </a:bodyPr>
          <a:lstStyle/>
          <a:p>
            <a:pPr algn="just">
              <a:spcBef>
                <a:spcPct val="50000"/>
              </a:spcBef>
            </a:pPr>
            <a:r>
              <a:rPr lang="en-US" altLang="en-US" sz="2400" b="1" dirty="0"/>
              <a:t>7</a:t>
            </a:r>
            <a:r>
              <a:rPr lang="ar-SA" altLang="en-US" sz="2400" b="1" dirty="0"/>
              <a:t>%</a:t>
            </a:r>
            <a:endParaRPr lang="en-MY" altLang="en-US" sz="2400" b="1" dirty="0"/>
          </a:p>
        </p:txBody>
      </p:sp>
      <p:sp>
        <p:nvSpPr>
          <p:cNvPr id="31" name="Text Box 26">
            <a:extLst>
              <a:ext uri="{FF2B5EF4-FFF2-40B4-BE49-F238E27FC236}">
                <a16:creationId xmlns:a16="http://schemas.microsoft.com/office/drawing/2014/main" id="{23628D50-3480-456F-89C7-55AB2205C798}"/>
              </a:ext>
            </a:extLst>
          </p:cNvPr>
          <p:cNvSpPr txBox="1">
            <a:spLocks noChangeArrowheads="1"/>
          </p:cNvSpPr>
          <p:nvPr/>
        </p:nvSpPr>
        <p:spPr bwMode="auto">
          <a:xfrm>
            <a:off x="2663493" y="5895847"/>
            <a:ext cx="792162" cy="366712"/>
          </a:xfrm>
          <a:prstGeom prst="rect">
            <a:avLst/>
          </a:prstGeom>
          <a:noFill/>
          <a:ln>
            <a:noFill/>
          </a:ln>
          <a:effectLst/>
        </p:spPr>
        <p:txBody>
          <a:bodyPr>
            <a:spAutoFit/>
          </a:bodyPr>
          <a:lstStyle/>
          <a:p>
            <a:pPr algn="just">
              <a:spcBef>
                <a:spcPct val="50000"/>
              </a:spcBef>
            </a:pPr>
            <a:r>
              <a:rPr lang="en-US" altLang="en-US" b="1" dirty="0"/>
              <a:t>600</a:t>
            </a:r>
          </a:p>
        </p:txBody>
      </p:sp>
      <p:sp>
        <p:nvSpPr>
          <p:cNvPr id="32" name="Text Box 27">
            <a:extLst>
              <a:ext uri="{FF2B5EF4-FFF2-40B4-BE49-F238E27FC236}">
                <a16:creationId xmlns:a16="http://schemas.microsoft.com/office/drawing/2014/main" id="{78AC1D02-F981-4213-8A06-D3099E7F54F2}"/>
              </a:ext>
            </a:extLst>
          </p:cNvPr>
          <p:cNvSpPr txBox="1">
            <a:spLocks noChangeArrowheads="1"/>
          </p:cNvSpPr>
          <p:nvPr/>
        </p:nvSpPr>
        <p:spPr bwMode="auto">
          <a:xfrm>
            <a:off x="3455655" y="5895847"/>
            <a:ext cx="792163" cy="366712"/>
          </a:xfrm>
          <a:prstGeom prst="rect">
            <a:avLst/>
          </a:prstGeom>
          <a:noFill/>
          <a:ln>
            <a:noFill/>
          </a:ln>
          <a:effectLst/>
        </p:spPr>
        <p:txBody>
          <a:bodyPr>
            <a:spAutoFit/>
          </a:bodyPr>
          <a:lstStyle/>
          <a:p>
            <a:pPr algn="just">
              <a:spcBef>
                <a:spcPct val="50000"/>
              </a:spcBef>
            </a:pPr>
            <a:r>
              <a:rPr lang="en-US" altLang="en-US" b="1" dirty="0"/>
              <a:t>700</a:t>
            </a:r>
          </a:p>
        </p:txBody>
      </p:sp>
      <p:sp>
        <p:nvSpPr>
          <p:cNvPr id="33" name="Text Box 28">
            <a:extLst>
              <a:ext uri="{FF2B5EF4-FFF2-40B4-BE49-F238E27FC236}">
                <a16:creationId xmlns:a16="http://schemas.microsoft.com/office/drawing/2014/main" id="{E6C610FC-B9FD-4A32-94D4-3D34141488E6}"/>
              </a:ext>
            </a:extLst>
          </p:cNvPr>
          <p:cNvSpPr txBox="1">
            <a:spLocks noChangeArrowheads="1"/>
          </p:cNvSpPr>
          <p:nvPr/>
        </p:nvSpPr>
        <p:spPr bwMode="auto">
          <a:xfrm>
            <a:off x="4176380" y="5895847"/>
            <a:ext cx="792163" cy="366712"/>
          </a:xfrm>
          <a:prstGeom prst="rect">
            <a:avLst/>
          </a:prstGeom>
          <a:noFill/>
          <a:ln>
            <a:noFill/>
          </a:ln>
          <a:effectLst/>
        </p:spPr>
        <p:txBody>
          <a:bodyPr>
            <a:spAutoFit/>
          </a:bodyPr>
          <a:lstStyle/>
          <a:p>
            <a:pPr algn="just">
              <a:spcBef>
                <a:spcPct val="50000"/>
              </a:spcBef>
            </a:pPr>
            <a:r>
              <a:rPr lang="en-US" altLang="en-US" b="1" dirty="0"/>
              <a:t>800</a:t>
            </a:r>
          </a:p>
        </p:txBody>
      </p:sp>
      <p:sp>
        <p:nvSpPr>
          <p:cNvPr id="34" name="Text Box 29">
            <a:extLst>
              <a:ext uri="{FF2B5EF4-FFF2-40B4-BE49-F238E27FC236}">
                <a16:creationId xmlns:a16="http://schemas.microsoft.com/office/drawing/2014/main" id="{1AC555C1-D6B3-42AD-B07A-3E868F3FCD13}"/>
              </a:ext>
            </a:extLst>
          </p:cNvPr>
          <p:cNvSpPr txBox="1">
            <a:spLocks noChangeArrowheads="1"/>
          </p:cNvSpPr>
          <p:nvPr/>
        </p:nvSpPr>
        <p:spPr bwMode="auto">
          <a:xfrm>
            <a:off x="4824080" y="5895847"/>
            <a:ext cx="792163" cy="366712"/>
          </a:xfrm>
          <a:prstGeom prst="rect">
            <a:avLst/>
          </a:prstGeom>
          <a:noFill/>
          <a:ln>
            <a:noFill/>
          </a:ln>
          <a:effectLst/>
        </p:spPr>
        <p:txBody>
          <a:bodyPr>
            <a:spAutoFit/>
          </a:bodyPr>
          <a:lstStyle/>
          <a:p>
            <a:pPr algn="just">
              <a:spcBef>
                <a:spcPct val="50000"/>
              </a:spcBef>
            </a:pPr>
            <a:r>
              <a:rPr lang="en-US" altLang="en-US" b="1" dirty="0"/>
              <a:t>900</a:t>
            </a:r>
          </a:p>
        </p:txBody>
      </p:sp>
      <p:sp>
        <p:nvSpPr>
          <p:cNvPr id="35" name="Text Box 30">
            <a:extLst>
              <a:ext uri="{FF2B5EF4-FFF2-40B4-BE49-F238E27FC236}">
                <a16:creationId xmlns:a16="http://schemas.microsoft.com/office/drawing/2014/main" id="{99C82248-2F4F-4842-9F8C-5A6C7C039E60}"/>
              </a:ext>
            </a:extLst>
          </p:cNvPr>
          <p:cNvSpPr txBox="1">
            <a:spLocks noChangeArrowheads="1"/>
          </p:cNvSpPr>
          <p:nvPr/>
        </p:nvSpPr>
        <p:spPr bwMode="auto">
          <a:xfrm>
            <a:off x="5471780" y="5895847"/>
            <a:ext cx="792163" cy="366712"/>
          </a:xfrm>
          <a:prstGeom prst="rect">
            <a:avLst/>
          </a:prstGeom>
          <a:noFill/>
          <a:ln>
            <a:noFill/>
          </a:ln>
          <a:effectLst/>
        </p:spPr>
        <p:txBody>
          <a:bodyPr>
            <a:spAutoFit/>
          </a:bodyPr>
          <a:lstStyle/>
          <a:p>
            <a:pPr algn="just">
              <a:spcBef>
                <a:spcPct val="50000"/>
              </a:spcBef>
            </a:pPr>
            <a:r>
              <a:rPr lang="en-US" altLang="en-US" b="1" dirty="0"/>
              <a:t>100</a:t>
            </a:r>
          </a:p>
        </p:txBody>
      </p:sp>
      <p:sp>
        <p:nvSpPr>
          <p:cNvPr id="36" name="Text Box 31">
            <a:extLst>
              <a:ext uri="{FF2B5EF4-FFF2-40B4-BE49-F238E27FC236}">
                <a16:creationId xmlns:a16="http://schemas.microsoft.com/office/drawing/2014/main" id="{7CFCBB9A-6A86-4D5C-B73F-EAB4E4577570}"/>
              </a:ext>
            </a:extLst>
          </p:cNvPr>
          <p:cNvSpPr txBox="1">
            <a:spLocks noChangeArrowheads="1"/>
          </p:cNvSpPr>
          <p:nvPr/>
        </p:nvSpPr>
        <p:spPr bwMode="auto">
          <a:xfrm>
            <a:off x="3036861" y="2049190"/>
            <a:ext cx="792163" cy="519113"/>
          </a:xfrm>
          <a:prstGeom prst="rect">
            <a:avLst/>
          </a:prstGeom>
          <a:solidFill>
            <a:schemeClr val="bg1"/>
          </a:solidFill>
          <a:ln>
            <a:noFill/>
          </a:ln>
          <a:effectLst/>
        </p:spPr>
        <p:txBody>
          <a:bodyPr>
            <a:spAutoFit/>
          </a:bodyPr>
          <a:lstStyle/>
          <a:p>
            <a:pPr algn="just">
              <a:spcBef>
                <a:spcPct val="50000"/>
              </a:spcBef>
            </a:pPr>
            <a:r>
              <a:rPr lang="en-US" altLang="en-US" sz="2800" b="1" dirty="0"/>
              <a:t>5</a:t>
            </a:r>
          </a:p>
        </p:txBody>
      </p:sp>
      <p:sp>
        <p:nvSpPr>
          <p:cNvPr id="37" name="Text Box 32">
            <a:extLst>
              <a:ext uri="{FF2B5EF4-FFF2-40B4-BE49-F238E27FC236}">
                <a16:creationId xmlns:a16="http://schemas.microsoft.com/office/drawing/2014/main" id="{32C39A83-1606-491E-9276-17EE58BA72B5}"/>
              </a:ext>
            </a:extLst>
          </p:cNvPr>
          <p:cNvSpPr txBox="1">
            <a:spLocks noChangeArrowheads="1"/>
          </p:cNvSpPr>
          <p:nvPr/>
        </p:nvSpPr>
        <p:spPr bwMode="auto">
          <a:xfrm>
            <a:off x="3757091" y="2659892"/>
            <a:ext cx="792162" cy="519113"/>
          </a:xfrm>
          <a:prstGeom prst="rect">
            <a:avLst/>
          </a:prstGeom>
          <a:solidFill>
            <a:schemeClr val="bg1"/>
          </a:solidFill>
          <a:ln>
            <a:noFill/>
          </a:ln>
          <a:effectLst/>
        </p:spPr>
        <p:txBody>
          <a:bodyPr>
            <a:spAutoFit/>
          </a:bodyPr>
          <a:lstStyle/>
          <a:p>
            <a:pPr algn="just">
              <a:spcBef>
                <a:spcPct val="50000"/>
              </a:spcBef>
            </a:pPr>
            <a:r>
              <a:rPr lang="en-US" altLang="en-US" sz="2800" b="1" dirty="0"/>
              <a:t>4</a:t>
            </a:r>
          </a:p>
        </p:txBody>
      </p:sp>
      <p:sp>
        <p:nvSpPr>
          <p:cNvPr id="38" name="Text Box 33">
            <a:extLst>
              <a:ext uri="{FF2B5EF4-FFF2-40B4-BE49-F238E27FC236}">
                <a16:creationId xmlns:a16="http://schemas.microsoft.com/office/drawing/2014/main" id="{691A9113-A840-4F79-B361-245695C9CDDE}"/>
              </a:ext>
            </a:extLst>
          </p:cNvPr>
          <p:cNvSpPr txBox="1">
            <a:spLocks noChangeArrowheads="1"/>
          </p:cNvSpPr>
          <p:nvPr/>
        </p:nvSpPr>
        <p:spPr bwMode="auto">
          <a:xfrm>
            <a:off x="4437510" y="3295521"/>
            <a:ext cx="792162" cy="519113"/>
          </a:xfrm>
          <a:prstGeom prst="rect">
            <a:avLst/>
          </a:prstGeom>
          <a:solidFill>
            <a:schemeClr val="bg1"/>
          </a:solidFill>
          <a:ln>
            <a:noFill/>
          </a:ln>
          <a:effectLst/>
        </p:spPr>
        <p:txBody>
          <a:bodyPr>
            <a:spAutoFit/>
          </a:bodyPr>
          <a:lstStyle/>
          <a:p>
            <a:pPr algn="just">
              <a:spcBef>
                <a:spcPct val="50000"/>
              </a:spcBef>
            </a:pPr>
            <a:r>
              <a:rPr lang="en-US" altLang="en-US" sz="2800" b="1" dirty="0"/>
              <a:t>3</a:t>
            </a:r>
          </a:p>
        </p:txBody>
      </p:sp>
      <p:sp>
        <p:nvSpPr>
          <p:cNvPr id="39" name="Text Box 34">
            <a:extLst>
              <a:ext uri="{FF2B5EF4-FFF2-40B4-BE49-F238E27FC236}">
                <a16:creationId xmlns:a16="http://schemas.microsoft.com/office/drawing/2014/main" id="{9EDC39E1-9CE5-47E0-9C2D-5DDBD7B30183}"/>
              </a:ext>
            </a:extLst>
          </p:cNvPr>
          <p:cNvSpPr txBox="1">
            <a:spLocks noChangeArrowheads="1"/>
          </p:cNvSpPr>
          <p:nvPr/>
        </p:nvSpPr>
        <p:spPr bwMode="auto">
          <a:xfrm>
            <a:off x="5128324" y="3858829"/>
            <a:ext cx="792162" cy="519112"/>
          </a:xfrm>
          <a:prstGeom prst="rect">
            <a:avLst/>
          </a:prstGeom>
          <a:solidFill>
            <a:schemeClr val="bg1"/>
          </a:solidFill>
          <a:ln>
            <a:noFill/>
          </a:ln>
          <a:effectLst/>
        </p:spPr>
        <p:txBody>
          <a:bodyPr>
            <a:spAutoFit/>
          </a:bodyPr>
          <a:lstStyle/>
          <a:p>
            <a:pPr algn="just">
              <a:spcBef>
                <a:spcPct val="50000"/>
              </a:spcBef>
            </a:pPr>
            <a:r>
              <a:rPr lang="en-US" altLang="en-US" sz="2800" b="1" dirty="0"/>
              <a:t>2</a:t>
            </a:r>
          </a:p>
        </p:txBody>
      </p:sp>
      <p:sp>
        <p:nvSpPr>
          <p:cNvPr id="40" name="Text Box 35">
            <a:extLst>
              <a:ext uri="{FF2B5EF4-FFF2-40B4-BE49-F238E27FC236}">
                <a16:creationId xmlns:a16="http://schemas.microsoft.com/office/drawing/2014/main" id="{A1E91EF1-A3BF-414E-8A64-19E0D77FD2F6}"/>
              </a:ext>
            </a:extLst>
          </p:cNvPr>
          <p:cNvSpPr txBox="1">
            <a:spLocks noChangeArrowheads="1"/>
          </p:cNvSpPr>
          <p:nvPr/>
        </p:nvSpPr>
        <p:spPr bwMode="auto">
          <a:xfrm>
            <a:off x="5897327" y="4445128"/>
            <a:ext cx="792162" cy="519113"/>
          </a:xfrm>
          <a:prstGeom prst="rect">
            <a:avLst/>
          </a:prstGeom>
          <a:solidFill>
            <a:schemeClr val="bg1"/>
          </a:solidFill>
          <a:ln>
            <a:noFill/>
          </a:ln>
          <a:effectLst/>
        </p:spPr>
        <p:txBody>
          <a:bodyPr>
            <a:spAutoFit/>
          </a:bodyPr>
          <a:lstStyle/>
          <a:p>
            <a:pPr algn="just">
              <a:spcBef>
                <a:spcPct val="50000"/>
              </a:spcBef>
            </a:pPr>
            <a:r>
              <a:rPr lang="en-US" altLang="en-US" sz="2800" b="1" dirty="0"/>
              <a:t>1</a:t>
            </a:r>
          </a:p>
        </p:txBody>
      </p:sp>
      <p:sp>
        <p:nvSpPr>
          <p:cNvPr id="41" name="Oval 37">
            <a:extLst>
              <a:ext uri="{FF2B5EF4-FFF2-40B4-BE49-F238E27FC236}">
                <a16:creationId xmlns:a16="http://schemas.microsoft.com/office/drawing/2014/main" id="{0B77B26F-BC14-4B26-952C-9FF548E6B0EE}"/>
              </a:ext>
            </a:extLst>
          </p:cNvPr>
          <p:cNvSpPr>
            <a:spLocks noChangeArrowheads="1"/>
          </p:cNvSpPr>
          <p:nvPr/>
        </p:nvSpPr>
        <p:spPr bwMode="auto">
          <a:xfrm>
            <a:off x="3166553" y="2529335"/>
            <a:ext cx="142875" cy="1444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endParaRPr lang="en-US"/>
          </a:p>
        </p:txBody>
      </p:sp>
      <p:sp>
        <p:nvSpPr>
          <p:cNvPr id="42" name="Oval 38">
            <a:extLst>
              <a:ext uri="{FF2B5EF4-FFF2-40B4-BE49-F238E27FC236}">
                <a16:creationId xmlns:a16="http://schemas.microsoft.com/office/drawing/2014/main" id="{171B70F2-EE24-4A60-92A7-BA7AA4A6BD53}"/>
              </a:ext>
            </a:extLst>
          </p:cNvPr>
          <p:cNvSpPr>
            <a:spLocks noChangeArrowheads="1"/>
          </p:cNvSpPr>
          <p:nvPr/>
        </p:nvSpPr>
        <p:spPr bwMode="auto">
          <a:xfrm>
            <a:off x="3887278" y="3116048"/>
            <a:ext cx="142875" cy="14446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endParaRPr lang="en-US"/>
          </a:p>
        </p:txBody>
      </p:sp>
      <p:sp>
        <p:nvSpPr>
          <p:cNvPr id="43" name="Oval 40">
            <a:extLst>
              <a:ext uri="{FF2B5EF4-FFF2-40B4-BE49-F238E27FC236}">
                <a16:creationId xmlns:a16="http://schemas.microsoft.com/office/drawing/2014/main" id="{5D3B01E0-5259-4B6E-A298-E1B6156A4D11}"/>
              </a:ext>
            </a:extLst>
          </p:cNvPr>
          <p:cNvSpPr>
            <a:spLocks noChangeArrowheads="1"/>
          </p:cNvSpPr>
          <p:nvPr/>
        </p:nvSpPr>
        <p:spPr bwMode="auto">
          <a:xfrm>
            <a:off x="4564933" y="3763834"/>
            <a:ext cx="142875" cy="1444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endParaRPr lang="en-US"/>
          </a:p>
        </p:txBody>
      </p:sp>
      <p:sp>
        <p:nvSpPr>
          <p:cNvPr id="44" name="Oval 41">
            <a:extLst>
              <a:ext uri="{FF2B5EF4-FFF2-40B4-BE49-F238E27FC236}">
                <a16:creationId xmlns:a16="http://schemas.microsoft.com/office/drawing/2014/main" id="{5D45F012-6CF6-4968-BB2B-EC734C412162}"/>
              </a:ext>
            </a:extLst>
          </p:cNvPr>
          <p:cNvSpPr>
            <a:spLocks noChangeArrowheads="1"/>
          </p:cNvSpPr>
          <p:nvPr/>
        </p:nvSpPr>
        <p:spPr bwMode="auto">
          <a:xfrm>
            <a:off x="5269975" y="4319459"/>
            <a:ext cx="142875" cy="144462"/>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endParaRPr lang="en-US"/>
          </a:p>
        </p:txBody>
      </p:sp>
      <p:sp>
        <p:nvSpPr>
          <p:cNvPr id="45" name="Oval 42">
            <a:extLst>
              <a:ext uri="{FF2B5EF4-FFF2-40B4-BE49-F238E27FC236}">
                <a16:creationId xmlns:a16="http://schemas.microsoft.com/office/drawing/2014/main" id="{588B71EA-0C6C-4AF2-B4DC-75EFE60B0F41}"/>
              </a:ext>
            </a:extLst>
          </p:cNvPr>
          <p:cNvSpPr>
            <a:spLocks noChangeArrowheads="1"/>
          </p:cNvSpPr>
          <p:nvPr/>
        </p:nvSpPr>
        <p:spPr bwMode="auto">
          <a:xfrm>
            <a:off x="5914517" y="4902866"/>
            <a:ext cx="142875" cy="14446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endParaRPr lang="en-US"/>
          </a:p>
        </p:txBody>
      </p:sp>
      <p:pic>
        <p:nvPicPr>
          <p:cNvPr id="7" name="Picture 15">
            <a:extLst>
              <a:ext uri="{FF2B5EF4-FFF2-40B4-BE49-F238E27FC236}">
                <a16:creationId xmlns:a16="http://schemas.microsoft.com/office/drawing/2014/main" id="{DBDECA95-E594-4209-9D2A-312890568ED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46" name="مستطيل 45">
            <a:extLst>
              <a:ext uri="{FF2B5EF4-FFF2-40B4-BE49-F238E27FC236}">
                <a16:creationId xmlns:a16="http://schemas.microsoft.com/office/drawing/2014/main" id="{CA155530-A660-487A-8EFA-89967DF4EC9D}"/>
              </a:ext>
            </a:extLst>
          </p:cNvPr>
          <p:cNvSpPr/>
          <p:nvPr/>
        </p:nvSpPr>
        <p:spPr>
          <a:xfrm>
            <a:off x="9467894" y="1016589"/>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685552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500" fill="hold"/>
                                        <p:tgtEl>
                                          <p:spTgt spid="14"/>
                                        </p:tgtEl>
                                        <p:attrNameLst>
                                          <p:attrName>ppt_w</p:attrName>
                                        </p:attrNameLst>
                                      </p:cBhvr>
                                      <p:tavLst>
                                        <p:tav tm="0">
                                          <p:val>
                                            <p:fltVal val="0"/>
                                          </p:val>
                                        </p:tav>
                                        <p:tav tm="100000">
                                          <p:val>
                                            <p:strVal val="#ppt_w"/>
                                          </p:val>
                                        </p:tav>
                                      </p:tavLst>
                                    </p:anim>
                                    <p:anim calcmode="lin" valueType="num">
                                      <p:cBhvr>
                                        <p:cTn id="22" dur="500" fill="hold"/>
                                        <p:tgtEl>
                                          <p:spTgt spid="14"/>
                                        </p:tgtEl>
                                        <p:attrNameLst>
                                          <p:attrName>ppt_h</p:attrName>
                                        </p:attrNameLst>
                                      </p:cBhvr>
                                      <p:tavLst>
                                        <p:tav tm="0">
                                          <p:val>
                                            <p:fltVal val="0"/>
                                          </p:val>
                                        </p:tav>
                                        <p:tav tm="100000">
                                          <p:val>
                                            <p:strVal val="#ppt_h"/>
                                          </p:val>
                                        </p:tav>
                                      </p:tavLst>
                                    </p:anim>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17"/>
                                        </p:tgtEl>
                                        <p:attrNameLst>
                                          <p:attrName>style.visibility</p:attrName>
                                        </p:attrNameLst>
                                      </p:cBhvr>
                                      <p:to>
                                        <p:strVal val="visible"/>
                                      </p:to>
                                    </p:set>
                                    <p:anim calcmode="lin" valueType="num">
                                      <p:cBhvr>
                                        <p:cTn id="56" dur="500" fill="hold"/>
                                        <p:tgtEl>
                                          <p:spTgt spid="17"/>
                                        </p:tgtEl>
                                        <p:attrNameLst>
                                          <p:attrName>ppt_w</p:attrName>
                                        </p:attrNameLst>
                                      </p:cBhvr>
                                      <p:tavLst>
                                        <p:tav tm="0">
                                          <p:val>
                                            <p:fltVal val="0"/>
                                          </p:val>
                                        </p:tav>
                                        <p:tav tm="100000">
                                          <p:val>
                                            <p:strVal val="#ppt_w"/>
                                          </p:val>
                                        </p:tav>
                                      </p:tavLst>
                                    </p:anim>
                                    <p:anim calcmode="lin" valueType="num">
                                      <p:cBhvr>
                                        <p:cTn id="57" dur="500" fill="hold"/>
                                        <p:tgtEl>
                                          <p:spTgt spid="17"/>
                                        </p:tgtEl>
                                        <p:attrNameLst>
                                          <p:attrName>ppt_h</p:attrName>
                                        </p:attrNameLst>
                                      </p:cBhvr>
                                      <p:tavLst>
                                        <p:tav tm="0">
                                          <p:val>
                                            <p:fltVal val="0"/>
                                          </p:val>
                                        </p:tav>
                                        <p:tav tm="100000">
                                          <p:val>
                                            <p:strVal val="#ppt_h"/>
                                          </p:val>
                                        </p:tav>
                                      </p:tavLst>
                                    </p:anim>
                                    <p:animEffect transition="in" filter="fade">
                                      <p:cBhvr>
                                        <p:cTn id="58" dur="500"/>
                                        <p:tgtEl>
                                          <p:spTgt spid="17"/>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Effect transition="in" filter="fade">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p:cTn id="77" dur="500" fill="hold"/>
                                        <p:tgtEl>
                                          <p:spTgt spid="20"/>
                                        </p:tgtEl>
                                        <p:attrNameLst>
                                          <p:attrName>ppt_w</p:attrName>
                                        </p:attrNameLst>
                                      </p:cBhvr>
                                      <p:tavLst>
                                        <p:tav tm="0">
                                          <p:val>
                                            <p:fltVal val="0"/>
                                          </p:val>
                                        </p:tav>
                                        <p:tav tm="100000">
                                          <p:val>
                                            <p:strVal val="#ppt_w"/>
                                          </p:val>
                                        </p:tav>
                                      </p:tavLst>
                                    </p:anim>
                                    <p:anim calcmode="lin" valueType="num">
                                      <p:cBhvr>
                                        <p:cTn id="78" dur="500" fill="hold"/>
                                        <p:tgtEl>
                                          <p:spTgt spid="20"/>
                                        </p:tgtEl>
                                        <p:attrNameLst>
                                          <p:attrName>ppt_h</p:attrName>
                                        </p:attrNameLst>
                                      </p:cBhvr>
                                      <p:tavLst>
                                        <p:tav tm="0">
                                          <p:val>
                                            <p:fltVal val="0"/>
                                          </p:val>
                                        </p:tav>
                                        <p:tav tm="100000">
                                          <p:val>
                                            <p:strVal val="#ppt_h"/>
                                          </p:val>
                                        </p:tav>
                                      </p:tavLst>
                                    </p:anim>
                                    <p:animEffect transition="in" filter="fade">
                                      <p:cBhvr>
                                        <p:cTn id="79" dur="500"/>
                                        <p:tgtEl>
                                          <p:spTgt spid="20"/>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p:cTn id="84" dur="500" fill="hold"/>
                                        <p:tgtEl>
                                          <p:spTgt spid="21"/>
                                        </p:tgtEl>
                                        <p:attrNameLst>
                                          <p:attrName>ppt_w</p:attrName>
                                        </p:attrNameLst>
                                      </p:cBhvr>
                                      <p:tavLst>
                                        <p:tav tm="0">
                                          <p:val>
                                            <p:fltVal val="0"/>
                                          </p:val>
                                        </p:tav>
                                        <p:tav tm="100000">
                                          <p:val>
                                            <p:strVal val="#ppt_w"/>
                                          </p:val>
                                        </p:tav>
                                      </p:tavLst>
                                    </p:anim>
                                    <p:anim calcmode="lin" valueType="num">
                                      <p:cBhvr>
                                        <p:cTn id="85" dur="500" fill="hold"/>
                                        <p:tgtEl>
                                          <p:spTgt spid="21"/>
                                        </p:tgtEl>
                                        <p:attrNameLst>
                                          <p:attrName>ppt_h</p:attrName>
                                        </p:attrNameLst>
                                      </p:cBhvr>
                                      <p:tavLst>
                                        <p:tav tm="0">
                                          <p:val>
                                            <p:fltVal val="0"/>
                                          </p:val>
                                        </p:tav>
                                        <p:tav tm="100000">
                                          <p:val>
                                            <p:strVal val="#ppt_h"/>
                                          </p:val>
                                        </p:tav>
                                      </p:tavLst>
                                    </p:anim>
                                    <p:animEffect transition="in" filter="fade">
                                      <p:cBhvr>
                                        <p:cTn id="86" dur="500"/>
                                        <p:tgtEl>
                                          <p:spTgt spid="21"/>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0" fill="hold" grpId="0" nodeType="clickEffect">
                                  <p:stCondLst>
                                    <p:cond delay="0"/>
                                  </p:stCondLst>
                                  <p:childTnLst>
                                    <p:set>
                                      <p:cBhvr>
                                        <p:cTn id="90" dur="1" fill="hold">
                                          <p:stCondLst>
                                            <p:cond delay="0"/>
                                          </p:stCondLst>
                                        </p:cTn>
                                        <p:tgtEl>
                                          <p:spTgt spid="22"/>
                                        </p:tgtEl>
                                        <p:attrNameLst>
                                          <p:attrName>style.visibility</p:attrName>
                                        </p:attrNameLst>
                                      </p:cBhvr>
                                      <p:to>
                                        <p:strVal val="visible"/>
                                      </p:to>
                                    </p:set>
                                    <p:anim calcmode="lin" valueType="num">
                                      <p:cBhvr>
                                        <p:cTn id="91" dur="500" fill="hold"/>
                                        <p:tgtEl>
                                          <p:spTgt spid="22"/>
                                        </p:tgtEl>
                                        <p:attrNameLst>
                                          <p:attrName>ppt_w</p:attrName>
                                        </p:attrNameLst>
                                      </p:cBhvr>
                                      <p:tavLst>
                                        <p:tav tm="0">
                                          <p:val>
                                            <p:fltVal val="0"/>
                                          </p:val>
                                        </p:tav>
                                        <p:tav tm="100000">
                                          <p:val>
                                            <p:strVal val="#ppt_w"/>
                                          </p:val>
                                        </p:tav>
                                      </p:tavLst>
                                    </p:anim>
                                    <p:anim calcmode="lin" valueType="num">
                                      <p:cBhvr>
                                        <p:cTn id="92" dur="500" fill="hold"/>
                                        <p:tgtEl>
                                          <p:spTgt spid="22"/>
                                        </p:tgtEl>
                                        <p:attrNameLst>
                                          <p:attrName>ppt_h</p:attrName>
                                        </p:attrNameLst>
                                      </p:cBhvr>
                                      <p:tavLst>
                                        <p:tav tm="0">
                                          <p:val>
                                            <p:fltVal val="0"/>
                                          </p:val>
                                        </p:tav>
                                        <p:tav tm="100000">
                                          <p:val>
                                            <p:strVal val="#ppt_h"/>
                                          </p:val>
                                        </p:tav>
                                      </p:tavLst>
                                    </p:anim>
                                    <p:animEffect transition="in" filter="fade">
                                      <p:cBhvr>
                                        <p:cTn id="93" dur="500"/>
                                        <p:tgtEl>
                                          <p:spTgt spid="22"/>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0" fill="hold" grpId="0" nodeType="clickEffect">
                                  <p:stCondLst>
                                    <p:cond delay="0"/>
                                  </p:stCondLst>
                                  <p:childTnLst>
                                    <p:set>
                                      <p:cBhvr>
                                        <p:cTn id="97" dur="1" fill="hold">
                                          <p:stCondLst>
                                            <p:cond delay="0"/>
                                          </p:stCondLst>
                                        </p:cTn>
                                        <p:tgtEl>
                                          <p:spTgt spid="23"/>
                                        </p:tgtEl>
                                        <p:attrNameLst>
                                          <p:attrName>style.visibility</p:attrName>
                                        </p:attrNameLst>
                                      </p:cBhvr>
                                      <p:to>
                                        <p:strVal val="visible"/>
                                      </p:to>
                                    </p:set>
                                    <p:anim calcmode="lin" valueType="num">
                                      <p:cBhvr>
                                        <p:cTn id="98" dur="500" fill="hold"/>
                                        <p:tgtEl>
                                          <p:spTgt spid="23"/>
                                        </p:tgtEl>
                                        <p:attrNameLst>
                                          <p:attrName>ppt_w</p:attrName>
                                        </p:attrNameLst>
                                      </p:cBhvr>
                                      <p:tavLst>
                                        <p:tav tm="0">
                                          <p:val>
                                            <p:fltVal val="0"/>
                                          </p:val>
                                        </p:tav>
                                        <p:tav tm="100000">
                                          <p:val>
                                            <p:strVal val="#ppt_w"/>
                                          </p:val>
                                        </p:tav>
                                      </p:tavLst>
                                    </p:anim>
                                    <p:anim calcmode="lin" valueType="num">
                                      <p:cBhvr>
                                        <p:cTn id="99" dur="500" fill="hold"/>
                                        <p:tgtEl>
                                          <p:spTgt spid="23"/>
                                        </p:tgtEl>
                                        <p:attrNameLst>
                                          <p:attrName>ppt_h</p:attrName>
                                        </p:attrNameLst>
                                      </p:cBhvr>
                                      <p:tavLst>
                                        <p:tav tm="0">
                                          <p:val>
                                            <p:fltVal val="0"/>
                                          </p:val>
                                        </p:tav>
                                        <p:tav tm="100000">
                                          <p:val>
                                            <p:strVal val="#ppt_h"/>
                                          </p:val>
                                        </p:tav>
                                      </p:tavLst>
                                    </p:anim>
                                    <p:animEffect transition="in" filter="fade">
                                      <p:cBhvr>
                                        <p:cTn id="100" dur="500"/>
                                        <p:tgtEl>
                                          <p:spTgt spid="23"/>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Effect transition="in" filter="fade">
                                      <p:cBhvr>
                                        <p:cTn id="107" dur="500"/>
                                        <p:tgtEl>
                                          <p:spTgt spid="24"/>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0"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 calcmode="lin" valueType="num">
                                      <p:cBhvr>
                                        <p:cTn id="112" dur="500" fill="hold"/>
                                        <p:tgtEl>
                                          <p:spTgt spid="25"/>
                                        </p:tgtEl>
                                        <p:attrNameLst>
                                          <p:attrName>ppt_w</p:attrName>
                                        </p:attrNameLst>
                                      </p:cBhvr>
                                      <p:tavLst>
                                        <p:tav tm="0">
                                          <p:val>
                                            <p:fltVal val="0"/>
                                          </p:val>
                                        </p:tav>
                                        <p:tav tm="100000">
                                          <p:val>
                                            <p:strVal val="#ppt_w"/>
                                          </p:val>
                                        </p:tav>
                                      </p:tavLst>
                                    </p:anim>
                                    <p:anim calcmode="lin" valueType="num">
                                      <p:cBhvr>
                                        <p:cTn id="113" dur="500" fill="hold"/>
                                        <p:tgtEl>
                                          <p:spTgt spid="25"/>
                                        </p:tgtEl>
                                        <p:attrNameLst>
                                          <p:attrName>ppt_h</p:attrName>
                                        </p:attrNameLst>
                                      </p:cBhvr>
                                      <p:tavLst>
                                        <p:tav tm="0">
                                          <p:val>
                                            <p:fltVal val="0"/>
                                          </p:val>
                                        </p:tav>
                                        <p:tav tm="100000">
                                          <p:val>
                                            <p:strVal val="#ppt_h"/>
                                          </p:val>
                                        </p:tav>
                                      </p:tavLst>
                                    </p:anim>
                                    <p:animEffect transition="in" filter="fade">
                                      <p:cBhvr>
                                        <p:cTn id="114" dur="500"/>
                                        <p:tgtEl>
                                          <p:spTgt spid="25"/>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0" fill="hold" grpId="0" nodeType="clickEffect">
                                  <p:stCondLst>
                                    <p:cond delay="0"/>
                                  </p:stCondLst>
                                  <p:childTnLst>
                                    <p:set>
                                      <p:cBhvr>
                                        <p:cTn id="118" dur="1" fill="hold">
                                          <p:stCondLst>
                                            <p:cond delay="0"/>
                                          </p:stCondLst>
                                        </p:cTn>
                                        <p:tgtEl>
                                          <p:spTgt spid="26"/>
                                        </p:tgtEl>
                                        <p:attrNameLst>
                                          <p:attrName>style.visibility</p:attrName>
                                        </p:attrNameLst>
                                      </p:cBhvr>
                                      <p:to>
                                        <p:strVal val="visible"/>
                                      </p:to>
                                    </p:set>
                                    <p:anim calcmode="lin" valueType="num">
                                      <p:cBhvr>
                                        <p:cTn id="119" dur="500" fill="hold"/>
                                        <p:tgtEl>
                                          <p:spTgt spid="26"/>
                                        </p:tgtEl>
                                        <p:attrNameLst>
                                          <p:attrName>ppt_w</p:attrName>
                                        </p:attrNameLst>
                                      </p:cBhvr>
                                      <p:tavLst>
                                        <p:tav tm="0">
                                          <p:val>
                                            <p:fltVal val="0"/>
                                          </p:val>
                                        </p:tav>
                                        <p:tav tm="100000">
                                          <p:val>
                                            <p:strVal val="#ppt_w"/>
                                          </p:val>
                                        </p:tav>
                                      </p:tavLst>
                                    </p:anim>
                                    <p:anim calcmode="lin" valueType="num">
                                      <p:cBhvr>
                                        <p:cTn id="120" dur="500" fill="hold"/>
                                        <p:tgtEl>
                                          <p:spTgt spid="26"/>
                                        </p:tgtEl>
                                        <p:attrNameLst>
                                          <p:attrName>ppt_h</p:attrName>
                                        </p:attrNameLst>
                                      </p:cBhvr>
                                      <p:tavLst>
                                        <p:tav tm="0">
                                          <p:val>
                                            <p:fltVal val="0"/>
                                          </p:val>
                                        </p:tav>
                                        <p:tav tm="100000">
                                          <p:val>
                                            <p:strVal val="#ppt_h"/>
                                          </p:val>
                                        </p:tav>
                                      </p:tavLst>
                                    </p:anim>
                                    <p:animEffect transition="in" filter="fade">
                                      <p:cBhvr>
                                        <p:cTn id="121" dur="500"/>
                                        <p:tgtEl>
                                          <p:spTgt spid="26"/>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27"/>
                                        </p:tgtEl>
                                        <p:attrNameLst>
                                          <p:attrName>style.visibility</p:attrName>
                                        </p:attrNameLst>
                                      </p:cBhvr>
                                      <p:to>
                                        <p:strVal val="visible"/>
                                      </p:to>
                                    </p:set>
                                    <p:anim calcmode="lin" valueType="num">
                                      <p:cBhvr>
                                        <p:cTn id="126" dur="500" fill="hold"/>
                                        <p:tgtEl>
                                          <p:spTgt spid="27"/>
                                        </p:tgtEl>
                                        <p:attrNameLst>
                                          <p:attrName>ppt_w</p:attrName>
                                        </p:attrNameLst>
                                      </p:cBhvr>
                                      <p:tavLst>
                                        <p:tav tm="0">
                                          <p:val>
                                            <p:fltVal val="0"/>
                                          </p:val>
                                        </p:tav>
                                        <p:tav tm="100000">
                                          <p:val>
                                            <p:strVal val="#ppt_w"/>
                                          </p:val>
                                        </p:tav>
                                      </p:tavLst>
                                    </p:anim>
                                    <p:anim calcmode="lin" valueType="num">
                                      <p:cBhvr>
                                        <p:cTn id="127" dur="500" fill="hold"/>
                                        <p:tgtEl>
                                          <p:spTgt spid="27"/>
                                        </p:tgtEl>
                                        <p:attrNameLst>
                                          <p:attrName>ppt_h</p:attrName>
                                        </p:attrNameLst>
                                      </p:cBhvr>
                                      <p:tavLst>
                                        <p:tav tm="0">
                                          <p:val>
                                            <p:fltVal val="0"/>
                                          </p:val>
                                        </p:tav>
                                        <p:tav tm="100000">
                                          <p:val>
                                            <p:strVal val="#ppt_h"/>
                                          </p:val>
                                        </p:tav>
                                      </p:tavLst>
                                    </p:anim>
                                    <p:animEffect transition="in" filter="fade">
                                      <p:cBhvr>
                                        <p:cTn id="128" dur="500"/>
                                        <p:tgtEl>
                                          <p:spTgt spid="27"/>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0" fill="hold" grpId="0" nodeType="clickEffect">
                                  <p:stCondLst>
                                    <p:cond delay="0"/>
                                  </p:stCondLst>
                                  <p:childTnLst>
                                    <p:set>
                                      <p:cBhvr>
                                        <p:cTn id="132" dur="1" fill="hold">
                                          <p:stCondLst>
                                            <p:cond delay="0"/>
                                          </p:stCondLst>
                                        </p:cTn>
                                        <p:tgtEl>
                                          <p:spTgt spid="28"/>
                                        </p:tgtEl>
                                        <p:attrNameLst>
                                          <p:attrName>style.visibility</p:attrName>
                                        </p:attrNameLst>
                                      </p:cBhvr>
                                      <p:to>
                                        <p:strVal val="visible"/>
                                      </p:to>
                                    </p:set>
                                    <p:anim calcmode="lin" valueType="num">
                                      <p:cBhvr>
                                        <p:cTn id="133" dur="500" fill="hold"/>
                                        <p:tgtEl>
                                          <p:spTgt spid="28"/>
                                        </p:tgtEl>
                                        <p:attrNameLst>
                                          <p:attrName>ppt_w</p:attrName>
                                        </p:attrNameLst>
                                      </p:cBhvr>
                                      <p:tavLst>
                                        <p:tav tm="0">
                                          <p:val>
                                            <p:fltVal val="0"/>
                                          </p:val>
                                        </p:tav>
                                        <p:tav tm="100000">
                                          <p:val>
                                            <p:strVal val="#ppt_w"/>
                                          </p:val>
                                        </p:tav>
                                      </p:tavLst>
                                    </p:anim>
                                    <p:anim calcmode="lin" valueType="num">
                                      <p:cBhvr>
                                        <p:cTn id="134" dur="500" fill="hold"/>
                                        <p:tgtEl>
                                          <p:spTgt spid="28"/>
                                        </p:tgtEl>
                                        <p:attrNameLst>
                                          <p:attrName>ppt_h</p:attrName>
                                        </p:attrNameLst>
                                      </p:cBhvr>
                                      <p:tavLst>
                                        <p:tav tm="0">
                                          <p:val>
                                            <p:fltVal val="0"/>
                                          </p:val>
                                        </p:tav>
                                        <p:tav tm="100000">
                                          <p:val>
                                            <p:strVal val="#ppt_h"/>
                                          </p:val>
                                        </p:tav>
                                      </p:tavLst>
                                    </p:anim>
                                    <p:animEffect transition="in" filter="fade">
                                      <p:cBhvr>
                                        <p:cTn id="135" dur="500"/>
                                        <p:tgtEl>
                                          <p:spTgt spid="28"/>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0" fill="hold" grpId="0" nodeType="clickEffect">
                                  <p:stCondLst>
                                    <p:cond delay="0"/>
                                  </p:stCondLst>
                                  <p:childTnLst>
                                    <p:set>
                                      <p:cBhvr>
                                        <p:cTn id="139" dur="1" fill="hold">
                                          <p:stCondLst>
                                            <p:cond delay="0"/>
                                          </p:stCondLst>
                                        </p:cTn>
                                        <p:tgtEl>
                                          <p:spTgt spid="29"/>
                                        </p:tgtEl>
                                        <p:attrNameLst>
                                          <p:attrName>style.visibility</p:attrName>
                                        </p:attrNameLst>
                                      </p:cBhvr>
                                      <p:to>
                                        <p:strVal val="visible"/>
                                      </p:to>
                                    </p:set>
                                    <p:anim calcmode="lin" valueType="num">
                                      <p:cBhvr>
                                        <p:cTn id="140" dur="500" fill="hold"/>
                                        <p:tgtEl>
                                          <p:spTgt spid="29"/>
                                        </p:tgtEl>
                                        <p:attrNameLst>
                                          <p:attrName>ppt_w</p:attrName>
                                        </p:attrNameLst>
                                      </p:cBhvr>
                                      <p:tavLst>
                                        <p:tav tm="0">
                                          <p:val>
                                            <p:fltVal val="0"/>
                                          </p:val>
                                        </p:tav>
                                        <p:tav tm="100000">
                                          <p:val>
                                            <p:strVal val="#ppt_w"/>
                                          </p:val>
                                        </p:tav>
                                      </p:tavLst>
                                    </p:anim>
                                    <p:anim calcmode="lin" valueType="num">
                                      <p:cBhvr>
                                        <p:cTn id="141" dur="500" fill="hold"/>
                                        <p:tgtEl>
                                          <p:spTgt spid="29"/>
                                        </p:tgtEl>
                                        <p:attrNameLst>
                                          <p:attrName>ppt_h</p:attrName>
                                        </p:attrNameLst>
                                      </p:cBhvr>
                                      <p:tavLst>
                                        <p:tav tm="0">
                                          <p:val>
                                            <p:fltVal val="0"/>
                                          </p:val>
                                        </p:tav>
                                        <p:tav tm="100000">
                                          <p:val>
                                            <p:strVal val="#ppt_h"/>
                                          </p:val>
                                        </p:tav>
                                      </p:tavLst>
                                    </p:anim>
                                    <p:animEffect transition="in" filter="fade">
                                      <p:cBhvr>
                                        <p:cTn id="142" dur="500"/>
                                        <p:tgtEl>
                                          <p:spTgt spid="29"/>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0" fill="hold" grpId="0" nodeType="clickEffect">
                                  <p:stCondLst>
                                    <p:cond delay="0"/>
                                  </p:stCondLst>
                                  <p:childTnLst>
                                    <p:set>
                                      <p:cBhvr>
                                        <p:cTn id="146" dur="1" fill="hold">
                                          <p:stCondLst>
                                            <p:cond delay="0"/>
                                          </p:stCondLst>
                                        </p:cTn>
                                        <p:tgtEl>
                                          <p:spTgt spid="30"/>
                                        </p:tgtEl>
                                        <p:attrNameLst>
                                          <p:attrName>style.visibility</p:attrName>
                                        </p:attrNameLst>
                                      </p:cBhvr>
                                      <p:to>
                                        <p:strVal val="visible"/>
                                      </p:to>
                                    </p:set>
                                    <p:anim calcmode="lin" valueType="num">
                                      <p:cBhvr>
                                        <p:cTn id="147" dur="500" fill="hold"/>
                                        <p:tgtEl>
                                          <p:spTgt spid="30"/>
                                        </p:tgtEl>
                                        <p:attrNameLst>
                                          <p:attrName>ppt_w</p:attrName>
                                        </p:attrNameLst>
                                      </p:cBhvr>
                                      <p:tavLst>
                                        <p:tav tm="0">
                                          <p:val>
                                            <p:fltVal val="0"/>
                                          </p:val>
                                        </p:tav>
                                        <p:tav tm="100000">
                                          <p:val>
                                            <p:strVal val="#ppt_w"/>
                                          </p:val>
                                        </p:tav>
                                      </p:tavLst>
                                    </p:anim>
                                    <p:anim calcmode="lin" valueType="num">
                                      <p:cBhvr>
                                        <p:cTn id="148" dur="500" fill="hold"/>
                                        <p:tgtEl>
                                          <p:spTgt spid="30"/>
                                        </p:tgtEl>
                                        <p:attrNameLst>
                                          <p:attrName>ppt_h</p:attrName>
                                        </p:attrNameLst>
                                      </p:cBhvr>
                                      <p:tavLst>
                                        <p:tav tm="0">
                                          <p:val>
                                            <p:fltVal val="0"/>
                                          </p:val>
                                        </p:tav>
                                        <p:tav tm="100000">
                                          <p:val>
                                            <p:strVal val="#ppt_h"/>
                                          </p:val>
                                        </p:tav>
                                      </p:tavLst>
                                    </p:anim>
                                    <p:animEffect transition="in" filter="fade">
                                      <p:cBhvr>
                                        <p:cTn id="149" dur="500"/>
                                        <p:tgtEl>
                                          <p:spTgt spid="30"/>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0" fill="hold" grpId="0" nodeType="clickEffect">
                                  <p:stCondLst>
                                    <p:cond delay="0"/>
                                  </p:stCondLst>
                                  <p:childTnLst>
                                    <p:set>
                                      <p:cBhvr>
                                        <p:cTn id="153" dur="1" fill="hold">
                                          <p:stCondLst>
                                            <p:cond delay="0"/>
                                          </p:stCondLst>
                                        </p:cTn>
                                        <p:tgtEl>
                                          <p:spTgt spid="31"/>
                                        </p:tgtEl>
                                        <p:attrNameLst>
                                          <p:attrName>style.visibility</p:attrName>
                                        </p:attrNameLst>
                                      </p:cBhvr>
                                      <p:to>
                                        <p:strVal val="visible"/>
                                      </p:to>
                                    </p:set>
                                    <p:anim calcmode="lin" valueType="num">
                                      <p:cBhvr>
                                        <p:cTn id="154" dur="500" fill="hold"/>
                                        <p:tgtEl>
                                          <p:spTgt spid="31"/>
                                        </p:tgtEl>
                                        <p:attrNameLst>
                                          <p:attrName>ppt_w</p:attrName>
                                        </p:attrNameLst>
                                      </p:cBhvr>
                                      <p:tavLst>
                                        <p:tav tm="0">
                                          <p:val>
                                            <p:fltVal val="0"/>
                                          </p:val>
                                        </p:tav>
                                        <p:tav tm="100000">
                                          <p:val>
                                            <p:strVal val="#ppt_w"/>
                                          </p:val>
                                        </p:tav>
                                      </p:tavLst>
                                    </p:anim>
                                    <p:anim calcmode="lin" valueType="num">
                                      <p:cBhvr>
                                        <p:cTn id="155" dur="500" fill="hold"/>
                                        <p:tgtEl>
                                          <p:spTgt spid="31"/>
                                        </p:tgtEl>
                                        <p:attrNameLst>
                                          <p:attrName>ppt_h</p:attrName>
                                        </p:attrNameLst>
                                      </p:cBhvr>
                                      <p:tavLst>
                                        <p:tav tm="0">
                                          <p:val>
                                            <p:fltVal val="0"/>
                                          </p:val>
                                        </p:tav>
                                        <p:tav tm="100000">
                                          <p:val>
                                            <p:strVal val="#ppt_h"/>
                                          </p:val>
                                        </p:tav>
                                      </p:tavLst>
                                    </p:anim>
                                    <p:animEffect transition="in" filter="fade">
                                      <p:cBhvr>
                                        <p:cTn id="156" dur="500"/>
                                        <p:tgtEl>
                                          <p:spTgt spid="31"/>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0" fill="hold" grpId="0" nodeType="clickEffect">
                                  <p:stCondLst>
                                    <p:cond delay="0"/>
                                  </p:stCondLst>
                                  <p:childTnLst>
                                    <p:set>
                                      <p:cBhvr>
                                        <p:cTn id="160" dur="1" fill="hold">
                                          <p:stCondLst>
                                            <p:cond delay="0"/>
                                          </p:stCondLst>
                                        </p:cTn>
                                        <p:tgtEl>
                                          <p:spTgt spid="32"/>
                                        </p:tgtEl>
                                        <p:attrNameLst>
                                          <p:attrName>style.visibility</p:attrName>
                                        </p:attrNameLst>
                                      </p:cBhvr>
                                      <p:to>
                                        <p:strVal val="visible"/>
                                      </p:to>
                                    </p:set>
                                    <p:anim calcmode="lin" valueType="num">
                                      <p:cBhvr>
                                        <p:cTn id="161" dur="500" fill="hold"/>
                                        <p:tgtEl>
                                          <p:spTgt spid="32"/>
                                        </p:tgtEl>
                                        <p:attrNameLst>
                                          <p:attrName>ppt_w</p:attrName>
                                        </p:attrNameLst>
                                      </p:cBhvr>
                                      <p:tavLst>
                                        <p:tav tm="0">
                                          <p:val>
                                            <p:fltVal val="0"/>
                                          </p:val>
                                        </p:tav>
                                        <p:tav tm="100000">
                                          <p:val>
                                            <p:strVal val="#ppt_w"/>
                                          </p:val>
                                        </p:tav>
                                      </p:tavLst>
                                    </p:anim>
                                    <p:anim calcmode="lin" valueType="num">
                                      <p:cBhvr>
                                        <p:cTn id="162" dur="500" fill="hold"/>
                                        <p:tgtEl>
                                          <p:spTgt spid="32"/>
                                        </p:tgtEl>
                                        <p:attrNameLst>
                                          <p:attrName>ppt_h</p:attrName>
                                        </p:attrNameLst>
                                      </p:cBhvr>
                                      <p:tavLst>
                                        <p:tav tm="0">
                                          <p:val>
                                            <p:fltVal val="0"/>
                                          </p:val>
                                        </p:tav>
                                        <p:tav tm="100000">
                                          <p:val>
                                            <p:strVal val="#ppt_h"/>
                                          </p:val>
                                        </p:tav>
                                      </p:tavLst>
                                    </p:anim>
                                    <p:animEffect transition="in" filter="fade">
                                      <p:cBhvr>
                                        <p:cTn id="163" dur="500"/>
                                        <p:tgtEl>
                                          <p:spTgt spid="32"/>
                                        </p:tgtEl>
                                      </p:cBhvr>
                                    </p:animEffect>
                                  </p:childTnLst>
                                </p:cTn>
                              </p:par>
                            </p:childTnLst>
                          </p:cTn>
                        </p:par>
                      </p:childTnLst>
                    </p:cTn>
                  </p:par>
                  <p:par>
                    <p:cTn id="164" fill="hold">
                      <p:stCondLst>
                        <p:cond delay="indefinite"/>
                      </p:stCondLst>
                      <p:childTnLst>
                        <p:par>
                          <p:cTn id="165" fill="hold">
                            <p:stCondLst>
                              <p:cond delay="0"/>
                            </p:stCondLst>
                            <p:childTnLst>
                              <p:par>
                                <p:cTn id="166" presetID="53" presetClass="entr" presetSubtype="0" fill="hold" grpId="0" nodeType="clickEffect">
                                  <p:stCondLst>
                                    <p:cond delay="0"/>
                                  </p:stCondLst>
                                  <p:childTnLst>
                                    <p:set>
                                      <p:cBhvr>
                                        <p:cTn id="167" dur="1" fill="hold">
                                          <p:stCondLst>
                                            <p:cond delay="0"/>
                                          </p:stCondLst>
                                        </p:cTn>
                                        <p:tgtEl>
                                          <p:spTgt spid="33"/>
                                        </p:tgtEl>
                                        <p:attrNameLst>
                                          <p:attrName>style.visibility</p:attrName>
                                        </p:attrNameLst>
                                      </p:cBhvr>
                                      <p:to>
                                        <p:strVal val="visible"/>
                                      </p:to>
                                    </p:set>
                                    <p:anim calcmode="lin" valueType="num">
                                      <p:cBhvr>
                                        <p:cTn id="168" dur="500" fill="hold"/>
                                        <p:tgtEl>
                                          <p:spTgt spid="33"/>
                                        </p:tgtEl>
                                        <p:attrNameLst>
                                          <p:attrName>ppt_w</p:attrName>
                                        </p:attrNameLst>
                                      </p:cBhvr>
                                      <p:tavLst>
                                        <p:tav tm="0">
                                          <p:val>
                                            <p:fltVal val="0"/>
                                          </p:val>
                                        </p:tav>
                                        <p:tav tm="100000">
                                          <p:val>
                                            <p:strVal val="#ppt_w"/>
                                          </p:val>
                                        </p:tav>
                                      </p:tavLst>
                                    </p:anim>
                                    <p:anim calcmode="lin" valueType="num">
                                      <p:cBhvr>
                                        <p:cTn id="169" dur="500" fill="hold"/>
                                        <p:tgtEl>
                                          <p:spTgt spid="33"/>
                                        </p:tgtEl>
                                        <p:attrNameLst>
                                          <p:attrName>ppt_h</p:attrName>
                                        </p:attrNameLst>
                                      </p:cBhvr>
                                      <p:tavLst>
                                        <p:tav tm="0">
                                          <p:val>
                                            <p:fltVal val="0"/>
                                          </p:val>
                                        </p:tav>
                                        <p:tav tm="100000">
                                          <p:val>
                                            <p:strVal val="#ppt_h"/>
                                          </p:val>
                                        </p:tav>
                                      </p:tavLst>
                                    </p:anim>
                                    <p:animEffect transition="in" filter="fade">
                                      <p:cBhvr>
                                        <p:cTn id="170" dur="500"/>
                                        <p:tgtEl>
                                          <p:spTgt spid="33"/>
                                        </p:tgtEl>
                                      </p:cBhvr>
                                    </p:animEffect>
                                  </p:childTnLst>
                                </p:cTn>
                              </p:par>
                            </p:childTnLst>
                          </p:cTn>
                        </p:par>
                      </p:childTnLst>
                    </p:cTn>
                  </p:par>
                  <p:par>
                    <p:cTn id="171" fill="hold">
                      <p:stCondLst>
                        <p:cond delay="indefinite"/>
                      </p:stCondLst>
                      <p:childTnLst>
                        <p:par>
                          <p:cTn id="172" fill="hold">
                            <p:stCondLst>
                              <p:cond delay="0"/>
                            </p:stCondLst>
                            <p:childTnLst>
                              <p:par>
                                <p:cTn id="173" presetID="53" presetClass="entr" presetSubtype="0" fill="hold" grpId="0" nodeType="clickEffect">
                                  <p:stCondLst>
                                    <p:cond delay="0"/>
                                  </p:stCondLst>
                                  <p:childTnLst>
                                    <p:set>
                                      <p:cBhvr>
                                        <p:cTn id="174" dur="1" fill="hold">
                                          <p:stCondLst>
                                            <p:cond delay="0"/>
                                          </p:stCondLst>
                                        </p:cTn>
                                        <p:tgtEl>
                                          <p:spTgt spid="34"/>
                                        </p:tgtEl>
                                        <p:attrNameLst>
                                          <p:attrName>style.visibility</p:attrName>
                                        </p:attrNameLst>
                                      </p:cBhvr>
                                      <p:to>
                                        <p:strVal val="visible"/>
                                      </p:to>
                                    </p:set>
                                    <p:anim calcmode="lin" valueType="num">
                                      <p:cBhvr>
                                        <p:cTn id="175" dur="500" fill="hold"/>
                                        <p:tgtEl>
                                          <p:spTgt spid="34"/>
                                        </p:tgtEl>
                                        <p:attrNameLst>
                                          <p:attrName>ppt_w</p:attrName>
                                        </p:attrNameLst>
                                      </p:cBhvr>
                                      <p:tavLst>
                                        <p:tav tm="0">
                                          <p:val>
                                            <p:fltVal val="0"/>
                                          </p:val>
                                        </p:tav>
                                        <p:tav tm="100000">
                                          <p:val>
                                            <p:strVal val="#ppt_w"/>
                                          </p:val>
                                        </p:tav>
                                      </p:tavLst>
                                    </p:anim>
                                    <p:anim calcmode="lin" valueType="num">
                                      <p:cBhvr>
                                        <p:cTn id="176" dur="500" fill="hold"/>
                                        <p:tgtEl>
                                          <p:spTgt spid="34"/>
                                        </p:tgtEl>
                                        <p:attrNameLst>
                                          <p:attrName>ppt_h</p:attrName>
                                        </p:attrNameLst>
                                      </p:cBhvr>
                                      <p:tavLst>
                                        <p:tav tm="0">
                                          <p:val>
                                            <p:fltVal val="0"/>
                                          </p:val>
                                        </p:tav>
                                        <p:tav tm="100000">
                                          <p:val>
                                            <p:strVal val="#ppt_h"/>
                                          </p:val>
                                        </p:tav>
                                      </p:tavLst>
                                    </p:anim>
                                    <p:animEffect transition="in" filter="fade">
                                      <p:cBhvr>
                                        <p:cTn id="177" dur="500"/>
                                        <p:tgtEl>
                                          <p:spTgt spid="34"/>
                                        </p:tgtEl>
                                      </p:cBhvr>
                                    </p:animEffect>
                                  </p:childTnLst>
                                </p:cTn>
                              </p:par>
                            </p:childTnLst>
                          </p:cTn>
                        </p:par>
                      </p:childTnLst>
                    </p:cTn>
                  </p:par>
                  <p:par>
                    <p:cTn id="178" fill="hold">
                      <p:stCondLst>
                        <p:cond delay="indefinite"/>
                      </p:stCondLst>
                      <p:childTnLst>
                        <p:par>
                          <p:cTn id="179" fill="hold">
                            <p:stCondLst>
                              <p:cond delay="0"/>
                            </p:stCondLst>
                            <p:childTnLst>
                              <p:par>
                                <p:cTn id="180" presetID="53" presetClass="entr" presetSubtype="0" fill="hold" grpId="0" nodeType="clickEffect">
                                  <p:stCondLst>
                                    <p:cond delay="0"/>
                                  </p:stCondLst>
                                  <p:childTnLst>
                                    <p:set>
                                      <p:cBhvr>
                                        <p:cTn id="181" dur="1" fill="hold">
                                          <p:stCondLst>
                                            <p:cond delay="0"/>
                                          </p:stCondLst>
                                        </p:cTn>
                                        <p:tgtEl>
                                          <p:spTgt spid="35"/>
                                        </p:tgtEl>
                                        <p:attrNameLst>
                                          <p:attrName>style.visibility</p:attrName>
                                        </p:attrNameLst>
                                      </p:cBhvr>
                                      <p:to>
                                        <p:strVal val="visible"/>
                                      </p:to>
                                    </p:set>
                                    <p:anim calcmode="lin" valueType="num">
                                      <p:cBhvr>
                                        <p:cTn id="182" dur="500" fill="hold"/>
                                        <p:tgtEl>
                                          <p:spTgt spid="35"/>
                                        </p:tgtEl>
                                        <p:attrNameLst>
                                          <p:attrName>ppt_w</p:attrName>
                                        </p:attrNameLst>
                                      </p:cBhvr>
                                      <p:tavLst>
                                        <p:tav tm="0">
                                          <p:val>
                                            <p:fltVal val="0"/>
                                          </p:val>
                                        </p:tav>
                                        <p:tav tm="100000">
                                          <p:val>
                                            <p:strVal val="#ppt_w"/>
                                          </p:val>
                                        </p:tav>
                                      </p:tavLst>
                                    </p:anim>
                                    <p:anim calcmode="lin" valueType="num">
                                      <p:cBhvr>
                                        <p:cTn id="183" dur="500" fill="hold"/>
                                        <p:tgtEl>
                                          <p:spTgt spid="35"/>
                                        </p:tgtEl>
                                        <p:attrNameLst>
                                          <p:attrName>ppt_h</p:attrName>
                                        </p:attrNameLst>
                                      </p:cBhvr>
                                      <p:tavLst>
                                        <p:tav tm="0">
                                          <p:val>
                                            <p:fltVal val="0"/>
                                          </p:val>
                                        </p:tav>
                                        <p:tav tm="100000">
                                          <p:val>
                                            <p:strVal val="#ppt_h"/>
                                          </p:val>
                                        </p:tav>
                                      </p:tavLst>
                                    </p:anim>
                                    <p:animEffect transition="in" filter="fade">
                                      <p:cBhvr>
                                        <p:cTn id="184" dur="500"/>
                                        <p:tgtEl>
                                          <p:spTgt spid="35"/>
                                        </p:tgtEl>
                                      </p:cBhvr>
                                    </p:animEffect>
                                  </p:childTnLst>
                                </p:cTn>
                              </p:par>
                            </p:childTnLst>
                          </p:cTn>
                        </p:par>
                      </p:childTnLst>
                    </p:cTn>
                  </p:par>
                  <p:par>
                    <p:cTn id="185" fill="hold">
                      <p:stCondLst>
                        <p:cond delay="indefinite"/>
                      </p:stCondLst>
                      <p:childTnLst>
                        <p:par>
                          <p:cTn id="186" fill="hold">
                            <p:stCondLst>
                              <p:cond delay="0"/>
                            </p:stCondLst>
                            <p:childTnLst>
                              <p:par>
                                <p:cTn id="187" presetID="53" presetClass="entr" presetSubtype="0" fill="hold" grpId="0" nodeType="clickEffect">
                                  <p:stCondLst>
                                    <p:cond delay="0"/>
                                  </p:stCondLst>
                                  <p:childTnLst>
                                    <p:set>
                                      <p:cBhvr>
                                        <p:cTn id="188" dur="1" fill="hold">
                                          <p:stCondLst>
                                            <p:cond delay="0"/>
                                          </p:stCondLst>
                                        </p:cTn>
                                        <p:tgtEl>
                                          <p:spTgt spid="36"/>
                                        </p:tgtEl>
                                        <p:attrNameLst>
                                          <p:attrName>style.visibility</p:attrName>
                                        </p:attrNameLst>
                                      </p:cBhvr>
                                      <p:to>
                                        <p:strVal val="visible"/>
                                      </p:to>
                                    </p:set>
                                    <p:anim calcmode="lin" valueType="num">
                                      <p:cBhvr>
                                        <p:cTn id="189" dur="500" fill="hold"/>
                                        <p:tgtEl>
                                          <p:spTgt spid="36"/>
                                        </p:tgtEl>
                                        <p:attrNameLst>
                                          <p:attrName>ppt_w</p:attrName>
                                        </p:attrNameLst>
                                      </p:cBhvr>
                                      <p:tavLst>
                                        <p:tav tm="0">
                                          <p:val>
                                            <p:fltVal val="0"/>
                                          </p:val>
                                        </p:tav>
                                        <p:tav tm="100000">
                                          <p:val>
                                            <p:strVal val="#ppt_w"/>
                                          </p:val>
                                        </p:tav>
                                      </p:tavLst>
                                    </p:anim>
                                    <p:anim calcmode="lin" valueType="num">
                                      <p:cBhvr>
                                        <p:cTn id="190" dur="500" fill="hold"/>
                                        <p:tgtEl>
                                          <p:spTgt spid="36"/>
                                        </p:tgtEl>
                                        <p:attrNameLst>
                                          <p:attrName>ppt_h</p:attrName>
                                        </p:attrNameLst>
                                      </p:cBhvr>
                                      <p:tavLst>
                                        <p:tav tm="0">
                                          <p:val>
                                            <p:fltVal val="0"/>
                                          </p:val>
                                        </p:tav>
                                        <p:tav tm="100000">
                                          <p:val>
                                            <p:strVal val="#ppt_h"/>
                                          </p:val>
                                        </p:tav>
                                      </p:tavLst>
                                    </p:anim>
                                    <p:animEffect transition="in" filter="fade">
                                      <p:cBhvr>
                                        <p:cTn id="191" dur="500"/>
                                        <p:tgtEl>
                                          <p:spTgt spid="36"/>
                                        </p:tgtEl>
                                      </p:cBhvr>
                                    </p:animEffect>
                                  </p:childTnLst>
                                </p:cTn>
                              </p:par>
                            </p:childTnLst>
                          </p:cTn>
                        </p:par>
                      </p:childTnLst>
                    </p:cTn>
                  </p:par>
                  <p:par>
                    <p:cTn id="192" fill="hold">
                      <p:stCondLst>
                        <p:cond delay="indefinite"/>
                      </p:stCondLst>
                      <p:childTnLst>
                        <p:par>
                          <p:cTn id="193" fill="hold">
                            <p:stCondLst>
                              <p:cond delay="0"/>
                            </p:stCondLst>
                            <p:childTnLst>
                              <p:par>
                                <p:cTn id="194" presetID="53" presetClass="entr" presetSubtype="0" fill="hold" grpId="0" nodeType="clickEffect">
                                  <p:stCondLst>
                                    <p:cond delay="0"/>
                                  </p:stCondLst>
                                  <p:childTnLst>
                                    <p:set>
                                      <p:cBhvr>
                                        <p:cTn id="195" dur="1" fill="hold">
                                          <p:stCondLst>
                                            <p:cond delay="0"/>
                                          </p:stCondLst>
                                        </p:cTn>
                                        <p:tgtEl>
                                          <p:spTgt spid="37"/>
                                        </p:tgtEl>
                                        <p:attrNameLst>
                                          <p:attrName>style.visibility</p:attrName>
                                        </p:attrNameLst>
                                      </p:cBhvr>
                                      <p:to>
                                        <p:strVal val="visible"/>
                                      </p:to>
                                    </p:set>
                                    <p:anim calcmode="lin" valueType="num">
                                      <p:cBhvr>
                                        <p:cTn id="196" dur="500" fill="hold"/>
                                        <p:tgtEl>
                                          <p:spTgt spid="37"/>
                                        </p:tgtEl>
                                        <p:attrNameLst>
                                          <p:attrName>ppt_w</p:attrName>
                                        </p:attrNameLst>
                                      </p:cBhvr>
                                      <p:tavLst>
                                        <p:tav tm="0">
                                          <p:val>
                                            <p:fltVal val="0"/>
                                          </p:val>
                                        </p:tav>
                                        <p:tav tm="100000">
                                          <p:val>
                                            <p:strVal val="#ppt_w"/>
                                          </p:val>
                                        </p:tav>
                                      </p:tavLst>
                                    </p:anim>
                                    <p:anim calcmode="lin" valueType="num">
                                      <p:cBhvr>
                                        <p:cTn id="197" dur="500" fill="hold"/>
                                        <p:tgtEl>
                                          <p:spTgt spid="37"/>
                                        </p:tgtEl>
                                        <p:attrNameLst>
                                          <p:attrName>ppt_h</p:attrName>
                                        </p:attrNameLst>
                                      </p:cBhvr>
                                      <p:tavLst>
                                        <p:tav tm="0">
                                          <p:val>
                                            <p:fltVal val="0"/>
                                          </p:val>
                                        </p:tav>
                                        <p:tav tm="100000">
                                          <p:val>
                                            <p:strVal val="#ppt_h"/>
                                          </p:val>
                                        </p:tav>
                                      </p:tavLst>
                                    </p:anim>
                                    <p:animEffect transition="in" filter="fade">
                                      <p:cBhvr>
                                        <p:cTn id="198" dur="500"/>
                                        <p:tgtEl>
                                          <p:spTgt spid="37"/>
                                        </p:tgtEl>
                                      </p:cBhvr>
                                    </p:animEffect>
                                  </p:childTnLst>
                                </p:cTn>
                              </p:par>
                            </p:childTnLst>
                          </p:cTn>
                        </p:par>
                      </p:childTnLst>
                    </p:cTn>
                  </p:par>
                  <p:par>
                    <p:cTn id="199" fill="hold">
                      <p:stCondLst>
                        <p:cond delay="indefinite"/>
                      </p:stCondLst>
                      <p:childTnLst>
                        <p:par>
                          <p:cTn id="200" fill="hold">
                            <p:stCondLst>
                              <p:cond delay="0"/>
                            </p:stCondLst>
                            <p:childTnLst>
                              <p:par>
                                <p:cTn id="201" presetID="53" presetClass="entr" presetSubtype="0" fill="hold" grpId="0" nodeType="clickEffect">
                                  <p:stCondLst>
                                    <p:cond delay="0"/>
                                  </p:stCondLst>
                                  <p:childTnLst>
                                    <p:set>
                                      <p:cBhvr>
                                        <p:cTn id="202" dur="1" fill="hold">
                                          <p:stCondLst>
                                            <p:cond delay="0"/>
                                          </p:stCondLst>
                                        </p:cTn>
                                        <p:tgtEl>
                                          <p:spTgt spid="38"/>
                                        </p:tgtEl>
                                        <p:attrNameLst>
                                          <p:attrName>style.visibility</p:attrName>
                                        </p:attrNameLst>
                                      </p:cBhvr>
                                      <p:to>
                                        <p:strVal val="visible"/>
                                      </p:to>
                                    </p:set>
                                    <p:anim calcmode="lin" valueType="num">
                                      <p:cBhvr>
                                        <p:cTn id="203" dur="500" fill="hold"/>
                                        <p:tgtEl>
                                          <p:spTgt spid="38"/>
                                        </p:tgtEl>
                                        <p:attrNameLst>
                                          <p:attrName>ppt_w</p:attrName>
                                        </p:attrNameLst>
                                      </p:cBhvr>
                                      <p:tavLst>
                                        <p:tav tm="0">
                                          <p:val>
                                            <p:fltVal val="0"/>
                                          </p:val>
                                        </p:tav>
                                        <p:tav tm="100000">
                                          <p:val>
                                            <p:strVal val="#ppt_w"/>
                                          </p:val>
                                        </p:tav>
                                      </p:tavLst>
                                    </p:anim>
                                    <p:anim calcmode="lin" valueType="num">
                                      <p:cBhvr>
                                        <p:cTn id="204" dur="500" fill="hold"/>
                                        <p:tgtEl>
                                          <p:spTgt spid="38"/>
                                        </p:tgtEl>
                                        <p:attrNameLst>
                                          <p:attrName>ppt_h</p:attrName>
                                        </p:attrNameLst>
                                      </p:cBhvr>
                                      <p:tavLst>
                                        <p:tav tm="0">
                                          <p:val>
                                            <p:fltVal val="0"/>
                                          </p:val>
                                        </p:tav>
                                        <p:tav tm="100000">
                                          <p:val>
                                            <p:strVal val="#ppt_h"/>
                                          </p:val>
                                        </p:tav>
                                      </p:tavLst>
                                    </p:anim>
                                    <p:animEffect transition="in" filter="fade">
                                      <p:cBhvr>
                                        <p:cTn id="205" dur="500"/>
                                        <p:tgtEl>
                                          <p:spTgt spid="38"/>
                                        </p:tgtEl>
                                      </p:cBhvr>
                                    </p:animEffect>
                                  </p:childTnLst>
                                </p:cTn>
                              </p:par>
                            </p:childTnLst>
                          </p:cTn>
                        </p:par>
                      </p:childTnLst>
                    </p:cTn>
                  </p:par>
                  <p:par>
                    <p:cTn id="206" fill="hold">
                      <p:stCondLst>
                        <p:cond delay="indefinite"/>
                      </p:stCondLst>
                      <p:childTnLst>
                        <p:par>
                          <p:cTn id="207" fill="hold">
                            <p:stCondLst>
                              <p:cond delay="0"/>
                            </p:stCondLst>
                            <p:childTnLst>
                              <p:par>
                                <p:cTn id="208" presetID="53" presetClass="entr" presetSubtype="0" fill="hold" grpId="0" nodeType="clickEffect">
                                  <p:stCondLst>
                                    <p:cond delay="0"/>
                                  </p:stCondLst>
                                  <p:childTnLst>
                                    <p:set>
                                      <p:cBhvr>
                                        <p:cTn id="209" dur="1" fill="hold">
                                          <p:stCondLst>
                                            <p:cond delay="0"/>
                                          </p:stCondLst>
                                        </p:cTn>
                                        <p:tgtEl>
                                          <p:spTgt spid="39"/>
                                        </p:tgtEl>
                                        <p:attrNameLst>
                                          <p:attrName>style.visibility</p:attrName>
                                        </p:attrNameLst>
                                      </p:cBhvr>
                                      <p:to>
                                        <p:strVal val="visible"/>
                                      </p:to>
                                    </p:set>
                                    <p:anim calcmode="lin" valueType="num">
                                      <p:cBhvr>
                                        <p:cTn id="210" dur="500" fill="hold"/>
                                        <p:tgtEl>
                                          <p:spTgt spid="39"/>
                                        </p:tgtEl>
                                        <p:attrNameLst>
                                          <p:attrName>ppt_w</p:attrName>
                                        </p:attrNameLst>
                                      </p:cBhvr>
                                      <p:tavLst>
                                        <p:tav tm="0">
                                          <p:val>
                                            <p:fltVal val="0"/>
                                          </p:val>
                                        </p:tav>
                                        <p:tav tm="100000">
                                          <p:val>
                                            <p:strVal val="#ppt_w"/>
                                          </p:val>
                                        </p:tav>
                                      </p:tavLst>
                                    </p:anim>
                                    <p:anim calcmode="lin" valueType="num">
                                      <p:cBhvr>
                                        <p:cTn id="211" dur="500" fill="hold"/>
                                        <p:tgtEl>
                                          <p:spTgt spid="39"/>
                                        </p:tgtEl>
                                        <p:attrNameLst>
                                          <p:attrName>ppt_h</p:attrName>
                                        </p:attrNameLst>
                                      </p:cBhvr>
                                      <p:tavLst>
                                        <p:tav tm="0">
                                          <p:val>
                                            <p:fltVal val="0"/>
                                          </p:val>
                                        </p:tav>
                                        <p:tav tm="100000">
                                          <p:val>
                                            <p:strVal val="#ppt_h"/>
                                          </p:val>
                                        </p:tav>
                                      </p:tavLst>
                                    </p:anim>
                                    <p:animEffect transition="in" filter="fade">
                                      <p:cBhvr>
                                        <p:cTn id="212" dur="500"/>
                                        <p:tgtEl>
                                          <p:spTgt spid="39"/>
                                        </p:tgtEl>
                                      </p:cBhvr>
                                    </p:animEffect>
                                  </p:childTnLst>
                                </p:cTn>
                              </p:par>
                            </p:childTnLst>
                          </p:cTn>
                        </p:par>
                      </p:childTnLst>
                    </p:cTn>
                  </p:par>
                  <p:par>
                    <p:cTn id="213" fill="hold">
                      <p:stCondLst>
                        <p:cond delay="indefinite"/>
                      </p:stCondLst>
                      <p:childTnLst>
                        <p:par>
                          <p:cTn id="214" fill="hold">
                            <p:stCondLst>
                              <p:cond delay="0"/>
                            </p:stCondLst>
                            <p:childTnLst>
                              <p:par>
                                <p:cTn id="215" presetID="53" presetClass="entr" presetSubtype="0" fill="hold" grpId="0" nodeType="clickEffect">
                                  <p:stCondLst>
                                    <p:cond delay="0"/>
                                  </p:stCondLst>
                                  <p:childTnLst>
                                    <p:set>
                                      <p:cBhvr>
                                        <p:cTn id="216" dur="1" fill="hold">
                                          <p:stCondLst>
                                            <p:cond delay="0"/>
                                          </p:stCondLst>
                                        </p:cTn>
                                        <p:tgtEl>
                                          <p:spTgt spid="40"/>
                                        </p:tgtEl>
                                        <p:attrNameLst>
                                          <p:attrName>style.visibility</p:attrName>
                                        </p:attrNameLst>
                                      </p:cBhvr>
                                      <p:to>
                                        <p:strVal val="visible"/>
                                      </p:to>
                                    </p:set>
                                    <p:anim calcmode="lin" valueType="num">
                                      <p:cBhvr>
                                        <p:cTn id="217" dur="500" fill="hold"/>
                                        <p:tgtEl>
                                          <p:spTgt spid="40"/>
                                        </p:tgtEl>
                                        <p:attrNameLst>
                                          <p:attrName>ppt_w</p:attrName>
                                        </p:attrNameLst>
                                      </p:cBhvr>
                                      <p:tavLst>
                                        <p:tav tm="0">
                                          <p:val>
                                            <p:fltVal val="0"/>
                                          </p:val>
                                        </p:tav>
                                        <p:tav tm="100000">
                                          <p:val>
                                            <p:strVal val="#ppt_w"/>
                                          </p:val>
                                        </p:tav>
                                      </p:tavLst>
                                    </p:anim>
                                    <p:anim calcmode="lin" valueType="num">
                                      <p:cBhvr>
                                        <p:cTn id="218" dur="500" fill="hold"/>
                                        <p:tgtEl>
                                          <p:spTgt spid="40"/>
                                        </p:tgtEl>
                                        <p:attrNameLst>
                                          <p:attrName>ppt_h</p:attrName>
                                        </p:attrNameLst>
                                      </p:cBhvr>
                                      <p:tavLst>
                                        <p:tav tm="0">
                                          <p:val>
                                            <p:fltVal val="0"/>
                                          </p:val>
                                        </p:tav>
                                        <p:tav tm="100000">
                                          <p:val>
                                            <p:strVal val="#ppt_h"/>
                                          </p:val>
                                        </p:tav>
                                      </p:tavLst>
                                    </p:anim>
                                    <p:animEffect transition="in" filter="fade">
                                      <p:cBhvr>
                                        <p:cTn id="219" dur="500"/>
                                        <p:tgtEl>
                                          <p:spTgt spid="40"/>
                                        </p:tgtEl>
                                      </p:cBhvr>
                                    </p:animEffect>
                                  </p:childTnLst>
                                </p:cTn>
                              </p:par>
                            </p:childTnLst>
                          </p:cTn>
                        </p:par>
                      </p:childTnLst>
                    </p:cTn>
                  </p:par>
                  <p:par>
                    <p:cTn id="220" fill="hold">
                      <p:stCondLst>
                        <p:cond delay="indefinite"/>
                      </p:stCondLst>
                      <p:childTnLst>
                        <p:par>
                          <p:cTn id="221" fill="hold">
                            <p:stCondLst>
                              <p:cond delay="0"/>
                            </p:stCondLst>
                            <p:childTnLst>
                              <p:par>
                                <p:cTn id="222" presetID="53" presetClass="entr" presetSubtype="0" fill="hold" grpId="0" nodeType="clickEffect">
                                  <p:stCondLst>
                                    <p:cond delay="0"/>
                                  </p:stCondLst>
                                  <p:childTnLst>
                                    <p:set>
                                      <p:cBhvr>
                                        <p:cTn id="223" dur="1" fill="hold">
                                          <p:stCondLst>
                                            <p:cond delay="0"/>
                                          </p:stCondLst>
                                        </p:cTn>
                                        <p:tgtEl>
                                          <p:spTgt spid="41"/>
                                        </p:tgtEl>
                                        <p:attrNameLst>
                                          <p:attrName>style.visibility</p:attrName>
                                        </p:attrNameLst>
                                      </p:cBhvr>
                                      <p:to>
                                        <p:strVal val="visible"/>
                                      </p:to>
                                    </p:set>
                                    <p:anim calcmode="lin" valueType="num">
                                      <p:cBhvr>
                                        <p:cTn id="224" dur="500" fill="hold"/>
                                        <p:tgtEl>
                                          <p:spTgt spid="41"/>
                                        </p:tgtEl>
                                        <p:attrNameLst>
                                          <p:attrName>ppt_w</p:attrName>
                                        </p:attrNameLst>
                                      </p:cBhvr>
                                      <p:tavLst>
                                        <p:tav tm="0">
                                          <p:val>
                                            <p:fltVal val="0"/>
                                          </p:val>
                                        </p:tav>
                                        <p:tav tm="100000">
                                          <p:val>
                                            <p:strVal val="#ppt_w"/>
                                          </p:val>
                                        </p:tav>
                                      </p:tavLst>
                                    </p:anim>
                                    <p:anim calcmode="lin" valueType="num">
                                      <p:cBhvr>
                                        <p:cTn id="225" dur="500" fill="hold"/>
                                        <p:tgtEl>
                                          <p:spTgt spid="41"/>
                                        </p:tgtEl>
                                        <p:attrNameLst>
                                          <p:attrName>ppt_h</p:attrName>
                                        </p:attrNameLst>
                                      </p:cBhvr>
                                      <p:tavLst>
                                        <p:tav tm="0">
                                          <p:val>
                                            <p:fltVal val="0"/>
                                          </p:val>
                                        </p:tav>
                                        <p:tav tm="100000">
                                          <p:val>
                                            <p:strVal val="#ppt_h"/>
                                          </p:val>
                                        </p:tav>
                                      </p:tavLst>
                                    </p:anim>
                                    <p:animEffect transition="in" filter="fade">
                                      <p:cBhvr>
                                        <p:cTn id="226" dur="500"/>
                                        <p:tgtEl>
                                          <p:spTgt spid="41"/>
                                        </p:tgtEl>
                                      </p:cBhvr>
                                    </p:animEffect>
                                  </p:childTnLst>
                                </p:cTn>
                              </p:par>
                            </p:childTnLst>
                          </p:cTn>
                        </p:par>
                      </p:childTnLst>
                    </p:cTn>
                  </p:par>
                  <p:par>
                    <p:cTn id="227" fill="hold">
                      <p:stCondLst>
                        <p:cond delay="indefinite"/>
                      </p:stCondLst>
                      <p:childTnLst>
                        <p:par>
                          <p:cTn id="228" fill="hold">
                            <p:stCondLst>
                              <p:cond delay="0"/>
                            </p:stCondLst>
                            <p:childTnLst>
                              <p:par>
                                <p:cTn id="229" presetID="53" presetClass="entr" presetSubtype="0" fill="hold" grpId="0" nodeType="clickEffect">
                                  <p:stCondLst>
                                    <p:cond delay="0"/>
                                  </p:stCondLst>
                                  <p:childTnLst>
                                    <p:set>
                                      <p:cBhvr>
                                        <p:cTn id="230" dur="1" fill="hold">
                                          <p:stCondLst>
                                            <p:cond delay="0"/>
                                          </p:stCondLst>
                                        </p:cTn>
                                        <p:tgtEl>
                                          <p:spTgt spid="42"/>
                                        </p:tgtEl>
                                        <p:attrNameLst>
                                          <p:attrName>style.visibility</p:attrName>
                                        </p:attrNameLst>
                                      </p:cBhvr>
                                      <p:to>
                                        <p:strVal val="visible"/>
                                      </p:to>
                                    </p:set>
                                    <p:anim calcmode="lin" valueType="num">
                                      <p:cBhvr>
                                        <p:cTn id="231" dur="500" fill="hold"/>
                                        <p:tgtEl>
                                          <p:spTgt spid="42"/>
                                        </p:tgtEl>
                                        <p:attrNameLst>
                                          <p:attrName>ppt_w</p:attrName>
                                        </p:attrNameLst>
                                      </p:cBhvr>
                                      <p:tavLst>
                                        <p:tav tm="0">
                                          <p:val>
                                            <p:fltVal val="0"/>
                                          </p:val>
                                        </p:tav>
                                        <p:tav tm="100000">
                                          <p:val>
                                            <p:strVal val="#ppt_w"/>
                                          </p:val>
                                        </p:tav>
                                      </p:tavLst>
                                    </p:anim>
                                    <p:anim calcmode="lin" valueType="num">
                                      <p:cBhvr>
                                        <p:cTn id="232" dur="500" fill="hold"/>
                                        <p:tgtEl>
                                          <p:spTgt spid="42"/>
                                        </p:tgtEl>
                                        <p:attrNameLst>
                                          <p:attrName>ppt_h</p:attrName>
                                        </p:attrNameLst>
                                      </p:cBhvr>
                                      <p:tavLst>
                                        <p:tav tm="0">
                                          <p:val>
                                            <p:fltVal val="0"/>
                                          </p:val>
                                        </p:tav>
                                        <p:tav tm="100000">
                                          <p:val>
                                            <p:strVal val="#ppt_h"/>
                                          </p:val>
                                        </p:tav>
                                      </p:tavLst>
                                    </p:anim>
                                    <p:animEffect transition="in" filter="fade">
                                      <p:cBhvr>
                                        <p:cTn id="233" dur="500"/>
                                        <p:tgtEl>
                                          <p:spTgt spid="42"/>
                                        </p:tgtEl>
                                      </p:cBhvr>
                                    </p:animEffect>
                                  </p:childTnLst>
                                </p:cTn>
                              </p:par>
                            </p:childTnLst>
                          </p:cTn>
                        </p:par>
                      </p:childTnLst>
                    </p:cTn>
                  </p:par>
                  <p:par>
                    <p:cTn id="234" fill="hold">
                      <p:stCondLst>
                        <p:cond delay="indefinite"/>
                      </p:stCondLst>
                      <p:childTnLst>
                        <p:par>
                          <p:cTn id="235" fill="hold">
                            <p:stCondLst>
                              <p:cond delay="0"/>
                            </p:stCondLst>
                            <p:childTnLst>
                              <p:par>
                                <p:cTn id="236" presetID="53" presetClass="entr" presetSubtype="0" fill="hold" grpId="0" nodeType="clickEffect">
                                  <p:stCondLst>
                                    <p:cond delay="0"/>
                                  </p:stCondLst>
                                  <p:childTnLst>
                                    <p:set>
                                      <p:cBhvr>
                                        <p:cTn id="237" dur="1" fill="hold">
                                          <p:stCondLst>
                                            <p:cond delay="0"/>
                                          </p:stCondLst>
                                        </p:cTn>
                                        <p:tgtEl>
                                          <p:spTgt spid="43"/>
                                        </p:tgtEl>
                                        <p:attrNameLst>
                                          <p:attrName>style.visibility</p:attrName>
                                        </p:attrNameLst>
                                      </p:cBhvr>
                                      <p:to>
                                        <p:strVal val="visible"/>
                                      </p:to>
                                    </p:set>
                                    <p:anim calcmode="lin" valueType="num">
                                      <p:cBhvr>
                                        <p:cTn id="238" dur="500" fill="hold"/>
                                        <p:tgtEl>
                                          <p:spTgt spid="43"/>
                                        </p:tgtEl>
                                        <p:attrNameLst>
                                          <p:attrName>ppt_w</p:attrName>
                                        </p:attrNameLst>
                                      </p:cBhvr>
                                      <p:tavLst>
                                        <p:tav tm="0">
                                          <p:val>
                                            <p:fltVal val="0"/>
                                          </p:val>
                                        </p:tav>
                                        <p:tav tm="100000">
                                          <p:val>
                                            <p:strVal val="#ppt_w"/>
                                          </p:val>
                                        </p:tav>
                                      </p:tavLst>
                                    </p:anim>
                                    <p:anim calcmode="lin" valueType="num">
                                      <p:cBhvr>
                                        <p:cTn id="239" dur="500" fill="hold"/>
                                        <p:tgtEl>
                                          <p:spTgt spid="43"/>
                                        </p:tgtEl>
                                        <p:attrNameLst>
                                          <p:attrName>ppt_h</p:attrName>
                                        </p:attrNameLst>
                                      </p:cBhvr>
                                      <p:tavLst>
                                        <p:tav tm="0">
                                          <p:val>
                                            <p:fltVal val="0"/>
                                          </p:val>
                                        </p:tav>
                                        <p:tav tm="100000">
                                          <p:val>
                                            <p:strVal val="#ppt_h"/>
                                          </p:val>
                                        </p:tav>
                                      </p:tavLst>
                                    </p:anim>
                                    <p:animEffect transition="in" filter="fade">
                                      <p:cBhvr>
                                        <p:cTn id="240" dur="500"/>
                                        <p:tgtEl>
                                          <p:spTgt spid="43"/>
                                        </p:tgtEl>
                                      </p:cBhvr>
                                    </p:animEffect>
                                  </p:childTnLst>
                                </p:cTn>
                              </p:par>
                            </p:childTnLst>
                          </p:cTn>
                        </p:par>
                      </p:childTnLst>
                    </p:cTn>
                  </p:par>
                  <p:par>
                    <p:cTn id="241" fill="hold">
                      <p:stCondLst>
                        <p:cond delay="indefinite"/>
                      </p:stCondLst>
                      <p:childTnLst>
                        <p:par>
                          <p:cTn id="242" fill="hold">
                            <p:stCondLst>
                              <p:cond delay="0"/>
                            </p:stCondLst>
                            <p:childTnLst>
                              <p:par>
                                <p:cTn id="243" presetID="53" presetClass="entr" presetSubtype="0" fill="hold" grpId="0" nodeType="clickEffect">
                                  <p:stCondLst>
                                    <p:cond delay="0"/>
                                  </p:stCondLst>
                                  <p:childTnLst>
                                    <p:set>
                                      <p:cBhvr>
                                        <p:cTn id="244" dur="1" fill="hold">
                                          <p:stCondLst>
                                            <p:cond delay="0"/>
                                          </p:stCondLst>
                                        </p:cTn>
                                        <p:tgtEl>
                                          <p:spTgt spid="44"/>
                                        </p:tgtEl>
                                        <p:attrNameLst>
                                          <p:attrName>style.visibility</p:attrName>
                                        </p:attrNameLst>
                                      </p:cBhvr>
                                      <p:to>
                                        <p:strVal val="visible"/>
                                      </p:to>
                                    </p:set>
                                    <p:anim calcmode="lin" valueType="num">
                                      <p:cBhvr>
                                        <p:cTn id="245" dur="500" fill="hold"/>
                                        <p:tgtEl>
                                          <p:spTgt spid="44"/>
                                        </p:tgtEl>
                                        <p:attrNameLst>
                                          <p:attrName>ppt_w</p:attrName>
                                        </p:attrNameLst>
                                      </p:cBhvr>
                                      <p:tavLst>
                                        <p:tav tm="0">
                                          <p:val>
                                            <p:fltVal val="0"/>
                                          </p:val>
                                        </p:tav>
                                        <p:tav tm="100000">
                                          <p:val>
                                            <p:strVal val="#ppt_w"/>
                                          </p:val>
                                        </p:tav>
                                      </p:tavLst>
                                    </p:anim>
                                    <p:anim calcmode="lin" valueType="num">
                                      <p:cBhvr>
                                        <p:cTn id="246" dur="500" fill="hold"/>
                                        <p:tgtEl>
                                          <p:spTgt spid="44"/>
                                        </p:tgtEl>
                                        <p:attrNameLst>
                                          <p:attrName>ppt_h</p:attrName>
                                        </p:attrNameLst>
                                      </p:cBhvr>
                                      <p:tavLst>
                                        <p:tav tm="0">
                                          <p:val>
                                            <p:fltVal val="0"/>
                                          </p:val>
                                        </p:tav>
                                        <p:tav tm="100000">
                                          <p:val>
                                            <p:strVal val="#ppt_h"/>
                                          </p:val>
                                        </p:tav>
                                      </p:tavLst>
                                    </p:anim>
                                    <p:animEffect transition="in" filter="fade">
                                      <p:cBhvr>
                                        <p:cTn id="247" dur="500"/>
                                        <p:tgtEl>
                                          <p:spTgt spid="44"/>
                                        </p:tgtEl>
                                      </p:cBhvr>
                                    </p:animEffect>
                                  </p:childTnLst>
                                </p:cTn>
                              </p:par>
                            </p:childTnLst>
                          </p:cTn>
                        </p:par>
                      </p:childTnLst>
                    </p:cTn>
                  </p:par>
                  <p:par>
                    <p:cTn id="248" fill="hold">
                      <p:stCondLst>
                        <p:cond delay="indefinite"/>
                      </p:stCondLst>
                      <p:childTnLst>
                        <p:par>
                          <p:cTn id="249" fill="hold">
                            <p:stCondLst>
                              <p:cond delay="0"/>
                            </p:stCondLst>
                            <p:childTnLst>
                              <p:par>
                                <p:cTn id="250" presetID="53" presetClass="entr" presetSubtype="0" fill="hold" grpId="0" nodeType="clickEffect">
                                  <p:stCondLst>
                                    <p:cond delay="0"/>
                                  </p:stCondLst>
                                  <p:childTnLst>
                                    <p:set>
                                      <p:cBhvr>
                                        <p:cTn id="251" dur="1" fill="hold">
                                          <p:stCondLst>
                                            <p:cond delay="0"/>
                                          </p:stCondLst>
                                        </p:cTn>
                                        <p:tgtEl>
                                          <p:spTgt spid="45"/>
                                        </p:tgtEl>
                                        <p:attrNameLst>
                                          <p:attrName>style.visibility</p:attrName>
                                        </p:attrNameLst>
                                      </p:cBhvr>
                                      <p:to>
                                        <p:strVal val="visible"/>
                                      </p:to>
                                    </p:set>
                                    <p:anim calcmode="lin" valueType="num">
                                      <p:cBhvr>
                                        <p:cTn id="252" dur="500" fill="hold"/>
                                        <p:tgtEl>
                                          <p:spTgt spid="45"/>
                                        </p:tgtEl>
                                        <p:attrNameLst>
                                          <p:attrName>ppt_w</p:attrName>
                                        </p:attrNameLst>
                                      </p:cBhvr>
                                      <p:tavLst>
                                        <p:tav tm="0">
                                          <p:val>
                                            <p:fltVal val="0"/>
                                          </p:val>
                                        </p:tav>
                                        <p:tav tm="100000">
                                          <p:val>
                                            <p:strVal val="#ppt_w"/>
                                          </p:val>
                                        </p:tav>
                                      </p:tavLst>
                                    </p:anim>
                                    <p:anim calcmode="lin" valueType="num">
                                      <p:cBhvr>
                                        <p:cTn id="253" dur="500" fill="hold"/>
                                        <p:tgtEl>
                                          <p:spTgt spid="45"/>
                                        </p:tgtEl>
                                        <p:attrNameLst>
                                          <p:attrName>ppt_h</p:attrName>
                                        </p:attrNameLst>
                                      </p:cBhvr>
                                      <p:tavLst>
                                        <p:tav tm="0">
                                          <p:val>
                                            <p:fltVal val="0"/>
                                          </p:val>
                                        </p:tav>
                                        <p:tav tm="100000">
                                          <p:val>
                                            <p:strVal val="#ppt_h"/>
                                          </p:val>
                                        </p:tav>
                                      </p:tavLst>
                                    </p:anim>
                                    <p:animEffect transition="in" filter="fade">
                                      <p:cBhvr>
                                        <p:cTn id="25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9803124" y="1013397"/>
            <a:ext cx="2371459" cy="52959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ربع نص 7">
            <a:extLst>
              <a:ext uri="{FF2B5EF4-FFF2-40B4-BE49-F238E27FC236}">
                <a16:creationId xmlns:a16="http://schemas.microsoft.com/office/drawing/2014/main" id="{10A59F78-AECD-436B-BE68-C7A59EF24C55}"/>
              </a:ext>
            </a:extLst>
          </p:cNvPr>
          <p:cNvSpPr txBox="1"/>
          <p:nvPr/>
        </p:nvSpPr>
        <p:spPr>
          <a:xfrm>
            <a:off x="9836062" y="2616955"/>
            <a:ext cx="2323000" cy="1331134"/>
          </a:xfrm>
          <a:prstGeom prst="rect">
            <a:avLst/>
          </a:prstGeom>
          <a:noFill/>
        </p:spPr>
        <p:txBody>
          <a:bodyPr wrap="square" rtlCol="1">
            <a:spAutoFit/>
          </a:bodyPr>
          <a:lstStyle/>
          <a:p>
            <a:pPr algn="ctr" rtl="1">
              <a:lnSpc>
                <a:spcPct val="150000"/>
              </a:lnSpc>
            </a:pPr>
            <a:r>
              <a:rPr lang="ar-SA" sz="2800" b="1" dirty="0">
                <a:solidFill>
                  <a:schemeClr val="bg1"/>
                </a:solidFill>
                <a:latin typeface="Sakkal Majalla" panose="02000000000000000000" pitchFamily="2" charset="-78"/>
                <a:cs typeface="Sakkal Majalla" panose="02000000000000000000" pitchFamily="2" charset="-78"/>
              </a:rPr>
              <a:t>توقعات المنتجين بالنسبة للمستقبل</a:t>
            </a:r>
          </a:p>
        </p:txBody>
      </p:sp>
      <p:sp>
        <p:nvSpPr>
          <p:cNvPr id="14" name="مستطيل 13">
            <a:extLst>
              <a:ext uri="{FF2B5EF4-FFF2-40B4-BE49-F238E27FC236}">
                <a16:creationId xmlns:a16="http://schemas.microsoft.com/office/drawing/2014/main" id="{CA155530-A660-487A-8EFA-89967DF4EC9D}"/>
              </a:ext>
            </a:extLst>
          </p:cNvPr>
          <p:cNvSpPr/>
          <p:nvPr/>
        </p:nvSpPr>
        <p:spPr>
          <a:xfrm>
            <a:off x="9622463" y="1013397"/>
            <a:ext cx="94558" cy="5268518"/>
          </a:xfrm>
          <a:prstGeom prst="rect">
            <a:avLst/>
          </a:prstGeom>
          <a:solidFill>
            <a:schemeClr val="bg1">
              <a:lumMod val="7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7" name="مستطيل 6">
            <a:extLst>
              <a:ext uri="{FF2B5EF4-FFF2-40B4-BE49-F238E27FC236}">
                <a16:creationId xmlns:a16="http://schemas.microsoft.com/office/drawing/2014/main" id="{E4C41F62-44B4-4782-85F3-AED2B75E71E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2" name="مستطيل 1">
            <a:extLst>
              <a:ext uri="{FF2B5EF4-FFF2-40B4-BE49-F238E27FC236}">
                <a16:creationId xmlns:a16="http://schemas.microsoft.com/office/drawing/2014/main" id="{AC9AD792-4548-4825-9F74-88AF7B83F709}"/>
              </a:ext>
            </a:extLst>
          </p:cNvPr>
          <p:cNvSpPr/>
          <p:nvPr/>
        </p:nvSpPr>
        <p:spPr>
          <a:xfrm>
            <a:off x="3856001" y="344199"/>
            <a:ext cx="3600666" cy="646331"/>
          </a:xfrm>
          <a:prstGeom prst="rect">
            <a:avLst/>
          </a:prstGeom>
          <a:solidFill>
            <a:schemeClr val="bg1"/>
          </a:solidFill>
        </p:spPr>
        <p:txBody>
          <a:bodyPr wrap="none">
            <a:spAutoFit/>
          </a:bodyPr>
          <a:lstStyle/>
          <a:p>
            <a:pPr marL="111125" algn="ctr" rtl="1"/>
            <a:r>
              <a:rPr lang="ar-SA" sz="3600" b="1" dirty="0">
                <a:latin typeface="Sakkal Majalla" panose="02000000000000000000" pitchFamily="2" charset="-78"/>
                <a:cs typeface="Sakkal Majalla" panose="02000000000000000000" pitchFamily="2" charset="-78"/>
              </a:rPr>
              <a:t>محددات حجم الاستثمار</a:t>
            </a:r>
          </a:p>
        </p:txBody>
      </p:sp>
      <p:pic>
        <p:nvPicPr>
          <p:cNvPr id="54" name="Picture 4" descr="Predict Future Trends For Minimize Risks Icon - Download in Colored Outline  Style">
            <a:extLst>
              <a:ext uri="{FF2B5EF4-FFF2-40B4-BE49-F238E27FC236}">
                <a16:creationId xmlns:a16="http://schemas.microsoft.com/office/drawing/2014/main" id="{6E4B902E-C0C0-4C13-9560-7295B858BBC0}"/>
              </a:ext>
            </a:extLst>
          </p:cNvPr>
          <p:cNvPicPr>
            <a:picLocks noChangeAspect="1" noChangeArrowheads="1"/>
          </p:cNvPicPr>
          <p:nvPr/>
        </p:nvPicPr>
        <p:blipFill>
          <a:blip r:embed="rId3">
            <a:biLevel thresh="50000"/>
            <a:extLst>
              <a:ext uri="{28A0092B-C50C-407E-A947-70E740481C1C}">
                <a14:useLocalDpi xmlns:a14="http://schemas.microsoft.com/office/drawing/2010/main" val="0"/>
              </a:ext>
            </a:extLst>
          </a:blip>
          <a:srcRect/>
          <a:stretch>
            <a:fillRect/>
          </a:stretch>
        </p:blipFill>
        <p:spPr bwMode="auto">
          <a:xfrm>
            <a:off x="10453783" y="4322065"/>
            <a:ext cx="767211" cy="920308"/>
          </a:xfrm>
          <a:prstGeom prst="rect">
            <a:avLst/>
          </a:prstGeom>
          <a:noFill/>
          <a:extLst>
            <a:ext uri="{909E8E84-426E-40DD-AFC4-6F175D3DCCD1}">
              <a14:hiddenFill xmlns:a14="http://schemas.microsoft.com/office/drawing/2010/main">
                <a:solidFill>
                  <a:srgbClr val="FFFFFF"/>
                </a:solidFill>
              </a14:hiddenFill>
            </a:ext>
          </a:extLst>
        </p:spPr>
      </p:pic>
      <p:sp>
        <p:nvSpPr>
          <p:cNvPr id="7" name="مستطيل 6">
            <a:extLst>
              <a:ext uri="{FF2B5EF4-FFF2-40B4-BE49-F238E27FC236}">
                <a16:creationId xmlns:a16="http://schemas.microsoft.com/office/drawing/2014/main" id="{6423C21C-E21C-4732-8C55-ED33697CABEC}"/>
              </a:ext>
            </a:extLst>
          </p:cNvPr>
          <p:cNvSpPr/>
          <p:nvPr/>
        </p:nvSpPr>
        <p:spPr>
          <a:xfrm>
            <a:off x="1296113" y="1396931"/>
            <a:ext cx="8181681" cy="4524315"/>
          </a:xfrm>
          <a:prstGeom prst="rect">
            <a:avLst/>
          </a:prstGeom>
          <a:solidFill>
            <a:schemeClr val="bg1"/>
          </a:solidFill>
        </p:spPr>
        <p:txBody>
          <a:bodyPr wrap="square">
            <a:spAutoFit/>
          </a:bodyPr>
          <a:lstStyle/>
          <a:p>
            <a:pPr marL="624078" indent="-514350" algn="just" rtl="1">
              <a:lnSpc>
                <a:spcPct val="150000"/>
              </a:lnSpc>
              <a:buFont typeface="Wingdings" panose="05000000000000000000" pitchFamily="2" charset="2"/>
              <a:buChar char="Ø"/>
            </a:pPr>
            <a:r>
              <a:rPr lang="ar-SA" sz="2400" b="1" dirty="0">
                <a:solidFill>
                  <a:schemeClr val="accent3">
                    <a:lumMod val="75000"/>
                  </a:schemeClr>
                </a:solidFill>
                <a:latin typeface="Sakkal Majalla" panose="02000000000000000000" pitchFamily="2" charset="-78"/>
                <a:cs typeface="Sakkal Majalla" panose="02000000000000000000" pitchFamily="2" charset="-78"/>
              </a:rPr>
              <a:t>إذا كانت توقعات المنتجين بالنسبة للمستقبل يسودها التفاؤل:</a:t>
            </a:r>
          </a:p>
          <a:p>
            <a:pPr marL="109728" algn="just" rtl="1">
              <a:lnSpc>
                <a:spcPct val="150000"/>
              </a:lnSpc>
            </a:pPr>
            <a:r>
              <a:rPr lang="ar-SA" sz="2400" dirty="0">
                <a:latin typeface="Sakkal Majalla" panose="02000000000000000000" pitchFamily="2" charset="-78"/>
                <a:cs typeface="Sakkal Majalla" panose="02000000000000000000" pitchFamily="2" charset="-78"/>
              </a:rPr>
              <a:t>بمعنى أنهم يتوقعون أن يكون قيمة ما يحققه استثمار معين من ايرادات طوال فترة بقائه من الارتفاع بدرجة تكفي لتغطية تكاليفه، بما في ذلك الفائدة التي تدفع لرأس المال، فإنهم سوف يقدمون على إقامة مثل هذا الاستثمار.</a:t>
            </a:r>
            <a:endParaRPr lang="ar-SA" sz="2400" b="1" dirty="0">
              <a:solidFill>
                <a:schemeClr val="accent3">
                  <a:lumMod val="75000"/>
                </a:schemeClr>
              </a:solidFill>
              <a:latin typeface="Sakkal Majalla" panose="02000000000000000000" pitchFamily="2" charset="-78"/>
              <a:cs typeface="Sakkal Majalla" panose="02000000000000000000" pitchFamily="2" charset="-78"/>
            </a:endParaRPr>
          </a:p>
          <a:p>
            <a:pPr marL="624078" indent="-514350" algn="just" rtl="1">
              <a:lnSpc>
                <a:spcPct val="150000"/>
              </a:lnSpc>
              <a:buFont typeface="Wingdings" panose="05000000000000000000" pitchFamily="2" charset="2"/>
              <a:buChar char="Ø"/>
            </a:pPr>
            <a:r>
              <a:rPr lang="ar-SA" sz="2400" b="1" dirty="0">
                <a:solidFill>
                  <a:schemeClr val="accent3">
                    <a:lumMod val="75000"/>
                  </a:schemeClr>
                </a:solidFill>
                <a:latin typeface="Sakkal Majalla" panose="02000000000000000000" pitchFamily="2" charset="-78"/>
                <a:cs typeface="Sakkal Majalla" panose="02000000000000000000" pitchFamily="2" charset="-78"/>
              </a:rPr>
              <a:t>أما إذا كانت نظرة المنتجين إلى المستقبل يشوبها التشاؤم:</a:t>
            </a:r>
          </a:p>
          <a:p>
            <a:pPr marL="109728" algn="just" rtl="1">
              <a:lnSpc>
                <a:spcPct val="150000"/>
              </a:lnSpc>
            </a:pPr>
            <a:r>
              <a:rPr lang="ar-SA" sz="2400" dirty="0">
                <a:latin typeface="Sakkal Majalla" panose="02000000000000000000" pitchFamily="2" charset="-78"/>
                <a:cs typeface="Sakkal Majalla" panose="02000000000000000000" pitchFamily="2" charset="-78"/>
              </a:rPr>
              <a:t>بمعنى أنهم لا يتوقعون أن تكون الايرادات المنخفضة عن هذا الاستثمار كافية لتسديد قيمة رأس المال المستخدم فيه وتغطية ما يدفع عنه من فوائد فإنهم سوف يحجمون عن القيام بهذا الاستثمار.  </a:t>
            </a:r>
          </a:p>
        </p:txBody>
      </p:sp>
    </p:spTree>
    <p:extLst>
      <p:ext uri="{BB962C8B-B14F-4D97-AF65-F5344CB8AC3E}">
        <p14:creationId xmlns:p14="http://schemas.microsoft.com/office/powerpoint/2010/main" val="2298890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588460" y="537339"/>
            <a:ext cx="4743685"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640711" y="350689"/>
            <a:ext cx="4639181"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400" b="1" dirty="0">
                <a:solidFill>
                  <a:schemeClr val="bg1"/>
                </a:solidFill>
                <a:latin typeface="Sakkal Majalla" panose="02000000000000000000" pitchFamily="2" charset="-78"/>
                <a:cs typeface="Sakkal Majalla" panose="02000000000000000000" pitchFamily="2" charset="-78"/>
              </a:rPr>
              <a:t>المناخ الاستثماري</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542861" y="1442053"/>
            <a:ext cx="11053406" cy="1754326"/>
          </a:xfrm>
          <a:prstGeom prst="rect">
            <a:avLst/>
          </a:prstGeom>
          <a:noFill/>
        </p:spPr>
        <p:txBody>
          <a:bodyPr wrap="square" rtlCol="1">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يستخدم مصطلح </a:t>
            </a:r>
            <a:r>
              <a:rPr lang="ar-SA" sz="2400" dirty="0">
                <a:solidFill>
                  <a:schemeClr val="accent5">
                    <a:lumMod val="50000"/>
                  </a:schemeClr>
                </a:solidFill>
                <a:latin typeface="Sakkal Majalla" panose="02000000000000000000" pitchFamily="2" charset="-78"/>
                <a:cs typeface="Sakkal Majalla" panose="02000000000000000000" pitchFamily="2" charset="-78"/>
              </a:rPr>
              <a:t>المناخ الاستثماري </a:t>
            </a:r>
            <a:r>
              <a:rPr lang="ar-SA" sz="2400" dirty="0">
                <a:latin typeface="Sakkal Majalla" panose="02000000000000000000" pitchFamily="2" charset="-78"/>
                <a:cs typeface="Sakkal Majalla" panose="02000000000000000000" pitchFamily="2" charset="-78"/>
              </a:rPr>
              <a:t>على نطاق واسع في الدراسات الاقتصادية بصوره عامه وفي الدراسات المتعلقة بالاستثمار بصوره خاصة وهو يتسع أو يضيق بحسب السياسة المتبعة للترويج الاستثماري.</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أي استثمار بغض النظر عن نوعه أو مجاله يظل محكوم</a:t>
            </a:r>
            <a:r>
              <a:rPr lang="ar-SA" sz="2400" dirty="0">
                <a:solidFill>
                  <a:schemeClr val="accent5">
                    <a:lumMod val="50000"/>
                  </a:schemeClr>
                </a:solidFill>
                <a:latin typeface="Sakkal Majalla" panose="02000000000000000000" pitchFamily="2" charset="-78"/>
                <a:cs typeface="Sakkal Majalla" panose="02000000000000000000" pitchFamily="2" charset="-78"/>
              </a:rPr>
              <a:t> بعاملين أثنين هما: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4" name="مربع نص 33">
            <a:extLst>
              <a:ext uri="{FF2B5EF4-FFF2-40B4-BE49-F238E27FC236}">
                <a16:creationId xmlns:a16="http://schemas.microsoft.com/office/drawing/2014/main" id="{77643808-851E-46A8-8957-75384B218E58}"/>
              </a:ext>
            </a:extLst>
          </p:cNvPr>
          <p:cNvSpPr txBox="1"/>
          <p:nvPr/>
        </p:nvSpPr>
        <p:spPr>
          <a:xfrm>
            <a:off x="673489" y="4815190"/>
            <a:ext cx="10573629" cy="1200329"/>
          </a:xfrm>
          <a:prstGeom prst="rect">
            <a:avLst/>
          </a:prstGeom>
          <a:solidFill>
            <a:schemeClr val="accent6">
              <a:lumMod val="20000"/>
              <a:lumOff val="80000"/>
            </a:schemeClr>
          </a:solidFill>
        </p:spPr>
        <p:txBody>
          <a:bodyPr wrap="square" rtlCol="1">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وبحسب العوامل المؤثرة على مستوى المخاطرة أو على مستوى العائد يكون المناخ الاستثماري إما مناخا ملائما للاستثمار أو غير ملائم وطاردا للاستثمار.</a:t>
            </a:r>
          </a:p>
        </p:txBody>
      </p:sp>
      <p:grpSp>
        <p:nvGrpSpPr>
          <p:cNvPr id="20" name="مجموعة 19">
            <a:extLst>
              <a:ext uri="{FF2B5EF4-FFF2-40B4-BE49-F238E27FC236}">
                <a16:creationId xmlns:a16="http://schemas.microsoft.com/office/drawing/2014/main" id="{342ED3F5-A4EF-4809-B7D7-4C972678B998}"/>
              </a:ext>
            </a:extLst>
          </p:cNvPr>
          <p:cNvGrpSpPr/>
          <p:nvPr/>
        </p:nvGrpSpPr>
        <p:grpSpPr>
          <a:xfrm>
            <a:off x="6712025" y="3383029"/>
            <a:ext cx="3111244" cy="1315755"/>
            <a:chOff x="6884380" y="3166478"/>
            <a:chExt cx="2279894" cy="1341366"/>
          </a:xfrm>
        </p:grpSpPr>
        <p:grpSp>
          <p:nvGrpSpPr>
            <p:cNvPr id="21" name="مجموعة 20">
              <a:extLst>
                <a:ext uri="{FF2B5EF4-FFF2-40B4-BE49-F238E27FC236}">
                  <a16:creationId xmlns:a16="http://schemas.microsoft.com/office/drawing/2014/main" id="{42E3DE56-38E1-4C8A-9DF9-35DD98536268}"/>
                </a:ext>
              </a:extLst>
            </p:cNvPr>
            <p:cNvGrpSpPr/>
            <p:nvPr/>
          </p:nvGrpSpPr>
          <p:grpSpPr>
            <a:xfrm>
              <a:off x="6884380" y="3166478"/>
              <a:ext cx="2279894" cy="1317017"/>
              <a:chOff x="6641784" y="3575121"/>
              <a:chExt cx="2279894" cy="1317017"/>
            </a:xfrm>
          </p:grpSpPr>
          <p:sp>
            <p:nvSpPr>
              <p:cNvPr id="23" name="مستطيل 22">
                <a:extLst>
                  <a:ext uri="{FF2B5EF4-FFF2-40B4-BE49-F238E27FC236}">
                    <a16:creationId xmlns:a16="http://schemas.microsoft.com/office/drawing/2014/main" id="{582CF958-3373-4D37-93B2-3A4468163034}"/>
                  </a:ext>
                </a:extLst>
              </p:cNvPr>
              <p:cNvSpPr/>
              <p:nvPr/>
            </p:nvSpPr>
            <p:spPr>
              <a:xfrm>
                <a:off x="6641784" y="3887697"/>
                <a:ext cx="227989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شكل بيضاوي 23">
                <a:extLst>
                  <a:ext uri="{FF2B5EF4-FFF2-40B4-BE49-F238E27FC236}">
                    <a16:creationId xmlns:a16="http://schemas.microsoft.com/office/drawing/2014/main" id="{F026E9A3-C304-4DCD-8A1E-7C5B60856D15}"/>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bg1"/>
                    </a:solidFill>
                    <a:latin typeface="Sakkal Majalla" panose="02000000000000000000" pitchFamily="2" charset="-78"/>
                    <a:cs typeface="Sakkal Majalla" panose="02000000000000000000" pitchFamily="2" charset="-78"/>
                  </a:rPr>
                  <a:t>1</a:t>
                </a:r>
              </a:p>
            </p:txBody>
          </p:sp>
        </p:grpSp>
        <p:sp>
          <p:nvSpPr>
            <p:cNvPr id="22" name="مربع نص 21">
              <a:extLst>
                <a:ext uri="{FF2B5EF4-FFF2-40B4-BE49-F238E27FC236}">
                  <a16:creationId xmlns:a16="http://schemas.microsoft.com/office/drawing/2014/main" id="{B7CEE466-37BA-4E72-8B84-D53125F564DE}"/>
                </a:ext>
              </a:extLst>
            </p:cNvPr>
            <p:cNvSpPr txBox="1"/>
            <p:nvPr/>
          </p:nvSpPr>
          <p:spPr>
            <a:xfrm>
              <a:off x="7478499" y="3837164"/>
              <a:ext cx="1091663" cy="670680"/>
            </a:xfrm>
            <a:prstGeom prst="rect">
              <a:avLst/>
            </a:prstGeom>
            <a:noFill/>
          </p:spPr>
          <p:txBody>
            <a:bodyPr wrap="none" rtlCol="1">
              <a:spAutoFit/>
            </a:bodyPr>
            <a:lstStyle/>
            <a:p>
              <a:pPr algn="ctr" rtl="1"/>
              <a:r>
                <a:rPr lang="ar-SA" sz="2400" dirty="0">
                  <a:latin typeface="Sakkal Majalla" panose="02000000000000000000" pitchFamily="2" charset="-78"/>
                  <a:cs typeface="Sakkal Majalla" panose="02000000000000000000" pitchFamily="2" charset="-78"/>
                </a:rPr>
                <a:t>عامل المخاطرة</a:t>
              </a:r>
              <a:endParaRPr lang="en-US" sz="2400" dirty="0">
                <a:latin typeface="Sakkal Majalla" panose="02000000000000000000" pitchFamily="2" charset="-78"/>
                <a:cs typeface="Sakkal Majalla" panose="02000000000000000000" pitchFamily="2" charset="-78"/>
              </a:endParaRPr>
            </a:p>
          </p:txBody>
        </p:sp>
      </p:grpSp>
      <p:grpSp>
        <p:nvGrpSpPr>
          <p:cNvPr id="25" name="مجموعة 24">
            <a:extLst>
              <a:ext uri="{FF2B5EF4-FFF2-40B4-BE49-F238E27FC236}">
                <a16:creationId xmlns:a16="http://schemas.microsoft.com/office/drawing/2014/main" id="{90C58695-523F-476A-8586-B58C9295DC5C}"/>
              </a:ext>
            </a:extLst>
          </p:cNvPr>
          <p:cNvGrpSpPr/>
          <p:nvPr/>
        </p:nvGrpSpPr>
        <p:grpSpPr>
          <a:xfrm>
            <a:off x="2573383" y="3400639"/>
            <a:ext cx="3134409" cy="1298145"/>
            <a:chOff x="6898057" y="3166478"/>
            <a:chExt cx="2252540" cy="1341366"/>
          </a:xfrm>
        </p:grpSpPr>
        <p:grpSp>
          <p:nvGrpSpPr>
            <p:cNvPr id="26" name="مجموعة 25">
              <a:extLst>
                <a:ext uri="{FF2B5EF4-FFF2-40B4-BE49-F238E27FC236}">
                  <a16:creationId xmlns:a16="http://schemas.microsoft.com/office/drawing/2014/main" id="{298301B9-4A65-4AFD-918C-9B4AC48BDC2F}"/>
                </a:ext>
              </a:extLst>
            </p:cNvPr>
            <p:cNvGrpSpPr/>
            <p:nvPr/>
          </p:nvGrpSpPr>
          <p:grpSpPr>
            <a:xfrm>
              <a:off x="6898057" y="3166478"/>
              <a:ext cx="2252540" cy="1317017"/>
              <a:chOff x="6655461" y="3575121"/>
              <a:chExt cx="2252540" cy="1317017"/>
            </a:xfrm>
          </p:grpSpPr>
          <p:sp>
            <p:nvSpPr>
              <p:cNvPr id="28" name="مستطيل 27">
                <a:extLst>
                  <a:ext uri="{FF2B5EF4-FFF2-40B4-BE49-F238E27FC236}">
                    <a16:creationId xmlns:a16="http://schemas.microsoft.com/office/drawing/2014/main" id="{699DEA7B-9557-4936-BE1A-7431B8677A44}"/>
                  </a:ext>
                </a:extLst>
              </p:cNvPr>
              <p:cNvSpPr/>
              <p:nvPr/>
            </p:nvSpPr>
            <p:spPr>
              <a:xfrm>
                <a:off x="6655461" y="3887697"/>
                <a:ext cx="2252540"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شكل بيضاوي 28">
                <a:extLst>
                  <a:ext uri="{FF2B5EF4-FFF2-40B4-BE49-F238E27FC236}">
                    <a16:creationId xmlns:a16="http://schemas.microsoft.com/office/drawing/2014/main" id="{65BDA674-EA30-4B07-A6C4-FF8D053EB505}"/>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27" name="مربع نص 26">
              <a:extLst>
                <a:ext uri="{FF2B5EF4-FFF2-40B4-BE49-F238E27FC236}">
                  <a16:creationId xmlns:a16="http://schemas.microsoft.com/office/drawing/2014/main" id="{DD5C9F8C-2EBD-4391-B0FA-FAF8C746259A}"/>
                </a:ext>
              </a:extLst>
            </p:cNvPr>
            <p:cNvSpPr txBox="1"/>
            <p:nvPr/>
          </p:nvSpPr>
          <p:spPr>
            <a:xfrm>
              <a:off x="7557960" y="3837164"/>
              <a:ext cx="932732" cy="670680"/>
            </a:xfrm>
            <a:prstGeom prst="rect">
              <a:avLst/>
            </a:prstGeom>
            <a:noFill/>
          </p:spPr>
          <p:txBody>
            <a:bodyPr wrap="none" rtlCol="1">
              <a:spAutoFit/>
            </a:bodyPr>
            <a:lstStyle/>
            <a:p>
              <a:pPr algn="ctr" rtl="1"/>
              <a:r>
                <a:rPr lang="ar-SA" sz="2400" dirty="0">
                  <a:latin typeface="Sakkal Majalla" panose="02000000000000000000" pitchFamily="2" charset="-78"/>
                  <a:cs typeface="Sakkal Majalla" panose="02000000000000000000" pitchFamily="2" charset="-78"/>
                </a:rPr>
                <a:t>عامل العائد</a:t>
              </a:r>
              <a:endParaRPr lang="en-US" sz="2400"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2885094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307568" y="639331"/>
            <a:ext cx="7657623" cy="1651518"/>
          </a:xfrm>
        </p:spPr>
        <p:txBody>
          <a:bodyPr>
            <a:normAutofit/>
          </a:bodyPr>
          <a:lstStyle/>
          <a:p>
            <a:r>
              <a:rPr lang="ar-SA" sz="3600" b="1" dirty="0">
                <a:solidFill>
                  <a:schemeClr val="bg1"/>
                </a:solidFill>
                <a:latin typeface="Sakkal Majalla" panose="02000000000000000000" pitchFamily="2" charset="-78"/>
                <a:cs typeface="Sakkal Majalla" panose="02000000000000000000" pitchFamily="2" charset="-78"/>
              </a:rPr>
              <a:t>المناخ الاستثماري</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7" name="مجموعة 6">
            <a:extLst>
              <a:ext uri="{FF2B5EF4-FFF2-40B4-BE49-F238E27FC236}">
                <a16:creationId xmlns:a16="http://schemas.microsoft.com/office/drawing/2014/main" id="{6799707C-AFF5-4D64-8F1A-06728944105B}"/>
              </a:ext>
            </a:extLst>
          </p:cNvPr>
          <p:cNvGrpSpPr/>
          <p:nvPr/>
        </p:nvGrpSpPr>
        <p:grpSpPr>
          <a:xfrm>
            <a:off x="10235198" y="3091897"/>
            <a:ext cx="1359119" cy="2508443"/>
            <a:chOff x="9752683" y="2958525"/>
            <a:chExt cx="1965674" cy="2216609"/>
          </a:xfrm>
        </p:grpSpPr>
        <p:grpSp>
          <p:nvGrpSpPr>
            <p:cNvPr id="5" name="مجموعة 4">
              <a:extLst>
                <a:ext uri="{FF2B5EF4-FFF2-40B4-BE49-F238E27FC236}">
                  <a16:creationId xmlns:a16="http://schemas.microsoft.com/office/drawing/2014/main" id="{483328A5-F66D-4B7B-8C38-75D714A37947}"/>
                </a:ext>
              </a:extLst>
            </p:cNvPr>
            <p:cNvGrpSpPr/>
            <p:nvPr/>
          </p:nvGrpSpPr>
          <p:grpSpPr>
            <a:xfrm>
              <a:off x="9797585" y="2958525"/>
              <a:ext cx="1814289" cy="2216609"/>
              <a:chOff x="9979989" y="2964233"/>
              <a:chExt cx="1814289" cy="2216609"/>
            </a:xfrm>
          </p:grpSpPr>
          <p:sp>
            <p:nvSpPr>
              <p:cNvPr id="17" name="مستطيل 16">
                <a:extLst>
                  <a:ext uri="{FF2B5EF4-FFF2-40B4-BE49-F238E27FC236}">
                    <a16:creationId xmlns:a16="http://schemas.microsoft.com/office/drawing/2014/main" id="{6CBFE12E-CDC4-42EE-806C-FFB4659EA385}"/>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14" name="مثلث متساوي الساقين 13">
                <a:extLst>
                  <a:ext uri="{FF2B5EF4-FFF2-40B4-BE49-F238E27FC236}">
                    <a16:creationId xmlns:a16="http://schemas.microsoft.com/office/drawing/2014/main" id="{75AD90AE-05C3-450E-9696-DAF705C3A96E}"/>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3" name="مربع نص 2">
                <a:extLst>
                  <a:ext uri="{FF2B5EF4-FFF2-40B4-BE49-F238E27FC236}">
                    <a16:creationId xmlns:a16="http://schemas.microsoft.com/office/drawing/2014/main" id="{27E96A0F-C647-4F84-B390-2E936B220B6E}"/>
                  </a:ext>
                </a:extLst>
              </p:cNvPr>
              <p:cNvSpPr txBox="1"/>
              <p:nvPr/>
            </p:nvSpPr>
            <p:spPr>
              <a:xfrm>
                <a:off x="10701765" y="4464282"/>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1</a:t>
                </a:r>
              </a:p>
            </p:txBody>
          </p:sp>
        </p:grpSp>
        <p:sp>
          <p:nvSpPr>
            <p:cNvPr id="6" name="مستطيل 5">
              <a:extLst>
                <a:ext uri="{FF2B5EF4-FFF2-40B4-BE49-F238E27FC236}">
                  <a16:creationId xmlns:a16="http://schemas.microsoft.com/office/drawing/2014/main" id="{54971F09-F00B-4A8E-90CF-ECB23605A63D}"/>
                </a:ext>
              </a:extLst>
            </p:cNvPr>
            <p:cNvSpPr/>
            <p:nvPr/>
          </p:nvSpPr>
          <p:spPr>
            <a:xfrm>
              <a:off x="9752683" y="3103277"/>
              <a:ext cx="1965674" cy="1060682"/>
            </a:xfrm>
            <a:prstGeom prst="rect">
              <a:avLst/>
            </a:prstGeom>
          </p:spPr>
          <p:txBody>
            <a:bodyPr wrap="square">
              <a:spAutoFit/>
            </a:bodyPr>
            <a:lstStyle/>
            <a:p>
              <a:pPr algn="ctr" rtl="1">
                <a:lnSpc>
                  <a:spcPct val="150000"/>
                </a:lnSpc>
              </a:pPr>
              <a:r>
                <a:rPr lang="ar-SA" sz="2400" dirty="0">
                  <a:latin typeface="Sakkal Majalla" panose="02000000000000000000" pitchFamily="2" charset="-78"/>
                  <a:cs typeface="Sakkal Majalla" panose="02000000000000000000" pitchFamily="2" charset="-78"/>
                </a:rPr>
                <a:t>الموقع</a:t>
              </a:r>
            </a:p>
            <a:p>
              <a:pPr algn="ctr" rtl="1">
                <a:lnSpc>
                  <a:spcPct val="150000"/>
                </a:lnSpc>
              </a:pPr>
              <a:r>
                <a:rPr lang="ar-SA" sz="2400" dirty="0">
                  <a:latin typeface="Sakkal Majalla" panose="02000000000000000000" pitchFamily="2" charset="-78"/>
                  <a:cs typeface="Sakkal Majalla" panose="02000000000000000000" pitchFamily="2" charset="-78"/>
                </a:rPr>
                <a:t> الجغرافي</a:t>
              </a:r>
            </a:p>
          </p:txBody>
        </p:sp>
      </p:grpSp>
      <p:grpSp>
        <p:nvGrpSpPr>
          <p:cNvPr id="32" name="مجموعة 31">
            <a:extLst>
              <a:ext uri="{FF2B5EF4-FFF2-40B4-BE49-F238E27FC236}">
                <a16:creationId xmlns:a16="http://schemas.microsoft.com/office/drawing/2014/main" id="{2454A2A8-D758-4595-BA15-301882ED4AAE}"/>
              </a:ext>
            </a:extLst>
          </p:cNvPr>
          <p:cNvGrpSpPr/>
          <p:nvPr/>
        </p:nvGrpSpPr>
        <p:grpSpPr>
          <a:xfrm>
            <a:off x="8833499" y="3097569"/>
            <a:ext cx="1359119" cy="2508443"/>
            <a:chOff x="9736003" y="2958525"/>
            <a:chExt cx="1965674" cy="2216609"/>
          </a:xfrm>
        </p:grpSpPr>
        <p:grpSp>
          <p:nvGrpSpPr>
            <p:cNvPr id="33" name="مجموعة 32">
              <a:extLst>
                <a:ext uri="{FF2B5EF4-FFF2-40B4-BE49-F238E27FC236}">
                  <a16:creationId xmlns:a16="http://schemas.microsoft.com/office/drawing/2014/main" id="{D9A9353A-C21F-4C83-B7A2-663256519286}"/>
                </a:ext>
              </a:extLst>
            </p:cNvPr>
            <p:cNvGrpSpPr/>
            <p:nvPr/>
          </p:nvGrpSpPr>
          <p:grpSpPr>
            <a:xfrm>
              <a:off x="9797585" y="2958525"/>
              <a:ext cx="1814289" cy="2216609"/>
              <a:chOff x="9979989" y="2964233"/>
              <a:chExt cx="1814289" cy="2216609"/>
            </a:xfrm>
          </p:grpSpPr>
          <p:sp>
            <p:nvSpPr>
              <p:cNvPr id="35" name="مستطيل 34">
                <a:extLst>
                  <a:ext uri="{FF2B5EF4-FFF2-40B4-BE49-F238E27FC236}">
                    <a16:creationId xmlns:a16="http://schemas.microsoft.com/office/drawing/2014/main" id="{32EECFF9-1D39-473B-B0DC-ED16B3C02BC8}"/>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36" name="مثلث متساوي الساقين 35">
                <a:extLst>
                  <a:ext uri="{FF2B5EF4-FFF2-40B4-BE49-F238E27FC236}">
                    <a16:creationId xmlns:a16="http://schemas.microsoft.com/office/drawing/2014/main" id="{895527DB-4E73-4EA0-A09E-8B9647C5D3B4}"/>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37" name="مربع نص 36">
                <a:extLst>
                  <a:ext uri="{FF2B5EF4-FFF2-40B4-BE49-F238E27FC236}">
                    <a16:creationId xmlns:a16="http://schemas.microsoft.com/office/drawing/2014/main" id="{0BF93068-4730-4257-BA7C-6EF23252893A}"/>
                  </a:ext>
                </a:extLst>
              </p:cNvPr>
              <p:cNvSpPr txBox="1"/>
              <p:nvPr/>
            </p:nvSpPr>
            <p:spPr>
              <a:xfrm>
                <a:off x="10709005" y="4445865"/>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2</a:t>
                </a:r>
              </a:p>
            </p:txBody>
          </p:sp>
        </p:grpSp>
        <p:sp>
          <p:nvSpPr>
            <p:cNvPr id="34" name="مستطيل 33">
              <a:extLst>
                <a:ext uri="{FF2B5EF4-FFF2-40B4-BE49-F238E27FC236}">
                  <a16:creationId xmlns:a16="http://schemas.microsoft.com/office/drawing/2014/main" id="{5D5C5DF4-AE1D-4295-8EC4-7DC04F187F4A}"/>
                </a:ext>
              </a:extLst>
            </p:cNvPr>
            <p:cNvSpPr/>
            <p:nvPr/>
          </p:nvSpPr>
          <p:spPr>
            <a:xfrm>
              <a:off x="9736003" y="3134051"/>
              <a:ext cx="1965674" cy="1060682"/>
            </a:xfrm>
            <a:prstGeom prst="rect">
              <a:avLst/>
            </a:prstGeom>
          </p:spPr>
          <p:txBody>
            <a:bodyPr wrap="square">
              <a:spAutoFit/>
            </a:bodyPr>
            <a:lstStyle/>
            <a:p>
              <a:pPr algn="ctr" rtl="1">
                <a:lnSpc>
                  <a:spcPct val="150000"/>
                </a:lnSpc>
              </a:pPr>
              <a:r>
                <a:rPr lang="ar-SA" sz="2400" dirty="0">
                  <a:latin typeface="Sakkal Majalla" panose="02000000000000000000" pitchFamily="2" charset="-78"/>
                  <a:cs typeface="Sakkal Majalla" panose="02000000000000000000" pitchFamily="2" charset="-78"/>
                </a:rPr>
                <a:t>الموارد الطبيعية</a:t>
              </a:r>
            </a:p>
          </p:txBody>
        </p:sp>
      </p:grpSp>
      <p:grpSp>
        <p:nvGrpSpPr>
          <p:cNvPr id="38" name="مجموعة 37">
            <a:extLst>
              <a:ext uri="{FF2B5EF4-FFF2-40B4-BE49-F238E27FC236}">
                <a16:creationId xmlns:a16="http://schemas.microsoft.com/office/drawing/2014/main" id="{2A0E7D1C-4C2F-44E3-8A8A-CE9DAB941DAE}"/>
              </a:ext>
            </a:extLst>
          </p:cNvPr>
          <p:cNvGrpSpPr/>
          <p:nvPr/>
        </p:nvGrpSpPr>
        <p:grpSpPr>
          <a:xfrm>
            <a:off x="7512975" y="3075975"/>
            <a:ext cx="1254447" cy="2508446"/>
            <a:chOff x="9797585" y="2958525"/>
            <a:chExt cx="1814289" cy="2216609"/>
          </a:xfrm>
        </p:grpSpPr>
        <p:grpSp>
          <p:nvGrpSpPr>
            <p:cNvPr id="39" name="مجموعة 38">
              <a:extLst>
                <a:ext uri="{FF2B5EF4-FFF2-40B4-BE49-F238E27FC236}">
                  <a16:creationId xmlns:a16="http://schemas.microsoft.com/office/drawing/2014/main" id="{8C60403D-6C1D-4E39-AC78-F82D0750B5B7}"/>
                </a:ext>
              </a:extLst>
            </p:cNvPr>
            <p:cNvGrpSpPr/>
            <p:nvPr/>
          </p:nvGrpSpPr>
          <p:grpSpPr>
            <a:xfrm>
              <a:off x="9797585" y="2958525"/>
              <a:ext cx="1814289" cy="2216609"/>
              <a:chOff x="9979989" y="2964233"/>
              <a:chExt cx="1814289" cy="2216609"/>
            </a:xfrm>
          </p:grpSpPr>
          <p:sp>
            <p:nvSpPr>
              <p:cNvPr id="41" name="مستطيل 40">
                <a:extLst>
                  <a:ext uri="{FF2B5EF4-FFF2-40B4-BE49-F238E27FC236}">
                    <a16:creationId xmlns:a16="http://schemas.microsoft.com/office/drawing/2014/main" id="{4CCE5F70-A549-4404-96F0-13BE0FD2E26C}"/>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42" name="مثلث متساوي الساقين 41">
                <a:extLst>
                  <a:ext uri="{FF2B5EF4-FFF2-40B4-BE49-F238E27FC236}">
                    <a16:creationId xmlns:a16="http://schemas.microsoft.com/office/drawing/2014/main" id="{A2CF6F7F-E573-43C1-8A58-A83490EA5BF8}"/>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43" name="مربع نص 42">
                <a:extLst>
                  <a:ext uri="{FF2B5EF4-FFF2-40B4-BE49-F238E27FC236}">
                    <a16:creationId xmlns:a16="http://schemas.microsoft.com/office/drawing/2014/main" id="{A6AEA960-A1DD-43B6-83DE-0B33BC89C9EA}"/>
                  </a:ext>
                </a:extLst>
              </p:cNvPr>
              <p:cNvSpPr txBox="1"/>
              <p:nvPr/>
            </p:nvSpPr>
            <p:spPr>
              <a:xfrm>
                <a:off x="10678646" y="4464945"/>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3</a:t>
                </a:r>
              </a:p>
            </p:txBody>
          </p:sp>
        </p:grpSp>
        <p:sp>
          <p:nvSpPr>
            <p:cNvPr id="40" name="مستطيل 39">
              <a:extLst>
                <a:ext uri="{FF2B5EF4-FFF2-40B4-BE49-F238E27FC236}">
                  <a16:creationId xmlns:a16="http://schemas.microsoft.com/office/drawing/2014/main" id="{417C6F08-BB3C-46EA-8262-4037E48151A4}"/>
                </a:ext>
              </a:extLst>
            </p:cNvPr>
            <p:cNvSpPr/>
            <p:nvPr/>
          </p:nvSpPr>
          <p:spPr>
            <a:xfrm>
              <a:off x="9857056" y="3010644"/>
              <a:ext cx="1695345" cy="1835793"/>
            </a:xfrm>
            <a:prstGeom prst="rect">
              <a:avLst/>
            </a:prstGeom>
          </p:spPr>
          <p:txBody>
            <a:bodyPr wrap="square">
              <a:spAutoFit/>
            </a:bodyPr>
            <a:lstStyle/>
            <a:p>
              <a:pPr algn="ctr" rtl="1" eaLnBrk="0" hangingPunct="0"/>
              <a:r>
                <a:rPr lang="ar-SA" sz="2400" dirty="0">
                  <a:latin typeface="Sakkal Majalla" panose="02000000000000000000" pitchFamily="2" charset="-78"/>
                  <a:cs typeface="Sakkal Majalla" panose="02000000000000000000" pitchFamily="2" charset="-78"/>
                </a:rPr>
                <a:t>الاستقرار الاقتصادي والسياسي والاجتماعي</a:t>
              </a:r>
            </a:p>
            <a:p>
              <a:pPr algn="ctr" rtl="1" eaLnBrk="0" hangingPunct="0">
                <a:lnSpc>
                  <a:spcPct val="150000"/>
                </a:lnSpc>
              </a:pPr>
              <a:endParaRPr lang="ar-EG" sz="2400" dirty="0">
                <a:latin typeface="Sakkal Majalla" panose="02000000000000000000" pitchFamily="2" charset="-78"/>
                <a:cs typeface="Sakkal Majalla" panose="02000000000000000000" pitchFamily="2" charset="-78"/>
              </a:endParaRPr>
            </a:p>
          </p:txBody>
        </p:sp>
      </p:grpSp>
      <p:grpSp>
        <p:nvGrpSpPr>
          <p:cNvPr id="44" name="مجموعة 43">
            <a:extLst>
              <a:ext uri="{FF2B5EF4-FFF2-40B4-BE49-F238E27FC236}">
                <a16:creationId xmlns:a16="http://schemas.microsoft.com/office/drawing/2014/main" id="{CBD36EEC-42FC-435A-A13B-C2CE813EE38A}"/>
              </a:ext>
            </a:extLst>
          </p:cNvPr>
          <p:cNvGrpSpPr/>
          <p:nvPr/>
        </p:nvGrpSpPr>
        <p:grpSpPr>
          <a:xfrm>
            <a:off x="6058548" y="3097292"/>
            <a:ext cx="1359119" cy="2497681"/>
            <a:chOff x="9727974" y="2958525"/>
            <a:chExt cx="1965674" cy="2207099"/>
          </a:xfrm>
        </p:grpSpPr>
        <p:grpSp>
          <p:nvGrpSpPr>
            <p:cNvPr id="45" name="مجموعة 44">
              <a:extLst>
                <a:ext uri="{FF2B5EF4-FFF2-40B4-BE49-F238E27FC236}">
                  <a16:creationId xmlns:a16="http://schemas.microsoft.com/office/drawing/2014/main" id="{724798BD-7E14-4196-9C7C-EA75A9C3F385}"/>
                </a:ext>
              </a:extLst>
            </p:cNvPr>
            <p:cNvGrpSpPr/>
            <p:nvPr/>
          </p:nvGrpSpPr>
          <p:grpSpPr>
            <a:xfrm>
              <a:off x="9797585" y="2958525"/>
              <a:ext cx="1814289" cy="2207099"/>
              <a:chOff x="9979989" y="2964233"/>
              <a:chExt cx="1814289" cy="2207099"/>
            </a:xfrm>
          </p:grpSpPr>
          <p:sp>
            <p:nvSpPr>
              <p:cNvPr id="47" name="مستطيل 46">
                <a:extLst>
                  <a:ext uri="{FF2B5EF4-FFF2-40B4-BE49-F238E27FC236}">
                    <a16:creationId xmlns:a16="http://schemas.microsoft.com/office/drawing/2014/main" id="{25692065-BE13-42CA-985E-175D372F4569}"/>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48" name="مثلث متساوي الساقين 47">
                <a:extLst>
                  <a:ext uri="{FF2B5EF4-FFF2-40B4-BE49-F238E27FC236}">
                    <a16:creationId xmlns:a16="http://schemas.microsoft.com/office/drawing/2014/main" id="{838B5C7D-D10C-4AAD-B664-85288FB225B8}"/>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49" name="مربع نص 48">
                <a:extLst>
                  <a:ext uri="{FF2B5EF4-FFF2-40B4-BE49-F238E27FC236}">
                    <a16:creationId xmlns:a16="http://schemas.microsoft.com/office/drawing/2014/main" id="{AE224E2D-1BC0-4F50-AE75-6A7A25270987}"/>
                  </a:ext>
                </a:extLst>
              </p:cNvPr>
              <p:cNvSpPr txBox="1"/>
              <p:nvPr/>
            </p:nvSpPr>
            <p:spPr>
              <a:xfrm>
                <a:off x="10639317" y="4447157"/>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4</a:t>
                </a:r>
              </a:p>
            </p:txBody>
          </p:sp>
        </p:grpSp>
        <p:sp>
          <p:nvSpPr>
            <p:cNvPr id="46" name="مستطيل 45">
              <a:extLst>
                <a:ext uri="{FF2B5EF4-FFF2-40B4-BE49-F238E27FC236}">
                  <a16:creationId xmlns:a16="http://schemas.microsoft.com/office/drawing/2014/main" id="{5382F0B7-2B09-41B9-8B5E-9C54EC457E6A}"/>
                </a:ext>
              </a:extLst>
            </p:cNvPr>
            <p:cNvSpPr/>
            <p:nvPr/>
          </p:nvSpPr>
          <p:spPr>
            <a:xfrm>
              <a:off x="9727974" y="3111425"/>
              <a:ext cx="1965674" cy="1550226"/>
            </a:xfrm>
            <a:prstGeom prst="rect">
              <a:avLst/>
            </a:prstGeom>
          </p:spPr>
          <p:txBody>
            <a:bodyPr wrap="square">
              <a:spAutoFit/>
            </a:bodyPr>
            <a:lstStyle/>
            <a:p>
              <a:pPr algn="ctr" rtl="1" eaLnBrk="0" hangingPunct="0">
                <a:lnSpc>
                  <a:spcPct val="150000"/>
                </a:lnSpc>
              </a:pPr>
              <a:r>
                <a:rPr lang="ar-SA" sz="2400" dirty="0">
                  <a:latin typeface="Sakkal Majalla" panose="02000000000000000000" pitchFamily="2" charset="-78"/>
                  <a:cs typeface="Sakkal Majalla" panose="02000000000000000000" pitchFamily="2" charset="-78"/>
                </a:rPr>
                <a:t>القوى</a:t>
              </a:r>
            </a:p>
            <a:p>
              <a:pPr algn="ctr" rtl="1" eaLnBrk="0" hangingPunct="0">
                <a:lnSpc>
                  <a:spcPct val="150000"/>
                </a:lnSpc>
              </a:pPr>
              <a:r>
                <a:rPr lang="ar-SA" sz="2400" dirty="0">
                  <a:latin typeface="Sakkal Majalla" panose="02000000000000000000" pitchFamily="2" charset="-78"/>
                  <a:cs typeface="Sakkal Majalla" panose="02000000000000000000" pitchFamily="2" charset="-78"/>
                </a:rPr>
                <a:t> العاملة</a:t>
              </a:r>
            </a:p>
            <a:p>
              <a:pPr algn="ctr" rtl="1" eaLnBrk="0" hangingPunct="0">
                <a:lnSpc>
                  <a:spcPct val="150000"/>
                </a:lnSpc>
              </a:pPr>
              <a:endParaRPr lang="ar-EG" sz="2400" dirty="0">
                <a:latin typeface="Sakkal Majalla" panose="02000000000000000000" pitchFamily="2" charset="-78"/>
                <a:cs typeface="Sakkal Majalla" panose="02000000000000000000" pitchFamily="2" charset="-78"/>
              </a:endParaRPr>
            </a:p>
          </p:txBody>
        </p:sp>
      </p:grpSp>
      <p:grpSp>
        <p:nvGrpSpPr>
          <p:cNvPr id="50" name="مجموعة 49">
            <a:extLst>
              <a:ext uri="{FF2B5EF4-FFF2-40B4-BE49-F238E27FC236}">
                <a16:creationId xmlns:a16="http://schemas.microsoft.com/office/drawing/2014/main" id="{128920FE-A840-476B-BCCB-C5762819D37A}"/>
              </a:ext>
            </a:extLst>
          </p:cNvPr>
          <p:cNvGrpSpPr/>
          <p:nvPr/>
        </p:nvGrpSpPr>
        <p:grpSpPr>
          <a:xfrm>
            <a:off x="4712201" y="3072178"/>
            <a:ext cx="1281396" cy="2501398"/>
            <a:chOff x="9787314" y="2938007"/>
            <a:chExt cx="1853266" cy="2210384"/>
          </a:xfrm>
        </p:grpSpPr>
        <p:grpSp>
          <p:nvGrpSpPr>
            <p:cNvPr id="51" name="مجموعة 50">
              <a:extLst>
                <a:ext uri="{FF2B5EF4-FFF2-40B4-BE49-F238E27FC236}">
                  <a16:creationId xmlns:a16="http://schemas.microsoft.com/office/drawing/2014/main" id="{1C1B7B14-137A-4F8F-BF5A-DF9FA86926B8}"/>
                </a:ext>
              </a:extLst>
            </p:cNvPr>
            <p:cNvGrpSpPr/>
            <p:nvPr/>
          </p:nvGrpSpPr>
          <p:grpSpPr>
            <a:xfrm>
              <a:off x="9797585" y="2958525"/>
              <a:ext cx="1814289" cy="2189866"/>
              <a:chOff x="9979989" y="2964233"/>
              <a:chExt cx="1814289" cy="2189866"/>
            </a:xfrm>
          </p:grpSpPr>
          <p:sp>
            <p:nvSpPr>
              <p:cNvPr id="53" name="مستطيل 52">
                <a:extLst>
                  <a:ext uri="{FF2B5EF4-FFF2-40B4-BE49-F238E27FC236}">
                    <a16:creationId xmlns:a16="http://schemas.microsoft.com/office/drawing/2014/main" id="{FA942BE2-CA25-4DEF-A812-D498F14C6A03}"/>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54" name="مثلث متساوي الساقين 53">
                <a:extLst>
                  <a:ext uri="{FF2B5EF4-FFF2-40B4-BE49-F238E27FC236}">
                    <a16:creationId xmlns:a16="http://schemas.microsoft.com/office/drawing/2014/main" id="{8F809741-ABE5-4874-AB50-682AC7289E55}"/>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55" name="مربع نص 54">
                <a:extLst>
                  <a:ext uri="{FF2B5EF4-FFF2-40B4-BE49-F238E27FC236}">
                    <a16:creationId xmlns:a16="http://schemas.microsoft.com/office/drawing/2014/main" id="{0D04C273-0339-427D-BB27-2F56659CD5B0}"/>
                  </a:ext>
                </a:extLst>
              </p:cNvPr>
              <p:cNvSpPr txBox="1"/>
              <p:nvPr/>
            </p:nvSpPr>
            <p:spPr>
              <a:xfrm>
                <a:off x="10660370" y="4428258"/>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5</a:t>
                </a:r>
              </a:p>
            </p:txBody>
          </p:sp>
        </p:grpSp>
        <p:sp>
          <p:nvSpPr>
            <p:cNvPr id="52" name="مستطيل 51">
              <a:extLst>
                <a:ext uri="{FF2B5EF4-FFF2-40B4-BE49-F238E27FC236}">
                  <a16:creationId xmlns:a16="http://schemas.microsoft.com/office/drawing/2014/main" id="{14974B2E-640A-488B-A48F-4E5600E78D01}"/>
                </a:ext>
              </a:extLst>
            </p:cNvPr>
            <p:cNvSpPr/>
            <p:nvPr/>
          </p:nvSpPr>
          <p:spPr>
            <a:xfrm>
              <a:off x="9787314" y="2938007"/>
              <a:ext cx="1853266" cy="1550227"/>
            </a:xfrm>
            <a:prstGeom prst="rect">
              <a:avLst/>
            </a:prstGeom>
          </p:spPr>
          <p:txBody>
            <a:bodyPr wrap="square">
              <a:spAutoFit/>
            </a:bodyPr>
            <a:lstStyle/>
            <a:p>
              <a:pPr algn="ctr" rtl="1">
                <a:lnSpc>
                  <a:spcPct val="150000"/>
                </a:lnSpc>
              </a:pPr>
              <a:r>
                <a:rPr lang="ar-SA" sz="2400" dirty="0">
                  <a:latin typeface="Sakkal Majalla" panose="02000000000000000000" pitchFamily="2" charset="-78"/>
                  <a:cs typeface="Sakkal Majalla" panose="02000000000000000000" pitchFamily="2" charset="-78"/>
                </a:rPr>
                <a:t>الأجور والقوة الشرائية</a:t>
              </a:r>
            </a:p>
          </p:txBody>
        </p:sp>
      </p:grpSp>
      <p:sp>
        <p:nvSpPr>
          <p:cNvPr id="10" name="مستطيل 9">
            <a:extLst>
              <a:ext uri="{FF2B5EF4-FFF2-40B4-BE49-F238E27FC236}">
                <a16:creationId xmlns:a16="http://schemas.microsoft.com/office/drawing/2014/main" id="{01091944-908B-4B45-8323-9A3BEE98767E}"/>
              </a:ext>
            </a:extLst>
          </p:cNvPr>
          <p:cNvSpPr/>
          <p:nvPr/>
        </p:nvSpPr>
        <p:spPr>
          <a:xfrm>
            <a:off x="7333813" y="2234156"/>
            <a:ext cx="4092651" cy="523220"/>
          </a:xfrm>
          <a:prstGeom prst="rect">
            <a:avLst/>
          </a:prstGeom>
        </p:spPr>
        <p:txBody>
          <a:bodyPr wrap="square">
            <a:spAutoFit/>
          </a:bodyPr>
          <a:lstStyle/>
          <a:p>
            <a:pPr algn="r"/>
            <a:r>
              <a:rPr lang="ar-SA" sz="2800" b="1" dirty="0">
                <a:solidFill>
                  <a:schemeClr val="accent1">
                    <a:lumMod val="60000"/>
                    <a:lumOff val="40000"/>
                  </a:schemeClr>
                </a:solidFill>
                <a:latin typeface="Sakkal Majalla" panose="02000000000000000000" pitchFamily="2" charset="-78"/>
                <a:cs typeface="Sakkal Majalla" panose="02000000000000000000" pitchFamily="2" charset="-78"/>
              </a:rPr>
              <a:t>العوامل التي تشكل البيئة الاستثمارية:</a:t>
            </a:r>
          </a:p>
        </p:txBody>
      </p:sp>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grpSp>
        <p:nvGrpSpPr>
          <p:cNvPr id="58" name="مجموعة 57">
            <a:extLst>
              <a:ext uri="{FF2B5EF4-FFF2-40B4-BE49-F238E27FC236}">
                <a16:creationId xmlns:a16="http://schemas.microsoft.com/office/drawing/2014/main" id="{93B992E5-904B-4A1F-9AF1-91FFC08B4F5C}"/>
              </a:ext>
            </a:extLst>
          </p:cNvPr>
          <p:cNvGrpSpPr/>
          <p:nvPr/>
        </p:nvGrpSpPr>
        <p:grpSpPr>
          <a:xfrm>
            <a:off x="3344672" y="3093244"/>
            <a:ext cx="1302577" cy="2508443"/>
            <a:chOff x="9797585" y="2958525"/>
            <a:chExt cx="1883899" cy="2216609"/>
          </a:xfrm>
        </p:grpSpPr>
        <p:grpSp>
          <p:nvGrpSpPr>
            <p:cNvPr id="59" name="مجموعة 58">
              <a:extLst>
                <a:ext uri="{FF2B5EF4-FFF2-40B4-BE49-F238E27FC236}">
                  <a16:creationId xmlns:a16="http://schemas.microsoft.com/office/drawing/2014/main" id="{81594FC9-82D6-4D45-AF25-E0D265C842FE}"/>
                </a:ext>
              </a:extLst>
            </p:cNvPr>
            <p:cNvGrpSpPr/>
            <p:nvPr/>
          </p:nvGrpSpPr>
          <p:grpSpPr>
            <a:xfrm>
              <a:off x="9797585" y="2958525"/>
              <a:ext cx="1814289" cy="2216609"/>
              <a:chOff x="9979989" y="2964233"/>
              <a:chExt cx="1814289" cy="2216609"/>
            </a:xfrm>
          </p:grpSpPr>
          <p:sp>
            <p:nvSpPr>
              <p:cNvPr id="61" name="مستطيل 60">
                <a:extLst>
                  <a:ext uri="{FF2B5EF4-FFF2-40B4-BE49-F238E27FC236}">
                    <a16:creationId xmlns:a16="http://schemas.microsoft.com/office/drawing/2014/main" id="{56D516A4-1824-42B2-9B53-FA459B0EBB9B}"/>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62" name="مثلث متساوي الساقين 61">
                <a:extLst>
                  <a:ext uri="{FF2B5EF4-FFF2-40B4-BE49-F238E27FC236}">
                    <a16:creationId xmlns:a16="http://schemas.microsoft.com/office/drawing/2014/main" id="{F8ACE673-6592-4943-AC11-3EB0BE48B729}"/>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63" name="مربع نص 62">
                <a:extLst>
                  <a:ext uri="{FF2B5EF4-FFF2-40B4-BE49-F238E27FC236}">
                    <a16:creationId xmlns:a16="http://schemas.microsoft.com/office/drawing/2014/main" id="{45A7AA88-941A-4602-B8E3-0C217181B312}"/>
                  </a:ext>
                </a:extLst>
              </p:cNvPr>
              <p:cNvSpPr txBox="1"/>
              <p:nvPr/>
            </p:nvSpPr>
            <p:spPr>
              <a:xfrm>
                <a:off x="10677818" y="4475341"/>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3</a:t>
                </a:r>
              </a:p>
            </p:txBody>
          </p:sp>
        </p:grpSp>
        <p:sp>
          <p:nvSpPr>
            <p:cNvPr id="60" name="مستطيل 59">
              <a:extLst>
                <a:ext uri="{FF2B5EF4-FFF2-40B4-BE49-F238E27FC236}">
                  <a16:creationId xmlns:a16="http://schemas.microsoft.com/office/drawing/2014/main" id="{94D8725F-A746-49B7-81EA-E63356E6C233}"/>
                </a:ext>
              </a:extLst>
            </p:cNvPr>
            <p:cNvSpPr/>
            <p:nvPr/>
          </p:nvSpPr>
          <p:spPr>
            <a:xfrm>
              <a:off x="9986139" y="3195453"/>
              <a:ext cx="1695345" cy="1550226"/>
            </a:xfrm>
            <a:prstGeom prst="rect">
              <a:avLst/>
            </a:prstGeom>
          </p:spPr>
          <p:txBody>
            <a:bodyPr wrap="square">
              <a:spAutoFit/>
            </a:bodyPr>
            <a:lstStyle/>
            <a:p>
              <a:pPr algn="ctr" rtl="1" eaLnBrk="0" hangingPunct="0">
                <a:lnSpc>
                  <a:spcPct val="150000"/>
                </a:lnSpc>
              </a:pPr>
              <a:r>
                <a:rPr lang="ar-SA" sz="2400" dirty="0">
                  <a:latin typeface="Sakkal Majalla" panose="02000000000000000000" pitchFamily="2" charset="-78"/>
                  <a:cs typeface="Sakkal Majalla" panose="02000000000000000000" pitchFamily="2" charset="-78"/>
                </a:rPr>
                <a:t>النظام الضريبي</a:t>
              </a:r>
            </a:p>
            <a:p>
              <a:pPr algn="ctr" rtl="1" eaLnBrk="0" hangingPunct="0">
                <a:lnSpc>
                  <a:spcPct val="150000"/>
                </a:lnSpc>
              </a:pPr>
              <a:endParaRPr lang="ar-EG" sz="2400" dirty="0">
                <a:latin typeface="Sakkal Majalla" panose="02000000000000000000" pitchFamily="2" charset="-78"/>
                <a:cs typeface="Sakkal Majalla" panose="02000000000000000000" pitchFamily="2" charset="-78"/>
              </a:endParaRPr>
            </a:p>
          </p:txBody>
        </p:sp>
      </p:grpSp>
      <p:grpSp>
        <p:nvGrpSpPr>
          <p:cNvPr id="64" name="مجموعة 63">
            <a:extLst>
              <a:ext uri="{FF2B5EF4-FFF2-40B4-BE49-F238E27FC236}">
                <a16:creationId xmlns:a16="http://schemas.microsoft.com/office/drawing/2014/main" id="{7459F4EB-B03D-4E40-A5CF-2C9BC2AAF140}"/>
              </a:ext>
            </a:extLst>
          </p:cNvPr>
          <p:cNvGrpSpPr/>
          <p:nvPr/>
        </p:nvGrpSpPr>
        <p:grpSpPr>
          <a:xfrm>
            <a:off x="1900754" y="3072178"/>
            <a:ext cx="1359119" cy="2550821"/>
            <a:chOff x="9722207" y="2911567"/>
            <a:chExt cx="1965674" cy="2254057"/>
          </a:xfrm>
        </p:grpSpPr>
        <p:grpSp>
          <p:nvGrpSpPr>
            <p:cNvPr id="65" name="مجموعة 64">
              <a:extLst>
                <a:ext uri="{FF2B5EF4-FFF2-40B4-BE49-F238E27FC236}">
                  <a16:creationId xmlns:a16="http://schemas.microsoft.com/office/drawing/2014/main" id="{6EC35522-6845-4A0E-B186-C1AB7E6C152D}"/>
                </a:ext>
              </a:extLst>
            </p:cNvPr>
            <p:cNvGrpSpPr/>
            <p:nvPr/>
          </p:nvGrpSpPr>
          <p:grpSpPr>
            <a:xfrm>
              <a:off x="9797585" y="2958525"/>
              <a:ext cx="1814289" cy="2207099"/>
              <a:chOff x="9979989" y="2964233"/>
              <a:chExt cx="1814289" cy="2207099"/>
            </a:xfrm>
          </p:grpSpPr>
          <p:sp>
            <p:nvSpPr>
              <p:cNvPr id="67" name="مستطيل 66">
                <a:extLst>
                  <a:ext uri="{FF2B5EF4-FFF2-40B4-BE49-F238E27FC236}">
                    <a16:creationId xmlns:a16="http://schemas.microsoft.com/office/drawing/2014/main" id="{DD3E3877-8B4B-4521-B632-DF4612A23EA3}"/>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68" name="مثلث متساوي الساقين 67">
                <a:extLst>
                  <a:ext uri="{FF2B5EF4-FFF2-40B4-BE49-F238E27FC236}">
                    <a16:creationId xmlns:a16="http://schemas.microsoft.com/office/drawing/2014/main" id="{4EADD08C-B2C8-4813-9CDC-F14EF908F720}"/>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69" name="مربع نص 68">
                <a:extLst>
                  <a:ext uri="{FF2B5EF4-FFF2-40B4-BE49-F238E27FC236}">
                    <a16:creationId xmlns:a16="http://schemas.microsoft.com/office/drawing/2014/main" id="{EF1EAF07-4CC1-4C2D-8CCA-D4D0761342F3}"/>
                  </a:ext>
                </a:extLst>
              </p:cNvPr>
              <p:cNvSpPr txBox="1"/>
              <p:nvPr/>
            </p:nvSpPr>
            <p:spPr>
              <a:xfrm>
                <a:off x="10652033" y="4474105"/>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4</a:t>
                </a:r>
              </a:p>
            </p:txBody>
          </p:sp>
        </p:grpSp>
        <p:sp>
          <p:nvSpPr>
            <p:cNvPr id="66" name="مستطيل 65">
              <a:extLst>
                <a:ext uri="{FF2B5EF4-FFF2-40B4-BE49-F238E27FC236}">
                  <a16:creationId xmlns:a16="http://schemas.microsoft.com/office/drawing/2014/main" id="{210E2995-4FB5-4D91-ABC6-DCD030C0F79B}"/>
                </a:ext>
              </a:extLst>
            </p:cNvPr>
            <p:cNvSpPr/>
            <p:nvPr/>
          </p:nvSpPr>
          <p:spPr>
            <a:xfrm>
              <a:off x="9722207" y="2911567"/>
              <a:ext cx="1965674" cy="1550226"/>
            </a:xfrm>
            <a:prstGeom prst="rect">
              <a:avLst/>
            </a:prstGeom>
          </p:spPr>
          <p:txBody>
            <a:bodyPr wrap="square">
              <a:spAutoFit/>
            </a:bodyPr>
            <a:lstStyle/>
            <a:p>
              <a:pPr algn="ctr" rtl="1" eaLnBrk="0" hangingPunct="0">
                <a:lnSpc>
                  <a:spcPct val="150000"/>
                </a:lnSpc>
              </a:pPr>
              <a:r>
                <a:rPr lang="ar-SA" sz="2400" dirty="0">
                  <a:latin typeface="Sakkal Majalla" panose="02000000000000000000" pitchFamily="2" charset="-78"/>
                  <a:cs typeface="Sakkal Majalla" panose="02000000000000000000" pitchFamily="2" charset="-78"/>
                </a:rPr>
                <a:t>البيئة التشريعية والقانونية</a:t>
              </a:r>
            </a:p>
          </p:txBody>
        </p:sp>
      </p:grpSp>
      <p:grpSp>
        <p:nvGrpSpPr>
          <p:cNvPr id="70" name="مجموعة 69">
            <a:extLst>
              <a:ext uri="{FF2B5EF4-FFF2-40B4-BE49-F238E27FC236}">
                <a16:creationId xmlns:a16="http://schemas.microsoft.com/office/drawing/2014/main" id="{8F5E9036-9FF5-4457-B3C9-B7FFB821DDC7}"/>
              </a:ext>
            </a:extLst>
          </p:cNvPr>
          <p:cNvGrpSpPr/>
          <p:nvPr/>
        </p:nvGrpSpPr>
        <p:grpSpPr>
          <a:xfrm>
            <a:off x="565500" y="3123425"/>
            <a:ext cx="1254447" cy="2478179"/>
            <a:chOff x="9797585" y="2958525"/>
            <a:chExt cx="1814289" cy="2189866"/>
          </a:xfrm>
        </p:grpSpPr>
        <p:grpSp>
          <p:nvGrpSpPr>
            <p:cNvPr id="71" name="مجموعة 70">
              <a:extLst>
                <a:ext uri="{FF2B5EF4-FFF2-40B4-BE49-F238E27FC236}">
                  <a16:creationId xmlns:a16="http://schemas.microsoft.com/office/drawing/2014/main" id="{C8549A3A-7DAF-40B3-89EF-B1023DACD303}"/>
                </a:ext>
              </a:extLst>
            </p:cNvPr>
            <p:cNvGrpSpPr/>
            <p:nvPr/>
          </p:nvGrpSpPr>
          <p:grpSpPr>
            <a:xfrm>
              <a:off x="9797585" y="2958525"/>
              <a:ext cx="1814289" cy="2189866"/>
              <a:chOff x="9979989" y="2964233"/>
              <a:chExt cx="1814289" cy="2189866"/>
            </a:xfrm>
          </p:grpSpPr>
          <p:sp>
            <p:nvSpPr>
              <p:cNvPr id="73" name="مستطيل 72">
                <a:extLst>
                  <a:ext uri="{FF2B5EF4-FFF2-40B4-BE49-F238E27FC236}">
                    <a16:creationId xmlns:a16="http://schemas.microsoft.com/office/drawing/2014/main" id="{074CB1CB-C0DC-4BC2-8EC8-C98A3A5C848D}"/>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74" name="مثلث متساوي الساقين 73">
                <a:extLst>
                  <a:ext uri="{FF2B5EF4-FFF2-40B4-BE49-F238E27FC236}">
                    <a16:creationId xmlns:a16="http://schemas.microsoft.com/office/drawing/2014/main" id="{A245F597-EFAC-4B62-AF88-0E9D55F3D1F4}"/>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150000"/>
                  </a:lnSpc>
                </a:pPr>
                <a:endParaRPr lang="ar-SA" sz="2400" dirty="0">
                  <a:latin typeface="Sakkal Majalla" panose="02000000000000000000" pitchFamily="2" charset="-78"/>
                  <a:cs typeface="Sakkal Majalla" panose="02000000000000000000" pitchFamily="2" charset="-78"/>
                </a:endParaRPr>
              </a:p>
            </p:txBody>
          </p:sp>
          <p:sp>
            <p:nvSpPr>
              <p:cNvPr id="75" name="مربع نص 74">
                <a:extLst>
                  <a:ext uri="{FF2B5EF4-FFF2-40B4-BE49-F238E27FC236}">
                    <a16:creationId xmlns:a16="http://schemas.microsoft.com/office/drawing/2014/main" id="{18F552E3-C020-42CA-9BED-D8B0EFAD6302}"/>
                  </a:ext>
                </a:extLst>
              </p:cNvPr>
              <p:cNvSpPr txBox="1"/>
              <p:nvPr/>
            </p:nvSpPr>
            <p:spPr>
              <a:xfrm>
                <a:off x="10660364" y="4415497"/>
                <a:ext cx="454870" cy="571136"/>
              </a:xfrm>
              <a:prstGeom prst="rect">
                <a:avLst/>
              </a:prstGeom>
              <a:noFill/>
            </p:spPr>
            <p:txBody>
              <a:bodyPr wrap="none" rtlCol="1">
                <a:spAutoFit/>
              </a:bodyPr>
              <a:lstStyle/>
              <a:p>
                <a:pPr algn="ctr" rtl="1">
                  <a:lnSpc>
                    <a:spcPct val="150000"/>
                  </a:lnSpc>
                </a:pPr>
                <a:r>
                  <a:rPr lang="ar-SA" sz="2400" dirty="0">
                    <a:solidFill>
                      <a:schemeClr val="bg1"/>
                    </a:solidFill>
                    <a:latin typeface="Sakkal Majalla" panose="02000000000000000000" pitchFamily="2" charset="-78"/>
                    <a:cs typeface="Sakkal Majalla" panose="02000000000000000000" pitchFamily="2" charset="-78"/>
                  </a:rPr>
                  <a:t>5</a:t>
                </a:r>
              </a:p>
            </p:txBody>
          </p:sp>
        </p:grpSp>
        <p:sp>
          <p:nvSpPr>
            <p:cNvPr id="72" name="مستطيل 71">
              <a:extLst>
                <a:ext uri="{FF2B5EF4-FFF2-40B4-BE49-F238E27FC236}">
                  <a16:creationId xmlns:a16="http://schemas.microsoft.com/office/drawing/2014/main" id="{78AA0ACB-0727-4DA9-99AC-119C26CD31F1}"/>
                </a:ext>
              </a:extLst>
            </p:cNvPr>
            <p:cNvSpPr/>
            <p:nvPr/>
          </p:nvSpPr>
          <p:spPr>
            <a:xfrm>
              <a:off x="9821984" y="3191297"/>
              <a:ext cx="1642287" cy="1060682"/>
            </a:xfrm>
            <a:prstGeom prst="rect">
              <a:avLst/>
            </a:prstGeom>
          </p:spPr>
          <p:txBody>
            <a:bodyPr wrap="square">
              <a:spAutoFit/>
            </a:bodyPr>
            <a:lstStyle/>
            <a:p>
              <a:pPr algn="ctr" rtl="1">
                <a:lnSpc>
                  <a:spcPct val="150000"/>
                </a:lnSpc>
              </a:pPr>
              <a:r>
                <a:rPr lang="ar-SA" sz="2400" dirty="0">
                  <a:latin typeface="Sakkal Majalla" panose="02000000000000000000" pitchFamily="2" charset="-78"/>
                  <a:cs typeface="Sakkal Majalla" panose="02000000000000000000" pitchFamily="2" charset="-78"/>
                </a:rPr>
                <a:t>البنية التحتية</a:t>
              </a:r>
            </a:p>
          </p:txBody>
        </p:sp>
      </p:grpSp>
      <p:pic>
        <p:nvPicPr>
          <p:cNvPr id="76" name="Picture 2" descr="Sponsor Investment Icon Png Color">
            <a:extLst>
              <a:ext uri="{FF2B5EF4-FFF2-40B4-BE49-F238E27FC236}">
                <a16:creationId xmlns:a16="http://schemas.microsoft.com/office/drawing/2014/main" id="{F7836A6D-740D-4837-8047-C9024E81F95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08253" y="1169200"/>
            <a:ext cx="581643" cy="5201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572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456255"/>
            <a:ext cx="3498979" cy="2456442"/>
          </a:xfrm>
        </p:spPr>
        <p:txBody>
          <a:bodyPr/>
          <a:lstStyle/>
          <a:p>
            <a:endParaRPr lang="ar-SA" dirty="0"/>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644085" y="1652277"/>
            <a:ext cx="3071638"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477895" y="2542844"/>
            <a:ext cx="3404019"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أولا:</a:t>
            </a:r>
          </a:p>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 الموقع الجغرافي</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375544" y="2873744"/>
            <a:ext cx="6773212" cy="1754326"/>
          </a:xfrm>
          <a:prstGeom prst="rect">
            <a:avLst/>
          </a:prstGeom>
        </p:spPr>
        <p:txBody>
          <a:bodyPr wrap="square">
            <a:spAutoFit/>
          </a:bodyPr>
          <a:lstStyle/>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يعتبر من أهم العوامل المؤثرة على الاستثمار والمحددة لاتجاهاته , فهو يؤثر عليه من خلال </a:t>
            </a:r>
            <a:r>
              <a:rPr lang="ar-SA" sz="2400" b="1" dirty="0">
                <a:solidFill>
                  <a:srgbClr val="F4661E"/>
                </a:solidFill>
                <a:latin typeface="Sakkal Majalla" panose="02000000000000000000" pitchFamily="2" charset="-78"/>
                <a:cs typeface="Sakkal Majalla" panose="02000000000000000000" pitchFamily="2" charset="-78"/>
              </a:rPr>
              <a:t>المزايا النسبية </a:t>
            </a:r>
            <a:r>
              <a:rPr lang="ar-SA" sz="2400" dirty="0">
                <a:latin typeface="Sakkal Majalla" panose="02000000000000000000" pitchFamily="2" charset="-78"/>
                <a:cs typeface="Sakkal Majalla" panose="02000000000000000000" pitchFamily="2" charset="-78"/>
              </a:rPr>
              <a:t>التي تتوافر فيه لجهة الوصول إلى الأسواق الاستهلاكية .</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4942247" y="819772"/>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2050" name="Picture 2" descr="Map - Free interface icons">
            <a:extLst>
              <a:ext uri="{FF2B5EF4-FFF2-40B4-BE49-F238E27FC236}">
                <a16:creationId xmlns:a16="http://schemas.microsoft.com/office/drawing/2014/main" id="{C0ED28B1-45FC-4D55-89D3-3E95C75078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9551" y="4057967"/>
            <a:ext cx="1020706" cy="1020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7778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349925"/>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67835"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272128" y="2619189"/>
            <a:ext cx="3404019"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3600" b="1" dirty="0">
                <a:solidFill>
                  <a:schemeClr val="bg1"/>
                </a:solidFill>
                <a:latin typeface="Sakkal Majalla" panose="02000000000000000000" pitchFamily="2" charset="-78"/>
                <a:cs typeface="Sakkal Majalla" panose="02000000000000000000" pitchFamily="2" charset="-78"/>
              </a:rPr>
              <a:t>ثانيا: </a:t>
            </a:r>
          </a:p>
          <a:p>
            <a:pPr>
              <a:lnSpc>
                <a:spcPct val="150000"/>
              </a:lnSpc>
            </a:pPr>
            <a:r>
              <a:rPr lang="ar-SA" sz="3600" b="1" dirty="0">
                <a:solidFill>
                  <a:schemeClr val="bg1"/>
                </a:solidFill>
                <a:latin typeface="Sakkal Majalla" panose="02000000000000000000" pitchFamily="2" charset="-78"/>
                <a:cs typeface="Sakkal Majalla" panose="02000000000000000000" pitchFamily="2" charset="-78"/>
              </a:rPr>
              <a:t>الموارد الطبيعية</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270219" y="2170068"/>
            <a:ext cx="6593792" cy="2816156"/>
          </a:xfrm>
          <a:prstGeom prst="rect">
            <a:avLst/>
          </a:prstGeom>
        </p:spPr>
        <p:txBody>
          <a:bodyPr wrap="square">
            <a:spAutoFit/>
          </a:bodyPr>
          <a:lstStyle/>
          <a:p>
            <a:pPr marL="45720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تؤثر على المناخ الاستثماري بصوره مستقلة ودورها آخذ في التعاظم في ظروف زيادة الطلب عليها من جراء </a:t>
            </a:r>
            <a:r>
              <a:rPr lang="ar-SA" sz="2400" b="1" dirty="0">
                <a:solidFill>
                  <a:schemeClr val="accent3">
                    <a:lumMod val="75000"/>
                  </a:schemeClr>
                </a:solidFill>
                <a:latin typeface="Sakkal Majalla" panose="02000000000000000000" pitchFamily="2" charset="-78"/>
                <a:cs typeface="Sakkal Majalla" panose="02000000000000000000" pitchFamily="2" charset="-78"/>
              </a:rPr>
              <a:t>زيادة السكان </a:t>
            </a:r>
            <a:r>
              <a:rPr lang="ar-SA" sz="2400" dirty="0">
                <a:latin typeface="Sakkal Majalla" panose="02000000000000000000" pitchFamily="2" charset="-78"/>
                <a:cs typeface="Sakkal Majalla" panose="02000000000000000000" pitchFamily="2" charset="-78"/>
              </a:rPr>
              <a:t>من جهة وبسبب </a:t>
            </a:r>
            <a:r>
              <a:rPr lang="ar-SA" sz="2400" b="1" dirty="0">
                <a:solidFill>
                  <a:schemeClr val="accent3">
                    <a:lumMod val="75000"/>
                  </a:schemeClr>
                </a:solidFill>
                <a:latin typeface="Sakkal Majalla" panose="02000000000000000000" pitchFamily="2" charset="-78"/>
                <a:cs typeface="Sakkal Majalla" panose="02000000000000000000" pitchFamily="2" charset="-78"/>
              </a:rPr>
              <a:t>ندرتها المتفاقمة </a:t>
            </a:r>
            <a:r>
              <a:rPr lang="ar-SA" sz="2400" dirty="0">
                <a:latin typeface="Sakkal Majalla" panose="02000000000000000000" pitchFamily="2" charset="-78"/>
                <a:cs typeface="Sakkal Majalla" panose="02000000000000000000" pitchFamily="2" charset="-78"/>
              </a:rPr>
              <a:t>من جهة أخرى . </a:t>
            </a:r>
          </a:p>
          <a:p>
            <a:pPr marL="45720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ومن أهم عوامل المنافسة والصراع بين الدول وبالتالي من أهم العوامل الجاذبة للاستثمار.</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4942247" y="851001"/>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4098" name="Picture 2" descr="Natural resources - Free nature icons">
            <a:extLst>
              <a:ext uri="{FF2B5EF4-FFF2-40B4-BE49-F238E27FC236}">
                <a16:creationId xmlns:a16="http://schemas.microsoft.com/office/drawing/2014/main" id="{4F3390CD-0D12-4694-BF20-B78A467826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2306" y="4306354"/>
            <a:ext cx="1000025" cy="100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620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732699"/>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45623"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187583" y="3104710"/>
            <a:ext cx="3404019"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ثالثا: </a:t>
            </a:r>
          </a:p>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الاستقرار الاقتصادي والسياسي والاجتماعي</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220342" y="2679813"/>
            <a:ext cx="6693545" cy="1708160"/>
          </a:xfrm>
          <a:prstGeom prst="rect">
            <a:avLst/>
          </a:prstGeom>
        </p:spPr>
        <p:txBody>
          <a:bodyPr wrap="square">
            <a:spAutoFit/>
          </a:bodyPr>
          <a:lstStyle/>
          <a:p>
            <a:pPr marL="45720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يعتبر من العوامل الهامه المؤثرة في البيئة الاستثمارية , فرأس المال يتصف </a:t>
            </a:r>
            <a:r>
              <a:rPr lang="ar-SA" sz="2400" b="1" dirty="0">
                <a:solidFill>
                  <a:srgbClr val="FF0000"/>
                </a:solidFill>
                <a:latin typeface="Sakkal Majalla" panose="02000000000000000000" pitchFamily="2" charset="-78"/>
                <a:cs typeface="Sakkal Majalla" panose="02000000000000000000" pitchFamily="2" charset="-78"/>
              </a:rPr>
              <a:t>بالخوف والحذر الشديد </a:t>
            </a:r>
            <a:r>
              <a:rPr lang="ar-SA" sz="2400" dirty="0">
                <a:latin typeface="Sakkal Majalla" panose="02000000000000000000" pitchFamily="2" charset="-78"/>
                <a:cs typeface="Sakkal Majalla" panose="02000000000000000000" pitchFamily="2" charset="-78"/>
              </a:rPr>
              <a:t>, لذلك تهرب الاستثمارات من مناطق وأسواق الدول التي تسودها اضطرابات إلى مناطق الاستقرار.</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5034612" y="815602"/>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5124" name="Picture 4" descr="Opinion: Fairness cannot exist without justice – Modcast — Accessibility,  Literature, and Mustachios">
            <a:extLst>
              <a:ext uri="{FF2B5EF4-FFF2-40B4-BE49-F238E27FC236}">
                <a16:creationId xmlns:a16="http://schemas.microsoft.com/office/drawing/2014/main" id="{D65BFC8C-0188-4CDD-883E-42B8C6BB2E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1603" y="4367955"/>
            <a:ext cx="976351" cy="947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0358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349925"/>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45623"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278392" y="2447593"/>
            <a:ext cx="3404019"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رابعا: </a:t>
            </a:r>
          </a:p>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القوى العاملة</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040223" y="2447067"/>
            <a:ext cx="6947782" cy="2262158"/>
          </a:xfrm>
          <a:prstGeom prst="rect">
            <a:avLst/>
          </a:prstGeom>
        </p:spPr>
        <p:txBody>
          <a:bodyPr wrap="square">
            <a:spAutoFit/>
          </a:bodyPr>
          <a:lstStyle/>
          <a:p>
            <a:pPr marL="457200" indent="-4572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تتجه الاستثمارات نحو الأسواق التي تتوافر يد عامله ماهرة ورخيصة الثمن وخاصة في الصناعات الكثيفة العمالة . </a:t>
            </a:r>
            <a:r>
              <a:rPr lang="ar-SA" sz="2400" b="1" dirty="0">
                <a:solidFill>
                  <a:srgbClr val="333366"/>
                </a:solidFill>
                <a:latin typeface="Sakkal Majalla" panose="02000000000000000000" pitchFamily="2" charset="-78"/>
                <a:cs typeface="Sakkal Majalla" panose="02000000000000000000" pitchFamily="2" charset="-78"/>
              </a:rPr>
              <a:t>لأنها تضمن تكلفة أقل </a:t>
            </a:r>
            <a:r>
              <a:rPr lang="ar-SA" sz="2400" dirty="0">
                <a:latin typeface="Sakkal Majalla" panose="02000000000000000000" pitchFamily="2" charset="-78"/>
                <a:cs typeface="Sakkal Majalla" panose="02000000000000000000" pitchFamily="2" charset="-78"/>
              </a:rPr>
              <a:t>تمنح المنشأة قدرة أكبر على المنافسة .</a:t>
            </a:r>
          </a:p>
          <a:p>
            <a:pPr marL="457200" lvl="0" indent="-457200" algn="just"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وتشمل ( اليد العادية ,الفنية , الكوادر العلمية والاختصاصية )</a:t>
            </a:r>
            <a:r>
              <a:rPr lang="ar-SA" sz="2400" dirty="0">
                <a:latin typeface="Sakkal Majalla" panose="02000000000000000000" pitchFamily="2" charset="-78"/>
                <a:cs typeface="Sakkal Majalla" panose="02000000000000000000" pitchFamily="2" charset="-78"/>
              </a:rPr>
              <a:t>.</a:t>
            </a:r>
            <a:endParaRPr lang="ar-SA" sz="2400" dirty="0">
              <a:solidFill>
                <a:prstClr val="black"/>
              </a:solidFill>
              <a:latin typeface="Sakkal Majalla" panose="02000000000000000000" pitchFamily="2" charset="-78"/>
              <a:cs typeface="Sakkal Majalla" panose="02000000000000000000" pitchFamily="2" charset="-78"/>
            </a:endParaRP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5165241" y="766512"/>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6152" name="Picture 8" descr="Manpower icon png 1 » PNG Image">
            <a:extLst>
              <a:ext uri="{FF2B5EF4-FFF2-40B4-BE49-F238E27FC236}">
                <a16:creationId xmlns:a16="http://schemas.microsoft.com/office/drawing/2014/main" id="{A45F0030-5DE5-433C-ABC6-990EA1BB94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09341" y="4227665"/>
            <a:ext cx="1004307" cy="963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28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881763" y="1720820"/>
            <a:ext cx="3655966" cy="3876539"/>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945501" y="1671532"/>
            <a:ext cx="5549586" cy="4478149"/>
          </a:xfrm>
          <a:prstGeom prst="rect">
            <a:avLst/>
          </a:prstGeom>
          <a:solidFill>
            <a:schemeClr val="bg1"/>
          </a:solidFill>
        </p:spPr>
        <p:txBody>
          <a:bodyPr wrap="square">
            <a:spAutoFit/>
          </a:bodyPr>
          <a:lstStyle/>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تعريف الاستثمار.</a:t>
            </a: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محددات حجم الاستثمار.</a:t>
            </a: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 التعرف على مفهوم المناخ والبيئة الاستثمارية.</a:t>
            </a:r>
            <a:endParaRPr lang="en-US" sz="2400" dirty="0">
              <a:solidFill>
                <a:schemeClr val="tx1">
                  <a:lumMod val="95000"/>
                  <a:lumOff val="5000"/>
                </a:schemeClr>
              </a:solidFill>
              <a:latin typeface="Sakkal Majalla" panose="02000000000000000000" pitchFamily="2" charset="-78"/>
              <a:cs typeface="Sakkal Majalla" panose="02000000000000000000" pitchFamily="2" charset="-78"/>
            </a:endParaRP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طبيعة علاقة الاستثمار بالتنمية.</a:t>
            </a: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عملية الادخار، المؤسسات الادخارية، وأشكال الادخار.</a:t>
            </a: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طبيعة القرار الاستثماري وأهميته.</a:t>
            </a: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أنواع المستثمرين و الاستثمار.</a:t>
            </a:r>
          </a:p>
          <a:p>
            <a:pPr marL="357188" indent="-357188" algn="r" rtl="1">
              <a:lnSpc>
                <a:spcPct val="150000"/>
              </a:lnSpc>
              <a:buClr>
                <a:schemeClr val="accent4">
                  <a:lumMod val="75000"/>
                </a:schemeClr>
              </a:buClr>
              <a:buFont typeface="Wingdings" panose="05000000000000000000" pitchFamily="2" charset="2"/>
              <a:buChar char="Ø"/>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فهم العائد المتوقع على الاستثمار ومخاطره.</a:t>
            </a:r>
          </a:p>
        </p:txBody>
      </p:sp>
      <p:sp>
        <p:nvSpPr>
          <p:cNvPr id="4" name="مستطيل 3">
            <a:extLst>
              <a:ext uri="{FF2B5EF4-FFF2-40B4-BE49-F238E27FC236}">
                <a16:creationId xmlns:a16="http://schemas.microsoft.com/office/drawing/2014/main" id="{176D7500-AD97-4689-A771-B5733C51955F}"/>
              </a:ext>
            </a:extLst>
          </p:cNvPr>
          <p:cNvSpPr/>
          <p:nvPr/>
        </p:nvSpPr>
        <p:spPr>
          <a:xfrm>
            <a:off x="7954007" y="1168497"/>
            <a:ext cx="2541080" cy="461665"/>
          </a:xfrm>
          <a:prstGeom prst="rect">
            <a:avLst/>
          </a:prstGeom>
        </p:spPr>
        <p:txBody>
          <a:bodyPr wrap="none">
            <a:spAutoFit/>
          </a:bodyPr>
          <a:lstStyle/>
          <a:p>
            <a:pPr algn="r" rtl="1"/>
            <a:r>
              <a:rPr lang="ar-SA" sz="24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349925"/>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45623"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272129" y="2551151"/>
            <a:ext cx="3290276"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خامسا: </a:t>
            </a:r>
          </a:p>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الأجور  والقوه الشرائية</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019543" y="2342829"/>
            <a:ext cx="7062827" cy="2816156"/>
          </a:xfrm>
          <a:prstGeom prst="rect">
            <a:avLst/>
          </a:prstGeom>
        </p:spPr>
        <p:txBody>
          <a:bodyPr wrap="square">
            <a:spAutoFit/>
          </a:bodyPr>
          <a:lstStyle/>
          <a:p>
            <a:pPr marL="45720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يوجد في أي مجتمع حاجات كثيرة تبحث عن مصادر لإشباعها , غير أن ما يحول دون ذلك أو يحد منه , هو </a:t>
            </a:r>
            <a:r>
              <a:rPr lang="ar-SA" sz="2400" b="1" dirty="0">
                <a:solidFill>
                  <a:srgbClr val="FFA71C"/>
                </a:solidFill>
                <a:latin typeface="Sakkal Majalla" panose="02000000000000000000" pitchFamily="2" charset="-78"/>
                <a:cs typeface="Sakkal Majalla" panose="02000000000000000000" pitchFamily="2" charset="-78"/>
              </a:rPr>
              <a:t>الأجور والقوة الشرائية المتاحة في المجتمع </a:t>
            </a:r>
            <a:r>
              <a:rPr lang="ar-SA" sz="2400" dirty="0">
                <a:latin typeface="Sakkal Majalla" panose="02000000000000000000" pitchFamily="2" charset="-78"/>
                <a:cs typeface="Sakkal Majalla" panose="02000000000000000000" pitchFamily="2" charset="-78"/>
              </a:rPr>
              <a:t>ولدى مختلف شرائحه وفئاته.</a:t>
            </a:r>
          </a:p>
          <a:p>
            <a:pPr marL="457200" lvl="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a:t>
            </a:r>
            <a:r>
              <a:rPr lang="ar-SA" sz="2400" dirty="0">
                <a:solidFill>
                  <a:prstClr val="black"/>
                </a:solidFill>
                <a:latin typeface="Sakkal Majalla" panose="02000000000000000000" pitchFamily="2" charset="-78"/>
                <a:cs typeface="Sakkal Majalla" panose="02000000000000000000" pitchFamily="2" charset="-78"/>
              </a:rPr>
              <a:t>فالإشباع الفعلي للحاجات الفردية أو الاجتماعية يرتبط دائما بالأجور والقوة الشرائية المتاحة والتي بدورها تحدد </a:t>
            </a:r>
            <a:r>
              <a:rPr lang="ar-SA" sz="2400" b="1" dirty="0">
                <a:solidFill>
                  <a:srgbClr val="FFA71C"/>
                </a:solidFill>
                <a:latin typeface="Sakkal Majalla" panose="02000000000000000000" pitchFamily="2" charset="-78"/>
                <a:cs typeface="Sakkal Majalla" panose="02000000000000000000" pitchFamily="2" charset="-78"/>
              </a:rPr>
              <a:t>حجم الطلب الكلي </a:t>
            </a:r>
            <a:r>
              <a:rPr lang="ar-SA" sz="2400" dirty="0">
                <a:solidFill>
                  <a:prstClr val="black"/>
                </a:solidFill>
                <a:latin typeface="Sakkal Majalla" panose="02000000000000000000" pitchFamily="2" charset="-78"/>
                <a:cs typeface="Sakkal Majalla" panose="02000000000000000000" pitchFamily="2" charset="-78"/>
              </a:rPr>
              <a:t>المتاح في السوق. </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5034612" y="815602"/>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7170" name="Picture 2" descr="Free Icon | Salary">
            <a:extLst>
              <a:ext uri="{FF2B5EF4-FFF2-40B4-BE49-F238E27FC236}">
                <a16:creationId xmlns:a16="http://schemas.microsoft.com/office/drawing/2014/main" id="{31D257A4-6803-450E-90F4-BE1009A4D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6566" y="4327050"/>
            <a:ext cx="861401" cy="842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550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349925"/>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45623"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272129" y="2599884"/>
            <a:ext cx="3290276"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3600" b="1" dirty="0">
                <a:solidFill>
                  <a:schemeClr val="bg1"/>
                </a:solidFill>
                <a:latin typeface="Sakkal Majalla" panose="02000000000000000000" pitchFamily="2" charset="-78"/>
                <a:cs typeface="Sakkal Majalla" panose="02000000000000000000" pitchFamily="2" charset="-78"/>
              </a:rPr>
              <a:t>سادسا: </a:t>
            </a:r>
          </a:p>
          <a:p>
            <a:pPr>
              <a:lnSpc>
                <a:spcPct val="150000"/>
              </a:lnSpc>
            </a:pPr>
            <a:r>
              <a:rPr lang="ar-SA" sz="3600" b="1" dirty="0">
                <a:solidFill>
                  <a:schemeClr val="bg1"/>
                </a:solidFill>
                <a:latin typeface="Sakkal Majalla" panose="02000000000000000000" pitchFamily="2" charset="-78"/>
                <a:cs typeface="Sakkal Majalla" panose="02000000000000000000" pitchFamily="2" charset="-78"/>
              </a:rPr>
              <a:t>النظام الضريبي</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280133" y="2896827"/>
            <a:ext cx="6573964" cy="1708160"/>
          </a:xfrm>
          <a:prstGeom prst="rect">
            <a:avLst/>
          </a:prstGeom>
        </p:spPr>
        <p:txBody>
          <a:bodyPr wrap="square">
            <a:spAutoFit/>
          </a:bodyPr>
          <a:lstStyle/>
          <a:p>
            <a:pPr marL="45720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تعتبر الضرائب من </a:t>
            </a:r>
            <a:r>
              <a:rPr lang="ar-SA" sz="2400" b="1" dirty="0">
                <a:solidFill>
                  <a:srgbClr val="6DC54B"/>
                </a:solidFill>
                <a:latin typeface="Sakkal Majalla" panose="02000000000000000000" pitchFamily="2" charset="-78"/>
                <a:cs typeface="Sakkal Majalla" panose="02000000000000000000" pitchFamily="2" charset="-78"/>
              </a:rPr>
              <a:t>أهم أدوات السياسة الاقتصادية لأية دولة </a:t>
            </a:r>
            <a:r>
              <a:rPr lang="ar-SA" sz="2400" dirty="0">
                <a:latin typeface="Sakkal Majalla" panose="02000000000000000000" pitchFamily="2" charset="-78"/>
                <a:cs typeface="Sakkal Majalla" panose="02000000000000000000" pitchFamily="2" charset="-78"/>
              </a:rPr>
              <a:t>وهي في مجال الاستثمار تلعب دور الموجة للاستثمارات لأنها تدخل في تكوين التكاليف الاستثمارية وتقلل من مستوى العائدات . </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5034612" y="815602"/>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8196" name="Picture 4" descr="Taxes - Free business icons">
            <a:extLst>
              <a:ext uri="{FF2B5EF4-FFF2-40B4-BE49-F238E27FC236}">
                <a16:creationId xmlns:a16="http://schemas.microsoft.com/office/drawing/2014/main" id="{0EDB746E-9196-45FD-A6C7-C4687435E5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4450" y="4409674"/>
            <a:ext cx="745634" cy="793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5225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349925"/>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45623"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279189" y="2063408"/>
            <a:ext cx="3290276" cy="1277642"/>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سابعا: </a:t>
            </a:r>
          </a:p>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البيئة التشريعية والقانونية</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510129" y="2622517"/>
            <a:ext cx="6096000" cy="2262158"/>
          </a:xfrm>
          <a:prstGeom prst="rect">
            <a:avLst/>
          </a:prstGeom>
        </p:spPr>
        <p:txBody>
          <a:bodyPr>
            <a:spAutoFit/>
          </a:bodyPr>
          <a:lstStyle/>
          <a:p>
            <a:pPr marL="457200" indent="-457200" algn="just"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تعتبر من العناصر الهامة للمناخ الاستثماري فثمة مقوله شائعة تفيد بأن </a:t>
            </a:r>
            <a:r>
              <a:rPr lang="ar-SA" sz="2400" b="1" dirty="0">
                <a:solidFill>
                  <a:srgbClr val="BF7949"/>
                </a:solidFill>
                <a:latin typeface="Sakkal Majalla" panose="02000000000000000000" pitchFamily="2" charset="-78"/>
                <a:cs typeface="Sakkal Majalla" panose="02000000000000000000" pitchFamily="2" charset="-78"/>
              </a:rPr>
              <a:t>رأس المال جبان </a:t>
            </a:r>
            <a:r>
              <a:rPr lang="ar-SA" sz="2400" dirty="0">
                <a:latin typeface="Sakkal Majalla" panose="02000000000000000000" pitchFamily="2" charset="-78"/>
                <a:cs typeface="Sakkal Majalla" panose="02000000000000000000" pitchFamily="2" charset="-78"/>
              </a:rPr>
              <a:t>, لذلك فهو ينشد الأمان ولا شيء يبعث على الأمان لرأس المال من وجود بيئة تشريعية وقانونية سليمة وجهاز قضائي مهني يسهر على احترامها وتطبيقها.</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4942247" y="842855"/>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9218" name="Picture 2" descr="Authority, hammer, judgement, lawsuit, legal action, litigation,  proceedings icon - Download on Iconfinder">
            <a:extLst>
              <a:ext uri="{FF2B5EF4-FFF2-40B4-BE49-F238E27FC236}">
                <a16:creationId xmlns:a16="http://schemas.microsoft.com/office/drawing/2014/main" id="{512C9F2C-BCB8-405D-B23C-1EA9916B8C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6680" y="4218547"/>
            <a:ext cx="955294" cy="1175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390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349925"/>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145623" y="1652277"/>
            <a:ext cx="3508312"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8254641" y="2009918"/>
            <a:ext cx="3290276" cy="1277642"/>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ثامنا: </a:t>
            </a:r>
          </a:p>
          <a:p>
            <a:pPr>
              <a:lnSpc>
                <a:spcPct val="150000"/>
              </a:lnSpc>
            </a:pPr>
            <a:r>
              <a:rPr lang="ar-SA" sz="2800" b="1" dirty="0">
                <a:solidFill>
                  <a:schemeClr val="bg1"/>
                </a:solidFill>
                <a:latin typeface="Sakkal Majalla" panose="02000000000000000000" pitchFamily="2" charset="-78"/>
                <a:cs typeface="Sakkal Majalla" panose="02000000000000000000" pitchFamily="2" charset="-78"/>
              </a:rPr>
              <a:t>البنية التحتية</a:t>
            </a:r>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ستطيل 6">
            <a:extLst>
              <a:ext uri="{FF2B5EF4-FFF2-40B4-BE49-F238E27FC236}">
                <a16:creationId xmlns:a16="http://schemas.microsoft.com/office/drawing/2014/main" id="{4B353BDE-603E-4768-9906-C5369FE647A8}"/>
              </a:ext>
            </a:extLst>
          </p:cNvPr>
          <p:cNvSpPr/>
          <p:nvPr/>
        </p:nvSpPr>
        <p:spPr>
          <a:xfrm>
            <a:off x="1299486" y="2423984"/>
            <a:ext cx="6285267" cy="2308324"/>
          </a:xfrm>
          <a:prstGeom prst="rect">
            <a:avLst/>
          </a:prstGeom>
        </p:spPr>
        <p:txBody>
          <a:bodyPr wrap="square">
            <a:spAutoFit/>
          </a:bodyPr>
          <a:lstStyle/>
          <a:p>
            <a:pPr algn="just" rtl="1">
              <a:lnSpc>
                <a:spcPct val="150000"/>
              </a:lnSpc>
            </a:pPr>
            <a:r>
              <a:rPr lang="ar-SA" sz="2400" dirty="0">
                <a:latin typeface="Sakkal Majalla" panose="02000000000000000000" pitchFamily="2" charset="-78"/>
                <a:cs typeface="Sakkal Majalla" panose="02000000000000000000" pitchFamily="2" charset="-78"/>
              </a:rPr>
              <a:t>تشمل مختلف المرافق التي تقدم مختلف أنواع الخدمات التي تؤمن عمل المنشآت الاستثمارية بكفاءة , وأول هذه المرافق بيوت الخبرة الفنية والاقتصادية والمالية وبنوك المعلومات التي تقدم للمستثمر الدراسات والاستشارات التمهيدية لأي استثمار ناجح. </a:t>
            </a:r>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9" name="مستطيل 8">
            <a:extLst>
              <a:ext uri="{FF2B5EF4-FFF2-40B4-BE49-F238E27FC236}">
                <a16:creationId xmlns:a16="http://schemas.microsoft.com/office/drawing/2014/main" id="{016FED28-5B10-45A6-931A-3DF7499BCE96}"/>
              </a:ext>
            </a:extLst>
          </p:cNvPr>
          <p:cNvSpPr/>
          <p:nvPr/>
        </p:nvSpPr>
        <p:spPr>
          <a:xfrm>
            <a:off x="5034612" y="815602"/>
            <a:ext cx="2478564" cy="646331"/>
          </a:xfrm>
          <a:prstGeom prst="rect">
            <a:avLst/>
          </a:prstGeom>
        </p:spPr>
        <p:txBody>
          <a:bodyPr wrap="none">
            <a:spAutoFit/>
          </a:bodyPr>
          <a:lstStyle/>
          <a:p>
            <a:r>
              <a:rPr lang="ar-SA" sz="3600" b="1" dirty="0">
                <a:solidFill>
                  <a:schemeClr val="accent1">
                    <a:lumMod val="75000"/>
                  </a:schemeClr>
                </a:solidFill>
                <a:latin typeface="Sakkal Majalla" panose="02000000000000000000" pitchFamily="2" charset="-78"/>
                <a:cs typeface="Sakkal Majalla" panose="02000000000000000000" pitchFamily="2" charset="-78"/>
              </a:rPr>
              <a:t>المناخ الاستثماري</a:t>
            </a:r>
            <a:endParaRPr lang="ar-SA" sz="3600" dirty="0">
              <a:solidFill>
                <a:schemeClr val="accent1">
                  <a:lumMod val="75000"/>
                </a:schemeClr>
              </a:solidFill>
            </a:endParaRPr>
          </a:p>
        </p:txBody>
      </p:sp>
      <p:pic>
        <p:nvPicPr>
          <p:cNvPr id="10242" name="Picture 2" descr="Infrastructure - Free files and folders icons">
            <a:extLst>
              <a:ext uri="{FF2B5EF4-FFF2-40B4-BE49-F238E27FC236}">
                <a16:creationId xmlns:a16="http://schemas.microsoft.com/office/drawing/2014/main" id="{8F5D0372-5DD6-4842-9D35-B1B9D85F67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5526" y="4156027"/>
            <a:ext cx="1057823" cy="895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206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الاستثمار  والتنمية</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803663" y="2536305"/>
            <a:ext cx="10460614" cy="2862322"/>
          </a:xfrm>
          <a:prstGeom prst="rect">
            <a:avLst/>
          </a:prstGeom>
          <a:noFill/>
        </p:spPr>
        <p:txBody>
          <a:bodyPr wrap="square" rtlCol="1">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الرؤية التنموية هي </a:t>
            </a:r>
            <a:r>
              <a:rPr lang="ar-SA" sz="2400" b="1" dirty="0">
                <a:solidFill>
                  <a:srgbClr val="2D85CC"/>
                </a:solidFill>
                <a:latin typeface="Sakkal Majalla" panose="02000000000000000000" pitchFamily="2" charset="-78"/>
                <a:cs typeface="Sakkal Majalla" panose="02000000000000000000" pitchFamily="2" charset="-78"/>
              </a:rPr>
              <a:t>رؤية جديدة وبعيدة المدى لحل المشكلات </a:t>
            </a:r>
            <a:r>
              <a:rPr lang="ar-SA" sz="2400" dirty="0">
                <a:latin typeface="Sakkal Majalla" panose="02000000000000000000" pitchFamily="2" charset="-78"/>
                <a:cs typeface="Sakkal Majalla" panose="02000000000000000000" pitchFamily="2" charset="-78"/>
              </a:rPr>
              <a:t>وتتطلب استخدام أساليب متطورة تفيد تنظيم العلاقة بين الموارد المتاحة وتحقيق أفضل استخدام لها في إطار جديد يحقق إضافة لصالح المجتمع والأفراد.</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يتطلب القيام بالنشاط الاقتصادي أن يتوافر </a:t>
            </a:r>
            <a:r>
              <a:rPr lang="ar-SA" sz="2400" b="1" dirty="0">
                <a:solidFill>
                  <a:srgbClr val="2D85CC"/>
                </a:solidFill>
                <a:latin typeface="Sakkal Majalla" panose="02000000000000000000" pitchFamily="2" charset="-78"/>
                <a:cs typeface="Sakkal Majalla" panose="02000000000000000000" pitchFamily="2" charset="-78"/>
              </a:rPr>
              <a:t>القدر الكافي من الأموال </a:t>
            </a:r>
            <a:r>
              <a:rPr lang="ar-SA" sz="2400" dirty="0">
                <a:latin typeface="Sakkal Majalla" panose="02000000000000000000" pitchFamily="2" charset="-78"/>
                <a:cs typeface="Sakkal Majalla" panose="02000000000000000000" pitchFamily="2" charset="-78"/>
              </a:rPr>
              <a:t>لتحقيق أفضل استغلال ممكن لموارد المجتمع المتاحة في شكل مشروعات استثمارية وتنموية تعود على المجتمع بالرفاهية.</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ومن هنا فإن </a:t>
            </a:r>
            <a:r>
              <a:rPr lang="ar-SA" sz="2400" b="1" dirty="0">
                <a:solidFill>
                  <a:srgbClr val="2D85CC"/>
                </a:solidFill>
                <a:latin typeface="Sakkal Majalla" panose="02000000000000000000" pitchFamily="2" charset="-78"/>
                <a:cs typeface="Sakkal Majalla" panose="02000000000000000000" pitchFamily="2" charset="-78"/>
              </a:rPr>
              <a:t>العلاقة قوية </a:t>
            </a:r>
            <a:r>
              <a:rPr lang="ar-SA" sz="2400" dirty="0">
                <a:latin typeface="Sakkal Majalla" panose="02000000000000000000" pitchFamily="2" charset="-78"/>
                <a:cs typeface="Sakkal Majalla" panose="02000000000000000000" pitchFamily="2" charset="-78"/>
              </a:rPr>
              <a:t>بين الاستثمارات وإحداث عمليات التنمية.</a:t>
            </a:r>
          </a:p>
        </p:txBody>
      </p:sp>
      <p:pic>
        <p:nvPicPr>
          <p:cNvPr id="9" name="Picture 2" descr="Investment - Free business and finance icons">
            <a:extLst>
              <a:ext uri="{FF2B5EF4-FFF2-40B4-BE49-F238E27FC236}">
                <a16:creationId xmlns:a16="http://schemas.microsoft.com/office/drawing/2014/main" id="{8045E65F-1A34-496F-9167-3B4D0A3898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7039" y="1005795"/>
            <a:ext cx="532575" cy="62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6537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774255" y="2259306"/>
            <a:ext cx="10643494" cy="3416320"/>
          </a:xfrm>
          <a:prstGeom prst="rect">
            <a:avLst/>
          </a:prstGeom>
          <a:noFill/>
        </p:spPr>
        <p:txBody>
          <a:bodyPr wrap="square" rtlCol="1">
            <a:spAutoFit/>
          </a:bodyPr>
          <a:lstStyle/>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يلاحظ انخفاض الناتج القومي في الدول غير المتقدمة وبالتالي انخفاض نصيب الفرد منه مما يترتب عليه انخفاض القوة الشرائية (الاستهلاك) والقدرة على الادخار وعدم القدرة على التوسع في الاستثمار الضروري لزيادة الطاقة الانتاجية.</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يترتب على انخفاض الدخل والاستثمار عدم القدرة على التوسع في التعليم بأنواعه المختلفة وانتشار الامية وعدم توافر الكوادر الفنية المؤهلة وغيرها من الآثار السلبية.</a:t>
            </a:r>
          </a:p>
          <a:p>
            <a:pPr marL="342900" indent="-342900" algn="just"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ولهذا يجب أن تتجه الدول النامية نحو التوسع في عمليات التنمية، وتنمية مدخراتها وتوجيهها</a:t>
            </a:r>
          </a:p>
          <a:p>
            <a:pPr algn="just" rtl="1">
              <a:lnSpc>
                <a:spcPct val="150000"/>
              </a:lnSpc>
            </a:pPr>
            <a:r>
              <a:rPr lang="ar-SA" sz="2400" dirty="0">
                <a:latin typeface="Sakkal Majalla" panose="02000000000000000000" pitchFamily="2" charset="-78"/>
                <a:cs typeface="Sakkal Majalla" panose="02000000000000000000" pitchFamily="2" charset="-78"/>
              </a:rPr>
              <a:t>       نحو الاستثمار. </a:t>
            </a:r>
            <a:r>
              <a:rPr lang="ar-SA" sz="2400" b="1" dirty="0">
                <a:solidFill>
                  <a:srgbClr val="2D85CC"/>
                </a:solidFill>
                <a:latin typeface="Sakkal Majalla" panose="02000000000000000000" pitchFamily="2" charset="-78"/>
                <a:cs typeface="Sakkal Majalla" panose="02000000000000000000" pitchFamily="2" charset="-78"/>
              </a:rPr>
              <a:t>ويتوقف توفير الاموال للاستثمار على وجود المدخرات. </a:t>
            </a:r>
            <a:endParaRPr lang="en-US" sz="2400" b="1" dirty="0">
              <a:solidFill>
                <a:srgbClr val="2D85CC"/>
              </a:solidFill>
              <a:latin typeface="Sakkal Majalla" panose="02000000000000000000" pitchFamily="2" charset="-78"/>
              <a:cs typeface="Sakkal Majalla" panose="02000000000000000000" pitchFamily="2" charset="-78"/>
            </a:endParaRPr>
          </a:p>
        </p:txBody>
      </p:sp>
      <p:sp>
        <p:nvSpPr>
          <p:cNvPr id="10"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الاستثمار  والتنمية</a:t>
            </a:r>
          </a:p>
        </p:txBody>
      </p:sp>
      <p:pic>
        <p:nvPicPr>
          <p:cNvPr id="12" name="Picture 2" descr="Investment - Free business and finance icons">
            <a:extLst>
              <a:ext uri="{FF2B5EF4-FFF2-40B4-BE49-F238E27FC236}">
                <a16:creationId xmlns:a16="http://schemas.microsoft.com/office/drawing/2014/main" id="{8045E65F-1A34-496F-9167-3B4D0A3898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7039" y="1005795"/>
            <a:ext cx="532575" cy="62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737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2391439" y="1924518"/>
            <a:ext cx="7285062" cy="1754326"/>
          </a:xfrm>
          <a:prstGeom prst="rect">
            <a:avLst/>
          </a:prstGeom>
          <a:noFill/>
        </p:spPr>
        <p:txBody>
          <a:bodyPr wrap="square" rtlCol="1">
            <a:spAutoFit/>
          </a:bodyPr>
          <a:lstStyle/>
          <a:p>
            <a:pPr lvl="0"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sym typeface="Wingdings" panose="05000000000000000000" pitchFamily="2" charset="2"/>
              </a:rPr>
              <a:t>مفهوم الادخار:</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تأجيل الاستهلاك في الوقت الحالي لجزء من الانتاج الجاري واستخدامه في المستقبل.</a:t>
            </a:r>
            <a:endParaRPr lang="ar-SA" sz="2400" b="1" dirty="0">
              <a:solidFill>
                <a:srgbClr val="00B050"/>
              </a:solidFill>
              <a:latin typeface="Sakkal Majalla" panose="02000000000000000000" pitchFamily="2" charset="-78"/>
              <a:cs typeface="Sakkal Majalla" panose="02000000000000000000" pitchFamily="2" charset="-78"/>
              <a:sym typeface="Wingdings" panose="05000000000000000000" pitchFamily="2" charset="2"/>
            </a:endParaRPr>
          </a:p>
          <a:p>
            <a:pPr lvl="0"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sym typeface="Wingdings" panose="05000000000000000000" pitchFamily="2" charset="2"/>
              </a:rPr>
              <a:t>يتوقف حجم الادخار على عاملين هما :</a:t>
            </a:r>
          </a:p>
        </p:txBody>
      </p:sp>
      <p:sp>
        <p:nvSpPr>
          <p:cNvPr id="10"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الادخار</a:t>
            </a:r>
            <a:endParaRPr lang="ar-SA" sz="3200" dirty="0">
              <a:solidFill>
                <a:schemeClr val="bg1"/>
              </a:solidFill>
              <a:latin typeface="Sakkal Majalla" panose="02000000000000000000" pitchFamily="2" charset="-78"/>
              <a:cs typeface="Sakkal Majalla" panose="02000000000000000000" pitchFamily="2" charset="-78"/>
            </a:endParaRPr>
          </a:p>
        </p:txBody>
      </p:sp>
      <p:pic>
        <p:nvPicPr>
          <p:cNvPr id="13" name="Picture 2" descr="Saving Vector Icons free download in SVG, PNG Format">
            <a:extLst>
              <a:ext uri="{FF2B5EF4-FFF2-40B4-BE49-F238E27FC236}">
                <a16:creationId xmlns:a16="http://schemas.microsoft.com/office/drawing/2014/main" id="{0C98D890-89B6-4D43-919B-01F233E85C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7610" y="1119420"/>
            <a:ext cx="636070" cy="533574"/>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2">
            <a:extLst>
              <a:ext uri="{FF2B5EF4-FFF2-40B4-BE49-F238E27FC236}">
                <a16:creationId xmlns:a16="http://schemas.microsoft.com/office/drawing/2014/main" id="{729BFF37-BDE8-42BD-8158-F9FECD9ED857}"/>
              </a:ext>
            </a:extLst>
          </p:cNvPr>
          <p:cNvGrpSpPr/>
          <p:nvPr/>
        </p:nvGrpSpPr>
        <p:grpSpPr>
          <a:xfrm rot="5400000">
            <a:off x="7658363" y="3339193"/>
            <a:ext cx="1323501" cy="3010860"/>
            <a:chOff x="4022506" y="1676302"/>
            <a:chExt cx="1592262" cy="3965575"/>
          </a:xfrm>
        </p:grpSpPr>
        <p:grpSp>
          <p:nvGrpSpPr>
            <p:cNvPr id="15" name="Google Shape;1388;p36">
              <a:extLst>
                <a:ext uri="{FF2B5EF4-FFF2-40B4-BE49-F238E27FC236}">
                  <a16:creationId xmlns:a16="http://schemas.microsoft.com/office/drawing/2014/main" id="{AC154570-FC1A-4BCF-AC60-78A36C5759E5}"/>
                </a:ext>
              </a:extLst>
            </p:cNvPr>
            <p:cNvGrpSpPr/>
            <p:nvPr/>
          </p:nvGrpSpPr>
          <p:grpSpPr>
            <a:xfrm>
              <a:off x="4022506" y="1676302"/>
              <a:ext cx="1592262" cy="1866900"/>
              <a:chOff x="3991395" y="2209800"/>
              <a:chExt cx="1591582" cy="1866900"/>
            </a:xfrm>
          </p:grpSpPr>
          <p:sp>
            <p:nvSpPr>
              <p:cNvPr id="17" name="Google Shape;1389;p36">
                <a:extLst>
                  <a:ext uri="{FF2B5EF4-FFF2-40B4-BE49-F238E27FC236}">
                    <a16:creationId xmlns:a16="http://schemas.microsoft.com/office/drawing/2014/main" id="{4767A96F-27C3-4D61-9A26-1ADC266C10D6}"/>
                  </a:ext>
                </a:extLst>
              </p:cNvPr>
              <p:cNvSpPr/>
              <p:nvPr/>
            </p:nvSpPr>
            <p:spPr>
              <a:xfrm>
                <a:off x="3991395"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1">
                  <a:lumMod val="75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18" name="Google Shape;1390;p36">
                <a:extLst>
                  <a:ext uri="{FF2B5EF4-FFF2-40B4-BE49-F238E27FC236}">
                    <a16:creationId xmlns:a16="http://schemas.microsoft.com/office/drawing/2014/main" id="{A645020B-9906-4D06-9C21-02937D929069}"/>
                  </a:ext>
                </a:extLst>
              </p:cNvPr>
              <p:cNvSpPr txBox="1"/>
              <p:nvPr/>
            </p:nvSpPr>
            <p:spPr>
              <a:xfrm rot="16200000">
                <a:off x="4335541" y="2284523"/>
                <a:ext cx="894814" cy="10067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E6E7E9"/>
                  </a:buClr>
                  <a:buSzPts val="6000"/>
                  <a:buFont typeface="Twentieth Century"/>
                  <a:buNone/>
                </a:pPr>
                <a:r>
                  <a:rPr lang="ar-SA" sz="4000" b="1" i="0" u="none" strike="noStrike" cap="none" dirty="0">
                    <a:solidFill>
                      <a:srgbClr val="E6E7E9"/>
                    </a:solidFill>
                    <a:latin typeface="Sakkal Majalla" panose="02000000000000000000" pitchFamily="2" charset="-78"/>
                    <a:ea typeface="Twentieth Century"/>
                    <a:cs typeface="Sakkal Majalla" panose="02000000000000000000" pitchFamily="2" charset="-78"/>
                    <a:sym typeface="Twentieth Century"/>
                  </a:rPr>
                  <a:t>1</a:t>
                </a:r>
                <a:endParaRPr sz="4000" b="0" i="0" u="none" strike="noStrike" cap="none" dirty="0">
                  <a:solidFill>
                    <a:srgbClr val="000000"/>
                  </a:solidFill>
                  <a:latin typeface="Sakkal Majalla" panose="02000000000000000000" pitchFamily="2" charset="-78"/>
                  <a:ea typeface="Arial"/>
                  <a:cs typeface="Sakkal Majalla" panose="02000000000000000000" pitchFamily="2" charset="-78"/>
                  <a:sym typeface="Arial"/>
                </a:endParaRPr>
              </a:p>
            </p:txBody>
          </p:sp>
        </p:grpSp>
        <p:sp>
          <p:nvSpPr>
            <p:cNvPr id="16" name="Google Shape;1402;p36">
              <a:extLst>
                <a:ext uri="{FF2B5EF4-FFF2-40B4-BE49-F238E27FC236}">
                  <a16:creationId xmlns:a16="http://schemas.microsoft.com/office/drawing/2014/main" id="{F0184940-6A76-4D6C-B145-CDDF6208025F}"/>
                </a:ext>
              </a:extLst>
            </p:cNvPr>
            <p:cNvSpPr/>
            <p:nvPr/>
          </p:nvSpPr>
          <p:spPr>
            <a:xfrm rot="10800000" flipH="1">
              <a:off x="4022506" y="2609752"/>
              <a:ext cx="1592262" cy="3032125"/>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grpSp>
      <p:grpSp>
        <p:nvGrpSpPr>
          <p:cNvPr id="19" name="Group 5">
            <a:extLst>
              <a:ext uri="{FF2B5EF4-FFF2-40B4-BE49-F238E27FC236}">
                <a16:creationId xmlns:a16="http://schemas.microsoft.com/office/drawing/2014/main" id="{7B0489D3-B156-4DC1-9A5D-BE1EB0BB0325}"/>
              </a:ext>
            </a:extLst>
          </p:cNvPr>
          <p:cNvGrpSpPr/>
          <p:nvPr/>
        </p:nvGrpSpPr>
        <p:grpSpPr>
          <a:xfrm rot="5400000">
            <a:off x="3725860" y="3350364"/>
            <a:ext cx="1323500" cy="3010860"/>
            <a:chOff x="9123143" y="1676302"/>
            <a:chExt cx="1592262" cy="3965575"/>
          </a:xfrm>
        </p:grpSpPr>
        <p:grpSp>
          <p:nvGrpSpPr>
            <p:cNvPr id="20" name="Google Shape;1382;p36">
              <a:extLst>
                <a:ext uri="{FF2B5EF4-FFF2-40B4-BE49-F238E27FC236}">
                  <a16:creationId xmlns:a16="http://schemas.microsoft.com/office/drawing/2014/main" id="{AAC02A3C-01E7-40FE-9B18-43EF639E1014}"/>
                </a:ext>
              </a:extLst>
            </p:cNvPr>
            <p:cNvGrpSpPr/>
            <p:nvPr/>
          </p:nvGrpSpPr>
          <p:grpSpPr>
            <a:xfrm>
              <a:off x="9123143" y="1676302"/>
              <a:ext cx="1592262" cy="1866900"/>
              <a:chOff x="9092078" y="2209800"/>
              <a:chExt cx="1591582" cy="1866900"/>
            </a:xfrm>
          </p:grpSpPr>
          <p:sp>
            <p:nvSpPr>
              <p:cNvPr id="22" name="Google Shape;1383;p36">
                <a:extLst>
                  <a:ext uri="{FF2B5EF4-FFF2-40B4-BE49-F238E27FC236}">
                    <a16:creationId xmlns:a16="http://schemas.microsoft.com/office/drawing/2014/main" id="{B00A8AC0-477D-49AD-9971-ADF7AD42C3E3}"/>
                  </a:ext>
                </a:extLst>
              </p:cNvPr>
              <p:cNvSpPr/>
              <p:nvPr/>
            </p:nvSpPr>
            <p:spPr>
              <a:xfrm>
                <a:off x="9092078" y="2209800"/>
                <a:ext cx="1591582" cy="1866900"/>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3"/>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23" name="Google Shape;1384;p36">
                <a:extLst>
                  <a:ext uri="{FF2B5EF4-FFF2-40B4-BE49-F238E27FC236}">
                    <a16:creationId xmlns:a16="http://schemas.microsoft.com/office/drawing/2014/main" id="{20CF8B2A-35A5-46DD-8505-39D207F7B88C}"/>
                  </a:ext>
                </a:extLst>
              </p:cNvPr>
              <p:cNvSpPr txBox="1"/>
              <p:nvPr/>
            </p:nvSpPr>
            <p:spPr>
              <a:xfrm rot="16200000">
                <a:off x="9477468" y="2238494"/>
                <a:ext cx="894814" cy="100675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E6E7E9"/>
                  </a:buClr>
                  <a:buSzPts val="6000"/>
                  <a:buFont typeface="Twentieth Century"/>
                  <a:buNone/>
                </a:pPr>
                <a:r>
                  <a:rPr lang="ar-SA" sz="4000" b="1" i="0" u="none" strike="noStrike" cap="none" dirty="0">
                    <a:solidFill>
                      <a:srgbClr val="E6E7E9"/>
                    </a:solidFill>
                    <a:latin typeface="Sakkal Majalla" panose="02000000000000000000" pitchFamily="2" charset="-78"/>
                    <a:ea typeface="Twentieth Century"/>
                    <a:cs typeface="Sakkal Majalla" panose="02000000000000000000" pitchFamily="2" charset="-78"/>
                    <a:sym typeface="Twentieth Century"/>
                  </a:rPr>
                  <a:t>2</a:t>
                </a:r>
                <a:endParaRPr sz="4000" b="0" i="0" u="none" strike="noStrike" cap="none" dirty="0">
                  <a:solidFill>
                    <a:srgbClr val="000000"/>
                  </a:solidFill>
                  <a:latin typeface="Sakkal Majalla" panose="02000000000000000000" pitchFamily="2" charset="-78"/>
                  <a:ea typeface="Arial"/>
                  <a:cs typeface="Sakkal Majalla" panose="02000000000000000000" pitchFamily="2" charset="-78"/>
                  <a:sym typeface="Arial"/>
                </a:endParaRPr>
              </a:p>
            </p:txBody>
          </p:sp>
        </p:grpSp>
        <p:sp>
          <p:nvSpPr>
            <p:cNvPr id="21" name="Google Shape;1404;p36">
              <a:extLst>
                <a:ext uri="{FF2B5EF4-FFF2-40B4-BE49-F238E27FC236}">
                  <a16:creationId xmlns:a16="http://schemas.microsoft.com/office/drawing/2014/main" id="{E2A9BC47-9160-43DD-AF13-88A56611E7C0}"/>
                </a:ext>
              </a:extLst>
            </p:cNvPr>
            <p:cNvSpPr/>
            <p:nvPr/>
          </p:nvSpPr>
          <p:spPr>
            <a:xfrm rot="10800000" flipH="1">
              <a:off x="9123143" y="2609752"/>
              <a:ext cx="1592262" cy="3032125"/>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4000" b="0" i="0" u="none" strike="noStrike" cap="none" dirty="0">
                <a:solidFill>
                  <a:srgbClr val="000000"/>
                </a:solidFill>
                <a:latin typeface="Sakkal Majalla" panose="02000000000000000000" pitchFamily="2" charset="-78"/>
                <a:ea typeface="Calibri"/>
                <a:cs typeface="Sakkal Majalla" panose="02000000000000000000" pitchFamily="2" charset="-78"/>
                <a:sym typeface="Calibri"/>
              </a:endParaRPr>
            </a:p>
          </p:txBody>
        </p:sp>
      </p:grpSp>
      <p:sp>
        <p:nvSpPr>
          <p:cNvPr id="24" name="مستطيل 23">
            <a:extLst>
              <a:ext uri="{FF2B5EF4-FFF2-40B4-BE49-F238E27FC236}">
                <a16:creationId xmlns:a16="http://schemas.microsoft.com/office/drawing/2014/main" id="{516DD74F-9C5D-4B52-965D-C9C52C8FF132}"/>
              </a:ext>
            </a:extLst>
          </p:cNvPr>
          <p:cNvSpPr/>
          <p:nvPr/>
        </p:nvSpPr>
        <p:spPr>
          <a:xfrm>
            <a:off x="7073846" y="4440295"/>
            <a:ext cx="1613921" cy="830997"/>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sym typeface="Wingdings" panose="05000000000000000000" pitchFamily="2" charset="2"/>
              </a:rPr>
              <a:t>متوسط دخل الفرد</a:t>
            </a:r>
          </a:p>
        </p:txBody>
      </p:sp>
      <p:sp>
        <p:nvSpPr>
          <p:cNvPr id="25" name="مستطيل 24">
            <a:extLst>
              <a:ext uri="{FF2B5EF4-FFF2-40B4-BE49-F238E27FC236}">
                <a16:creationId xmlns:a16="http://schemas.microsoft.com/office/drawing/2014/main" id="{A842BD0E-80F3-4F54-9EC6-15D59F39F0DD}"/>
              </a:ext>
            </a:extLst>
          </p:cNvPr>
          <p:cNvSpPr/>
          <p:nvPr/>
        </p:nvSpPr>
        <p:spPr>
          <a:xfrm>
            <a:off x="2924445" y="4416109"/>
            <a:ext cx="1905513" cy="830997"/>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مدى توافر المؤسسات الادخارية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571515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529998" y="1319803"/>
            <a:ext cx="161689" cy="500784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32977" y="2589878"/>
            <a:ext cx="2506823" cy="2825461"/>
            <a:chOff x="8431764" y="2874250"/>
            <a:chExt cx="2506823" cy="2825461"/>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lumMod val="95000"/>
              </a:schemeClr>
            </a:solidFill>
            <a:ln w="571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335095" y="5091793"/>
              <a:ext cx="700158" cy="607918"/>
            </a:xfrm>
            <a:prstGeom prst="triangle">
              <a:avLst>
                <a:gd name="adj" fmla="val 50680"/>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472683" y="4989716"/>
              <a:ext cx="401072" cy="584775"/>
            </a:xfrm>
            <a:prstGeom prst="rect">
              <a:avLst/>
            </a:prstGeom>
            <a:noFill/>
            <a:ln>
              <a:noFill/>
            </a:ln>
          </p:spPr>
          <p:txBody>
            <a:bodyPr wrap="none" rtlCol="1">
              <a:spAutoFit/>
            </a:bodyPr>
            <a:lstStyle/>
            <a:p>
              <a:r>
                <a:rPr lang="ar-SA" sz="3200" dirty="0"/>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188433" y="2868582"/>
            <a:ext cx="2506823" cy="461665"/>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sym typeface="Wingdings" panose="05000000000000000000" pitchFamily="2" charset="2"/>
              </a:rPr>
              <a:t>أولا: متوسط دخل الفرد</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2" name="مستطيل 1">
            <a:extLst>
              <a:ext uri="{FF2B5EF4-FFF2-40B4-BE49-F238E27FC236}">
                <a16:creationId xmlns:a16="http://schemas.microsoft.com/office/drawing/2014/main" id="{126BFED9-19AF-4F13-9A13-1A65D7FEAB05}"/>
              </a:ext>
            </a:extLst>
          </p:cNvPr>
          <p:cNvSpPr/>
          <p:nvPr/>
        </p:nvSpPr>
        <p:spPr>
          <a:xfrm>
            <a:off x="978413" y="2251614"/>
            <a:ext cx="7164632" cy="2862322"/>
          </a:xfrm>
          <a:prstGeom prst="rect">
            <a:avLst/>
          </a:prstGeom>
          <a:solidFill>
            <a:schemeClr val="bg1">
              <a:lumMod val="95000"/>
            </a:schemeClr>
          </a:solidFill>
        </p:spPr>
        <p:txBody>
          <a:bodyPr wrap="square">
            <a:spAutoFit/>
          </a:bodyPr>
          <a:lstStyle/>
          <a:p>
            <a:pPr algn="r" rtl="1">
              <a:lnSpc>
                <a:spcPct val="150000"/>
              </a:lnSpc>
            </a:pPr>
            <a:r>
              <a:rPr lang="ar-SA" sz="2400" dirty="0">
                <a:latin typeface="Sakkal Majalla" panose="02000000000000000000" pitchFamily="2" charset="-78"/>
                <a:cs typeface="Sakkal Majalla" panose="02000000000000000000" pitchFamily="2" charset="-78"/>
                <a:sym typeface="Wingdings" panose="05000000000000000000" pitchFamily="2" charset="2"/>
              </a:rPr>
              <a:t>وهنا نلاحظ وجود قاعدتين:</a:t>
            </a:r>
            <a:endParaRPr lang="ar-SA" sz="2400" u="sng" dirty="0">
              <a:solidFill>
                <a:srgbClr val="00B050"/>
              </a:solidFill>
              <a:latin typeface="Sakkal Majalla" panose="02000000000000000000" pitchFamily="2" charset="-78"/>
              <a:cs typeface="Sakkal Majalla" panose="02000000000000000000" pitchFamily="2" charset="-78"/>
              <a:sym typeface="Wingdings" panose="05000000000000000000" pitchFamily="2" charset="2"/>
            </a:endParaRPr>
          </a:p>
          <a:p>
            <a:pPr lvl="0" algn="r" rtl="1">
              <a:lnSpc>
                <a:spcPct val="150000"/>
              </a:lnSpc>
            </a:pPr>
            <a:r>
              <a:rPr lang="ar-SA" sz="2400" b="1" u="sng" dirty="0">
                <a:solidFill>
                  <a:srgbClr val="00B050"/>
                </a:solidFill>
                <a:latin typeface="Sakkal Majalla" panose="02000000000000000000" pitchFamily="2" charset="-78"/>
                <a:cs typeface="Sakkal Majalla" panose="02000000000000000000" pitchFamily="2" charset="-78"/>
                <a:sym typeface="Wingdings" panose="05000000000000000000" pitchFamily="2" charset="2"/>
              </a:rPr>
              <a:t>القاعدة الأولى</a:t>
            </a:r>
            <a:r>
              <a:rPr lang="ar-SA" sz="2400" b="1" dirty="0">
                <a:solidFill>
                  <a:srgbClr val="00B050"/>
                </a:solidFill>
                <a:latin typeface="Sakkal Majalla" panose="02000000000000000000" pitchFamily="2" charset="-78"/>
                <a:cs typeface="Sakkal Majalla" panose="02000000000000000000" pitchFamily="2" charset="-78"/>
                <a:sym typeface="Wingdings" panose="05000000000000000000" pitchFamily="2" charset="2"/>
              </a:rPr>
              <a:t>:  </a:t>
            </a:r>
            <a:r>
              <a:rPr lang="ar-SA" sz="2400" dirty="0">
                <a:solidFill>
                  <a:prstClr val="black"/>
                </a:solidFill>
                <a:latin typeface="Sakkal Majalla" panose="02000000000000000000" pitchFamily="2" charset="-78"/>
                <a:cs typeface="Sakkal Majalla" panose="02000000000000000000" pitchFamily="2" charset="-78"/>
                <a:sym typeface="Wingdings" panose="05000000000000000000" pitchFamily="2" charset="2"/>
              </a:rPr>
              <a:t>أن </a:t>
            </a:r>
            <a:r>
              <a:rPr lang="ar-SA" sz="2400" dirty="0">
                <a:solidFill>
                  <a:prstClr val="black"/>
                </a:solidFill>
                <a:latin typeface="Sakkal Majalla" panose="02000000000000000000" pitchFamily="2" charset="-78"/>
                <a:cs typeface="Sakkal Majalla" panose="02000000000000000000" pitchFamily="2" charset="-78"/>
              </a:rPr>
              <a:t>العلاقة بين الدخل وبين الادخار علاقة طردية، كما ان العلاقة بين الدخل وبين الاستهلاك علاقة طردية أيضاً.</a:t>
            </a:r>
            <a:endParaRPr lang="ar-SA" sz="2400" b="1" u="sng" dirty="0">
              <a:solidFill>
                <a:srgbClr val="00B050"/>
              </a:solidFill>
              <a:latin typeface="Sakkal Majalla" panose="02000000000000000000" pitchFamily="2" charset="-78"/>
              <a:cs typeface="Sakkal Majalla" panose="02000000000000000000" pitchFamily="2" charset="-78"/>
            </a:endParaRPr>
          </a:p>
          <a:p>
            <a:pPr algn="just" rtl="1">
              <a:lnSpc>
                <a:spcPct val="150000"/>
              </a:lnSpc>
            </a:pPr>
            <a:r>
              <a:rPr lang="ar-SA" sz="2400" b="1" u="sng" dirty="0">
                <a:solidFill>
                  <a:srgbClr val="00B050"/>
                </a:solidFill>
                <a:latin typeface="Sakkal Majalla" panose="02000000000000000000" pitchFamily="2" charset="-78"/>
                <a:cs typeface="Sakkal Majalla" panose="02000000000000000000" pitchFamily="2" charset="-78"/>
              </a:rPr>
              <a:t>القاعدة الثانية</a:t>
            </a:r>
            <a:r>
              <a:rPr lang="ar-SA" sz="2400" b="1" dirty="0">
                <a:solidFill>
                  <a:srgbClr val="00B050"/>
                </a:solidFill>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أن الادخار يتزايد مع زيادة الدخل بمعدل متزايد، في حين أن الاستهلاك يتزايد بمعدل متناقص.</a:t>
            </a:r>
          </a:p>
        </p:txBody>
      </p:sp>
      <p:pic>
        <p:nvPicPr>
          <p:cNvPr id="12290" name="Picture 2" descr="Economy Icons - 19,343 free icons">
            <a:extLst>
              <a:ext uri="{FF2B5EF4-FFF2-40B4-BE49-F238E27FC236}">
                <a16:creationId xmlns:a16="http://schemas.microsoft.com/office/drawing/2014/main" id="{23174135-6AE8-45A1-82F6-2AAF4AA20F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0315" y="3662368"/>
            <a:ext cx="812143" cy="812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19756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482432" y="2172729"/>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 name="مستطيل 2">
            <a:extLst>
              <a:ext uri="{FF2B5EF4-FFF2-40B4-BE49-F238E27FC236}">
                <a16:creationId xmlns:a16="http://schemas.microsoft.com/office/drawing/2014/main" id="{C2F6B007-A49D-4B20-92C6-AC390FB0F133}"/>
              </a:ext>
            </a:extLst>
          </p:cNvPr>
          <p:cNvSpPr/>
          <p:nvPr/>
        </p:nvSpPr>
        <p:spPr>
          <a:xfrm>
            <a:off x="701567" y="1924957"/>
            <a:ext cx="7417488" cy="3924151"/>
          </a:xfrm>
          <a:prstGeom prst="rect">
            <a:avLst/>
          </a:prstGeom>
          <a:solidFill>
            <a:schemeClr val="bg1">
              <a:lumMod val="95000"/>
            </a:schemeClr>
          </a:solidFill>
        </p:spPr>
        <p:txBody>
          <a:bodyPr wrap="square">
            <a:spAutoFit/>
          </a:bodyPr>
          <a:lstStyle/>
          <a:p>
            <a:pPr algn="r" rtl="1">
              <a:lnSpc>
                <a:spcPct val="150000"/>
              </a:lnSpc>
            </a:pPr>
            <a:r>
              <a:rPr lang="ar-SA" sz="2400" dirty="0">
                <a:latin typeface="Sakkal Majalla" panose="02000000000000000000" pitchFamily="2" charset="-78"/>
                <a:cs typeface="Sakkal Majalla" panose="02000000000000000000" pitchFamily="2" charset="-78"/>
              </a:rPr>
              <a:t>تسهم مؤسسات الادخار في تكوين المدخرات في المجتمع عبر امتصاص جزء من الدخل القومي واستخدامه في الاستثمارات المختلفة.</a:t>
            </a:r>
          </a:p>
          <a:p>
            <a:pPr algn="r" rtl="1">
              <a:lnSpc>
                <a:spcPct val="150000"/>
              </a:lnSpc>
            </a:pPr>
            <a:r>
              <a:rPr lang="ar-SA" sz="2400" dirty="0">
                <a:latin typeface="Sakkal Majalla" panose="02000000000000000000" pitchFamily="2" charset="-78"/>
                <a:cs typeface="Sakkal Majalla" panose="02000000000000000000" pitchFamily="2" charset="-78"/>
              </a:rPr>
              <a:t>وتشمل مؤسسات الادخار:</a:t>
            </a:r>
          </a:p>
          <a:p>
            <a:pPr indent="-457200" algn="r"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شركات التأمين. </a:t>
            </a:r>
          </a:p>
          <a:p>
            <a:pPr indent="-457200" algn="r"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اسواق الاوراق المالية.</a:t>
            </a:r>
          </a:p>
          <a:p>
            <a:pPr indent="-457200" algn="r"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 بنوك الادخار. </a:t>
            </a:r>
          </a:p>
          <a:p>
            <a:pPr indent="-457200" algn="r" rtl="1">
              <a:lnSpc>
                <a:spcPct val="150000"/>
              </a:lnSpc>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rPr>
              <a:t>هيئات التأمينات الاجتماعية. </a:t>
            </a:r>
          </a:p>
        </p:txBody>
      </p:sp>
      <p:sp>
        <p:nvSpPr>
          <p:cNvPr id="30" name="مستطيل 29">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مستطيل 30">
            <a:extLst>
              <a:ext uri="{FF2B5EF4-FFF2-40B4-BE49-F238E27FC236}">
                <a16:creationId xmlns:a16="http://schemas.microsoft.com/office/drawing/2014/main" id="{81C5A873-1398-4F3B-A2D0-62CFF3C2AD18}"/>
              </a:ext>
            </a:extLst>
          </p:cNvPr>
          <p:cNvSpPr/>
          <p:nvPr/>
        </p:nvSpPr>
        <p:spPr>
          <a:xfrm>
            <a:off x="8529998" y="1319803"/>
            <a:ext cx="161689" cy="500784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2" name="مجموعة 31">
            <a:extLst>
              <a:ext uri="{FF2B5EF4-FFF2-40B4-BE49-F238E27FC236}">
                <a16:creationId xmlns:a16="http://schemas.microsoft.com/office/drawing/2014/main" id="{D5AA4D74-0CBF-48C4-9B3A-AEF816A80A4C}"/>
              </a:ext>
            </a:extLst>
          </p:cNvPr>
          <p:cNvGrpSpPr/>
          <p:nvPr/>
        </p:nvGrpSpPr>
        <p:grpSpPr>
          <a:xfrm>
            <a:off x="9217030" y="2617441"/>
            <a:ext cx="2506823" cy="2825461"/>
            <a:chOff x="8431764" y="2874250"/>
            <a:chExt cx="2506823" cy="2825461"/>
          </a:xfrm>
        </p:grpSpPr>
        <p:sp>
          <p:nvSpPr>
            <p:cNvPr id="33" name="مستطيل 32">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lumMod val="95000"/>
              </a:schemeClr>
            </a:solidFill>
            <a:ln w="571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4" name="مثلث متساوي الساقين 33">
              <a:extLst>
                <a:ext uri="{FF2B5EF4-FFF2-40B4-BE49-F238E27FC236}">
                  <a16:creationId xmlns:a16="http://schemas.microsoft.com/office/drawing/2014/main" id="{92C05171-73C3-4E1F-B3E3-7D7A97D51DCD}"/>
                </a:ext>
              </a:extLst>
            </p:cNvPr>
            <p:cNvSpPr/>
            <p:nvPr/>
          </p:nvSpPr>
          <p:spPr>
            <a:xfrm flipH="1" flipV="1">
              <a:off x="9335095" y="5091793"/>
              <a:ext cx="700158" cy="607918"/>
            </a:xfrm>
            <a:prstGeom prst="triangle">
              <a:avLst>
                <a:gd name="adj" fmla="val 50680"/>
              </a:avLst>
            </a:prstGeom>
            <a:solidFill>
              <a:schemeClr val="bg1">
                <a:lumMod val="9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5" name="مربع نص 34">
              <a:extLst>
                <a:ext uri="{FF2B5EF4-FFF2-40B4-BE49-F238E27FC236}">
                  <a16:creationId xmlns:a16="http://schemas.microsoft.com/office/drawing/2014/main" id="{DB46B678-B47A-40D1-AE85-258209CFF1F2}"/>
                </a:ext>
              </a:extLst>
            </p:cNvPr>
            <p:cNvSpPr txBox="1"/>
            <p:nvPr/>
          </p:nvSpPr>
          <p:spPr>
            <a:xfrm>
              <a:off x="9472683" y="4989716"/>
              <a:ext cx="401072" cy="584775"/>
            </a:xfrm>
            <a:prstGeom prst="rect">
              <a:avLst/>
            </a:prstGeom>
            <a:noFill/>
            <a:ln>
              <a:noFill/>
            </a:ln>
          </p:spPr>
          <p:txBody>
            <a:bodyPr wrap="none" rtlCol="1">
              <a:spAutoFit/>
            </a:bodyPr>
            <a:lstStyle/>
            <a:p>
              <a:r>
                <a:rPr lang="ar-SA" sz="3200" dirty="0"/>
                <a:t>2</a:t>
              </a:r>
            </a:p>
          </p:txBody>
        </p:sp>
      </p:grpSp>
      <p:sp>
        <p:nvSpPr>
          <p:cNvPr id="36" name="مستطيل 35">
            <a:extLst>
              <a:ext uri="{FF2B5EF4-FFF2-40B4-BE49-F238E27FC236}">
                <a16:creationId xmlns:a16="http://schemas.microsoft.com/office/drawing/2014/main" id="{2C4C66A0-EAED-46A9-A07E-7E6E21FB576F}"/>
              </a:ext>
            </a:extLst>
          </p:cNvPr>
          <p:cNvSpPr/>
          <p:nvPr/>
        </p:nvSpPr>
        <p:spPr>
          <a:xfrm>
            <a:off x="9217030" y="2824745"/>
            <a:ext cx="2506823" cy="83099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sym typeface="Wingdings" panose="05000000000000000000" pitchFamily="2" charset="2"/>
              </a:rPr>
              <a:t>ثانيا: </a:t>
            </a:r>
            <a:r>
              <a:rPr lang="ar-SA" sz="2400" b="1" dirty="0">
                <a:latin typeface="Sakkal Majalla" panose="02000000000000000000" pitchFamily="2" charset="-78"/>
                <a:cs typeface="Sakkal Majalla" panose="02000000000000000000" pitchFamily="2" charset="-78"/>
              </a:rPr>
              <a:t>مدى توافر المؤسسات الادخارية</a:t>
            </a:r>
            <a:endParaRPr lang="en-US" sz="2400" b="1" dirty="0">
              <a:latin typeface="Sakkal Majalla" panose="02000000000000000000" pitchFamily="2" charset="-78"/>
              <a:cs typeface="Sakkal Majalla" panose="02000000000000000000" pitchFamily="2" charset="-78"/>
            </a:endParaRPr>
          </a:p>
        </p:txBody>
      </p:sp>
      <p:pic>
        <p:nvPicPr>
          <p:cNvPr id="13314" name="Picture 2" descr="Deposit, deposit account, bank, banking, safe, saving, savings account icon  - Download on Iconfinder">
            <a:extLst>
              <a:ext uri="{FF2B5EF4-FFF2-40B4-BE49-F238E27FC236}">
                <a16:creationId xmlns:a16="http://schemas.microsoft.com/office/drawing/2014/main" id="{6D06F8DC-9A02-42B4-AB88-C48135E24F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4144" y="3797150"/>
            <a:ext cx="888681" cy="906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1255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1161966"/>
            <a:ext cx="11485984" cy="504927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591801" y="512225"/>
            <a:ext cx="833597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591802" y="307832"/>
            <a:ext cx="8335968"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400" b="1" dirty="0">
                <a:solidFill>
                  <a:schemeClr val="bg1"/>
                </a:solidFill>
                <a:latin typeface="Sakkal Majalla" panose="02000000000000000000" pitchFamily="2" charset="-78"/>
                <a:cs typeface="Sakkal Majalla" panose="02000000000000000000" pitchFamily="2" charset="-78"/>
              </a:rPr>
              <a:t>أشكال الادخار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35" name="مستطيل 34">
            <a:extLst>
              <a:ext uri="{FF2B5EF4-FFF2-40B4-BE49-F238E27FC236}">
                <a16:creationId xmlns:a16="http://schemas.microsoft.com/office/drawing/2014/main" id="{F929F7FB-95EA-414E-99CF-AD96D1294A45}"/>
              </a:ext>
            </a:extLst>
          </p:cNvPr>
          <p:cNvSpPr/>
          <p:nvPr/>
        </p:nvSpPr>
        <p:spPr>
          <a:xfrm>
            <a:off x="931348" y="1740410"/>
            <a:ext cx="10276432" cy="3605348"/>
          </a:xfrm>
          <a:prstGeom prst="rect">
            <a:avLst/>
          </a:prstGeom>
          <a:solidFill>
            <a:schemeClr val="bg1"/>
          </a:solidFill>
          <a:ln>
            <a:noFill/>
          </a:ln>
        </p:spPr>
        <p:style>
          <a:lnRef idx="1">
            <a:schemeClr val="accent5"/>
          </a:lnRef>
          <a:fillRef idx="2">
            <a:schemeClr val="accent5"/>
          </a:fillRef>
          <a:effectRef idx="1">
            <a:schemeClr val="accent5"/>
          </a:effectRef>
          <a:fontRef idx="minor">
            <a:schemeClr val="dk1"/>
          </a:fontRef>
        </p:style>
        <p:txBody>
          <a:bodyPr rtlCol="1" anchor="ctr"/>
          <a:lstStyle/>
          <a:p>
            <a:pPr algn="r"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أولا: ادخار اختياري:</a:t>
            </a:r>
          </a:p>
          <a:p>
            <a:pPr algn="r" rtl="1">
              <a:lnSpc>
                <a:spcPct val="150000"/>
              </a:lnSpc>
            </a:pPr>
            <a:r>
              <a:rPr lang="ar-SA" sz="2400" dirty="0">
                <a:latin typeface="Sakkal Majalla" panose="02000000000000000000" pitchFamily="2" charset="-78"/>
                <a:cs typeface="Sakkal Majalla" panose="02000000000000000000" pitchFamily="2" charset="-78"/>
              </a:rPr>
              <a:t> ويمثل الادخار الحر الذي يقوم به الفرد بإرادته ورغبته مثل ودائع البنوك وشراء الأوراق المالية.</a:t>
            </a:r>
          </a:p>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ثانيا: ادخار اجباري:</a:t>
            </a:r>
          </a:p>
          <a:p>
            <a:pPr algn="just" rtl="1">
              <a:lnSpc>
                <a:spcPct val="150000"/>
              </a:lnSpc>
            </a:pPr>
            <a:r>
              <a:rPr lang="ar-SA" sz="2400" b="1" dirty="0">
                <a:solidFill>
                  <a:srgbClr val="00B050"/>
                </a:solidFill>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وهو ادخار يتم بشكل جبري على الأفراد نتيجة لإجراءات قانونية أو قرارات حكومية معينة. مثل ادخار التقاعد لدى هيئات التأمينات الاجتماعية و صناديق المعاشات ، وادخار مؤسسات الاعمال عن طريق الاحتفاظ بنسبة معينه من الاحتياطيات، وادخار ناتج عن سياسات الحكومات وذلك عبر الضرائب أو السياسات التضخمية عبر زيادة اصدار النقود.</a:t>
            </a:r>
          </a:p>
        </p:txBody>
      </p:sp>
      <p:pic>
        <p:nvPicPr>
          <p:cNvPr id="32" name="Picture 2" descr="Saving Vector Icons free download in SVG, PNG Format">
            <a:extLst>
              <a:ext uri="{FF2B5EF4-FFF2-40B4-BE49-F238E27FC236}">
                <a16:creationId xmlns:a16="http://schemas.microsoft.com/office/drawing/2014/main" id="{B1E40EB1-5D46-4CFB-9311-F25658618D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01914" y="611938"/>
            <a:ext cx="652521" cy="478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6627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95753"/>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1296080" y="631556"/>
            <a:ext cx="7657623" cy="1651518"/>
          </a:xfrm>
        </p:spPr>
        <p:txBody>
          <a:bodyPr>
            <a:normAutofit/>
          </a:bodyPr>
          <a:lstStyle/>
          <a:p>
            <a:r>
              <a:rPr lang="ar-SA" sz="3200" b="1" dirty="0">
                <a:solidFill>
                  <a:schemeClr val="bg1"/>
                </a:solidFill>
                <a:latin typeface="Sakkal Majalla" panose="02000000000000000000" pitchFamily="2" charset="-78"/>
                <a:cs typeface="Sakkal Majalla" panose="02000000000000000000" pitchFamily="2" charset="-78"/>
              </a:rPr>
              <a:t>ماهيـــة الاستثمـــار  وأنواعه</a:t>
            </a:r>
          </a:p>
        </p:txBody>
      </p:sp>
      <p:sp>
        <p:nvSpPr>
          <p:cNvPr id="8" name="مستطيل 7">
            <a:extLst>
              <a:ext uri="{FF2B5EF4-FFF2-40B4-BE49-F238E27FC236}">
                <a16:creationId xmlns:a16="http://schemas.microsoft.com/office/drawing/2014/main" id="{8CE9C4F5-E5C5-4A46-A646-BD92F7EE0539}"/>
              </a:ext>
            </a:extLst>
          </p:cNvPr>
          <p:cNvSpPr/>
          <p:nvPr/>
        </p:nvSpPr>
        <p:spPr>
          <a:xfrm>
            <a:off x="9685177" y="1070295"/>
            <a:ext cx="2506823" cy="713248"/>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4" name="مستطيل 3">
            <a:extLst>
              <a:ext uri="{FF2B5EF4-FFF2-40B4-BE49-F238E27FC236}">
                <a16:creationId xmlns:a16="http://schemas.microsoft.com/office/drawing/2014/main" id="{5E9F15AB-C351-4D05-9A05-2CBD90FEB664}"/>
              </a:ext>
            </a:extLst>
          </p:cNvPr>
          <p:cNvSpPr/>
          <p:nvPr/>
        </p:nvSpPr>
        <p:spPr>
          <a:xfrm>
            <a:off x="1274308" y="2162769"/>
            <a:ext cx="9643388" cy="3785652"/>
          </a:xfrm>
          <a:prstGeom prst="rect">
            <a:avLst/>
          </a:prstGeom>
          <a:solidFill>
            <a:schemeClr val="bg1"/>
          </a:solidFill>
        </p:spPr>
        <p:txBody>
          <a:bodyPr wrap="square">
            <a:spAutoFit/>
          </a:bodyPr>
          <a:lstStyle/>
          <a:p>
            <a:pPr algn="r" rtl="1"/>
            <a:r>
              <a:rPr lang="ar-SA" sz="2400" b="1" dirty="0">
                <a:solidFill>
                  <a:schemeClr val="accent5">
                    <a:lumMod val="50000"/>
                  </a:schemeClr>
                </a:solidFill>
                <a:latin typeface="Sakkal Majalla" panose="02000000000000000000" pitchFamily="2" charset="-78"/>
                <a:cs typeface="Sakkal Majalla" panose="02000000000000000000" pitchFamily="2" charset="-78"/>
              </a:rPr>
              <a:t>مقدمة :</a:t>
            </a:r>
          </a:p>
          <a:p>
            <a:pPr marL="357188" indent="-357188"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تعتبر قضية الاستثمار من المواضيع الساخنة على الدوام وهي جوهر اهتمام الاقتصاديين في كل مكان.</a:t>
            </a:r>
          </a:p>
          <a:p>
            <a:pPr marL="342900" indent="-342900" algn="just" rtl="1">
              <a:lnSpc>
                <a:spcPct val="150000"/>
              </a:lnSpc>
              <a:buFont typeface="Wingdings" panose="05000000000000000000" pitchFamily="2" charset="2"/>
              <a:buChar char="§"/>
            </a:pPr>
            <a:r>
              <a:rPr lang="ar-SA" sz="2400" dirty="0">
                <a:latin typeface="Sakkal Majalla" panose="02000000000000000000" pitchFamily="2" charset="-78"/>
                <a:cs typeface="Sakkal Majalla" panose="02000000000000000000" pitchFamily="2" charset="-78"/>
              </a:rPr>
              <a:t>هناك علاقة وارتباط وطيد بين قضايا الاستثمار ومشاكل التنمية الاقتصادية والاجتماعية في كل مكان في العالم.</a:t>
            </a:r>
          </a:p>
          <a:p>
            <a:pPr marL="342900" lvl="0" indent="-342900" algn="r" rtl="1">
              <a:lnSpc>
                <a:spcPct val="150000"/>
              </a:lnSpc>
              <a:buFont typeface="Wingdings" panose="05000000000000000000" pitchFamily="2" charset="2"/>
              <a:buChar char="§"/>
            </a:pPr>
            <a:r>
              <a:rPr lang="ar-SA" sz="2400" dirty="0">
                <a:solidFill>
                  <a:prstClr val="black"/>
                </a:solidFill>
                <a:latin typeface="Sakkal Majalla" panose="02000000000000000000" pitchFamily="2" charset="-78"/>
                <a:cs typeface="Sakkal Majalla" panose="02000000000000000000" pitchFamily="2" charset="-78"/>
              </a:rPr>
              <a:t>القرار الاستثماري يعتبر أهم القرارات في مجال الأعمال، وتأتي أهميته في أنه يُتخذ في الوقت الحاضر ويرتبط بإنفاق مبالغ مالية ضخمة لآجال طويلة يصعب التراجع عنها بدون تحمل الكثير من الخسائر، فهو يرتبط بدرجة عالية من عدم التأكد ولهذا يتم اتخاذ القرار الاستثماري عن طريق أعلى مستوى تنظيمي في المنشأة.</a:t>
            </a:r>
          </a:p>
        </p:txBody>
      </p:sp>
      <p:sp>
        <p:nvSpPr>
          <p:cNvPr id="11" name="مستطيل 10">
            <a:extLst>
              <a:ext uri="{FF2B5EF4-FFF2-40B4-BE49-F238E27FC236}">
                <a16:creationId xmlns:a16="http://schemas.microsoft.com/office/drawing/2014/main" id="{29955306-36E6-42A0-B965-48ABC7E8BC93}"/>
              </a:ext>
            </a:extLst>
          </p:cNvPr>
          <p:cNvSpPr/>
          <p:nvPr/>
        </p:nvSpPr>
        <p:spPr>
          <a:xfrm>
            <a:off x="2764464" y="3107143"/>
            <a:ext cx="8211579" cy="557845"/>
          </a:xfrm>
          <a:prstGeom prst="rect">
            <a:avLst/>
          </a:prstGeom>
        </p:spPr>
        <p:txBody>
          <a:bodyPr wrap="square">
            <a:spAutoFit/>
          </a:bodyPr>
          <a:lstStyle/>
          <a:p>
            <a:pPr marL="271463" indent="-271463" algn="just" rtl="1">
              <a:lnSpc>
                <a:spcPct val="150000"/>
              </a:lnSpc>
              <a:buNone/>
            </a:pPr>
            <a:r>
              <a:rPr lang="ar-SA" sz="2200" dirty="0">
                <a:latin typeface="Sakkal Majalla" panose="02000000000000000000" pitchFamily="2" charset="-78"/>
                <a:cs typeface="Sakkal Majalla" panose="02000000000000000000" pitchFamily="2" charset="-78"/>
                <a:sym typeface="Wingdings" panose="05000000000000000000" pitchFamily="2" charset="2"/>
              </a:rPr>
              <a:t> </a:t>
            </a:r>
            <a:endParaRPr lang="ar-SA" sz="2200" dirty="0">
              <a:solidFill>
                <a:prstClr val="black"/>
              </a:solidFill>
              <a:latin typeface="Sakkal Majalla" panose="02000000000000000000" pitchFamily="2" charset="-78"/>
              <a:cs typeface="Sakkal Majalla" panose="02000000000000000000" pitchFamily="2" charset="-78"/>
            </a:endParaRPr>
          </a:p>
        </p:txBody>
      </p:sp>
      <p:pic>
        <p:nvPicPr>
          <p:cNvPr id="2050" name="Picture 2" descr="Capital, cash collection, investment, money protection, savings icon -  Download on Iconfinder">
            <a:extLst>
              <a:ext uri="{FF2B5EF4-FFF2-40B4-BE49-F238E27FC236}">
                <a16:creationId xmlns:a16="http://schemas.microsoft.com/office/drawing/2014/main" id="{0E1D2259-FFBA-41DA-BBF7-452A029DCAAF}"/>
              </a:ext>
            </a:extLst>
          </p:cNvPr>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579526" y="1079092"/>
            <a:ext cx="718123" cy="718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055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469183" y="3494640"/>
            <a:ext cx="1936123" cy="1936123"/>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2771628" y="1828315"/>
            <a:ext cx="7485320" cy="769441"/>
          </a:xfrm>
          <a:prstGeom prst="rect">
            <a:avLst/>
          </a:prstGeom>
          <a:noFill/>
        </p:spPr>
        <p:txBody>
          <a:bodyPr wrap="square" rtlCol="1">
            <a:spAutoFit/>
          </a:bodyPr>
          <a:lstStyle/>
          <a:p>
            <a:pPr algn="ctr" rtl="1"/>
            <a:r>
              <a:rPr lang="ar-SA" sz="4400" b="1" dirty="0">
                <a:solidFill>
                  <a:schemeClr val="accent5">
                    <a:lumMod val="50000"/>
                  </a:schemeClr>
                </a:solidFill>
                <a:latin typeface="Sakkal Majalla" panose="02000000000000000000" pitchFamily="2" charset="-78"/>
                <a:cs typeface="Sakkal Majalla" panose="02000000000000000000" pitchFamily="2" charset="-78"/>
              </a:rPr>
              <a:t>ما هو القرار الاستثماري؟</a:t>
            </a: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AC437E3E-B1F9-4587-ACF1-C67D35CC861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Tree>
    <p:extLst>
      <p:ext uri="{BB962C8B-B14F-4D97-AF65-F5344CB8AC3E}">
        <p14:creationId xmlns:p14="http://schemas.microsoft.com/office/powerpoint/2010/main" val="1731936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35415" y="1168115"/>
            <a:ext cx="11485984" cy="504927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591801" y="512225"/>
            <a:ext cx="833597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717871" y="307831"/>
            <a:ext cx="8335968"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القرار الاستثماري</a:t>
            </a:r>
            <a:endParaRPr lang="ar-SA" sz="3200"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pic>
        <p:nvPicPr>
          <p:cNvPr id="9" name="Picture 2" descr="Business, decision, dilemma, investment, scale icon - Download on Iconfinder">
            <a:extLst>
              <a:ext uri="{FF2B5EF4-FFF2-40B4-BE49-F238E27FC236}">
                <a16:creationId xmlns:a16="http://schemas.microsoft.com/office/drawing/2014/main" id="{907F4354-4F29-4D9A-A82C-2A1FEC521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1266" y="540036"/>
            <a:ext cx="647502" cy="621302"/>
          </a:xfrm>
          <a:prstGeom prst="rect">
            <a:avLst/>
          </a:prstGeom>
          <a:noFill/>
          <a:extLst>
            <a:ext uri="{909E8E84-426E-40DD-AFC4-6F175D3DCCD1}">
              <a14:hiddenFill xmlns:a14="http://schemas.microsoft.com/office/drawing/2010/main">
                <a:solidFill>
                  <a:srgbClr val="FFFFFF"/>
                </a:solidFill>
              </a14:hiddenFill>
            </a:ext>
          </a:extLst>
        </p:spPr>
      </p:pic>
      <p:sp>
        <p:nvSpPr>
          <p:cNvPr id="2" name="مربع نص 1"/>
          <p:cNvSpPr txBox="1"/>
          <p:nvPr/>
        </p:nvSpPr>
        <p:spPr>
          <a:xfrm>
            <a:off x="2451435" y="1394777"/>
            <a:ext cx="7053943" cy="1800493"/>
          </a:xfrm>
          <a:prstGeom prst="rect">
            <a:avLst/>
          </a:prstGeom>
          <a:noFill/>
        </p:spPr>
        <p:txBody>
          <a:bodyPr wrap="square" rtlCol="1">
            <a:spAutoFit/>
          </a:bodyPr>
          <a:lstStyle/>
          <a:p>
            <a:pPr lvl="0" algn="just" rtl="1">
              <a:lnSpc>
                <a:spcPct val="150000"/>
              </a:lnSpc>
            </a:pPr>
            <a:r>
              <a:rPr lang="ar-SA" sz="2600" b="1" dirty="0">
                <a:solidFill>
                  <a:srgbClr val="B5B1DB">
                    <a:lumMod val="75000"/>
                  </a:srgbClr>
                </a:solidFill>
                <a:latin typeface="Sakkal Majalla" panose="02000000000000000000" pitchFamily="2" charset="-78"/>
                <a:cs typeface="Sakkal Majalla" panose="02000000000000000000" pitchFamily="2" charset="-78"/>
                <a:sym typeface="Wingdings" panose="05000000000000000000" pitchFamily="2" charset="2"/>
              </a:rPr>
              <a:t>القرار الاستثماري:</a:t>
            </a:r>
          </a:p>
          <a:p>
            <a:pPr lvl="0" algn="just" rtl="1">
              <a:lnSpc>
                <a:spcPct val="150000"/>
              </a:lnSpc>
            </a:pPr>
            <a:r>
              <a:rPr lang="ar-SA" sz="2400" dirty="0">
                <a:solidFill>
                  <a:prstClr val="black"/>
                </a:solidFill>
                <a:latin typeface="Sakkal Majalla" panose="02000000000000000000" pitchFamily="2" charset="-78"/>
                <a:cs typeface="Sakkal Majalla" panose="02000000000000000000" pitchFamily="2" charset="-78"/>
              </a:rPr>
              <a:t>هو عملية المفاضلة والاختيار بين البدائل أو الفرص الاستثمارية المتاحة في السوق.</a:t>
            </a:r>
          </a:p>
          <a:p>
            <a:pPr lvl="0" algn="just" rtl="1">
              <a:lnSpc>
                <a:spcPct val="150000"/>
              </a:lnSpc>
            </a:pPr>
            <a:r>
              <a:rPr lang="ar-SA" sz="2400" b="1" dirty="0">
                <a:solidFill>
                  <a:srgbClr val="B5B1DB">
                    <a:lumMod val="75000"/>
                  </a:srgbClr>
                </a:solidFill>
                <a:latin typeface="Sakkal Majalla" panose="02000000000000000000" pitchFamily="2" charset="-78"/>
                <a:cs typeface="Sakkal Majalla" panose="02000000000000000000" pitchFamily="2" charset="-78"/>
                <a:sym typeface="Wingdings" panose="05000000000000000000" pitchFamily="2" charset="2"/>
              </a:rPr>
              <a:t>يعتمد اتخاذ القرار الاستثماري على:</a:t>
            </a:r>
          </a:p>
        </p:txBody>
      </p:sp>
      <p:grpSp>
        <p:nvGrpSpPr>
          <p:cNvPr id="11" name="مجموعة 10">
            <a:extLst>
              <a:ext uri="{FF2B5EF4-FFF2-40B4-BE49-F238E27FC236}">
                <a16:creationId xmlns:a16="http://schemas.microsoft.com/office/drawing/2014/main" id="{5A1A8656-8FA0-4731-9276-EE0F45625F12}"/>
              </a:ext>
            </a:extLst>
          </p:cNvPr>
          <p:cNvGrpSpPr/>
          <p:nvPr/>
        </p:nvGrpSpPr>
        <p:grpSpPr>
          <a:xfrm>
            <a:off x="4664442" y="3346926"/>
            <a:ext cx="3892297" cy="641461"/>
            <a:chOff x="6376736" y="-1018196"/>
            <a:chExt cx="2346159" cy="753485"/>
          </a:xfrm>
        </p:grpSpPr>
        <p:sp>
          <p:nvSpPr>
            <p:cNvPr id="13" name="مستطيل 12">
              <a:extLst>
                <a:ext uri="{FF2B5EF4-FFF2-40B4-BE49-F238E27FC236}">
                  <a16:creationId xmlns:a16="http://schemas.microsoft.com/office/drawing/2014/main" id="{ECC88056-D62F-46A3-BE57-9A815F0CAE80}"/>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a:latin typeface="Sakkal Majalla" panose="02000000000000000000" pitchFamily="2" charset="-78"/>
                <a:cs typeface="Sakkal Majalla" panose="02000000000000000000" pitchFamily="2" charset="-78"/>
              </a:endParaRPr>
            </a:p>
          </p:txBody>
        </p:sp>
        <p:sp>
          <p:nvSpPr>
            <p:cNvPr id="14" name="مستطيل 13">
              <a:extLst>
                <a:ext uri="{FF2B5EF4-FFF2-40B4-BE49-F238E27FC236}">
                  <a16:creationId xmlns:a16="http://schemas.microsoft.com/office/drawing/2014/main" id="{161E400A-5A3C-4A77-9E2E-7DD24A352DDA}"/>
                </a:ext>
              </a:extLst>
            </p:cNvPr>
            <p:cNvSpPr/>
            <p:nvPr/>
          </p:nvSpPr>
          <p:spPr>
            <a:xfrm>
              <a:off x="6376736" y="-1018196"/>
              <a:ext cx="2195279"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accent3"/>
                  </a:solidFill>
                  <a:latin typeface="Sakkal Majalla" panose="02000000000000000000" pitchFamily="2" charset="-78"/>
                  <a:cs typeface="Sakkal Majalla" panose="02000000000000000000" pitchFamily="2" charset="-78"/>
                  <a:sym typeface="Wingdings" panose="05000000000000000000" pitchFamily="2" charset="2"/>
                </a:rPr>
                <a:t>1-</a:t>
              </a:r>
              <a:r>
                <a:rPr lang="ar-SA" sz="2400" dirty="0">
                  <a:solidFill>
                    <a:schemeClr val="tx1"/>
                  </a:solidFill>
                  <a:latin typeface="Sakkal Majalla" panose="02000000000000000000" pitchFamily="2" charset="-78"/>
                  <a:cs typeface="Sakkal Majalla" panose="02000000000000000000" pitchFamily="2" charset="-78"/>
                  <a:sym typeface="Wingdings" panose="05000000000000000000" pitchFamily="2" charset="2"/>
                </a:rPr>
                <a:t> حجم الاستثمار.</a:t>
              </a:r>
              <a:endParaRPr lang="ar-SA" sz="2400" dirty="0">
                <a:solidFill>
                  <a:schemeClr val="tx1"/>
                </a:solidFill>
                <a:latin typeface="Sakkal Majalla" panose="02000000000000000000" pitchFamily="2" charset="-78"/>
                <a:cs typeface="Sakkal Majalla" panose="02000000000000000000" pitchFamily="2" charset="-78"/>
              </a:endParaRPr>
            </a:p>
          </p:txBody>
        </p:sp>
      </p:grpSp>
      <p:grpSp>
        <p:nvGrpSpPr>
          <p:cNvPr id="15" name="مجموعة 14">
            <a:extLst>
              <a:ext uri="{FF2B5EF4-FFF2-40B4-BE49-F238E27FC236}">
                <a16:creationId xmlns:a16="http://schemas.microsoft.com/office/drawing/2014/main" id="{0483A0B1-16F4-46B5-ABF7-2152D67913CC}"/>
              </a:ext>
            </a:extLst>
          </p:cNvPr>
          <p:cNvGrpSpPr/>
          <p:nvPr/>
        </p:nvGrpSpPr>
        <p:grpSpPr>
          <a:xfrm>
            <a:off x="4664442" y="4174414"/>
            <a:ext cx="3892297" cy="641461"/>
            <a:chOff x="6376736" y="-1018196"/>
            <a:chExt cx="2346159" cy="753485"/>
          </a:xfrm>
        </p:grpSpPr>
        <p:sp>
          <p:nvSpPr>
            <p:cNvPr id="16" name="مستطيل 15">
              <a:extLst>
                <a:ext uri="{FF2B5EF4-FFF2-40B4-BE49-F238E27FC236}">
                  <a16:creationId xmlns:a16="http://schemas.microsoft.com/office/drawing/2014/main" id="{589E6398-E24B-4DA0-8C83-801E666F605B}"/>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a:latin typeface="Sakkal Majalla" panose="02000000000000000000" pitchFamily="2" charset="-78"/>
                <a:cs typeface="Sakkal Majalla" panose="02000000000000000000" pitchFamily="2" charset="-78"/>
              </a:endParaRPr>
            </a:p>
          </p:txBody>
        </p:sp>
        <p:sp>
          <p:nvSpPr>
            <p:cNvPr id="17" name="مستطيل 16">
              <a:extLst>
                <a:ext uri="{FF2B5EF4-FFF2-40B4-BE49-F238E27FC236}">
                  <a16:creationId xmlns:a16="http://schemas.microsoft.com/office/drawing/2014/main" id="{4D020DB6-3CDA-4134-A3CE-A0403DA782EF}"/>
                </a:ext>
              </a:extLst>
            </p:cNvPr>
            <p:cNvSpPr/>
            <p:nvPr/>
          </p:nvSpPr>
          <p:spPr>
            <a:xfrm>
              <a:off x="6376736" y="-1018196"/>
              <a:ext cx="2195279"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accent3"/>
                  </a:solidFill>
                  <a:latin typeface="Sakkal Majalla" panose="02000000000000000000" pitchFamily="2" charset="-78"/>
                  <a:cs typeface="Sakkal Majalla" panose="02000000000000000000" pitchFamily="2" charset="-78"/>
                  <a:sym typeface="Wingdings" panose="05000000000000000000" pitchFamily="2" charset="2"/>
                </a:rPr>
                <a:t>2-</a:t>
              </a:r>
              <a:r>
                <a:rPr lang="ar-SA" sz="2400" dirty="0">
                  <a:solidFill>
                    <a:schemeClr val="tx1"/>
                  </a:solidFill>
                  <a:latin typeface="Sakkal Majalla" panose="02000000000000000000" pitchFamily="2" charset="-78"/>
                  <a:cs typeface="Sakkal Majalla" panose="02000000000000000000" pitchFamily="2" charset="-78"/>
                  <a:sym typeface="Wingdings" panose="05000000000000000000" pitchFamily="2" charset="2"/>
                </a:rPr>
                <a:t> حجم التدفقات النقدية.</a:t>
              </a:r>
              <a:endParaRPr lang="ar-SA" sz="2400" dirty="0">
                <a:solidFill>
                  <a:schemeClr val="tx1"/>
                </a:solidFill>
                <a:latin typeface="Sakkal Majalla" panose="02000000000000000000" pitchFamily="2" charset="-78"/>
                <a:cs typeface="Sakkal Majalla" panose="02000000000000000000" pitchFamily="2" charset="-78"/>
              </a:endParaRPr>
            </a:p>
          </p:txBody>
        </p:sp>
      </p:grpSp>
      <p:grpSp>
        <p:nvGrpSpPr>
          <p:cNvPr id="19" name="مجموعة 18">
            <a:extLst>
              <a:ext uri="{FF2B5EF4-FFF2-40B4-BE49-F238E27FC236}">
                <a16:creationId xmlns:a16="http://schemas.microsoft.com/office/drawing/2014/main" id="{AF787508-AC3B-456A-801E-30D5CC952604}"/>
              </a:ext>
            </a:extLst>
          </p:cNvPr>
          <p:cNvGrpSpPr/>
          <p:nvPr/>
        </p:nvGrpSpPr>
        <p:grpSpPr>
          <a:xfrm>
            <a:off x="4664442" y="5069172"/>
            <a:ext cx="3892297" cy="641461"/>
            <a:chOff x="6225857" y="-1018196"/>
            <a:chExt cx="2497038" cy="753485"/>
          </a:xfrm>
        </p:grpSpPr>
        <p:sp>
          <p:nvSpPr>
            <p:cNvPr id="20" name="مستطيل 19">
              <a:extLst>
                <a:ext uri="{FF2B5EF4-FFF2-40B4-BE49-F238E27FC236}">
                  <a16:creationId xmlns:a16="http://schemas.microsoft.com/office/drawing/2014/main" id="{76880635-08A1-44BD-B8F6-C39866F00351}"/>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a:latin typeface="Sakkal Majalla" panose="02000000000000000000" pitchFamily="2" charset="-78"/>
                <a:cs typeface="Sakkal Majalla" panose="02000000000000000000" pitchFamily="2" charset="-78"/>
              </a:endParaRPr>
            </a:p>
          </p:txBody>
        </p:sp>
        <p:sp>
          <p:nvSpPr>
            <p:cNvPr id="21" name="مستطيل 20">
              <a:extLst>
                <a:ext uri="{FF2B5EF4-FFF2-40B4-BE49-F238E27FC236}">
                  <a16:creationId xmlns:a16="http://schemas.microsoft.com/office/drawing/2014/main" id="{91B6FE8B-8764-4977-9471-903715C5E749}"/>
                </a:ext>
              </a:extLst>
            </p:cNvPr>
            <p:cNvSpPr/>
            <p:nvPr/>
          </p:nvSpPr>
          <p:spPr>
            <a:xfrm>
              <a:off x="6225857" y="-1018196"/>
              <a:ext cx="2346158"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accent3"/>
                  </a:solidFill>
                  <a:latin typeface="Sakkal Majalla" panose="02000000000000000000" pitchFamily="2" charset="-78"/>
                  <a:cs typeface="Sakkal Majalla" panose="02000000000000000000" pitchFamily="2" charset="-78"/>
                  <a:sym typeface="Wingdings" panose="05000000000000000000" pitchFamily="2" charset="2"/>
                </a:rPr>
                <a:t>3-  </a:t>
              </a:r>
              <a:r>
                <a:rPr lang="ar-SA" sz="2400" dirty="0">
                  <a:solidFill>
                    <a:schemeClr val="tx1"/>
                  </a:solidFill>
                  <a:latin typeface="Sakkal Majalla" panose="02000000000000000000" pitchFamily="2" charset="-78"/>
                  <a:cs typeface="Sakkal Majalla" panose="02000000000000000000" pitchFamily="2" charset="-78"/>
                  <a:sym typeface="Wingdings" panose="05000000000000000000" pitchFamily="2" charset="2"/>
                </a:rPr>
                <a:t>والمخاطر المحيطة بعملية الاستثمار.</a:t>
              </a:r>
              <a:endParaRPr lang="ar-SA" sz="2400" dirty="0">
                <a:solidFill>
                  <a:schemeClr val="tx1"/>
                </a:solidFill>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1826716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35415" y="1168115"/>
            <a:ext cx="11485984" cy="504927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591801" y="512225"/>
            <a:ext cx="833597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717871" y="307831"/>
            <a:ext cx="8335968"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القرار الاستثماري</a:t>
            </a:r>
            <a:endParaRPr lang="ar-SA" sz="3200"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pic>
        <p:nvPicPr>
          <p:cNvPr id="9" name="Picture 2" descr="Business, decision, dilemma, investment, scale icon - Download on Iconfinder">
            <a:extLst>
              <a:ext uri="{FF2B5EF4-FFF2-40B4-BE49-F238E27FC236}">
                <a16:creationId xmlns:a16="http://schemas.microsoft.com/office/drawing/2014/main" id="{907F4354-4F29-4D9A-A82C-2A1FEC521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1266" y="540036"/>
            <a:ext cx="647502" cy="621302"/>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2680064" y="1846273"/>
            <a:ext cx="6831875" cy="3370153"/>
          </a:xfrm>
          <a:prstGeom prst="rect">
            <a:avLst/>
          </a:prstGeom>
          <a:noFill/>
        </p:spPr>
        <p:txBody>
          <a:bodyPr wrap="square" rtlCol="1">
            <a:spAutoFit/>
          </a:bodyPr>
          <a:lstStyle/>
          <a:p>
            <a:pPr algn="just" rtl="1">
              <a:lnSpc>
                <a:spcPct val="150000"/>
              </a:lnSpc>
            </a:pPr>
            <a:r>
              <a:rPr lang="ar-SA" sz="2400" b="1" dirty="0">
                <a:solidFill>
                  <a:schemeClr val="accent5">
                    <a:lumMod val="75000"/>
                  </a:schemeClr>
                </a:solidFill>
                <a:latin typeface="Sakkal Majalla" panose="02000000000000000000" pitchFamily="2" charset="-78"/>
                <a:cs typeface="Sakkal Majalla" panose="02000000000000000000" pitchFamily="2" charset="-78"/>
                <a:sym typeface="Wingdings" panose="05000000000000000000" pitchFamily="2" charset="2"/>
              </a:rPr>
              <a:t>أهمية القرار الاستثماري:</a:t>
            </a:r>
          </a:p>
          <a:p>
            <a:pPr marL="566928" indent="-457200" algn="just"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البعد الزمني بين الانفاق الاستثماري والحصول على العائد.</a:t>
            </a:r>
          </a:p>
          <a:p>
            <a:pPr marL="566928" indent="-457200" algn="just"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 صعوبة التراجع عن القرار الاستثماري دون تحمل خسائر مالية جسيمة.</a:t>
            </a:r>
          </a:p>
          <a:p>
            <a:pPr marL="566928" indent="-457200" algn="just"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 ضخامة المبالغ الموجهة للاستثمار.</a:t>
            </a:r>
          </a:p>
          <a:p>
            <a:pPr marL="566928" indent="-457200" algn="just"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 التأثير الشامل لقرارات الاستثمار على كل أنشطة المنظمة الاخرى.</a:t>
            </a:r>
          </a:p>
          <a:p>
            <a:pPr marL="566928" indent="-457200" algn="just" rtl="1">
              <a:lnSpc>
                <a:spcPct val="150000"/>
              </a:lnSpc>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 تنوع مجالات الاستثمار وتعدد الفرص.</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53483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235415" y="1168115"/>
            <a:ext cx="11485984" cy="504927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591801" y="512225"/>
            <a:ext cx="8335971"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928017" y="313980"/>
            <a:ext cx="8335968"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sym typeface="Wingdings" panose="05000000000000000000" pitchFamily="2" charset="2"/>
              </a:rPr>
              <a:t>المقومات الأساسية للقرار الاستثماري</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pic>
        <p:nvPicPr>
          <p:cNvPr id="9" name="Picture 2" descr="Business, decision, dilemma, investment, scale icon - Download on Iconfinder">
            <a:extLst>
              <a:ext uri="{FF2B5EF4-FFF2-40B4-BE49-F238E27FC236}">
                <a16:creationId xmlns:a16="http://schemas.microsoft.com/office/drawing/2014/main" id="{907F4354-4F29-4D9A-A82C-2A1FEC521F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054" y="542964"/>
            <a:ext cx="647502" cy="621302"/>
          </a:xfrm>
          <a:prstGeom prst="rect">
            <a:avLst/>
          </a:prstGeom>
          <a:noFill/>
          <a:extLst>
            <a:ext uri="{909E8E84-426E-40DD-AFC4-6F175D3DCCD1}">
              <a14:hiddenFill xmlns:a14="http://schemas.microsoft.com/office/drawing/2010/main">
                <a:solidFill>
                  <a:srgbClr val="FFFFFF"/>
                </a:solidFill>
              </a14:hiddenFill>
            </a:ext>
          </a:extLst>
        </p:spPr>
      </p:pic>
      <p:sp>
        <p:nvSpPr>
          <p:cNvPr id="3" name="مربع نص 2"/>
          <p:cNvSpPr txBox="1"/>
          <p:nvPr/>
        </p:nvSpPr>
        <p:spPr>
          <a:xfrm>
            <a:off x="2273997" y="1569427"/>
            <a:ext cx="7408819" cy="3970318"/>
          </a:xfrm>
          <a:prstGeom prst="rect">
            <a:avLst/>
          </a:prstGeom>
          <a:noFill/>
        </p:spPr>
        <p:txBody>
          <a:bodyPr wrap="square" rtlCol="1">
            <a:spAutoFit/>
          </a:bodyPr>
          <a:lstStyle/>
          <a:p>
            <a:pPr algn="r" rtl="1">
              <a:lnSpc>
                <a:spcPct val="150000"/>
              </a:lnSpc>
            </a:pPr>
            <a:r>
              <a:rPr lang="ar-SA" sz="2400" b="1" dirty="0">
                <a:solidFill>
                  <a:schemeClr val="accent3"/>
                </a:solidFill>
                <a:latin typeface="Sakkal Majalla" panose="02000000000000000000" pitchFamily="2" charset="-78"/>
                <a:cs typeface="Sakkal Majalla" panose="02000000000000000000" pitchFamily="2" charset="-78"/>
              </a:rPr>
              <a:t>الاستراتيجية الملائمة للاستثمار:</a:t>
            </a:r>
            <a:endParaRPr lang="ar-SA" sz="2400" dirty="0">
              <a:latin typeface="Sakkal Majalla" panose="02000000000000000000" pitchFamily="2" charset="-78"/>
              <a:cs typeface="Sakkal Majalla" panose="02000000000000000000" pitchFamily="2" charset="-78"/>
            </a:endParaRPr>
          </a:p>
          <a:p>
            <a:pPr marL="342900" indent="-342900" algn="r" rtl="1">
              <a:lnSpc>
                <a:spcPct val="150000"/>
              </a:lnSpc>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تختلف هذه الاستراتيجية باختلاف أولويات المستثمرين </a:t>
            </a:r>
            <a:r>
              <a:rPr lang="ar-SA" sz="2400" b="1" dirty="0">
                <a:latin typeface="Sakkal Majalla" panose="02000000000000000000" pitchFamily="2" charset="-78"/>
                <a:cs typeface="Sakkal Majalla" panose="02000000000000000000" pitchFamily="2" charset="-78"/>
              </a:rPr>
              <a:t>والتي تتأثر بعدة عوامل</a:t>
            </a:r>
            <a:r>
              <a:rPr lang="ar-SA" sz="2400" dirty="0">
                <a:latin typeface="Sakkal Majalla" panose="02000000000000000000" pitchFamily="2" charset="-78"/>
                <a:cs typeface="Sakkal Majalla" panose="02000000000000000000" pitchFamily="2" charset="-78"/>
              </a:rPr>
              <a:t>:</a:t>
            </a:r>
          </a:p>
          <a:p>
            <a:pPr marL="1371600" lvl="2" indent="-457200" algn="r" rtl="1">
              <a:lnSpc>
                <a:spcPct val="150000"/>
              </a:lnSpc>
              <a:buClr>
                <a:schemeClr val="accent5">
                  <a:lumMod val="50000"/>
                </a:schemeClr>
              </a:buClr>
              <a:buFont typeface="+mj-lt"/>
              <a:buAutoNum type="arabicPeriod"/>
            </a:pPr>
            <a:r>
              <a:rPr lang="ar-SA" sz="2400" dirty="0">
                <a:latin typeface="Sakkal Majalla" panose="02000000000000000000" pitchFamily="2" charset="-78"/>
                <a:cs typeface="Sakkal Majalla" panose="02000000000000000000" pitchFamily="2" charset="-78"/>
              </a:rPr>
              <a:t>الربحية</a:t>
            </a:r>
          </a:p>
          <a:p>
            <a:pPr marL="1371600" lvl="2" indent="-457200" algn="r" rtl="1">
              <a:lnSpc>
                <a:spcPct val="150000"/>
              </a:lnSpc>
              <a:buClr>
                <a:schemeClr val="accent5">
                  <a:lumMod val="50000"/>
                </a:schemeClr>
              </a:buClr>
              <a:buFont typeface="+mj-lt"/>
              <a:buAutoNum type="arabicPeriod"/>
            </a:pPr>
            <a:r>
              <a:rPr lang="ar-SA" sz="2400" dirty="0">
                <a:latin typeface="Sakkal Majalla" panose="02000000000000000000" pitchFamily="2" charset="-78"/>
                <a:cs typeface="Sakkal Majalla" panose="02000000000000000000" pitchFamily="2" charset="-78"/>
              </a:rPr>
              <a:t> السيولة</a:t>
            </a:r>
          </a:p>
          <a:p>
            <a:pPr marL="1371600" lvl="2" indent="-457200" algn="r" rtl="1">
              <a:lnSpc>
                <a:spcPct val="150000"/>
              </a:lnSpc>
              <a:buClr>
                <a:schemeClr val="accent5">
                  <a:lumMod val="50000"/>
                </a:schemeClr>
              </a:buClr>
              <a:buFont typeface="+mj-lt"/>
              <a:buAutoNum type="arabicPeriod"/>
            </a:pPr>
            <a:r>
              <a:rPr lang="ar-SA" sz="2400" dirty="0">
                <a:latin typeface="Sakkal Majalla" panose="02000000000000000000" pitchFamily="2" charset="-78"/>
                <a:cs typeface="Sakkal Majalla" panose="02000000000000000000" pitchFamily="2" charset="-78"/>
              </a:rPr>
              <a:t> الأمان.</a:t>
            </a:r>
          </a:p>
          <a:p>
            <a:pPr marL="342900" indent="-342900" algn="r" rtl="1">
              <a:lnSpc>
                <a:spcPct val="150000"/>
              </a:lnSpc>
              <a:buFont typeface="Wingdings" panose="05000000000000000000" pitchFamily="2" charset="2"/>
              <a:buChar char="Ø"/>
            </a:pPr>
            <a:r>
              <a:rPr lang="ar-SA" sz="2400" b="1" dirty="0">
                <a:solidFill>
                  <a:schemeClr val="accent3"/>
                </a:solidFill>
                <a:latin typeface="Sakkal Majalla" panose="02000000000000000000" pitchFamily="2" charset="-78"/>
                <a:cs typeface="Sakkal Majalla" panose="02000000000000000000" pitchFamily="2" charset="-78"/>
              </a:rPr>
              <a:t>الربحية: </a:t>
            </a:r>
            <a:r>
              <a:rPr lang="ar-SA" sz="2400" b="1" dirty="0">
                <a:latin typeface="Sakkal Majalla" panose="02000000000000000000" pitchFamily="2" charset="-78"/>
                <a:cs typeface="Sakkal Majalla" panose="02000000000000000000" pitchFamily="2" charset="-78"/>
              </a:rPr>
              <a:t> </a:t>
            </a:r>
            <a:r>
              <a:rPr lang="ar-SA" sz="2400" dirty="0">
                <a:latin typeface="Sakkal Majalla" panose="02000000000000000000" pitchFamily="2" charset="-78"/>
                <a:cs typeface="Sakkal Majalla" panose="02000000000000000000" pitchFamily="2" charset="-78"/>
              </a:rPr>
              <a:t>تتمثل بمعدل العائد.</a:t>
            </a:r>
          </a:p>
          <a:p>
            <a:pPr marL="342900" indent="-342900" algn="r" rtl="1">
              <a:lnSpc>
                <a:spcPct val="150000"/>
              </a:lnSpc>
              <a:buFont typeface="Wingdings" panose="05000000000000000000" pitchFamily="2" charset="2"/>
              <a:buChar char="Ø"/>
            </a:pPr>
            <a:r>
              <a:rPr lang="ar-SA" sz="2400" dirty="0">
                <a:solidFill>
                  <a:schemeClr val="accent3"/>
                </a:solidFill>
                <a:latin typeface="Sakkal Majalla" panose="02000000000000000000" pitchFamily="2" charset="-78"/>
                <a:cs typeface="Sakkal Majalla" panose="02000000000000000000" pitchFamily="2" charset="-78"/>
              </a:rPr>
              <a:t> </a:t>
            </a:r>
            <a:r>
              <a:rPr lang="ar-SA" sz="2400" b="1" dirty="0">
                <a:solidFill>
                  <a:schemeClr val="accent3"/>
                </a:solidFill>
                <a:latin typeface="Sakkal Majalla" panose="02000000000000000000" pitchFamily="2" charset="-78"/>
                <a:cs typeface="Sakkal Majalla" panose="02000000000000000000" pitchFamily="2" charset="-78"/>
              </a:rPr>
              <a:t>أما السيولة والأمان : </a:t>
            </a:r>
            <a:r>
              <a:rPr lang="ar-SA" sz="2400" dirty="0">
                <a:latin typeface="Sakkal Majalla" panose="02000000000000000000" pitchFamily="2" charset="-78"/>
                <a:cs typeface="Sakkal Majalla" panose="02000000000000000000" pitchFamily="2" charset="-78"/>
              </a:rPr>
              <a:t>فيتوقفان على مدى تحمل المستثمر لعنصر المخاطرة.</a:t>
            </a:r>
            <a:endParaRPr 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18688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a:extLst>
              <a:ext uri="{FF2B5EF4-FFF2-40B4-BE49-F238E27FC236}">
                <a16:creationId xmlns:a16="http://schemas.microsoft.com/office/drawing/2014/main" id="{89D13AF1-9A3B-4923-8297-401BB909578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D6D995C2-6CAF-46BE-B641-B86A8AD3D35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17" name="مستطيل 16">
            <a:extLst>
              <a:ext uri="{FF2B5EF4-FFF2-40B4-BE49-F238E27FC236}">
                <a16:creationId xmlns:a16="http://schemas.microsoft.com/office/drawing/2014/main" id="{BA600919-64FC-442C-A7B3-BD79A081603A}"/>
              </a:ext>
            </a:extLst>
          </p:cNvPr>
          <p:cNvSpPr/>
          <p:nvPr/>
        </p:nvSpPr>
        <p:spPr>
          <a:xfrm>
            <a:off x="5164027" y="430029"/>
            <a:ext cx="2228495" cy="584775"/>
          </a:xfrm>
          <a:prstGeom prst="rect">
            <a:avLst/>
          </a:prstGeom>
        </p:spPr>
        <p:txBody>
          <a:bodyPr wrap="none">
            <a:spAutoFit/>
          </a:bodyPr>
          <a:lstStyle/>
          <a:p>
            <a:pPr algn="ctr" rtl="1"/>
            <a:r>
              <a:rPr lang="ar-SA" sz="3200" b="1" dirty="0">
                <a:latin typeface="Sakkal Majalla" panose="02000000000000000000" pitchFamily="2" charset="-78"/>
                <a:cs typeface="Sakkal Majalla" panose="02000000000000000000" pitchFamily="2" charset="-78"/>
              </a:rPr>
              <a:t>القرار الاستثماري</a:t>
            </a:r>
            <a:endParaRPr lang="ar-SA" sz="3200" dirty="0">
              <a:latin typeface="Sakkal Majalla" panose="02000000000000000000" pitchFamily="2" charset="-78"/>
              <a:cs typeface="Sakkal Majalla" panose="02000000000000000000" pitchFamily="2" charset="-78"/>
            </a:endParaRPr>
          </a:p>
        </p:txBody>
      </p:sp>
      <p:sp>
        <p:nvSpPr>
          <p:cNvPr id="3" name="مستطيل 2">
            <a:extLst>
              <a:ext uri="{FF2B5EF4-FFF2-40B4-BE49-F238E27FC236}">
                <a16:creationId xmlns:a16="http://schemas.microsoft.com/office/drawing/2014/main" id="{CD4CCC64-4764-439C-B686-AC0990507D9E}"/>
              </a:ext>
            </a:extLst>
          </p:cNvPr>
          <p:cNvSpPr/>
          <p:nvPr/>
        </p:nvSpPr>
        <p:spPr>
          <a:xfrm>
            <a:off x="3521525" y="952947"/>
            <a:ext cx="5561138" cy="600164"/>
          </a:xfrm>
          <a:prstGeom prst="rect">
            <a:avLst/>
          </a:prstGeom>
          <a:solidFill>
            <a:schemeClr val="bg1"/>
          </a:solidFill>
        </p:spPr>
        <p:txBody>
          <a:bodyPr wrap="none">
            <a:spAutoFit/>
          </a:bodyPr>
          <a:lstStyle/>
          <a:p>
            <a:pPr algn="just">
              <a:lnSpc>
                <a:spcPct val="150000"/>
              </a:lnSpc>
            </a:pPr>
            <a:r>
              <a:rPr lang="ar-SA" sz="2400" b="1" dirty="0">
                <a:latin typeface="Sakkal Majalla" panose="02000000000000000000" pitchFamily="2" charset="-78"/>
                <a:cs typeface="Sakkal Majalla" panose="02000000000000000000" pitchFamily="2" charset="-78"/>
              </a:rPr>
              <a:t>  عند اتخاذ قرار استثماري لا بد من أخذ عاملين بعين الاعتبار:</a:t>
            </a:r>
          </a:p>
        </p:txBody>
      </p:sp>
      <p:sp>
        <p:nvSpPr>
          <p:cNvPr id="18" name="مستطيل 17">
            <a:extLst>
              <a:ext uri="{FF2B5EF4-FFF2-40B4-BE49-F238E27FC236}">
                <a16:creationId xmlns:a16="http://schemas.microsoft.com/office/drawing/2014/main" id="{03A6462F-E4F6-4310-AC2F-C0C3B5DF177E}"/>
              </a:ext>
            </a:extLst>
          </p:cNvPr>
          <p:cNvSpPr/>
          <p:nvPr/>
        </p:nvSpPr>
        <p:spPr>
          <a:xfrm rot="5400000">
            <a:off x="8221240" y="135332"/>
            <a:ext cx="1303054" cy="47225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مستطيل 19">
            <a:extLst>
              <a:ext uri="{FF2B5EF4-FFF2-40B4-BE49-F238E27FC236}">
                <a16:creationId xmlns:a16="http://schemas.microsoft.com/office/drawing/2014/main" id="{EFC4E56A-3CF4-4207-82CA-83CEDC14ED27}"/>
              </a:ext>
            </a:extLst>
          </p:cNvPr>
          <p:cNvSpPr/>
          <p:nvPr/>
        </p:nvSpPr>
        <p:spPr>
          <a:xfrm>
            <a:off x="6511477" y="3367835"/>
            <a:ext cx="4654902" cy="2761723"/>
          </a:xfrm>
          <a:prstGeom prst="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200000"/>
              </a:lnSpc>
            </a:pPr>
            <a:endParaRPr lang="ar-SA" sz="2400" dirty="0">
              <a:solidFill>
                <a:schemeClr val="tx1"/>
              </a:solidFill>
              <a:latin typeface="Sakkal Majalla" panose="02000000000000000000" pitchFamily="2" charset="-78"/>
              <a:cs typeface="Sakkal Majalla" panose="02000000000000000000" pitchFamily="2" charset="-78"/>
            </a:endParaRPr>
          </a:p>
          <a:p>
            <a:pPr algn="r" rtl="1">
              <a:lnSpc>
                <a:spcPct val="200000"/>
              </a:lnSpc>
            </a:pPr>
            <a:endParaRPr lang="ar-SA" sz="2400" dirty="0">
              <a:solidFill>
                <a:schemeClr val="tx1"/>
              </a:solidFill>
              <a:latin typeface="Sakkal Majalla" panose="02000000000000000000" pitchFamily="2" charset="-78"/>
              <a:cs typeface="Sakkal Majalla" panose="02000000000000000000" pitchFamily="2" charset="-78"/>
            </a:endParaRPr>
          </a:p>
          <a:p>
            <a:pPr algn="r" rtl="1">
              <a:lnSpc>
                <a:spcPct val="200000"/>
              </a:lnSpc>
            </a:pPr>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6" name="مستطيل 5">
            <a:extLst>
              <a:ext uri="{FF2B5EF4-FFF2-40B4-BE49-F238E27FC236}">
                <a16:creationId xmlns:a16="http://schemas.microsoft.com/office/drawing/2014/main" id="{71C7CBC1-400B-47D3-8B84-8FB192E8EB54}"/>
              </a:ext>
            </a:extLst>
          </p:cNvPr>
          <p:cNvSpPr/>
          <p:nvPr/>
        </p:nvSpPr>
        <p:spPr>
          <a:xfrm>
            <a:off x="6561951" y="3597986"/>
            <a:ext cx="4337174" cy="2308324"/>
          </a:xfrm>
          <a:prstGeom prst="rect">
            <a:avLst/>
          </a:prstGeom>
        </p:spPr>
        <p:txBody>
          <a:bodyPr wrap="square">
            <a:spAutoFit/>
          </a:bodyPr>
          <a:lstStyle/>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تحديد الهدف الأساسي للاستثمار.</a:t>
            </a:r>
          </a:p>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تجميع المعلومات اللازمة لاتخاذ القرار.</a:t>
            </a:r>
          </a:p>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تقييم العوائد المتوقعة للفرص الاستثمارية المقترحة.</a:t>
            </a:r>
          </a:p>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اختيار البديل أو الفرصة الاستثمارية المناسبة للأهداف المحددة.</a:t>
            </a:r>
          </a:p>
        </p:txBody>
      </p:sp>
      <p:sp>
        <p:nvSpPr>
          <p:cNvPr id="27" name="مستطيل 26">
            <a:extLst>
              <a:ext uri="{FF2B5EF4-FFF2-40B4-BE49-F238E27FC236}">
                <a16:creationId xmlns:a16="http://schemas.microsoft.com/office/drawing/2014/main" id="{03A6462F-E4F6-4310-AC2F-C0C3B5DF177E}"/>
              </a:ext>
            </a:extLst>
          </p:cNvPr>
          <p:cNvSpPr/>
          <p:nvPr/>
        </p:nvSpPr>
        <p:spPr>
          <a:xfrm rot="5400000">
            <a:off x="8221239" y="-62756"/>
            <a:ext cx="1303054" cy="47225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8" name="مستطيل 27">
            <a:extLst>
              <a:ext uri="{FF2B5EF4-FFF2-40B4-BE49-F238E27FC236}">
                <a16:creationId xmlns:a16="http://schemas.microsoft.com/office/drawing/2014/main" id="{03A6462F-E4F6-4310-AC2F-C0C3B5DF177E}"/>
              </a:ext>
            </a:extLst>
          </p:cNvPr>
          <p:cNvSpPr/>
          <p:nvPr/>
        </p:nvSpPr>
        <p:spPr>
          <a:xfrm rot="5400000">
            <a:off x="3017868" y="135332"/>
            <a:ext cx="1303054" cy="472257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مستطيل 28">
            <a:extLst>
              <a:ext uri="{FF2B5EF4-FFF2-40B4-BE49-F238E27FC236}">
                <a16:creationId xmlns:a16="http://schemas.microsoft.com/office/drawing/2014/main" id="{EFC4E56A-3CF4-4207-82CA-83CEDC14ED27}"/>
              </a:ext>
            </a:extLst>
          </p:cNvPr>
          <p:cNvSpPr/>
          <p:nvPr/>
        </p:nvSpPr>
        <p:spPr>
          <a:xfrm>
            <a:off x="1308105" y="3367835"/>
            <a:ext cx="4654902" cy="2761723"/>
          </a:xfrm>
          <a:prstGeom prst="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lnSpc>
                <a:spcPct val="200000"/>
              </a:lnSpc>
            </a:pPr>
            <a:endParaRPr lang="ar-SA" sz="2400" dirty="0">
              <a:solidFill>
                <a:schemeClr val="tx1"/>
              </a:solidFill>
              <a:latin typeface="Sakkal Majalla" panose="02000000000000000000" pitchFamily="2" charset="-78"/>
              <a:cs typeface="Sakkal Majalla" panose="02000000000000000000" pitchFamily="2" charset="-78"/>
            </a:endParaRPr>
          </a:p>
          <a:p>
            <a:pPr algn="r" rtl="1">
              <a:lnSpc>
                <a:spcPct val="200000"/>
              </a:lnSpc>
            </a:pPr>
            <a:endParaRPr lang="ar-SA" sz="2400" dirty="0">
              <a:solidFill>
                <a:schemeClr val="tx1"/>
              </a:solidFill>
              <a:latin typeface="Sakkal Majalla" panose="02000000000000000000" pitchFamily="2" charset="-78"/>
              <a:cs typeface="Sakkal Majalla" panose="02000000000000000000" pitchFamily="2" charset="-78"/>
            </a:endParaRPr>
          </a:p>
          <a:p>
            <a:pPr algn="r" rtl="1">
              <a:lnSpc>
                <a:spcPct val="200000"/>
              </a:lnSpc>
            </a:pPr>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30" name="مستطيل 29">
            <a:extLst>
              <a:ext uri="{FF2B5EF4-FFF2-40B4-BE49-F238E27FC236}">
                <a16:creationId xmlns:a16="http://schemas.microsoft.com/office/drawing/2014/main" id="{03A6462F-E4F6-4310-AC2F-C0C3B5DF177E}"/>
              </a:ext>
            </a:extLst>
          </p:cNvPr>
          <p:cNvSpPr/>
          <p:nvPr/>
        </p:nvSpPr>
        <p:spPr>
          <a:xfrm rot="5400000">
            <a:off x="3017867" y="-62756"/>
            <a:ext cx="1303054" cy="47225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C587BA4E-D6A9-421F-812E-39613A2BD8A0}"/>
              </a:ext>
            </a:extLst>
          </p:cNvPr>
          <p:cNvSpPr/>
          <p:nvPr/>
        </p:nvSpPr>
        <p:spPr>
          <a:xfrm>
            <a:off x="1214845" y="3779200"/>
            <a:ext cx="4613361" cy="1938992"/>
          </a:xfrm>
          <a:prstGeom prst="rect">
            <a:avLst/>
          </a:prstGeom>
        </p:spPr>
        <p:txBody>
          <a:bodyPr wrap="square">
            <a:spAutoFit/>
          </a:bodyPr>
          <a:lstStyle/>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مبدأ تعدد الخيارات أو الفرص الاستثمارية.</a:t>
            </a:r>
          </a:p>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مبدأ الخبرة والتأهيل.</a:t>
            </a:r>
          </a:p>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مبدأ الملائمة ( أي اختيار المجال الاستثماري المناسب).</a:t>
            </a:r>
          </a:p>
          <a:p>
            <a:pPr marL="457200" indent="-457200" algn="r" rtl="1">
              <a:buClr>
                <a:schemeClr val="accent3"/>
              </a:buClr>
              <a:buFont typeface="+mj-lt"/>
              <a:buAutoNum type="arabicPeriod"/>
            </a:pPr>
            <a:r>
              <a:rPr lang="ar-SA" sz="2400" dirty="0">
                <a:latin typeface="Sakkal Majalla" panose="02000000000000000000" pitchFamily="2" charset="-78"/>
                <a:cs typeface="Sakkal Majalla" panose="02000000000000000000" pitchFamily="2" charset="-78"/>
              </a:rPr>
              <a:t>مبدأ التنوع أو توزيع المخاطر الاستثمارية.</a:t>
            </a:r>
            <a:endParaRPr lang="ar-SA" sz="2400" u="sng"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2" name="مربع نص 1"/>
          <p:cNvSpPr txBox="1"/>
          <p:nvPr/>
        </p:nvSpPr>
        <p:spPr>
          <a:xfrm>
            <a:off x="6561951" y="1721701"/>
            <a:ext cx="4672106" cy="1200329"/>
          </a:xfrm>
          <a:prstGeom prst="rect">
            <a:avLst/>
          </a:prstGeom>
          <a:noFill/>
        </p:spPr>
        <p:txBody>
          <a:bodyPr wrap="squar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العامل الأول:</a:t>
            </a:r>
          </a:p>
          <a:p>
            <a:pPr algn="just" rtl="1"/>
            <a:r>
              <a:rPr lang="ar-SA" sz="2400" dirty="0">
                <a:solidFill>
                  <a:schemeClr val="bg1"/>
                </a:solidFill>
                <a:latin typeface="Sakkal Majalla" panose="02000000000000000000" pitchFamily="2" charset="-78"/>
                <a:cs typeface="Sakkal Majalla" panose="02000000000000000000" pitchFamily="2" charset="-78"/>
              </a:rPr>
              <a:t> أن يعتمد اتخاذ القرار الاستثماري على أسس علمية. ولتحقيق ذلك لابد من اتخاذ الخطوات التالية:</a:t>
            </a:r>
          </a:p>
        </p:txBody>
      </p:sp>
      <p:sp>
        <p:nvSpPr>
          <p:cNvPr id="23" name="مستطيل 22">
            <a:extLst>
              <a:ext uri="{FF2B5EF4-FFF2-40B4-BE49-F238E27FC236}">
                <a16:creationId xmlns:a16="http://schemas.microsoft.com/office/drawing/2014/main" id="{BC643A46-A0BB-4CC0-B424-B547FE451DFB}"/>
              </a:ext>
            </a:extLst>
          </p:cNvPr>
          <p:cNvSpPr/>
          <p:nvPr/>
        </p:nvSpPr>
        <p:spPr>
          <a:xfrm rot="5400000">
            <a:off x="3065248" y="-43406"/>
            <a:ext cx="1275970" cy="46549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1" anchor="ctr"/>
          <a:lstStyle/>
          <a:p>
            <a:pPr algn="ctr" rtl="1"/>
            <a:r>
              <a:rPr lang="ar-SA" sz="2400" b="1" dirty="0">
                <a:solidFill>
                  <a:schemeClr val="bg1"/>
                </a:solidFill>
                <a:latin typeface="Sakkal Majalla" panose="02000000000000000000" pitchFamily="2" charset="-78"/>
                <a:cs typeface="Sakkal Majalla" panose="02000000000000000000" pitchFamily="2" charset="-78"/>
              </a:rPr>
              <a:t>العامل الثاني:</a:t>
            </a:r>
          </a:p>
          <a:p>
            <a:pPr algn="just" rtl="1"/>
            <a:r>
              <a:rPr lang="ar-SA" sz="2400" dirty="0">
                <a:solidFill>
                  <a:schemeClr val="bg1"/>
                </a:solidFill>
                <a:latin typeface="Sakkal Majalla" panose="02000000000000000000" pitchFamily="2" charset="-78"/>
                <a:cs typeface="Sakkal Majalla" panose="02000000000000000000" pitchFamily="2" charset="-78"/>
              </a:rPr>
              <a:t> يجب على متخذ القرارات أن يراعي بعض المبادئ عند اتخاذ القرار منها:</a:t>
            </a:r>
            <a:endParaRPr lang="ar-EG" sz="2400" kern="0" dirty="0">
              <a:solidFill>
                <a:schemeClr val="bg1"/>
              </a:solidFill>
              <a:latin typeface="Sakkal Majalla" panose="02000000000000000000" pitchFamily="2" charset="-78"/>
              <a:ea typeface="SimSun" pitchFamily="2" charset="-122"/>
              <a:cs typeface="Sakkal Majalla" panose="02000000000000000000" pitchFamily="2" charset="-78"/>
            </a:endParaRPr>
          </a:p>
        </p:txBody>
      </p:sp>
    </p:spTree>
    <p:extLst>
      <p:ext uri="{BB962C8B-B14F-4D97-AF65-F5344CB8AC3E}">
        <p14:creationId xmlns:p14="http://schemas.microsoft.com/office/powerpoint/2010/main" val="3088731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3814651" y="569733"/>
            <a:ext cx="4509825"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4381086" y="352620"/>
            <a:ext cx="3580496"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أنواع المستثمرين</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41" name="Google Shape;1383;p36">
            <a:extLst>
              <a:ext uri="{FF2B5EF4-FFF2-40B4-BE49-F238E27FC236}">
                <a16:creationId xmlns:a16="http://schemas.microsoft.com/office/drawing/2014/main" id="{0F007CDB-0C83-4AD4-B38F-5CDAC43A34E3}"/>
              </a:ext>
            </a:extLst>
          </p:cNvPr>
          <p:cNvSpPr/>
          <p:nvPr/>
        </p:nvSpPr>
        <p:spPr>
          <a:xfrm>
            <a:off x="8235943" y="2023263"/>
            <a:ext cx="2145563" cy="1627149"/>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1C7CB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44" name="Google Shape;1386;p36">
            <a:extLst>
              <a:ext uri="{FF2B5EF4-FFF2-40B4-BE49-F238E27FC236}">
                <a16:creationId xmlns:a16="http://schemas.microsoft.com/office/drawing/2014/main" id="{9C9F4F56-CC00-4EAB-8AF1-EC7B6EABC894}"/>
              </a:ext>
            </a:extLst>
          </p:cNvPr>
          <p:cNvSpPr/>
          <p:nvPr/>
        </p:nvSpPr>
        <p:spPr>
          <a:xfrm>
            <a:off x="5197630" y="1996668"/>
            <a:ext cx="2145563" cy="1627149"/>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EE9524"/>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47" name="Google Shape;1389;p36">
            <a:extLst>
              <a:ext uri="{FF2B5EF4-FFF2-40B4-BE49-F238E27FC236}">
                <a16:creationId xmlns:a16="http://schemas.microsoft.com/office/drawing/2014/main" id="{D9A42A2C-72C9-4D6D-9396-04EB40F71D30}"/>
              </a:ext>
            </a:extLst>
          </p:cNvPr>
          <p:cNvSpPr/>
          <p:nvPr/>
        </p:nvSpPr>
        <p:spPr>
          <a:xfrm>
            <a:off x="2159314" y="2023263"/>
            <a:ext cx="2145563" cy="1627149"/>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1">
              <a:lumMod val="60000"/>
              <a:lumOff val="40000"/>
            </a:schemeClr>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49" name="Google Shape;1402;p36">
            <a:extLst>
              <a:ext uri="{FF2B5EF4-FFF2-40B4-BE49-F238E27FC236}">
                <a16:creationId xmlns:a16="http://schemas.microsoft.com/office/drawing/2014/main" id="{6448DB11-D2DD-44E4-A597-52509ED92311}"/>
              </a:ext>
            </a:extLst>
          </p:cNvPr>
          <p:cNvSpPr/>
          <p:nvPr/>
        </p:nvSpPr>
        <p:spPr>
          <a:xfrm rot="10800000" flipH="1">
            <a:off x="2159316" y="2937563"/>
            <a:ext cx="2145563" cy="2642734"/>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50" name="Google Shape;1403;p36">
            <a:extLst>
              <a:ext uri="{FF2B5EF4-FFF2-40B4-BE49-F238E27FC236}">
                <a16:creationId xmlns:a16="http://schemas.microsoft.com/office/drawing/2014/main" id="{05AAD5B6-8456-4A43-840F-1EE3E1A6F176}"/>
              </a:ext>
            </a:extLst>
          </p:cNvPr>
          <p:cNvSpPr/>
          <p:nvPr/>
        </p:nvSpPr>
        <p:spPr>
          <a:xfrm rot="10800000" flipH="1">
            <a:off x="5197630" y="2930116"/>
            <a:ext cx="2145563" cy="2642734"/>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Calibri"/>
              <a:ea typeface="Calibri"/>
              <a:cs typeface="Calibri"/>
              <a:sym typeface="Calibri"/>
            </a:endParaRPr>
          </a:p>
        </p:txBody>
      </p:sp>
      <p:sp>
        <p:nvSpPr>
          <p:cNvPr id="51" name="Google Shape;1404;p36">
            <a:extLst>
              <a:ext uri="{FF2B5EF4-FFF2-40B4-BE49-F238E27FC236}">
                <a16:creationId xmlns:a16="http://schemas.microsoft.com/office/drawing/2014/main" id="{47498FE6-F1F1-40C2-808C-C00863EC8D98}"/>
              </a:ext>
            </a:extLst>
          </p:cNvPr>
          <p:cNvSpPr/>
          <p:nvPr/>
        </p:nvSpPr>
        <p:spPr>
          <a:xfrm rot="10800000" flipH="1">
            <a:off x="8235943" y="2956711"/>
            <a:ext cx="2145563" cy="2642734"/>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rgbClr val="000000"/>
              </a:solidFill>
              <a:latin typeface="Calibri"/>
              <a:ea typeface="Calibri"/>
              <a:cs typeface="Calibri"/>
              <a:sym typeface="Calibri"/>
            </a:endParaRPr>
          </a:p>
        </p:txBody>
      </p:sp>
      <p:sp>
        <p:nvSpPr>
          <p:cNvPr id="2" name="مستطيل 1">
            <a:extLst>
              <a:ext uri="{FF2B5EF4-FFF2-40B4-BE49-F238E27FC236}">
                <a16:creationId xmlns:a16="http://schemas.microsoft.com/office/drawing/2014/main" id="{104CE40A-24E7-4FA5-AB30-A2E243797F87}"/>
              </a:ext>
            </a:extLst>
          </p:cNvPr>
          <p:cNvSpPr/>
          <p:nvPr/>
        </p:nvSpPr>
        <p:spPr>
          <a:xfrm>
            <a:off x="8376431" y="2189654"/>
            <a:ext cx="1744387" cy="461665"/>
          </a:xfrm>
          <a:prstGeom prst="rect">
            <a:avLst/>
          </a:prstGeom>
        </p:spPr>
        <p:txBody>
          <a:bodyPr wrap="none">
            <a:spAutoFit/>
          </a:bodyPr>
          <a:lstStyle/>
          <a:p>
            <a:pPr algn="r"/>
            <a:r>
              <a:rPr lang="ar-SA" sz="2400" b="1" dirty="0">
                <a:solidFill>
                  <a:schemeClr val="bg1"/>
                </a:solidFill>
                <a:latin typeface="Sakkal Majalla" panose="02000000000000000000" pitchFamily="2" charset="-78"/>
                <a:cs typeface="Sakkal Majalla" panose="02000000000000000000" pitchFamily="2" charset="-78"/>
              </a:rPr>
              <a:t>المستثمر المتحفظ</a:t>
            </a:r>
            <a:endParaRPr lang="en-US" sz="2400" b="1" dirty="0">
              <a:solidFill>
                <a:schemeClr val="bg1"/>
              </a:solidFill>
              <a:latin typeface="Sakkal Majalla" panose="02000000000000000000" pitchFamily="2" charset="-78"/>
              <a:cs typeface="Sakkal Majalla" panose="02000000000000000000" pitchFamily="2" charset="-78"/>
            </a:endParaRPr>
          </a:p>
        </p:txBody>
      </p:sp>
      <p:sp>
        <p:nvSpPr>
          <p:cNvPr id="3" name="مستطيل 2">
            <a:extLst>
              <a:ext uri="{FF2B5EF4-FFF2-40B4-BE49-F238E27FC236}">
                <a16:creationId xmlns:a16="http://schemas.microsoft.com/office/drawing/2014/main" id="{4B462A53-1C3E-4BA0-8C8D-FC7656127E8B}"/>
              </a:ext>
            </a:extLst>
          </p:cNvPr>
          <p:cNvSpPr/>
          <p:nvPr/>
        </p:nvSpPr>
        <p:spPr>
          <a:xfrm>
            <a:off x="5391241" y="2192655"/>
            <a:ext cx="1718740" cy="461665"/>
          </a:xfrm>
          <a:prstGeom prst="rect">
            <a:avLst/>
          </a:prstGeom>
        </p:spPr>
        <p:txBody>
          <a:bodyPr wrap="none">
            <a:spAutoFit/>
          </a:bodyPr>
          <a:lstStyle/>
          <a:p>
            <a:r>
              <a:rPr lang="ar-SA" sz="2400" b="1" dirty="0">
                <a:solidFill>
                  <a:schemeClr val="bg1"/>
                </a:solidFill>
                <a:latin typeface="Sakkal Majalla" panose="02000000000000000000" pitchFamily="2" charset="-78"/>
                <a:cs typeface="Sakkal Majalla" panose="02000000000000000000" pitchFamily="2" charset="-78"/>
              </a:rPr>
              <a:t>المستثمر المضارب</a:t>
            </a:r>
            <a:endParaRPr lang="ar-SA" sz="2400"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917902F4-8E90-4283-AA3A-189346193047}"/>
              </a:ext>
            </a:extLst>
          </p:cNvPr>
          <p:cNvSpPr/>
          <p:nvPr/>
        </p:nvSpPr>
        <p:spPr>
          <a:xfrm>
            <a:off x="2319633" y="2262526"/>
            <a:ext cx="1646605" cy="461665"/>
          </a:xfrm>
          <a:prstGeom prst="rect">
            <a:avLst/>
          </a:prstGeom>
        </p:spPr>
        <p:txBody>
          <a:bodyPr wrap="none">
            <a:spAutoFit/>
          </a:bodyPr>
          <a:lstStyle/>
          <a:p>
            <a:pPr algn="r"/>
            <a:r>
              <a:rPr lang="ar-SA" sz="2400" b="1" dirty="0">
                <a:solidFill>
                  <a:schemeClr val="bg1"/>
                </a:solidFill>
                <a:latin typeface="Sakkal Majalla" panose="02000000000000000000" pitchFamily="2" charset="-78"/>
                <a:cs typeface="Sakkal Majalla" panose="02000000000000000000" pitchFamily="2" charset="-78"/>
              </a:rPr>
              <a:t>المستثمر المتوازن</a:t>
            </a:r>
            <a:endParaRPr lang="en-US" sz="2400" b="1" dirty="0">
              <a:solidFill>
                <a:schemeClr val="bg1"/>
              </a:solidFill>
              <a:latin typeface="Sakkal Majalla" panose="02000000000000000000" pitchFamily="2" charset="-78"/>
              <a:cs typeface="Sakkal Majalla" panose="02000000000000000000" pitchFamily="2" charset="-78"/>
            </a:endParaRPr>
          </a:p>
        </p:txBody>
      </p:sp>
      <p:sp>
        <p:nvSpPr>
          <p:cNvPr id="9" name="مستطيل 8">
            <a:extLst>
              <a:ext uri="{FF2B5EF4-FFF2-40B4-BE49-F238E27FC236}">
                <a16:creationId xmlns:a16="http://schemas.microsoft.com/office/drawing/2014/main" id="{C0C6C9BD-BE09-4CB5-A20C-F040AB5F3368}"/>
              </a:ext>
            </a:extLst>
          </p:cNvPr>
          <p:cNvSpPr/>
          <p:nvPr/>
        </p:nvSpPr>
        <p:spPr>
          <a:xfrm>
            <a:off x="8492497" y="3687589"/>
            <a:ext cx="1628321" cy="1200329"/>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وهو الذي يعطي عنصر الأمان الأولوية.</a:t>
            </a:r>
          </a:p>
        </p:txBody>
      </p:sp>
      <p:sp>
        <p:nvSpPr>
          <p:cNvPr id="10" name="مستطيل 9">
            <a:extLst>
              <a:ext uri="{FF2B5EF4-FFF2-40B4-BE49-F238E27FC236}">
                <a16:creationId xmlns:a16="http://schemas.microsoft.com/office/drawing/2014/main" id="{02658D15-C551-4D66-9812-9914B34937D3}"/>
              </a:ext>
            </a:extLst>
          </p:cNvPr>
          <p:cNvSpPr/>
          <p:nvPr/>
        </p:nvSpPr>
        <p:spPr>
          <a:xfrm>
            <a:off x="5303993" y="3706088"/>
            <a:ext cx="1932836" cy="1200329"/>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وهو الذي يعطي عنصر الربحية الأولوية.</a:t>
            </a:r>
          </a:p>
        </p:txBody>
      </p:sp>
      <p:sp>
        <p:nvSpPr>
          <p:cNvPr id="11" name="مستطيل 10">
            <a:extLst>
              <a:ext uri="{FF2B5EF4-FFF2-40B4-BE49-F238E27FC236}">
                <a16:creationId xmlns:a16="http://schemas.microsoft.com/office/drawing/2014/main" id="{7DD8485F-953F-4E47-8145-731197303C6A}"/>
              </a:ext>
            </a:extLst>
          </p:cNvPr>
          <p:cNvSpPr/>
          <p:nvPr/>
        </p:nvSpPr>
        <p:spPr>
          <a:xfrm>
            <a:off x="2303009" y="3454030"/>
            <a:ext cx="1874240" cy="1938992"/>
          </a:xfrm>
          <a:prstGeom prst="rect">
            <a:avLst/>
          </a:prstGeom>
        </p:spPr>
        <p:txBody>
          <a:bodyPr wrap="square">
            <a:spAutoFit/>
          </a:bodyPr>
          <a:lstStyle/>
          <a:p>
            <a:pPr algn="ctr" rtl="1"/>
            <a:r>
              <a:rPr lang="ar-SA" sz="2400" dirty="0">
                <a:latin typeface="Sakkal Majalla" panose="02000000000000000000" pitchFamily="2" charset="-78"/>
                <a:cs typeface="Sakkal Majalla" panose="02000000000000000000" pitchFamily="2" charset="-78"/>
              </a:rPr>
              <a:t> وهذا النوع يمثل النمط الأكثر عقلانية والذي يوازن بين العائد والمخاطرة.</a:t>
            </a:r>
            <a:endParaRPr lang="ar-SA" sz="2400" u="sng" dirty="0">
              <a:latin typeface="Sakkal Majalla" panose="02000000000000000000" pitchFamily="2" charset="-78"/>
              <a:cs typeface="Sakkal Majalla" panose="02000000000000000000" pitchFamily="2" charset="-78"/>
              <a:sym typeface="Wingdings" panose="05000000000000000000" pitchFamily="2" charset="2"/>
            </a:endParaRPr>
          </a:p>
        </p:txBody>
      </p:sp>
    </p:spTree>
    <p:extLst>
      <p:ext uri="{BB962C8B-B14F-4D97-AF65-F5344CB8AC3E}">
        <p14:creationId xmlns:p14="http://schemas.microsoft.com/office/powerpoint/2010/main" val="37513354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4795935" y="568842"/>
            <a:ext cx="2547258"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4795935" y="390754"/>
            <a:ext cx="2547258"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أنواع الاستثمار</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grpSp>
        <p:nvGrpSpPr>
          <p:cNvPr id="19" name="مجموعة 18">
            <a:extLst>
              <a:ext uri="{FF2B5EF4-FFF2-40B4-BE49-F238E27FC236}">
                <a16:creationId xmlns:a16="http://schemas.microsoft.com/office/drawing/2014/main" id="{B9A3A9CD-3330-4FE9-AF28-34922AB61FBE}"/>
              </a:ext>
            </a:extLst>
          </p:cNvPr>
          <p:cNvGrpSpPr/>
          <p:nvPr/>
        </p:nvGrpSpPr>
        <p:grpSpPr>
          <a:xfrm>
            <a:off x="9764567" y="2341961"/>
            <a:ext cx="1315825" cy="2216609"/>
            <a:chOff x="9797585" y="2958525"/>
            <a:chExt cx="1814289" cy="2216609"/>
          </a:xfrm>
        </p:grpSpPr>
        <p:grpSp>
          <p:nvGrpSpPr>
            <p:cNvPr id="20" name="مجموعة 19">
              <a:extLst>
                <a:ext uri="{FF2B5EF4-FFF2-40B4-BE49-F238E27FC236}">
                  <a16:creationId xmlns:a16="http://schemas.microsoft.com/office/drawing/2014/main" id="{279CA329-A21B-4D5A-B807-E31595A93246}"/>
                </a:ext>
              </a:extLst>
            </p:cNvPr>
            <p:cNvGrpSpPr/>
            <p:nvPr/>
          </p:nvGrpSpPr>
          <p:grpSpPr>
            <a:xfrm>
              <a:off x="9797585" y="2958525"/>
              <a:ext cx="1814289" cy="2216609"/>
              <a:chOff x="9979989" y="2964233"/>
              <a:chExt cx="1814289" cy="2216609"/>
            </a:xfrm>
          </p:grpSpPr>
          <p:sp>
            <p:nvSpPr>
              <p:cNvPr id="22" name="مستطيل 21">
                <a:extLst>
                  <a:ext uri="{FF2B5EF4-FFF2-40B4-BE49-F238E27FC236}">
                    <a16:creationId xmlns:a16="http://schemas.microsoft.com/office/drawing/2014/main" id="{C10548E0-1283-4555-9F2D-AA22FFD121AC}"/>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3" name="مثلث متساوي الساقين 22">
                <a:extLst>
                  <a:ext uri="{FF2B5EF4-FFF2-40B4-BE49-F238E27FC236}">
                    <a16:creationId xmlns:a16="http://schemas.microsoft.com/office/drawing/2014/main" id="{3348D849-1303-49A2-99EA-31462A0C3116}"/>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4" name="مربع نص 23">
                <a:extLst>
                  <a:ext uri="{FF2B5EF4-FFF2-40B4-BE49-F238E27FC236}">
                    <a16:creationId xmlns:a16="http://schemas.microsoft.com/office/drawing/2014/main" id="{EFC0ECD9-912F-483B-BADC-57D18E84C262}"/>
                  </a:ext>
                </a:extLst>
              </p:cNvPr>
              <p:cNvSpPr txBox="1"/>
              <p:nvPr/>
            </p:nvSpPr>
            <p:spPr>
              <a:xfrm>
                <a:off x="10729066" y="4497520"/>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1</a:t>
                </a:r>
              </a:p>
            </p:txBody>
          </p:sp>
        </p:grpSp>
        <p:sp>
          <p:nvSpPr>
            <p:cNvPr id="21" name="مستطيل 20">
              <a:extLst>
                <a:ext uri="{FF2B5EF4-FFF2-40B4-BE49-F238E27FC236}">
                  <a16:creationId xmlns:a16="http://schemas.microsoft.com/office/drawing/2014/main" id="{3B2218FE-3CE6-48AF-8266-2047B7351B46}"/>
                </a:ext>
              </a:extLst>
            </p:cNvPr>
            <p:cNvSpPr/>
            <p:nvPr/>
          </p:nvSpPr>
          <p:spPr>
            <a:xfrm>
              <a:off x="9924179" y="3243688"/>
              <a:ext cx="1612002" cy="830997"/>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حسابات الادخار</a:t>
              </a:r>
            </a:p>
          </p:txBody>
        </p:sp>
      </p:grpSp>
      <p:grpSp>
        <p:nvGrpSpPr>
          <p:cNvPr id="25" name="مجموعة 24">
            <a:extLst>
              <a:ext uri="{FF2B5EF4-FFF2-40B4-BE49-F238E27FC236}">
                <a16:creationId xmlns:a16="http://schemas.microsoft.com/office/drawing/2014/main" id="{2E5A2ED8-7ACB-47C9-BE31-BA00F776DFBA}"/>
              </a:ext>
            </a:extLst>
          </p:cNvPr>
          <p:cNvGrpSpPr/>
          <p:nvPr/>
        </p:nvGrpSpPr>
        <p:grpSpPr>
          <a:xfrm>
            <a:off x="8342522" y="2341961"/>
            <a:ext cx="1315825" cy="2216609"/>
            <a:chOff x="9797585" y="2958525"/>
            <a:chExt cx="1814289" cy="2216609"/>
          </a:xfrm>
        </p:grpSpPr>
        <p:grpSp>
          <p:nvGrpSpPr>
            <p:cNvPr id="26" name="مجموعة 25">
              <a:extLst>
                <a:ext uri="{FF2B5EF4-FFF2-40B4-BE49-F238E27FC236}">
                  <a16:creationId xmlns:a16="http://schemas.microsoft.com/office/drawing/2014/main" id="{A717F44B-448B-452C-8832-ECC60E99F6B4}"/>
                </a:ext>
              </a:extLst>
            </p:cNvPr>
            <p:cNvGrpSpPr/>
            <p:nvPr/>
          </p:nvGrpSpPr>
          <p:grpSpPr>
            <a:xfrm>
              <a:off x="9797585" y="2958525"/>
              <a:ext cx="1814289" cy="2216609"/>
              <a:chOff x="9979989" y="2964233"/>
              <a:chExt cx="1814289" cy="2216609"/>
            </a:xfrm>
          </p:grpSpPr>
          <p:sp>
            <p:nvSpPr>
              <p:cNvPr id="28" name="مستطيل 27">
                <a:extLst>
                  <a:ext uri="{FF2B5EF4-FFF2-40B4-BE49-F238E27FC236}">
                    <a16:creationId xmlns:a16="http://schemas.microsoft.com/office/drawing/2014/main" id="{2B4959AD-DD7A-4949-9258-4D7C7A7EBF8B}"/>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29" name="مثلث متساوي الساقين 28">
                <a:extLst>
                  <a:ext uri="{FF2B5EF4-FFF2-40B4-BE49-F238E27FC236}">
                    <a16:creationId xmlns:a16="http://schemas.microsoft.com/office/drawing/2014/main" id="{3137E027-DCF9-4A61-9067-EF2B0C6815EE}"/>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30" name="مربع نص 29">
                <a:extLst>
                  <a:ext uri="{FF2B5EF4-FFF2-40B4-BE49-F238E27FC236}">
                    <a16:creationId xmlns:a16="http://schemas.microsoft.com/office/drawing/2014/main" id="{F8AF534B-3BED-4B20-8D62-1D36266698E5}"/>
                  </a:ext>
                </a:extLst>
              </p:cNvPr>
              <p:cNvSpPr txBox="1"/>
              <p:nvPr/>
            </p:nvSpPr>
            <p:spPr>
              <a:xfrm>
                <a:off x="10719097" y="4497520"/>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2</a:t>
                </a:r>
              </a:p>
            </p:txBody>
          </p:sp>
        </p:grpSp>
        <p:sp>
          <p:nvSpPr>
            <p:cNvPr id="27" name="مستطيل 26">
              <a:extLst>
                <a:ext uri="{FF2B5EF4-FFF2-40B4-BE49-F238E27FC236}">
                  <a16:creationId xmlns:a16="http://schemas.microsoft.com/office/drawing/2014/main" id="{8F1417E0-35FB-4AB9-B5D3-8D635EEEC42D}"/>
                </a:ext>
              </a:extLst>
            </p:cNvPr>
            <p:cNvSpPr/>
            <p:nvPr/>
          </p:nvSpPr>
          <p:spPr>
            <a:xfrm>
              <a:off x="9868352" y="3307349"/>
              <a:ext cx="1632796" cy="830997"/>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شركات التأمين</a:t>
              </a:r>
            </a:p>
          </p:txBody>
        </p:sp>
      </p:grpSp>
      <p:grpSp>
        <p:nvGrpSpPr>
          <p:cNvPr id="31" name="مجموعة 30">
            <a:extLst>
              <a:ext uri="{FF2B5EF4-FFF2-40B4-BE49-F238E27FC236}">
                <a16:creationId xmlns:a16="http://schemas.microsoft.com/office/drawing/2014/main" id="{D310783B-9D3F-4FBD-B916-9F3267E526A4}"/>
              </a:ext>
            </a:extLst>
          </p:cNvPr>
          <p:cNvGrpSpPr/>
          <p:nvPr/>
        </p:nvGrpSpPr>
        <p:grpSpPr>
          <a:xfrm>
            <a:off x="6923286" y="2341961"/>
            <a:ext cx="1315825" cy="2216609"/>
            <a:chOff x="9797585" y="2958525"/>
            <a:chExt cx="1814289" cy="2216609"/>
          </a:xfrm>
        </p:grpSpPr>
        <p:grpSp>
          <p:nvGrpSpPr>
            <p:cNvPr id="32" name="مجموعة 31">
              <a:extLst>
                <a:ext uri="{FF2B5EF4-FFF2-40B4-BE49-F238E27FC236}">
                  <a16:creationId xmlns:a16="http://schemas.microsoft.com/office/drawing/2014/main" id="{767F948C-0BD4-432B-99C1-0E859334246F}"/>
                </a:ext>
              </a:extLst>
            </p:cNvPr>
            <p:cNvGrpSpPr/>
            <p:nvPr/>
          </p:nvGrpSpPr>
          <p:grpSpPr>
            <a:xfrm>
              <a:off x="9797585" y="2958525"/>
              <a:ext cx="1814289" cy="2216609"/>
              <a:chOff x="9979989" y="2964233"/>
              <a:chExt cx="1814289" cy="2216609"/>
            </a:xfrm>
          </p:grpSpPr>
          <p:sp>
            <p:nvSpPr>
              <p:cNvPr id="34" name="مستطيل 33">
                <a:extLst>
                  <a:ext uri="{FF2B5EF4-FFF2-40B4-BE49-F238E27FC236}">
                    <a16:creationId xmlns:a16="http://schemas.microsoft.com/office/drawing/2014/main" id="{C8D3361A-B78D-43AA-9FA4-2A465AF274E4}"/>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35" name="مثلث متساوي الساقين 34">
                <a:extLst>
                  <a:ext uri="{FF2B5EF4-FFF2-40B4-BE49-F238E27FC236}">
                    <a16:creationId xmlns:a16="http://schemas.microsoft.com/office/drawing/2014/main" id="{8C46EB57-60A2-4159-87E7-62933B544013}"/>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36" name="مربع نص 35">
                <a:extLst>
                  <a:ext uri="{FF2B5EF4-FFF2-40B4-BE49-F238E27FC236}">
                    <a16:creationId xmlns:a16="http://schemas.microsoft.com/office/drawing/2014/main" id="{1AD79B1F-0AC0-4178-9C5A-D3AA4C02C713}"/>
                  </a:ext>
                </a:extLst>
              </p:cNvPr>
              <p:cNvSpPr txBox="1"/>
              <p:nvPr/>
            </p:nvSpPr>
            <p:spPr>
              <a:xfrm>
                <a:off x="10687646" y="4483905"/>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3</a:t>
                </a:r>
              </a:p>
            </p:txBody>
          </p:sp>
        </p:grpSp>
        <p:sp>
          <p:nvSpPr>
            <p:cNvPr id="33" name="مستطيل 32">
              <a:extLst>
                <a:ext uri="{FF2B5EF4-FFF2-40B4-BE49-F238E27FC236}">
                  <a16:creationId xmlns:a16="http://schemas.microsoft.com/office/drawing/2014/main" id="{77DB5F07-EC20-4A49-8DEC-0E69014A0135}"/>
                </a:ext>
              </a:extLst>
            </p:cNvPr>
            <p:cNvSpPr/>
            <p:nvPr/>
          </p:nvSpPr>
          <p:spPr>
            <a:xfrm>
              <a:off x="9875938" y="3162345"/>
              <a:ext cx="1695345" cy="1200329"/>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الاستثمار في مجال الاعمال</a:t>
              </a:r>
            </a:p>
          </p:txBody>
        </p:sp>
      </p:grpSp>
      <p:grpSp>
        <p:nvGrpSpPr>
          <p:cNvPr id="37" name="مجموعة 36">
            <a:extLst>
              <a:ext uri="{FF2B5EF4-FFF2-40B4-BE49-F238E27FC236}">
                <a16:creationId xmlns:a16="http://schemas.microsoft.com/office/drawing/2014/main" id="{36E17CF8-212E-489E-B30A-FC343AC4DA09}"/>
              </a:ext>
            </a:extLst>
          </p:cNvPr>
          <p:cNvGrpSpPr/>
          <p:nvPr/>
        </p:nvGrpSpPr>
        <p:grpSpPr>
          <a:xfrm>
            <a:off x="5502485" y="2341961"/>
            <a:ext cx="1315825" cy="2207099"/>
            <a:chOff x="9797585" y="2958525"/>
            <a:chExt cx="1814289" cy="2207099"/>
          </a:xfrm>
        </p:grpSpPr>
        <p:grpSp>
          <p:nvGrpSpPr>
            <p:cNvPr id="38" name="مجموعة 37">
              <a:extLst>
                <a:ext uri="{FF2B5EF4-FFF2-40B4-BE49-F238E27FC236}">
                  <a16:creationId xmlns:a16="http://schemas.microsoft.com/office/drawing/2014/main" id="{A47FC164-46C6-4F17-B39C-850BC4A9F882}"/>
                </a:ext>
              </a:extLst>
            </p:cNvPr>
            <p:cNvGrpSpPr/>
            <p:nvPr/>
          </p:nvGrpSpPr>
          <p:grpSpPr>
            <a:xfrm>
              <a:off x="9797585" y="2958525"/>
              <a:ext cx="1814289" cy="2207099"/>
              <a:chOff x="9979989" y="2964233"/>
              <a:chExt cx="1814289" cy="2207099"/>
            </a:xfrm>
          </p:grpSpPr>
          <p:sp>
            <p:nvSpPr>
              <p:cNvPr id="40" name="مستطيل 39">
                <a:extLst>
                  <a:ext uri="{FF2B5EF4-FFF2-40B4-BE49-F238E27FC236}">
                    <a16:creationId xmlns:a16="http://schemas.microsoft.com/office/drawing/2014/main" id="{D8F34D72-4D7E-4E83-B866-65CDC8262632}"/>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42" name="مثلث متساوي الساقين 41">
                <a:extLst>
                  <a:ext uri="{FF2B5EF4-FFF2-40B4-BE49-F238E27FC236}">
                    <a16:creationId xmlns:a16="http://schemas.microsoft.com/office/drawing/2014/main" id="{E14CB3B9-D1DB-451A-B8FB-2C87D5345AFD}"/>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43" name="مربع نص 42">
                <a:extLst>
                  <a:ext uri="{FF2B5EF4-FFF2-40B4-BE49-F238E27FC236}">
                    <a16:creationId xmlns:a16="http://schemas.microsoft.com/office/drawing/2014/main" id="{CA01A7A9-7946-4736-B356-E60B939C9801}"/>
                  </a:ext>
                </a:extLst>
              </p:cNvPr>
              <p:cNvSpPr txBox="1"/>
              <p:nvPr/>
            </p:nvSpPr>
            <p:spPr>
              <a:xfrm>
                <a:off x="10687594" y="4483906"/>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4</a:t>
                </a:r>
              </a:p>
            </p:txBody>
          </p:sp>
        </p:grpSp>
        <p:sp>
          <p:nvSpPr>
            <p:cNvPr id="39" name="مستطيل 38">
              <a:extLst>
                <a:ext uri="{FF2B5EF4-FFF2-40B4-BE49-F238E27FC236}">
                  <a16:creationId xmlns:a16="http://schemas.microsoft.com/office/drawing/2014/main" id="{BDA39503-1C66-4D6B-AFCD-07AB8C9EDEF0}"/>
                </a:ext>
              </a:extLst>
            </p:cNvPr>
            <p:cNvSpPr/>
            <p:nvPr/>
          </p:nvSpPr>
          <p:spPr>
            <a:xfrm>
              <a:off x="9969346" y="3161464"/>
              <a:ext cx="1496848" cy="1200329"/>
            </a:xfrm>
            <a:prstGeom prst="rect">
              <a:avLst/>
            </a:prstGeom>
          </p:spPr>
          <p:txBody>
            <a:bodyPr wrap="square">
              <a:spAutoFit/>
            </a:bodyPr>
            <a:lstStyle/>
            <a:p>
              <a:pPr algn="ctr" rtl="1"/>
              <a:r>
                <a:rPr lang="ar-SA" sz="2400" b="1" dirty="0">
                  <a:latin typeface="Sakkal Majalla" panose="02000000000000000000" pitchFamily="2" charset="-78"/>
                  <a:cs typeface="Sakkal Majalla" panose="02000000000000000000" pitchFamily="2" charset="-78"/>
                </a:rPr>
                <a:t>الاستثمار في العقارات</a:t>
              </a:r>
            </a:p>
          </p:txBody>
        </p:sp>
      </p:grpSp>
      <p:grpSp>
        <p:nvGrpSpPr>
          <p:cNvPr id="45" name="مجموعة 44">
            <a:extLst>
              <a:ext uri="{FF2B5EF4-FFF2-40B4-BE49-F238E27FC236}">
                <a16:creationId xmlns:a16="http://schemas.microsoft.com/office/drawing/2014/main" id="{310BB1A8-01C9-4F8B-8A98-4E2BD6A49E26}"/>
              </a:ext>
            </a:extLst>
          </p:cNvPr>
          <p:cNvGrpSpPr/>
          <p:nvPr/>
        </p:nvGrpSpPr>
        <p:grpSpPr>
          <a:xfrm>
            <a:off x="4019110" y="2341961"/>
            <a:ext cx="1367620" cy="2189866"/>
            <a:chOff x="9726169" y="2958525"/>
            <a:chExt cx="1885705" cy="2189866"/>
          </a:xfrm>
        </p:grpSpPr>
        <p:grpSp>
          <p:nvGrpSpPr>
            <p:cNvPr id="46" name="مجموعة 45">
              <a:extLst>
                <a:ext uri="{FF2B5EF4-FFF2-40B4-BE49-F238E27FC236}">
                  <a16:creationId xmlns:a16="http://schemas.microsoft.com/office/drawing/2014/main" id="{AB9EA064-8D87-48FD-AB45-1FE8137BFB4E}"/>
                </a:ext>
              </a:extLst>
            </p:cNvPr>
            <p:cNvGrpSpPr/>
            <p:nvPr/>
          </p:nvGrpSpPr>
          <p:grpSpPr>
            <a:xfrm>
              <a:off x="9797585" y="2958525"/>
              <a:ext cx="1814289" cy="2189866"/>
              <a:chOff x="9979989" y="2964233"/>
              <a:chExt cx="1814289" cy="2189866"/>
            </a:xfrm>
          </p:grpSpPr>
          <p:sp>
            <p:nvSpPr>
              <p:cNvPr id="52" name="مستطيل 51">
                <a:extLst>
                  <a:ext uri="{FF2B5EF4-FFF2-40B4-BE49-F238E27FC236}">
                    <a16:creationId xmlns:a16="http://schemas.microsoft.com/office/drawing/2014/main" id="{6353B9E4-A528-4715-B3FE-E08579E5A8E0}"/>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53" name="مثلث متساوي الساقين 52">
                <a:extLst>
                  <a:ext uri="{FF2B5EF4-FFF2-40B4-BE49-F238E27FC236}">
                    <a16:creationId xmlns:a16="http://schemas.microsoft.com/office/drawing/2014/main" id="{A9A1FBAE-4EB2-47B1-9540-6641E5E94F23}"/>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54" name="مربع نص 53">
                <a:extLst>
                  <a:ext uri="{FF2B5EF4-FFF2-40B4-BE49-F238E27FC236}">
                    <a16:creationId xmlns:a16="http://schemas.microsoft.com/office/drawing/2014/main" id="{F370C8DC-B9E7-40AA-8908-4DA93BECFF48}"/>
                  </a:ext>
                </a:extLst>
              </p:cNvPr>
              <p:cNvSpPr txBox="1"/>
              <p:nvPr/>
            </p:nvSpPr>
            <p:spPr>
              <a:xfrm>
                <a:off x="10685280" y="4497520"/>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5</a:t>
                </a:r>
              </a:p>
            </p:txBody>
          </p:sp>
        </p:grpSp>
        <p:sp>
          <p:nvSpPr>
            <p:cNvPr id="48" name="مستطيل 47">
              <a:extLst>
                <a:ext uri="{FF2B5EF4-FFF2-40B4-BE49-F238E27FC236}">
                  <a16:creationId xmlns:a16="http://schemas.microsoft.com/office/drawing/2014/main" id="{ED7E9012-8EDC-432C-93E1-DC7F2303E773}"/>
                </a:ext>
              </a:extLst>
            </p:cNvPr>
            <p:cNvSpPr/>
            <p:nvPr/>
          </p:nvSpPr>
          <p:spPr>
            <a:xfrm>
              <a:off x="9726169" y="3510547"/>
              <a:ext cx="1853265" cy="461665"/>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الأسهم</a:t>
              </a:r>
              <a:endParaRPr lang="ar-EG" sz="2400" b="1" dirty="0">
                <a:latin typeface="Sakkal Majalla" panose="02000000000000000000" pitchFamily="2" charset="-78"/>
                <a:cs typeface="Sakkal Majalla" panose="02000000000000000000" pitchFamily="2" charset="-78"/>
              </a:endParaRPr>
            </a:p>
          </p:txBody>
        </p:sp>
      </p:grpSp>
      <p:grpSp>
        <p:nvGrpSpPr>
          <p:cNvPr id="55" name="مجموعة 54">
            <a:extLst>
              <a:ext uri="{FF2B5EF4-FFF2-40B4-BE49-F238E27FC236}">
                <a16:creationId xmlns:a16="http://schemas.microsoft.com/office/drawing/2014/main" id="{3813DDB1-F720-4DE2-96DC-1F897067C710}"/>
              </a:ext>
            </a:extLst>
          </p:cNvPr>
          <p:cNvGrpSpPr/>
          <p:nvPr/>
        </p:nvGrpSpPr>
        <p:grpSpPr>
          <a:xfrm>
            <a:off x="2532433" y="2334872"/>
            <a:ext cx="1425618" cy="2207099"/>
            <a:chOff x="9685176" y="2958525"/>
            <a:chExt cx="1965674" cy="2207099"/>
          </a:xfrm>
        </p:grpSpPr>
        <p:grpSp>
          <p:nvGrpSpPr>
            <p:cNvPr id="56" name="مجموعة 55">
              <a:extLst>
                <a:ext uri="{FF2B5EF4-FFF2-40B4-BE49-F238E27FC236}">
                  <a16:creationId xmlns:a16="http://schemas.microsoft.com/office/drawing/2014/main" id="{A234EC2D-5A96-4C57-B90C-F6D9AC5B91A7}"/>
                </a:ext>
              </a:extLst>
            </p:cNvPr>
            <p:cNvGrpSpPr/>
            <p:nvPr/>
          </p:nvGrpSpPr>
          <p:grpSpPr>
            <a:xfrm>
              <a:off x="9797585" y="2958525"/>
              <a:ext cx="1814289" cy="2207099"/>
              <a:chOff x="9979989" y="2964233"/>
              <a:chExt cx="1814289" cy="2207099"/>
            </a:xfrm>
          </p:grpSpPr>
          <p:sp>
            <p:nvSpPr>
              <p:cNvPr id="58" name="مستطيل 57">
                <a:extLst>
                  <a:ext uri="{FF2B5EF4-FFF2-40B4-BE49-F238E27FC236}">
                    <a16:creationId xmlns:a16="http://schemas.microsoft.com/office/drawing/2014/main" id="{FB67E2B5-1B29-4E8C-B032-1C93BE7088F0}"/>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59" name="مثلث متساوي الساقين 58">
                <a:extLst>
                  <a:ext uri="{FF2B5EF4-FFF2-40B4-BE49-F238E27FC236}">
                    <a16:creationId xmlns:a16="http://schemas.microsoft.com/office/drawing/2014/main" id="{798BE30B-7AEF-457F-8442-39454414761E}"/>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60" name="مربع نص 59">
                <a:extLst>
                  <a:ext uri="{FF2B5EF4-FFF2-40B4-BE49-F238E27FC236}">
                    <a16:creationId xmlns:a16="http://schemas.microsoft.com/office/drawing/2014/main" id="{B5FD9B12-501B-479A-B2F7-F68505474511}"/>
                  </a:ext>
                </a:extLst>
              </p:cNvPr>
              <p:cNvSpPr txBox="1"/>
              <p:nvPr/>
            </p:nvSpPr>
            <p:spPr>
              <a:xfrm>
                <a:off x="10687594" y="4483906"/>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4</a:t>
                </a:r>
              </a:p>
            </p:txBody>
          </p:sp>
        </p:grpSp>
        <p:sp>
          <p:nvSpPr>
            <p:cNvPr id="57" name="مستطيل 56">
              <a:extLst>
                <a:ext uri="{FF2B5EF4-FFF2-40B4-BE49-F238E27FC236}">
                  <a16:creationId xmlns:a16="http://schemas.microsoft.com/office/drawing/2014/main" id="{6D392B4C-98F8-4287-BFEA-96067A0AD541}"/>
                </a:ext>
              </a:extLst>
            </p:cNvPr>
            <p:cNvSpPr/>
            <p:nvPr/>
          </p:nvSpPr>
          <p:spPr>
            <a:xfrm>
              <a:off x="9685176" y="3395556"/>
              <a:ext cx="1965674" cy="83099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السندات</a:t>
              </a:r>
            </a:p>
            <a:p>
              <a:pPr algn="ctr" rtl="1" eaLnBrk="0" hangingPunct="0"/>
              <a:endParaRPr lang="ar-EG" sz="2400" b="1" dirty="0">
                <a:latin typeface="Sakkal Majalla" panose="02000000000000000000" pitchFamily="2" charset="-78"/>
                <a:cs typeface="Sakkal Majalla" panose="02000000000000000000" pitchFamily="2" charset="-78"/>
              </a:endParaRPr>
            </a:p>
          </p:txBody>
        </p:sp>
      </p:grpSp>
      <p:grpSp>
        <p:nvGrpSpPr>
          <p:cNvPr id="61" name="مجموعة 60">
            <a:extLst>
              <a:ext uri="{FF2B5EF4-FFF2-40B4-BE49-F238E27FC236}">
                <a16:creationId xmlns:a16="http://schemas.microsoft.com/office/drawing/2014/main" id="{D46BAEB0-12E3-459B-8A9E-1A224733C0F7}"/>
              </a:ext>
            </a:extLst>
          </p:cNvPr>
          <p:cNvGrpSpPr/>
          <p:nvPr/>
        </p:nvGrpSpPr>
        <p:grpSpPr>
          <a:xfrm>
            <a:off x="1182378" y="2334872"/>
            <a:ext cx="1315825" cy="2189866"/>
            <a:chOff x="9797585" y="2958525"/>
            <a:chExt cx="1814289" cy="2189866"/>
          </a:xfrm>
        </p:grpSpPr>
        <p:grpSp>
          <p:nvGrpSpPr>
            <p:cNvPr id="62" name="مجموعة 61">
              <a:extLst>
                <a:ext uri="{FF2B5EF4-FFF2-40B4-BE49-F238E27FC236}">
                  <a16:creationId xmlns:a16="http://schemas.microsoft.com/office/drawing/2014/main" id="{AF2816CC-0FE1-48CF-8852-D26B9CBB0FA3}"/>
                </a:ext>
              </a:extLst>
            </p:cNvPr>
            <p:cNvGrpSpPr/>
            <p:nvPr/>
          </p:nvGrpSpPr>
          <p:grpSpPr>
            <a:xfrm>
              <a:off x="9797585" y="2958525"/>
              <a:ext cx="1814289" cy="2189866"/>
              <a:chOff x="9979989" y="2964233"/>
              <a:chExt cx="1814289" cy="2189866"/>
            </a:xfrm>
          </p:grpSpPr>
          <p:sp>
            <p:nvSpPr>
              <p:cNvPr id="64" name="مستطيل 63">
                <a:extLst>
                  <a:ext uri="{FF2B5EF4-FFF2-40B4-BE49-F238E27FC236}">
                    <a16:creationId xmlns:a16="http://schemas.microsoft.com/office/drawing/2014/main" id="{0A888735-F80B-4A0C-9C0C-10549A266DC6}"/>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65" name="مثلث متساوي الساقين 64">
                <a:extLst>
                  <a:ext uri="{FF2B5EF4-FFF2-40B4-BE49-F238E27FC236}">
                    <a16:creationId xmlns:a16="http://schemas.microsoft.com/office/drawing/2014/main" id="{AF119181-0D4F-48FF-9D3E-A5AE8F5BE9F2}"/>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dirty="0">
                  <a:latin typeface="Sakkal Majalla" panose="02000000000000000000" pitchFamily="2" charset="-78"/>
                  <a:cs typeface="Sakkal Majalla" panose="02000000000000000000" pitchFamily="2" charset="-78"/>
                </a:endParaRPr>
              </a:p>
            </p:txBody>
          </p:sp>
          <p:sp>
            <p:nvSpPr>
              <p:cNvPr id="66" name="مربع نص 65">
                <a:extLst>
                  <a:ext uri="{FF2B5EF4-FFF2-40B4-BE49-F238E27FC236}">
                    <a16:creationId xmlns:a16="http://schemas.microsoft.com/office/drawing/2014/main" id="{B3585445-2478-4384-A789-B42D8487ECA1}"/>
                  </a:ext>
                </a:extLst>
              </p:cNvPr>
              <p:cNvSpPr txBox="1"/>
              <p:nvPr/>
            </p:nvSpPr>
            <p:spPr>
              <a:xfrm>
                <a:off x="10685280" y="4497520"/>
                <a:ext cx="433652" cy="461665"/>
              </a:xfrm>
              <a:prstGeom prst="rect">
                <a:avLst/>
              </a:prstGeom>
              <a:noFill/>
            </p:spPr>
            <p:txBody>
              <a:bodyPr wrap="none" rtlCol="1">
                <a:spAutoFit/>
              </a:bodyPr>
              <a:lstStyle/>
              <a:p>
                <a:pPr algn="ctr" rtl="1"/>
                <a:r>
                  <a:rPr lang="ar-SA" sz="2400" dirty="0">
                    <a:solidFill>
                      <a:schemeClr val="bg1"/>
                    </a:solidFill>
                    <a:latin typeface="Sakkal Majalla" panose="02000000000000000000" pitchFamily="2" charset="-78"/>
                    <a:cs typeface="Sakkal Majalla" panose="02000000000000000000" pitchFamily="2" charset="-78"/>
                  </a:rPr>
                  <a:t>5</a:t>
                </a:r>
              </a:p>
            </p:txBody>
          </p:sp>
        </p:grpSp>
        <p:sp>
          <p:nvSpPr>
            <p:cNvPr id="63" name="مستطيل 62">
              <a:extLst>
                <a:ext uri="{FF2B5EF4-FFF2-40B4-BE49-F238E27FC236}">
                  <a16:creationId xmlns:a16="http://schemas.microsoft.com/office/drawing/2014/main" id="{1BB3D610-A3BC-4960-880E-1A3C00D06ED8}"/>
                </a:ext>
              </a:extLst>
            </p:cNvPr>
            <p:cNvSpPr/>
            <p:nvPr/>
          </p:nvSpPr>
          <p:spPr>
            <a:xfrm>
              <a:off x="9797585" y="3269647"/>
              <a:ext cx="1798042" cy="830997"/>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صناديق الاستثمار</a:t>
              </a:r>
              <a:endParaRPr lang="ar-EG"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329311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356771" y="1058031"/>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العائد المتوقع ومخاطر الاستثمار</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1186461" y="2170068"/>
            <a:ext cx="9845749" cy="2816156"/>
          </a:xfrm>
          <a:prstGeom prst="rect">
            <a:avLst/>
          </a:prstGeom>
          <a:noFill/>
        </p:spPr>
        <p:txBody>
          <a:bodyPr wrap="square" rtlCol="1">
            <a:spAutoFit/>
          </a:bodyPr>
          <a:lstStyle/>
          <a:p>
            <a:pPr marL="342900" indent="-342900" algn="just" rtl="1">
              <a:lnSpc>
                <a:spcPct val="150000"/>
              </a:lnSpc>
              <a:buClr>
                <a:schemeClr val="accent1">
                  <a:lumMod val="60000"/>
                  <a:lumOff val="4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تتمثل المسئولية الاساسية لإدارة المنظمة في اتخاذ القرارات سواءً القرارات التي تختص بمشاكل التشغيل اليومية أو القرارات طويلة الأجل، وتعتبر قرارات الاستثمار من القرارات طويلة الاجل والتي يجب أن تتخذ بناء على دراسات واعية وشاملة لكل المتغيرات التي تحيط باتخاذ تلك القرارات.</a:t>
            </a:r>
          </a:p>
          <a:p>
            <a:pPr marL="342900" indent="-342900" algn="just" rtl="1">
              <a:lnSpc>
                <a:spcPct val="150000"/>
              </a:lnSpc>
              <a:buClr>
                <a:schemeClr val="accent1">
                  <a:lumMod val="60000"/>
                  <a:lumOff val="40000"/>
                </a:schemeClr>
              </a:buClr>
              <a:buFont typeface="Wingdings" panose="05000000000000000000" pitchFamily="2" charset="2"/>
              <a:buChar char="Ø"/>
            </a:pPr>
            <a:r>
              <a:rPr lang="ar-SA" sz="2400" dirty="0">
                <a:latin typeface="Sakkal Majalla" panose="02000000000000000000" pitchFamily="2" charset="-78"/>
                <a:cs typeface="Sakkal Majalla" panose="02000000000000000000" pitchFamily="2" charset="-78"/>
              </a:rPr>
              <a:t>العائد المتوقع من اتخاذ القرارات الاستثمارية هو من اهم المتغيرات التي يجب ان تأخذ في الحسبان عند المفاضلة بين البدائل الاستثمارية مع مراعاة درجة المخاطرة المرتبطة بكل قرار. </a:t>
            </a:r>
          </a:p>
        </p:txBody>
      </p:sp>
      <p:pic>
        <p:nvPicPr>
          <p:cNvPr id="9" name="Picture 2" descr="Investment - Free business and finance icons">
            <a:extLst>
              <a:ext uri="{FF2B5EF4-FFF2-40B4-BE49-F238E27FC236}">
                <a16:creationId xmlns:a16="http://schemas.microsoft.com/office/drawing/2014/main" id="{8045E65F-1A34-496F-9167-3B4D0A3898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0463" y="1023422"/>
            <a:ext cx="527005" cy="606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53477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470034" y="1059457"/>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العائد المتوقع ومخاطر الاستثمار</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3319002" y="1728385"/>
            <a:ext cx="5780526" cy="1200329"/>
          </a:xfrm>
          <a:prstGeom prst="rect">
            <a:avLst/>
          </a:prstGeom>
          <a:noFill/>
        </p:spPr>
        <p:txBody>
          <a:bodyPr wrap="square" rtlCol="1">
            <a:spAutoFit/>
          </a:bodyPr>
          <a:lstStyle/>
          <a:p>
            <a:pPr algn="just" rtl="1">
              <a:lnSpc>
                <a:spcPct val="150000"/>
              </a:lnSpc>
              <a:buClr>
                <a:schemeClr val="accent1">
                  <a:lumMod val="60000"/>
                  <a:lumOff val="40000"/>
                </a:schemeClr>
              </a:buClr>
            </a:pPr>
            <a:r>
              <a:rPr lang="ar-SA" sz="2400" b="1" dirty="0">
                <a:solidFill>
                  <a:srgbClr val="B94A53"/>
                </a:solidFill>
                <a:latin typeface="Sakkal Majalla" panose="02000000000000000000" pitchFamily="2" charset="-78"/>
                <a:cs typeface="Sakkal Majalla" panose="02000000000000000000" pitchFamily="2" charset="-78"/>
              </a:rPr>
              <a:t>المخاطر:  </a:t>
            </a:r>
            <a:r>
              <a:rPr lang="ar-SA" sz="2400" dirty="0">
                <a:latin typeface="Sakkal Majalla" panose="02000000000000000000" pitchFamily="2" charset="-78"/>
                <a:cs typeface="Sakkal Majalla" panose="02000000000000000000" pitchFamily="2" charset="-78"/>
                <a:sym typeface="Wingdings" panose="05000000000000000000" pitchFamily="2" charset="2"/>
              </a:rPr>
              <a:t>هي مجموعة من التوقعات المستقبلية لأحداث معينة.</a:t>
            </a:r>
          </a:p>
          <a:p>
            <a:pPr algn="just" rtl="1">
              <a:lnSpc>
                <a:spcPct val="150000"/>
              </a:lnSpc>
              <a:buClr>
                <a:schemeClr val="accent1">
                  <a:lumMod val="60000"/>
                  <a:lumOff val="40000"/>
                </a:schemeClr>
              </a:buClr>
            </a:pPr>
            <a:r>
              <a:rPr lang="ar-SA" sz="2400" b="1" dirty="0">
                <a:solidFill>
                  <a:srgbClr val="B3404A"/>
                </a:solidFill>
                <a:latin typeface="Sakkal Majalla" panose="02000000000000000000" pitchFamily="2" charset="-78"/>
                <a:cs typeface="Sakkal Majalla" panose="02000000000000000000" pitchFamily="2" charset="-78"/>
                <a:sym typeface="Wingdings" panose="05000000000000000000" pitchFamily="2" charset="2"/>
              </a:rPr>
              <a:t>تنقسم المخاطر الى مجموعتين:</a:t>
            </a:r>
          </a:p>
        </p:txBody>
      </p:sp>
      <p:grpSp>
        <p:nvGrpSpPr>
          <p:cNvPr id="13" name="مجموعة 12">
            <a:extLst>
              <a:ext uri="{FF2B5EF4-FFF2-40B4-BE49-F238E27FC236}">
                <a16:creationId xmlns:a16="http://schemas.microsoft.com/office/drawing/2014/main" id="{710BE657-F95B-428D-8C0C-1E59CCDFF20A}"/>
              </a:ext>
            </a:extLst>
          </p:cNvPr>
          <p:cNvGrpSpPr/>
          <p:nvPr/>
        </p:nvGrpSpPr>
        <p:grpSpPr>
          <a:xfrm>
            <a:off x="6235935" y="3021710"/>
            <a:ext cx="3655902" cy="2542873"/>
            <a:chOff x="6641785" y="3484951"/>
            <a:chExt cx="2279894" cy="1614293"/>
          </a:xfrm>
        </p:grpSpPr>
        <p:sp>
          <p:nvSpPr>
            <p:cNvPr id="15" name="مستطيل 14">
              <a:extLst>
                <a:ext uri="{FF2B5EF4-FFF2-40B4-BE49-F238E27FC236}">
                  <a16:creationId xmlns:a16="http://schemas.microsoft.com/office/drawing/2014/main" id="{23BD86D8-C590-452B-8AD9-5B26A6D91F09}"/>
                </a:ext>
              </a:extLst>
            </p:cNvPr>
            <p:cNvSpPr/>
            <p:nvPr/>
          </p:nvSpPr>
          <p:spPr>
            <a:xfrm>
              <a:off x="6641785" y="3887696"/>
              <a:ext cx="2279894" cy="1211548"/>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a:latin typeface="Sakkal Majalla" panose="02000000000000000000" pitchFamily="2" charset="-78"/>
                <a:cs typeface="Sakkal Majalla" panose="02000000000000000000" pitchFamily="2" charset="-78"/>
              </a:endParaRPr>
            </a:p>
          </p:txBody>
        </p:sp>
        <p:sp>
          <p:nvSpPr>
            <p:cNvPr id="16" name="شكل بيضاوي 15">
              <a:extLst>
                <a:ext uri="{FF2B5EF4-FFF2-40B4-BE49-F238E27FC236}">
                  <a16:creationId xmlns:a16="http://schemas.microsoft.com/office/drawing/2014/main" id="{FBE5DD7A-D909-4581-9ACC-E84BAE5DD59B}"/>
                </a:ext>
              </a:extLst>
            </p:cNvPr>
            <p:cNvSpPr/>
            <p:nvPr/>
          </p:nvSpPr>
          <p:spPr>
            <a:xfrm>
              <a:off x="7462108" y="348495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latin typeface="Sakkal Majalla" panose="02000000000000000000" pitchFamily="2" charset="-78"/>
                  <a:cs typeface="Sakkal Majalla" panose="02000000000000000000" pitchFamily="2" charset="-78"/>
                </a:rPr>
                <a:t>1</a:t>
              </a:r>
            </a:p>
          </p:txBody>
        </p:sp>
      </p:grpSp>
      <p:sp>
        <p:nvSpPr>
          <p:cNvPr id="14" name="مربع نص 13">
            <a:extLst>
              <a:ext uri="{FF2B5EF4-FFF2-40B4-BE49-F238E27FC236}">
                <a16:creationId xmlns:a16="http://schemas.microsoft.com/office/drawing/2014/main" id="{52E2E11C-3662-4D2B-8158-B6A1E4ADD701}"/>
              </a:ext>
            </a:extLst>
          </p:cNvPr>
          <p:cNvSpPr txBox="1"/>
          <p:nvPr/>
        </p:nvSpPr>
        <p:spPr>
          <a:xfrm>
            <a:off x="6427731" y="4031031"/>
            <a:ext cx="3249704" cy="1508105"/>
          </a:xfrm>
          <a:prstGeom prst="rect">
            <a:avLst/>
          </a:prstGeom>
          <a:noFill/>
        </p:spPr>
        <p:txBody>
          <a:bodyPr wrap="square" rtlCol="1">
            <a:spAutoFit/>
          </a:bodyPr>
          <a:lstStyle/>
          <a:p>
            <a:pPr algn="just" rtl="1"/>
            <a:r>
              <a:rPr lang="ar-SA" sz="2300" b="1" dirty="0">
                <a:latin typeface="Sakkal Majalla" panose="02000000000000000000" pitchFamily="2" charset="-78"/>
                <a:cs typeface="Sakkal Majalla" panose="02000000000000000000" pitchFamily="2" charset="-78"/>
              </a:rPr>
              <a:t>مخاطر يصعب التنبؤ بسلوكها و أوقات حدوثها. ويؤدي هذا النوع الى ارتفاع معدل العائد المطلوب من الاستثمار.</a:t>
            </a:r>
          </a:p>
        </p:txBody>
      </p:sp>
      <p:grpSp>
        <p:nvGrpSpPr>
          <p:cNvPr id="18" name="مجموعة 17">
            <a:extLst>
              <a:ext uri="{FF2B5EF4-FFF2-40B4-BE49-F238E27FC236}">
                <a16:creationId xmlns:a16="http://schemas.microsoft.com/office/drawing/2014/main" id="{C9181CAC-C14E-4A22-88D7-EE12A299927F}"/>
              </a:ext>
            </a:extLst>
          </p:cNvPr>
          <p:cNvGrpSpPr/>
          <p:nvPr/>
        </p:nvGrpSpPr>
        <p:grpSpPr>
          <a:xfrm>
            <a:off x="2357445" y="2992873"/>
            <a:ext cx="3612038" cy="2600409"/>
            <a:chOff x="6655460" y="3484225"/>
            <a:chExt cx="2252540" cy="1641810"/>
          </a:xfrm>
        </p:grpSpPr>
        <p:sp>
          <p:nvSpPr>
            <p:cNvPr id="20" name="مستطيل 19">
              <a:extLst>
                <a:ext uri="{FF2B5EF4-FFF2-40B4-BE49-F238E27FC236}">
                  <a16:creationId xmlns:a16="http://schemas.microsoft.com/office/drawing/2014/main" id="{2EAA2D3B-CBFA-4CB7-8D66-F77CBCB953B3}"/>
                </a:ext>
              </a:extLst>
            </p:cNvPr>
            <p:cNvSpPr/>
            <p:nvPr/>
          </p:nvSpPr>
          <p:spPr>
            <a:xfrm>
              <a:off x="6655460" y="3904110"/>
              <a:ext cx="2252540" cy="122192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a:latin typeface="Sakkal Majalla" panose="02000000000000000000" pitchFamily="2" charset="-78"/>
                <a:cs typeface="Sakkal Majalla" panose="02000000000000000000" pitchFamily="2" charset="-78"/>
              </a:endParaRPr>
            </a:p>
          </p:txBody>
        </p:sp>
        <p:sp>
          <p:nvSpPr>
            <p:cNvPr id="21" name="شكل بيضاوي 20">
              <a:extLst>
                <a:ext uri="{FF2B5EF4-FFF2-40B4-BE49-F238E27FC236}">
                  <a16:creationId xmlns:a16="http://schemas.microsoft.com/office/drawing/2014/main" id="{9BFF5296-7797-4183-BE02-64A96CF93CA9}"/>
                </a:ext>
              </a:extLst>
            </p:cNvPr>
            <p:cNvSpPr/>
            <p:nvPr/>
          </p:nvSpPr>
          <p:spPr>
            <a:xfrm>
              <a:off x="7469154" y="3484225"/>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latin typeface="Sakkal Majalla" panose="02000000000000000000" pitchFamily="2" charset="-78"/>
                  <a:cs typeface="Sakkal Majalla" panose="02000000000000000000" pitchFamily="2" charset="-78"/>
                </a:rPr>
                <a:t>2</a:t>
              </a:r>
            </a:p>
          </p:txBody>
        </p:sp>
      </p:grpSp>
      <p:sp>
        <p:nvSpPr>
          <p:cNvPr id="19" name="مربع نص 18">
            <a:extLst>
              <a:ext uri="{FF2B5EF4-FFF2-40B4-BE49-F238E27FC236}">
                <a16:creationId xmlns:a16="http://schemas.microsoft.com/office/drawing/2014/main" id="{46B021D5-C2D8-467B-91EC-E89E744D2B49}"/>
              </a:ext>
            </a:extLst>
          </p:cNvPr>
          <p:cNvSpPr txBox="1"/>
          <p:nvPr/>
        </p:nvSpPr>
        <p:spPr>
          <a:xfrm>
            <a:off x="2742116" y="4003325"/>
            <a:ext cx="3002280" cy="1569660"/>
          </a:xfrm>
          <a:prstGeom prst="rect">
            <a:avLst/>
          </a:prstGeom>
          <a:noFill/>
        </p:spPr>
        <p:txBody>
          <a:bodyPr wrap="square" rtlCol="1">
            <a:spAutoFit/>
          </a:bodyPr>
          <a:lstStyle/>
          <a:p>
            <a:pPr algn="just" rtl="1"/>
            <a:r>
              <a:rPr lang="ar-SA" sz="2400" b="1" dirty="0">
                <a:latin typeface="Sakkal Majalla" panose="02000000000000000000" pitchFamily="2" charset="-78"/>
                <a:cs typeface="Sakkal Majalla" panose="02000000000000000000" pitchFamily="2" charset="-78"/>
              </a:rPr>
              <a:t>مخاطر يمكن التنبؤ بسلوكها ووقت حدوثها، وهذا يترتب عليه معدل عائد مطلوب أقل على الاستثمار.</a:t>
            </a:r>
          </a:p>
        </p:txBody>
      </p:sp>
      <p:pic>
        <p:nvPicPr>
          <p:cNvPr id="16386" name="Picture 2" descr="Savings - Free business icons">
            <a:extLst>
              <a:ext uri="{FF2B5EF4-FFF2-40B4-BE49-F238E27FC236}">
                <a16:creationId xmlns:a16="http://schemas.microsoft.com/office/drawing/2014/main" id="{20834AE8-34AB-4422-B81F-4CDCDD147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6771" y="1068568"/>
            <a:ext cx="682651" cy="53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16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470034" y="1059457"/>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العائد المتوقع ومخاطر الاستثمار</a:t>
            </a:r>
          </a:p>
        </p:txBody>
      </p:sp>
      <p:pic>
        <p:nvPicPr>
          <p:cNvPr id="16386" name="Picture 2" descr="Savings - Free business icons">
            <a:extLst>
              <a:ext uri="{FF2B5EF4-FFF2-40B4-BE49-F238E27FC236}">
                <a16:creationId xmlns:a16="http://schemas.microsoft.com/office/drawing/2014/main" id="{20834AE8-34AB-4422-B81F-4CDCDD147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6771" y="1068568"/>
            <a:ext cx="682651" cy="533150"/>
          </a:xfrm>
          <a:prstGeom prst="rect">
            <a:avLst/>
          </a:prstGeom>
          <a:noFill/>
          <a:extLst>
            <a:ext uri="{909E8E84-426E-40DD-AFC4-6F175D3DCCD1}">
              <a14:hiddenFill xmlns:a14="http://schemas.microsoft.com/office/drawing/2010/main">
                <a:solidFill>
                  <a:srgbClr val="FFFFFF"/>
                </a:solidFill>
              </a14:hiddenFill>
            </a:ext>
          </a:extLst>
        </p:spPr>
      </p:pic>
      <p:sp>
        <p:nvSpPr>
          <p:cNvPr id="9" name="مربع نص 8"/>
          <p:cNvSpPr txBox="1"/>
          <p:nvPr/>
        </p:nvSpPr>
        <p:spPr>
          <a:xfrm>
            <a:off x="1512001" y="2005390"/>
            <a:ext cx="9168002" cy="3924151"/>
          </a:xfrm>
          <a:prstGeom prst="rect">
            <a:avLst/>
          </a:prstGeom>
          <a:noFill/>
        </p:spPr>
        <p:txBody>
          <a:bodyPr wrap="square" rtlCol="1">
            <a:spAutoFit/>
          </a:bodyPr>
          <a:lstStyle/>
          <a:p>
            <a:pPr algn="just" rtl="1">
              <a:lnSpc>
                <a:spcPct val="150000"/>
              </a:lnSpc>
            </a:pPr>
            <a:r>
              <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rPr>
              <a:t> </a:t>
            </a:r>
            <a:r>
              <a:rPr lang="ar-SA" sz="2400" dirty="0">
                <a:latin typeface="Sakkal Majalla" panose="02000000000000000000" pitchFamily="2" charset="-78"/>
                <a:cs typeface="Sakkal Majalla" panose="02000000000000000000" pitchFamily="2" charset="-78"/>
                <a:sym typeface="Wingdings" panose="05000000000000000000" pitchFamily="2" charset="2"/>
              </a:rPr>
              <a:t>لذلك </a:t>
            </a:r>
            <a:r>
              <a:rPr lang="ar-SA" sz="2400" dirty="0">
                <a:latin typeface="Sakkal Majalla" panose="02000000000000000000" pitchFamily="2" charset="-78"/>
                <a:cs typeface="Sakkal Majalla" panose="02000000000000000000" pitchFamily="2" charset="-78"/>
              </a:rPr>
              <a:t>فهم الترابط بين المخاطرة والعائد يعد من الأمور الأساسية لتطوير السياسات الاستثمارية للمستثمر.</a:t>
            </a:r>
          </a:p>
          <a:p>
            <a:pPr algn="just" rtl="1">
              <a:lnSpc>
                <a:spcPct val="150000"/>
              </a:lnSpc>
            </a:pPr>
            <a:r>
              <a:rPr lang="ar-SA" sz="2400" dirty="0">
                <a:latin typeface="Sakkal Majalla" panose="02000000000000000000" pitchFamily="2" charset="-78"/>
                <a:cs typeface="Sakkal Majalla" panose="02000000000000000000" pitchFamily="2" charset="-78"/>
              </a:rPr>
              <a:t> ومن أجل استيعاب هذه الترابط </a:t>
            </a:r>
            <a:r>
              <a:rPr lang="ar-SA" sz="2400" b="1" u="sng" dirty="0">
                <a:solidFill>
                  <a:srgbClr val="B3404A"/>
                </a:solidFill>
                <a:latin typeface="Sakkal Majalla" panose="02000000000000000000" pitchFamily="2" charset="-78"/>
                <a:cs typeface="Sakkal Majalla" panose="02000000000000000000" pitchFamily="2" charset="-78"/>
              </a:rPr>
              <a:t>يجب على المستثمر أن يدرك :</a:t>
            </a:r>
          </a:p>
          <a:p>
            <a:pPr marL="342900" indent="-342900" algn="just" rtl="1">
              <a:lnSpc>
                <a:spcPct val="150000"/>
              </a:lnSpc>
              <a:buClr>
                <a:srgbClr val="B3404A"/>
              </a:buClr>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فرص الاستثمار البديلة.</a:t>
            </a:r>
          </a:p>
          <a:p>
            <a:pPr marL="342900" indent="-342900" algn="just" rtl="1">
              <a:lnSpc>
                <a:spcPct val="150000"/>
              </a:lnSpc>
              <a:buClr>
                <a:srgbClr val="B3404A"/>
              </a:buClr>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نمط واتجاهات الاستهلاك على السلع والخدمات.</a:t>
            </a:r>
          </a:p>
          <a:p>
            <a:pPr marL="342900" indent="-342900" algn="just" rtl="1">
              <a:lnSpc>
                <a:spcPct val="150000"/>
              </a:lnSpc>
              <a:buClr>
                <a:srgbClr val="B3404A"/>
              </a:buClr>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أن هناك علاقه طرديه بين العائد والمخاطرة.</a:t>
            </a:r>
          </a:p>
          <a:p>
            <a:pPr marL="342900" indent="-342900" algn="just" rtl="1">
              <a:lnSpc>
                <a:spcPct val="150000"/>
              </a:lnSpc>
              <a:buClr>
                <a:srgbClr val="B3404A"/>
              </a:buClr>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درجة المخاطرة التي يرغب فيها المستثمر.</a:t>
            </a:r>
          </a:p>
          <a:p>
            <a:pPr marL="342900" indent="-342900" algn="just" rtl="1">
              <a:lnSpc>
                <a:spcPct val="150000"/>
              </a:lnSpc>
              <a:buClr>
                <a:srgbClr val="B3404A"/>
              </a:buClr>
              <a:buFont typeface="Wingdings" panose="05000000000000000000" pitchFamily="2" charset="2"/>
              <a:buChar char="ü"/>
            </a:pPr>
            <a:r>
              <a:rPr lang="ar-SA" sz="2400" dirty="0">
                <a:latin typeface="Sakkal Majalla" panose="02000000000000000000" pitchFamily="2" charset="-78"/>
                <a:cs typeface="Sakkal Majalla" panose="02000000000000000000" pitchFamily="2" charset="-78"/>
              </a:rPr>
              <a:t>تنويع الاصول الاستثمارية للحد من الاثار السلبية لمخاطر عدم التأكد على العائد المتوقع تحقيقه.</a:t>
            </a:r>
          </a:p>
        </p:txBody>
      </p:sp>
    </p:spTree>
    <p:extLst>
      <p:ext uri="{BB962C8B-B14F-4D97-AF65-F5344CB8AC3E}">
        <p14:creationId xmlns:p14="http://schemas.microsoft.com/office/powerpoint/2010/main" val="309355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081754" y="3446650"/>
            <a:ext cx="1833357" cy="1833357"/>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2513859" y="1604522"/>
            <a:ext cx="6969149" cy="1107996"/>
          </a:xfrm>
          <a:prstGeom prst="rect">
            <a:avLst/>
          </a:prstGeom>
          <a:noFill/>
        </p:spPr>
        <p:txBody>
          <a:bodyPr wrap="square" rtlCol="1">
            <a:spAutoFit/>
          </a:bodyPr>
          <a:lstStyle/>
          <a:p>
            <a:pPr algn="ctr" rtl="1"/>
            <a:r>
              <a:rPr lang="ar-SA" sz="6600" b="1" dirty="0">
                <a:solidFill>
                  <a:schemeClr val="accent5">
                    <a:lumMod val="50000"/>
                  </a:schemeClr>
                </a:solidFill>
              </a:rPr>
              <a:t>ما هو الاستثمار؟</a:t>
            </a:r>
            <a:endParaRPr lang="ar-SA" sz="6600" b="1" dirty="0">
              <a:solidFill>
                <a:schemeClr val="accent5">
                  <a:lumMod val="50000"/>
                </a:schemeClr>
              </a:solidFill>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AC437E3E-B1F9-4587-ACF1-C67D35CC861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Tree>
    <p:extLst>
      <p:ext uri="{BB962C8B-B14F-4D97-AF65-F5344CB8AC3E}">
        <p14:creationId xmlns:p14="http://schemas.microsoft.com/office/powerpoint/2010/main" val="29965823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470034" y="1059457"/>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العائد المتوقع ومخاطر الاستثمار</a:t>
            </a:r>
          </a:p>
        </p:txBody>
      </p:sp>
      <p:pic>
        <p:nvPicPr>
          <p:cNvPr id="16386" name="Picture 2" descr="Savings - Free business icons">
            <a:extLst>
              <a:ext uri="{FF2B5EF4-FFF2-40B4-BE49-F238E27FC236}">
                <a16:creationId xmlns:a16="http://schemas.microsoft.com/office/drawing/2014/main" id="{20834AE8-34AB-4422-B81F-4CDCDD147BE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6771" y="1068568"/>
            <a:ext cx="682651" cy="533150"/>
          </a:xfrm>
          <a:prstGeom prst="rect">
            <a:avLst/>
          </a:prstGeom>
          <a:noFill/>
          <a:extLst>
            <a:ext uri="{909E8E84-426E-40DD-AFC4-6F175D3DCCD1}">
              <a14:hiddenFill xmlns:a14="http://schemas.microsoft.com/office/drawing/2010/main">
                <a:solidFill>
                  <a:srgbClr val="FFFFFF"/>
                </a:solidFill>
              </a14:hiddenFill>
            </a:ext>
          </a:extLst>
        </p:spPr>
      </p:pic>
      <p:sp>
        <p:nvSpPr>
          <p:cNvPr id="9" name="مربع نص 8"/>
          <p:cNvSpPr txBox="1"/>
          <p:nvPr/>
        </p:nvSpPr>
        <p:spPr>
          <a:xfrm>
            <a:off x="2129829" y="2146985"/>
            <a:ext cx="8158872" cy="2862322"/>
          </a:xfrm>
          <a:prstGeom prst="rect">
            <a:avLst/>
          </a:prstGeom>
          <a:noFill/>
        </p:spPr>
        <p:txBody>
          <a:bodyPr wrap="square" rtlCol="1">
            <a:spAutoFit/>
          </a:bodyPr>
          <a:lstStyle/>
          <a:p>
            <a:pPr algn="r">
              <a:lnSpc>
                <a:spcPct val="150000"/>
              </a:lnSpc>
            </a:pPr>
            <a:r>
              <a:rPr lang="ar-SA" sz="2400" dirty="0">
                <a:solidFill>
                  <a:srgbClr val="FF0000"/>
                </a:solidFill>
                <a:latin typeface="Sakkal Majalla" panose="02000000000000000000" pitchFamily="2" charset="-78"/>
                <a:cs typeface="Sakkal Majalla" panose="02000000000000000000" pitchFamily="2" charset="-78"/>
                <a:sym typeface="Wingdings" panose="05000000000000000000" pitchFamily="2" charset="2"/>
              </a:rPr>
              <a:t> </a:t>
            </a:r>
            <a:r>
              <a:rPr lang="ar-SA" sz="2400" b="1" dirty="0">
                <a:latin typeface="Sakkal Majalla" panose="02000000000000000000" pitchFamily="2" charset="-78"/>
                <a:cs typeface="Sakkal Majalla" panose="02000000000000000000" pitchFamily="2" charset="-78"/>
                <a:sym typeface="Wingdings" panose="05000000000000000000" pitchFamily="2" charset="2"/>
              </a:rPr>
              <a:t>ومن العناصر التي تؤثر أيضاً على قرارات الاستثمار ودرجه المخاطرة هو سوق الاستثمار:</a:t>
            </a:r>
          </a:p>
          <a:p>
            <a:pPr marL="457200" indent="-457200" algn="r" rtl="1">
              <a:lnSpc>
                <a:spcPct val="150000"/>
              </a:lnSpc>
              <a:buClr>
                <a:srgbClr val="B3404A"/>
              </a:buClr>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sym typeface="Wingdings" panose="05000000000000000000" pitchFamily="2" charset="2"/>
              </a:rPr>
              <a:t>وسوق الاستثمار هو مكان التقاء البائع والمشتري للفرص الاستثمارية.</a:t>
            </a:r>
          </a:p>
          <a:p>
            <a:pPr marL="457200" indent="-457200" algn="r" rtl="1">
              <a:lnSpc>
                <a:spcPct val="150000"/>
              </a:lnSpc>
              <a:buClr>
                <a:srgbClr val="B3404A"/>
              </a:buClr>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sym typeface="Wingdings" panose="05000000000000000000" pitchFamily="2" charset="2"/>
              </a:rPr>
              <a:t>ويتم فيه تحويل النقدية لأصول استثمارية والعكس. </a:t>
            </a:r>
          </a:p>
          <a:p>
            <a:pPr marL="457200" indent="-457200" algn="r" rtl="1">
              <a:lnSpc>
                <a:spcPct val="150000"/>
              </a:lnSpc>
              <a:buClr>
                <a:srgbClr val="B3404A"/>
              </a:buClr>
              <a:buFont typeface="Arial" panose="020B0604020202020204" pitchFamily="34" charset="0"/>
              <a:buChar char="•"/>
            </a:pPr>
            <a:r>
              <a:rPr lang="ar-SA" sz="2400" dirty="0">
                <a:latin typeface="Sakkal Majalla" panose="02000000000000000000" pitchFamily="2" charset="-78"/>
                <a:cs typeface="Sakkal Majalla" panose="02000000000000000000" pitchFamily="2" charset="-78"/>
                <a:sym typeface="Wingdings" panose="05000000000000000000" pitchFamily="2" charset="2"/>
              </a:rPr>
              <a:t>يتحكم في سوق الاستثمار عده عوامل أهمها:</a:t>
            </a:r>
          </a:p>
          <a:p>
            <a:pPr algn="r" rtl="1">
              <a:lnSpc>
                <a:spcPct val="150000"/>
              </a:lnSpc>
              <a:buClr>
                <a:srgbClr val="B3404A"/>
              </a:buClr>
            </a:pPr>
            <a:endParaRPr lang="ar-SA" sz="24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3" name="مستطيل 2"/>
          <p:cNvSpPr/>
          <p:nvPr/>
        </p:nvSpPr>
        <p:spPr>
          <a:xfrm>
            <a:off x="1846271" y="4575086"/>
            <a:ext cx="8725988" cy="1200329"/>
          </a:xfrm>
          <a:prstGeom prst="rect">
            <a:avLst/>
          </a:prstGeom>
          <a:solidFill>
            <a:schemeClr val="accent5">
              <a:alpha val="50000"/>
            </a:schemeClr>
          </a:solidFill>
          <a:ln>
            <a:noFill/>
          </a:ln>
        </p:spPr>
        <p:style>
          <a:lnRef idx="0">
            <a:scrgbClr r="0" g="0" b="0"/>
          </a:lnRef>
          <a:fillRef idx="0">
            <a:scrgbClr r="0" g="0" b="0"/>
          </a:fillRef>
          <a:effectRef idx="0">
            <a:scrgbClr r="0" g="0" b="0"/>
          </a:effectRef>
          <a:fontRef idx="minor">
            <a:schemeClr val="lt1"/>
          </a:fontRef>
        </p:style>
        <p:txBody>
          <a:bodyPr rtlCol="1" anchor="ctr"/>
          <a:lstStyle/>
          <a:p>
            <a:pPr algn="ctr"/>
            <a:endParaRPr lang="ar-SA"/>
          </a:p>
        </p:txBody>
      </p:sp>
      <p:sp>
        <p:nvSpPr>
          <p:cNvPr id="10" name="مربع نص 9"/>
          <p:cNvSpPr txBox="1"/>
          <p:nvPr/>
        </p:nvSpPr>
        <p:spPr>
          <a:xfrm>
            <a:off x="1566324" y="4542498"/>
            <a:ext cx="8943227" cy="1200329"/>
          </a:xfrm>
          <a:prstGeom prst="rect">
            <a:avLst/>
          </a:prstGeom>
          <a:noFill/>
        </p:spPr>
        <p:txBody>
          <a:bodyPr wrap="square" rtlCol="1">
            <a:spAutoFit/>
          </a:bodyPr>
          <a:lstStyle/>
          <a:p>
            <a:pPr algn="r">
              <a:lnSpc>
                <a:spcPct val="150000"/>
              </a:lnSpc>
            </a:pPr>
            <a:r>
              <a:rPr lang="ar-SA" sz="2400" dirty="0">
                <a:latin typeface="Sakkal Majalla" panose="02000000000000000000" pitchFamily="2" charset="-78"/>
                <a:cs typeface="Sakkal Majalla" panose="02000000000000000000" pitchFamily="2" charset="-78"/>
                <a:sym typeface="Wingdings" panose="05000000000000000000" pitchFamily="2" charset="2"/>
              </a:rPr>
              <a:t>العرف السائد في السوق، العرض، والطلب على الأموال، القوانين والاجراءات المنظمة للسوق، توفر محللين الاستثمار.</a:t>
            </a:r>
          </a:p>
        </p:txBody>
      </p:sp>
    </p:spTree>
    <p:extLst>
      <p:ext uri="{BB962C8B-B14F-4D97-AF65-F5344CB8AC3E}">
        <p14:creationId xmlns:p14="http://schemas.microsoft.com/office/powerpoint/2010/main" val="21626680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الأولى</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Tree>
    <p:extLst>
      <p:ext uri="{BB962C8B-B14F-4D97-AF65-F5344CB8AC3E}">
        <p14:creationId xmlns:p14="http://schemas.microsoft.com/office/powerpoint/2010/main" val="32725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1212979" y="651452"/>
            <a:ext cx="3040044" cy="6781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1212978" y="404527"/>
            <a:ext cx="3210165" cy="854135"/>
          </a:xfrm>
          <a:prstGeom prst="rect">
            <a:avLst/>
          </a:prstGeom>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SA" sz="3200" b="1" dirty="0">
                <a:solidFill>
                  <a:schemeClr val="bg1"/>
                </a:solidFill>
                <a:latin typeface="Sakkal Majalla" panose="02000000000000000000" pitchFamily="2" charset="-78"/>
                <a:cs typeface="Sakkal Majalla" panose="02000000000000000000" pitchFamily="2" charset="-78"/>
              </a:rPr>
              <a:t>ما هو الاستثمار؟</a:t>
            </a:r>
          </a:p>
        </p:txBody>
      </p:sp>
      <p:sp>
        <p:nvSpPr>
          <p:cNvPr id="7" name="مربع نص 6">
            <a:extLst>
              <a:ext uri="{FF2B5EF4-FFF2-40B4-BE49-F238E27FC236}">
                <a16:creationId xmlns:a16="http://schemas.microsoft.com/office/drawing/2014/main" id="{AA1140A8-5C66-48D2-9652-A74F2D285DDF}"/>
              </a:ext>
            </a:extLst>
          </p:cNvPr>
          <p:cNvSpPr txBox="1"/>
          <p:nvPr/>
        </p:nvSpPr>
        <p:spPr>
          <a:xfrm>
            <a:off x="666671" y="1604289"/>
            <a:ext cx="10657282" cy="3416320"/>
          </a:xfrm>
          <a:prstGeom prst="rect">
            <a:avLst/>
          </a:prstGeom>
          <a:noFill/>
        </p:spPr>
        <p:txBody>
          <a:bodyPr wrap="square" rtlCol="1">
            <a:spAutoFit/>
          </a:bodyPr>
          <a:lstStyle/>
          <a:p>
            <a:pPr algn="r"/>
            <a:r>
              <a:rPr lang="ar-SA" sz="2400" b="1" dirty="0">
                <a:latin typeface="Sakkal Majalla" panose="02000000000000000000" pitchFamily="2" charset="-78"/>
                <a:cs typeface="Sakkal Majalla" panose="02000000000000000000" pitchFamily="2" charset="-78"/>
              </a:rPr>
              <a:t>يمكن القول أن مفهوم الاستثمار يشمل:</a:t>
            </a:r>
          </a:p>
          <a:p>
            <a:pPr algn="r"/>
            <a:endParaRPr lang="ar-SA" sz="2400" b="1" dirty="0">
              <a:latin typeface="Sakkal Majalla" panose="02000000000000000000" pitchFamily="2" charset="-78"/>
              <a:cs typeface="Sakkal Majalla" panose="02000000000000000000" pitchFamily="2" charset="-78"/>
            </a:endParaRPr>
          </a:p>
          <a:p>
            <a:pPr algn="r"/>
            <a:endParaRPr lang="ar-SA" sz="2400" b="1" dirty="0">
              <a:latin typeface="Sakkal Majalla" panose="02000000000000000000" pitchFamily="2" charset="-78"/>
              <a:cs typeface="Sakkal Majalla" panose="02000000000000000000" pitchFamily="2" charset="-78"/>
            </a:endParaRPr>
          </a:p>
          <a:p>
            <a:pPr algn="r"/>
            <a:endParaRPr lang="ar-SA" sz="2400" b="1" dirty="0">
              <a:latin typeface="Sakkal Majalla" panose="02000000000000000000" pitchFamily="2" charset="-78"/>
              <a:cs typeface="Sakkal Majalla" panose="02000000000000000000" pitchFamily="2" charset="-78"/>
            </a:endParaRPr>
          </a:p>
          <a:p>
            <a:pPr algn="r"/>
            <a:endParaRPr lang="ar-SA" sz="2400" b="1" dirty="0">
              <a:latin typeface="Sakkal Majalla" panose="02000000000000000000" pitchFamily="2" charset="-78"/>
              <a:cs typeface="Sakkal Majalla" panose="02000000000000000000" pitchFamily="2" charset="-78"/>
            </a:endParaRPr>
          </a:p>
          <a:p>
            <a:pPr algn="r"/>
            <a:endParaRPr lang="ar-SA" sz="2400" b="1" dirty="0">
              <a:latin typeface="Sakkal Majalla" panose="02000000000000000000" pitchFamily="2" charset="-78"/>
              <a:cs typeface="Sakkal Majalla" panose="02000000000000000000" pitchFamily="2" charset="-78"/>
            </a:endParaRPr>
          </a:p>
          <a:p>
            <a:pPr algn="r"/>
            <a:endParaRPr lang="ar-SA" sz="2400" b="1" dirty="0">
              <a:latin typeface="Sakkal Majalla" panose="02000000000000000000" pitchFamily="2" charset="-78"/>
              <a:cs typeface="Sakkal Majalla" panose="02000000000000000000" pitchFamily="2" charset="-78"/>
            </a:endParaRPr>
          </a:p>
          <a:p>
            <a:pPr algn="r"/>
            <a:endParaRPr lang="ar-SA" sz="2400" b="1" dirty="0">
              <a:latin typeface="Sakkal Majalla" panose="02000000000000000000" pitchFamily="2" charset="-78"/>
              <a:cs typeface="Sakkal Majalla" panose="02000000000000000000" pitchFamily="2" charset="-78"/>
            </a:endParaRPr>
          </a:p>
          <a:p>
            <a:pPr algn="r"/>
            <a:r>
              <a:rPr lang="ar-SA" sz="2400" b="1" dirty="0">
                <a:latin typeface="Sakkal Majalla" panose="02000000000000000000" pitchFamily="2" charset="-78"/>
                <a:cs typeface="Sakkal Majalla" panose="02000000000000000000" pitchFamily="2" charset="-78"/>
              </a:rPr>
              <a:t>اذاً يمكن تعريف الاستثمار على أنه:</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19" name="مجموعة 18">
            <a:extLst>
              <a:ext uri="{FF2B5EF4-FFF2-40B4-BE49-F238E27FC236}">
                <a16:creationId xmlns:a16="http://schemas.microsoft.com/office/drawing/2014/main" id="{8336C6EF-55C9-4683-BAC3-4ABC44701D22}"/>
              </a:ext>
            </a:extLst>
          </p:cNvPr>
          <p:cNvGrpSpPr/>
          <p:nvPr/>
        </p:nvGrpSpPr>
        <p:grpSpPr>
          <a:xfrm>
            <a:off x="2204095" y="5212228"/>
            <a:ext cx="7783813" cy="771490"/>
            <a:chOff x="3279426" y="5327782"/>
            <a:chExt cx="6517716" cy="771490"/>
          </a:xfrm>
        </p:grpSpPr>
        <p:sp>
          <p:nvSpPr>
            <p:cNvPr id="15" name="مستطيل 14">
              <a:extLst>
                <a:ext uri="{FF2B5EF4-FFF2-40B4-BE49-F238E27FC236}">
                  <a16:creationId xmlns:a16="http://schemas.microsoft.com/office/drawing/2014/main" id="{C0823162-76DB-42F4-B46F-C0F78107785E}"/>
                </a:ext>
              </a:extLst>
            </p:cNvPr>
            <p:cNvSpPr/>
            <p:nvPr/>
          </p:nvSpPr>
          <p:spPr>
            <a:xfrm>
              <a:off x="3279426" y="5327782"/>
              <a:ext cx="4097102" cy="77149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4" name="سهم: لليمين 13">
              <a:extLst>
                <a:ext uri="{FF2B5EF4-FFF2-40B4-BE49-F238E27FC236}">
                  <a16:creationId xmlns:a16="http://schemas.microsoft.com/office/drawing/2014/main" id="{0C5D6DA7-7FAE-4463-85EF-0E1833B968A5}"/>
                </a:ext>
              </a:extLst>
            </p:cNvPr>
            <p:cNvSpPr/>
            <p:nvPr/>
          </p:nvSpPr>
          <p:spPr>
            <a:xfrm flipH="1">
              <a:off x="7053940" y="5327782"/>
              <a:ext cx="2743202" cy="771490"/>
            </a:xfrm>
            <a:prstGeom prst="rightArrow">
              <a:avLst>
                <a:gd name="adj1" fmla="val 66872"/>
                <a:gd name="adj2" fmla="val 49063"/>
              </a:avLst>
            </a:prstGeom>
            <a:solidFill>
              <a:srgbClr val="4D4D99"/>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6" name="مربع نص 15">
              <a:extLst>
                <a:ext uri="{FF2B5EF4-FFF2-40B4-BE49-F238E27FC236}">
                  <a16:creationId xmlns:a16="http://schemas.microsoft.com/office/drawing/2014/main" id="{85C80E07-1412-4D88-BC31-D77BA673434F}"/>
                </a:ext>
              </a:extLst>
            </p:cNvPr>
            <p:cNvSpPr txBox="1"/>
            <p:nvPr/>
          </p:nvSpPr>
          <p:spPr>
            <a:xfrm>
              <a:off x="7202090" y="5486327"/>
              <a:ext cx="2518426" cy="461665"/>
            </a:xfrm>
            <a:prstGeom prst="rect">
              <a:avLst/>
            </a:prstGeom>
            <a:noFill/>
          </p:spPr>
          <p:txBody>
            <a:bodyPr wrap="square" rtlCol="1">
              <a:spAutoFit/>
            </a:bodyPr>
            <a:lstStyle/>
            <a:p>
              <a:pPr algn="r" rtl="1"/>
              <a:r>
                <a:rPr lang="ar-SA" sz="2400" dirty="0">
                  <a:solidFill>
                    <a:schemeClr val="bg1"/>
                  </a:solidFill>
                  <a:latin typeface="Sakkal Majalla" panose="02000000000000000000" pitchFamily="2" charset="-78"/>
                  <a:cs typeface="Sakkal Majalla" panose="02000000000000000000" pitchFamily="2" charset="-78"/>
                </a:rPr>
                <a:t>التضحية المؤقتة بأموال حالية</a:t>
              </a:r>
            </a:p>
          </p:txBody>
        </p:sp>
        <p:sp>
          <p:nvSpPr>
            <p:cNvPr id="17" name="مربع نص 16">
              <a:extLst>
                <a:ext uri="{FF2B5EF4-FFF2-40B4-BE49-F238E27FC236}">
                  <a16:creationId xmlns:a16="http://schemas.microsoft.com/office/drawing/2014/main" id="{B9CE9D78-B5BF-476C-AF78-D2768AB14002}"/>
                </a:ext>
              </a:extLst>
            </p:cNvPr>
            <p:cNvSpPr txBox="1"/>
            <p:nvPr/>
          </p:nvSpPr>
          <p:spPr>
            <a:xfrm>
              <a:off x="4330542" y="5491335"/>
              <a:ext cx="1994869" cy="461665"/>
            </a:xfrm>
            <a:prstGeom prst="rect">
              <a:avLst/>
            </a:prstGeom>
            <a:noFill/>
          </p:spPr>
          <p:txBody>
            <a:bodyPr wrap="none" rtlCol="1">
              <a:spAutoFit/>
            </a:bodyPr>
            <a:lstStyle/>
            <a:p>
              <a:pPr algn="ctr" rtl="1"/>
              <a:r>
                <a:rPr lang="ar-SA" sz="2400" b="1" dirty="0">
                  <a:latin typeface="Sakkal Majalla" panose="02000000000000000000" pitchFamily="2" charset="-78"/>
                  <a:cs typeface="Sakkal Majalla" panose="02000000000000000000" pitchFamily="2" charset="-78"/>
                </a:rPr>
                <a:t>من أجل أموال مستقبلية</a:t>
              </a:r>
              <a:endParaRPr lang="ar-SA" sz="2400" dirty="0">
                <a:latin typeface="Sakkal Majalla" panose="02000000000000000000" pitchFamily="2" charset="-78"/>
                <a:cs typeface="Sakkal Majalla" panose="02000000000000000000" pitchFamily="2" charset="-78"/>
              </a:endParaRPr>
            </a:p>
          </p:txBody>
        </p:sp>
      </p:grpSp>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grpSp>
        <p:nvGrpSpPr>
          <p:cNvPr id="20" name="مجموعة 19">
            <a:extLst>
              <a:ext uri="{FF2B5EF4-FFF2-40B4-BE49-F238E27FC236}">
                <a16:creationId xmlns:a16="http://schemas.microsoft.com/office/drawing/2014/main" id="{E0976E16-B82D-4487-A035-D7CEFD6A7C94}"/>
              </a:ext>
            </a:extLst>
          </p:cNvPr>
          <p:cNvGrpSpPr/>
          <p:nvPr/>
        </p:nvGrpSpPr>
        <p:grpSpPr>
          <a:xfrm>
            <a:off x="7807633" y="2182663"/>
            <a:ext cx="3084710" cy="2123686"/>
            <a:chOff x="6884380" y="3166479"/>
            <a:chExt cx="2279894" cy="1317016"/>
          </a:xfrm>
        </p:grpSpPr>
        <p:grpSp>
          <p:nvGrpSpPr>
            <p:cNvPr id="21" name="مجموعة 20">
              <a:extLst>
                <a:ext uri="{FF2B5EF4-FFF2-40B4-BE49-F238E27FC236}">
                  <a16:creationId xmlns:a16="http://schemas.microsoft.com/office/drawing/2014/main" id="{FFD2880D-38D1-4B22-AC45-6C42DD1EFEA8}"/>
                </a:ext>
              </a:extLst>
            </p:cNvPr>
            <p:cNvGrpSpPr/>
            <p:nvPr/>
          </p:nvGrpSpPr>
          <p:grpSpPr>
            <a:xfrm>
              <a:off x="6884380" y="3166479"/>
              <a:ext cx="2279894" cy="1317016"/>
              <a:chOff x="6641784" y="3575122"/>
              <a:chExt cx="2279894" cy="1317016"/>
            </a:xfrm>
          </p:grpSpPr>
          <p:sp>
            <p:nvSpPr>
              <p:cNvPr id="23" name="مستطيل 22">
                <a:extLst>
                  <a:ext uri="{FF2B5EF4-FFF2-40B4-BE49-F238E27FC236}">
                    <a16:creationId xmlns:a16="http://schemas.microsoft.com/office/drawing/2014/main" id="{EC8BAF14-8959-4C9B-A8F3-969223E16750}"/>
                  </a:ext>
                </a:extLst>
              </p:cNvPr>
              <p:cNvSpPr/>
              <p:nvPr/>
            </p:nvSpPr>
            <p:spPr>
              <a:xfrm>
                <a:off x="6641784" y="3887697"/>
                <a:ext cx="227989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شكل بيضاوي 23">
                <a:extLst>
                  <a:ext uri="{FF2B5EF4-FFF2-40B4-BE49-F238E27FC236}">
                    <a16:creationId xmlns:a16="http://schemas.microsoft.com/office/drawing/2014/main" id="{CB028938-C071-4159-8C89-4742F2649781}"/>
                  </a:ext>
                </a:extLst>
              </p:cNvPr>
              <p:cNvSpPr/>
              <p:nvPr/>
            </p:nvSpPr>
            <p:spPr>
              <a:xfrm>
                <a:off x="7469155" y="3575122"/>
                <a:ext cx="625151" cy="463127"/>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sp>
          <p:nvSpPr>
            <p:cNvPr id="22" name="مربع نص 21">
              <a:extLst>
                <a:ext uri="{FF2B5EF4-FFF2-40B4-BE49-F238E27FC236}">
                  <a16:creationId xmlns:a16="http://schemas.microsoft.com/office/drawing/2014/main" id="{BA4056EF-3A64-4540-BBEC-C86AB529F80E}"/>
                </a:ext>
              </a:extLst>
            </p:cNvPr>
            <p:cNvSpPr txBox="1"/>
            <p:nvPr/>
          </p:nvSpPr>
          <p:spPr>
            <a:xfrm>
              <a:off x="6884380" y="3794552"/>
              <a:ext cx="2252539" cy="491546"/>
            </a:xfrm>
            <a:prstGeom prst="rect">
              <a:avLst/>
            </a:prstGeom>
            <a:noFill/>
          </p:spPr>
          <p:txBody>
            <a:bodyPr wrap="square" rtlCol="1">
              <a:spAutoFit/>
            </a:bodyPr>
            <a:lstStyle/>
            <a:p>
              <a:pPr algn="ctr" rtl="1"/>
              <a:r>
                <a:rPr lang="ar-SA" sz="2000" b="1" dirty="0">
                  <a:latin typeface="Sakkal Majalla" panose="02000000000000000000" pitchFamily="2" charset="-78"/>
                  <a:cs typeface="Sakkal Majalla" panose="02000000000000000000" pitchFamily="2" charset="-78"/>
                </a:rPr>
                <a:t>بناء رأس مال جديد لم يكن له وجود من قبل.</a:t>
              </a:r>
              <a:endParaRPr lang="en-US" sz="2000" b="1" dirty="0">
                <a:latin typeface="Sakkal Majalla" panose="02000000000000000000" pitchFamily="2" charset="-78"/>
                <a:cs typeface="Sakkal Majalla" panose="02000000000000000000" pitchFamily="2" charset="-78"/>
              </a:endParaRPr>
            </a:p>
          </p:txBody>
        </p:sp>
      </p:grpSp>
      <p:grpSp>
        <p:nvGrpSpPr>
          <p:cNvPr id="25" name="مجموعة 24">
            <a:extLst>
              <a:ext uri="{FF2B5EF4-FFF2-40B4-BE49-F238E27FC236}">
                <a16:creationId xmlns:a16="http://schemas.microsoft.com/office/drawing/2014/main" id="{6B864338-844A-4808-BF68-7FFAF4F1D527}"/>
              </a:ext>
            </a:extLst>
          </p:cNvPr>
          <p:cNvGrpSpPr/>
          <p:nvPr/>
        </p:nvGrpSpPr>
        <p:grpSpPr>
          <a:xfrm>
            <a:off x="4621831" y="2172505"/>
            <a:ext cx="3066206" cy="2123685"/>
            <a:chOff x="6898056" y="3166478"/>
            <a:chExt cx="2266218" cy="1317017"/>
          </a:xfrm>
        </p:grpSpPr>
        <p:grpSp>
          <p:nvGrpSpPr>
            <p:cNvPr id="26" name="مجموعة 25">
              <a:extLst>
                <a:ext uri="{FF2B5EF4-FFF2-40B4-BE49-F238E27FC236}">
                  <a16:creationId xmlns:a16="http://schemas.microsoft.com/office/drawing/2014/main" id="{89E98AB3-63EC-48A4-8DA3-076C33DDBFA5}"/>
                </a:ext>
              </a:extLst>
            </p:cNvPr>
            <p:cNvGrpSpPr/>
            <p:nvPr/>
          </p:nvGrpSpPr>
          <p:grpSpPr>
            <a:xfrm>
              <a:off x="6898056" y="3166478"/>
              <a:ext cx="2252540" cy="1317017"/>
              <a:chOff x="6655460" y="3575121"/>
              <a:chExt cx="2252540" cy="1317017"/>
            </a:xfrm>
          </p:grpSpPr>
          <p:sp>
            <p:nvSpPr>
              <p:cNvPr id="28" name="مستطيل 27">
                <a:extLst>
                  <a:ext uri="{FF2B5EF4-FFF2-40B4-BE49-F238E27FC236}">
                    <a16:creationId xmlns:a16="http://schemas.microsoft.com/office/drawing/2014/main" id="{CAFEB700-4B89-4561-BF87-143D54F292E7}"/>
                  </a:ext>
                </a:extLst>
              </p:cNvPr>
              <p:cNvSpPr/>
              <p:nvPr/>
            </p:nvSpPr>
            <p:spPr>
              <a:xfrm>
                <a:off x="6655460" y="3887697"/>
                <a:ext cx="2252540"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شكل بيضاوي 28">
                <a:extLst>
                  <a:ext uri="{FF2B5EF4-FFF2-40B4-BE49-F238E27FC236}">
                    <a16:creationId xmlns:a16="http://schemas.microsoft.com/office/drawing/2014/main" id="{68399A63-8243-40E5-B46D-64B5AFC84A4E}"/>
                  </a:ext>
                </a:extLst>
              </p:cNvPr>
              <p:cNvSpPr/>
              <p:nvPr/>
            </p:nvSpPr>
            <p:spPr>
              <a:xfrm>
                <a:off x="7469155" y="3575121"/>
                <a:ext cx="625151" cy="469427"/>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a:latin typeface="Sakkal Majalla" panose="02000000000000000000" pitchFamily="2" charset="-78"/>
                    <a:cs typeface="Sakkal Majalla" panose="02000000000000000000" pitchFamily="2" charset="-78"/>
                  </a:rPr>
                  <a:t>2</a:t>
                </a:r>
              </a:p>
            </p:txBody>
          </p:sp>
        </p:grpSp>
        <p:sp>
          <p:nvSpPr>
            <p:cNvPr id="27" name="مربع نص 26">
              <a:extLst>
                <a:ext uri="{FF2B5EF4-FFF2-40B4-BE49-F238E27FC236}">
                  <a16:creationId xmlns:a16="http://schemas.microsoft.com/office/drawing/2014/main" id="{8BB500EC-3071-44B7-98AE-7EE42924ECC5}"/>
                </a:ext>
              </a:extLst>
            </p:cNvPr>
            <p:cNvSpPr txBox="1"/>
            <p:nvPr/>
          </p:nvSpPr>
          <p:spPr>
            <a:xfrm>
              <a:off x="6920323" y="3826853"/>
              <a:ext cx="2243951" cy="491546"/>
            </a:xfrm>
            <a:prstGeom prst="rect">
              <a:avLst/>
            </a:prstGeom>
            <a:noFill/>
          </p:spPr>
          <p:txBody>
            <a:bodyPr wrap="square" rtlCol="1">
              <a:spAutoFit/>
            </a:bodyPr>
            <a:lstStyle/>
            <a:p>
              <a:pPr algn="ctr" rtl="1"/>
              <a:r>
                <a:rPr lang="ar-SA" sz="2000" b="1" dirty="0">
                  <a:latin typeface="Sakkal Majalla" panose="02000000000000000000" pitchFamily="2" charset="-78"/>
                  <a:cs typeface="Sakkal Majalla" panose="02000000000000000000" pitchFamily="2" charset="-78"/>
                </a:rPr>
                <a:t>تحويل المدخرات النقدية إلى أصول رأسمالية.</a:t>
              </a:r>
            </a:p>
          </p:txBody>
        </p:sp>
      </p:grpSp>
      <p:grpSp>
        <p:nvGrpSpPr>
          <p:cNvPr id="35" name="مجموعة 34">
            <a:extLst>
              <a:ext uri="{FF2B5EF4-FFF2-40B4-BE49-F238E27FC236}">
                <a16:creationId xmlns:a16="http://schemas.microsoft.com/office/drawing/2014/main" id="{20399D88-580C-4C3B-BB45-F482846BD1F0}"/>
              </a:ext>
            </a:extLst>
          </p:cNvPr>
          <p:cNvGrpSpPr/>
          <p:nvPr/>
        </p:nvGrpSpPr>
        <p:grpSpPr>
          <a:xfrm>
            <a:off x="1279556" y="2182655"/>
            <a:ext cx="3215793" cy="2150383"/>
            <a:chOff x="6758629" y="3166478"/>
            <a:chExt cx="2376777" cy="1333574"/>
          </a:xfrm>
        </p:grpSpPr>
        <p:grpSp>
          <p:nvGrpSpPr>
            <p:cNvPr id="36" name="مجموعة 35">
              <a:extLst>
                <a:ext uri="{FF2B5EF4-FFF2-40B4-BE49-F238E27FC236}">
                  <a16:creationId xmlns:a16="http://schemas.microsoft.com/office/drawing/2014/main" id="{BC750DAE-9AB2-4B23-8F7F-0AF353F48593}"/>
                </a:ext>
              </a:extLst>
            </p:cNvPr>
            <p:cNvGrpSpPr/>
            <p:nvPr/>
          </p:nvGrpSpPr>
          <p:grpSpPr>
            <a:xfrm>
              <a:off x="6758629" y="3166478"/>
              <a:ext cx="2376777" cy="1317017"/>
              <a:chOff x="6516033" y="3575121"/>
              <a:chExt cx="2376777" cy="1317017"/>
            </a:xfrm>
          </p:grpSpPr>
          <p:sp>
            <p:nvSpPr>
              <p:cNvPr id="38" name="مستطيل 37">
                <a:extLst>
                  <a:ext uri="{FF2B5EF4-FFF2-40B4-BE49-F238E27FC236}">
                    <a16:creationId xmlns:a16="http://schemas.microsoft.com/office/drawing/2014/main" id="{AEE29C92-A8E4-4DBC-8B3D-D97031AFD35C}"/>
                  </a:ext>
                </a:extLst>
              </p:cNvPr>
              <p:cNvSpPr/>
              <p:nvPr/>
            </p:nvSpPr>
            <p:spPr>
              <a:xfrm>
                <a:off x="6516033" y="3887697"/>
                <a:ext cx="2376777"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9" name="شكل بيضاوي 38">
                <a:extLst>
                  <a:ext uri="{FF2B5EF4-FFF2-40B4-BE49-F238E27FC236}">
                    <a16:creationId xmlns:a16="http://schemas.microsoft.com/office/drawing/2014/main" id="{38780C3A-3737-49D9-B2BB-4C3E03D7C1A0}"/>
                  </a:ext>
                </a:extLst>
              </p:cNvPr>
              <p:cNvSpPr/>
              <p:nvPr/>
            </p:nvSpPr>
            <p:spPr>
              <a:xfrm>
                <a:off x="7469155" y="3575121"/>
                <a:ext cx="625151" cy="463132"/>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3</a:t>
                </a:r>
              </a:p>
            </p:txBody>
          </p:sp>
        </p:grpSp>
        <p:sp>
          <p:nvSpPr>
            <p:cNvPr id="37" name="مربع نص 36">
              <a:extLst>
                <a:ext uri="{FF2B5EF4-FFF2-40B4-BE49-F238E27FC236}">
                  <a16:creationId xmlns:a16="http://schemas.microsoft.com/office/drawing/2014/main" id="{1B08F894-44DA-435D-8AB1-EAF3458E87E6}"/>
                </a:ext>
              </a:extLst>
            </p:cNvPr>
            <p:cNvSpPr txBox="1"/>
            <p:nvPr/>
          </p:nvSpPr>
          <p:spPr>
            <a:xfrm>
              <a:off x="6802874" y="3794789"/>
              <a:ext cx="2288285" cy="705263"/>
            </a:xfrm>
            <a:prstGeom prst="rect">
              <a:avLst/>
            </a:prstGeom>
            <a:noFill/>
          </p:spPr>
          <p:txBody>
            <a:bodyPr wrap="square" rtlCol="1">
              <a:spAutoFit/>
            </a:bodyPr>
            <a:lstStyle/>
            <a:p>
              <a:pPr algn="just" rtl="1"/>
              <a:r>
                <a:rPr lang="ar-SA" sz="2000" b="1" dirty="0">
                  <a:latin typeface="Sakkal Majalla" panose="02000000000000000000" pitchFamily="2" charset="-78"/>
                  <a:cs typeface="Sakkal Majalla" panose="02000000000000000000" pitchFamily="2" charset="-78"/>
                </a:rPr>
                <a:t>نوع من الانفاق على أصول يتوقع معها تحقيق عائد على مدى فتره طويلة في المستقبل. </a:t>
              </a:r>
            </a:p>
          </p:txBody>
        </p:sp>
      </p:grpSp>
    </p:spTree>
    <p:extLst>
      <p:ext uri="{BB962C8B-B14F-4D97-AF65-F5344CB8AC3E}">
        <p14:creationId xmlns:p14="http://schemas.microsoft.com/office/powerpoint/2010/main" val="2289550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3535375" y="1159682"/>
            <a:ext cx="4977345" cy="646331"/>
          </a:xfrm>
          <a:prstGeom prst="rect">
            <a:avLst/>
          </a:prstGeom>
          <a:noFill/>
        </p:spPr>
        <p:txBody>
          <a:bodyPr wrap="square">
            <a:spAutoFit/>
          </a:bodyPr>
          <a:lstStyle/>
          <a:p>
            <a:pPr marL="111125" algn="ctr" rtl="1"/>
            <a:r>
              <a:rPr lang="ar-SA" sz="3600" b="1" dirty="0">
                <a:solidFill>
                  <a:schemeClr val="bg1"/>
                </a:solidFill>
                <a:latin typeface="Sakkal Majalla" panose="02000000000000000000" pitchFamily="2" charset="-78"/>
                <a:cs typeface="Sakkal Majalla" panose="02000000000000000000" pitchFamily="2" charset="-78"/>
              </a:rPr>
              <a:t>ما هو الاستثمار؟</a:t>
            </a:r>
          </a:p>
        </p:txBody>
      </p:sp>
      <p:grpSp>
        <p:nvGrpSpPr>
          <p:cNvPr id="7" name="مجموعة 6">
            <a:extLst>
              <a:ext uri="{FF2B5EF4-FFF2-40B4-BE49-F238E27FC236}">
                <a16:creationId xmlns:a16="http://schemas.microsoft.com/office/drawing/2014/main" id="{78BEE481-8F12-4F41-A3A9-EE1E6EFD0722}"/>
              </a:ext>
            </a:extLst>
          </p:cNvPr>
          <p:cNvGrpSpPr/>
          <p:nvPr/>
        </p:nvGrpSpPr>
        <p:grpSpPr>
          <a:xfrm>
            <a:off x="5943353" y="2979023"/>
            <a:ext cx="3741823" cy="753485"/>
            <a:chOff x="6376736" y="-1018196"/>
            <a:chExt cx="2346159" cy="753485"/>
          </a:xfrm>
        </p:grpSpPr>
        <p:sp>
          <p:nvSpPr>
            <p:cNvPr id="5" name="مستطيل 4">
              <a:extLst>
                <a:ext uri="{FF2B5EF4-FFF2-40B4-BE49-F238E27FC236}">
                  <a16:creationId xmlns:a16="http://schemas.microsoft.com/office/drawing/2014/main" id="{25F96AB9-B872-47D4-B060-0C7E50AD5860}"/>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800" b="1">
                <a:latin typeface="Sakkal Majalla" panose="02000000000000000000" pitchFamily="2" charset="-78"/>
                <a:cs typeface="Sakkal Majalla" panose="02000000000000000000" pitchFamily="2" charset="-78"/>
              </a:endParaRPr>
            </a:p>
          </p:txBody>
        </p:sp>
        <p:sp>
          <p:nvSpPr>
            <p:cNvPr id="6" name="مستطيل 5">
              <a:extLst>
                <a:ext uri="{FF2B5EF4-FFF2-40B4-BE49-F238E27FC236}">
                  <a16:creationId xmlns:a16="http://schemas.microsoft.com/office/drawing/2014/main" id="{570457FA-F0ED-4268-A656-E3FB4EE0DC92}"/>
                </a:ext>
              </a:extLst>
            </p:cNvPr>
            <p:cNvSpPr/>
            <p:nvPr/>
          </p:nvSpPr>
          <p:spPr>
            <a:xfrm>
              <a:off x="6376736" y="-1018196"/>
              <a:ext cx="2195279"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latin typeface="Sakkal Majalla" panose="02000000000000000000" pitchFamily="2" charset="-78"/>
                  <a:cs typeface="Sakkal Majalla" panose="02000000000000000000" pitchFamily="2" charset="-78"/>
                </a:rPr>
                <a:t>الاستثمار الاقتصادي</a:t>
              </a:r>
            </a:p>
          </p:txBody>
        </p:sp>
      </p:grpSp>
      <p:sp>
        <p:nvSpPr>
          <p:cNvPr id="24" name="مستطيل 6">
            <a:extLst>
              <a:ext uri="{FF2B5EF4-FFF2-40B4-BE49-F238E27FC236}">
                <a16:creationId xmlns:a16="http://schemas.microsoft.com/office/drawing/2014/main" id="{EEDA7922-D9CF-4FAE-8970-8DABA2E3C85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grpSp>
        <p:nvGrpSpPr>
          <p:cNvPr id="28" name="مجموعة 27">
            <a:extLst>
              <a:ext uri="{FF2B5EF4-FFF2-40B4-BE49-F238E27FC236}">
                <a16:creationId xmlns:a16="http://schemas.microsoft.com/office/drawing/2014/main" id="{E0DD5FE5-6DA3-4616-8780-C64D572B46DE}"/>
              </a:ext>
            </a:extLst>
          </p:cNvPr>
          <p:cNvGrpSpPr/>
          <p:nvPr/>
        </p:nvGrpSpPr>
        <p:grpSpPr>
          <a:xfrm>
            <a:off x="5943353" y="4232642"/>
            <a:ext cx="3741823" cy="753485"/>
            <a:chOff x="6376736" y="-1018196"/>
            <a:chExt cx="2346159" cy="753485"/>
          </a:xfrm>
        </p:grpSpPr>
        <p:sp>
          <p:nvSpPr>
            <p:cNvPr id="29" name="مستطيل 28">
              <a:extLst>
                <a:ext uri="{FF2B5EF4-FFF2-40B4-BE49-F238E27FC236}">
                  <a16:creationId xmlns:a16="http://schemas.microsoft.com/office/drawing/2014/main" id="{B0FAD82F-D9F0-4675-AA97-BE04F6C204D9}"/>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800" b="1">
                <a:latin typeface="Sakkal Majalla" panose="02000000000000000000" pitchFamily="2" charset="-78"/>
                <a:cs typeface="Sakkal Majalla" panose="02000000000000000000" pitchFamily="2" charset="-78"/>
              </a:endParaRPr>
            </a:p>
          </p:txBody>
        </p:sp>
        <p:sp>
          <p:nvSpPr>
            <p:cNvPr id="30" name="مستطيل 29">
              <a:extLst>
                <a:ext uri="{FF2B5EF4-FFF2-40B4-BE49-F238E27FC236}">
                  <a16:creationId xmlns:a16="http://schemas.microsoft.com/office/drawing/2014/main" id="{5CD2B8B8-DDB2-42EC-A43E-2782E0407165}"/>
                </a:ext>
              </a:extLst>
            </p:cNvPr>
            <p:cNvSpPr/>
            <p:nvPr/>
          </p:nvSpPr>
          <p:spPr>
            <a:xfrm>
              <a:off x="6376736" y="-1018196"/>
              <a:ext cx="2195279"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solidFill>
                    <a:schemeClr val="tx1"/>
                  </a:solidFill>
                  <a:latin typeface="Sakkal Majalla" panose="02000000000000000000" pitchFamily="2" charset="-78"/>
                  <a:cs typeface="Sakkal Majalla" panose="02000000000000000000" pitchFamily="2" charset="-78"/>
                  <a:sym typeface="Wingdings" panose="05000000000000000000" pitchFamily="2" charset="2"/>
                </a:rPr>
                <a:t>الاستثمار المالي</a:t>
              </a:r>
              <a:endParaRPr lang="ar-SA" sz="2800" b="1" dirty="0">
                <a:solidFill>
                  <a:schemeClr val="tx1"/>
                </a:solidFill>
                <a:latin typeface="Sakkal Majalla" panose="02000000000000000000" pitchFamily="2" charset="-78"/>
                <a:cs typeface="Sakkal Majalla" panose="02000000000000000000" pitchFamily="2" charset="-78"/>
              </a:endParaRPr>
            </a:p>
          </p:txBody>
        </p:sp>
      </p:grpSp>
      <p:pic>
        <p:nvPicPr>
          <p:cNvPr id="3074" name="Picture 2" descr="Investment - Free business and finance icons">
            <a:extLst>
              <a:ext uri="{FF2B5EF4-FFF2-40B4-BE49-F238E27FC236}">
                <a16:creationId xmlns:a16="http://schemas.microsoft.com/office/drawing/2014/main" id="{7742FD9A-9FD0-4796-BF36-5DAE071E3F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152" y="2388531"/>
            <a:ext cx="2424223" cy="2687953"/>
          </a:xfrm>
          <a:prstGeom prst="rect">
            <a:avLst/>
          </a:prstGeom>
          <a:solidFill>
            <a:schemeClr val="bg1"/>
          </a:solidFill>
        </p:spPr>
      </p:pic>
    </p:spTree>
    <p:extLst>
      <p:ext uri="{BB962C8B-B14F-4D97-AF65-F5344CB8AC3E}">
        <p14:creationId xmlns:p14="http://schemas.microsoft.com/office/powerpoint/2010/main" val="184235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a:r>
              <a:rPr lang="ar-SA" sz="3200" b="1" dirty="0">
                <a:solidFill>
                  <a:schemeClr val="bg1"/>
                </a:solidFill>
                <a:latin typeface="Sakkal Majalla" panose="02000000000000000000" pitchFamily="2" charset="-78"/>
                <a:cs typeface="Sakkal Majalla" panose="02000000000000000000" pitchFamily="2" charset="-78"/>
              </a:rPr>
              <a:t>الاستثمار الاقتصادي</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884165" y="2041497"/>
            <a:ext cx="10299609" cy="1754326"/>
          </a:xfrm>
          <a:prstGeom prst="rect">
            <a:avLst/>
          </a:prstGeom>
          <a:noFill/>
        </p:spPr>
        <p:txBody>
          <a:bodyPr wrap="square" rtlCol="1">
            <a:spAutoFit/>
          </a:bodyPr>
          <a:lstStyle/>
          <a:p>
            <a:pPr algn="r" rtl="1">
              <a:lnSpc>
                <a:spcPct val="150000"/>
              </a:lnSpc>
            </a:pPr>
            <a:r>
              <a:rPr lang="ar-SA" sz="2400" dirty="0">
                <a:latin typeface="Sakkal Majalla" panose="02000000000000000000" pitchFamily="2" charset="-78"/>
                <a:cs typeface="Sakkal Majalla" panose="02000000000000000000" pitchFamily="2" charset="-78"/>
              </a:rPr>
              <a:t>يتحقق عندما تقوم شركات الأعمال ولأول مره بإصدار السندات والأسهم ويتم شرائها. وذلك لأن إصدار هذه السندات والأسهم لأول مرة يقود إلى زيادة القدرة الانتاجية لهذه الشركات وبالتالي زياده الناتج المحلي للبلد وهذا يتماشى مع تعريف الاستثمار من الناحية الاقتصادية.</a:t>
            </a:r>
          </a:p>
        </p:txBody>
      </p:sp>
      <p:pic>
        <p:nvPicPr>
          <p:cNvPr id="9" name="Picture 2" descr="Investment - Free business and finance icons">
            <a:extLst>
              <a:ext uri="{FF2B5EF4-FFF2-40B4-BE49-F238E27FC236}">
                <a16:creationId xmlns:a16="http://schemas.microsoft.com/office/drawing/2014/main" id="{8045E65F-1A34-496F-9167-3B4D0A3898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5867" y="4091080"/>
            <a:ext cx="1580269" cy="185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059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BEED640-42D0-4D7F-A81D-5B7F57273FDF}"/>
              </a:ext>
            </a:extLst>
          </p:cNvPr>
          <p:cNvSpPr>
            <a:spLocks noGrp="1"/>
          </p:cNvSpPr>
          <p:nvPr>
            <p:ph type="title" idx="4294967295"/>
          </p:nvPr>
        </p:nvSpPr>
        <p:spPr>
          <a:xfrm>
            <a:off x="888631" y="2349925"/>
            <a:ext cx="3498979" cy="2456442"/>
          </a:xfrm>
        </p:spPr>
        <p:txBody>
          <a:bodyPr/>
          <a:lstStyle/>
          <a:p>
            <a:endParaRPr lang="ar-SA"/>
          </a:p>
        </p:txBody>
      </p:sp>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algn="r">
              <a:lnSpc>
                <a:spcPct val="150000"/>
              </a:lnSpc>
            </a:pPr>
            <a:endParaRPr lang="ar-SA" sz="3200" b="1" kern="0" dirty="0">
              <a:solidFill>
                <a:schemeClr val="tx1"/>
              </a:solidFill>
              <a:latin typeface="Sakkal Majalla" panose="02000000000000000000" pitchFamily="2" charset="-78"/>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8" name="مستطيل 6">
            <a:extLst>
              <a:ext uri="{FF2B5EF4-FFF2-40B4-BE49-F238E27FC236}">
                <a16:creationId xmlns:a16="http://schemas.microsoft.com/office/drawing/2014/main" id="{85D4B483-8594-4F5E-8302-0D34DDD34D7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sp>
        <p:nvSpPr>
          <p:cNvPr id="6" name="TextBox 57">
            <a:extLst>
              <a:ext uri="{FF2B5EF4-FFF2-40B4-BE49-F238E27FC236}">
                <a16:creationId xmlns:a16="http://schemas.microsoft.com/office/drawing/2014/main" id="{2C9CC049-BBD5-4908-B04D-9CAD2043943C}"/>
              </a:ext>
            </a:extLst>
          </p:cNvPr>
          <p:cNvSpPr txBox="1"/>
          <p:nvPr/>
        </p:nvSpPr>
        <p:spPr>
          <a:xfrm>
            <a:off x="3294739" y="1058059"/>
            <a:ext cx="5478462" cy="584775"/>
          </a:xfrm>
          <a:prstGeom prst="rect">
            <a:avLst/>
          </a:prstGeom>
          <a:noFill/>
        </p:spPr>
        <p:txBody>
          <a:bodyPr wrap="square">
            <a:spAutoFit/>
          </a:bodyPr>
          <a:lstStyle/>
          <a:p>
            <a:pPr algn="ctr" rtl="1"/>
            <a:r>
              <a:rPr lang="ar-SA" sz="3200" b="1" dirty="0">
                <a:solidFill>
                  <a:schemeClr val="bg1"/>
                </a:solidFill>
                <a:latin typeface="Sakkal Majalla" panose="02000000000000000000" pitchFamily="2" charset="-78"/>
                <a:cs typeface="Sakkal Majalla" panose="02000000000000000000" pitchFamily="2" charset="-78"/>
                <a:sym typeface="Wingdings" panose="05000000000000000000" pitchFamily="2" charset="2"/>
              </a:rPr>
              <a:t>الاستثمار المالي</a:t>
            </a:r>
            <a:endParaRPr lang="ar-SA" sz="3200" b="1" dirty="0">
              <a:solidFill>
                <a:schemeClr val="bg1"/>
              </a:solidFill>
              <a:latin typeface="Sakkal Majalla" panose="02000000000000000000" pitchFamily="2" charset="-78"/>
              <a:cs typeface="Sakkal Majalla" panose="02000000000000000000" pitchFamily="2" charset="-78"/>
            </a:endParaRPr>
          </a:p>
        </p:txBody>
      </p:sp>
      <p:sp>
        <p:nvSpPr>
          <p:cNvPr id="3" name="مربع نص 2">
            <a:extLst>
              <a:ext uri="{FF2B5EF4-FFF2-40B4-BE49-F238E27FC236}">
                <a16:creationId xmlns:a16="http://schemas.microsoft.com/office/drawing/2014/main" id="{C35AE665-2019-408B-94CA-3FBE485C2465}"/>
              </a:ext>
            </a:extLst>
          </p:cNvPr>
          <p:cNvSpPr txBox="1"/>
          <p:nvPr/>
        </p:nvSpPr>
        <p:spPr>
          <a:xfrm>
            <a:off x="959751" y="1927846"/>
            <a:ext cx="10279427" cy="1154162"/>
          </a:xfrm>
          <a:prstGeom prst="rect">
            <a:avLst/>
          </a:prstGeom>
          <a:noFill/>
        </p:spPr>
        <p:txBody>
          <a:bodyPr wrap="square" rtlCol="1">
            <a:spAutoFit/>
          </a:bodyPr>
          <a:lstStyle/>
          <a:p>
            <a:pPr algn="just" rtl="1">
              <a:lnSpc>
                <a:spcPct val="150000"/>
              </a:lnSpc>
            </a:pPr>
            <a:r>
              <a:rPr lang="ar-SA" sz="2400" dirty="0">
                <a:latin typeface="Sakkal Majalla" panose="02000000000000000000" pitchFamily="2" charset="-78"/>
                <a:cs typeface="Sakkal Majalla" panose="02000000000000000000" pitchFamily="2" charset="-78"/>
                <a:sym typeface="Wingdings" panose="05000000000000000000" pitchFamily="2" charset="2"/>
              </a:rPr>
              <a:t>ويتمثل في مرحله تداول الأسهم والسندات في الأسواق المالية (البورصة) سواء بين الافراد أو الشركات. </a:t>
            </a:r>
            <a:r>
              <a:rPr lang="ar-SA" sz="2400" b="1" dirty="0">
                <a:latin typeface="Sakkal Majalla" panose="02000000000000000000" pitchFamily="2" charset="-78"/>
                <a:cs typeface="Sakkal Majalla" panose="02000000000000000000" pitchFamily="2" charset="-78"/>
                <a:sym typeface="Wingdings" panose="05000000000000000000" pitchFamily="2" charset="2"/>
              </a:rPr>
              <a:t>ولا يعد استثماراً اقتصادياً</a:t>
            </a:r>
            <a:r>
              <a:rPr lang="ar-SA" sz="2400" dirty="0">
                <a:latin typeface="Sakkal Majalla" panose="02000000000000000000" pitchFamily="2" charset="-78"/>
                <a:cs typeface="Sakkal Majalla" panose="02000000000000000000" pitchFamily="2" charset="-78"/>
                <a:sym typeface="Wingdings" panose="05000000000000000000" pitchFamily="2" charset="2"/>
              </a:rPr>
              <a:t>. </a:t>
            </a:r>
          </a:p>
        </p:txBody>
      </p:sp>
      <p:sp>
        <p:nvSpPr>
          <p:cNvPr id="9" name="مستطيل 8">
            <a:extLst>
              <a:ext uri="{FF2B5EF4-FFF2-40B4-BE49-F238E27FC236}">
                <a16:creationId xmlns:a16="http://schemas.microsoft.com/office/drawing/2014/main" id="{030443F5-A913-45C7-BC7D-22880305611A}"/>
              </a:ext>
            </a:extLst>
          </p:cNvPr>
          <p:cNvSpPr/>
          <p:nvPr/>
        </p:nvSpPr>
        <p:spPr>
          <a:xfrm>
            <a:off x="959751" y="3269797"/>
            <a:ext cx="10272501" cy="2262158"/>
          </a:xfrm>
          <a:prstGeom prst="rect">
            <a:avLst/>
          </a:prstGeom>
          <a:solidFill>
            <a:schemeClr val="accent5">
              <a:lumMod val="20000"/>
              <a:lumOff val="80000"/>
            </a:schemeClr>
          </a:solidFill>
          <a:ln>
            <a:solidFill>
              <a:schemeClr val="accent5">
                <a:lumMod val="20000"/>
                <a:lumOff val="80000"/>
              </a:schemeClr>
            </a:solidFill>
          </a:ln>
        </p:spPr>
        <p:txBody>
          <a:bodyPr wrap="square">
            <a:spAutoFit/>
          </a:bodyPr>
          <a:lstStyle/>
          <a:p>
            <a:pPr marL="342900" indent="-342900" algn="r" rtl="1">
              <a:lnSpc>
                <a:spcPct val="150000"/>
              </a:lnSpc>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والسبب في ذلك يعود الى أن هذه الأسهم والسندات لا تؤدي الى </a:t>
            </a:r>
            <a:r>
              <a:rPr lang="ar-SA" sz="2400" dirty="0">
                <a:latin typeface="Sakkal Majalla" panose="02000000000000000000" pitchFamily="2" charset="-78"/>
                <a:cs typeface="Sakkal Majalla" panose="02000000000000000000" pitchFamily="2" charset="-78"/>
              </a:rPr>
              <a:t>زيادة الإنتاج والإنتاجية (</a:t>
            </a:r>
            <a:r>
              <a:rPr lang="ar-SA" sz="2400" b="1" dirty="0">
                <a:latin typeface="Sakkal Majalla" panose="02000000000000000000" pitchFamily="2" charset="-78"/>
                <a:cs typeface="Sakkal Majalla" panose="02000000000000000000" pitchFamily="2" charset="-78"/>
              </a:rPr>
              <a:t>زيادة الاصول الرأسمالية) </a:t>
            </a:r>
            <a:r>
              <a:rPr lang="ar-SA" sz="2400" dirty="0">
                <a:latin typeface="Sakkal Majalla" panose="02000000000000000000" pitchFamily="2" charset="-78"/>
                <a:cs typeface="Sakkal Majalla" panose="02000000000000000000" pitchFamily="2" charset="-78"/>
              </a:rPr>
              <a:t>مما يؤدي إلى زيادة الدخل القومي </a:t>
            </a:r>
            <a:r>
              <a:rPr lang="ar-SA" altLang="en-US" sz="2400" dirty="0">
                <a:latin typeface="Sakkal Majalla" panose="02000000000000000000" pitchFamily="2" charset="-78"/>
                <a:cs typeface="Sakkal Majalla" panose="02000000000000000000" pitchFamily="2" charset="-78"/>
              </a:rPr>
              <a:t>، لأنها تعبر فقط عن تبادل لملكية الأسهم وتداولها بين الأفراد وبالتالي لا تدخل في حسابات الناتج المحلي الاجمالي .</a:t>
            </a:r>
          </a:p>
          <a:p>
            <a:pPr marL="342900" indent="-342900" algn="r" rtl="1">
              <a:lnSpc>
                <a:spcPct val="150000"/>
              </a:lnSpc>
              <a:buFont typeface="Wingdings" panose="05000000000000000000" pitchFamily="2" charset="2"/>
              <a:buChar char="Ø"/>
            </a:pPr>
            <a:r>
              <a:rPr lang="ar-SA" altLang="en-US" sz="2400" dirty="0">
                <a:latin typeface="Sakkal Majalla" panose="02000000000000000000" pitchFamily="2" charset="-78"/>
                <a:cs typeface="Sakkal Majalla" panose="02000000000000000000" pitchFamily="2" charset="-78"/>
              </a:rPr>
              <a:t>كذلك شراء شخص لقطعه ارض او عماره من شخص آخر لا يعتبر استثماراً بالمفهوم الاقتصادي.....لماذا؟ </a:t>
            </a:r>
            <a:endParaRPr lang="en-US" altLang="en-US"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76466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a:extLst>
              <a:ext uri="{FF2B5EF4-FFF2-40B4-BE49-F238E27FC236}">
                <a16:creationId xmlns:a16="http://schemas.microsoft.com/office/drawing/2014/main" id="{567CCC72-6306-47F3-A04F-BFCD65803853}"/>
              </a:ext>
            </a:extLst>
          </p:cNvPr>
          <p:cNvSpPr/>
          <p:nvPr/>
        </p:nvSpPr>
        <p:spPr>
          <a:xfrm>
            <a:off x="1" y="1058109"/>
            <a:ext cx="9619860" cy="7534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4" name="TextBox 11">
            <a:extLst>
              <a:ext uri="{FF2B5EF4-FFF2-40B4-BE49-F238E27FC236}">
                <a16:creationId xmlns:a16="http://schemas.microsoft.com/office/drawing/2014/main" id="{9AD14715-ABE5-4CC4-BE85-847D68EEAF78}"/>
              </a:ext>
            </a:extLst>
          </p:cNvPr>
          <p:cNvSpPr txBox="1"/>
          <p:nvPr/>
        </p:nvSpPr>
        <p:spPr>
          <a:xfrm>
            <a:off x="3417809" y="1136882"/>
            <a:ext cx="4977345" cy="584775"/>
          </a:xfrm>
          <a:prstGeom prst="rect">
            <a:avLst/>
          </a:prstGeom>
          <a:noFill/>
        </p:spPr>
        <p:txBody>
          <a:bodyPr wrap="square">
            <a:spAutoFit/>
          </a:bodyPr>
          <a:lstStyle/>
          <a:p>
            <a:pPr marL="111125" algn="ctr" rtl="1"/>
            <a:r>
              <a:rPr lang="ar-SA" sz="3200" b="1" dirty="0">
                <a:solidFill>
                  <a:schemeClr val="bg1"/>
                </a:solidFill>
                <a:latin typeface="Sakkal Majalla" panose="02000000000000000000" pitchFamily="2" charset="-78"/>
                <a:cs typeface="Sakkal Majalla" panose="02000000000000000000" pitchFamily="2" charset="-78"/>
              </a:rPr>
              <a:t>محددات حجم الاستثمار</a:t>
            </a:r>
          </a:p>
        </p:txBody>
      </p:sp>
      <p:grpSp>
        <p:nvGrpSpPr>
          <p:cNvPr id="7" name="مجموعة 6">
            <a:extLst>
              <a:ext uri="{FF2B5EF4-FFF2-40B4-BE49-F238E27FC236}">
                <a16:creationId xmlns:a16="http://schemas.microsoft.com/office/drawing/2014/main" id="{78BEE481-8F12-4F41-A3A9-EE1E6EFD0722}"/>
              </a:ext>
            </a:extLst>
          </p:cNvPr>
          <p:cNvGrpSpPr/>
          <p:nvPr/>
        </p:nvGrpSpPr>
        <p:grpSpPr>
          <a:xfrm>
            <a:off x="3535375" y="3278640"/>
            <a:ext cx="5926379" cy="753485"/>
            <a:chOff x="6376737" y="-1018196"/>
            <a:chExt cx="2346158" cy="753485"/>
          </a:xfrm>
        </p:grpSpPr>
        <p:sp>
          <p:nvSpPr>
            <p:cNvPr id="5" name="مستطيل 4">
              <a:extLst>
                <a:ext uri="{FF2B5EF4-FFF2-40B4-BE49-F238E27FC236}">
                  <a16:creationId xmlns:a16="http://schemas.microsoft.com/office/drawing/2014/main" id="{25F96AB9-B872-47D4-B060-0C7E50AD5860}"/>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800" b="1">
                <a:latin typeface="Sakkal Majalla" panose="02000000000000000000" pitchFamily="2" charset="-78"/>
                <a:cs typeface="Sakkal Majalla" panose="02000000000000000000" pitchFamily="2" charset="-78"/>
              </a:endParaRPr>
            </a:p>
          </p:txBody>
        </p:sp>
        <p:sp>
          <p:nvSpPr>
            <p:cNvPr id="6" name="مستطيل 5">
              <a:extLst>
                <a:ext uri="{FF2B5EF4-FFF2-40B4-BE49-F238E27FC236}">
                  <a16:creationId xmlns:a16="http://schemas.microsoft.com/office/drawing/2014/main" id="{570457FA-F0ED-4268-A656-E3FB4EE0DC92}"/>
                </a:ext>
              </a:extLst>
            </p:cNvPr>
            <p:cNvSpPr/>
            <p:nvPr/>
          </p:nvSpPr>
          <p:spPr>
            <a:xfrm>
              <a:off x="6376737" y="-1018196"/>
              <a:ext cx="2139599"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a:solidFill>
                    <a:schemeClr val="tx1"/>
                  </a:solidFill>
                  <a:latin typeface="Sakkal Majalla" panose="02000000000000000000" pitchFamily="2" charset="-78"/>
                  <a:cs typeface="Sakkal Majalla" panose="02000000000000000000" pitchFamily="2" charset="-78"/>
                </a:rPr>
                <a:t>سعر الفائدة</a:t>
              </a:r>
            </a:p>
          </p:txBody>
        </p:sp>
      </p:grpSp>
      <p:sp>
        <p:nvSpPr>
          <p:cNvPr id="24" name="مستطيل 6">
            <a:extLst>
              <a:ext uri="{FF2B5EF4-FFF2-40B4-BE49-F238E27FC236}">
                <a16:creationId xmlns:a16="http://schemas.microsoft.com/office/drawing/2014/main" id="{EEDA7922-D9CF-4FAE-8970-8DABA2E3C85B}"/>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الأولى</a:t>
            </a:r>
          </a:p>
        </p:txBody>
      </p:sp>
      <p:grpSp>
        <p:nvGrpSpPr>
          <p:cNvPr id="28" name="مجموعة 27">
            <a:extLst>
              <a:ext uri="{FF2B5EF4-FFF2-40B4-BE49-F238E27FC236}">
                <a16:creationId xmlns:a16="http://schemas.microsoft.com/office/drawing/2014/main" id="{E0DD5FE5-6DA3-4616-8780-C64D572B46DE}"/>
              </a:ext>
            </a:extLst>
          </p:cNvPr>
          <p:cNvGrpSpPr/>
          <p:nvPr/>
        </p:nvGrpSpPr>
        <p:grpSpPr>
          <a:xfrm>
            <a:off x="3535375" y="4546513"/>
            <a:ext cx="5926381" cy="753485"/>
            <a:chOff x="5320368" y="-1018196"/>
            <a:chExt cx="3402527" cy="753485"/>
          </a:xfrm>
        </p:grpSpPr>
        <p:sp>
          <p:nvSpPr>
            <p:cNvPr id="29" name="مستطيل 28">
              <a:extLst>
                <a:ext uri="{FF2B5EF4-FFF2-40B4-BE49-F238E27FC236}">
                  <a16:creationId xmlns:a16="http://schemas.microsoft.com/office/drawing/2014/main" id="{B0FAD82F-D9F0-4675-AA97-BE04F6C204D9}"/>
                </a:ext>
              </a:extLst>
            </p:cNvPr>
            <p:cNvSpPr/>
            <p:nvPr/>
          </p:nvSpPr>
          <p:spPr>
            <a:xfrm>
              <a:off x="6376737" y="-1018196"/>
              <a:ext cx="2346158" cy="753485"/>
            </a:xfrm>
            <a:prstGeom prst="rect">
              <a:avLst/>
            </a:prstGeom>
            <a:solidFill>
              <a:schemeClr val="accent1">
                <a:lumMod val="40000"/>
                <a:lumOff val="60000"/>
              </a:schemeClr>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800" b="1">
                <a:latin typeface="Sakkal Majalla" panose="02000000000000000000" pitchFamily="2" charset="-78"/>
                <a:cs typeface="Sakkal Majalla" panose="02000000000000000000" pitchFamily="2" charset="-78"/>
              </a:endParaRPr>
            </a:p>
          </p:txBody>
        </p:sp>
        <p:sp>
          <p:nvSpPr>
            <p:cNvPr id="30" name="مستطيل 29">
              <a:extLst>
                <a:ext uri="{FF2B5EF4-FFF2-40B4-BE49-F238E27FC236}">
                  <a16:creationId xmlns:a16="http://schemas.microsoft.com/office/drawing/2014/main" id="{5CD2B8B8-DDB2-42EC-A43E-2782E0407165}"/>
                </a:ext>
              </a:extLst>
            </p:cNvPr>
            <p:cNvSpPr/>
            <p:nvPr/>
          </p:nvSpPr>
          <p:spPr>
            <a:xfrm>
              <a:off x="5320368" y="-1018196"/>
              <a:ext cx="3102963" cy="753485"/>
            </a:xfrm>
            <a:prstGeom prst="rect">
              <a:avLst/>
            </a:prstGeom>
            <a:solidFill>
              <a:schemeClr val="bg1"/>
            </a:solidFill>
            <a:ln>
              <a:solidFill>
                <a:srgbClr val="A0A0C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توقعات المنتجين بالنسبة للمستقبل</a:t>
              </a:r>
            </a:p>
          </p:txBody>
        </p:sp>
      </p:grpSp>
      <p:sp>
        <p:nvSpPr>
          <p:cNvPr id="2" name="مستطيل 1">
            <a:extLst>
              <a:ext uri="{FF2B5EF4-FFF2-40B4-BE49-F238E27FC236}">
                <a16:creationId xmlns:a16="http://schemas.microsoft.com/office/drawing/2014/main" id="{914B00FD-0402-43C7-BC20-599DDFB9A0FC}"/>
              </a:ext>
            </a:extLst>
          </p:cNvPr>
          <p:cNvSpPr/>
          <p:nvPr/>
        </p:nvSpPr>
        <p:spPr>
          <a:xfrm>
            <a:off x="5275961" y="2328949"/>
            <a:ext cx="4285147" cy="461665"/>
          </a:xfrm>
          <a:prstGeom prst="rect">
            <a:avLst/>
          </a:prstGeom>
        </p:spPr>
        <p:txBody>
          <a:bodyPr wrap="none">
            <a:spAutoFit/>
          </a:bodyPr>
          <a:lstStyle/>
          <a:p>
            <a:pPr algn="just"/>
            <a:r>
              <a:rPr lang="ar-SA" sz="2400" b="1" dirty="0">
                <a:latin typeface="Sakkal Majalla" panose="02000000000000000000" pitchFamily="2" charset="-78"/>
                <a:cs typeface="Sakkal Majalla" panose="02000000000000000000" pitchFamily="2" charset="-78"/>
                <a:sym typeface="Wingdings" panose="05000000000000000000" pitchFamily="2" charset="2"/>
              </a:rPr>
              <a:t>يتحدد حجم الاستثمار وفق عنصرين أساسيين:</a:t>
            </a:r>
          </a:p>
        </p:txBody>
      </p:sp>
      <p:pic>
        <p:nvPicPr>
          <p:cNvPr id="4098" name="Picture 2" descr="Interest Rate Icon #45836 - Free Icons Library">
            <a:extLst>
              <a:ext uri="{FF2B5EF4-FFF2-40B4-BE49-F238E27FC236}">
                <a16:creationId xmlns:a16="http://schemas.microsoft.com/office/drawing/2014/main" id="{91E99F7B-1341-400C-BD28-18C99C5834A0}"/>
              </a:ext>
            </a:extLst>
          </p:cNvPr>
          <p:cNvPicPr>
            <a:picLocks noChangeAspect="1" noChangeArrowheads="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957129" y="3415322"/>
            <a:ext cx="503536" cy="503536"/>
          </a:xfrm>
          <a:prstGeom prst="rect">
            <a:avLst/>
          </a:prstGeom>
          <a:solidFill>
            <a:schemeClr val="bg1"/>
          </a:solidFill>
        </p:spPr>
      </p:pic>
      <p:pic>
        <p:nvPicPr>
          <p:cNvPr id="4100" name="Picture 4" descr="Predict Future Trends For Minimize Risks Icon - Download in Colored Outline  Style">
            <a:extLst>
              <a:ext uri="{FF2B5EF4-FFF2-40B4-BE49-F238E27FC236}">
                <a16:creationId xmlns:a16="http://schemas.microsoft.com/office/drawing/2014/main" id="{2EBED9DF-35D8-47D1-9DF5-D2E57E0FBAB1}"/>
              </a:ext>
            </a:extLst>
          </p:cNvPr>
          <p:cNvPicPr>
            <a:picLocks noChangeAspect="1" noChangeArrowheads="1"/>
          </p:cNvPicPr>
          <p:nvPr/>
        </p:nvPicPr>
        <p:blipFill>
          <a:blip r:embed="rId4">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3957128" y="4624437"/>
            <a:ext cx="498217" cy="5976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1944576"/>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F889FE-DEDD-41A7-AE1C-F7AC89A964C8}">
  <ds:schemaRefs>
    <ds:schemaRef ds:uri="http://schemas.microsoft.com/sharepoint/v3/contenttype/forms"/>
  </ds:schemaRefs>
</ds:datastoreItem>
</file>

<file path=customXml/itemProps2.xml><?xml version="1.0" encoding="utf-8"?>
<ds:datastoreItem xmlns:ds="http://schemas.openxmlformats.org/officeDocument/2006/customXml" ds:itemID="{2476C1F9-D638-42BE-AE62-FFC995CD0364}">
  <ds:schemaRefs>
    <ds:schemaRef ds:uri="http://purl.org/dc/dcmitype/"/>
    <ds:schemaRef ds:uri="1eb3fd51-1696-4624-be38-5ffb6b849aa0"/>
    <ds:schemaRef ds:uri="http://purl.org/dc/elements/1.1/"/>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7DAA07E-FE71-4ED0-BFDE-AFC85B14F1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1691</TotalTime>
  <Words>2797</Words>
  <Application>Microsoft Office PowerPoint</Application>
  <PresentationFormat>Widescreen</PresentationFormat>
  <Paragraphs>319</Paragraphs>
  <Slides>41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Calibri Light</vt:lpstr>
      <vt:lpstr>Rockwell</vt:lpstr>
      <vt:lpstr>Sakkal Majalla</vt:lpstr>
      <vt:lpstr>Twentieth Century</vt:lpstr>
      <vt:lpstr>Wingdings</vt:lpstr>
      <vt:lpstr>أطلس</vt:lpstr>
      <vt:lpstr>2411 مال مقدمة في الاستثمار  المحاضرة الأولى ماهيـــة الاستثمـــار  وأنواعه</vt:lpstr>
      <vt:lpstr>PowerPoint Presentation</vt:lpstr>
      <vt:lpstr>ماهيـــة الاستثمـــار  وأنواعه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المناخ الاستثماري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انتهت المحاضرة الأولى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Dr.Alaa</cp:lastModifiedBy>
  <cp:revision>346</cp:revision>
  <dcterms:created xsi:type="dcterms:W3CDTF">2021-05-23T05:55:00Z</dcterms:created>
  <dcterms:modified xsi:type="dcterms:W3CDTF">2022-06-17T17:05:14Z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