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 id="287" r:id="rId27"/>
    <p:sldId id="288" r:id="rId28"/>
    <p:sldId id="289" r:id="rId29"/>
    <p:sldId id="290" r:id="rId30"/>
    <p:sldId id="291" r:id="rId31"/>
    <p:sldId id="281" r:id="rId32"/>
    <p:sldId id="282" r:id="rId33"/>
    <p:sldId id="284" r:id="rId34"/>
    <p:sldId id="285" r:id="rId35"/>
    <p:sldId id="28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53FCC5-4C88-40F9-9D84-53FD2AE93233}" v="11" dt="2026-02-01T18:37:34.4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mar Tighezza" userId="f77f4e25-23b8-4c62-83ad-ec1ece94eb79" providerId="ADAL" clId="{38A3F497-543A-4BCC-B34C-6C6F4156D1B7}"/>
    <pc:docChg chg="modSld">
      <pc:chgData name="Ammar Tighezza" userId="f77f4e25-23b8-4c62-83ad-ec1ece94eb79" providerId="ADAL" clId="{38A3F497-543A-4BCC-B34C-6C6F4156D1B7}" dt="2026-01-26T10:36:02.144" v="6" actId="6549"/>
      <pc:docMkLst>
        <pc:docMk/>
      </pc:docMkLst>
      <pc:sldChg chg="modSp">
        <pc:chgData name="Ammar Tighezza" userId="f77f4e25-23b8-4c62-83ad-ec1ece94eb79" providerId="ADAL" clId="{38A3F497-543A-4BCC-B34C-6C6F4156D1B7}" dt="2026-01-26T10:18:26.275" v="4" actId="20577"/>
        <pc:sldMkLst>
          <pc:docMk/>
          <pc:sldMk cId="925531234" sldId="276"/>
        </pc:sldMkLst>
        <pc:spChg chg="mod">
          <ac:chgData name="Ammar Tighezza" userId="f77f4e25-23b8-4c62-83ad-ec1ece94eb79" providerId="ADAL" clId="{38A3F497-543A-4BCC-B34C-6C6F4156D1B7}" dt="2026-01-26T10:18:26.275" v="4" actId="20577"/>
          <ac:spMkLst>
            <pc:docMk/>
            <pc:sldMk cId="925531234" sldId="276"/>
            <ac:spMk id="39" creationId="{EEDF1DA0-22F7-4996-BEB2-DCFC4C455229}"/>
          </ac:spMkLst>
        </pc:spChg>
      </pc:sldChg>
      <pc:sldChg chg="modSp">
        <pc:chgData name="Ammar Tighezza" userId="f77f4e25-23b8-4c62-83ad-ec1ece94eb79" providerId="ADAL" clId="{38A3F497-543A-4BCC-B34C-6C6F4156D1B7}" dt="2026-01-26T10:17:10.530" v="0" actId="6549"/>
        <pc:sldMkLst>
          <pc:docMk/>
          <pc:sldMk cId="4094369068" sldId="278"/>
        </pc:sldMkLst>
        <pc:spChg chg="mod">
          <ac:chgData name="Ammar Tighezza" userId="f77f4e25-23b8-4c62-83ad-ec1ece94eb79" providerId="ADAL" clId="{38A3F497-543A-4BCC-B34C-6C6F4156D1B7}" dt="2026-01-26T10:17:10.530" v="0" actId="6549"/>
          <ac:spMkLst>
            <pc:docMk/>
            <pc:sldMk cId="4094369068" sldId="278"/>
            <ac:spMk id="14" creationId="{18081F4F-F311-4DA9-A051-313E5C44487E}"/>
          </ac:spMkLst>
        </pc:spChg>
      </pc:sldChg>
      <pc:sldChg chg="modSp">
        <pc:chgData name="Ammar Tighezza" userId="f77f4e25-23b8-4c62-83ad-ec1ece94eb79" providerId="ADAL" clId="{38A3F497-543A-4BCC-B34C-6C6F4156D1B7}" dt="2026-01-26T10:36:02.144" v="6" actId="6549"/>
        <pc:sldMkLst>
          <pc:docMk/>
          <pc:sldMk cId="1161231046" sldId="281"/>
        </pc:sldMkLst>
        <pc:spChg chg="mod">
          <ac:chgData name="Ammar Tighezza" userId="f77f4e25-23b8-4c62-83ad-ec1ece94eb79" providerId="ADAL" clId="{38A3F497-543A-4BCC-B34C-6C6F4156D1B7}" dt="2026-01-26T10:33:43.648" v="5" actId="20577"/>
          <ac:spMkLst>
            <pc:docMk/>
            <pc:sldMk cId="1161231046" sldId="281"/>
            <ac:spMk id="52" creationId="{622AA624-7720-48E2-BAE1-0DF2078785DF}"/>
          </ac:spMkLst>
        </pc:spChg>
        <pc:spChg chg="mod">
          <ac:chgData name="Ammar Tighezza" userId="f77f4e25-23b8-4c62-83ad-ec1ece94eb79" providerId="ADAL" clId="{38A3F497-543A-4BCC-B34C-6C6F4156D1B7}" dt="2026-01-26T10:36:02.144" v="6" actId="6549"/>
          <ac:spMkLst>
            <pc:docMk/>
            <pc:sldMk cId="1161231046" sldId="281"/>
            <ac:spMk id="56" creationId="{E31CAE65-29E3-4646-A1EE-D9CE7450107F}"/>
          </ac:spMkLst>
        </pc:spChg>
      </pc:sldChg>
    </pc:docChg>
  </pc:docChgLst>
  <pc:docChgLst>
    <pc:chgData name="Ammar Tighezza" userId="f77f4e25-23b8-4c62-83ad-ec1ece94eb79" providerId="ADAL" clId="{F70D5866-3AC7-4BDC-B03A-91DC5889ACDC}"/>
    <pc:docChg chg="modSld">
      <pc:chgData name="Ammar Tighezza" userId="f77f4e25-23b8-4c62-83ad-ec1ece94eb79" providerId="ADAL" clId="{F70D5866-3AC7-4BDC-B03A-91DC5889ACDC}" dt="2026-01-21T19:58:35.111" v="21" actId="20577"/>
      <pc:docMkLst>
        <pc:docMk/>
      </pc:docMkLst>
      <pc:sldChg chg="addSp modSp modAnim">
        <pc:chgData name="Ammar Tighezza" userId="f77f4e25-23b8-4c62-83ad-ec1ece94eb79" providerId="ADAL" clId="{F70D5866-3AC7-4BDC-B03A-91DC5889ACDC}" dt="2026-01-18T19:06:29.476" v="4"/>
        <pc:sldMkLst>
          <pc:docMk/>
          <pc:sldMk cId="2451115514" sldId="263"/>
        </pc:sldMkLst>
        <pc:spChg chg="add mod">
          <ac:chgData name="Ammar Tighezza" userId="f77f4e25-23b8-4c62-83ad-ec1ece94eb79" providerId="ADAL" clId="{F70D5866-3AC7-4BDC-B03A-91DC5889ACDC}" dt="2026-01-18T19:05:34.547" v="3" actId="6549"/>
          <ac:spMkLst>
            <pc:docMk/>
            <pc:sldMk cId="2451115514" sldId="263"/>
            <ac:spMk id="20" creationId="{116F3367-A389-059B-A015-A4528CFFAEE4}"/>
          </ac:spMkLst>
        </pc:spChg>
      </pc:sldChg>
      <pc:sldChg chg="modSp">
        <pc:chgData name="Ammar Tighezza" userId="f77f4e25-23b8-4c62-83ad-ec1ece94eb79" providerId="ADAL" clId="{F70D5866-3AC7-4BDC-B03A-91DC5889ACDC}" dt="2026-01-18T19:21:32.326" v="5" actId="20577"/>
        <pc:sldMkLst>
          <pc:docMk/>
          <pc:sldMk cId="1043072539" sldId="270"/>
        </pc:sldMkLst>
        <pc:spChg chg="mod">
          <ac:chgData name="Ammar Tighezza" userId="f77f4e25-23b8-4c62-83ad-ec1ece94eb79" providerId="ADAL" clId="{F70D5866-3AC7-4BDC-B03A-91DC5889ACDC}" dt="2026-01-18T19:21:32.326" v="5" actId="20577"/>
          <ac:spMkLst>
            <pc:docMk/>
            <pc:sldMk cId="1043072539" sldId="270"/>
            <ac:spMk id="13" creationId="{E2874209-6CCF-48A3-96DD-06308568DD30}"/>
          </ac:spMkLst>
        </pc:spChg>
      </pc:sldChg>
      <pc:sldChg chg="modSp">
        <pc:chgData name="Ammar Tighezza" userId="f77f4e25-23b8-4c62-83ad-ec1ece94eb79" providerId="ADAL" clId="{F70D5866-3AC7-4BDC-B03A-91DC5889ACDC}" dt="2026-01-21T16:51:44.256" v="10" actId="6549"/>
        <pc:sldMkLst>
          <pc:docMk/>
          <pc:sldMk cId="1054493718" sldId="272"/>
        </pc:sldMkLst>
        <pc:spChg chg="mod">
          <ac:chgData name="Ammar Tighezza" userId="f77f4e25-23b8-4c62-83ad-ec1ece94eb79" providerId="ADAL" clId="{F70D5866-3AC7-4BDC-B03A-91DC5889ACDC}" dt="2026-01-21T16:51:44.256" v="10" actId="6549"/>
          <ac:spMkLst>
            <pc:docMk/>
            <pc:sldMk cId="1054493718" sldId="272"/>
            <ac:spMk id="3" creationId="{CFAFF5E2-4CBC-464A-BA4B-01D1FE68731C}"/>
          </ac:spMkLst>
        </pc:spChg>
      </pc:sldChg>
      <pc:sldChg chg="modSp modAnim">
        <pc:chgData name="Ammar Tighezza" userId="f77f4e25-23b8-4c62-83ad-ec1ece94eb79" providerId="ADAL" clId="{F70D5866-3AC7-4BDC-B03A-91DC5889ACDC}" dt="2026-01-21T17:17:00.833" v="15" actId="20577"/>
        <pc:sldMkLst>
          <pc:docMk/>
          <pc:sldMk cId="255205357" sldId="273"/>
        </pc:sldMkLst>
        <pc:spChg chg="mod">
          <ac:chgData name="Ammar Tighezza" userId="f77f4e25-23b8-4c62-83ad-ec1ece94eb79" providerId="ADAL" clId="{F70D5866-3AC7-4BDC-B03A-91DC5889ACDC}" dt="2026-01-21T17:17:00.833" v="15" actId="20577"/>
          <ac:spMkLst>
            <pc:docMk/>
            <pc:sldMk cId="255205357" sldId="273"/>
            <ac:spMk id="122" creationId="{B6F1D1DF-8BC0-4980-A843-6E44EC5EC365}"/>
          </ac:spMkLst>
        </pc:spChg>
      </pc:sldChg>
      <pc:sldChg chg="modSp">
        <pc:chgData name="Ammar Tighezza" userId="f77f4e25-23b8-4c62-83ad-ec1ece94eb79" providerId="ADAL" clId="{F70D5866-3AC7-4BDC-B03A-91DC5889ACDC}" dt="2026-01-21T17:31:43.807" v="17" actId="20577"/>
        <pc:sldMkLst>
          <pc:docMk/>
          <pc:sldMk cId="4221589978" sldId="275"/>
        </pc:sldMkLst>
        <pc:spChg chg="mod">
          <ac:chgData name="Ammar Tighezza" userId="f77f4e25-23b8-4c62-83ad-ec1ece94eb79" providerId="ADAL" clId="{F70D5866-3AC7-4BDC-B03A-91DC5889ACDC}" dt="2026-01-21T17:31:43.807" v="17" actId="20577"/>
          <ac:spMkLst>
            <pc:docMk/>
            <pc:sldMk cId="4221589978" sldId="275"/>
            <ac:spMk id="10" creationId="{0BE280FF-7CB7-4FCF-A24E-99104B454F71}"/>
          </ac:spMkLst>
        </pc:spChg>
      </pc:sldChg>
      <pc:sldChg chg="modSp">
        <pc:chgData name="Ammar Tighezza" userId="f77f4e25-23b8-4c62-83ad-ec1ece94eb79" providerId="ADAL" clId="{F70D5866-3AC7-4BDC-B03A-91DC5889ACDC}" dt="2026-01-21T19:58:35.111" v="21" actId="20577"/>
        <pc:sldMkLst>
          <pc:docMk/>
          <pc:sldMk cId="313764452" sldId="282"/>
        </pc:sldMkLst>
        <pc:spChg chg="mod">
          <ac:chgData name="Ammar Tighezza" userId="f77f4e25-23b8-4c62-83ad-ec1ece94eb79" providerId="ADAL" clId="{F70D5866-3AC7-4BDC-B03A-91DC5889ACDC}" dt="2026-01-21T19:58:35.111" v="21" actId="20577"/>
          <ac:spMkLst>
            <pc:docMk/>
            <pc:sldMk cId="313764452" sldId="282"/>
            <ac:spMk id="9" creationId="{476856A3-A36E-456A-9D77-E767C32C7347}"/>
          </ac:spMkLst>
        </pc:spChg>
      </pc:sldChg>
      <pc:sldChg chg="modAnim">
        <pc:chgData name="Ammar Tighezza" userId="f77f4e25-23b8-4c62-83ad-ec1ece94eb79" providerId="ADAL" clId="{F70D5866-3AC7-4BDC-B03A-91DC5889ACDC}" dt="2026-01-18T20:23:12.748" v="9"/>
        <pc:sldMkLst>
          <pc:docMk/>
          <pc:sldMk cId="3604823222" sldId="284"/>
        </pc:sldMkLst>
      </pc:sldChg>
    </pc:docChg>
  </pc:docChgLst>
  <pc:docChgLst>
    <pc:chgData name="Ammar Tighezza" userId="f77f4e25-23b8-4c62-83ad-ec1ece94eb79" providerId="ADAL" clId="{A9547AE4-3DD5-408B-A825-90F0F747D367}"/>
    <pc:docChg chg="custSel addSld modSld">
      <pc:chgData name="Ammar Tighezza" userId="f77f4e25-23b8-4c62-83ad-ec1ece94eb79" providerId="ADAL" clId="{A9547AE4-3DD5-408B-A825-90F0F747D367}" dt="2026-02-01T18:37:34.403" v="83" actId="20577"/>
      <pc:docMkLst>
        <pc:docMk/>
      </pc:docMkLst>
      <pc:sldChg chg="modSp add mod">
        <pc:chgData name="Ammar Tighezza" userId="f77f4e25-23b8-4c62-83ad-ec1ece94eb79" providerId="ADAL" clId="{A9547AE4-3DD5-408B-A825-90F0F747D367}" dt="2026-01-31T17:57:45.588" v="17" actId="14100"/>
        <pc:sldMkLst>
          <pc:docMk/>
          <pc:sldMk cId="948822963" sldId="287"/>
        </pc:sldMkLst>
        <pc:picChg chg="mod">
          <ac:chgData name="Ammar Tighezza" userId="f77f4e25-23b8-4c62-83ad-ec1ece94eb79" providerId="ADAL" clId="{A9547AE4-3DD5-408B-A825-90F0F747D367}" dt="2026-01-31T17:57:25.917" v="4" actId="14100"/>
          <ac:picMkLst>
            <pc:docMk/>
            <pc:sldMk cId="948822963" sldId="287"/>
            <ac:picMk id="4" creationId="{00000000-0000-0000-0000-000000000000}"/>
          </ac:picMkLst>
        </pc:picChg>
        <pc:picChg chg="mod">
          <ac:chgData name="Ammar Tighezza" userId="f77f4e25-23b8-4c62-83ad-ec1ece94eb79" providerId="ADAL" clId="{A9547AE4-3DD5-408B-A825-90F0F747D367}" dt="2026-01-31T17:57:45.588" v="17" actId="14100"/>
          <ac:picMkLst>
            <pc:docMk/>
            <pc:sldMk cId="948822963" sldId="287"/>
            <ac:picMk id="5" creationId="{00000000-0000-0000-0000-000000000000}"/>
          </ac:picMkLst>
        </pc:picChg>
      </pc:sldChg>
      <pc:sldChg chg="addSp modSp add mod">
        <pc:chgData name="Ammar Tighezza" userId="f77f4e25-23b8-4c62-83ad-ec1ece94eb79" providerId="ADAL" clId="{A9547AE4-3DD5-408B-A825-90F0F747D367}" dt="2026-02-01T18:34:31.977" v="64" actId="14100"/>
        <pc:sldMkLst>
          <pc:docMk/>
          <pc:sldMk cId="944923082" sldId="288"/>
        </pc:sldMkLst>
        <pc:spChg chg="add mod">
          <ac:chgData name="Ammar Tighezza" userId="f77f4e25-23b8-4c62-83ad-ec1ece94eb79" providerId="ADAL" clId="{A9547AE4-3DD5-408B-A825-90F0F747D367}" dt="2026-02-01T18:34:31.977" v="64" actId="14100"/>
          <ac:spMkLst>
            <pc:docMk/>
            <pc:sldMk cId="944923082" sldId="288"/>
            <ac:spMk id="3" creationId="{F8A7659C-2966-9181-79BD-B771F3571D94}"/>
          </ac:spMkLst>
        </pc:spChg>
      </pc:sldChg>
      <pc:sldChg chg="addSp delSp modSp add mod">
        <pc:chgData name="Ammar Tighezza" userId="f77f4e25-23b8-4c62-83ad-ec1ece94eb79" providerId="ADAL" clId="{A9547AE4-3DD5-408B-A825-90F0F747D367}" dt="2026-02-01T18:36:41.887" v="76" actId="20577"/>
        <pc:sldMkLst>
          <pc:docMk/>
          <pc:sldMk cId="3927918119" sldId="289"/>
        </pc:sldMkLst>
        <pc:spChg chg="add mod">
          <ac:chgData name="Ammar Tighezza" userId="f77f4e25-23b8-4c62-83ad-ec1ece94eb79" providerId="ADAL" clId="{A9547AE4-3DD5-408B-A825-90F0F747D367}" dt="2026-02-01T18:36:27.278" v="73" actId="1076"/>
          <ac:spMkLst>
            <pc:docMk/>
            <pc:sldMk cId="3927918119" sldId="289"/>
            <ac:spMk id="3" creationId="{9F63D730-2574-C6F7-6296-B7978204A4F1}"/>
          </ac:spMkLst>
        </pc:spChg>
        <pc:spChg chg="add mod">
          <ac:chgData name="Ammar Tighezza" userId="f77f4e25-23b8-4c62-83ad-ec1ece94eb79" providerId="ADAL" clId="{A9547AE4-3DD5-408B-A825-90F0F747D367}" dt="2026-02-01T18:36:41.887" v="76" actId="20577"/>
          <ac:spMkLst>
            <pc:docMk/>
            <pc:sldMk cId="3927918119" sldId="289"/>
            <ac:spMk id="4" creationId="{CB14547E-1B24-4180-7193-3023E5DE5F42}"/>
          </ac:spMkLst>
        </pc:spChg>
        <pc:spChg chg="del mod">
          <ac:chgData name="Ammar Tighezza" userId="f77f4e25-23b8-4c62-83ad-ec1ece94eb79" providerId="ADAL" clId="{A9547AE4-3DD5-408B-A825-90F0F747D367}" dt="2026-02-01T18:34:48.468" v="65" actId="478"/>
          <ac:spMkLst>
            <pc:docMk/>
            <pc:sldMk cId="3927918119" sldId="289"/>
            <ac:spMk id="9" creationId="{4286F528-8C3F-537A-BC24-337A5976C2AB}"/>
          </ac:spMkLst>
        </pc:spChg>
      </pc:sldChg>
      <pc:sldChg chg="addSp delSp modSp add mod">
        <pc:chgData name="Ammar Tighezza" userId="f77f4e25-23b8-4c62-83ad-ec1ece94eb79" providerId="ADAL" clId="{A9547AE4-3DD5-408B-A825-90F0F747D367}" dt="2026-02-01T18:37:34.403" v="83" actId="20577"/>
        <pc:sldMkLst>
          <pc:docMk/>
          <pc:sldMk cId="1288251882" sldId="290"/>
        </pc:sldMkLst>
        <pc:spChg chg="add mod">
          <ac:chgData name="Ammar Tighezza" userId="f77f4e25-23b8-4c62-83ad-ec1ece94eb79" providerId="ADAL" clId="{A9547AE4-3DD5-408B-A825-90F0F747D367}" dt="2026-02-01T18:37:05.182" v="77" actId="1076"/>
          <ac:spMkLst>
            <pc:docMk/>
            <pc:sldMk cId="1288251882" sldId="290"/>
            <ac:spMk id="3" creationId="{7836800A-4C68-BFA7-1750-66C09F9A0641}"/>
          </ac:spMkLst>
        </pc:spChg>
        <pc:spChg chg="add mod">
          <ac:chgData name="Ammar Tighezza" userId="f77f4e25-23b8-4c62-83ad-ec1ece94eb79" providerId="ADAL" clId="{A9547AE4-3DD5-408B-A825-90F0F747D367}" dt="2026-02-01T18:37:34.403" v="83" actId="20577"/>
          <ac:spMkLst>
            <pc:docMk/>
            <pc:sldMk cId="1288251882" sldId="290"/>
            <ac:spMk id="4" creationId="{D5FFFFC4-50B3-B804-6941-72F07C0ED4A6}"/>
          </ac:spMkLst>
        </pc:spChg>
        <pc:spChg chg="del">
          <ac:chgData name="Ammar Tighezza" userId="f77f4e25-23b8-4c62-83ad-ec1ece94eb79" providerId="ADAL" clId="{A9547AE4-3DD5-408B-A825-90F0F747D367}" dt="2026-02-01T18:35:07.835" v="68" actId="478"/>
          <ac:spMkLst>
            <pc:docMk/>
            <pc:sldMk cId="1288251882" sldId="290"/>
            <ac:spMk id="9" creationId="{FD34F684-6404-1C42-82BF-AB3CBC04F83C}"/>
          </ac:spMkLst>
        </pc:spChg>
      </pc:sldChg>
      <pc:sldChg chg="addSp modSp add mod">
        <pc:chgData name="Ammar Tighezza" userId="f77f4e25-23b8-4c62-83ad-ec1ece94eb79" providerId="ADAL" clId="{A9547AE4-3DD5-408B-A825-90F0F747D367}" dt="2026-02-01T18:35:40.449" v="72" actId="1076"/>
        <pc:sldMkLst>
          <pc:docMk/>
          <pc:sldMk cId="2092465814" sldId="291"/>
        </pc:sldMkLst>
        <pc:spChg chg="add mod">
          <ac:chgData name="Ammar Tighezza" userId="f77f4e25-23b8-4c62-83ad-ec1ece94eb79" providerId="ADAL" clId="{A9547AE4-3DD5-408B-A825-90F0F747D367}" dt="2026-02-01T18:35:40.449" v="72" actId="1076"/>
          <ac:spMkLst>
            <pc:docMk/>
            <pc:sldMk cId="2092465814" sldId="291"/>
            <ac:spMk id="3" creationId="{9218BAA8-E44D-C043-684A-9CC9DA5CC90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1/31/2026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8" Type="http://schemas.openxmlformats.org/officeDocument/2006/relationships/image" Target="../media/image730.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10" Type="http://schemas.openxmlformats.org/officeDocument/2006/relationships/image" Target="../media/image750.png"/><Relationship Id="rId4" Type="http://schemas.openxmlformats.org/officeDocument/2006/relationships/image" Target="../media/image77.png"/><Relationship Id="rId9" Type="http://schemas.openxmlformats.org/officeDocument/2006/relationships/image" Target="../media/image740.png"/></Relationships>
</file>

<file path=ppt/slides/_rels/slide32.xml.rels><?xml version="1.0" encoding="UTF-8" standalone="yes"?>
<Relationships xmlns="http://schemas.openxmlformats.org/package/2006/relationships"><Relationship Id="rId3" Type="http://schemas.openxmlformats.org/officeDocument/2006/relationships/image" Target="../media/image770.png"/><Relationship Id="rId2" Type="http://schemas.openxmlformats.org/officeDocument/2006/relationships/image" Target="../media/image76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90.png"/><Relationship Id="rId2" Type="http://schemas.openxmlformats.org/officeDocument/2006/relationships/image" Target="../media/image78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362890-25DF-4E00-8605-877138ECF63F}"/>
              </a:ext>
            </a:extLst>
          </p:cNvPr>
          <p:cNvSpPr/>
          <p:nvPr/>
        </p:nvSpPr>
        <p:spPr>
          <a:xfrm>
            <a:off x="2993365" y="0"/>
            <a:ext cx="5339751" cy="584775"/>
          </a:xfrm>
          <a:prstGeom prst="rect">
            <a:avLst/>
          </a:prstGeom>
        </p:spPr>
        <p:txBody>
          <a:bodyPr wrap="square">
            <a:spAutoFit/>
          </a:bodyPr>
          <a:lstStyle/>
          <a:p>
            <a:r>
              <a:rPr lang="en-US" sz="3200" b="1" dirty="0">
                <a:latin typeface="Arial" panose="020B0604020202020204" pitchFamily="34" charset="0"/>
                <a:cs typeface="Arial" panose="020B0604020202020204" pitchFamily="34" charset="0"/>
              </a:rPr>
              <a:t>The properties of gases</a:t>
            </a:r>
          </a:p>
        </p:txBody>
      </p:sp>
      <p:sp>
        <p:nvSpPr>
          <p:cNvPr id="5" name="Rectangle 4">
            <a:extLst>
              <a:ext uri="{FF2B5EF4-FFF2-40B4-BE49-F238E27FC236}">
                <a16:creationId xmlns:a16="http://schemas.microsoft.com/office/drawing/2014/main" id="{CA0636EA-04CF-41F0-87F4-9013E92FBFEB}"/>
              </a:ext>
            </a:extLst>
          </p:cNvPr>
          <p:cNvSpPr/>
          <p:nvPr/>
        </p:nvSpPr>
        <p:spPr>
          <a:xfrm>
            <a:off x="3785191" y="584163"/>
            <a:ext cx="3563353" cy="523220"/>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The perfect gas</a:t>
            </a:r>
          </a:p>
        </p:txBody>
      </p:sp>
      <p:sp>
        <p:nvSpPr>
          <p:cNvPr id="6" name="Text Box 2">
            <a:extLst>
              <a:ext uri="{FF2B5EF4-FFF2-40B4-BE49-F238E27FC236}">
                <a16:creationId xmlns:a16="http://schemas.microsoft.com/office/drawing/2014/main" id="{8F649A70-D28A-466B-B30E-1B93B5C3D34A}"/>
              </a:ext>
            </a:extLst>
          </p:cNvPr>
          <p:cNvSpPr txBox="1">
            <a:spLocks noChangeArrowheads="1"/>
          </p:cNvSpPr>
          <p:nvPr/>
        </p:nvSpPr>
        <p:spPr bwMode="auto">
          <a:xfrm>
            <a:off x="979448" y="1706228"/>
            <a:ext cx="83820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2900" indent="-342900" algn="ctr" eaLnBrk="1" hangingPunct="1">
              <a:spcBef>
                <a:spcPct val="50000"/>
              </a:spcBef>
              <a:buFont typeface="Arial" panose="020B0604020202020204" pitchFamily="34" charset="0"/>
              <a:buChar char="•"/>
            </a:pPr>
            <a:r>
              <a:rPr lang="en-US" altLang="en-US" sz="2400" dirty="0">
                <a:latin typeface="Arial" panose="020B0604020202020204" pitchFamily="34" charset="0"/>
              </a:rPr>
              <a:t>Gases assume the volume and shape of their containers.</a:t>
            </a:r>
          </a:p>
          <a:p>
            <a:pPr marL="342900" indent="-342900" eaLnBrk="1" hangingPunct="1">
              <a:spcBef>
                <a:spcPct val="50000"/>
              </a:spcBef>
              <a:buFont typeface="Arial" panose="020B0604020202020204" pitchFamily="34" charset="0"/>
              <a:buChar char="•"/>
            </a:pPr>
            <a:r>
              <a:rPr lang="en-US" altLang="en-US" sz="2400" dirty="0">
                <a:latin typeface="Arial" panose="020B0604020202020204" pitchFamily="34" charset="0"/>
              </a:rPr>
              <a:t>Gases are the most compressible state of matter.</a:t>
            </a:r>
          </a:p>
          <a:p>
            <a:pPr marL="342900" indent="-342900" eaLnBrk="1" hangingPunct="1">
              <a:spcBef>
                <a:spcPct val="50000"/>
              </a:spcBef>
              <a:buFont typeface="Arial" panose="020B0604020202020204" pitchFamily="34" charset="0"/>
              <a:buChar char="•"/>
            </a:pPr>
            <a:r>
              <a:rPr lang="en-US" altLang="en-US" sz="2400" dirty="0">
                <a:latin typeface="Arial" panose="020B0604020202020204" pitchFamily="34" charset="0"/>
              </a:rPr>
              <a:t>Gases will mix evenly and completely when confined to the same container.</a:t>
            </a:r>
          </a:p>
          <a:p>
            <a:pPr marL="342900" indent="-342900" eaLnBrk="1" hangingPunct="1">
              <a:spcBef>
                <a:spcPct val="50000"/>
              </a:spcBef>
              <a:buFont typeface="Arial" panose="020B0604020202020204" pitchFamily="34" charset="0"/>
              <a:buChar char="•"/>
            </a:pPr>
            <a:r>
              <a:rPr lang="en-US" altLang="en-US" sz="2400" dirty="0">
                <a:latin typeface="Arial" panose="020B0604020202020204" pitchFamily="34" charset="0"/>
              </a:rPr>
              <a:t>Gases have much lower densities than liquids and solids.</a:t>
            </a:r>
          </a:p>
        </p:txBody>
      </p:sp>
      <p:pic>
        <p:nvPicPr>
          <p:cNvPr id="7" name="Picture 6" descr="cha56011_ma0501">
            <a:extLst>
              <a:ext uri="{FF2B5EF4-FFF2-40B4-BE49-F238E27FC236}">
                <a16:creationId xmlns:a16="http://schemas.microsoft.com/office/drawing/2014/main" id="{AC99DA6B-4F49-4632-872D-F18085EA3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631" b="5263"/>
          <a:stretch>
            <a:fillRect/>
          </a:stretch>
        </p:blipFill>
        <p:spPr bwMode="auto">
          <a:xfrm>
            <a:off x="4060167" y="4144802"/>
            <a:ext cx="1683079" cy="201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19AE6C71-8104-4EFA-8D73-E28906D27EB2}"/>
              </a:ext>
            </a:extLst>
          </p:cNvPr>
          <p:cNvSpPr txBox="1">
            <a:spLocks noChangeArrowheads="1"/>
          </p:cNvSpPr>
          <p:nvPr/>
        </p:nvSpPr>
        <p:spPr bwMode="auto">
          <a:xfrm>
            <a:off x="4236543" y="6095179"/>
            <a:ext cx="1330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0"/>
              </a:spcBef>
              <a:buFontTx/>
              <a:buNone/>
            </a:pPr>
            <a:r>
              <a:rPr lang="en-US" altLang="en-US" sz="2400" dirty="0">
                <a:latin typeface="Arial" panose="020B0604020202020204" pitchFamily="34" charset="0"/>
              </a:rPr>
              <a:t>NO</a:t>
            </a:r>
            <a:r>
              <a:rPr lang="en-US" altLang="en-US" sz="2400" baseline="-25000" dirty="0">
                <a:latin typeface="Arial" panose="020B0604020202020204" pitchFamily="34" charset="0"/>
              </a:rPr>
              <a:t>2</a:t>
            </a:r>
            <a:r>
              <a:rPr lang="en-US" altLang="en-US" sz="2400" dirty="0">
                <a:latin typeface="Arial" panose="020B0604020202020204" pitchFamily="34" charset="0"/>
              </a:rPr>
              <a:t> gas</a:t>
            </a:r>
          </a:p>
        </p:txBody>
      </p:sp>
      <p:sp>
        <p:nvSpPr>
          <p:cNvPr id="10" name="Rectangle 9">
            <a:extLst>
              <a:ext uri="{FF2B5EF4-FFF2-40B4-BE49-F238E27FC236}">
                <a16:creationId xmlns:a16="http://schemas.microsoft.com/office/drawing/2014/main" id="{80FD5477-7299-4951-A743-0249F8860685}"/>
              </a:ext>
            </a:extLst>
          </p:cNvPr>
          <p:cNvSpPr/>
          <p:nvPr/>
        </p:nvSpPr>
        <p:spPr>
          <a:xfrm>
            <a:off x="843577" y="1306998"/>
            <a:ext cx="4299575" cy="400110"/>
          </a:xfrm>
          <a:prstGeom prst="rect">
            <a:avLst/>
          </a:prstGeom>
        </p:spPr>
        <p:txBody>
          <a:bodyPr wrap="none">
            <a:spAutoFit/>
          </a:bodyPr>
          <a:lstStyle/>
          <a:p>
            <a:pPr algn="ctr">
              <a:spcBef>
                <a:spcPct val="0"/>
              </a:spcBef>
            </a:pPr>
            <a:r>
              <a:rPr lang="en-US" altLang="en-US" sz="2000" b="1" dirty="0">
                <a:latin typeface="Arial" panose="020B0604020202020204" pitchFamily="34" charset="0"/>
              </a:rPr>
              <a:t>Physical Characteristics of Gases</a:t>
            </a:r>
          </a:p>
        </p:txBody>
      </p:sp>
    </p:spTree>
    <p:extLst>
      <p:ext uri="{BB962C8B-B14F-4D97-AF65-F5344CB8AC3E}">
        <p14:creationId xmlns:p14="http://schemas.microsoft.com/office/powerpoint/2010/main" val="43444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a:extLst>
              <a:ext uri="{FF2B5EF4-FFF2-40B4-BE49-F238E27FC236}">
                <a16:creationId xmlns:a16="http://schemas.microsoft.com/office/drawing/2014/main" id="{0A8028F4-EA8D-4AF6-8C96-DB7ECB14E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303" y="664049"/>
            <a:ext cx="4421764" cy="2986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a:extLst>
              <a:ext uri="{FF2B5EF4-FFF2-40B4-BE49-F238E27FC236}">
                <a16:creationId xmlns:a16="http://schemas.microsoft.com/office/drawing/2014/main" id="{50071BA5-2183-4F47-A1D3-D431A57390DA}"/>
              </a:ext>
            </a:extLst>
          </p:cNvPr>
          <p:cNvSpPr txBox="1">
            <a:spLocks noChangeArrowheads="1"/>
          </p:cNvSpPr>
          <p:nvPr/>
        </p:nvSpPr>
        <p:spPr bwMode="auto">
          <a:xfrm>
            <a:off x="794558" y="3782266"/>
            <a:ext cx="1058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V</a:t>
            </a:r>
            <a:r>
              <a:rPr lang="en-US" altLang="en-US" sz="2800" dirty="0">
                <a:latin typeface="Arial" panose="020B0604020202020204" pitchFamily="34" charset="0"/>
              </a:rPr>
              <a:t> </a:t>
            </a:r>
            <a:r>
              <a:rPr lang="en-US" altLang="en-US" sz="2800" dirty="0">
                <a:latin typeface="Symbol" panose="05050102010706020507" pitchFamily="18" charset="2"/>
              </a:rPr>
              <a:t>a</a:t>
            </a:r>
            <a:r>
              <a:rPr lang="en-US" altLang="en-US" sz="2800" dirty="0">
                <a:latin typeface="Arial" panose="020B0604020202020204" pitchFamily="34" charset="0"/>
              </a:rPr>
              <a:t> </a:t>
            </a:r>
            <a:r>
              <a:rPr lang="en-US" altLang="en-US" sz="2800" i="1" dirty="0">
                <a:latin typeface="Arial" panose="020B0604020202020204" pitchFamily="34" charset="0"/>
              </a:rPr>
              <a:t>T</a:t>
            </a:r>
          </a:p>
        </p:txBody>
      </p:sp>
      <p:sp>
        <p:nvSpPr>
          <p:cNvPr id="4" name="Text Box 6">
            <a:extLst>
              <a:ext uri="{FF2B5EF4-FFF2-40B4-BE49-F238E27FC236}">
                <a16:creationId xmlns:a16="http://schemas.microsoft.com/office/drawing/2014/main" id="{32AF6528-98B7-4E6B-B141-1242637F4778}"/>
              </a:ext>
            </a:extLst>
          </p:cNvPr>
          <p:cNvSpPr txBox="1">
            <a:spLocks noChangeArrowheads="1"/>
          </p:cNvSpPr>
          <p:nvPr/>
        </p:nvSpPr>
        <p:spPr bwMode="auto">
          <a:xfrm>
            <a:off x="794558" y="4269271"/>
            <a:ext cx="27638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V</a:t>
            </a:r>
            <a:r>
              <a:rPr lang="en-US" altLang="en-US" sz="2800" dirty="0">
                <a:latin typeface="Arial" panose="020B0604020202020204" pitchFamily="34" charset="0"/>
              </a:rPr>
              <a:t> = constant x </a:t>
            </a:r>
            <a:r>
              <a:rPr lang="en-US" altLang="en-US" sz="2800" i="1" dirty="0">
                <a:latin typeface="Arial" panose="020B0604020202020204" pitchFamily="34" charset="0"/>
              </a:rPr>
              <a:t>T</a:t>
            </a:r>
            <a:endParaRPr lang="en-US" altLang="en-US" sz="2800" i="1" dirty="0">
              <a:solidFill>
                <a:srgbClr val="FF3300"/>
              </a:solidFill>
              <a:latin typeface="Arial" panose="020B0604020202020204" pitchFamily="34" charset="0"/>
            </a:endParaRPr>
          </a:p>
        </p:txBody>
      </p:sp>
      <p:sp>
        <p:nvSpPr>
          <p:cNvPr id="5" name="Text Box 7">
            <a:extLst>
              <a:ext uri="{FF2B5EF4-FFF2-40B4-BE49-F238E27FC236}">
                <a16:creationId xmlns:a16="http://schemas.microsoft.com/office/drawing/2014/main" id="{36A20AF0-160C-4899-B9D3-756B38353639}"/>
              </a:ext>
            </a:extLst>
          </p:cNvPr>
          <p:cNvSpPr txBox="1">
            <a:spLocks noChangeArrowheads="1"/>
          </p:cNvSpPr>
          <p:nvPr/>
        </p:nvSpPr>
        <p:spPr bwMode="auto">
          <a:xfrm>
            <a:off x="738996" y="4793993"/>
            <a:ext cx="23727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V</a:t>
            </a:r>
            <a:r>
              <a:rPr lang="en-US" altLang="en-US" sz="2800" baseline="-25000" dirty="0">
                <a:latin typeface="Arial" panose="020B0604020202020204" pitchFamily="34" charset="0"/>
              </a:rPr>
              <a:t>1</a:t>
            </a:r>
            <a:r>
              <a:rPr lang="en-US" altLang="en-US" sz="2800" dirty="0">
                <a:latin typeface="Arial" panose="020B0604020202020204" pitchFamily="34" charset="0"/>
              </a:rPr>
              <a:t>/</a:t>
            </a:r>
            <a:r>
              <a:rPr lang="en-US" altLang="en-US" sz="2800" i="1" dirty="0">
                <a:latin typeface="Arial" panose="020B0604020202020204" pitchFamily="34" charset="0"/>
              </a:rPr>
              <a:t>T</a:t>
            </a:r>
            <a:r>
              <a:rPr lang="en-US" altLang="en-US" sz="2800" baseline="-25000" dirty="0">
                <a:latin typeface="Arial" panose="020B0604020202020204" pitchFamily="34" charset="0"/>
              </a:rPr>
              <a:t>1</a:t>
            </a:r>
            <a:r>
              <a:rPr lang="en-US" altLang="en-US" sz="2800" dirty="0">
                <a:latin typeface="Arial" panose="020B0604020202020204" pitchFamily="34" charset="0"/>
              </a:rPr>
              <a:t> = </a:t>
            </a:r>
            <a:r>
              <a:rPr lang="en-US" altLang="en-US" sz="2800" i="1" dirty="0">
                <a:latin typeface="Arial" panose="020B0604020202020204" pitchFamily="34" charset="0"/>
              </a:rPr>
              <a:t>V</a:t>
            </a:r>
            <a:r>
              <a:rPr lang="en-US" altLang="en-US" sz="2800" baseline="-25000" dirty="0">
                <a:latin typeface="Arial" panose="020B0604020202020204" pitchFamily="34" charset="0"/>
              </a:rPr>
              <a:t>2 </a:t>
            </a:r>
            <a:r>
              <a:rPr lang="en-US" altLang="en-US" sz="2800" dirty="0">
                <a:latin typeface="Arial" panose="020B0604020202020204" pitchFamily="34" charset="0"/>
              </a:rPr>
              <a:t>/</a:t>
            </a:r>
            <a:r>
              <a:rPr lang="en-US" altLang="en-US" sz="2800" i="1" dirty="0">
                <a:latin typeface="Arial" panose="020B0604020202020204" pitchFamily="34" charset="0"/>
              </a:rPr>
              <a:t>T</a:t>
            </a:r>
            <a:r>
              <a:rPr lang="en-US" altLang="en-US" sz="2800" baseline="-25000" dirty="0">
                <a:latin typeface="Arial" panose="020B0604020202020204" pitchFamily="34" charset="0"/>
              </a:rPr>
              <a:t>2</a:t>
            </a:r>
            <a:endParaRPr lang="en-US" altLang="en-US" sz="2800" i="1" dirty="0">
              <a:solidFill>
                <a:srgbClr val="FF3300"/>
              </a:solidFill>
              <a:latin typeface="Arial" panose="020B0604020202020204" pitchFamily="34" charset="0"/>
            </a:endParaRPr>
          </a:p>
        </p:txBody>
      </p:sp>
      <p:sp>
        <p:nvSpPr>
          <p:cNvPr id="6" name="Text Box 11">
            <a:extLst>
              <a:ext uri="{FF2B5EF4-FFF2-40B4-BE49-F238E27FC236}">
                <a16:creationId xmlns:a16="http://schemas.microsoft.com/office/drawing/2014/main" id="{1142C70E-27BB-482E-A9BF-D0DE85752134}"/>
              </a:ext>
            </a:extLst>
          </p:cNvPr>
          <p:cNvSpPr txBox="1">
            <a:spLocks noChangeArrowheads="1"/>
          </p:cNvSpPr>
          <p:nvPr/>
        </p:nvSpPr>
        <p:spPr bwMode="auto">
          <a:xfrm>
            <a:off x="3142358" y="6166611"/>
            <a:ext cx="33970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dirty="0">
                <a:latin typeface="Arial" panose="020B0604020202020204" pitchFamily="34" charset="0"/>
              </a:rPr>
              <a:t>T</a:t>
            </a:r>
            <a:r>
              <a:rPr lang="en-US" altLang="en-US" sz="2400" dirty="0">
                <a:latin typeface="Arial" panose="020B0604020202020204" pitchFamily="34" charset="0"/>
              </a:rPr>
              <a:t> (K) = </a:t>
            </a:r>
            <a:r>
              <a:rPr lang="el-GR" altLang="en-US" sz="2400" i="1" dirty="0">
                <a:latin typeface="Arial" panose="020B0604020202020204" pitchFamily="34" charset="0"/>
              </a:rPr>
              <a:t>θ</a:t>
            </a:r>
            <a:r>
              <a:rPr lang="en-US" altLang="en-US" sz="2400" i="1" dirty="0">
                <a:latin typeface="Arial" panose="020B0604020202020204" pitchFamily="34" charset="0"/>
              </a:rPr>
              <a:t> </a:t>
            </a:r>
            <a:r>
              <a:rPr lang="en-US" altLang="en-US" sz="2400" dirty="0">
                <a:latin typeface="Arial" panose="020B0604020202020204" pitchFamily="34" charset="0"/>
              </a:rPr>
              <a:t>(</a:t>
            </a:r>
            <a:r>
              <a:rPr lang="en-US" altLang="en-US" sz="2400" baseline="30000" dirty="0">
                <a:latin typeface="Arial" panose="020B0604020202020204" pitchFamily="34" charset="0"/>
              </a:rPr>
              <a:t>0</a:t>
            </a:r>
            <a:r>
              <a:rPr lang="en-US" altLang="en-US" sz="2400" dirty="0">
                <a:latin typeface="Arial" panose="020B0604020202020204" pitchFamily="34" charset="0"/>
              </a:rPr>
              <a:t>C) + 273.15</a:t>
            </a:r>
            <a:r>
              <a:rPr lang="en-US" altLang="en-US" sz="2800" dirty="0"/>
              <a:t> </a:t>
            </a:r>
          </a:p>
        </p:txBody>
      </p:sp>
      <p:sp>
        <p:nvSpPr>
          <p:cNvPr id="7" name="Text Box 12">
            <a:extLst>
              <a:ext uri="{FF2B5EF4-FFF2-40B4-BE49-F238E27FC236}">
                <a16:creationId xmlns:a16="http://schemas.microsoft.com/office/drawing/2014/main" id="{1965C12E-A196-4B4B-87F8-EDD6E9D77621}"/>
              </a:ext>
            </a:extLst>
          </p:cNvPr>
          <p:cNvSpPr txBox="1">
            <a:spLocks noChangeArrowheads="1"/>
          </p:cNvSpPr>
          <p:nvPr/>
        </p:nvSpPr>
        <p:spPr bwMode="auto">
          <a:xfrm>
            <a:off x="3948642" y="-19612"/>
            <a:ext cx="259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dirty="0">
                <a:latin typeface="Arial" panose="020B0604020202020204" pitchFamily="34" charset="0"/>
              </a:rPr>
              <a:t>Charles’ Law</a:t>
            </a:r>
          </a:p>
        </p:txBody>
      </p:sp>
      <p:sp>
        <p:nvSpPr>
          <p:cNvPr id="8" name="Text Box 10">
            <a:extLst>
              <a:ext uri="{FF2B5EF4-FFF2-40B4-BE49-F238E27FC236}">
                <a16:creationId xmlns:a16="http://schemas.microsoft.com/office/drawing/2014/main" id="{29BB24AB-137F-46F3-9F5B-24A6990077DB}"/>
              </a:ext>
            </a:extLst>
          </p:cNvPr>
          <p:cNvSpPr txBox="1">
            <a:spLocks noChangeArrowheads="1"/>
          </p:cNvSpPr>
          <p:nvPr/>
        </p:nvSpPr>
        <p:spPr bwMode="auto">
          <a:xfrm>
            <a:off x="3142358" y="5710384"/>
            <a:ext cx="45891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latin typeface="Arial" panose="020B0604020202020204" pitchFamily="34" charset="0"/>
              </a:rPr>
              <a:t>Temperature </a:t>
            </a:r>
            <a:r>
              <a:rPr lang="en-US" altLang="en-US" sz="2400" b="1" dirty="0">
                <a:latin typeface="Arial" panose="020B0604020202020204" pitchFamily="34" charset="0"/>
              </a:rPr>
              <a:t>must</a:t>
            </a:r>
            <a:r>
              <a:rPr lang="en-US" altLang="en-US" sz="2400" dirty="0">
                <a:latin typeface="Arial" panose="020B0604020202020204" pitchFamily="34" charset="0"/>
              </a:rPr>
              <a:t> be in </a:t>
            </a:r>
            <a:r>
              <a:rPr lang="en-US" altLang="en-US" sz="2400" b="1" dirty="0">
                <a:latin typeface="Arial" panose="020B0604020202020204" pitchFamily="34" charset="0"/>
              </a:rPr>
              <a:t>Kelvin</a:t>
            </a:r>
          </a:p>
        </p:txBody>
      </p:sp>
      <p:sp>
        <p:nvSpPr>
          <p:cNvPr id="9" name="Text Box 10">
            <a:extLst>
              <a:ext uri="{FF2B5EF4-FFF2-40B4-BE49-F238E27FC236}">
                <a16:creationId xmlns:a16="http://schemas.microsoft.com/office/drawing/2014/main" id="{0B07B105-92A0-421F-A556-B42A8A5420C5}"/>
              </a:ext>
            </a:extLst>
          </p:cNvPr>
          <p:cNvSpPr txBox="1">
            <a:spLocks noChangeArrowheads="1"/>
          </p:cNvSpPr>
          <p:nvPr/>
        </p:nvSpPr>
        <p:spPr bwMode="auto">
          <a:xfrm>
            <a:off x="3708549" y="4037221"/>
            <a:ext cx="18655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latin typeface="Arial" panose="020B0604020202020204" pitchFamily="34" charset="0"/>
              </a:rPr>
              <a:t>At constant </a:t>
            </a:r>
            <a:r>
              <a:rPr lang="en-US" altLang="en-US" sz="2400" i="1" dirty="0">
                <a:latin typeface="Arial" panose="020B0604020202020204" pitchFamily="34" charset="0"/>
              </a:rPr>
              <a:t>p</a:t>
            </a:r>
            <a:r>
              <a:rPr lang="en-US" altLang="en-US" sz="2400" dirty="0">
                <a:latin typeface="Arial" panose="020B0604020202020204" pitchFamily="34" charset="0"/>
              </a:rPr>
              <a:t> and </a:t>
            </a:r>
            <a:r>
              <a:rPr lang="en-US" altLang="en-US" sz="2400" i="1" dirty="0">
                <a:latin typeface="Arial" panose="020B0604020202020204" pitchFamily="34" charset="0"/>
              </a:rPr>
              <a:t>n</a:t>
            </a:r>
            <a:endParaRPr lang="en-US" altLang="en-US" sz="2400" b="1" i="1" dirty="0">
              <a:latin typeface="Arial" panose="020B0604020202020204" pitchFamily="34" charset="0"/>
            </a:endParaRPr>
          </a:p>
        </p:txBody>
      </p:sp>
      <p:grpSp>
        <p:nvGrpSpPr>
          <p:cNvPr id="10" name="Group 9">
            <a:extLst>
              <a:ext uri="{FF2B5EF4-FFF2-40B4-BE49-F238E27FC236}">
                <a16:creationId xmlns:a16="http://schemas.microsoft.com/office/drawing/2014/main" id="{16A366E5-A828-4A96-8F80-F9C34E1D3317}"/>
              </a:ext>
            </a:extLst>
          </p:cNvPr>
          <p:cNvGrpSpPr/>
          <p:nvPr/>
        </p:nvGrpSpPr>
        <p:grpSpPr>
          <a:xfrm>
            <a:off x="5631707" y="718700"/>
            <a:ext cx="3830127" cy="2877089"/>
            <a:chOff x="0" y="0"/>
            <a:chExt cx="2829181" cy="1757658"/>
          </a:xfrm>
        </p:grpSpPr>
        <p:sp>
          <p:nvSpPr>
            <p:cNvPr id="11" name="Rectangle 10">
              <a:extLst>
                <a:ext uri="{FF2B5EF4-FFF2-40B4-BE49-F238E27FC236}">
                  <a16:creationId xmlns:a16="http://schemas.microsoft.com/office/drawing/2014/main" id="{36118324-D4A5-468B-8961-55995A7714F7}"/>
                </a:ext>
              </a:extLst>
            </p:cNvPr>
            <p:cNvSpPr/>
            <p:nvPr/>
          </p:nvSpPr>
          <p:spPr>
            <a:xfrm rot="-5399999">
              <a:off x="-231421" y="678950"/>
              <a:ext cx="580490" cy="117647"/>
            </a:xfrm>
            <a:prstGeom prst="rect">
              <a:avLst/>
            </a:prstGeom>
            <a:ln>
              <a:noFill/>
            </a:ln>
          </p:spPr>
          <p:txBody>
            <a:bodyPr vert="horz" lIns="0" tIns="0" rIns="0" bIns="0" rtlCol="0">
              <a:noAutofit/>
            </a:bodyPr>
            <a:lstStyle/>
            <a:p>
              <a:pPr>
                <a:lnSpc>
                  <a:spcPct val="107000"/>
                </a:lnSpc>
                <a:spcAft>
                  <a:spcPts val="800"/>
                </a:spcAft>
              </a:pPr>
              <a:r>
                <a:rPr lang="en-US" sz="750">
                  <a:solidFill>
                    <a:srgbClr val="181717"/>
                  </a:solidFill>
                  <a:effectLst/>
                  <a:latin typeface="Calibri" panose="020F0502020204030204" pitchFamily="34" charset="0"/>
                  <a:ea typeface="Calibri" panose="020F0502020204030204" pitchFamily="34" charset="0"/>
                </a:rPr>
                <a:t>Pressure,</a:t>
              </a:r>
              <a:r>
                <a:rPr lang="en-US" sz="750" spc="-165">
                  <a:solidFill>
                    <a:srgbClr val="181717"/>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12" name="Rectangle 11">
              <a:extLst>
                <a:ext uri="{FF2B5EF4-FFF2-40B4-BE49-F238E27FC236}">
                  <a16:creationId xmlns:a16="http://schemas.microsoft.com/office/drawing/2014/main" id="{F0A4C50D-3CF0-4B50-A6B3-0B1F1472043B}"/>
                </a:ext>
              </a:extLst>
            </p:cNvPr>
            <p:cNvSpPr/>
            <p:nvPr/>
          </p:nvSpPr>
          <p:spPr>
            <a:xfrm rot="-5399999">
              <a:off x="20669" y="494572"/>
              <a:ext cx="76309" cy="117647"/>
            </a:xfrm>
            <a:prstGeom prst="rect">
              <a:avLst/>
            </a:prstGeom>
            <a:ln>
              <a:noFill/>
            </a:ln>
          </p:spPr>
          <p:txBody>
            <a:bodyPr vert="horz" lIns="0" tIns="0" rIns="0" bIns="0" rtlCol="0">
              <a:noAutofit/>
            </a:bodyPr>
            <a:lstStyle/>
            <a:p>
              <a:pPr>
                <a:lnSpc>
                  <a:spcPct val="107000"/>
                </a:lnSpc>
                <a:spcAft>
                  <a:spcPts val="800"/>
                </a:spcAft>
              </a:pPr>
              <a:r>
                <a:rPr lang="en-US" sz="750" i="1">
                  <a:solidFill>
                    <a:srgbClr val="181717"/>
                  </a:solidFill>
                  <a:effectLst/>
                  <a:latin typeface="Calibri" panose="020F0502020204030204" pitchFamily="34" charset="0"/>
                  <a:ea typeface="Calibri" panose="020F0502020204030204" pitchFamily="34" charset="0"/>
                </a:rPr>
                <a:t>p</a:t>
              </a:r>
              <a:endParaRPr lang="en-US" sz="1100">
                <a:solidFill>
                  <a:srgbClr val="000000"/>
                </a:solidFill>
                <a:effectLst/>
                <a:latin typeface="Calibri" panose="020F0502020204030204" pitchFamily="34" charset="0"/>
                <a:ea typeface="Calibri" panose="020F0502020204030204" pitchFamily="34" charset="0"/>
              </a:endParaRPr>
            </a:p>
          </p:txBody>
        </p:sp>
        <p:sp>
          <p:nvSpPr>
            <p:cNvPr id="13" name="Rectangle 12">
              <a:extLst>
                <a:ext uri="{FF2B5EF4-FFF2-40B4-BE49-F238E27FC236}">
                  <a16:creationId xmlns:a16="http://schemas.microsoft.com/office/drawing/2014/main" id="{C9644305-0A8F-421A-AEF2-84CE2EDCA6CA}"/>
                </a:ext>
              </a:extLst>
            </p:cNvPr>
            <p:cNvSpPr/>
            <p:nvPr/>
          </p:nvSpPr>
          <p:spPr>
            <a:xfrm>
              <a:off x="1138129" y="1640011"/>
              <a:ext cx="783687" cy="117647"/>
            </a:xfrm>
            <a:prstGeom prst="rect">
              <a:avLst/>
            </a:prstGeom>
            <a:ln>
              <a:noFill/>
            </a:ln>
          </p:spPr>
          <p:txBody>
            <a:bodyPr vert="horz" lIns="0" tIns="0" rIns="0" bIns="0" rtlCol="0">
              <a:noAutofit/>
            </a:bodyPr>
            <a:lstStyle/>
            <a:p>
              <a:pPr>
                <a:lnSpc>
                  <a:spcPct val="107000"/>
                </a:lnSpc>
                <a:spcAft>
                  <a:spcPts val="800"/>
                </a:spcAft>
              </a:pPr>
              <a:r>
                <a:rPr lang="en-US" sz="750">
                  <a:solidFill>
                    <a:srgbClr val="181717"/>
                  </a:solidFill>
                  <a:effectLst/>
                  <a:latin typeface="Calibri" panose="020F0502020204030204" pitchFamily="34" charset="0"/>
                  <a:ea typeface="Calibri" panose="020F0502020204030204" pitchFamily="34" charset="0"/>
                </a:rPr>
                <a:t>Temperature,</a:t>
              </a:r>
              <a:endParaRPr lang="en-US" sz="1100">
                <a:solidFill>
                  <a:srgbClr val="000000"/>
                </a:solidFill>
                <a:effectLst/>
                <a:latin typeface="Calibri" panose="020F0502020204030204" pitchFamily="34" charset="0"/>
                <a:ea typeface="Calibri" panose="020F0502020204030204" pitchFamily="34" charset="0"/>
              </a:endParaRPr>
            </a:p>
          </p:txBody>
        </p:sp>
        <p:sp>
          <p:nvSpPr>
            <p:cNvPr id="14" name="Rectangle 13">
              <a:extLst>
                <a:ext uri="{FF2B5EF4-FFF2-40B4-BE49-F238E27FC236}">
                  <a16:creationId xmlns:a16="http://schemas.microsoft.com/office/drawing/2014/main" id="{783BA20A-68DF-428F-B3A2-A6B1233D90F4}"/>
                </a:ext>
              </a:extLst>
            </p:cNvPr>
            <p:cNvSpPr/>
            <p:nvPr/>
          </p:nvSpPr>
          <p:spPr>
            <a:xfrm>
              <a:off x="1727367" y="1640011"/>
              <a:ext cx="88560" cy="117647"/>
            </a:xfrm>
            <a:prstGeom prst="rect">
              <a:avLst/>
            </a:prstGeom>
            <a:ln>
              <a:noFill/>
            </a:ln>
          </p:spPr>
          <p:txBody>
            <a:bodyPr vert="horz" lIns="0" tIns="0" rIns="0" bIns="0" rtlCol="0">
              <a:noAutofit/>
            </a:bodyPr>
            <a:lstStyle/>
            <a:p>
              <a:pPr>
                <a:lnSpc>
                  <a:spcPct val="107000"/>
                </a:lnSpc>
                <a:spcAft>
                  <a:spcPts val="800"/>
                </a:spcAft>
              </a:pPr>
              <a:r>
                <a:rPr lang="en-US" sz="750" i="1" spc="-95">
                  <a:solidFill>
                    <a:srgbClr val="181717"/>
                  </a:solidFill>
                  <a:effectLst/>
                  <a:latin typeface="Calibri" panose="020F0502020204030204" pitchFamily="34" charset="0"/>
                  <a:ea typeface="Calibri" panose="020F0502020204030204" pitchFamily="34" charset="0"/>
                </a:rPr>
                <a:t> </a:t>
              </a:r>
              <a:r>
                <a:rPr lang="en-US" sz="750" i="1" spc="-135">
                  <a:solidFill>
                    <a:srgbClr val="181717"/>
                  </a:solidFill>
                  <a:effectLst/>
                  <a:latin typeface="Calibri" panose="020F0502020204030204" pitchFamily="34" charset="0"/>
                  <a:ea typeface="Calibri" panose="020F0502020204030204" pitchFamily="34" charset="0"/>
                </a:rPr>
                <a:t>T</a:t>
              </a:r>
              <a:endParaRPr lang="en-US" sz="1100">
                <a:solidFill>
                  <a:srgbClr val="000000"/>
                </a:solidFill>
                <a:effectLst/>
                <a:latin typeface="Calibri" panose="020F0502020204030204" pitchFamily="34" charset="0"/>
                <a:ea typeface="Calibri" panose="020F0502020204030204" pitchFamily="34" charset="0"/>
              </a:endParaRPr>
            </a:p>
          </p:txBody>
        </p:sp>
        <p:sp>
          <p:nvSpPr>
            <p:cNvPr id="15" name="Rectangle 14">
              <a:extLst>
                <a:ext uri="{FF2B5EF4-FFF2-40B4-BE49-F238E27FC236}">
                  <a16:creationId xmlns:a16="http://schemas.microsoft.com/office/drawing/2014/main" id="{0B79E42E-4370-4557-8286-F6111B104693}"/>
                </a:ext>
              </a:extLst>
            </p:cNvPr>
            <p:cNvSpPr/>
            <p:nvPr/>
          </p:nvSpPr>
          <p:spPr>
            <a:xfrm>
              <a:off x="51029" y="1485917"/>
              <a:ext cx="69439" cy="117647"/>
            </a:xfrm>
            <a:prstGeom prst="rect">
              <a:avLst/>
            </a:prstGeom>
            <a:ln>
              <a:noFill/>
            </a:ln>
          </p:spPr>
          <p:txBody>
            <a:bodyPr vert="horz" lIns="0" tIns="0" rIns="0" bIns="0" rtlCol="0">
              <a:noAutofit/>
            </a:bodyPr>
            <a:lstStyle/>
            <a:p>
              <a:pPr>
                <a:lnSpc>
                  <a:spcPct val="107000"/>
                </a:lnSpc>
                <a:spcAft>
                  <a:spcPts val="800"/>
                </a:spcAft>
              </a:pPr>
              <a:r>
                <a:rPr lang="en-US" sz="750">
                  <a:solidFill>
                    <a:srgbClr val="181717"/>
                  </a:solidFill>
                  <a:effectLst/>
                  <a:latin typeface="Calibri" panose="020F0502020204030204" pitchFamily="34" charset="0"/>
                  <a:ea typeface="Calibri" panose="020F0502020204030204" pitchFamily="34" charset="0"/>
                </a:rPr>
                <a:t>0</a:t>
              </a:r>
              <a:endParaRPr lang="en-US" sz="1100">
                <a:solidFill>
                  <a:srgbClr val="000000"/>
                </a:solidFill>
                <a:effectLst/>
                <a:latin typeface="Calibri" panose="020F0502020204030204" pitchFamily="34" charset="0"/>
                <a:ea typeface="Calibri" panose="020F0502020204030204" pitchFamily="34" charset="0"/>
              </a:endParaRPr>
            </a:p>
          </p:txBody>
        </p:sp>
        <p:sp>
          <p:nvSpPr>
            <p:cNvPr id="16" name="Rectangle 15">
              <a:extLst>
                <a:ext uri="{FF2B5EF4-FFF2-40B4-BE49-F238E27FC236}">
                  <a16:creationId xmlns:a16="http://schemas.microsoft.com/office/drawing/2014/main" id="{735D80B9-78A9-4B82-B76C-FD8C794D9D08}"/>
                </a:ext>
              </a:extLst>
            </p:cNvPr>
            <p:cNvSpPr/>
            <p:nvPr/>
          </p:nvSpPr>
          <p:spPr>
            <a:xfrm>
              <a:off x="94693" y="1580017"/>
              <a:ext cx="69439" cy="117647"/>
            </a:xfrm>
            <a:prstGeom prst="rect">
              <a:avLst/>
            </a:prstGeom>
            <a:ln>
              <a:noFill/>
            </a:ln>
          </p:spPr>
          <p:txBody>
            <a:bodyPr vert="horz" lIns="0" tIns="0" rIns="0" bIns="0" rtlCol="0">
              <a:noAutofit/>
            </a:bodyPr>
            <a:lstStyle/>
            <a:p>
              <a:pPr>
                <a:lnSpc>
                  <a:spcPct val="107000"/>
                </a:lnSpc>
                <a:spcAft>
                  <a:spcPts val="800"/>
                </a:spcAft>
              </a:pPr>
              <a:r>
                <a:rPr lang="en-US" sz="750">
                  <a:solidFill>
                    <a:srgbClr val="181717"/>
                  </a:solidFill>
                  <a:effectLst/>
                  <a:latin typeface="Calibri" panose="020F0502020204030204" pitchFamily="34" charset="0"/>
                  <a:ea typeface="Calibri" panose="020F0502020204030204" pitchFamily="34" charset="0"/>
                </a:rPr>
                <a:t>0</a:t>
              </a:r>
              <a:endParaRPr lang="en-US" sz="1100">
                <a:solidFill>
                  <a:srgbClr val="000000"/>
                </a:solidFill>
                <a:effectLst/>
                <a:latin typeface="Calibri" panose="020F0502020204030204" pitchFamily="34" charset="0"/>
                <a:ea typeface="Calibri" panose="020F0502020204030204" pitchFamily="34" charset="0"/>
              </a:endParaRPr>
            </a:p>
          </p:txBody>
        </p:sp>
        <p:sp>
          <p:nvSpPr>
            <p:cNvPr id="17" name="Shape 1254">
              <a:extLst>
                <a:ext uri="{FF2B5EF4-FFF2-40B4-BE49-F238E27FC236}">
                  <a16:creationId xmlns:a16="http://schemas.microsoft.com/office/drawing/2014/main" id="{DE543BD6-E58F-4880-AE95-D1BAA7B164EB}"/>
                </a:ext>
              </a:extLst>
            </p:cNvPr>
            <p:cNvSpPr/>
            <p:nvPr/>
          </p:nvSpPr>
          <p:spPr>
            <a:xfrm>
              <a:off x="133974" y="13"/>
              <a:ext cx="2695194" cy="1558786"/>
            </a:xfrm>
            <a:custGeom>
              <a:avLst/>
              <a:gdLst/>
              <a:ahLst/>
              <a:cxnLst/>
              <a:rect l="0" t="0" r="0" b="0"/>
              <a:pathLst>
                <a:path w="2695194" h="1558786">
                  <a:moveTo>
                    <a:pt x="0" y="0"/>
                  </a:moveTo>
                  <a:lnTo>
                    <a:pt x="2695194" y="0"/>
                  </a:lnTo>
                  <a:lnTo>
                    <a:pt x="2695194" y="1558786"/>
                  </a:lnTo>
                  <a:lnTo>
                    <a:pt x="0" y="1558786"/>
                  </a:lnTo>
                  <a:close/>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18" name="Shape 1256">
              <a:extLst>
                <a:ext uri="{FF2B5EF4-FFF2-40B4-BE49-F238E27FC236}">
                  <a16:creationId xmlns:a16="http://schemas.microsoft.com/office/drawing/2014/main" id="{F3A76AA1-1DA2-4E03-87AA-14C84F953B2B}"/>
                </a:ext>
              </a:extLst>
            </p:cNvPr>
            <p:cNvSpPr/>
            <p:nvPr/>
          </p:nvSpPr>
          <p:spPr>
            <a:xfrm>
              <a:off x="133974" y="1169086"/>
              <a:ext cx="2695207" cy="0"/>
            </a:xfrm>
            <a:custGeom>
              <a:avLst/>
              <a:gdLst/>
              <a:ahLst/>
              <a:cxnLst/>
              <a:rect l="0" t="0" r="0" b="0"/>
              <a:pathLst>
                <a:path w="2695207">
                  <a:moveTo>
                    <a:pt x="0" y="0"/>
                  </a:moveTo>
                  <a:lnTo>
                    <a:pt x="2695207" y="0"/>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19" name="Shape 1257">
              <a:extLst>
                <a:ext uri="{FF2B5EF4-FFF2-40B4-BE49-F238E27FC236}">
                  <a16:creationId xmlns:a16="http://schemas.microsoft.com/office/drawing/2014/main" id="{8E0BED36-7090-4C82-848B-9BDA65E965F8}"/>
                </a:ext>
              </a:extLst>
            </p:cNvPr>
            <p:cNvSpPr/>
            <p:nvPr/>
          </p:nvSpPr>
          <p:spPr>
            <a:xfrm>
              <a:off x="133974" y="779399"/>
              <a:ext cx="2695207" cy="0"/>
            </a:xfrm>
            <a:custGeom>
              <a:avLst/>
              <a:gdLst/>
              <a:ahLst/>
              <a:cxnLst/>
              <a:rect l="0" t="0" r="0" b="0"/>
              <a:pathLst>
                <a:path w="2695207">
                  <a:moveTo>
                    <a:pt x="0" y="0"/>
                  </a:moveTo>
                  <a:lnTo>
                    <a:pt x="2695207" y="0"/>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20" name="Shape 1258">
              <a:extLst>
                <a:ext uri="{FF2B5EF4-FFF2-40B4-BE49-F238E27FC236}">
                  <a16:creationId xmlns:a16="http://schemas.microsoft.com/office/drawing/2014/main" id="{CE3A835A-5732-4534-8329-DF70734FB4A9}"/>
                </a:ext>
              </a:extLst>
            </p:cNvPr>
            <p:cNvSpPr/>
            <p:nvPr/>
          </p:nvSpPr>
          <p:spPr>
            <a:xfrm>
              <a:off x="133974" y="389712"/>
              <a:ext cx="2695207" cy="0"/>
            </a:xfrm>
            <a:custGeom>
              <a:avLst/>
              <a:gdLst/>
              <a:ahLst/>
              <a:cxnLst/>
              <a:rect l="0" t="0" r="0" b="0"/>
              <a:pathLst>
                <a:path w="2695207">
                  <a:moveTo>
                    <a:pt x="0" y="0"/>
                  </a:moveTo>
                  <a:lnTo>
                    <a:pt x="2695207" y="0"/>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21" name="Shape 1259">
              <a:extLst>
                <a:ext uri="{FF2B5EF4-FFF2-40B4-BE49-F238E27FC236}">
                  <a16:creationId xmlns:a16="http://schemas.microsoft.com/office/drawing/2014/main" id="{2C30F1F8-7569-4B1A-A41B-038DBDCE282E}"/>
                </a:ext>
              </a:extLst>
            </p:cNvPr>
            <p:cNvSpPr/>
            <p:nvPr/>
          </p:nvSpPr>
          <p:spPr>
            <a:xfrm>
              <a:off x="2290269" y="13"/>
              <a:ext cx="0" cy="1558786"/>
            </a:xfrm>
            <a:custGeom>
              <a:avLst/>
              <a:gdLst/>
              <a:ahLst/>
              <a:cxnLst/>
              <a:rect l="0" t="0" r="0" b="0"/>
              <a:pathLst>
                <a:path h="1558786">
                  <a:moveTo>
                    <a:pt x="0" y="0"/>
                  </a:moveTo>
                  <a:lnTo>
                    <a:pt x="0" y="1558786"/>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22" name="Shape 1260">
              <a:extLst>
                <a:ext uri="{FF2B5EF4-FFF2-40B4-BE49-F238E27FC236}">
                  <a16:creationId xmlns:a16="http://schemas.microsoft.com/office/drawing/2014/main" id="{9F0F799C-F5E9-43D0-9DA2-5308D74E6D0E}"/>
                </a:ext>
              </a:extLst>
            </p:cNvPr>
            <p:cNvSpPr/>
            <p:nvPr/>
          </p:nvSpPr>
          <p:spPr>
            <a:xfrm>
              <a:off x="1751358" y="13"/>
              <a:ext cx="0" cy="1558786"/>
            </a:xfrm>
            <a:custGeom>
              <a:avLst/>
              <a:gdLst/>
              <a:ahLst/>
              <a:cxnLst/>
              <a:rect l="0" t="0" r="0" b="0"/>
              <a:pathLst>
                <a:path h="1558786">
                  <a:moveTo>
                    <a:pt x="0" y="0"/>
                  </a:moveTo>
                  <a:lnTo>
                    <a:pt x="0" y="1558786"/>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23" name="Shape 1261">
              <a:extLst>
                <a:ext uri="{FF2B5EF4-FFF2-40B4-BE49-F238E27FC236}">
                  <a16:creationId xmlns:a16="http://schemas.microsoft.com/office/drawing/2014/main" id="{27D05DE4-745C-4370-8F7B-9683ABE26622}"/>
                </a:ext>
              </a:extLst>
            </p:cNvPr>
            <p:cNvSpPr/>
            <p:nvPr/>
          </p:nvSpPr>
          <p:spPr>
            <a:xfrm>
              <a:off x="1211811" y="13"/>
              <a:ext cx="0" cy="1558786"/>
            </a:xfrm>
            <a:custGeom>
              <a:avLst/>
              <a:gdLst/>
              <a:ahLst/>
              <a:cxnLst/>
              <a:rect l="0" t="0" r="0" b="0"/>
              <a:pathLst>
                <a:path h="1558786">
                  <a:moveTo>
                    <a:pt x="0" y="0"/>
                  </a:moveTo>
                  <a:lnTo>
                    <a:pt x="0" y="1558786"/>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24" name="Shape 1262">
              <a:extLst>
                <a:ext uri="{FF2B5EF4-FFF2-40B4-BE49-F238E27FC236}">
                  <a16:creationId xmlns:a16="http://schemas.microsoft.com/office/drawing/2014/main" id="{E6263EF0-B37D-4602-8ED1-252F8C80C826}"/>
                </a:ext>
              </a:extLst>
            </p:cNvPr>
            <p:cNvSpPr/>
            <p:nvPr/>
          </p:nvSpPr>
          <p:spPr>
            <a:xfrm>
              <a:off x="672874" y="13"/>
              <a:ext cx="0" cy="1558786"/>
            </a:xfrm>
            <a:custGeom>
              <a:avLst/>
              <a:gdLst/>
              <a:ahLst/>
              <a:cxnLst/>
              <a:rect l="0" t="0" r="0" b="0"/>
              <a:pathLst>
                <a:path h="1558786">
                  <a:moveTo>
                    <a:pt x="0" y="0"/>
                  </a:moveTo>
                  <a:lnTo>
                    <a:pt x="0" y="1558786"/>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25" name="Shape 1263">
              <a:extLst>
                <a:ext uri="{FF2B5EF4-FFF2-40B4-BE49-F238E27FC236}">
                  <a16:creationId xmlns:a16="http://schemas.microsoft.com/office/drawing/2014/main" id="{3AB00E40-D586-47BC-ACCB-55C7B1EBD492}"/>
                </a:ext>
              </a:extLst>
            </p:cNvPr>
            <p:cNvSpPr/>
            <p:nvPr/>
          </p:nvSpPr>
          <p:spPr>
            <a:xfrm>
              <a:off x="133974" y="13"/>
              <a:ext cx="2695194" cy="1558785"/>
            </a:xfrm>
            <a:custGeom>
              <a:avLst/>
              <a:gdLst/>
              <a:ahLst/>
              <a:cxnLst/>
              <a:rect l="0" t="0" r="0" b="0"/>
              <a:pathLst>
                <a:path w="2695194" h="1558785">
                  <a:moveTo>
                    <a:pt x="0" y="0"/>
                  </a:moveTo>
                  <a:lnTo>
                    <a:pt x="0" y="1558785"/>
                  </a:lnTo>
                  <a:lnTo>
                    <a:pt x="2695194" y="1558785"/>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26" name="Rectangle 25">
              <a:extLst>
                <a:ext uri="{FF2B5EF4-FFF2-40B4-BE49-F238E27FC236}">
                  <a16:creationId xmlns:a16="http://schemas.microsoft.com/office/drawing/2014/main" id="{A3E5BD77-BE1B-4B08-959C-AFF8B3A115CE}"/>
                </a:ext>
              </a:extLst>
            </p:cNvPr>
            <p:cNvSpPr/>
            <p:nvPr/>
          </p:nvSpPr>
          <p:spPr>
            <a:xfrm>
              <a:off x="1424527" y="618759"/>
              <a:ext cx="703247"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Decreasing</a:t>
              </a:r>
              <a:endParaRPr lang="en-US" sz="1100">
                <a:solidFill>
                  <a:srgbClr val="000000"/>
                </a:solidFill>
                <a:effectLst/>
                <a:latin typeface="Calibri" panose="020F0502020204030204" pitchFamily="34" charset="0"/>
                <a:ea typeface="Calibri" panose="020F0502020204030204" pitchFamily="34" charset="0"/>
              </a:endParaRPr>
            </a:p>
          </p:txBody>
        </p:sp>
        <p:sp>
          <p:nvSpPr>
            <p:cNvPr id="27" name="Rectangle 26">
              <a:extLst>
                <a:ext uri="{FF2B5EF4-FFF2-40B4-BE49-F238E27FC236}">
                  <a16:creationId xmlns:a16="http://schemas.microsoft.com/office/drawing/2014/main" id="{6B618818-D516-41BC-A062-0CDAA056FABB}"/>
                </a:ext>
              </a:extLst>
            </p:cNvPr>
            <p:cNvSpPr/>
            <p:nvPr/>
          </p:nvSpPr>
          <p:spPr>
            <a:xfrm>
              <a:off x="1424527" y="743952"/>
              <a:ext cx="545786"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volume,</a:t>
              </a:r>
              <a:r>
                <a:rPr lang="en-US" sz="800" spc="40">
                  <a:solidFill>
                    <a:srgbClr val="181717"/>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28" name="Rectangle 27">
              <a:extLst>
                <a:ext uri="{FF2B5EF4-FFF2-40B4-BE49-F238E27FC236}">
                  <a16:creationId xmlns:a16="http://schemas.microsoft.com/office/drawing/2014/main" id="{0D45B058-8011-4110-A4DA-CD6DFDC78123}"/>
                </a:ext>
              </a:extLst>
            </p:cNvPr>
            <p:cNvSpPr/>
            <p:nvPr/>
          </p:nvSpPr>
          <p:spPr>
            <a:xfrm>
              <a:off x="1834892" y="743952"/>
              <a:ext cx="88855" cy="125490"/>
            </a:xfrm>
            <a:prstGeom prst="rect">
              <a:avLst/>
            </a:prstGeom>
            <a:ln>
              <a:noFill/>
            </a:ln>
          </p:spPr>
          <p:txBody>
            <a:bodyPr vert="horz" lIns="0" tIns="0" rIns="0" bIns="0" rtlCol="0">
              <a:noAutofit/>
            </a:bodyPr>
            <a:lstStyle/>
            <a:p>
              <a:pPr>
                <a:lnSpc>
                  <a:spcPct val="107000"/>
                </a:lnSpc>
                <a:spcAft>
                  <a:spcPts val="800"/>
                </a:spcAft>
              </a:pPr>
              <a:r>
                <a:rPr lang="en-US" sz="800" i="1">
                  <a:solidFill>
                    <a:srgbClr val="181717"/>
                  </a:solidFill>
                  <a:effectLst/>
                  <a:latin typeface="Calibri" panose="020F0502020204030204" pitchFamily="34" charset="0"/>
                  <a:ea typeface="Calibri" panose="020F0502020204030204" pitchFamily="34" charset="0"/>
                </a:rPr>
                <a:t>V</a:t>
              </a:r>
              <a:endParaRPr lang="en-US" sz="1100">
                <a:solidFill>
                  <a:srgbClr val="000000"/>
                </a:solidFill>
                <a:effectLst/>
                <a:latin typeface="Calibri" panose="020F0502020204030204" pitchFamily="34" charset="0"/>
                <a:ea typeface="Calibri" panose="020F0502020204030204" pitchFamily="34" charset="0"/>
              </a:endParaRPr>
            </a:p>
          </p:txBody>
        </p:sp>
        <p:sp>
          <p:nvSpPr>
            <p:cNvPr id="29" name="Shape 1267">
              <a:extLst>
                <a:ext uri="{FF2B5EF4-FFF2-40B4-BE49-F238E27FC236}">
                  <a16:creationId xmlns:a16="http://schemas.microsoft.com/office/drawing/2014/main" id="{441A6576-5B9E-4777-A042-AE3D602F5F52}"/>
                </a:ext>
              </a:extLst>
            </p:cNvPr>
            <p:cNvSpPr/>
            <p:nvPr/>
          </p:nvSpPr>
          <p:spPr>
            <a:xfrm>
              <a:off x="133974" y="1192378"/>
              <a:ext cx="380187" cy="366420"/>
            </a:xfrm>
            <a:custGeom>
              <a:avLst/>
              <a:gdLst/>
              <a:ahLst/>
              <a:cxnLst/>
              <a:rect l="0" t="0" r="0" b="0"/>
              <a:pathLst>
                <a:path w="380187" h="366420">
                  <a:moveTo>
                    <a:pt x="0" y="366420"/>
                  </a:moveTo>
                  <a:lnTo>
                    <a:pt x="380187" y="0"/>
                  </a:lnTo>
                </a:path>
              </a:pathLst>
            </a:custGeom>
            <a:ln w="6261" cap="rnd">
              <a:custDash>
                <a:ds d="1" sp="98585"/>
              </a:custDash>
              <a:miter lim="100000"/>
            </a:ln>
          </p:spPr>
          <p:style>
            <a:lnRef idx="1">
              <a:srgbClr val="742A42"/>
            </a:lnRef>
            <a:fillRef idx="0">
              <a:srgbClr val="000000">
                <a:alpha val="0"/>
              </a:srgbClr>
            </a:fillRef>
            <a:effectRef idx="0">
              <a:scrgbClr r="0" g="0" b="0"/>
            </a:effectRef>
            <a:fontRef idx="none"/>
          </p:style>
          <p:txBody>
            <a:bodyPr/>
            <a:lstStyle/>
            <a:p>
              <a:endParaRPr lang="en-US"/>
            </a:p>
          </p:txBody>
        </p:sp>
        <p:sp>
          <p:nvSpPr>
            <p:cNvPr id="30" name="Shape 1268">
              <a:extLst>
                <a:ext uri="{FF2B5EF4-FFF2-40B4-BE49-F238E27FC236}">
                  <a16:creationId xmlns:a16="http://schemas.microsoft.com/office/drawing/2014/main" id="{D7EFC617-41FD-4B6C-BA2D-A8B66ADC8905}"/>
                </a:ext>
              </a:extLst>
            </p:cNvPr>
            <p:cNvSpPr/>
            <p:nvPr/>
          </p:nvSpPr>
          <p:spPr>
            <a:xfrm>
              <a:off x="133974" y="1220686"/>
              <a:ext cx="483514" cy="338112"/>
            </a:xfrm>
            <a:custGeom>
              <a:avLst/>
              <a:gdLst/>
              <a:ahLst/>
              <a:cxnLst/>
              <a:rect l="0" t="0" r="0" b="0"/>
              <a:pathLst>
                <a:path w="483514" h="338112">
                  <a:moveTo>
                    <a:pt x="0" y="338112"/>
                  </a:moveTo>
                  <a:lnTo>
                    <a:pt x="483514" y="0"/>
                  </a:lnTo>
                </a:path>
              </a:pathLst>
            </a:custGeom>
            <a:ln w="6261" cap="rnd">
              <a:custDash>
                <a:ds d="1" sp="98585"/>
              </a:custDash>
              <a:miter lim="100000"/>
            </a:ln>
          </p:spPr>
          <p:style>
            <a:lnRef idx="1">
              <a:srgbClr val="792C4A"/>
            </a:lnRef>
            <a:fillRef idx="0">
              <a:srgbClr val="000000">
                <a:alpha val="0"/>
              </a:srgbClr>
            </a:fillRef>
            <a:effectRef idx="0">
              <a:scrgbClr r="0" g="0" b="0"/>
            </a:effectRef>
            <a:fontRef idx="none"/>
          </p:style>
          <p:txBody>
            <a:bodyPr/>
            <a:lstStyle/>
            <a:p>
              <a:endParaRPr lang="en-US"/>
            </a:p>
          </p:txBody>
        </p:sp>
        <p:sp>
          <p:nvSpPr>
            <p:cNvPr id="31" name="Shape 1269">
              <a:extLst>
                <a:ext uri="{FF2B5EF4-FFF2-40B4-BE49-F238E27FC236}">
                  <a16:creationId xmlns:a16="http://schemas.microsoft.com/office/drawing/2014/main" id="{56951760-CAAC-4553-BA35-C51ED27EE7A5}"/>
                </a:ext>
              </a:extLst>
            </p:cNvPr>
            <p:cNvSpPr/>
            <p:nvPr/>
          </p:nvSpPr>
          <p:spPr>
            <a:xfrm>
              <a:off x="133974" y="1306449"/>
              <a:ext cx="541744" cy="252349"/>
            </a:xfrm>
            <a:custGeom>
              <a:avLst/>
              <a:gdLst/>
              <a:ahLst/>
              <a:cxnLst/>
              <a:rect l="0" t="0" r="0" b="0"/>
              <a:pathLst>
                <a:path w="541744" h="252349">
                  <a:moveTo>
                    <a:pt x="0" y="252349"/>
                  </a:moveTo>
                  <a:lnTo>
                    <a:pt x="541744" y="0"/>
                  </a:lnTo>
                </a:path>
              </a:pathLst>
            </a:custGeom>
            <a:ln w="6261" cap="rnd">
              <a:custDash>
                <a:ds d="1" sp="98585"/>
              </a:custDash>
              <a:miter lim="100000"/>
            </a:ln>
          </p:spPr>
          <p:style>
            <a:lnRef idx="1">
              <a:srgbClr val="26708E"/>
            </a:lnRef>
            <a:fillRef idx="0">
              <a:srgbClr val="000000">
                <a:alpha val="0"/>
              </a:srgbClr>
            </a:fillRef>
            <a:effectRef idx="0">
              <a:scrgbClr r="0" g="0" b="0"/>
            </a:effectRef>
            <a:fontRef idx="none"/>
          </p:style>
          <p:txBody>
            <a:bodyPr/>
            <a:lstStyle/>
            <a:p>
              <a:endParaRPr lang="en-US"/>
            </a:p>
          </p:txBody>
        </p:sp>
        <p:sp>
          <p:nvSpPr>
            <p:cNvPr id="32" name="Shape 1270">
              <a:extLst>
                <a:ext uri="{FF2B5EF4-FFF2-40B4-BE49-F238E27FC236}">
                  <a16:creationId xmlns:a16="http://schemas.microsoft.com/office/drawing/2014/main" id="{91D07029-2972-47A9-91A9-E57E3ADC95AA}"/>
                </a:ext>
              </a:extLst>
            </p:cNvPr>
            <p:cNvSpPr/>
            <p:nvPr/>
          </p:nvSpPr>
          <p:spPr>
            <a:xfrm>
              <a:off x="133974" y="1409002"/>
              <a:ext cx="517995" cy="149796"/>
            </a:xfrm>
            <a:custGeom>
              <a:avLst/>
              <a:gdLst/>
              <a:ahLst/>
              <a:cxnLst/>
              <a:rect l="0" t="0" r="0" b="0"/>
              <a:pathLst>
                <a:path w="517995" h="149796">
                  <a:moveTo>
                    <a:pt x="0" y="149796"/>
                  </a:moveTo>
                  <a:lnTo>
                    <a:pt x="517995" y="0"/>
                  </a:lnTo>
                </a:path>
              </a:pathLst>
            </a:custGeom>
            <a:ln w="6261" cap="rnd">
              <a:custDash>
                <a:ds d="1" sp="98585"/>
              </a:custDash>
              <a:miter lim="100000"/>
            </a:ln>
          </p:spPr>
          <p:style>
            <a:lnRef idx="1">
              <a:srgbClr val="245877"/>
            </a:lnRef>
            <a:fillRef idx="0">
              <a:srgbClr val="000000">
                <a:alpha val="0"/>
              </a:srgbClr>
            </a:fillRef>
            <a:effectRef idx="0">
              <a:scrgbClr r="0" g="0" b="0"/>
            </a:effectRef>
            <a:fontRef idx="none"/>
          </p:style>
          <p:txBody>
            <a:bodyPr/>
            <a:lstStyle/>
            <a:p>
              <a:endParaRPr lang="en-US"/>
            </a:p>
          </p:txBody>
        </p:sp>
        <p:sp>
          <p:nvSpPr>
            <p:cNvPr id="33" name="Shape 1271">
              <a:extLst>
                <a:ext uri="{FF2B5EF4-FFF2-40B4-BE49-F238E27FC236}">
                  <a16:creationId xmlns:a16="http://schemas.microsoft.com/office/drawing/2014/main" id="{5F5498A9-3E37-4D08-BDE9-570BD3D6F965}"/>
                </a:ext>
              </a:extLst>
            </p:cNvPr>
            <p:cNvSpPr/>
            <p:nvPr/>
          </p:nvSpPr>
          <p:spPr>
            <a:xfrm>
              <a:off x="486780" y="0"/>
              <a:ext cx="1264577" cy="1218781"/>
            </a:xfrm>
            <a:custGeom>
              <a:avLst/>
              <a:gdLst/>
              <a:ahLst/>
              <a:cxnLst/>
              <a:rect l="0" t="0" r="0" b="0"/>
              <a:pathLst>
                <a:path w="1264577" h="1218781">
                  <a:moveTo>
                    <a:pt x="0" y="1218781"/>
                  </a:moveTo>
                  <a:lnTo>
                    <a:pt x="1264577" y="0"/>
                  </a:lnTo>
                </a:path>
              </a:pathLst>
            </a:custGeom>
            <a:ln w="6261" cap="flat">
              <a:miter lim="100000"/>
            </a:ln>
          </p:spPr>
          <p:style>
            <a:lnRef idx="1">
              <a:srgbClr val="6B2C63"/>
            </a:lnRef>
            <a:fillRef idx="0">
              <a:srgbClr val="000000">
                <a:alpha val="0"/>
              </a:srgbClr>
            </a:fillRef>
            <a:effectRef idx="0">
              <a:scrgbClr r="0" g="0" b="0"/>
            </a:effectRef>
            <a:fontRef idx="none"/>
          </p:style>
          <p:txBody>
            <a:bodyPr/>
            <a:lstStyle/>
            <a:p>
              <a:endParaRPr lang="en-US"/>
            </a:p>
          </p:txBody>
        </p:sp>
        <p:sp>
          <p:nvSpPr>
            <p:cNvPr id="34" name="Shape 1272">
              <a:extLst>
                <a:ext uri="{FF2B5EF4-FFF2-40B4-BE49-F238E27FC236}">
                  <a16:creationId xmlns:a16="http://schemas.microsoft.com/office/drawing/2014/main" id="{CAD5F3E8-D090-4811-88F6-A2E2882A5C26}"/>
                </a:ext>
              </a:extLst>
            </p:cNvPr>
            <p:cNvSpPr/>
            <p:nvPr/>
          </p:nvSpPr>
          <p:spPr>
            <a:xfrm>
              <a:off x="535980" y="0"/>
              <a:ext cx="1827136" cy="1277684"/>
            </a:xfrm>
            <a:custGeom>
              <a:avLst/>
              <a:gdLst/>
              <a:ahLst/>
              <a:cxnLst/>
              <a:rect l="0" t="0" r="0" b="0"/>
              <a:pathLst>
                <a:path w="1827136" h="1277684">
                  <a:moveTo>
                    <a:pt x="0" y="1277684"/>
                  </a:moveTo>
                  <a:lnTo>
                    <a:pt x="1827136" y="0"/>
                  </a:lnTo>
                </a:path>
              </a:pathLst>
            </a:custGeom>
            <a:ln w="6261" cap="flat">
              <a:miter lim="100000"/>
            </a:ln>
          </p:spPr>
          <p:style>
            <a:lnRef idx="1">
              <a:srgbClr val="6B2C63"/>
            </a:lnRef>
            <a:fillRef idx="0">
              <a:srgbClr val="000000">
                <a:alpha val="0"/>
              </a:srgbClr>
            </a:fillRef>
            <a:effectRef idx="0">
              <a:scrgbClr r="0" g="0" b="0"/>
            </a:effectRef>
            <a:fontRef idx="none"/>
          </p:style>
          <p:txBody>
            <a:bodyPr/>
            <a:lstStyle/>
            <a:p>
              <a:endParaRPr lang="en-US"/>
            </a:p>
          </p:txBody>
        </p:sp>
        <p:sp>
          <p:nvSpPr>
            <p:cNvPr id="35" name="Shape 1273">
              <a:extLst>
                <a:ext uri="{FF2B5EF4-FFF2-40B4-BE49-F238E27FC236}">
                  <a16:creationId xmlns:a16="http://schemas.microsoft.com/office/drawing/2014/main" id="{DBCA36B2-7108-4EBA-912D-0C3A941D0D8B}"/>
                </a:ext>
              </a:extLst>
            </p:cNvPr>
            <p:cNvSpPr/>
            <p:nvPr/>
          </p:nvSpPr>
          <p:spPr>
            <a:xfrm>
              <a:off x="629008" y="303301"/>
              <a:ext cx="2200161" cy="1024890"/>
            </a:xfrm>
            <a:custGeom>
              <a:avLst/>
              <a:gdLst/>
              <a:ahLst/>
              <a:cxnLst/>
              <a:rect l="0" t="0" r="0" b="0"/>
              <a:pathLst>
                <a:path w="2200161" h="1024890">
                  <a:moveTo>
                    <a:pt x="0" y="1024890"/>
                  </a:moveTo>
                  <a:lnTo>
                    <a:pt x="2200161" y="0"/>
                  </a:lnTo>
                </a:path>
              </a:pathLst>
            </a:custGeom>
            <a:ln w="6261" cap="flat">
              <a:miter lim="100000"/>
            </a:ln>
          </p:spPr>
          <p:style>
            <a:lnRef idx="1">
              <a:srgbClr val="6B2C63"/>
            </a:lnRef>
            <a:fillRef idx="0">
              <a:srgbClr val="000000">
                <a:alpha val="0"/>
              </a:srgbClr>
            </a:fillRef>
            <a:effectRef idx="0">
              <a:scrgbClr r="0" g="0" b="0"/>
            </a:effectRef>
            <a:fontRef idx="none"/>
          </p:style>
          <p:txBody>
            <a:bodyPr/>
            <a:lstStyle/>
            <a:p>
              <a:endParaRPr lang="en-US"/>
            </a:p>
          </p:txBody>
        </p:sp>
        <p:sp>
          <p:nvSpPr>
            <p:cNvPr id="36" name="Shape 1274">
              <a:extLst>
                <a:ext uri="{FF2B5EF4-FFF2-40B4-BE49-F238E27FC236}">
                  <a16:creationId xmlns:a16="http://schemas.microsoft.com/office/drawing/2014/main" id="{16D32076-D701-44E5-AB52-E5BDC433DE0B}"/>
                </a:ext>
              </a:extLst>
            </p:cNvPr>
            <p:cNvSpPr/>
            <p:nvPr/>
          </p:nvSpPr>
          <p:spPr>
            <a:xfrm>
              <a:off x="566028" y="779399"/>
              <a:ext cx="2263140" cy="654456"/>
            </a:xfrm>
            <a:custGeom>
              <a:avLst/>
              <a:gdLst/>
              <a:ahLst/>
              <a:cxnLst/>
              <a:rect l="0" t="0" r="0" b="0"/>
              <a:pathLst>
                <a:path w="2263140" h="654456">
                  <a:moveTo>
                    <a:pt x="0" y="654456"/>
                  </a:moveTo>
                  <a:lnTo>
                    <a:pt x="2263140" y="0"/>
                  </a:lnTo>
                  <a:close/>
                </a:path>
              </a:pathLst>
            </a:custGeom>
            <a:ln w="0" cap="rnd">
              <a:custDash>
                <a:ds d="1" sp="98585"/>
              </a:custDash>
              <a:miter lim="100000"/>
            </a:ln>
          </p:spPr>
          <p:style>
            <a:lnRef idx="0">
              <a:srgbClr val="000000">
                <a:alpha val="0"/>
              </a:srgbClr>
            </a:lnRef>
            <a:fillRef idx="1">
              <a:srgbClr val="1B6A62"/>
            </a:fillRef>
            <a:effectRef idx="0">
              <a:scrgbClr r="0" g="0" b="0"/>
            </a:effectRef>
            <a:fontRef idx="none"/>
          </p:style>
          <p:txBody>
            <a:bodyPr/>
            <a:lstStyle/>
            <a:p>
              <a:endParaRPr lang="en-US"/>
            </a:p>
          </p:txBody>
        </p:sp>
        <p:sp>
          <p:nvSpPr>
            <p:cNvPr id="37" name="Shape 1275">
              <a:extLst>
                <a:ext uri="{FF2B5EF4-FFF2-40B4-BE49-F238E27FC236}">
                  <a16:creationId xmlns:a16="http://schemas.microsoft.com/office/drawing/2014/main" id="{9C509B24-1449-4F1E-983A-3649F4C3B456}"/>
                </a:ext>
              </a:extLst>
            </p:cNvPr>
            <p:cNvSpPr/>
            <p:nvPr/>
          </p:nvSpPr>
          <p:spPr>
            <a:xfrm>
              <a:off x="566028" y="779399"/>
              <a:ext cx="2263140" cy="654456"/>
            </a:xfrm>
            <a:custGeom>
              <a:avLst/>
              <a:gdLst/>
              <a:ahLst/>
              <a:cxnLst/>
              <a:rect l="0" t="0" r="0" b="0"/>
              <a:pathLst>
                <a:path w="2263140" h="654456">
                  <a:moveTo>
                    <a:pt x="0" y="654456"/>
                  </a:moveTo>
                  <a:lnTo>
                    <a:pt x="2263140" y="0"/>
                  </a:lnTo>
                </a:path>
              </a:pathLst>
            </a:custGeom>
            <a:ln w="6261" cap="flat">
              <a:miter lim="100000"/>
            </a:ln>
          </p:spPr>
          <p:style>
            <a:lnRef idx="1">
              <a:srgbClr val="6B2C63"/>
            </a:lnRef>
            <a:fillRef idx="0">
              <a:srgbClr val="000000">
                <a:alpha val="0"/>
              </a:srgbClr>
            </a:fillRef>
            <a:effectRef idx="0">
              <a:scrgbClr r="0" g="0" b="0"/>
            </a:effectRef>
            <a:fontRef idx="none"/>
          </p:style>
          <p:txBody>
            <a:bodyPr/>
            <a:lstStyle/>
            <a:p>
              <a:endParaRPr lang="en-US"/>
            </a:p>
          </p:txBody>
        </p:sp>
        <p:sp>
          <p:nvSpPr>
            <p:cNvPr id="38" name="Rectangle 37">
              <a:extLst>
                <a:ext uri="{FF2B5EF4-FFF2-40B4-BE49-F238E27FC236}">
                  <a16:creationId xmlns:a16="http://schemas.microsoft.com/office/drawing/2014/main" id="{F8D311AD-9289-4A79-A2BB-4F4761C66801}"/>
                </a:ext>
              </a:extLst>
            </p:cNvPr>
            <p:cNvSpPr/>
            <p:nvPr/>
          </p:nvSpPr>
          <p:spPr>
            <a:xfrm rot="-5399999">
              <a:off x="-16586" y="1006815"/>
              <a:ext cx="791055" cy="117647"/>
            </a:xfrm>
            <a:prstGeom prst="rect">
              <a:avLst/>
            </a:prstGeom>
            <a:ln>
              <a:noFill/>
            </a:ln>
          </p:spPr>
          <p:txBody>
            <a:bodyPr vert="horz" lIns="0" tIns="0" rIns="0" bIns="0" rtlCol="0">
              <a:noAutofit/>
            </a:bodyPr>
            <a:lstStyle/>
            <a:p>
              <a:pPr>
                <a:lnSpc>
                  <a:spcPct val="107000"/>
                </a:lnSpc>
                <a:spcAft>
                  <a:spcPts val="800"/>
                </a:spcAft>
              </a:pPr>
              <a:r>
                <a:rPr lang="en-US" sz="750">
                  <a:solidFill>
                    <a:srgbClr val="181717"/>
                  </a:solidFill>
                  <a:effectLst/>
                  <a:latin typeface="Calibri" panose="020F0502020204030204" pitchFamily="34" charset="0"/>
                  <a:ea typeface="Calibri" panose="020F0502020204030204" pitchFamily="34" charset="0"/>
                </a:rPr>
                <a:t>Extrapolation</a:t>
              </a:r>
              <a:endParaRPr lang="en-US" sz="1100">
                <a:solidFill>
                  <a:srgbClr val="000000"/>
                </a:solidFill>
                <a:effectLst/>
                <a:latin typeface="Calibri" panose="020F0502020204030204" pitchFamily="34" charset="0"/>
                <a:ea typeface="Calibri" panose="020F0502020204030204" pitchFamily="34" charset="0"/>
              </a:endParaRPr>
            </a:p>
          </p:txBody>
        </p:sp>
        <p:sp>
          <p:nvSpPr>
            <p:cNvPr id="39" name="Shape 1277">
              <a:extLst>
                <a:ext uri="{FF2B5EF4-FFF2-40B4-BE49-F238E27FC236}">
                  <a16:creationId xmlns:a16="http://schemas.microsoft.com/office/drawing/2014/main" id="{0D4FF18E-9971-46E3-8368-E1251199622B}"/>
                </a:ext>
              </a:extLst>
            </p:cNvPr>
            <p:cNvSpPr/>
            <p:nvPr/>
          </p:nvSpPr>
          <p:spPr>
            <a:xfrm>
              <a:off x="1177203" y="605764"/>
              <a:ext cx="315341" cy="563321"/>
            </a:xfrm>
            <a:custGeom>
              <a:avLst/>
              <a:gdLst/>
              <a:ahLst/>
              <a:cxnLst/>
              <a:rect l="0" t="0" r="0" b="0"/>
              <a:pathLst>
                <a:path w="315341" h="563321">
                  <a:moveTo>
                    <a:pt x="315341" y="563321"/>
                  </a:moveTo>
                  <a:cubicBezTo>
                    <a:pt x="254483" y="350812"/>
                    <a:pt x="145123" y="158788"/>
                    <a:pt x="0" y="0"/>
                  </a:cubicBez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40" name="Shape 1278">
              <a:extLst>
                <a:ext uri="{FF2B5EF4-FFF2-40B4-BE49-F238E27FC236}">
                  <a16:creationId xmlns:a16="http://schemas.microsoft.com/office/drawing/2014/main" id="{94A6A544-B09F-42AB-AF02-64F1AFF3BF12}"/>
                </a:ext>
              </a:extLst>
            </p:cNvPr>
            <p:cNvSpPr/>
            <p:nvPr/>
          </p:nvSpPr>
          <p:spPr>
            <a:xfrm>
              <a:off x="1151346" y="578231"/>
              <a:ext cx="58001" cy="59614"/>
            </a:xfrm>
            <a:custGeom>
              <a:avLst/>
              <a:gdLst/>
              <a:ahLst/>
              <a:cxnLst/>
              <a:rect l="0" t="0" r="0" b="0"/>
              <a:pathLst>
                <a:path w="58001" h="59614">
                  <a:moveTo>
                    <a:pt x="0" y="0"/>
                  </a:moveTo>
                  <a:cubicBezTo>
                    <a:pt x="16827" y="8725"/>
                    <a:pt x="39992" y="17501"/>
                    <a:pt x="58001" y="19609"/>
                  </a:cubicBezTo>
                  <a:lnTo>
                    <a:pt x="28715" y="31636"/>
                  </a:lnTo>
                  <a:lnTo>
                    <a:pt x="13919" y="59614"/>
                  </a:lnTo>
                  <a:cubicBezTo>
                    <a:pt x="13564" y="41491"/>
                    <a:pt x="7061" y="17590"/>
                    <a:pt x="0" y="0"/>
                  </a:cubicBezTo>
                  <a:close/>
                </a:path>
              </a:pathLst>
            </a:custGeom>
            <a:ln w="0" cap="flat">
              <a:miter lim="100000"/>
            </a:ln>
          </p:spPr>
          <p:style>
            <a:lnRef idx="0">
              <a:srgbClr val="000000">
                <a:alpha val="0"/>
              </a:srgbClr>
            </a:lnRef>
            <a:fillRef idx="1">
              <a:srgbClr val="181717"/>
            </a:fillRef>
            <a:effectRef idx="0">
              <a:scrgbClr r="0" g="0" b="0"/>
            </a:effectRef>
            <a:fontRef idx="none"/>
          </p:style>
          <p:txBody>
            <a:bodyPr/>
            <a:lstStyle/>
            <a:p>
              <a:endParaRPr lang="en-US"/>
            </a:p>
          </p:txBody>
        </p:sp>
      </p:grpSp>
      <p:sp>
        <p:nvSpPr>
          <p:cNvPr id="41" name="Text Box 5">
            <a:extLst>
              <a:ext uri="{FF2B5EF4-FFF2-40B4-BE49-F238E27FC236}">
                <a16:creationId xmlns:a16="http://schemas.microsoft.com/office/drawing/2014/main" id="{6097888C-A713-445C-A688-2506587FEA41}"/>
              </a:ext>
            </a:extLst>
          </p:cNvPr>
          <p:cNvSpPr txBox="1">
            <a:spLocks noChangeArrowheads="1"/>
          </p:cNvSpPr>
          <p:nvPr/>
        </p:nvSpPr>
        <p:spPr bwMode="auto">
          <a:xfrm>
            <a:off x="5769496" y="3969529"/>
            <a:ext cx="10614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p </a:t>
            </a:r>
            <a:r>
              <a:rPr lang="en-US" altLang="en-US" sz="2800" dirty="0">
                <a:latin typeface="Symbol" panose="05050102010706020507" pitchFamily="18" charset="2"/>
              </a:rPr>
              <a:t>a</a:t>
            </a:r>
            <a:r>
              <a:rPr lang="en-US" altLang="en-US" sz="2800" dirty="0">
                <a:latin typeface="Arial" panose="020B0604020202020204" pitchFamily="34" charset="0"/>
              </a:rPr>
              <a:t> </a:t>
            </a:r>
            <a:r>
              <a:rPr lang="en-US" altLang="en-US" sz="2800" i="1" dirty="0">
                <a:latin typeface="Arial" panose="020B0604020202020204" pitchFamily="34" charset="0"/>
              </a:rPr>
              <a:t>T</a:t>
            </a:r>
          </a:p>
        </p:txBody>
      </p:sp>
      <p:sp>
        <p:nvSpPr>
          <p:cNvPr id="42" name="Text Box 6">
            <a:extLst>
              <a:ext uri="{FF2B5EF4-FFF2-40B4-BE49-F238E27FC236}">
                <a16:creationId xmlns:a16="http://schemas.microsoft.com/office/drawing/2014/main" id="{994030B2-37A0-4DCC-AE1C-21ED6527B2FE}"/>
              </a:ext>
            </a:extLst>
          </p:cNvPr>
          <p:cNvSpPr txBox="1">
            <a:spLocks noChangeArrowheads="1"/>
          </p:cNvSpPr>
          <p:nvPr/>
        </p:nvSpPr>
        <p:spPr bwMode="auto">
          <a:xfrm>
            <a:off x="5761171" y="4456534"/>
            <a:ext cx="27830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p </a:t>
            </a:r>
            <a:r>
              <a:rPr lang="en-US" altLang="en-US" sz="2800" dirty="0">
                <a:latin typeface="Arial" panose="020B0604020202020204" pitchFamily="34" charset="0"/>
              </a:rPr>
              <a:t>= constant x </a:t>
            </a:r>
            <a:r>
              <a:rPr lang="en-US" altLang="en-US" sz="2800" i="1" dirty="0">
                <a:latin typeface="Arial" panose="020B0604020202020204" pitchFamily="34" charset="0"/>
              </a:rPr>
              <a:t>T</a:t>
            </a:r>
            <a:endParaRPr lang="en-US" altLang="en-US" sz="2800" i="1" dirty="0">
              <a:solidFill>
                <a:srgbClr val="FF3300"/>
              </a:solidFill>
              <a:latin typeface="Arial" panose="020B0604020202020204" pitchFamily="34" charset="0"/>
            </a:endParaRPr>
          </a:p>
        </p:txBody>
      </p:sp>
      <p:sp>
        <p:nvSpPr>
          <p:cNvPr id="43" name="Text Box 7">
            <a:extLst>
              <a:ext uri="{FF2B5EF4-FFF2-40B4-BE49-F238E27FC236}">
                <a16:creationId xmlns:a16="http://schemas.microsoft.com/office/drawing/2014/main" id="{6090898E-5B34-4670-BD29-5B87771CEBD4}"/>
              </a:ext>
            </a:extLst>
          </p:cNvPr>
          <p:cNvSpPr txBox="1">
            <a:spLocks noChangeArrowheads="1"/>
          </p:cNvSpPr>
          <p:nvPr/>
        </p:nvSpPr>
        <p:spPr bwMode="auto">
          <a:xfrm>
            <a:off x="5767322" y="4981256"/>
            <a:ext cx="22685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p</a:t>
            </a:r>
            <a:r>
              <a:rPr lang="en-US" altLang="en-US" sz="2800" baseline="-25000" dirty="0">
                <a:latin typeface="Arial" panose="020B0604020202020204" pitchFamily="34" charset="0"/>
              </a:rPr>
              <a:t>1</a:t>
            </a:r>
            <a:r>
              <a:rPr lang="en-US" altLang="en-US" sz="2800" dirty="0">
                <a:latin typeface="Arial" panose="020B0604020202020204" pitchFamily="34" charset="0"/>
              </a:rPr>
              <a:t>/</a:t>
            </a:r>
            <a:r>
              <a:rPr lang="en-US" altLang="en-US" sz="2800" i="1" dirty="0">
                <a:latin typeface="Arial" panose="020B0604020202020204" pitchFamily="34" charset="0"/>
              </a:rPr>
              <a:t>T</a:t>
            </a:r>
            <a:r>
              <a:rPr lang="en-US" altLang="en-US" sz="2800" baseline="-25000" dirty="0">
                <a:latin typeface="Arial" panose="020B0604020202020204" pitchFamily="34" charset="0"/>
              </a:rPr>
              <a:t>1</a:t>
            </a:r>
            <a:r>
              <a:rPr lang="en-US" altLang="en-US" sz="2800" dirty="0">
                <a:latin typeface="Arial" panose="020B0604020202020204" pitchFamily="34" charset="0"/>
              </a:rPr>
              <a:t> = </a:t>
            </a:r>
            <a:r>
              <a:rPr lang="en-US" altLang="en-US" sz="2800" i="1" dirty="0">
                <a:latin typeface="Arial" panose="020B0604020202020204" pitchFamily="34" charset="0"/>
              </a:rPr>
              <a:t>p</a:t>
            </a:r>
            <a:r>
              <a:rPr lang="en-US" altLang="en-US" sz="2800" baseline="-25000" dirty="0">
                <a:latin typeface="Arial" panose="020B0604020202020204" pitchFamily="34" charset="0"/>
              </a:rPr>
              <a:t>2 </a:t>
            </a:r>
            <a:r>
              <a:rPr lang="en-US" altLang="en-US" sz="2800" dirty="0">
                <a:latin typeface="Arial" panose="020B0604020202020204" pitchFamily="34" charset="0"/>
              </a:rPr>
              <a:t>/</a:t>
            </a:r>
            <a:r>
              <a:rPr lang="en-US" altLang="en-US" sz="2800" i="1" dirty="0">
                <a:latin typeface="Arial" panose="020B0604020202020204" pitchFamily="34" charset="0"/>
              </a:rPr>
              <a:t>T</a:t>
            </a:r>
            <a:r>
              <a:rPr lang="en-US" altLang="en-US" sz="2800" baseline="-25000" dirty="0">
                <a:latin typeface="Arial" panose="020B0604020202020204" pitchFamily="34" charset="0"/>
              </a:rPr>
              <a:t>2</a:t>
            </a:r>
            <a:endParaRPr lang="en-US" altLang="en-US" sz="2800" i="1" dirty="0">
              <a:solidFill>
                <a:srgbClr val="FF3300"/>
              </a:solidFill>
              <a:latin typeface="Arial" panose="020B0604020202020204" pitchFamily="34" charset="0"/>
            </a:endParaRPr>
          </a:p>
        </p:txBody>
      </p:sp>
      <p:sp>
        <p:nvSpPr>
          <p:cNvPr id="44" name="Text Box 10">
            <a:extLst>
              <a:ext uri="{FF2B5EF4-FFF2-40B4-BE49-F238E27FC236}">
                <a16:creationId xmlns:a16="http://schemas.microsoft.com/office/drawing/2014/main" id="{21581829-EA89-42F8-893B-71E56390ADF3}"/>
              </a:ext>
            </a:extLst>
          </p:cNvPr>
          <p:cNvSpPr txBox="1">
            <a:spLocks noChangeArrowheads="1"/>
          </p:cNvSpPr>
          <p:nvPr/>
        </p:nvSpPr>
        <p:spPr bwMode="auto">
          <a:xfrm>
            <a:off x="8684778" y="4224484"/>
            <a:ext cx="18655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latin typeface="Arial" panose="020B0604020202020204" pitchFamily="34" charset="0"/>
              </a:rPr>
              <a:t>At constant </a:t>
            </a:r>
            <a:r>
              <a:rPr lang="en-US" altLang="en-US" sz="2400" i="1" dirty="0">
                <a:latin typeface="Arial" panose="020B0604020202020204" pitchFamily="34" charset="0"/>
              </a:rPr>
              <a:t>V</a:t>
            </a:r>
            <a:r>
              <a:rPr lang="en-US" altLang="en-US" sz="2400" dirty="0">
                <a:latin typeface="Arial" panose="020B0604020202020204" pitchFamily="34" charset="0"/>
              </a:rPr>
              <a:t> and </a:t>
            </a:r>
            <a:r>
              <a:rPr lang="en-US" altLang="en-US" sz="2400" i="1" dirty="0">
                <a:latin typeface="Arial" panose="020B0604020202020204" pitchFamily="34" charset="0"/>
              </a:rPr>
              <a:t>n</a:t>
            </a:r>
            <a:endParaRPr lang="en-US" altLang="en-US" sz="2400" b="1" i="1" dirty="0">
              <a:latin typeface="Arial" panose="020B0604020202020204" pitchFamily="34" charset="0"/>
            </a:endParaRPr>
          </a:p>
        </p:txBody>
      </p:sp>
      <p:grpSp>
        <p:nvGrpSpPr>
          <p:cNvPr id="49" name="Group 48">
            <a:extLst>
              <a:ext uri="{FF2B5EF4-FFF2-40B4-BE49-F238E27FC236}">
                <a16:creationId xmlns:a16="http://schemas.microsoft.com/office/drawing/2014/main" id="{B681E9A1-4036-4D38-BD6D-86DBDC45D2D3}"/>
              </a:ext>
            </a:extLst>
          </p:cNvPr>
          <p:cNvGrpSpPr/>
          <p:nvPr/>
        </p:nvGrpSpPr>
        <p:grpSpPr>
          <a:xfrm>
            <a:off x="5416054" y="4019759"/>
            <a:ext cx="76718" cy="1306535"/>
            <a:chOff x="5416054" y="4019759"/>
            <a:chExt cx="76718" cy="1306535"/>
          </a:xfrm>
        </p:grpSpPr>
        <p:cxnSp>
          <p:nvCxnSpPr>
            <p:cNvPr id="46" name="Straight Connector 45">
              <a:extLst>
                <a:ext uri="{FF2B5EF4-FFF2-40B4-BE49-F238E27FC236}">
                  <a16:creationId xmlns:a16="http://schemas.microsoft.com/office/drawing/2014/main" id="{4F818EF1-F028-4F6A-8A6F-3FD20F241881}"/>
                </a:ext>
              </a:extLst>
            </p:cNvPr>
            <p:cNvCxnSpPr/>
            <p:nvPr/>
          </p:nvCxnSpPr>
          <p:spPr>
            <a:xfrm>
              <a:off x="5416054" y="4020214"/>
              <a:ext cx="0" cy="1306080"/>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8B332931-892C-4993-8FC1-3506BADE0B6B}"/>
                </a:ext>
              </a:extLst>
            </p:cNvPr>
            <p:cNvCxnSpPr/>
            <p:nvPr/>
          </p:nvCxnSpPr>
          <p:spPr>
            <a:xfrm>
              <a:off x="5449298" y="4020214"/>
              <a:ext cx="0" cy="1306080"/>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A913B8CA-8E8A-43BF-80E7-E23714264AB1}"/>
                </a:ext>
              </a:extLst>
            </p:cNvPr>
            <p:cNvCxnSpPr/>
            <p:nvPr/>
          </p:nvCxnSpPr>
          <p:spPr>
            <a:xfrm>
              <a:off x="5492772" y="4019759"/>
              <a:ext cx="0" cy="130608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69182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6" grpId="0"/>
      <p:bldP spid="7" grpId="0"/>
      <p:bldP spid="8" grpId="0"/>
      <p:bldP spid="9" grpId="0"/>
      <p:bldP spid="41" grpId="0"/>
      <p:bldP spid="42" grpId="0"/>
      <p:bldP spid="4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5AF08AEC-9C18-4556-941A-1EC33CFBEC1C}"/>
              </a:ext>
            </a:extLst>
          </p:cNvPr>
          <p:cNvSpPr txBox="1">
            <a:spLocks noChangeArrowheads="1"/>
          </p:cNvSpPr>
          <p:nvPr/>
        </p:nvSpPr>
        <p:spPr bwMode="auto">
          <a:xfrm>
            <a:off x="249446" y="70120"/>
            <a:ext cx="110597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en-US" altLang="en-US" sz="2000" b="1" dirty="0">
                <a:latin typeface="Arial" panose="020B0604020202020204" pitchFamily="34" charset="0"/>
              </a:rPr>
              <a:t>Example: </a:t>
            </a:r>
            <a:r>
              <a:rPr lang="en-US" altLang="en-US" sz="2000" dirty="0">
                <a:latin typeface="Arial" panose="020B0604020202020204" pitchFamily="34" charset="0"/>
              </a:rPr>
              <a:t>A sample of carbon monoxide gas occupies 3.20 L at 125 </a:t>
            </a:r>
            <a:r>
              <a:rPr lang="en-US" altLang="en-US" sz="2000" baseline="30000" dirty="0">
                <a:latin typeface="Arial" panose="020B0604020202020204" pitchFamily="34" charset="0"/>
              </a:rPr>
              <a:t>0</a:t>
            </a:r>
            <a:r>
              <a:rPr lang="en-US" altLang="en-US" sz="2000" dirty="0">
                <a:latin typeface="Arial" panose="020B0604020202020204" pitchFamily="34" charset="0"/>
              </a:rPr>
              <a:t>C.  At what temperature will the gas occupy a volume of 1.54 L if the pressure remains constant?</a:t>
            </a:r>
          </a:p>
        </p:txBody>
      </p:sp>
      <p:sp>
        <p:nvSpPr>
          <p:cNvPr id="3" name="Text Box 5">
            <a:extLst>
              <a:ext uri="{FF2B5EF4-FFF2-40B4-BE49-F238E27FC236}">
                <a16:creationId xmlns:a16="http://schemas.microsoft.com/office/drawing/2014/main" id="{0E150BFE-2862-4094-A9B7-555CF594F746}"/>
              </a:ext>
            </a:extLst>
          </p:cNvPr>
          <p:cNvSpPr txBox="1">
            <a:spLocks noChangeArrowheads="1"/>
          </p:cNvSpPr>
          <p:nvPr/>
        </p:nvSpPr>
        <p:spPr bwMode="auto">
          <a:xfrm>
            <a:off x="2022894" y="2116947"/>
            <a:ext cx="1951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baseline="-25000">
                <a:latin typeface="Arial" panose="020B0604020202020204" pitchFamily="34" charset="0"/>
              </a:rPr>
              <a:t>1</a:t>
            </a:r>
            <a:r>
              <a:rPr lang="en-US" altLang="en-US" sz="2800">
                <a:latin typeface="Arial" panose="020B0604020202020204" pitchFamily="34" charset="0"/>
              </a:rPr>
              <a:t> = 3.20 L</a:t>
            </a:r>
            <a:endParaRPr lang="en-US" altLang="en-US" sz="2800" baseline="-25000">
              <a:latin typeface="Arial" panose="020B0604020202020204" pitchFamily="34" charset="0"/>
            </a:endParaRPr>
          </a:p>
        </p:txBody>
      </p:sp>
      <p:sp>
        <p:nvSpPr>
          <p:cNvPr id="4" name="Text Box 6">
            <a:extLst>
              <a:ext uri="{FF2B5EF4-FFF2-40B4-BE49-F238E27FC236}">
                <a16:creationId xmlns:a16="http://schemas.microsoft.com/office/drawing/2014/main" id="{62E300C4-C30E-48DD-984F-61C4A64E55DF}"/>
              </a:ext>
            </a:extLst>
          </p:cNvPr>
          <p:cNvSpPr txBox="1">
            <a:spLocks noChangeArrowheads="1"/>
          </p:cNvSpPr>
          <p:nvPr/>
        </p:nvSpPr>
        <p:spPr bwMode="auto">
          <a:xfrm>
            <a:off x="2022894" y="2790047"/>
            <a:ext cx="2366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T</a:t>
            </a:r>
            <a:r>
              <a:rPr lang="en-US" altLang="en-US" sz="2800" baseline="-25000">
                <a:latin typeface="Arial" panose="020B0604020202020204" pitchFamily="34" charset="0"/>
              </a:rPr>
              <a:t>1</a:t>
            </a:r>
            <a:r>
              <a:rPr lang="en-US" altLang="en-US" sz="2800">
                <a:latin typeface="Arial" panose="020B0604020202020204" pitchFamily="34" charset="0"/>
              </a:rPr>
              <a:t> = 398.15 K</a:t>
            </a:r>
            <a:endParaRPr lang="en-US" altLang="en-US" sz="2800" baseline="-25000">
              <a:latin typeface="Arial" panose="020B0604020202020204" pitchFamily="34" charset="0"/>
            </a:endParaRPr>
          </a:p>
        </p:txBody>
      </p:sp>
      <p:sp>
        <p:nvSpPr>
          <p:cNvPr id="5" name="Text Box 7">
            <a:extLst>
              <a:ext uri="{FF2B5EF4-FFF2-40B4-BE49-F238E27FC236}">
                <a16:creationId xmlns:a16="http://schemas.microsoft.com/office/drawing/2014/main" id="{F5C78F7F-8C86-4B55-AEFA-5139DE78220B}"/>
              </a:ext>
            </a:extLst>
          </p:cNvPr>
          <p:cNvSpPr txBox="1">
            <a:spLocks noChangeArrowheads="1"/>
          </p:cNvSpPr>
          <p:nvPr/>
        </p:nvSpPr>
        <p:spPr bwMode="auto">
          <a:xfrm>
            <a:off x="5832894" y="2120122"/>
            <a:ext cx="1951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a:latin typeface="Arial" panose="020B0604020202020204" pitchFamily="34" charset="0"/>
              </a:rPr>
              <a:t>V</a:t>
            </a:r>
            <a:r>
              <a:rPr lang="en-US" altLang="en-US" sz="2800" baseline="-25000">
                <a:latin typeface="Arial" panose="020B0604020202020204" pitchFamily="34" charset="0"/>
              </a:rPr>
              <a:t>2</a:t>
            </a:r>
            <a:r>
              <a:rPr lang="en-US" altLang="en-US" sz="2800">
                <a:latin typeface="Arial" panose="020B0604020202020204" pitchFamily="34" charset="0"/>
              </a:rPr>
              <a:t> = 1.54 L</a:t>
            </a:r>
            <a:endParaRPr lang="en-US" altLang="en-US" sz="2800" baseline="-25000">
              <a:latin typeface="Arial" panose="020B0604020202020204" pitchFamily="34" charset="0"/>
            </a:endParaRPr>
          </a:p>
        </p:txBody>
      </p:sp>
      <p:sp>
        <p:nvSpPr>
          <p:cNvPr id="6" name="Text Box 8">
            <a:extLst>
              <a:ext uri="{FF2B5EF4-FFF2-40B4-BE49-F238E27FC236}">
                <a16:creationId xmlns:a16="http://schemas.microsoft.com/office/drawing/2014/main" id="{F61716E6-4A8B-42A7-BC77-D820B108B89F}"/>
              </a:ext>
            </a:extLst>
          </p:cNvPr>
          <p:cNvSpPr txBox="1">
            <a:spLocks noChangeArrowheads="1"/>
          </p:cNvSpPr>
          <p:nvPr/>
        </p:nvSpPr>
        <p:spPr bwMode="auto">
          <a:xfrm>
            <a:off x="5842419" y="2793222"/>
            <a:ext cx="1139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dirty="0">
                <a:latin typeface="Arial" panose="020B0604020202020204" pitchFamily="34" charset="0"/>
              </a:rPr>
              <a:t>T</a:t>
            </a:r>
            <a:r>
              <a:rPr lang="en-US" altLang="en-US" sz="2800" baseline="-25000" dirty="0">
                <a:latin typeface="Arial" panose="020B0604020202020204" pitchFamily="34" charset="0"/>
              </a:rPr>
              <a:t>2</a:t>
            </a:r>
            <a:r>
              <a:rPr lang="en-US" altLang="en-US" sz="2800" dirty="0">
                <a:latin typeface="Arial" panose="020B0604020202020204" pitchFamily="34" charset="0"/>
              </a:rPr>
              <a:t> = ?</a:t>
            </a:r>
            <a:endParaRPr lang="en-US" altLang="en-US" sz="2800" baseline="-25000" dirty="0">
              <a:latin typeface="Arial" panose="020B0604020202020204" pitchFamily="34" charset="0"/>
            </a:endParaRPr>
          </a:p>
        </p:txBody>
      </p:sp>
      <p:sp>
        <p:nvSpPr>
          <p:cNvPr id="7" name="Text Box 9">
            <a:extLst>
              <a:ext uri="{FF2B5EF4-FFF2-40B4-BE49-F238E27FC236}">
                <a16:creationId xmlns:a16="http://schemas.microsoft.com/office/drawing/2014/main" id="{5D9D79A1-957D-4674-8734-8E76854551CF}"/>
              </a:ext>
            </a:extLst>
          </p:cNvPr>
          <p:cNvSpPr txBox="1">
            <a:spLocks noChangeArrowheads="1"/>
          </p:cNvSpPr>
          <p:nvPr/>
        </p:nvSpPr>
        <p:spPr bwMode="auto">
          <a:xfrm>
            <a:off x="1245019" y="4423585"/>
            <a:ext cx="941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a:latin typeface="Arial" panose="020B0604020202020204" pitchFamily="34" charset="0"/>
              </a:rPr>
              <a:t>T</a:t>
            </a:r>
            <a:r>
              <a:rPr lang="en-US" altLang="en-US" sz="2800" baseline="-25000">
                <a:latin typeface="Arial" panose="020B0604020202020204" pitchFamily="34" charset="0"/>
              </a:rPr>
              <a:t>2</a:t>
            </a:r>
            <a:r>
              <a:rPr lang="en-US" altLang="en-US" sz="2800">
                <a:latin typeface="Arial" panose="020B0604020202020204" pitchFamily="34" charset="0"/>
              </a:rPr>
              <a:t> = </a:t>
            </a:r>
            <a:endParaRPr lang="en-US" altLang="en-US" sz="2800" i="1">
              <a:latin typeface="Arial" panose="020B0604020202020204" pitchFamily="34" charset="0"/>
            </a:endParaRPr>
          </a:p>
        </p:txBody>
      </p:sp>
      <p:grpSp>
        <p:nvGrpSpPr>
          <p:cNvPr id="8" name="Group 10">
            <a:extLst>
              <a:ext uri="{FF2B5EF4-FFF2-40B4-BE49-F238E27FC236}">
                <a16:creationId xmlns:a16="http://schemas.microsoft.com/office/drawing/2014/main" id="{8CF106A1-3078-4B6B-8A97-6F0189A04293}"/>
              </a:ext>
            </a:extLst>
          </p:cNvPr>
          <p:cNvGrpSpPr>
            <a:grpSpLocks/>
          </p:cNvGrpSpPr>
          <p:nvPr/>
        </p:nvGrpSpPr>
        <p:grpSpPr bwMode="auto">
          <a:xfrm>
            <a:off x="2134019" y="4167997"/>
            <a:ext cx="1282700" cy="1052513"/>
            <a:chOff x="1542" y="2928"/>
            <a:chExt cx="808" cy="663"/>
          </a:xfrm>
        </p:grpSpPr>
        <p:sp>
          <p:nvSpPr>
            <p:cNvPr id="9" name="Text Box 11">
              <a:extLst>
                <a:ext uri="{FF2B5EF4-FFF2-40B4-BE49-F238E27FC236}">
                  <a16:creationId xmlns:a16="http://schemas.microsoft.com/office/drawing/2014/main" id="{5DB7F061-3125-4EAA-A80E-5C6C2506EC21}"/>
                </a:ext>
              </a:extLst>
            </p:cNvPr>
            <p:cNvSpPr txBox="1">
              <a:spLocks noChangeArrowheads="1"/>
            </p:cNvSpPr>
            <p:nvPr/>
          </p:nvSpPr>
          <p:spPr bwMode="auto">
            <a:xfrm>
              <a:off x="1542" y="2928"/>
              <a:ext cx="80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baseline="-25000">
                  <a:latin typeface="Arial" panose="020B0604020202020204" pitchFamily="34" charset="0"/>
                </a:rPr>
                <a:t>2</a:t>
              </a:r>
              <a:r>
                <a:rPr lang="en-US" altLang="en-US" sz="2800">
                  <a:latin typeface="Arial" panose="020B0604020202020204" pitchFamily="34" charset="0"/>
                </a:rPr>
                <a:t> x </a:t>
              </a:r>
              <a:r>
                <a:rPr lang="en-US" altLang="en-US" sz="2800" i="1">
                  <a:latin typeface="Arial" panose="020B0604020202020204" pitchFamily="34" charset="0"/>
                </a:rPr>
                <a:t>T</a:t>
              </a:r>
              <a:r>
                <a:rPr lang="en-US" altLang="en-US" sz="2800" baseline="-25000">
                  <a:latin typeface="Arial" panose="020B0604020202020204" pitchFamily="34" charset="0"/>
                </a:rPr>
                <a:t>1</a:t>
              </a:r>
              <a:endParaRPr lang="en-US" altLang="en-US" sz="2800" i="1">
                <a:latin typeface="Arial" panose="020B0604020202020204" pitchFamily="34" charset="0"/>
              </a:endParaRPr>
            </a:p>
          </p:txBody>
        </p:sp>
        <p:sp>
          <p:nvSpPr>
            <p:cNvPr id="10" name="Line 12">
              <a:extLst>
                <a:ext uri="{FF2B5EF4-FFF2-40B4-BE49-F238E27FC236}">
                  <a16:creationId xmlns:a16="http://schemas.microsoft.com/office/drawing/2014/main" id="{9E503E4F-073C-4BEB-8733-70D245A89944}"/>
                </a:ext>
              </a:extLst>
            </p:cNvPr>
            <p:cNvSpPr>
              <a:spLocks noChangeShapeType="1"/>
            </p:cNvSpPr>
            <p:nvPr/>
          </p:nvSpPr>
          <p:spPr bwMode="auto">
            <a:xfrm>
              <a:off x="1586" y="3259"/>
              <a:ext cx="7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 Box 13">
              <a:extLst>
                <a:ext uri="{FF2B5EF4-FFF2-40B4-BE49-F238E27FC236}">
                  <a16:creationId xmlns:a16="http://schemas.microsoft.com/office/drawing/2014/main" id="{B551ECDE-CD67-4E13-AB74-E942EE942763}"/>
                </a:ext>
              </a:extLst>
            </p:cNvPr>
            <p:cNvSpPr txBox="1">
              <a:spLocks noChangeArrowheads="1"/>
            </p:cNvSpPr>
            <p:nvPr/>
          </p:nvSpPr>
          <p:spPr bwMode="auto">
            <a:xfrm>
              <a:off x="1771" y="3264"/>
              <a:ext cx="3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baseline="-25000">
                  <a:latin typeface="Arial" panose="020B0604020202020204" pitchFamily="34" charset="0"/>
                </a:rPr>
                <a:t>1</a:t>
              </a:r>
              <a:endParaRPr lang="en-US" altLang="en-US" sz="2800" i="1">
                <a:latin typeface="Arial" panose="020B0604020202020204" pitchFamily="34" charset="0"/>
              </a:endParaRPr>
            </a:p>
          </p:txBody>
        </p:sp>
      </p:grpSp>
      <p:grpSp>
        <p:nvGrpSpPr>
          <p:cNvPr id="12" name="Group 14">
            <a:extLst>
              <a:ext uri="{FF2B5EF4-FFF2-40B4-BE49-F238E27FC236}">
                <a16:creationId xmlns:a16="http://schemas.microsoft.com/office/drawing/2014/main" id="{10982DF2-16D8-49BB-9EDF-819E99B65F72}"/>
              </a:ext>
            </a:extLst>
          </p:cNvPr>
          <p:cNvGrpSpPr>
            <a:grpSpLocks/>
          </p:cNvGrpSpPr>
          <p:nvPr/>
        </p:nvGrpSpPr>
        <p:grpSpPr bwMode="auto">
          <a:xfrm>
            <a:off x="3370682" y="4231497"/>
            <a:ext cx="3827462" cy="925513"/>
            <a:chOff x="2049" y="2896"/>
            <a:chExt cx="2411" cy="583"/>
          </a:xfrm>
        </p:grpSpPr>
        <p:sp>
          <p:nvSpPr>
            <p:cNvPr id="13" name="Text Box 15">
              <a:extLst>
                <a:ext uri="{FF2B5EF4-FFF2-40B4-BE49-F238E27FC236}">
                  <a16:creationId xmlns:a16="http://schemas.microsoft.com/office/drawing/2014/main" id="{7D2615CF-C781-4A52-AB26-99849B41C616}"/>
                </a:ext>
              </a:extLst>
            </p:cNvPr>
            <p:cNvSpPr txBox="1">
              <a:spLocks noChangeArrowheads="1"/>
            </p:cNvSpPr>
            <p:nvPr/>
          </p:nvSpPr>
          <p:spPr bwMode="auto">
            <a:xfrm>
              <a:off x="2470" y="2896"/>
              <a:ext cx="187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1.54 L x 398.15 K</a:t>
              </a:r>
            </a:p>
          </p:txBody>
        </p:sp>
        <p:sp>
          <p:nvSpPr>
            <p:cNvPr id="14" name="Line 16">
              <a:extLst>
                <a:ext uri="{FF2B5EF4-FFF2-40B4-BE49-F238E27FC236}">
                  <a16:creationId xmlns:a16="http://schemas.microsoft.com/office/drawing/2014/main" id="{C06967DC-3F0C-4F64-8619-ABE279747D83}"/>
                </a:ext>
              </a:extLst>
            </p:cNvPr>
            <p:cNvSpPr>
              <a:spLocks noChangeShapeType="1"/>
            </p:cNvSpPr>
            <p:nvPr/>
          </p:nvSpPr>
          <p:spPr bwMode="auto">
            <a:xfrm>
              <a:off x="2348" y="3188"/>
              <a:ext cx="21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Text Box 17">
              <a:extLst>
                <a:ext uri="{FF2B5EF4-FFF2-40B4-BE49-F238E27FC236}">
                  <a16:creationId xmlns:a16="http://schemas.microsoft.com/office/drawing/2014/main" id="{E240C4BE-D10D-4EC2-997A-95BE5D27655F}"/>
                </a:ext>
              </a:extLst>
            </p:cNvPr>
            <p:cNvSpPr txBox="1">
              <a:spLocks noChangeArrowheads="1"/>
            </p:cNvSpPr>
            <p:nvPr/>
          </p:nvSpPr>
          <p:spPr bwMode="auto">
            <a:xfrm>
              <a:off x="3035" y="3152"/>
              <a:ext cx="7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3.20 L</a:t>
              </a:r>
            </a:p>
          </p:txBody>
        </p:sp>
        <p:sp>
          <p:nvSpPr>
            <p:cNvPr id="16" name="Text Box 18">
              <a:extLst>
                <a:ext uri="{FF2B5EF4-FFF2-40B4-BE49-F238E27FC236}">
                  <a16:creationId xmlns:a16="http://schemas.microsoft.com/office/drawing/2014/main" id="{4E865590-CEEE-4BAB-A02E-4B4B4695EF5E}"/>
                </a:ext>
              </a:extLst>
            </p:cNvPr>
            <p:cNvSpPr txBox="1">
              <a:spLocks noChangeArrowheads="1"/>
            </p:cNvSpPr>
            <p:nvPr/>
          </p:nvSpPr>
          <p:spPr bwMode="auto">
            <a:xfrm>
              <a:off x="2049" y="3017"/>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a:t>
              </a:r>
            </a:p>
          </p:txBody>
        </p:sp>
      </p:grpSp>
      <p:sp>
        <p:nvSpPr>
          <p:cNvPr id="17" name="Text Box 19">
            <a:extLst>
              <a:ext uri="{FF2B5EF4-FFF2-40B4-BE49-F238E27FC236}">
                <a16:creationId xmlns:a16="http://schemas.microsoft.com/office/drawing/2014/main" id="{AAD9526D-E458-4BAC-A035-B7784144B310}"/>
              </a:ext>
            </a:extLst>
          </p:cNvPr>
          <p:cNvSpPr txBox="1">
            <a:spLocks noChangeArrowheads="1"/>
          </p:cNvSpPr>
          <p:nvPr/>
        </p:nvSpPr>
        <p:spPr bwMode="auto">
          <a:xfrm>
            <a:off x="7214766" y="4423585"/>
            <a:ext cx="14542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 </a:t>
            </a:r>
            <a:r>
              <a:rPr lang="en-US" altLang="en-US" sz="2800" b="1" dirty="0">
                <a:latin typeface="Arial" panose="020B0604020202020204" pitchFamily="34" charset="0"/>
              </a:rPr>
              <a:t>192 K</a:t>
            </a:r>
          </a:p>
        </p:txBody>
      </p:sp>
      <p:sp>
        <p:nvSpPr>
          <p:cNvPr id="18" name="Line 20">
            <a:extLst>
              <a:ext uri="{FF2B5EF4-FFF2-40B4-BE49-F238E27FC236}">
                <a16:creationId xmlns:a16="http://schemas.microsoft.com/office/drawing/2014/main" id="{76A04B72-A11A-478B-8B02-9F6A09F239B4}"/>
              </a:ext>
            </a:extLst>
          </p:cNvPr>
          <p:cNvSpPr>
            <a:spLocks noChangeShapeType="1"/>
          </p:cNvSpPr>
          <p:nvPr/>
        </p:nvSpPr>
        <p:spPr bwMode="auto">
          <a:xfrm flipV="1">
            <a:off x="4766094" y="4434697"/>
            <a:ext cx="457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21">
            <a:extLst>
              <a:ext uri="{FF2B5EF4-FFF2-40B4-BE49-F238E27FC236}">
                <a16:creationId xmlns:a16="http://schemas.microsoft.com/office/drawing/2014/main" id="{15895803-4B50-4A78-B104-4B97F406F899}"/>
              </a:ext>
            </a:extLst>
          </p:cNvPr>
          <p:cNvSpPr>
            <a:spLocks noChangeShapeType="1"/>
          </p:cNvSpPr>
          <p:nvPr/>
        </p:nvSpPr>
        <p:spPr bwMode="auto">
          <a:xfrm flipV="1">
            <a:off x="5680494" y="4828397"/>
            <a:ext cx="457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Text Box 24">
            <a:extLst>
              <a:ext uri="{FF2B5EF4-FFF2-40B4-BE49-F238E27FC236}">
                <a16:creationId xmlns:a16="http://schemas.microsoft.com/office/drawing/2014/main" id="{6101173F-37B7-490C-8931-E9CA842A2C31}"/>
              </a:ext>
            </a:extLst>
          </p:cNvPr>
          <p:cNvSpPr txBox="1">
            <a:spLocks noChangeArrowheads="1"/>
          </p:cNvSpPr>
          <p:nvPr/>
        </p:nvSpPr>
        <p:spPr bwMode="auto">
          <a:xfrm>
            <a:off x="3810419" y="1348597"/>
            <a:ext cx="2366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V</a:t>
            </a:r>
            <a:r>
              <a:rPr lang="en-US" altLang="en-US" sz="2800" baseline="-25000" dirty="0">
                <a:latin typeface="Arial" panose="020B0604020202020204" pitchFamily="34" charset="0"/>
              </a:rPr>
              <a:t>1 </a:t>
            </a:r>
            <a:r>
              <a:rPr lang="en-US" altLang="en-US" sz="2800" dirty="0">
                <a:latin typeface="Arial" panose="020B0604020202020204" pitchFamily="34" charset="0"/>
              </a:rPr>
              <a:t>/</a:t>
            </a:r>
            <a:r>
              <a:rPr lang="en-US" altLang="en-US" sz="2800" i="1" dirty="0">
                <a:latin typeface="Arial" panose="020B0604020202020204" pitchFamily="34" charset="0"/>
              </a:rPr>
              <a:t>T</a:t>
            </a:r>
            <a:r>
              <a:rPr lang="en-US" altLang="en-US" sz="2800" baseline="-25000" dirty="0">
                <a:latin typeface="Arial" panose="020B0604020202020204" pitchFamily="34" charset="0"/>
              </a:rPr>
              <a:t>1</a:t>
            </a:r>
            <a:r>
              <a:rPr lang="en-US" altLang="en-US" sz="2800" dirty="0">
                <a:latin typeface="Arial" panose="020B0604020202020204" pitchFamily="34" charset="0"/>
              </a:rPr>
              <a:t> = </a:t>
            </a:r>
            <a:r>
              <a:rPr lang="en-US" altLang="en-US" sz="2800" i="1" dirty="0">
                <a:latin typeface="Arial" panose="020B0604020202020204" pitchFamily="34" charset="0"/>
              </a:rPr>
              <a:t>V</a:t>
            </a:r>
            <a:r>
              <a:rPr lang="en-US" altLang="en-US" sz="2800" baseline="-25000" dirty="0">
                <a:latin typeface="Arial" panose="020B0604020202020204" pitchFamily="34" charset="0"/>
              </a:rPr>
              <a:t>2 </a:t>
            </a:r>
            <a:r>
              <a:rPr lang="en-US" altLang="en-US" sz="2800" dirty="0">
                <a:latin typeface="Arial" panose="020B0604020202020204" pitchFamily="34" charset="0"/>
              </a:rPr>
              <a:t>/</a:t>
            </a:r>
            <a:r>
              <a:rPr lang="en-US" altLang="en-US" sz="2800" i="1" dirty="0">
                <a:latin typeface="Arial" panose="020B0604020202020204" pitchFamily="34" charset="0"/>
              </a:rPr>
              <a:t>T</a:t>
            </a:r>
            <a:r>
              <a:rPr lang="en-US" altLang="en-US" sz="2800" baseline="-25000" dirty="0">
                <a:latin typeface="Arial" panose="020B0604020202020204" pitchFamily="34" charset="0"/>
              </a:rPr>
              <a:t>2</a:t>
            </a:r>
            <a:endParaRPr lang="en-US" altLang="en-US" sz="2800" i="1" dirty="0">
              <a:solidFill>
                <a:srgbClr val="FF3300"/>
              </a:solidFill>
              <a:latin typeface="Arial" panose="020B0604020202020204" pitchFamily="34" charset="0"/>
            </a:endParaRPr>
          </a:p>
        </p:txBody>
      </p:sp>
      <p:sp>
        <p:nvSpPr>
          <p:cNvPr id="21" name="Oval 25">
            <a:extLst>
              <a:ext uri="{FF2B5EF4-FFF2-40B4-BE49-F238E27FC236}">
                <a16:creationId xmlns:a16="http://schemas.microsoft.com/office/drawing/2014/main" id="{C5979568-FC25-4CB9-9EBD-9D747FD3D15B}"/>
              </a:ext>
            </a:extLst>
          </p:cNvPr>
          <p:cNvSpPr>
            <a:spLocks noChangeArrowheads="1"/>
          </p:cNvSpPr>
          <p:nvPr/>
        </p:nvSpPr>
        <p:spPr bwMode="auto">
          <a:xfrm>
            <a:off x="3973932" y="2720196"/>
            <a:ext cx="450850" cy="658813"/>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ar-SA" altLang="en-US" sz="2400">
              <a:latin typeface="Arial" panose="020B0604020202020204" pitchFamily="34" charset="0"/>
            </a:endParaRPr>
          </a:p>
        </p:txBody>
      </p:sp>
      <p:sp>
        <p:nvSpPr>
          <p:cNvPr id="22" name="Text Box 26">
            <a:extLst>
              <a:ext uri="{FF2B5EF4-FFF2-40B4-BE49-F238E27FC236}">
                <a16:creationId xmlns:a16="http://schemas.microsoft.com/office/drawing/2014/main" id="{DAA49E9A-DEA8-4A0C-9247-5134B0523454}"/>
              </a:ext>
            </a:extLst>
          </p:cNvPr>
          <p:cNvSpPr txBox="1">
            <a:spLocks noChangeArrowheads="1"/>
          </p:cNvSpPr>
          <p:nvPr/>
        </p:nvSpPr>
        <p:spPr bwMode="auto">
          <a:xfrm>
            <a:off x="2022894" y="3496485"/>
            <a:ext cx="6164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a:latin typeface="Arial" panose="020B0604020202020204" pitchFamily="34" charset="0"/>
              </a:rPr>
              <a:t>T</a:t>
            </a:r>
            <a:r>
              <a:rPr lang="en-US" altLang="en-US" sz="2800" baseline="-25000">
                <a:latin typeface="Arial" panose="020B0604020202020204" pitchFamily="34" charset="0"/>
              </a:rPr>
              <a:t>1</a:t>
            </a:r>
            <a:r>
              <a:rPr lang="en-US" altLang="en-US" sz="2800">
                <a:latin typeface="Arial" panose="020B0604020202020204" pitchFamily="34" charset="0"/>
              </a:rPr>
              <a:t> = 125 (</a:t>
            </a:r>
            <a:r>
              <a:rPr lang="en-US" altLang="en-US" sz="2800" baseline="30000">
                <a:latin typeface="Arial" panose="020B0604020202020204" pitchFamily="34" charset="0"/>
              </a:rPr>
              <a:t>0</a:t>
            </a:r>
            <a:r>
              <a:rPr lang="en-US" altLang="en-US" sz="2800">
                <a:latin typeface="Arial" panose="020B0604020202020204" pitchFamily="34" charset="0"/>
              </a:rPr>
              <a:t>C) + 273.15 (K) = 398.15 K</a:t>
            </a:r>
            <a:endParaRPr lang="en-US" altLang="en-US" sz="2800" baseline="-25000">
              <a:latin typeface="Arial" panose="020B0604020202020204" pitchFamily="34" charset="0"/>
            </a:endParaRPr>
          </a:p>
        </p:txBody>
      </p:sp>
      <p:sp>
        <p:nvSpPr>
          <p:cNvPr id="23" name="Rectangle 22">
            <a:extLst>
              <a:ext uri="{FF2B5EF4-FFF2-40B4-BE49-F238E27FC236}">
                <a16:creationId xmlns:a16="http://schemas.microsoft.com/office/drawing/2014/main" id="{60FB7FC5-7BAB-4396-9280-F8C76AA70387}"/>
              </a:ext>
            </a:extLst>
          </p:cNvPr>
          <p:cNvSpPr/>
          <p:nvPr/>
        </p:nvSpPr>
        <p:spPr>
          <a:xfrm>
            <a:off x="864145" y="878635"/>
            <a:ext cx="761747" cy="369332"/>
          </a:xfrm>
          <a:prstGeom prst="rect">
            <a:avLst/>
          </a:prstGeom>
        </p:spPr>
        <p:txBody>
          <a:bodyPr wrap="none">
            <a:spAutoFit/>
          </a:bodyPr>
          <a:lstStyle/>
          <a:p>
            <a:r>
              <a:rPr lang="en-US" altLang="en-US" b="1" dirty="0" err="1">
                <a:latin typeface="Arial" panose="020B0604020202020204" pitchFamily="34" charset="0"/>
              </a:rPr>
              <a:t>Soln</a:t>
            </a:r>
            <a:r>
              <a:rPr lang="en-US" altLang="en-US" b="1" dirty="0">
                <a:latin typeface="Arial" panose="020B0604020202020204" pitchFamily="34" charset="0"/>
              </a:rPr>
              <a:t>:</a:t>
            </a:r>
            <a:endParaRPr lang="en-US" dirty="0"/>
          </a:p>
        </p:txBody>
      </p:sp>
    </p:spTree>
    <p:extLst>
      <p:ext uri="{BB962C8B-B14F-4D97-AF65-F5344CB8AC3E}">
        <p14:creationId xmlns:p14="http://schemas.microsoft.com/office/powerpoint/2010/main" val="216359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0-#ppt_w/2"/>
                                          </p:val>
                                        </p:tav>
                                        <p:tav tm="100000">
                                          <p:val>
                                            <p:strVal val="#ppt_x"/>
                                          </p:val>
                                        </p:tav>
                                      </p:tavLst>
                                    </p:anim>
                                    <p:anim calcmode="lin" valueType="num">
                                      <p:cBhvr additive="base">
                                        <p:cTn id="3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1+#ppt_w/2"/>
                                          </p:val>
                                        </p:tav>
                                        <p:tav tm="100000">
                                          <p:val>
                                            <p:strVal val="#ppt_x"/>
                                          </p:val>
                                        </p:tav>
                                      </p:tavLst>
                                    </p:anim>
                                    <p:anim calcmode="lin" valueType="num">
                                      <p:cBhvr additive="base">
                                        <p:cTn id="4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0-#ppt_w/2"/>
                                          </p:val>
                                        </p:tav>
                                        <p:tav tm="100000">
                                          <p:val>
                                            <p:strVal val="#ppt_x"/>
                                          </p:val>
                                        </p:tav>
                                      </p:tavLst>
                                    </p:anim>
                                    <p:anim calcmode="lin" valueType="num">
                                      <p:cBhvr additive="base">
                                        <p:cTn id="5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0-#ppt_w/2"/>
                                          </p:val>
                                        </p:tav>
                                        <p:tav tm="100000">
                                          <p:val>
                                            <p:strVal val="#ppt_x"/>
                                          </p:val>
                                        </p:tav>
                                      </p:tavLst>
                                    </p:anim>
                                    <p:anim calcmode="lin" valueType="num">
                                      <p:cBhvr additive="base">
                                        <p:cTn id="5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1+#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1+#ppt_w/2"/>
                                          </p:val>
                                        </p:tav>
                                        <p:tav tm="100000">
                                          <p:val>
                                            <p:strVal val="#ppt_x"/>
                                          </p:val>
                                        </p:tav>
                                      </p:tavLst>
                                    </p:anim>
                                    <p:anim calcmode="lin" valueType="num">
                                      <p:cBhvr additive="base">
                                        <p:cTn id="6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499"/>
                                          </p:stCondLst>
                                        </p:cTn>
                                        <p:tgtEl>
                                          <p:spTgt spid="1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499"/>
                                          </p:stCondLst>
                                        </p:cTn>
                                        <p:tgtEl>
                                          <p:spTgt spid="1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1+#ppt_w/2"/>
                                          </p:val>
                                        </p:tav>
                                        <p:tav tm="100000">
                                          <p:val>
                                            <p:strVal val="#ppt_x"/>
                                          </p:val>
                                        </p:tav>
                                      </p:tavLst>
                                    </p:anim>
                                    <p:anim calcmode="lin" valueType="num">
                                      <p:cBhvr additive="base">
                                        <p:cTn id="8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utoUpdateAnimBg="0"/>
      <p:bldP spid="4" grpId="0" autoUpdateAnimBg="0"/>
      <p:bldP spid="5" grpId="0" autoUpdateAnimBg="0"/>
      <p:bldP spid="6" grpId="0" autoUpdateAnimBg="0"/>
      <p:bldP spid="7" grpId="0" autoUpdateAnimBg="0"/>
      <p:bldP spid="17" grpId="0" autoUpdateAnimBg="0"/>
      <p:bldP spid="20" grpId="0" autoUpdateAnimBg="0"/>
      <p:bldP spid="21" grpId="0" animBg="1"/>
      <p:bldP spid="22" grpId="0" autoUpdateAnimBg="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7898A5-2C8A-4ABF-A7A3-C6E5A3A19E37}"/>
              </a:ext>
            </a:extLst>
          </p:cNvPr>
          <p:cNvSpPr/>
          <p:nvPr/>
        </p:nvSpPr>
        <p:spPr>
          <a:xfrm>
            <a:off x="320871" y="302726"/>
            <a:ext cx="2775760" cy="461665"/>
          </a:xfrm>
          <a:prstGeom prst="rect">
            <a:avLst/>
          </a:prstGeom>
        </p:spPr>
        <p:txBody>
          <a:bodyPr wrap="none">
            <a:spAutoFit/>
          </a:bodyPr>
          <a:lstStyle/>
          <a:p>
            <a:r>
              <a:rPr lang="en-US" altLang="ar-SA" sz="2400" b="1" dirty="0"/>
              <a:t>3) </a:t>
            </a:r>
            <a:r>
              <a:rPr lang="en-US" altLang="en-US" sz="2400" b="1" dirty="0"/>
              <a:t>Avogadro’s Law</a:t>
            </a:r>
            <a:endParaRPr lang="en-US" sz="2400" b="1" dirty="0"/>
          </a:p>
        </p:txBody>
      </p:sp>
      <p:sp>
        <p:nvSpPr>
          <p:cNvPr id="3" name="Text Box 3">
            <a:extLst>
              <a:ext uri="{FF2B5EF4-FFF2-40B4-BE49-F238E27FC236}">
                <a16:creationId xmlns:a16="http://schemas.microsoft.com/office/drawing/2014/main" id="{A47A85A5-2F00-457E-8E18-66CE6E20BA3D}"/>
              </a:ext>
            </a:extLst>
          </p:cNvPr>
          <p:cNvSpPr txBox="1">
            <a:spLocks noChangeArrowheads="1"/>
          </p:cNvSpPr>
          <p:nvPr/>
        </p:nvSpPr>
        <p:spPr bwMode="auto">
          <a:xfrm>
            <a:off x="1036637" y="663268"/>
            <a:ext cx="29498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i="1" dirty="0">
                <a:latin typeface="Arial" panose="020B0604020202020204" pitchFamily="34" charset="0"/>
              </a:rPr>
              <a:t>V</a:t>
            </a:r>
            <a:r>
              <a:rPr lang="en-US" altLang="en-US" sz="2000" dirty="0">
                <a:latin typeface="Arial" panose="020B0604020202020204" pitchFamily="34" charset="0"/>
              </a:rPr>
              <a:t> </a:t>
            </a:r>
            <a:r>
              <a:rPr lang="en-US" altLang="en-US" sz="2000" dirty="0">
                <a:latin typeface="Symbol" panose="05050102010706020507" pitchFamily="18" charset="2"/>
              </a:rPr>
              <a:t>a</a:t>
            </a:r>
            <a:r>
              <a:rPr lang="en-US" altLang="en-US" sz="2000" dirty="0">
                <a:latin typeface="Arial" panose="020B0604020202020204" pitchFamily="34" charset="0"/>
              </a:rPr>
              <a:t> number of moles (</a:t>
            </a:r>
            <a:r>
              <a:rPr lang="en-US" altLang="en-US" sz="2000" i="1" dirty="0">
                <a:latin typeface="Arial" panose="020B0604020202020204" pitchFamily="34" charset="0"/>
              </a:rPr>
              <a:t>n</a:t>
            </a:r>
            <a:r>
              <a:rPr lang="en-US" altLang="en-US" sz="2000" dirty="0">
                <a:latin typeface="Arial" panose="020B0604020202020204" pitchFamily="34" charset="0"/>
              </a:rPr>
              <a:t>)</a:t>
            </a:r>
          </a:p>
        </p:txBody>
      </p:sp>
      <p:sp>
        <p:nvSpPr>
          <p:cNvPr id="4" name="Text Box 4">
            <a:extLst>
              <a:ext uri="{FF2B5EF4-FFF2-40B4-BE49-F238E27FC236}">
                <a16:creationId xmlns:a16="http://schemas.microsoft.com/office/drawing/2014/main" id="{C8F848F1-0DEC-4EBD-A2CB-FC20A85AA651}"/>
              </a:ext>
            </a:extLst>
          </p:cNvPr>
          <p:cNvSpPr txBox="1">
            <a:spLocks noChangeArrowheads="1"/>
          </p:cNvSpPr>
          <p:nvPr/>
        </p:nvSpPr>
        <p:spPr bwMode="auto">
          <a:xfrm>
            <a:off x="1058698" y="988705"/>
            <a:ext cx="20265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i="1" dirty="0">
                <a:latin typeface="Arial" panose="020B0604020202020204" pitchFamily="34" charset="0"/>
              </a:rPr>
              <a:t>V</a:t>
            </a:r>
            <a:r>
              <a:rPr lang="en-US" altLang="en-US" sz="2000" dirty="0">
                <a:latin typeface="Arial" panose="020B0604020202020204" pitchFamily="34" charset="0"/>
              </a:rPr>
              <a:t> = constant x </a:t>
            </a:r>
            <a:r>
              <a:rPr lang="en-US" altLang="en-US" sz="2000" i="1" dirty="0">
                <a:latin typeface="Arial" panose="020B0604020202020204" pitchFamily="34" charset="0"/>
              </a:rPr>
              <a:t>n</a:t>
            </a:r>
          </a:p>
        </p:txBody>
      </p:sp>
      <p:sp>
        <p:nvSpPr>
          <p:cNvPr id="5" name="Text Box 5">
            <a:extLst>
              <a:ext uri="{FF2B5EF4-FFF2-40B4-BE49-F238E27FC236}">
                <a16:creationId xmlns:a16="http://schemas.microsoft.com/office/drawing/2014/main" id="{9EEBEEB6-C6B2-4C83-9453-B6299C576C1B}"/>
              </a:ext>
            </a:extLst>
          </p:cNvPr>
          <p:cNvSpPr txBox="1">
            <a:spLocks noChangeArrowheads="1"/>
          </p:cNvSpPr>
          <p:nvPr/>
        </p:nvSpPr>
        <p:spPr bwMode="auto">
          <a:xfrm>
            <a:off x="1036637" y="1432659"/>
            <a:ext cx="18598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i="1" dirty="0">
                <a:latin typeface="Arial" panose="020B0604020202020204" pitchFamily="34" charset="0"/>
              </a:rPr>
              <a:t>V</a:t>
            </a:r>
            <a:r>
              <a:rPr lang="en-US" altLang="en-US" sz="2000" baseline="-25000" dirty="0">
                <a:latin typeface="Arial" panose="020B0604020202020204" pitchFamily="34" charset="0"/>
              </a:rPr>
              <a:t>1 </a:t>
            </a:r>
            <a:r>
              <a:rPr lang="en-US" altLang="en-US" sz="2000" dirty="0">
                <a:latin typeface="Arial" panose="020B0604020202020204" pitchFamily="34" charset="0"/>
              </a:rPr>
              <a:t>/ </a:t>
            </a:r>
            <a:r>
              <a:rPr lang="en-US" altLang="en-US" sz="2000" i="1" dirty="0">
                <a:latin typeface="Arial" panose="020B0604020202020204" pitchFamily="34" charset="0"/>
              </a:rPr>
              <a:t>n</a:t>
            </a:r>
            <a:r>
              <a:rPr lang="en-US" altLang="en-US" sz="2000" baseline="-25000" dirty="0">
                <a:latin typeface="Arial" panose="020B0604020202020204" pitchFamily="34" charset="0"/>
              </a:rPr>
              <a:t>1</a:t>
            </a:r>
            <a:r>
              <a:rPr lang="en-US" altLang="en-US" sz="2000" dirty="0">
                <a:latin typeface="Arial" panose="020B0604020202020204" pitchFamily="34" charset="0"/>
              </a:rPr>
              <a:t> = </a:t>
            </a:r>
            <a:r>
              <a:rPr lang="en-US" altLang="en-US" sz="2000" i="1" dirty="0">
                <a:latin typeface="Arial" panose="020B0604020202020204" pitchFamily="34" charset="0"/>
              </a:rPr>
              <a:t>V</a:t>
            </a:r>
            <a:r>
              <a:rPr lang="en-US" altLang="en-US" sz="2000" baseline="-25000" dirty="0">
                <a:latin typeface="Arial" panose="020B0604020202020204" pitchFamily="34" charset="0"/>
              </a:rPr>
              <a:t>2 </a:t>
            </a:r>
            <a:r>
              <a:rPr lang="en-US" altLang="en-US" sz="2000" dirty="0">
                <a:latin typeface="Arial" panose="020B0604020202020204" pitchFamily="34" charset="0"/>
              </a:rPr>
              <a:t>/ </a:t>
            </a:r>
            <a:r>
              <a:rPr lang="en-US" altLang="en-US" sz="2000" i="1" dirty="0">
                <a:latin typeface="Arial" panose="020B0604020202020204" pitchFamily="34" charset="0"/>
              </a:rPr>
              <a:t>n</a:t>
            </a:r>
            <a:r>
              <a:rPr lang="en-US" altLang="en-US" sz="2000" baseline="-25000" dirty="0">
                <a:latin typeface="Arial" panose="020B0604020202020204" pitchFamily="34" charset="0"/>
              </a:rPr>
              <a:t>2</a:t>
            </a:r>
            <a:endParaRPr lang="en-US" altLang="en-US" sz="2000" dirty="0">
              <a:latin typeface="Arial" panose="020B0604020202020204" pitchFamily="34" charset="0"/>
            </a:endParaRPr>
          </a:p>
        </p:txBody>
      </p:sp>
      <p:sp>
        <p:nvSpPr>
          <p:cNvPr id="6" name="Text Box 9">
            <a:extLst>
              <a:ext uri="{FF2B5EF4-FFF2-40B4-BE49-F238E27FC236}">
                <a16:creationId xmlns:a16="http://schemas.microsoft.com/office/drawing/2014/main" id="{B32D4C1D-8544-4C5B-9C0D-B6E26E584054}"/>
              </a:ext>
            </a:extLst>
          </p:cNvPr>
          <p:cNvSpPr txBox="1">
            <a:spLocks noChangeArrowheads="1"/>
          </p:cNvSpPr>
          <p:nvPr/>
        </p:nvSpPr>
        <p:spPr bwMode="auto">
          <a:xfrm>
            <a:off x="4421038" y="797296"/>
            <a:ext cx="26613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latin typeface="Arial" panose="020B0604020202020204" pitchFamily="34" charset="0"/>
              </a:rPr>
              <a:t>Constant temperature</a:t>
            </a:r>
          </a:p>
          <a:p>
            <a:pPr>
              <a:spcBef>
                <a:spcPct val="0"/>
              </a:spcBef>
              <a:buFontTx/>
              <a:buNone/>
            </a:pPr>
            <a:r>
              <a:rPr lang="en-US" altLang="en-US" sz="2000" dirty="0">
                <a:latin typeface="Arial" panose="020B0604020202020204" pitchFamily="34" charset="0"/>
              </a:rPr>
              <a:t>Constant pressure</a:t>
            </a:r>
          </a:p>
        </p:txBody>
      </p:sp>
      <p:sp>
        <p:nvSpPr>
          <p:cNvPr id="33" name="Rectangle 32">
            <a:extLst>
              <a:ext uri="{FF2B5EF4-FFF2-40B4-BE49-F238E27FC236}">
                <a16:creationId xmlns:a16="http://schemas.microsoft.com/office/drawing/2014/main" id="{1CC1D64A-DF74-411A-8863-897342E84E65}"/>
              </a:ext>
            </a:extLst>
          </p:cNvPr>
          <p:cNvSpPr/>
          <p:nvPr/>
        </p:nvSpPr>
        <p:spPr>
          <a:xfrm>
            <a:off x="356844" y="1832769"/>
            <a:ext cx="4414991" cy="461665"/>
          </a:xfrm>
          <a:prstGeom prst="rect">
            <a:avLst/>
          </a:prstGeom>
        </p:spPr>
        <p:txBody>
          <a:bodyPr wrap="none">
            <a:spAutoFit/>
          </a:bodyPr>
          <a:lstStyle/>
          <a:p>
            <a:r>
              <a:rPr lang="en-US" altLang="en-US" sz="2400" b="1" dirty="0"/>
              <a:t>4) Ideal Gas Equation of state</a:t>
            </a:r>
            <a:endParaRPr lang="en-US" sz="2400" dirty="0"/>
          </a:p>
        </p:txBody>
      </p:sp>
      <p:sp>
        <p:nvSpPr>
          <p:cNvPr id="34" name="Rectangle 33">
            <a:extLst>
              <a:ext uri="{FF2B5EF4-FFF2-40B4-BE49-F238E27FC236}">
                <a16:creationId xmlns:a16="http://schemas.microsoft.com/office/drawing/2014/main" id="{08EF55A6-C51D-4259-BF8C-171229B2E7C4}"/>
              </a:ext>
            </a:extLst>
          </p:cNvPr>
          <p:cNvSpPr/>
          <p:nvPr/>
        </p:nvSpPr>
        <p:spPr>
          <a:xfrm>
            <a:off x="1191914" y="2560364"/>
            <a:ext cx="6096000" cy="1477328"/>
          </a:xfrm>
          <a:prstGeom prst="rect">
            <a:avLst/>
          </a:prstGeom>
        </p:spPr>
        <p:txBody>
          <a:bodyPr>
            <a:spAutoFit/>
          </a:bodyPr>
          <a:lstStyle/>
          <a:p>
            <a:r>
              <a:rPr lang="en-US" b="1" dirty="0">
                <a:latin typeface="MinionPro-Semibold"/>
              </a:rPr>
              <a:t>Boyle’s law: </a:t>
            </a:r>
            <a:r>
              <a:rPr lang="en-US" i="1" dirty="0" err="1">
                <a:latin typeface="MinionPro-It"/>
              </a:rPr>
              <a:t>pV</a:t>
            </a:r>
            <a:r>
              <a:rPr lang="en-US" i="1" dirty="0">
                <a:latin typeface="MinionPro-It"/>
              </a:rPr>
              <a:t> </a:t>
            </a:r>
            <a:r>
              <a:rPr lang="en-US" dirty="0">
                <a:latin typeface="SymbolStd"/>
              </a:rPr>
              <a:t>= </a:t>
            </a:r>
            <a:r>
              <a:rPr lang="en-US" dirty="0">
                <a:latin typeface="MinionPro-Regular"/>
              </a:rPr>
              <a:t>constant, at constant </a:t>
            </a:r>
            <a:r>
              <a:rPr lang="en-US" i="1" dirty="0">
                <a:latin typeface="MinionPro-It"/>
              </a:rPr>
              <a:t>n</a:t>
            </a:r>
            <a:r>
              <a:rPr lang="en-US" dirty="0">
                <a:latin typeface="MinionPro-Regular"/>
              </a:rPr>
              <a:t>, </a:t>
            </a:r>
            <a:r>
              <a:rPr lang="en-US" i="1" dirty="0">
                <a:latin typeface="MinionPro-It"/>
              </a:rPr>
              <a:t>T </a:t>
            </a:r>
          </a:p>
          <a:p>
            <a:r>
              <a:rPr lang="fr-FR" b="1" dirty="0" err="1">
                <a:latin typeface="MinionPro-Semibold"/>
              </a:rPr>
              <a:t>Charles’s</a:t>
            </a:r>
            <a:r>
              <a:rPr lang="fr-FR" b="1" dirty="0">
                <a:latin typeface="MinionPro-Semibold"/>
              </a:rPr>
              <a:t> </a:t>
            </a:r>
            <a:r>
              <a:rPr lang="fr-FR" b="1" dirty="0" err="1">
                <a:latin typeface="MinionPro-Semibold"/>
              </a:rPr>
              <a:t>law</a:t>
            </a:r>
            <a:r>
              <a:rPr lang="fr-FR" b="1" dirty="0">
                <a:latin typeface="MinionPro-Semibold"/>
              </a:rPr>
              <a:t>: </a:t>
            </a:r>
            <a:r>
              <a:rPr lang="fr-FR" i="1" dirty="0">
                <a:latin typeface="MinionPro-It"/>
              </a:rPr>
              <a:t>V </a:t>
            </a:r>
            <a:r>
              <a:rPr lang="fr-FR" dirty="0">
                <a:latin typeface="SymbolStd"/>
              </a:rPr>
              <a:t>= </a:t>
            </a:r>
            <a:r>
              <a:rPr lang="fr-FR" dirty="0">
                <a:latin typeface="MinionPro-Regular"/>
              </a:rPr>
              <a:t>constant </a:t>
            </a:r>
            <a:r>
              <a:rPr lang="fr-FR" dirty="0">
                <a:latin typeface="SymbolStd"/>
              </a:rPr>
              <a:t>× </a:t>
            </a:r>
            <a:r>
              <a:rPr lang="fr-FR" i="1" dirty="0">
                <a:latin typeface="MinionPro-It"/>
              </a:rPr>
              <a:t>T</a:t>
            </a:r>
            <a:r>
              <a:rPr lang="fr-FR" dirty="0">
                <a:latin typeface="MinionPro-Regular"/>
              </a:rPr>
              <a:t>, at constant </a:t>
            </a:r>
            <a:r>
              <a:rPr lang="fr-FR" i="1" dirty="0">
                <a:latin typeface="MinionPro-It"/>
              </a:rPr>
              <a:t>n</a:t>
            </a:r>
            <a:r>
              <a:rPr lang="fr-FR" dirty="0">
                <a:latin typeface="MinionPro-Regular"/>
              </a:rPr>
              <a:t>, </a:t>
            </a:r>
            <a:r>
              <a:rPr lang="fr-FR" i="1" dirty="0">
                <a:latin typeface="MinionPro-It"/>
              </a:rPr>
              <a:t>p </a:t>
            </a:r>
          </a:p>
          <a:p>
            <a:r>
              <a:rPr lang="fr-FR" i="1" dirty="0">
                <a:latin typeface="MinionPro-It"/>
              </a:rPr>
              <a:t>                          p </a:t>
            </a:r>
            <a:r>
              <a:rPr lang="fr-FR" dirty="0">
                <a:latin typeface="SymbolStd"/>
              </a:rPr>
              <a:t>= </a:t>
            </a:r>
            <a:r>
              <a:rPr lang="fr-FR" dirty="0">
                <a:latin typeface="MinionPro-Regular"/>
              </a:rPr>
              <a:t>constant </a:t>
            </a:r>
            <a:r>
              <a:rPr lang="fr-FR" dirty="0">
                <a:latin typeface="SymbolStd"/>
              </a:rPr>
              <a:t>× </a:t>
            </a:r>
            <a:r>
              <a:rPr lang="fr-FR" i="1" dirty="0">
                <a:latin typeface="MinionPro-It"/>
              </a:rPr>
              <a:t>T</a:t>
            </a:r>
            <a:r>
              <a:rPr lang="fr-FR" dirty="0">
                <a:latin typeface="MinionPro-Regular"/>
              </a:rPr>
              <a:t>, at constant </a:t>
            </a:r>
            <a:r>
              <a:rPr lang="fr-FR" i="1" dirty="0">
                <a:latin typeface="MinionPro-It"/>
              </a:rPr>
              <a:t>n</a:t>
            </a:r>
            <a:r>
              <a:rPr lang="fr-FR" dirty="0">
                <a:latin typeface="MinionPro-Regular"/>
              </a:rPr>
              <a:t>, </a:t>
            </a:r>
            <a:r>
              <a:rPr lang="fr-FR" i="1" dirty="0">
                <a:latin typeface="MinionPro-It"/>
              </a:rPr>
              <a:t>V </a:t>
            </a:r>
            <a:r>
              <a:rPr lang="fr-FR" sz="1600" dirty="0">
                <a:latin typeface="MyriadPro-Regular"/>
              </a:rPr>
              <a:t>(1A.3c)</a:t>
            </a:r>
          </a:p>
          <a:p>
            <a:r>
              <a:rPr lang="en-US" b="1" dirty="0">
                <a:latin typeface="MinionPro-Semibold"/>
              </a:rPr>
              <a:t>Avogadro’s principle:</a:t>
            </a:r>
          </a:p>
          <a:p>
            <a:r>
              <a:rPr lang="fr-FR" i="1" dirty="0">
                <a:latin typeface="MinionPro-It"/>
              </a:rPr>
              <a:t>V </a:t>
            </a:r>
            <a:r>
              <a:rPr lang="fr-FR" dirty="0">
                <a:latin typeface="SymbolStd"/>
              </a:rPr>
              <a:t>= </a:t>
            </a:r>
            <a:r>
              <a:rPr lang="fr-FR" dirty="0">
                <a:latin typeface="MinionPro-Regular"/>
              </a:rPr>
              <a:t>constant </a:t>
            </a:r>
            <a:r>
              <a:rPr lang="fr-FR" dirty="0">
                <a:latin typeface="SymbolStd"/>
              </a:rPr>
              <a:t>× </a:t>
            </a:r>
            <a:r>
              <a:rPr lang="fr-FR" i="1" dirty="0">
                <a:latin typeface="MinionPro-It"/>
              </a:rPr>
              <a:t>n </a:t>
            </a:r>
            <a:r>
              <a:rPr lang="fr-FR" dirty="0">
                <a:latin typeface="MinionPro-Regular"/>
              </a:rPr>
              <a:t>at constant </a:t>
            </a:r>
            <a:r>
              <a:rPr lang="fr-FR" i="1" dirty="0">
                <a:latin typeface="MinionPro-It"/>
              </a:rPr>
              <a:t>p</a:t>
            </a:r>
            <a:r>
              <a:rPr lang="fr-FR" dirty="0">
                <a:latin typeface="MinionPro-Regular"/>
              </a:rPr>
              <a:t>, </a:t>
            </a:r>
            <a:r>
              <a:rPr lang="fr-FR" i="1" dirty="0">
                <a:latin typeface="MinionPro-It"/>
              </a:rPr>
              <a:t>T </a:t>
            </a:r>
            <a:r>
              <a:rPr lang="fr-FR" sz="1600" dirty="0">
                <a:latin typeface="MyriadPro-Regular"/>
              </a:rPr>
              <a:t>(1A.3d)</a:t>
            </a:r>
            <a:endParaRPr lang="en-US" dirty="0"/>
          </a:p>
        </p:txBody>
      </p:sp>
      <p:sp>
        <p:nvSpPr>
          <p:cNvPr id="35" name="Text Box 9">
            <a:extLst>
              <a:ext uri="{FF2B5EF4-FFF2-40B4-BE49-F238E27FC236}">
                <a16:creationId xmlns:a16="http://schemas.microsoft.com/office/drawing/2014/main" id="{8B19A89C-4BED-447F-BFC6-B522B3CF3498}"/>
              </a:ext>
            </a:extLst>
          </p:cNvPr>
          <p:cNvSpPr txBox="1">
            <a:spLocks noChangeArrowheads="1"/>
          </p:cNvSpPr>
          <p:nvPr/>
        </p:nvSpPr>
        <p:spPr bwMode="auto">
          <a:xfrm>
            <a:off x="734683" y="2202050"/>
            <a:ext cx="54841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latin typeface="Arial" panose="020B0604020202020204" pitchFamily="34" charset="0"/>
              </a:rPr>
              <a:t>When we combine the </a:t>
            </a:r>
            <a:r>
              <a:rPr lang="en-US" sz="2000" dirty="0">
                <a:latin typeface="Arial" panose="020B0604020202020204" pitchFamily="34" charset="0"/>
              </a:rPr>
              <a:t>empirical observations:</a:t>
            </a:r>
            <a:r>
              <a:rPr lang="en-US" altLang="en-US" sz="2000" dirty="0">
                <a:latin typeface="Arial" panose="020B0604020202020204" pitchFamily="34" charset="0"/>
              </a:rPr>
              <a:t> </a:t>
            </a:r>
          </a:p>
        </p:txBody>
      </p:sp>
      <p:sp>
        <p:nvSpPr>
          <p:cNvPr id="36" name="Rectangle 35">
            <a:extLst>
              <a:ext uri="{FF2B5EF4-FFF2-40B4-BE49-F238E27FC236}">
                <a16:creationId xmlns:a16="http://schemas.microsoft.com/office/drawing/2014/main" id="{7DB2EF99-3770-499A-A0AD-B3694354BF03}"/>
              </a:ext>
            </a:extLst>
          </p:cNvPr>
          <p:cNvSpPr/>
          <p:nvPr/>
        </p:nvSpPr>
        <p:spPr>
          <a:xfrm>
            <a:off x="1191914" y="4173230"/>
            <a:ext cx="2493118" cy="461665"/>
          </a:xfrm>
          <a:prstGeom prst="rect">
            <a:avLst/>
          </a:prstGeom>
        </p:spPr>
        <p:txBody>
          <a:bodyPr wrap="none">
            <a:spAutoFit/>
          </a:bodyPr>
          <a:lstStyle/>
          <a:p>
            <a:r>
              <a:rPr lang="en-US" sz="2400" i="1" dirty="0" err="1">
                <a:latin typeface="MinionPro-It"/>
              </a:rPr>
              <a:t>pV</a:t>
            </a:r>
            <a:r>
              <a:rPr lang="en-US" sz="2400" i="1" dirty="0">
                <a:latin typeface="MinionPro-It"/>
              </a:rPr>
              <a:t> </a:t>
            </a:r>
            <a:r>
              <a:rPr lang="en-US" sz="2400" dirty="0">
                <a:latin typeface="SymbolStd"/>
              </a:rPr>
              <a:t>= </a:t>
            </a:r>
            <a:r>
              <a:rPr lang="en-US" sz="2400" dirty="0">
                <a:latin typeface="MinionPro-Regular"/>
              </a:rPr>
              <a:t>constant </a:t>
            </a:r>
            <a:r>
              <a:rPr lang="en-US" sz="2400" dirty="0">
                <a:latin typeface="SymbolStd"/>
              </a:rPr>
              <a:t>× </a:t>
            </a:r>
            <a:r>
              <a:rPr lang="en-US" sz="2400" i="1" dirty="0" err="1">
                <a:latin typeface="MinionPro-It"/>
              </a:rPr>
              <a:t>nT</a:t>
            </a:r>
            <a:endParaRPr lang="en-US" sz="2400" dirty="0"/>
          </a:p>
        </p:txBody>
      </p:sp>
      <p:sp>
        <p:nvSpPr>
          <p:cNvPr id="37" name="Text Box 9">
            <a:extLst>
              <a:ext uri="{FF2B5EF4-FFF2-40B4-BE49-F238E27FC236}">
                <a16:creationId xmlns:a16="http://schemas.microsoft.com/office/drawing/2014/main" id="{278A1150-444B-44CF-83A2-85DD91ED5F99}"/>
              </a:ext>
            </a:extLst>
          </p:cNvPr>
          <p:cNvSpPr txBox="1">
            <a:spLocks noChangeArrowheads="1"/>
          </p:cNvSpPr>
          <p:nvPr/>
        </p:nvSpPr>
        <p:spPr bwMode="auto">
          <a:xfrm>
            <a:off x="356844" y="3903512"/>
            <a:ext cx="35605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latin typeface="Arial" panose="020B0604020202020204" pitchFamily="34" charset="0"/>
              </a:rPr>
              <a:t>we get the </a:t>
            </a:r>
            <a:r>
              <a:rPr lang="en-US" sz="2000" dirty="0">
                <a:latin typeface="Arial" panose="020B0604020202020204" pitchFamily="34" charset="0"/>
              </a:rPr>
              <a:t>single expression:</a:t>
            </a:r>
            <a:r>
              <a:rPr lang="en-US" altLang="en-US" sz="2000" dirty="0">
                <a:latin typeface="Arial" panose="020B0604020202020204" pitchFamily="34" charset="0"/>
              </a:rPr>
              <a:t> </a:t>
            </a:r>
          </a:p>
        </p:txBody>
      </p:sp>
      <p:sp>
        <p:nvSpPr>
          <p:cNvPr id="38" name="Text Box 9">
            <a:extLst>
              <a:ext uri="{FF2B5EF4-FFF2-40B4-BE49-F238E27FC236}">
                <a16:creationId xmlns:a16="http://schemas.microsoft.com/office/drawing/2014/main" id="{ADF1F750-869D-4064-875C-6EA8A7FDA7D1}"/>
              </a:ext>
            </a:extLst>
          </p:cNvPr>
          <p:cNvSpPr txBox="1">
            <a:spLocks noChangeArrowheads="1"/>
          </p:cNvSpPr>
          <p:nvPr/>
        </p:nvSpPr>
        <p:spPr bwMode="auto">
          <a:xfrm>
            <a:off x="3917434" y="4223997"/>
            <a:ext cx="4683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latin typeface="Arial" panose="020B0604020202020204" pitchFamily="34" charset="0"/>
              </a:rPr>
              <a:t>Or</a:t>
            </a:r>
          </a:p>
        </p:txBody>
      </p:sp>
      <p:sp>
        <p:nvSpPr>
          <p:cNvPr id="39" name="Rectangle 38">
            <a:extLst>
              <a:ext uri="{FF2B5EF4-FFF2-40B4-BE49-F238E27FC236}">
                <a16:creationId xmlns:a16="http://schemas.microsoft.com/office/drawing/2014/main" id="{54585F0C-FF58-4296-8F18-11E69D90AE7A}"/>
              </a:ext>
            </a:extLst>
          </p:cNvPr>
          <p:cNvSpPr/>
          <p:nvPr/>
        </p:nvSpPr>
        <p:spPr>
          <a:xfrm>
            <a:off x="4659372" y="4162442"/>
            <a:ext cx="1339002" cy="461665"/>
          </a:xfrm>
          <a:prstGeom prst="rect">
            <a:avLst/>
          </a:prstGeom>
        </p:spPr>
        <p:txBody>
          <a:bodyPr wrap="square">
            <a:spAutoFit/>
          </a:bodyPr>
          <a:lstStyle/>
          <a:p>
            <a:r>
              <a:rPr lang="en-US" sz="2400" b="1" i="1" dirty="0" err="1">
                <a:latin typeface="MinionPro-It"/>
              </a:rPr>
              <a:t>pV</a:t>
            </a:r>
            <a:r>
              <a:rPr lang="en-US" sz="2400" b="1" i="1" dirty="0">
                <a:latin typeface="MinionPro-It"/>
              </a:rPr>
              <a:t> </a:t>
            </a:r>
            <a:r>
              <a:rPr lang="en-US" sz="2400" b="1" dirty="0">
                <a:latin typeface="SymbolStd"/>
              </a:rPr>
              <a:t>= </a:t>
            </a:r>
            <a:r>
              <a:rPr lang="en-US" sz="2400" b="1" i="1" dirty="0" err="1">
                <a:latin typeface="MinionPro-It"/>
              </a:rPr>
              <a:t>nRT</a:t>
            </a:r>
            <a:endParaRPr lang="en-US" sz="2400" b="1" dirty="0"/>
          </a:p>
        </p:txBody>
      </p:sp>
      <p:sp>
        <p:nvSpPr>
          <p:cNvPr id="40" name="Text Box 9">
            <a:extLst>
              <a:ext uri="{FF2B5EF4-FFF2-40B4-BE49-F238E27FC236}">
                <a16:creationId xmlns:a16="http://schemas.microsoft.com/office/drawing/2014/main" id="{35DEB670-4C05-4339-AF03-EB3978B9048E}"/>
              </a:ext>
            </a:extLst>
          </p:cNvPr>
          <p:cNvSpPr txBox="1">
            <a:spLocks noChangeArrowheads="1"/>
          </p:cNvSpPr>
          <p:nvPr/>
        </p:nvSpPr>
        <p:spPr bwMode="auto">
          <a:xfrm>
            <a:off x="278034" y="4611244"/>
            <a:ext cx="84946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latin typeface="Arial" panose="020B0604020202020204" pitchFamily="34" charset="0"/>
              </a:rPr>
              <a:t>This </a:t>
            </a:r>
            <a:r>
              <a:rPr lang="en-US" sz="2000" dirty="0">
                <a:latin typeface="Arial" panose="020B0604020202020204" pitchFamily="34" charset="0"/>
              </a:rPr>
              <a:t>expression is the </a:t>
            </a:r>
            <a:r>
              <a:rPr lang="en-US" sz="2000" b="1" dirty="0">
                <a:latin typeface="Arial" panose="020B0604020202020204" pitchFamily="34" charset="0"/>
              </a:rPr>
              <a:t>perfect gas law </a:t>
            </a:r>
            <a:r>
              <a:rPr lang="en-US" sz="2000" dirty="0">
                <a:latin typeface="Arial" panose="020B0604020202020204" pitchFamily="34" charset="0"/>
              </a:rPr>
              <a:t>(or </a:t>
            </a:r>
            <a:r>
              <a:rPr lang="en-US" sz="2000" i="1" dirty="0">
                <a:latin typeface="Arial" panose="020B0604020202020204" pitchFamily="34" charset="0"/>
              </a:rPr>
              <a:t>perfect gas equation of state</a:t>
            </a:r>
            <a:r>
              <a:rPr lang="en-US" sz="2000" dirty="0">
                <a:latin typeface="Arial" panose="020B0604020202020204" pitchFamily="34" charset="0"/>
              </a:rPr>
              <a:t>)</a:t>
            </a:r>
            <a:r>
              <a:rPr lang="en-US" altLang="en-US" sz="2000" dirty="0">
                <a:latin typeface="Arial" panose="020B0604020202020204" pitchFamily="34" charset="0"/>
              </a:rPr>
              <a:t> </a:t>
            </a:r>
          </a:p>
        </p:txBody>
      </p:sp>
      <p:sp>
        <p:nvSpPr>
          <p:cNvPr id="43" name="Rectangle 42">
            <a:extLst>
              <a:ext uri="{FF2B5EF4-FFF2-40B4-BE49-F238E27FC236}">
                <a16:creationId xmlns:a16="http://schemas.microsoft.com/office/drawing/2014/main" id="{18CAC673-D1E7-4851-9142-CA0E8FD7E255}"/>
              </a:ext>
            </a:extLst>
          </p:cNvPr>
          <p:cNvSpPr/>
          <p:nvPr/>
        </p:nvSpPr>
        <p:spPr>
          <a:xfrm>
            <a:off x="278034" y="5072909"/>
            <a:ext cx="2969019" cy="1200329"/>
          </a:xfrm>
          <a:prstGeom prst="rect">
            <a:avLst/>
          </a:prstGeom>
        </p:spPr>
        <p:txBody>
          <a:bodyPr wrap="square">
            <a:spAutoFit/>
          </a:bodyPr>
          <a:lstStyle/>
          <a:p>
            <a:r>
              <a:rPr lang="en-US" b="1" i="1" dirty="0">
                <a:latin typeface="MinionPro-It"/>
              </a:rPr>
              <a:t>R</a:t>
            </a:r>
            <a:r>
              <a:rPr lang="en-US" i="1" dirty="0">
                <a:latin typeface="MinionPro-It"/>
              </a:rPr>
              <a:t> </a:t>
            </a:r>
            <a:r>
              <a:rPr lang="en-US" dirty="0">
                <a:latin typeface="MinionPro-Regular"/>
              </a:rPr>
              <a:t>is called the (molar) </a:t>
            </a:r>
            <a:r>
              <a:rPr lang="en-US" b="1" dirty="0">
                <a:latin typeface="MinionPro-Semibold"/>
              </a:rPr>
              <a:t>gas constant, one of the most important universal constants</a:t>
            </a:r>
            <a:endParaRPr lang="en-US" dirty="0"/>
          </a:p>
        </p:txBody>
      </p:sp>
      <p:graphicFrame>
        <p:nvGraphicFramePr>
          <p:cNvPr id="7" name="Table 6">
            <a:extLst>
              <a:ext uri="{FF2B5EF4-FFF2-40B4-BE49-F238E27FC236}">
                <a16:creationId xmlns:a16="http://schemas.microsoft.com/office/drawing/2014/main" id="{5BA095C1-E662-40C5-8750-F621FAD2F401}"/>
              </a:ext>
            </a:extLst>
          </p:cNvPr>
          <p:cNvGraphicFramePr>
            <a:graphicFrameLocks noGrp="1"/>
          </p:cNvGraphicFramePr>
          <p:nvPr>
            <p:extLst>
              <p:ext uri="{D42A27DB-BD31-4B8C-83A1-F6EECF244321}">
                <p14:modId xmlns:p14="http://schemas.microsoft.com/office/powerpoint/2010/main" val="3427061852"/>
              </p:ext>
            </p:extLst>
          </p:nvPr>
        </p:nvGraphicFramePr>
        <p:xfrm>
          <a:off x="3619629" y="5110598"/>
          <a:ext cx="2980055" cy="1604204"/>
        </p:xfrm>
        <a:graphic>
          <a:graphicData uri="http://schemas.openxmlformats.org/drawingml/2006/table">
            <a:tbl>
              <a:tblPr firstRow="1" firstCol="1" bandRow="1">
                <a:tableStyleId>{5C22544A-7EE6-4342-B048-85BDC9FD1C3A}</a:tableStyleId>
              </a:tblPr>
              <a:tblGrid>
                <a:gridCol w="1365885">
                  <a:extLst>
                    <a:ext uri="{9D8B030D-6E8A-4147-A177-3AD203B41FA5}">
                      <a16:colId xmlns:a16="http://schemas.microsoft.com/office/drawing/2014/main" val="1110002773"/>
                    </a:ext>
                  </a:extLst>
                </a:gridCol>
                <a:gridCol w="1614170">
                  <a:extLst>
                    <a:ext uri="{9D8B030D-6E8A-4147-A177-3AD203B41FA5}">
                      <a16:colId xmlns:a16="http://schemas.microsoft.com/office/drawing/2014/main" val="401882565"/>
                    </a:ext>
                  </a:extLst>
                </a:gridCol>
              </a:tblGrid>
              <a:tr h="172720">
                <a:tc>
                  <a:txBody>
                    <a:bodyPr/>
                    <a:lstStyle/>
                    <a:p>
                      <a:pPr marL="50165">
                        <a:lnSpc>
                          <a:spcPct val="107000"/>
                        </a:lnSpc>
                        <a:spcAft>
                          <a:spcPts val="0"/>
                        </a:spcAft>
                      </a:pPr>
                      <a:r>
                        <a:rPr lang="en-US" sz="1200" dirty="0">
                          <a:solidFill>
                            <a:schemeClr val="tx1"/>
                          </a:solidFill>
                          <a:effectLst/>
                          <a:latin typeface="Arial" panose="020B0604020202020204" pitchFamily="34" charset="0"/>
                          <a:cs typeface="Arial" panose="020B0604020202020204" pitchFamily="34" charset="0"/>
                        </a:rPr>
                        <a:t>     R =</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47625" marB="0">
                    <a:noFill/>
                  </a:tcPr>
                </a:tc>
                <a:tc>
                  <a:txBody>
                    <a:bodyPr/>
                    <a:lstStyle/>
                    <a:p>
                      <a:pPr>
                        <a:lnSpc>
                          <a:spcPct val="107000"/>
                        </a:lnSpc>
                        <a:spcAft>
                          <a:spcPts val="0"/>
                        </a:spcAft>
                      </a:pPr>
                      <a:r>
                        <a:rPr lang="en-US" sz="1200" dirty="0">
                          <a:solidFill>
                            <a:schemeClr val="tx1"/>
                          </a:solidFill>
                          <a:effectLst/>
                          <a:latin typeface="Arial" panose="020B0604020202020204" pitchFamily="34" charset="0"/>
                          <a:cs typeface="Arial" panose="020B0604020202020204" pitchFamily="34" charset="0"/>
                        </a:rPr>
                        <a:t> </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47625" marB="0">
                    <a:noFill/>
                  </a:tcPr>
                </a:tc>
                <a:extLst>
                  <a:ext uri="{0D108BD9-81ED-4DB2-BD59-A6C34878D82A}">
                    <a16:rowId xmlns:a16="http://schemas.microsoft.com/office/drawing/2014/main" val="3677630131"/>
                  </a:ext>
                </a:extLst>
              </a:tr>
              <a:tr h="197485">
                <a:tc>
                  <a:txBody>
                    <a:bodyPr/>
                    <a:lstStyle/>
                    <a:p>
                      <a:pPr marL="50165">
                        <a:lnSpc>
                          <a:spcPct val="107000"/>
                        </a:lnSpc>
                        <a:spcAft>
                          <a:spcPts val="0"/>
                        </a:spcAft>
                      </a:pPr>
                      <a:r>
                        <a:rPr lang="en-US" sz="1200">
                          <a:solidFill>
                            <a:schemeClr val="tx1"/>
                          </a:solidFill>
                          <a:effectLst/>
                          <a:latin typeface="Arial" panose="020B0604020202020204" pitchFamily="34" charset="0"/>
                          <a:cs typeface="Arial" panose="020B0604020202020204" pitchFamily="34" charset="0"/>
                        </a:rPr>
                        <a:t>8.314 47</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47625" marB="0">
                    <a:noFill/>
                  </a:tcPr>
                </a:tc>
                <a:tc>
                  <a:txBody>
                    <a:bodyPr/>
                    <a:lstStyle/>
                    <a:p>
                      <a:pPr>
                        <a:lnSpc>
                          <a:spcPct val="107000"/>
                        </a:lnSpc>
                        <a:spcAft>
                          <a:spcPts val="0"/>
                        </a:spcAft>
                      </a:pPr>
                      <a:r>
                        <a:rPr lang="en-US" sz="1200" dirty="0">
                          <a:solidFill>
                            <a:schemeClr val="tx1"/>
                          </a:solidFill>
                          <a:effectLst/>
                          <a:latin typeface="Arial" panose="020B0604020202020204" pitchFamily="34" charset="0"/>
                          <a:cs typeface="Arial" panose="020B0604020202020204" pitchFamily="34" charset="0"/>
                        </a:rPr>
                        <a:t>J K</a:t>
                      </a:r>
                      <a:r>
                        <a:rPr lang="en-US" sz="1200" baseline="30000" dirty="0">
                          <a:solidFill>
                            <a:schemeClr val="tx1"/>
                          </a:solidFill>
                          <a:effectLst/>
                          <a:latin typeface="Arial" panose="020B0604020202020204" pitchFamily="34" charset="0"/>
                          <a:cs typeface="Arial" panose="020B0604020202020204" pitchFamily="34" charset="0"/>
                        </a:rPr>
                        <a:t>−1</a:t>
                      </a:r>
                      <a:r>
                        <a:rPr lang="en-US" sz="1200" dirty="0">
                          <a:solidFill>
                            <a:schemeClr val="tx1"/>
                          </a:solidFill>
                          <a:effectLst/>
                          <a:latin typeface="Arial" panose="020B0604020202020204" pitchFamily="34" charset="0"/>
                          <a:cs typeface="Arial" panose="020B0604020202020204" pitchFamily="34" charset="0"/>
                        </a:rPr>
                        <a:t> mol</a:t>
                      </a:r>
                      <a:r>
                        <a:rPr lang="en-US" sz="1200" baseline="30000" dirty="0">
                          <a:solidFill>
                            <a:schemeClr val="tx1"/>
                          </a:solidFill>
                          <a:effectLst/>
                          <a:latin typeface="Arial" panose="020B0604020202020204" pitchFamily="34" charset="0"/>
                          <a:cs typeface="Arial" panose="020B0604020202020204" pitchFamily="34" charset="0"/>
                        </a:rPr>
                        <a:t>−1</a:t>
                      </a:r>
                      <a:endParaRPr lang="en-US" sz="12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47625" marB="0">
                    <a:noFill/>
                  </a:tcPr>
                </a:tc>
                <a:extLst>
                  <a:ext uri="{0D108BD9-81ED-4DB2-BD59-A6C34878D82A}">
                    <a16:rowId xmlns:a16="http://schemas.microsoft.com/office/drawing/2014/main" val="291309838"/>
                  </a:ext>
                </a:extLst>
              </a:tr>
              <a:tr h="177165">
                <a:tc>
                  <a:txBody>
                    <a:bodyPr/>
                    <a:lstStyle/>
                    <a:p>
                      <a:pPr marL="50165">
                        <a:lnSpc>
                          <a:spcPct val="107000"/>
                        </a:lnSpc>
                        <a:spcAft>
                          <a:spcPts val="0"/>
                        </a:spcAft>
                      </a:pPr>
                      <a:r>
                        <a:rPr lang="en-US" sz="1200" dirty="0">
                          <a:solidFill>
                            <a:schemeClr val="tx1"/>
                          </a:solidFill>
                          <a:effectLst/>
                          <a:latin typeface="Arial" panose="020B0604020202020204" pitchFamily="34" charset="0"/>
                          <a:cs typeface="Arial" panose="020B0604020202020204" pitchFamily="34" charset="0"/>
                        </a:rPr>
                        <a:t>8.205 74 × 10</a:t>
                      </a:r>
                      <a:r>
                        <a:rPr lang="en-US" sz="1200" baseline="30000" dirty="0">
                          <a:solidFill>
                            <a:schemeClr val="tx1"/>
                          </a:solidFill>
                          <a:effectLst/>
                          <a:latin typeface="Arial" panose="020B0604020202020204" pitchFamily="34" charset="0"/>
                          <a:cs typeface="Arial" panose="020B0604020202020204" pitchFamily="34" charset="0"/>
                        </a:rPr>
                        <a:t>−2</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47625" marB="0">
                    <a:noFill/>
                  </a:tcPr>
                </a:tc>
                <a:tc>
                  <a:txBody>
                    <a:bodyPr/>
                    <a:lstStyle/>
                    <a:p>
                      <a:pPr>
                        <a:lnSpc>
                          <a:spcPct val="107000"/>
                        </a:lnSpc>
                        <a:spcAft>
                          <a:spcPts val="0"/>
                        </a:spcAft>
                      </a:pPr>
                      <a:r>
                        <a:rPr lang="en-US" sz="1200" dirty="0">
                          <a:solidFill>
                            <a:schemeClr val="tx1"/>
                          </a:solidFill>
                          <a:effectLst/>
                          <a:latin typeface="Arial" panose="020B0604020202020204" pitchFamily="34" charset="0"/>
                          <a:cs typeface="Arial" panose="020B0604020202020204" pitchFamily="34" charset="0"/>
                        </a:rPr>
                        <a:t>dm</a:t>
                      </a:r>
                      <a:r>
                        <a:rPr lang="en-US" sz="1200" baseline="30000" dirty="0">
                          <a:solidFill>
                            <a:schemeClr val="tx1"/>
                          </a:solidFill>
                          <a:effectLst/>
                          <a:latin typeface="Arial" panose="020B0604020202020204" pitchFamily="34" charset="0"/>
                          <a:cs typeface="Arial" panose="020B0604020202020204" pitchFamily="34" charset="0"/>
                        </a:rPr>
                        <a:t>3</a:t>
                      </a:r>
                      <a:r>
                        <a:rPr lang="en-US" sz="1200" dirty="0">
                          <a:solidFill>
                            <a:schemeClr val="tx1"/>
                          </a:solidFill>
                          <a:effectLst/>
                          <a:latin typeface="Arial" panose="020B0604020202020204" pitchFamily="34" charset="0"/>
                          <a:cs typeface="Arial" panose="020B0604020202020204" pitchFamily="34" charset="0"/>
                        </a:rPr>
                        <a:t> atm K</a:t>
                      </a:r>
                      <a:r>
                        <a:rPr lang="en-US" sz="1200" baseline="30000" dirty="0">
                          <a:solidFill>
                            <a:schemeClr val="tx1"/>
                          </a:solidFill>
                          <a:effectLst/>
                          <a:latin typeface="Arial" panose="020B0604020202020204" pitchFamily="34" charset="0"/>
                          <a:cs typeface="Arial" panose="020B0604020202020204" pitchFamily="34" charset="0"/>
                        </a:rPr>
                        <a:t>−1 </a:t>
                      </a:r>
                      <a:r>
                        <a:rPr lang="en-US" sz="1200" dirty="0">
                          <a:solidFill>
                            <a:schemeClr val="tx1"/>
                          </a:solidFill>
                          <a:effectLst/>
                          <a:latin typeface="Arial" panose="020B0604020202020204" pitchFamily="34" charset="0"/>
                          <a:cs typeface="Arial" panose="020B0604020202020204" pitchFamily="34" charset="0"/>
                        </a:rPr>
                        <a:t>mol</a:t>
                      </a:r>
                      <a:r>
                        <a:rPr lang="en-US" sz="1200" baseline="30000" dirty="0">
                          <a:solidFill>
                            <a:schemeClr val="tx1"/>
                          </a:solidFill>
                          <a:effectLst/>
                          <a:latin typeface="Arial" panose="020B0604020202020204" pitchFamily="34" charset="0"/>
                          <a:cs typeface="Arial" panose="020B0604020202020204" pitchFamily="34" charset="0"/>
                        </a:rPr>
                        <a:t>−1</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47625" marB="0">
                    <a:noFill/>
                  </a:tcPr>
                </a:tc>
                <a:extLst>
                  <a:ext uri="{0D108BD9-81ED-4DB2-BD59-A6C34878D82A}">
                    <a16:rowId xmlns:a16="http://schemas.microsoft.com/office/drawing/2014/main" val="2809651983"/>
                  </a:ext>
                </a:extLst>
              </a:tr>
              <a:tr h="174625">
                <a:tc>
                  <a:txBody>
                    <a:bodyPr/>
                    <a:lstStyle/>
                    <a:p>
                      <a:pPr marL="50165">
                        <a:lnSpc>
                          <a:spcPct val="107000"/>
                        </a:lnSpc>
                        <a:spcAft>
                          <a:spcPts val="0"/>
                        </a:spcAft>
                      </a:pPr>
                      <a:r>
                        <a:rPr lang="en-US" sz="1200">
                          <a:solidFill>
                            <a:schemeClr val="tx1"/>
                          </a:solidFill>
                          <a:effectLst/>
                          <a:latin typeface="Arial" panose="020B0604020202020204" pitchFamily="34" charset="0"/>
                          <a:cs typeface="Arial" panose="020B0604020202020204" pitchFamily="34" charset="0"/>
                        </a:rPr>
                        <a:t>8.314 47 × 10</a:t>
                      </a:r>
                      <a:r>
                        <a:rPr lang="en-US" sz="1200" baseline="30000">
                          <a:solidFill>
                            <a:schemeClr val="tx1"/>
                          </a:solidFill>
                          <a:effectLst/>
                          <a:latin typeface="Arial" panose="020B0604020202020204" pitchFamily="34" charset="0"/>
                          <a:cs typeface="Arial" panose="020B0604020202020204" pitchFamily="34" charset="0"/>
                        </a:rPr>
                        <a:t>−2</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47625" marB="0">
                    <a:noFill/>
                  </a:tcPr>
                </a:tc>
                <a:tc>
                  <a:txBody>
                    <a:bodyPr/>
                    <a:lstStyle/>
                    <a:p>
                      <a:pPr>
                        <a:lnSpc>
                          <a:spcPct val="107000"/>
                        </a:lnSpc>
                        <a:spcAft>
                          <a:spcPts val="0"/>
                        </a:spcAft>
                      </a:pPr>
                      <a:r>
                        <a:rPr lang="en-US" sz="1200" dirty="0">
                          <a:solidFill>
                            <a:schemeClr val="tx1"/>
                          </a:solidFill>
                          <a:effectLst/>
                          <a:latin typeface="Arial" panose="020B0604020202020204" pitchFamily="34" charset="0"/>
                          <a:cs typeface="Arial" panose="020B0604020202020204" pitchFamily="34" charset="0"/>
                        </a:rPr>
                        <a:t>dm</a:t>
                      </a:r>
                      <a:r>
                        <a:rPr lang="en-US" sz="1200" baseline="30000" dirty="0">
                          <a:solidFill>
                            <a:schemeClr val="tx1"/>
                          </a:solidFill>
                          <a:effectLst/>
                          <a:latin typeface="Arial" panose="020B0604020202020204" pitchFamily="34" charset="0"/>
                          <a:cs typeface="Arial" panose="020B0604020202020204" pitchFamily="34" charset="0"/>
                        </a:rPr>
                        <a:t>3</a:t>
                      </a:r>
                      <a:r>
                        <a:rPr lang="en-US" sz="1200" dirty="0">
                          <a:solidFill>
                            <a:schemeClr val="tx1"/>
                          </a:solidFill>
                          <a:effectLst/>
                          <a:latin typeface="Arial" panose="020B0604020202020204" pitchFamily="34" charset="0"/>
                          <a:cs typeface="Arial" panose="020B0604020202020204" pitchFamily="34" charset="0"/>
                        </a:rPr>
                        <a:t> bar K</a:t>
                      </a:r>
                      <a:r>
                        <a:rPr lang="en-US" sz="1200" baseline="30000" dirty="0">
                          <a:solidFill>
                            <a:schemeClr val="tx1"/>
                          </a:solidFill>
                          <a:effectLst/>
                          <a:latin typeface="Arial" panose="020B0604020202020204" pitchFamily="34" charset="0"/>
                          <a:cs typeface="Arial" panose="020B0604020202020204" pitchFamily="34" charset="0"/>
                        </a:rPr>
                        <a:t>−1 </a:t>
                      </a:r>
                      <a:r>
                        <a:rPr lang="en-US" sz="1200" dirty="0">
                          <a:solidFill>
                            <a:schemeClr val="tx1"/>
                          </a:solidFill>
                          <a:effectLst/>
                          <a:latin typeface="Arial" panose="020B0604020202020204" pitchFamily="34" charset="0"/>
                          <a:cs typeface="Arial" panose="020B0604020202020204" pitchFamily="34" charset="0"/>
                        </a:rPr>
                        <a:t>mol</a:t>
                      </a:r>
                      <a:r>
                        <a:rPr lang="en-US" sz="1200" baseline="30000" dirty="0">
                          <a:solidFill>
                            <a:schemeClr val="tx1"/>
                          </a:solidFill>
                          <a:effectLst/>
                          <a:latin typeface="Arial" panose="020B0604020202020204" pitchFamily="34" charset="0"/>
                          <a:cs typeface="Arial" panose="020B0604020202020204" pitchFamily="34" charset="0"/>
                        </a:rPr>
                        <a:t>–1</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47625" marB="0">
                    <a:noFill/>
                  </a:tcPr>
                </a:tc>
                <a:extLst>
                  <a:ext uri="{0D108BD9-81ED-4DB2-BD59-A6C34878D82A}">
                    <a16:rowId xmlns:a16="http://schemas.microsoft.com/office/drawing/2014/main" val="2526561133"/>
                  </a:ext>
                </a:extLst>
              </a:tr>
              <a:tr h="172085">
                <a:tc>
                  <a:txBody>
                    <a:bodyPr/>
                    <a:lstStyle/>
                    <a:p>
                      <a:pPr marL="50165">
                        <a:lnSpc>
                          <a:spcPct val="107000"/>
                        </a:lnSpc>
                        <a:spcAft>
                          <a:spcPts val="0"/>
                        </a:spcAft>
                      </a:pPr>
                      <a:r>
                        <a:rPr lang="en-US" sz="1200">
                          <a:solidFill>
                            <a:schemeClr val="tx1"/>
                          </a:solidFill>
                          <a:effectLst/>
                          <a:latin typeface="Arial" panose="020B0604020202020204" pitchFamily="34" charset="0"/>
                          <a:cs typeface="Arial" panose="020B0604020202020204" pitchFamily="34" charset="0"/>
                        </a:rPr>
                        <a:t>8.314 47</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47625" marB="0">
                    <a:noFill/>
                  </a:tcPr>
                </a:tc>
                <a:tc>
                  <a:txBody>
                    <a:bodyPr/>
                    <a:lstStyle/>
                    <a:p>
                      <a:pPr>
                        <a:lnSpc>
                          <a:spcPct val="107000"/>
                        </a:lnSpc>
                        <a:spcAft>
                          <a:spcPts val="0"/>
                        </a:spcAft>
                      </a:pPr>
                      <a:r>
                        <a:rPr lang="en-US" sz="1200" dirty="0">
                          <a:solidFill>
                            <a:schemeClr val="tx1"/>
                          </a:solidFill>
                          <a:effectLst/>
                          <a:latin typeface="Arial" panose="020B0604020202020204" pitchFamily="34" charset="0"/>
                          <a:cs typeface="Arial" panose="020B0604020202020204" pitchFamily="34" charset="0"/>
                        </a:rPr>
                        <a:t>Pa m3 K−1 mol–1</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47625" marB="0">
                    <a:noFill/>
                  </a:tcPr>
                </a:tc>
                <a:extLst>
                  <a:ext uri="{0D108BD9-81ED-4DB2-BD59-A6C34878D82A}">
                    <a16:rowId xmlns:a16="http://schemas.microsoft.com/office/drawing/2014/main" val="2343141472"/>
                  </a:ext>
                </a:extLst>
              </a:tr>
              <a:tr h="174625">
                <a:tc>
                  <a:txBody>
                    <a:bodyPr/>
                    <a:lstStyle/>
                    <a:p>
                      <a:pPr marL="50165">
                        <a:lnSpc>
                          <a:spcPct val="107000"/>
                        </a:lnSpc>
                        <a:spcAft>
                          <a:spcPts val="0"/>
                        </a:spcAft>
                      </a:pPr>
                      <a:r>
                        <a:rPr lang="en-US" sz="1200">
                          <a:solidFill>
                            <a:schemeClr val="tx1"/>
                          </a:solidFill>
                          <a:effectLst/>
                          <a:latin typeface="Arial" panose="020B0604020202020204" pitchFamily="34" charset="0"/>
                          <a:cs typeface="Arial" panose="020B0604020202020204" pitchFamily="34" charset="0"/>
                        </a:rPr>
                        <a:t>62.364</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47625" marB="0">
                    <a:noFill/>
                  </a:tcPr>
                </a:tc>
                <a:tc>
                  <a:txBody>
                    <a:bodyPr/>
                    <a:lstStyle/>
                    <a:p>
                      <a:pPr>
                        <a:lnSpc>
                          <a:spcPct val="107000"/>
                        </a:lnSpc>
                        <a:spcAft>
                          <a:spcPts val="0"/>
                        </a:spcAft>
                      </a:pPr>
                      <a:r>
                        <a:rPr lang="en-US" sz="1200" dirty="0">
                          <a:solidFill>
                            <a:schemeClr val="tx1"/>
                          </a:solidFill>
                          <a:effectLst/>
                          <a:latin typeface="Arial" panose="020B0604020202020204" pitchFamily="34" charset="0"/>
                          <a:cs typeface="Arial" panose="020B0604020202020204" pitchFamily="34" charset="0"/>
                        </a:rPr>
                        <a:t>dm</a:t>
                      </a:r>
                      <a:r>
                        <a:rPr lang="en-US" sz="1200" baseline="30000" dirty="0">
                          <a:solidFill>
                            <a:schemeClr val="tx1"/>
                          </a:solidFill>
                          <a:effectLst/>
                          <a:latin typeface="Arial" panose="020B0604020202020204" pitchFamily="34" charset="0"/>
                          <a:cs typeface="Arial" panose="020B0604020202020204" pitchFamily="34" charset="0"/>
                        </a:rPr>
                        <a:t>3</a:t>
                      </a:r>
                      <a:r>
                        <a:rPr lang="en-US" sz="1200" dirty="0">
                          <a:solidFill>
                            <a:schemeClr val="tx1"/>
                          </a:solidFill>
                          <a:effectLst/>
                          <a:latin typeface="Arial" panose="020B0604020202020204" pitchFamily="34" charset="0"/>
                          <a:cs typeface="Arial" panose="020B0604020202020204" pitchFamily="34" charset="0"/>
                        </a:rPr>
                        <a:t> Torr K</a:t>
                      </a:r>
                      <a:r>
                        <a:rPr lang="en-US" sz="1200" baseline="30000" dirty="0">
                          <a:solidFill>
                            <a:schemeClr val="tx1"/>
                          </a:solidFill>
                          <a:effectLst/>
                          <a:latin typeface="Arial" panose="020B0604020202020204" pitchFamily="34" charset="0"/>
                          <a:cs typeface="Arial" panose="020B0604020202020204" pitchFamily="34" charset="0"/>
                        </a:rPr>
                        <a:t>−1 </a:t>
                      </a:r>
                      <a:r>
                        <a:rPr lang="en-US" sz="1200" dirty="0">
                          <a:solidFill>
                            <a:schemeClr val="tx1"/>
                          </a:solidFill>
                          <a:effectLst/>
                          <a:latin typeface="Arial" panose="020B0604020202020204" pitchFamily="34" charset="0"/>
                          <a:cs typeface="Arial" panose="020B0604020202020204" pitchFamily="34" charset="0"/>
                        </a:rPr>
                        <a:t>mol</a:t>
                      </a:r>
                      <a:r>
                        <a:rPr lang="en-US" sz="1200" baseline="30000" dirty="0">
                          <a:solidFill>
                            <a:schemeClr val="tx1"/>
                          </a:solidFill>
                          <a:effectLst/>
                          <a:latin typeface="Arial" panose="020B0604020202020204" pitchFamily="34" charset="0"/>
                          <a:cs typeface="Arial" panose="020B0604020202020204" pitchFamily="34" charset="0"/>
                        </a:rPr>
                        <a:t>–1</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47625" marB="0">
                    <a:noFill/>
                  </a:tcPr>
                </a:tc>
                <a:extLst>
                  <a:ext uri="{0D108BD9-81ED-4DB2-BD59-A6C34878D82A}">
                    <a16:rowId xmlns:a16="http://schemas.microsoft.com/office/drawing/2014/main" val="4079242558"/>
                  </a:ext>
                </a:extLst>
              </a:tr>
              <a:tr h="202565">
                <a:tc>
                  <a:txBody>
                    <a:bodyPr/>
                    <a:lstStyle/>
                    <a:p>
                      <a:pPr marL="50165">
                        <a:lnSpc>
                          <a:spcPct val="107000"/>
                        </a:lnSpc>
                        <a:spcAft>
                          <a:spcPts val="0"/>
                        </a:spcAft>
                      </a:pPr>
                      <a:r>
                        <a:rPr lang="en-US" sz="1200">
                          <a:solidFill>
                            <a:schemeClr val="tx1"/>
                          </a:solidFill>
                          <a:effectLst/>
                          <a:latin typeface="Arial" panose="020B0604020202020204" pitchFamily="34" charset="0"/>
                          <a:cs typeface="Arial" panose="020B0604020202020204" pitchFamily="34" charset="0"/>
                        </a:rPr>
                        <a:t>1.987 21</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47625" marB="0">
                    <a:noFill/>
                  </a:tcPr>
                </a:tc>
                <a:tc>
                  <a:txBody>
                    <a:bodyPr/>
                    <a:lstStyle/>
                    <a:p>
                      <a:pPr>
                        <a:lnSpc>
                          <a:spcPct val="107000"/>
                        </a:lnSpc>
                        <a:spcAft>
                          <a:spcPts val="0"/>
                        </a:spcAft>
                      </a:pPr>
                      <a:r>
                        <a:rPr lang="en-US" sz="1200" dirty="0" err="1">
                          <a:solidFill>
                            <a:schemeClr val="tx1"/>
                          </a:solidFill>
                          <a:effectLst/>
                          <a:latin typeface="Arial" panose="020B0604020202020204" pitchFamily="34" charset="0"/>
                          <a:cs typeface="Arial" panose="020B0604020202020204" pitchFamily="34" charset="0"/>
                        </a:rPr>
                        <a:t>cal</a:t>
                      </a:r>
                      <a:r>
                        <a:rPr lang="en-US" sz="1200" dirty="0">
                          <a:solidFill>
                            <a:schemeClr val="tx1"/>
                          </a:solidFill>
                          <a:effectLst/>
                          <a:latin typeface="Arial" panose="020B0604020202020204" pitchFamily="34" charset="0"/>
                          <a:cs typeface="Arial" panose="020B0604020202020204" pitchFamily="34" charset="0"/>
                        </a:rPr>
                        <a:t> K</a:t>
                      </a:r>
                      <a:r>
                        <a:rPr lang="en-US" sz="1200" baseline="30000" dirty="0">
                          <a:solidFill>
                            <a:schemeClr val="tx1"/>
                          </a:solidFill>
                          <a:effectLst/>
                          <a:latin typeface="Arial" panose="020B0604020202020204" pitchFamily="34" charset="0"/>
                          <a:cs typeface="Arial" panose="020B0604020202020204" pitchFamily="34" charset="0"/>
                        </a:rPr>
                        <a:t>−1 </a:t>
                      </a:r>
                      <a:r>
                        <a:rPr lang="en-US" sz="1200" dirty="0">
                          <a:solidFill>
                            <a:schemeClr val="tx1"/>
                          </a:solidFill>
                          <a:effectLst/>
                          <a:latin typeface="Arial" panose="020B0604020202020204" pitchFamily="34" charset="0"/>
                          <a:cs typeface="Arial" panose="020B0604020202020204" pitchFamily="34" charset="0"/>
                        </a:rPr>
                        <a:t>mol</a:t>
                      </a:r>
                      <a:r>
                        <a:rPr lang="en-US" sz="1200" baseline="30000" dirty="0">
                          <a:solidFill>
                            <a:schemeClr val="tx1"/>
                          </a:solidFill>
                          <a:effectLst/>
                          <a:latin typeface="Arial" panose="020B0604020202020204" pitchFamily="34" charset="0"/>
                          <a:cs typeface="Arial" panose="020B0604020202020204" pitchFamily="34" charset="0"/>
                        </a:rPr>
                        <a:t>−1</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73025" marT="47625" marB="0">
                    <a:noFill/>
                  </a:tcPr>
                </a:tc>
                <a:extLst>
                  <a:ext uri="{0D108BD9-81ED-4DB2-BD59-A6C34878D82A}">
                    <a16:rowId xmlns:a16="http://schemas.microsoft.com/office/drawing/2014/main" val="1941463465"/>
                  </a:ext>
                </a:extLst>
              </a:tr>
            </a:tbl>
          </a:graphicData>
        </a:graphic>
      </p:graphicFrame>
      <p:sp>
        <p:nvSpPr>
          <p:cNvPr id="8" name="Rectangle 1">
            <a:extLst>
              <a:ext uri="{FF2B5EF4-FFF2-40B4-BE49-F238E27FC236}">
                <a16:creationId xmlns:a16="http://schemas.microsoft.com/office/drawing/2014/main" id="{A4E418BE-D8E2-4BD2-95D5-B5D13B069C0F}"/>
              </a:ext>
            </a:extLst>
          </p:cNvPr>
          <p:cNvSpPr>
            <a:spLocks noChangeArrowheads="1"/>
          </p:cNvSpPr>
          <p:nvPr/>
        </p:nvSpPr>
        <p:spPr bwMode="auto">
          <a:xfrm>
            <a:off x="7082344" y="5522707"/>
            <a:ext cx="2711856"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81717"/>
                </a:solidFill>
                <a:effectLst/>
                <a:latin typeface="Arial" panose="020B0604020202020204" pitchFamily="34" charset="0"/>
                <a:ea typeface="Times New Roman" panose="02020603050405020304" pitchFamily="18" charset="0"/>
              </a:rPr>
              <a:t>The gas constant is now defined as </a:t>
            </a:r>
            <a:r>
              <a:rPr kumimoji="0" lang="en-US" altLang="en-US" sz="1400" b="0" i="1" u="none" strike="noStrike" cap="none" normalizeH="0" baseline="0" dirty="0">
                <a:ln>
                  <a:noFill/>
                </a:ln>
                <a:solidFill>
                  <a:srgbClr val="181717"/>
                </a:solidFill>
                <a:effectLst/>
                <a:latin typeface="Arial" panose="020B0604020202020204" pitchFamily="34" charset="0"/>
                <a:ea typeface="Times New Roman" panose="02020603050405020304" pitchFamily="18" charset="0"/>
              </a:rPr>
              <a:t>R </a:t>
            </a:r>
            <a:r>
              <a:rPr kumimoji="0" lang="en-US" altLang="en-US" sz="1400" b="0" i="0" u="none" strike="noStrike" cap="none" normalizeH="0" baseline="0" dirty="0">
                <a:ln>
                  <a:noFill/>
                </a:ln>
                <a:solidFill>
                  <a:srgbClr val="181717"/>
                </a:solidFill>
                <a:effectLst/>
                <a:latin typeface="Arial" panose="020B0604020202020204" pitchFamily="34" charset="0"/>
                <a:ea typeface="Segoe UI Symbol" panose="020B0502040204020203" pitchFamily="34" charset="0"/>
                <a:cs typeface="Segoe UI Symbol" panose="020B0502040204020203" pitchFamily="34" charset="0"/>
              </a:rPr>
              <a:t>= </a:t>
            </a:r>
            <a:r>
              <a:rPr kumimoji="0" lang="en-US" altLang="en-US" sz="1400" b="0" i="1" u="none" strike="noStrike" cap="none" normalizeH="0" baseline="0" dirty="0" err="1">
                <a:ln>
                  <a:noFill/>
                </a:ln>
                <a:solidFill>
                  <a:srgbClr val="181717"/>
                </a:solidFill>
                <a:effectLst/>
                <a:latin typeface="Arial" panose="020B0604020202020204" pitchFamily="34" charset="0"/>
                <a:ea typeface="Times New Roman" panose="02020603050405020304" pitchFamily="18" charset="0"/>
              </a:rPr>
              <a:t>N</a:t>
            </a:r>
            <a:r>
              <a:rPr kumimoji="0" lang="en-US" altLang="en-US" sz="1400" b="0" i="0" u="none" strike="noStrike" cap="none" normalizeH="0" baseline="-30000" dirty="0" err="1">
                <a:ln>
                  <a:noFill/>
                </a:ln>
                <a:solidFill>
                  <a:srgbClr val="181717"/>
                </a:solidFill>
                <a:effectLst/>
                <a:latin typeface="Arial" panose="020B0604020202020204" pitchFamily="34" charset="0"/>
                <a:ea typeface="Times New Roman" panose="02020603050405020304" pitchFamily="18" charset="0"/>
              </a:rPr>
              <a:t>A</a:t>
            </a:r>
            <a:r>
              <a:rPr kumimoji="0" lang="en-US" altLang="en-US" sz="1400" b="0" i="1" u="none" strike="noStrike" cap="none" normalizeH="0" baseline="0" dirty="0" err="1">
                <a:ln>
                  <a:noFill/>
                </a:ln>
                <a:solidFill>
                  <a:srgbClr val="181717"/>
                </a:solidFill>
                <a:effectLst/>
                <a:latin typeface="Arial" panose="020B0604020202020204" pitchFamily="34" charset="0"/>
                <a:ea typeface="Times New Roman" panose="02020603050405020304" pitchFamily="18" charset="0"/>
              </a:rPr>
              <a:t>k</a:t>
            </a:r>
            <a:r>
              <a:rPr kumimoji="0" lang="en-US" altLang="en-US" sz="1400" b="0" i="0" u="none" strike="noStrike" cap="none" normalizeH="0" baseline="0" dirty="0">
                <a:ln>
                  <a:noFill/>
                </a:ln>
                <a:solidFill>
                  <a:srgbClr val="181717"/>
                </a:solidFill>
                <a:effectLst/>
                <a:latin typeface="Arial" panose="020B0604020202020204" pitchFamily="34" charset="0"/>
                <a:ea typeface="Times New Roman" panose="02020603050405020304" pitchFamily="18" charset="0"/>
              </a:rPr>
              <a:t>, where </a:t>
            </a:r>
            <a:r>
              <a:rPr kumimoji="0" lang="en-US" altLang="en-US" sz="1400" b="0" i="1" u="none" strike="noStrike" cap="none" normalizeH="0" baseline="0" dirty="0">
                <a:ln>
                  <a:noFill/>
                </a:ln>
                <a:solidFill>
                  <a:srgbClr val="181717"/>
                </a:solidFill>
                <a:effectLst/>
                <a:latin typeface="Arial" panose="020B0604020202020204" pitchFamily="34" charset="0"/>
                <a:ea typeface="Times New Roman" panose="02020603050405020304" pitchFamily="18" charset="0"/>
              </a:rPr>
              <a:t>N</a:t>
            </a:r>
            <a:r>
              <a:rPr kumimoji="0" lang="en-US" altLang="en-US" sz="1400" b="0" i="0" u="none" strike="noStrike" cap="none" normalizeH="0" baseline="-30000" dirty="0">
                <a:ln>
                  <a:noFill/>
                </a:ln>
                <a:solidFill>
                  <a:srgbClr val="181717"/>
                </a:solidFill>
                <a:effectLst/>
                <a:latin typeface="Arial" panose="020B0604020202020204" pitchFamily="34" charset="0"/>
                <a:ea typeface="Times New Roman" panose="02020603050405020304" pitchFamily="18" charset="0"/>
              </a:rPr>
              <a:t>A</a:t>
            </a:r>
            <a:r>
              <a:rPr kumimoji="0" lang="en-US" altLang="en-US" sz="1400" b="0" i="0" u="none" strike="noStrike" cap="none" normalizeH="0" baseline="0" dirty="0">
                <a:ln>
                  <a:noFill/>
                </a:ln>
                <a:solidFill>
                  <a:srgbClr val="181717"/>
                </a:solidFill>
                <a:effectLst/>
                <a:latin typeface="Arial" panose="020B0604020202020204" pitchFamily="34" charset="0"/>
                <a:ea typeface="Times New Roman" panose="02020603050405020304" pitchFamily="18" charset="0"/>
              </a:rPr>
              <a:t> is Avogadro’s constant and </a:t>
            </a:r>
            <a:r>
              <a:rPr kumimoji="0" lang="en-US" altLang="en-US" sz="1400" b="0" i="1" u="none" strike="noStrike" cap="none" normalizeH="0" baseline="0" dirty="0">
                <a:ln>
                  <a:noFill/>
                </a:ln>
                <a:solidFill>
                  <a:srgbClr val="181717"/>
                </a:solidFill>
                <a:effectLst/>
                <a:latin typeface="Arial" panose="020B0604020202020204" pitchFamily="34" charset="0"/>
                <a:ea typeface="Times New Roman" panose="02020603050405020304" pitchFamily="18" charset="0"/>
              </a:rPr>
              <a:t>k</a:t>
            </a:r>
            <a:r>
              <a:rPr kumimoji="0" lang="en-US" altLang="en-US" sz="1400" b="0" i="0" u="none" strike="noStrike" cap="none" normalizeH="0" baseline="0" dirty="0">
                <a:ln>
                  <a:noFill/>
                </a:ln>
                <a:solidFill>
                  <a:srgbClr val="181717"/>
                </a:solidFill>
                <a:effectLst/>
                <a:latin typeface="Arial" panose="020B0604020202020204" pitchFamily="34" charset="0"/>
                <a:ea typeface="Times New Roman" panose="02020603050405020304" pitchFamily="18" charset="0"/>
              </a:rPr>
              <a:t> is Boltzmann’s constant.</a:t>
            </a:r>
            <a:r>
              <a:rPr kumimoji="0" lang="en-US" altLang="en-US" sz="14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64252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utoUpdateAnimBg="0"/>
      <p:bldP spid="4" grpId="0" autoUpdateAnimBg="0"/>
      <p:bldP spid="5" grpId="0" autoUpdateAnimBg="0"/>
      <p:bldP spid="6" grpId="0"/>
      <p:bldP spid="33" grpId="0"/>
      <p:bldP spid="34" grpId="0"/>
      <p:bldP spid="35" grpId="0"/>
      <p:bldP spid="36" grpId="0"/>
      <p:bldP spid="37" grpId="0"/>
      <p:bldP spid="38" grpId="0"/>
      <p:bldP spid="39" grpId="0"/>
      <p:bldP spid="40" grpId="0"/>
      <p:bldP spid="4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65CA4E-314F-427C-AE10-5DA32D4A9F6A}"/>
              </a:ext>
            </a:extLst>
          </p:cNvPr>
          <p:cNvPicPr/>
          <p:nvPr/>
        </p:nvPicPr>
        <p:blipFill>
          <a:blip r:embed="rId2"/>
          <a:stretch>
            <a:fillRect/>
          </a:stretch>
        </p:blipFill>
        <p:spPr>
          <a:xfrm>
            <a:off x="2286000" y="258792"/>
            <a:ext cx="6029864" cy="3571336"/>
          </a:xfrm>
          <a:prstGeom prst="rect">
            <a:avLst/>
          </a:prstGeom>
        </p:spPr>
      </p:pic>
      <p:sp>
        <p:nvSpPr>
          <p:cNvPr id="3" name="Rectangle 2">
            <a:extLst>
              <a:ext uri="{FF2B5EF4-FFF2-40B4-BE49-F238E27FC236}">
                <a16:creationId xmlns:a16="http://schemas.microsoft.com/office/drawing/2014/main" id="{5CF2A384-84DB-413A-B6BC-A1C2F1ACE34A}"/>
              </a:ext>
            </a:extLst>
          </p:cNvPr>
          <p:cNvSpPr/>
          <p:nvPr/>
        </p:nvSpPr>
        <p:spPr>
          <a:xfrm>
            <a:off x="787878" y="3708253"/>
            <a:ext cx="9339533" cy="2492990"/>
          </a:xfrm>
          <a:prstGeom prst="rect">
            <a:avLst/>
          </a:prstGeom>
        </p:spPr>
        <p:txBody>
          <a:bodyPr wrap="square">
            <a:spAutoFit/>
          </a:bodyPr>
          <a:lstStyle/>
          <a:p>
            <a:r>
              <a:rPr lang="en-US" sz="2000" dirty="0">
                <a:latin typeface="MyriadPro-Regular"/>
              </a:rPr>
              <a:t>For a given amount of perfect gas:</a:t>
            </a:r>
          </a:p>
          <a:p>
            <a:pPr marL="342900" indent="-342900">
              <a:buFont typeface="Arial" panose="020B0604020202020204" pitchFamily="34" charset="0"/>
              <a:buChar char="•"/>
            </a:pPr>
            <a:r>
              <a:rPr lang="en-US" sz="2000" dirty="0">
                <a:latin typeface="MyriadPro-Regular"/>
              </a:rPr>
              <a:t>Sections at constant temperature show </a:t>
            </a:r>
            <a:r>
              <a:rPr lang="en-US" dirty="0"/>
              <a:t>the pressure–volume dependence of a perfect gas at different temperatures. Each curve is a hyperbola (</a:t>
            </a:r>
            <a:r>
              <a:rPr lang="en-US" i="1" dirty="0" err="1"/>
              <a:t>pV</a:t>
            </a:r>
            <a:r>
              <a:rPr lang="en-US" i="1" dirty="0"/>
              <a:t> </a:t>
            </a:r>
            <a:r>
              <a:rPr lang="en-US" dirty="0"/>
              <a:t>= constant) and is called an isotherm.</a:t>
            </a:r>
            <a:endParaRPr lang="en-US" sz="2000" dirty="0">
              <a:latin typeface="MyriadPro-Regular"/>
            </a:endParaRPr>
          </a:p>
          <a:p>
            <a:pPr marL="342900" indent="-342900">
              <a:buFont typeface="Arial" panose="020B0604020202020204" pitchFamily="34" charset="0"/>
              <a:buChar char="•"/>
            </a:pPr>
            <a:r>
              <a:rPr lang="en-US" sz="2000" dirty="0">
                <a:latin typeface="MyriadPro-Regular"/>
              </a:rPr>
              <a:t>Sections at constant pressure give </a:t>
            </a:r>
            <a:r>
              <a:rPr lang="en-US" dirty="0"/>
              <a:t>the variation of the volume of a gas with the temperature at constant pressure which are called Isobars</a:t>
            </a:r>
            <a:r>
              <a:rPr lang="en-US" sz="2000" dirty="0">
                <a:latin typeface="MyriadPro-Regular"/>
              </a:rPr>
              <a:t>.</a:t>
            </a:r>
          </a:p>
          <a:p>
            <a:pPr marL="342900" indent="-342900">
              <a:buFont typeface="Arial" panose="020B0604020202020204" pitchFamily="34" charset="0"/>
              <a:buChar char="•"/>
            </a:pPr>
            <a:r>
              <a:rPr lang="en-US" sz="2000" dirty="0">
                <a:latin typeface="MyriadPro-Regular"/>
              </a:rPr>
              <a:t>Sections at constant volume give t</a:t>
            </a:r>
            <a:r>
              <a:rPr lang="en-US" dirty="0"/>
              <a:t>he pressure of a perfect gas linear variation with the temperature at constant volume </a:t>
            </a:r>
            <a:r>
              <a:rPr lang="en-US" sz="2000" dirty="0"/>
              <a:t>which are called </a:t>
            </a:r>
            <a:r>
              <a:rPr lang="en-US" sz="2000" dirty="0">
                <a:latin typeface="MyriadPro-Regular"/>
              </a:rPr>
              <a:t>isochores.</a:t>
            </a:r>
            <a:endParaRPr lang="en-US" sz="2000" dirty="0"/>
          </a:p>
        </p:txBody>
      </p:sp>
    </p:spTree>
    <p:extLst>
      <p:ext uri="{BB962C8B-B14F-4D97-AF65-F5344CB8AC3E}">
        <p14:creationId xmlns:p14="http://schemas.microsoft.com/office/powerpoint/2010/main" val="2276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DC2AE9-3034-498C-9AA8-4DE54174C260}"/>
              </a:ext>
            </a:extLst>
          </p:cNvPr>
          <p:cNvSpPr/>
          <p:nvPr/>
        </p:nvSpPr>
        <p:spPr>
          <a:xfrm>
            <a:off x="327804" y="102412"/>
            <a:ext cx="11222966" cy="1015663"/>
          </a:xfrm>
          <a:prstGeom prst="rect">
            <a:avLst/>
          </a:prstGeom>
        </p:spPr>
        <p:txBody>
          <a:bodyPr wrap="square">
            <a:spAutoFit/>
          </a:bodyPr>
          <a:lstStyle/>
          <a:p>
            <a:r>
              <a:rPr lang="en-US" altLang="en-US" sz="2000" b="1" dirty="0">
                <a:latin typeface="Arial" panose="020B0604020202020204" pitchFamily="34" charset="0"/>
              </a:rPr>
              <a:t>Example: </a:t>
            </a:r>
            <a:r>
              <a:rPr lang="en-US" sz="2000" dirty="0">
                <a:latin typeface="Arial" panose="020B0604020202020204" pitchFamily="34" charset="0"/>
              </a:rPr>
              <a:t>In an industrial process, nitrogen gas is introduced into a vessel of constant volume at a pressure of 100 atm and a temperature of 300 K. The gas is then heated to 500 K. What pressure would the gas then exert, assuming that it behaved as a perfect gas?</a:t>
            </a:r>
          </a:p>
        </p:txBody>
      </p:sp>
      <p:sp>
        <p:nvSpPr>
          <p:cNvPr id="3" name="Rectangle 2">
            <a:extLst>
              <a:ext uri="{FF2B5EF4-FFF2-40B4-BE49-F238E27FC236}">
                <a16:creationId xmlns:a16="http://schemas.microsoft.com/office/drawing/2014/main" id="{AA7A00C5-7726-453E-BA86-0886BAADB268}"/>
              </a:ext>
            </a:extLst>
          </p:cNvPr>
          <p:cNvSpPr/>
          <p:nvPr/>
        </p:nvSpPr>
        <p:spPr>
          <a:xfrm>
            <a:off x="458704" y="1309956"/>
            <a:ext cx="825867" cy="400110"/>
          </a:xfrm>
          <a:prstGeom prst="rect">
            <a:avLst/>
          </a:prstGeom>
        </p:spPr>
        <p:txBody>
          <a:bodyPr wrap="none">
            <a:spAutoFit/>
          </a:bodyPr>
          <a:lstStyle/>
          <a:p>
            <a:r>
              <a:rPr lang="en-US" altLang="en-US" sz="2000" b="1" dirty="0" err="1">
                <a:latin typeface="Arial" panose="020B0604020202020204" pitchFamily="34" charset="0"/>
              </a:rPr>
              <a:t>Soln</a:t>
            </a:r>
            <a:r>
              <a:rPr lang="en-US" altLang="en-US" sz="2000" b="1" dirty="0">
                <a:latin typeface="Arial" panose="020B0604020202020204" pitchFamily="34" charset="0"/>
              </a:rPr>
              <a:t>:</a:t>
            </a:r>
            <a:endParaRPr lang="en-US" sz="2000" dirty="0"/>
          </a:p>
        </p:txBody>
      </p:sp>
      <p:sp>
        <p:nvSpPr>
          <p:cNvPr id="4" name="Rectangle 3">
            <a:extLst>
              <a:ext uri="{FF2B5EF4-FFF2-40B4-BE49-F238E27FC236}">
                <a16:creationId xmlns:a16="http://schemas.microsoft.com/office/drawing/2014/main" id="{092CEB2A-86F9-4525-9A29-ED90211F1C77}"/>
              </a:ext>
            </a:extLst>
          </p:cNvPr>
          <p:cNvSpPr/>
          <p:nvPr/>
        </p:nvSpPr>
        <p:spPr>
          <a:xfrm>
            <a:off x="2016672" y="1679288"/>
            <a:ext cx="1015984" cy="369332"/>
          </a:xfrm>
          <a:prstGeom prst="rect">
            <a:avLst/>
          </a:prstGeom>
        </p:spPr>
        <p:txBody>
          <a:bodyPr wrap="none">
            <a:spAutoFit/>
          </a:bodyPr>
          <a:lstStyle/>
          <a:p>
            <a:r>
              <a:rPr lang="en-US" i="1" dirty="0" err="1">
                <a:latin typeface="MinionPro-It"/>
              </a:rPr>
              <a:t>pV</a:t>
            </a:r>
            <a:r>
              <a:rPr lang="en-US" i="1" dirty="0">
                <a:latin typeface="MinionPro-It"/>
              </a:rPr>
              <a:t> </a:t>
            </a:r>
            <a:r>
              <a:rPr lang="en-US" dirty="0">
                <a:latin typeface="SymbolStd"/>
              </a:rPr>
              <a:t>= </a:t>
            </a:r>
            <a:r>
              <a:rPr lang="en-US" i="1" dirty="0" err="1">
                <a:latin typeface="MinionPro-It"/>
              </a:rPr>
              <a:t>nRT</a:t>
            </a:r>
            <a:endParaRPr lang="en-US" dirty="0"/>
          </a:p>
        </p:txBody>
      </p:sp>
      <p:grpSp>
        <p:nvGrpSpPr>
          <p:cNvPr id="11" name="Group 10">
            <a:extLst>
              <a:ext uri="{FF2B5EF4-FFF2-40B4-BE49-F238E27FC236}">
                <a16:creationId xmlns:a16="http://schemas.microsoft.com/office/drawing/2014/main" id="{B629A4D6-1A67-442E-99AE-0DE3E2CAC8E5}"/>
              </a:ext>
            </a:extLst>
          </p:cNvPr>
          <p:cNvGrpSpPr/>
          <p:nvPr/>
        </p:nvGrpSpPr>
        <p:grpSpPr>
          <a:xfrm>
            <a:off x="3096882" y="1743820"/>
            <a:ext cx="652732" cy="304800"/>
            <a:chOff x="3209026" y="1863954"/>
            <a:chExt cx="652732" cy="304800"/>
          </a:xfrm>
        </p:grpSpPr>
        <p:cxnSp>
          <p:nvCxnSpPr>
            <p:cNvPr id="8" name="Straight Arrow Connector 7">
              <a:extLst>
                <a:ext uri="{FF2B5EF4-FFF2-40B4-BE49-F238E27FC236}">
                  <a16:creationId xmlns:a16="http://schemas.microsoft.com/office/drawing/2014/main" id="{8DA3365F-6D6D-4B27-9467-22CF351429C0}"/>
                </a:ext>
              </a:extLst>
            </p:cNvPr>
            <p:cNvCxnSpPr/>
            <p:nvPr/>
          </p:nvCxnSpPr>
          <p:spPr>
            <a:xfrm>
              <a:off x="3209026" y="1863954"/>
              <a:ext cx="5003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D684F03-01B2-4801-B0AB-2B5BC5902749}"/>
                </a:ext>
              </a:extLst>
            </p:cNvPr>
            <p:cNvCxnSpPr/>
            <p:nvPr/>
          </p:nvCxnSpPr>
          <p:spPr>
            <a:xfrm>
              <a:off x="3361426" y="2016354"/>
              <a:ext cx="5003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2B77F33-FFE7-40C7-8FAB-395E8482C50D}"/>
                </a:ext>
              </a:extLst>
            </p:cNvPr>
            <p:cNvCxnSpPr/>
            <p:nvPr/>
          </p:nvCxnSpPr>
          <p:spPr>
            <a:xfrm>
              <a:off x="3209026" y="2168754"/>
              <a:ext cx="5003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3A7D21AC-E00B-4963-83D4-9C6AE336A065}"/>
              </a:ext>
            </a:extLst>
          </p:cNvPr>
          <p:cNvGrpSpPr/>
          <p:nvPr/>
        </p:nvGrpSpPr>
        <p:grpSpPr>
          <a:xfrm>
            <a:off x="5231920" y="1743820"/>
            <a:ext cx="652732" cy="304800"/>
            <a:chOff x="3209026" y="1863954"/>
            <a:chExt cx="652732" cy="304800"/>
          </a:xfrm>
        </p:grpSpPr>
        <p:cxnSp>
          <p:nvCxnSpPr>
            <p:cNvPr id="13" name="Straight Arrow Connector 12">
              <a:extLst>
                <a:ext uri="{FF2B5EF4-FFF2-40B4-BE49-F238E27FC236}">
                  <a16:creationId xmlns:a16="http://schemas.microsoft.com/office/drawing/2014/main" id="{595B9744-6F95-46DF-A03E-C87DC93B7A51}"/>
                </a:ext>
              </a:extLst>
            </p:cNvPr>
            <p:cNvCxnSpPr/>
            <p:nvPr/>
          </p:nvCxnSpPr>
          <p:spPr>
            <a:xfrm>
              <a:off x="3209026" y="1863954"/>
              <a:ext cx="5003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888BC449-8222-4E8C-BCC2-814444E5C56B}"/>
                </a:ext>
              </a:extLst>
            </p:cNvPr>
            <p:cNvCxnSpPr/>
            <p:nvPr/>
          </p:nvCxnSpPr>
          <p:spPr>
            <a:xfrm>
              <a:off x="3361426" y="2016354"/>
              <a:ext cx="5003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DD0AA012-DDB1-445E-B650-EC1885115A25}"/>
                </a:ext>
              </a:extLst>
            </p:cNvPr>
            <p:cNvCxnSpPr/>
            <p:nvPr/>
          </p:nvCxnSpPr>
          <p:spPr>
            <a:xfrm>
              <a:off x="3209026" y="2168754"/>
              <a:ext cx="5003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6" name="Rectangle 15">
            <a:extLst>
              <a:ext uri="{FF2B5EF4-FFF2-40B4-BE49-F238E27FC236}">
                <a16:creationId xmlns:a16="http://schemas.microsoft.com/office/drawing/2014/main" id="{C53EC06F-D799-4D35-9EB3-B7690371BEA1}"/>
              </a:ext>
            </a:extLst>
          </p:cNvPr>
          <p:cNvSpPr/>
          <p:nvPr/>
        </p:nvSpPr>
        <p:spPr>
          <a:xfrm>
            <a:off x="3860569" y="1711554"/>
            <a:ext cx="1107996" cy="369332"/>
          </a:xfrm>
          <a:prstGeom prst="rect">
            <a:avLst/>
          </a:prstGeom>
        </p:spPr>
        <p:txBody>
          <a:bodyPr wrap="none">
            <a:spAutoFit/>
          </a:bodyPr>
          <a:lstStyle/>
          <a:p>
            <a:r>
              <a:rPr lang="en-US" i="1" dirty="0" err="1">
                <a:latin typeface="MinionPro-It"/>
              </a:rPr>
              <a:t>pV</a:t>
            </a:r>
            <a:r>
              <a:rPr lang="en-US" dirty="0">
                <a:latin typeface="MinionPro-Regular"/>
              </a:rPr>
              <a:t>/</a:t>
            </a:r>
            <a:r>
              <a:rPr lang="en-US" i="1" dirty="0" err="1">
                <a:latin typeface="MinionPro-It"/>
              </a:rPr>
              <a:t>nT</a:t>
            </a:r>
            <a:r>
              <a:rPr lang="en-US" i="1" dirty="0">
                <a:latin typeface="MinionPro-It"/>
              </a:rPr>
              <a:t> </a:t>
            </a:r>
            <a:r>
              <a:rPr lang="en-US" dirty="0">
                <a:latin typeface="SymbolStd"/>
              </a:rPr>
              <a:t>= </a:t>
            </a:r>
            <a:r>
              <a:rPr lang="en-US" i="1" dirty="0">
                <a:latin typeface="MinionPro-It"/>
              </a:rPr>
              <a:t>R</a:t>
            </a:r>
            <a:endParaRPr lang="en-US" dirty="0"/>
          </a:p>
        </p:txBody>
      </p:sp>
      <p:grpSp>
        <p:nvGrpSpPr>
          <p:cNvPr id="18" name="Group 12">
            <a:extLst>
              <a:ext uri="{FF2B5EF4-FFF2-40B4-BE49-F238E27FC236}">
                <a16:creationId xmlns:a16="http://schemas.microsoft.com/office/drawing/2014/main" id="{6776A7B1-CD3B-4690-99E6-A12487B64088}"/>
              </a:ext>
            </a:extLst>
          </p:cNvPr>
          <p:cNvGrpSpPr>
            <a:grpSpLocks/>
          </p:cNvGrpSpPr>
          <p:nvPr/>
        </p:nvGrpSpPr>
        <p:grpSpPr bwMode="auto">
          <a:xfrm>
            <a:off x="6924053" y="1472357"/>
            <a:ext cx="1225550" cy="847725"/>
            <a:chOff x="2474" y="1731"/>
            <a:chExt cx="772" cy="534"/>
          </a:xfrm>
        </p:grpSpPr>
        <p:sp>
          <p:nvSpPr>
            <p:cNvPr id="19" name="Text Box 7">
              <a:extLst>
                <a:ext uri="{FF2B5EF4-FFF2-40B4-BE49-F238E27FC236}">
                  <a16:creationId xmlns:a16="http://schemas.microsoft.com/office/drawing/2014/main" id="{B3415C40-AF47-4C39-B5A7-23AA9A19DBD4}"/>
                </a:ext>
              </a:extLst>
            </p:cNvPr>
            <p:cNvSpPr txBox="1">
              <a:spLocks noChangeArrowheads="1"/>
            </p:cNvSpPr>
            <p:nvPr/>
          </p:nvSpPr>
          <p:spPr bwMode="auto">
            <a:xfrm>
              <a:off x="2474" y="1920"/>
              <a:ext cx="36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rtl="1" eaLnBrk="1" hangingPunct="1">
                <a:spcBef>
                  <a:spcPct val="0"/>
                </a:spcBef>
                <a:buFontTx/>
                <a:buNone/>
              </a:pPr>
              <a:r>
                <a:rPr lang="en-US" altLang="ar-SA" sz="1400" i="1" dirty="0">
                  <a:latin typeface="Arial" panose="020B0604020202020204" pitchFamily="34" charset="0"/>
                  <a:cs typeface="Arial" panose="020B0604020202020204" pitchFamily="34" charset="0"/>
                </a:rPr>
                <a:t>= </a:t>
              </a:r>
            </a:p>
          </p:txBody>
        </p:sp>
        <p:grpSp>
          <p:nvGrpSpPr>
            <p:cNvPr id="20" name="Group 11">
              <a:extLst>
                <a:ext uri="{FF2B5EF4-FFF2-40B4-BE49-F238E27FC236}">
                  <a16:creationId xmlns:a16="http://schemas.microsoft.com/office/drawing/2014/main" id="{EA8315A6-D11D-41A0-95CB-3F5248405A02}"/>
                </a:ext>
              </a:extLst>
            </p:cNvPr>
            <p:cNvGrpSpPr>
              <a:grpSpLocks/>
            </p:cNvGrpSpPr>
            <p:nvPr/>
          </p:nvGrpSpPr>
          <p:grpSpPr bwMode="auto">
            <a:xfrm>
              <a:off x="2878" y="1731"/>
              <a:ext cx="368" cy="534"/>
              <a:chOff x="3230" y="2828"/>
              <a:chExt cx="368" cy="534"/>
            </a:xfrm>
          </p:grpSpPr>
          <p:sp>
            <p:nvSpPr>
              <p:cNvPr id="21" name="Text Box 8">
                <a:extLst>
                  <a:ext uri="{FF2B5EF4-FFF2-40B4-BE49-F238E27FC236}">
                    <a16:creationId xmlns:a16="http://schemas.microsoft.com/office/drawing/2014/main" id="{0D632DF2-B48C-4ADB-B764-E6EF2456C789}"/>
                  </a:ext>
                </a:extLst>
              </p:cNvPr>
              <p:cNvSpPr txBox="1">
                <a:spLocks noChangeArrowheads="1"/>
              </p:cNvSpPr>
              <p:nvPr/>
            </p:nvSpPr>
            <p:spPr bwMode="auto">
              <a:xfrm>
                <a:off x="3230" y="2828"/>
                <a:ext cx="35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rtl="1" eaLnBrk="1" hangingPunct="1">
                  <a:spcBef>
                    <a:spcPct val="0"/>
                  </a:spcBef>
                  <a:buFontTx/>
                  <a:buNone/>
                </a:pPr>
                <a:r>
                  <a:rPr lang="en-US" altLang="ar-SA" sz="1400" i="1" dirty="0">
                    <a:latin typeface="Arial" panose="020B0604020202020204" pitchFamily="34" charset="0"/>
                    <a:cs typeface="Arial" panose="020B0604020202020204" pitchFamily="34" charset="0"/>
                  </a:rPr>
                  <a:t>P</a:t>
                </a:r>
                <a:r>
                  <a:rPr lang="en-US" altLang="ar-SA" sz="1400" i="1" baseline="-30000" dirty="0">
                    <a:latin typeface="Arial" panose="020B0604020202020204" pitchFamily="34" charset="0"/>
                    <a:cs typeface="Arial" panose="020B0604020202020204" pitchFamily="34" charset="0"/>
                  </a:rPr>
                  <a:t>2</a:t>
                </a:r>
                <a:r>
                  <a:rPr lang="en-US" altLang="ar-SA" sz="1400" i="1" dirty="0">
                    <a:latin typeface="Arial" panose="020B0604020202020204" pitchFamily="34" charset="0"/>
                    <a:cs typeface="Arial" panose="020B0604020202020204" pitchFamily="34" charset="0"/>
                  </a:rPr>
                  <a:t>V</a:t>
                </a:r>
                <a:r>
                  <a:rPr lang="en-US" altLang="ar-SA" sz="1400" i="1" baseline="-30000" dirty="0">
                    <a:latin typeface="Arial" panose="020B0604020202020204" pitchFamily="34" charset="0"/>
                    <a:cs typeface="Arial" panose="020B0604020202020204" pitchFamily="34" charset="0"/>
                  </a:rPr>
                  <a:t>2</a:t>
                </a:r>
                <a:endParaRPr lang="en-US" altLang="ar-SA" sz="1400" i="1" dirty="0">
                  <a:latin typeface="Arial" panose="020B0604020202020204" pitchFamily="34" charset="0"/>
                  <a:cs typeface="Arial" panose="020B0604020202020204" pitchFamily="34" charset="0"/>
                </a:endParaRPr>
              </a:p>
            </p:txBody>
          </p:sp>
          <p:sp>
            <p:nvSpPr>
              <p:cNvPr id="22" name="Text Box 9">
                <a:extLst>
                  <a:ext uri="{FF2B5EF4-FFF2-40B4-BE49-F238E27FC236}">
                    <a16:creationId xmlns:a16="http://schemas.microsoft.com/office/drawing/2014/main" id="{E6482934-9396-437F-B462-03C29B7670DC}"/>
                  </a:ext>
                </a:extLst>
              </p:cNvPr>
              <p:cNvSpPr txBox="1">
                <a:spLocks noChangeArrowheads="1"/>
              </p:cNvSpPr>
              <p:nvPr/>
            </p:nvSpPr>
            <p:spPr bwMode="auto">
              <a:xfrm>
                <a:off x="3266" y="3168"/>
                <a:ext cx="33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rtl="1" eaLnBrk="1" hangingPunct="1">
                  <a:spcBef>
                    <a:spcPct val="0"/>
                  </a:spcBef>
                  <a:buFontTx/>
                  <a:buNone/>
                </a:pPr>
                <a:r>
                  <a:rPr lang="en-US" altLang="ar-SA" sz="1400" i="1" dirty="0">
                    <a:latin typeface="Arial" panose="020B0604020202020204" pitchFamily="34" charset="0"/>
                    <a:cs typeface="Arial" panose="020B0604020202020204" pitchFamily="34" charset="0"/>
                  </a:rPr>
                  <a:t>n</a:t>
                </a:r>
                <a:r>
                  <a:rPr lang="en-US" altLang="ar-SA" sz="1400" i="1" baseline="-30000" dirty="0">
                    <a:latin typeface="Arial" panose="020B0604020202020204" pitchFamily="34" charset="0"/>
                    <a:cs typeface="Arial" panose="020B0604020202020204" pitchFamily="34" charset="0"/>
                  </a:rPr>
                  <a:t>2</a:t>
                </a:r>
                <a:r>
                  <a:rPr lang="en-US" altLang="ar-SA" sz="1400" i="1" dirty="0">
                    <a:latin typeface="Arial" panose="020B0604020202020204" pitchFamily="34" charset="0"/>
                    <a:cs typeface="Arial" panose="020B0604020202020204" pitchFamily="34" charset="0"/>
                  </a:rPr>
                  <a:t>T</a:t>
                </a:r>
                <a:r>
                  <a:rPr lang="en-US" altLang="ar-SA" sz="1400" i="1" baseline="-30000" dirty="0">
                    <a:latin typeface="Arial" panose="020B0604020202020204" pitchFamily="34" charset="0"/>
                    <a:cs typeface="Arial" panose="020B0604020202020204" pitchFamily="34" charset="0"/>
                  </a:rPr>
                  <a:t>2</a:t>
                </a:r>
                <a:endParaRPr lang="en-US" altLang="ar-SA" sz="1400" i="1" dirty="0">
                  <a:latin typeface="Arial" panose="020B0604020202020204" pitchFamily="34" charset="0"/>
                  <a:cs typeface="Arial" panose="020B0604020202020204" pitchFamily="34" charset="0"/>
                </a:endParaRPr>
              </a:p>
            </p:txBody>
          </p:sp>
          <p:sp>
            <p:nvSpPr>
              <p:cNvPr id="23" name="Line 10">
                <a:extLst>
                  <a:ext uri="{FF2B5EF4-FFF2-40B4-BE49-F238E27FC236}">
                    <a16:creationId xmlns:a16="http://schemas.microsoft.com/office/drawing/2014/main" id="{26DDB38C-2255-4793-A1E1-DD9E26C7C836}"/>
                  </a:ext>
                </a:extLst>
              </p:cNvPr>
              <p:cNvSpPr>
                <a:spLocks noChangeShapeType="1"/>
              </p:cNvSpPr>
              <p:nvPr/>
            </p:nvSpPr>
            <p:spPr bwMode="auto">
              <a:xfrm>
                <a:off x="3232" y="3107"/>
                <a:ext cx="36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grpSp>
      </p:grpSp>
      <p:grpSp>
        <p:nvGrpSpPr>
          <p:cNvPr id="24" name="Group 11">
            <a:extLst>
              <a:ext uri="{FF2B5EF4-FFF2-40B4-BE49-F238E27FC236}">
                <a16:creationId xmlns:a16="http://schemas.microsoft.com/office/drawing/2014/main" id="{0154F03A-017E-4354-9988-C6D88E142701}"/>
              </a:ext>
            </a:extLst>
          </p:cNvPr>
          <p:cNvGrpSpPr>
            <a:grpSpLocks/>
          </p:cNvGrpSpPr>
          <p:nvPr/>
        </p:nvGrpSpPr>
        <p:grpSpPr bwMode="auto">
          <a:xfrm>
            <a:off x="6300407" y="1499850"/>
            <a:ext cx="581025" cy="855663"/>
            <a:chOff x="3246" y="2823"/>
            <a:chExt cx="366" cy="539"/>
          </a:xfrm>
        </p:grpSpPr>
        <p:sp>
          <p:nvSpPr>
            <p:cNvPr id="25" name="Text Box 8">
              <a:extLst>
                <a:ext uri="{FF2B5EF4-FFF2-40B4-BE49-F238E27FC236}">
                  <a16:creationId xmlns:a16="http://schemas.microsoft.com/office/drawing/2014/main" id="{DA42777E-52F8-4F77-93EF-76644CE3073C}"/>
                </a:ext>
              </a:extLst>
            </p:cNvPr>
            <p:cNvSpPr txBox="1">
              <a:spLocks noChangeArrowheads="1"/>
            </p:cNvSpPr>
            <p:nvPr/>
          </p:nvSpPr>
          <p:spPr bwMode="auto">
            <a:xfrm>
              <a:off x="3259" y="2823"/>
              <a:ext cx="35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rtl="1" eaLnBrk="1" hangingPunct="1">
                <a:spcBef>
                  <a:spcPct val="0"/>
                </a:spcBef>
                <a:buFontTx/>
                <a:buNone/>
              </a:pPr>
              <a:r>
                <a:rPr lang="en-US" altLang="ar-SA" sz="1400" i="1" dirty="0">
                  <a:latin typeface="Arial" panose="020B0604020202020204" pitchFamily="34" charset="0"/>
                  <a:cs typeface="Arial" panose="020B0604020202020204" pitchFamily="34" charset="0"/>
                </a:rPr>
                <a:t>P</a:t>
              </a:r>
              <a:r>
                <a:rPr lang="en-US" altLang="ar-SA" sz="1400" i="1" baseline="-30000" dirty="0">
                  <a:latin typeface="Arial" panose="020B0604020202020204" pitchFamily="34" charset="0"/>
                  <a:cs typeface="Arial" panose="020B0604020202020204" pitchFamily="34" charset="0"/>
                </a:rPr>
                <a:t>1</a:t>
              </a:r>
              <a:r>
                <a:rPr lang="en-US" altLang="ar-SA" sz="1400" i="1" dirty="0">
                  <a:latin typeface="Arial" panose="020B0604020202020204" pitchFamily="34" charset="0"/>
                  <a:cs typeface="Arial" panose="020B0604020202020204" pitchFamily="34" charset="0"/>
                </a:rPr>
                <a:t>V</a:t>
              </a:r>
              <a:r>
                <a:rPr lang="en-US" altLang="ar-SA" sz="1400" i="1" baseline="-30000" dirty="0">
                  <a:latin typeface="Arial" panose="020B0604020202020204" pitchFamily="34" charset="0"/>
                  <a:cs typeface="Arial" panose="020B0604020202020204" pitchFamily="34" charset="0"/>
                </a:rPr>
                <a:t>1</a:t>
              </a:r>
              <a:endParaRPr lang="en-US" altLang="ar-SA" sz="1400" i="1" dirty="0">
                <a:latin typeface="Arial" panose="020B0604020202020204" pitchFamily="34" charset="0"/>
                <a:cs typeface="Arial" panose="020B0604020202020204" pitchFamily="34" charset="0"/>
              </a:endParaRPr>
            </a:p>
          </p:txBody>
        </p:sp>
        <p:sp>
          <p:nvSpPr>
            <p:cNvPr id="26" name="Text Box 9">
              <a:extLst>
                <a:ext uri="{FF2B5EF4-FFF2-40B4-BE49-F238E27FC236}">
                  <a16:creationId xmlns:a16="http://schemas.microsoft.com/office/drawing/2014/main" id="{9EF6F1BC-A4AD-498D-AD33-63CA912B43F9}"/>
                </a:ext>
              </a:extLst>
            </p:cNvPr>
            <p:cNvSpPr txBox="1">
              <a:spLocks noChangeArrowheads="1"/>
            </p:cNvSpPr>
            <p:nvPr/>
          </p:nvSpPr>
          <p:spPr bwMode="auto">
            <a:xfrm>
              <a:off x="3266" y="3168"/>
              <a:ext cx="33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rtl="1" eaLnBrk="1" hangingPunct="1">
                <a:spcBef>
                  <a:spcPct val="0"/>
                </a:spcBef>
                <a:buFontTx/>
                <a:buNone/>
              </a:pPr>
              <a:r>
                <a:rPr lang="en-US" altLang="ar-SA" sz="1400" i="1">
                  <a:latin typeface="Arial" panose="020B0604020202020204" pitchFamily="34" charset="0"/>
                  <a:cs typeface="Arial" panose="020B0604020202020204" pitchFamily="34" charset="0"/>
                </a:rPr>
                <a:t>n</a:t>
              </a:r>
              <a:r>
                <a:rPr lang="en-US" altLang="ar-SA" sz="1400" i="1" baseline="-30000">
                  <a:latin typeface="Arial" panose="020B0604020202020204" pitchFamily="34" charset="0"/>
                  <a:cs typeface="Arial" panose="020B0604020202020204" pitchFamily="34" charset="0"/>
                </a:rPr>
                <a:t>1</a:t>
              </a:r>
              <a:r>
                <a:rPr lang="en-US" altLang="ar-SA" sz="1400" i="1">
                  <a:latin typeface="Arial" panose="020B0604020202020204" pitchFamily="34" charset="0"/>
                  <a:cs typeface="Arial" panose="020B0604020202020204" pitchFamily="34" charset="0"/>
                </a:rPr>
                <a:t>T</a:t>
              </a:r>
              <a:r>
                <a:rPr lang="en-US" altLang="ar-SA" sz="1400" i="1" baseline="-30000">
                  <a:latin typeface="Arial" panose="020B0604020202020204" pitchFamily="34" charset="0"/>
                  <a:cs typeface="Arial" panose="020B0604020202020204" pitchFamily="34" charset="0"/>
                </a:rPr>
                <a:t>1</a:t>
              </a:r>
              <a:endParaRPr lang="en-US" altLang="ar-SA" sz="1400" i="1">
                <a:latin typeface="Arial" panose="020B0604020202020204" pitchFamily="34" charset="0"/>
                <a:cs typeface="Arial" panose="020B0604020202020204" pitchFamily="34" charset="0"/>
              </a:endParaRPr>
            </a:p>
          </p:txBody>
        </p:sp>
        <p:sp>
          <p:nvSpPr>
            <p:cNvPr id="27" name="Line 10">
              <a:extLst>
                <a:ext uri="{FF2B5EF4-FFF2-40B4-BE49-F238E27FC236}">
                  <a16:creationId xmlns:a16="http://schemas.microsoft.com/office/drawing/2014/main" id="{A73333B0-74E3-4C7D-AFBB-DE8788F77A88}"/>
                </a:ext>
              </a:extLst>
            </p:cNvPr>
            <p:cNvSpPr>
              <a:spLocks noChangeShapeType="1"/>
            </p:cNvSpPr>
            <p:nvPr/>
          </p:nvSpPr>
          <p:spPr bwMode="auto">
            <a:xfrm>
              <a:off x="3246" y="3093"/>
              <a:ext cx="36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grpSp>
      <p:sp>
        <p:nvSpPr>
          <p:cNvPr id="29" name="Rectangle 28">
            <a:extLst>
              <a:ext uri="{FF2B5EF4-FFF2-40B4-BE49-F238E27FC236}">
                <a16:creationId xmlns:a16="http://schemas.microsoft.com/office/drawing/2014/main" id="{75FB7C75-7259-4B42-BB2E-5A64F330C04D}"/>
              </a:ext>
            </a:extLst>
          </p:cNvPr>
          <p:cNvSpPr/>
          <p:nvPr/>
        </p:nvSpPr>
        <p:spPr>
          <a:xfrm>
            <a:off x="458704" y="2201019"/>
            <a:ext cx="5583580" cy="369332"/>
          </a:xfrm>
          <a:prstGeom prst="rect">
            <a:avLst/>
          </a:prstGeom>
        </p:spPr>
        <p:txBody>
          <a:bodyPr wrap="none">
            <a:spAutoFit/>
          </a:bodyPr>
          <a:lstStyle/>
          <a:p>
            <a:r>
              <a:rPr lang="en-US" dirty="0"/>
              <a:t>summarize the known and unknown data as follows:</a:t>
            </a:r>
            <a:endParaRPr lang="en-US" dirty="0">
              <a:latin typeface="MyriadPro-Regular"/>
            </a:endParaRPr>
          </a:p>
        </p:txBody>
      </p:sp>
      <p:grpSp>
        <p:nvGrpSpPr>
          <p:cNvPr id="34" name="Group 33">
            <a:extLst>
              <a:ext uri="{FF2B5EF4-FFF2-40B4-BE49-F238E27FC236}">
                <a16:creationId xmlns:a16="http://schemas.microsoft.com/office/drawing/2014/main" id="{A67D09DD-4608-47A6-99EB-5A5EEFF3533B}"/>
              </a:ext>
            </a:extLst>
          </p:cNvPr>
          <p:cNvGrpSpPr/>
          <p:nvPr/>
        </p:nvGrpSpPr>
        <p:grpSpPr>
          <a:xfrm>
            <a:off x="1512285" y="2474575"/>
            <a:ext cx="6096000" cy="1195965"/>
            <a:chOff x="1512285" y="2474575"/>
            <a:chExt cx="6096000" cy="1195965"/>
          </a:xfrm>
        </p:grpSpPr>
        <p:sp>
          <p:nvSpPr>
            <p:cNvPr id="28" name="Rectangle 27">
              <a:extLst>
                <a:ext uri="{FF2B5EF4-FFF2-40B4-BE49-F238E27FC236}">
                  <a16:creationId xmlns:a16="http://schemas.microsoft.com/office/drawing/2014/main" id="{261BA40B-92D7-479B-93FE-E2D741500015}"/>
                </a:ext>
              </a:extLst>
            </p:cNvPr>
            <p:cNvSpPr/>
            <p:nvPr/>
          </p:nvSpPr>
          <p:spPr>
            <a:xfrm>
              <a:off x="1512285" y="2474575"/>
              <a:ext cx="6096000" cy="1077218"/>
            </a:xfrm>
            <a:prstGeom prst="rect">
              <a:avLst/>
            </a:prstGeom>
          </p:spPr>
          <p:txBody>
            <a:bodyPr>
              <a:spAutoFit/>
            </a:bodyPr>
            <a:lstStyle/>
            <a:p>
              <a:endParaRPr lang="en-US" sz="800" dirty="0">
                <a:latin typeface="Times New Roman" panose="02020603050405020304" pitchFamily="18" charset="0"/>
              </a:endParaRPr>
            </a:p>
            <a:p>
              <a:r>
                <a:rPr lang="en-US" sz="1400" dirty="0">
                  <a:latin typeface="Times New Roman" panose="02020603050405020304" pitchFamily="18" charset="0"/>
                </a:rPr>
                <a:t>  	         </a:t>
              </a:r>
              <a:r>
                <a:rPr lang="en-US" sz="1400" b="1" i="1" dirty="0">
                  <a:solidFill>
                    <a:srgbClr val="231F20"/>
                  </a:solidFill>
                  <a:latin typeface="Times New Roman" panose="02020603050405020304" pitchFamily="18" charset="0"/>
                </a:rPr>
                <a:t>n	         p	                 V	                               T	</a:t>
              </a:r>
            </a:p>
            <a:p>
              <a:endParaRPr lang="en-US" sz="1400" dirty="0">
                <a:solidFill>
                  <a:srgbClr val="231F20"/>
                </a:solidFill>
                <a:latin typeface="Times New Roman" panose="02020603050405020304" pitchFamily="18" charset="0"/>
              </a:endParaRPr>
            </a:p>
            <a:p>
              <a:r>
                <a:rPr lang="nn-NO" sz="1400" dirty="0">
                  <a:solidFill>
                    <a:srgbClr val="231F20"/>
                  </a:solidFill>
                  <a:latin typeface="Palatino Linotype" panose="02040502050505030304" pitchFamily="18" charset="0"/>
                </a:rPr>
                <a:t>Initial     Same	  100 atm	               Same	                   300 K	</a:t>
              </a:r>
              <a:endParaRPr lang="nn-NO" sz="1400" dirty="0">
                <a:solidFill>
                  <a:srgbClr val="231F20"/>
                </a:solidFill>
                <a:latin typeface="Times New Roman" panose="02020603050405020304" pitchFamily="18" charset="0"/>
              </a:endParaRPr>
            </a:p>
            <a:p>
              <a:r>
                <a:rPr lang="en-US" sz="1400" dirty="0">
                  <a:solidFill>
                    <a:srgbClr val="231F20"/>
                  </a:solidFill>
                  <a:latin typeface="Palatino Linotype" panose="02040502050505030304" pitchFamily="18" charset="0"/>
                </a:rPr>
                <a:t>Final	     Same	        ?	                         Same	                    500 K	</a:t>
              </a:r>
              <a:endParaRPr lang="en-US" sz="1400" dirty="0">
                <a:solidFill>
                  <a:srgbClr val="231F20"/>
                </a:solidFill>
                <a:latin typeface="Times New Roman" panose="02020603050405020304" pitchFamily="18" charset="0"/>
              </a:endParaRPr>
            </a:p>
          </p:txBody>
        </p:sp>
        <p:cxnSp>
          <p:nvCxnSpPr>
            <p:cNvPr id="31" name="Straight Connector 30">
              <a:extLst>
                <a:ext uri="{FF2B5EF4-FFF2-40B4-BE49-F238E27FC236}">
                  <a16:creationId xmlns:a16="http://schemas.microsoft.com/office/drawing/2014/main" id="{968E3D56-C89A-4AB9-A6C0-944499B20FDA}"/>
                </a:ext>
              </a:extLst>
            </p:cNvPr>
            <p:cNvCxnSpPr/>
            <p:nvPr/>
          </p:nvCxnSpPr>
          <p:spPr>
            <a:xfrm>
              <a:off x="1621766" y="2570351"/>
              <a:ext cx="4979473"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796EAAC2-7D18-4294-9B00-E08F11D84C5E}"/>
                </a:ext>
              </a:extLst>
            </p:cNvPr>
            <p:cNvCxnSpPr/>
            <p:nvPr/>
          </p:nvCxnSpPr>
          <p:spPr>
            <a:xfrm>
              <a:off x="1611446" y="2867760"/>
              <a:ext cx="4979473"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E583490C-A444-4567-8540-C1055DC9E4B8}"/>
                </a:ext>
              </a:extLst>
            </p:cNvPr>
            <p:cNvCxnSpPr/>
            <p:nvPr/>
          </p:nvCxnSpPr>
          <p:spPr>
            <a:xfrm>
              <a:off x="1611445" y="3670540"/>
              <a:ext cx="4979473" cy="0"/>
            </a:xfrm>
            <a:prstGeom prst="line">
              <a:avLst/>
            </a:prstGeom>
          </p:spPr>
          <p:style>
            <a:lnRef idx="1">
              <a:schemeClr val="dk1"/>
            </a:lnRef>
            <a:fillRef idx="0">
              <a:schemeClr val="dk1"/>
            </a:fillRef>
            <a:effectRef idx="0">
              <a:schemeClr val="dk1"/>
            </a:effectRef>
            <a:fontRef idx="minor">
              <a:schemeClr val="tx1"/>
            </a:fontRef>
          </p:style>
        </p:cxnSp>
      </p:grpSp>
      <p:grpSp>
        <p:nvGrpSpPr>
          <p:cNvPr id="36" name="Group 12">
            <a:extLst>
              <a:ext uri="{FF2B5EF4-FFF2-40B4-BE49-F238E27FC236}">
                <a16:creationId xmlns:a16="http://schemas.microsoft.com/office/drawing/2014/main" id="{84B26A68-48CD-49A6-B0C1-A2B10428A77F}"/>
              </a:ext>
            </a:extLst>
          </p:cNvPr>
          <p:cNvGrpSpPr>
            <a:grpSpLocks/>
          </p:cNvGrpSpPr>
          <p:nvPr/>
        </p:nvGrpSpPr>
        <p:grpSpPr bwMode="auto">
          <a:xfrm>
            <a:off x="2009444" y="4509629"/>
            <a:ext cx="1239838" cy="847725"/>
            <a:chOff x="2465" y="1731"/>
            <a:chExt cx="781" cy="534"/>
          </a:xfrm>
        </p:grpSpPr>
        <p:sp>
          <p:nvSpPr>
            <p:cNvPr id="37" name="Text Box 7">
              <a:extLst>
                <a:ext uri="{FF2B5EF4-FFF2-40B4-BE49-F238E27FC236}">
                  <a16:creationId xmlns:a16="http://schemas.microsoft.com/office/drawing/2014/main" id="{D6D2590D-F978-48BC-A125-D26B015A6B4F}"/>
                </a:ext>
              </a:extLst>
            </p:cNvPr>
            <p:cNvSpPr txBox="1">
              <a:spLocks noChangeArrowheads="1"/>
            </p:cNvSpPr>
            <p:nvPr/>
          </p:nvSpPr>
          <p:spPr bwMode="auto">
            <a:xfrm>
              <a:off x="2465" y="1919"/>
              <a:ext cx="38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rtl="1" eaLnBrk="1" hangingPunct="1">
                <a:spcBef>
                  <a:spcPct val="0"/>
                </a:spcBef>
                <a:buFontTx/>
                <a:buNone/>
              </a:pPr>
              <a:r>
                <a:rPr lang="en-US" altLang="ar-SA" sz="1400" i="1">
                  <a:latin typeface="Arial" panose="020B0604020202020204" pitchFamily="34" charset="0"/>
                  <a:cs typeface="Arial" panose="020B0604020202020204" pitchFamily="34" charset="0"/>
                </a:rPr>
                <a:t>= </a:t>
              </a:r>
            </a:p>
          </p:txBody>
        </p:sp>
        <p:grpSp>
          <p:nvGrpSpPr>
            <p:cNvPr id="38" name="Group 11">
              <a:extLst>
                <a:ext uri="{FF2B5EF4-FFF2-40B4-BE49-F238E27FC236}">
                  <a16:creationId xmlns:a16="http://schemas.microsoft.com/office/drawing/2014/main" id="{CAFBDDD5-2B06-4C61-9E9E-DC21C85133F5}"/>
                </a:ext>
              </a:extLst>
            </p:cNvPr>
            <p:cNvGrpSpPr>
              <a:grpSpLocks/>
            </p:cNvGrpSpPr>
            <p:nvPr/>
          </p:nvGrpSpPr>
          <p:grpSpPr bwMode="auto">
            <a:xfrm>
              <a:off x="2880" y="1731"/>
              <a:ext cx="366" cy="534"/>
              <a:chOff x="3232" y="2828"/>
              <a:chExt cx="366" cy="534"/>
            </a:xfrm>
          </p:grpSpPr>
          <p:sp>
            <p:nvSpPr>
              <p:cNvPr id="39" name="Text Box 8">
                <a:extLst>
                  <a:ext uri="{FF2B5EF4-FFF2-40B4-BE49-F238E27FC236}">
                    <a16:creationId xmlns:a16="http://schemas.microsoft.com/office/drawing/2014/main" id="{FE818CF5-F2E1-415D-B426-0BE8D0FF3732}"/>
                  </a:ext>
                </a:extLst>
              </p:cNvPr>
              <p:cNvSpPr txBox="1">
                <a:spLocks noChangeArrowheads="1"/>
              </p:cNvSpPr>
              <p:nvPr/>
            </p:nvSpPr>
            <p:spPr bwMode="auto">
              <a:xfrm>
                <a:off x="3349" y="2828"/>
                <a:ext cx="23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rtl="1" eaLnBrk="1" hangingPunct="1">
                  <a:spcBef>
                    <a:spcPct val="0"/>
                  </a:spcBef>
                  <a:buFontTx/>
                  <a:buNone/>
                </a:pPr>
                <a:r>
                  <a:rPr lang="en-US" altLang="ar-SA" sz="1400" i="1" dirty="0">
                    <a:latin typeface="Arial" panose="020B0604020202020204" pitchFamily="34" charset="0"/>
                    <a:cs typeface="Arial" panose="020B0604020202020204" pitchFamily="34" charset="0"/>
                  </a:rPr>
                  <a:t>P</a:t>
                </a:r>
                <a:r>
                  <a:rPr lang="en-US" altLang="ar-SA" sz="1400" i="1" baseline="-30000" dirty="0">
                    <a:latin typeface="Arial" panose="020B0604020202020204" pitchFamily="34" charset="0"/>
                    <a:cs typeface="Arial" panose="020B0604020202020204" pitchFamily="34" charset="0"/>
                  </a:rPr>
                  <a:t>2</a:t>
                </a:r>
                <a:endParaRPr lang="en-US" altLang="ar-SA" sz="1400" i="1" dirty="0">
                  <a:latin typeface="Arial" panose="020B0604020202020204" pitchFamily="34" charset="0"/>
                  <a:cs typeface="Arial" panose="020B0604020202020204" pitchFamily="34" charset="0"/>
                </a:endParaRPr>
              </a:p>
            </p:txBody>
          </p:sp>
          <p:sp>
            <p:nvSpPr>
              <p:cNvPr id="40" name="Text Box 9">
                <a:extLst>
                  <a:ext uri="{FF2B5EF4-FFF2-40B4-BE49-F238E27FC236}">
                    <a16:creationId xmlns:a16="http://schemas.microsoft.com/office/drawing/2014/main" id="{EBC20044-D267-4CE5-9893-009BE7F12508}"/>
                  </a:ext>
                </a:extLst>
              </p:cNvPr>
              <p:cNvSpPr txBox="1">
                <a:spLocks noChangeArrowheads="1"/>
              </p:cNvSpPr>
              <p:nvPr/>
            </p:nvSpPr>
            <p:spPr bwMode="auto">
              <a:xfrm>
                <a:off x="3371" y="3168"/>
                <a:ext cx="22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rtl="1" eaLnBrk="1" hangingPunct="1">
                  <a:spcBef>
                    <a:spcPct val="0"/>
                  </a:spcBef>
                  <a:buFontTx/>
                  <a:buNone/>
                </a:pPr>
                <a:r>
                  <a:rPr lang="en-US" altLang="ar-SA" sz="1400" i="1" dirty="0">
                    <a:latin typeface="Arial" panose="020B0604020202020204" pitchFamily="34" charset="0"/>
                    <a:cs typeface="Arial" panose="020B0604020202020204" pitchFamily="34" charset="0"/>
                  </a:rPr>
                  <a:t>T</a:t>
                </a:r>
                <a:r>
                  <a:rPr lang="en-US" altLang="ar-SA" sz="1400" i="1" baseline="-30000" dirty="0">
                    <a:latin typeface="Arial" panose="020B0604020202020204" pitchFamily="34" charset="0"/>
                    <a:cs typeface="Arial" panose="020B0604020202020204" pitchFamily="34" charset="0"/>
                  </a:rPr>
                  <a:t>2</a:t>
                </a:r>
                <a:endParaRPr lang="en-US" altLang="ar-SA" sz="1400" i="1" dirty="0">
                  <a:latin typeface="Arial" panose="020B0604020202020204" pitchFamily="34" charset="0"/>
                  <a:cs typeface="Arial" panose="020B0604020202020204" pitchFamily="34" charset="0"/>
                </a:endParaRPr>
              </a:p>
            </p:txBody>
          </p:sp>
          <p:sp>
            <p:nvSpPr>
              <p:cNvPr id="41" name="Line 10">
                <a:extLst>
                  <a:ext uri="{FF2B5EF4-FFF2-40B4-BE49-F238E27FC236}">
                    <a16:creationId xmlns:a16="http://schemas.microsoft.com/office/drawing/2014/main" id="{93B670E8-3500-4CBF-BF58-572F5555A6FF}"/>
                  </a:ext>
                </a:extLst>
              </p:cNvPr>
              <p:cNvSpPr>
                <a:spLocks noChangeShapeType="1"/>
              </p:cNvSpPr>
              <p:nvPr/>
            </p:nvSpPr>
            <p:spPr bwMode="auto">
              <a:xfrm>
                <a:off x="3232" y="3107"/>
                <a:ext cx="36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grpSp>
      </p:grpSp>
      <p:grpSp>
        <p:nvGrpSpPr>
          <p:cNvPr id="42" name="Group 11">
            <a:extLst>
              <a:ext uri="{FF2B5EF4-FFF2-40B4-BE49-F238E27FC236}">
                <a16:creationId xmlns:a16="http://schemas.microsoft.com/office/drawing/2014/main" id="{1C2C177E-3261-44DD-AC48-BD633205A47E}"/>
              </a:ext>
            </a:extLst>
          </p:cNvPr>
          <p:cNvGrpSpPr>
            <a:grpSpLocks/>
          </p:cNvGrpSpPr>
          <p:nvPr/>
        </p:nvGrpSpPr>
        <p:grpSpPr bwMode="auto">
          <a:xfrm>
            <a:off x="1400084" y="4537122"/>
            <a:ext cx="581025" cy="855663"/>
            <a:chOff x="3246" y="2823"/>
            <a:chExt cx="366" cy="539"/>
          </a:xfrm>
        </p:grpSpPr>
        <p:sp>
          <p:nvSpPr>
            <p:cNvPr id="43" name="Text Box 8">
              <a:extLst>
                <a:ext uri="{FF2B5EF4-FFF2-40B4-BE49-F238E27FC236}">
                  <a16:creationId xmlns:a16="http://schemas.microsoft.com/office/drawing/2014/main" id="{044A9BFE-1B9E-4572-91AD-B81A863B94A4}"/>
                </a:ext>
              </a:extLst>
            </p:cNvPr>
            <p:cNvSpPr txBox="1">
              <a:spLocks noChangeArrowheads="1"/>
            </p:cNvSpPr>
            <p:nvPr/>
          </p:nvSpPr>
          <p:spPr bwMode="auto">
            <a:xfrm>
              <a:off x="3378" y="2823"/>
              <a:ext cx="23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rtl="1" eaLnBrk="1" hangingPunct="1">
                <a:spcBef>
                  <a:spcPct val="0"/>
                </a:spcBef>
                <a:buFontTx/>
                <a:buNone/>
              </a:pPr>
              <a:r>
                <a:rPr lang="en-US" altLang="ar-SA" sz="1400" i="1" dirty="0">
                  <a:latin typeface="Arial" panose="020B0604020202020204" pitchFamily="34" charset="0"/>
                  <a:cs typeface="Arial" panose="020B0604020202020204" pitchFamily="34" charset="0"/>
                </a:rPr>
                <a:t>P</a:t>
              </a:r>
              <a:r>
                <a:rPr lang="en-US" altLang="ar-SA" sz="1400" i="1" baseline="-30000" dirty="0">
                  <a:latin typeface="Arial" panose="020B0604020202020204" pitchFamily="34" charset="0"/>
                  <a:cs typeface="Arial" panose="020B0604020202020204" pitchFamily="34" charset="0"/>
                </a:rPr>
                <a:t>1</a:t>
              </a:r>
              <a:endParaRPr lang="en-US" altLang="ar-SA" sz="1400" i="1" dirty="0">
                <a:latin typeface="Arial" panose="020B0604020202020204" pitchFamily="34" charset="0"/>
                <a:cs typeface="Arial" panose="020B0604020202020204" pitchFamily="34" charset="0"/>
              </a:endParaRPr>
            </a:p>
          </p:txBody>
        </p:sp>
        <p:sp>
          <p:nvSpPr>
            <p:cNvPr id="44" name="Text Box 9">
              <a:extLst>
                <a:ext uri="{FF2B5EF4-FFF2-40B4-BE49-F238E27FC236}">
                  <a16:creationId xmlns:a16="http://schemas.microsoft.com/office/drawing/2014/main" id="{1C827B24-75DD-418B-99BB-E75E339A7B84}"/>
                </a:ext>
              </a:extLst>
            </p:cNvPr>
            <p:cNvSpPr txBox="1">
              <a:spLocks noChangeArrowheads="1"/>
            </p:cNvSpPr>
            <p:nvPr/>
          </p:nvSpPr>
          <p:spPr bwMode="auto">
            <a:xfrm>
              <a:off x="3371" y="3168"/>
              <a:ext cx="22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rtl="1" eaLnBrk="1" hangingPunct="1">
                <a:spcBef>
                  <a:spcPct val="0"/>
                </a:spcBef>
                <a:buFontTx/>
                <a:buNone/>
              </a:pPr>
              <a:r>
                <a:rPr lang="en-US" altLang="ar-SA" sz="1400" i="1" dirty="0">
                  <a:latin typeface="Arial" panose="020B0604020202020204" pitchFamily="34" charset="0"/>
                  <a:cs typeface="Arial" panose="020B0604020202020204" pitchFamily="34" charset="0"/>
                </a:rPr>
                <a:t>T</a:t>
              </a:r>
              <a:r>
                <a:rPr lang="en-US" altLang="ar-SA" sz="1400" i="1" baseline="-30000" dirty="0">
                  <a:latin typeface="Arial" panose="020B0604020202020204" pitchFamily="34" charset="0"/>
                  <a:cs typeface="Arial" panose="020B0604020202020204" pitchFamily="34" charset="0"/>
                </a:rPr>
                <a:t>1</a:t>
              </a:r>
              <a:endParaRPr lang="en-US" altLang="ar-SA" sz="1400" i="1" dirty="0">
                <a:latin typeface="Arial" panose="020B0604020202020204" pitchFamily="34" charset="0"/>
                <a:cs typeface="Arial" panose="020B0604020202020204" pitchFamily="34" charset="0"/>
              </a:endParaRPr>
            </a:p>
          </p:txBody>
        </p:sp>
        <p:sp>
          <p:nvSpPr>
            <p:cNvPr id="45" name="Line 10">
              <a:extLst>
                <a:ext uri="{FF2B5EF4-FFF2-40B4-BE49-F238E27FC236}">
                  <a16:creationId xmlns:a16="http://schemas.microsoft.com/office/drawing/2014/main" id="{983570AA-FD6A-4688-857F-B38771BE774F}"/>
                </a:ext>
              </a:extLst>
            </p:cNvPr>
            <p:cNvSpPr>
              <a:spLocks noChangeShapeType="1"/>
            </p:cNvSpPr>
            <p:nvPr/>
          </p:nvSpPr>
          <p:spPr bwMode="auto">
            <a:xfrm>
              <a:off x="3246" y="3093"/>
              <a:ext cx="36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grpSp>
      <p:sp>
        <p:nvSpPr>
          <p:cNvPr id="46" name="Rectangle 45">
            <a:extLst>
              <a:ext uri="{FF2B5EF4-FFF2-40B4-BE49-F238E27FC236}">
                <a16:creationId xmlns:a16="http://schemas.microsoft.com/office/drawing/2014/main" id="{F2230A64-EAA3-4E6E-A5AC-6931116C42A0}"/>
              </a:ext>
            </a:extLst>
          </p:cNvPr>
          <p:cNvSpPr/>
          <p:nvPr/>
        </p:nvSpPr>
        <p:spPr>
          <a:xfrm>
            <a:off x="194093" y="3790165"/>
            <a:ext cx="10575985" cy="646331"/>
          </a:xfrm>
          <a:prstGeom prst="rect">
            <a:avLst/>
          </a:prstGeom>
        </p:spPr>
        <p:txBody>
          <a:bodyPr wrap="square">
            <a:spAutoFit/>
          </a:bodyPr>
          <a:lstStyle/>
          <a:p>
            <a:r>
              <a:rPr lang="en-US" dirty="0">
                <a:latin typeface="MinionPro-Regular"/>
              </a:rPr>
              <a:t>Cancellation of the volumes (because </a:t>
            </a:r>
            <a:r>
              <a:rPr lang="en-US" i="1" dirty="0">
                <a:latin typeface="MinionPro-It"/>
              </a:rPr>
              <a:t>V</a:t>
            </a:r>
            <a:r>
              <a:rPr lang="en-US" sz="800" dirty="0">
                <a:latin typeface="MinionPro-Regular"/>
              </a:rPr>
              <a:t>1 </a:t>
            </a:r>
            <a:r>
              <a:rPr lang="en-US" dirty="0">
                <a:latin typeface="SymbolStd"/>
              </a:rPr>
              <a:t>= </a:t>
            </a:r>
            <a:r>
              <a:rPr lang="en-US" i="1" dirty="0">
                <a:latin typeface="MinionPro-It"/>
              </a:rPr>
              <a:t>V</a:t>
            </a:r>
            <a:r>
              <a:rPr lang="en-US" sz="800" dirty="0">
                <a:latin typeface="MinionPro-Regular"/>
              </a:rPr>
              <a:t>2</a:t>
            </a:r>
            <a:r>
              <a:rPr lang="en-US" dirty="0">
                <a:latin typeface="MinionPro-Regular"/>
              </a:rPr>
              <a:t>) and amounts (because </a:t>
            </a:r>
            <a:r>
              <a:rPr lang="en-US" i="1" dirty="0">
                <a:latin typeface="MinionPro-It"/>
              </a:rPr>
              <a:t>n</a:t>
            </a:r>
            <a:r>
              <a:rPr lang="en-US" sz="800" dirty="0">
                <a:latin typeface="MinionPro-Regular"/>
              </a:rPr>
              <a:t>1 </a:t>
            </a:r>
            <a:r>
              <a:rPr lang="en-US" dirty="0">
                <a:latin typeface="SymbolStd"/>
              </a:rPr>
              <a:t>= </a:t>
            </a:r>
            <a:r>
              <a:rPr lang="en-US" i="1" dirty="0">
                <a:latin typeface="MinionPro-It"/>
              </a:rPr>
              <a:t>n</a:t>
            </a:r>
            <a:r>
              <a:rPr lang="en-US" sz="800" dirty="0">
                <a:latin typeface="MinionPro-Regular"/>
              </a:rPr>
              <a:t>2</a:t>
            </a:r>
            <a:r>
              <a:rPr lang="en-US" dirty="0">
                <a:latin typeface="MinionPro-Regular"/>
              </a:rPr>
              <a:t>) on each side of the combined gas law results in</a:t>
            </a:r>
            <a:endParaRPr lang="en-US" dirty="0"/>
          </a:p>
        </p:txBody>
      </p:sp>
      <p:grpSp>
        <p:nvGrpSpPr>
          <p:cNvPr id="47" name="Group 46">
            <a:extLst>
              <a:ext uri="{FF2B5EF4-FFF2-40B4-BE49-F238E27FC236}">
                <a16:creationId xmlns:a16="http://schemas.microsoft.com/office/drawing/2014/main" id="{7493C348-DFB2-4065-8310-3B56028E366A}"/>
              </a:ext>
            </a:extLst>
          </p:cNvPr>
          <p:cNvGrpSpPr/>
          <p:nvPr/>
        </p:nvGrpSpPr>
        <p:grpSpPr>
          <a:xfrm>
            <a:off x="3423248" y="4800142"/>
            <a:ext cx="652732" cy="304800"/>
            <a:chOff x="3209026" y="1863954"/>
            <a:chExt cx="652732" cy="304800"/>
          </a:xfrm>
        </p:grpSpPr>
        <p:cxnSp>
          <p:nvCxnSpPr>
            <p:cNvPr id="48" name="Straight Arrow Connector 47">
              <a:extLst>
                <a:ext uri="{FF2B5EF4-FFF2-40B4-BE49-F238E27FC236}">
                  <a16:creationId xmlns:a16="http://schemas.microsoft.com/office/drawing/2014/main" id="{2470C45E-1AE6-4497-8174-8308E84782C9}"/>
                </a:ext>
              </a:extLst>
            </p:cNvPr>
            <p:cNvCxnSpPr/>
            <p:nvPr/>
          </p:nvCxnSpPr>
          <p:spPr>
            <a:xfrm>
              <a:off x="3209026" y="1863954"/>
              <a:ext cx="5003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ADEA0A8F-74F5-47E8-8FAB-B3C999334295}"/>
                </a:ext>
              </a:extLst>
            </p:cNvPr>
            <p:cNvCxnSpPr/>
            <p:nvPr/>
          </p:nvCxnSpPr>
          <p:spPr>
            <a:xfrm>
              <a:off x="3361426" y="2016354"/>
              <a:ext cx="5003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E8BFAE66-46B6-4C2C-9AEC-57EE76617DDF}"/>
                </a:ext>
              </a:extLst>
            </p:cNvPr>
            <p:cNvCxnSpPr/>
            <p:nvPr/>
          </p:nvCxnSpPr>
          <p:spPr>
            <a:xfrm>
              <a:off x="3209026" y="2168754"/>
              <a:ext cx="5003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47C08121-281E-43F9-B19E-CAF8C88C9AD5}"/>
                  </a:ext>
                </a:extLst>
              </p:cNvPr>
              <p:cNvSpPr txBox="1"/>
              <p:nvPr/>
            </p:nvSpPr>
            <p:spPr>
              <a:xfrm>
                <a:off x="4155505" y="4643533"/>
                <a:ext cx="862416" cy="391839"/>
              </a:xfrm>
              <a:prstGeom prst="rect">
                <a:avLst/>
              </a:prstGeom>
              <a:noFill/>
            </p:spPr>
            <p:txBody>
              <a:bodyPr wrap="none" lIns="0" tIns="0" rIns="0" bIns="0" rtlCol="0">
                <a:spAutoFit/>
              </a:bodyPr>
              <a:lstStyle/>
              <a:p>
                <a:r>
                  <a:rPr lang="pt-BR" i="1" dirty="0"/>
                  <a:t>p</a:t>
                </a:r>
                <a:r>
                  <a:rPr lang="pt-BR" baseline="-25000" dirty="0"/>
                  <a:t>2</a:t>
                </a:r>
                <a14:m>
                  <m:oMath xmlns:m="http://schemas.openxmlformats.org/officeDocument/2006/math">
                    <m:r>
                      <a:rPr lang="pt-BR" i="1" smtClean="0">
                        <a:latin typeface="Cambria Math" panose="02040503050406030204" pitchFamily="18" charset="0"/>
                      </a:rPr>
                      <m:t>=</m:t>
                    </m:r>
                    <m:f>
                      <m:fPr>
                        <m:ctrlPr>
                          <a:rPr lang="pt-BR" i="1" smtClean="0">
                            <a:latin typeface="Cambria Math" panose="02040503050406030204" pitchFamily="18" charset="0"/>
                          </a:rPr>
                        </m:ctrlPr>
                      </m:fPr>
                      <m:num>
                        <m:r>
                          <a:rPr lang="en-US" b="0" i="1" smtClean="0">
                            <a:latin typeface="Cambria Math" panose="02040503050406030204" pitchFamily="18" charset="0"/>
                          </a:rPr>
                          <m:t>𝑇</m:t>
                        </m:r>
                        <m:r>
                          <a:rPr lang="en-US" b="0" i="1" baseline="-25000" smtClean="0">
                            <a:latin typeface="Cambria Math" panose="02040503050406030204" pitchFamily="18" charset="0"/>
                          </a:rPr>
                          <m:t>2</m:t>
                        </m:r>
                      </m:num>
                      <m:den>
                        <m:r>
                          <a:rPr lang="en-US" b="0" i="1" smtClean="0">
                            <a:latin typeface="Cambria Math" panose="02040503050406030204" pitchFamily="18" charset="0"/>
                          </a:rPr>
                          <m:t>𝑇</m:t>
                        </m:r>
                        <m:r>
                          <a:rPr lang="en-US" b="0" i="1" baseline="-25000" smtClean="0">
                            <a:latin typeface="Cambria Math" panose="02040503050406030204" pitchFamily="18" charset="0"/>
                          </a:rPr>
                          <m:t>1</m:t>
                        </m:r>
                      </m:den>
                    </m:f>
                    <m:r>
                      <m:rPr>
                        <m:nor/>
                      </m:rPr>
                      <a:rPr lang="pt-BR" i="1" dirty="0"/>
                      <m:t>p</m:t>
                    </m:r>
                    <m:r>
                      <m:rPr>
                        <m:nor/>
                      </m:rPr>
                      <a:rPr lang="en-US" b="0" i="0" baseline="-25000" dirty="0" smtClean="0"/>
                      <m:t>1</m:t>
                    </m:r>
                  </m:oMath>
                </a14:m>
                <a:endParaRPr lang="en-US" dirty="0"/>
              </a:p>
            </p:txBody>
          </p:sp>
        </mc:Choice>
        <mc:Fallback xmlns="">
          <p:sp>
            <p:nvSpPr>
              <p:cNvPr id="52" name="TextBox 51">
                <a:extLst>
                  <a:ext uri="{FF2B5EF4-FFF2-40B4-BE49-F238E27FC236}">
                    <a16:creationId xmlns:a16="http://schemas.microsoft.com/office/drawing/2014/main" id="{47C08121-281E-43F9-B19E-CAF8C88C9AD5}"/>
                  </a:ext>
                </a:extLst>
              </p:cNvPr>
              <p:cNvSpPr txBox="1">
                <a:spLocks noRot="1" noChangeAspect="1" noMove="1" noResize="1" noEditPoints="1" noAdjustHandles="1" noChangeArrowheads="1" noChangeShapeType="1" noTextEdit="1"/>
              </p:cNvSpPr>
              <p:nvPr/>
            </p:nvSpPr>
            <p:spPr>
              <a:xfrm>
                <a:off x="4155505" y="4643533"/>
                <a:ext cx="862416" cy="391839"/>
              </a:xfrm>
              <a:prstGeom prst="rect">
                <a:avLst/>
              </a:prstGeom>
              <a:blipFill>
                <a:blip r:embed="rId2"/>
                <a:stretch>
                  <a:fillRect l="-17021" t="-7813" r="-5674" b="-21875"/>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0A967F8A-6332-4210-AA84-BA2130633969}"/>
              </a:ext>
            </a:extLst>
          </p:cNvPr>
          <p:cNvSpPr txBox="1"/>
          <p:nvPr/>
        </p:nvSpPr>
        <p:spPr>
          <a:xfrm>
            <a:off x="5645988" y="2976113"/>
            <a:ext cx="65" cy="276999"/>
          </a:xfrm>
          <a:prstGeom prst="rect">
            <a:avLst/>
          </a:prstGeom>
          <a:noFill/>
        </p:spPr>
        <p:txBody>
          <a:bodyPr wrap="none" lIns="0" tIns="0" rIns="0" bIns="0" rtlCol="0">
            <a:spAutoFit/>
          </a:bodyPr>
          <a:lstStyle/>
          <a:p>
            <a:endParaRPr lang="en-US" dirty="0"/>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B1F33F27-685A-41BF-867B-16BBC3702727}"/>
                  </a:ext>
                </a:extLst>
              </p:cNvPr>
              <p:cNvSpPr txBox="1"/>
              <p:nvPr/>
            </p:nvSpPr>
            <p:spPr>
              <a:xfrm>
                <a:off x="3318406" y="5672934"/>
                <a:ext cx="3267176" cy="397353"/>
              </a:xfrm>
              <a:prstGeom prst="rect">
                <a:avLst/>
              </a:prstGeom>
              <a:noFill/>
            </p:spPr>
            <p:txBody>
              <a:bodyPr wrap="none" lIns="0" tIns="0" rIns="0" bIns="0" rtlCol="0">
                <a:spAutoFit/>
              </a:bodyPr>
              <a:lstStyle/>
              <a:p>
                <a:r>
                  <a:rPr lang="pt-BR" i="1" dirty="0"/>
                  <a:t>p</a:t>
                </a:r>
                <a:r>
                  <a:rPr lang="pt-BR" baseline="-25000" dirty="0"/>
                  <a:t>2</a:t>
                </a:r>
                <a14:m>
                  <m:oMath xmlns:m="http://schemas.openxmlformats.org/officeDocument/2006/math">
                    <m:r>
                      <a:rPr lang="pt-BR" i="1" smtClean="0">
                        <a:latin typeface="Cambria Math" panose="02040503050406030204" pitchFamily="18" charset="0"/>
                      </a:rPr>
                      <m:t>=</m:t>
                    </m:r>
                    <m:f>
                      <m:fPr>
                        <m:ctrlPr>
                          <a:rPr lang="pt-BR" i="1" smtClean="0">
                            <a:latin typeface="Cambria Math" panose="02040503050406030204" pitchFamily="18" charset="0"/>
                          </a:rPr>
                        </m:ctrlPr>
                      </m:fPr>
                      <m:num>
                        <m:r>
                          <a:rPr lang="en-US" b="0" i="1" smtClean="0">
                            <a:latin typeface="Cambria Math" panose="02040503050406030204" pitchFamily="18" charset="0"/>
                          </a:rPr>
                          <m:t>500</m:t>
                        </m:r>
                        <m:r>
                          <a:rPr lang="en-US" b="0" i="1" smtClean="0">
                            <a:latin typeface="Cambria Math" panose="02040503050406030204" pitchFamily="18" charset="0"/>
                          </a:rPr>
                          <m:t> </m:t>
                        </m:r>
                        <m:r>
                          <a:rPr lang="en-US" b="0" i="1" smtClean="0">
                            <a:latin typeface="Cambria Math" panose="02040503050406030204" pitchFamily="18" charset="0"/>
                          </a:rPr>
                          <m:t>𝐾</m:t>
                        </m:r>
                      </m:num>
                      <m:den>
                        <m:r>
                          <a:rPr lang="en-US" b="0" i="1" smtClean="0">
                            <a:latin typeface="Cambria Math" panose="02040503050406030204" pitchFamily="18" charset="0"/>
                          </a:rPr>
                          <m:t>300</m:t>
                        </m:r>
                        <m:r>
                          <a:rPr lang="en-US" b="0" i="1" smtClean="0">
                            <a:latin typeface="Cambria Math" panose="02040503050406030204" pitchFamily="18" charset="0"/>
                          </a:rPr>
                          <m:t> </m:t>
                        </m:r>
                        <m:r>
                          <a:rPr lang="en-US" b="0" i="1" smtClean="0">
                            <a:latin typeface="Cambria Math" panose="02040503050406030204" pitchFamily="18" charset="0"/>
                          </a:rPr>
                          <m:t>𝐾</m:t>
                        </m:r>
                      </m:den>
                    </m:f>
                    <m:r>
                      <m:rPr>
                        <m:nor/>
                      </m:rPr>
                      <a:rPr lang="en-US" b="0" i="1" smtClean="0">
                        <a:latin typeface="Cambria Math" panose="02040503050406030204" pitchFamily="18" charset="0"/>
                      </a:rPr>
                      <m:t> </m:t>
                    </m:r>
                    <m:r>
                      <m:rPr>
                        <m:nor/>
                      </m:rPr>
                      <a:rPr lang="en-US" b="0" smtClean="0">
                        <a:latin typeface="Cambria Math" panose="02040503050406030204" pitchFamily="18" charset="0"/>
                      </a:rPr>
                      <m:t>x</m:t>
                    </m:r>
                    <m:r>
                      <m:rPr>
                        <m:nor/>
                      </m:rPr>
                      <a:rPr lang="en-US" b="0" smtClean="0">
                        <a:latin typeface="Cambria Math" panose="02040503050406030204" pitchFamily="18" charset="0"/>
                      </a:rPr>
                      <m:t> (</m:t>
                    </m:r>
                    <m:r>
                      <m:rPr>
                        <m:nor/>
                      </m:rPr>
                      <a:rPr lang="en-US" b="0" smtClean="0">
                        <a:latin typeface="Cambria Math" panose="02040503050406030204" pitchFamily="18" charset="0"/>
                      </a:rPr>
                      <m:t>100 </m:t>
                    </m:r>
                    <m:r>
                      <m:rPr>
                        <m:nor/>
                      </m:rPr>
                      <a:rPr lang="en-US" b="0" smtClean="0">
                        <a:latin typeface="Cambria Math" panose="02040503050406030204" pitchFamily="18" charset="0"/>
                      </a:rPr>
                      <m:t>atm</m:t>
                    </m:r>
                    <m:r>
                      <m:rPr>
                        <m:nor/>
                      </m:rPr>
                      <a:rPr lang="en-US" b="0" smtClean="0">
                        <a:latin typeface="Cambria Math" panose="02040503050406030204" pitchFamily="18" charset="0"/>
                      </a:rPr>
                      <m:t>)</m:t>
                    </m:r>
                  </m:oMath>
                </a14:m>
                <a:r>
                  <a:rPr lang="en-US" dirty="0"/>
                  <a:t> = 167 atm</a:t>
                </a:r>
              </a:p>
            </p:txBody>
          </p:sp>
        </mc:Choice>
        <mc:Fallback xmlns="">
          <p:sp>
            <p:nvSpPr>
              <p:cNvPr id="54" name="TextBox 53">
                <a:extLst>
                  <a:ext uri="{FF2B5EF4-FFF2-40B4-BE49-F238E27FC236}">
                    <a16:creationId xmlns:a16="http://schemas.microsoft.com/office/drawing/2014/main" id="{B1F33F27-685A-41BF-867B-16BBC3702727}"/>
                  </a:ext>
                </a:extLst>
              </p:cNvPr>
              <p:cNvSpPr txBox="1">
                <a:spLocks noRot="1" noChangeAspect="1" noMove="1" noResize="1" noEditPoints="1" noAdjustHandles="1" noChangeArrowheads="1" noChangeShapeType="1" noTextEdit="1"/>
              </p:cNvSpPr>
              <p:nvPr/>
            </p:nvSpPr>
            <p:spPr>
              <a:xfrm>
                <a:off x="3318406" y="5672934"/>
                <a:ext cx="3267176" cy="397353"/>
              </a:xfrm>
              <a:prstGeom prst="rect">
                <a:avLst/>
              </a:prstGeom>
              <a:blipFill>
                <a:blip r:embed="rId3"/>
                <a:stretch>
                  <a:fillRect l="-4291" t="-7692" r="-3731" b="-16923"/>
                </a:stretch>
              </a:blipFill>
            </p:spPr>
            <p:txBody>
              <a:bodyPr/>
              <a:lstStyle/>
              <a:p>
                <a:r>
                  <a:rPr lang="en-US">
                    <a:noFill/>
                  </a:rPr>
                  <a:t> </a:t>
                </a:r>
              </a:p>
            </p:txBody>
          </p:sp>
        </mc:Fallback>
      </mc:AlternateContent>
    </p:spTree>
    <p:extLst>
      <p:ext uri="{BB962C8B-B14F-4D97-AF65-F5344CB8AC3E}">
        <p14:creationId xmlns:p14="http://schemas.microsoft.com/office/powerpoint/2010/main" val="315862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6" grpId="0"/>
      <p:bldP spid="29" grpId="0"/>
      <p:bldP spid="46" grpId="0"/>
      <p:bldP spid="52" grpId="0"/>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C80A33-FB0B-464C-90F1-8C79AA7C2EF7}"/>
              </a:ext>
            </a:extLst>
          </p:cNvPr>
          <p:cNvSpPr/>
          <p:nvPr/>
        </p:nvSpPr>
        <p:spPr>
          <a:xfrm>
            <a:off x="750238" y="130198"/>
            <a:ext cx="3041217" cy="461665"/>
          </a:xfrm>
          <a:prstGeom prst="rect">
            <a:avLst/>
          </a:prstGeom>
        </p:spPr>
        <p:txBody>
          <a:bodyPr wrap="none">
            <a:spAutoFit/>
          </a:bodyPr>
          <a:lstStyle/>
          <a:p>
            <a:r>
              <a:rPr lang="en-US" sz="2400" b="1" dirty="0"/>
              <a:t>5) Mixtures of gases</a:t>
            </a:r>
          </a:p>
        </p:txBody>
      </p:sp>
      <p:sp>
        <p:nvSpPr>
          <p:cNvPr id="3" name="Rectangle 2">
            <a:extLst>
              <a:ext uri="{FF2B5EF4-FFF2-40B4-BE49-F238E27FC236}">
                <a16:creationId xmlns:a16="http://schemas.microsoft.com/office/drawing/2014/main" id="{3949D195-D2DF-4A74-8EA7-7F6D6396A04D}"/>
              </a:ext>
            </a:extLst>
          </p:cNvPr>
          <p:cNvSpPr/>
          <p:nvPr/>
        </p:nvSpPr>
        <p:spPr>
          <a:xfrm>
            <a:off x="560717" y="591863"/>
            <a:ext cx="10265434"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When dealing with gaseous mixtures, it is often necessary to know the contribution that each component makes to the total pressure of the sample.</a:t>
            </a:r>
          </a:p>
        </p:txBody>
      </p:sp>
      <p:sp>
        <p:nvSpPr>
          <p:cNvPr id="4" name="Rectangle 3">
            <a:extLst>
              <a:ext uri="{FF2B5EF4-FFF2-40B4-BE49-F238E27FC236}">
                <a16:creationId xmlns:a16="http://schemas.microsoft.com/office/drawing/2014/main" id="{3E2E4AC4-1B8D-499A-BA40-3219C925F331}"/>
              </a:ext>
            </a:extLst>
          </p:cNvPr>
          <p:cNvSpPr/>
          <p:nvPr/>
        </p:nvSpPr>
        <p:spPr>
          <a:xfrm>
            <a:off x="549215" y="1361304"/>
            <a:ext cx="11093570" cy="400110"/>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partial pressure</a:t>
            </a:r>
            <a:r>
              <a:rPr lang="en-US" sz="2000"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p</a:t>
            </a:r>
            <a:r>
              <a:rPr lang="en-US" sz="2000" i="1" baseline="-25000" dirty="0" err="1">
                <a:latin typeface="Arial" panose="020B0604020202020204" pitchFamily="34" charset="0"/>
                <a:cs typeface="Arial" panose="020B0604020202020204" pitchFamily="34" charset="0"/>
              </a:rPr>
              <a:t>J</a:t>
            </a:r>
            <a:r>
              <a:rPr lang="en-US" sz="2000" dirty="0">
                <a:latin typeface="Arial" panose="020B0604020202020204" pitchFamily="34" charset="0"/>
                <a:cs typeface="Arial" panose="020B0604020202020204" pitchFamily="34" charset="0"/>
              </a:rPr>
              <a:t>, of a gas </a:t>
            </a:r>
            <a:r>
              <a:rPr lang="en-US" sz="2000" i="1" dirty="0">
                <a:latin typeface="Arial" panose="020B0604020202020204" pitchFamily="34" charset="0"/>
                <a:cs typeface="Arial" panose="020B0604020202020204" pitchFamily="34" charset="0"/>
              </a:rPr>
              <a:t>J</a:t>
            </a:r>
            <a:r>
              <a:rPr lang="en-US" sz="2000" dirty="0">
                <a:latin typeface="Arial" panose="020B0604020202020204" pitchFamily="34" charset="0"/>
                <a:cs typeface="Arial" panose="020B0604020202020204" pitchFamily="34" charset="0"/>
              </a:rPr>
              <a:t> in a mixture (any gas, not just a perfect gas), is defined as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88DC043-E697-46CC-B140-A5A1FC9059EC}"/>
                  </a:ext>
                </a:extLst>
              </p:cNvPr>
              <p:cNvSpPr txBox="1"/>
              <p:nvPr/>
            </p:nvSpPr>
            <p:spPr>
              <a:xfrm>
                <a:off x="3377796" y="1794178"/>
                <a:ext cx="1228642"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r>
                        <a:rPr lang="en-US" sz="2000" b="0" i="1" baseline="-25000" smtClean="0">
                          <a:latin typeface="Cambria Math" panose="02040503050406030204" pitchFamily="18" charset="0"/>
                        </a:rPr>
                        <m:t>𝐽</m:t>
                      </m:r>
                      <m:r>
                        <a:rPr lang="en-US" sz="2000" i="1" smtClean="0">
                          <a:latin typeface="Cambria Math" panose="02040503050406030204" pitchFamily="18" charset="0"/>
                        </a:rPr>
                        <m:t>=</m:t>
                      </m:r>
                      <m:r>
                        <a:rPr lang="en-US" sz="2000" b="0" i="1" smtClean="0">
                          <a:latin typeface="Cambria Math" panose="02040503050406030204" pitchFamily="18" charset="0"/>
                        </a:rPr>
                        <m:t>𝑥</m:t>
                      </m:r>
                      <m:r>
                        <a:rPr lang="en-US" sz="2000" b="0" i="1" baseline="-25000" smtClean="0">
                          <a:latin typeface="Cambria Math" panose="02040503050406030204" pitchFamily="18" charset="0"/>
                        </a:rPr>
                        <m:t>𝐽</m:t>
                      </m:r>
                      <m:r>
                        <a:rPr lang="en-US" sz="2000" b="0" i="1" smtClean="0">
                          <a:latin typeface="Cambria Math" panose="02040503050406030204" pitchFamily="18" charset="0"/>
                        </a:rPr>
                        <m:t>𝑝</m:t>
                      </m:r>
                    </m:oMath>
                  </m:oMathPara>
                </a14:m>
                <a:endParaRPr lang="en-US" sz="2000" dirty="0"/>
              </a:p>
            </p:txBody>
          </p:sp>
        </mc:Choice>
        <mc:Fallback xmlns="">
          <p:sp>
            <p:nvSpPr>
              <p:cNvPr id="5" name="TextBox 4">
                <a:extLst>
                  <a:ext uri="{FF2B5EF4-FFF2-40B4-BE49-F238E27FC236}">
                    <a16:creationId xmlns:a16="http://schemas.microsoft.com/office/drawing/2014/main" id="{B88DC043-E697-46CC-B140-A5A1FC9059EC}"/>
                  </a:ext>
                </a:extLst>
              </p:cNvPr>
              <p:cNvSpPr txBox="1">
                <a:spLocks noRot="1" noChangeAspect="1" noMove="1" noResize="1" noEditPoints="1" noAdjustHandles="1" noChangeArrowheads="1" noChangeShapeType="1" noTextEdit="1"/>
              </p:cNvSpPr>
              <p:nvPr/>
            </p:nvSpPr>
            <p:spPr>
              <a:xfrm>
                <a:off x="3377796" y="1794178"/>
                <a:ext cx="1228642" cy="307777"/>
              </a:xfrm>
              <a:prstGeom prst="rect">
                <a:avLst/>
              </a:prstGeom>
              <a:blipFill>
                <a:blip r:embed="rId2"/>
                <a:stretch>
                  <a:fillRect b="-313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14F744B-2EC7-46B5-9D1C-D2D6A3A353D5}"/>
                  </a:ext>
                </a:extLst>
              </p:cNvPr>
              <p:cNvSpPr txBox="1"/>
              <p:nvPr/>
            </p:nvSpPr>
            <p:spPr>
              <a:xfrm>
                <a:off x="3596955" y="2704108"/>
                <a:ext cx="4553362" cy="4743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baseline="-25000" smtClean="0">
                          <a:latin typeface="Cambria Math" panose="02040503050406030204" pitchFamily="18" charset="0"/>
                        </a:rPr>
                        <m:t>𝐽</m:t>
                      </m:r>
                      <m:r>
                        <a:rPr lang="pt-BR" i="1" smtClean="0">
                          <a:latin typeface="Cambria Math" panose="02040503050406030204" pitchFamily="18" charset="0"/>
                        </a:rPr>
                        <m:t>=</m:t>
                      </m:r>
                      <m:f>
                        <m:fPr>
                          <m:ctrlPr>
                            <a:rPr lang="pt-BR" i="1" smtClean="0">
                              <a:latin typeface="Cambria Math" panose="02040503050406030204" pitchFamily="18" charset="0"/>
                            </a:rPr>
                          </m:ctrlPr>
                        </m:fPr>
                        <m:num>
                          <m:r>
                            <a:rPr lang="pt-BR" i="1" smtClean="0">
                              <a:latin typeface="Cambria Math" panose="02040503050406030204" pitchFamily="18" charset="0"/>
                            </a:rPr>
                            <m:t>𝑛</m:t>
                          </m:r>
                          <m:r>
                            <a:rPr lang="en-US" b="0" i="1" baseline="-25000" smtClean="0">
                              <a:latin typeface="Cambria Math" panose="02040503050406030204" pitchFamily="18" charset="0"/>
                            </a:rPr>
                            <m:t>𝐽</m:t>
                          </m:r>
                        </m:num>
                        <m:den>
                          <m:r>
                            <a:rPr lang="en-US" b="0" i="1" smtClean="0">
                              <a:latin typeface="Cambria Math" panose="02040503050406030204" pitchFamily="18" charset="0"/>
                            </a:rPr>
                            <m:t>𝑛</m:t>
                          </m:r>
                        </m:den>
                      </m:f>
                      <m:r>
                        <a:rPr lang="en-US" b="0" i="1" smtClean="0">
                          <a:latin typeface="Cambria Math" panose="02040503050406030204" pitchFamily="18" charset="0"/>
                        </a:rPr>
                        <m:t>                 </m:t>
                      </m:r>
                      <m:r>
                        <a:rPr lang="en-US" b="0" i="1" smtClean="0">
                          <a:latin typeface="Cambria Math" panose="02040503050406030204" pitchFamily="18" charset="0"/>
                        </a:rPr>
                        <m:t>𝑤</m:t>
                      </m:r>
                      <m:r>
                        <a:rPr lang="en-US" b="0" i="1" smtClean="0">
                          <a:latin typeface="Cambria Math" panose="02040503050406030204" pitchFamily="18" charset="0"/>
                        </a:rPr>
                        <m:t>h</m:t>
                      </m:r>
                      <m:r>
                        <a:rPr lang="en-US" b="0" i="1" smtClean="0">
                          <a:latin typeface="Cambria Math" panose="02040503050406030204" pitchFamily="18" charset="0"/>
                        </a:rPr>
                        <m:t>𝑒𝑟𝑒</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𝑛𝐴</m:t>
                      </m:r>
                      <m:r>
                        <a:rPr lang="en-US" b="0" i="1" smtClean="0">
                          <a:latin typeface="Cambria Math" panose="02040503050406030204" pitchFamily="18" charset="0"/>
                        </a:rPr>
                        <m:t>+</m:t>
                      </m:r>
                      <m:r>
                        <a:rPr lang="en-US" b="0" i="1" smtClean="0">
                          <a:latin typeface="Cambria Math" panose="02040503050406030204" pitchFamily="18" charset="0"/>
                        </a:rPr>
                        <m:t>𝑛𝐵</m:t>
                      </m:r>
                      <m:r>
                        <a:rPr lang="en-US" b="0" i="1" smtClean="0">
                          <a:latin typeface="Cambria Math" panose="02040503050406030204" pitchFamily="18" charset="0"/>
                        </a:rPr>
                        <m:t>+ …</m:t>
                      </m:r>
                    </m:oMath>
                  </m:oMathPara>
                </a14:m>
                <a:endParaRPr lang="en-US" dirty="0"/>
              </a:p>
            </p:txBody>
          </p:sp>
        </mc:Choice>
        <mc:Fallback xmlns="">
          <p:sp>
            <p:nvSpPr>
              <p:cNvPr id="6" name="TextBox 5">
                <a:extLst>
                  <a:ext uri="{FF2B5EF4-FFF2-40B4-BE49-F238E27FC236}">
                    <a16:creationId xmlns:a16="http://schemas.microsoft.com/office/drawing/2014/main" id="{C14F744B-2EC7-46B5-9D1C-D2D6A3A353D5}"/>
                  </a:ext>
                </a:extLst>
              </p:cNvPr>
              <p:cNvSpPr txBox="1">
                <a:spLocks noRot="1" noChangeAspect="1" noMove="1" noResize="1" noEditPoints="1" noAdjustHandles="1" noChangeArrowheads="1" noChangeShapeType="1" noTextEdit="1"/>
              </p:cNvSpPr>
              <p:nvPr/>
            </p:nvSpPr>
            <p:spPr>
              <a:xfrm>
                <a:off x="3596955" y="2704108"/>
                <a:ext cx="4553362" cy="474361"/>
              </a:xfrm>
              <a:prstGeom prst="rect">
                <a:avLst/>
              </a:prstGeom>
              <a:blipFill>
                <a:blip r:embed="rId3"/>
                <a:stretch>
                  <a:fillRect/>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2C0FDF24-C7D1-4057-BB13-CD33A16EE58D}"/>
              </a:ext>
            </a:extLst>
          </p:cNvPr>
          <p:cNvSpPr/>
          <p:nvPr/>
        </p:nvSpPr>
        <p:spPr>
          <a:xfrm>
            <a:off x="313426" y="2233192"/>
            <a:ext cx="11093570" cy="400110"/>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Where </a:t>
            </a:r>
            <a:r>
              <a:rPr lang="en-US" sz="2000" i="1" dirty="0" err="1">
                <a:latin typeface="Arial" panose="020B0604020202020204" pitchFamily="34" charset="0"/>
                <a:cs typeface="Arial" panose="020B0604020202020204" pitchFamily="34" charset="0"/>
              </a:rPr>
              <a:t>x</a:t>
            </a:r>
            <a:r>
              <a:rPr lang="en-US" sz="2000" i="1" baseline="-25000" dirty="0" err="1">
                <a:latin typeface="Arial" panose="020B0604020202020204" pitchFamily="34" charset="0"/>
                <a:cs typeface="Arial" panose="020B0604020202020204" pitchFamily="34" charset="0"/>
              </a:rPr>
              <a:t>J</a:t>
            </a:r>
            <a:r>
              <a:rPr lang="en-US" sz="2000" dirty="0">
                <a:latin typeface="Arial" panose="020B0604020202020204" pitchFamily="34" charset="0"/>
                <a:cs typeface="Arial" panose="020B0604020202020204" pitchFamily="34" charset="0"/>
              </a:rPr>
              <a:t> is the </a:t>
            </a:r>
            <a:r>
              <a:rPr lang="en-US" sz="2000" b="1" dirty="0">
                <a:latin typeface="Arial" panose="020B0604020202020204" pitchFamily="34" charset="0"/>
                <a:cs typeface="Arial" panose="020B0604020202020204" pitchFamily="34" charset="0"/>
              </a:rPr>
              <a:t>mole fraction </a:t>
            </a:r>
            <a:r>
              <a:rPr lang="en-US" sz="2000" dirty="0">
                <a:latin typeface="Arial" panose="020B0604020202020204" pitchFamily="34" charset="0"/>
                <a:cs typeface="Arial" panose="020B0604020202020204" pitchFamily="34" charset="0"/>
              </a:rPr>
              <a:t>of gas </a:t>
            </a:r>
            <a:r>
              <a:rPr lang="en-US" sz="2000" i="1" dirty="0">
                <a:latin typeface="Arial" panose="020B0604020202020204" pitchFamily="34" charset="0"/>
                <a:cs typeface="Arial" panose="020B0604020202020204" pitchFamily="34" charset="0"/>
              </a:rPr>
              <a:t>J </a:t>
            </a:r>
            <a:r>
              <a:rPr lang="en-US" sz="2000" dirty="0">
                <a:latin typeface="Arial" panose="020B0604020202020204" pitchFamily="34" charset="0"/>
                <a:cs typeface="Arial" panose="020B0604020202020204" pitchFamily="34" charset="0"/>
              </a:rPr>
              <a:t>and  defined as</a:t>
            </a:r>
          </a:p>
        </p:txBody>
      </p:sp>
      <p:sp>
        <p:nvSpPr>
          <p:cNvPr id="9" name="Rectangle 8">
            <a:extLst>
              <a:ext uri="{FF2B5EF4-FFF2-40B4-BE49-F238E27FC236}">
                <a16:creationId xmlns:a16="http://schemas.microsoft.com/office/drawing/2014/main" id="{026D64B0-B5B7-4DEC-84E1-0DF4E9E1D88D}"/>
              </a:ext>
            </a:extLst>
          </p:cNvPr>
          <p:cNvSpPr/>
          <p:nvPr/>
        </p:nvSpPr>
        <p:spPr>
          <a:xfrm>
            <a:off x="313426" y="3178469"/>
            <a:ext cx="11093570" cy="400110"/>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It should be noted that by the definition of </a:t>
            </a:r>
            <a:r>
              <a:rPr lang="en-US" sz="2000" i="1" dirty="0" err="1">
                <a:latin typeface="Arial" panose="020B0604020202020204" pitchFamily="34" charset="0"/>
                <a:cs typeface="Arial" panose="020B0604020202020204" pitchFamily="34" charset="0"/>
              </a:rPr>
              <a:t>x</a:t>
            </a:r>
            <a:r>
              <a:rPr lang="en-US" sz="2000" i="1" baseline="-25000" dirty="0" err="1">
                <a:latin typeface="Arial" panose="020B0604020202020204" pitchFamily="34" charset="0"/>
                <a:cs typeface="Arial" panose="020B0604020202020204" pitchFamily="34" charset="0"/>
              </a:rPr>
              <a:t>J</a:t>
            </a:r>
            <a:r>
              <a:rPr lang="en-US" sz="20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0932432-855C-462B-BE27-390D8E5DD172}"/>
                  </a:ext>
                </a:extLst>
              </p:cNvPr>
              <p:cNvSpPr txBox="1"/>
              <p:nvPr/>
            </p:nvSpPr>
            <p:spPr>
              <a:xfrm>
                <a:off x="4727276" y="3577104"/>
                <a:ext cx="17284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baseline="-25000"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𝑥𝐵</m:t>
                      </m:r>
                      <m:r>
                        <a:rPr lang="en-US" b="0" i="1" smtClean="0">
                          <a:latin typeface="Cambria Math" panose="02040503050406030204" pitchFamily="18" charset="0"/>
                        </a:rPr>
                        <m:t>+ …=</m:t>
                      </m:r>
                      <m:r>
                        <a:rPr lang="en-US" b="0" i="1" smtClean="0">
                          <a:latin typeface="Cambria Math" panose="02040503050406030204" pitchFamily="18" charset="0"/>
                        </a:rPr>
                        <m:t>1</m:t>
                      </m:r>
                    </m:oMath>
                  </m:oMathPara>
                </a14:m>
                <a:endParaRPr lang="en-US" dirty="0"/>
              </a:p>
            </p:txBody>
          </p:sp>
        </mc:Choice>
        <mc:Fallback xmlns="">
          <p:sp>
            <p:nvSpPr>
              <p:cNvPr id="11" name="TextBox 10">
                <a:extLst>
                  <a:ext uri="{FF2B5EF4-FFF2-40B4-BE49-F238E27FC236}">
                    <a16:creationId xmlns:a16="http://schemas.microsoft.com/office/drawing/2014/main" id="{D0932432-855C-462B-BE27-390D8E5DD172}"/>
                  </a:ext>
                </a:extLst>
              </p:cNvPr>
              <p:cNvSpPr txBox="1">
                <a:spLocks noRot="1" noChangeAspect="1" noMove="1" noResize="1" noEditPoints="1" noAdjustHandles="1" noChangeArrowheads="1" noChangeShapeType="1" noTextEdit="1"/>
              </p:cNvSpPr>
              <p:nvPr/>
            </p:nvSpPr>
            <p:spPr>
              <a:xfrm>
                <a:off x="4727276" y="3577104"/>
                <a:ext cx="1728487" cy="276999"/>
              </a:xfrm>
              <a:prstGeom prst="rect">
                <a:avLst/>
              </a:prstGeom>
              <a:blipFill>
                <a:blip r:embed="rId4"/>
                <a:stretch>
                  <a:fillRect l="-1056" r="-2465" b="-17778"/>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3BE0883E-6D74-4C18-B1A7-0FC902803992}"/>
              </a:ext>
            </a:extLst>
          </p:cNvPr>
          <p:cNvSpPr/>
          <p:nvPr/>
        </p:nvSpPr>
        <p:spPr>
          <a:xfrm>
            <a:off x="326851" y="4024085"/>
            <a:ext cx="11093570" cy="400110"/>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And</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2874209-6CCF-48A3-96DD-06308568DD30}"/>
                  </a:ext>
                </a:extLst>
              </p:cNvPr>
              <p:cNvSpPr txBox="1"/>
              <p:nvPr/>
            </p:nvSpPr>
            <p:spPr>
              <a:xfrm>
                <a:off x="2601412" y="4383084"/>
                <a:ext cx="56203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𝑝𝐴</m:t>
                      </m:r>
                      <m:r>
                        <a:rPr lang="en-US" b="0" i="1" smtClean="0">
                          <a:latin typeface="Cambria Math" panose="02040503050406030204" pitchFamily="18" charset="0"/>
                        </a:rPr>
                        <m:t>+</m:t>
                      </m:r>
                      <m:r>
                        <a:rPr lang="en-US" b="0" i="1" smtClean="0">
                          <a:latin typeface="Cambria Math" panose="02040503050406030204" pitchFamily="18" charset="0"/>
                        </a:rPr>
                        <m:t>𝑝𝐵</m:t>
                      </m:r>
                      <m:r>
                        <a:rPr lang="en-US" b="0" i="1" smtClean="0">
                          <a:latin typeface="Cambria Math" panose="02040503050406030204" pitchFamily="18" charset="0"/>
                        </a:rPr>
                        <m:t>+ …=</m:t>
                      </m:r>
                      <m:r>
                        <a:rPr lang="en-US" b="0" i="1" smtClean="0">
                          <a:latin typeface="Cambria Math" panose="02040503050406030204" pitchFamily="18" charset="0"/>
                        </a:rPr>
                        <m:t>𝑥𝐴𝑝</m:t>
                      </m:r>
                      <m:r>
                        <a:rPr lang="en-US" b="0" i="1" smtClean="0">
                          <a:latin typeface="Cambria Math" panose="02040503050406030204" pitchFamily="18" charset="0"/>
                        </a:rPr>
                        <m:t>+</m:t>
                      </m:r>
                      <m:r>
                        <a:rPr lang="en-US" b="0" i="1" smtClean="0">
                          <a:latin typeface="Cambria Math" panose="02040503050406030204" pitchFamily="18" charset="0"/>
                        </a:rPr>
                        <m:t>𝑥𝐵𝑝</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baseline="-25000"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𝑥𝐵</m:t>
                          </m:r>
                          <m:r>
                            <a:rPr lang="en-US" b="0" i="1" smtClean="0">
                              <a:latin typeface="Cambria Math" panose="02040503050406030204" pitchFamily="18" charset="0"/>
                            </a:rPr>
                            <m:t>+ …</m:t>
                          </m:r>
                        </m:e>
                      </m:d>
                      <m:r>
                        <a:rPr lang="en-US" b="0" i="1" smtClean="0">
                          <a:latin typeface="Cambria Math" panose="02040503050406030204" pitchFamily="18" charset="0"/>
                        </a:rPr>
                        <m:t>𝑝</m:t>
                      </m:r>
                    </m:oMath>
                  </m:oMathPara>
                </a14:m>
                <a:endParaRPr lang="en-US" dirty="0"/>
              </a:p>
            </p:txBody>
          </p:sp>
        </mc:Choice>
        <mc:Fallback xmlns="">
          <p:sp>
            <p:nvSpPr>
              <p:cNvPr id="13" name="TextBox 12">
                <a:extLst>
                  <a:ext uri="{FF2B5EF4-FFF2-40B4-BE49-F238E27FC236}">
                    <a16:creationId xmlns:a16="http://schemas.microsoft.com/office/drawing/2014/main" id="{E2874209-6CCF-48A3-96DD-06308568DD30}"/>
                  </a:ext>
                </a:extLst>
              </p:cNvPr>
              <p:cNvSpPr txBox="1">
                <a:spLocks noRot="1" noChangeAspect="1" noMove="1" noResize="1" noEditPoints="1" noAdjustHandles="1" noChangeArrowheads="1" noChangeShapeType="1" noTextEdit="1"/>
              </p:cNvSpPr>
              <p:nvPr/>
            </p:nvSpPr>
            <p:spPr>
              <a:xfrm>
                <a:off x="2601412" y="4383084"/>
                <a:ext cx="5620321" cy="276999"/>
              </a:xfrm>
              <a:prstGeom prst="rect">
                <a:avLst/>
              </a:prstGeom>
              <a:blipFill>
                <a:blip r:embed="rId5"/>
                <a:stretch>
                  <a:fillRect b="-37778"/>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5AA1B0FF-CF9C-451C-A199-AAB3E4FE971F}"/>
              </a:ext>
            </a:extLst>
          </p:cNvPr>
          <p:cNvSpPr/>
          <p:nvPr/>
        </p:nvSpPr>
        <p:spPr>
          <a:xfrm>
            <a:off x="548954" y="4895973"/>
            <a:ext cx="8603671" cy="400110"/>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This identification was the basis of the original formulation of </a:t>
            </a:r>
            <a:r>
              <a:rPr lang="en-US" sz="2000" b="1" dirty="0">
                <a:latin typeface="Arial" panose="020B0604020202020204" pitchFamily="34" charset="0"/>
                <a:cs typeface="Arial" panose="020B0604020202020204" pitchFamily="34" charset="0"/>
              </a:rPr>
              <a:t>Dalton’s law</a:t>
            </a:r>
            <a:r>
              <a:rPr lang="en-US" sz="2000" dirty="0">
                <a:latin typeface="Arial" panose="020B0604020202020204" pitchFamily="34" charset="0"/>
                <a:cs typeface="Arial" panose="020B0604020202020204" pitchFamily="34" charset="0"/>
              </a:rPr>
              <a:t>:</a:t>
            </a:r>
          </a:p>
        </p:txBody>
      </p:sp>
      <p:sp>
        <p:nvSpPr>
          <p:cNvPr id="15" name="Rectangle 14">
            <a:extLst>
              <a:ext uri="{FF2B5EF4-FFF2-40B4-BE49-F238E27FC236}">
                <a16:creationId xmlns:a16="http://schemas.microsoft.com/office/drawing/2014/main" id="{77318EAA-3CFA-4CF7-BA7C-49DFD18575B4}"/>
              </a:ext>
            </a:extLst>
          </p:cNvPr>
          <p:cNvSpPr/>
          <p:nvPr/>
        </p:nvSpPr>
        <p:spPr>
          <a:xfrm>
            <a:off x="1474984" y="5379585"/>
            <a:ext cx="6262909" cy="923330"/>
          </a:xfrm>
          <a:prstGeom prst="rect">
            <a:avLst/>
          </a:prstGeom>
        </p:spPr>
        <p:txBody>
          <a:bodyPr wrap="square">
            <a:spAutoFit/>
          </a:bodyPr>
          <a:lstStyle/>
          <a:p>
            <a:r>
              <a:rPr lang="en-US" i="1" dirty="0">
                <a:latin typeface="MinionPro-Regular"/>
              </a:rPr>
              <a:t>“The pressure exerted by a mixture of gases is the sum of the pressures that each one would exert if it occupied the container alone.”</a:t>
            </a:r>
            <a:endParaRPr lang="en-US" i="1" dirty="0"/>
          </a:p>
        </p:txBody>
      </p:sp>
    </p:spTree>
    <p:extLst>
      <p:ext uri="{BB962C8B-B14F-4D97-AF65-F5344CB8AC3E}">
        <p14:creationId xmlns:p14="http://schemas.microsoft.com/office/powerpoint/2010/main" val="104307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9"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C0F55C-D4FA-4667-8255-8B99590BFD0B}"/>
              </a:ext>
            </a:extLst>
          </p:cNvPr>
          <p:cNvSpPr/>
          <p:nvPr/>
        </p:nvSpPr>
        <p:spPr>
          <a:xfrm>
            <a:off x="327804" y="102412"/>
            <a:ext cx="11222966" cy="707886"/>
          </a:xfrm>
          <a:prstGeom prst="rect">
            <a:avLst/>
          </a:prstGeom>
        </p:spPr>
        <p:txBody>
          <a:bodyPr wrap="square">
            <a:spAutoFit/>
          </a:bodyPr>
          <a:lstStyle/>
          <a:p>
            <a:r>
              <a:rPr lang="en-US" altLang="en-US" sz="2000" b="1" dirty="0">
                <a:latin typeface="Arial" panose="020B0604020202020204" pitchFamily="34" charset="0"/>
              </a:rPr>
              <a:t>Example: </a:t>
            </a:r>
            <a:r>
              <a:rPr lang="en-US" sz="2000" dirty="0">
                <a:latin typeface="Arial" panose="020B0604020202020204" pitchFamily="34" charset="0"/>
                <a:cs typeface="Arial" panose="020B0604020202020204" pitchFamily="34" charset="0"/>
              </a:rPr>
              <a:t>The mass percentage composition of dry air at sea level is approximately N2: 75.5; O2: 23.2; </a:t>
            </a:r>
            <a:r>
              <a:rPr lang="en-US" sz="2000" dirty="0" err="1">
                <a:latin typeface="Arial" panose="020B0604020202020204" pitchFamily="34" charset="0"/>
                <a:cs typeface="Arial" panose="020B0604020202020204" pitchFamily="34" charset="0"/>
              </a:rPr>
              <a:t>Ar</a:t>
            </a:r>
            <a:r>
              <a:rPr lang="en-US" sz="2000" dirty="0">
                <a:latin typeface="Arial" panose="020B0604020202020204" pitchFamily="34" charset="0"/>
                <a:cs typeface="Arial" panose="020B0604020202020204" pitchFamily="34" charset="0"/>
              </a:rPr>
              <a:t>: 1.3. What is the partial pressure of each component when the total pressure is 1.20 atm?</a:t>
            </a:r>
          </a:p>
        </p:txBody>
      </p:sp>
      <p:sp>
        <p:nvSpPr>
          <p:cNvPr id="3" name="Rectangle 2">
            <a:extLst>
              <a:ext uri="{FF2B5EF4-FFF2-40B4-BE49-F238E27FC236}">
                <a16:creationId xmlns:a16="http://schemas.microsoft.com/office/drawing/2014/main" id="{A84C8C33-D359-426A-9345-4CE24C2EE4B6}"/>
              </a:ext>
            </a:extLst>
          </p:cNvPr>
          <p:cNvSpPr/>
          <p:nvPr/>
        </p:nvSpPr>
        <p:spPr>
          <a:xfrm>
            <a:off x="327804" y="810298"/>
            <a:ext cx="825867" cy="400110"/>
          </a:xfrm>
          <a:prstGeom prst="rect">
            <a:avLst/>
          </a:prstGeom>
        </p:spPr>
        <p:txBody>
          <a:bodyPr wrap="none">
            <a:spAutoFit/>
          </a:bodyPr>
          <a:lstStyle/>
          <a:p>
            <a:r>
              <a:rPr lang="en-US" altLang="en-US" sz="2000" b="1" dirty="0" err="1">
                <a:latin typeface="Arial" panose="020B0604020202020204" pitchFamily="34" charset="0"/>
              </a:rPr>
              <a:t>Soln</a:t>
            </a:r>
            <a:r>
              <a:rPr lang="en-US" altLang="en-US" sz="2000" b="1" dirty="0">
                <a:latin typeface="Arial" panose="020B0604020202020204" pitchFamily="34" charset="0"/>
              </a:rPr>
              <a:t>:</a:t>
            </a:r>
            <a:endParaRPr lang="en-US" sz="2000" dirty="0"/>
          </a:p>
        </p:txBody>
      </p:sp>
      <p:sp>
        <p:nvSpPr>
          <p:cNvPr id="4" name="Rectangle 3">
            <a:extLst>
              <a:ext uri="{FF2B5EF4-FFF2-40B4-BE49-F238E27FC236}">
                <a16:creationId xmlns:a16="http://schemas.microsoft.com/office/drawing/2014/main" id="{07BAB11A-ADA5-4DBE-AD07-6BDBD03D8078}"/>
              </a:ext>
            </a:extLst>
          </p:cNvPr>
          <p:cNvSpPr/>
          <p:nvPr/>
        </p:nvSpPr>
        <p:spPr>
          <a:xfrm>
            <a:off x="951780" y="1056519"/>
            <a:ext cx="10598989"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Assume 100 g of air then the amounts of each type of atom or molecule present in 100 g of air are N</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O</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and </a:t>
            </a:r>
            <a:r>
              <a:rPr lang="en-US" sz="2000" dirty="0" err="1">
                <a:latin typeface="Arial" panose="020B0604020202020204" pitchFamily="34" charset="0"/>
                <a:cs typeface="Arial" panose="020B0604020202020204" pitchFamily="34" charset="0"/>
              </a:rPr>
              <a:t>Ar</a:t>
            </a:r>
            <a:r>
              <a:rPr lang="en-US" sz="2000" dirty="0">
                <a:latin typeface="Arial" panose="020B0604020202020204" pitchFamily="34" charset="0"/>
                <a:cs typeface="Arial" panose="020B0604020202020204" pitchFamily="34" charset="0"/>
              </a:rPr>
              <a:t> are 75.5 g, 23.2 g, and 1.3 g, respectively.</a:t>
            </a:r>
          </a:p>
        </p:txBody>
      </p:sp>
      <p:sp>
        <p:nvSpPr>
          <p:cNvPr id="5" name="Rectangle 4">
            <a:extLst>
              <a:ext uri="{FF2B5EF4-FFF2-40B4-BE49-F238E27FC236}">
                <a16:creationId xmlns:a16="http://schemas.microsoft.com/office/drawing/2014/main" id="{682876DB-FCE8-4465-93DB-9A4541D8201B}"/>
              </a:ext>
            </a:extLst>
          </p:cNvPr>
          <p:cNvSpPr/>
          <p:nvPr/>
        </p:nvSpPr>
        <p:spPr>
          <a:xfrm>
            <a:off x="951780" y="1810571"/>
            <a:ext cx="10598989" cy="400110"/>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Now, find the number of moles for each gas: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6A09CA9-137C-45C3-8BC2-7770BB8A9174}"/>
                  </a:ext>
                </a:extLst>
              </p:cNvPr>
              <p:cNvSpPr txBox="1"/>
              <p:nvPr/>
            </p:nvSpPr>
            <p:spPr>
              <a:xfrm>
                <a:off x="899683" y="2354102"/>
                <a:ext cx="3079369" cy="432298"/>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𝑛</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N</m:t>
                        </m:r>
                        <m:r>
                          <a:rPr lang="en-US" b="0" i="1" baseline="-25000" smtClean="0">
                            <a:latin typeface="Cambria Math" panose="02040503050406030204" pitchFamily="18" charset="0"/>
                          </a:rPr>
                          <m:t>2</m:t>
                        </m:r>
                      </m:e>
                    </m:d>
                    <m:r>
                      <a:rPr lang="en-US" b="0" i="1" smtClean="0">
                        <a:latin typeface="Cambria Math" panose="02040503050406030204" pitchFamily="18" charset="0"/>
                      </a:rPr>
                      <m:t>=</m:t>
                    </m:r>
                    <m:f>
                      <m:fPr>
                        <m:ctrlPr>
                          <a:rPr lang="pt-BR" i="1" smtClean="0">
                            <a:latin typeface="Cambria Math" panose="02040503050406030204" pitchFamily="18" charset="0"/>
                          </a:rPr>
                        </m:ctrlPr>
                      </m:fPr>
                      <m:num>
                        <m:r>
                          <a:rPr lang="en-US" b="0" i="1" smtClean="0">
                            <a:latin typeface="Cambria Math" panose="02040503050406030204" pitchFamily="18" charset="0"/>
                          </a:rPr>
                          <m:t>75</m:t>
                        </m:r>
                        <m:r>
                          <a:rPr lang="en-US" b="0" i="1" smtClean="0">
                            <a:latin typeface="Cambria Math" panose="02040503050406030204" pitchFamily="18" charset="0"/>
                          </a:rPr>
                          <m:t>.</m:t>
                        </m:r>
                        <m:r>
                          <a:rPr lang="en-US" b="0" i="1" smtClean="0">
                            <a:latin typeface="Cambria Math" panose="02040503050406030204" pitchFamily="18" charset="0"/>
                          </a:rPr>
                          <m:t>5</m:t>
                        </m:r>
                        <m:r>
                          <a:rPr lang="en-US" b="0" i="0" smtClean="0">
                            <a:latin typeface="Cambria Math" panose="02040503050406030204" pitchFamily="18" charset="0"/>
                          </a:rPr>
                          <m:t> </m:t>
                        </m:r>
                        <m:r>
                          <m:rPr>
                            <m:sty m:val="p"/>
                          </m:rPr>
                          <a:rPr lang="en-US" b="0" i="0" smtClean="0">
                            <a:latin typeface="Cambria Math" panose="02040503050406030204" pitchFamily="18" charset="0"/>
                          </a:rPr>
                          <m:t>g</m:t>
                        </m:r>
                      </m:num>
                      <m:den>
                        <m:r>
                          <a:rPr lang="en-US" b="0" i="1" smtClean="0">
                            <a:latin typeface="Cambria Math" panose="02040503050406030204" pitchFamily="18" charset="0"/>
                          </a:rPr>
                          <m:t>28</m:t>
                        </m:r>
                        <m:r>
                          <a:rPr lang="en-US" b="0" i="1" smtClean="0">
                            <a:latin typeface="Cambria Math" panose="02040503050406030204" pitchFamily="18" charset="0"/>
                          </a:rPr>
                          <m:t>.</m:t>
                        </m:r>
                        <m:r>
                          <a:rPr lang="en-US" b="0" i="1" smtClean="0">
                            <a:latin typeface="Cambria Math" panose="02040503050406030204" pitchFamily="18" charset="0"/>
                          </a:rPr>
                          <m:t>02</m:t>
                        </m:r>
                        <m:r>
                          <a:rPr lang="en-US" b="0" i="1" smtClean="0">
                            <a:latin typeface="Cambria Math" panose="02040503050406030204" pitchFamily="18" charset="0"/>
                          </a:rPr>
                          <m:t> </m:t>
                        </m:r>
                        <m:r>
                          <m:rPr>
                            <m:sty m:val="p"/>
                          </m:rPr>
                          <a:rPr lang="en-US" b="0" i="0" smtClean="0">
                            <a:latin typeface="Cambria Math" panose="02040503050406030204" pitchFamily="18" charset="0"/>
                          </a:rPr>
                          <m:t>g</m:t>
                        </m:r>
                        <m:r>
                          <a:rPr lang="en-US" b="0" i="0" smtClean="0">
                            <a:latin typeface="Cambria Math" panose="02040503050406030204" pitchFamily="18" charset="0"/>
                          </a:rPr>
                          <m:t> /</m:t>
                        </m:r>
                        <m:r>
                          <m:rPr>
                            <m:sty m:val="p"/>
                          </m:rPr>
                          <a:rPr lang="en-US" b="0" i="0" smtClean="0">
                            <a:latin typeface="Cambria Math" panose="02040503050406030204" pitchFamily="18" charset="0"/>
                          </a:rPr>
                          <m:t>mol</m:t>
                        </m:r>
                      </m:den>
                    </m:f>
                    <m:r>
                      <a:rPr lang="en-US" b="0" i="1" smtClean="0">
                        <a:latin typeface="Cambria Math" panose="02040503050406030204" pitchFamily="18" charset="0"/>
                      </a:rPr>
                      <m:t>=</m:t>
                    </m:r>
                  </m:oMath>
                </a14:m>
                <a:r>
                  <a:rPr lang="en-US" dirty="0"/>
                  <a:t> 2.69 mol</a:t>
                </a:r>
              </a:p>
            </p:txBody>
          </p:sp>
        </mc:Choice>
        <mc:Fallback xmlns="">
          <p:sp>
            <p:nvSpPr>
              <p:cNvPr id="7" name="TextBox 6">
                <a:extLst>
                  <a:ext uri="{FF2B5EF4-FFF2-40B4-BE49-F238E27FC236}">
                    <a16:creationId xmlns:a16="http://schemas.microsoft.com/office/drawing/2014/main" id="{16A09CA9-137C-45C3-8BC2-7770BB8A9174}"/>
                  </a:ext>
                </a:extLst>
              </p:cNvPr>
              <p:cNvSpPr txBox="1">
                <a:spLocks noRot="1" noChangeAspect="1" noMove="1" noResize="1" noEditPoints="1" noAdjustHandles="1" noChangeArrowheads="1" noChangeShapeType="1" noTextEdit="1"/>
              </p:cNvSpPr>
              <p:nvPr/>
            </p:nvSpPr>
            <p:spPr>
              <a:xfrm>
                <a:off x="899683" y="2354102"/>
                <a:ext cx="3079369" cy="432298"/>
              </a:xfrm>
              <a:prstGeom prst="rect">
                <a:avLst/>
              </a:prstGeom>
              <a:blipFill>
                <a:blip r:embed="rId2"/>
                <a:stretch>
                  <a:fillRect l="-1980" t="-7042" r="-3564" b="-18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380AA11-3E47-48FA-8658-AEAEA9E95D78}"/>
                  </a:ext>
                </a:extLst>
              </p:cNvPr>
              <p:cNvSpPr txBox="1"/>
              <p:nvPr/>
            </p:nvSpPr>
            <p:spPr>
              <a:xfrm>
                <a:off x="4347505" y="2354102"/>
                <a:ext cx="3183564" cy="428387"/>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𝑛</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O</m:t>
                        </m:r>
                        <m:r>
                          <a:rPr lang="en-US" b="0" i="1" baseline="-25000" smtClean="0">
                            <a:latin typeface="Cambria Math" panose="02040503050406030204" pitchFamily="18" charset="0"/>
                          </a:rPr>
                          <m:t>2</m:t>
                        </m:r>
                      </m:e>
                    </m:d>
                    <m:r>
                      <a:rPr lang="en-US" b="0" i="1" smtClean="0">
                        <a:latin typeface="Cambria Math" panose="02040503050406030204" pitchFamily="18" charset="0"/>
                      </a:rPr>
                      <m:t>=</m:t>
                    </m:r>
                    <m:f>
                      <m:fPr>
                        <m:ctrlPr>
                          <a:rPr lang="pt-BR" i="1" smtClean="0">
                            <a:latin typeface="Cambria Math" panose="02040503050406030204" pitchFamily="18" charset="0"/>
                          </a:rPr>
                        </m:ctrlPr>
                      </m:fPr>
                      <m:num>
                        <m:r>
                          <a:rPr lang="en-US" b="0" i="1" smtClean="0">
                            <a:latin typeface="Cambria Math" panose="02040503050406030204" pitchFamily="18" charset="0"/>
                          </a:rPr>
                          <m:t>23</m:t>
                        </m:r>
                        <m:r>
                          <a:rPr lang="en-US" b="0" i="1" smtClean="0">
                            <a:latin typeface="Cambria Math" panose="02040503050406030204" pitchFamily="18" charset="0"/>
                          </a:rPr>
                          <m:t>.</m:t>
                        </m:r>
                        <m:r>
                          <a:rPr lang="en-US" b="0" i="1" smtClean="0">
                            <a:latin typeface="Cambria Math" panose="02040503050406030204" pitchFamily="18" charset="0"/>
                          </a:rPr>
                          <m:t>2</m:t>
                        </m:r>
                        <m:r>
                          <a:rPr lang="en-US" b="0" i="0" smtClean="0">
                            <a:latin typeface="Cambria Math" panose="02040503050406030204" pitchFamily="18" charset="0"/>
                          </a:rPr>
                          <m:t> </m:t>
                        </m:r>
                        <m:r>
                          <m:rPr>
                            <m:sty m:val="p"/>
                          </m:rPr>
                          <a:rPr lang="en-US" b="0" i="0" smtClean="0">
                            <a:latin typeface="Cambria Math" panose="02040503050406030204" pitchFamily="18" charset="0"/>
                          </a:rPr>
                          <m:t>g</m:t>
                        </m:r>
                      </m:num>
                      <m:den>
                        <m:r>
                          <a:rPr lang="en-US" b="0" i="1" smtClean="0">
                            <a:latin typeface="Cambria Math" panose="02040503050406030204" pitchFamily="18" charset="0"/>
                          </a:rPr>
                          <m:t>32</m:t>
                        </m:r>
                        <m:r>
                          <a:rPr lang="en-US" b="0" i="1" smtClean="0">
                            <a:latin typeface="Cambria Math" panose="02040503050406030204" pitchFamily="18" charset="0"/>
                          </a:rPr>
                          <m:t>.</m:t>
                        </m:r>
                        <m:r>
                          <a:rPr lang="en-US" b="0" i="1" smtClean="0">
                            <a:latin typeface="Cambria Math" panose="02040503050406030204" pitchFamily="18" charset="0"/>
                          </a:rPr>
                          <m:t>00</m:t>
                        </m:r>
                        <m:r>
                          <a:rPr lang="en-US" b="0" i="1" smtClean="0">
                            <a:latin typeface="Cambria Math" panose="02040503050406030204" pitchFamily="18" charset="0"/>
                          </a:rPr>
                          <m:t> </m:t>
                        </m:r>
                        <m:r>
                          <m:rPr>
                            <m:sty m:val="p"/>
                          </m:rPr>
                          <a:rPr lang="en-US" b="0" i="0" smtClean="0">
                            <a:latin typeface="Cambria Math" panose="02040503050406030204" pitchFamily="18" charset="0"/>
                          </a:rPr>
                          <m:t>g</m:t>
                        </m:r>
                        <m:r>
                          <a:rPr lang="en-US" b="0" i="0" smtClean="0">
                            <a:latin typeface="Cambria Math" panose="02040503050406030204" pitchFamily="18" charset="0"/>
                          </a:rPr>
                          <m:t> /</m:t>
                        </m:r>
                        <m:r>
                          <m:rPr>
                            <m:sty m:val="p"/>
                          </m:rPr>
                          <a:rPr lang="en-US" b="0" i="0" smtClean="0">
                            <a:latin typeface="Cambria Math" panose="02040503050406030204" pitchFamily="18" charset="0"/>
                          </a:rPr>
                          <m:t>mol</m:t>
                        </m:r>
                      </m:den>
                    </m:f>
                    <m:r>
                      <a:rPr lang="en-US" b="0" i="1" smtClean="0">
                        <a:latin typeface="Cambria Math" panose="02040503050406030204" pitchFamily="18" charset="0"/>
                      </a:rPr>
                      <m:t>=</m:t>
                    </m:r>
                  </m:oMath>
                </a14:m>
                <a:r>
                  <a:rPr lang="en-US" dirty="0"/>
                  <a:t> 0.725 mol</a:t>
                </a:r>
              </a:p>
            </p:txBody>
          </p:sp>
        </mc:Choice>
        <mc:Fallback xmlns="">
          <p:sp>
            <p:nvSpPr>
              <p:cNvPr id="8" name="TextBox 7">
                <a:extLst>
                  <a:ext uri="{FF2B5EF4-FFF2-40B4-BE49-F238E27FC236}">
                    <a16:creationId xmlns:a16="http://schemas.microsoft.com/office/drawing/2014/main" id="{4380AA11-3E47-48FA-8658-AEAEA9E95D78}"/>
                  </a:ext>
                </a:extLst>
              </p:cNvPr>
              <p:cNvSpPr txBox="1">
                <a:spLocks noRot="1" noChangeAspect="1" noMove="1" noResize="1" noEditPoints="1" noAdjustHandles="1" noChangeArrowheads="1" noChangeShapeType="1" noTextEdit="1"/>
              </p:cNvSpPr>
              <p:nvPr/>
            </p:nvSpPr>
            <p:spPr>
              <a:xfrm>
                <a:off x="4347505" y="2354102"/>
                <a:ext cx="3183564" cy="428387"/>
              </a:xfrm>
              <a:prstGeom prst="rect">
                <a:avLst/>
              </a:prstGeom>
              <a:blipFill>
                <a:blip r:embed="rId3"/>
                <a:stretch>
                  <a:fillRect l="-1916" t="-7143" r="-3831"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D076606-6F19-4F89-B188-C46E070ACEFE}"/>
                  </a:ext>
                </a:extLst>
              </p:cNvPr>
              <p:cNvSpPr txBox="1"/>
              <p:nvPr/>
            </p:nvSpPr>
            <p:spPr>
              <a:xfrm>
                <a:off x="7899522" y="2354102"/>
                <a:ext cx="3178755" cy="428387"/>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𝑛</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Ar</m:t>
                        </m:r>
                      </m:e>
                    </m:d>
                    <m:r>
                      <a:rPr lang="en-US" b="0" i="1" smtClean="0">
                        <a:latin typeface="Cambria Math" panose="02040503050406030204" pitchFamily="18" charset="0"/>
                      </a:rPr>
                      <m:t>=</m:t>
                    </m:r>
                    <m:f>
                      <m:fPr>
                        <m:ctrlPr>
                          <a:rPr lang="pt-BR"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3</m:t>
                        </m:r>
                        <m:r>
                          <a:rPr lang="en-US" b="0" i="0" smtClean="0">
                            <a:latin typeface="Cambria Math" panose="02040503050406030204" pitchFamily="18" charset="0"/>
                          </a:rPr>
                          <m:t> </m:t>
                        </m:r>
                        <m:r>
                          <m:rPr>
                            <m:sty m:val="p"/>
                          </m:rPr>
                          <a:rPr lang="en-US" b="0" i="0" smtClean="0">
                            <a:latin typeface="Cambria Math" panose="02040503050406030204" pitchFamily="18" charset="0"/>
                          </a:rPr>
                          <m:t>g</m:t>
                        </m:r>
                      </m:num>
                      <m:den>
                        <m:r>
                          <a:rPr lang="en-US" b="0" i="1" smtClean="0">
                            <a:latin typeface="Cambria Math" panose="02040503050406030204" pitchFamily="18" charset="0"/>
                          </a:rPr>
                          <m:t>39</m:t>
                        </m:r>
                        <m:r>
                          <a:rPr lang="en-US" b="0" i="1" smtClean="0">
                            <a:latin typeface="Cambria Math" panose="02040503050406030204" pitchFamily="18" charset="0"/>
                          </a:rPr>
                          <m:t>.</m:t>
                        </m:r>
                        <m:r>
                          <a:rPr lang="en-US" b="0" i="1" smtClean="0">
                            <a:latin typeface="Cambria Math" panose="02040503050406030204" pitchFamily="18" charset="0"/>
                          </a:rPr>
                          <m:t>95</m:t>
                        </m:r>
                        <m:r>
                          <a:rPr lang="en-US" b="0" i="1" smtClean="0">
                            <a:latin typeface="Cambria Math" panose="02040503050406030204" pitchFamily="18" charset="0"/>
                          </a:rPr>
                          <m:t> </m:t>
                        </m:r>
                        <m:r>
                          <m:rPr>
                            <m:sty m:val="p"/>
                          </m:rPr>
                          <a:rPr lang="en-US" b="0" i="0" smtClean="0">
                            <a:latin typeface="Cambria Math" panose="02040503050406030204" pitchFamily="18" charset="0"/>
                          </a:rPr>
                          <m:t>g</m:t>
                        </m:r>
                        <m:r>
                          <a:rPr lang="en-US" b="0" i="0" smtClean="0">
                            <a:latin typeface="Cambria Math" panose="02040503050406030204" pitchFamily="18" charset="0"/>
                          </a:rPr>
                          <m:t> /</m:t>
                        </m:r>
                        <m:r>
                          <m:rPr>
                            <m:sty m:val="p"/>
                          </m:rPr>
                          <a:rPr lang="en-US" b="0" i="0" smtClean="0">
                            <a:latin typeface="Cambria Math" panose="02040503050406030204" pitchFamily="18" charset="0"/>
                          </a:rPr>
                          <m:t>mol</m:t>
                        </m:r>
                      </m:den>
                    </m:f>
                    <m:r>
                      <a:rPr lang="en-US" b="0" i="1" smtClean="0">
                        <a:latin typeface="Cambria Math" panose="02040503050406030204" pitchFamily="18" charset="0"/>
                      </a:rPr>
                      <m:t>=</m:t>
                    </m:r>
                  </m:oMath>
                </a14:m>
                <a:r>
                  <a:rPr lang="en-US" dirty="0"/>
                  <a:t> 0.033 mol</a:t>
                </a:r>
              </a:p>
            </p:txBody>
          </p:sp>
        </mc:Choice>
        <mc:Fallback xmlns="">
          <p:sp>
            <p:nvSpPr>
              <p:cNvPr id="9" name="TextBox 8">
                <a:extLst>
                  <a:ext uri="{FF2B5EF4-FFF2-40B4-BE49-F238E27FC236}">
                    <a16:creationId xmlns:a16="http://schemas.microsoft.com/office/drawing/2014/main" id="{FD076606-6F19-4F89-B188-C46E070ACEFE}"/>
                  </a:ext>
                </a:extLst>
              </p:cNvPr>
              <p:cNvSpPr txBox="1">
                <a:spLocks noRot="1" noChangeAspect="1" noMove="1" noResize="1" noEditPoints="1" noAdjustHandles="1" noChangeArrowheads="1" noChangeShapeType="1" noTextEdit="1"/>
              </p:cNvSpPr>
              <p:nvPr/>
            </p:nvSpPr>
            <p:spPr>
              <a:xfrm>
                <a:off x="7899522" y="2354102"/>
                <a:ext cx="3178755" cy="428387"/>
              </a:xfrm>
              <a:prstGeom prst="rect">
                <a:avLst/>
              </a:prstGeom>
              <a:blipFill>
                <a:blip r:embed="rId4"/>
                <a:stretch>
                  <a:fillRect l="-1919" t="-7143" r="-3647" b="-20000"/>
                </a:stretch>
              </a:blipFill>
            </p:spPr>
            <p:txBody>
              <a:bodyPr/>
              <a:lstStyle/>
              <a:p>
                <a:r>
                  <a:rPr lang="en-US">
                    <a:noFill/>
                  </a:rPr>
                  <a:t> </a:t>
                </a:r>
              </a:p>
            </p:txBody>
          </p:sp>
        </mc:Fallback>
      </mc:AlternateContent>
      <p:graphicFrame>
        <p:nvGraphicFramePr>
          <p:cNvPr id="10" name="Table 9">
            <a:extLst>
              <a:ext uri="{FF2B5EF4-FFF2-40B4-BE49-F238E27FC236}">
                <a16:creationId xmlns:a16="http://schemas.microsoft.com/office/drawing/2014/main" id="{BF61E3A3-2712-40DF-BC0E-FFD5FD2C9E68}"/>
              </a:ext>
            </a:extLst>
          </p:cNvPr>
          <p:cNvGraphicFramePr>
            <a:graphicFrameLocks noGrp="1"/>
          </p:cNvGraphicFramePr>
          <p:nvPr>
            <p:extLst>
              <p:ext uri="{D42A27DB-BD31-4B8C-83A1-F6EECF244321}">
                <p14:modId xmlns:p14="http://schemas.microsoft.com/office/powerpoint/2010/main" val="2101359649"/>
              </p:ext>
            </p:extLst>
          </p:nvPr>
        </p:nvGraphicFramePr>
        <p:xfrm>
          <a:off x="1456190" y="3677462"/>
          <a:ext cx="6074879" cy="1090063"/>
        </p:xfrm>
        <a:graphic>
          <a:graphicData uri="http://schemas.openxmlformats.org/drawingml/2006/table">
            <a:tbl>
              <a:tblPr firstRow="1" firstCol="1" bandRow="1">
                <a:tableStyleId>{5C22544A-7EE6-4342-B048-85BDC9FD1C3A}</a:tableStyleId>
              </a:tblPr>
              <a:tblGrid>
                <a:gridCol w="2658610">
                  <a:extLst>
                    <a:ext uri="{9D8B030D-6E8A-4147-A177-3AD203B41FA5}">
                      <a16:colId xmlns:a16="http://schemas.microsoft.com/office/drawing/2014/main" val="852990610"/>
                    </a:ext>
                  </a:extLst>
                </a:gridCol>
                <a:gridCol w="1073020">
                  <a:extLst>
                    <a:ext uri="{9D8B030D-6E8A-4147-A177-3AD203B41FA5}">
                      <a16:colId xmlns:a16="http://schemas.microsoft.com/office/drawing/2014/main" val="1268301433"/>
                    </a:ext>
                  </a:extLst>
                </a:gridCol>
                <a:gridCol w="1017037">
                  <a:extLst>
                    <a:ext uri="{9D8B030D-6E8A-4147-A177-3AD203B41FA5}">
                      <a16:colId xmlns:a16="http://schemas.microsoft.com/office/drawing/2014/main" val="3167309432"/>
                    </a:ext>
                  </a:extLst>
                </a:gridCol>
                <a:gridCol w="1326212">
                  <a:extLst>
                    <a:ext uri="{9D8B030D-6E8A-4147-A177-3AD203B41FA5}">
                      <a16:colId xmlns:a16="http://schemas.microsoft.com/office/drawing/2014/main" val="2185246603"/>
                    </a:ext>
                  </a:extLst>
                </a:gridCol>
              </a:tblGrid>
              <a:tr h="249873">
                <a:tc>
                  <a:txBody>
                    <a:bodyPr/>
                    <a:lstStyle/>
                    <a:p>
                      <a:pPr>
                        <a:lnSpc>
                          <a:spcPct val="107000"/>
                        </a:lnSpc>
                        <a:spcAft>
                          <a:spcPts val="0"/>
                        </a:spcAft>
                      </a:pPr>
                      <a:r>
                        <a:rPr lang="en-US" sz="2000" dirty="0">
                          <a:solidFill>
                            <a:schemeClr val="tx1"/>
                          </a:solidFill>
                          <a:effectLst/>
                          <a:latin typeface="Arial" panose="020B0604020202020204" pitchFamily="34" charset="0"/>
                          <a:cs typeface="Arial" panose="020B0604020202020204" pitchFamily="34" charset="0"/>
                        </a:rPr>
                        <a:t> </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oFill/>
                  </a:tcPr>
                </a:tc>
                <a:tc>
                  <a:txBody>
                    <a:bodyPr/>
                    <a:lstStyle/>
                    <a:p>
                      <a:pPr>
                        <a:lnSpc>
                          <a:spcPct val="107000"/>
                        </a:lnSpc>
                        <a:spcAft>
                          <a:spcPts val="0"/>
                        </a:spcAft>
                      </a:pPr>
                      <a:r>
                        <a:rPr lang="en-US" sz="2000" dirty="0">
                          <a:solidFill>
                            <a:schemeClr val="tx1"/>
                          </a:solidFill>
                          <a:effectLst/>
                          <a:latin typeface="Arial" panose="020B0604020202020204" pitchFamily="34" charset="0"/>
                          <a:cs typeface="Arial" panose="020B0604020202020204" pitchFamily="34" charset="0"/>
                        </a:rPr>
                        <a:t>   N</a:t>
                      </a:r>
                      <a:r>
                        <a:rPr lang="en-US" sz="2000" baseline="-25000" dirty="0">
                          <a:solidFill>
                            <a:schemeClr val="tx1"/>
                          </a:solidFill>
                          <a:effectLst/>
                          <a:latin typeface="Arial" panose="020B0604020202020204" pitchFamily="34" charset="0"/>
                          <a:cs typeface="Arial" panose="020B0604020202020204" pitchFamily="34" charset="0"/>
                        </a:rPr>
                        <a:t>2</a:t>
                      </a:r>
                      <a:r>
                        <a:rPr lang="en-US" sz="2000" dirty="0">
                          <a:solidFill>
                            <a:schemeClr val="tx1"/>
                          </a:solidFill>
                          <a:effectLst/>
                          <a:latin typeface="Arial" panose="020B0604020202020204" pitchFamily="34" charset="0"/>
                          <a:cs typeface="Arial" panose="020B0604020202020204" pitchFamily="34" charset="0"/>
                        </a:rPr>
                        <a:t> </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oFill/>
                  </a:tcPr>
                </a:tc>
                <a:tc>
                  <a:txBody>
                    <a:bodyPr/>
                    <a:lstStyle/>
                    <a:p>
                      <a:pPr>
                        <a:lnSpc>
                          <a:spcPct val="107000"/>
                        </a:lnSpc>
                        <a:spcAft>
                          <a:spcPts val="0"/>
                        </a:spcAft>
                      </a:pPr>
                      <a:r>
                        <a:rPr lang="en-US" sz="2000" dirty="0">
                          <a:solidFill>
                            <a:schemeClr val="tx1"/>
                          </a:solidFill>
                          <a:effectLst/>
                          <a:latin typeface="Arial" panose="020B0604020202020204" pitchFamily="34" charset="0"/>
                          <a:cs typeface="Arial" panose="020B0604020202020204" pitchFamily="34" charset="0"/>
                        </a:rPr>
                        <a:t>  O</a:t>
                      </a:r>
                      <a:r>
                        <a:rPr lang="en-US" sz="2000" baseline="-25000" dirty="0">
                          <a:solidFill>
                            <a:schemeClr val="tx1"/>
                          </a:solidFill>
                          <a:effectLst/>
                          <a:latin typeface="Arial" panose="020B0604020202020204" pitchFamily="34" charset="0"/>
                          <a:cs typeface="Arial" panose="020B0604020202020204" pitchFamily="34" charset="0"/>
                        </a:rPr>
                        <a:t>2</a:t>
                      </a:r>
                      <a:r>
                        <a:rPr lang="en-US" sz="2000" dirty="0">
                          <a:solidFill>
                            <a:schemeClr val="tx1"/>
                          </a:solidFill>
                          <a:effectLst/>
                          <a:latin typeface="Arial" panose="020B0604020202020204" pitchFamily="34" charset="0"/>
                          <a:cs typeface="Arial" panose="020B0604020202020204" pitchFamily="34" charset="0"/>
                        </a:rPr>
                        <a:t> </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oFill/>
                  </a:tcPr>
                </a:tc>
                <a:tc>
                  <a:txBody>
                    <a:bodyPr/>
                    <a:lstStyle/>
                    <a:p>
                      <a:pPr>
                        <a:lnSpc>
                          <a:spcPct val="107000"/>
                        </a:lnSpc>
                        <a:spcAft>
                          <a:spcPts val="0"/>
                        </a:spcAft>
                      </a:pPr>
                      <a:r>
                        <a:rPr lang="en-US" sz="2000" dirty="0">
                          <a:solidFill>
                            <a:schemeClr val="tx1"/>
                          </a:solidFill>
                          <a:effectLst/>
                          <a:latin typeface="Arial" panose="020B0604020202020204" pitchFamily="34" charset="0"/>
                          <a:cs typeface="Arial" panose="020B0604020202020204" pitchFamily="34" charset="0"/>
                        </a:rPr>
                        <a:t>   </a:t>
                      </a:r>
                      <a:r>
                        <a:rPr lang="en-US" sz="2000" dirty="0" err="1">
                          <a:solidFill>
                            <a:schemeClr val="tx1"/>
                          </a:solidFill>
                          <a:effectLst/>
                          <a:latin typeface="Arial" panose="020B0604020202020204" pitchFamily="34" charset="0"/>
                          <a:cs typeface="Arial" panose="020B0604020202020204" pitchFamily="34" charset="0"/>
                        </a:rPr>
                        <a:t>Ar</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oFill/>
                  </a:tcPr>
                </a:tc>
                <a:extLst>
                  <a:ext uri="{0D108BD9-81ED-4DB2-BD59-A6C34878D82A}">
                    <a16:rowId xmlns:a16="http://schemas.microsoft.com/office/drawing/2014/main" val="442535333"/>
                  </a:ext>
                </a:extLst>
              </a:tr>
              <a:tr h="485161">
                <a:tc>
                  <a:txBody>
                    <a:bodyPr/>
                    <a:lstStyle/>
                    <a:p>
                      <a:pPr>
                        <a:lnSpc>
                          <a:spcPct val="107000"/>
                        </a:lnSpc>
                        <a:spcAft>
                          <a:spcPts val="0"/>
                        </a:spcAft>
                      </a:pPr>
                      <a:r>
                        <a:rPr lang="en-US" sz="2000" dirty="0">
                          <a:solidFill>
                            <a:schemeClr val="tx1"/>
                          </a:solidFill>
                          <a:effectLst/>
                          <a:latin typeface="Arial" panose="020B0604020202020204" pitchFamily="34" charset="0"/>
                          <a:cs typeface="Arial" panose="020B0604020202020204" pitchFamily="34" charset="0"/>
                        </a:rPr>
                        <a:t>            Mole fraction: </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oFill/>
                  </a:tcPr>
                </a:tc>
                <a:tc>
                  <a:txBody>
                    <a:bodyPr/>
                    <a:lstStyle/>
                    <a:p>
                      <a:pPr>
                        <a:lnSpc>
                          <a:spcPct val="107000"/>
                        </a:lnSpc>
                        <a:spcAft>
                          <a:spcPts val="0"/>
                        </a:spcAft>
                      </a:pPr>
                      <a:r>
                        <a:rPr lang="en-US" sz="2000" dirty="0">
                          <a:solidFill>
                            <a:schemeClr val="tx1"/>
                          </a:solidFill>
                          <a:effectLst/>
                          <a:latin typeface="Arial" panose="020B0604020202020204" pitchFamily="34" charset="0"/>
                          <a:cs typeface="Arial" panose="020B0604020202020204" pitchFamily="34" charset="0"/>
                        </a:rPr>
                        <a:t>0.780 </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oFill/>
                  </a:tcPr>
                </a:tc>
                <a:tc>
                  <a:txBody>
                    <a:bodyPr/>
                    <a:lstStyle/>
                    <a:p>
                      <a:pPr>
                        <a:lnSpc>
                          <a:spcPct val="107000"/>
                        </a:lnSpc>
                        <a:spcAft>
                          <a:spcPts val="0"/>
                        </a:spcAft>
                      </a:pPr>
                      <a:r>
                        <a:rPr lang="en-US" sz="2000" dirty="0">
                          <a:solidFill>
                            <a:schemeClr val="tx1"/>
                          </a:solidFill>
                          <a:effectLst/>
                          <a:latin typeface="Arial" panose="020B0604020202020204" pitchFamily="34" charset="0"/>
                          <a:cs typeface="Arial" panose="020B0604020202020204" pitchFamily="34" charset="0"/>
                        </a:rPr>
                        <a:t>0.210 </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oFill/>
                  </a:tcPr>
                </a:tc>
                <a:tc>
                  <a:txBody>
                    <a:bodyPr/>
                    <a:lstStyle/>
                    <a:p>
                      <a:pPr algn="just">
                        <a:lnSpc>
                          <a:spcPct val="107000"/>
                        </a:lnSpc>
                        <a:spcAft>
                          <a:spcPts val="0"/>
                        </a:spcAft>
                      </a:pPr>
                      <a:r>
                        <a:rPr lang="en-US" sz="2000" dirty="0">
                          <a:solidFill>
                            <a:schemeClr val="tx1"/>
                          </a:solidFill>
                          <a:effectLst/>
                          <a:latin typeface="Arial" panose="020B0604020202020204" pitchFamily="34" charset="0"/>
                          <a:cs typeface="Arial" panose="020B0604020202020204" pitchFamily="34" charset="0"/>
                        </a:rPr>
                        <a:t>0.0096</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oFill/>
                  </a:tcPr>
                </a:tc>
                <a:extLst>
                  <a:ext uri="{0D108BD9-81ED-4DB2-BD59-A6C34878D82A}">
                    <a16:rowId xmlns:a16="http://schemas.microsoft.com/office/drawing/2014/main" val="1736464744"/>
                  </a:ext>
                </a:extLst>
              </a:tr>
              <a:tr h="236614">
                <a:tc>
                  <a:txBody>
                    <a:bodyPr/>
                    <a:lstStyle/>
                    <a:p>
                      <a:pPr>
                        <a:lnSpc>
                          <a:spcPct val="107000"/>
                        </a:lnSpc>
                        <a:spcAft>
                          <a:spcPts val="0"/>
                        </a:spcAft>
                      </a:pPr>
                      <a:r>
                        <a:rPr lang="en-US" sz="2000">
                          <a:solidFill>
                            <a:schemeClr val="tx1"/>
                          </a:solidFill>
                          <a:effectLst/>
                          <a:latin typeface="Arial" panose="020B0604020202020204" pitchFamily="34" charset="0"/>
                          <a:cs typeface="Arial" panose="020B0604020202020204" pitchFamily="34" charset="0"/>
                        </a:rPr>
                        <a:t>Partial pressure/atm: </a:t>
                      </a:r>
                      <a:endPar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oFill/>
                  </a:tcPr>
                </a:tc>
                <a:tc>
                  <a:txBody>
                    <a:bodyPr/>
                    <a:lstStyle/>
                    <a:p>
                      <a:pPr marL="635">
                        <a:lnSpc>
                          <a:spcPct val="107000"/>
                        </a:lnSpc>
                        <a:spcAft>
                          <a:spcPts val="0"/>
                        </a:spcAft>
                      </a:pPr>
                      <a:r>
                        <a:rPr lang="en-US" sz="2000" dirty="0">
                          <a:solidFill>
                            <a:schemeClr val="tx1"/>
                          </a:solidFill>
                          <a:effectLst/>
                          <a:latin typeface="Arial" panose="020B0604020202020204" pitchFamily="34" charset="0"/>
                          <a:cs typeface="Arial" panose="020B0604020202020204" pitchFamily="34" charset="0"/>
                        </a:rPr>
                        <a:t>0.936 </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oFill/>
                  </a:tcPr>
                </a:tc>
                <a:tc>
                  <a:txBody>
                    <a:bodyPr/>
                    <a:lstStyle/>
                    <a:p>
                      <a:pPr marL="635">
                        <a:lnSpc>
                          <a:spcPct val="107000"/>
                        </a:lnSpc>
                        <a:spcAft>
                          <a:spcPts val="0"/>
                        </a:spcAft>
                      </a:pPr>
                      <a:r>
                        <a:rPr lang="en-US" sz="2000" dirty="0">
                          <a:solidFill>
                            <a:schemeClr val="tx1"/>
                          </a:solidFill>
                          <a:effectLst/>
                          <a:latin typeface="Arial" panose="020B0604020202020204" pitchFamily="34" charset="0"/>
                          <a:cs typeface="Arial" panose="020B0604020202020204" pitchFamily="34" charset="0"/>
                        </a:rPr>
                        <a:t>0.252 </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oFill/>
                  </a:tcPr>
                </a:tc>
                <a:tc>
                  <a:txBody>
                    <a:bodyPr/>
                    <a:lstStyle/>
                    <a:p>
                      <a:pPr>
                        <a:lnSpc>
                          <a:spcPct val="107000"/>
                        </a:lnSpc>
                        <a:spcAft>
                          <a:spcPts val="0"/>
                        </a:spcAft>
                      </a:pPr>
                      <a:r>
                        <a:rPr lang="en-US" sz="2000" dirty="0">
                          <a:solidFill>
                            <a:schemeClr val="tx1"/>
                          </a:solidFill>
                          <a:effectLst/>
                          <a:latin typeface="Arial" panose="020B0604020202020204" pitchFamily="34" charset="0"/>
                          <a:cs typeface="Arial" panose="020B0604020202020204" pitchFamily="34" charset="0"/>
                        </a:rPr>
                        <a:t>0.012</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oFill/>
                  </a:tcPr>
                </a:tc>
                <a:extLst>
                  <a:ext uri="{0D108BD9-81ED-4DB2-BD59-A6C34878D82A}">
                    <a16:rowId xmlns:a16="http://schemas.microsoft.com/office/drawing/2014/main" val="2130547997"/>
                  </a:ext>
                </a:extLst>
              </a:tr>
            </a:tbl>
          </a:graphicData>
        </a:graphic>
      </p:graphicFrame>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0BADD16-DE78-493D-A925-5B5A2674F089}"/>
                  </a:ext>
                </a:extLst>
              </p:cNvPr>
              <p:cNvSpPr txBox="1"/>
              <p:nvPr/>
            </p:nvSpPr>
            <p:spPr>
              <a:xfrm>
                <a:off x="2163915" y="3042848"/>
                <a:ext cx="63527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i="1" smtClean="0">
                          <a:latin typeface="Cambria Math" panose="02040503050406030204" pitchFamily="18" charset="0"/>
                        </a:rPr>
                        <m:t>=</m:t>
                      </m:r>
                      <m:r>
                        <a:rPr lang="en-US" b="0" i="1" smtClean="0">
                          <a:latin typeface="Cambria Math" panose="02040503050406030204" pitchFamily="18" charset="0"/>
                        </a:rPr>
                        <m:t>𝑛</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N</m:t>
                          </m:r>
                          <m:r>
                            <a:rPr lang="en-US" b="0" i="1" baseline="-25000"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𝑛</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O</m:t>
                          </m:r>
                          <m:r>
                            <a:rPr lang="en-US" b="0" i="1" baseline="-25000"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𝑛</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Ar</m:t>
                          </m:r>
                        </m:e>
                      </m:d>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69</m:t>
                      </m:r>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725</m:t>
                      </m:r>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033</m:t>
                      </m:r>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45</m:t>
                      </m:r>
                      <m:r>
                        <a:rPr lang="en-US" b="0" i="1" smtClean="0">
                          <a:latin typeface="Cambria Math" panose="02040503050406030204" pitchFamily="18" charset="0"/>
                        </a:rPr>
                        <m:t> </m:t>
                      </m:r>
                      <m:r>
                        <m:rPr>
                          <m:sty m:val="p"/>
                        </m:rPr>
                        <a:rPr lang="en-US" b="0" i="0" smtClean="0">
                          <a:latin typeface="Cambria Math" panose="02040503050406030204" pitchFamily="18" charset="0"/>
                        </a:rPr>
                        <m:t>mol</m:t>
                      </m:r>
                    </m:oMath>
                  </m:oMathPara>
                </a14:m>
                <a:endParaRPr lang="en-US" dirty="0"/>
              </a:p>
            </p:txBody>
          </p:sp>
        </mc:Choice>
        <mc:Fallback xmlns="">
          <p:sp>
            <p:nvSpPr>
              <p:cNvPr id="12" name="TextBox 11">
                <a:extLst>
                  <a:ext uri="{FF2B5EF4-FFF2-40B4-BE49-F238E27FC236}">
                    <a16:creationId xmlns:a16="http://schemas.microsoft.com/office/drawing/2014/main" id="{30BADD16-DE78-493D-A925-5B5A2674F089}"/>
                  </a:ext>
                </a:extLst>
              </p:cNvPr>
              <p:cNvSpPr txBox="1">
                <a:spLocks noRot="1" noChangeAspect="1" noMove="1" noResize="1" noEditPoints="1" noAdjustHandles="1" noChangeArrowheads="1" noChangeShapeType="1" noTextEdit="1"/>
              </p:cNvSpPr>
              <p:nvPr/>
            </p:nvSpPr>
            <p:spPr>
              <a:xfrm>
                <a:off x="2163915" y="3042848"/>
                <a:ext cx="6352765" cy="276999"/>
              </a:xfrm>
              <a:prstGeom prst="rect">
                <a:avLst/>
              </a:prstGeom>
              <a:blipFill>
                <a:blip r:embed="rId5"/>
                <a:stretch>
                  <a:fillRect r="-288" b="-15217"/>
                </a:stretch>
              </a:blipFill>
            </p:spPr>
            <p:txBody>
              <a:bodyPr/>
              <a:lstStyle/>
              <a:p>
                <a:r>
                  <a:rPr lang="en-US">
                    <a:noFill/>
                  </a:rPr>
                  <a:t> </a:t>
                </a:r>
              </a:p>
            </p:txBody>
          </p:sp>
        </mc:Fallback>
      </mc:AlternateContent>
    </p:spTree>
    <p:extLst>
      <p:ext uri="{BB962C8B-B14F-4D97-AF65-F5344CB8AC3E}">
        <p14:creationId xmlns:p14="http://schemas.microsoft.com/office/powerpoint/2010/main" val="396735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612898-7459-40C9-8265-CD210AA86647}"/>
              </a:ext>
            </a:extLst>
          </p:cNvPr>
          <p:cNvSpPr/>
          <p:nvPr/>
        </p:nvSpPr>
        <p:spPr>
          <a:xfrm>
            <a:off x="4057165" y="155901"/>
            <a:ext cx="3220753"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The kinetic model</a:t>
            </a:r>
          </a:p>
        </p:txBody>
      </p:sp>
      <p:sp>
        <p:nvSpPr>
          <p:cNvPr id="3" name="Rectangle 2">
            <a:extLst>
              <a:ext uri="{FF2B5EF4-FFF2-40B4-BE49-F238E27FC236}">
                <a16:creationId xmlns:a16="http://schemas.microsoft.com/office/drawing/2014/main" id="{CFAFF5E2-4CBC-464A-BA4B-01D1FE68731C}"/>
              </a:ext>
            </a:extLst>
          </p:cNvPr>
          <p:cNvSpPr/>
          <p:nvPr/>
        </p:nvSpPr>
        <p:spPr>
          <a:xfrm>
            <a:off x="436982" y="617566"/>
            <a:ext cx="11616613"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One of the most remarkable models in physical chemistry, from a set of very slender assumptions, powerful quantitative conclusions can be reached.</a:t>
            </a:r>
          </a:p>
        </p:txBody>
      </p:sp>
      <p:sp>
        <p:nvSpPr>
          <p:cNvPr id="4" name="Rectangle 3">
            <a:extLst>
              <a:ext uri="{FF2B5EF4-FFF2-40B4-BE49-F238E27FC236}">
                <a16:creationId xmlns:a16="http://schemas.microsoft.com/office/drawing/2014/main" id="{D3E176B8-A8D6-4C0F-870C-4DC877BFABB7}"/>
              </a:ext>
            </a:extLst>
          </p:cNvPr>
          <p:cNvSpPr/>
          <p:nvPr/>
        </p:nvSpPr>
        <p:spPr>
          <a:xfrm>
            <a:off x="436982" y="1387007"/>
            <a:ext cx="5811206"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The kinetic model is based on three assumptions:</a:t>
            </a:r>
          </a:p>
        </p:txBody>
      </p:sp>
      <p:sp>
        <p:nvSpPr>
          <p:cNvPr id="5" name="Rectangle 4">
            <a:extLst>
              <a:ext uri="{FF2B5EF4-FFF2-40B4-BE49-F238E27FC236}">
                <a16:creationId xmlns:a16="http://schemas.microsoft.com/office/drawing/2014/main" id="{C299B661-C1BE-4DE8-826E-EB76BA1100C8}"/>
              </a:ext>
            </a:extLst>
          </p:cNvPr>
          <p:cNvSpPr/>
          <p:nvPr/>
        </p:nvSpPr>
        <p:spPr>
          <a:xfrm>
            <a:off x="892628" y="1787117"/>
            <a:ext cx="10862389" cy="707886"/>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1. </a:t>
            </a:r>
            <a:r>
              <a:rPr lang="en-US" sz="2000" dirty="0">
                <a:latin typeface="Arial" panose="020B0604020202020204" pitchFamily="34" charset="0"/>
                <a:cs typeface="Arial" panose="020B0604020202020204" pitchFamily="34" charset="0"/>
              </a:rPr>
              <a:t>The gas consists of molecules of mass </a:t>
            </a:r>
            <a:r>
              <a:rPr lang="en-US" sz="2000" i="1" dirty="0">
                <a:latin typeface="Arial" panose="020B0604020202020204" pitchFamily="34" charset="0"/>
                <a:cs typeface="Arial" panose="020B0604020202020204" pitchFamily="34" charset="0"/>
              </a:rPr>
              <a:t>m </a:t>
            </a:r>
            <a:r>
              <a:rPr lang="en-US" sz="2000" dirty="0">
                <a:latin typeface="Arial" panose="020B0604020202020204" pitchFamily="34" charset="0"/>
                <a:cs typeface="Arial" panose="020B0604020202020204" pitchFamily="34" charset="0"/>
              </a:rPr>
              <a:t>in ceaseless random motion obeying the laws of classical mechanics.</a:t>
            </a:r>
          </a:p>
        </p:txBody>
      </p:sp>
      <p:sp>
        <p:nvSpPr>
          <p:cNvPr id="6" name="Rectangle 5">
            <a:extLst>
              <a:ext uri="{FF2B5EF4-FFF2-40B4-BE49-F238E27FC236}">
                <a16:creationId xmlns:a16="http://schemas.microsoft.com/office/drawing/2014/main" id="{C3DD2E93-13F5-4B00-843D-C34DA7DE1748}"/>
              </a:ext>
            </a:extLst>
          </p:cNvPr>
          <p:cNvSpPr/>
          <p:nvPr/>
        </p:nvSpPr>
        <p:spPr>
          <a:xfrm>
            <a:off x="892628" y="2602725"/>
            <a:ext cx="10770637" cy="707886"/>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2. </a:t>
            </a:r>
            <a:r>
              <a:rPr lang="en-US" sz="2000" dirty="0">
                <a:latin typeface="Arial" panose="020B0604020202020204" pitchFamily="34" charset="0"/>
                <a:cs typeface="Arial" panose="020B0604020202020204" pitchFamily="34" charset="0"/>
              </a:rPr>
              <a:t>The size of the molecules is negligible, in the sense that their diameters are much smaller than the average distance travelled between collisions; they are ‘point-like’.</a:t>
            </a:r>
          </a:p>
        </p:txBody>
      </p:sp>
      <p:sp>
        <p:nvSpPr>
          <p:cNvPr id="7" name="Rectangle 6">
            <a:extLst>
              <a:ext uri="{FF2B5EF4-FFF2-40B4-BE49-F238E27FC236}">
                <a16:creationId xmlns:a16="http://schemas.microsoft.com/office/drawing/2014/main" id="{B4CB112B-F830-4ABC-B24A-5AE08FEB6DAD}"/>
              </a:ext>
            </a:extLst>
          </p:cNvPr>
          <p:cNvSpPr/>
          <p:nvPr/>
        </p:nvSpPr>
        <p:spPr>
          <a:xfrm>
            <a:off x="892628" y="3429000"/>
            <a:ext cx="7080785" cy="400110"/>
          </a:xfrm>
          <a:prstGeom prst="rect">
            <a:avLst/>
          </a:prstGeom>
        </p:spPr>
        <p:txBody>
          <a:bodyPr wrap="none">
            <a:spAutoFit/>
          </a:bodyPr>
          <a:lstStyle/>
          <a:p>
            <a:r>
              <a:rPr lang="en-US" sz="2000" b="1" dirty="0">
                <a:latin typeface="Arial" panose="020B0604020202020204" pitchFamily="34" charset="0"/>
                <a:cs typeface="Arial" panose="020B0604020202020204" pitchFamily="34" charset="0"/>
              </a:rPr>
              <a:t>3. </a:t>
            </a:r>
            <a:r>
              <a:rPr lang="en-US" sz="2000" dirty="0">
                <a:latin typeface="Arial" panose="020B0604020202020204" pitchFamily="34" charset="0"/>
                <a:cs typeface="Arial" panose="020B0604020202020204" pitchFamily="34" charset="0"/>
              </a:rPr>
              <a:t>The molecules interact only through brief elastic collisions.</a:t>
            </a:r>
          </a:p>
        </p:txBody>
      </p:sp>
      <p:sp>
        <p:nvSpPr>
          <p:cNvPr id="8" name="Rectangle 7">
            <a:extLst>
              <a:ext uri="{FF2B5EF4-FFF2-40B4-BE49-F238E27FC236}">
                <a16:creationId xmlns:a16="http://schemas.microsoft.com/office/drawing/2014/main" id="{A9D52315-26C6-4CE4-B08D-559668058B05}"/>
              </a:ext>
            </a:extLst>
          </p:cNvPr>
          <p:cNvSpPr/>
          <p:nvPr/>
        </p:nvSpPr>
        <p:spPr>
          <a:xfrm>
            <a:off x="580051" y="4009055"/>
            <a:ext cx="11330473"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An </a:t>
            </a:r>
            <a:r>
              <a:rPr lang="en-US" sz="2000" b="1" dirty="0">
                <a:latin typeface="Arial" panose="020B0604020202020204" pitchFamily="34" charset="0"/>
                <a:cs typeface="Arial" panose="020B0604020202020204" pitchFamily="34" charset="0"/>
              </a:rPr>
              <a:t>elastic collision </a:t>
            </a:r>
            <a:r>
              <a:rPr lang="en-US" sz="2000" dirty="0">
                <a:latin typeface="Arial" panose="020B0604020202020204" pitchFamily="34" charset="0"/>
                <a:cs typeface="Arial" panose="020B0604020202020204" pitchFamily="34" charset="0"/>
              </a:rPr>
              <a:t>is a collision in which the total translational kinetic energy of the molecules is conserved.</a:t>
            </a:r>
          </a:p>
        </p:txBody>
      </p:sp>
    </p:spTree>
    <p:extLst>
      <p:ext uri="{BB962C8B-B14F-4D97-AF65-F5344CB8AC3E}">
        <p14:creationId xmlns:p14="http://schemas.microsoft.com/office/powerpoint/2010/main" val="105449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82DA40-F0D5-4C4E-A356-BD5266FEA52A}"/>
              </a:ext>
            </a:extLst>
          </p:cNvPr>
          <p:cNvSpPr/>
          <p:nvPr/>
        </p:nvSpPr>
        <p:spPr>
          <a:xfrm>
            <a:off x="733755" y="190583"/>
            <a:ext cx="5282215"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(a) </a:t>
            </a:r>
            <a:r>
              <a:rPr lang="en-US" sz="2400" b="1" dirty="0">
                <a:latin typeface="Arial" panose="020B0604020202020204" pitchFamily="34" charset="0"/>
                <a:cs typeface="Arial" panose="020B0604020202020204" pitchFamily="34" charset="0"/>
              </a:rPr>
              <a:t>Pressure and molecular speeds</a:t>
            </a:r>
            <a:endParaRPr lang="en-US" sz="24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6E627AA-4A1D-4169-8036-FCFF409D1D99}"/>
              </a:ext>
            </a:extLst>
          </p:cNvPr>
          <p:cNvSpPr/>
          <p:nvPr/>
        </p:nvSpPr>
        <p:spPr>
          <a:xfrm>
            <a:off x="595732" y="652248"/>
            <a:ext cx="10273551"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From the very economical assumptions of the kinetic model, it is possible to derive an expression that relates the pressure and volume of a gas.</a:t>
            </a:r>
          </a:p>
        </p:txBody>
      </p:sp>
      <p:grpSp>
        <p:nvGrpSpPr>
          <p:cNvPr id="4" name="Group 3">
            <a:extLst>
              <a:ext uri="{FF2B5EF4-FFF2-40B4-BE49-F238E27FC236}">
                <a16:creationId xmlns:a16="http://schemas.microsoft.com/office/drawing/2014/main" id="{0E67953A-74BD-40C2-9314-CC1C19930B74}"/>
              </a:ext>
            </a:extLst>
          </p:cNvPr>
          <p:cNvGrpSpPr/>
          <p:nvPr/>
        </p:nvGrpSpPr>
        <p:grpSpPr>
          <a:xfrm>
            <a:off x="6780361" y="1405648"/>
            <a:ext cx="3674853" cy="2945617"/>
            <a:chOff x="0" y="0"/>
            <a:chExt cx="2311337" cy="1457087"/>
          </a:xfrm>
        </p:grpSpPr>
        <p:sp>
          <p:nvSpPr>
            <p:cNvPr id="5" name="Shape 121848">
              <a:extLst>
                <a:ext uri="{FF2B5EF4-FFF2-40B4-BE49-F238E27FC236}">
                  <a16:creationId xmlns:a16="http://schemas.microsoft.com/office/drawing/2014/main" id="{ABEC6F16-906D-4608-9953-54440351804A}"/>
                </a:ext>
              </a:extLst>
            </p:cNvPr>
            <p:cNvSpPr/>
            <p:nvPr/>
          </p:nvSpPr>
          <p:spPr>
            <a:xfrm>
              <a:off x="0" y="0"/>
              <a:ext cx="2311337" cy="1334821"/>
            </a:xfrm>
            <a:custGeom>
              <a:avLst/>
              <a:gdLst/>
              <a:ahLst/>
              <a:cxnLst/>
              <a:rect l="0" t="0" r="0" b="0"/>
              <a:pathLst>
                <a:path w="2311337" h="1334821">
                  <a:moveTo>
                    <a:pt x="0" y="0"/>
                  </a:moveTo>
                  <a:lnTo>
                    <a:pt x="2311337" y="0"/>
                  </a:lnTo>
                  <a:lnTo>
                    <a:pt x="2311337" y="1334821"/>
                  </a:lnTo>
                  <a:lnTo>
                    <a:pt x="0" y="1334821"/>
                  </a:lnTo>
                  <a:lnTo>
                    <a:pt x="0" y="0"/>
                  </a:lnTo>
                </a:path>
              </a:pathLst>
            </a:custGeom>
            <a:ln w="0" cap="flat">
              <a:miter lim="127000"/>
            </a:ln>
          </p:spPr>
          <p:style>
            <a:lnRef idx="0">
              <a:srgbClr val="000000">
                <a:alpha val="0"/>
              </a:srgbClr>
            </a:lnRef>
            <a:fillRef idx="1">
              <a:srgbClr val="D7DCC8"/>
            </a:fillRef>
            <a:effectRef idx="0">
              <a:scrgbClr r="0" g="0" b="0"/>
            </a:effectRef>
            <a:fontRef idx="none"/>
          </p:style>
          <p:txBody>
            <a:bodyPr/>
            <a:lstStyle/>
            <a:p>
              <a:endParaRPr lang="en-US"/>
            </a:p>
          </p:txBody>
        </p:sp>
        <p:sp>
          <p:nvSpPr>
            <p:cNvPr id="6" name="Shape 2811">
              <a:extLst>
                <a:ext uri="{FF2B5EF4-FFF2-40B4-BE49-F238E27FC236}">
                  <a16:creationId xmlns:a16="http://schemas.microsoft.com/office/drawing/2014/main" id="{5451DD29-85B0-4B9F-A719-BE7FA2F98D74}"/>
                </a:ext>
              </a:extLst>
            </p:cNvPr>
            <p:cNvSpPr/>
            <p:nvPr/>
          </p:nvSpPr>
          <p:spPr>
            <a:xfrm>
              <a:off x="0" y="0"/>
              <a:ext cx="2311337" cy="1334821"/>
            </a:xfrm>
            <a:custGeom>
              <a:avLst/>
              <a:gdLst/>
              <a:ahLst/>
              <a:cxnLst/>
              <a:rect l="0" t="0" r="0" b="0"/>
              <a:pathLst>
                <a:path w="2311337" h="1334821">
                  <a:moveTo>
                    <a:pt x="0" y="1334821"/>
                  </a:moveTo>
                  <a:lnTo>
                    <a:pt x="2311337" y="1334821"/>
                  </a:lnTo>
                  <a:lnTo>
                    <a:pt x="2311337" y="0"/>
                  </a:lnTo>
                  <a:lnTo>
                    <a:pt x="0" y="0"/>
                  </a:lnTo>
                  <a:close/>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7" name="Shape 2812">
              <a:extLst>
                <a:ext uri="{FF2B5EF4-FFF2-40B4-BE49-F238E27FC236}">
                  <a16:creationId xmlns:a16="http://schemas.microsoft.com/office/drawing/2014/main" id="{B4026234-20B8-4862-939E-789F01119C27}"/>
                </a:ext>
              </a:extLst>
            </p:cNvPr>
            <p:cNvSpPr/>
            <p:nvPr/>
          </p:nvSpPr>
          <p:spPr>
            <a:xfrm>
              <a:off x="1180249" y="288049"/>
              <a:ext cx="1131087" cy="348018"/>
            </a:xfrm>
            <a:custGeom>
              <a:avLst/>
              <a:gdLst/>
              <a:ahLst/>
              <a:cxnLst/>
              <a:rect l="0" t="0" r="0" b="0"/>
              <a:pathLst>
                <a:path w="1131087" h="348018">
                  <a:moveTo>
                    <a:pt x="0" y="0"/>
                  </a:moveTo>
                  <a:lnTo>
                    <a:pt x="1131087" y="348018"/>
                  </a:lnTo>
                </a:path>
              </a:pathLst>
            </a:custGeom>
            <a:ln w="6261" cap="rnd">
              <a:custDash>
                <a:ds d="1" sp="98585"/>
              </a:custDash>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8" name="Shape 2813">
              <a:extLst>
                <a:ext uri="{FF2B5EF4-FFF2-40B4-BE49-F238E27FC236}">
                  <a16:creationId xmlns:a16="http://schemas.microsoft.com/office/drawing/2014/main" id="{22158D68-D1E3-4B33-8439-AC1437C8A97B}"/>
                </a:ext>
              </a:extLst>
            </p:cNvPr>
            <p:cNvSpPr/>
            <p:nvPr/>
          </p:nvSpPr>
          <p:spPr>
            <a:xfrm>
              <a:off x="1180249" y="636067"/>
              <a:ext cx="1131087" cy="348018"/>
            </a:xfrm>
            <a:custGeom>
              <a:avLst/>
              <a:gdLst/>
              <a:ahLst/>
              <a:cxnLst/>
              <a:rect l="0" t="0" r="0" b="0"/>
              <a:pathLst>
                <a:path w="1131087" h="348018">
                  <a:moveTo>
                    <a:pt x="0" y="348018"/>
                  </a:moveTo>
                  <a:lnTo>
                    <a:pt x="1131087" y="0"/>
                  </a:lnTo>
                </a:path>
              </a:pathLst>
            </a:custGeom>
            <a:ln w="6261" cap="rnd">
              <a:custDash>
                <a:ds d="1" sp="98585"/>
              </a:custDash>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9" name="Shape 2814">
              <a:extLst>
                <a:ext uri="{FF2B5EF4-FFF2-40B4-BE49-F238E27FC236}">
                  <a16:creationId xmlns:a16="http://schemas.microsoft.com/office/drawing/2014/main" id="{7DC4A1BE-21FD-4965-B70F-B3C83AB70570}"/>
                </a:ext>
              </a:extLst>
            </p:cNvPr>
            <p:cNvSpPr/>
            <p:nvPr/>
          </p:nvSpPr>
          <p:spPr>
            <a:xfrm>
              <a:off x="1180249" y="288049"/>
              <a:ext cx="673862" cy="207340"/>
            </a:xfrm>
            <a:custGeom>
              <a:avLst/>
              <a:gdLst/>
              <a:ahLst/>
              <a:cxnLst/>
              <a:rect l="0" t="0" r="0" b="0"/>
              <a:pathLst>
                <a:path w="673862" h="207340">
                  <a:moveTo>
                    <a:pt x="0" y="0"/>
                  </a:moveTo>
                  <a:lnTo>
                    <a:pt x="673862" y="207340"/>
                  </a:lnTo>
                </a:path>
              </a:pathLst>
            </a:custGeom>
            <a:ln w="6261" cap="rnd">
              <a:miter lim="100000"/>
            </a:ln>
          </p:spPr>
          <p:style>
            <a:lnRef idx="1">
              <a:srgbClr val="245877"/>
            </a:lnRef>
            <a:fillRef idx="0">
              <a:srgbClr val="000000">
                <a:alpha val="0"/>
              </a:srgbClr>
            </a:fillRef>
            <a:effectRef idx="0">
              <a:scrgbClr r="0" g="0" b="0"/>
            </a:effectRef>
            <a:fontRef idx="none"/>
          </p:style>
          <p:txBody>
            <a:bodyPr/>
            <a:lstStyle/>
            <a:p>
              <a:endParaRPr lang="en-US"/>
            </a:p>
          </p:txBody>
        </p:sp>
        <p:sp>
          <p:nvSpPr>
            <p:cNvPr id="10" name="Shape 2815">
              <a:extLst>
                <a:ext uri="{FF2B5EF4-FFF2-40B4-BE49-F238E27FC236}">
                  <a16:creationId xmlns:a16="http://schemas.microsoft.com/office/drawing/2014/main" id="{41803591-10D4-471C-BB34-FFC0402DB532}"/>
                </a:ext>
              </a:extLst>
            </p:cNvPr>
            <p:cNvSpPr/>
            <p:nvPr/>
          </p:nvSpPr>
          <p:spPr>
            <a:xfrm>
              <a:off x="1830324" y="462306"/>
              <a:ext cx="59893" cy="56908"/>
            </a:xfrm>
            <a:custGeom>
              <a:avLst/>
              <a:gdLst/>
              <a:ahLst/>
              <a:cxnLst/>
              <a:rect l="0" t="0" r="0" b="0"/>
              <a:pathLst>
                <a:path w="59893" h="56908">
                  <a:moveTo>
                    <a:pt x="17513" y="0"/>
                  </a:moveTo>
                  <a:cubicBezTo>
                    <a:pt x="27076" y="15418"/>
                    <a:pt x="44844" y="32664"/>
                    <a:pt x="59893" y="44196"/>
                  </a:cubicBezTo>
                  <a:cubicBezTo>
                    <a:pt x="40958" y="45262"/>
                    <a:pt x="16574" y="49530"/>
                    <a:pt x="0" y="56908"/>
                  </a:cubicBezTo>
                  <a:lnTo>
                    <a:pt x="19037" y="31623"/>
                  </a:lnTo>
                  <a:lnTo>
                    <a:pt x="17513" y="0"/>
                  </a:lnTo>
                  <a:close/>
                </a:path>
              </a:pathLst>
            </a:custGeom>
            <a:ln w="0" cap="rnd">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11" name="Shape 2816">
              <a:extLst>
                <a:ext uri="{FF2B5EF4-FFF2-40B4-BE49-F238E27FC236}">
                  <a16:creationId xmlns:a16="http://schemas.microsoft.com/office/drawing/2014/main" id="{786E50A0-F724-4523-ACF7-B633125DB28D}"/>
                </a:ext>
              </a:extLst>
            </p:cNvPr>
            <p:cNvSpPr/>
            <p:nvPr/>
          </p:nvSpPr>
          <p:spPr>
            <a:xfrm>
              <a:off x="506387" y="990233"/>
              <a:ext cx="673862" cy="207353"/>
            </a:xfrm>
            <a:custGeom>
              <a:avLst/>
              <a:gdLst/>
              <a:ahLst/>
              <a:cxnLst/>
              <a:rect l="0" t="0" r="0" b="0"/>
              <a:pathLst>
                <a:path w="673862" h="207353">
                  <a:moveTo>
                    <a:pt x="673862" y="0"/>
                  </a:moveTo>
                  <a:lnTo>
                    <a:pt x="0" y="207353"/>
                  </a:lnTo>
                </a:path>
              </a:pathLst>
            </a:custGeom>
            <a:ln w="6261" cap="rnd">
              <a:miter lim="100000"/>
            </a:ln>
          </p:spPr>
          <p:style>
            <a:lnRef idx="1">
              <a:srgbClr val="245877"/>
            </a:lnRef>
            <a:fillRef idx="0">
              <a:srgbClr val="000000">
                <a:alpha val="0"/>
              </a:srgbClr>
            </a:fillRef>
            <a:effectRef idx="0">
              <a:scrgbClr r="0" g="0" b="0"/>
            </a:effectRef>
            <a:fontRef idx="none"/>
          </p:style>
          <p:txBody>
            <a:bodyPr/>
            <a:lstStyle/>
            <a:p>
              <a:endParaRPr lang="en-US"/>
            </a:p>
          </p:txBody>
        </p:sp>
        <p:sp>
          <p:nvSpPr>
            <p:cNvPr id="12" name="Shape 2817">
              <a:extLst>
                <a:ext uri="{FF2B5EF4-FFF2-40B4-BE49-F238E27FC236}">
                  <a16:creationId xmlns:a16="http://schemas.microsoft.com/office/drawing/2014/main" id="{BF03ED59-6CD9-4E5F-A6B0-E6BB752A33F5}"/>
                </a:ext>
              </a:extLst>
            </p:cNvPr>
            <p:cNvSpPr/>
            <p:nvPr/>
          </p:nvSpPr>
          <p:spPr>
            <a:xfrm>
              <a:off x="470281" y="1164514"/>
              <a:ext cx="59893" cy="56896"/>
            </a:xfrm>
            <a:custGeom>
              <a:avLst/>
              <a:gdLst/>
              <a:ahLst/>
              <a:cxnLst/>
              <a:rect l="0" t="0" r="0" b="0"/>
              <a:pathLst>
                <a:path w="59893" h="56896">
                  <a:moveTo>
                    <a:pt x="42380" y="0"/>
                  </a:moveTo>
                  <a:lnTo>
                    <a:pt x="40856" y="31610"/>
                  </a:lnTo>
                  <a:lnTo>
                    <a:pt x="59893" y="56896"/>
                  </a:lnTo>
                  <a:cubicBezTo>
                    <a:pt x="43320" y="49530"/>
                    <a:pt x="18936" y="45238"/>
                    <a:pt x="0" y="44183"/>
                  </a:cubicBezTo>
                  <a:cubicBezTo>
                    <a:pt x="15049" y="32639"/>
                    <a:pt x="32829" y="15392"/>
                    <a:pt x="42380" y="0"/>
                  </a:cubicBezTo>
                  <a:close/>
                </a:path>
              </a:pathLst>
            </a:custGeom>
            <a:ln w="0" cap="rnd">
              <a:miter lim="100000"/>
            </a:ln>
          </p:spPr>
          <p:style>
            <a:lnRef idx="0">
              <a:srgbClr val="000000">
                <a:alpha val="0"/>
              </a:srgbClr>
            </a:lnRef>
            <a:fillRef idx="1">
              <a:srgbClr val="245877"/>
            </a:fillRef>
            <a:effectRef idx="0">
              <a:scrgbClr r="0" g="0" b="0"/>
            </a:effectRef>
            <a:fontRef idx="none"/>
          </p:style>
          <p:txBody>
            <a:bodyPr/>
            <a:lstStyle/>
            <a:p>
              <a:endParaRPr lang="en-US"/>
            </a:p>
          </p:txBody>
        </p:sp>
        <p:sp>
          <p:nvSpPr>
            <p:cNvPr id="13" name="Shape 2818">
              <a:extLst>
                <a:ext uri="{FF2B5EF4-FFF2-40B4-BE49-F238E27FC236}">
                  <a16:creationId xmlns:a16="http://schemas.microsoft.com/office/drawing/2014/main" id="{66FB94A2-EA4A-46C9-A25C-EFA05B615D1E}"/>
                </a:ext>
              </a:extLst>
            </p:cNvPr>
            <p:cNvSpPr/>
            <p:nvPr/>
          </p:nvSpPr>
          <p:spPr>
            <a:xfrm>
              <a:off x="1878013" y="281039"/>
              <a:ext cx="0" cy="214198"/>
            </a:xfrm>
            <a:custGeom>
              <a:avLst/>
              <a:gdLst/>
              <a:ahLst/>
              <a:cxnLst/>
              <a:rect l="0" t="0" r="0" b="0"/>
              <a:pathLst>
                <a:path h="214198">
                  <a:moveTo>
                    <a:pt x="0" y="214198"/>
                  </a:moveTo>
                  <a:lnTo>
                    <a:pt x="0" y="0"/>
                  </a:lnTo>
                </a:path>
              </a:pathLst>
            </a:custGeom>
            <a:ln w="6261" cap="rnd">
              <a:custDash>
                <a:ds d="1" sp="98585"/>
              </a:custDash>
              <a:miter lim="100000"/>
            </a:ln>
          </p:spPr>
          <p:style>
            <a:lnRef idx="1">
              <a:srgbClr val="245877"/>
            </a:lnRef>
            <a:fillRef idx="0">
              <a:srgbClr val="000000">
                <a:alpha val="0"/>
              </a:srgbClr>
            </a:fillRef>
            <a:effectRef idx="0">
              <a:scrgbClr r="0" g="0" b="0"/>
            </a:effectRef>
            <a:fontRef idx="none"/>
          </p:style>
          <p:txBody>
            <a:bodyPr/>
            <a:lstStyle/>
            <a:p>
              <a:endParaRPr lang="en-US"/>
            </a:p>
          </p:txBody>
        </p:sp>
        <p:sp>
          <p:nvSpPr>
            <p:cNvPr id="14" name="Shape 2819">
              <a:extLst>
                <a:ext uri="{FF2B5EF4-FFF2-40B4-BE49-F238E27FC236}">
                  <a16:creationId xmlns:a16="http://schemas.microsoft.com/office/drawing/2014/main" id="{AB0E0476-40E7-4C93-BA1D-5313A4698BFF}"/>
                </a:ext>
              </a:extLst>
            </p:cNvPr>
            <p:cNvSpPr/>
            <p:nvPr/>
          </p:nvSpPr>
          <p:spPr>
            <a:xfrm>
              <a:off x="461569" y="976516"/>
              <a:ext cx="0" cy="214223"/>
            </a:xfrm>
            <a:custGeom>
              <a:avLst/>
              <a:gdLst/>
              <a:ahLst/>
              <a:cxnLst/>
              <a:rect l="0" t="0" r="0" b="0"/>
              <a:pathLst>
                <a:path h="214223">
                  <a:moveTo>
                    <a:pt x="0" y="214223"/>
                  </a:moveTo>
                  <a:lnTo>
                    <a:pt x="0" y="0"/>
                  </a:lnTo>
                </a:path>
              </a:pathLst>
            </a:custGeom>
            <a:ln w="6261" cap="rnd">
              <a:custDash>
                <a:ds d="1" sp="98585"/>
              </a:custDash>
              <a:miter lim="100000"/>
            </a:ln>
          </p:spPr>
          <p:style>
            <a:lnRef idx="1">
              <a:srgbClr val="245877"/>
            </a:lnRef>
            <a:fillRef idx="0">
              <a:srgbClr val="000000">
                <a:alpha val="0"/>
              </a:srgbClr>
            </a:fillRef>
            <a:effectRef idx="0">
              <a:scrgbClr r="0" g="0" b="0"/>
            </a:effectRef>
            <a:fontRef idx="none"/>
          </p:style>
          <p:txBody>
            <a:bodyPr/>
            <a:lstStyle/>
            <a:p>
              <a:endParaRPr lang="en-US"/>
            </a:p>
          </p:txBody>
        </p:sp>
        <p:pic>
          <p:nvPicPr>
            <p:cNvPr id="15" name="Picture 14">
              <a:extLst>
                <a:ext uri="{FF2B5EF4-FFF2-40B4-BE49-F238E27FC236}">
                  <a16:creationId xmlns:a16="http://schemas.microsoft.com/office/drawing/2014/main" id="{62653AD2-3241-4E23-9C4C-78027B5F979C}"/>
                </a:ext>
              </a:extLst>
            </p:cNvPr>
            <p:cNvPicPr/>
            <p:nvPr/>
          </p:nvPicPr>
          <p:blipFill>
            <a:blip r:embed="rId2"/>
            <a:stretch>
              <a:fillRect/>
            </a:stretch>
          </p:blipFill>
          <p:spPr>
            <a:xfrm>
              <a:off x="1099147" y="205270"/>
              <a:ext cx="158496" cy="161544"/>
            </a:xfrm>
            <a:prstGeom prst="rect">
              <a:avLst/>
            </a:prstGeom>
          </p:spPr>
        </p:pic>
        <p:pic>
          <p:nvPicPr>
            <p:cNvPr id="16" name="Picture 15">
              <a:extLst>
                <a:ext uri="{FF2B5EF4-FFF2-40B4-BE49-F238E27FC236}">
                  <a16:creationId xmlns:a16="http://schemas.microsoft.com/office/drawing/2014/main" id="{22D754B5-4965-4939-A911-F5FC8AECABE6}"/>
                </a:ext>
              </a:extLst>
            </p:cNvPr>
            <p:cNvPicPr/>
            <p:nvPr/>
          </p:nvPicPr>
          <p:blipFill>
            <a:blip r:embed="rId3"/>
            <a:stretch>
              <a:fillRect/>
            </a:stretch>
          </p:blipFill>
          <p:spPr>
            <a:xfrm>
              <a:off x="1099147" y="909358"/>
              <a:ext cx="158496" cy="158496"/>
            </a:xfrm>
            <a:prstGeom prst="rect">
              <a:avLst/>
            </a:prstGeom>
          </p:spPr>
        </p:pic>
        <p:sp>
          <p:nvSpPr>
            <p:cNvPr id="17" name="Shape 2824">
              <a:extLst>
                <a:ext uri="{FF2B5EF4-FFF2-40B4-BE49-F238E27FC236}">
                  <a16:creationId xmlns:a16="http://schemas.microsoft.com/office/drawing/2014/main" id="{17E957BD-17C5-4D77-8738-86B59352183E}"/>
                </a:ext>
              </a:extLst>
            </p:cNvPr>
            <p:cNvSpPr/>
            <p:nvPr/>
          </p:nvSpPr>
          <p:spPr>
            <a:xfrm>
              <a:off x="1208354" y="285217"/>
              <a:ext cx="669671" cy="0"/>
            </a:xfrm>
            <a:custGeom>
              <a:avLst/>
              <a:gdLst/>
              <a:ahLst/>
              <a:cxnLst/>
              <a:rect l="0" t="0" r="0" b="0"/>
              <a:pathLst>
                <a:path w="669671">
                  <a:moveTo>
                    <a:pt x="0" y="0"/>
                  </a:moveTo>
                  <a:lnTo>
                    <a:pt x="669671"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18" name="Shape 2825">
              <a:extLst>
                <a:ext uri="{FF2B5EF4-FFF2-40B4-BE49-F238E27FC236}">
                  <a16:creationId xmlns:a16="http://schemas.microsoft.com/office/drawing/2014/main" id="{980B8069-7188-4287-9D64-95DD966AC425}"/>
                </a:ext>
              </a:extLst>
            </p:cNvPr>
            <p:cNvSpPr/>
            <p:nvPr/>
          </p:nvSpPr>
          <p:spPr>
            <a:xfrm>
              <a:off x="477368" y="990245"/>
              <a:ext cx="669684" cy="0"/>
            </a:xfrm>
            <a:custGeom>
              <a:avLst/>
              <a:gdLst/>
              <a:ahLst/>
              <a:cxnLst/>
              <a:rect l="0" t="0" r="0" b="0"/>
              <a:pathLst>
                <a:path w="669684">
                  <a:moveTo>
                    <a:pt x="0" y="0"/>
                  </a:moveTo>
                  <a:lnTo>
                    <a:pt x="669684"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19" name="Shape 2826">
              <a:extLst>
                <a:ext uri="{FF2B5EF4-FFF2-40B4-BE49-F238E27FC236}">
                  <a16:creationId xmlns:a16="http://schemas.microsoft.com/office/drawing/2014/main" id="{522C29C2-7A2E-4DCD-B3E8-0B2561973431}"/>
                </a:ext>
              </a:extLst>
            </p:cNvPr>
            <p:cNvSpPr/>
            <p:nvPr/>
          </p:nvSpPr>
          <p:spPr>
            <a:xfrm>
              <a:off x="1060895" y="1385533"/>
              <a:ext cx="572745" cy="0"/>
            </a:xfrm>
            <a:custGeom>
              <a:avLst/>
              <a:gdLst/>
              <a:ahLst/>
              <a:cxnLst/>
              <a:rect l="0" t="0" r="0" b="0"/>
              <a:pathLst>
                <a:path w="572745">
                  <a:moveTo>
                    <a:pt x="0" y="0"/>
                  </a:moveTo>
                  <a:lnTo>
                    <a:pt x="572745" y="0"/>
                  </a:lnTo>
                </a:path>
              </a:pathLst>
            </a:custGeom>
            <a:ln w="6261" cap="rnd">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20" name="Shape 2827">
              <a:extLst>
                <a:ext uri="{FF2B5EF4-FFF2-40B4-BE49-F238E27FC236}">
                  <a16:creationId xmlns:a16="http://schemas.microsoft.com/office/drawing/2014/main" id="{F8C32DA4-470A-4572-9BF1-D6C9D1DE481A}"/>
                </a:ext>
              </a:extLst>
            </p:cNvPr>
            <p:cNvSpPr/>
            <p:nvPr/>
          </p:nvSpPr>
          <p:spPr>
            <a:xfrm>
              <a:off x="1617917" y="1355776"/>
              <a:ext cx="53505" cy="59513"/>
            </a:xfrm>
            <a:custGeom>
              <a:avLst/>
              <a:gdLst/>
              <a:ahLst/>
              <a:cxnLst/>
              <a:rect l="0" t="0" r="0" b="0"/>
              <a:pathLst>
                <a:path w="53505" h="59513">
                  <a:moveTo>
                    <a:pt x="0" y="0"/>
                  </a:moveTo>
                  <a:cubicBezTo>
                    <a:pt x="13665" y="11900"/>
                    <a:pt x="35725" y="23165"/>
                    <a:pt x="53505" y="29756"/>
                  </a:cubicBezTo>
                  <a:cubicBezTo>
                    <a:pt x="35725" y="36361"/>
                    <a:pt x="13665" y="47600"/>
                    <a:pt x="0" y="59513"/>
                  </a:cubicBezTo>
                  <a:lnTo>
                    <a:pt x="10744" y="29756"/>
                  </a:lnTo>
                  <a:lnTo>
                    <a:pt x="0" y="0"/>
                  </a:lnTo>
                  <a:close/>
                </a:path>
              </a:pathLst>
            </a:custGeom>
            <a:ln w="0" cap="rnd">
              <a:miter lim="100000"/>
            </a:ln>
          </p:spPr>
          <p:style>
            <a:lnRef idx="0">
              <a:srgbClr val="000000">
                <a:alpha val="0"/>
              </a:srgbClr>
            </a:lnRef>
            <a:fillRef idx="1">
              <a:srgbClr val="181717"/>
            </a:fillRef>
            <a:effectRef idx="0">
              <a:scrgbClr r="0" g="0" b="0"/>
            </a:effectRef>
            <a:fontRef idx="none"/>
          </p:style>
          <p:txBody>
            <a:bodyPr/>
            <a:lstStyle/>
            <a:p>
              <a:endParaRPr lang="en-US"/>
            </a:p>
          </p:txBody>
        </p:sp>
        <p:sp>
          <p:nvSpPr>
            <p:cNvPr id="21" name="Rectangle 20">
              <a:extLst>
                <a:ext uri="{FF2B5EF4-FFF2-40B4-BE49-F238E27FC236}">
                  <a16:creationId xmlns:a16="http://schemas.microsoft.com/office/drawing/2014/main" id="{00ECDAB5-216C-45C0-9523-F6E2DF78FCBF}"/>
                </a:ext>
              </a:extLst>
            </p:cNvPr>
            <p:cNvSpPr/>
            <p:nvPr/>
          </p:nvSpPr>
          <p:spPr>
            <a:xfrm>
              <a:off x="1443982" y="133058"/>
              <a:ext cx="199824" cy="125490"/>
            </a:xfrm>
            <a:prstGeom prst="rect">
              <a:avLst/>
            </a:prstGeom>
            <a:ln>
              <a:noFill/>
            </a:ln>
          </p:spPr>
          <p:txBody>
            <a:bodyPr vert="horz" lIns="0" tIns="0" rIns="0" bIns="0" rtlCol="0">
              <a:noAutofit/>
            </a:bodyPr>
            <a:lstStyle/>
            <a:p>
              <a:pPr>
                <a:lnSpc>
                  <a:spcPct val="107000"/>
                </a:lnSpc>
                <a:spcAft>
                  <a:spcPts val="800"/>
                </a:spcAft>
              </a:pPr>
              <a:r>
                <a:rPr lang="en-US" sz="800" i="1">
                  <a:solidFill>
                    <a:srgbClr val="181717"/>
                  </a:solidFill>
                  <a:effectLst/>
                  <a:latin typeface="Calibri" panose="020F0502020204030204" pitchFamily="34" charset="0"/>
                  <a:ea typeface="Calibri" panose="020F0502020204030204" pitchFamily="34" charset="0"/>
                </a:rPr>
                <a:t>mv</a:t>
              </a:r>
              <a:endParaRPr lang="en-US" sz="1100">
                <a:solidFill>
                  <a:srgbClr val="000000"/>
                </a:solidFill>
                <a:effectLst/>
                <a:latin typeface="Calibri" panose="020F0502020204030204" pitchFamily="34" charset="0"/>
                <a:ea typeface="Calibri" panose="020F0502020204030204" pitchFamily="34" charset="0"/>
              </a:endParaRPr>
            </a:p>
          </p:txBody>
        </p:sp>
        <p:sp>
          <p:nvSpPr>
            <p:cNvPr id="22" name="Rectangle 21">
              <a:extLst>
                <a:ext uri="{FF2B5EF4-FFF2-40B4-BE49-F238E27FC236}">
                  <a16:creationId xmlns:a16="http://schemas.microsoft.com/office/drawing/2014/main" id="{E0718246-6519-4845-A856-30FFBCD6C7E5}"/>
                </a:ext>
              </a:extLst>
            </p:cNvPr>
            <p:cNvSpPr/>
            <p:nvPr/>
          </p:nvSpPr>
          <p:spPr>
            <a:xfrm>
              <a:off x="1594223" y="198832"/>
              <a:ext cx="43182" cy="73161"/>
            </a:xfrm>
            <a:prstGeom prst="rect">
              <a:avLst/>
            </a:prstGeom>
            <a:ln>
              <a:noFill/>
            </a:ln>
          </p:spPr>
          <p:txBody>
            <a:bodyPr vert="horz" lIns="0" tIns="0" rIns="0" bIns="0" rtlCol="0">
              <a:noAutofit/>
            </a:bodyPr>
            <a:lstStyle/>
            <a:p>
              <a:pPr>
                <a:lnSpc>
                  <a:spcPct val="107000"/>
                </a:lnSpc>
                <a:spcAft>
                  <a:spcPts val="800"/>
                </a:spcAft>
              </a:pPr>
              <a:r>
                <a:rPr lang="en-US" sz="450" i="1">
                  <a:solidFill>
                    <a:srgbClr val="181717"/>
                  </a:solidFill>
                  <a:effectLst/>
                  <a:latin typeface="Calibri" panose="020F0502020204030204" pitchFamily="34" charset="0"/>
                  <a:ea typeface="Calibri" panose="020F0502020204030204" pitchFamily="34" charset="0"/>
                </a:rPr>
                <a:t>x</a:t>
              </a:r>
              <a:endParaRPr lang="en-US" sz="1100">
                <a:solidFill>
                  <a:srgbClr val="000000"/>
                </a:solidFill>
                <a:effectLst/>
                <a:latin typeface="Calibri" panose="020F0502020204030204" pitchFamily="34" charset="0"/>
                <a:ea typeface="Calibri" panose="020F0502020204030204" pitchFamily="34" charset="0"/>
              </a:endParaRPr>
            </a:p>
          </p:txBody>
        </p:sp>
        <p:sp>
          <p:nvSpPr>
            <p:cNvPr id="23" name="Rectangle 22">
              <a:extLst>
                <a:ext uri="{FF2B5EF4-FFF2-40B4-BE49-F238E27FC236}">
                  <a16:creationId xmlns:a16="http://schemas.microsoft.com/office/drawing/2014/main" id="{26D22063-79B7-4722-8CEE-A646AAA04B8C}"/>
                </a:ext>
              </a:extLst>
            </p:cNvPr>
            <p:cNvSpPr/>
            <p:nvPr/>
          </p:nvSpPr>
          <p:spPr>
            <a:xfrm>
              <a:off x="678857" y="862102"/>
              <a:ext cx="266432" cy="125489"/>
            </a:xfrm>
            <a:prstGeom prst="rect">
              <a:avLst/>
            </a:prstGeom>
            <a:ln>
              <a:noFill/>
            </a:ln>
          </p:spPr>
          <p:txBody>
            <a:bodyPr vert="horz" lIns="0" tIns="0" rIns="0" bIns="0" rtlCol="0">
              <a:noAutofit/>
            </a:bodyPr>
            <a:lstStyle/>
            <a:p>
              <a:pPr>
                <a:lnSpc>
                  <a:spcPct val="107000"/>
                </a:lnSpc>
                <a:spcAft>
                  <a:spcPts val="800"/>
                </a:spcAft>
              </a:pPr>
              <a:r>
                <a:rPr lang="en-US" sz="800" i="1">
                  <a:solidFill>
                    <a:srgbClr val="181717"/>
                  </a:solidFill>
                  <a:effectLst/>
                  <a:latin typeface="Calibri" panose="020F0502020204030204" pitchFamily="34" charset="0"/>
                  <a:ea typeface="Calibri" panose="020F0502020204030204" pitchFamily="34" charset="0"/>
                </a:rPr>
                <a:t>–mv</a:t>
              </a:r>
              <a:endParaRPr lang="en-US" sz="1100">
                <a:solidFill>
                  <a:srgbClr val="000000"/>
                </a:solidFill>
                <a:effectLst/>
                <a:latin typeface="Calibri" panose="020F0502020204030204" pitchFamily="34" charset="0"/>
                <a:ea typeface="Calibri" panose="020F0502020204030204" pitchFamily="34" charset="0"/>
              </a:endParaRPr>
            </a:p>
          </p:txBody>
        </p:sp>
        <p:sp>
          <p:nvSpPr>
            <p:cNvPr id="24" name="Rectangle 23">
              <a:extLst>
                <a:ext uri="{FF2B5EF4-FFF2-40B4-BE49-F238E27FC236}">
                  <a16:creationId xmlns:a16="http://schemas.microsoft.com/office/drawing/2014/main" id="{B1E23EB5-8D9C-44A3-AE4D-F2B58CA6086F}"/>
                </a:ext>
              </a:extLst>
            </p:cNvPr>
            <p:cNvSpPr/>
            <p:nvPr/>
          </p:nvSpPr>
          <p:spPr>
            <a:xfrm>
              <a:off x="879174" y="927864"/>
              <a:ext cx="43182" cy="73160"/>
            </a:xfrm>
            <a:prstGeom prst="rect">
              <a:avLst/>
            </a:prstGeom>
            <a:ln>
              <a:noFill/>
            </a:ln>
          </p:spPr>
          <p:txBody>
            <a:bodyPr vert="horz" lIns="0" tIns="0" rIns="0" bIns="0" rtlCol="0">
              <a:noAutofit/>
            </a:bodyPr>
            <a:lstStyle/>
            <a:p>
              <a:pPr>
                <a:lnSpc>
                  <a:spcPct val="107000"/>
                </a:lnSpc>
                <a:spcAft>
                  <a:spcPts val="800"/>
                </a:spcAft>
              </a:pPr>
              <a:r>
                <a:rPr lang="en-US" sz="450" i="1">
                  <a:solidFill>
                    <a:srgbClr val="181717"/>
                  </a:solidFill>
                  <a:effectLst/>
                  <a:latin typeface="Calibri" panose="020F0502020204030204" pitchFamily="34" charset="0"/>
                  <a:ea typeface="Calibri" panose="020F0502020204030204" pitchFamily="34" charset="0"/>
                </a:rPr>
                <a:t>x</a:t>
              </a:r>
              <a:endParaRPr lang="en-US" sz="1100">
                <a:solidFill>
                  <a:srgbClr val="000000"/>
                </a:solidFill>
                <a:effectLst/>
                <a:latin typeface="Calibri" panose="020F0502020204030204" pitchFamily="34" charset="0"/>
                <a:ea typeface="Calibri" panose="020F0502020204030204" pitchFamily="34" charset="0"/>
              </a:endParaRPr>
            </a:p>
          </p:txBody>
        </p:sp>
        <p:sp>
          <p:nvSpPr>
            <p:cNvPr id="25" name="Rectangle 24">
              <a:extLst>
                <a:ext uri="{FF2B5EF4-FFF2-40B4-BE49-F238E27FC236}">
                  <a16:creationId xmlns:a16="http://schemas.microsoft.com/office/drawing/2014/main" id="{8B3CA2C6-007E-4B5F-8F78-0087332D2C57}"/>
                </a:ext>
              </a:extLst>
            </p:cNvPr>
            <p:cNvSpPr/>
            <p:nvPr/>
          </p:nvSpPr>
          <p:spPr>
            <a:xfrm>
              <a:off x="954599" y="1331597"/>
              <a:ext cx="74068" cy="125490"/>
            </a:xfrm>
            <a:prstGeom prst="rect">
              <a:avLst/>
            </a:prstGeom>
            <a:ln>
              <a:noFill/>
            </a:ln>
          </p:spPr>
          <p:txBody>
            <a:bodyPr vert="horz" lIns="0" tIns="0" rIns="0" bIns="0" rtlCol="0">
              <a:noAutofit/>
            </a:bodyPr>
            <a:lstStyle/>
            <a:p>
              <a:pPr>
                <a:lnSpc>
                  <a:spcPct val="107000"/>
                </a:lnSpc>
                <a:spcAft>
                  <a:spcPts val="800"/>
                </a:spcAft>
              </a:pPr>
              <a:r>
                <a:rPr lang="en-US" sz="800" i="1">
                  <a:solidFill>
                    <a:srgbClr val="181717"/>
                  </a:solidFill>
                  <a:effectLst/>
                  <a:latin typeface="Calibri" panose="020F0502020204030204" pitchFamily="34" charset="0"/>
                  <a:ea typeface="Calibri" panose="020F0502020204030204" pitchFamily="34" charset="0"/>
                </a:rPr>
                <a:t>x</a:t>
              </a:r>
              <a:endParaRPr lang="en-US" sz="1100">
                <a:solidFill>
                  <a:srgbClr val="000000"/>
                </a:solidFill>
                <a:effectLst/>
                <a:latin typeface="Calibri" panose="020F0502020204030204" pitchFamily="34" charset="0"/>
                <a:ea typeface="Calibri" panose="020F0502020204030204" pitchFamily="34" charset="0"/>
              </a:endParaRPr>
            </a:p>
          </p:txBody>
        </p:sp>
        <p:sp>
          <p:nvSpPr>
            <p:cNvPr id="26" name="Rectangle 25">
              <a:extLst>
                <a:ext uri="{FF2B5EF4-FFF2-40B4-BE49-F238E27FC236}">
                  <a16:creationId xmlns:a16="http://schemas.microsoft.com/office/drawing/2014/main" id="{649CE276-B169-48FE-A2A4-FCCA780473DE}"/>
                </a:ext>
              </a:extLst>
            </p:cNvPr>
            <p:cNvSpPr/>
            <p:nvPr/>
          </p:nvSpPr>
          <p:spPr>
            <a:xfrm>
              <a:off x="615440" y="183837"/>
              <a:ext cx="414568" cy="125489"/>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Before</a:t>
              </a:r>
              <a:endParaRPr lang="en-US" sz="1100">
                <a:solidFill>
                  <a:srgbClr val="000000"/>
                </a:solidFill>
                <a:effectLst/>
                <a:latin typeface="Calibri" panose="020F0502020204030204" pitchFamily="34" charset="0"/>
                <a:ea typeface="Calibri" panose="020F0502020204030204" pitchFamily="34" charset="0"/>
              </a:endParaRPr>
            </a:p>
          </p:txBody>
        </p:sp>
        <p:sp>
          <p:nvSpPr>
            <p:cNvPr id="27" name="Rectangle 26">
              <a:extLst>
                <a:ext uri="{FF2B5EF4-FFF2-40B4-BE49-F238E27FC236}">
                  <a16:creationId xmlns:a16="http://schemas.microsoft.com/office/drawing/2014/main" id="{ECB47EC8-6982-4896-9C65-90575D1A5E97}"/>
                </a:ext>
              </a:extLst>
            </p:cNvPr>
            <p:cNvSpPr/>
            <p:nvPr/>
          </p:nvSpPr>
          <p:spPr>
            <a:xfrm>
              <a:off x="615440" y="309029"/>
              <a:ext cx="525537"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collision</a:t>
              </a:r>
              <a:endParaRPr lang="en-US" sz="1100">
                <a:solidFill>
                  <a:srgbClr val="000000"/>
                </a:solidFill>
                <a:effectLst/>
                <a:latin typeface="Calibri" panose="020F0502020204030204" pitchFamily="34" charset="0"/>
                <a:ea typeface="Calibri" panose="020F0502020204030204" pitchFamily="34" charset="0"/>
              </a:endParaRPr>
            </a:p>
          </p:txBody>
        </p:sp>
        <p:sp>
          <p:nvSpPr>
            <p:cNvPr id="28" name="Rectangle 27">
              <a:extLst>
                <a:ext uri="{FF2B5EF4-FFF2-40B4-BE49-F238E27FC236}">
                  <a16:creationId xmlns:a16="http://schemas.microsoft.com/office/drawing/2014/main" id="{07C455E1-43BF-40D2-85AF-ECC996FBACF3}"/>
                </a:ext>
              </a:extLst>
            </p:cNvPr>
            <p:cNvSpPr/>
            <p:nvPr/>
          </p:nvSpPr>
          <p:spPr>
            <a:xfrm>
              <a:off x="1294140" y="989743"/>
              <a:ext cx="307476"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After</a:t>
              </a:r>
              <a:endParaRPr lang="en-US" sz="1100">
                <a:solidFill>
                  <a:srgbClr val="000000"/>
                </a:solidFill>
                <a:effectLst/>
                <a:latin typeface="Calibri" panose="020F0502020204030204" pitchFamily="34" charset="0"/>
                <a:ea typeface="Calibri" panose="020F0502020204030204" pitchFamily="34" charset="0"/>
              </a:endParaRPr>
            </a:p>
          </p:txBody>
        </p:sp>
        <p:sp>
          <p:nvSpPr>
            <p:cNvPr id="29" name="Rectangle 28">
              <a:extLst>
                <a:ext uri="{FF2B5EF4-FFF2-40B4-BE49-F238E27FC236}">
                  <a16:creationId xmlns:a16="http://schemas.microsoft.com/office/drawing/2014/main" id="{EDA75A04-1D9C-4AD0-8CEA-65AC37B50F27}"/>
                </a:ext>
              </a:extLst>
            </p:cNvPr>
            <p:cNvSpPr/>
            <p:nvPr/>
          </p:nvSpPr>
          <p:spPr>
            <a:xfrm>
              <a:off x="1294140" y="1114936"/>
              <a:ext cx="525537"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collision</a:t>
              </a:r>
              <a:endParaRPr lang="en-US" sz="1100">
                <a:solidFill>
                  <a:srgbClr val="000000"/>
                </a:solidFill>
                <a:effectLst/>
                <a:latin typeface="Calibri" panose="020F0502020204030204" pitchFamily="34" charset="0"/>
                <a:ea typeface="Calibri" panose="020F0502020204030204" pitchFamily="34" charset="0"/>
              </a:endParaRPr>
            </a:p>
          </p:txBody>
        </p:sp>
      </p:grpSp>
      <p:sp>
        <p:nvSpPr>
          <p:cNvPr id="30" name="Rectangle 29">
            <a:extLst>
              <a:ext uri="{FF2B5EF4-FFF2-40B4-BE49-F238E27FC236}">
                <a16:creationId xmlns:a16="http://schemas.microsoft.com/office/drawing/2014/main" id="{6D23CCCF-BE41-458E-BBAA-C0846E465094}"/>
              </a:ext>
            </a:extLst>
          </p:cNvPr>
          <p:cNvSpPr/>
          <p:nvPr/>
        </p:nvSpPr>
        <p:spPr>
          <a:xfrm>
            <a:off x="595732" y="1277032"/>
            <a:ext cx="6096000" cy="369332"/>
          </a:xfrm>
          <a:prstGeom prst="rect">
            <a:avLst/>
          </a:prstGeom>
        </p:spPr>
        <p:txBody>
          <a:bodyPr>
            <a:spAutoFit/>
          </a:bodyPr>
          <a:lstStyle/>
          <a:p>
            <a:r>
              <a:rPr lang="en-US" b="1" dirty="0">
                <a:latin typeface="Arial" panose="020B0604020202020204" pitchFamily="34" charset="0"/>
                <a:cs typeface="Arial" panose="020B0604020202020204" pitchFamily="34" charset="0"/>
              </a:rPr>
              <a:t>HOW</a:t>
            </a:r>
          </a:p>
        </p:txBody>
      </p:sp>
      <p:sp>
        <p:nvSpPr>
          <p:cNvPr id="31" name="Rectangle 30">
            <a:extLst>
              <a:ext uri="{FF2B5EF4-FFF2-40B4-BE49-F238E27FC236}">
                <a16:creationId xmlns:a16="http://schemas.microsoft.com/office/drawing/2014/main" id="{2F8B6A20-A301-4304-A953-CC1F0303BED8}"/>
              </a:ext>
            </a:extLst>
          </p:cNvPr>
          <p:cNvSpPr/>
          <p:nvPr/>
        </p:nvSpPr>
        <p:spPr>
          <a:xfrm>
            <a:off x="204609" y="1628156"/>
            <a:ext cx="5589094" cy="369332"/>
          </a:xfrm>
          <a:prstGeom prst="rect">
            <a:avLst/>
          </a:prstGeom>
        </p:spPr>
        <p:txBody>
          <a:bodyPr wrap="none">
            <a:spAutoFit/>
          </a:bodyPr>
          <a:lstStyle/>
          <a:p>
            <a:r>
              <a:rPr lang="en-US" b="1" dirty="0">
                <a:latin typeface="MinionPro-Semibold"/>
              </a:rPr>
              <a:t>Step 1 </a:t>
            </a:r>
            <a:r>
              <a:rPr lang="en-US" i="1" dirty="0">
                <a:latin typeface="MinionPro-It"/>
              </a:rPr>
              <a:t>Set up the calculation of the change in momentum</a:t>
            </a:r>
            <a:endParaRPr lang="en-US" dirty="0"/>
          </a:p>
        </p:txBody>
      </p:sp>
      <p:sp>
        <p:nvSpPr>
          <p:cNvPr id="32" name="Rectangle 31">
            <a:extLst>
              <a:ext uri="{FF2B5EF4-FFF2-40B4-BE49-F238E27FC236}">
                <a16:creationId xmlns:a16="http://schemas.microsoft.com/office/drawing/2014/main" id="{09E5D2A1-58D2-4328-9DF0-CBEF1B9D0C28}"/>
              </a:ext>
            </a:extLst>
          </p:cNvPr>
          <p:cNvSpPr/>
          <p:nvPr/>
        </p:nvSpPr>
        <p:spPr>
          <a:xfrm>
            <a:off x="557021" y="2019000"/>
            <a:ext cx="5618855" cy="646331"/>
          </a:xfrm>
          <a:prstGeom prst="rect">
            <a:avLst/>
          </a:prstGeom>
        </p:spPr>
        <p:txBody>
          <a:bodyPr wrap="square">
            <a:spAutoFit/>
          </a:bodyPr>
          <a:lstStyle/>
          <a:p>
            <a:pPr marL="285750" indent="-285750">
              <a:buFont typeface="Arial" panose="020B0604020202020204" pitchFamily="34" charset="0"/>
              <a:buChar char="•"/>
            </a:pPr>
            <a:r>
              <a:rPr lang="en-US" dirty="0">
                <a:latin typeface="MyriadPro-Regular"/>
              </a:rPr>
              <a:t>The pressure of a gas arises from the impact of its molecules on the walls.</a:t>
            </a:r>
            <a:endParaRPr lang="en-US" dirty="0"/>
          </a:p>
        </p:txBody>
      </p:sp>
      <p:sp>
        <p:nvSpPr>
          <p:cNvPr id="33" name="Rectangle 32">
            <a:extLst>
              <a:ext uri="{FF2B5EF4-FFF2-40B4-BE49-F238E27FC236}">
                <a16:creationId xmlns:a16="http://schemas.microsoft.com/office/drawing/2014/main" id="{004C26D3-06E8-4F11-8593-2EA625E0ED6E}"/>
              </a:ext>
            </a:extLst>
          </p:cNvPr>
          <p:cNvSpPr/>
          <p:nvPr/>
        </p:nvSpPr>
        <p:spPr>
          <a:xfrm>
            <a:off x="521246" y="2577571"/>
            <a:ext cx="6096000" cy="646331"/>
          </a:xfrm>
          <a:prstGeom prst="rect">
            <a:avLst/>
          </a:prstGeom>
        </p:spPr>
        <p:txBody>
          <a:bodyPr>
            <a:spAutoFit/>
          </a:bodyPr>
          <a:lstStyle/>
          <a:p>
            <a:pPr marL="285750" indent="-285750">
              <a:buFont typeface="Arial" panose="020B0604020202020204" pitchFamily="34" charset="0"/>
              <a:buChar char="•"/>
            </a:pPr>
            <a:r>
              <a:rPr lang="en-US" dirty="0">
                <a:latin typeface="MinionPro-Regular"/>
              </a:rPr>
              <a:t>The </a:t>
            </a:r>
            <a:r>
              <a:rPr lang="en-US" i="1" dirty="0">
                <a:latin typeface="MinionPro-It"/>
              </a:rPr>
              <a:t>x</a:t>
            </a:r>
            <a:r>
              <a:rPr lang="en-US" dirty="0">
                <a:latin typeface="MinionPro-Regular"/>
              </a:rPr>
              <a:t>-component of momentum changes by 2</a:t>
            </a:r>
            <a:r>
              <a:rPr lang="en-US" i="1" dirty="0">
                <a:latin typeface="MinionPro-It"/>
              </a:rPr>
              <a:t>m</a:t>
            </a:r>
            <a:r>
              <a:rPr lang="en-US" i="1" dirty="0">
                <a:latin typeface="SabonLTStd-Italic"/>
              </a:rPr>
              <a:t>v</a:t>
            </a:r>
            <a:r>
              <a:rPr lang="en-US" sz="800" i="1" dirty="0">
                <a:latin typeface="MinionPro-It"/>
              </a:rPr>
              <a:t>x </a:t>
            </a:r>
            <a:r>
              <a:rPr lang="en-US" dirty="0">
                <a:latin typeface="MinionPro-Regular"/>
              </a:rPr>
              <a:t>on each collision</a:t>
            </a:r>
            <a:endParaRPr lang="en-US" dirty="0"/>
          </a:p>
        </p:txBody>
      </p:sp>
      <p:sp>
        <p:nvSpPr>
          <p:cNvPr id="34" name="Rectangle 33">
            <a:extLst>
              <a:ext uri="{FF2B5EF4-FFF2-40B4-BE49-F238E27FC236}">
                <a16:creationId xmlns:a16="http://schemas.microsoft.com/office/drawing/2014/main" id="{185E222A-70D2-43BC-B8EE-C13FA41D403B}"/>
              </a:ext>
            </a:extLst>
          </p:cNvPr>
          <p:cNvSpPr/>
          <p:nvPr/>
        </p:nvSpPr>
        <p:spPr>
          <a:xfrm>
            <a:off x="547658" y="3120702"/>
            <a:ext cx="6096000" cy="369332"/>
          </a:xfrm>
          <a:prstGeom prst="rect">
            <a:avLst/>
          </a:prstGeom>
        </p:spPr>
        <p:txBody>
          <a:bodyPr>
            <a:spAutoFit/>
          </a:bodyPr>
          <a:lstStyle/>
          <a:p>
            <a:pPr marL="285750" indent="-285750">
              <a:buFont typeface="Arial" panose="020B0604020202020204" pitchFamily="34" charset="0"/>
              <a:buChar char="•"/>
            </a:pPr>
            <a:r>
              <a:rPr lang="en-US" dirty="0">
                <a:latin typeface="MinionPro-Regular"/>
              </a:rPr>
              <a:t>Many molecules collide with the wall in an interval </a:t>
            </a:r>
            <a:r>
              <a:rPr lang="en-US" dirty="0" err="1">
                <a:latin typeface="SymbolStd"/>
              </a:rPr>
              <a:t>Δ</a:t>
            </a:r>
            <a:r>
              <a:rPr lang="en-US" i="1" dirty="0" err="1">
                <a:latin typeface="MinionPro-It"/>
              </a:rPr>
              <a:t>t</a:t>
            </a:r>
            <a:endParaRPr lang="en-US" dirty="0"/>
          </a:p>
        </p:txBody>
      </p:sp>
      <p:sp>
        <p:nvSpPr>
          <p:cNvPr id="35" name="Rectangle 34">
            <a:extLst>
              <a:ext uri="{FF2B5EF4-FFF2-40B4-BE49-F238E27FC236}">
                <a16:creationId xmlns:a16="http://schemas.microsoft.com/office/drawing/2014/main" id="{7E6DDE3B-AB95-43DE-BC80-85BEB6CB840A}"/>
              </a:ext>
            </a:extLst>
          </p:cNvPr>
          <p:cNvSpPr/>
          <p:nvPr/>
        </p:nvSpPr>
        <p:spPr>
          <a:xfrm>
            <a:off x="557021" y="3538074"/>
            <a:ext cx="6096000" cy="923330"/>
          </a:xfrm>
          <a:prstGeom prst="rect">
            <a:avLst/>
          </a:prstGeom>
        </p:spPr>
        <p:txBody>
          <a:bodyPr>
            <a:spAutoFit/>
          </a:bodyPr>
          <a:lstStyle/>
          <a:p>
            <a:pPr marL="285750" indent="-285750">
              <a:buFont typeface="Arial" panose="020B0604020202020204" pitchFamily="34" charset="0"/>
              <a:buChar char="•"/>
            </a:pPr>
            <a:r>
              <a:rPr lang="en-US" dirty="0">
                <a:latin typeface="MinionPro-Regular"/>
              </a:rPr>
              <a:t> The total change of momentum is the product of the change in momentum of each molecule multiplied by the number of molecules that reach the wall during the interval.</a:t>
            </a:r>
            <a:endParaRPr lang="en-US" dirty="0"/>
          </a:p>
        </p:txBody>
      </p:sp>
      <p:sp>
        <p:nvSpPr>
          <p:cNvPr id="36" name="Rectangle 35">
            <a:extLst>
              <a:ext uri="{FF2B5EF4-FFF2-40B4-BE49-F238E27FC236}">
                <a16:creationId xmlns:a16="http://schemas.microsoft.com/office/drawing/2014/main" id="{95933B90-F90C-49A4-8577-77FE2F25E263}"/>
              </a:ext>
            </a:extLst>
          </p:cNvPr>
          <p:cNvSpPr/>
          <p:nvPr/>
        </p:nvSpPr>
        <p:spPr>
          <a:xfrm>
            <a:off x="213257" y="4407270"/>
            <a:ext cx="4174284" cy="369332"/>
          </a:xfrm>
          <a:prstGeom prst="rect">
            <a:avLst/>
          </a:prstGeom>
        </p:spPr>
        <p:txBody>
          <a:bodyPr wrap="none">
            <a:spAutoFit/>
          </a:bodyPr>
          <a:lstStyle/>
          <a:p>
            <a:r>
              <a:rPr lang="en-US" b="1" dirty="0">
                <a:latin typeface="MinionPro-Semibold"/>
              </a:rPr>
              <a:t>Step 2 </a:t>
            </a:r>
            <a:r>
              <a:rPr lang="en-US" i="1" dirty="0">
                <a:latin typeface="MinionPro-It"/>
              </a:rPr>
              <a:t>Calculate the change in momentum</a:t>
            </a:r>
            <a:endParaRPr lang="en-US" dirty="0"/>
          </a:p>
        </p:txBody>
      </p:sp>
      <p:grpSp>
        <p:nvGrpSpPr>
          <p:cNvPr id="37" name="Group 36">
            <a:extLst>
              <a:ext uri="{FF2B5EF4-FFF2-40B4-BE49-F238E27FC236}">
                <a16:creationId xmlns:a16="http://schemas.microsoft.com/office/drawing/2014/main" id="{9F102898-BFF5-4290-8783-818F5B0317AD}"/>
              </a:ext>
            </a:extLst>
          </p:cNvPr>
          <p:cNvGrpSpPr/>
          <p:nvPr/>
        </p:nvGrpSpPr>
        <p:grpSpPr>
          <a:xfrm>
            <a:off x="7084990" y="4420938"/>
            <a:ext cx="3674852" cy="2290591"/>
            <a:chOff x="0" y="0"/>
            <a:chExt cx="2212106" cy="1383401"/>
          </a:xfrm>
        </p:grpSpPr>
        <p:sp>
          <p:nvSpPr>
            <p:cNvPr id="38" name="Shape 2850">
              <a:extLst>
                <a:ext uri="{FF2B5EF4-FFF2-40B4-BE49-F238E27FC236}">
                  <a16:creationId xmlns:a16="http://schemas.microsoft.com/office/drawing/2014/main" id="{B0770185-E84D-439A-8B75-1BD6E97EA65D}"/>
                </a:ext>
              </a:extLst>
            </p:cNvPr>
            <p:cNvSpPr/>
            <p:nvPr/>
          </p:nvSpPr>
          <p:spPr>
            <a:xfrm>
              <a:off x="1075220" y="140734"/>
              <a:ext cx="718299" cy="745084"/>
            </a:xfrm>
            <a:custGeom>
              <a:avLst/>
              <a:gdLst/>
              <a:ahLst/>
              <a:cxnLst/>
              <a:rect l="0" t="0" r="0" b="0"/>
              <a:pathLst>
                <a:path w="718299" h="745084">
                  <a:moveTo>
                    <a:pt x="0" y="0"/>
                  </a:moveTo>
                  <a:lnTo>
                    <a:pt x="718299" y="117920"/>
                  </a:lnTo>
                  <a:lnTo>
                    <a:pt x="718299" y="745084"/>
                  </a:lnTo>
                  <a:lnTo>
                    <a:pt x="0" y="578929"/>
                  </a:lnTo>
                  <a:lnTo>
                    <a:pt x="0" y="0"/>
                  </a:lnTo>
                  <a:close/>
                </a:path>
              </a:pathLst>
            </a:custGeom>
            <a:ln w="0" cap="rnd">
              <a:miter lim="100000"/>
            </a:ln>
          </p:spPr>
          <p:style>
            <a:lnRef idx="0">
              <a:srgbClr val="000000">
                <a:alpha val="0"/>
              </a:srgbClr>
            </a:lnRef>
            <a:fillRef idx="1">
              <a:srgbClr val="E0B75A"/>
            </a:fillRef>
            <a:effectRef idx="0">
              <a:scrgbClr r="0" g="0" b="0"/>
            </a:effectRef>
            <a:fontRef idx="none"/>
          </p:style>
          <p:txBody>
            <a:bodyPr/>
            <a:lstStyle/>
            <a:p>
              <a:endParaRPr lang="en-US"/>
            </a:p>
          </p:txBody>
        </p:sp>
        <p:sp>
          <p:nvSpPr>
            <p:cNvPr id="39" name="Shape 2851">
              <a:extLst>
                <a:ext uri="{FF2B5EF4-FFF2-40B4-BE49-F238E27FC236}">
                  <a16:creationId xmlns:a16="http://schemas.microsoft.com/office/drawing/2014/main" id="{131C6A98-D42F-41C3-9FB8-C6DA02F6C6DA}"/>
                </a:ext>
              </a:extLst>
            </p:cNvPr>
            <p:cNvSpPr/>
            <p:nvPr/>
          </p:nvSpPr>
          <p:spPr>
            <a:xfrm>
              <a:off x="1072096" y="137038"/>
              <a:ext cx="362280" cy="668909"/>
            </a:xfrm>
            <a:custGeom>
              <a:avLst/>
              <a:gdLst/>
              <a:ahLst/>
              <a:cxnLst/>
              <a:rect l="0" t="0" r="0" b="0"/>
              <a:pathLst>
                <a:path w="362280" h="668909">
                  <a:moveTo>
                    <a:pt x="0" y="0"/>
                  </a:moveTo>
                  <a:lnTo>
                    <a:pt x="362280" y="59474"/>
                  </a:lnTo>
                  <a:lnTo>
                    <a:pt x="362280" y="65818"/>
                  </a:lnTo>
                  <a:lnTo>
                    <a:pt x="6261" y="7366"/>
                  </a:lnTo>
                  <a:lnTo>
                    <a:pt x="6261" y="580136"/>
                  </a:lnTo>
                  <a:lnTo>
                    <a:pt x="362280" y="662492"/>
                  </a:lnTo>
                  <a:lnTo>
                    <a:pt x="362280" y="668909"/>
                  </a:lnTo>
                  <a:lnTo>
                    <a:pt x="0" y="585102"/>
                  </a:lnTo>
                  <a:lnTo>
                    <a:pt x="0" y="0"/>
                  </a:lnTo>
                  <a:close/>
                </a:path>
              </a:pathLst>
            </a:custGeom>
            <a:ln w="0" cap="rnd">
              <a:miter lim="100000"/>
            </a:ln>
          </p:spPr>
          <p:style>
            <a:lnRef idx="0">
              <a:srgbClr val="000000">
                <a:alpha val="0"/>
              </a:srgbClr>
            </a:lnRef>
            <a:fillRef idx="1">
              <a:srgbClr val="181717"/>
            </a:fillRef>
            <a:effectRef idx="0">
              <a:scrgbClr r="0" g="0" b="0"/>
            </a:effectRef>
            <a:fontRef idx="none"/>
          </p:style>
          <p:txBody>
            <a:bodyPr/>
            <a:lstStyle/>
            <a:p>
              <a:endParaRPr lang="en-US"/>
            </a:p>
          </p:txBody>
        </p:sp>
        <p:sp>
          <p:nvSpPr>
            <p:cNvPr id="40" name="Shape 2852">
              <a:extLst>
                <a:ext uri="{FF2B5EF4-FFF2-40B4-BE49-F238E27FC236}">
                  <a16:creationId xmlns:a16="http://schemas.microsoft.com/office/drawing/2014/main" id="{F02D1CC5-3241-42DC-92E0-60912653070F}"/>
                </a:ext>
              </a:extLst>
            </p:cNvPr>
            <p:cNvSpPr/>
            <p:nvPr/>
          </p:nvSpPr>
          <p:spPr>
            <a:xfrm>
              <a:off x="1434376" y="196512"/>
              <a:ext cx="362280" cy="693242"/>
            </a:xfrm>
            <a:custGeom>
              <a:avLst/>
              <a:gdLst/>
              <a:ahLst/>
              <a:cxnLst/>
              <a:rect l="0" t="0" r="0" b="0"/>
              <a:pathLst>
                <a:path w="362280" h="693242">
                  <a:moveTo>
                    <a:pt x="0" y="0"/>
                  </a:moveTo>
                  <a:lnTo>
                    <a:pt x="362280" y="59474"/>
                  </a:lnTo>
                  <a:lnTo>
                    <a:pt x="362280" y="689305"/>
                  </a:lnTo>
                  <a:lnTo>
                    <a:pt x="362280" y="693242"/>
                  </a:lnTo>
                  <a:lnTo>
                    <a:pt x="0" y="609435"/>
                  </a:lnTo>
                  <a:lnTo>
                    <a:pt x="0" y="603017"/>
                  </a:lnTo>
                  <a:lnTo>
                    <a:pt x="356019" y="685373"/>
                  </a:lnTo>
                  <a:lnTo>
                    <a:pt x="356019" y="64795"/>
                  </a:lnTo>
                  <a:lnTo>
                    <a:pt x="0" y="6344"/>
                  </a:lnTo>
                  <a:lnTo>
                    <a:pt x="0" y="0"/>
                  </a:lnTo>
                  <a:close/>
                </a:path>
              </a:pathLst>
            </a:custGeom>
            <a:ln w="0" cap="rnd">
              <a:miter lim="100000"/>
            </a:ln>
          </p:spPr>
          <p:style>
            <a:lnRef idx="0">
              <a:srgbClr val="000000">
                <a:alpha val="0"/>
              </a:srgbClr>
            </a:lnRef>
            <a:fillRef idx="1">
              <a:srgbClr val="181717"/>
            </a:fillRef>
            <a:effectRef idx="0">
              <a:scrgbClr r="0" g="0" b="0"/>
            </a:effectRef>
            <a:fontRef idx="none"/>
          </p:style>
          <p:txBody>
            <a:bodyPr/>
            <a:lstStyle/>
            <a:p>
              <a:endParaRPr lang="en-US"/>
            </a:p>
          </p:txBody>
        </p:sp>
        <p:sp>
          <p:nvSpPr>
            <p:cNvPr id="41" name="Shape 2853">
              <a:extLst>
                <a:ext uri="{FF2B5EF4-FFF2-40B4-BE49-F238E27FC236}">
                  <a16:creationId xmlns:a16="http://schemas.microsoft.com/office/drawing/2014/main" id="{31C624E2-5978-406D-BE64-8C45F894C5F2}"/>
                </a:ext>
              </a:extLst>
            </p:cNvPr>
            <p:cNvSpPr/>
            <p:nvPr/>
          </p:nvSpPr>
          <p:spPr>
            <a:xfrm>
              <a:off x="0" y="250100"/>
              <a:ext cx="539178" cy="741572"/>
            </a:xfrm>
            <a:custGeom>
              <a:avLst/>
              <a:gdLst/>
              <a:ahLst/>
              <a:cxnLst/>
              <a:rect l="0" t="0" r="0" b="0"/>
              <a:pathLst>
                <a:path w="539178" h="741572">
                  <a:moveTo>
                    <a:pt x="539178" y="0"/>
                  </a:moveTo>
                  <a:lnTo>
                    <a:pt x="539178" y="6394"/>
                  </a:lnTo>
                  <a:lnTo>
                    <a:pt x="6261" y="118307"/>
                  </a:lnTo>
                  <a:lnTo>
                    <a:pt x="6261" y="733549"/>
                  </a:lnTo>
                  <a:lnTo>
                    <a:pt x="539178" y="600337"/>
                  </a:lnTo>
                  <a:lnTo>
                    <a:pt x="539178" y="606797"/>
                  </a:lnTo>
                  <a:lnTo>
                    <a:pt x="3886" y="740620"/>
                  </a:lnTo>
                  <a:lnTo>
                    <a:pt x="0" y="741572"/>
                  </a:lnTo>
                  <a:lnTo>
                    <a:pt x="0" y="113227"/>
                  </a:lnTo>
                  <a:lnTo>
                    <a:pt x="539178" y="0"/>
                  </a:lnTo>
                  <a:close/>
                </a:path>
              </a:pathLst>
            </a:custGeom>
            <a:ln w="0" cap="rnd">
              <a:miter lim="100000"/>
            </a:ln>
          </p:spPr>
          <p:style>
            <a:lnRef idx="0">
              <a:srgbClr val="000000">
                <a:alpha val="0"/>
              </a:srgbClr>
            </a:lnRef>
            <a:fillRef idx="1">
              <a:srgbClr val="181717"/>
            </a:fillRef>
            <a:effectRef idx="0">
              <a:scrgbClr r="0" g="0" b="0"/>
            </a:effectRef>
            <a:fontRef idx="none"/>
          </p:style>
          <p:txBody>
            <a:bodyPr/>
            <a:lstStyle/>
            <a:p>
              <a:endParaRPr lang="en-US"/>
            </a:p>
          </p:txBody>
        </p:sp>
        <p:sp>
          <p:nvSpPr>
            <p:cNvPr id="42" name="Shape 2854">
              <a:extLst>
                <a:ext uri="{FF2B5EF4-FFF2-40B4-BE49-F238E27FC236}">
                  <a16:creationId xmlns:a16="http://schemas.microsoft.com/office/drawing/2014/main" id="{7B33D044-8DDA-431D-974D-D3DF3536E154}"/>
                </a:ext>
              </a:extLst>
            </p:cNvPr>
            <p:cNvSpPr/>
            <p:nvPr/>
          </p:nvSpPr>
          <p:spPr>
            <a:xfrm>
              <a:off x="539178" y="136873"/>
              <a:ext cx="539179" cy="720023"/>
            </a:xfrm>
            <a:custGeom>
              <a:avLst/>
              <a:gdLst/>
              <a:ahLst/>
              <a:cxnLst/>
              <a:rect l="0" t="0" r="0" b="0"/>
              <a:pathLst>
                <a:path w="539179" h="720023">
                  <a:moveTo>
                    <a:pt x="539179" y="0"/>
                  </a:moveTo>
                  <a:lnTo>
                    <a:pt x="539179" y="585229"/>
                  </a:lnTo>
                  <a:lnTo>
                    <a:pt x="0" y="720023"/>
                  </a:lnTo>
                  <a:lnTo>
                    <a:pt x="0" y="713564"/>
                  </a:lnTo>
                  <a:lnTo>
                    <a:pt x="532918" y="580352"/>
                  </a:lnTo>
                  <a:lnTo>
                    <a:pt x="532918" y="7709"/>
                  </a:lnTo>
                  <a:lnTo>
                    <a:pt x="0" y="119621"/>
                  </a:lnTo>
                  <a:lnTo>
                    <a:pt x="0" y="113227"/>
                  </a:lnTo>
                  <a:lnTo>
                    <a:pt x="539179" y="0"/>
                  </a:lnTo>
                  <a:close/>
                </a:path>
              </a:pathLst>
            </a:custGeom>
            <a:ln w="0" cap="rnd">
              <a:miter lim="100000"/>
            </a:ln>
          </p:spPr>
          <p:style>
            <a:lnRef idx="0">
              <a:srgbClr val="000000">
                <a:alpha val="0"/>
              </a:srgbClr>
            </a:lnRef>
            <a:fillRef idx="1">
              <a:srgbClr val="181717"/>
            </a:fillRef>
            <a:effectRef idx="0">
              <a:scrgbClr r="0" g="0" b="0"/>
            </a:effectRef>
            <a:fontRef idx="none"/>
          </p:style>
          <p:txBody>
            <a:bodyPr/>
            <a:lstStyle/>
            <a:p>
              <a:endParaRPr lang="en-US"/>
            </a:p>
          </p:txBody>
        </p:sp>
        <p:sp>
          <p:nvSpPr>
            <p:cNvPr id="43" name="Shape 2855">
              <a:extLst>
                <a:ext uri="{FF2B5EF4-FFF2-40B4-BE49-F238E27FC236}">
                  <a16:creationId xmlns:a16="http://schemas.microsoft.com/office/drawing/2014/main" id="{9910DBE0-5FBD-4658-AB4A-CE2D40431B7C}"/>
                </a:ext>
              </a:extLst>
            </p:cNvPr>
            <p:cNvSpPr/>
            <p:nvPr/>
          </p:nvSpPr>
          <p:spPr>
            <a:xfrm>
              <a:off x="3137" y="365867"/>
              <a:ext cx="460985" cy="997039"/>
            </a:xfrm>
            <a:custGeom>
              <a:avLst/>
              <a:gdLst/>
              <a:ahLst/>
              <a:cxnLst/>
              <a:rect l="0" t="0" r="0" b="0"/>
              <a:pathLst>
                <a:path w="460985" h="997039">
                  <a:moveTo>
                    <a:pt x="460985" y="997039"/>
                  </a:moveTo>
                  <a:lnTo>
                    <a:pt x="0" y="621805"/>
                  </a:lnTo>
                  <a:lnTo>
                    <a:pt x="0" y="0"/>
                  </a:lnTo>
                  <a:lnTo>
                    <a:pt x="460985" y="268034"/>
                  </a:lnTo>
                  <a:lnTo>
                    <a:pt x="460985" y="997039"/>
                  </a:lnTo>
                  <a:close/>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44" name="Shape 2856">
              <a:extLst>
                <a:ext uri="{FF2B5EF4-FFF2-40B4-BE49-F238E27FC236}">
                  <a16:creationId xmlns:a16="http://schemas.microsoft.com/office/drawing/2014/main" id="{0C57D7D8-B19F-47E9-BA1F-2DB69DE5D170}"/>
                </a:ext>
              </a:extLst>
            </p:cNvPr>
            <p:cNvSpPr/>
            <p:nvPr/>
          </p:nvSpPr>
          <p:spPr>
            <a:xfrm>
              <a:off x="542773" y="144582"/>
              <a:ext cx="529324" cy="278028"/>
            </a:xfrm>
            <a:custGeom>
              <a:avLst/>
              <a:gdLst/>
              <a:ahLst/>
              <a:cxnLst/>
              <a:rect l="0" t="0" r="0" b="0"/>
              <a:pathLst>
                <a:path w="529324" h="278028">
                  <a:moveTo>
                    <a:pt x="529324" y="0"/>
                  </a:moveTo>
                  <a:lnTo>
                    <a:pt x="529324" y="278028"/>
                  </a:lnTo>
                  <a:lnTo>
                    <a:pt x="0" y="111163"/>
                  </a:lnTo>
                  <a:lnTo>
                    <a:pt x="529324" y="0"/>
                  </a:lnTo>
                  <a:close/>
                </a:path>
              </a:pathLst>
            </a:custGeom>
            <a:ln w="0" cap="rnd">
              <a:miter lim="100000"/>
            </a:ln>
          </p:spPr>
          <p:style>
            <a:lnRef idx="0">
              <a:srgbClr val="000000">
                <a:alpha val="0"/>
              </a:srgbClr>
            </a:lnRef>
            <a:fillRef idx="1">
              <a:srgbClr val="A5B593"/>
            </a:fillRef>
            <a:effectRef idx="0">
              <a:scrgbClr r="0" g="0" b="0"/>
            </a:effectRef>
            <a:fontRef idx="none"/>
          </p:style>
          <p:txBody>
            <a:bodyPr/>
            <a:lstStyle/>
            <a:p>
              <a:endParaRPr lang="en-US"/>
            </a:p>
          </p:txBody>
        </p:sp>
        <p:sp>
          <p:nvSpPr>
            <p:cNvPr id="45" name="Shape 2857">
              <a:extLst>
                <a:ext uri="{FF2B5EF4-FFF2-40B4-BE49-F238E27FC236}">
                  <a16:creationId xmlns:a16="http://schemas.microsoft.com/office/drawing/2014/main" id="{A9C92C74-EC44-4C2D-B1E9-E76E8F0BEAEC}"/>
                </a:ext>
              </a:extLst>
            </p:cNvPr>
            <p:cNvSpPr/>
            <p:nvPr/>
          </p:nvSpPr>
          <p:spPr>
            <a:xfrm>
              <a:off x="1078345" y="144404"/>
              <a:ext cx="708063" cy="299136"/>
            </a:xfrm>
            <a:custGeom>
              <a:avLst/>
              <a:gdLst/>
              <a:ahLst/>
              <a:cxnLst/>
              <a:rect l="0" t="0" r="0" b="0"/>
              <a:pathLst>
                <a:path w="708063" h="299136">
                  <a:moveTo>
                    <a:pt x="0" y="0"/>
                  </a:moveTo>
                  <a:lnTo>
                    <a:pt x="708063" y="116256"/>
                  </a:lnTo>
                  <a:lnTo>
                    <a:pt x="60147" y="299136"/>
                  </a:lnTo>
                  <a:lnTo>
                    <a:pt x="0" y="280187"/>
                  </a:lnTo>
                  <a:lnTo>
                    <a:pt x="0" y="0"/>
                  </a:lnTo>
                  <a:close/>
                </a:path>
              </a:pathLst>
            </a:custGeom>
            <a:ln w="0" cap="rnd">
              <a:miter lim="100000"/>
            </a:ln>
          </p:spPr>
          <p:style>
            <a:lnRef idx="0">
              <a:srgbClr val="000000">
                <a:alpha val="0"/>
              </a:srgbClr>
            </a:lnRef>
            <a:fillRef idx="1">
              <a:srgbClr val="9EA56C"/>
            </a:fillRef>
            <a:effectRef idx="0">
              <a:scrgbClr r="0" g="0" b="0"/>
            </a:effectRef>
            <a:fontRef idx="none"/>
          </p:style>
          <p:txBody>
            <a:bodyPr/>
            <a:lstStyle/>
            <a:p>
              <a:endParaRPr lang="en-US"/>
            </a:p>
          </p:txBody>
        </p:sp>
        <p:sp>
          <p:nvSpPr>
            <p:cNvPr id="46" name="Shape 2858">
              <a:extLst>
                <a:ext uri="{FF2B5EF4-FFF2-40B4-BE49-F238E27FC236}">
                  <a16:creationId xmlns:a16="http://schemas.microsoft.com/office/drawing/2014/main" id="{3E8A9AD9-96F7-43B8-A7ED-47F2400898A3}"/>
                </a:ext>
              </a:extLst>
            </p:cNvPr>
            <p:cNvSpPr/>
            <p:nvPr/>
          </p:nvSpPr>
          <p:spPr>
            <a:xfrm>
              <a:off x="1078357" y="141242"/>
              <a:ext cx="715163" cy="119418"/>
            </a:xfrm>
            <a:custGeom>
              <a:avLst/>
              <a:gdLst/>
              <a:ahLst/>
              <a:cxnLst/>
              <a:rect l="0" t="0" r="0" b="0"/>
              <a:pathLst>
                <a:path w="715163" h="119418">
                  <a:moveTo>
                    <a:pt x="0" y="0"/>
                  </a:moveTo>
                  <a:lnTo>
                    <a:pt x="715163" y="117412"/>
                  </a:lnTo>
                  <a:lnTo>
                    <a:pt x="708051" y="119418"/>
                  </a:lnTo>
                  <a:lnTo>
                    <a:pt x="0" y="3162"/>
                  </a:lnTo>
                  <a:lnTo>
                    <a:pt x="0" y="0"/>
                  </a:lnTo>
                  <a:close/>
                </a:path>
              </a:pathLst>
            </a:custGeom>
            <a:ln w="0" cap="rnd">
              <a:miter lim="100000"/>
            </a:ln>
          </p:spPr>
          <p:style>
            <a:lnRef idx="0">
              <a:srgbClr val="000000">
                <a:alpha val="0"/>
              </a:srgbClr>
            </a:lnRef>
            <a:fillRef idx="1">
              <a:srgbClr val="757A4F"/>
            </a:fillRef>
            <a:effectRef idx="0">
              <a:scrgbClr r="0" g="0" b="0"/>
            </a:effectRef>
            <a:fontRef idx="none"/>
          </p:style>
          <p:txBody>
            <a:bodyPr/>
            <a:lstStyle/>
            <a:p>
              <a:endParaRPr lang="en-US"/>
            </a:p>
          </p:txBody>
        </p:sp>
        <p:sp>
          <p:nvSpPr>
            <p:cNvPr id="47" name="Shape 2859">
              <a:extLst>
                <a:ext uri="{FF2B5EF4-FFF2-40B4-BE49-F238E27FC236}">
                  <a16:creationId xmlns:a16="http://schemas.microsoft.com/office/drawing/2014/main" id="{A1EA21B4-BC4F-4339-9ED3-34BCCFB62C57}"/>
                </a:ext>
              </a:extLst>
            </p:cNvPr>
            <p:cNvSpPr/>
            <p:nvPr/>
          </p:nvSpPr>
          <p:spPr>
            <a:xfrm>
              <a:off x="536689" y="141381"/>
              <a:ext cx="535407" cy="114363"/>
            </a:xfrm>
            <a:custGeom>
              <a:avLst/>
              <a:gdLst/>
              <a:ahLst/>
              <a:cxnLst/>
              <a:rect l="0" t="0" r="0" b="0"/>
              <a:pathLst>
                <a:path w="535407" h="114363">
                  <a:moveTo>
                    <a:pt x="535407" y="0"/>
                  </a:moveTo>
                  <a:lnTo>
                    <a:pt x="535407" y="3213"/>
                  </a:lnTo>
                  <a:lnTo>
                    <a:pt x="6096" y="114363"/>
                  </a:lnTo>
                  <a:lnTo>
                    <a:pt x="0" y="112446"/>
                  </a:lnTo>
                  <a:lnTo>
                    <a:pt x="535407" y="0"/>
                  </a:lnTo>
                  <a:close/>
                </a:path>
              </a:pathLst>
            </a:custGeom>
            <a:ln w="0" cap="rnd">
              <a:miter lim="100000"/>
            </a:ln>
          </p:spPr>
          <p:style>
            <a:lnRef idx="0">
              <a:srgbClr val="000000">
                <a:alpha val="0"/>
              </a:srgbClr>
            </a:lnRef>
            <a:fillRef idx="1">
              <a:srgbClr val="79846B"/>
            </a:fillRef>
            <a:effectRef idx="0">
              <a:scrgbClr r="0" g="0" b="0"/>
            </a:effectRef>
            <a:fontRef idx="none"/>
          </p:style>
          <p:txBody>
            <a:bodyPr/>
            <a:lstStyle/>
            <a:p>
              <a:endParaRPr lang="en-US"/>
            </a:p>
          </p:txBody>
        </p:sp>
        <p:sp>
          <p:nvSpPr>
            <p:cNvPr id="48" name="Shape 2860">
              <a:extLst>
                <a:ext uri="{FF2B5EF4-FFF2-40B4-BE49-F238E27FC236}">
                  <a16:creationId xmlns:a16="http://schemas.microsoft.com/office/drawing/2014/main" id="{A83CEB3E-9067-4019-BEE3-850908DCB7B8}"/>
                </a:ext>
              </a:extLst>
            </p:cNvPr>
            <p:cNvSpPr/>
            <p:nvPr/>
          </p:nvSpPr>
          <p:spPr>
            <a:xfrm>
              <a:off x="1072096" y="140734"/>
              <a:ext cx="3124" cy="282880"/>
            </a:xfrm>
            <a:custGeom>
              <a:avLst/>
              <a:gdLst/>
              <a:ahLst/>
              <a:cxnLst/>
              <a:rect l="0" t="0" r="0" b="0"/>
              <a:pathLst>
                <a:path w="3124" h="282880">
                  <a:moveTo>
                    <a:pt x="3124" y="0"/>
                  </a:moveTo>
                  <a:lnTo>
                    <a:pt x="3124" y="282880"/>
                  </a:lnTo>
                  <a:lnTo>
                    <a:pt x="0" y="281889"/>
                  </a:lnTo>
                  <a:lnTo>
                    <a:pt x="0" y="660"/>
                  </a:lnTo>
                  <a:lnTo>
                    <a:pt x="3124" y="0"/>
                  </a:lnTo>
                  <a:close/>
                </a:path>
              </a:pathLst>
            </a:custGeom>
            <a:ln w="0" cap="rnd">
              <a:miter lim="100000"/>
            </a:ln>
          </p:spPr>
          <p:style>
            <a:lnRef idx="0">
              <a:srgbClr val="000000">
                <a:alpha val="0"/>
              </a:srgbClr>
            </a:lnRef>
            <a:fillRef idx="1">
              <a:srgbClr val="79846B"/>
            </a:fillRef>
            <a:effectRef idx="0">
              <a:scrgbClr r="0" g="0" b="0"/>
            </a:effectRef>
            <a:fontRef idx="none"/>
          </p:style>
          <p:txBody>
            <a:bodyPr/>
            <a:lstStyle/>
            <a:p>
              <a:endParaRPr lang="en-US"/>
            </a:p>
          </p:txBody>
        </p:sp>
        <p:sp>
          <p:nvSpPr>
            <p:cNvPr id="49" name="Shape 2861">
              <a:extLst>
                <a:ext uri="{FF2B5EF4-FFF2-40B4-BE49-F238E27FC236}">
                  <a16:creationId xmlns:a16="http://schemas.microsoft.com/office/drawing/2014/main" id="{DC04FAF8-D95F-4242-A033-90590545CA75}"/>
                </a:ext>
              </a:extLst>
            </p:cNvPr>
            <p:cNvSpPr/>
            <p:nvPr/>
          </p:nvSpPr>
          <p:spPr>
            <a:xfrm>
              <a:off x="1075220" y="140721"/>
              <a:ext cx="3124" cy="283858"/>
            </a:xfrm>
            <a:custGeom>
              <a:avLst/>
              <a:gdLst/>
              <a:ahLst/>
              <a:cxnLst/>
              <a:rect l="0" t="0" r="0" b="0"/>
              <a:pathLst>
                <a:path w="3124" h="283858">
                  <a:moveTo>
                    <a:pt x="0" y="0"/>
                  </a:moveTo>
                  <a:lnTo>
                    <a:pt x="3124" y="521"/>
                  </a:lnTo>
                  <a:lnTo>
                    <a:pt x="3124" y="283858"/>
                  </a:lnTo>
                  <a:lnTo>
                    <a:pt x="0" y="282880"/>
                  </a:lnTo>
                  <a:lnTo>
                    <a:pt x="0" y="0"/>
                  </a:lnTo>
                  <a:close/>
                </a:path>
              </a:pathLst>
            </a:custGeom>
            <a:ln w="0" cap="rnd">
              <a:miter lim="100000"/>
            </a:ln>
          </p:spPr>
          <p:style>
            <a:lnRef idx="0">
              <a:srgbClr val="000000">
                <a:alpha val="0"/>
              </a:srgbClr>
            </a:lnRef>
            <a:fillRef idx="1">
              <a:srgbClr val="757A4F"/>
            </a:fillRef>
            <a:effectRef idx="0">
              <a:scrgbClr r="0" g="0" b="0"/>
            </a:effectRef>
            <a:fontRef idx="none"/>
          </p:style>
          <p:txBody>
            <a:bodyPr/>
            <a:lstStyle/>
            <a:p>
              <a:endParaRPr lang="en-US"/>
            </a:p>
          </p:txBody>
        </p:sp>
        <p:sp>
          <p:nvSpPr>
            <p:cNvPr id="50" name="Shape 121874">
              <a:extLst>
                <a:ext uri="{FF2B5EF4-FFF2-40B4-BE49-F238E27FC236}">
                  <a16:creationId xmlns:a16="http://schemas.microsoft.com/office/drawing/2014/main" id="{32C0B219-16EF-401F-AAF4-9E3E868D0883}"/>
                </a:ext>
              </a:extLst>
            </p:cNvPr>
            <p:cNvSpPr/>
            <p:nvPr/>
          </p:nvSpPr>
          <p:spPr>
            <a:xfrm>
              <a:off x="1200747" y="751819"/>
              <a:ext cx="9144" cy="257302"/>
            </a:xfrm>
            <a:custGeom>
              <a:avLst/>
              <a:gdLst/>
              <a:ahLst/>
              <a:cxnLst/>
              <a:rect l="0" t="0" r="0" b="0"/>
              <a:pathLst>
                <a:path w="9144" h="257302">
                  <a:moveTo>
                    <a:pt x="0" y="0"/>
                  </a:moveTo>
                  <a:lnTo>
                    <a:pt x="9144" y="0"/>
                  </a:lnTo>
                  <a:lnTo>
                    <a:pt x="9144" y="257302"/>
                  </a:lnTo>
                  <a:lnTo>
                    <a:pt x="0" y="257302"/>
                  </a:lnTo>
                  <a:lnTo>
                    <a:pt x="0" y="0"/>
                  </a:lnTo>
                </a:path>
              </a:pathLst>
            </a:custGeom>
            <a:ln w="0" cap="rnd">
              <a:miter lim="100000"/>
            </a:ln>
          </p:spPr>
          <p:style>
            <a:lnRef idx="0">
              <a:srgbClr val="000000">
                <a:alpha val="0"/>
              </a:srgbClr>
            </a:lnRef>
            <a:fillRef idx="1">
              <a:srgbClr val="181717"/>
            </a:fillRef>
            <a:effectRef idx="0">
              <a:scrgbClr r="0" g="0" b="0"/>
            </a:effectRef>
            <a:fontRef idx="none"/>
          </p:style>
          <p:txBody>
            <a:bodyPr/>
            <a:lstStyle/>
            <a:p>
              <a:endParaRPr lang="en-US"/>
            </a:p>
          </p:txBody>
        </p:sp>
        <p:sp>
          <p:nvSpPr>
            <p:cNvPr id="51" name="Shape 2863">
              <a:extLst>
                <a:ext uri="{FF2B5EF4-FFF2-40B4-BE49-F238E27FC236}">
                  <a16:creationId xmlns:a16="http://schemas.microsoft.com/office/drawing/2014/main" id="{C8894D62-845D-467B-8416-B7C3780AE2E4}"/>
                </a:ext>
              </a:extLst>
            </p:cNvPr>
            <p:cNvSpPr/>
            <p:nvPr/>
          </p:nvSpPr>
          <p:spPr>
            <a:xfrm>
              <a:off x="689293" y="600461"/>
              <a:ext cx="532828" cy="155956"/>
            </a:xfrm>
            <a:custGeom>
              <a:avLst/>
              <a:gdLst/>
              <a:ahLst/>
              <a:cxnLst/>
              <a:rect l="0" t="0" r="0" b="0"/>
              <a:pathLst>
                <a:path w="532828" h="155956">
                  <a:moveTo>
                    <a:pt x="531127" y="0"/>
                  </a:moveTo>
                  <a:lnTo>
                    <a:pt x="532828" y="6032"/>
                  </a:lnTo>
                  <a:lnTo>
                    <a:pt x="1702" y="155956"/>
                  </a:lnTo>
                  <a:lnTo>
                    <a:pt x="0" y="149936"/>
                  </a:lnTo>
                  <a:lnTo>
                    <a:pt x="531127" y="0"/>
                  </a:lnTo>
                  <a:close/>
                </a:path>
              </a:pathLst>
            </a:custGeom>
            <a:ln w="0" cap="rnd">
              <a:miter lim="100000"/>
            </a:ln>
          </p:spPr>
          <p:style>
            <a:lnRef idx="0">
              <a:srgbClr val="000000">
                <a:alpha val="0"/>
              </a:srgbClr>
            </a:lnRef>
            <a:fillRef idx="1">
              <a:srgbClr val="181717"/>
            </a:fillRef>
            <a:effectRef idx="0">
              <a:scrgbClr r="0" g="0" b="0"/>
            </a:effectRef>
            <a:fontRef idx="none"/>
          </p:style>
          <p:txBody>
            <a:bodyPr/>
            <a:lstStyle/>
            <a:p>
              <a:endParaRPr lang="en-US"/>
            </a:p>
          </p:txBody>
        </p:sp>
        <p:sp>
          <p:nvSpPr>
            <p:cNvPr id="52" name="Shape 2864">
              <a:extLst>
                <a:ext uri="{FF2B5EF4-FFF2-40B4-BE49-F238E27FC236}">
                  <a16:creationId xmlns:a16="http://schemas.microsoft.com/office/drawing/2014/main" id="{33B57ACB-8418-4E97-8331-7BA104E39BC6}"/>
                </a:ext>
              </a:extLst>
            </p:cNvPr>
            <p:cNvSpPr/>
            <p:nvPr/>
          </p:nvSpPr>
          <p:spPr>
            <a:xfrm>
              <a:off x="1198042" y="579113"/>
              <a:ext cx="59588" cy="57290"/>
            </a:xfrm>
            <a:custGeom>
              <a:avLst/>
              <a:gdLst/>
              <a:ahLst/>
              <a:cxnLst/>
              <a:rect l="0" t="0" r="0" b="0"/>
              <a:pathLst>
                <a:path w="59588" h="57290">
                  <a:moveTo>
                    <a:pt x="0" y="0"/>
                  </a:moveTo>
                  <a:cubicBezTo>
                    <a:pt x="16408" y="7747"/>
                    <a:pt x="40678" y="12586"/>
                    <a:pt x="59588" y="14097"/>
                  </a:cubicBezTo>
                  <a:cubicBezTo>
                    <a:pt x="44272" y="25286"/>
                    <a:pt x="26098" y="42101"/>
                    <a:pt x="16192" y="57290"/>
                  </a:cubicBezTo>
                  <a:lnTo>
                    <a:pt x="18466" y="25705"/>
                  </a:lnTo>
                  <a:lnTo>
                    <a:pt x="0" y="0"/>
                  </a:lnTo>
                  <a:close/>
                </a:path>
              </a:pathLst>
            </a:custGeom>
            <a:ln w="0" cap="rnd">
              <a:miter lim="100000"/>
            </a:ln>
          </p:spPr>
          <p:style>
            <a:lnRef idx="0">
              <a:srgbClr val="000000">
                <a:alpha val="0"/>
              </a:srgbClr>
            </a:lnRef>
            <a:fillRef idx="1">
              <a:srgbClr val="181717"/>
            </a:fillRef>
            <a:effectRef idx="0">
              <a:scrgbClr r="0" g="0" b="0"/>
            </a:effectRef>
            <a:fontRef idx="none"/>
          </p:style>
          <p:txBody>
            <a:bodyPr/>
            <a:lstStyle/>
            <a:p>
              <a:endParaRPr lang="en-US"/>
            </a:p>
          </p:txBody>
        </p:sp>
        <p:sp>
          <p:nvSpPr>
            <p:cNvPr id="53" name="Shape 2865">
              <a:extLst>
                <a:ext uri="{FF2B5EF4-FFF2-40B4-BE49-F238E27FC236}">
                  <a16:creationId xmlns:a16="http://schemas.microsoft.com/office/drawing/2014/main" id="{749B5625-7D64-47A9-BFBA-E5C191D989D9}"/>
                </a:ext>
              </a:extLst>
            </p:cNvPr>
            <p:cNvSpPr/>
            <p:nvPr/>
          </p:nvSpPr>
          <p:spPr>
            <a:xfrm>
              <a:off x="1229691" y="613479"/>
              <a:ext cx="434505" cy="128168"/>
            </a:xfrm>
            <a:custGeom>
              <a:avLst/>
              <a:gdLst/>
              <a:ahLst/>
              <a:cxnLst/>
              <a:rect l="0" t="0" r="0" b="0"/>
              <a:pathLst>
                <a:path w="434505" h="128168">
                  <a:moveTo>
                    <a:pt x="432803" y="0"/>
                  </a:moveTo>
                  <a:lnTo>
                    <a:pt x="434505" y="6020"/>
                  </a:lnTo>
                  <a:lnTo>
                    <a:pt x="1702" y="128168"/>
                  </a:lnTo>
                  <a:lnTo>
                    <a:pt x="0" y="122149"/>
                  </a:lnTo>
                  <a:lnTo>
                    <a:pt x="432803" y="0"/>
                  </a:lnTo>
                  <a:close/>
                </a:path>
              </a:pathLst>
            </a:custGeom>
            <a:ln w="0" cap="rnd">
              <a:miter lim="100000"/>
            </a:ln>
          </p:spPr>
          <p:style>
            <a:lnRef idx="0">
              <a:srgbClr val="000000">
                <a:alpha val="0"/>
              </a:srgbClr>
            </a:lnRef>
            <a:fillRef idx="1">
              <a:srgbClr val="181717"/>
            </a:fillRef>
            <a:effectRef idx="0">
              <a:scrgbClr r="0" g="0" b="0"/>
            </a:effectRef>
            <a:fontRef idx="none"/>
          </p:style>
          <p:txBody>
            <a:bodyPr/>
            <a:lstStyle/>
            <a:p>
              <a:endParaRPr lang="en-US"/>
            </a:p>
          </p:txBody>
        </p:sp>
        <p:sp>
          <p:nvSpPr>
            <p:cNvPr id="54" name="Shape 2866">
              <a:extLst>
                <a:ext uri="{FF2B5EF4-FFF2-40B4-BE49-F238E27FC236}">
                  <a16:creationId xmlns:a16="http://schemas.microsoft.com/office/drawing/2014/main" id="{15617CF7-2985-41CA-98F3-646B3E4E981F}"/>
                </a:ext>
              </a:extLst>
            </p:cNvPr>
            <p:cNvSpPr/>
            <p:nvPr/>
          </p:nvSpPr>
          <p:spPr>
            <a:xfrm>
              <a:off x="1640129" y="592104"/>
              <a:ext cx="59576" cy="57302"/>
            </a:xfrm>
            <a:custGeom>
              <a:avLst/>
              <a:gdLst/>
              <a:ahLst/>
              <a:cxnLst/>
              <a:rect l="0" t="0" r="0" b="0"/>
              <a:pathLst>
                <a:path w="59576" h="57302">
                  <a:moveTo>
                    <a:pt x="0" y="0"/>
                  </a:moveTo>
                  <a:cubicBezTo>
                    <a:pt x="16396" y="7760"/>
                    <a:pt x="40678" y="12598"/>
                    <a:pt x="59576" y="14110"/>
                  </a:cubicBezTo>
                  <a:cubicBezTo>
                    <a:pt x="44260" y="25298"/>
                    <a:pt x="26086" y="42113"/>
                    <a:pt x="16167" y="57302"/>
                  </a:cubicBezTo>
                  <a:lnTo>
                    <a:pt x="18453" y="25718"/>
                  </a:lnTo>
                  <a:lnTo>
                    <a:pt x="0" y="0"/>
                  </a:lnTo>
                  <a:close/>
                </a:path>
              </a:pathLst>
            </a:custGeom>
            <a:ln w="0" cap="rnd">
              <a:miter lim="100000"/>
            </a:ln>
          </p:spPr>
          <p:style>
            <a:lnRef idx="0">
              <a:srgbClr val="000000">
                <a:alpha val="0"/>
              </a:srgbClr>
            </a:lnRef>
            <a:fillRef idx="1">
              <a:srgbClr val="181717"/>
            </a:fillRef>
            <a:effectRef idx="0">
              <a:scrgbClr r="0" g="0" b="0"/>
            </a:effectRef>
            <a:fontRef idx="none"/>
          </p:style>
          <p:txBody>
            <a:bodyPr/>
            <a:lstStyle/>
            <a:p>
              <a:endParaRPr lang="en-US"/>
            </a:p>
          </p:txBody>
        </p:sp>
        <p:sp>
          <p:nvSpPr>
            <p:cNvPr id="55" name="Shape 2867">
              <a:extLst>
                <a:ext uri="{FF2B5EF4-FFF2-40B4-BE49-F238E27FC236}">
                  <a16:creationId xmlns:a16="http://schemas.microsoft.com/office/drawing/2014/main" id="{EAE29BF2-8F8A-438A-98BA-FC604E3B9D59}"/>
                </a:ext>
              </a:extLst>
            </p:cNvPr>
            <p:cNvSpPr/>
            <p:nvPr/>
          </p:nvSpPr>
          <p:spPr>
            <a:xfrm>
              <a:off x="1138492" y="737507"/>
              <a:ext cx="649580" cy="383388"/>
            </a:xfrm>
            <a:custGeom>
              <a:avLst/>
              <a:gdLst/>
              <a:ahLst/>
              <a:cxnLst/>
              <a:rect l="0" t="0" r="0" b="0"/>
              <a:pathLst>
                <a:path w="649580" h="383388">
                  <a:moveTo>
                    <a:pt x="0" y="0"/>
                  </a:moveTo>
                  <a:lnTo>
                    <a:pt x="12979" y="2997"/>
                  </a:lnTo>
                  <a:cubicBezTo>
                    <a:pt x="12192" y="6642"/>
                    <a:pt x="11773" y="10439"/>
                    <a:pt x="11773" y="14300"/>
                  </a:cubicBezTo>
                  <a:cubicBezTo>
                    <a:pt x="11773" y="42875"/>
                    <a:pt x="34099" y="66205"/>
                    <a:pt x="62256" y="67831"/>
                  </a:cubicBezTo>
                  <a:lnTo>
                    <a:pt x="62256" y="271602"/>
                  </a:lnTo>
                  <a:lnTo>
                    <a:pt x="68516" y="271602"/>
                  </a:lnTo>
                  <a:lnTo>
                    <a:pt x="68516" y="67831"/>
                  </a:lnTo>
                  <a:cubicBezTo>
                    <a:pt x="92304" y="66447"/>
                    <a:pt x="111913" y="49581"/>
                    <a:pt x="117437" y="27165"/>
                  </a:cubicBezTo>
                  <a:lnTo>
                    <a:pt x="649580" y="150279"/>
                  </a:lnTo>
                  <a:lnTo>
                    <a:pt x="0" y="383388"/>
                  </a:lnTo>
                  <a:lnTo>
                    <a:pt x="0" y="0"/>
                  </a:lnTo>
                  <a:close/>
                </a:path>
              </a:pathLst>
            </a:custGeom>
            <a:ln w="0" cap="rnd">
              <a:miter lim="100000"/>
            </a:ln>
          </p:spPr>
          <p:style>
            <a:lnRef idx="0">
              <a:srgbClr val="000000">
                <a:alpha val="0"/>
              </a:srgbClr>
            </a:lnRef>
            <a:fillRef idx="1">
              <a:srgbClr val="E8EADD"/>
            </a:fillRef>
            <a:effectRef idx="0">
              <a:scrgbClr r="0" g="0" b="0"/>
            </a:effectRef>
            <a:fontRef idx="none"/>
          </p:style>
          <p:txBody>
            <a:bodyPr/>
            <a:lstStyle/>
            <a:p>
              <a:endParaRPr lang="en-US"/>
            </a:p>
          </p:txBody>
        </p:sp>
        <p:sp>
          <p:nvSpPr>
            <p:cNvPr id="56" name="Shape 2868">
              <a:extLst>
                <a:ext uri="{FF2B5EF4-FFF2-40B4-BE49-F238E27FC236}">
                  <a16:creationId xmlns:a16="http://schemas.microsoft.com/office/drawing/2014/main" id="{E9496CE8-2AAC-4388-9E79-B019A6096F81}"/>
                </a:ext>
              </a:extLst>
            </p:cNvPr>
            <p:cNvSpPr/>
            <p:nvPr/>
          </p:nvSpPr>
          <p:spPr>
            <a:xfrm>
              <a:off x="1138505" y="260660"/>
              <a:ext cx="651891" cy="621221"/>
            </a:xfrm>
            <a:custGeom>
              <a:avLst/>
              <a:gdLst/>
              <a:ahLst/>
              <a:cxnLst/>
              <a:rect l="0" t="0" r="0" b="0"/>
              <a:pathLst>
                <a:path w="651891" h="621221">
                  <a:moveTo>
                    <a:pt x="647903" y="0"/>
                  </a:moveTo>
                  <a:lnTo>
                    <a:pt x="651891" y="660"/>
                  </a:lnTo>
                  <a:lnTo>
                    <a:pt x="651891" y="621221"/>
                  </a:lnTo>
                  <a:lnTo>
                    <a:pt x="118554" y="497853"/>
                  </a:lnTo>
                  <a:cubicBezTo>
                    <a:pt x="118821" y="495656"/>
                    <a:pt x="118973" y="493420"/>
                    <a:pt x="118973" y="491147"/>
                  </a:cubicBezTo>
                  <a:cubicBezTo>
                    <a:pt x="118973" y="485292"/>
                    <a:pt x="118033" y="479654"/>
                    <a:pt x="116294" y="474370"/>
                  </a:cubicBezTo>
                  <a:lnTo>
                    <a:pt x="519836" y="360490"/>
                  </a:lnTo>
                  <a:lnTo>
                    <a:pt x="517792" y="388747"/>
                  </a:lnTo>
                  <a:cubicBezTo>
                    <a:pt x="527710" y="373558"/>
                    <a:pt x="545884" y="356730"/>
                    <a:pt x="561200" y="345554"/>
                  </a:cubicBezTo>
                  <a:cubicBezTo>
                    <a:pt x="542303" y="344043"/>
                    <a:pt x="518020" y="339204"/>
                    <a:pt x="501624" y="331445"/>
                  </a:cubicBezTo>
                  <a:lnTo>
                    <a:pt x="518134" y="354470"/>
                  </a:lnTo>
                  <a:lnTo>
                    <a:pt x="113982" y="468528"/>
                  </a:lnTo>
                  <a:cubicBezTo>
                    <a:pt x="105461" y="450240"/>
                    <a:pt x="86906" y="437553"/>
                    <a:pt x="65367" y="437553"/>
                  </a:cubicBezTo>
                  <a:cubicBezTo>
                    <a:pt x="41821" y="437553"/>
                    <a:pt x="21831" y="452717"/>
                    <a:pt x="14630" y="473812"/>
                  </a:cubicBezTo>
                  <a:lnTo>
                    <a:pt x="0" y="470421"/>
                  </a:lnTo>
                  <a:lnTo>
                    <a:pt x="0" y="369443"/>
                  </a:lnTo>
                  <a:lnTo>
                    <a:pt x="77762" y="347485"/>
                  </a:lnTo>
                  <a:lnTo>
                    <a:pt x="75730" y="375742"/>
                  </a:lnTo>
                  <a:cubicBezTo>
                    <a:pt x="85636" y="360553"/>
                    <a:pt x="103810" y="343738"/>
                    <a:pt x="119126" y="332562"/>
                  </a:cubicBezTo>
                  <a:cubicBezTo>
                    <a:pt x="100216" y="331038"/>
                    <a:pt x="75946" y="326200"/>
                    <a:pt x="59537" y="318453"/>
                  </a:cubicBezTo>
                  <a:lnTo>
                    <a:pt x="76060" y="341465"/>
                  </a:lnTo>
                  <a:lnTo>
                    <a:pt x="0" y="362928"/>
                  </a:lnTo>
                  <a:lnTo>
                    <a:pt x="0" y="182880"/>
                  </a:lnTo>
                  <a:lnTo>
                    <a:pt x="647903" y="0"/>
                  </a:lnTo>
                  <a:close/>
                </a:path>
              </a:pathLst>
            </a:custGeom>
            <a:ln w="0" cap="rnd">
              <a:miter lim="100000"/>
            </a:ln>
          </p:spPr>
          <p:style>
            <a:lnRef idx="0">
              <a:srgbClr val="000000">
                <a:alpha val="0"/>
              </a:srgbClr>
            </a:lnRef>
            <a:fillRef idx="1">
              <a:srgbClr val="D5BF7E"/>
            </a:fillRef>
            <a:effectRef idx="0">
              <a:scrgbClr r="0" g="0" b="0"/>
            </a:effectRef>
            <a:fontRef idx="none"/>
          </p:style>
          <p:txBody>
            <a:bodyPr/>
            <a:lstStyle/>
            <a:p>
              <a:endParaRPr lang="en-US"/>
            </a:p>
          </p:txBody>
        </p:sp>
        <p:sp>
          <p:nvSpPr>
            <p:cNvPr id="57" name="Shape 2869">
              <a:extLst>
                <a:ext uri="{FF2B5EF4-FFF2-40B4-BE49-F238E27FC236}">
                  <a16:creationId xmlns:a16="http://schemas.microsoft.com/office/drawing/2014/main" id="{3A4492F4-45D2-42C7-84B0-A6482C7754B1}"/>
                </a:ext>
              </a:extLst>
            </p:cNvPr>
            <p:cNvSpPr/>
            <p:nvPr/>
          </p:nvSpPr>
          <p:spPr>
            <a:xfrm>
              <a:off x="1255929" y="761611"/>
              <a:ext cx="537591" cy="126162"/>
            </a:xfrm>
            <a:custGeom>
              <a:avLst/>
              <a:gdLst/>
              <a:ahLst/>
              <a:cxnLst/>
              <a:rect l="0" t="0" r="0" b="0"/>
              <a:pathLst>
                <a:path w="537591" h="126162">
                  <a:moveTo>
                    <a:pt x="648" y="0"/>
                  </a:moveTo>
                  <a:lnTo>
                    <a:pt x="537591" y="124206"/>
                  </a:lnTo>
                  <a:lnTo>
                    <a:pt x="532143" y="126162"/>
                  </a:lnTo>
                  <a:lnTo>
                    <a:pt x="0" y="3061"/>
                  </a:lnTo>
                  <a:cubicBezTo>
                    <a:pt x="254" y="2057"/>
                    <a:pt x="457" y="1041"/>
                    <a:pt x="648" y="0"/>
                  </a:cubicBezTo>
                  <a:close/>
                </a:path>
              </a:pathLst>
            </a:custGeom>
            <a:ln w="0" cap="rnd">
              <a:miter lim="100000"/>
            </a:ln>
          </p:spPr>
          <p:style>
            <a:lnRef idx="0">
              <a:srgbClr val="000000">
                <a:alpha val="0"/>
              </a:srgbClr>
            </a:lnRef>
            <a:fillRef idx="1">
              <a:srgbClr val="716C65"/>
            </a:fillRef>
            <a:effectRef idx="0">
              <a:scrgbClr r="0" g="0" b="0"/>
            </a:effectRef>
            <a:fontRef idx="none"/>
          </p:style>
          <p:txBody>
            <a:bodyPr/>
            <a:lstStyle/>
            <a:p>
              <a:endParaRPr lang="en-US"/>
            </a:p>
          </p:txBody>
        </p:sp>
        <p:sp>
          <p:nvSpPr>
            <p:cNvPr id="58" name="Shape 2870">
              <a:extLst>
                <a:ext uri="{FF2B5EF4-FFF2-40B4-BE49-F238E27FC236}">
                  <a16:creationId xmlns:a16="http://schemas.microsoft.com/office/drawing/2014/main" id="{1A32CA25-39E9-4ED7-AE91-137290F4B97B}"/>
                </a:ext>
              </a:extLst>
            </p:cNvPr>
            <p:cNvSpPr/>
            <p:nvPr/>
          </p:nvSpPr>
          <p:spPr>
            <a:xfrm>
              <a:off x="1138505" y="734306"/>
              <a:ext cx="13703" cy="6210"/>
            </a:xfrm>
            <a:custGeom>
              <a:avLst/>
              <a:gdLst/>
              <a:ahLst/>
              <a:cxnLst/>
              <a:rect l="0" t="0" r="0" b="0"/>
              <a:pathLst>
                <a:path w="13703" h="6210">
                  <a:moveTo>
                    <a:pt x="0" y="0"/>
                  </a:moveTo>
                  <a:lnTo>
                    <a:pt x="13703" y="3162"/>
                  </a:lnTo>
                  <a:cubicBezTo>
                    <a:pt x="13437" y="4166"/>
                    <a:pt x="13183" y="5182"/>
                    <a:pt x="12954" y="6210"/>
                  </a:cubicBezTo>
                  <a:lnTo>
                    <a:pt x="0" y="3200"/>
                  </a:lnTo>
                  <a:lnTo>
                    <a:pt x="0" y="0"/>
                  </a:lnTo>
                  <a:close/>
                </a:path>
              </a:pathLst>
            </a:custGeom>
            <a:ln w="0" cap="rnd">
              <a:miter lim="100000"/>
            </a:ln>
          </p:spPr>
          <p:style>
            <a:lnRef idx="0">
              <a:srgbClr val="000000">
                <a:alpha val="0"/>
              </a:srgbClr>
            </a:lnRef>
            <a:fillRef idx="1">
              <a:srgbClr val="716C65"/>
            </a:fillRef>
            <a:effectRef idx="0">
              <a:scrgbClr r="0" g="0" b="0"/>
            </a:effectRef>
            <a:fontRef idx="none"/>
          </p:style>
          <p:txBody>
            <a:bodyPr/>
            <a:lstStyle/>
            <a:p>
              <a:endParaRPr lang="en-US"/>
            </a:p>
          </p:txBody>
        </p:sp>
        <p:sp>
          <p:nvSpPr>
            <p:cNvPr id="59" name="Shape 2871">
              <a:extLst>
                <a:ext uri="{FF2B5EF4-FFF2-40B4-BE49-F238E27FC236}">
                  <a16:creationId xmlns:a16="http://schemas.microsoft.com/office/drawing/2014/main" id="{B2217551-7252-4520-874D-C79A5C7C6620}"/>
                </a:ext>
              </a:extLst>
            </p:cNvPr>
            <p:cNvSpPr/>
            <p:nvPr/>
          </p:nvSpPr>
          <p:spPr>
            <a:xfrm>
              <a:off x="1793520" y="258653"/>
              <a:ext cx="0" cy="627164"/>
            </a:xfrm>
            <a:custGeom>
              <a:avLst/>
              <a:gdLst/>
              <a:ahLst/>
              <a:cxnLst/>
              <a:rect l="0" t="0" r="0" b="0"/>
              <a:pathLst>
                <a:path h="627164">
                  <a:moveTo>
                    <a:pt x="0" y="627164"/>
                  </a:moveTo>
                  <a:lnTo>
                    <a:pt x="0" y="0"/>
                  </a:lnTo>
                  <a:close/>
                </a:path>
              </a:pathLst>
            </a:custGeom>
            <a:ln w="0" cap="rnd">
              <a:miter lim="100000"/>
            </a:ln>
          </p:spPr>
          <p:style>
            <a:lnRef idx="0">
              <a:srgbClr val="000000">
                <a:alpha val="0"/>
              </a:srgbClr>
            </a:lnRef>
            <a:fillRef idx="1">
              <a:srgbClr val="716C65"/>
            </a:fillRef>
            <a:effectRef idx="0">
              <a:scrgbClr r="0" g="0" b="0"/>
            </a:effectRef>
            <a:fontRef idx="none"/>
          </p:style>
          <p:txBody>
            <a:bodyPr/>
            <a:lstStyle/>
            <a:p>
              <a:endParaRPr lang="en-US"/>
            </a:p>
          </p:txBody>
        </p:sp>
        <p:sp>
          <p:nvSpPr>
            <p:cNvPr id="60" name="Shape 2872">
              <a:extLst>
                <a:ext uri="{FF2B5EF4-FFF2-40B4-BE49-F238E27FC236}">
                  <a16:creationId xmlns:a16="http://schemas.microsoft.com/office/drawing/2014/main" id="{9B1C4130-0F24-4337-B1B2-AD54B1D232A8}"/>
                </a:ext>
              </a:extLst>
            </p:cNvPr>
            <p:cNvSpPr/>
            <p:nvPr/>
          </p:nvSpPr>
          <p:spPr>
            <a:xfrm>
              <a:off x="1138505" y="731080"/>
              <a:ext cx="14630" cy="6388"/>
            </a:xfrm>
            <a:custGeom>
              <a:avLst/>
              <a:gdLst/>
              <a:ahLst/>
              <a:cxnLst/>
              <a:rect l="0" t="0" r="0" b="0"/>
              <a:pathLst>
                <a:path w="14630" h="6388">
                  <a:moveTo>
                    <a:pt x="0" y="0"/>
                  </a:moveTo>
                  <a:lnTo>
                    <a:pt x="14630" y="3378"/>
                  </a:lnTo>
                  <a:cubicBezTo>
                    <a:pt x="14300" y="4369"/>
                    <a:pt x="13982" y="5372"/>
                    <a:pt x="13703" y="6388"/>
                  </a:cubicBezTo>
                  <a:lnTo>
                    <a:pt x="0" y="3226"/>
                  </a:lnTo>
                  <a:lnTo>
                    <a:pt x="0" y="0"/>
                  </a:lnTo>
                  <a:close/>
                </a:path>
              </a:pathLst>
            </a:custGeom>
            <a:ln w="0" cap="rnd">
              <a:miter lim="100000"/>
            </a:ln>
          </p:spPr>
          <p:style>
            <a:lnRef idx="0">
              <a:srgbClr val="000000">
                <a:alpha val="0"/>
              </a:srgbClr>
            </a:lnRef>
            <a:fillRef idx="1">
              <a:srgbClr val="6A5E38"/>
            </a:fillRef>
            <a:effectRef idx="0">
              <a:scrgbClr r="0" g="0" b="0"/>
            </a:effectRef>
            <a:fontRef idx="none"/>
          </p:style>
          <p:txBody>
            <a:bodyPr/>
            <a:lstStyle/>
            <a:p>
              <a:endParaRPr lang="en-US"/>
            </a:p>
          </p:txBody>
        </p:sp>
        <p:sp>
          <p:nvSpPr>
            <p:cNvPr id="61" name="Shape 2873">
              <a:extLst>
                <a:ext uri="{FF2B5EF4-FFF2-40B4-BE49-F238E27FC236}">
                  <a16:creationId xmlns:a16="http://schemas.microsoft.com/office/drawing/2014/main" id="{C1DAF25D-2C05-4EFF-B497-4E5C20CFA6C4}"/>
                </a:ext>
              </a:extLst>
            </p:cNvPr>
            <p:cNvSpPr/>
            <p:nvPr/>
          </p:nvSpPr>
          <p:spPr>
            <a:xfrm>
              <a:off x="1256576" y="258653"/>
              <a:ext cx="536943" cy="627164"/>
            </a:xfrm>
            <a:custGeom>
              <a:avLst/>
              <a:gdLst/>
              <a:ahLst/>
              <a:cxnLst/>
              <a:rect l="0" t="0" r="0" b="0"/>
              <a:pathLst>
                <a:path w="536943" h="627164">
                  <a:moveTo>
                    <a:pt x="536943" y="0"/>
                  </a:moveTo>
                  <a:lnTo>
                    <a:pt x="536943" y="627164"/>
                  </a:lnTo>
                  <a:lnTo>
                    <a:pt x="0" y="502958"/>
                  </a:lnTo>
                  <a:cubicBezTo>
                    <a:pt x="190" y="501942"/>
                    <a:pt x="355" y="500901"/>
                    <a:pt x="483" y="499859"/>
                  </a:cubicBezTo>
                  <a:lnTo>
                    <a:pt x="533819" y="623240"/>
                  </a:lnTo>
                  <a:lnTo>
                    <a:pt x="533819" y="2654"/>
                  </a:lnTo>
                  <a:lnTo>
                    <a:pt x="529831" y="2007"/>
                  </a:lnTo>
                  <a:lnTo>
                    <a:pt x="536943" y="0"/>
                  </a:lnTo>
                  <a:close/>
                </a:path>
              </a:pathLst>
            </a:custGeom>
            <a:ln w="0" cap="rnd">
              <a:miter lim="100000"/>
            </a:ln>
          </p:spPr>
          <p:style>
            <a:lnRef idx="0">
              <a:srgbClr val="000000">
                <a:alpha val="0"/>
              </a:srgbClr>
            </a:lnRef>
            <a:fillRef idx="1">
              <a:srgbClr val="6A5E38"/>
            </a:fillRef>
            <a:effectRef idx="0">
              <a:scrgbClr r="0" g="0" b="0"/>
            </a:effectRef>
            <a:fontRef idx="none"/>
          </p:style>
          <p:txBody>
            <a:bodyPr/>
            <a:lstStyle/>
            <a:p>
              <a:endParaRPr lang="en-US"/>
            </a:p>
          </p:txBody>
        </p:sp>
        <p:pic>
          <p:nvPicPr>
            <p:cNvPr id="62" name="Picture 61">
              <a:extLst>
                <a:ext uri="{FF2B5EF4-FFF2-40B4-BE49-F238E27FC236}">
                  <a16:creationId xmlns:a16="http://schemas.microsoft.com/office/drawing/2014/main" id="{5F8DE42C-12F0-4591-B08B-6E1868FAAE20}"/>
                </a:ext>
              </a:extLst>
            </p:cNvPr>
            <p:cNvPicPr/>
            <p:nvPr/>
          </p:nvPicPr>
          <p:blipFill>
            <a:blip r:embed="rId4"/>
            <a:stretch>
              <a:fillRect/>
            </a:stretch>
          </p:blipFill>
          <p:spPr>
            <a:xfrm>
              <a:off x="1145464" y="693247"/>
              <a:ext cx="112776" cy="112776"/>
            </a:xfrm>
            <a:prstGeom prst="rect">
              <a:avLst/>
            </a:prstGeom>
          </p:spPr>
        </p:pic>
        <p:sp>
          <p:nvSpPr>
            <p:cNvPr id="63" name="Shape 2876">
              <a:extLst>
                <a:ext uri="{FF2B5EF4-FFF2-40B4-BE49-F238E27FC236}">
                  <a16:creationId xmlns:a16="http://schemas.microsoft.com/office/drawing/2014/main" id="{93AF6DDC-B133-46F8-BEEF-A11F73AC7E65}"/>
                </a:ext>
              </a:extLst>
            </p:cNvPr>
            <p:cNvSpPr/>
            <p:nvPr/>
          </p:nvSpPr>
          <p:spPr>
            <a:xfrm>
              <a:off x="1200747" y="805325"/>
              <a:ext cx="6261" cy="203797"/>
            </a:xfrm>
            <a:custGeom>
              <a:avLst/>
              <a:gdLst/>
              <a:ahLst/>
              <a:cxnLst/>
              <a:rect l="0" t="0" r="0" b="0"/>
              <a:pathLst>
                <a:path w="6261" h="203797">
                  <a:moveTo>
                    <a:pt x="0" y="0"/>
                  </a:moveTo>
                  <a:cubicBezTo>
                    <a:pt x="1041" y="64"/>
                    <a:pt x="2070" y="102"/>
                    <a:pt x="3124" y="102"/>
                  </a:cubicBezTo>
                  <a:cubicBezTo>
                    <a:pt x="4178" y="102"/>
                    <a:pt x="5220" y="64"/>
                    <a:pt x="6261" y="0"/>
                  </a:cubicBezTo>
                  <a:lnTo>
                    <a:pt x="6261" y="203797"/>
                  </a:lnTo>
                  <a:lnTo>
                    <a:pt x="0" y="203797"/>
                  </a:lnTo>
                  <a:lnTo>
                    <a:pt x="0" y="0"/>
                  </a:lnTo>
                  <a:close/>
                </a:path>
              </a:pathLst>
            </a:custGeom>
            <a:ln w="0" cap="rnd">
              <a:miter lim="100000"/>
            </a:ln>
          </p:spPr>
          <p:style>
            <a:lnRef idx="0">
              <a:srgbClr val="000000">
                <a:alpha val="0"/>
              </a:srgbClr>
            </a:lnRef>
            <a:fillRef idx="1">
              <a:srgbClr val="716C65"/>
            </a:fillRef>
            <a:effectRef idx="0">
              <a:scrgbClr r="0" g="0" b="0"/>
            </a:effectRef>
            <a:fontRef idx="none"/>
          </p:style>
          <p:txBody>
            <a:bodyPr/>
            <a:lstStyle/>
            <a:p>
              <a:endParaRPr lang="en-US"/>
            </a:p>
          </p:txBody>
        </p:sp>
        <p:pic>
          <p:nvPicPr>
            <p:cNvPr id="64" name="Picture 63">
              <a:extLst>
                <a:ext uri="{FF2B5EF4-FFF2-40B4-BE49-F238E27FC236}">
                  <a16:creationId xmlns:a16="http://schemas.microsoft.com/office/drawing/2014/main" id="{F2F45BA0-2493-4134-B0A0-C649A1B211A4}"/>
                </a:ext>
              </a:extLst>
            </p:cNvPr>
            <p:cNvPicPr/>
            <p:nvPr/>
          </p:nvPicPr>
          <p:blipFill>
            <a:blip r:embed="rId5"/>
            <a:stretch>
              <a:fillRect/>
            </a:stretch>
          </p:blipFill>
          <p:spPr>
            <a:xfrm>
              <a:off x="1200747" y="751820"/>
              <a:ext cx="6248" cy="53606"/>
            </a:xfrm>
            <a:prstGeom prst="rect">
              <a:avLst/>
            </a:prstGeom>
          </p:spPr>
        </p:pic>
        <p:sp>
          <p:nvSpPr>
            <p:cNvPr id="65" name="Shape 2879">
              <a:extLst>
                <a:ext uri="{FF2B5EF4-FFF2-40B4-BE49-F238E27FC236}">
                  <a16:creationId xmlns:a16="http://schemas.microsoft.com/office/drawing/2014/main" id="{F36A1BC7-7655-4F49-BE3A-AF28A2C9C414}"/>
                </a:ext>
              </a:extLst>
            </p:cNvPr>
            <p:cNvSpPr/>
            <p:nvPr/>
          </p:nvSpPr>
          <p:spPr>
            <a:xfrm>
              <a:off x="1138492" y="602125"/>
              <a:ext cx="78003" cy="27978"/>
            </a:xfrm>
            <a:custGeom>
              <a:avLst/>
              <a:gdLst/>
              <a:ahLst/>
              <a:cxnLst/>
              <a:rect l="0" t="0" r="0" b="0"/>
              <a:pathLst>
                <a:path w="78003" h="27978">
                  <a:moveTo>
                    <a:pt x="76073" y="0"/>
                  </a:moveTo>
                  <a:lnTo>
                    <a:pt x="78003" y="2705"/>
                  </a:lnTo>
                  <a:lnTo>
                    <a:pt x="77762" y="6020"/>
                  </a:lnTo>
                  <a:lnTo>
                    <a:pt x="0" y="27978"/>
                  </a:lnTo>
                  <a:lnTo>
                    <a:pt x="0" y="21463"/>
                  </a:lnTo>
                  <a:lnTo>
                    <a:pt x="76073" y="0"/>
                  </a:lnTo>
                  <a:close/>
                </a:path>
              </a:pathLst>
            </a:custGeom>
            <a:ln w="0" cap="rnd">
              <a:miter lim="100000"/>
            </a:ln>
          </p:spPr>
          <p:style>
            <a:lnRef idx="0">
              <a:srgbClr val="000000">
                <a:alpha val="0"/>
              </a:srgbClr>
            </a:lnRef>
            <a:fillRef idx="1">
              <a:srgbClr val="6A5E38"/>
            </a:fillRef>
            <a:effectRef idx="0">
              <a:scrgbClr r="0" g="0" b="0"/>
            </a:effectRef>
            <a:fontRef idx="none"/>
          </p:style>
          <p:txBody>
            <a:bodyPr/>
            <a:lstStyle/>
            <a:p>
              <a:endParaRPr lang="en-US"/>
            </a:p>
          </p:txBody>
        </p:sp>
        <p:sp>
          <p:nvSpPr>
            <p:cNvPr id="66" name="Shape 2880">
              <a:extLst>
                <a:ext uri="{FF2B5EF4-FFF2-40B4-BE49-F238E27FC236}">
                  <a16:creationId xmlns:a16="http://schemas.microsoft.com/office/drawing/2014/main" id="{B9A49E0C-D861-4427-9BBF-03C9EDEB028B}"/>
                </a:ext>
              </a:extLst>
            </p:cNvPr>
            <p:cNvSpPr/>
            <p:nvPr/>
          </p:nvSpPr>
          <p:spPr>
            <a:xfrm>
              <a:off x="1198055" y="579113"/>
              <a:ext cx="59575" cy="57290"/>
            </a:xfrm>
            <a:custGeom>
              <a:avLst/>
              <a:gdLst/>
              <a:ahLst/>
              <a:cxnLst/>
              <a:rect l="0" t="0" r="0" b="0"/>
              <a:pathLst>
                <a:path w="59575" h="57290">
                  <a:moveTo>
                    <a:pt x="0" y="0"/>
                  </a:moveTo>
                  <a:cubicBezTo>
                    <a:pt x="16383" y="7747"/>
                    <a:pt x="40678" y="12598"/>
                    <a:pt x="59575" y="14110"/>
                  </a:cubicBezTo>
                  <a:cubicBezTo>
                    <a:pt x="44259" y="25286"/>
                    <a:pt x="26086" y="42101"/>
                    <a:pt x="16180" y="57290"/>
                  </a:cubicBezTo>
                  <a:lnTo>
                    <a:pt x="18199" y="29032"/>
                  </a:lnTo>
                  <a:lnTo>
                    <a:pt x="18453" y="25718"/>
                  </a:lnTo>
                  <a:lnTo>
                    <a:pt x="16510" y="23012"/>
                  </a:lnTo>
                  <a:lnTo>
                    <a:pt x="0" y="0"/>
                  </a:lnTo>
                  <a:close/>
                </a:path>
              </a:pathLst>
            </a:custGeom>
            <a:ln w="0" cap="rnd">
              <a:miter lim="100000"/>
            </a:ln>
          </p:spPr>
          <p:style>
            <a:lnRef idx="0">
              <a:srgbClr val="000000">
                <a:alpha val="0"/>
              </a:srgbClr>
            </a:lnRef>
            <a:fillRef idx="1">
              <a:srgbClr val="6A5E38"/>
            </a:fillRef>
            <a:effectRef idx="0">
              <a:scrgbClr r="0" g="0" b="0"/>
            </a:effectRef>
            <a:fontRef idx="none"/>
          </p:style>
          <p:txBody>
            <a:bodyPr/>
            <a:lstStyle/>
            <a:p>
              <a:endParaRPr lang="en-US"/>
            </a:p>
          </p:txBody>
        </p:sp>
        <p:sp>
          <p:nvSpPr>
            <p:cNvPr id="67" name="Shape 2881">
              <a:extLst>
                <a:ext uri="{FF2B5EF4-FFF2-40B4-BE49-F238E27FC236}">
                  <a16:creationId xmlns:a16="http://schemas.microsoft.com/office/drawing/2014/main" id="{88F1C158-E775-4C64-AAE8-E103BD174F5B}"/>
                </a:ext>
              </a:extLst>
            </p:cNvPr>
            <p:cNvSpPr/>
            <p:nvPr/>
          </p:nvSpPr>
          <p:spPr>
            <a:xfrm>
              <a:off x="1252487" y="615117"/>
              <a:ext cx="406095" cy="119926"/>
            </a:xfrm>
            <a:custGeom>
              <a:avLst/>
              <a:gdLst/>
              <a:ahLst/>
              <a:cxnLst/>
              <a:rect l="0" t="0" r="0" b="0"/>
              <a:pathLst>
                <a:path w="406095" h="119926">
                  <a:moveTo>
                    <a:pt x="404152" y="0"/>
                  </a:moveTo>
                  <a:lnTo>
                    <a:pt x="406095" y="2705"/>
                  </a:lnTo>
                  <a:lnTo>
                    <a:pt x="405854" y="6032"/>
                  </a:lnTo>
                  <a:lnTo>
                    <a:pt x="2311" y="119926"/>
                  </a:lnTo>
                  <a:cubicBezTo>
                    <a:pt x="1651" y="117919"/>
                    <a:pt x="876" y="115964"/>
                    <a:pt x="0" y="114084"/>
                  </a:cubicBezTo>
                  <a:lnTo>
                    <a:pt x="404152" y="0"/>
                  </a:lnTo>
                  <a:close/>
                </a:path>
              </a:pathLst>
            </a:custGeom>
            <a:ln w="0" cap="rnd">
              <a:miter lim="100000"/>
            </a:ln>
          </p:spPr>
          <p:style>
            <a:lnRef idx="0">
              <a:srgbClr val="000000">
                <a:alpha val="0"/>
              </a:srgbClr>
            </a:lnRef>
            <a:fillRef idx="1">
              <a:srgbClr val="6A5E38"/>
            </a:fillRef>
            <a:effectRef idx="0">
              <a:scrgbClr r="0" g="0" b="0"/>
            </a:effectRef>
            <a:fontRef idx="none"/>
          </p:style>
          <p:txBody>
            <a:bodyPr/>
            <a:lstStyle/>
            <a:p>
              <a:endParaRPr lang="en-US"/>
            </a:p>
          </p:txBody>
        </p:sp>
        <p:pic>
          <p:nvPicPr>
            <p:cNvPr id="68" name="Picture 67">
              <a:extLst>
                <a:ext uri="{FF2B5EF4-FFF2-40B4-BE49-F238E27FC236}">
                  <a16:creationId xmlns:a16="http://schemas.microsoft.com/office/drawing/2014/main" id="{46F613F2-08D0-4F9A-9D74-7372F5D5F743}"/>
                </a:ext>
              </a:extLst>
            </p:cNvPr>
            <p:cNvPicPr/>
            <p:nvPr/>
          </p:nvPicPr>
          <p:blipFill>
            <a:blip r:embed="rId6"/>
            <a:stretch>
              <a:fillRect/>
            </a:stretch>
          </p:blipFill>
          <p:spPr>
            <a:xfrm>
              <a:off x="1229691" y="729188"/>
              <a:ext cx="25107" cy="12459"/>
            </a:xfrm>
            <a:prstGeom prst="rect">
              <a:avLst/>
            </a:prstGeom>
          </p:spPr>
        </p:pic>
        <p:sp>
          <p:nvSpPr>
            <p:cNvPr id="69" name="Shape 2884">
              <a:extLst>
                <a:ext uri="{FF2B5EF4-FFF2-40B4-BE49-F238E27FC236}">
                  <a16:creationId xmlns:a16="http://schemas.microsoft.com/office/drawing/2014/main" id="{651EC07A-F76E-42B4-9B93-56A383A10D0A}"/>
                </a:ext>
              </a:extLst>
            </p:cNvPr>
            <p:cNvSpPr/>
            <p:nvPr/>
          </p:nvSpPr>
          <p:spPr>
            <a:xfrm>
              <a:off x="1640129" y="592117"/>
              <a:ext cx="59576" cy="57290"/>
            </a:xfrm>
            <a:custGeom>
              <a:avLst/>
              <a:gdLst/>
              <a:ahLst/>
              <a:cxnLst/>
              <a:rect l="0" t="0" r="0" b="0"/>
              <a:pathLst>
                <a:path w="59576" h="57290">
                  <a:moveTo>
                    <a:pt x="0" y="0"/>
                  </a:moveTo>
                  <a:cubicBezTo>
                    <a:pt x="16396" y="7747"/>
                    <a:pt x="40678" y="12586"/>
                    <a:pt x="59576" y="14110"/>
                  </a:cubicBezTo>
                  <a:cubicBezTo>
                    <a:pt x="44260" y="25286"/>
                    <a:pt x="26086" y="42101"/>
                    <a:pt x="16167" y="57290"/>
                  </a:cubicBezTo>
                  <a:lnTo>
                    <a:pt x="18212" y="29032"/>
                  </a:lnTo>
                  <a:lnTo>
                    <a:pt x="18453" y="25705"/>
                  </a:lnTo>
                  <a:lnTo>
                    <a:pt x="16510" y="23012"/>
                  </a:lnTo>
                  <a:lnTo>
                    <a:pt x="0" y="0"/>
                  </a:lnTo>
                  <a:close/>
                </a:path>
              </a:pathLst>
            </a:custGeom>
            <a:ln w="0" cap="rnd">
              <a:miter lim="100000"/>
            </a:ln>
          </p:spPr>
          <p:style>
            <a:lnRef idx="0">
              <a:srgbClr val="000000">
                <a:alpha val="0"/>
              </a:srgbClr>
            </a:lnRef>
            <a:fillRef idx="1">
              <a:srgbClr val="6A5E38"/>
            </a:fillRef>
            <a:effectRef idx="0">
              <a:scrgbClr r="0" g="0" b="0"/>
            </a:effectRef>
            <a:fontRef idx="none"/>
          </p:style>
          <p:txBody>
            <a:bodyPr/>
            <a:lstStyle/>
            <a:p>
              <a:endParaRPr lang="en-US"/>
            </a:p>
          </p:txBody>
        </p:sp>
        <p:sp>
          <p:nvSpPr>
            <p:cNvPr id="70" name="Shape 2885">
              <a:extLst>
                <a:ext uri="{FF2B5EF4-FFF2-40B4-BE49-F238E27FC236}">
                  <a16:creationId xmlns:a16="http://schemas.microsoft.com/office/drawing/2014/main" id="{ADC95234-83B1-4E1F-BA18-E9A0A07874F9}"/>
                </a:ext>
              </a:extLst>
            </p:cNvPr>
            <p:cNvSpPr/>
            <p:nvPr/>
          </p:nvSpPr>
          <p:spPr>
            <a:xfrm>
              <a:off x="536702" y="722876"/>
              <a:ext cx="601790" cy="398018"/>
            </a:xfrm>
            <a:custGeom>
              <a:avLst/>
              <a:gdLst/>
              <a:ahLst/>
              <a:cxnLst/>
              <a:rect l="0" t="0" r="0" b="0"/>
              <a:pathLst>
                <a:path w="601790" h="398018">
                  <a:moveTo>
                    <a:pt x="538544" y="0"/>
                  </a:moveTo>
                  <a:lnTo>
                    <a:pt x="601790" y="14630"/>
                  </a:lnTo>
                  <a:lnTo>
                    <a:pt x="601790" y="398018"/>
                  </a:lnTo>
                  <a:lnTo>
                    <a:pt x="0" y="135560"/>
                  </a:lnTo>
                  <a:lnTo>
                    <a:pt x="0" y="134645"/>
                  </a:lnTo>
                  <a:lnTo>
                    <a:pt x="538544" y="0"/>
                  </a:lnTo>
                  <a:close/>
                </a:path>
              </a:pathLst>
            </a:custGeom>
            <a:ln w="0" cap="rnd">
              <a:miter lim="100000"/>
            </a:ln>
          </p:spPr>
          <p:style>
            <a:lnRef idx="0">
              <a:srgbClr val="000000">
                <a:alpha val="0"/>
              </a:srgbClr>
            </a:lnRef>
            <a:fillRef idx="1">
              <a:srgbClr val="C1CCB3"/>
            </a:fillRef>
            <a:effectRef idx="0">
              <a:scrgbClr r="0" g="0" b="0"/>
            </a:effectRef>
            <a:fontRef idx="none"/>
          </p:style>
          <p:txBody>
            <a:bodyPr/>
            <a:lstStyle/>
            <a:p>
              <a:endParaRPr lang="en-US"/>
            </a:p>
          </p:txBody>
        </p:sp>
        <p:sp>
          <p:nvSpPr>
            <p:cNvPr id="71" name="Shape 2886">
              <a:extLst>
                <a:ext uri="{FF2B5EF4-FFF2-40B4-BE49-F238E27FC236}">
                  <a16:creationId xmlns:a16="http://schemas.microsoft.com/office/drawing/2014/main" id="{B8BA0985-BA35-4F86-8B2D-ED77DE4A2F2D}"/>
                </a:ext>
              </a:extLst>
            </p:cNvPr>
            <p:cNvSpPr/>
            <p:nvPr/>
          </p:nvSpPr>
          <p:spPr>
            <a:xfrm>
              <a:off x="536702" y="255732"/>
              <a:ext cx="535381" cy="595325"/>
            </a:xfrm>
            <a:custGeom>
              <a:avLst/>
              <a:gdLst/>
              <a:ahLst/>
              <a:cxnLst/>
              <a:rect l="0" t="0" r="0" b="0"/>
              <a:pathLst>
                <a:path w="535381" h="595325">
                  <a:moveTo>
                    <a:pt x="6083" y="0"/>
                  </a:moveTo>
                  <a:lnTo>
                    <a:pt x="535381" y="166865"/>
                  </a:lnTo>
                  <a:lnTo>
                    <a:pt x="535381" y="386601"/>
                  </a:lnTo>
                  <a:lnTo>
                    <a:pt x="152578" y="494665"/>
                  </a:lnTo>
                  <a:lnTo>
                    <a:pt x="154280" y="500685"/>
                  </a:lnTo>
                  <a:lnTo>
                    <a:pt x="535381" y="393116"/>
                  </a:lnTo>
                  <a:lnTo>
                    <a:pt x="535381" y="461480"/>
                  </a:lnTo>
                  <a:lnTo>
                    <a:pt x="0" y="595325"/>
                  </a:lnTo>
                  <a:lnTo>
                    <a:pt x="0" y="1283"/>
                  </a:lnTo>
                  <a:lnTo>
                    <a:pt x="6083" y="0"/>
                  </a:lnTo>
                  <a:close/>
                </a:path>
              </a:pathLst>
            </a:custGeom>
            <a:ln w="0" cap="rnd">
              <a:miter lim="100000"/>
            </a:ln>
          </p:spPr>
          <p:style>
            <a:lnRef idx="0">
              <a:srgbClr val="000000">
                <a:alpha val="0"/>
              </a:srgbClr>
            </a:lnRef>
            <a:fillRef idx="1">
              <a:srgbClr val="C1CCB3"/>
            </a:fillRef>
            <a:effectRef idx="0">
              <a:scrgbClr r="0" g="0" b="0"/>
            </a:effectRef>
            <a:fontRef idx="none"/>
          </p:style>
          <p:txBody>
            <a:bodyPr/>
            <a:lstStyle/>
            <a:p>
              <a:endParaRPr lang="en-US"/>
            </a:p>
          </p:txBody>
        </p:sp>
        <p:sp>
          <p:nvSpPr>
            <p:cNvPr id="72" name="Shape 2887">
              <a:extLst>
                <a:ext uri="{FF2B5EF4-FFF2-40B4-BE49-F238E27FC236}">
                  <a16:creationId xmlns:a16="http://schemas.microsoft.com/office/drawing/2014/main" id="{9588C126-F2CF-4F16-97F6-EC0D81DC77FC}"/>
                </a:ext>
              </a:extLst>
            </p:cNvPr>
            <p:cNvSpPr/>
            <p:nvPr/>
          </p:nvSpPr>
          <p:spPr>
            <a:xfrm>
              <a:off x="1078345" y="630091"/>
              <a:ext cx="60147" cy="100990"/>
            </a:xfrm>
            <a:custGeom>
              <a:avLst/>
              <a:gdLst/>
              <a:ahLst/>
              <a:cxnLst/>
              <a:rect l="0" t="0" r="0" b="0"/>
              <a:pathLst>
                <a:path w="60147" h="100990">
                  <a:moveTo>
                    <a:pt x="60147" y="0"/>
                  </a:moveTo>
                  <a:lnTo>
                    <a:pt x="60147" y="100990"/>
                  </a:lnTo>
                  <a:lnTo>
                    <a:pt x="0" y="87084"/>
                  </a:lnTo>
                  <a:lnTo>
                    <a:pt x="0" y="16980"/>
                  </a:lnTo>
                  <a:lnTo>
                    <a:pt x="60147" y="0"/>
                  </a:lnTo>
                  <a:close/>
                </a:path>
              </a:pathLst>
            </a:custGeom>
            <a:ln w="0" cap="rnd">
              <a:miter lim="100000"/>
            </a:ln>
          </p:spPr>
          <p:style>
            <a:lnRef idx="0">
              <a:srgbClr val="000000">
                <a:alpha val="0"/>
              </a:srgbClr>
            </a:lnRef>
            <a:fillRef idx="1">
              <a:srgbClr val="B9B787"/>
            </a:fillRef>
            <a:effectRef idx="0">
              <a:scrgbClr r="0" g="0" b="0"/>
            </a:effectRef>
            <a:fontRef idx="none"/>
          </p:style>
          <p:txBody>
            <a:bodyPr/>
            <a:lstStyle/>
            <a:p>
              <a:endParaRPr lang="en-US"/>
            </a:p>
          </p:txBody>
        </p:sp>
        <p:sp>
          <p:nvSpPr>
            <p:cNvPr id="73" name="Shape 2888">
              <a:extLst>
                <a:ext uri="{FF2B5EF4-FFF2-40B4-BE49-F238E27FC236}">
                  <a16:creationId xmlns:a16="http://schemas.microsoft.com/office/drawing/2014/main" id="{8933B659-0E08-41F3-BCED-838BEFF718A7}"/>
                </a:ext>
              </a:extLst>
            </p:cNvPr>
            <p:cNvSpPr/>
            <p:nvPr/>
          </p:nvSpPr>
          <p:spPr>
            <a:xfrm>
              <a:off x="1078345" y="424579"/>
              <a:ext cx="60147" cy="216002"/>
            </a:xfrm>
            <a:custGeom>
              <a:avLst/>
              <a:gdLst/>
              <a:ahLst/>
              <a:cxnLst/>
              <a:rect l="0" t="0" r="0" b="0"/>
              <a:pathLst>
                <a:path w="60147" h="216002">
                  <a:moveTo>
                    <a:pt x="0" y="0"/>
                  </a:moveTo>
                  <a:lnTo>
                    <a:pt x="60147" y="18961"/>
                  </a:lnTo>
                  <a:lnTo>
                    <a:pt x="60147" y="199022"/>
                  </a:lnTo>
                  <a:lnTo>
                    <a:pt x="0" y="216002"/>
                  </a:lnTo>
                  <a:lnTo>
                    <a:pt x="0" y="0"/>
                  </a:lnTo>
                  <a:close/>
                </a:path>
              </a:pathLst>
            </a:custGeom>
            <a:ln w="0" cap="rnd">
              <a:miter lim="100000"/>
            </a:ln>
          </p:spPr>
          <p:style>
            <a:lnRef idx="0">
              <a:srgbClr val="000000">
                <a:alpha val="0"/>
              </a:srgbClr>
            </a:lnRef>
            <a:fillRef idx="1">
              <a:srgbClr val="B9B787"/>
            </a:fillRef>
            <a:effectRef idx="0">
              <a:scrgbClr r="0" g="0" b="0"/>
            </a:effectRef>
            <a:fontRef idx="none"/>
          </p:style>
          <p:txBody>
            <a:bodyPr/>
            <a:lstStyle/>
            <a:p>
              <a:endParaRPr lang="en-US"/>
            </a:p>
          </p:txBody>
        </p:sp>
        <p:sp>
          <p:nvSpPr>
            <p:cNvPr id="74" name="Shape 2889">
              <a:extLst>
                <a:ext uri="{FF2B5EF4-FFF2-40B4-BE49-F238E27FC236}">
                  <a16:creationId xmlns:a16="http://schemas.microsoft.com/office/drawing/2014/main" id="{23A0FE84-3133-4203-82CC-619E23237832}"/>
                </a:ext>
              </a:extLst>
            </p:cNvPr>
            <p:cNvSpPr/>
            <p:nvPr/>
          </p:nvSpPr>
          <p:spPr>
            <a:xfrm>
              <a:off x="1075246" y="720387"/>
              <a:ext cx="63246" cy="17120"/>
            </a:xfrm>
            <a:custGeom>
              <a:avLst/>
              <a:gdLst/>
              <a:ahLst/>
              <a:cxnLst/>
              <a:rect l="0" t="0" r="0" b="0"/>
              <a:pathLst>
                <a:path w="63246" h="17120">
                  <a:moveTo>
                    <a:pt x="3099" y="0"/>
                  </a:moveTo>
                  <a:lnTo>
                    <a:pt x="63246" y="13907"/>
                  </a:lnTo>
                  <a:lnTo>
                    <a:pt x="63246" y="17120"/>
                  </a:lnTo>
                  <a:lnTo>
                    <a:pt x="0" y="2502"/>
                  </a:lnTo>
                  <a:lnTo>
                    <a:pt x="3099" y="1727"/>
                  </a:lnTo>
                  <a:lnTo>
                    <a:pt x="3099" y="0"/>
                  </a:lnTo>
                  <a:close/>
                </a:path>
              </a:pathLst>
            </a:custGeom>
            <a:ln w="0" cap="rnd">
              <a:miter lim="100000"/>
            </a:ln>
          </p:spPr>
          <p:style>
            <a:lnRef idx="0">
              <a:srgbClr val="000000">
                <a:alpha val="0"/>
              </a:srgbClr>
            </a:lnRef>
            <a:fillRef idx="1">
              <a:srgbClr val="8F9483"/>
            </a:fillRef>
            <a:effectRef idx="0">
              <a:scrgbClr r="0" g="0" b="0"/>
            </a:effectRef>
            <a:fontRef idx="none"/>
          </p:style>
          <p:txBody>
            <a:bodyPr/>
            <a:lstStyle/>
            <a:p>
              <a:endParaRPr lang="en-US"/>
            </a:p>
          </p:txBody>
        </p:sp>
        <p:sp>
          <p:nvSpPr>
            <p:cNvPr id="75" name="Shape 2890">
              <a:extLst>
                <a:ext uri="{FF2B5EF4-FFF2-40B4-BE49-F238E27FC236}">
                  <a16:creationId xmlns:a16="http://schemas.microsoft.com/office/drawing/2014/main" id="{A87E9FFF-3285-436E-BA90-9605841AEF66}"/>
                </a:ext>
              </a:extLst>
            </p:cNvPr>
            <p:cNvSpPr/>
            <p:nvPr/>
          </p:nvSpPr>
          <p:spPr>
            <a:xfrm>
              <a:off x="1078345" y="717174"/>
              <a:ext cx="60147" cy="17120"/>
            </a:xfrm>
            <a:custGeom>
              <a:avLst/>
              <a:gdLst/>
              <a:ahLst/>
              <a:cxnLst/>
              <a:rect l="0" t="0" r="0" b="0"/>
              <a:pathLst>
                <a:path w="60147" h="17120">
                  <a:moveTo>
                    <a:pt x="0" y="0"/>
                  </a:moveTo>
                  <a:lnTo>
                    <a:pt x="60147" y="13907"/>
                  </a:lnTo>
                  <a:lnTo>
                    <a:pt x="60147" y="17120"/>
                  </a:lnTo>
                  <a:lnTo>
                    <a:pt x="0" y="3213"/>
                  </a:lnTo>
                  <a:lnTo>
                    <a:pt x="0" y="0"/>
                  </a:lnTo>
                  <a:close/>
                </a:path>
              </a:pathLst>
            </a:custGeom>
            <a:ln w="0" cap="rnd">
              <a:miter lim="100000"/>
            </a:ln>
          </p:spPr>
          <p:style>
            <a:lnRef idx="0">
              <a:srgbClr val="000000">
                <a:alpha val="0"/>
              </a:srgbClr>
            </a:lnRef>
            <a:fillRef idx="1">
              <a:srgbClr val="8C8A64"/>
            </a:fillRef>
            <a:effectRef idx="0">
              <a:scrgbClr r="0" g="0" b="0"/>
            </a:effectRef>
            <a:fontRef idx="none"/>
          </p:style>
          <p:txBody>
            <a:bodyPr/>
            <a:lstStyle/>
            <a:p>
              <a:endParaRPr lang="en-US"/>
            </a:p>
          </p:txBody>
        </p:sp>
        <p:sp>
          <p:nvSpPr>
            <p:cNvPr id="76" name="Shape 2891">
              <a:extLst>
                <a:ext uri="{FF2B5EF4-FFF2-40B4-BE49-F238E27FC236}">
                  <a16:creationId xmlns:a16="http://schemas.microsoft.com/office/drawing/2014/main" id="{27F5998E-C2CA-4838-AF65-91CB59CC4EC5}"/>
                </a:ext>
              </a:extLst>
            </p:cNvPr>
            <p:cNvSpPr/>
            <p:nvPr/>
          </p:nvSpPr>
          <p:spPr>
            <a:xfrm>
              <a:off x="536689" y="717212"/>
              <a:ext cx="538556" cy="140297"/>
            </a:xfrm>
            <a:custGeom>
              <a:avLst/>
              <a:gdLst/>
              <a:ahLst/>
              <a:cxnLst/>
              <a:rect l="0" t="0" r="0" b="0"/>
              <a:pathLst>
                <a:path w="538556" h="140297">
                  <a:moveTo>
                    <a:pt x="535406" y="0"/>
                  </a:moveTo>
                  <a:lnTo>
                    <a:pt x="535406" y="4928"/>
                  </a:lnTo>
                  <a:lnTo>
                    <a:pt x="538556" y="5664"/>
                  </a:lnTo>
                  <a:lnTo>
                    <a:pt x="0" y="140297"/>
                  </a:lnTo>
                  <a:lnTo>
                    <a:pt x="0" y="133858"/>
                  </a:lnTo>
                  <a:lnTo>
                    <a:pt x="535406" y="0"/>
                  </a:lnTo>
                  <a:close/>
                </a:path>
              </a:pathLst>
            </a:custGeom>
            <a:ln w="0" cap="rnd">
              <a:miter lim="100000"/>
            </a:ln>
          </p:spPr>
          <p:style>
            <a:lnRef idx="0">
              <a:srgbClr val="000000">
                <a:alpha val="0"/>
              </a:srgbClr>
            </a:lnRef>
            <a:fillRef idx="1">
              <a:srgbClr val="8F9483"/>
            </a:fillRef>
            <a:effectRef idx="0">
              <a:scrgbClr r="0" g="0" b="0"/>
            </a:effectRef>
            <a:fontRef idx="none"/>
          </p:style>
          <p:txBody>
            <a:bodyPr/>
            <a:lstStyle/>
            <a:p>
              <a:endParaRPr lang="en-US"/>
            </a:p>
          </p:txBody>
        </p:sp>
        <p:sp>
          <p:nvSpPr>
            <p:cNvPr id="77" name="Shape 2892">
              <a:extLst>
                <a:ext uri="{FF2B5EF4-FFF2-40B4-BE49-F238E27FC236}">
                  <a16:creationId xmlns:a16="http://schemas.microsoft.com/office/drawing/2014/main" id="{AD69D3DF-B2F1-41DF-AD83-129844CC22CB}"/>
                </a:ext>
              </a:extLst>
            </p:cNvPr>
            <p:cNvSpPr/>
            <p:nvPr/>
          </p:nvSpPr>
          <p:spPr>
            <a:xfrm>
              <a:off x="536689" y="253827"/>
              <a:ext cx="6083" cy="3188"/>
            </a:xfrm>
            <a:custGeom>
              <a:avLst/>
              <a:gdLst/>
              <a:ahLst/>
              <a:cxnLst/>
              <a:rect l="0" t="0" r="0" b="0"/>
              <a:pathLst>
                <a:path w="6083" h="3188">
                  <a:moveTo>
                    <a:pt x="0" y="0"/>
                  </a:moveTo>
                  <a:lnTo>
                    <a:pt x="6083" y="1918"/>
                  </a:lnTo>
                  <a:lnTo>
                    <a:pt x="0" y="3188"/>
                  </a:lnTo>
                  <a:lnTo>
                    <a:pt x="0" y="0"/>
                  </a:lnTo>
                  <a:close/>
                </a:path>
              </a:pathLst>
            </a:custGeom>
            <a:ln w="0" cap="rnd">
              <a:miter lim="100000"/>
            </a:ln>
          </p:spPr>
          <p:style>
            <a:lnRef idx="0">
              <a:srgbClr val="000000">
                <a:alpha val="0"/>
              </a:srgbClr>
            </a:lnRef>
            <a:fillRef idx="1">
              <a:srgbClr val="8F9483"/>
            </a:fillRef>
            <a:effectRef idx="0">
              <a:scrgbClr r="0" g="0" b="0"/>
            </a:effectRef>
            <a:fontRef idx="none"/>
          </p:style>
          <p:txBody>
            <a:bodyPr/>
            <a:lstStyle/>
            <a:p>
              <a:endParaRPr lang="en-US"/>
            </a:p>
          </p:txBody>
        </p:sp>
        <p:sp>
          <p:nvSpPr>
            <p:cNvPr id="78" name="Shape 2893">
              <a:extLst>
                <a:ext uri="{FF2B5EF4-FFF2-40B4-BE49-F238E27FC236}">
                  <a16:creationId xmlns:a16="http://schemas.microsoft.com/office/drawing/2014/main" id="{E6B30CCD-0F51-4821-B76B-9C58DF144C44}"/>
                </a:ext>
              </a:extLst>
            </p:cNvPr>
            <p:cNvSpPr/>
            <p:nvPr/>
          </p:nvSpPr>
          <p:spPr>
            <a:xfrm>
              <a:off x="1072096" y="647959"/>
              <a:ext cx="6261" cy="74917"/>
            </a:xfrm>
            <a:custGeom>
              <a:avLst/>
              <a:gdLst/>
              <a:ahLst/>
              <a:cxnLst/>
              <a:rect l="0" t="0" r="0" b="0"/>
              <a:pathLst>
                <a:path w="6261" h="74917">
                  <a:moveTo>
                    <a:pt x="3124" y="0"/>
                  </a:moveTo>
                  <a:lnTo>
                    <a:pt x="3124" y="71704"/>
                  </a:lnTo>
                  <a:lnTo>
                    <a:pt x="6261" y="72428"/>
                  </a:lnTo>
                  <a:lnTo>
                    <a:pt x="6261" y="74143"/>
                  </a:lnTo>
                  <a:lnTo>
                    <a:pt x="3149" y="74917"/>
                  </a:lnTo>
                  <a:lnTo>
                    <a:pt x="0" y="74193"/>
                  </a:lnTo>
                  <a:lnTo>
                    <a:pt x="0" y="889"/>
                  </a:lnTo>
                  <a:lnTo>
                    <a:pt x="3124" y="0"/>
                  </a:lnTo>
                  <a:close/>
                </a:path>
              </a:pathLst>
            </a:custGeom>
            <a:ln w="0" cap="rnd">
              <a:miter lim="100000"/>
            </a:ln>
          </p:spPr>
          <p:style>
            <a:lnRef idx="0">
              <a:srgbClr val="000000">
                <a:alpha val="0"/>
              </a:srgbClr>
            </a:lnRef>
            <a:fillRef idx="1">
              <a:srgbClr val="8F9483"/>
            </a:fillRef>
            <a:effectRef idx="0">
              <a:scrgbClr r="0" g="0" b="0"/>
            </a:effectRef>
            <a:fontRef idx="none"/>
          </p:style>
          <p:txBody>
            <a:bodyPr/>
            <a:lstStyle/>
            <a:p>
              <a:endParaRPr lang="en-US"/>
            </a:p>
          </p:txBody>
        </p:sp>
        <p:sp>
          <p:nvSpPr>
            <p:cNvPr id="79" name="Shape 2894">
              <a:extLst>
                <a:ext uri="{FF2B5EF4-FFF2-40B4-BE49-F238E27FC236}">
                  <a16:creationId xmlns:a16="http://schemas.microsoft.com/office/drawing/2014/main" id="{9A84EAB8-E9C0-4928-86DD-4DFC3AD3E223}"/>
                </a:ext>
              </a:extLst>
            </p:cNvPr>
            <p:cNvSpPr/>
            <p:nvPr/>
          </p:nvSpPr>
          <p:spPr>
            <a:xfrm>
              <a:off x="1072096" y="422610"/>
              <a:ext cx="3124" cy="219723"/>
            </a:xfrm>
            <a:custGeom>
              <a:avLst/>
              <a:gdLst/>
              <a:ahLst/>
              <a:cxnLst/>
              <a:rect l="0" t="0" r="0" b="0"/>
              <a:pathLst>
                <a:path w="3124" h="219723">
                  <a:moveTo>
                    <a:pt x="0" y="0"/>
                  </a:moveTo>
                  <a:lnTo>
                    <a:pt x="3124" y="991"/>
                  </a:lnTo>
                  <a:lnTo>
                    <a:pt x="3124" y="218834"/>
                  </a:lnTo>
                  <a:lnTo>
                    <a:pt x="0" y="219723"/>
                  </a:lnTo>
                  <a:lnTo>
                    <a:pt x="0" y="0"/>
                  </a:lnTo>
                  <a:close/>
                </a:path>
              </a:pathLst>
            </a:custGeom>
            <a:ln w="0" cap="rnd">
              <a:miter lim="100000"/>
            </a:ln>
          </p:spPr>
          <p:style>
            <a:lnRef idx="0">
              <a:srgbClr val="000000">
                <a:alpha val="0"/>
              </a:srgbClr>
            </a:lnRef>
            <a:fillRef idx="1">
              <a:srgbClr val="8F9483"/>
            </a:fillRef>
            <a:effectRef idx="0">
              <a:scrgbClr r="0" g="0" b="0"/>
            </a:effectRef>
            <a:fontRef idx="none"/>
          </p:style>
          <p:txBody>
            <a:bodyPr/>
            <a:lstStyle/>
            <a:p>
              <a:endParaRPr lang="en-US"/>
            </a:p>
          </p:txBody>
        </p:sp>
        <p:sp>
          <p:nvSpPr>
            <p:cNvPr id="80" name="Shape 2895">
              <a:extLst>
                <a:ext uri="{FF2B5EF4-FFF2-40B4-BE49-F238E27FC236}">
                  <a16:creationId xmlns:a16="http://schemas.microsoft.com/office/drawing/2014/main" id="{C5FC5DB1-7595-4BE1-A739-768D03545669}"/>
                </a:ext>
              </a:extLst>
            </p:cNvPr>
            <p:cNvSpPr/>
            <p:nvPr/>
          </p:nvSpPr>
          <p:spPr>
            <a:xfrm>
              <a:off x="1075220" y="647083"/>
              <a:ext cx="3137" cy="73304"/>
            </a:xfrm>
            <a:custGeom>
              <a:avLst/>
              <a:gdLst/>
              <a:ahLst/>
              <a:cxnLst/>
              <a:rect l="0" t="0" r="0" b="0"/>
              <a:pathLst>
                <a:path w="3137" h="73304">
                  <a:moveTo>
                    <a:pt x="3137" y="0"/>
                  </a:moveTo>
                  <a:lnTo>
                    <a:pt x="3137" y="73304"/>
                  </a:lnTo>
                  <a:lnTo>
                    <a:pt x="0" y="72580"/>
                  </a:lnTo>
                  <a:lnTo>
                    <a:pt x="0" y="876"/>
                  </a:lnTo>
                  <a:lnTo>
                    <a:pt x="3137" y="0"/>
                  </a:lnTo>
                  <a:close/>
                </a:path>
              </a:pathLst>
            </a:custGeom>
            <a:ln w="0" cap="rnd">
              <a:miter lim="100000"/>
            </a:ln>
          </p:spPr>
          <p:style>
            <a:lnRef idx="0">
              <a:srgbClr val="000000">
                <a:alpha val="0"/>
              </a:srgbClr>
            </a:lnRef>
            <a:fillRef idx="1">
              <a:srgbClr val="8C8A64"/>
            </a:fillRef>
            <a:effectRef idx="0">
              <a:scrgbClr r="0" g="0" b="0"/>
            </a:effectRef>
            <a:fontRef idx="none"/>
          </p:style>
          <p:txBody>
            <a:bodyPr/>
            <a:lstStyle/>
            <a:p>
              <a:endParaRPr lang="en-US"/>
            </a:p>
          </p:txBody>
        </p:sp>
        <p:sp>
          <p:nvSpPr>
            <p:cNvPr id="81" name="Shape 2896">
              <a:extLst>
                <a:ext uri="{FF2B5EF4-FFF2-40B4-BE49-F238E27FC236}">
                  <a16:creationId xmlns:a16="http://schemas.microsoft.com/office/drawing/2014/main" id="{8EE94E00-147B-4D2C-BB0D-245886FD2AE9}"/>
                </a:ext>
              </a:extLst>
            </p:cNvPr>
            <p:cNvSpPr/>
            <p:nvPr/>
          </p:nvSpPr>
          <p:spPr>
            <a:xfrm>
              <a:off x="1075220" y="423588"/>
              <a:ext cx="3137" cy="217869"/>
            </a:xfrm>
            <a:custGeom>
              <a:avLst/>
              <a:gdLst/>
              <a:ahLst/>
              <a:cxnLst/>
              <a:rect l="0" t="0" r="0" b="0"/>
              <a:pathLst>
                <a:path w="3137" h="217869">
                  <a:moveTo>
                    <a:pt x="0" y="0"/>
                  </a:moveTo>
                  <a:lnTo>
                    <a:pt x="3137" y="991"/>
                  </a:lnTo>
                  <a:lnTo>
                    <a:pt x="3137" y="216979"/>
                  </a:lnTo>
                  <a:lnTo>
                    <a:pt x="0" y="217869"/>
                  </a:lnTo>
                  <a:lnTo>
                    <a:pt x="0" y="0"/>
                  </a:lnTo>
                  <a:close/>
                </a:path>
              </a:pathLst>
            </a:custGeom>
            <a:ln w="0" cap="rnd">
              <a:miter lim="100000"/>
            </a:ln>
          </p:spPr>
          <p:style>
            <a:lnRef idx="0">
              <a:srgbClr val="000000">
                <a:alpha val="0"/>
              </a:srgbClr>
            </a:lnRef>
            <a:fillRef idx="1">
              <a:srgbClr val="8C8A64"/>
            </a:fillRef>
            <a:effectRef idx="0">
              <a:scrgbClr r="0" g="0" b="0"/>
            </a:effectRef>
            <a:fontRef idx="none"/>
          </p:style>
          <p:txBody>
            <a:bodyPr/>
            <a:lstStyle/>
            <a:p>
              <a:endParaRPr lang="en-US"/>
            </a:p>
          </p:txBody>
        </p:sp>
        <p:sp>
          <p:nvSpPr>
            <p:cNvPr id="82" name="Shape 2897">
              <a:extLst>
                <a:ext uri="{FF2B5EF4-FFF2-40B4-BE49-F238E27FC236}">
                  <a16:creationId xmlns:a16="http://schemas.microsoft.com/office/drawing/2014/main" id="{CA4F78C8-5663-4283-B48A-E7CF52E7023A}"/>
                </a:ext>
              </a:extLst>
            </p:cNvPr>
            <p:cNvSpPr/>
            <p:nvPr/>
          </p:nvSpPr>
          <p:spPr>
            <a:xfrm>
              <a:off x="689293" y="642333"/>
              <a:ext cx="382803" cy="114084"/>
            </a:xfrm>
            <a:custGeom>
              <a:avLst/>
              <a:gdLst/>
              <a:ahLst/>
              <a:cxnLst/>
              <a:rect l="0" t="0" r="0" b="0"/>
              <a:pathLst>
                <a:path w="382803" h="114084">
                  <a:moveTo>
                    <a:pt x="382803" y="0"/>
                  </a:moveTo>
                  <a:lnTo>
                    <a:pt x="382803" y="6515"/>
                  </a:lnTo>
                  <a:lnTo>
                    <a:pt x="1702" y="114084"/>
                  </a:lnTo>
                  <a:lnTo>
                    <a:pt x="0" y="108064"/>
                  </a:lnTo>
                  <a:lnTo>
                    <a:pt x="382803" y="0"/>
                  </a:lnTo>
                  <a:close/>
                </a:path>
              </a:pathLst>
            </a:custGeom>
            <a:ln w="0" cap="rnd">
              <a:miter lim="100000"/>
            </a:ln>
          </p:spPr>
          <p:style>
            <a:lnRef idx="0">
              <a:srgbClr val="000000">
                <a:alpha val="0"/>
              </a:srgbClr>
            </a:lnRef>
            <a:fillRef idx="1">
              <a:srgbClr val="8F9483"/>
            </a:fillRef>
            <a:effectRef idx="0">
              <a:scrgbClr r="0" g="0" b="0"/>
            </a:effectRef>
            <a:fontRef idx="none"/>
          </p:style>
          <p:txBody>
            <a:bodyPr/>
            <a:lstStyle/>
            <a:p>
              <a:endParaRPr lang="en-US"/>
            </a:p>
          </p:txBody>
        </p:sp>
        <p:sp>
          <p:nvSpPr>
            <p:cNvPr id="83" name="Shape 2898">
              <a:extLst>
                <a:ext uri="{FF2B5EF4-FFF2-40B4-BE49-F238E27FC236}">
                  <a16:creationId xmlns:a16="http://schemas.microsoft.com/office/drawing/2014/main" id="{A58DA3E7-871F-4C4F-A5AB-ED5B0386A0DC}"/>
                </a:ext>
              </a:extLst>
            </p:cNvPr>
            <p:cNvSpPr/>
            <p:nvPr/>
          </p:nvSpPr>
          <p:spPr>
            <a:xfrm>
              <a:off x="1078357" y="623600"/>
              <a:ext cx="60147" cy="23470"/>
            </a:xfrm>
            <a:custGeom>
              <a:avLst/>
              <a:gdLst/>
              <a:ahLst/>
              <a:cxnLst/>
              <a:rect l="0" t="0" r="0" b="0"/>
              <a:pathLst>
                <a:path w="60147" h="23470">
                  <a:moveTo>
                    <a:pt x="60147" y="0"/>
                  </a:moveTo>
                  <a:lnTo>
                    <a:pt x="60147" y="6502"/>
                  </a:lnTo>
                  <a:lnTo>
                    <a:pt x="0" y="23470"/>
                  </a:lnTo>
                  <a:lnTo>
                    <a:pt x="0" y="16967"/>
                  </a:lnTo>
                  <a:lnTo>
                    <a:pt x="60147" y="0"/>
                  </a:lnTo>
                  <a:close/>
                </a:path>
              </a:pathLst>
            </a:custGeom>
            <a:ln w="0" cap="rnd">
              <a:miter lim="100000"/>
            </a:ln>
          </p:spPr>
          <p:style>
            <a:lnRef idx="0">
              <a:srgbClr val="000000">
                <a:alpha val="0"/>
              </a:srgbClr>
            </a:lnRef>
            <a:fillRef idx="1">
              <a:srgbClr val="8C8A64"/>
            </a:fillRef>
            <a:effectRef idx="0">
              <a:scrgbClr r="0" g="0" b="0"/>
            </a:effectRef>
            <a:fontRef idx="none"/>
          </p:style>
          <p:txBody>
            <a:bodyPr/>
            <a:lstStyle/>
            <a:p>
              <a:endParaRPr lang="en-US"/>
            </a:p>
          </p:txBody>
        </p:sp>
        <p:sp>
          <p:nvSpPr>
            <p:cNvPr id="84" name="Shape 2899">
              <a:extLst>
                <a:ext uri="{FF2B5EF4-FFF2-40B4-BE49-F238E27FC236}">
                  <a16:creationId xmlns:a16="http://schemas.microsoft.com/office/drawing/2014/main" id="{7F575C47-C8D5-4105-81A6-2DD5F5A7B560}"/>
                </a:ext>
              </a:extLst>
            </p:cNvPr>
            <p:cNvSpPr/>
            <p:nvPr/>
          </p:nvSpPr>
          <p:spPr>
            <a:xfrm>
              <a:off x="1072096" y="641457"/>
              <a:ext cx="3124" cy="7391"/>
            </a:xfrm>
            <a:custGeom>
              <a:avLst/>
              <a:gdLst/>
              <a:ahLst/>
              <a:cxnLst/>
              <a:rect l="0" t="0" r="0" b="0"/>
              <a:pathLst>
                <a:path w="3124" h="7391">
                  <a:moveTo>
                    <a:pt x="3124" y="0"/>
                  </a:moveTo>
                  <a:lnTo>
                    <a:pt x="3124" y="6502"/>
                  </a:lnTo>
                  <a:lnTo>
                    <a:pt x="0" y="7391"/>
                  </a:lnTo>
                  <a:lnTo>
                    <a:pt x="0" y="889"/>
                  </a:lnTo>
                  <a:lnTo>
                    <a:pt x="3124" y="0"/>
                  </a:lnTo>
                  <a:close/>
                </a:path>
              </a:pathLst>
            </a:custGeom>
            <a:ln w="0" cap="rnd">
              <a:miter lim="100000"/>
            </a:ln>
          </p:spPr>
          <p:style>
            <a:lnRef idx="0">
              <a:srgbClr val="000000">
                <a:alpha val="0"/>
              </a:srgbClr>
            </a:lnRef>
            <a:fillRef idx="1">
              <a:srgbClr val="8F9483"/>
            </a:fillRef>
            <a:effectRef idx="0">
              <a:scrgbClr r="0" g="0" b="0"/>
            </a:effectRef>
            <a:fontRef idx="none"/>
          </p:style>
          <p:txBody>
            <a:bodyPr/>
            <a:lstStyle/>
            <a:p>
              <a:endParaRPr lang="en-US"/>
            </a:p>
          </p:txBody>
        </p:sp>
        <p:sp>
          <p:nvSpPr>
            <p:cNvPr id="85" name="Shape 2900">
              <a:extLst>
                <a:ext uri="{FF2B5EF4-FFF2-40B4-BE49-F238E27FC236}">
                  <a16:creationId xmlns:a16="http://schemas.microsoft.com/office/drawing/2014/main" id="{20CF827E-2688-4E1D-9CAA-BA40FA547BAE}"/>
                </a:ext>
              </a:extLst>
            </p:cNvPr>
            <p:cNvSpPr/>
            <p:nvPr/>
          </p:nvSpPr>
          <p:spPr>
            <a:xfrm>
              <a:off x="1075220" y="640568"/>
              <a:ext cx="3137" cy="7391"/>
            </a:xfrm>
            <a:custGeom>
              <a:avLst/>
              <a:gdLst/>
              <a:ahLst/>
              <a:cxnLst/>
              <a:rect l="0" t="0" r="0" b="0"/>
              <a:pathLst>
                <a:path w="3137" h="7391">
                  <a:moveTo>
                    <a:pt x="3137" y="0"/>
                  </a:moveTo>
                  <a:lnTo>
                    <a:pt x="3137" y="6502"/>
                  </a:lnTo>
                  <a:lnTo>
                    <a:pt x="0" y="7391"/>
                  </a:lnTo>
                  <a:lnTo>
                    <a:pt x="0" y="876"/>
                  </a:lnTo>
                  <a:lnTo>
                    <a:pt x="3137" y="0"/>
                  </a:lnTo>
                  <a:close/>
                </a:path>
              </a:pathLst>
            </a:custGeom>
            <a:ln w="0" cap="rnd">
              <a:miter lim="100000"/>
            </a:ln>
          </p:spPr>
          <p:style>
            <a:lnRef idx="0">
              <a:srgbClr val="000000">
                <a:alpha val="0"/>
              </a:srgbClr>
            </a:lnRef>
            <a:fillRef idx="1">
              <a:srgbClr val="8C8A64"/>
            </a:fillRef>
            <a:effectRef idx="0">
              <a:scrgbClr r="0" g="0" b="0"/>
            </a:effectRef>
            <a:fontRef idx="none"/>
          </p:style>
          <p:txBody>
            <a:bodyPr/>
            <a:lstStyle/>
            <a:p>
              <a:endParaRPr lang="en-US"/>
            </a:p>
          </p:txBody>
        </p:sp>
        <p:sp>
          <p:nvSpPr>
            <p:cNvPr id="86" name="Shape 2901">
              <a:extLst>
                <a:ext uri="{FF2B5EF4-FFF2-40B4-BE49-F238E27FC236}">
                  <a16:creationId xmlns:a16="http://schemas.microsoft.com/office/drawing/2014/main" id="{C8A858D1-ADC6-498B-8117-986A265E14F0}"/>
                </a:ext>
              </a:extLst>
            </p:cNvPr>
            <p:cNvSpPr/>
            <p:nvPr/>
          </p:nvSpPr>
          <p:spPr>
            <a:xfrm>
              <a:off x="710705" y="751820"/>
              <a:ext cx="0" cy="257301"/>
            </a:xfrm>
            <a:custGeom>
              <a:avLst/>
              <a:gdLst/>
              <a:ahLst/>
              <a:cxnLst/>
              <a:rect l="0" t="0" r="0" b="0"/>
              <a:pathLst>
                <a:path h="257301">
                  <a:moveTo>
                    <a:pt x="0" y="0"/>
                  </a:moveTo>
                  <a:lnTo>
                    <a:pt x="0" y="257301"/>
                  </a:lnTo>
                </a:path>
              </a:pathLst>
            </a:custGeom>
            <a:ln w="6261" cap="rnd">
              <a:custDash>
                <a:ds d="1" sp="98585"/>
              </a:custDash>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87" name="Shape 2902">
              <a:extLst>
                <a:ext uri="{FF2B5EF4-FFF2-40B4-BE49-F238E27FC236}">
                  <a16:creationId xmlns:a16="http://schemas.microsoft.com/office/drawing/2014/main" id="{74030DDA-BA32-42F6-8B5F-638B17F158F1}"/>
                </a:ext>
              </a:extLst>
            </p:cNvPr>
            <p:cNvSpPr/>
            <p:nvPr/>
          </p:nvSpPr>
          <p:spPr>
            <a:xfrm>
              <a:off x="690144" y="676776"/>
              <a:ext cx="271475" cy="76632"/>
            </a:xfrm>
            <a:custGeom>
              <a:avLst/>
              <a:gdLst/>
              <a:ahLst/>
              <a:cxnLst/>
              <a:rect l="0" t="0" r="0" b="0"/>
              <a:pathLst>
                <a:path w="271475" h="76632">
                  <a:moveTo>
                    <a:pt x="0" y="76632"/>
                  </a:moveTo>
                  <a:lnTo>
                    <a:pt x="271475"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88" name="Shape 2903">
              <a:extLst>
                <a:ext uri="{FF2B5EF4-FFF2-40B4-BE49-F238E27FC236}">
                  <a16:creationId xmlns:a16="http://schemas.microsoft.com/office/drawing/2014/main" id="{68C83BC5-7A96-476A-991A-3D27809F634B}"/>
                </a:ext>
              </a:extLst>
            </p:cNvPr>
            <p:cNvSpPr/>
            <p:nvPr/>
          </p:nvSpPr>
          <p:spPr>
            <a:xfrm>
              <a:off x="464122" y="258653"/>
              <a:ext cx="1329398" cy="1104265"/>
            </a:xfrm>
            <a:custGeom>
              <a:avLst/>
              <a:gdLst/>
              <a:ahLst/>
              <a:cxnLst/>
              <a:rect l="0" t="0" r="0" b="0"/>
              <a:pathLst>
                <a:path w="1329398" h="1104265">
                  <a:moveTo>
                    <a:pt x="0" y="1104265"/>
                  </a:moveTo>
                  <a:lnTo>
                    <a:pt x="1329398" y="627164"/>
                  </a:lnTo>
                  <a:lnTo>
                    <a:pt x="1329398" y="0"/>
                  </a:lnTo>
                  <a:lnTo>
                    <a:pt x="0" y="375234"/>
                  </a:lnTo>
                  <a:lnTo>
                    <a:pt x="0" y="1104265"/>
                  </a:lnTo>
                  <a:close/>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pic>
          <p:nvPicPr>
            <p:cNvPr id="89" name="Picture 88">
              <a:extLst>
                <a:ext uri="{FF2B5EF4-FFF2-40B4-BE49-F238E27FC236}">
                  <a16:creationId xmlns:a16="http://schemas.microsoft.com/office/drawing/2014/main" id="{914351C4-66E3-4C82-A2CC-67B095B24E8D}"/>
                </a:ext>
              </a:extLst>
            </p:cNvPr>
            <p:cNvPicPr/>
            <p:nvPr/>
          </p:nvPicPr>
          <p:blipFill>
            <a:blip r:embed="rId7"/>
            <a:stretch>
              <a:fillRect/>
            </a:stretch>
          </p:blipFill>
          <p:spPr>
            <a:xfrm>
              <a:off x="652704" y="693247"/>
              <a:ext cx="112776" cy="112776"/>
            </a:xfrm>
            <a:prstGeom prst="rect">
              <a:avLst/>
            </a:prstGeom>
          </p:spPr>
        </p:pic>
        <p:sp>
          <p:nvSpPr>
            <p:cNvPr id="90" name="Rectangle 89">
              <a:extLst>
                <a:ext uri="{FF2B5EF4-FFF2-40B4-BE49-F238E27FC236}">
                  <a16:creationId xmlns:a16="http://schemas.microsoft.com/office/drawing/2014/main" id="{93A813D4-EE3C-4EEF-B6F8-4A233451FB04}"/>
                </a:ext>
              </a:extLst>
            </p:cNvPr>
            <p:cNvSpPr/>
            <p:nvPr/>
          </p:nvSpPr>
          <p:spPr>
            <a:xfrm>
              <a:off x="1401965" y="538779"/>
              <a:ext cx="244318"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Will</a:t>
              </a:r>
              <a:endParaRPr lang="en-US" sz="1100">
                <a:solidFill>
                  <a:srgbClr val="000000"/>
                </a:solidFill>
                <a:effectLst/>
                <a:latin typeface="Calibri" panose="020F0502020204030204" pitchFamily="34" charset="0"/>
                <a:ea typeface="Calibri" panose="020F0502020204030204" pitchFamily="34" charset="0"/>
              </a:endParaRPr>
            </a:p>
          </p:txBody>
        </p:sp>
        <p:sp>
          <p:nvSpPr>
            <p:cNvPr id="91" name="Rectangle 90">
              <a:extLst>
                <a:ext uri="{FF2B5EF4-FFF2-40B4-BE49-F238E27FC236}">
                  <a16:creationId xmlns:a16="http://schemas.microsoft.com/office/drawing/2014/main" id="{624BA558-B3D7-41F5-8C9A-B91C6EB24143}"/>
                </a:ext>
              </a:extLst>
            </p:cNvPr>
            <p:cNvSpPr/>
            <p:nvPr/>
          </p:nvSpPr>
          <p:spPr>
            <a:xfrm>
              <a:off x="627600" y="592666"/>
              <a:ext cx="370074"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Won’t</a:t>
              </a:r>
              <a:endParaRPr lang="en-US" sz="1100">
                <a:solidFill>
                  <a:srgbClr val="000000"/>
                </a:solidFill>
                <a:effectLst/>
                <a:latin typeface="Calibri" panose="020F0502020204030204" pitchFamily="34" charset="0"/>
                <a:ea typeface="Calibri" panose="020F0502020204030204" pitchFamily="34" charset="0"/>
              </a:endParaRPr>
            </a:p>
          </p:txBody>
        </p:sp>
        <p:sp>
          <p:nvSpPr>
            <p:cNvPr id="92" name="Shape 2908">
              <a:extLst>
                <a:ext uri="{FF2B5EF4-FFF2-40B4-BE49-F238E27FC236}">
                  <a16:creationId xmlns:a16="http://schemas.microsoft.com/office/drawing/2014/main" id="{FE627026-D84E-4284-A916-D6031F7BAF75}"/>
                </a:ext>
              </a:extLst>
            </p:cNvPr>
            <p:cNvSpPr/>
            <p:nvPr/>
          </p:nvSpPr>
          <p:spPr>
            <a:xfrm>
              <a:off x="536689" y="101161"/>
              <a:ext cx="0" cy="152654"/>
            </a:xfrm>
            <a:custGeom>
              <a:avLst/>
              <a:gdLst/>
              <a:ahLst/>
              <a:cxnLst/>
              <a:rect l="0" t="0" r="0" b="0"/>
              <a:pathLst>
                <a:path h="152654">
                  <a:moveTo>
                    <a:pt x="0" y="152654"/>
                  </a:moveTo>
                  <a:lnTo>
                    <a:pt x="0"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93" name="Shape 2909">
              <a:extLst>
                <a:ext uri="{FF2B5EF4-FFF2-40B4-BE49-F238E27FC236}">
                  <a16:creationId xmlns:a16="http://schemas.microsoft.com/office/drawing/2014/main" id="{AB3E77EA-0DA1-46B5-9491-4FB72CAF3651}"/>
                </a:ext>
              </a:extLst>
            </p:cNvPr>
            <p:cNvSpPr/>
            <p:nvPr/>
          </p:nvSpPr>
          <p:spPr>
            <a:xfrm>
              <a:off x="1067613" y="31032"/>
              <a:ext cx="0" cy="119621"/>
            </a:xfrm>
            <a:custGeom>
              <a:avLst/>
              <a:gdLst/>
              <a:ahLst/>
              <a:cxnLst/>
              <a:rect l="0" t="0" r="0" b="0"/>
              <a:pathLst>
                <a:path h="119621">
                  <a:moveTo>
                    <a:pt x="0" y="119621"/>
                  </a:moveTo>
                  <a:lnTo>
                    <a:pt x="0"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94" name="Shape 2910">
              <a:extLst>
                <a:ext uri="{FF2B5EF4-FFF2-40B4-BE49-F238E27FC236}">
                  <a16:creationId xmlns:a16="http://schemas.microsoft.com/office/drawing/2014/main" id="{DC5CE4C7-8B0A-4882-A825-7BA7EA0345EF}"/>
                </a:ext>
              </a:extLst>
            </p:cNvPr>
            <p:cNvSpPr/>
            <p:nvPr/>
          </p:nvSpPr>
          <p:spPr>
            <a:xfrm>
              <a:off x="567969" y="89960"/>
              <a:ext cx="476009" cy="99949"/>
            </a:xfrm>
            <a:custGeom>
              <a:avLst/>
              <a:gdLst/>
              <a:ahLst/>
              <a:cxnLst/>
              <a:rect l="0" t="0" r="0" b="0"/>
              <a:pathLst>
                <a:path w="476009" h="99949">
                  <a:moveTo>
                    <a:pt x="0" y="99949"/>
                  </a:moveTo>
                  <a:lnTo>
                    <a:pt x="476009"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95" name="Shape 2911">
              <a:extLst>
                <a:ext uri="{FF2B5EF4-FFF2-40B4-BE49-F238E27FC236}">
                  <a16:creationId xmlns:a16="http://schemas.microsoft.com/office/drawing/2014/main" id="{1829196F-EEC3-4F36-8611-B9AEC058623E}"/>
                </a:ext>
              </a:extLst>
            </p:cNvPr>
            <p:cNvSpPr/>
            <p:nvPr/>
          </p:nvSpPr>
          <p:spPr>
            <a:xfrm>
              <a:off x="1022464" y="64051"/>
              <a:ext cx="58484" cy="58268"/>
            </a:xfrm>
            <a:custGeom>
              <a:avLst/>
              <a:gdLst/>
              <a:ahLst/>
              <a:cxnLst/>
              <a:rect l="0" t="0" r="0" b="0"/>
              <a:pathLst>
                <a:path w="58484" h="58268">
                  <a:moveTo>
                    <a:pt x="0" y="0"/>
                  </a:moveTo>
                  <a:cubicBezTo>
                    <a:pt x="15824" y="8852"/>
                    <a:pt x="39726" y="15329"/>
                    <a:pt x="58484" y="18136"/>
                  </a:cubicBezTo>
                  <a:cubicBezTo>
                    <a:pt x="42444" y="28257"/>
                    <a:pt x="23165" y="43790"/>
                    <a:pt x="12243" y="58268"/>
                  </a:cubicBezTo>
                  <a:lnTo>
                    <a:pt x="16650" y="26924"/>
                  </a:lnTo>
                  <a:lnTo>
                    <a:pt x="0" y="0"/>
                  </a:lnTo>
                  <a:close/>
                </a:path>
              </a:pathLst>
            </a:custGeom>
            <a:ln w="0" cap="flat">
              <a:miter lim="100000"/>
            </a:ln>
          </p:spPr>
          <p:style>
            <a:lnRef idx="0">
              <a:srgbClr val="000000">
                <a:alpha val="0"/>
              </a:srgbClr>
            </a:lnRef>
            <a:fillRef idx="1">
              <a:srgbClr val="181717"/>
            </a:fillRef>
            <a:effectRef idx="0">
              <a:scrgbClr r="0" g="0" b="0"/>
            </a:effectRef>
            <a:fontRef idx="none"/>
          </p:style>
          <p:txBody>
            <a:bodyPr/>
            <a:lstStyle/>
            <a:p>
              <a:endParaRPr lang="en-US"/>
            </a:p>
          </p:txBody>
        </p:sp>
        <p:sp>
          <p:nvSpPr>
            <p:cNvPr id="96" name="Shape 2912">
              <a:extLst>
                <a:ext uri="{FF2B5EF4-FFF2-40B4-BE49-F238E27FC236}">
                  <a16:creationId xmlns:a16="http://schemas.microsoft.com/office/drawing/2014/main" id="{35318414-3FD2-4D7C-8C1F-3152F8204375}"/>
                </a:ext>
              </a:extLst>
            </p:cNvPr>
            <p:cNvSpPr/>
            <p:nvPr/>
          </p:nvSpPr>
          <p:spPr>
            <a:xfrm>
              <a:off x="531000" y="157536"/>
              <a:ext cx="58484" cy="58280"/>
            </a:xfrm>
            <a:custGeom>
              <a:avLst/>
              <a:gdLst/>
              <a:ahLst/>
              <a:cxnLst/>
              <a:rect l="0" t="0" r="0" b="0"/>
              <a:pathLst>
                <a:path w="58484" h="58280">
                  <a:moveTo>
                    <a:pt x="46241" y="0"/>
                  </a:moveTo>
                  <a:lnTo>
                    <a:pt x="41821" y="31344"/>
                  </a:lnTo>
                  <a:lnTo>
                    <a:pt x="58484" y="58280"/>
                  </a:lnTo>
                  <a:cubicBezTo>
                    <a:pt x="42647" y="49428"/>
                    <a:pt x="18745" y="42939"/>
                    <a:pt x="0" y="40132"/>
                  </a:cubicBezTo>
                  <a:cubicBezTo>
                    <a:pt x="16040" y="30010"/>
                    <a:pt x="35319" y="14478"/>
                    <a:pt x="46241" y="0"/>
                  </a:cubicBezTo>
                  <a:close/>
                </a:path>
              </a:pathLst>
            </a:custGeom>
            <a:ln w="0" cap="flat">
              <a:miter lim="100000"/>
            </a:ln>
          </p:spPr>
          <p:style>
            <a:lnRef idx="0">
              <a:srgbClr val="000000">
                <a:alpha val="0"/>
              </a:srgbClr>
            </a:lnRef>
            <a:fillRef idx="1">
              <a:srgbClr val="181717"/>
            </a:fillRef>
            <a:effectRef idx="0">
              <a:scrgbClr r="0" g="0" b="0"/>
            </a:effectRef>
            <a:fontRef idx="none"/>
          </p:style>
          <p:txBody>
            <a:bodyPr/>
            <a:lstStyle/>
            <a:p>
              <a:endParaRPr lang="en-US"/>
            </a:p>
          </p:txBody>
        </p:sp>
        <p:sp>
          <p:nvSpPr>
            <p:cNvPr id="97" name="Rectangle 96">
              <a:extLst>
                <a:ext uri="{FF2B5EF4-FFF2-40B4-BE49-F238E27FC236}">
                  <a16:creationId xmlns:a16="http://schemas.microsoft.com/office/drawing/2014/main" id="{7C2C4164-BFA3-4609-878B-183F33DF8A32}"/>
                </a:ext>
              </a:extLst>
            </p:cNvPr>
            <p:cNvSpPr/>
            <p:nvPr/>
          </p:nvSpPr>
          <p:spPr>
            <a:xfrm>
              <a:off x="627632" y="23450"/>
              <a:ext cx="34636"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98" name="Rectangle 97">
              <a:extLst>
                <a:ext uri="{FF2B5EF4-FFF2-40B4-BE49-F238E27FC236}">
                  <a16:creationId xmlns:a16="http://schemas.microsoft.com/office/drawing/2014/main" id="{050ABF61-9D41-4D37-8619-AA59869DE927}"/>
                </a:ext>
              </a:extLst>
            </p:cNvPr>
            <p:cNvSpPr/>
            <p:nvPr/>
          </p:nvSpPr>
          <p:spPr>
            <a:xfrm>
              <a:off x="653664" y="23450"/>
              <a:ext cx="74068" cy="125490"/>
            </a:xfrm>
            <a:prstGeom prst="rect">
              <a:avLst/>
            </a:prstGeom>
            <a:ln>
              <a:noFill/>
            </a:ln>
          </p:spPr>
          <p:txBody>
            <a:bodyPr vert="horz" lIns="0" tIns="0" rIns="0" bIns="0" rtlCol="0">
              <a:noAutofit/>
            </a:bodyPr>
            <a:lstStyle/>
            <a:p>
              <a:pPr>
                <a:lnSpc>
                  <a:spcPct val="107000"/>
                </a:lnSpc>
                <a:spcAft>
                  <a:spcPts val="800"/>
                </a:spcAft>
              </a:pPr>
              <a:r>
                <a:rPr lang="en-US" sz="800" i="1">
                  <a:solidFill>
                    <a:srgbClr val="181717"/>
                  </a:solidFill>
                  <a:effectLst/>
                  <a:latin typeface="Calibri" panose="020F0502020204030204" pitchFamily="34" charset="0"/>
                  <a:ea typeface="Calibri" panose="020F0502020204030204" pitchFamily="34" charset="0"/>
                </a:rPr>
                <a:t>v</a:t>
              </a:r>
              <a:endParaRPr lang="en-US" sz="1100">
                <a:solidFill>
                  <a:srgbClr val="000000"/>
                </a:solidFill>
                <a:effectLst/>
                <a:latin typeface="Calibri" panose="020F0502020204030204" pitchFamily="34" charset="0"/>
                <a:ea typeface="Calibri" panose="020F0502020204030204" pitchFamily="34" charset="0"/>
              </a:endParaRPr>
            </a:p>
          </p:txBody>
        </p:sp>
        <p:sp>
          <p:nvSpPr>
            <p:cNvPr id="99" name="Rectangle 98">
              <a:extLst>
                <a:ext uri="{FF2B5EF4-FFF2-40B4-BE49-F238E27FC236}">
                  <a16:creationId xmlns:a16="http://schemas.microsoft.com/office/drawing/2014/main" id="{DCCAFF6F-ECDC-4BFF-BA1D-EC66FEC0F780}"/>
                </a:ext>
              </a:extLst>
            </p:cNvPr>
            <p:cNvSpPr/>
            <p:nvPr/>
          </p:nvSpPr>
          <p:spPr>
            <a:xfrm>
              <a:off x="709355" y="89218"/>
              <a:ext cx="43182" cy="73160"/>
            </a:xfrm>
            <a:prstGeom prst="rect">
              <a:avLst/>
            </a:prstGeom>
            <a:ln>
              <a:noFill/>
            </a:ln>
          </p:spPr>
          <p:txBody>
            <a:bodyPr vert="horz" lIns="0" tIns="0" rIns="0" bIns="0" rtlCol="0">
              <a:noAutofit/>
            </a:bodyPr>
            <a:lstStyle/>
            <a:p>
              <a:pPr>
                <a:lnSpc>
                  <a:spcPct val="107000"/>
                </a:lnSpc>
                <a:spcAft>
                  <a:spcPts val="800"/>
                </a:spcAft>
              </a:pPr>
              <a:r>
                <a:rPr lang="en-US" sz="450" i="1">
                  <a:solidFill>
                    <a:srgbClr val="181717"/>
                  </a:solidFill>
                  <a:effectLst/>
                  <a:latin typeface="Calibri" panose="020F0502020204030204" pitchFamily="34" charset="0"/>
                  <a:ea typeface="Calibri" panose="020F0502020204030204" pitchFamily="34" charset="0"/>
                </a:rPr>
                <a:t>x</a:t>
              </a:r>
              <a:endParaRPr lang="en-US" sz="1100">
                <a:solidFill>
                  <a:srgbClr val="000000"/>
                </a:solidFill>
                <a:effectLst/>
                <a:latin typeface="Calibri" panose="020F0502020204030204" pitchFamily="34" charset="0"/>
                <a:ea typeface="Calibri" panose="020F0502020204030204" pitchFamily="34" charset="0"/>
              </a:endParaRPr>
            </a:p>
          </p:txBody>
        </p:sp>
        <p:sp>
          <p:nvSpPr>
            <p:cNvPr id="100" name="Rectangle 99">
              <a:extLst>
                <a:ext uri="{FF2B5EF4-FFF2-40B4-BE49-F238E27FC236}">
                  <a16:creationId xmlns:a16="http://schemas.microsoft.com/office/drawing/2014/main" id="{C60EE5D8-96E2-4C1A-999B-22B47358F54C}"/>
                </a:ext>
              </a:extLst>
            </p:cNvPr>
            <p:cNvSpPr/>
            <p:nvPr/>
          </p:nvSpPr>
          <p:spPr>
            <a:xfrm>
              <a:off x="741830" y="23450"/>
              <a:ext cx="131737" cy="125490"/>
            </a:xfrm>
            <a:prstGeom prst="rect">
              <a:avLst/>
            </a:prstGeom>
            <a:ln>
              <a:noFill/>
            </a:ln>
          </p:spPr>
          <p:txBody>
            <a:bodyPr vert="horz" lIns="0" tIns="0" rIns="0" bIns="0" rtlCol="0">
              <a:noAutofit/>
            </a:bodyPr>
            <a:lstStyle/>
            <a:p>
              <a:pPr>
                <a:lnSpc>
                  <a:spcPct val="107000"/>
                </a:lnSpc>
                <a:spcAft>
                  <a:spcPts val="800"/>
                </a:spcAft>
              </a:pPr>
              <a:r>
                <a:rPr lang="en-US" sz="800" i="1" spc="40">
                  <a:solidFill>
                    <a:srgbClr val="181717"/>
                  </a:solidFill>
                  <a:effectLst/>
                  <a:latin typeface="Calibri" panose="020F0502020204030204" pitchFamily="34" charset="0"/>
                  <a:ea typeface="Calibri" panose="020F0502020204030204" pitchFamily="34" charset="0"/>
                </a:rPr>
                <a:t> </a:t>
              </a:r>
              <a:r>
                <a:rPr lang="en-US" sz="800" i="1" spc="120">
                  <a:solidFill>
                    <a:srgbClr val="181717"/>
                  </a:solidFill>
                  <a:effectLst/>
                  <a:latin typeface="Calibri" panose="020F0502020204030204" pitchFamily="34" charset="0"/>
                  <a:ea typeface="Calibri" panose="020F0502020204030204" pitchFamily="34" charset="0"/>
                </a:rPr>
                <a:t> </a:t>
              </a:r>
              <a:r>
                <a:rPr lang="en-US" sz="800" i="1">
                  <a:solidFill>
                    <a:srgbClr val="181717"/>
                  </a:solidFill>
                  <a:effectLst/>
                  <a:latin typeface="Calibri" panose="020F0502020204030204" pitchFamily="34" charset="0"/>
                  <a:ea typeface="Calibri" panose="020F0502020204030204" pitchFamily="34" charset="0"/>
                </a:rPr>
                <a:t>t</a:t>
              </a:r>
              <a:endParaRPr lang="en-US" sz="1100">
                <a:solidFill>
                  <a:srgbClr val="000000"/>
                </a:solidFill>
                <a:effectLst/>
                <a:latin typeface="Calibri" panose="020F0502020204030204" pitchFamily="34" charset="0"/>
                <a:ea typeface="Calibri" panose="020F0502020204030204" pitchFamily="34" charset="0"/>
              </a:endParaRPr>
            </a:p>
          </p:txBody>
        </p:sp>
        <p:sp>
          <p:nvSpPr>
            <p:cNvPr id="101" name="Rectangle 100">
              <a:extLst>
                <a:ext uri="{FF2B5EF4-FFF2-40B4-BE49-F238E27FC236}">
                  <a16:creationId xmlns:a16="http://schemas.microsoft.com/office/drawing/2014/main" id="{309E92F6-7C8D-4652-A002-F89C3CD63CE6}"/>
                </a:ext>
              </a:extLst>
            </p:cNvPr>
            <p:cNvSpPr/>
            <p:nvPr/>
          </p:nvSpPr>
          <p:spPr>
            <a:xfrm>
              <a:off x="840891" y="23450"/>
              <a:ext cx="34636"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102" name="Rectangle 101">
              <a:extLst>
                <a:ext uri="{FF2B5EF4-FFF2-40B4-BE49-F238E27FC236}">
                  <a16:creationId xmlns:a16="http://schemas.microsoft.com/office/drawing/2014/main" id="{0641B61C-38BD-401C-899B-D5C52921011A}"/>
                </a:ext>
              </a:extLst>
            </p:cNvPr>
            <p:cNvSpPr/>
            <p:nvPr/>
          </p:nvSpPr>
          <p:spPr>
            <a:xfrm>
              <a:off x="917385" y="1233000"/>
              <a:ext cx="665041"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Volume</a:t>
              </a:r>
              <a:r>
                <a:rPr lang="en-US" sz="800" spc="40">
                  <a:solidFill>
                    <a:srgbClr val="181717"/>
                  </a:solidFill>
                  <a:effectLst/>
                  <a:latin typeface="Calibri" panose="020F0502020204030204" pitchFamily="34" charset="0"/>
                  <a:ea typeface="Calibri" panose="020F0502020204030204" pitchFamily="34" charset="0"/>
                </a:rPr>
                <a:t> </a:t>
              </a:r>
              <a:r>
                <a:rPr lang="en-US" sz="800">
                  <a:solidFill>
                    <a:srgbClr val="181717"/>
                  </a:solidFill>
                  <a:effectLst/>
                  <a:latin typeface="Calibri" panose="020F0502020204030204" pitchFamily="34" charset="0"/>
                  <a:ea typeface="Calibri" panose="020F0502020204030204" pitchFamily="34" charset="0"/>
                </a:rPr>
                <a:t>=</a:t>
              </a:r>
              <a:r>
                <a:rPr lang="en-US" sz="800" spc="40">
                  <a:solidFill>
                    <a:srgbClr val="181717"/>
                  </a:solidFill>
                  <a:effectLst/>
                  <a:latin typeface="Calibri" panose="020F0502020204030204" pitchFamily="34" charset="0"/>
                  <a:ea typeface="Calibri" panose="020F0502020204030204" pitchFamily="34" charset="0"/>
                </a:rPr>
                <a:t> </a:t>
              </a:r>
              <a:r>
                <a:rPr lang="en-US" sz="800">
                  <a:solidFill>
                    <a:srgbClr val="181717"/>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103" name="Rectangle 102">
              <a:extLst>
                <a:ext uri="{FF2B5EF4-FFF2-40B4-BE49-F238E27FC236}">
                  <a16:creationId xmlns:a16="http://schemas.microsoft.com/office/drawing/2014/main" id="{D4E812DD-1C0E-4F7D-A175-D51691BE83B0}"/>
                </a:ext>
              </a:extLst>
            </p:cNvPr>
            <p:cNvSpPr/>
            <p:nvPr/>
          </p:nvSpPr>
          <p:spPr>
            <a:xfrm>
              <a:off x="1417395" y="1233000"/>
              <a:ext cx="74068" cy="125490"/>
            </a:xfrm>
            <a:prstGeom prst="rect">
              <a:avLst/>
            </a:prstGeom>
            <a:ln>
              <a:noFill/>
            </a:ln>
          </p:spPr>
          <p:txBody>
            <a:bodyPr vert="horz" lIns="0" tIns="0" rIns="0" bIns="0" rtlCol="0">
              <a:noAutofit/>
            </a:bodyPr>
            <a:lstStyle/>
            <a:p>
              <a:pPr>
                <a:lnSpc>
                  <a:spcPct val="107000"/>
                </a:lnSpc>
                <a:spcAft>
                  <a:spcPts val="800"/>
                </a:spcAft>
              </a:pPr>
              <a:r>
                <a:rPr lang="en-US" sz="800" i="1">
                  <a:solidFill>
                    <a:srgbClr val="181717"/>
                  </a:solidFill>
                  <a:effectLst/>
                  <a:latin typeface="Calibri" panose="020F0502020204030204" pitchFamily="34" charset="0"/>
                  <a:ea typeface="Calibri" panose="020F0502020204030204" pitchFamily="34" charset="0"/>
                </a:rPr>
                <a:t>v</a:t>
              </a:r>
              <a:endParaRPr lang="en-US" sz="1100">
                <a:solidFill>
                  <a:srgbClr val="000000"/>
                </a:solidFill>
                <a:effectLst/>
                <a:latin typeface="Calibri" panose="020F0502020204030204" pitchFamily="34" charset="0"/>
                <a:ea typeface="Calibri" panose="020F0502020204030204" pitchFamily="34" charset="0"/>
              </a:endParaRPr>
            </a:p>
          </p:txBody>
        </p:sp>
        <p:sp>
          <p:nvSpPr>
            <p:cNvPr id="104" name="Rectangle 103">
              <a:extLst>
                <a:ext uri="{FF2B5EF4-FFF2-40B4-BE49-F238E27FC236}">
                  <a16:creationId xmlns:a16="http://schemas.microsoft.com/office/drawing/2014/main" id="{52FECCA0-6311-4F5A-8D8D-B04DF19D4FBA}"/>
                </a:ext>
              </a:extLst>
            </p:cNvPr>
            <p:cNvSpPr/>
            <p:nvPr/>
          </p:nvSpPr>
          <p:spPr>
            <a:xfrm>
              <a:off x="1473085" y="1298774"/>
              <a:ext cx="43182" cy="73160"/>
            </a:xfrm>
            <a:prstGeom prst="rect">
              <a:avLst/>
            </a:prstGeom>
            <a:ln>
              <a:noFill/>
            </a:ln>
          </p:spPr>
          <p:txBody>
            <a:bodyPr vert="horz" lIns="0" tIns="0" rIns="0" bIns="0" rtlCol="0">
              <a:noAutofit/>
            </a:bodyPr>
            <a:lstStyle/>
            <a:p>
              <a:pPr>
                <a:lnSpc>
                  <a:spcPct val="107000"/>
                </a:lnSpc>
                <a:spcAft>
                  <a:spcPts val="800"/>
                </a:spcAft>
              </a:pPr>
              <a:r>
                <a:rPr lang="en-US" sz="450" i="1">
                  <a:solidFill>
                    <a:srgbClr val="181717"/>
                  </a:solidFill>
                  <a:effectLst/>
                  <a:latin typeface="Calibri" panose="020F0502020204030204" pitchFamily="34" charset="0"/>
                  <a:ea typeface="Calibri" panose="020F0502020204030204" pitchFamily="34" charset="0"/>
                </a:rPr>
                <a:t>x</a:t>
              </a:r>
              <a:endParaRPr lang="en-US" sz="1100">
                <a:solidFill>
                  <a:srgbClr val="000000"/>
                </a:solidFill>
                <a:effectLst/>
                <a:latin typeface="Calibri" panose="020F0502020204030204" pitchFamily="34" charset="0"/>
                <a:ea typeface="Calibri" panose="020F0502020204030204" pitchFamily="34" charset="0"/>
              </a:endParaRPr>
            </a:p>
          </p:txBody>
        </p:sp>
        <p:sp>
          <p:nvSpPr>
            <p:cNvPr id="105" name="Rectangle 104">
              <a:extLst>
                <a:ext uri="{FF2B5EF4-FFF2-40B4-BE49-F238E27FC236}">
                  <a16:creationId xmlns:a16="http://schemas.microsoft.com/office/drawing/2014/main" id="{4E5EED29-A2AD-4BDB-AFC1-1245F4FEE3D4}"/>
                </a:ext>
              </a:extLst>
            </p:cNvPr>
            <p:cNvSpPr/>
            <p:nvPr/>
          </p:nvSpPr>
          <p:spPr>
            <a:xfrm>
              <a:off x="1505559" y="1209562"/>
              <a:ext cx="66594" cy="173581"/>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Segoe UI Symbol" panose="020B0502040204020203" pitchFamily="34" charset="0"/>
                  <a:ea typeface="Segoe UI Symbol" panose="020B0502040204020203" pitchFamily="34" charset="0"/>
                  <a:cs typeface="Segoe UI Symbol" panose="020B0502040204020203"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106" name="Rectangle 105">
              <a:extLst>
                <a:ext uri="{FF2B5EF4-FFF2-40B4-BE49-F238E27FC236}">
                  <a16:creationId xmlns:a16="http://schemas.microsoft.com/office/drawing/2014/main" id="{3B6C3A8A-8FF6-4853-89D0-7DC23B2666EE}"/>
                </a:ext>
              </a:extLst>
            </p:cNvPr>
            <p:cNvSpPr/>
            <p:nvPr/>
          </p:nvSpPr>
          <p:spPr>
            <a:xfrm>
              <a:off x="1571666" y="1233000"/>
              <a:ext cx="44361" cy="125490"/>
            </a:xfrm>
            <a:prstGeom prst="rect">
              <a:avLst/>
            </a:prstGeom>
            <a:ln>
              <a:noFill/>
            </a:ln>
          </p:spPr>
          <p:txBody>
            <a:bodyPr vert="horz" lIns="0" tIns="0" rIns="0" bIns="0" rtlCol="0">
              <a:noAutofit/>
            </a:bodyPr>
            <a:lstStyle/>
            <a:p>
              <a:pPr>
                <a:lnSpc>
                  <a:spcPct val="107000"/>
                </a:lnSpc>
                <a:spcAft>
                  <a:spcPts val="800"/>
                </a:spcAft>
              </a:pPr>
              <a:r>
                <a:rPr lang="en-US" sz="800" i="1">
                  <a:solidFill>
                    <a:srgbClr val="181717"/>
                  </a:solidFill>
                  <a:effectLst/>
                  <a:latin typeface="Calibri" panose="020F0502020204030204" pitchFamily="34" charset="0"/>
                  <a:ea typeface="Calibri" panose="020F0502020204030204" pitchFamily="34" charset="0"/>
                </a:rPr>
                <a:t>t</a:t>
              </a:r>
              <a:endParaRPr lang="en-US" sz="1100">
                <a:solidFill>
                  <a:srgbClr val="000000"/>
                </a:solidFill>
                <a:effectLst/>
                <a:latin typeface="Calibri" panose="020F0502020204030204" pitchFamily="34" charset="0"/>
                <a:ea typeface="Calibri" panose="020F0502020204030204" pitchFamily="34" charset="0"/>
              </a:endParaRPr>
            </a:p>
          </p:txBody>
        </p:sp>
        <p:sp>
          <p:nvSpPr>
            <p:cNvPr id="107" name="Rectangle 106">
              <a:extLst>
                <a:ext uri="{FF2B5EF4-FFF2-40B4-BE49-F238E27FC236}">
                  <a16:creationId xmlns:a16="http://schemas.microsoft.com/office/drawing/2014/main" id="{14FD6A28-9C69-4713-A365-93AC0E941373}"/>
                </a:ext>
              </a:extLst>
            </p:cNvPr>
            <p:cNvSpPr/>
            <p:nvPr/>
          </p:nvSpPr>
          <p:spPr>
            <a:xfrm>
              <a:off x="1605020" y="1233000"/>
              <a:ext cx="34636"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108" name="Rectangle 107">
              <a:extLst>
                <a:ext uri="{FF2B5EF4-FFF2-40B4-BE49-F238E27FC236}">
                  <a16:creationId xmlns:a16="http://schemas.microsoft.com/office/drawing/2014/main" id="{06F2E1C8-8A1F-4369-902A-CC3FE156F415}"/>
                </a:ext>
              </a:extLst>
            </p:cNvPr>
            <p:cNvSpPr/>
            <p:nvPr/>
          </p:nvSpPr>
          <p:spPr>
            <a:xfrm>
              <a:off x="1631072" y="1233000"/>
              <a:ext cx="96182" cy="125490"/>
            </a:xfrm>
            <a:prstGeom prst="rect">
              <a:avLst/>
            </a:prstGeom>
            <a:ln>
              <a:noFill/>
            </a:ln>
          </p:spPr>
          <p:txBody>
            <a:bodyPr vert="horz" lIns="0" tIns="0" rIns="0" bIns="0" rtlCol="0">
              <a:noAutofit/>
            </a:bodyPr>
            <a:lstStyle/>
            <a:p>
              <a:pPr>
                <a:lnSpc>
                  <a:spcPct val="107000"/>
                </a:lnSpc>
                <a:spcAft>
                  <a:spcPts val="800"/>
                </a:spcAft>
              </a:pPr>
              <a:r>
                <a:rPr lang="en-US" sz="800" i="1">
                  <a:solidFill>
                    <a:srgbClr val="181717"/>
                  </a:solidFill>
                  <a:effectLst/>
                  <a:latin typeface="Calibri" panose="020F0502020204030204" pitchFamily="34" charset="0"/>
                  <a:ea typeface="Calibri" panose="020F0502020204030204" pitchFamily="34" charset="0"/>
                </a:rPr>
                <a:t>A</a:t>
              </a:r>
              <a:endParaRPr lang="en-US" sz="1100">
                <a:solidFill>
                  <a:srgbClr val="000000"/>
                </a:solidFill>
                <a:effectLst/>
                <a:latin typeface="Calibri" panose="020F0502020204030204" pitchFamily="34" charset="0"/>
                <a:ea typeface="Calibri" panose="020F0502020204030204" pitchFamily="34" charset="0"/>
              </a:endParaRPr>
            </a:p>
          </p:txBody>
        </p:sp>
        <p:sp>
          <p:nvSpPr>
            <p:cNvPr id="109" name="Shape 2925">
              <a:extLst>
                <a:ext uri="{FF2B5EF4-FFF2-40B4-BE49-F238E27FC236}">
                  <a16:creationId xmlns:a16="http://schemas.microsoft.com/office/drawing/2014/main" id="{C24DEAE2-D751-4388-B678-616342FB67A4}"/>
                </a:ext>
              </a:extLst>
            </p:cNvPr>
            <p:cNvSpPr/>
            <p:nvPr/>
          </p:nvSpPr>
          <p:spPr>
            <a:xfrm>
              <a:off x="1749489" y="365867"/>
              <a:ext cx="88062" cy="88049"/>
            </a:xfrm>
            <a:custGeom>
              <a:avLst/>
              <a:gdLst/>
              <a:ahLst/>
              <a:cxnLst/>
              <a:rect l="0" t="0" r="0" b="0"/>
              <a:pathLst>
                <a:path w="88062" h="88049">
                  <a:moveTo>
                    <a:pt x="0" y="88049"/>
                  </a:moveTo>
                  <a:lnTo>
                    <a:pt x="88062"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110" name="Rectangle 109">
              <a:extLst>
                <a:ext uri="{FF2B5EF4-FFF2-40B4-BE49-F238E27FC236}">
                  <a16:creationId xmlns:a16="http://schemas.microsoft.com/office/drawing/2014/main" id="{2197C382-3B04-489B-8958-2A30AC028413}"/>
                </a:ext>
              </a:extLst>
            </p:cNvPr>
            <p:cNvSpPr/>
            <p:nvPr/>
          </p:nvSpPr>
          <p:spPr>
            <a:xfrm>
              <a:off x="1837563" y="268267"/>
              <a:ext cx="370207"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Area,</a:t>
              </a:r>
              <a:r>
                <a:rPr lang="en-US" sz="800" spc="40">
                  <a:solidFill>
                    <a:srgbClr val="181717"/>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111" name="Rectangle 110">
              <a:extLst>
                <a:ext uri="{FF2B5EF4-FFF2-40B4-BE49-F238E27FC236}">
                  <a16:creationId xmlns:a16="http://schemas.microsoft.com/office/drawing/2014/main" id="{E3E52558-7B86-475C-8DA7-772DC7D89FE9}"/>
                </a:ext>
              </a:extLst>
            </p:cNvPr>
            <p:cNvSpPr/>
            <p:nvPr/>
          </p:nvSpPr>
          <p:spPr>
            <a:xfrm>
              <a:off x="2115924" y="268267"/>
              <a:ext cx="96182" cy="125490"/>
            </a:xfrm>
            <a:prstGeom prst="rect">
              <a:avLst/>
            </a:prstGeom>
            <a:ln>
              <a:noFill/>
            </a:ln>
          </p:spPr>
          <p:txBody>
            <a:bodyPr vert="horz" lIns="0" tIns="0" rIns="0" bIns="0" rtlCol="0">
              <a:noAutofit/>
            </a:bodyPr>
            <a:lstStyle/>
            <a:p>
              <a:pPr>
                <a:lnSpc>
                  <a:spcPct val="107000"/>
                </a:lnSpc>
                <a:spcAft>
                  <a:spcPts val="800"/>
                </a:spcAft>
              </a:pPr>
              <a:r>
                <a:rPr lang="en-US" sz="800" i="1">
                  <a:solidFill>
                    <a:srgbClr val="181717"/>
                  </a:solidFill>
                  <a:effectLst/>
                  <a:latin typeface="Calibri" panose="020F0502020204030204" pitchFamily="34" charset="0"/>
                  <a:ea typeface="Calibri" panose="020F0502020204030204" pitchFamily="34" charset="0"/>
                </a:rPr>
                <a:t>A</a:t>
              </a:r>
              <a:endParaRPr lang="en-US" sz="1100">
                <a:solidFill>
                  <a:srgbClr val="000000"/>
                </a:solidFill>
                <a:effectLst/>
                <a:latin typeface="Calibri" panose="020F0502020204030204" pitchFamily="34" charset="0"/>
                <a:ea typeface="Calibri" panose="020F0502020204030204" pitchFamily="34" charset="0"/>
              </a:endParaRPr>
            </a:p>
          </p:txBody>
        </p:sp>
        <p:sp>
          <p:nvSpPr>
            <p:cNvPr id="112" name="Shape 2928">
              <a:extLst>
                <a:ext uri="{FF2B5EF4-FFF2-40B4-BE49-F238E27FC236}">
                  <a16:creationId xmlns:a16="http://schemas.microsoft.com/office/drawing/2014/main" id="{4A498B45-8EAD-4F51-8FEE-9FC28B7D861F}"/>
                </a:ext>
              </a:extLst>
            </p:cNvPr>
            <p:cNvSpPr/>
            <p:nvPr/>
          </p:nvSpPr>
          <p:spPr>
            <a:xfrm>
              <a:off x="1233945" y="944047"/>
              <a:ext cx="257569" cy="257543"/>
            </a:xfrm>
            <a:custGeom>
              <a:avLst/>
              <a:gdLst/>
              <a:ahLst/>
              <a:cxnLst/>
              <a:rect l="0" t="0" r="0" b="0"/>
              <a:pathLst>
                <a:path w="257569" h="257543">
                  <a:moveTo>
                    <a:pt x="0" y="257543"/>
                  </a:moveTo>
                  <a:lnTo>
                    <a:pt x="257569"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113" name="Shape 2929">
              <a:extLst>
                <a:ext uri="{FF2B5EF4-FFF2-40B4-BE49-F238E27FC236}">
                  <a16:creationId xmlns:a16="http://schemas.microsoft.com/office/drawing/2014/main" id="{F706F6AD-DD59-4840-AFA8-19D4583B41D2}"/>
                </a:ext>
              </a:extLst>
            </p:cNvPr>
            <p:cNvSpPr/>
            <p:nvPr/>
          </p:nvSpPr>
          <p:spPr>
            <a:xfrm>
              <a:off x="1593685" y="936084"/>
              <a:ext cx="199834" cy="71717"/>
            </a:xfrm>
            <a:custGeom>
              <a:avLst/>
              <a:gdLst/>
              <a:ahLst/>
              <a:cxnLst/>
              <a:rect l="0" t="0" r="0" b="0"/>
              <a:pathLst>
                <a:path w="199834" h="71717">
                  <a:moveTo>
                    <a:pt x="0" y="71717"/>
                  </a:moveTo>
                  <a:lnTo>
                    <a:pt x="199834"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114" name="Shape 2930">
              <a:extLst>
                <a:ext uri="{FF2B5EF4-FFF2-40B4-BE49-F238E27FC236}">
                  <a16:creationId xmlns:a16="http://schemas.microsoft.com/office/drawing/2014/main" id="{6D522CE9-92E8-4388-9CD6-A3CAF4A0FB65}"/>
                </a:ext>
              </a:extLst>
            </p:cNvPr>
            <p:cNvSpPr/>
            <p:nvPr/>
          </p:nvSpPr>
          <p:spPr>
            <a:xfrm>
              <a:off x="1768666" y="913376"/>
              <a:ext cx="60414" cy="56045"/>
            </a:xfrm>
            <a:custGeom>
              <a:avLst/>
              <a:gdLst/>
              <a:ahLst/>
              <a:cxnLst/>
              <a:rect l="0" t="0" r="0" b="0"/>
              <a:pathLst>
                <a:path w="60414" h="56045">
                  <a:moveTo>
                    <a:pt x="0" y="0"/>
                  </a:moveTo>
                  <a:cubicBezTo>
                    <a:pt x="16891" y="6604"/>
                    <a:pt x="41453" y="9741"/>
                    <a:pt x="60414" y="9944"/>
                  </a:cubicBezTo>
                  <a:cubicBezTo>
                    <a:pt x="45910" y="22162"/>
                    <a:pt x="28956" y="40208"/>
                    <a:pt x="20117" y="56045"/>
                  </a:cubicBezTo>
                  <a:lnTo>
                    <a:pt x="20193" y="24384"/>
                  </a:lnTo>
                  <a:lnTo>
                    <a:pt x="0" y="0"/>
                  </a:lnTo>
                  <a:close/>
                </a:path>
              </a:pathLst>
            </a:custGeom>
            <a:ln w="0" cap="flat">
              <a:miter lim="100000"/>
            </a:ln>
          </p:spPr>
          <p:style>
            <a:lnRef idx="0">
              <a:srgbClr val="000000">
                <a:alpha val="0"/>
              </a:srgbClr>
            </a:lnRef>
            <a:fillRef idx="1">
              <a:srgbClr val="181717"/>
            </a:fillRef>
            <a:effectRef idx="0">
              <a:scrgbClr r="0" g="0" b="0"/>
            </a:effectRef>
            <a:fontRef idx="none"/>
          </p:style>
          <p:txBody>
            <a:bodyPr/>
            <a:lstStyle/>
            <a:p>
              <a:endParaRPr lang="en-US"/>
            </a:p>
          </p:txBody>
        </p:sp>
        <p:sp>
          <p:nvSpPr>
            <p:cNvPr id="115" name="Rectangle 114">
              <a:extLst>
                <a:ext uri="{FF2B5EF4-FFF2-40B4-BE49-F238E27FC236}">
                  <a16:creationId xmlns:a16="http://schemas.microsoft.com/office/drawing/2014/main" id="{CBDE857C-1FF8-4095-8308-9141150362C1}"/>
                </a:ext>
              </a:extLst>
            </p:cNvPr>
            <p:cNvSpPr/>
            <p:nvPr/>
          </p:nvSpPr>
          <p:spPr>
            <a:xfrm>
              <a:off x="1596872" y="1004437"/>
              <a:ext cx="74068" cy="125490"/>
            </a:xfrm>
            <a:prstGeom prst="rect">
              <a:avLst/>
            </a:prstGeom>
            <a:ln>
              <a:noFill/>
            </a:ln>
          </p:spPr>
          <p:txBody>
            <a:bodyPr vert="horz" lIns="0" tIns="0" rIns="0" bIns="0" rtlCol="0">
              <a:noAutofit/>
            </a:bodyPr>
            <a:lstStyle/>
            <a:p>
              <a:pPr>
                <a:lnSpc>
                  <a:spcPct val="107000"/>
                </a:lnSpc>
                <a:spcAft>
                  <a:spcPts val="800"/>
                </a:spcAft>
              </a:pPr>
              <a:r>
                <a:rPr lang="en-US" sz="800" i="1">
                  <a:solidFill>
                    <a:srgbClr val="181717"/>
                  </a:solidFill>
                  <a:effectLst/>
                  <a:latin typeface="Calibri" panose="020F0502020204030204" pitchFamily="34" charset="0"/>
                  <a:ea typeface="Calibri" panose="020F0502020204030204" pitchFamily="34" charset="0"/>
                </a:rPr>
                <a:t>x</a:t>
              </a:r>
              <a:endParaRPr lang="en-US" sz="1100">
                <a:solidFill>
                  <a:srgbClr val="000000"/>
                </a:solidFill>
                <a:effectLst/>
                <a:latin typeface="Calibri" panose="020F0502020204030204" pitchFamily="34" charset="0"/>
                <a:ea typeface="Calibri" panose="020F0502020204030204" pitchFamily="34" charset="0"/>
              </a:endParaRPr>
            </a:p>
          </p:txBody>
        </p:sp>
        <p:sp>
          <p:nvSpPr>
            <p:cNvPr id="116" name="Rectangle 115">
              <a:extLst>
                <a:ext uri="{FF2B5EF4-FFF2-40B4-BE49-F238E27FC236}">
                  <a16:creationId xmlns:a16="http://schemas.microsoft.com/office/drawing/2014/main" id="{556C3C47-28FE-4B2E-BCD1-C7D200E907E5}"/>
                </a:ext>
              </a:extLst>
            </p:cNvPr>
            <p:cNvSpPr/>
            <p:nvPr/>
          </p:nvSpPr>
          <p:spPr>
            <a:xfrm>
              <a:off x="752062" y="0"/>
              <a:ext cx="81528" cy="17358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Segoe UI Symbol" panose="020B0502040204020203" pitchFamily="34" charset="0"/>
                  <a:ea typeface="Segoe UI Symbol" panose="020B0502040204020203" pitchFamily="34" charset="0"/>
                  <a:cs typeface="Segoe UI Symbol" panose="020B0502040204020203" pitchFamily="34" charset="0"/>
                </a:rPr>
                <a:t>Δ</a:t>
              </a:r>
              <a:endParaRPr lang="en-US" sz="1100">
                <a:solidFill>
                  <a:srgbClr val="000000"/>
                </a:solidFill>
                <a:effectLst/>
                <a:latin typeface="Calibri" panose="020F0502020204030204" pitchFamily="34" charset="0"/>
                <a:ea typeface="Calibri" panose="020F0502020204030204" pitchFamily="34" charset="0"/>
              </a:endParaRPr>
            </a:p>
          </p:txBody>
        </p:sp>
        <p:sp>
          <p:nvSpPr>
            <p:cNvPr id="117" name="Rectangle 116">
              <a:extLst>
                <a:ext uri="{FF2B5EF4-FFF2-40B4-BE49-F238E27FC236}">
                  <a16:creationId xmlns:a16="http://schemas.microsoft.com/office/drawing/2014/main" id="{35F72212-2E3D-485E-AB78-7CF0A1176D56}"/>
                </a:ext>
              </a:extLst>
            </p:cNvPr>
            <p:cNvSpPr/>
            <p:nvPr/>
          </p:nvSpPr>
          <p:spPr>
            <a:xfrm>
              <a:off x="1515790" y="1209821"/>
              <a:ext cx="81528" cy="17358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Segoe UI Symbol" panose="020B0502040204020203" pitchFamily="34" charset="0"/>
                  <a:ea typeface="Segoe UI Symbol" panose="020B0502040204020203" pitchFamily="34" charset="0"/>
                  <a:cs typeface="Segoe UI Symbol" panose="020B0502040204020203" pitchFamily="34" charset="0"/>
                </a:rPr>
                <a:t>Δ</a:t>
              </a:r>
              <a:endParaRPr lang="en-US" sz="1100">
                <a:solidFill>
                  <a:srgbClr val="000000"/>
                </a:solidFill>
                <a:effectLst/>
                <a:latin typeface="Calibri" panose="020F0502020204030204" pitchFamily="34" charset="0"/>
                <a:ea typeface="Calibri" panose="020F0502020204030204" pitchFamily="34" charset="0"/>
              </a:endParaRPr>
            </a:p>
          </p:txBody>
        </p:sp>
      </p:grpSp>
      <p:sp>
        <p:nvSpPr>
          <p:cNvPr id="118" name="Rectangle 117">
            <a:extLst>
              <a:ext uri="{FF2B5EF4-FFF2-40B4-BE49-F238E27FC236}">
                <a16:creationId xmlns:a16="http://schemas.microsoft.com/office/drawing/2014/main" id="{5702BF7E-AA33-4A86-ADC0-38F6F6437816}"/>
              </a:ext>
            </a:extLst>
          </p:cNvPr>
          <p:cNvSpPr/>
          <p:nvPr/>
        </p:nvSpPr>
        <p:spPr>
          <a:xfrm>
            <a:off x="555064" y="4737988"/>
            <a:ext cx="6096000" cy="923330"/>
          </a:xfrm>
          <a:prstGeom prst="rect">
            <a:avLst/>
          </a:prstGeom>
        </p:spPr>
        <p:txBody>
          <a:bodyPr>
            <a:spAutoFit/>
          </a:bodyPr>
          <a:lstStyle/>
          <a:p>
            <a:pPr marL="285750" indent="-285750">
              <a:buFont typeface="Arial" panose="020B0604020202020204" pitchFamily="34" charset="0"/>
              <a:buChar char="•"/>
            </a:pPr>
            <a:r>
              <a:rPr lang="en-US" dirty="0">
                <a:latin typeface="MyriadPro-Regular"/>
              </a:rPr>
              <a:t>A molecule will reach the wall on the right within an interval of time </a:t>
            </a:r>
            <a:r>
              <a:rPr lang="el-GR" dirty="0"/>
              <a:t>Δ</a:t>
            </a:r>
            <a:r>
              <a:rPr lang="en-US" i="1" dirty="0">
                <a:latin typeface="MyriadPro-It"/>
              </a:rPr>
              <a:t>t </a:t>
            </a:r>
            <a:r>
              <a:rPr lang="en-US" dirty="0">
                <a:latin typeface="MyriadPro-Regular"/>
              </a:rPr>
              <a:t>if it is within a distance </a:t>
            </a:r>
            <a:r>
              <a:rPr lang="en-US" i="1" dirty="0" err="1">
                <a:latin typeface="SabonLTStd-Italic"/>
              </a:rPr>
              <a:t>v</a:t>
            </a:r>
            <a:r>
              <a:rPr lang="en-US" sz="800" i="1" dirty="0" err="1">
                <a:latin typeface="MyriadPro-It"/>
              </a:rPr>
              <a:t>x</a:t>
            </a:r>
            <a:r>
              <a:rPr lang="en-US" sz="800" i="1" dirty="0">
                <a:latin typeface="MyriadPro-It"/>
              </a:rPr>
              <a:t> </a:t>
            </a:r>
            <a:r>
              <a:rPr lang="el-GR" dirty="0"/>
              <a:t>Δ</a:t>
            </a:r>
            <a:r>
              <a:rPr lang="en-US" i="1" dirty="0">
                <a:latin typeface="MyriadPro-It"/>
              </a:rPr>
              <a:t>t </a:t>
            </a:r>
            <a:r>
              <a:rPr lang="en-US" dirty="0">
                <a:latin typeface="MyriadPro-Regular"/>
              </a:rPr>
              <a:t>of the wall and travelling to the right</a:t>
            </a:r>
            <a:endParaRPr lang="en-US" dirty="0"/>
          </a:p>
        </p:txBody>
      </p:sp>
      <p:sp>
        <p:nvSpPr>
          <p:cNvPr id="119" name="Rectangle 118">
            <a:extLst>
              <a:ext uri="{FF2B5EF4-FFF2-40B4-BE49-F238E27FC236}">
                <a16:creationId xmlns:a16="http://schemas.microsoft.com/office/drawing/2014/main" id="{B4BE21E7-8928-4D34-A893-1FFED394A77B}"/>
              </a:ext>
            </a:extLst>
          </p:cNvPr>
          <p:cNvSpPr/>
          <p:nvPr/>
        </p:nvSpPr>
        <p:spPr>
          <a:xfrm>
            <a:off x="545739" y="5681363"/>
            <a:ext cx="6507195" cy="369332"/>
          </a:xfrm>
          <a:prstGeom prst="rect">
            <a:avLst/>
          </a:prstGeom>
        </p:spPr>
        <p:txBody>
          <a:bodyPr wrap="square">
            <a:spAutoFit/>
          </a:bodyPr>
          <a:lstStyle/>
          <a:p>
            <a:pPr marL="285750" indent="-285750">
              <a:buFont typeface="Arial" panose="020B0604020202020204" pitchFamily="34" charset="0"/>
              <a:buChar char="•"/>
            </a:pPr>
            <a:r>
              <a:rPr lang="en-US" dirty="0">
                <a:latin typeface="MinionPro-Regular"/>
              </a:rPr>
              <a:t>the number of molecules in the volume </a:t>
            </a:r>
            <a:r>
              <a:rPr lang="en-US" i="1" dirty="0" err="1">
                <a:latin typeface="MinionPro-It"/>
              </a:rPr>
              <a:t>A</a:t>
            </a:r>
            <a:r>
              <a:rPr lang="en-US" i="1" dirty="0" err="1">
                <a:latin typeface="SabonLTStd-Italic"/>
              </a:rPr>
              <a:t>v</a:t>
            </a:r>
            <a:r>
              <a:rPr lang="en-US" sz="800" i="1" dirty="0" err="1">
                <a:latin typeface="MinionPro-It"/>
              </a:rPr>
              <a:t>x</a:t>
            </a:r>
            <a:r>
              <a:rPr lang="en-US" dirty="0" err="1">
                <a:latin typeface="SymbolStd"/>
              </a:rPr>
              <a:t>Δ</a:t>
            </a:r>
            <a:r>
              <a:rPr lang="en-US" i="1" dirty="0" err="1">
                <a:latin typeface="MinionPro-It"/>
              </a:rPr>
              <a:t>t</a:t>
            </a:r>
            <a:r>
              <a:rPr lang="en-US" i="1" dirty="0">
                <a:latin typeface="MinionPro-It"/>
              </a:rPr>
              <a:t> </a:t>
            </a:r>
            <a:r>
              <a:rPr lang="en-US" dirty="0">
                <a:latin typeface="MinionPro-Regular"/>
              </a:rPr>
              <a:t>is (</a:t>
            </a:r>
            <a:r>
              <a:rPr lang="en-US" i="1" dirty="0" err="1">
                <a:latin typeface="MinionPro-It"/>
              </a:rPr>
              <a:t>nN</a:t>
            </a:r>
            <a:r>
              <a:rPr lang="en-US" sz="800" dirty="0" err="1">
                <a:latin typeface="MinionPro-Regular"/>
              </a:rPr>
              <a:t>A</a:t>
            </a:r>
            <a:r>
              <a:rPr lang="en-US" dirty="0">
                <a:latin typeface="MinionPro-Regular"/>
              </a:rPr>
              <a:t>/</a:t>
            </a:r>
            <a:r>
              <a:rPr lang="en-US" i="1" dirty="0">
                <a:latin typeface="MinionPro-It"/>
              </a:rPr>
              <a:t>V </a:t>
            </a:r>
            <a:r>
              <a:rPr lang="en-US" dirty="0">
                <a:latin typeface="MinionPro-Regular"/>
              </a:rPr>
              <a:t>) </a:t>
            </a:r>
            <a:r>
              <a:rPr lang="en-US" dirty="0">
                <a:latin typeface="SymbolStd"/>
              </a:rPr>
              <a:t>× </a:t>
            </a:r>
            <a:r>
              <a:rPr lang="en-US" i="1" dirty="0" err="1">
                <a:latin typeface="MinionPro-It"/>
              </a:rPr>
              <a:t>A</a:t>
            </a:r>
            <a:r>
              <a:rPr lang="en-US" i="1" dirty="0" err="1">
                <a:latin typeface="SabonLTStd-Italic"/>
              </a:rPr>
              <a:t>v</a:t>
            </a:r>
            <a:r>
              <a:rPr lang="en-US" sz="800" i="1" dirty="0" err="1">
                <a:latin typeface="MinionPro-It"/>
              </a:rPr>
              <a:t>x</a:t>
            </a:r>
            <a:r>
              <a:rPr lang="en-US" sz="800" i="1" dirty="0">
                <a:latin typeface="MinionPro-It"/>
              </a:rPr>
              <a:t> </a:t>
            </a:r>
            <a:r>
              <a:rPr lang="el-GR" dirty="0">
                <a:latin typeface="SymbolStd"/>
              </a:rPr>
              <a:t>Δ</a:t>
            </a:r>
            <a:r>
              <a:rPr lang="en-US" i="1" dirty="0">
                <a:latin typeface="MinionPro-It"/>
              </a:rPr>
              <a:t>t</a:t>
            </a:r>
            <a:r>
              <a:rPr lang="en-US" dirty="0">
                <a:latin typeface="MinionPro-Regular"/>
              </a:rPr>
              <a:t>.</a:t>
            </a:r>
            <a:endParaRPr lang="en-US" dirty="0"/>
          </a:p>
        </p:txBody>
      </p:sp>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B6F1D1DF-8BC0-4980-A843-6E44EC5EC365}"/>
                  </a:ext>
                </a:extLst>
              </p:cNvPr>
              <p:cNvSpPr txBox="1"/>
              <p:nvPr/>
            </p:nvSpPr>
            <p:spPr>
              <a:xfrm>
                <a:off x="773991" y="6066932"/>
                <a:ext cx="6314806" cy="443070"/>
              </a:xfrm>
              <a:prstGeom prst="rect">
                <a:avLst/>
              </a:prstGeom>
              <a:noFill/>
            </p:spPr>
            <p:txBody>
              <a:bodyPr wrap="none" lIns="0" tIns="0" rIns="0" bIns="0" rtlCol="0">
                <a:spAutoFit/>
              </a:bodyPr>
              <a:lstStyle/>
              <a:p>
                <a:r>
                  <a:rPr lang="pt-BR" dirty="0"/>
                  <a:t>Momentum change </a:t>
                </a:r>
                <a14:m>
                  <m:oMath xmlns:m="http://schemas.openxmlformats.org/officeDocument/2006/math">
                    <m:r>
                      <a:rPr lang="pt-BR" i="1" smtClean="0">
                        <a:latin typeface="Cambria Math" panose="02040503050406030204" pitchFamily="18" charset="0"/>
                      </a:rPr>
                      <m:t>=</m:t>
                    </m:r>
                    <m:f>
                      <m:fPr>
                        <m:ctrlPr>
                          <a:rPr lang="pt-BR" i="1" smtClean="0">
                            <a:latin typeface="Cambria Math" panose="02040503050406030204" pitchFamily="18" charset="0"/>
                          </a:rPr>
                        </m:ctrlPr>
                      </m:fPr>
                      <m:num>
                        <m:r>
                          <a:rPr lang="pt-BR" i="1" smtClean="0">
                            <a:latin typeface="Cambria Math" panose="02040503050406030204" pitchFamily="18" charset="0"/>
                          </a:rPr>
                          <m:t>𝑛</m:t>
                        </m:r>
                        <m:r>
                          <a:rPr lang="en-US" b="0" i="1" smtClean="0">
                            <a:latin typeface="Cambria Math" panose="02040503050406030204" pitchFamily="18" charset="0"/>
                          </a:rPr>
                          <m:t>𝑁</m:t>
                        </m:r>
                        <m:r>
                          <a:rPr lang="en-US" b="0" i="1" baseline="-25000" smtClean="0">
                            <a:latin typeface="Cambria Math" panose="02040503050406030204" pitchFamily="18" charset="0"/>
                          </a:rPr>
                          <m:t>𝐴</m:t>
                        </m:r>
                        <m:r>
                          <a:rPr lang="en-US" b="0" i="1" smtClean="0">
                            <a:latin typeface="Cambria Math" panose="02040503050406030204" pitchFamily="18" charset="0"/>
                          </a:rPr>
                          <m:t>𝐴𝑣</m:t>
                        </m:r>
                        <m:r>
                          <a:rPr lang="en-US" b="0" i="1" baseline="-25000" smtClean="0">
                            <a:latin typeface="Cambria Math" panose="02040503050406030204" pitchFamily="18" charset="0"/>
                          </a:rPr>
                          <m:t>𝑥</m:t>
                        </m:r>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𝑡</m:t>
                        </m:r>
                      </m:num>
                      <m:den>
                        <m:r>
                          <a:rPr lang="en-US" b="0" i="1" smtClean="0">
                            <a:latin typeface="Cambria Math" panose="02040503050406030204" pitchFamily="18" charset="0"/>
                          </a:rPr>
                          <m:t>2</m:t>
                        </m:r>
                        <m:r>
                          <a:rPr lang="en-US" b="0" i="1" smtClean="0">
                            <a:latin typeface="Cambria Math" panose="02040503050406030204" pitchFamily="18" charset="0"/>
                          </a:rPr>
                          <m:t>𝑉</m:t>
                        </m:r>
                      </m:den>
                    </m:f>
                    <m:r>
                      <a:rPr lang="en-US" b="0" i="0" smtClean="0">
                        <a:latin typeface="Cambria Math" panose="02040503050406030204" pitchFamily="18" charset="0"/>
                      </a:rPr>
                      <m:t> </m:t>
                    </m:r>
                    <m:r>
                      <m:rPr>
                        <m:sty m:val="p"/>
                      </m:rPr>
                      <a:rPr lang="en-US" b="0" i="0" smtClean="0">
                        <a:latin typeface="Cambria Math" panose="02040503050406030204" pitchFamily="18" charset="0"/>
                      </a:rPr>
                      <m:t>x</m:t>
                    </m:r>
                  </m:oMath>
                </a14:m>
                <a:r>
                  <a:rPr lang="en-US" dirty="0"/>
                  <a:t> </a:t>
                </a:r>
                <a:r>
                  <a:rPr lang="en-US" i="1" dirty="0"/>
                  <a:t>2m</a:t>
                </a:r>
                <a14:m>
                  <m:oMath xmlns:m="http://schemas.openxmlformats.org/officeDocument/2006/math">
                    <m:r>
                      <a:rPr lang="en-US" i="1">
                        <a:latin typeface="Cambria Math" panose="02040503050406030204" pitchFamily="18" charset="0"/>
                      </a:rPr>
                      <m:t>𝑣</m:t>
                    </m:r>
                    <m:r>
                      <a:rPr lang="en-US" i="1" baseline="-25000">
                        <a:latin typeface="Cambria Math" panose="02040503050406030204" pitchFamily="18" charset="0"/>
                      </a:rPr>
                      <m:t>𝑥</m:t>
                    </m:r>
                  </m:oMath>
                </a14:m>
                <a:r>
                  <a:rPr lang="en-US" i="1" dirty="0"/>
                  <a:t> = </a:t>
                </a:r>
                <a14:m>
                  <m:oMath xmlns:m="http://schemas.openxmlformats.org/officeDocument/2006/math">
                    <m:f>
                      <m:fPr>
                        <m:ctrlPr>
                          <a:rPr lang="pt-BR" i="1">
                            <a:latin typeface="Cambria Math" panose="02040503050406030204" pitchFamily="18" charset="0"/>
                          </a:rPr>
                        </m:ctrlPr>
                      </m:fPr>
                      <m:num>
                        <m:r>
                          <a:rPr lang="pt-BR" i="1">
                            <a:latin typeface="Cambria Math" panose="02040503050406030204" pitchFamily="18" charset="0"/>
                          </a:rPr>
                          <m:t>𝑛</m:t>
                        </m:r>
                        <m:r>
                          <a:rPr lang="en-US" b="0" i="1" smtClean="0">
                            <a:latin typeface="Cambria Math" panose="02040503050406030204" pitchFamily="18" charset="0"/>
                          </a:rPr>
                          <m:t>𝑚</m:t>
                        </m:r>
                        <m:r>
                          <a:rPr lang="en-US" i="1">
                            <a:latin typeface="Cambria Math" panose="02040503050406030204" pitchFamily="18" charset="0"/>
                          </a:rPr>
                          <m:t>𝑁</m:t>
                        </m:r>
                        <m:r>
                          <a:rPr lang="en-US" i="1" baseline="-25000">
                            <a:latin typeface="Cambria Math" panose="02040503050406030204" pitchFamily="18" charset="0"/>
                          </a:rPr>
                          <m:t>𝐴</m:t>
                        </m:r>
                        <m:r>
                          <a:rPr lang="en-US" i="1">
                            <a:latin typeface="Cambria Math" panose="02040503050406030204" pitchFamily="18" charset="0"/>
                          </a:rPr>
                          <m:t>𝐴𝑣</m:t>
                        </m:r>
                        <m:r>
                          <a:rPr lang="en-US" b="0" i="1" baseline="30000" smtClean="0">
                            <a:latin typeface="Cambria Math" panose="02040503050406030204" pitchFamily="18" charset="0"/>
                          </a:rPr>
                          <m:t>2</m:t>
                        </m:r>
                        <m:r>
                          <a:rPr lang="en-US" i="1" baseline="-25000">
                            <a:latin typeface="Cambria Math" panose="02040503050406030204" pitchFamily="18" charset="0"/>
                          </a:rPr>
                          <m:t>𝑥</m:t>
                        </m:r>
                        <m:r>
                          <a:rPr lang="en-US" b="0" i="1" baseline="-25000" smtClean="0">
                            <a:latin typeface="Cambria Math" panose="02040503050406030204" pitchFamily="18" charset="0"/>
                          </a:rPr>
                          <m:t> </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sym typeface="Symbol" panose="05050102010706020507" pitchFamily="18" charset="2"/>
                          </a:rPr>
                          <m:t>𝑡</m:t>
                        </m:r>
                      </m:num>
                      <m:den>
                        <m:r>
                          <a:rPr lang="en-US" i="1">
                            <a:latin typeface="Cambria Math" panose="02040503050406030204" pitchFamily="18" charset="0"/>
                          </a:rPr>
                          <m:t>𝑉</m:t>
                        </m:r>
                      </m:den>
                    </m:f>
                  </m:oMath>
                </a14:m>
                <a:r>
                  <a:rPr lang="en-US" i="1" baseline="-25000" dirty="0"/>
                  <a:t> </a:t>
                </a:r>
                <a:r>
                  <a:rPr lang="en-US" i="1" dirty="0"/>
                  <a:t>= </a:t>
                </a:r>
                <a14:m>
                  <m:oMath xmlns:m="http://schemas.openxmlformats.org/officeDocument/2006/math">
                    <m:f>
                      <m:fPr>
                        <m:ctrlPr>
                          <a:rPr lang="pt-BR" i="1">
                            <a:latin typeface="Cambria Math" panose="02040503050406030204" pitchFamily="18" charset="0"/>
                          </a:rPr>
                        </m:ctrlPr>
                      </m:fPr>
                      <m:num>
                        <m:r>
                          <a:rPr lang="pt-BR" i="1">
                            <a:latin typeface="Cambria Math" panose="02040503050406030204" pitchFamily="18" charset="0"/>
                          </a:rPr>
                          <m:t>𝑛</m:t>
                        </m:r>
                        <m:r>
                          <a:rPr lang="en-US" b="0" i="1" smtClean="0">
                            <a:latin typeface="Cambria Math" panose="02040503050406030204" pitchFamily="18" charset="0"/>
                          </a:rPr>
                          <m:t>𝑀</m:t>
                        </m:r>
                        <m:r>
                          <a:rPr lang="en-US" i="1">
                            <a:latin typeface="Cambria Math" panose="02040503050406030204" pitchFamily="18" charset="0"/>
                          </a:rPr>
                          <m:t>𝐴𝑣</m:t>
                        </m:r>
                        <m:r>
                          <a:rPr lang="en-US" i="1" baseline="30000">
                            <a:latin typeface="Cambria Math" panose="02040503050406030204" pitchFamily="18" charset="0"/>
                          </a:rPr>
                          <m:t>2</m:t>
                        </m:r>
                        <m:r>
                          <a:rPr lang="en-US" i="1" baseline="-25000">
                            <a:latin typeface="Cambria Math" panose="02040503050406030204" pitchFamily="18" charset="0"/>
                          </a:rPr>
                          <m:t>𝑥</m:t>
                        </m:r>
                        <m:r>
                          <a:rPr lang="en-US" i="1" baseline="-25000">
                            <a:latin typeface="Cambria Math" panose="02040503050406030204" pitchFamily="18" charset="0"/>
                          </a:rPr>
                          <m:t> </m:t>
                        </m:r>
                        <m:r>
                          <a:rPr lang="en-US" b="0" i="1" smtClean="0">
                            <a:latin typeface="Cambria Math" panose="02040503050406030204" pitchFamily="18" charset="0"/>
                            <a:sym typeface="Symbol" panose="05050102010706020507" pitchFamily="18" charset="2"/>
                          </a:rPr>
                          <m:t>𝑡</m:t>
                        </m:r>
                      </m:num>
                      <m:den>
                        <m:r>
                          <a:rPr lang="en-US" i="1">
                            <a:latin typeface="Cambria Math" panose="02040503050406030204" pitchFamily="18" charset="0"/>
                          </a:rPr>
                          <m:t>𝑉</m:t>
                        </m:r>
                      </m:den>
                    </m:f>
                  </m:oMath>
                </a14:m>
                <a:endParaRPr lang="en-US" i="1" baseline="-25000" dirty="0"/>
              </a:p>
            </p:txBody>
          </p:sp>
        </mc:Choice>
        <mc:Fallback xmlns="">
          <p:sp>
            <p:nvSpPr>
              <p:cNvPr id="122" name="TextBox 121">
                <a:extLst>
                  <a:ext uri="{FF2B5EF4-FFF2-40B4-BE49-F238E27FC236}">
                    <a16:creationId xmlns:a16="http://schemas.microsoft.com/office/drawing/2014/main" id="{B6F1D1DF-8BC0-4980-A843-6E44EC5EC365}"/>
                  </a:ext>
                </a:extLst>
              </p:cNvPr>
              <p:cNvSpPr txBox="1">
                <a:spLocks noRot="1" noChangeAspect="1" noMove="1" noResize="1" noEditPoints="1" noAdjustHandles="1" noChangeArrowheads="1" noChangeShapeType="1" noTextEdit="1"/>
              </p:cNvSpPr>
              <p:nvPr/>
            </p:nvSpPr>
            <p:spPr>
              <a:xfrm>
                <a:off x="773991" y="6066932"/>
                <a:ext cx="6314806" cy="443070"/>
              </a:xfrm>
              <a:prstGeom prst="rect">
                <a:avLst/>
              </a:prstGeom>
              <a:blipFill>
                <a:blip r:embed="rId8"/>
                <a:stretch>
                  <a:fillRect l="-2317" b="-16438"/>
                </a:stretch>
              </a:blipFill>
            </p:spPr>
            <p:txBody>
              <a:bodyPr/>
              <a:lstStyle/>
              <a:p>
                <a:r>
                  <a:rPr lang="en-US">
                    <a:noFill/>
                  </a:rPr>
                  <a:t> </a:t>
                </a:r>
              </a:p>
            </p:txBody>
          </p:sp>
        </mc:Fallback>
      </mc:AlternateContent>
    </p:spTree>
    <p:extLst>
      <p:ext uri="{BB962C8B-B14F-4D97-AF65-F5344CB8AC3E}">
        <p14:creationId xmlns:p14="http://schemas.microsoft.com/office/powerpoint/2010/main" val="25520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0" grpId="0"/>
      <p:bldP spid="31" grpId="0"/>
      <p:bldP spid="32" grpId="0"/>
      <p:bldP spid="33" grpId="0"/>
      <p:bldP spid="34" grpId="0"/>
      <p:bldP spid="35" grpId="0"/>
      <p:bldP spid="36" grpId="0"/>
      <p:bldP spid="118" grpId="0"/>
      <p:bldP spid="119" grpId="0"/>
      <p:bldP spid="1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AC8932-50CE-4830-AAE8-9C5AC01CD0D8}"/>
              </a:ext>
            </a:extLst>
          </p:cNvPr>
          <p:cNvSpPr/>
          <p:nvPr/>
        </p:nvSpPr>
        <p:spPr>
          <a:xfrm>
            <a:off x="169671" y="121571"/>
            <a:ext cx="2587888" cy="369332"/>
          </a:xfrm>
          <a:prstGeom prst="rect">
            <a:avLst/>
          </a:prstGeom>
        </p:spPr>
        <p:txBody>
          <a:bodyPr wrap="none">
            <a:spAutoFit/>
          </a:bodyPr>
          <a:lstStyle/>
          <a:p>
            <a:r>
              <a:rPr lang="en-US" b="1" dirty="0">
                <a:latin typeface="MinionPro-Semibold"/>
              </a:rPr>
              <a:t>Step 3 </a:t>
            </a:r>
            <a:r>
              <a:rPr lang="en-US" i="1" dirty="0">
                <a:latin typeface="MinionPro-It"/>
              </a:rPr>
              <a:t>Calculate the force</a:t>
            </a:r>
            <a:endParaRPr lang="en-US" dirty="0"/>
          </a:p>
        </p:txBody>
      </p:sp>
      <p:sp>
        <p:nvSpPr>
          <p:cNvPr id="3" name="Rectangle 2">
            <a:extLst>
              <a:ext uri="{FF2B5EF4-FFF2-40B4-BE49-F238E27FC236}">
                <a16:creationId xmlns:a16="http://schemas.microsoft.com/office/drawing/2014/main" id="{F785F850-B9C3-4F38-A7A3-EC696DA3B8A4}"/>
              </a:ext>
            </a:extLst>
          </p:cNvPr>
          <p:cNvSpPr/>
          <p:nvPr/>
        </p:nvSpPr>
        <p:spPr>
          <a:xfrm>
            <a:off x="1030825" y="613277"/>
            <a:ext cx="2987677" cy="369332"/>
          </a:xfrm>
          <a:prstGeom prst="rect">
            <a:avLst/>
          </a:prstGeom>
        </p:spPr>
        <p:txBody>
          <a:bodyPr wrap="none">
            <a:spAutoFit/>
          </a:bodyPr>
          <a:lstStyle/>
          <a:p>
            <a:r>
              <a:rPr lang="en-US" dirty="0">
                <a:latin typeface="MinionPro-Regular"/>
              </a:rPr>
              <a:t>Rate of change of momentum</a:t>
            </a:r>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01ADDF6-576A-4A23-989F-DE69FCFE73E1}"/>
                  </a:ext>
                </a:extLst>
              </p:cNvPr>
              <p:cNvSpPr/>
              <p:nvPr/>
            </p:nvSpPr>
            <p:spPr>
              <a:xfrm>
                <a:off x="3839374" y="554350"/>
                <a:ext cx="1103561" cy="487185"/>
              </a:xfrm>
              <a:prstGeom prst="rect">
                <a:avLst/>
              </a:prstGeom>
            </p:spPr>
            <p:txBody>
              <a:bodyPr wrap="square">
                <a:spAutoFit/>
              </a:bodyPr>
              <a:lstStyle/>
              <a:p>
                <a:r>
                  <a:rPr lang="en-US" i="1" dirty="0"/>
                  <a:t>= </a:t>
                </a:r>
                <a14:m>
                  <m:oMath xmlns:m="http://schemas.openxmlformats.org/officeDocument/2006/math">
                    <m:f>
                      <m:fPr>
                        <m:ctrlPr>
                          <a:rPr lang="pt-BR" i="1">
                            <a:latin typeface="Cambria Math" panose="02040503050406030204" pitchFamily="18" charset="0"/>
                          </a:rPr>
                        </m:ctrlPr>
                      </m:fPr>
                      <m:num>
                        <m:r>
                          <a:rPr lang="pt-BR" i="1">
                            <a:latin typeface="Cambria Math" panose="02040503050406030204" pitchFamily="18" charset="0"/>
                          </a:rPr>
                          <m:t>𝑛</m:t>
                        </m:r>
                        <m:r>
                          <a:rPr lang="en-US" i="1">
                            <a:latin typeface="Cambria Math" panose="02040503050406030204" pitchFamily="18" charset="0"/>
                          </a:rPr>
                          <m:t>𝑀𝐴𝑣</m:t>
                        </m:r>
                        <m:r>
                          <a:rPr lang="en-US" i="1" baseline="30000">
                            <a:latin typeface="Cambria Math" panose="02040503050406030204" pitchFamily="18" charset="0"/>
                          </a:rPr>
                          <m:t>2</m:t>
                        </m:r>
                        <m:r>
                          <a:rPr lang="en-US" i="1" baseline="-25000">
                            <a:latin typeface="Cambria Math" panose="02040503050406030204" pitchFamily="18" charset="0"/>
                          </a:rPr>
                          <m:t>𝑥</m:t>
                        </m:r>
                        <m:r>
                          <a:rPr lang="en-US" i="1" baseline="-25000">
                            <a:latin typeface="Cambria Math" panose="02040503050406030204" pitchFamily="18" charset="0"/>
                          </a:rPr>
                          <m:t> </m:t>
                        </m:r>
                      </m:num>
                      <m:den>
                        <m:r>
                          <a:rPr lang="en-US" i="1">
                            <a:latin typeface="Cambria Math" panose="02040503050406030204" pitchFamily="18" charset="0"/>
                          </a:rPr>
                          <m:t>𝑉</m:t>
                        </m:r>
                      </m:den>
                    </m:f>
                  </m:oMath>
                </a14:m>
                <a:endParaRPr lang="en-US" dirty="0"/>
              </a:p>
            </p:txBody>
          </p:sp>
        </mc:Choice>
        <mc:Fallback xmlns="">
          <p:sp>
            <p:nvSpPr>
              <p:cNvPr id="4" name="Rectangle 3">
                <a:extLst>
                  <a:ext uri="{FF2B5EF4-FFF2-40B4-BE49-F238E27FC236}">
                    <a16:creationId xmlns:a16="http://schemas.microsoft.com/office/drawing/2014/main" id="{801ADDF6-576A-4A23-989F-DE69FCFE73E1}"/>
                  </a:ext>
                </a:extLst>
              </p:cNvPr>
              <p:cNvSpPr>
                <a:spLocks noRot="1" noChangeAspect="1" noMove="1" noResize="1" noEditPoints="1" noAdjustHandles="1" noChangeArrowheads="1" noChangeShapeType="1" noTextEdit="1"/>
              </p:cNvSpPr>
              <p:nvPr/>
            </p:nvSpPr>
            <p:spPr>
              <a:xfrm>
                <a:off x="3839374" y="554350"/>
                <a:ext cx="1103561" cy="487185"/>
              </a:xfrm>
              <a:prstGeom prst="rect">
                <a:avLst/>
              </a:prstGeom>
              <a:blipFill>
                <a:blip r:embed="rId2"/>
                <a:stretch>
                  <a:fillRect l="-4972" b="-5000"/>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C70C134E-11B5-421C-B65E-EE99C60146AA}"/>
              </a:ext>
            </a:extLst>
          </p:cNvPr>
          <p:cNvSpPr/>
          <p:nvPr/>
        </p:nvSpPr>
        <p:spPr>
          <a:xfrm>
            <a:off x="235789" y="1039129"/>
            <a:ext cx="10797396" cy="369332"/>
          </a:xfrm>
          <a:prstGeom prst="rect">
            <a:avLst/>
          </a:prstGeom>
        </p:spPr>
        <p:txBody>
          <a:bodyPr wrap="square">
            <a:spAutoFit/>
          </a:bodyPr>
          <a:lstStyle/>
          <a:p>
            <a:r>
              <a:rPr lang="en-US" dirty="0">
                <a:latin typeface="MinionPro-Regular"/>
              </a:rPr>
              <a:t>According to Newton’s second law of motion this rate of change of momentum is equal to the force.</a:t>
            </a:r>
            <a:endParaRPr lang="en-US" dirty="0"/>
          </a:p>
        </p:txBody>
      </p:sp>
      <p:sp>
        <p:nvSpPr>
          <p:cNvPr id="6" name="Rectangle 5">
            <a:extLst>
              <a:ext uri="{FF2B5EF4-FFF2-40B4-BE49-F238E27FC236}">
                <a16:creationId xmlns:a16="http://schemas.microsoft.com/office/drawing/2014/main" id="{11E61D77-B15D-4A4F-A00A-D56ED36766E4}"/>
              </a:ext>
            </a:extLst>
          </p:cNvPr>
          <p:cNvSpPr/>
          <p:nvPr/>
        </p:nvSpPr>
        <p:spPr>
          <a:xfrm>
            <a:off x="169671" y="1530835"/>
            <a:ext cx="2918748" cy="369332"/>
          </a:xfrm>
          <a:prstGeom prst="rect">
            <a:avLst/>
          </a:prstGeom>
        </p:spPr>
        <p:txBody>
          <a:bodyPr wrap="none">
            <a:spAutoFit/>
          </a:bodyPr>
          <a:lstStyle/>
          <a:p>
            <a:r>
              <a:rPr lang="en-US" b="1" dirty="0">
                <a:latin typeface="MinionPro-Semibold"/>
              </a:rPr>
              <a:t>Step 4 </a:t>
            </a:r>
            <a:r>
              <a:rPr lang="en-US" i="1" dirty="0">
                <a:latin typeface="MinionPro-It"/>
              </a:rPr>
              <a:t>Calculate the pressure</a:t>
            </a:r>
            <a:endParaRPr lang="en-US" dirty="0"/>
          </a:p>
        </p:txBody>
      </p:sp>
      <p:sp>
        <p:nvSpPr>
          <p:cNvPr id="7" name="Rectangle 6">
            <a:extLst>
              <a:ext uri="{FF2B5EF4-FFF2-40B4-BE49-F238E27FC236}">
                <a16:creationId xmlns:a16="http://schemas.microsoft.com/office/drawing/2014/main" id="{25D76397-C555-47CE-A816-82A1F3CD9FE1}"/>
              </a:ext>
            </a:extLst>
          </p:cNvPr>
          <p:cNvSpPr/>
          <p:nvPr/>
        </p:nvSpPr>
        <p:spPr>
          <a:xfrm>
            <a:off x="831010" y="1893240"/>
            <a:ext cx="8692552" cy="369332"/>
          </a:xfrm>
          <a:prstGeom prst="rect">
            <a:avLst/>
          </a:prstGeom>
        </p:spPr>
        <p:txBody>
          <a:bodyPr wrap="square">
            <a:spAutoFit/>
          </a:bodyPr>
          <a:lstStyle/>
          <a:p>
            <a:r>
              <a:rPr lang="en-US" dirty="0">
                <a:latin typeface="MinionPro-Regular"/>
              </a:rPr>
              <a:t>The pressure is this force (</a:t>
            </a:r>
            <a:r>
              <a:rPr lang="en-US" i="1" dirty="0" err="1">
                <a:latin typeface="MinionPro-It"/>
              </a:rPr>
              <a:t>nMA</a:t>
            </a:r>
            <a:r>
              <a:rPr lang="en-US" i="1" dirty="0" err="1">
                <a:latin typeface="SabonLTStd-Italic"/>
              </a:rPr>
              <a:t>v</a:t>
            </a:r>
            <a:r>
              <a:rPr lang="en-US" i="1" dirty="0">
                <a:latin typeface="SabonLTStd-Italic"/>
              </a:rPr>
              <a:t> </a:t>
            </a:r>
            <a:r>
              <a:rPr lang="en-US" i="1" baseline="30000" dirty="0">
                <a:latin typeface="SabonLTStd-Italic"/>
              </a:rPr>
              <a:t>2</a:t>
            </a:r>
            <a:r>
              <a:rPr lang="en-US" sz="800" i="1" dirty="0">
                <a:latin typeface="MinionPro-It"/>
              </a:rPr>
              <a:t>x </a:t>
            </a:r>
            <a:r>
              <a:rPr lang="en-US" dirty="0">
                <a:latin typeface="MinionPro-Regular"/>
              </a:rPr>
              <a:t>/</a:t>
            </a:r>
            <a:r>
              <a:rPr lang="en-US" i="1" dirty="0">
                <a:latin typeface="MinionPro-It"/>
              </a:rPr>
              <a:t>V </a:t>
            </a:r>
            <a:r>
              <a:rPr lang="en-US" sz="800" dirty="0">
                <a:latin typeface="MinionPro-Regular"/>
              </a:rPr>
              <a:t> </a:t>
            </a:r>
            <a:r>
              <a:rPr lang="en-US" dirty="0">
                <a:latin typeface="MinionPro-Regular"/>
              </a:rPr>
              <a:t>) divided by the area (</a:t>
            </a:r>
            <a:r>
              <a:rPr lang="en-US" i="1" dirty="0">
                <a:latin typeface="MinionPro-It"/>
              </a:rPr>
              <a:t>A</a:t>
            </a:r>
            <a:r>
              <a:rPr lang="en-US" dirty="0">
                <a:latin typeface="MinionPro-Regular"/>
              </a:rPr>
              <a:t>) on which the impacts occur</a:t>
            </a:r>
            <a:endParaRPr lang="en-US"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8A630FA-049C-4E7D-9284-A470EEE89FD7}"/>
                  </a:ext>
                </a:extLst>
              </p:cNvPr>
              <p:cNvSpPr/>
              <p:nvPr/>
            </p:nvSpPr>
            <p:spPr>
              <a:xfrm>
                <a:off x="690828" y="2382090"/>
                <a:ext cx="1782667" cy="524311"/>
              </a:xfrm>
              <a:prstGeom prst="rect">
                <a:avLst/>
              </a:prstGeom>
            </p:spPr>
            <p:txBody>
              <a:bodyPr wrap="none">
                <a:spAutoFit/>
              </a:bodyPr>
              <a:lstStyle/>
              <a:p>
                <a:r>
                  <a:rPr lang="en-US" dirty="0"/>
                  <a:t>Pressure</a:t>
                </a:r>
                <a:r>
                  <a:rPr lang="en-US" i="1" dirty="0"/>
                  <a:t> = </a:t>
                </a:r>
                <a14:m>
                  <m:oMath xmlns:m="http://schemas.openxmlformats.org/officeDocument/2006/math">
                    <m:f>
                      <m:fPr>
                        <m:ctrlPr>
                          <a:rPr lang="pt-BR" i="1" smtClean="0">
                            <a:latin typeface="Cambria Math" panose="02040503050406030204" pitchFamily="18" charset="0"/>
                          </a:rPr>
                        </m:ctrlPr>
                      </m:fPr>
                      <m:num>
                        <m:r>
                          <a:rPr lang="pt-BR" i="1">
                            <a:latin typeface="Cambria Math" panose="02040503050406030204" pitchFamily="18" charset="0"/>
                          </a:rPr>
                          <m:t>𝑛</m:t>
                        </m:r>
                        <m:r>
                          <a:rPr lang="en-US" i="1">
                            <a:latin typeface="Cambria Math" panose="02040503050406030204" pitchFamily="18" charset="0"/>
                          </a:rPr>
                          <m:t>𝑀</m:t>
                        </m:r>
                        <m:sSubSup>
                          <m:sSubSupPr>
                            <m:ctrlPr>
                              <a:rPr lang="pt-BR" i="1">
                                <a:latin typeface="Cambria Math" panose="02040503050406030204" pitchFamily="18" charset="0"/>
                              </a:rPr>
                            </m:ctrlPr>
                          </m:sSubSupPr>
                          <m:e>
                            <m:r>
                              <a:rPr lang="en-US" i="1">
                                <a:latin typeface="Cambria Math" panose="02040503050406030204" pitchFamily="18" charset="0"/>
                              </a:rPr>
                              <m:t>𝑣</m:t>
                            </m:r>
                          </m:e>
                          <m:sub>
                            <m:r>
                              <a:rPr lang="en-US" b="0" i="1" smtClean="0">
                                <a:latin typeface="Cambria Math" panose="02040503050406030204" pitchFamily="18" charset="0"/>
                              </a:rPr>
                              <m:t>𝑥</m:t>
                            </m:r>
                          </m:sub>
                          <m:sup>
                            <m:r>
                              <a:rPr lang="en-US" b="0" i="1" smtClean="0">
                                <a:latin typeface="Cambria Math" panose="02040503050406030204" pitchFamily="18" charset="0"/>
                              </a:rPr>
                              <m:t>2</m:t>
                            </m:r>
                          </m:sup>
                        </m:sSubSup>
                        <m:r>
                          <a:rPr lang="en-US" i="1" baseline="-25000">
                            <a:latin typeface="Cambria Math" panose="02040503050406030204" pitchFamily="18" charset="0"/>
                          </a:rPr>
                          <m:t> </m:t>
                        </m:r>
                      </m:num>
                      <m:den>
                        <m:r>
                          <a:rPr lang="en-US" i="1">
                            <a:latin typeface="Cambria Math" panose="02040503050406030204" pitchFamily="18" charset="0"/>
                          </a:rPr>
                          <m:t>𝑉</m:t>
                        </m:r>
                      </m:den>
                    </m:f>
                  </m:oMath>
                </a14:m>
                <a:endParaRPr lang="en-US" dirty="0"/>
              </a:p>
            </p:txBody>
          </p:sp>
        </mc:Choice>
        <mc:Fallback xmlns="">
          <p:sp>
            <p:nvSpPr>
              <p:cNvPr id="8" name="Rectangle 7">
                <a:extLst>
                  <a:ext uri="{FF2B5EF4-FFF2-40B4-BE49-F238E27FC236}">
                    <a16:creationId xmlns:a16="http://schemas.microsoft.com/office/drawing/2014/main" id="{A8A630FA-049C-4E7D-9284-A470EEE89FD7}"/>
                  </a:ext>
                </a:extLst>
              </p:cNvPr>
              <p:cNvSpPr>
                <a:spLocks noRot="1" noChangeAspect="1" noMove="1" noResize="1" noEditPoints="1" noAdjustHandles="1" noChangeArrowheads="1" noChangeShapeType="1" noTextEdit="1"/>
              </p:cNvSpPr>
              <p:nvPr/>
            </p:nvSpPr>
            <p:spPr>
              <a:xfrm>
                <a:off x="690828" y="2382090"/>
                <a:ext cx="1782667" cy="524311"/>
              </a:xfrm>
              <a:prstGeom prst="rect">
                <a:avLst/>
              </a:prstGeom>
              <a:blipFill>
                <a:blip r:embed="rId3"/>
                <a:stretch>
                  <a:fillRect l="-2730" b="-4651"/>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768BD9F6-6B0E-4D6E-9CA9-161EFA580812}"/>
              </a:ext>
            </a:extLst>
          </p:cNvPr>
          <p:cNvSpPr/>
          <p:nvPr/>
        </p:nvSpPr>
        <p:spPr>
          <a:xfrm>
            <a:off x="382437" y="2867864"/>
            <a:ext cx="10452340" cy="369332"/>
          </a:xfrm>
          <a:prstGeom prst="rect">
            <a:avLst/>
          </a:prstGeom>
        </p:spPr>
        <p:txBody>
          <a:bodyPr wrap="square">
            <a:spAutoFit/>
          </a:bodyPr>
          <a:lstStyle/>
          <a:p>
            <a:r>
              <a:rPr lang="en-US" dirty="0">
                <a:latin typeface="MinionPro-Regular"/>
              </a:rPr>
              <a:t>Not all the molecules travel with the same velocity, so the detected pressure, </a:t>
            </a:r>
            <a:r>
              <a:rPr lang="en-US" i="1" dirty="0">
                <a:latin typeface="MinionPro-It"/>
              </a:rPr>
              <a:t>p</a:t>
            </a:r>
            <a:r>
              <a:rPr lang="en-US" dirty="0">
                <a:latin typeface="MinionPro-Regular"/>
              </a:rPr>
              <a:t>, is the average (denoted </a:t>
            </a:r>
            <a:r>
              <a:rPr lang="en-US" dirty="0">
                <a:latin typeface="SymbolStd"/>
              </a:rPr>
              <a:t>〈</a:t>
            </a:r>
            <a:r>
              <a:rPr lang="en-US" dirty="0">
                <a:latin typeface="MinionPro-Regular"/>
              </a:rPr>
              <a:t>…</a:t>
            </a:r>
            <a:r>
              <a:rPr lang="en-US" dirty="0">
                <a:latin typeface="SymbolStd"/>
              </a:rPr>
              <a:t>〉</a:t>
            </a:r>
            <a:r>
              <a:rPr lang="en-US" dirty="0">
                <a:latin typeface="MinionPro-Regular"/>
              </a:rPr>
              <a:t>)</a:t>
            </a:r>
            <a:endParaRPr lang="en-US" dirty="0"/>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9380819E-4089-4D3B-B52F-4D30E9C04803}"/>
                  </a:ext>
                </a:extLst>
              </p:cNvPr>
              <p:cNvSpPr/>
              <p:nvPr/>
            </p:nvSpPr>
            <p:spPr>
              <a:xfrm>
                <a:off x="1110647" y="3239914"/>
                <a:ext cx="1384995" cy="497444"/>
              </a:xfrm>
              <a:prstGeom prst="rect">
                <a:avLst/>
              </a:prstGeom>
            </p:spPr>
            <p:txBody>
              <a:bodyPr wrap="none">
                <a:spAutoFit/>
              </a:bodyPr>
              <a:lstStyle/>
              <a:p>
                <a:r>
                  <a:rPr lang="en-US" i="1" dirty="0"/>
                  <a:t>p = </a:t>
                </a:r>
                <a14:m>
                  <m:oMath xmlns:m="http://schemas.openxmlformats.org/officeDocument/2006/math">
                    <m:f>
                      <m:fPr>
                        <m:ctrlPr>
                          <a:rPr lang="pt-BR" i="1">
                            <a:latin typeface="Cambria Math" panose="02040503050406030204" pitchFamily="18" charset="0"/>
                          </a:rPr>
                        </m:ctrlPr>
                      </m:fPr>
                      <m:num>
                        <m:r>
                          <a:rPr lang="pt-BR" i="1">
                            <a:latin typeface="Cambria Math" panose="02040503050406030204" pitchFamily="18" charset="0"/>
                          </a:rPr>
                          <m:t>𝑛</m:t>
                        </m:r>
                        <m:r>
                          <a:rPr lang="en-US" i="1">
                            <a:latin typeface="Cambria Math" panose="02040503050406030204" pitchFamily="18" charset="0"/>
                          </a:rPr>
                          <m:t>𝑀</m:t>
                        </m:r>
                        <m:r>
                          <a:rPr lang="pt-BR" i="1">
                            <a:latin typeface="Cambria Math" panose="02040503050406030204" pitchFamily="18" charset="0"/>
                            <a:sym typeface="Symbol" panose="05050102010706020507" pitchFamily="18" charset="2"/>
                          </a:rPr>
                          <m:t></m:t>
                        </m:r>
                        <m:r>
                          <a:rPr lang="en-US" i="1">
                            <a:latin typeface="Cambria Math" panose="02040503050406030204" pitchFamily="18" charset="0"/>
                          </a:rPr>
                          <m:t>𝑣</m:t>
                        </m:r>
                        <m:r>
                          <a:rPr lang="en-US" i="1" baseline="30000">
                            <a:latin typeface="Cambria Math" panose="02040503050406030204" pitchFamily="18" charset="0"/>
                          </a:rPr>
                          <m:t>2</m:t>
                        </m:r>
                        <m:r>
                          <a:rPr lang="en-US" i="1" baseline="-25000">
                            <a:latin typeface="Cambria Math" panose="02040503050406030204" pitchFamily="18" charset="0"/>
                          </a:rPr>
                          <m:t>𝑥</m:t>
                        </m:r>
                        <m:r>
                          <a:rPr lang="ar-SA" b="0" i="1" baseline="-25000" smtClean="0">
                            <a:latin typeface="Cambria Math" panose="02040503050406030204" pitchFamily="18" charset="0"/>
                          </a:rPr>
                          <m:t> </m:t>
                        </m:r>
                        <m:r>
                          <a:rPr lang="ar-SA" b="0" i="1" smtClean="0">
                            <a:latin typeface="Cambria Math" panose="02040503050406030204" pitchFamily="18" charset="0"/>
                            <a:sym typeface="Symbol" panose="05050102010706020507" pitchFamily="18" charset="2"/>
                          </a:rPr>
                          <m:t></m:t>
                        </m:r>
                        <m:r>
                          <a:rPr lang="en-US" i="1" baseline="-25000">
                            <a:latin typeface="Cambria Math" panose="02040503050406030204" pitchFamily="18" charset="0"/>
                          </a:rPr>
                          <m:t> </m:t>
                        </m:r>
                        <m:r>
                          <a:rPr lang="en-US" b="0" i="1" baseline="-25000" smtClean="0">
                            <a:latin typeface="Cambria Math" panose="02040503050406030204" pitchFamily="18" charset="0"/>
                          </a:rPr>
                          <m:t> </m:t>
                        </m:r>
                      </m:num>
                      <m:den>
                        <m:r>
                          <a:rPr lang="en-US" i="1">
                            <a:latin typeface="Cambria Math" panose="02040503050406030204" pitchFamily="18" charset="0"/>
                          </a:rPr>
                          <m:t>𝑉</m:t>
                        </m:r>
                      </m:den>
                    </m:f>
                  </m:oMath>
                </a14:m>
                <a:endParaRPr lang="en-US" dirty="0"/>
              </a:p>
            </p:txBody>
          </p:sp>
        </mc:Choice>
        <mc:Fallback xmlns="">
          <p:sp>
            <p:nvSpPr>
              <p:cNvPr id="10" name="Rectangle 9">
                <a:extLst>
                  <a:ext uri="{FF2B5EF4-FFF2-40B4-BE49-F238E27FC236}">
                    <a16:creationId xmlns:a16="http://schemas.microsoft.com/office/drawing/2014/main" id="{9380819E-4089-4D3B-B52F-4D30E9C04803}"/>
                  </a:ext>
                </a:extLst>
              </p:cNvPr>
              <p:cNvSpPr>
                <a:spLocks noRot="1" noChangeAspect="1" noMove="1" noResize="1" noEditPoints="1" noAdjustHandles="1" noChangeArrowheads="1" noChangeShapeType="1" noTextEdit="1"/>
              </p:cNvSpPr>
              <p:nvPr/>
            </p:nvSpPr>
            <p:spPr>
              <a:xfrm>
                <a:off x="1110647" y="3239914"/>
                <a:ext cx="1384995" cy="497444"/>
              </a:xfrm>
              <a:prstGeom prst="rect">
                <a:avLst/>
              </a:prstGeom>
              <a:blipFill>
                <a:blip r:embed="rId4"/>
                <a:stretch>
                  <a:fillRect l="-3524"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092414D-6FDF-4CEA-A745-218BD2806EBA}"/>
                  </a:ext>
                </a:extLst>
              </p:cNvPr>
              <p:cNvSpPr/>
              <p:nvPr/>
            </p:nvSpPr>
            <p:spPr>
              <a:xfrm>
                <a:off x="1705328" y="3737358"/>
                <a:ext cx="1770165" cy="396775"/>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rPr>
                      <m:t>𝑣</m:t>
                    </m:r>
                    <m:r>
                      <a:rPr lang="en-US" i="1" baseline="30000">
                        <a:latin typeface="Cambria Math" panose="02040503050406030204" pitchFamily="18" charset="0"/>
                      </a:rPr>
                      <m:t>2</m:t>
                    </m:r>
                    <m:r>
                      <a:rPr lang="ar-SA" b="0" i="1" smtClean="0">
                        <a:latin typeface="Cambria Math" panose="02040503050406030204" pitchFamily="18" charset="0"/>
                      </a:rPr>
                      <m:t>=</m:t>
                    </m:r>
                    <m:sSubSup>
                      <m:sSubSupPr>
                        <m:ctrlPr>
                          <a:rPr lang="pt-BR"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𝑥</m:t>
                        </m:r>
                      </m:sub>
                      <m:sup>
                        <m:r>
                          <a:rPr lang="en-US" i="1">
                            <a:latin typeface="Cambria Math" panose="02040503050406030204" pitchFamily="18" charset="0"/>
                          </a:rPr>
                          <m:t>2</m:t>
                        </m:r>
                      </m:sup>
                    </m:sSubSup>
                  </m:oMath>
                </a14:m>
                <a:r>
                  <a:rPr lang="ar-SA" dirty="0"/>
                  <a:t>+</a:t>
                </a:r>
                <a14:m>
                  <m:oMath xmlns:m="http://schemas.openxmlformats.org/officeDocument/2006/math">
                    <m:sSubSup>
                      <m:sSubSupPr>
                        <m:ctrlPr>
                          <a:rPr lang="pt-BR" i="1">
                            <a:latin typeface="Cambria Math" panose="02040503050406030204" pitchFamily="18" charset="0"/>
                          </a:rPr>
                        </m:ctrlPr>
                      </m:sSubSupPr>
                      <m:e>
                        <m:r>
                          <a:rPr lang="en-US" i="1">
                            <a:latin typeface="Cambria Math" panose="02040503050406030204" pitchFamily="18" charset="0"/>
                          </a:rPr>
                          <m:t>𝑣</m:t>
                        </m:r>
                      </m:e>
                      <m:sub>
                        <m:r>
                          <a:rPr lang="en-US" b="0" i="1" smtClean="0">
                            <a:latin typeface="Cambria Math" panose="02040503050406030204" pitchFamily="18" charset="0"/>
                          </a:rPr>
                          <m:t>𝑦</m:t>
                        </m:r>
                      </m:sub>
                      <m:sup>
                        <m:r>
                          <a:rPr lang="en-US" i="1">
                            <a:latin typeface="Cambria Math" panose="02040503050406030204" pitchFamily="18" charset="0"/>
                          </a:rPr>
                          <m:t>2</m:t>
                        </m:r>
                      </m:sup>
                    </m:sSubSup>
                  </m:oMath>
                </a14:m>
                <a:r>
                  <a:rPr lang="ar-SA" dirty="0"/>
                  <a:t>+</a:t>
                </a:r>
                <a14:m>
                  <m:oMath xmlns:m="http://schemas.openxmlformats.org/officeDocument/2006/math">
                    <m:sSubSup>
                      <m:sSubSupPr>
                        <m:ctrlPr>
                          <a:rPr lang="pt-BR" i="1">
                            <a:latin typeface="Cambria Math" panose="02040503050406030204" pitchFamily="18" charset="0"/>
                          </a:rPr>
                        </m:ctrlPr>
                      </m:sSubSupPr>
                      <m:e>
                        <m:r>
                          <a:rPr lang="en-US" i="1">
                            <a:latin typeface="Cambria Math" panose="02040503050406030204" pitchFamily="18" charset="0"/>
                          </a:rPr>
                          <m:t>𝑣</m:t>
                        </m:r>
                      </m:e>
                      <m:sub>
                        <m:r>
                          <a:rPr lang="en-US" b="0" i="1" smtClean="0">
                            <a:latin typeface="Cambria Math" panose="02040503050406030204" pitchFamily="18" charset="0"/>
                          </a:rPr>
                          <m:t>𝑧</m:t>
                        </m:r>
                      </m:sub>
                      <m:sup>
                        <m:r>
                          <a:rPr lang="en-US" i="1">
                            <a:latin typeface="Cambria Math" panose="02040503050406030204" pitchFamily="18" charset="0"/>
                          </a:rPr>
                          <m:t>2</m:t>
                        </m:r>
                      </m:sup>
                    </m:sSubSup>
                  </m:oMath>
                </a14:m>
                <a:endParaRPr lang="en-US" dirty="0"/>
              </a:p>
            </p:txBody>
          </p:sp>
        </mc:Choice>
        <mc:Fallback xmlns="">
          <p:sp>
            <p:nvSpPr>
              <p:cNvPr id="14" name="Rectangle 13">
                <a:extLst>
                  <a:ext uri="{FF2B5EF4-FFF2-40B4-BE49-F238E27FC236}">
                    <a16:creationId xmlns:a16="http://schemas.microsoft.com/office/drawing/2014/main" id="{0092414D-6FDF-4CEA-A745-218BD2806EBA}"/>
                  </a:ext>
                </a:extLst>
              </p:cNvPr>
              <p:cNvSpPr>
                <a:spLocks noRot="1" noChangeAspect="1" noMove="1" noResize="1" noEditPoints="1" noAdjustHandles="1" noChangeArrowheads="1" noChangeShapeType="1" noTextEdit="1"/>
              </p:cNvSpPr>
              <p:nvPr/>
            </p:nvSpPr>
            <p:spPr>
              <a:xfrm>
                <a:off x="1705328" y="3737358"/>
                <a:ext cx="1770165" cy="396775"/>
              </a:xfrm>
              <a:prstGeom prst="rect">
                <a:avLst/>
              </a:prstGeom>
              <a:blipFill>
                <a:blip r:embed="rId5"/>
                <a:stretch>
                  <a:fillRect t="-7692" b="-1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3CA53A47-78B9-4401-9C80-0659927DE576}"/>
                  </a:ext>
                </a:extLst>
              </p:cNvPr>
              <p:cNvSpPr/>
              <p:nvPr/>
            </p:nvSpPr>
            <p:spPr>
              <a:xfrm>
                <a:off x="4659268" y="3672088"/>
                <a:ext cx="1299395" cy="48487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Sup>
                          <m:sSubSupPr>
                            <m:ctrlPr>
                              <a:rPr lang="pt-BR"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𝑥</m:t>
                            </m:r>
                          </m:sub>
                          <m:sup>
                            <m:r>
                              <a:rPr lang="en-US" i="1">
                                <a:latin typeface="Cambria Math" panose="02040503050406030204" pitchFamily="18" charset="0"/>
                              </a:rPr>
                              <m:t>2</m:t>
                            </m:r>
                          </m:sup>
                        </m:sSubSup>
                      </m:e>
                    </m:d>
                  </m:oMath>
                </a14:m>
                <a:r>
                  <a:rPr lang="en-US" dirty="0"/>
                  <a:t>= </a:t>
                </a:r>
                <a14:m>
                  <m:oMath xmlns:m="http://schemas.openxmlformats.org/officeDocument/2006/math">
                    <m:f>
                      <m:fPr>
                        <m:ctrlPr>
                          <a:rPr lang="pt-BR"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d>
                      <m:dPr>
                        <m:begChr m:val="⟨"/>
                        <m:endChr m:val="⟩"/>
                        <m:ctrlPr>
                          <a:rPr lang="en-US" i="1">
                            <a:latin typeface="Cambria Math" panose="02040503050406030204" pitchFamily="18" charset="0"/>
                          </a:rPr>
                        </m:ctrlPr>
                      </m:dPr>
                      <m:e>
                        <m:r>
                          <a:rPr lang="en-US" i="1">
                            <a:latin typeface="Cambria Math" panose="02040503050406030204" pitchFamily="18" charset="0"/>
                          </a:rPr>
                          <m:t>𝑣</m:t>
                        </m:r>
                        <m:r>
                          <a:rPr lang="en-US" i="1" baseline="30000">
                            <a:latin typeface="Cambria Math" panose="02040503050406030204" pitchFamily="18" charset="0"/>
                          </a:rPr>
                          <m:t>2</m:t>
                        </m:r>
                      </m:e>
                    </m:d>
                  </m:oMath>
                </a14:m>
                <a:endParaRPr lang="en-US" dirty="0"/>
              </a:p>
            </p:txBody>
          </p:sp>
        </mc:Choice>
        <mc:Fallback xmlns="">
          <p:sp>
            <p:nvSpPr>
              <p:cNvPr id="16" name="Rectangle 15">
                <a:extLst>
                  <a:ext uri="{FF2B5EF4-FFF2-40B4-BE49-F238E27FC236}">
                    <a16:creationId xmlns:a16="http://schemas.microsoft.com/office/drawing/2014/main" id="{3CA53A47-78B9-4401-9C80-0659927DE576}"/>
                  </a:ext>
                </a:extLst>
              </p:cNvPr>
              <p:cNvSpPr>
                <a:spLocks noRot="1" noChangeAspect="1" noMove="1" noResize="1" noEditPoints="1" noAdjustHandles="1" noChangeArrowheads="1" noChangeShapeType="1" noTextEdit="1"/>
              </p:cNvSpPr>
              <p:nvPr/>
            </p:nvSpPr>
            <p:spPr>
              <a:xfrm>
                <a:off x="4659268" y="3672088"/>
                <a:ext cx="1299395" cy="484876"/>
              </a:xfrm>
              <a:prstGeom prst="rect">
                <a:avLst/>
              </a:prstGeom>
              <a:blipFill>
                <a:blip r:embed="rId6"/>
                <a:stretch>
                  <a:fillRect b="-5000"/>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A75C8C33-5D38-46E5-A984-C3084AAA5EC3}"/>
              </a:ext>
            </a:extLst>
          </p:cNvPr>
          <p:cNvGrpSpPr/>
          <p:nvPr/>
        </p:nvGrpSpPr>
        <p:grpSpPr>
          <a:xfrm>
            <a:off x="4018502" y="3847381"/>
            <a:ext cx="525052" cy="309583"/>
            <a:chOff x="4018502" y="3847381"/>
            <a:chExt cx="525052" cy="309583"/>
          </a:xfrm>
        </p:grpSpPr>
        <p:cxnSp>
          <p:nvCxnSpPr>
            <p:cNvPr id="21" name="Straight Arrow Connector 20">
              <a:extLst>
                <a:ext uri="{FF2B5EF4-FFF2-40B4-BE49-F238E27FC236}">
                  <a16:creationId xmlns:a16="http://schemas.microsoft.com/office/drawing/2014/main" id="{4FB589B0-C5A1-4516-89BD-9E672C82E6B3}"/>
                </a:ext>
              </a:extLst>
            </p:cNvPr>
            <p:cNvCxnSpPr/>
            <p:nvPr/>
          </p:nvCxnSpPr>
          <p:spPr>
            <a:xfrm>
              <a:off x="4018502" y="3847381"/>
              <a:ext cx="3726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D19DE57C-BAAF-4383-AA50-CEA07A05A064}"/>
                </a:ext>
              </a:extLst>
            </p:cNvPr>
            <p:cNvCxnSpPr/>
            <p:nvPr/>
          </p:nvCxnSpPr>
          <p:spPr>
            <a:xfrm>
              <a:off x="4170902" y="3999781"/>
              <a:ext cx="3726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193AF794-055C-4CF6-893B-109D194CD6FC}"/>
                </a:ext>
              </a:extLst>
            </p:cNvPr>
            <p:cNvCxnSpPr/>
            <p:nvPr/>
          </p:nvCxnSpPr>
          <p:spPr>
            <a:xfrm>
              <a:off x="4018502" y="4156964"/>
              <a:ext cx="3726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5" name="Rectangle 24">
            <a:extLst>
              <a:ext uri="{FF2B5EF4-FFF2-40B4-BE49-F238E27FC236}">
                <a16:creationId xmlns:a16="http://schemas.microsoft.com/office/drawing/2014/main" id="{9DAEF690-95AD-43CF-8546-749E50A21B1F}"/>
              </a:ext>
            </a:extLst>
          </p:cNvPr>
          <p:cNvSpPr/>
          <p:nvPr/>
        </p:nvSpPr>
        <p:spPr>
          <a:xfrm>
            <a:off x="377690" y="4199072"/>
            <a:ext cx="8563156" cy="646331"/>
          </a:xfrm>
          <a:prstGeom prst="rect">
            <a:avLst/>
          </a:prstGeom>
        </p:spPr>
        <p:txBody>
          <a:bodyPr wrap="square">
            <a:spAutoFit/>
          </a:bodyPr>
          <a:lstStyle/>
          <a:p>
            <a:r>
              <a:rPr lang="en-US" dirty="0">
                <a:latin typeface="MinionPro-Regular"/>
              </a:rPr>
              <a:t>At this stage it is useful to define the </a:t>
            </a:r>
            <a:r>
              <a:rPr lang="en-US" b="1" dirty="0">
                <a:latin typeface="MinionPro-Semibold"/>
              </a:rPr>
              <a:t>root-mean-square speed</a:t>
            </a:r>
            <a:r>
              <a:rPr lang="en-US" dirty="0">
                <a:latin typeface="MinionPro-Regular"/>
              </a:rPr>
              <a:t>, </a:t>
            </a:r>
            <a:r>
              <a:rPr lang="en-US" i="1" dirty="0" err="1">
                <a:latin typeface="SabonLTStd-Italic"/>
              </a:rPr>
              <a:t>v</a:t>
            </a:r>
            <a:r>
              <a:rPr lang="en-US" sz="800" dirty="0" err="1">
                <a:latin typeface="MinionPro-Regular"/>
              </a:rPr>
              <a:t>rms</a:t>
            </a:r>
            <a:r>
              <a:rPr lang="en-US" dirty="0">
                <a:latin typeface="MinionPro-Regular"/>
              </a:rPr>
              <a:t>, as the square root of the mean of the squares of the speeds, </a:t>
            </a:r>
            <a:r>
              <a:rPr lang="en-US" i="1" dirty="0">
                <a:latin typeface="SabonLTStd-Italic"/>
              </a:rPr>
              <a:t>v</a:t>
            </a:r>
            <a:r>
              <a:rPr lang="en-US" dirty="0">
                <a:latin typeface="MinionPro-Regular"/>
              </a:rPr>
              <a:t>, of the molecules</a:t>
            </a:r>
            <a:endParaRPr lang="en-US" dirty="0"/>
          </a:p>
        </p:txBody>
      </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5CAD0C21-F0D2-4382-AAD4-6C6C8898BB37}"/>
                  </a:ext>
                </a:extLst>
              </p:cNvPr>
              <p:cNvSpPr/>
              <p:nvPr/>
            </p:nvSpPr>
            <p:spPr>
              <a:xfrm>
                <a:off x="3284968" y="4776992"/>
                <a:ext cx="1352486" cy="369332"/>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rPr>
                      <m:t>𝑣</m:t>
                    </m:r>
                    <m:r>
                      <m:rPr>
                        <m:sty m:val="p"/>
                      </m:rPr>
                      <a:rPr lang="en-US" b="0" i="0" baseline="-25000" smtClean="0">
                        <a:latin typeface="Cambria Math" panose="02040503050406030204" pitchFamily="18" charset="0"/>
                      </a:rPr>
                      <m:t>rms</m:t>
                    </m:r>
                  </m:oMath>
                </a14:m>
                <a:r>
                  <a:rPr lang="en-US" dirty="0"/>
                  <a: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𝑣</m:t>
                        </m:r>
                        <m:r>
                          <a:rPr lang="en-US" i="1" baseline="30000">
                            <a:latin typeface="Cambria Math" panose="02040503050406030204" pitchFamily="18" charset="0"/>
                          </a:rPr>
                          <m:t>2</m:t>
                        </m:r>
                      </m:e>
                    </m:d>
                    <m:r>
                      <a:rPr lang="en-US" b="0" i="1" baseline="30000" dirty="0" smtClean="0">
                        <a:latin typeface="Cambria Math" panose="02040503050406030204" pitchFamily="18" charset="0"/>
                      </a:rPr>
                      <m:t>1</m:t>
                    </m:r>
                    <m:r>
                      <a:rPr lang="en-US" b="0" i="1" baseline="30000" dirty="0" smtClean="0">
                        <a:latin typeface="Cambria Math" panose="02040503050406030204" pitchFamily="18" charset="0"/>
                      </a:rPr>
                      <m:t>𝑙</m:t>
                    </m:r>
                    <m:r>
                      <a:rPr lang="en-US" b="0" i="1" baseline="30000" dirty="0" smtClean="0">
                        <a:latin typeface="Cambria Math" panose="02040503050406030204" pitchFamily="18" charset="0"/>
                      </a:rPr>
                      <m:t>2</m:t>
                    </m:r>
                  </m:oMath>
                </a14:m>
                <a:endParaRPr lang="en-US" baseline="30000" dirty="0"/>
              </a:p>
            </p:txBody>
          </p:sp>
        </mc:Choice>
        <mc:Fallback xmlns="">
          <p:sp>
            <p:nvSpPr>
              <p:cNvPr id="26" name="Rectangle 25">
                <a:extLst>
                  <a:ext uri="{FF2B5EF4-FFF2-40B4-BE49-F238E27FC236}">
                    <a16:creationId xmlns:a16="http://schemas.microsoft.com/office/drawing/2014/main" id="{5CAD0C21-F0D2-4382-AAD4-6C6C8898BB37}"/>
                  </a:ext>
                </a:extLst>
              </p:cNvPr>
              <p:cNvSpPr>
                <a:spLocks noRot="1" noChangeAspect="1" noMove="1" noResize="1" noEditPoints="1" noAdjustHandles="1" noChangeArrowheads="1" noChangeShapeType="1" noTextEdit="1"/>
              </p:cNvSpPr>
              <p:nvPr/>
            </p:nvSpPr>
            <p:spPr>
              <a:xfrm>
                <a:off x="3284968" y="4776992"/>
                <a:ext cx="1352486" cy="369332"/>
              </a:xfrm>
              <a:prstGeom prst="rect">
                <a:avLst/>
              </a:prstGeom>
              <a:blipFill>
                <a:blip r:embed="rId7"/>
                <a:stretch>
                  <a:fillRect t="-11667"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A30A0556-2404-4C97-B452-6406F5B15446}"/>
                  </a:ext>
                </a:extLst>
              </p:cNvPr>
              <p:cNvSpPr/>
              <p:nvPr/>
            </p:nvSpPr>
            <p:spPr>
              <a:xfrm>
                <a:off x="1575569" y="5166769"/>
                <a:ext cx="1429559" cy="484876"/>
              </a:xfrm>
              <a:prstGeom prst="rect">
                <a:avLst/>
              </a:prstGeom>
              <a:ln>
                <a:solidFill>
                  <a:schemeClr val="tx1"/>
                </a:solidFill>
              </a:ln>
            </p:spPr>
            <p:txBody>
              <a:bodyPr wrap="none">
                <a:spAutoFit/>
              </a:bodyPr>
              <a:lstStyle/>
              <a:p>
                <a14:m>
                  <m:oMath xmlns:m="http://schemas.openxmlformats.org/officeDocument/2006/math">
                    <m:r>
                      <a:rPr lang="en-US" i="1" smtClean="0">
                        <a:latin typeface="Cambria Math" panose="02040503050406030204" pitchFamily="18" charset="0"/>
                      </a:rPr>
                      <m:t>𝑝</m:t>
                    </m:r>
                    <m:r>
                      <a:rPr lang="en-US" b="0" i="1" smtClean="0">
                        <a:latin typeface="Cambria Math" panose="02040503050406030204" pitchFamily="18" charset="0"/>
                      </a:rPr>
                      <m:t>𝑉</m:t>
                    </m:r>
                  </m:oMath>
                </a14:m>
                <a:r>
                  <a:rPr lang="en-US" dirty="0"/>
                  <a:t>=</a:t>
                </a:r>
                <a14:m>
                  <m:oMath xmlns:m="http://schemas.openxmlformats.org/officeDocument/2006/math">
                    <m:f>
                      <m:fPr>
                        <m:ctrlPr>
                          <a:rPr lang="pt-BR"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r>
                      <a:rPr lang="en-US" b="0" i="1" smtClean="0">
                        <a:latin typeface="Cambria Math" panose="02040503050406030204" pitchFamily="18" charset="0"/>
                      </a:rPr>
                      <m:t>𝑛𝑀</m:t>
                    </m:r>
                    <m:sSubSup>
                      <m:sSubSupPr>
                        <m:ctrlPr>
                          <a:rPr lang="pt-BR" i="1">
                            <a:latin typeface="Cambria Math" panose="02040503050406030204" pitchFamily="18" charset="0"/>
                          </a:rPr>
                        </m:ctrlPr>
                      </m:sSubSupPr>
                      <m:e>
                        <m:r>
                          <a:rPr lang="en-US" i="1">
                            <a:latin typeface="Cambria Math" panose="02040503050406030204" pitchFamily="18" charset="0"/>
                          </a:rPr>
                          <m:t>𝑣</m:t>
                        </m:r>
                      </m:e>
                      <m:sub>
                        <m:r>
                          <m:rPr>
                            <m:nor/>
                          </m:rPr>
                          <a:rPr lang="en-US" baseline="-25000" dirty="0"/>
                          <m:t>rms</m:t>
                        </m:r>
                      </m:sub>
                      <m:sup>
                        <m:r>
                          <a:rPr lang="en-US" i="1">
                            <a:latin typeface="Cambria Math" panose="02040503050406030204" pitchFamily="18" charset="0"/>
                          </a:rPr>
                          <m:t>2</m:t>
                        </m:r>
                      </m:sup>
                    </m:sSubSup>
                  </m:oMath>
                </a14:m>
                <a:endParaRPr lang="en-US" baseline="-25000" dirty="0"/>
              </a:p>
            </p:txBody>
          </p:sp>
        </mc:Choice>
        <mc:Fallback xmlns="">
          <p:sp>
            <p:nvSpPr>
              <p:cNvPr id="27" name="Rectangle 26">
                <a:extLst>
                  <a:ext uri="{FF2B5EF4-FFF2-40B4-BE49-F238E27FC236}">
                    <a16:creationId xmlns:a16="http://schemas.microsoft.com/office/drawing/2014/main" id="{A30A0556-2404-4C97-B452-6406F5B15446}"/>
                  </a:ext>
                </a:extLst>
              </p:cNvPr>
              <p:cNvSpPr>
                <a:spLocks noRot="1" noChangeAspect="1" noMove="1" noResize="1" noEditPoints="1" noAdjustHandles="1" noChangeArrowheads="1" noChangeShapeType="1" noTextEdit="1"/>
              </p:cNvSpPr>
              <p:nvPr/>
            </p:nvSpPr>
            <p:spPr>
              <a:xfrm>
                <a:off x="1575569" y="5166769"/>
                <a:ext cx="1429559" cy="484876"/>
              </a:xfrm>
              <a:prstGeom prst="rect">
                <a:avLst/>
              </a:prstGeom>
              <a:blipFill>
                <a:blip r:embed="rId8"/>
                <a:stretch>
                  <a:fillRect b="-4938"/>
                </a:stretch>
              </a:blipFill>
              <a:ln>
                <a:solidFill>
                  <a:schemeClr val="tx1"/>
                </a:solidFill>
              </a:ln>
            </p:spPr>
            <p:txBody>
              <a:bodyPr/>
              <a:lstStyle/>
              <a:p>
                <a:r>
                  <a:rPr lang="en-US">
                    <a:noFill/>
                  </a:rPr>
                  <a:t> </a:t>
                </a:r>
              </a:p>
            </p:txBody>
          </p:sp>
        </mc:Fallback>
      </mc:AlternateContent>
      <p:sp>
        <p:nvSpPr>
          <p:cNvPr id="28" name="Rectangle 27">
            <a:extLst>
              <a:ext uri="{FF2B5EF4-FFF2-40B4-BE49-F238E27FC236}">
                <a16:creationId xmlns:a16="http://schemas.microsoft.com/office/drawing/2014/main" id="{A055B502-9C78-43F9-A91F-3D922D9E54D7}"/>
              </a:ext>
            </a:extLst>
          </p:cNvPr>
          <p:cNvSpPr/>
          <p:nvPr/>
        </p:nvSpPr>
        <p:spPr>
          <a:xfrm>
            <a:off x="463440" y="5634205"/>
            <a:ext cx="5756448" cy="369332"/>
          </a:xfrm>
          <a:prstGeom prst="rect">
            <a:avLst/>
          </a:prstGeom>
        </p:spPr>
        <p:txBody>
          <a:bodyPr wrap="none">
            <a:spAutoFit/>
          </a:bodyPr>
          <a:lstStyle/>
          <a:p>
            <a:r>
              <a:rPr lang="en-US" b="1" dirty="0">
                <a:latin typeface="MinionPro-Regular"/>
              </a:rPr>
              <a:t>This equation is one of the key results of the kinetic model</a:t>
            </a:r>
            <a:endParaRPr lang="en-US" b="1" dirty="0"/>
          </a:p>
        </p:txBody>
      </p:sp>
      <p:sp>
        <p:nvSpPr>
          <p:cNvPr id="29" name="Rectangle 28">
            <a:extLst>
              <a:ext uri="{FF2B5EF4-FFF2-40B4-BE49-F238E27FC236}">
                <a16:creationId xmlns:a16="http://schemas.microsoft.com/office/drawing/2014/main" id="{3A8ABF4B-313E-491D-8180-00BE1E8DE302}"/>
              </a:ext>
            </a:extLst>
          </p:cNvPr>
          <p:cNvSpPr/>
          <p:nvPr/>
        </p:nvSpPr>
        <p:spPr>
          <a:xfrm>
            <a:off x="831010" y="5869009"/>
            <a:ext cx="8269858" cy="923330"/>
          </a:xfrm>
          <a:prstGeom prst="rect">
            <a:avLst/>
          </a:prstGeom>
        </p:spPr>
        <p:txBody>
          <a:bodyPr wrap="square">
            <a:spAutoFit/>
          </a:bodyPr>
          <a:lstStyle/>
          <a:p>
            <a:r>
              <a:rPr lang="en-US" dirty="0">
                <a:latin typeface="MinionPro-Regular"/>
              </a:rPr>
              <a:t>If the root-mean-square speed of the molecules depends only on the temperature, then at constant temperature</a:t>
            </a:r>
          </a:p>
          <a:p>
            <a:r>
              <a:rPr lang="en-US" b="1" i="1" dirty="0" err="1">
                <a:latin typeface="MinionPro-It"/>
              </a:rPr>
              <a:t>pV</a:t>
            </a:r>
            <a:r>
              <a:rPr lang="en-US" b="1" i="1" dirty="0">
                <a:latin typeface="MinionPro-It"/>
              </a:rPr>
              <a:t> </a:t>
            </a:r>
            <a:r>
              <a:rPr lang="en-US" b="1" dirty="0">
                <a:latin typeface="SymbolStd"/>
              </a:rPr>
              <a:t>= </a:t>
            </a:r>
            <a:r>
              <a:rPr lang="en-US" b="1" dirty="0">
                <a:latin typeface="MinionPro-Regular"/>
              </a:rPr>
              <a:t>constant</a:t>
            </a:r>
            <a:endParaRPr lang="en-US" b="1" dirty="0"/>
          </a:p>
        </p:txBody>
      </p:sp>
    </p:spTree>
    <p:extLst>
      <p:ext uri="{BB962C8B-B14F-4D97-AF65-F5344CB8AC3E}">
        <p14:creationId xmlns:p14="http://schemas.microsoft.com/office/powerpoint/2010/main" val="375983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4" grpId="0"/>
      <p:bldP spid="16" grpId="0"/>
      <p:bldP spid="25" grpId="0"/>
      <p:bldP spid="26" grpId="0"/>
      <p:bldP spid="27" grpId="0" animBg="1"/>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053CA600-0C20-4B27-9DDE-C660B5F5F8B0}"/>
              </a:ext>
            </a:extLst>
          </p:cNvPr>
          <p:cNvSpPr txBox="1">
            <a:spLocks noChangeArrowheads="1"/>
          </p:cNvSpPr>
          <p:nvPr/>
        </p:nvSpPr>
        <p:spPr bwMode="auto">
          <a:xfrm>
            <a:off x="976786" y="95489"/>
            <a:ext cx="8218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0"/>
              </a:spcBef>
              <a:buFontTx/>
              <a:buNone/>
            </a:pPr>
            <a:r>
              <a:rPr lang="en-US" altLang="en-US" sz="2400" b="1" dirty="0">
                <a:solidFill>
                  <a:srgbClr val="376092"/>
                </a:solidFill>
                <a:latin typeface="Arial" panose="020B0604020202020204" pitchFamily="34" charset="0"/>
              </a:rPr>
              <a:t>Elements that exist as gases at 25</a:t>
            </a:r>
            <a:r>
              <a:rPr lang="en-US" altLang="en-US" sz="2400" b="1" baseline="30000" dirty="0">
                <a:solidFill>
                  <a:srgbClr val="376092"/>
                </a:solidFill>
                <a:latin typeface="Arial" panose="020B0604020202020204" pitchFamily="34" charset="0"/>
              </a:rPr>
              <a:t>0</a:t>
            </a:r>
            <a:r>
              <a:rPr lang="en-US" altLang="en-US" sz="2400" b="1" dirty="0">
                <a:solidFill>
                  <a:srgbClr val="376092"/>
                </a:solidFill>
                <a:latin typeface="Arial" panose="020B0604020202020204" pitchFamily="34" charset="0"/>
              </a:rPr>
              <a:t>C and 1 atmosphere</a:t>
            </a:r>
          </a:p>
        </p:txBody>
      </p:sp>
      <p:pic>
        <p:nvPicPr>
          <p:cNvPr id="3" name="Picture 2">
            <a:extLst>
              <a:ext uri="{FF2B5EF4-FFF2-40B4-BE49-F238E27FC236}">
                <a16:creationId xmlns:a16="http://schemas.microsoft.com/office/drawing/2014/main" id="{79A197BD-2BA7-4906-8D58-CC19505A4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207" y="549514"/>
            <a:ext cx="8789987"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3">
            <a:extLst>
              <a:ext uri="{FF2B5EF4-FFF2-40B4-BE49-F238E27FC236}">
                <a16:creationId xmlns:a16="http://schemas.microsoft.com/office/drawing/2014/main" id="{95C539AE-AD2D-48EA-84F5-AD8EA09BAAD8}"/>
              </a:ext>
            </a:extLst>
          </p:cNvPr>
          <p:cNvSpPr txBox="1">
            <a:spLocks noChangeArrowheads="1"/>
          </p:cNvSpPr>
          <p:nvPr/>
        </p:nvSpPr>
        <p:spPr bwMode="auto">
          <a:xfrm>
            <a:off x="722207" y="4134089"/>
            <a:ext cx="893603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ar-SA" sz="2200" dirty="0">
                <a:solidFill>
                  <a:srgbClr val="FF0000"/>
                </a:solidFill>
                <a:latin typeface="Arial" panose="020B0604020202020204" pitchFamily="34" charset="0"/>
                <a:cs typeface="Arial" panose="020B0604020202020204" pitchFamily="34" charset="0"/>
              </a:rPr>
              <a:t>Ionic compounds </a:t>
            </a:r>
            <a:r>
              <a:rPr lang="en-US" altLang="ar-SA" sz="2200" dirty="0">
                <a:latin typeface="Arial" panose="020B0604020202020204" pitchFamily="34" charset="0"/>
                <a:cs typeface="Arial" panose="020B0604020202020204" pitchFamily="34" charset="0"/>
              </a:rPr>
              <a:t>can not be gases at 25 </a:t>
            </a:r>
            <a:r>
              <a:rPr lang="en-US" altLang="ar-SA" sz="2200" baseline="30000" dirty="0">
                <a:latin typeface="Arial" panose="020B0604020202020204" pitchFamily="34" charset="0"/>
                <a:cs typeface="Arial" panose="020B0604020202020204" pitchFamily="34" charset="0"/>
              </a:rPr>
              <a:t>0</a:t>
            </a:r>
            <a:r>
              <a:rPr lang="en-US" altLang="ar-SA" sz="2200" dirty="0">
                <a:latin typeface="Arial" panose="020B0604020202020204" pitchFamily="34" charset="0"/>
                <a:cs typeface="Arial" panose="020B0604020202020204" pitchFamily="34" charset="0"/>
              </a:rPr>
              <a:t>C and 1 atm because of its strong ionic forces.</a:t>
            </a:r>
          </a:p>
          <a:p>
            <a:pPr eaLnBrk="1" hangingPunct="1">
              <a:spcBef>
                <a:spcPct val="0"/>
              </a:spcBef>
              <a:buFontTx/>
              <a:buNone/>
            </a:pPr>
            <a:r>
              <a:rPr lang="en-US" altLang="ar-SA" sz="2200" dirty="0">
                <a:solidFill>
                  <a:srgbClr val="FF0000"/>
                </a:solidFill>
                <a:latin typeface="Arial" panose="020B0604020202020204" pitchFamily="34" charset="0"/>
                <a:cs typeface="Arial" panose="020B0604020202020204" pitchFamily="34" charset="0"/>
              </a:rPr>
              <a:t>Molecular compounds </a:t>
            </a:r>
            <a:r>
              <a:rPr lang="en-US" altLang="ar-SA" sz="2200" dirty="0">
                <a:latin typeface="Arial" panose="020B0604020202020204" pitchFamily="34" charset="0"/>
                <a:cs typeface="Arial" panose="020B0604020202020204" pitchFamily="34" charset="0"/>
              </a:rPr>
              <a:t>at 25 </a:t>
            </a:r>
            <a:r>
              <a:rPr lang="en-US" altLang="ar-SA" sz="2200" baseline="30000" dirty="0">
                <a:latin typeface="Arial" panose="020B0604020202020204" pitchFamily="34" charset="0"/>
                <a:cs typeface="Arial" panose="020B0604020202020204" pitchFamily="34" charset="0"/>
              </a:rPr>
              <a:t>0</a:t>
            </a:r>
            <a:r>
              <a:rPr lang="en-US" altLang="ar-SA" sz="2200" dirty="0">
                <a:latin typeface="Arial" panose="020B0604020202020204" pitchFamily="34" charset="0"/>
                <a:cs typeface="Arial" panose="020B0604020202020204" pitchFamily="34" charset="0"/>
              </a:rPr>
              <a:t>C and 1 atm varies; some are gases CO, HCl and others are liquid or solid CH</a:t>
            </a:r>
            <a:r>
              <a:rPr lang="en-US" altLang="ar-SA" sz="2200" baseline="-25000" dirty="0">
                <a:latin typeface="Arial" panose="020B0604020202020204" pitchFamily="34" charset="0"/>
                <a:cs typeface="Arial" panose="020B0604020202020204" pitchFamily="34" charset="0"/>
              </a:rPr>
              <a:t>3</a:t>
            </a:r>
            <a:r>
              <a:rPr lang="en-US" altLang="ar-SA" sz="2200" dirty="0">
                <a:latin typeface="Arial" panose="020B0604020202020204" pitchFamily="34" charset="0"/>
                <a:cs typeface="Arial" panose="020B0604020202020204" pitchFamily="34" charset="0"/>
              </a:rPr>
              <a:t>OH</a:t>
            </a:r>
            <a:r>
              <a:rPr lang="en-US" altLang="ar-SA" sz="2200" i="1" dirty="0">
                <a:latin typeface="Arial" panose="020B0604020202020204" pitchFamily="34" charset="0"/>
                <a:cs typeface="Arial" panose="020B0604020202020204" pitchFamily="34" charset="0"/>
              </a:rPr>
              <a:t>(l), NaCl (s)</a:t>
            </a:r>
            <a:endParaRPr lang="en-US" altLang="ar-SA" sz="2400" dirty="0">
              <a:latin typeface="Arial" panose="020B0604020202020204" pitchFamily="34" charset="0"/>
              <a:cs typeface="Arial" panose="020B0604020202020204" pitchFamily="34" charset="0"/>
            </a:endParaRPr>
          </a:p>
        </p:txBody>
      </p:sp>
      <p:sp>
        <p:nvSpPr>
          <p:cNvPr id="5" name="Text Box 13">
            <a:extLst>
              <a:ext uri="{FF2B5EF4-FFF2-40B4-BE49-F238E27FC236}">
                <a16:creationId xmlns:a16="http://schemas.microsoft.com/office/drawing/2014/main" id="{9910B8EF-6498-4F37-B205-8480A9B98BF2}"/>
              </a:ext>
            </a:extLst>
          </p:cNvPr>
          <p:cNvSpPr txBox="1">
            <a:spLocks noChangeArrowheads="1"/>
          </p:cNvSpPr>
          <p:nvPr/>
        </p:nvSpPr>
        <p:spPr bwMode="auto">
          <a:xfrm>
            <a:off x="895244" y="5581889"/>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rtl="1" eaLnBrk="1" hangingPunct="1">
              <a:spcBef>
                <a:spcPct val="0"/>
              </a:spcBef>
              <a:buFontTx/>
              <a:buNone/>
            </a:pPr>
            <a:r>
              <a:rPr lang="en-US" altLang="ar-SA" sz="2000" i="1" dirty="0">
                <a:latin typeface="Arial" panose="020B0604020202020204" pitchFamily="34" charset="0"/>
                <a:cs typeface="Arial" panose="020B0604020202020204" pitchFamily="34" charset="0"/>
              </a:rPr>
              <a:t>No simple rule to help determine if substance is </a:t>
            </a:r>
            <a:r>
              <a:rPr lang="en-US" altLang="ar-SA" sz="2000" i="1" dirty="0">
                <a:solidFill>
                  <a:srgbClr val="FF0000"/>
                </a:solidFill>
                <a:latin typeface="Arial" panose="020B0604020202020204" pitchFamily="34" charset="0"/>
                <a:cs typeface="Arial" panose="020B0604020202020204" pitchFamily="34" charset="0"/>
              </a:rPr>
              <a:t>g</a:t>
            </a:r>
            <a:r>
              <a:rPr lang="en-US" altLang="ar-SA" sz="2000" i="1" dirty="0">
                <a:latin typeface="Arial" panose="020B0604020202020204" pitchFamily="34" charset="0"/>
                <a:cs typeface="Arial" panose="020B0604020202020204" pitchFamily="34" charset="0"/>
              </a:rPr>
              <a:t> or </a:t>
            </a:r>
            <a:r>
              <a:rPr lang="en-US" altLang="ar-SA" sz="2000" i="1" dirty="0">
                <a:solidFill>
                  <a:srgbClr val="FF0000"/>
                </a:solidFill>
                <a:latin typeface="Arial" panose="020B0604020202020204" pitchFamily="34" charset="0"/>
                <a:cs typeface="Arial" panose="020B0604020202020204" pitchFamily="34" charset="0"/>
              </a:rPr>
              <a:t>l </a:t>
            </a:r>
            <a:r>
              <a:rPr lang="en-US" altLang="ar-SA" sz="2000" i="1" dirty="0">
                <a:latin typeface="Arial" panose="020B0604020202020204" pitchFamily="34" charset="0"/>
                <a:cs typeface="Arial" panose="020B0604020202020204" pitchFamily="34" charset="0"/>
              </a:rPr>
              <a:t>or </a:t>
            </a:r>
            <a:r>
              <a:rPr lang="en-US" altLang="ar-SA" sz="2000" i="1" dirty="0">
                <a:solidFill>
                  <a:srgbClr val="FF0000"/>
                </a:solidFill>
                <a:latin typeface="Arial" panose="020B0604020202020204" pitchFamily="34" charset="0"/>
                <a:cs typeface="Arial" panose="020B0604020202020204" pitchFamily="34" charset="0"/>
              </a:rPr>
              <a:t>s</a:t>
            </a:r>
          </a:p>
        </p:txBody>
      </p:sp>
      <p:sp>
        <p:nvSpPr>
          <p:cNvPr id="6" name="Text Box 13">
            <a:extLst>
              <a:ext uri="{FF2B5EF4-FFF2-40B4-BE49-F238E27FC236}">
                <a16:creationId xmlns:a16="http://schemas.microsoft.com/office/drawing/2014/main" id="{F3F3A59F-6CFB-4A7B-9698-92CFF3122F43}"/>
              </a:ext>
            </a:extLst>
          </p:cNvPr>
          <p:cNvSpPr txBox="1">
            <a:spLocks noChangeArrowheads="1"/>
          </p:cNvSpPr>
          <p:nvPr/>
        </p:nvSpPr>
        <p:spPr bwMode="auto">
          <a:xfrm>
            <a:off x="826982" y="5931139"/>
            <a:ext cx="8291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rtl="1" eaLnBrk="1" hangingPunct="1">
              <a:spcBef>
                <a:spcPct val="0"/>
              </a:spcBef>
              <a:buFontTx/>
              <a:buNone/>
            </a:pPr>
            <a:r>
              <a:rPr lang="en-US" altLang="ar-SA" sz="2000" i="1" dirty="0">
                <a:latin typeface="Arial" panose="020B0604020202020204" pitchFamily="34" charset="0"/>
                <a:cs typeface="Arial" panose="020B0604020202020204" pitchFamily="34" charset="0"/>
              </a:rPr>
              <a:t>It depends on magnitude of the </a:t>
            </a:r>
            <a:r>
              <a:rPr lang="en-US" altLang="ar-SA" sz="2000" i="1" dirty="0">
                <a:solidFill>
                  <a:srgbClr val="FF0000"/>
                </a:solidFill>
                <a:latin typeface="Arial" panose="020B0604020202020204" pitchFamily="34" charset="0"/>
                <a:cs typeface="Arial" panose="020B0604020202020204" pitchFamily="34" charset="0"/>
              </a:rPr>
              <a:t>intermolecular forces</a:t>
            </a:r>
            <a:r>
              <a:rPr lang="en-US" altLang="ar-SA" sz="2000" i="1" dirty="0">
                <a:latin typeface="Arial" panose="020B0604020202020204" pitchFamily="34" charset="0"/>
                <a:cs typeface="Arial" panose="020B0604020202020204" pitchFamily="34" charset="0"/>
              </a:rPr>
              <a:t> among molecules</a:t>
            </a:r>
          </a:p>
        </p:txBody>
      </p:sp>
    </p:spTree>
    <p:extLst>
      <p:ext uri="{BB962C8B-B14F-4D97-AF65-F5344CB8AC3E}">
        <p14:creationId xmlns:p14="http://schemas.microsoft.com/office/powerpoint/2010/main" val="114817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CBF6F9-A900-4836-A94D-1476B4A6DDD6}"/>
              </a:ext>
            </a:extLst>
          </p:cNvPr>
          <p:cNvSpPr/>
          <p:nvPr/>
        </p:nvSpPr>
        <p:spPr>
          <a:xfrm>
            <a:off x="155276" y="259118"/>
            <a:ext cx="8289984"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(b) </a:t>
            </a:r>
            <a:r>
              <a:rPr lang="en-US" sz="2400" b="1" dirty="0">
                <a:latin typeface="Arial" panose="020B0604020202020204" pitchFamily="34" charset="0"/>
                <a:cs typeface="Arial" panose="020B0604020202020204" pitchFamily="34" charset="0"/>
              </a:rPr>
              <a:t>The Maxwell–Boltzmann distribution of speeds</a:t>
            </a:r>
            <a:endParaRPr lang="en-US" sz="24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807F8B8-73A5-4303-86DA-1E8C98048ED7}"/>
              </a:ext>
            </a:extLst>
          </p:cNvPr>
          <p:cNvSpPr/>
          <p:nvPr/>
        </p:nvSpPr>
        <p:spPr>
          <a:xfrm>
            <a:off x="224287" y="629100"/>
            <a:ext cx="10817525"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fraction of molecules that have speeds in the range </a:t>
            </a:r>
            <a:r>
              <a:rPr lang="en-US" i="1" dirty="0">
                <a:latin typeface="Arial" panose="020B0604020202020204" pitchFamily="34" charset="0"/>
                <a:cs typeface="Arial" panose="020B0604020202020204" pitchFamily="34" charset="0"/>
              </a:rPr>
              <a:t>v </a:t>
            </a:r>
            <a:r>
              <a:rPr lang="en-US" dirty="0">
                <a:latin typeface="Arial" panose="020B0604020202020204" pitchFamily="34" charset="0"/>
                <a:cs typeface="Arial" panose="020B0604020202020204" pitchFamily="34" charset="0"/>
              </a:rPr>
              <a:t>to </a:t>
            </a:r>
            <a:r>
              <a:rPr lang="en-US" i="1" dirty="0">
                <a:latin typeface="Arial" panose="020B0604020202020204" pitchFamily="34" charset="0"/>
                <a:cs typeface="Arial" panose="020B0604020202020204" pitchFamily="34" charset="0"/>
              </a:rPr>
              <a:t>v </a:t>
            </a:r>
            <a:r>
              <a:rPr lang="en-US" dirty="0">
                <a:latin typeface="Arial" panose="020B0604020202020204" pitchFamily="34" charset="0"/>
                <a:cs typeface="Arial" panose="020B0604020202020204" pitchFamily="34" charset="0"/>
              </a:rPr>
              <a:t>+ d</a:t>
            </a:r>
            <a:r>
              <a:rPr lang="en-US" i="1" dirty="0">
                <a:latin typeface="Arial" panose="020B0604020202020204" pitchFamily="34" charset="0"/>
                <a:cs typeface="Arial" panose="020B0604020202020204" pitchFamily="34" charset="0"/>
              </a:rPr>
              <a:t>v </a:t>
            </a:r>
            <a:r>
              <a:rPr lang="en-US" dirty="0">
                <a:latin typeface="Arial" panose="020B0604020202020204" pitchFamily="34" charset="0"/>
                <a:cs typeface="Arial" panose="020B0604020202020204" pitchFamily="34" charset="0"/>
              </a:rPr>
              <a:t>is proportional to the width of the range, and is written </a:t>
            </a:r>
            <a:r>
              <a:rPr lang="en-US" i="1" dirty="0">
                <a:latin typeface="Arial" panose="020B0604020202020204" pitchFamily="34" charset="0"/>
                <a:cs typeface="Arial" panose="020B0604020202020204" pitchFamily="34" charset="0"/>
              </a:rPr>
              <a:t>f</a:t>
            </a:r>
            <a:r>
              <a:rPr lang="ar-SA"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v</a:t>
            </a:r>
            <a:r>
              <a:rPr lang="en-US" dirty="0">
                <a:latin typeface="Arial" panose="020B0604020202020204" pitchFamily="34" charset="0"/>
                <a:cs typeface="Arial" panose="020B0604020202020204" pitchFamily="34" charset="0"/>
              </a:rPr>
              <a:t>)d</a:t>
            </a:r>
            <a:r>
              <a:rPr lang="en-US" i="1" dirty="0">
                <a:latin typeface="Arial" panose="020B0604020202020204" pitchFamily="34" charset="0"/>
                <a:cs typeface="Arial" panose="020B0604020202020204" pitchFamily="34" charset="0"/>
              </a:rPr>
              <a:t>v</a:t>
            </a:r>
            <a:r>
              <a:rPr lang="en-US" dirty="0">
                <a:latin typeface="Arial" panose="020B0604020202020204" pitchFamily="34" charset="0"/>
                <a:cs typeface="Arial" panose="020B0604020202020204" pitchFamily="34" charset="0"/>
              </a:rPr>
              <a:t>, where </a:t>
            </a:r>
            <a:r>
              <a:rPr lang="en-US" i="1" dirty="0">
                <a:latin typeface="Arial" panose="020B0604020202020204" pitchFamily="34" charset="0"/>
                <a:cs typeface="Arial" panose="020B0604020202020204" pitchFamily="34" charset="0"/>
              </a:rPr>
              <a:t>f</a:t>
            </a:r>
            <a:r>
              <a:rPr lang="ar-SA" i="1">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v</a:t>
            </a:r>
            <a:r>
              <a:rPr lang="en-US" dirty="0">
                <a:latin typeface="Arial" panose="020B0604020202020204" pitchFamily="34" charset="0"/>
                <a:cs typeface="Arial" panose="020B0604020202020204" pitchFamily="34" charset="0"/>
              </a:rPr>
              <a:t>) is called the </a:t>
            </a:r>
            <a:r>
              <a:rPr lang="en-US" b="1" dirty="0">
                <a:latin typeface="Arial" panose="020B0604020202020204" pitchFamily="34" charset="0"/>
                <a:cs typeface="Arial" panose="020B0604020202020204" pitchFamily="34" charset="0"/>
              </a:rPr>
              <a:t>distribution of speeds</a:t>
            </a: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6721E9D-5244-4739-8536-FD9840AED5C8}"/>
              </a:ext>
            </a:extLst>
          </p:cNvPr>
          <p:cNvSpPr/>
          <p:nvPr/>
        </p:nvSpPr>
        <p:spPr>
          <a:xfrm>
            <a:off x="224286" y="1275431"/>
            <a:ext cx="11248845"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energy of the molecules is </a:t>
            </a:r>
            <a:r>
              <a:rPr lang="en-US" b="1" dirty="0">
                <a:latin typeface="Arial" panose="020B0604020202020204" pitchFamily="34" charset="0"/>
                <a:cs typeface="Arial" panose="020B0604020202020204" pitchFamily="34" charset="0"/>
              </a:rPr>
              <a:t>entirely kinetic</a:t>
            </a:r>
            <a:r>
              <a:rPr lang="en-US" dirty="0">
                <a:latin typeface="Arial" panose="020B0604020202020204" pitchFamily="34" charset="0"/>
                <a:cs typeface="Arial" panose="020B0604020202020204" pitchFamily="34" charset="0"/>
              </a:rPr>
              <a:t>, and we can use the </a:t>
            </a:r>
            <a:r>
              <a:rPr lang="en-US" b="1" dirty="0">
                <a:latin typeface="Arial" panose="020B0604020202020204" pitchFamily="34" charset="0"/>
                <a:cs typeface="Arial" panose="020B0604020202020204" pitchFamily="34" charset="0"/>
              </a:rPr>
              <a:t>Boltzmann distribution</a:t>
            </a:r>
            <a:r>
              <a:rPr lang="en-US" dirty="0">
                <a:latin typeface="Arial" panose="020B0604020202020204" pitchFamily="34" charset="0"/>
                <a:cs typeface="Arial" panose="020B0604020202020204" pitchFamily="34" charset="0"/>
              </a:rPr>
              <a:t> to describe how this energy is distributed over the molecules</a:t>
            </a:r>
          </a:p>
        </p:txBody>
      </p:sp>
      <p:sp>
        <p:nvSpPr>
          <p:cNvPr id="5" name="Rectangle 4">
            <a:extLst>
              <a:ext uri="{FF2B5EF4-FFF2-40B4-BE49-F238E27FC236}">
                <a16:creationId xmlns:a16="http://schemas.microsoft.com/office/drawing/2014/main" id="{F23118B2-8B2A-491E-AE97-9636204DE1F1}"/>
              </a:ext>
            </a:extLst>
          </p:cNvPr>
          <p:cNvSpPr/>
          <p:nvPr/>
        </p:nvSpPr>
        <p:spPr>
          <a:xfrm>
            <a:off x="224285" y="1921762"/>
            <a:ext cx="6096000" cy="369332"/>
          </a:xfrm>
          <a:prstGeom prst="rect">
            <a:avLst/>
          </a:prstGeom>
        </p:spPr>
        <p:txBody>
          <a:bodyPr>
            <a:spAutoFit/>
          </a:bodyPr>
          <a:lstStyle/>
          <a:p>
            <a:r>
              <a:rPr lang="en-US" b="1" dirty="0">
                <a:latin typeface="Arial" panose="020B0604020202020204" pitchFamily="34" charset="0"/>
                <a:cs typeface="Arial" panose="020B0604020202020204" pitchFamily="34" charset="0"/>
              </a:rPr>
              <a:t>HOW</a:t>
            </a:r>
          </a:p>
        </p:txBody>
      </p:sp>
      <p:sp>
        <p:nvSpPr>
          <p:cNvPr id="6" name="Rectangle 5">
            <a:extLst>
              <a:ext uri="{FF2B5EF4-FFF2-40B4-BE49-F238E27FC236}">
                <a16:creationId xmlns:a16="http://schemas.microsoft.com/office/drawing/2014/main" id="{ED908CAE-7221-4010-A92B-D432B051681A}"/>
              </a:ext>
            </a:extLst>
          </p:cNvPr>
          <p:cNvSpPr/>
          <p:nvPr/>
        </p:nvSpPr>
        <p:spPr>
          <a:xfrm>
            <a:off x="155275" y="2244927"/>
            <a:ext cx="7556740"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Step 1 </a:t>
            </a:r>
            <a:r>
              <a:rPr lang="en-US" i="1" dirty="0">
                <a:latin typeface="Arial" panose="020B0604020202020204" pitchFamily="34" charset="0"/>
                <a:cs typeface="Arial" panose="020B0604020202020204" pitchFamily="34" charset="0"/>
              </a:rPr>
              <a:t>Write an expression for the distribution of the kinetic energy</a:t>
            </a:r>
            <a:endParaRPr lang="en-US"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96BBEEB-CD75-4610-9758-10EAF810F82A}"/>
              </a:ext>
            </a:extLst>
          </p:cNvPr>
          <p:cNvSpPr/>
          <p:nvPr/>
        </p:nvSpPr>
        <p:spPr>
          <a:xfrm>
            <a:off x="1359645" y="2536605"/>
            <a:ext cx="1269899" cy="369332"/>
          </a:xfrm>
          <a:prstGeom prst="rect">
            <a:avLst/>
          </a:prstGeom>
        </p:spPr>
        <p:txBody>
          <a:bodyPr wrap="none">
            <a:spAutoFit/>
          </a:bodyPr>
          <a:lstStyle/>
          <a:p>
            <a:r>
              <a:rPr lang="en-US" i="1" dirty="0">
                <a:latin typeface="MinionPro-It"/>
              </a:rPr>
              <a:t>f</a:t>
            </a:r>
            <a:r>
              <a:rPr lang="en-US" dirty="0">
                <a:latin typeface="MinionPro-Regular"/>
              </a:rPr>
              <a:t>(</a:t>
            </a:r>
            <a:r>
              <a:rPr lang="en-US" i="1" dirty="0">
                <a:latin typeface="SabonLTStd-Italic"/>
              </a:rPr>
              <a:t>v</a:t>
            </a:r>
            <a:r>
              <a:rPr lang="en-US" dirty="0">
                <a:latin typeface="MinionPro-Regular"/>
              </a:rPr>
              <a:t>) </a:t>
            </a:r>
            <a:r>
              <a:rPr lang="en-US" dirty="0">
                <a:latin typeface="SymbolStd"/>
              </a:rPr>
              <a:t>= </a:t>
            </a:r>
            <a:r>
              <a:rPr lang="en-US" i="1" dirty="0" err="1">
                <a:latin typeface="MinionPro-It"/>
              </a:rPr>
              <a:t>K</a:t>
            </a:r>
            <a:r>
              <a:rPr lang="en-US" dirty="0" err="1">
                <a:latin typeface="MinionPro-Regular"/>
              </a:rPr>
              <a:t>e</a:t>
            </a:r>
            <a:r>
              <a:rPr lang="en-US" sz="1600" baseline="30000" dirty="0">
                <a:latin typeface="SymbolStd"/>
              </a:rPr>
              <a:t>−</a:t>
            </a:r>
            <a:r>
              <a:rPr lang="el-GR" sz="1600" baseline="30000" dirty="0">
                <a:latin typeface="SymbolStd"/>
              </a:rPr>
              <a:t>ε</a:t>
            </a:r>
            <a:r>
              <a:rPr lang="el-GR" sz="1600" baseline="30000" dirty="0">
                <a:latin typeface="MinionPro-Regular"/>
              </a:rPr>
              <a:t>/</a:t>
            </a:r>
            <a:r>
              <a:rPr lang="en-US" sz="1600" i="1" baseline="30000" dirty="0" err="1">
                <a:latin typeface="MinionPro-It"/>
              </a:rPr>
              <a:t>kT</a:t>
            </a:r>
            <a:endParaRPr lang="en-US" sz="1600" baseline="30000" dirty="0"/>
          </a:p>
        </p:txBody>
      </p:sp>
      <p:sp>
        <p:nvSpPr>
          <p:cNvPr id="8" name="Rectangle 7">
            <a:extLst>
              <a:ext uri="{FF2B5EF4-FFF2-40B4-BE49-F238E27FC236}">
                <a16:creationId xmlns:a16="http://schemas.microsoft.com/office/drawing/2014/main" id="{1CD2148A-9DB4-4012-9F8F-1A1F1FD93DFF}"/>
              </a:ext>
            </a:extLst>
          </p:cNvPr>
          <p:cNvSpPr/>
          <p:nvPr/>
        </p:nvSpPr>
        <p:spPr>
          <a:xfrm>
            <a:off x="2738224" y="2536605"/>
            <a:ext cx="2333331" cy="369332"/>
          </a:xfrm>
          <a:prstGeom prst="rect">
            <a:avLst/>
          </a:prstGeom>
        </p:spPr>
        <p:txBody>
          <a:bodyPr wrap="none">
            <a:spAutoFit/>
          </a:bodyPr>
          <a:lstStyle/>
          <a:p>
            <a:r>
              <a:rPr lang="en-US" dirty="0">
                <a:latin typeface="MinionPro-Regular"/>
              </a:rPr>
              <a:t>Boltzmann distribution</a:t>
            </a: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BE280FF-7CB7-4FCF-A24E-99104B454F71}"/>
                  </a:ext>
                </a:extLst>
              </p:cNvPr>
              <p:cNvSpPr txBox="1"/>
              <p:nvPr/>
            </p:nvSpPr>
            <p:spPr>
              <a:xfrm>
                <a:off x="1812400" y="2830921"/>
                <a:ext cx="3066692" cy="309380"/>
              </a:xfrm>
              <a:prstGeom prst="rect">
                <a:avLst/>
              </a:prstGeom>
              <a:noFill/>
            </p:spPr>
            <p:txBody>
              <a:bodyPr wrap="square" lIns="0" tIns="0" rIns="0" bIns="0" rtlCol="0">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sSubSup>
                      <m:sSubSupPr>
                        <m:ctrlPr>
                          <a:rPr lang="en-US" i="1" smtClean="0">
                            <a:latin typeface="Cambria Math" panose="02040503050406030204" pitchFamily="18" charset="0"/>
                          </a:rPr>
                        </m:ctrlPr>
                      </m:sSubSupPr>
                      <m:e>
                        <m:box>
                          <m:boxPr>
                            <m:ctrlPr>
                              <a:rPr lang="en-US" i="1" smtClean="0">
                                <a:latin typeface="Cambria Math" panose="02040503050406030204" pitchFamily="18" charset="0"/>
                              </a:rPr>
                            </m:ctrlPr>
                          </m:boxPr>
                          <m:e>
                            <m:argPr>
                              <m:argSz m:val="-1"/>
                            </m:argP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box>
                        <m:r>
                          <a:rPr lang="en-US" b="0" i="1" smtClean="0">
                            <a:latin typeface="Cambria Math" panose="02040503050406030204" pitchFamily="18" charset="0"/>
                          </a:rPr>
                          <m:t>𝑚𝑣</m:t>
                        </m:r>
                      </m:e>
                      <m:sub>
                        <m:r>
                          <a:rPr lang="en-US" b="0" i="1" smtClean="0">
                            <a:latin typeface="Cambria Math" panose="02040503050406030204" pitchFamily="18" charset="0"/>
                          </a:rPr>
                          <m:t>𝑥</m:t>
                        </m:r>
                      </m:sub>
                      <m:sup>
                        <m:r>
                          <a:rPr lang="en-US" b="0" i="1" smtClean="0">
                            <a:latin typeface="Cambria Math" panose="02040503050406030204" pitchFamily="18" charset="0"/>
                          </a:rPr>
                          <m:t>2</m:t>
                        </m:r>
                      </m:sup>
                    </m:sSubSup>
                  </m:oMath>
                </a14:m>
                <a:r>
                  <a:rPr lang="en-US" dirty="0"/>
                  <a:t> + </a:t>
                </a:r>
                <a14:m>
                  <m:oMath xmlns:m="http://schemas.openxmlformats.org/officeDocument/2006/math">
                    <m:sSubSup>
                      <m:sSubSupPr>
                        <m:ctrlPr>
                          <a:rPr lang="en-US" i="1">
                            <a:latin typeface="Cambria Math" panose="02040503050406030204" pitchFamily="18" charset="0"/>
                          </a:rPr>
                        </m:ctrlPr>
                      </m:sSubSupPr>
                      <m:e>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box>
                        <m:r>
                          <a:rPr lang="en-US" i="1">
                            <a:latin typeface="Cambria Math" panose="02040503050406030204" pitchFamily="18" charset="0"/>
                          </a:rPr>
                          <m:t>𝑚𝑣</m:t>
                        </m:r>
                      </m:e>
                      <m:sub>
                        <m:r>
                          <a:rPr lang="en-US" b="0" i="1" smtClean="0">
                            <a:latin typeface="Cambria Math" panose="02040503050406030204" pitchFamily="18" charset="0"/>
                          </a:rPr>
                          <m:t>𝑦</m:t>
                        </m:r>
                      </m:sub>
                      <m:sup>
                        <m:r>
                          <a:rPr lang="en-US" i="1">
                            <a:latin typeface="Cambria Math" panose="02040503050406030204" pitchFamily="18" charset="0"/>
                          </a:rPr>
                          <m:t>2</m:t>
                        </m:r>
                      </m:sup>
                    </m:sSubSup>
                  </m:oMath>
                </a14:m>
                <a:r>
                  <a:rPr lang="en-US" dirty="0"/>
                  <a:t> + </a:t>
                </a:r>
                <a14:m>
                  <m:oMath xmlns:m="http://schemas.openxmlformats.org/officeDocument/2006/math">
                    <m:sSubSup>
                      <m:sSubSupPr>
                        <m:ctrlPr>
                          <a:rPr lang="en-US" i="1">
                            <a:latin typeface="Cambria Math" panose="02040503050406030204" pitchFamily="18" charset="0"/>
                          </a:rPr>
                        </m:ctrlPr>
                      </m:sSubSupPr>
                      <m:e>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box>
                        <m:r>
                          <a:rPr lang="en-US" i="1">
                            <a:latin typeface="Cambria Math" panose="02040503050406030204" pitchFamily="18" charset="0"/>
                          </a:rPr>
                          <m:t>𝑚𝑣</m:t>
                        </m:r>
                      </m:e>
                      <m:sub>
                        <m:r>
                          <a:rPr lang="en-US" b="0" i="1" smtClean="0">
                            <a:latin typeface="Cambria Math" panose="02040503050406030204" pitchFamily="18" charset="0"/>
                          </a:rPr>
                          <m:t>𝑧</m:t>
                        </m:r>
                      </m:sub>
                      <m:sup>
                        <m:r>
                          <a:rPr lang="en-US" i="1">
                            <a:latin typeface="Cambria Math" panose="02040503050406030204" pitchFamily="18" charset="0"/>
                          </a:rPr>
                          <m:t>2</m:t>
                        </m:r>
                      </m:sup>
                    </m:sSubSup>
                  </m:oMath>
                </a14:m>
                <a:endParaRPr lang="en-US" dirty="0"/>
              </a:p>
            </p:txBody>
          </p:sp>
        </mc:Choice>
        <mc:Fallback xmlns="">
          <p:sp>
            <p:nvSpPr>
              <p:cNvPr id="10" name="TextBox 9">
                <a:extLst>
                  <a:ext uri="{FF2B5EF4-FFF2-40B4-BE49-F238E27FC236}">
                    <a16:creationId xmlns:a16="http://schemas.microsoft.com/office/drawing/2014/main" id="{0BE280FF-7CB7-4FCF-A24E-99104B454F71}"/>
                  </a:ext>
                </a:extLst>
              </p:cNvPr>
              <p:cNvSpPr txBox="1">
                <a:spLocks noRot="1" noChangeAspect="1" noMove="1" noResize="1" noEditPoints="1" noAdjustHandles="1" noChangeArrowheads="1" noChangeShapeType="1" noTextEdit="1"/>
              </p:cNvSpPr>
              <p:nvPr/>
            </p:nvSpPr>
            <p:spPr>
              <a:xfrm>
                <a:off x="1812400" y="2830921"/>
                <a:ext cx="3066692" cy="309380"/>
              </a:xfrm>
              <a:prstGeom prst="rect">
                <a:avLst/>
              </a:prstGeom>
              <a:blipFill>
                <a:blip r:embed="rId2"/>
                <a:stretch>
                  <a:fillRect l="-2187" t="-25490"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EAA2BF5-F3BC-4425-800A-39D63F133AD6}"/>
                  </a:ext>
                </a:extLst>
              </p:cNvPr>
              <p:cNvSpPr txBox="1"/>
              <p:nvPr/>
            </p:nvSpPr>
            <p:spPr>
              <a:xfrm>
                <a:off x="942434" y="3241013"/>
                <a:ext cx="6356232" cy="288092"/>
              </a:xfrm>
              <a:prstGeom prst="rect">
                <a:avLst/>
              </a:prstGeom>
              <a:noFill/>
            </p:spPr>
            <p:txBody>
              <a:bodyPr wrap="square" lIns="0" tIns="0" rIns="0" bIns="0" rtlCol="0">
                <a:spAutoFit/>
              </a:bodyPr>
              <a:lstStyle/>
              <a:p>
                <a14:m>
                  <m:oMath xmlns:m="http://schemas.openxmlformats.org/officeDocument/2006/math">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𝑣</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𝐾𝑒</m:t>
                    </m:r>
                    <m:r>
                      <a:rPr lang="en-US" b="0" i="1" baseline="30000" smtClean="0">
                        <a:latin typeface="Cambria Math" panose="02040503050406030204" pitchFamily="18" charset="0"/>
                        <a:ea typeface="Cambria Math" panose="02040503050406030204" pitchFamily="18" charset="0"/>
                      </a:rPr>
                      <m:t>−(</m:t>
                    </m:r>
                    <m:sSubSup>
                      <m:sSubSupPr>
                        <m:ctrlPr>
                          <a:rPr lang="en-US" i="1" baseline="30000" smtClean="0">
                            <a:latin typeface="Cambria Math" panose="02040503050406030204" pitchFamily="18" charset="0"/>
                          </a:rPr>
                        </m:ctrlPr>
                      </m:sSubSupPr>
                      <m:e>
                        <m:r>
                          <a:rPr lang="en-US" b="0" i="1" baseline="30000" smtClean="0">
                            <a:latin typeface="Cambria Math" panose="02040503050406030204" pitchFamily="18" charset="0"/>
                          </a:rPr>
                          <m:t>𝑚𝑣</m:t>
                        </m:r>
                      </m:e>
                      <m:sub>
                        <m:r>
                          <a:rPr lang="en-US" b="0" i="1" baseline="30000" smtClean="0">
                            <a:latin typeface="Cambria Math" panose="02040503050406030204" pitchFamily="18" charset="0"/>
                          </a:rPr>
                          <m:t>𝑥</m:t>
                        </m:r>
                      </m:sub>
                      <m:sup>
                        <m:r>
                          <a:rPr lang="en-US" b="0" i="1" baseline="30000" smtClean="0">
                            <a:latin typeface="Cambria Math" panose="02040503050406030204" pitchFamily="18" charset="0"/>
                          </a:rPr>
                          <m:t>2</m:t>
                        </m:r>
                      </m:sup>
                    </m:sSubSup>
                  </m:oMath>
                </a14:m>
                <a:r>
                  <a:rPr lang="en-US" baseline="30000" dirty="0"/>
                  <a:t> + </a:t>
                </a:r>
                <a14:m>
                  <m:oMath xmlns:m="http://schemas.openxmlformats.org/officeDocument/2006/math">
                    <m:sSubSup>
                      <m:sSubSupPr>
                        <m:ctrlPr>
                          <a:rPr lang="en-US" i="1" baseline="30000">
                            <a:latin typeface="Cambria Math" panose="02040503050406030204" pitchFamily="18" charset="0"/>
                          </a:rPr>
                        </m:ctrlPr>
                      </m:sSubSupPr>
                      <m:e>
                        <m:r>
                          <a:rPr lang="en-US" i="1" baseline="30000">
                            <a:latin typeface="Cambria Math" panose="02040503050406030204" pitchFamily="18" charset="0"/>
                          </a:rPr>
                          <m:t>𝑚𝑣</m:t>
                        </m:r>
                      </m:e>
                      <m:sub>
                        <m:r>
                          <a:rPr lang="en-US" b="0" i="1" baseline="30000" smtClean="0">
                            <a:latin typeface="Cambria Math" panose="02040503050406030204" pitchFamily="18" charset="0"/>
                          </a:rPr>
                          <m:t>𝑦</m:t>
                        </m:r>
                      </m:sub>
                      <m:sup>
                        <m:r>
                          <a:rPr lang="en-US" i="1" baseline="30000">
                            <a:latin typeface="Cambria Math" panose="02040503050406030204" pitchFamily="18" charset="0"/>
                          </a:rPr>
                          <m:t>2</m:t>
                        </m:r>
                      </m:sup>
                    </m:sSubSup>
                  </m:oMath>
                </a14:m>
                <a:r>
                  <a:rPr lang="en-US" baseline="30000" dirty="0"/>
                  <a:t> + </a:t>
                </a:r>
                <a14:m>
                  <m:oMath xmlns:m="http://schemas.openxmlformats.org/officeDocument/2006/math">
                    <m:sSubSup>
                      <m:sSubSupPr>
                        <m:ctrlPr>
                          <a:rPr lang="en-US" i="1" baseline="30000">
                            <a:latin typeface="Cambria Math" panose="02040503050406030204" pitchFamily="18" charset="0"/>
                          </a:rPr>
                        </m:ctrlPr>
                      </m:sSubSupPr>
                      <m:e>
                        <m:r>
                          <a:rPr lang="en-US" i="1" baseline="30000">
                            <a:latin typeface="Cambria Math" panose="02040503050406030204" pitchFamily="18" charset="0"/>
                          </a:rPr>
                          <m:t>𝑚𝑣</m:t>
                        </m:r>
                      </m:e>
                      <m:sub>
                        <m:r>
                          <a:rPr lang="en-US" b="0" i="1" baseline="30000" smtClean="0">
                            <a:latin typeface="Cambria Math" panose="02040503050406030204" pitchFamily="18" charset="0"/>
                          </a:rPr>
                          <m:t>𝑧</m:t>
                        </m:r>
                      </m:sub>
                      <m:sup>
                        <m:r>
                          <a:rPr lang="en-US" i="1" baseline="30000">
                            <a:latin typeface="Cambria Math" panose="02040503050406030204" pitchFamily="18" charset="0"/>
                          </a:rPr>
                          <m:t>2</m:t>
                        </m:r>
                      </m:sup>
                    </m:sSubSup>
                    <m:r>
                      <a:rPr lang="en-US" b="0" i="1" baseline="30000" smtClean="0">
                        <a:latin typeface="Cambria Math" panose="02040503050406030204" pitchFamily="18" charset="0"/>
                      </a:rPr>
                      <m:t>)/</m:t>
                    </m:r>
                    <m:r>
                      <a:rPr lang="en-US" b="0" i="1" baseline="30000" smtClean="0">
                        <a:latin typeface="Cambria Math" panose="02040503050406030204" pitchFamily="18" charset="0"/>
                      </a:rPr>
                      <m:t>2</m:t>
                    </m:r>
                    <m:r>
                      <a:rPr lang="en-US" b="0" i="1" baseline="30000" smtClean="0">
                        <a:latin typeface="Cambria Math" panose="02040503050406030204" pitchFamily="18" charset="0"/>
                      </a:rPr>
                      <m:t>𝐾𝑇</m:t>
                    </m:r>
                  </m:oMath>
                </a14:m>
                <a:r>
                  <a:rPr lang="en-US" baseline="30000" dirty="0"/>
                  <a:t> </a:t>
                </a: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𝐾𝑒</m:t>
                    </m:r>
                    <m:r>
                      <a:rPr lang="en-US" b="0" i="1" baseline="30000" smtClean="0">
                        <a:latin typeface="Cambria Math" panose="02040503050406030204" pitchFamily="18" charset="0"/>
                        <a:ea typeface="Cambria Math" panose="02040503050406030204" pitchFamily="18" charset="0"/>
                      </a:rPr>
                      <m:t>−</m:t>
                    </m:r>
                    <m:sSubSup>
                      <m:sSubSupPr>
                        <m:ctrlPr>
                          <a:rPr lang="en-US" i="1" baseline="30000">
                            <a:latin typeface="Cambria Math" panose="02040503050406030204" pitchFamily="18" charset="0"/>
                          </a:rPr>
                        </m:ctrlPr>
                      </m:sSubSupPr>
                      <m:e>
                        <m:r>
                          <a:rPr lang="en-US" i="1" baseline="30000">
                            <a:latin typeface="Cambria Math" panose="02040503050406030204" pitchFamily="18" charset="0"/>
                          </a:rPr>
                          <m:t>𝑚𝑣</m:t>
                        </m:r>
                      </m:e>
                      <m:sub>
                        <m:r>
                          <a:rPr lang="en-US" i="1" baseline="30000">
                            <a:latin typeface="Cambria Math" panose="02040503050406030204" pitchFamily="18" charset="0"/>
                          </a:rPr>
                          <m:t>𝑥</m:t>
                        </m:r>
                      </m:sub>
                      <m:sup>
                        <m:r>
                          <a:rPr lang="en-US" i="1" baseline="30000">
                            <a:latin typeface="Cambria Math" panose="02040503050406030204" pitchFamily="18" charset="0"/>
                          </a:rPr>
                          <m:t>2</m:t>
                        </m:r>
                      </m:sup>
                    </m:sSubSup>
                    <m:r>
                      <a:rPr lang="en-US" i="1" baseline="30000">
                        <a:latin typeface="Cambria Math" panose="02040503050406030204" pitchFamily="18" charset="0"/>
                      </a:rPr>
                      <m:t>/</m:t>
                    </m:r>
                    <m:r>
                      <a:rPr lang="en-US" i="1" baseline="30000">
                        <a:latin typeface="Cambria Math" panose="02040503050406030204" pitchFamily="18" charset="0"/>
                      </a:rPr>
                      <m:t>2</m:t>
                    </m:r>
                    <m:r>
                      <a:rPr lang="en-US" i="1" baseline="30000">
                        <a:latin typeface="Cambria Math" panose="02040503050406030204" pitchFamily="18" charset="0"/>
                      </a:rPr>
                      <m:t>𝐾𝑇</m:t>
                    </m:r>
                  </m:oMath>
                </a14:m>
                <a:r>
                  <a:rPr lang="en-US" dirty="0"/>
                  <a:t>e</a:t>
                </a:r>
                <a:r>
                  <a:rPr lang="en-US" baseline="30000" dirty="0"/>
                  <a:t> </a:t>
                </a:r>
                <a14:m>
                  <m:oMath xmlns:m="http://schemas.openxmlformats.org/officeDocument/2006/math">
                    <m:r>
                      <a:rPr lang="en-US" b="0" i="0" baseline="30000" smtClean="0">
                        <a:latin typeface="Cambria Math" panose="02040503050406030204" pitchFamily="18" charset="0"/>
                      </a:rPr>
                      <m:t>−</m:t>
                    </m:r>
                    <m:sSubSup>
                      <m:sSubSupPr>
                        <m:ctrlPr>
                          <a:rPr lang="en-US" i="1" baseline="30000">
                            <a:latin typeface="Cambria Math" panose="02040503050406030204" pitchFamily="18" charset="0"/>
                          </a:rPr>
                        </m:ctrlPr>
                      </m:sSubSupPr>
                      <m:e>
                        <m:r>
                          <a:rPr lang="en-US" i="1" baseline="30000">
                            <a:latin typeface="Cambria Math" panose="02040503050406030204" pitchFamily="18" charset="0"/>
                          </a:rPr>
                          <m:t>𝑚𝑣</m:t>
                        </m:r>
                      </m:e>
                      <m:sub>
                        <m:r>
                          <a:rPr lang="en-US" b="0" i="1" baseline="30000" smtClean="0">
                            <a:latin typeface="Cambria Math" panose="02040503050406030204" pitchFamily="18" charset="0"/>
                          </a:rPr>
                          <m:t>𝑦</m:t>
                        </m:r>
                      </m:sub>
                      <m:sup>
                        <m:r>
                          <a:rPr lang="en-US" i="1" baseline="30000">
                            <a:latin typeface="Cambria Math" panose="02040503050406030204" pitchFamily="18" charset="0"/>
                          </a:rPr>
                          <m:t>2</m:t>
                        </m:r>
                      </m:sup>
                    </m:sSubSup>
                    <m:r>
                      <a:rPr lang="en-US" i="1" baseline="30000">
                        <a:latin typeface="Cambria Math" panose="02040503050406030204" pitchFamily="18" charset="0"/>
                      </a:rPr>
                      <m:t>/</m:t>
                    </m:r>
                    <m:r>
                      <a:rPr lang="en-US" i="1" baseline="30000">
                        <a:latin typeface="Cambria Math" panose="02040503050406030204" pitchFamily="18" charset="0"/>
                      </a:rPr>
                      <m:t>2</m:t>
                    </m:r>
                    <m:r>
                      <a:rPr lang="en-US" i="1" baseline="30000">
                        <a:latin typeface="Cambria Math" panose="02040503050406030204" pitchFamily="18" charset="0"/>
                      </a:rPr>
                      <m:t>𝐾𝑇</m:t>
                    </m:r>
                  </m:oMath>
                </a14:m>
                <a:r>
                  <a:rPr lang="en-US" baseline="30000" dirty="0"/>
                  <a:t> </a:t>
                </a:r>
                <a:r>
                  <a:rPr lang="en-US" dirty="0"/>
                  <a:t>e</a:t>
                </a:r>
                <a:r>
                  <a:rPr lang="en-US" baseline="30000" dirty="0"/>
                  <a:t> </a:t>
                </a:r>
                <a14:m>
                  <m:oMath xmlns:m="http://schemas.openxmlformats.org/officeDocument/2006/math">
                    <m:r>
                      <a:rPr lang="en-US" b="0" i="0" baseline="30000" smtClean="0">
                        <a:latin typeface="Cambria Math" panose="02040503050406030204" pitchFamily="18" charset="0"/>
                      </a:rPr>
                      <m:t>−</m:t>
                    </m:r>
                    <m:sSubSup>
                      <m:sSubSupPr>
                        <m:ctrlPr>
                          <a:rPr lang="en-US" i="1" baseline="30000">
                            <a:latin typeface="Cambria Math" panose="02040503050406030204" pitchFamily="18" charset="0"/>
                          </a:rPr>
                        </m:ctrlPr>
                      </m:sSubSupPr>
                      <m:e>
                        <m:r>
                          <a:rPr lang="en-US" i="1" baseline="30000">
                            <a:latin typeface="Cambria Math" panose="02040503050406030204" pitchFamily="18" charset="0"/>
                          </a:rPr>
                          <m:t>𝑚𝑣</m:t>
                        </m:r>
                      </m:e>
                      <m:sub>
                        <m:r>
                          <a:rPr lang="en-US" b="0" i="1" baseline="30000" smtClean="0">
                            <a:latin typeface="Cambria Math" panose="02040503050406030204" pitchFamily="18" charset="0"/>
                          </a:rPr>
                          <m:t>𝑧</m:t>
                        </m:r>
                      </m:sub>
                      <m:sup>
                        <m:r>
                          <a:rPr lang="en-US" i="1" baseline="30000">
                            <a:latin typeface="Cambria Math" panose="02040503050406030204" pitchFamily="18" charset="0"/>
                          </a:rPr>
                          <m:t>2</m:t>
                        </m:r>
                      </m:sup>
                    </m:sSubSup>
                    <m:r>
                      <a:rPr lang="en-US" i="1" baseline="30000">
                        <a:latin typeface="Cambria Math" panose="02040503050406030204" pitchFamily="18" charset="0"/>
                      </a:rPr>
                      <m:t>/</m:t>
                    </m:r>
                    <m:r>
                      <a:rPr lang="en-US" i="1" baseline="30000">
                        <a:latin typeface="Cambria Math" panose="02040503050406030204" pitchFamily="18" charset="0"/>
                      </a:rPr>
                      <m:t>2</m:t>
                    </m:r>
                    <m:r>
                      <a:rPr lang="en-US" i="1" baseline="30000">
                        <a:latin typeface="Cambria Math" panose="02040503050406030204" pitchFamily="18" charset="0"/>
                      </a:rPr>
                      <m:t>𝐾𝑇</m:t>
                    </m:r>
                  </m:oMath>
                </a14:m>
                <a:r>
                  <a:rPr lang="en-US" baseline="30000" dirty="0"/>
                  <a:t> </a:t>
                </a:r>
              </a:p>
            </p:txBody>
          </p:sp>
        </mc:Choice>
        <mc:Fallback xmlns="">
          <p:sp>
            <p:nvSpPr>
              <p:cNvPr id="11" name="TextBox 10">
                <a:extLst>
                  <a:ext uri="{FF2B5EF4-FFF2-40B4-BE49-F238E27FC236}">
                    <a16:creationId xmlns:a16="http://schemas.microsoft.com/office/drawing/2014/main" id="{EEAA2BF5-F3BC-4425-800A-39D63F133AD6}"/>
                  </a:ext>
                </a:extLst>
              </p:cNvPr>
              <p:cNvSpPr txBox="1">
                <a:spLocks noRot="1" noChangeAspect="1" noMove="1" noResize="1" noEditPoints="1" noAdjustHandles="1" noChangeArrowheads="1" noChangeShapeType="1" noTextEdit="1"/>
              </p:cNvSpPr>
              <p:nvPr/>
            </p:nvSpPr>
            <p:spPr>
              <a:xfrm>
                <a:off x="942434" y="3241013"/>
                <a:ext cx="6356232" cy="288092"/>
              </a:xfrm>
              <a:prstGeom prst="rect">
                <a:avLst/>
              </a:prstGeom>
              <a:blipFill>
                <a:blip r:embed="rId3"/>
                <a:stretch>
                  <a:fillRect l="-1727" t="-31915" b="-425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BCC185F-9B02-4CFB-86E4-1B5B439690B3}"/>
                  </a:ext>
                </a:extLst>
              </p:cNvPr>
              <p:cNvSpPr txBox="1"/>
              <p:nvPr/>
            </p:nvSpPr>
            <p:spPr>
              <a:xfrm>
                <a:off x="856889" y="3550313"/>
                <a:ext cx="24860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r>
                            <a:rPr lang="en-US" b="0" i="1" baseline="-25000" smtClean="0">
                              <a:latin typeface="Cambria Math" panose="02040503050406030204" pitchFamily="18" charset="0"/>
                            </a:rPr>
                            <m:t>𝑥</m:t>
                          </m:r>
                        </m:e>
                      </m:d>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r>
                            <a:rPr lang="en-US" b="0" i="1" baseline="-25000" smtClean="0">
                              <a:latin typeface="Cambria Math" panose="02040503050406030204" pitchFamily="18" charset="0"/>
                            </a:rPr>
                            <m:t>𝑦</m:t>
                          </m:r>
                        </m:e>
                      </m:d>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𝑣𝑧</m:t>
                      </m:r>
                      <m:r>
                        <a:rPr lang="en-US" b="0" i="1" smtClean="0">
                          <a:latin typeface="Cambria Math" panose="02040503050406030204" pitchFamily="18" charset="0"/>
                        </a:rPr>
                        <m:t>)</m:t>
                      </m:r>
                    </m:oMath>
                  </m:oMathPara>
                </a14:m>
                <a:endParaRPr lang="en-US" dirty="0"/>
              </a:p>
            </p:txBody>
          </p:sp>
        </mc:Choice>
        <mc:Fallback xmlns="">
          <p:sp>
            <p:nvSpPr>
              <p:cNvPr id="13" name="TextBox 12">
                <a:extLst>
                  <a:ext uri="{FF2B5EF4-FFF2-40B4-BE49-F238E27FC236}">
                    <a16:creationId xmlns:a16="http://schemas.microsoft.com/office/drawing/2014/main" id="{5BCC185F-9B02-4CFB-86E4-1B5B439690B3}"/>
                  </a:ext>
                </a:extLst>
              </p:cNvPr>
              <p:cNvSpPr txBox="1">
                <a:spLocks noRot="1" noChangeAspect="1" noMove="1" noResize="1" noEditPoints="1" noAdjustHandles="1" noChangeArrowheads="1" noChangeShapeType="1" noTextEdit="1"/>
              </p:cNvSpPr>
              <p:nvPr/>
            </p:nvSpPr>
            <p:spPr>
              <a:xfrm>
                <a:off x="856889" y="3550313"/>
                <a:ext cx="2486065" cy="276999"/>
              </a:xfrm>
              <a:prstGeom prst="rect">
                <a:avLst/>
              </a:prstGeom>
              <a:blipFill>
                <a:blip r:embed="rId4"/>
                <a:stretch>
                  <a:fillRect l="-2457" r="-2948" b="-34783"/>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1FB26DD3-4635-4BFE-8FA4-2B79A6B89E96}"/>
              </a:ext>
            </a:extLst>
          </p:cNvPr>
          <p:cNvSpPr/>
          <p:nvPr/>
        </p:nvSpPr>
        <p:spPr>
          <a:xfrm>
            <a:off x="3710804" y="3524538"/>
            <a:ext cx="641232"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and</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B0845EA-B906-4ABF-86F2-3E7509F527F4}"/>
                  </a:ext>
                </a:extLst>
              </p:cNvPr>
              <p:cNvSpPr txBox="1"/>
              <p:nvPr/>
            </p:nvSpPr>
            <p:spPr>
              <a:xfrm>
                <a:off x="4469346" y="3550312"/>
                <a:ext cx="1362040" cy="270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𝐾𝑥</m:t>
                      </m:r>
                      <m:r>
                        <a:rPr lang="en-US" b="0" i="1" smtClean="0">
                          <a:latin typeface="Cambria Math" panose="02040503050406030204" pitchFamily="18" charset="0"/>
                        </a:rPr>
                        <m:t> </m:t>
                      </m:r>
                      <m:r>
                        <a:rPr lang="en-US" b="0" i="1" smtClean="0">
                          <a:latin typeface="Cambria Math" panose="02040503050406030204" pitchFamily="18" charset="0"/>
                        </a:rPr>
                        <m:t>𝐾𝑦</m:t>
                      </m:r>
                      <m:r>
                        <a:rPr lang="en-US" b="0" i="1" smtClean="0">
                          <a:latin typeface="Cambria Math" panose="02040503050406030204" pitchFamily="18" charset="0"/>
                        </a:rPr>
                        <m:t> </m:t>
                      </m:r>
                      <m:r>
                        <a:rPr lang="en-US" b="0" i="1" smtClean="0">
                          <a:latin typeface="Cambria Math" panose="02040503050406030204" pitchFamily="18" charset="0"/>
                        </a:rPr>
                        <m:t>𝐾𝑧</m:t>
                      </m:r>
                    </m:oMath>
                  </m:oMathPara>
                </a14:m>
                <a:endParaRPr lang="en-US" baseline="-25000" dirty="0"/>
              </a:p>
            </p:txBody>
          </p:sp>
        </mc:Choice>
        <mc:Fallback xmlns="">
          <p:sp>
            <p:nvSpPr>
              <p:cNvPr id="15" name="TextBox 14">
                <a:extLst>
                  <a:ext uri="{FF2B5EF4-FFF2-40B4-BE49-F238E27FC236}">
                    <a16:creationId xmlns:a16="http://schemas.microsoft.com/office/drawing/2014/main" id="{6B0845EA-B906-4ABF-86F2-3E7509F527F4}"/>
                  </a:ext>
                </a:extLst>
              </p:cNvPr>
              <p:cNvSpPr txBox="1">
                <a:spLocks noRot="1" noChangeAspect="1" noMove="1" noResize="1" noEditPoints="1" noAdjustHandles="1" noChangeArrowheads="1" noChangeShapeType="1" noTextEdit="1"/>
              </p:cNvSpPr>
              <p:nvPr/>
            </p:nvSpPr>
            <p:spPr>
              <a:xfrm>
                <a:off x="4469346" y="3550312"/>
                <a:ext cx="1362040" cy="270652"/>
              </a:xfrm>
              <a:prstGeom prst="rect">
                <a:avLst/>
              </a:prstGeom>
              <a:blipFill>
                <a:blip r:embed="rId5"/>
                <a:stretch>
                  <a:fillRect l="-3571" r="-893" b="-2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D708A83-A046-486E-9983-363190A28CAB}"/>
                  </a:ext>
                </a:extLst>
              </p:cNvPr>
              <p:cNvSpPr txBox="1"/>
              <p:nvPr/>
            </p:nvSpPr>
            <p:spPr>
              <a:xfrm>
                <a:off x="729818" y="4124028"/>
                <a:ext cx="227882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𝑣</m:t>
                          </m:r>
                          <m:r>
                            <a:rPr lang="en-US" b="0" i="1" baseline="-25000"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𝐾𝑥𝑒</m:t>
                      </m:r>
                      <m:r>
                        <a:rPr lang="en-US" b="0" i="1" baseline="30000" smtClean="0">
                          <a:latin typeface="Cambria Math" panose="02040503050406030204" pitchFamily="18" charset="0"/>
                          <a:ea typeface="Cambria Math" panose="02040503050406030204" pitchFamily="18" charset="0"/>
                        </a:rPr>
                        <m:t>−</m:t>
                      </m:r>
                      <m:sSubSup>
                        <m:sSubSupPr>
                          <m:ctrlPr>
                            <a:rPr lang="en-US" i="1" baseline="30000" smtClean="0">
                              <a:latin typeface="Cambria Math" panose="02040503050406030204" pitchFamily="18" charset="0"/>
                            </a:rPr>
                          </m:ctrlPr>
                        </m:sSubSupPr>
                        <m:e>
                          <m:r>
                            <a:rPr lang="en-US" b="0" i="1" baseline="30000" smtClean="0">
                              <a:latin typeface="Cambria Math" panose="02040503050406030204" pitchFamily="18" charset="0"/>
                            </a:rPr>
                            <m:t>𝑚𝑣</m:t>
                          </m:r>
                        </m:e>
                        <m:sub>
                          <m:r>
                            <a:rPr lang="en-US" b="0" i="1" baseline="30000" smtClean="0">
                              <a:latin typeface="Cambria Math" panose="02040503050406030204" pitchFamily="18" charset="0"/>
                            </a:rPr>
                            <m:t>𝑥</m:t>
                          </m:r>
                        </m:sub>
                        <m:sup>
                          <m:r>
                            <a:rPr lang="en-US" b="0" i="1" baseline="30000" smtClean="0">
                              <a:latin typeface="Cambria Math" panose="02040503050406030204" pitchFamily="18" charset="0"/>
                            </a:rPr>
                            <m:t>2</m:t>
                          </m:r>
                        </m:sup>
                      </m:sSubSup>
                      <m:r>
                        <a:rPr lang="en-US" b="0" i="1" baseline="30000" smtClean="0">
                          <a:latin typeface="Cambria Math" panose="02040503050406030204" pitchFamily="18" charset="0"/>
                        </a:rPr>
                        <m:t>/</m:t>
                      </m:r>
                      <m:r>
                        <a:rPr lang="en-US" b="0" i="1" baseline="30000" smtClean="0">
                          <a:latin typeface="Cambria Math" panose="02040503050406030204" pitchFamily="18" charset="0"/>
                        </a:rPr>
                        <m:t>2</m:t>
                      </m:r>
                      <m:r>
                        <a:rPr lang="en-US" b="0" i="1" baseline="30000" smtClean="0">
                          <a:latin typeface="Cambria Math" panose="02040503050406030204" pitchFamily="18" charset="0"/>
                        </a:rPr>
                        <m:t>𝐾𝑇</m:t>
                      </m:r>
                    </m:oMath>
                  </m:oMathPara>
                </a14:m>
                <a:endParaRPr lang="en-US" baseline="30000" dirty="0"/>
              </a:p>
            </p:txBody>
          </p:sp>
        </mc:Choice>
        <mc:Fallback xmlns="">
          <p:sp>
            <p:nvSpPr>
              <p:cNvPr id="17" name="TextBox 16">
                <a:extLst>
                  <a:ext uri="{FF2B5EF4-FFF2-40B4-BE49-F238E27FC236}">
                    <a16:creationId xmlns:a16="http://schemas.microsoft.com/office/drawing/2014/main" id="{3D708A83-A046-486E-9983-363190A28CAB}"/>
                  </a:ext>
                </a:extLst>
              </p:cNvPr>
              <p:cNvSpPr txBox="1">
                <a:spLocks noRot="1" noChangeAspect="1" noMove="1" noResize="1" noEditPoints="1" noAdjustHandles="1" noChangeArrowheads="1" noChangeShapeType="1" noTextEdit="1"/>
              </p:cNvSpPr>
              <p:nvPr/>
            </p:nvSpPr>
            <p:spPr>
              <a:xfrm>
                <a:off x="729818" y="4124028"/>
                <a:ext cx="2278822" cy="276999"/>
              </a:xfrm>
              <a:prstGeom prst="rect">
                <a:avLst/>
              </a:prstGeom>
              <a:blipFill>
                <a:blip r:embed="rId6"/>
                <a:stretch>
                  <a:fillRect l="-267" t="-33333"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7DD8E71-DC73-4CE6-ACC8-BCAD57A27055}"/>
                  </a:ext>
                </a:extLst>
              </p:cNvPr>
              <p:cNvSpPr txBox="1"/>
              <p:nvPr/>
            </p:nvSpPr>
            <p:spPr>
              <a:xfrm>
                <a:off x="3504646" y="4066893"/>
                <a:ext cx="2278822" cy="28809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𝑣</m:t>
                          </m:r>
                          <m:r>
                            <a:rPr lang="en-US" b="0" i="1" baseline="-25000" smtClean="0">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𝐾𝑦𝑒</m:t>
                      </m:r>
                      <m:r>
                        <a:rPr lang="en-US" b="0" i="1" baseline="30000" smtClean="0">
                          <a:latin typeface="Cambria Math" panose="02040503050406030204" pitchFamily="18" charset="0"/>
                          <a:ea typeface="Cambria Math" panose="02040503050406030204" pitchFamily="18" charset="0"/>
                        </a:rPr>
                        <m:t>−</m:t>
                      </m:r>
                      <m:sSubSup>
                        <m:sSubSupPr>
                          <m:ctrlPr>
                            <a:rPr lang="en-US" i="1" baseline="30000" smtClean="0">
                              <a:latin typeface="Cambria Math" panose="02040503050406030204" pitchFamily="18" charset="0"/>
                            </a:rPr>
                          </m:ctrlPr>
                        </m:sSubSupPr>
                        <m:e>
                          <m:r>
                            <a:rPr lang="en-US" b="0" i="1" baseline="30000" smtClean="0">
                              <a:latin typeface="Cambria Math" panose="02040503050406030204" pitchFamily="18" charset="0"/>
                            </a:rPr>
                            <m:t>𝑚𝑣</m:t>
                          </m:r>
                        </m:e>
                        <m:sub>
                          <m:r>
                            <a:rPr lang="en-US" b="0" i="1" baseline="30000" smtClean="0">
                              <a:latin typeface="Cambria Math" panose="02040503050406030204" pitchFamily="18" charset="0"/>
                            </a:rPr>
                            <m:t>𝑦</m:t>
                          </m:r>
                        </m:sub>
                        <m:sup>
                          <m:r>
                            <a:rPr lang="en-US" b="0" i="1" baseline="30000" smtClean="0">
                              <a:latin typeface="Cambria Math" panose="02040503050406030204" pitchFamily="18" charset="0"/>
                            </a:rPr>
                            <m:t>2</m:t>
                          </m:r>
                        </m:sup>
                      </m:sSubSup>
                      <m:r>
                        <a:rPr lang="en-US" b="0" i="1" baseline="30000" smtClean="0">
                          <a:latin typeface="Cambria Math" panose="02040503050406030204" pitchFamily="18" charset="0"/>
                        </a:rPr>
                        <m:t>/</m:t>
                      </m:r>
                      <m:r>
                        <a:rPr lang="en-US" b="0" i="1" baseline="30000" smtClean="0">
                          <a:latin typeface="Cambria Math" panose="02040503050406030204" pitchFamily="18" charset="0"/>
                        </a:rPr>
                        <m:t>2</m:t>
                      </m:r>
                      <m:r>
                        <a:rPr lang="en-US" b="0" i="1" baseline="30000" smtClean="0">
                          <a:latin typeface="Cambria Math" panose="02040503050406030204" pitchFamily="18" charset="0"/>
                        </a:rPr>
                        <m:t>𝐾𝑇</m:t>
                      </m:r>
                    </m:oMath>
                  </m:oMathPara>
                </a14:m>
                <a:endParaRPr lang="en-US" baseline="30000" dirty="0"/>
              </a:p>
            </p:txBody>
          </p:sp>
        </mc:Choice>
        <mc:Fallback xmlns="">
          <p:sp>
            <p:nvSpPr>
              <p:cNvPr id="18" name="TextBox 17">
                <a:extLst>
                  <a:ext uri="{FF2B5EF4-FFF2-40B4-BE49-F238E27FC236}">
                    <a16:creationId xmlns:a16="http://schemas.microsoft.com/office/drawing/2014/main" id="{87DD8E71-DC73-4CE6-ACC8-BCAD57A27055}"/>
                  </a:ext>
                </a:extLst>
              </p:cNvPr>
              <p:cNvSpPr txBox="1">
                <a:spLocks noRot="1" noChangeAspect="1" noMove="1" noResize="1" noEditPoints="1" noAdjustHandles="1" noChangeArrowheads="1" noChangeShapeType="1" noTextEdit="1"/>
              </p:cNvSpPr>
              <p:nvPr/>
            </p:nvSpPr>
            <p:spPr>
              <a:xfrm>
                <a:off x="3504646" y="4066893"/>
                <a:ext cx="2278822" cy="288092"/>
              </a:xfrm>
              <a:prstGeom prst="rect">
                <a:avLst/>
              </a:prstGeom>
              <a:blipFill>
                <a:blip r:embed="rId7"/>
                <a:stretch>
                  <a:fillRect l="-267" t="-29787" b="-31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C503B8A-0F57-45BD-AC79-E0D76BA5846F}"/>
                  </a:ext>
                </a:extLst>
              </p:cNvPr>
              <p:cNvSpPr txBox="1"/>
              <p:nvPr/>
            </p:nvSpPr>
            <p:spPr>
              <a:xfrm>
                <a:off x="6960966" y="4089484"/>
                <a:ext cx="227882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𝑣</m:t>
                          </m:r>
                          <m:r>
                            <a:rPr lang="en-US" b="0" i="1" baseline="-25000" smtClean="0">
                              <a:latin typeface="Cambria Math" panose="02040503050406030204" pitchFamily="18" charset="0"/>
                              <a:ea typeface="Cambria Math" panose="02040503050406030204" pitchFamily="18" charset="0"/>
                            </a:rPr>
                            <m:t>𝑧</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𝐾𝑧𝑒</m:t>
                      </m:r>
                      <m:r>
                        <a:rPr lang="en-US" b="0" i="1" baseline="30000" smtClean="0">
                          <a:latin typeface="Cambria Math" panose="02040503050406030204" pitchFamily="18" charset="0"/>
                          <a:ea typeface="Cambria Math" panose="02040503050406030204" pitchFamily="18" charset="0"/>
                        </a:rPr>
                        <m:t>−</m:t>
                      </m:r>
                      <m:sSubSup>
                        <m:sSubSupPr>
                          <m:ctrlPr>
                            <a:rPr lang="en-US" i="1" baseline="30000" smtClean="0">
                              <a:latin typeface="Cambria Math" panose="02040503050406030204" pitchFamily="18" charset="0"/>
                            </a:rPr>
                          </m:ctrlPr>
                        </m:sSubSupPr>
                        <m:e>
                          <m:r>
                            <a:rPr lang="en-US" b="0" i="1" baseline="30000" smtClean="0">
                              <a:latin typeface="Cambria Math" panose="02040503050406030204" pitchFamily="18" charset="0"/>
                            </a:rPr>
                            <m:t>𝑚𝑣</m:t>
                          </m:r>
                        </m:e>
                        <m:sub>
                          <m:r>
                            <a:rPr lang="en-US" b="0" i="1" baseline="30000" smtClean="0">
                              <a:latin typeface="Cambria Math" panose="02040503050406030204" pitchFamily="18" charset="0"/>
                            </a:rPr>
                            <m:t>𝑧</m:t>
                          </m:r>
                        </m:sub>
                        <m:sup>
                          <m:r>
                            <a:rPr lang="en-US" b="0" i="1" baseline="30000" smtClean="0">
                              <a:latin typeface="Cambria Math" panose="02040503050406030204" pitchFamily="18" charset="0"/>
                            </a:rPr>
                            <m:t>2</m:t>
                          </m:r>
                        </m:sup>
                      </m:sSubSup>
                      <m:r>
                        <a:rPr lang="en-US" b="0" i="1" baseline="30000" smtClean="0">
                          <a:latin typeface="Cambria Math" panose="02040503050406030204" pitchFamily="18" charset="0"/>
                        </a:rPr>
                        <m:t>/</m:t>
                      </m:r>
                      <m:r>
                        <a:rPr lang="en-US" b="0" i="1" baseline="30000" smtClean="0">
                          <a:latin typeface="Cambria Math" panose="02040503050406030204" pitchFamily="18" charset="0"/>
                        </a:rPr>
                        <m:t>2</m:t>
                      </m:r>
                      <m:r>
                        <a:rPr lang="en-US" b="0" i="1" baseline="30000" smtClean="0">
                          <a:latin typeface="Cambria Math" panose="02040503050406030204" pitchFamily="18" charset="0"/>
                        </a:rPr>
                        <m:t>𝐾𝑇</m:t>
                      </m:r>
                    </m:oMath>
                  </m:oMathPara>
                </a14:m>
                <a:endParaRPr lang="en-US" baseline="30000" dirty="0"/>
              </a:p>
            </p:txBody>
          </p:sp>
        </mc:Choice>
        <mc:Fallback xmlns="">
          <p:sp>
            <p:nvSpPr>
              <p:cNvPr id="19" name="TextBox 18">
                <a:extLst>
                  <a:ext uri="{FF2B5EF4-FFF2-40B4-BE49-F238E27FC236}">
                    <a16:creationId xmlns:a16="http://schemas.microsoft.com/office/drawing/2014/main" id="{9C503B8A-0F57-45BD-AC79-E0D76BA5846F}"/>
                  </a:ext>
                </a:extLst>
              </p:cNvPr>
              <p:cNvSpPr txBox="1">
                <a:spLocks noRot="1" noChangeAspect="1" noMove="1" noResize="1" noEditPoints="1" noAdjustHandles="1" noChangeArrowheads="1" noChangeShapeType="1" noTextEdit="1"/>
              </p:cNvSpPr>
              <p:nvPr/>
            </p:nvSpPr>
            <p:spPr>
              <a:xfrm>
                <a:off x="6960966" y="4089484"/>
                <a:ext cx="2278822" cy="276999"/>
              </a:xfrm>
              <a:prstGeom prst="rect">
                <a:avLst/>
              </a:prstGeom>
              <a:blipFill>
                <a:blip r:embed="rId8"/>
                <a:stretch>
                  <a:fillRect t="-31111" b="-37778"/>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DA40C834-3107-493E-AF53-A45DF168A82D}"/>
              </a:ext>
            </a:extLst>
          </p:cNvPr>
          <p:cNvSpPr/>
          <p:nvPr/>
        </p:nvSpPr>
        <p:spPr>
          <a:xfrm>
            <a:off x="179642" y="4449158"/>
            <a:ext cx="4826962"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Step 2 </a:t>
            </a:r>
            <a:r>
              <a:rPr lang="en-US" i="1" dirty="0">
                <a:latin typeface="Arial" panose="020B0604020202020204" pitchFamily="34" charset="0"/>
                <a:cs typeface="Arial" panose="020B0604020202020204" pitchFamily="34" charset="0"/>
              </a:rPr>
              <a:t>Determine the constants </a:t>
            </a:r>
            <a:r>
              <a:rPr lang="en-US" i="1" dirty="0" err="1">
                <a:latin typeface="Arial" panose="020B0604020202020204" pitchFamily="34" charset="0"/>
                <a:cs typeface="Arial" panose="020B0604020202020204" pitchFamily="34" charset="0"/>
              </a:rPr>
              <a:t>K</a:t>
            </a:r>
            <a:r>
              <a:rPr lang="en-US" sz="800" i="1" dirty="0" err="1">
                <a:latin typeface="Arial" panose="020B0604020202020204" pitchFamily="34" charset="0"/>
                <a:cs typeface="Arial" panose="020B0604020202020204" pitchFamily="34" charset="0"/>
              </a:rPr>
              <a:t>x</a:t>
            </a:r>
            <a:r>
              <a:rPr lang="en-US" i="1" dirty="0">
                <a:latin typeface="Arial" panose="020B0604020202020204" pitchFamily="34" charset="0"/>
                <a:cs typeface="Arial" panose="020B0604020202020204" pitchFamily="34" charset="0"/>
              </a:rPr>
              <a:t>, K</a:t>
            </a:r>
            <a:r>
              <a:rPr lang="en-US" sz="800" i="1" dirty="0">
                <a:latin typeface="Arial" panose="020B0604020202020204" pitchFamily="34" charset="0"/>
                <a:cs typeface="Arial" panose="020B0604020202020204" pitchFamily="34" charset="0"/>
              </a:rPr>
              <a:t>y</a:t>
            </a:r>
            <a:r>
              <a:rPr lang="en-US" i="1" dirty="0">
                <a:latin typeface="Arial" panose="020B0604020202020204" pitchFamily="34" charset="0"/>
                <a:cs typeface="Arial" panose="020B0604020202020204" pitchFamily="34" charset="0"/>
              </a:rPr>
              <a:t>, and </a:t>
            </a:r>
            <a:r>
              <a:rPr lang="en-US" i="1" dirty="0" err="1">
                <a:latin typeface="Arial" panose="020B0604020202020204" pitchFamily="34" charset="0"/>
                <a:cs typeface="Arial" panose="020B0604020202020204" pitchFamily="34" charset="0"/>
              </a:rPr>
              <a:t>K</a:t>
            </a:r>
            <a:r>
              <a:rPr lang="en-US" sz="800" i="1" dirty="0" err="1">
                <a:latin typeface="Arial" panose="020B0604020202020204" pitchFamily="34" charset="0"/>
                <a:cs typeface="Arial" panose="020B0604020202020204" pitchFamily="34" charset="0"/>
              </a:rPr>
              <a:t>z</a:t>
            </a:r>
            <a:endParaRPr lang="en-US"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A9419B1D-4CDB-47EE-A8F7-D50A6C174B53}"/>
              </a:ext>
            </a:extLst>
          </p:cNvPr>
          <p:cNvSpPr/>
          <p:nvPr/>
        </p:nvSpPr>
        <p:spPr>
          <a:xfrm>
            <a:off x="347930" y="4760136"/>
            <a:ext cx="11248844"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To determine the constant </a:t>
            </a:r>
            <a:r>
              <a:rPr lang="en-US" i="1" dirty="0" err="1">
                <a:latin typeface="Arial" panose="020B0604020202020204" pitchFamily="34" charset="0"/>
                <a:cs typeface="Arial" panose="020B0604020202020204" pitchFamily="34" charset="0"/>
              </a:rPr>
              <a:t>K</a:t>
            </a:r>
            <a:r>
              <a:rPr lang="en-US" sz="800" i="1" dirty="0" err="1">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note that a molecule must have a velocity component somewhere in the range −∞ &lt; </a:t>
            </a:r>
            <a:r>
              <a:rPr lang="en-US" i="1" dirty="0" err="1">
                <a:latin typeface="Arial" panose="020B0604020202020204" pitchFamily="34" charset="0"/>
                <a:cs typeface="Arial" panose="020B0604020202020204" pitchFamily="34" charset="0"/>
              </a:rPr>
              <a:t>v</a:t>
            </a:r>
            <a:r>
              <a:rPr lang="en-US" sz="800" i="1" dirty="0" err="1">
                <a:latin typeface="Arial" panose="020B0604020202020204" pitchFamily="34" charset="0"/>
                <a:cs typeface="Arial" panose="020B0604020202020204" pitchFamily="34" charset="0"/>
              </a:rPr>
              <a:t>x</a:t>
            </a:r>
            <a:r>
              <a:rPr lang="en-US" sz="800"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&lt; ∞, so integration over the full range of possible values of </a:t>
            </a:r>
            <a:r>
              <a:rPr lang="en-US" i="1" dirty="0" err="1">
                <a:latin typeface="Arial" panose="020B0604020202020204" pitchFamily="34" charset="0"/>
                <a:cs typeface="Arial" panose="020B0604020202020204" pitchFamily="34" charset="0"/>
              </a:rPr>
              <a:t>v</a:t>
            </a:r>
            <a:r>
              <a:rPr lang="en-US" sz="800" i="1" dirty="0" err="1">
                <a:latin typeface="Arial" panose="020B0604020202020204" pitchFamily="34" charset="0"/>
                <a:cs typeface="Arial" panose="020B0604020202020204" pitchFamily="34" charset="0"/>
              </a:rPr>
              <a:t>x</a:t>
            </a:r>
            <a:r>
              <a:rPr lang="en-US" sz="800"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must give a total probability of 1:</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AD811F0-44C4-4115-80D2-533E314C9AC1}"/>
                  </a:ext>
                </a:extLst>
              </p:cNvPr>
              <p:cNvSpPr txBox="1"/>
              <p:nvPr/>
            </p:nvSpPr>
            <p:spPr>
              <a:xfrm>
                <a:off x="437649" y="5359986"/>
                <a:ext cx="1847622" cy="612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m:t>
                          </m:r>
                          <m:r>
                            <m:rPr>
                              <m:brk m:alnAt="23"/>
                            </m:rPr>
                            <a:rPr lang="en-US"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r>
                                <a:rPr lang="en-US" b="0" i="1" baseline="-25000" smtClean="0">
                                  <a:latin typeface="Cambria Math" panose="02040503050406030204" pitchFamily="18" charset="0"/>
                                </a:rPr>
                                <m:t>𝑥</m:t>
                              </m:r>
                            </m:e>
                          </m:d>
                          <m:r>
                            <a:rPr lang="en-US" b="0" i="1" smtClean="0">
                              <a:latin typeface="Cambria Math" panose="02040503050406030204" pitchFamily="18" charset="0"/>
                            </a:rPr>
                            <m:t>𝑑𝑣</m:t>
                          </m:r>
                          <m:r>
                            <a:rPr lang="en-US" b="0" i="1" baseline="-25000"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1</m:t>
                          </m:r>
                        </m:e>
                      </m:nary>
                    </m:oMath>
                  </m:oMathPara>
                </a14:m>
                <a:endParaRPr lang="en-US" dirty="0"/>
              </a:p>
            </p:txBody>
          </p:sp>
        </mc:Choice>
        <mc:Fallback xmlns="">
          <p:sp>
            <p:nvSpPr>
              <p:cNvPr id="23" name="TextBox 22">
                <a:extLst>
                  <a:ext uri="{FF2B5EF4-FFF2-40B4-BE49-F238E27FC236}">
                    <a16:creationId xmlns:a16="http://schemas.microsoft.com/office/drawing/2014/main" id="{0AD811F0-44C4-4115-80D2-533E314C9AC1}"/>
                  </a:ext>
                </a:extLst>
              </p:cNvPr>
              <p:cNvSpPr txBox="1">
                <a:spLocks noRot="1" noChangeAspect="1" noMove="1" noResize="1" noEditPoints="1" noAdjustHandles="1" noChangeArrowheads="1" noChangeShapeType="1" noTextEdit="1"/>
              </p:cNvSpPr>
              <p:nvPr/>
            </p:nvSpPr>
            <p:spPr>
              <a:xfrm>
                <a:off x="437649" y="5359986"/>
                <a:ext cx="1847622" cy="612219"/>
              </a:xfrm>
              <a:prstGeom prst="rect">
                <a:avLst/>
              </a:prstGeom>
              <a:blipFill>
                <a:blip r:embed="rId9"/>
                <a:stretch>
                  <a:fillRect/>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85EF8126-2903-48B4-B4A3-9DC59185368E}"/>
              </a:ext>
            </a:extLst>
          </p:cNvPr>
          <p:cNvGrpSpPr/>
          <p:nvPr/>
        </p:nvGrpSpPr>
        <p:grpSpPr>
          <a:xfrm>
            <a:off x="2340000" y="5536216"/>
            <a:ext cx="525052" cy="309583"/>
            <a:chOff x="4018502" y="3847381"/>
            <a:chExt cx="525052" cy="309583"/>
          </a:xfrm>
        </p:grpSpPr>
        <p:cxnSp>
          <p:nvCxnSpPr>
            <p:cNvPr id="25" name="Straight Arrow Connector 24">
              <a:extLst>
                <a:ext uri="{FF2B5EF4-FFF2-40B4-BE49-F238E27FC236}">
                  <a16:creationId xmlns:a16="http://schemas.microsoft.com/office/drawing/2014/main" id="{89A8EA09-6096-441E-8EDD-CB12E884AED4}"/>
                </a:ext>
              </a:extLst>
            </p:cNvPr>
            <p:cNvCxnSpPr/>
            <p:nvPr/>
          </p:nvCxnSpPr>
          <p:spPr>
            <a:xfrm>
              <a:off x="4018502" y="3847381"/>
              <a:ext cx="3726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931AE3F6-6363-4E11-9615-9C54902D4BC2}"/>
                </a:ext>
              </a:extLst>
            </p:cNvPr>
            <p:cNvCxnSpPr/>
            <p:nvPr/>
          </p:nvCxnSpPr>
          <p:spPr>
            <a:xfrm>
              <a:off x="4170902" y="3999781"/>
              <a:ext cx="3726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51DE13E4-5C6F-4927-8939-3F668B5CE78C}"/>
                </a:ext>
              </a:extLst>
            </p:cNvPr>
            <p:cNvCxnSpPr/>
            <p:nvPr/>
          </p:nvCxnSpPr>
          <p:spPr>
            <a:xfrm>
              <a:off x="4018502" y="4156964"/>
              <a:ext cx="3726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8" name="Group 27">
            <a:extLst>
              <a:ext uri="{FF2B5EF4-FFF2-40B4-BE49-F238E27FC236}">
                <a16:creationId xmlns:a16="http://schemas.microsoft.com/office/drawing/2014/main" id="{5E9E2D45-0ABA-42E0-9F1D-27F376420994}"/>
              </a:ext>
            </a:extLst>
          </p:cNvPr>
          <p:cNvGrpSpPr/>
          <p:nvPr/>
        </p:nvGrpSpPr>
        <p:grpSpPr>
          <a:xfrm>
            <a:off x="7027332" y="5534544"/>
            <a:ext cx="525052" cy="309583"/>
            <a:chOff x="4018502" y="3847381"/>
            <a:chExt cx="525052" cy="309583"/>
          </a:xfrm>
        </p:grpSpPr>
        <p:cxnSp>
          <p:nvCxnSpPr>
            <p:cNvPr id="29" name="Straight Arrow Connector 28">
              <a:extLst>
                <a:ext uri="{FF2B5EF4-FFF2-40B4-BE49-F238E27FC236}">
                  <a16:creationId xmlns:a16="http://schemas.microsoft.com/office/drawing/2014/main" id="{E3594BE8-78EF-43C8-A44E-7072391A04B0}"/>
                </a:ext>
              </a:extLst>
            </p:cNvPr>
            <p:cNvCxnSpPr/>
            <p:nvPr/>
          </p:nvCxnSpPr>
          <p:spPr>
            <a:xfrm>
              <a:off x="4018502" y="3847381"/>
              <a:ext cx="3726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B9063765-E439-47DF-B09A-FC7CBFEB6FF9}"/>
                </a:ext>
              </a:extLst>
            </p:cNvPr>
            <p:cNvCxnSpPr/>
            <p:nvPr/>
          </p:nvCxnSpPr>
          <p:spPr>
            <a:xfrm>
              <a:off x="4170902" y="3999781"/>
              <a:ext cx="3726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AD998988-48CB-43EE-B964-5439F21900D8}"/>
                </a:ext>
              </a:extLst>
            </p:cNvPr>
            <p:cNvCxnSpPr/>
            <p:nvPr/>
          </p:nvCxnSpPr>
          <p:spPr>
            <a:xfrm>
              <a:off x="4018502" y="4156964"/>
              <a:ext cx="3726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F176A05-C23E-4610-85A3-9B4198AA76A6}"/>
                  </a:ext>
                </a:extLst>
              </p:cNvPr>
              <p:cNvSpPr txBox="1"/>
              <p:nvPr/>
            </p:nvSpPr>
            <p:spPr>
              <a:xfrm>
                <a:off x="2958436" y="5474153"/>
                <a:ext cx="3975512" cy="414537"/>
              </a:xfrm>
              <a:prstGeom prst="rect">
                <a:avLst/>
              </a:prstGeom>
              <a:noFill/>
            </p:spPr>
            <p:txBody>
              <a:bodyPr wrap="none" lIns="0" tIns="0" rIns="0" bIns="0" rtlCol="0">
                <a:spAutoFit/>
              </a:bodyPr>
              <a:lstStyle/>
              <a:p>
                <a14:m>
                  <m:oMath xmlns:m="http://schemas.openxmlformats.org/officeDocument/2006/math">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m:t>
                        </m:r>
                        <m:r>
                          <m:rPr>
                            <m:brk m:alnAt="23"/>
                          </m:rPr>
                          <a:rPr lang="en-US"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p>
                      <m:e>
                        <m:r>
                          <a:rPr lang="en-US" i="1">
                            <a:latin typeface="Cambria Math" panose="02040503050406030204" pitchFamily="18" charset="0"/>
                            <a:ea typeface="Cambria Math" panose="02040503050406030204" pitchFamily="18" charset="0"/>
                          </a:rPr>
                          <m:t>𝐾𝑒</m:t>
                        </m:r>
                        <m:r>
                          <a:rPr lang="en-US" i="1" baseline="30000">
                            <a:latin typeface="Cambria Math" panose="02040503050406030204" pitchFamily="18" charset="0"/>
                            <a:ea typeface="Cambria Math" panose="02040503050406030204" pitchFamily="18" charset="0"/>
                          </a:rPr>
                          <m:t>−</m:t>
                        </m:r>
                        <m:sSubSup>
                          <m:sSubSupPr>
                            <m:ctrlPr>
                              <a:rPr lang="en-US" i="1" baseline="30000">
                                <a:latin typeface="Cambria Math" panose="02040503050406030204" pitchFamily="18" charset="0"/>
                              </a:rPr>
                            </m:ctrlPr>
                          </m:sSubSupPr>
                          <m:e>
                            <m:r>
                              <a:rPr lang="en-US" i="1" baseline="30000">
                                <a:latin typeface="Cambria Math" panose="02040503050406030204" pitchFamily="18" charset="0"/>
                              </a:rPr>
                              <m:t>𝑚𝑣</m:t>
                            </m:r>
                          </m:e>
                          <m:sub>
                            <m:r>
                              <a:rPr lang="en-US" i="1" baseline="30000">
                                <a:latin typeface="Cambria Math" panose="02040503050406030204" pitchFamily="18" charset="0"/>
                              </a:rPr>
                              <m:t>𝑥</m:t>
                            </m:r>
                          </m:sub>
                          <m:sup>
                            <m:r>
                              <a:rPr lang="en-US" i="1" baseline="30000">
                                <a:latin typeface="Cambria Math" panose="02040503050406030204" pitchFamily="18" charset="0"/>
                              </a:rPr>
                              <m:t>2</m:t>
                            </m:r>
                          </m:sup>
                        </m:sSubSup>
                        <m:r>
                          <a:rPr lang="en-US" i="1" baseline="30000">
                            <a:latin typeface="Cambria Math" panose="02040503050406030204" pitchFamily="18" charset="0"/>
                          </a:rPr>
                          <m:t>/</m:t>
                        </m:r>
                        <m:r>
                          <a:rPr lang="en-US" i="1" baseline="30000">
                            <a:latin typeface="Cambria Math" panose="02040503050406030204" pitchFamily="18" charset="0"/>
                          </a:rPr>
                          <m:t>2</m:t>
                        </m:r>
                        <m:r>
                          <a:rPr lang="en-US" i="1" baseline="30000">
                            <a:latin typeface="Cambria Math" panose="02040503050406030204" pitchFamily="18" charset="0"/>
                          </a:rPr>
                          <m:t>𝐾𝑇𝑑𝑣𝑥</m:t>
                        </m:r>
                        <m:r>
                          <a:rPr lang="en-US" b="0" i="1" smtClean="0">
                            <a:latin typeface="Cambria Math" panose="02040503050406030204" pitchFamily="18" charset="0"/>
                          </a:rPr>
                          <m:t>=</m:t>
                        </m:r>
                        <m:r>
                          <a:rPr lang="en-US" b="0" i="1" smtClean="0">
                            <a:latin typeface="Cambria Math" panose="02040503050406030204" pitchFamily="18" charset="0"/>
                          </a:rPr>
                          <m:t>1</m:t>
                        </m:r>
                      </m:e>
                    </m:nary>
                    <m:r>
                      <a:rPr lang="en-US" b="0" i="1" smtClean="0">
                        <a:latin typeface="Cambria Math" panose="02040503050406030204" pitchFamily="18" charset="0"/>
                      </a:rPr>
                      <m:t>=</m:t>
                    </m:r>
                    <m:r>
                      <a:rPr lang="en-US" b="0" i="1" smtClean="0">
                        <a:latin typeface="Cambria Math" panose="02040503050406030204" pitchFamily="18" charset="0"/>
                      </a:rPr>
                      <m:t>𝐾𝑥</m:t>
                    </m:r>
                    <m:r>
                      <a:rPr lang="en-US" b="0" i="1" smtClean="0">
                        <a:latin typeface="Cambria Math" panose="02040503050406030204" pitchFamily="18" charset="0"/>
                      </a:rPr>
                      <m:t> </m:t>
                    </m:r>
                    <m:d>
                      <m:dPr>
                        <m:ctrlPr>
                          <a:rPr lang="en-US" b="0"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𝐾𝑇</m:t>
                            </m:r>
                          </m:num>
                          <m:den>
                            <m:r>
                              <a:rPr lang="en-US" b="0" i="1" smtClean="0">
                                <a:latin typeface="Cambria Math" panose="02040503050406030204" pitchFamily="18" charset="0"/>
                              </a:rPr>
                              <m:t>𝑚</m:t>
                            </m:r>
                          </m:den>
                        </m:f>
                      </m:e>
                    </m:d>
                  </m:oMath>
                </a14:m>
                <a:r>
                  <a:rPr lang="en-US" baseline="30000" dirty="0"/>
                  <a:t>1/2</a:t>
                </a:r>
              </a:p>
            </p:txBody>
          </p:sp>
        </mc:Choice>
        <mc:Fallback xmlns="">
          <p:sp>
            <p:nvSpPr>
              <p:cNvPr id="32" name="TextBox 31">
                <a:extLst>
                  <a:ext uri="{FF2B5EF4-FFF2-40B4-BE49-F238E27FC236}">
                    <a16:creationId xmlns:a16="http://schemas.microsoft.com/office/drawing/2014/main" id="{CF176A05-C23E-4610-85A3-9B4198AA76A6}"/>
                  </a:ext>
                </a:extLst>
              </p:cNvPr>
              <p:cNvSpPr txBox="1">
                <a:spLocks noRot="1" noChangeAspect="1" noMove="1" noResize="1" noEditPoints="1" noAdjustHandles="1" noChangeArrowheads="1" noChangeShapeType="1" noTextEdit="1"/>
              </p:cNvSpPr>
              <p:nvPr/>
            </p:nvSpPr>
            <p:spPr>
              <a:xfrm>
                <a:off x="2958436" y="5474153"/>
                <a:ext cx="3975512" cy="414537"/>
              </a:xfrm>
              <a:prstGeom prst="rect">
                <a:avLst/>
              </a:prstGeom>
              <a:blipFill>
                <a:blip r:embed="rId10"/>
                <a:stretch>
                  <a:fillRect l="-12577" t="-127941" r="-460" b="-195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08C82625-F700-4BE3-B215-C091ED1C1C1D}"/>
                  </a:ext>
                </a:extLst>
              </p:cNvPr>
              <p:cNvSpPr/>
              <p:nvPr/>
            </p:nvSpPr>
            <p:spPr>
              <a:xfrm>
                <a:off x="7596767" y="5412660"/>
                <a:ext cx="1642950" cy="506870"/>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rPr>
                      <m:t>𝐾</m:t>
                    </m:r>
                    <m:r>
                      <a:rPr lang="en-US" i="1" baseline="-25000">
                        <a:latin typeface="Cambria Math" panose="02040503050406030204" pitchFamily="18" charset="0"/>
                      </a:rPr>
                      <m:t>𝑥</m:t>
                    </m:r>
                    <m:r>
                      <a:rPr lang="en-US" b="0" i="1" smtClean="0">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𝑚</m:t>
                            </m:r>
                          </m:num>
                          <m:den>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𝐾𝑇</m:t>
                            </m:r>
                          </m:den>
                        </m:f>
                      </m:e>
                    </m:d>
                  </m:oMath>
                </a14:m>
                <a:r>
                  <a:rPr lang="en-US" baseline="30000" dirty="0"/>
                  <a:t>1/2</a:t>
                </a:r>
                <a:endParaRPr lang="en-US" dirty="0"/>
              </a:p>
            </p:txBody>
          </p:sp>
        </mc:Choice>
        <mc:Fallback xmlns="">
          <p:sp>
            <p:nvSpPr>
              <p:cNvPr id="33" name="Rectangle 32">
                <a:extLst>
                  <a:ext uri="{FF2B5EF4-FFF2-40B4-BE49-F238E27FC236}">
                    <a16:creationId xmlns:a16="http://schemas.microsoft.com/office/drawing/2014/main" id="{08C82625-F700-4BE3-B215-C091ED1C1C1D}"/>
                  </a:ext>
                </a:extLst>
              </p:cNvPr>
              <p:cNvSpPr>
                <a:spLocks noRot="1" noChangeAspect="1" noMove="1" noResize="1" noEditPoints="1" noAdjustHandles="1" noChangeArrowheads="1" noChangeShapeType="1" noTextEdit="1"/>
              </p:cNvSpPr>
              <p:nvPr/>
            </p:nvSpPr>
            <p:spPr>
              <a:xfrm>
                <a:off x="7596767" y="5412660"/>
                <a:ext cx="1642950" cy="50687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7893D43-8683-4896-9D73-E17F20BBDF72}"/>
                  </a:ext>
                </a:extLst>
              </p:cNvPr>
              <p:cNvSpPr txBox="1"/>
              <p:nvPr/>
            </p:nvSpPr>
            <p:spPr>
              <a:xfrm>
                <a:off x="629729" y="6130266"/>
                <a:ext cx="2932979" cy="4744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𝑣</m:t>
                          </m:r>
                          <m:r>
                            <a:rPr lang="en-US" b="0" i="1" baseline="-25000"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𝑚</m:t>
                              </m:r>
                            </m:num>
                            <m:den>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𝐾𝑇</m:t>
                              </m:r>
                            </m:den>
                          </m:f>
                        </m:e>
                      </m:d>
                      <m:r>
                        <m:rPr>
                          <m:nor/>
                        </m:rPr>
                        <a:rPr lang="en-US" baseline="30000" dirty="0"/>
                        <m:t>1</m:t>
                      </m:r>
                      <m:r>
                        <m:rPr>
                          <m:nor/>
                        </m:rPr>
                        <a:rPr lang="en-US" baseline="30000" dirty="0"/>
                        <m:t>/</m:t>
                      </m:r>
                      <m:r>
                        <m:rPr>
                          <m:nor/>
                        </m:rPr>
                        <a:rPr lang="en-US" baseline="30000" dirty="0"/>
                        <m:t>2</m:t>
                      </m:r>
                      <m:r>
                        <a:rPr lang="en-US" b="0" i="1" smtClean="0">
                          <a:latin typeface="Cambria Math" panose="02040503050406030204" pitchFamily="18" charset="0"/>
                          <a:ea typeface="Cambria Math" panose="02040503050406030204" pitchFamily="18" charset="0"/>
                        </a:rPr>
                        <m:t>𝑒</m:t>
                      </m:r>
                      <m:r>
                        <a:rPr lang="en-US" b="0" i="1" baseline="30000" smtClean="0">
                          <a:latin typeface="Cambria Math" panose="02040503050406030204" pitchFamily="18" charset="0"/>
                          <a:ea typeface="Cambria Math" panose="02040503050406030204" pitchFamily="18" charset="0"/>
                        </a:rPr>
                        <m:t>−</m:t>
                      </m:r>
                      <m:sSubSup>
                        <m:sSubSupPr>
                          <m:ctrlPr>
                            <a:rPr lang="en-US" i="1" baseline="30000" smtClean="0">
                              <a:latin typeface="Cambria Math" panose="02040503050406030204" pitchFamily="18" charset="0"/>
                            </a:rPr>
                          </m:ctrlPr>
                        </m:sSubSupPr>
                        <m:e>
                          <m:r>
                            <a:rPr lang="en-US" b="0" i="1" baseline="30000" smtClean="0">
                              <a:latin typeface="Cambria Math" panose="02040503050406030204" pitchFamily="18" charset="0"/>
                            </a:rPr>
                            <m:t>𝑚𝑣</m:t>
                          </m:r>
                        </m:e>
                        <m:sub>
                          <m:r>
                            <a:rPr lang="en-US" b="0" i="1" baseline="30000" smtClean="0">
                              <a:latin typeface="Cambria Math" panose="02040503050406030204" pitchFamily="18" charset="0"/>
                            </a:rPr>
                            <m:t>𝑥</m:t>
                          </m:r>
                        </m:sub>
                        <m:sup>
                          <m:r>
                            <a:rPr lang="en-US" b="0" i="1" baseline="30000" smtClean="0">
                              <a:latin typeface="Cambria Math" panose="02040503050406030204" pitchFamily="18" charset="0"/>
                            </a:rPr>
                            <m:t>2</m:t>
                          </m:r>
                        </m:sup>
                      </m:sSubSup>
                      <m:r>
                        <a:rPr lang="en-US" b="0" i="1" baseline="30000" smtClean="0">
                          <a:latin typeface="Cambria Math" panose="02040503050406030204" pitchFamily="18" charset="0"/>
                        </a:rPr>
                        <m:t>/</m:t>
                      </m:r>
                      <m:r>
                        <a:rPr lang="en-US" b="0" i="1" baseline="30000" smtClean="0">
                          <a:latin typeface="Cambria Math" panose="02040503050406030204" pitchFamily="18" charset="0"/>
                        </a:rPr>
                        <m:t>2</m:t>
                      </m:r>
                      <m:r>
                        <a:rPr lang="en-US" b="0" i="1" baseline="30000" smtClean="0">
                          <a:latin typeface="Cambria Math" panose="02040503050406030204" pitchFamily="18" charset="0"/>
                        </a:rPr>
                        <m:t>𝐾𝑇</m:t>
                      </m:r>
                    </m:oMath>
                  </m:oMathPara>
                </a14:m>
                <a:endParaRPr lang="en-US" baseline="30000" dirty="0"/>
              </a:p>
            </p:txBody>
          </p:sp>
        </mc:Choice>
        <mc:Fallback xmlns="">
          <p:sp>
            <p:nvSpPr>
              <p:cNvPr id="38" name="TextBox 37">
                <a:extLst>
                  <a:ext uri="{FF2B5EF4-FFF2-40B4-BE49-F238E27FC236}">
                    <a16:creationId xmlns:a16="http://schemas.microsoft.com/office/drawing/2014/main" id="{F7893D43-8683-4896-9D73-E17F20BBDF72}"/>
                  </a:ext>
                </a:extLst>
              </p:cNvPr>
              <p:cNvSpPr txBox="1">
                <a:spLocks noRot="1" noChangeAspect="1" noMove="1" noResize="1" noEditPoints="1" noAdjustHandles="1" noChangeArrowheads="1" noChangeShapeType="1" noTextEdit="1"/>
              </p:cNvSpPr>
              <p:nvPr/>
            </p:nvSpPr>
            <p:spPr>
              <a:xfrm>
                <a:off x="629729" y="6130266"/>
                <a:ext cx="2932979" cy="474425"/>
              </a:xfrm>
              <a:prstGeom prst="rect">
                <a:avLst/>
              </a:prstGeom>
              <a:blipFill>
                <a:blip r:embed="rId12"/>
                <a:stretch>
                  <a:fillRect/>
                </a:stretch>
              </a:blipFill>
            </p:spPr>
            <p:txBody>
              <a:bodyPr/>
              <a:lstStyle/>
              <a:p>
                <a:r>
                  <a:rPr lang="en-US">
                    <a:noFill/>
                  </a:rPr>
                  <a:t> </a:t>
                </a:r>
              </a:p>
            </p:txBody>
          </p:sp>
        </mc:Fallback>
      </mc:AlternateContent>
      <p:sp>
        <p:nvSpPr>
          <p:cNvPr id="39" name="Rectangle 38">
            <a:extLst>
              <a:ext uri="{FF2B5EF4-FFF2-40B4-BE49-F238E27FC236}">
                <a16:creationId xmlns:a16="http://schemas.microsoft.com/office/drawing/2014/main" id="{A43068A9-3797-42E5-A197-DAFE6BD0264B}"/>
              </a:ext>
            </a:extLst>
          </p:cNvPr>
          <p:cNvSpPr/>
          <p:nvPr/>
        </p:nvSpPr>
        <p:spPr>
          <a:xfrm>
            <a:off x="3846444" y="6164873"/>
            <a:ext cx="5173147" cy="369332"/>
          </a:xfrm>
          <a:prstGeom prst="rect">
            <a:avLst/>
          </a:prstGeom>
        </p:spPr>
        <p:txBody>
          <a:bodyPr wrap="none">
            <a:spAutoFit/>
          </a:bodyPr>
          <a:lstStyle/>
          <a:p>
            <a:r>
              <a:rPr lang="en-US" b="1" dirty="0">
                <a:latin typeface="MinionPro-Semibold"/>
              </a:rPr>
              <a:t>With similar expressions for the </a:t>
            </a:r>
            <a:r>
              <a:rPr lang="en-US" b="1" i="1" dirty="0">
                <a:latin typeface="MinionPro-Semibold"/>
              </a:rPr>
              <a:t>y</a:t>
            </a:r>
            <a:r>
              <a:rPr lang="en-US" b="1" dirty="0">
                <a:latin typeface="MinionPro-Semibold"/>
              </a:rPr>
              <a:t> and </a:t>
            </a:r>
            <a:r>
              <a:rPr lang="en-US" b="1" i="1" dirty="0">
                <a:latin typeface="MinionPro-Semibold"/>
              </a:rPr>
              <a:t>z</a:t>
            </a:r>
            <a:r>
              <a:rPr lang="en-US" b="1" dirty="0">
                <a:latin typeface="MinionPro-Semibold"/>
              </a:rPr>
              <a:t> components</a:t>
            </a:r>
            <a:endParaRPr lang="en-US" dirty="0"/>
          </a:p>
        </p:txBody>
      </p:sp>
    </p:spTree>
    <p:extLst>
      <p:ext uri="{BB962C8B-B14F-4D97-AF65-F5344CB8AC3E}">
        <p14:creationId xmlns:p14="http://schemas.microsoft.com/office/powerpoint/2010/main" val="422158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10" grpId="0"/>
      <p:bldP spid="11" grpId="0"/>
      <p:bldP spid="13" grpId="0"/>
      <p:bldP spid="14" grpId="0"/>
      <p:bldP spid="15" grpId="0"/>
      <p:bldP spid="17" grpId="0"/>
      <p:bldP spid="18" grpId="0"/>
      <p:bldP spid="19" grpId="0"/>
      <p:bldP spid="20" grpId="0"/>
      <p:bldP spid="22" grpId="0"/>
      <p:bldP spid="23" grpId="0"/>
      <p:bldP spid="32" grpId="0"/>
      <p:bldP spid="33" grpId="0"/>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F21727-32E0-4677-B9E7-F210F435B477}"/>
              </a:ext>
            </a:extLst>
          </p:cNvPr>
          <p:cNvSpPr/>
          <p:nvPr/>
        </p:nvSpPr>
        <p:spPr>
          <a:xfrm>
            <a:off x="477327" y="95217"/>
            <a:ext cx="8865081"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Step 3 </a:t>
            </a:r>
            <a:r>
              <a:rPr lang="en-US" i="1" dirty="0">
                <a:latin typeface="Arial" panose="020B0604020202020204" pitchFamily="34" charset="0"/>
                <a:cs typeface="Arial" panose="020B0604020202020204" pitchFamily="34" charset="0"/>
              </a:rPr>
              <a:t>Calculate the probability that a molecule has a speed in</a:t>
            </a:r>
            <a:r>
              <a:rPr lang="ar-SA" i="1">
                <a:latin typeface="Arial" panose="020B0604020202020204" pitchFamily="34" charset="0"/>
                <a:cs typeface="Arial" panose="020B0604020202020204" pitchFamily="34" charset="0"/>
              </a:rPr>
              <a:t> </a:t>
            </a:r>
            <a:r>
              <a:rPr lang="en-US" i="1">
                <a:latin typeface="Arial" panose="020B0604020202020204" pitchFamily="34" charset="0"/>
                <a:cs typeface="Arial" panose="020B0604020202020204" pitchFamily="34" charset="0"/>
              </a:rPr>
              <a:t>the </a:t>
            </a:r>
            <a:r>
              <a:rPr lang="en-US" i="1" dirty="0">
                <a:latin typeface="Arial" panose="020B0604020202020204" pitchFamily="34" charset="0"/>
                <a:cs typeface="Arial" panose="020B0604020202020204" pitchFamily="34" charset="0"/>
              </a:rPr>
              <a:t>range v to v + </a:t>
            </a:r>
            <a:r>
              <a:rPr lang="en-US" dirty="0">
                <a:latin typeface="Arial" panose="020B0604020202020204" pitchFamily="34" charset="0"/>
                <a:cs typeface="Arial" panose="020B0604020202020204" pitchFamily="34" charset="0"/>
              </a:rPr>
              <a:t>d</a:t>
            </a:r>
            <a:r>
              <a:rPr lang="en-US" i="1" dirty="0">
                <a:latin typeface="Arial" panose="020B0604020202020204" pitchFamily="34" charset="0"/>
                <a:cs typeface="Arial" panose="020B0604020202020204" pitchFamily="34" charset="0"/>
              </a:rPr>
              <a:t>v</a:t>
            </a:r>
            <a:endParaRPr lang="en-US"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EAC00577-3011-4711-AFC3-CE2C7F235DFA}"/>
              </a:ext>
            </a:extLst>
          </p:cNvPr>
          <p:cNvGrpSpPr/>
          <p:nvPr/>
        </p:nvGrpSpPr>
        <p:grpSpPr>
          <a:xfrm>
            <a:off x="6978858" y="464549"/>
            <a:ext cx="3122673" cy="2715134"/>
            <a:chOff x="0" y="0"/>
            <a:chExt cx="1992943" cy="1660789"/>
          </a:xfrm>
        </p:grpSpPr>
        <p:pic>
          <p:nvPicPr>
            <p:cNvPr id="4" name="Picture 3">
              <a:extLst>
                <a:ext uri="{FF2B5EF4-FFF2-40B4-BE49-F238E27FC236}">
                  <a16:creationId xmlns:a16="http://schemas.microsoft.com/office/drawing/2014/main" id="{A4130C90-3B3B-4B2B-9CA0-1CA96E9CA698}"/>
                </a:ext>
              </a:extLst>
            </p:cNvPr>
            <p:cNvPicPr/>
            <p:nvPr/>
          </p:nvPicPr>
          <p:blipFill>
            <a:blip r:embed="rId2"/>
            <a:stretch>
              <a:fillRect/>
            </a:stretch>
          </p:blipFill>
          <p:spPr>
            <a:xfrm>
              <a:off x="270050" y="158760"/>
              <a:ext cx="1374648" cy="1374648"/>
            </a:xfrm>
            <a:prstGeom prst="rect">
              <a:avLst/>
            </a:prstGeom>
          </p:spPr>
        </p:pic>
        <p:pic>
          <p:nvPicPr>
            <p:cNvPr id="5" name="Picture 4">
              <a:extLst>
                <a:ext uri="{FF2B5EF4-FFF2-40B4-BE49-F238E27FC236}">
                  <a16:creationId xmlns:a16="http://schemas.microsoft.com/office/drawing/2014/main" id="{1752F4E3-8D93-4E91-8813-EAFAA35F7828}"/>
                </a:ext>
              </a:extLst>
            </p:cNvPr>
            <p:cNvPicPr/>
            <p:nvPr/>
          </p:nvPicPr>
          <p:blipFill>
            <a:blip r:embed="rId3"/>
            <a:stretch>
              <a:fillRect/>
            </a:stretch>
          </p:blipFill>
          <p:spPr>
            <a:xfrm>
              <a:off x="667305" y="158760"/>
              <a:ext cx="582168" cy="1374648"/>
            </a:xfrm>
            <a:prstGeom prst="rect">
              <a:avLst/>
            </a:prstGeom>
          </p:spPr>
        </p:pic>
        <p:pic>
          <p:nvPicPr>
            <p:cNvPr id="6" name="Picture 5">
              <a:extLst>
                <a:ext uri="{FF2B5EF4-FFF2-40B4-BE49-F238E27FC236}">
                  <a16:creationId xmlns:a16="http://schemas.microsoft.com/office/drawing/2014/main" id="{69103363-2D2E-43C0-9112-D95D6A519287}"/>
                </a:ext>
              </a:extLst>
            </p:cNvPr>
            <p:cNvPicPr/>
            <p:nvPr/>
          </p:nvPicPr>
          <p:blipFill>
            <a:blip r:embed="rId4"/>
            <a:stretch>
              <a:fillRect/>
            </a:stretch>
          </p:blipFill>
          <p:spPr>
            <a:xfrm>
              <a:off x="651049" y="145552"/>
              <a:ext cx="310896" cy="1402080"/>
            </a:xfrm>
            <a:prstGeom prst="rect">
              <a:avLst/>
            </a:prstGeom>
          </p:spPr>
        </p:pic>
        <p:pic>
          <p:nvPicPr>
            <p:cNvPr id="7" name="Picture 6">
              <a:extLst>
                <a:ext uri="{FF2B5EF4-FFF2-40B4-BE49-F238E27FC236}">
                  <a16:creationId xmlns:a16="http://schemas.microsoft.com/office/drawing/2014/main" id="{DE596BCE-247F-499D-9709-1875EA2DC262}"/>
                </a:ext>
              </a:extLst>
            </p:cNvPr>
            <p:cNvPicPr/>
            <p:nvPr/>
          </p:nvPicPr>
          <p:blipFill>
            <a:blip r:embed="rId5"/>
            <a:stretch>
              <a:fillRect/>
            </a:stretch>
          </p:blipFill>
          <p:spPr>
            <a:xfrm>
              <a:off x="955849" y="145552"/>
              <a:ext cx="310896" cy="1402080"/>
            </a:xfrm>
            <a:prstGeom prst="rect">
              <a:avLst/>
            </a:prstGeom>
          </p:spPr>
        </p:pic>
        <p:sp>
          <p:nvSpPr>
            <p:cNvPr id="8" name="Shape 3697">
              <a:extLst>
                <a:ext uri="{FF2B5EF4-FFF2-40B4-BE49-F238E27FC236}">
                  <a16:creationId xmlns:a16="http://schemas.microsoft.com/office/drawing/2014/main" id="{0F98614E-6B10-41B2-AD02-227668FD423D}"/>
                </a:ext>
              </a:extLst>
            </p:cNvPr>
            <p:cNvSpPr/>
            <p:nvPr/>
          </p:nvSpPr>
          <p:spPr>
            <a:xfrm>
              <a:off x="944839" y="31620"/>
              <a:ext cx="0" cy="1629169"/>
            </a:xfrm>
            <a:custGeom>
              <a:avLst/>
              <a:gdLst/>
              <a:ahLst/>
              <a:cxnLst/>
              <a:rect l="0" t="0" r="0" b="0"/>
              <a:pathLst>
                <a:path h="1629169">
                  <a:moveTo>
                    <a:pt x="0" y="0"/>
                  </a:moveTo>
                  <a:lnTo>
                    <a:pt x="0" y="1629169"/>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9" name="Shape 3698">
              <a:extLst>
                <a:ext uri="{FF2B5EF4-FFF2-40B4-BE49-F238E27FC236}">
                  <a16:creationId xmlns:a16="http://schemas.microsoft.com/office/drawing/2014/main" id="{44E244F4-729B-4A3B-855A-887DF548DAAE}"/>
                </a:ext>
              </a:extLst>
            </p:cNvPr>
            <p:cNvSpPr/>
            <p:nvPr/>
          </p:nvSpPr>
          <p:spPr>
            <a:xfrm>
              <a:off x="118297" y="702154"/>
              <a:ext cx="1102512" cy="606158"/>
            </a:xfrm>
            <a:custGeom>
              <a:avLst/>
              <a:gdLst/>
              <a:ahLst/>
              <a:cxnLst/>
              <a:rect l="0" t="0" r="0" b="0"/>
              <a:pathLst>
                <a:path w="1102512" h="606158">
                  <a:moveTo>
                    <a:pt x="0" y="606158"/>
                  </a:moveTo>
                  <a:lnTo>
                    <a:pt x="1102512"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10" name="Shape 3699">
              <a:extLst>
                <a:ext uri="{FF2B5EF4-FFF2-40B4-BE49-F238E27FC236}">
                  <a16:creationId xmlns:a16="http://schemas.microsoft.com/office/drawing/2014/main" id="{4887E45E-6AD2-49FD-BF40-D26064963397}"/>
                </a:ext>
              </a:extLst>
            </p:cNvPr>
            <p:cNvSpPr/>
            <p:nvPr/>
          </p:nvSpPr>
          <p:spPr>
            <a:xfrm>
              <a:off x="689492" y="756714"/>
              <a:ext cx="1099350" cy="418338"/>
            </a:xfrm>
            <a:custGeom>
              <a:avLst/>
              <a:gdLst/>
              <a:ahLst/>
              <a:cxnLst/>
              <a:rect l="0" t="0" r="0" b="0"/>
              <a:pathLst>
                <a:path w="1099350" h="418338">
                  <a:moveTo>
                    <a:pt x="1099350" y="418338"/>
                  </a:moveTo>
                  <a:lnTo>
                    <a:pt x="0"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11" name="Rectangle 10">
              <a:extLst>
                <a:ext uri="{FF2B5EF4-FFF2-40B4-BE49-F238E27FC236}">
                  <a16:creationId xmlns:a16="http://schemas.microsoft.com/office/drawing/2014/main" id="{C6BCE826-B9B6-4052-A26E-43E188D9992B}"/>
                </a:ext>
              </a:extLst>
            </p:cNvPr>
            <p:cNvSpPr/>
            <p:nvPr/>
          </p:nvSpPr>
          <p:spPr>
            <a:xfrm>
              <a:off x="960070" y="0"/>
              <a:ext cx="74068" cy="125490"/>
            </a:xfrm>
            <a:prstGeom prst="rect">
              <a:avLst/>
            </a:prstGeom>
            <a:ln>
              <a:noFill/>
            </a:ln>
          </p:spPr>
          <p:txBody>
            <a:bodyPr vert="horz" lIns="0" tIns="0" rIns="0" bIns="0" rtlCol="0">
              <a:noAutofit/>
            </a:bodyPr>
            <a:lstStyle/>
            <a:p>
              <a:pPr>
                <a:lnSpc>
                  <a:spcPct val="107000"/>
                </a:lnSpc>
                <a:spcAft>
                  <a:spcPts val="800"/>
                </a:spcAft>
              </a:pPr>
              <a:r>
                <a:rPr lang="en-US" sz="800" i="1">
                  <a:solidFill>
                    <a:srgbClr val="181717"/>
                  </a:solidFill>
                  <a:effectLst/>
                  <a:latin typeface="Calibri" panose="020F0502020204030204" pitchFamily="34" charset="0"/>
                  <a:ea typeface="Calibri" panose="020F0502020204030204" pitchFamily="34" charset="0"/>
                </a:rPr>
                <a:t>v</a:t>
              </a:r>
              <a:endParaRPr lang="en-US" sz="1100">
                <a:solidFill>
                  <a:srgbClr val="000000"/>
                </a:solidFill>
                <a:effectLst/>
                <a:latin typeface="Calibri" panose="020F0502020204030204" pitchFamily="34" charset="0"/>
                <a:ea typeface="Calibri" panose="020F0502020204030204" pitchFamily="34" charset="0"/>
              </a:endParaRPr>
            </a:p>
          </p:txBody>
        </p:sp>
        <p:sp>
          <p:nvSpPr>
            <p:cNvPr id="12" name="Rectangle 11">
              <a:extLst>
                <a:ext uri="{FF2B5EF4-FFF2-40B4-BE49-F238E27FC236}">
                  <a16:creationId xmlns:a16="http://schemas.microsoft.com/office/drawing/2014/main" id="{1773B84B-0731-4465-8830-F491CD0575BA}"/>
                </a:ext>
              </a:extLst>
            </p:cNvPr>
            <p:cNvSpPr/>
            <p:nvPr/>
          </p:nvSpPr>
          <p:spPr>
            <a:xfrm>
              <a:off x="1015759" y="65770"/>
              <a:ext cx="34483" cy="73160"/>
            </a:xfrm>
            <a:prstGeom prst="rect">
              <a:avLst/>
            </a:prstGeom>
            <a:ln>
              <a:noFill/>
            </a:ln>
          </p:spPr>
          <p:txBody>
            <a:bodyPr vert="horz" lIns="0" tIns="0" rIns="0" bIns="0" rtlCol="0">
              <a:noAutofit/>
            </a:bodyPr>
            <a:lstStyle/>
            <a:p>
              <a:pPr>
                <a:lnSpc>
                  <a:spcPct val="107000"/>
                </a:lnSpc>
                <a:spcAft>
                  <a:spcPts val="800"/>
                </a:spcAft>
              </a:pPr>
              <a:r>
                <a:rPr lang="en-US" sz="450" i="1">
                  <a:solidFill>
                    <a:srgbClr val="181717"/>
                  </a:solidFill>
                  <a:effectLst/>
                  <a:latin typeface="Calibri" panose="020F0502020204030204" pitchFamily="34" charset="0"/>
                  <a:ea typeface="Calibri" panose="020F0502020204030204" pitchFamily="34" charset="0"/>
                </a:rPr>
                <a:t>z</a:t>
              </a:r>
              <a:endParaRPr lang="en-US" sz="1100">
                <a:solidFill>
                  <a:srgbClr val="000000"/>
                </a:solidFill>
                <a:effectLst/>
                <a:latin typeface="Calibri" panose="020F0502020204030204" pitchFamily="34" charset="0"/>
                <a:ea typeface="Calibri" panose="020F0502020204030204" pitchFamily="34" charset="0"/>
              </a:endParaRPr>
            </a:p>
          </p:txBody>
        </p:sp>
        <p:sp>
          <p:nvSpPr>
            <p:cNvPr id="13" name="Rectangle 12">
              <a:extLst>
                <a:ext uri="{FF2B5EF4-FFF2-40B4-BE49-F238E27FC236}">
                  <a16:creationId xmlns:a16="http://schemas.microsoft.com/office/drawing/2014/main" id="{7A47B3CC-9429-4709-8ACC-4FDB41EA2E46}"/>
                </a:ext>
              </a:extLst>
            </p:cNvPr>
            <p:cNvSpPr/>
            <p:nvPr/>
          </p:nvSpPr>
          <p:spPr>
            <a:xfrm>
              <a:off x="1690435" y="1033791"/>
              <a:ext cx="74068" cy="125490"/>
            </a:xfrm>
            <a:prstGeom prst="rect">
              <a:avLst/>
            </a:prstGeom>
            <a:ln>
              <a:noFill/>
            </a:ln>
          </p:spPr>
          <p:txBody>
            <a:bodyPr vert="horz" lIns="0" tIns="0" rIns="0" bIns="0" rtlCol="0">
              <a:noAutofit/>
            </a:bodyPr>
            <a:lstStyle/>
            <a:p>
              <a:pPr>
                <a:lnSpc>
                  <a:spcPct val="107000"/>
                </a:lnSpc>
                <a:spcAft>
                  <a:spcPts val="800"/>
                </a:spcAft>
              </a:pPr>
              <a:r>
                <a:rPr lang="en-US" sz="1200" i="1" dirty="0">
                  <a:solidFill>
                    <a:srgbClr val="181717"/>
                  </a:solidFill>
                  <a:effectLst/>
                  <a:latin typeface="Calibri" panose="020F0502020204030204" pitchFamily="34" charset="0"/>
                  <a:ea typeface="Calibri" panose="020F0502020204030204" pitchFamily="34" charset="0"/>
                </a:rPr>
                <a:t>v</a:t>
              </a:r>
              <a:endParaRPr lang="en-US" sz="1200" dirty="0">
                <a:solidFill>
                  <a:srgbClr val="000000"/>
                </a:solidFill>
                <a:effectLst/>
                <a:latin typeface="Calibri" panose="020F0502020204030204" pitchFamily="34" charset="0"/>
                <a:ea typeface="Calibri" panose="020F0502020204030204" pitchFamily="34" charset="0"/>
              </a:endParaRPr>
            </a:p>
          </p:txBody>
        </p:sp>
        <p:sp>
          <p:nvSpPr>
            <p:cNvPr id="14" name="Rectangle 13">
              <a:extLst>
                <a:ext uri="{FF2B5EF4-FFF2-40B4-BE49-F238E27FC236}">
                  <a16:creationId xmlns:a16="http://schemas.microsoft.com/office/drawing/2014/main" id="{62372816-82CD-4BA8-BA19-CF4F8E1E0D59}"/>
                </a:ext>
              </a:extLst>
            </p:cNvPr>
            <p:cNvSpPr/>
            <p:nvPr/>
          </p:nvSpPr>
          <p:spPr>
            <a:xfrm>
              <a:off x="1746126" y="1099553"/>
              <a:ext cx="43182" cy="73160"/>
            </a:xfrm>
            <a:prstGeom prst="rect">
              <a:avLst/>
            </a:prstGeom>
            <a:ln>
              <a:noFill/>
            </a:ln>
          </p:spPr>
          <p:txBody>
            <a:bodyPr vert="horz" lIns="0" tIns="0" rIns="0" bIns="0" rtlCol="0">
              <a:noAutofit/>
            </a:bodyPr>
            <a:lstStyle/>
            <a:p>
              <a:pPr>
                <a:lnSpc>
                  <a:spcPct val="107000"/>
                </a:lnSpc>
                <a:spcAft>
                  <a:spcPts val="800"/>
                </a:spcAft>
              </a:pPr>
              <a:r>
                <a:rPr lang="en-US" sz="450" i="1" dirty="0">
                  <a:solidFill>
                    <a:srgbClr val="181717"/>
                  </a:solidFill>
                  <a:effectLst/>
                  <a:latin typeface="Calibri" panose="020F0502020204030204" pitchFamily="34" charset="0"/>
                  <a:ea typeface="Calibri" panose="020F0502020204030204" pitchFamily="34" charset="0"/>
                </a:rPr>
                <a:t>y</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15" name="Rectangle 14">
              <a:extLst>
                <a:ext uri="{FF2B5EF4-FFF2-40B4-BE49-F238E27FC236}">
                  <a16:creationId xmlns:a16="http://schemas.microsoft.com/office/drawing/2014/main" id="{A9A9BBAB-8291-40F7-98A1-31893E7340AB}"/>
                </a:ext>
              </a:extLst>
            </p:cNvPr>
            <p:cNvSpPr/>
            <p:nvPr/>
          </p:nvSpPr>
          <p:spPr>
            <a:xfrm>
              <a:off x="105079" y="1128140"/>
              <a:ext cx="74068" cy="125490"/>
            </a:xfrm>
            <a:prstGeom prst="rect">
              <a:avLst/>
            </a:prstGeom>
            <a:ln>
              <a:noFill/>
            </a:ln>
          </p:spPr>
          <p:txBody>
            <a:bodyPr vert="horz" lIns="0" tIns="0" rIns="0" bIns="0" rtlCol="0">
              <a:noAutofit/>
            </a:bodyPr>
            <a:lstStyle/>
            <a:p>
              <a:pPr>
                <a:lnSpc>
                  <a:spcPct val="107000"/>
                </a:lnSpc>
                <a:spcAft>
                  <a:spcPts val="800"/>
                </a:spcAft>
              </a:pPr>
              <a:r>
                <a:rPr lang="en-US" sz="1200" i="1" dirty="0">
                  <a:solidFill>
                    <a:srgbClr val="181717"/>
                  </a:solidFill>
                  <a:effectLst/>
                  <a:latin typeface="Calibri" panose="020F0502020204030204" pitchFamily="34" charset="0"/>
                  <a:ea typeface="Calibri" panose="020F0502020204030204" pitchFamily="34" charset="0"/>
                </a:rPr>
                <a:t>v</a:t>
              </a:r>
              <a:endParaRPr lang="en-US" sz="1200" dirty="0">
                <a:solidFill>
                  <a:srgbClr val="000000"/>
                </a:solidFill>
                <a:effectLst/>
                <a:latin typeface="Calibri" panose="020F0502020204030204" pitchFamily="34" charset="0"/>
                <a:ea typeface="Calibri" panose="020F0502020204030204" pitchFamily="34" charset="0"/>
              </a:endParaRPr>
            </a:p>
          </p:txBody>
        </p:sp>
        <p:sp>
          <p:nvSpPr>
            <p:cNvPr id="16" name="Rectangle 15">
              <a:extLst>
                <a:ext uri="{FF2B5EF4-FFF2-40B4-BE49-F238E27FC236}">
                  <a16:creationId xmlns:a16="http://schemas.microsoft.com/office/drawing/2014/main" id="{9844F0F9-9FAC-4963-97C4-32D2BA276D10}"/>
                </a:ext>
              </a:extLst>
            </p:cNvPr>
            <p:cNvSpPr/>
            <p:nvPr/>
          </p:nvSpPr>
          <p:spPr>
            <a:xfrm>
              <a:off x="160768" y="1193915"/>
              <a:ext cx="43182" cy="73160"/>
            </a:xfrm>
            <a:prstGeom prst="rect">
              <a:avLst/>
            </a:prstGeom>
            <a:ln>
              <a:noFill/>
            </a:ln>
          </p:spPr>
          <p:txBody>
            <a:bodyPr vert="horz" lIns="0" tIns="0" rIns="0" bIns="0" rtlCol="0">
              <a:noAutofit/>
            </a:bodyPr>
            <a:lstStyle/>
            <a:p>
              <a:pPr>
                <a:lnSpc>
                  <a:spcPct val="107000"/>
                </a:lnSpc>
                <a:spcAft>
                  <a:spcPts val="800"/>
                </a:spcAft>
              </a:pPr>
              <a:r>
                <a:rPr lang="en-US" sz="450" i="1" dirty="0">
                  <a:solidFill>
                    <a:srgbClr val="181717"/>
                  </a:solidFill>
                  <a:effectLst/>
                  <a:latin typeface="Calibri" panose="020F0502020204030204" pitchFamily="34" charset="0"/>
                  <a:ea typeface="Calibri" panose="020F0502020204030204" pitchFamily="34" charset="0"/>
                </a:rPr>
                <a:t>x</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17" name="Shape 3706">
              <a:extLst>
                <a:ext uri="{FF2B5EF4-FFF2-40B4-BE49-F238E27FC236}">
                  <a16:creationId xmlns:a16="http://schemas.microsoft.com/office/drawing/2014/main" id="{1CAD726A-3309-430D-9DC5-28B962375A6D}"/>
                </a:ext>
              </a:extLst>
            </p:cNvPr>
            <p:cNvSpPr/>
            <p:nvPr/>
          </p:nvSpPr>
          <p:spPr>
            <a:xfrm>
              <a:off x="1081618" y="524025"/>
              <a:ext cx="85687" cy="128295"/>
            </a:xfrm>
            <a:custGeom>
              <a:avLst/>
              <a:gdLst/>
              <a:ahLst/>
              <a:cxnLst/>
              <a:rect l="0" t="0" r="0" b="0"/>
              <a:pathLst>
                <a:path w="85687" h="128295">
                  <a:moveTo>
                    <a:pt x="0" y="128295"/>
                  </a:moveTo>
                  <a:lnTo>
                    <a:pt x="85687"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18" name="Shape 3707">
              <a:extLst>
                <a:ext uri="{FF2B5EF4-FFF2-40B4-BE49-F238E27FC236}">
                  <a16:creationId xmlns:a16="http://schemas.microsoft.com/office/drawing/2014/main" id="{A7728B37-597F-4E84-81B4-C90294F384B7}"/>
                </a:ext>
              </a:extLst>
            </p:cNvPr>
            <p:cNvSpPr/>
            <p:nvPr/>
          </p:nvSpPr>
          <p:spPr>
            <a:xfrm>
              <a:off x="1133802" y="492617"/>
              <a:ext cx="54483" cy="61024"/>
            </a:xfrm>
            <a:custGeom>
              <a:avLst/>
              <a:gdLst/>
              <a:ahLst/>
              <a:cxnLst/>
              <a:rect l="0" t="0" r="0" b="0"/>
              <a:pathLst>
                <a:path w="54483" h="61024">
                  <a:moveTo>
                    <a:pt x="54483" y="0"/>
                  </a:moveTo>
                  <a:cubicBezTo>
                    <a:pt x="50089" y="18440"/>
                    <a:pt x="47206" y="43040"/>
                    <a:pt x="49505" y="61024"/>
                  </a:cubicBezTo>
                  <a:lnTo>
                    <a:pt x="30747" y="35522"/>
                  </a:lnTo>
                  <a:lnTo>
                    <a:pt x="0" y="27953"/>
                  </a:lnTo>
                  <a:cubicBezTo>
                    <a:pt x="17513" y="23203"/>
                    <a:pt x="39116" y="11113"/>
                    <a:pt x="54483" y="0"/>
                  </a:cubicBezTo>
                  <a:close/>
                </a:path>
              </a:pathLst>
            </a:custGeom>
            <a:ln w="0" cap="flat">
              <a:miter lim="100000"/>
            </a:ln>
          </p:spPr>
          <p:style>
            <a:lnRef idx="0">
              <a:srgbClr val="000000">
                <a:alpha val="0"/>
              </a:srgbClr>
            </a:lnRef>
            <a:fillRef idx="1">
              <a:srgbClr val="181717"/>
            </a:fillRef>
            <a:effectRef idx="0">
              <a:scrgbClr r="0" g="0" b="0"/>
            </a:effectRef>
            <a:fontRef idx="none"/>
          </p:style>
          <p:txBody>
            <a:bodyPr/>
            <a:lstStyle/>
            <a:p>
              <a:endParaRPr lang="en-US"/>
            </a:p>
          </p:txBody>
        </p:sp>
        <p:sp>
          <p:nvSpPr>
            <p:cNvPr id="19" name="Shape 3708">
              <a:extLst>
                <a:ext uri="{FF2B5EF4-FFF2-40B4-BE49-F238E27FC236}">
                  <a16:creationId xmlns:a16="http://schemas.microsoft.com/office/drawing/2014/main" id="{950881A6-B6B1-46AE-A7BD-43875CCF1C98}"/>
                </a:ext>
              </a:extLst>
            </p:cNvPr>
            <p:cNvSpPr/>
            <p:nvPr/>
          </p:nvSpPr>
          <p:spPr>
            <a:xfrm>
              <a:off x="1222372" y="247279"/>
              <a:ext cx="128080" cy="192583"/>
            </a:xfrm>
            <a:custGeom>
              <a:avLst/>
              <a:gdLst/>
              <a:ahLst/>
              <a:cxnLst/>
              <a:rect l="0" t="0" r="0" b="0"/>
              <a:pathLst>
                <a:path w="128080" h="192583">
                  <a:moveTo>
                    <a:pt x="128080" y="0"/>
                  </a:moveTo>
                  <a:lnTo>
                    <a:pt x="0" y="192583"/>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20" name="Shape 3709">
              <a:extLst>
                <a:ext uri="{FF2B5EF4-FFF2-40B4-BE49-F238E27FC236}">
                  <a16:creationId xmlns:a16="http://schemas.microsoft.com/office/drawing/2014/main" id="{3F5FA539-FE4B-4312-BC97-562CD2541122}"/>
                </a:ext>
              </a:extLst>
            </p:cNvPr>
            <p:cNvSpPr/>
            <p:nvPr/>
          </p:nvSpPr>
          <p:spPr>
            <a:xfrm>
              <a:off x="1201442" y="410283"/>
              <a:ext cx="54420" cy="61036"/>
            </a:xfrm>
            <a:custGeom>
              <a:avLst/>
              <a:gdLst/>
              <a:ahLst/>
              <a:cxnLst/>
              <a:rect l="0" t="0" r="0" b="0"/>
              <a:pathLst>
                <a:path w="54420" h="61036">
                  <a:moveTo>
                    <a:pt x="4851" y="0"/>
                  </a:moveTo>
                  <a:lnTo>
                    <a:pt x="23686" y="25463"/>
                  </a:lnTo>
                  <a:lnTo>
                    <a:pt x="54420" y="32969"/>
                  </a:lnTo>
                  <a:cubicBezTo>
                    <a:pt x="36932" y="37757"/>
                    <a:pt x="15342" y="49886"/>
                    <a:pt x="0" y="61036"/>
                  </a:cubicBezTo>
                  <a:cubicBezTo>
                    <a:pt x="4369" y="42583"/>
                    <a:pt x="7188" y="17983"/>
                    <a:pt x="4851" y="0"/>
                  </a:cubicBezTo>
                  <a:close/>
                </a:path>
              </a:pathLst>
            </a:custGeom>
            <a:ln w="0" cap="flat">
              <a:miter lim="100000"/>
            </a:ln>
          </p:spPr>
          <p:style>
            <a:lnRef idx="0">
              <a:srgbClr val="000000">
                <a:alpha val="0"/>
              </a:srgbClr>
            </a:lnRef>
            <a:fillRef idx="1">
              <a:srgbClr val="181717"/>
            </a:fillRef>
            <a:effectRef idx="0">
              <a:scrgbClr r="0" g="0" b="0"/>
            </a:effectRef>
            <a:fontRef idx="none"/>
          </p:style>
          <p:txBody>
            <a:bodyPr/>
            <a:lstStyle/>
            <a:p>
              <a:endParaRPr lang="en-US"/>
            </a:p>
          </p:txBody>
        </p:sp>
        <p:sp>
          <p:nvSpPr>
            <p:cNvPr id="21" name="Shape 3710">
              <a:extLst>
                <a:ext uri="{FF2B5EF4-FFF2-40B4-BE49-F238E27FC236}">
                  <a16:creationId xmlns:a16="http://schemas.microsoft.com/office/drawing/2014/main" id="{F7B3BA62-C0ED-41C2-90EA-37798123B7CF}"/>
                </a:ext>
              </a:extLst>
            </p:cNvPr>
            <p:cNvSpPr/>
            <p:nvPr/>
          </p:nvSpPr>
          <p:spPr>
            <a:xfrm>
              <a:off x="722931" y="519541"/>
              <a:ext cx="221907" cy="332677"/>
            </a:xfrm>
            <a:custGeom>
              <a:avLst/>
              <a:gdLst/>
              <a:ahLst/>
              <a:cxnLst/>
              <a:rect l="0" t="0" r="0" b="0"/>
              <a:pathLst>
                <a:path w="221907" h="332677">
                  <a:moveTo>
                    <a:pt x="221907" y="332677"/>
                  </a:moveTo>
                  <a:lnTo>
                    <a:pt x="0" y="0"/>
                  </a:lnTo>
                </a:path>
              </a:pathLst>
            </a:custGeom>
            <a:ln w="12522"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22" name="Rectangle 21">
              <a:extLst>
                <a:ext uri="{FF2B5EF4-FFF2-40B4-BE49-F238E27FC236}">
                  <a16:creationId xmlns:a16="http://schemas.microsoft.com/office/drawing/2014/main" id="{C7E47068-DA63-44E0-AE74-998771A6A558}"/>
                </a:ext>
              </a:extLst>
            </p:cNvPr>
            <p:cNvSpPr/>
            <p:nvPr/>
          </p:nvSpPr>
          <p:spPr>
            <a:xfrm>
              <a:off x="808000" y="557971"/>
              <a:ext cx="74068" cy="125490"/>
            </a:xfrm>
            <a:prstGeom prst="rect">
              <a:avLst/>
            </a:prstGeom>
            <a:ln>
              <a:noFill/>
            </a:ln>
          </p:spPr>
          <p:txBody>
            <a:bodyPr vert="horz" lIns="0" tIns="0" rIns="0" bIns="0" rtlCol="0">
              <a:noAutofit/>
            </a:bodyPr>
            <a:lstStyle/>
            <a:p>
              <a:pPr>
                <a:lnSpc>
                  <a:spcPct val="107000"/>
                </a:lnSpc>
                <a:spcAft>
                  <a:spcPts val="800"/>
                </a:spcAft>
              </a:pPr>
              <a:r>
                <a:rPr lang="en-US" sz="800" i="1" dirty="0">
                  <a:solidFill>
                    <a:srgbClr val="181717"/>
                  </a:solidFill>
                  <a:effectLst/>
                  <a:latin typeface="Calibri" panose="020F0502020204030204" pitchFamily="34" charset="0"/>
                  <a:ea typeface="Calibri" panose="020F0502020204030204" pitchFamily="34" charset="0"/>
                </a:rPr>
                <a:t>v</a:t>
              </a:r>
              <a:endParaRPr lang="en-US" sz="1200" b="1" dirty="0">
                <a:solidFill>
                  <a:srgbClr val="000000"/>
                </a:solidFill>
                <a:effectLst/>
                <a:latin typeface="Calibri" panose="020F0502020204030204" pitchFamily="34" charset="0"/>
                <a:ea typeface="Calibri" panose="020F0502020204030204" pitchFamily="34" charset="0"/>
              </a:endParaRPr>
            </a:p>
          </p:txBody>
        </p:sp>
        <p:sp>
          <p:nvSpPr>
            <p:cNvPr id="23" name="Rectangle 22">
              <a:extLst>
                <a:ext uri="{FF2B5EF4-FFF2-40B4-BE49-F238E27FC236}">
                  <a16:creationId xmlns:a16="http://schemas.microsoft.com/office/drawing/2014/main" id="{4AC8502C-F356-4285-A660-D277F6B75F19}"/>
                </a:ext>
              </a:extLst>
            </p:cNvPr>
            <p:cNvSpPr/>
            <p:nvPr/>
          </p:nvSpPr>
          <p:spPr>
            <a:xfrm>
              <a:off x="1222382" y="112950"/>
              <a:ext cx="770561" cy="125490"/>
            </a:xfrm>
            <a:prstGeom prst="rect">
              <a:avLst/>
            </a:prstGeom>
            <a:ln>
              <a:noFill/>
            </a:ln>
          </p:spPr>
          <p:txBody>
            <a:bodyPr vert="horz" lIns="0" tIns="0" rIns="0" bIns="0" rtlCol="0">
              <a:noAutofit/>
            </a:bodyPr>
            <a:lstStyle/>
            <a:p>
              <a:pPr>
                <a:lnSpc>
                  <a:spcPct val="107000"/>
                </a:lnSpc>
                <a:spcAft>
                  <a:spcPts val="800"/>
                </a:spcAft>
              </a:pPr>
              <a:r>
                <a:rPr lang="en-US" sz="1200" dirty="0">
                  <a:solidFill>
                    <a:srgbClr val="181717"/>
                  </a:solidFill>
                  <a:effectLst/>
                  <a:latin typeface="Calibri" panose="020F0502020204030204" pitchFamily="34" charset="0"/>
                  <a:ea typeface="Calibri" panose="020F0502020204030204" pitchFamily="34" charset="0"/>
                </a:rPr>
                <a:t>Thickness,</a:t>
              </a:r>
              <a:r>
                <a:rPr lang="en-US" sz="1200" spc="40" dirty="0">
                  <a:solidFill>
                    <a:srgbClr val="181717"/>
                  </a:solidFill>
                  <a:effectLst/>
                  <a:latin typeface="Calibri" panose="020F0502020204030204" pitchFamily="34" charset="0"/>
                  <a:ea typeface="Calibri" panose="020F0502020204030204" pitchFamily="34" charset="0"/>
                </a:rPr>
                <a:t> </a:t>
              </a:r>
              <a:r>
                <a:rPr lang="en-US" sz="1200" dirty="0">
                  <a:solidFill>
                    <a:srgbClr val="181717"/>
                  </a:solidFill>
                  <a:effectLst/>
                  <a:latin typeface="Calibri" panose="020F0502020204030204" pitchFamily="34" charset="0"/>
                  <a:ea typeface="Calibri" panose="020F0502020204030204" pitchFamily="34" charset="0"/>
                </a:rPr>
                <a:t>d</a:t>
              </a:r>
              <a:r>
                <a:rPr lang="en-US" sz="1200" dirty="0">
                  <a:solidFill>
                    <a:srgbClr val="181717"/>
                  </a:solidFill>
                  <a:latin typeface="Calibri" panose="020F0502020204030204" pitchFamily="34" charset="0"/>
                  <a:ea typeface="Calibri" panose="020F0502020204030204" pitchFamily="34" charset="0"/>
                </a:rPr>
                <a:t>v</a:t>
              </a:r>
              <a:endParaRPr lang="en-US" sz="1200" dirty="0">
                <a:solidFill>
                  <a:srgbClr val="000000"/>
                </a:solidFill>
                <a:effectLst/>
                <a:latin typeface="Calibri" panose="020F0502020204030204" pitchFamily="34" charset="0"/>
                <a:ea typeface="Calibri" panose="020F0502020204030204" pitchFamily="34" charset="0"/>
              </a:endParaRPr>
            </a:p>
          </p:txBody>
        </p:sp>
        <p:sp>
          <p:nvSpPr>
            <p:cNvPr id="25" name="Rectangle 24">
              <a:extLst>
                <a:ext uri="{FF2B5EF4-FFF2-40B4-BE49-F238E27FC236}">
                  <a16:creationId xmlns:a16="http://schemas.microsoft.com/office/drawing/2014/main" id="{6B298E72-E2F3-48F2-AA6C-DDE113A841FD}"/>
                </a:ext>
              </a:extLst>
            </p:cNvPr>
            <p:cNvSpPr/>
            <p:nvPr/>
          </p:nvSpPr>
          <p:spPr>
            <a:xfrm>
              <a:off x="0" y="70882"/>
              <a:ext cx="940425" cy="125490"/>
            </a:xfrm>
            <a:prstGeom prst="rect">
              <a:avLst/>
            </a:prstGeom>
            <a:ln>
              <a:noFill/>
            </a:ln>
          </p:spPr>
          <p:txBody>
            <a:bodyPr vert="horz" lIns="0" tIns="0" rIns="0" bIns="0" rtlCol="0">
              <a:noAutofit/>
            </a:bodyPr>
            <a:lstStyle/>
            <a:p>
              <a:pPr>
                <a:lnSpc>
                  <a:spcPct val="107000"/>
                </a:lnSpc>
                <a:spcAft>
                  <a:spcPts val="800"/>
                </a:spcAft>
              </a:pPr>
              <a:r>
                <a:rPr lang="en-US" sz="1200" dirty="0">
                  <a:solidFill>
                    <a:srgbClr val="181717"/>
                  </a:solidFill>
                  <a:effectLst/>
                  <a:latin typeface="Calibri" panose="020F0502020204030204" pitchFamily="34" charset="0"/>
                  <a:ea typeface="Calibri" panose="020F0502020204030204" pitchFamily="34" charset="0"/>
                </a:rPr>
                <a:t>Surface</a:t>
              </a:r>
              <a:r>
                <a:rPr lang="en-US" sz="1200" spc="40" dirty="0">
                  <a:solidFill>
                    <a:srgbClr val="181717"/>
                  </a:solidFill>
                  <a:effectLst/>
                  <a:latin typeface="Calibri" panose="020F0502020204030204" pitchFamily="34" charset="0"/>
                  <a:ea typeface="Calibri" panose="020F0502020204030204" pitchFamily="34" charset="0"/>
                </a:rPr>
                <a:t> </a:t>
              </a:r>
              <a:r>
                <a:rPr lang="en-US" sz="1200" dirty="0">
                  <a:solidFill>
                    <a:srgbClr val="181717"/>
                  </a:solidFill>
                  <a:effectLst/>
                  <a:latin typeface="Calibri" panose="020F0502020204030204" pitchFamily="34" charset="0"/>
                  <a:ea typeface="Calibri" panose="020F0502020204030204" pitchFamily="34" charset="0"/>
                </a:rPr>
                <a:t>area,</a:t>
              </a:r>
              <a:r>
                <a:rPr lang="en-US" sz="1200" spc="40" dirty="0">
                  <a:solidFill>
                    <a:srgbClr val="181717"/>
                  </a:solidFill>
                  <a:effectLst/>
                  <a:latin typeface="Calibri" panose="020F0502020204030204" pitchFamily="34" charset="0"/>
                  <a:ea typeface="Calibri" panose="020F0502020204030204" pitchFamily="34" charset="0"/>
                </a:rPr>
                <a:t> </a:t>
              </a:r>
              <a:r>
                <a:rPr lang="en-US" sz="1200" dirty="0">
                  <a:solidFill>
                    <a:srgbClr val="181717"/>
                  </a:solidFill>
                  <a:effectLst/>
                  <a:latin typeface="Calibri" panose="020F0502020204030204" pitchFamily="34" charset="0"/>
                  <a:ea typeface="Calibri" panose="020F0502020204030204" pitchFamily="34" charset="0"/>
                </a:rPr>
                <a:t>4</a:t>
              </a:r>
              <a:r>
                <a:rPr lang="el-GR" sz="1200" dirty="0">
                  <a:solidFill>
                    <a:srgbClr val="181717"/>
                  </a:solidFill>
                  <a:effectLst/>
                  <a:latin typeface="Calibri" panose="020F0502020204030204" pitchFamily="34" charset="0"/>
                  <a:ea typeface="Calibri" panose="020F0502020204030204" pitchFamily="34" charset="0"/>
                </a:rPr>
                <a:t>π</a:t>
              </a:r>
              <a:r>
                <a:rPr lang="en-US" sz="1200" i="1" dirty="0">
                  <a:solidFill>
                    <a:srgbClr val="181717"/>
                  </a:solidFill>
                  <a:effectLst/>
                  <a:latin typeface="Calibri" panose="020F0502020204030204" pitchFamily="34" charset="0"/>
                  <a:ea typeface="Calibri" panose="020F0502020204030204" pitchFamily="34" charset="0"/>
                </a:rPr>
                <a:t>v</a:t>
              </a:r>
              <a:r>
                <a:rPr lang="en-US" sz="1200" baseline="30000" dirty="0">
                  <a:solidFill>
                    <a:srgbClr val="181717"/>
                  </a:solidFill>
                  <a:effectLst/>
                  <a:latin typeface="Calibri" panose="020F0502020204030204" pitchFamily="34" charset="0"/>
                  <a:ea typeface="Calibri" panose="020F0502020204030204" pitchFamily="34" charset="0"/>
                </a:rPr>
                <a:t>2</a:t>
              </a:r>
              <a:endParaRPr lang="en-US" sz="1200" baseline="30000" dirty="0">
                <a:solidFill>
                  <a:srgbClr val="000000"/>
                </a:solidFill>
                <a:effectLst/>
                <a:latin typeface="Calibri" panose="020F0502020204030204" pitchFamily="34" charset="0"/>
                <a:ea typeface="Calibri" panose="020F0502020204030204" pitchFamily="34" charset="0"/>
              </a:endParaRPr>
            </a:p>
          </p:txBody>
        </p:sp>
        <p:sp>
          <p:nvSpPr>
            <p:cNvPr id="29" name="Shape 3718">
              <a:extLst>
                <a:ext uri="{FF2B5EF4-FFF2-40B4-BE49-F238E27FC236}">
                  <a16:creationId xmlns:a16="http://schemas.microsoft.com/office/drawing/2014/main" id="{E589F40E-D9E6-4DB7-BB14-D88977777838}"/>
                </a:ext>
              </a:extLst>
            </p:cNvPr>
            <p:cNvSpPr/>
            <p:nvPr/>
          </p:nvSpPr>
          <p:spPr>
            <a:xfrm>
              <a:off x="201660" y="163764"/>
              <a:ext cx="333058" cy="333057"/>
            </a:xfrm>
            <a:custGeom>
              <a:avLst/>
              <a:gdLst/>
              <a:ahLst/>
              <a:cxnLst/>
              <a:rect l="0" t="0" r="0" b="0"/>
              <a:pathLst>
                <a:path w="333058" h="333057">
                  <a:moveTo>
                    <a:pt x="0" y="0"/>
                  </a:moveTo>
                  <a:lnTo>
                    <a:pt x="333058" y="333057"/>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grpSp>
      <p:sp>
        <p:nvSpPr>
          <p:cNvPr id="30" name="Rectangle 29">
            <a:extLst>
              <a:ext uri="{FF2B5EF4-FFF2-40B4-BE49-F238E27FC236}">
                <a16:creationId xmlns:a16="http://schemas.microsoft.com/office/drawing/2014/main" id="{00EBE3FD-A212-42EE-8CE4-0C7F86359524}"/>
              </a:ext>
            </a:extLst>
          </p:cNvPr>
          <p:cNvSpPr/>
          <p:nvPr/>
        </p:nvSpPr>
        <p:spPr>
          <a:xfrm>
            <a:off x="531085" y="607671"/>
            <a:ext cx="6298919" cy="1200329"/>
          </a:xfrm>
          <a:prstGeom prst="rect">
            <a:avLst/>
          </a:prstGeom>
        </p:spPr>
        <p:txBody>
          <a:bodyPr wrap="square">
            <a:spAutoFit/>
          </a:bodyPr>
          <a:lstStyle/>
          <a:p>
            <a:r>
              <a:rPr lang="en-US" dirty="0">
                <a:latin typeface="Arial" panose="020B0604020202020204" pitchFamily="34" charset="0"/>
                <a:cs typeface="Arial" panose="020B0604020202020204" pitchFamily="34" charset="0"/>
              </a:rPr>
              <a:t>To evaluate the probability that a molecule has a speed in the range </a:t>
            </a:r>
            <a:r>
              <a:rPr lang="en-US" i="1" dirty="0">
                <a:latin typeface="Arial" panose="020B0604020202020204" pitchFamily="34" charset="0"/>
                <a:cs typeface="Arial" panose="020B0604020202020204" pitchFamily="34" charset="0"/>
              </a:rPr>
              <a:t>v </a:t>
            </a:r>
            <a:r>
              <a:rPr lang="en-US" dirty="0">
                <a:latin typeface="Arial" panose="020B0604020202020204" pitchFamily="34" charset="0"/>
                <a:cs typeface="Arial" panose="020B0604020202020204" pitchFamily="34" charset="0"/>
              </a:rPr>
              <a:t>to </a:t>
            </a:r>
            <a:r>
              <a:rPr lang="en-US" i="1" dirty="0">
                <a:latin typeface="Arial" panose="020B0604020202020204" pitchFamily="34" charset="0"/>
                <a:cs typeface="Arial" panose="020B0604020202020204" pitchFamily="34" charset="0"/>
              </a:rPr>
              <a:t>v </a:t>
            </a:r>
            <a:r>
              <a:rPr lang="en-US" dirty="0">
                <a:latin typeface="Arial" panose="020B0604020202020204" pitchFamily="34" charset="0"/>
                <a:cs typeface="Arial" panose="020B0604020202020204" pitchFamily="34" charset="0"/>
              </a:rPr>
              <a:t>+ d</a:t>
            </a:r>
            <a:r>
              <a:rPr lang="en-US" i="1" dirty="0">
                <a:latin typeface="Arial" panose="020B0604020202020204" pitchFamily="34" charset="0"/>
                <a:cs typeface="Arial" panose="020B0604020202020204" pitchFamily="34" charset="0"/>
              </a:rPr>
              <a:t>v</a:t>
            </a:r>
            <a:r>
              <a:rPr lang="en-US" dirty="0">
                <a:latin typeface="Arial" panose="020B0604020202020204" pitchFamily="34" charset="0"/>
                <a:cs typeface="Arial" panose="020B0604020202020204" pitchFamily="34" charset="0"/>
              </a:rPr>
              <a:t>, evaluate the total probability that the molecule will have a speed that is anywhere in a thin shell of radius </a:t>
            </a:r>
            <a:r>
              <a:rPr lang="en-US" i="1" dirty="0">
                <a:latin typeface="Arial" panose="020B0604020202020204" pitchFamily="34" charset="0"/>
                <a:cs typeface="Arial" panose="020B0604020202020204" pitchFamily="34" charset="0"/>
              </a:rPr>
              <a:t>v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v </a:t>
            </a:r>
            <a:r>
              <a:rPr lang="en-US" baseline="30000" dirty="0">
                <a:latin typeface="Arial" panose="020B0604020202020204" pitchFamily="34" charset="0"/>
                <a:cs typeface="Arial" panose="020B0604020202020204" pitchFamily="34" charset="0"/>
              </a:rPr>
              <a:t>2</a:t>
            </a:r>
            <a:r>
              <a:rPr lang="en-US" i="1" baseline="-25000" dirty="0">
                <a:latin typeface="Arial" panose="020B0604020202020204" pitchFamily="34" charset="0"/>
                <a:cs typeface="Arial" panose="020B0604020202020204" pitchFamily="34" charset="0"/>
              </a:rPr>
              <a:t>x </a:t>
            </a:r>
            <a:r>
              <a:rPr lang="en-US" sz="8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v </a:t>
            </a:r>
            <a:r>
              <a:rPr lang="en-US" baseline="30000" dirty="0">
                <a:latin typeface="Arial" panose="020B0604020202020204" pitchFamily="34" charset="0"/>
                <a:cs typeface="Arial" panose="020B0604020202020204" pitchFamily="34" charset="0"/>
              </a:rPr>
              <a:t>2</a:t>
            </a:r>
            <a:r>
              <a:rPr lang="en-US" i="1" baseline="-25000" dirty="0">
                <a:latin typeface="Arial" panose="020B0604020202020204" pitchFamily="34" charset="0"/>
                <a:cs typeface="Arial" panose="020B0604020202020204" pitchFamily="34" charset="0"/>
              </a:rPr>
              <a:t>y </a:t>
            </a:r>
            <a:r>
              <a:rPr lang="en-US" sz="8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v </a:t>
            </a:r>
            <a:r>
              <a:rPr lang="en-US" baseline="30000" dirty="0">
                <a:latin typeface="Arial" panose="020B0604020202020204" pitchFamily="34" charset="0"/>
                <a:cs typeface="Arial" panose="020B0604020202020204" pitchFamily="34" charset="0"/>
              </a:rPr>
              <a:t>2</a:t>
            </a:r>
            <a:r>
              <a:rPr lang="en-US" i="1" baseline="-25000" dirty="0">
                <a:latin typeface="Arial" panose="020B0604020202020204" pitchFamily="34" charset="0"/>
                <a:cs typeface="Arial" panose="020B0604020202020204" pitchFamily="34" charset="0"/>
              </a:rPr>
              <a:t>z</a:t>
            </a:r>
            <a:r>
              <a:rPr lang="en-US" dirty="0">
                <a:latin typeface="Arial" panose="020B0604020202020204" pitchFamily="34" charset="0"/>
                <a:cs typeface="Arial" panose="020B0604020202020204" pitchFamily="34" charset="0"/>
              </a:rPr>
              <a:t>)</a:t>
            </a:r>
            <a:r>
              <a:rPr lang="en-US" baseline="30000" dirty="0">
                <a:latin typeface="Arial" panose="020B0604020202020204" pitchFamily="34" charset="0"/>
                <a:cs typeface="Arial" panose="020B0604020202020204" pitchFamily="34" charset="0"/>
              </a:rPr>
              <a:t>1/2</a:t>
            </a:r>
            <a:r>
              <a:rPr lang="en-US" sz="800" baseline="30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thickness d</a:t>
            </a:r>
            <a:r>
              <a:rPr lang="en-US" i="1" dirty="0">
                <a:latin typeface="Arial" panose="020B0604020202020204" pitchFamily="34" charset="0"/>
                <a:cs typeface="Arial" panose="020B0604020202020204" pitchFamily="34" charset="0"/>
              </a:rPr>
              <a:t>v</a:t>
            </a:r>
            <a:r>
              <a:rPr lang="en-US"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8359B03C-8668-4D42-A08F-87341B93FEF1}"/>
                  </a:ext>
                </a:extLst>
              </p:cNvPr>
              <p:cNvSpPr txBox="1"/>
              <p:nvPr/>
            </p:nvSpPr>
            <p:spPr>
              <a:xfrm>
                <a:off x="855872" y="1786163"/>
                <a:ext cx="3909890" cy="8172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𝑣</m:t>
                          </m:r>
                        </m:e>
                      </m:d>
                      <m:r>
                        <a:rPr lang="en-US" i="1">
                          <a:latin typeface="Cambria Math" panose="02040503050406030204" pitchFamily="18" charset="0"/>
                        </a:rPr>
                        <m:t>𝑑𝑣</m:t>
                      </m:r>
                      <m:r>
                        <a:rPr lang="en-US" i="1">
                          <a:latin typeface="Cambria Math" panose="02040503050406030204" pitchFamily="18" charset="0"/>
                        </a:rPr>
                        <m:t>=</m:t>
                      </m:r>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𝑣</m:t>
                      </m:r>
                      <m:r>
                        <a:rPr lang="en-US" i="1" baseline="3000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𝑑𝑣</m:t>
                      </m:r>
                      <m:sSup>
                        <m:sSupPr>
                          <m:ctrlPr>
                            <a:rPr lang="en-US" i="1" smtClean="0">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𝑘𝑇</m:t>
                                  </m:r>
                                </m:den>
                              </m:f>
                            </m:e>
                          </m:d>
                        </m:e>
                        <m:sup>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sup>
                      </m:sSup>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𝑒</m:t>
                          </m:r>
                        </m:e>
                        <m:sup>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𝑚𝑣</m:t>
                          </m:r>
                          <m:r>
                            <a:rPr lang="en-US" b="0" i="1" baseline="30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𝑘𝑇</m:t>
                          </m:r>
                        </m:sup>
                      </m:sSup>
                    </m:oMath>
                  </m:oMathPara>
                </a14:m>
                <a:endParaRPr lang="en-US" baseline="30000" dirty="0"/>
              </a:p>
              <a:p>
                <a:endParaRPr lang="en-US" dirty="0"/>
              </a:p>
            </p:txBody>
          </p:sp>
        </mc:Choice>
        <mc:Fallback xmlns="">
          <p:sp>
            <p:nvSpPr>
              <p:cNvPr id="33" name="TextBox 32">
                <a:extLst>
                  <a:ext uri="{FF2B5EF4-FFF2-40B4-BE49-F238E27FC236}">
                    <a16:creationId xmlns:a16="http://schemas.microsoft.com/office/drawing/2014/main" id="{8359B03C-8668-4D42-A08F-87341B93FEF1}"/>
                  </a:ext>
                </a:extLst>
              </p:cNvPr>
              <p:cNvSpPr txBox="1">
                <a:spLocks noRot="1" noChangeAspect="1" noMove="1" noResize="1" noEditPoints="1" noAdjustHandles="1" noChangeArrowheads="1" noChangeShapeType="1" noTextEdit="1"/>
              </p:cNvSpPr>
              <p:nvPr/>
            </p:nvSpPr>
            <p:spPr>
              <a:xfrm>
                <a:off x="855872" y="1786163"/>
                <a:ext cx="3909890" cy="8172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225F1FF-D60A-4275-81A4-FFBAF03B7E75}"/>
                  </a:ext>
                </a:extLst>
              </p:cNvPr>
              <p:cNvSpPr txBox="1"/>
              <p:nvPr/>
            </p:nvSpPr>
            <p:spPr>
              <a:xfrm>
                <a:off x="810959" y="2476218"/>
                <a:ext cx="3909890" cy="8172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𝑣</m:t>
                          </m:r>
                        </m:e>
                      </m:d>
                      <m:r>
                        <a:rPr lang="en-US" i="1">
                          <a:latin typeface="Cambria Math" panose="02040503050406030204" pitchFamily="18" charset="0"/>
                        </a:rPr>
                        <m:t>=</m:t>
                      </m:r>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𝜋</m:t>
                      </m:r>
                      <m:sSup>
                        <m:sSupPr>
                          <m:ctrlPr>
                            <a:rPr lang="en-US" i="1" smtClean="0">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𝑘𝑇</m:t>
                                  </m:r>
                                </m:den>
                              </m:f>
                            </m:e>
                          </m:d>
                        </m:e>
                        <m:sup>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sup>
                      </m:sSup>
                      <m:sSup>
                        <m:sSupPr>
                          <m:ctrlPr>
                            <a:rPr lang="en-US"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𝑣</m:t>
                          </m:r>
                          <m:r>
                            <a:rPr lang="en-US" i="1" baseline="30000">
                              <a:latin typeface="Cambria Math" panose="02040503050406030204" pitchFamily="18" charset="0"/>
                              <a:ea typeface="Cambria Math" panose="02040503050406030204" pitchFamily="18" charset="0"/>
                            </a:rPr>
                            <m:t>2</m:t>
                          </m:r>
                          <m:r>
                            <a:rPr lang="en-US" b="0" i="1" baseline="30000"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𝑒</m:t>
                          </m:r>
                        </m:e>
                        <m:sup>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𝑚𝑣</m:t>
                          </m:r>
                          <m:r>
                            <a:rPr lang="en-US" b="0" i="1" baseline="30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𝑘𝑇</m:t>
                          </m:r>
                        </m:sup>
                      </m:sSup>
                    </m:oMath>
                  </m:oMathPara>
                </a14:m>
                <a:endParaRPr lang="en-US" baseline="30000" dirty="0"/>
              </a:p>
              <a:p>
                <a:endParaRPr lang="en-US" dirty="0"/>
              </a:p>
            </p:txBody>
          </p:sp>
        </mc:Choice>
        <mc:Fallback xmlns="">
          <p:sp>
            <p:nvSpPr>
              <p:cNvPr id="34" name="TextBox 33">
                <a:extLst>
                  <a:ext uri="{FF2B5EF4-FFF2-40B4-BE49-F238E27FC236}">
                    <a16:creationId xmlns:a16="http://schemas.microsoft.com/office/drawing/2014/main" id="{A225F1FF-D60A-4275-81A4-FFBAF03B7E75}"/>
                  </a:ext>
                </a:extLst>
              </p:cNvPr>
              <p:cNvSpPr txBox="1">
                <a:spLocks noRot="1" noChangeAspect="1" noMove="1" noResize="1" noEditPoints="1" noAdjustHandles="1" noChangeArrowheads="1" noChangeShapeType="1" noTextEdit="1"/>
              </p:cNvSpPr>
              <p:nvPr/>
            </p:nvSpPr>
            <p:spPr>
              <a:xfrm>
                <a:off x="810959" y="2476218"/>
                <a:ext cx="3909890" cy="817275"/>
              </a:xfrm>
              <a:prstGeom prst="rect">
                <a:avLst/>
              </a:prstGeom>
              <a:blipFill>
                <a:blip r:embed="rId7"/>
                <a:stretch>
                  <a:fillRect/>
                </a:stretch>
              </a:blipFill>
            </p:spPr>
            <p:txBody>
              <a:bodyPr/>
              <a:lstStyle/>
              <a:p>
                <a:r>
                  <a:rPr lang="en-US">
                    <a:noFill/>
                  </a:rPr>
                  <a:t> </a:t>
                </a:r>
              </a:p>
            </p:txBody>
          </p:sp>
        </mc:Fallback>
      </mc:AlternateContent>
      <p:sp>
        <p:nvSpPr>
          <p:cNvPr id="35" name="Rectangle 34">
            <a:extLst>
              <a:ext uri="{FF2B5EF4-FFF2-40B4-BE49-F238E27FC236}">
                <a16:creationId xmlns:a16="http://schemas.microsoft.com/office/drawing/2014/main" id="{E23D2A07-EF7E-463E-AA95-1A7D4D929E67}"/>
              </a:ext>
            </a:extLst>
          </p:cNvPr>
          <p:cNvSpPr/>
          <p:nvPr/>
        </p:nvSpPr>
        <p:spPr>
          <a:xfrm>
            <a:off x="632543" y="3241342"/>
            <a:ext cx="7079471"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Because </a:t>
            </a:r>
            <a:r>
              <a:rPr lang="en-US" i="1" dirty="0">
                <a:latin typeface="Arial" panose="020B0604020202020204" pitchFamily="34" charset="0"/>
                <a:cs typeface="Arial" panose="020B0604020202020204" pitchFamily="34" charset="0"/>
              </a:rPr>
              <a:t>R </a:t>
            </a:r>
            <a:r>
              <a:rPr lang="en-US"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a:t>
            </a:r>
            <a:r>
              <a:rPr lang="en-US" baseline="-25000" dirty="0" err="1">
                <a:latin typeface="Arial" panose="020B0604020202020204" pitchFamily="34" charset="0"/>
                <a:cs typeface="Arial" panose="020B0604020202020204" pitchFamily="34" charset="0"/>
              </a:rPr>
              <a:t>A</a:t>
            </a:r>
            <a:r>
              <a:rPr lang="en-US" i="1" dirty="0" err="1">
                <a:latin typeface="Arial" panose="020B0604020202020204" pitchFamily="34" charset="0"/>
                <a:cs typeface="Arial" panose="020B0604020202020204" pitchFamily="34" charset="0"/>
              </a:rPr>
              <a:t>k</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k </a:t>
            </a:r>
            <a:r>
              <a:rPr lang="en-US"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mN</a:t>
            </a:r>
            <a:r>
              <a:rPr lang="en-US" baseline="-25000" dirty="0" err="1">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R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 it follows that</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BE5D923C-515C-4FCA-BE11-97C99526D8A8}"/>
                  </a:ext>
                </a:extLst>
              </p:cNvPr>
              <p:cNvSpPr txBox="1"/>
              <p:nvPr/>
            </p:nvSpPr>
            <p:spPr>
              <a:xfrm>
                <a:off x="785679" y="3767518"/>
                <a:ext cx="3909890" cy="86728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n>
                            <a:solidFill>
                              <a:schemeClr val="tx1"/>
                            </a:solidFill>
                          </a:ln>
                          <a:latin typeface="Cambria Math" panose="02040503050406030204" pitchFamily="18" charset="0"/>
                        </a:rPr>
                        <m:t>𝑓</m:t>
                      </m:r>
                      <m:d>
                        <m:dPr>
                          <m:ctrlPr>
                            <a:rPr lang="en-US" i="1">
                              <a:ln>
                                <a:solidFill>
                                  <a:schemeClr val="tx1"/>
                                </a:solidFill>
                              </a:ln>
                              <a:latin typeface="Cambria Math" panose="02040503050406030204" pitchFamily="18" charset="0"/>
                            </a:rPr>
                          </m:ctrlPr>
                        </m:dPr>
                        <m:e>
                          <m:r>
                            <a:rPr lang="en-US" i="1">
                              <a:ln>
                                <a:solidFill>
                                  <a:schemeClr val="tx1"/>
                                </a:solidFill>
                              </a:ln>
                              <a:latin typeface="Cambria Math" panose="02040503050406030204" pitchFamily="18" charset="0"/>
                            </a:rPr>
                            <m:t>𝑣</m:t>
                          </m:r>
                        </m:e>
                      </m:d>
                      <m:r>
                        <a:rPr lang="en-US" i="1">
                          <a:ln>
                            <a:solidFill>
                              <a:schemeClr val="tx1"/>
                            </a:solidFill>
                          </a:ln>
                          <a:latin typeface="Cambria Math" panose="02040503050406030204" pitchFamily="18" charset="0"/>
                        </a:rPr>
                        <m:t>=</m:t>
                      </m:r>
                      <m:r>
                        <a:rPr lang="en-US" i="1">
                          <a:ln>
                            <a:solidFill>
                              <a:schemeClr val="tx1"/>
                            </a:solidFill>
                          </a:ln>
                          <a:latin typeface="Cambria Math" panose="02040503050406030204" pitchFamily="18" charset="0"/>
                        </a:rPr>
                        <m:t>4</m:t>
                      </m:r>
                      <m:r>
                        <a:rPr lang="en-US" i="1">
                          <a:ln>
                            <a:solidFill>
                              <a:schemeClr val="tx1"/>
                            </a:solidFill>
                          </a:ln>
                          <a:latin typeface="Cambria Math" panose="02040503050406030204" pitchFamily="18" charset="0"/>
                          <a:ea typeface="Cambria Math" panose="02040503050406030204" pitchFamily="18" charset="0"/>
                        </a:rPr>
                        <m:t>𝜋</m:t>
                      </m:r>
                      <m:sSup>
                        <m:sSupPr>
                          <m:ctrlPr>
                            <a:rPr lang="en-US" i="1" smtClean="0">
                              <a:ln>
                                <a:solidFill>
                                  <a:schemeClr val="tx1"/>
                                </a:solidFill>
                              </a:ln>
                              <a:latin typeface="Cambria Math" panose="02040503050406030204" pitchFamily="18" charset="0"/>
                              <a:ea typeface="Cambria Math" panose="02040503050406030204" pitchFamily="18" charset="0"/>
                            </a:rPr>
                          </m:ctrlPr>
                        </m:sSupPr>
                        <m:e>
                          <m:d>
                            <m:dPr>
                              <m:ctrlPr>
                                <a:rPr lang="en-US" i="1" smtClean="0">
                                  <a:ln>
                                    <a:solidFill>
                                      <a:schemeClr val="tx1"/>
                                    </a:solidFill>
                                  </a:ln>
                                  <a:latin typeface="Cambria Math" panose="02040503050406030204" pitchFamily="18" charset="0"/>
                                  <a:ea typeface="Cambria Math" panose="02040503050406030204" pitchFamily="18" charset="0"/>
                                </a:rPr>
                              </m:ctrlPr>
                            </m:dPr>
                            <m:e>
                              <m:f>
                                <m:fPr>
                                  <m:ctrlPr>
                                    <a:rPr lang="en-US" i="1" smtClean="0">
                                      <a:ln>
                                        <a:solidFill>
                                          <a:schemeClr val="tx1"/>
                                        </a:solidFill>
                                      </a:ln>
                                      <a:latin typeface="Cambria Math" panose="02040503050406030204" pitchFamily="18" charset="0"/>
                                      <a:ea typeface="Cambria Math" panose="02040503050406030204" pitchFamily="18" charset="0"/>
                                    </a:rPr>
                                  </m:ctrlPr>
                                </m:fPr>
                                <m:num>
                                  <m:r>
                                    <a:rPr lang="en-US" b="0" i="1" smtClean="0">
                                      <a:ln>
                                        <a:solidFill>
                                          <a:schemeClr val="tx1"/>
                                        </a:solidFill>
                                      </a:ln>
                                      <a:latin typeface="Cambria Math" panose="02040503050406030204" pitchFamily="18" charset="0"/>
                                      <a:ea typeface="Cambria Math" panose="02040503050406030204" pitchFamily="18" charset="0"/>
                                    </a:rPr>
                                    <m:t>𝑀</m:t>
                                  </m:r>
                                </m:num>
                                <m:den>
                                  <m:r>
                                    <a:rPr lang="en-US" b="0" i="1" smtClean="0">
                                      <a:ln>
                                        <a:solidFill>
                                          <a:schemeClr val="tx1"/>
                                        </a:solidFill>
                                      </a:ln>
                                      <a:latin typeface="Cambria Math" panose="02040503050406030204" pitchFamily="18" charset="0"/>
                                      <a:ea typeface="Cambria Math" panose="02040503050406030204" pitchFamily="18" charset="0"/>
                                    </a:rPr>
                                    <m:t>2</m:t>
                                  </m:r>
                                  <m:r>
                                    <a:rPr lang="en-US" b="0" i="1" smtClean="0">
                                      <a:ln>
                                        <a:solidFill>
                                          <a:schemeClr val="tx1"/>
                                        </a:solidFill>
                                      </a:ln>
                                      <a:latin typeface="Cambria Math" panose="02040503050406030204" pitchFamily="18" charset="0"/>
                                      <a:ea typeface="Cambria Math" panose="02040503050406030204" pitchFamily="18" charset="0"/>
                                    </a:rPr>
                                    <m:t>𝜋</m:t>
                                  </m:r>
                                  <m:r>
                                    <a:rPr lang="en-US" b="0" i="1" smtClean="0">
                                      <a:ln>
                                        <a:solidFill>
                                          <a:schemeClr val="tx1"/>
                                        </a:solidFill>
                                      </a:ln>
                                      <a:latin typeface="Cambria Math" panose="02040503050406030204" pitchFamily="18" charset="0"/>
                                      <a:ea typeface="Cambria Math" panose="02040503050406030204" pitchFamily="18" charset="0"/>
                                    </a:rPr>
                                    <m:t>𝑅𝑇</m:t>
                                  </m:r>
                                </m:den>
                              </m:f>
                            </m:e>
                          </m:d>
                        </m:e>
                        <m:sup>
                          <m:r>
                            <a:rPr lang="en-US" b="0" i="1" smtClean="0">
                              <a:ln>
                                <a:solidFill>
                                  <a:schemeClr val="tx1"/>
                                </a:solidFill>
                              </a:ln>
                              <a:latin typeface="Cambria Math" panose="02040503050406030204" pitchFamily="18" charset="0"/>
                              <a:ea typeface="Cambria Math" panose="02040503050406030204" pitchFamily="18" charset="0"/>
                            </a:rPr>
                            <m:t>3</m:t>
                          </m:r>
                          <m:r>
                            <a:rPr lang="en-US" b="0" i="1" smtClean="0">
                              <a:ln>
                                <a:solidFill>
                                  <a:schemeClr val="tx1"/>
                                </a:solidFill>
                              </a:ln>
                              <a:latin typeface="Cambria Math" panose="02040503050406030204" pitchFamily="18" charset="0"/>
                              <a:ea typeface="Cambria Math" panose="02040503050406030204" pitchFamily="18" charset="0"/>
                            </a:rPr>
                            <m:t>/</m:t>
                          </m:r>
                          <m:r>
                            <a:rPr lang="en-US" b="0" i="1" smtClean="0">
                              <a:ln>
                                <a:solidFill>
                                  <a:schemeClr val="tx1"/>
                                </a:solidFill>
                              </a:ln>
                              <a:latin typeface="Cambria Math" panose="02040503050406030204" pitchFamily="18" charset="0"/>
                              <a:ea typeface="Cambria Math" panose="02040503050406030204" pitchFamily="18" charset="0"/>
                            </a:rPr>
                            <m:t>2</m:t>
                          </m:r>
                        </m:sup>
                      </m:sSup>
                      <m:sSup>
                        <m:sSupPr>
                          <m:ctrlPr>
                            <a:rPr lang="en-US" i="1" smtClean="0">
                              <a:ln>
                                <a:solidFill>
                                  <a:schemeClr val="tx1"/>
                                </a:solidFill>
                              </a:ln>
                              <a:latin typeface="Cambria Math" panose="02040503050406030204" pitchFamily="18" charset="0"/>
                              <a:ea typeface="Cambria Math" panose="02040503050406030204" pitchFamily="18" charset="0"/>
                            </a:rPr>
                          </m:ctrlPr>
                        </m:sSupPr>
                        <m:e>
                          <m:r>
                            <a:rPr lang="en-US" i="1">
                              <a:ln>
                                <a:solidFill>
                                  <a:schemeClr val="tx1"/>
                                </a:solidFill>
                              </a:ln>
                              <a:latin typeface="Cambria Math" panose="02040503050406030204" pitchFamily="18" charset="0"/>
                              <a:ea typeface="Cambria Math" panose="02040503050406030204" pitchFamily="18" charset="0"/>
                            </a:rPr>
                            <m:t>𝑣</m:t>
                          </m:r>
                          <m:r>
                            <a:rPr lang="en-US" i="1" baseline="30000">
                              <a:ln>
                                <a:solidFill>
                                  <a:schemeClr val="tx1"/>
                                </a:solidFill>
                              </a:ln>
                              <a:latin typeface="Cambria Math" panose="02040503050406030204" pitchFamily="18" charset="0"/>
                              <a:ea typeface="Cambria Math" panose="02040503050406030204" pitchFamily="18" charset="0"/>
                            </a:rPr>
                            <m:t>2</m:t>
                          </m:r>
                          <m:r>
                            <a:rPr lang="en-US" b="0" i="1" baseline="30000" smtClean="0">
                              <a:ln>
                                <a:solidFill>
                                  <a:schemeClr val="tx1"/>
                                </a:solidFill>
                              </a:ln>
                              <a:latin typeface="Cambria Math" panose="02040503050406030204" pitchFamily="18" charset="0"/>
                              <a:ea typeface="Cambria Math" panose="02040503050406030204" pitchFamily="18" charset="0"/>
                            </a:rPr>
                            <m:t> </m:t>
                          </m:r>
                          <m:r>
                            <a:rPr lang="en-US" i="1" smtClean="0">
                              <a:ln>
                                <a:solidFill>
                                  <a:schemeClr val="tx1"/>
                                </a:solidFill>
                              </a:ln>
                              <a:latin typeface="Cambria Math" panose="02040503050406030204" pitchFamily="18" charset="0"/>
                              <a:ea typeface="Cambria Math" panose="02040503050406030204" pitchFamily="18" charset="0"/>
                            </a:rPr>
                            <m:t>𝑒</m:t>
                          </m:r>
                        </m:e>
                        <m:sup>
                          <m:r>
                            <a:rPr lang="en-US" i="1" smtClean="0">
                              <a:ln>
                                <a:solidFill>
                                  <a:schemeClr val="tx1"/>
                                </a:solidFill>
                              </a:ln>
                              <a:latin typeface="Cambria Math" panose="02040503050406030204" pitchFamily="18" charset="0"/>
                              <a:ea typeface="Cambria Math" panose="02040503050406030204" pitchFamily="18" charset="0"/>
                            </a:rPr>
                            <m:t>−</m:t>
                          </m:r>
                          <m:r>
                            <a:rPr lang="en-US" b="0" i="1" smtClean="0">
                              <a:ln>
                                <a:solidFill>
                                  <a:schemeClr val="tx1"/>
                                </a:solidFill>
                              </a:ln>
                              <a:latin typeface="Cambria Math" panose="02040503050406030204" pitchFamily="18" charset="0"/>
                              <a:ea typeface="Cambria Math" panose="02040503050406030204" pitchFamily="18" charset="0"/>
                            </a:rPr>
                            <m:t>𝑀𝑣</m:t>
                          </m:r>
                          <m:r>
                            <a:rPr lang="en-US" b="0" i="1" baseline="30000" smtClean="0">
                              <a:ln>
                                <a:solidFill>
                                  <a:schemeClr val="tx1"/>
                                </a:solidFill>
                              </a:ln>
                              <a:latin typeface="Cambria Math" panose="02040503050406030204" pitchFamily="18" charset="0"/>
                              <a:ea typeface="Cambria Math" panose="02040503050406030204" pitchFamily="18" charset="0"/>
                            </a:rPr>
                            <m:t>2</m:t>
                          </m:r>
                          <m:r>
                            <a:rPr lang="en-US" b="0" i="1" smtClean="0">
                              <a:ln>
                                <a:solidFill>
                                  <a:schemeClr val="tx1"/>
                                </a:solidFill>
                              </a:ln>
                              <a:latin typeface="Cambria Math" panose="02040503050406030204" pitchFamily="18" charset="0"/>
                              <a:ea typeface="Cambria Math" panose="02040503050406030204" pitchFamily="18" charset="0"/>
                            </a:rPr>
                            <m:t>/</m:t>
                          </m:r>
                          <m:r>
                            <a:rPr lang="en-US" b="0" i="1" smtClean="0">
                              <a:ln>
                                <a:solidFill>
                                  <a:schemeClr val="tx1"/>
                                </a:solidFill>
                              </a:ln>
                              <a:latin typeface="Cambria Math" panose="02040503050406030204" pitchFamily="18" charset="0"/>
                              <a:ea typeface="Cambria Math" panose="02040503050406030204" pitchFamily="18" charset="0"/>
                            </a:rPr>
                            <m:t>𝑅𝑇</m:t>
                          </m:r>
                        </m:sup>
                      </m:sSup>
                    </m:oMath>
                  </m:oMathPara>
                </a14:m>
                <a:endParaRPr lang="en-US" baseline="30000" dirty="0">
                  <a:ln>
                    <a:solidFill>
                      <a:schemeClr val="tx1"/>
                    </a:solidFill>
                  </a:ln>
                </a:endParaRPr>
              </a:p>
              <a:p>
                <a:endParaRPr lang="en-US" dirty="0">
                  <a:ln>
                    <a:solidFill>
                      <a:schemeClr val="tx1"/>
                    </a:solidFill>
                  </a:ln>
                </a:endParaRPr>
              </a:p>
            </p:txBody>
          </p:sp>
        </mc:Choice>
        <mc:Fallback xmlns="">
          <p:sp>
            <p:nvSpPr>
              <p:cNvPr id="36" name="TextBox 35">
                <a:extLst>
                  <a:ext uri="{FF2B5EF4-FFF2-40B4-BE49-F238E27FC236}">
                    <a16:creationId xmlns:a16="http://schemas.microsoft.com/office/drawing/2014/main" id="{BE5D923C-515C-4FCA-BE11-97C99526D8A8}"/>
                  </a:ext>
                </a:extLst>
              </p:cNvPr>
              <p:cNvSpPr txBox="1">
                <a:spLocks noRot="1" noChangeAspect="1" noMove="1" noResize="1" noEditPoints="1" noAdjustHandles="1" noChangeArrowheads="1" noChangeShapeType="1" noTextEdit="1"/>
              </p:cNvSpPr>
              <p:nvPr/>
            </p:nvSpPr>
            <p:spPr>
              <a:xfrm>
                <a:off x="785679" y="3767518"/>
                <a:ext cx="3909890" cy="867289"/>
              </a:xfrm>
              <a:prstGeom prst="rect">
                <a:avLst/>
              </a:prstGeom>
              <a:blipFill>
                <a:blip r:embed="rId8"/>
                <a:stretch>
                  <a:fillRect/>
                </a:stretch>
              </a:blipFill>
            </p:spPr>
            <p:txBody>
              <a:bodyPr/>
              <a:lstStyle/>
              <a:p>
                <a:r>
                  <a:rPr lang="en-US">
                    <a:noFill/>
                  </a:rPr>
                  <a:t> </a:t>
                </a:r>
              </a:p>
            </p:txBody>
          </p:sp>
        </mc:Fallback>
      </mc:AlternateContent>
      <p:sp>
        <p:nvSpPr>
          <p:cNvPr id="37" name="Rectangle 36">
            <a:extLst>
              <a:ext uri="{FF2B5EF4-FFF2-40B4-BE49-F238E27FC236}">
                <a16:creationId xmlns:a16="http://schemas.microsoft.com/office/drawing/2014/main" id="{CD360D74-17F7-4E7F-9756-11B2AAB44629}"/>
              </a:ext>
            </a:extLst>
          </p:cNvPr>
          <p:cNvSpPr/>
          <p:nvPr/>
        </p:nvSpPr>
        <p:spPr>
          <a:xfrm>
            <a:off x="511169" y="4639940"/>
            <a:ext cx="8392821" cy="1200329"/>
          </a:xfrm>
          <a:prstGeom prst="rect">
            <a:avLst/>
          </a:prstGeom>
        </p:spPr>
        <p:txBody>
          <a:bodyPr wrap="square">
            <a:spAutoFit/>
          </a:bodyPr>
          <a:lstStyle/>
          <a:p>
            <a:r>
              <a:rPr lang="en-US" dirty="0">
                <a:latin typeface="MinionPro-Regular"/>
              </a:rPr>
              <a:t>The function </a:t>
            </a:r>
            <a:r>
              <a:rPr lang="en-US" i="1" dirty="0">
                <a:latin typeface="MinionPro-It"/>
              </a:rPr>
              <a:t>f </a:t>
            </a:r>
            <a:r>
              <a:rPr lang="en-US" dirty="0">
                <a:latin typeface="MinionPro-Regular"/>
              </a:rPr>
              <a:t>(</a:t>
            </a:r>
            <a:r>
              <a:rPr lang="en-US" i="1" dirty="0">
                <a:latin typeface="SabonLTStd-Italic"/>
              </a:rPr>
              <a:t>v</a:t>
            </a:r>
            <a:r>
              <a:rPr lang="en-US" dirty="0">
                <a:latin typeface="MinionPro-Regular"/>
              </a:rPr>
              <a:t>) is called the </a:t>
            </a:r>
            <a:r>
              <a:rPr lang="en-US" b="1" dirty="0">
                <a:latin typeface="MinionPro-Semibold"/>
              </a:rPr>
              <a:t>Maxwell–Boltzmann distribution of speeds</a:t>
            </a:r>
            <a:r>
              <a:rPr lang="en-US" dirty="0">
                <a:latin typeface="MinionPro-Regular"/>
              </a:rPr>
              <a:t>.  </a:t>
            </a:r>
          </a:p>
          <a:p>
            <a:endParaRPr lang="en-US" dirty="0">
              <a:latin typeface="MinionPro-Regular"/>
            </a:endParaRPr>
          </a:p>
          <a:p>
            <a:r>
              <a:rPr lang="en-US" dirty="0">
                <a:latin typeface="MinionPro-Regular"/>
              </a:rPr>
              <a:t>Note that, in common with other distribution functions, </a:t>
            </a:r>
            <a:r>
              <a:rPr lang="en-US" i="1" dirty="0">
                <a:latin typeface="MinionPro-It"/>
              </a:rPr>
              <a:t>f </a:t>
            </a:r>
            <a:r>
              <a:rPr lang="en-US" dirty="0">
                <a:latin typeface="MinionPro-Regular"/>
              </a:rPr>
              <a:t>(</a:t>
            </a:r>
            <a:r>
              <a:rPr lang="en-US" i="1" dirty="0">
                <a:latin typeface="SabonLTStd-Italic"/>
              </a:rPr>
              <a:t>v</a:t>
            </a:r>
            <a:r>
              <a:rPr lang="en-US" dirty="0">
                <a:latin typeface="MinionPro-Regular"/>
              </a:rPr>
              <a:t>) acquires physical significance only after it is multiplied by the range of speeds of interest.</a:t>
            </a:r>
            <a:endParaRPr lang="en-US" dirty="0"/>
          </a:p>
        </p:txBody>
      </p:sp>
    </p:spTree>
    <p:extLst>
      <p:ext uri="{BB962C8B-B14F-4D97-AF65-F5344CB8AC3E}">
        <p14:creationId xmlns:p14="http://schemas.microsoft.com/office/powerpoint/2010/main" val="69531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3" grpId="0"/>
      <p:bldP spid="34" grpId="0"/>
      <p:bldP spid="35" grpId="0"/>
      <p:bldP spid="36" grpId="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887CFFE-2B49-4E89-9725-BA9A2C0B90C2}"/>
              </a:ext>
            </a:extLst>
          </p:cNvPr>
          <p:cNvGrpSpPr/>
          <p:nvPr/>
        </p:nvGrpSpPr>
        <p:grpSpPr>
          <a:xfrm>
            <a:off x="3027630" y="273697"/>
            <a:ext cx="5072575" cy="3071243"/>
            <a:chOff x="-16930" y="0"/>
            <a:chExt cx="2995083" cy="1833018"/>
          </a:xfrm>
        </p:grpSpPr>
        <p:sp>
          <p:nvSpPr>
            <p:cNvPr id="3" name="Shape 4619">
              <a:extLst>
                <a:ext uri="{FF2B5EF4-FFF2-40B4-BE49-F238E27FC236}">
                  <a16:creationId xmlns:a16="http://schemas.microsoft.com/office/drawing/2014/main" id="{8797FABD-323E-4382-825D-69341B63430F}"/>
                </a:ext>
              </a:extLst>
            </p:cNvPr>
            <p:cNvSpPr/>
            <p:nvPr/>
          </p:nvSpPr>
          <p:spPr>
            <a:xfrm>
              <a:off x="127213" y="32283"/>
              <a:ext cx="2595816" cy="1617091"/>
            </a:xfrm>
            <a:custGeom>
              <a:avLst/>
              <a:gdLst/>
              <a:ahLst/>
              <a:cxnLst/>
              <a:rect l="0" t="0" r="0" b="0"/>
              <a:pathLst>
                <a:path w="2595816" h="1617091">
                  <a:moveTo>
                    <a:pt x="0" y="1611922"/>
                  </a:moveTo>
                  <a:lnTo>
                    <a:pt x="2388" y="1611922"/>
                  </a:lnTo>
                  <a:lnTo>
                    <a:pt x="3365" y="1611439"/>
                  </a:lnTo>
                  <a:lnTo>
                    <a:pt x="4331" y="1611439"/>
                  </a:lnTo>
                  <a:lnTo>
                    <a:pt x="4826" y="1610969"/>
                  </a:lnTo>
                  <a:lnTo>
                    <a:pt x="5779" y="1610969"/>
                  </a:lnTo>
                  <a:lnTo>
                    <a:pt x="6718" y="1610487"/>
                  </a:lnTo>
                  <a:lnTo>
                    <a:pt x="7214" y="1609992"/>
                  </a:lnTo>
                  <a:lnTo>
                    <a:pt x="8166" y="1609992"/>
                  </a:lnTo>
                  <a:lnTo>
                    <a:pt x="9144" y="1609509"/>
                  </a:lnTo>
                  <a:lnTo>
                    <a:pt x="9639" y="1609039"/>
                  </a:lnTo>
                  <a:lnTo>
                    <a:pt x="10592" y="1608556"/>
                  </a:lnTo>
                  <a:lnTo>
                    <a:pt x="11544" y="1608061"/>
                  </a:lnTo>
                  <a:lnTo>
                    <a:pt x="12992" y="1606613"/>
                  </a:lnTo>
                  <a:lnTo>
                    <a:pt x="13957" y="1606131"/>
                  </a:lnTo>
                  <a:lnTo>
                    <a:pt x="14440" y="1605178"/>
                  </a:lnTo>
                  <a:lnTo>
                    <a:pt x="16370" y="1603730"/>
                  </a:lnTo>
                  <a:lnTo>
                    <a:pt x="16853" y="1602753"/>
                  </a:lnTo>
                  <a:cubicBezTo>
                    <a:pt x="23698" y="1595399"/>
                    <a:pt x="29616" y="1584960"/>
                    <a:pt x="33693" y="1575791"/>
                  </a:cubicBezTo>
                  <a:lnTo>
                    <a:pt x="35141" y="1572412"/>
                  </a:lnTo>
                  <a:lnTo>
                    <a:pt x="38519" y="1564703"/>
                  </a:lnTo>
                  <a:lnTo>
                    <a:pt x="39002" y="1562773"/>
                  </a:lnTo>
                  <a:lnTo>
                    <a:pt x="39954" y="1560868"/>
                  </a:lnTo>
                  <a:cubicBezTo>
                    <a:pt x="51486" y="1530680"/>
                    <a:pt x="61227" y="1497317"/>
                    <a:pt x="68377" y="1465935"/>
                  </a:cubicBezTo>
                  <a:lnTo>
                    <a:pt x="71742" y="1451025"/>
                  </a:lnTo>
                  <a:lnTo>
                    <a:pt x="78969" y="1420190"/>
                  </a:lnTo>
                  <a:cubicBezTo>
                    <a:pt x="99847" y="1318463"/>
                    <a:pt x="116611" y="1216889"/>
                    <a:pt x="132410" y="1114272"/>
                  </a:cubicBezTo>
                  <a:lnTo>
                    <a:pt x="157924" y="938911"/>
                  </a:lnTo>
                  <a:lnTo>
                    <a:pt x="208483" y="589166"/>
                  </a:lnTo>
                  <a:lnTo>
                    <a:pt x="209448" y="583387"/>
                  </a:lnTo>
                  <a:lnTo>
                    <a:pt x="210414" y="578091"/>
                  </a:lnTo>
                  <a:cubicBezTo>
                    <a:pt x="225933" y="512927"/>
                    <a:pt x="275260" y="56349"/>
                    <a:pt x="356311" y="2883"/>
                  </a:cubicBezTo>
                  <a:lnTo>
                    <a:pt x="356794" y="2412"/>
                  </a:lnTo>
                  <a:lnTo>
                    <a:pt x="357759" y="1930"/>
                  </a:lnTo>
                  <a:lnTo>
                    <a:pt x="358724" y="1930"/>
                  </a:lnTo>
                  <a:lnTo>
                    <a:pt x="359702" y="1447"/>
                  </a:lnTo>
                  <a:lnTo>
                    <a:pt x="360655" y="965"/>
                  </a:lnTo>
                  <a:lnTo>
                    <a:pt x="361137" y="965"/>
                  </a:lnTo>
                  <a:lnTo>
                    <a:pt x="362090" y="495"/>
                  </a:lnTo>
                  <a:lnTo>
                    <a:pt x="364020" y="495"/>
                  </a:lnTo>
                  <a:lnTo>
                    <a:pt x="364973" y="0"/>
                  </a:lnTo>
                  <a:lnTo>
                    <a:pt x="369786" y="0"/>
                  </a:lnTo>
                  <a:lnTo>
                    <a:pt x="370764" y="495"/>
                  </a:lnTo>
                  <a:lnTo>
                    <a:pt x="372694" y="495"/>
                  </a:lnTo>
                  <a:lnTo>
                    <a:pt x="373659" y="965"/>
                  </a:lnTo>
                  <a:lnTo>
                    <a:pt x="374129" y="965"/>
                  </a:lnTo>
                  <a:lnTo>
                    <a:pt x="375082" y="1447"/>
                  </a:lnTo>
                  <a:lnTo>
                    <a:pt x="376047" y="1930"/>
                  </a:lnTo>
                  <a:lnTo>
                    <a:pt x="377012" y="2412"/>
                  </a:lnTo>
                  <a:lnTo>
                    <a:pt x="377495" y="2412"/>
                  </a:lnTo>
                  <a:lnTo>
                    <a:pt x="378473" y="2883"/>
                  </a:lnTo>
                  <a:lnTo>
                    <a:pt x="379425" y="3378"/>
                  </a:lnTo>
                  <a:lnTo>
                    <a:pt x="380378" y="3860"/>
                  </a:lnTo>
                  <a:lnTo>
                    <a:pt x="380873" y="4343"/>
                  </a:lnTo>
                  <a:lnTo>
                    <a:pt x="381838" y="5296"/>
                  </a:lnTo>
                  <a:lnTo>
                    <a:pt x="383743" y="6261"/>
                  </a:lnTo>
                  <a:lnTo>
                    <a:pt x="384238" y="6756"/>
                  </a:lnTo>
                  <a:lnTo>
                    <a:pt x="385204" y="7709"/>
                  </a:lnTo>
                  <a:lnTo>
                    <a:pt x="387134" y="9156"/>
                  </a:lnTo>
                  <a:cubicBezTo>
                    <a:pt x="418224" y="39738"/>
                    <a:pt x="438112" y="111328"/>
                    <a:pt x="450685" y="148386"/>
                  </a:cubicBezTo>
                  <a:lnTo>
                    <a:pt x="451650" y="150787"/>
                  </a:lnTo>
                  <a:lnTo>
                    <a:pt x="453111" y="156083"/>
                  </a:lnTo>
                  <a:lnTo>
                    <a:pt x="455994" y="167170"/>
                  </a:lnTo>
                  <a:lnTo>
                    <a:pt x="462712" y="189319"/>
                  </a:lnTo>
                  <a:cubicBezTo>
                    <a:pt x="550443" y="520852"/>
                    <a:pt x="598068" y="862508"/>
                    <a:pt x="699630" y="1190396"/>
                  </a:cubicBezTo>
                  <a:lnTo>
                    <a:pt x="712635" y="1229410"/>
                  </a:lnTo>
                  <a:lnTo>
                    <a:pt x="713118" y="1231823"/>
                  </a:lnTo>
                  <a:cubicBezTo>
                    <a:pt x="742620" y="1316888"/>
                    <a:pt x="778535" y="1410030"/>
                    <a:pt x="833958" y="1481861"/>
                  </a:cubicBezTo>
                  <a:lnTo>
                    <a:pt x="847446" y="1498702"/>
                  </a:lnTo>
                  <a:lnTo>
                    <a:pt x="848424" y="1499653"/>
                  </a:lnTo>
                  <a:lnTo>
                    <a:pt x="848906" y="1500644"/>
                  </a:lnTo>
                  <a:lnTo>
                    <a:pt x="850811" y="1502080"/>
                  </a:lnTo>
                  <a:lnTo>
                    <a:pt x="853707" y="1505941"/>
                  </a:lnTo>
                  <a:lnTo>
                    <a:pt x="859968" y="1512671"/>
                  </a:lnTo>
                  <a:cubicBezTo>
                    <a:pt x="958075" y="1617091"/>
                    <a:pt x="1102525" y="1607121"/>
                    <a:pt x="1234097" y="1611439"/>
                  </a:cubicBezTo>
                  <a:lnTo>
                    <a:pt x="1247089" y="1611439"/>
                  </a:lnTo>
                  <a:cubicBezTo>
                    <a:pt x="1255916" y="1611439"/>
                    <a:pt x="1264755" y="1611439"/>
                    <a:pt x="1273581" y="1611439"/>
                  </a:cubicBezTo>
                  <a:lnTo>
                    <a:pt x="1298156" y="1611439"/>
                  </a:lnTo>
                  <a:lnTo>
                    <a:pt x="1299108" y="1611922"/>
                  </a:lnTo>
                  <a:lnTo>
                    <a:pt x="1316431" y="1611922"/>
                  </a:lnTo>
                  <a:cubicBezTo>
                    <a:pt x="1336967" y="1611922"/>
                    <a:pt x="1357516" y="1611922"/>
                    <a:pt x="1378052" y="1611922"/>
                  </a:cubicBezTo>
                  <a:lnTo>
                    <a:pt x="1383856" y="1611922"/>
                  </a:lnTo>
                  <a:cubicBezTo>
                    <a:pt x="1426553" y="1611922"/>
                    <a:pt x="1469238" y="1611922"/>
                    <a:pt x="1511935" y="1611922"/>
                  </a:cubicBezTo>
                  <a:lnTo>
                    <a:pt x="1519644" y="1611922"/>
                  </a:lnTo>
                  <a:cubicBezTo>
                    <a:pt x="1878051" y="1611922"/>
                    <a:pt x="2236445" y="1611922"/>
                    <a:pt x="2594851" y="1611922"/>
                  </a:cubicBezTo>
                  <a:lnTo>
                    <a:pt x="2595816" y="1611922"/>
                  </a:lnTo>
                </a:path>
              </a:pathLst>
            </a:custGeom>
            <a:ln w="6261" cap="sq">
              <a:miter lim="100000"/>
            </a:ln>
          </p:spPr>
          <p:style>
            <a:lnRef idx="1">
              <a:srgbClr val="452F74"/>
            </a:lnRef>
            <a:fillRef idx="0">
              <a:srgbClr val="000000">
                <a:alpha val="0"/>
              </a:srgbClr>
            </a:fillRef>
            <a:effectRef idx="0">
              <a:scrgbClr r="0" g="0" b="0"/>
            </a:effectRef>
            <a:fontRef idx="none"/>
          </p:style>
          <p:txBody>
            <a:bodyPr/>
            <a:lstStyle/>
            <a:p>
              <a:endParaRPr lang="en-US"/>
            </a:p>
          </p:txBody>
        </p:sp>
        <p:sp>
          <p:nvSpPr>
            <p:cNvPr id="4" name="Shape 4620">
              <a:extLst>
                <a:ext uri="{FF2B5EF4-FFF2-40B4-BE49-F238E27FC236}">
                  <a16:creationId xmlns:a16="http://schemas.microsoft.com/office/drawing/2014/main" id="{6FA74B74-6A85-4BEF-AE8D-93E89C98549A}"/>
                </a:ext>
              </a:extLst>
            </p:cNvPr>
            <p:cNvSpPr/>
            <p:nvPr/>
          </p:nvSpPr>
          <p:spPr>
            <a:xfrm>
              <a:off x="127213" y="761161"/>
              <a:ext cx="2595816" cy="883425"/>
            </a:xfrm>
            <a:custGeom>
              <a:avLst/>
              <a:gdLst/>
              <a:ahLst/>
              <a:cxnLst/>
              <a:rect l="0" t="0" r="0" b="0"/>
              <a:pathLst>
                <a:path w="2595816" h="883425">
                  <a:moveTo>
                    <a:pt x="0" y="883044"/>
                  </a:moveTo>
                  <a:lnTo>
                    <a:pt x="5779" y="883044"/>
                  </a:lnTo>
                  <a:lnTo>
                    <a:pt x="6718" y="882561"/>
                  </a:lnTo>
                  <a:lnTo>
                    <a:pt x="11544" y="882561"/>
                  </a:lnTo>
                  <a:lnTo>
                    <a:pt x="12992" y="882091"/>
                  </a:lnTo>
                  <a:lnTo>
                    <a:pt x="14440" y="882091"/>
                  </a:lnTo>
                  <a:lnTo>
                    <a:pt x="16370" y="881609"/>
                  </a:lnTo>
                  <a:lnTo>
                    <a:pt x="17818" y="881609"/>
                  </a:lnTo>
                  <a:lnTo>
                    <a:pt x="19253" y="881114"/>
                  </a:lnTo>
                  <a:lnTo>
                    <a:pt x="20218" y="881114"/>
                  </a:lnTo>
                  <a:lnTo>
                    <a:pt x="20701" y="880631"/>
                  </a:lnTo>
                  <a:lnTo>
                    <a:pt x="22619" y="880161"/>
                  </a:lnTo>
                  <a:lnTo>
                    <a:pt x="25514" y="879678"/>
                  </a:lnTo>
                  <a:lnTo>
                    <a:pt x="26479" y="879183"/>
                  </a:lnTo>
                  <a:lnTo>
                    <a:pt x="27432" y="879183"/>
                  </a:lnTo>
                  <a:lnTo>
                    <a:pt x="28880" y="878701"/>
                  </a:lnTo>
                  <a:lnTo>
                    <a:pt x="32258" y="877735"/>
                  </a:lnTo>
                  <a:lnTo>
                    <a:pt x="32741" y="877253"/>
                  </a:lnTo>
                  <a:lnTo>
                    <a:pt x="33693" y="877253"/>
                  </a:lnTo>
                  <a:lnTo>
                    <a:pt x="35141" y="876300"/>
                  </a:lnTo>
                  <a:lnTo>
                    <a:pt x="38519" y="875323"/>
                  </a:lnTo>
                  <a:lnTo>
                    <a:pt x="39002" y="874852"/>
                  </a:lnTo>
                  <a:cubicBezTo>
                    <a:pt x="88379" y="854685"/>
                    <a:pt x="130175" y="798868"/>
                    <a:pt x="157924" y="757301"/>
                  </a:cubicBezTo>
                  <a:lnTo>
                    <a:pt x="158890" y="755866"/>
                  </a:lnTo>
                  <a:lnTo>
                    <a:pt x="159385" y="754914"/>
                  </a:lnTo>
                  <a:lnTo>
                    <a:pt x="161303" y="752501"/>
                  </a:lnTo>
                  <a:lnTo>
                    <a:pt x="164173" y="747675"/>
                  </a:lnTo>
                  <a:cubicBezTo>
                    <a:pt x="293281" y="544627"/>
                    <a:pt x="362890" y="306921"/>
                    <a:pt x="504622" y="111760"/>
                  </a:cubicBezTo>
                  <a:lnTo>
                    <a:pt x="506070" y="109360"/>
                  </a:lnTo>
                  <a:lnTo>
                    <a:pt x="509918" y="105029"/>
                  </a:lnTo>
                  <a:cubicBezTo>
                    <a:pt x="537997" y="68097"/>
                    <a:pt x="571310" y="33439"/>
                    <a:pt x="613435" y="13018"/>
                  </a:cubicBezTo>
                  <a:lnTo>
                    <a:pt x="613905" y="13018"/>
                  </a:lnTo>
                  <a:lnTo>
                    <a:pt x="614883" y="12522"/>
                  </a:lnTo>
                  <a:lnTo>
                    <a:pt x="616344" y="12052"/>
                  </a:lnTo>
                  <a:lnTo>
                    <a:pt x="619697" y="10605"/>
                  </a:lnTo>
                  <a:lnTo>
                    <a:pt x="620166" y="10122"/>
                  </a:lnTo>
                  <a:lnTo>
                    <a:pt x="621144" y="9640"/>
                  </a:lnTo>
                  <a:lnTo>
                    <a:pt x="622592" y="9144"/>
                  </a:lnTo>
                  <a:lnTo>
                    <a:pt x="625970" y="8192"/>
                  </a:lnTo>
                  <a:lnTo>
                    <a:pt x="632219" y="5779"/>
                  </a:lnTo>
                  <a:lnTo>
                    <a:pt x="633171" y="5779"/>
                  </a:lnTo>
                  <a:lnTo>
                    <a:pt x="633666" y="5296"/>
                  </a:lnTo>
                  <a:lnTo>
                    <a:pt x="635597" y="4826"/>
                  </a:lnTo>
                  <a:lnTo>
                    <a:pt x="638950" y="3861"/>
                  </a:lnTo>
                  <a:lnTo>
                    <a:pt x="640880" y="3861"/>
                  </a:lnTo>
                  <a:lnTo>
                    <a:pt x="642328" y="3378"/>
                  </a:lnTo>
                  <a:lnTo>
                    <a:pt x="645693" y="2413"/>
                  </a:lnTo>
                  <a:lnTo>
                    <a:pt x="647637" y="2413"/>
                  </a:lnTo>
                  <a:lnTo>
                    <a:pt x="649072" y="1930"/>
                  </a:lnTo>
                  <a:lnTo>
                    <a:pt x="650024" y="1930"/>
                  </a:lnTo>
                  <a:lnTo>
                    <a:pt x="650989" y="1448"/>
                  </a:lnTo>
                  <a:lnTo>
                    <a:pt x="653415" y="1448"/>
                  </a:lnTo>
                  <a:lnTo>
                    <a:pt x="654368" y="965"/>
                  </a:lnTo>
                  <a:lnTo>
                    <a:pt x="657733" y="965"/>
                  </a:lnTo>
                  <a:lnTo>
                    <a:pt x="659663" y="483"/>
                  </a:lnTo>
                  <a:lnTo>
                    <a:pt x="664477" y="483"/>
                  </a:lnTo>
                  <a:lnTo>
                    <a:pt x="665429" y="0"/>
                  </a:lnTo>
                  <a:lnTo>
                    <a:pt x="675069" y="0"/>
                  </a:lnTo>
                  <a:lnTo>
                    <a:pt x="675564" y="483"/>
                  </a:lnTo>
                  <a:lnTo>
                    <a:pt x="681812" y="483"/>
                  </a:lnTo>
                  <a:lnTo>
                    <a:pt x="682765" y="965"/>
                  </a:lnTo>
                  <a:lnTo>
                    <a:pt x="685203" y="965"/>
                  </a:lnTo>
                  <a:lnTo>
                    <a:pt x="687108" y="1448"/>
                  </a:lnTo>
                  <a:lnTo>
                    <a:pt x="689991" y="1448"/>
                  </a:lnTo>
                  <a:lnTo>
                    <a:pt x="690969" y="1930"/>
                  </a:lnTo>
                  <a:lnTo>
                    <a:pt x="691464" y="1930"/>
                  </a:lnTo>
                  <a:lnTo>
                    <a:pt x="693357" y="2413"/>
                  </a:lnTo>
                  <a:lnTo>
                    <a:pt x="694817" y="2413"/>
                  </a:lnTo>
                  <a:lnTo>
                    <a:pt x="696252" y="2883"/>
                  </a:lnTo>
                  <a:lnTo>
                    <a:pt x="699630" y="3378"/>
                  </a:lnTo>
                  <a:lnTo>
                    <a:pt x="700596" y="3861"/>
                  </a:lnTo>
                  <a:lnTo>
                    <a:pt x="701065" y="3861"/>
                  </a:lnTo>
                  <a:lnTo>
                    <a:pt x="702996" y="4331"/>
                  </a:lnTo>
                  <a:lnTo>
                    <a:pt x="705879" y="4826"/>
                  </a:lnTo>
                  <a:lnTo>
                    <a:pt x="712635" y="6744"/>
                  </a:lnTo>
                  <a:lnTo>
                    <a:pt x="713118" y="7239"/>
                  </a:lnTo>
                  <a:lnTo>
                    <a:pt x="714070" y="7239"/>
                  </a:lnTo>
                  <a:lnTo>
                    <a:pt x="715505" y="8192"/>
                  </a:lnTo>
                  <a:lnTo>
                    <a:pt x="718896" y="9144"/>
                  </a:lnTo>
                  <a:cubicBezTo>
                    <a:pt x="729971" y="13309"/>
                    <a:pt x="742671" y="19165"/>
                    <a:pt x="752589" y="25540"/>
                  </a:cubicBezTo>
                  <a:lnTo>
                    <a:pt x="753567" y="26022"/>
                  </a:lnTo>
                  <a:lnTo>
                    <a:pt x="755015" y="26988"/>
                  </a:lnTo>
                  <a:lnTo>
                    <a:pt x="758838" y="28905"/>
                  </a:lnTo>
                  <a:lnTo>
                    <a:pt x="765594" y="33719"/>
                  </a:lnTo>
                  <a:cubicBezTo>
                    <a:pt x="785076" y="46457"/>
                    <a:pt x="803415" y="63068"/>
                    <a:pt x="820496" y="79007"/>
                  </a:cubicBezTo>
                  <a:lnTo>
                    <a:pt x="847446" y="107429"/>
                  </a:lnTo>
                  <a:lnTo>
                    <a:pt x="848424" y="108395"/>
                  </a:lnTo>
                  <a:lnTo>
                    <a:pt x="848906" y="109360"/>
                  </a:lnTo>
                  <a:lnTo>
                    <a:pt x="850811" y="110807"/>
                  </a:lnTo>
                  <a:lnTo>
                    <a:pt x="853707" y="114668"/>
                  </a:lnTo>
                  <a:lnTo>
                    <a:pt x="859968" y="121400"/>
                  </a:lnTo>
                  <a:lnTo>
                    <a:pt x="872973" y="136334"/>
                  </a:lnTo>
                  <a:lnTo>
                    <a:pt x="898017" y="167666"/>
                  </a:lnTo>
                  <a:lnTo>
                    <a:pt x="952894" y="240385"/>
                  </a:lnTo>
                  <a:lnTo>
                    <a:pt x="1004443" y="312662"/>
                  </a:lnTo>
                  <a:lnTo>
                    <a:pt x="1059790" y="390703"/>
                  </a:lnTo>
                  <a:lnTo>
                    <a:pt x="1114679" y="464896"/>
                  </a:lnTo>
                  <a:lnTo>
                    <a:pt x="1165238" y="529907"/>
                  </a:lnTo>
                  <a:lnTo>
                    <a:pt x="1220623" y="593979"/>
                  </a:lnTo>
                  <a:lnTo>
                    <a:pt x="1272121" y="647459"/>
                  </a:lnTo>
                  <a:lnTo>
                    <a:pt x="1322692" y="692747"/>
                  </a:lnTo>
                  <a:lnTo>
                    <a:pt x="1323670" y="693242"/>
                  </a:lnTo>
                  <a:lnTo>
                    <a:pt x="1324140" y="694195"/>
                  </a:lnTo>
                  <a:lnTo>
                    <a:pt x="1326071" y="695630"/>
                  </a:lnTo>
                  <a:lnTo>
                    <a:pt x="1329449" y="698551"/>
                  </a:lnTo>
                  <a:lnTo>
                    <a:pt x="1336192" y="703834"/>
                  </a:lnTo>
                  <a:lnTo>
                    <a:pt x="1350150" y="714413"/>
                  </a:lnTo>
                  <a:lnTo>
                    <a:pt x="1377594" y="734670"/>
                  </a:lnTo>
                  <a:lnTo>
                    <a:pt x="1378052" y="735127"/>
                  </a:lnTo>
                  <a:cubicBezTo>
                    <a:pt x="1398791" y="749250"/>
                    <a:pt x="1420165" y="762483"/>
                    <a:pt x="1442111" y="774650"/>
                  </a:cubicBezTo>
                  <a:lnTo>
                    <a:pt x="1456068" y="781876"/>
                  </a:lnTo>
                  <a:lnTo>
                    <a:pt x="1483995" y="795350"/>
                  </a:lnTo>
                  <a:cubicBezTo>
                    <a:pt x="1500569" y="804050"/>
                    <a:pt x="1520876" y="811137"/>
                    <a:pt x="1538415" y="818007"/>
                  </a:cubicBezTo>
                  <a:lnTo>
                    <a:pt x="1538897" y="818007"/>
                  </a:lnTo>
                  <a:lnTo>
                    <a:pt x="1539862" y="818490"/>
                  </a:lnTo>
                  <a:lnTo>
                    <a:pt x="1541310" y="818959"/>
                  </a:lnTo>
                  <a:cubicBezTo>
                    <a:pt x="1583131" y="834200"/>
                    <a:pt x="1626286" y="844550"/>
                    <a:pt x="1669859" y="853174"/>
                  </a:cubicBezTo>
                  <a:lnTo>
                    <a:pt x="1671307" y="853174"/>
                  </a:lnTo>
                  <a:lnTo>
                    <a:pt x="1672743" y="853656"/>
                  </a:lnTo>
                  <a:lnTo>
                    <a:pt x="1676121" y="854151"/>
                  </a:lnTo>
                  <a:cubicBezTo>
                    <a:pt x="1717916" y="861733"/>
                    <a:pt x="1759090" y="866496"/>
                    <a:pt x="1801317" y="870521"/>
                  </a:cubicBezTo>
                  <a:lnTo>
                    <a:pt x="1803717" y="870521"/>
                  </a:lnTo>
                  <a:lnTo>
                    <a:pt x="1806613" y="870992"/>
                  </a:lnTo>
                  <a:lnTo>
                    <a:pt x="1813357" y="871474"/>
                  </a:lnTo>
                  <a:lnTo>
                    <a:pt x="1825879" y="872439"/>
                  </a:lnTo>
                  <a:lnTo>
                    <a:pt x="1829245" y="872439"/>
                  </a:lnTo>
                  <a:lnTo>
                    <a:pt x="1832127" y="872934"/>
                  </a:lnTo>
                  <a:lnTo>
                    <a:pt x="1838884" y="873417"/>
                  </a:lnTo>
                  <a:lnTo>
                    <a:pt x="1851380" y="873875"/>
                  </a:lnTo>
                  <a:lnTo>
                    <a:pt x="1852358" y="874370"/>
                  </a:lnTo>
                  <a:lnTo>
                    <a:pt x="1858137" y="874370"/>
                  </a:lnTo>
                  <a:lnTo>
                    <a:pt x="1865338" y="874852"/>
                  </a:lnTo>
                  <a:lnTo>
                    <a:pt x="1878838" y="875805"/>
                  </a:lnTo>
                  <a:cubicBezTo>
                    <a:pt x="1896618" y="876529"/>
                    <a:pt x="1914449" y="877646"/>
                    <a:pt x="1932279" y="878230"/>
                  </a:cubicBezTo>
                  <a:lnTo>
                    <a:pt x="1939023" y="878230"/>
                  </a:lnTo>
                  <a:lnTo>
                    <a:pt x="1945284" y="878701"/>
                  </a:lnTo>
                  <a:lnTo>
                    <a:pt x="1958277" y="879183"/>
                  </a:lnTo>
                  <a:lnTo>
                    <a:pt x="1959737" y="879183"/>
                  </a:lnTo>
                  <a:cubicBezTo>
                    <a:pt x="1976450" y="878904"/>
                    <a:pt x="1993100" y="880390"/>
                    <a:pt x="2009800" y="880161"/>
                  </a:cubicBezTo>
                  <a:lnTo>
                    <a:pt x="2012213" y="880161"/>
                  </a:lnTo>
                  <a:lnTo>
                    <a:pt x="2015579" y="880631"/>
                  </a:lnTo>
                  <a:lnTo>
                    <a:pt x="2038223" y="880631"/>
                  </a:lnTo>
                  <a:lnTo>
                    <a:pt x="2039658" y="881114"/>
                  </a:lnTo>
                  <a:lnTo>
                    <a:pt x="2067103" y="881114"/>
                  </a:lnTo>
                  <a:lnTo>
                    <a:pt x="2069999" y="881609"/>
                  </a:lnTo>
                  <a:lnTo>
                    <a:pt x="2089264" y="881609"/>
                  </a:lnTo>
                  <a:cubicBezTo>
                    <a:pt x="2127644" y="882332"/>
                    <a:pt x="2165998" y="882041"/>
                    <a:pt x="2204326" y="882561"/>
                  </a:cubicBezTo>
                  <a:lnTo>
                    <a:pt x="2225523" y="882561"/>
                  </a:lnTo>
                  <a:cubicBezTo>
                    <a:pt x="2300351" y="882409"/>
                    <a:pt x="2375078" y="883425"/>
                    <a:pt x="2449919" y="883044"/>
                  </a:cubicBezTo>
                  <a:lnTo>
                    <a:pt x="2463394" y="883044"/>
                  </a:lnTo>
                  <a:cubicBezTo>
                    <a:pt x="2507209" y="883044"/>
                    <a:pt x="2551036" y="883044"/>
                    <a:pt x="2594851" y="883044"/>
                  </a:cubicBezTo>
                  <a:lnTo>
                    <a:pt x="2595816" y="883044"/>
                  </a:lnTo>
                </a:path>
              </a:pathLst>
            </a:custGeom>
            <a:ln w="6261" cap="sq">
              <a:miter lim="100000"/>
            </a:ln>
          </p:spPr>
          <p:style>
            <a:lnRef idx="1">
              <a:srgbClr val="92355F"/>
            </a:lnRef>
            <a:fillRef idx="0">
              <a:srgbClr val="000000">
                <a:alpha val="0"/>
              </a:srgbClr>
            </a:fillRef>
            <a:effectRef idx="0">
              <a:scrgbClr r="0" g="0" b="0"/>
            </a:effectRef>
            <a:fontRef idx="none"/>
          </p:style>
          <p:txBody>
            <a:bodyPr/>
            <a:lstStyle/>
            <a:p>
              <a:endParaRPr lang="en-US"/>
            </a:p>
          </p:txBody>
        </p:sp>
        <p:sp>
          <p:nvSpPr>
            <p:cNvPr id="5" name="Shape 4621">
              <a:extLst>
                <a:ext uri="{FF2B5EF4-FFF2-40B4-BE49-F238E27FC236}">
                  <a16:creationId xmlns:a16="http://schemas.microsoft.com/office/drawing/2014/main" id="{0DF5F6F6-EFB7-4347-B6BB-0C7505D868AF}"/>
                </a:ext>
              </a:extLst>
            </p:cNvPr>
            <p:cNvSpPr/>
            <p:nvPr/>
          </p:nvSpPr>
          <p:spPr>
            <a:xfrm>
              <a:off x="127213" y="1133970"/>
              <a:ext cx="2595816" cy="510502"/>
            </a:xfrm>
            <a:custGeom>
              <a:avLst/>
              <a:gdLst/>
              <a:ahLst/>
              <a:cxnLst/>
              <a:rect l="0" t="0" r="0" b="0"/>
              <a:pathLst>
                <a:path w="2595816" h="510502">
                  <a:moveTo>
                    <a:pt x="0" y="510236"/>
                  </a:moveTo>
                  <a:lnTo>
                    <a:pt x="4826" y="510236"/>
                  </a:lnTo>
                  <a:cubicBezTo>
                    <a:pt x="6426" y="510236"/>
                    <a:pt x="8039" y="510236"/>
                    <a:pt x="9639" y="510236"/>
                  </a:cubicBezTo>
                  <a:lnTo>
                    <a:pt x="11544" y="510236"/>
                  </a:lnTo>
                  <a:cubicBezTo>
                    <a:pt x="16497" y="510502"/>
                    <a:pt x="11582" y="509436"/>
                    <a:pt x="17818" y="509753"/>
                  </a:cubicBezTo>
                  <a:lnTo>
                    <a:pt x="22619" y="509753"/>
                  </a:lnTo>
                  <a:cubicBezTo>
                    <a:pt x="26835" y="509702"/>
                    <a:pt x="27749" y="508851"/>
                    <a:pt x="32741" y="509283"/>
                  </a:cubicBezTo>
                  <a:lnTo>
                    <a:pt x="33693" y="509283"/>
                  </a:lnTo>
                  <a:lnTo>
                    <a:pt x="35141" y="508801"/>
                  </a:lnTo>
                  <a:cubicBezTo>
                    <a:pt x="40132" y="509105"/>
                    <a:pt x="47460" y="507645"/>
                    <a:pt x="51994" y="507353"/>
                  </a:cubicBezTo>
                  <a:lnTo>
                    <a:pt x="54419" y="507353"/>
                  </a:lnTo>
                  <a:lnTo>
                    <a:pt x="58255" y="506870"/>
                  </a:lnTo>
                  <a:lnTo>
                    <a:pt x="64999" y="505892"/>
                  </a:lnTo>
                  <a:cubicBezTo>
                    <a:pt x="133960" y="496875"/>
                    <a:pt x="200800" y="473228"/>
                    <a:pt x="263373" y="442303"/>
                  </a:cubicBezTo>
                  <a:lnTo>
                    <a:pt x="314427" y="415799"/>
                  </a:lnTo>
                  <a:lnTo>
                    <a:pt x="369786" y="383058"/>
                  </a:lnTo>
                  <a:lnTo>
                    <a:pt x="424688" y="348362"/>
                  </a:lnTo>
                  <a:lnTo>
                    <a:pt x="475247" y="313678"/>
                  </a:lnTo>
                  <a:cubicBezTo>
                    <a:pt x="637718" y="202781"/>
                    <a:pt x="798843" y="74816"/>
                    <a:pt x="991426" y="22708"/>
                  </a:cubicBezTo>
                  <a:lnTo>
                    <a:pt x="1004443" y="19330"/>
                  </a:lnTo>
                  <a:lnTo>
                    <a:pt x="1006348" y="19330"/>
                  </a:lnTo>
                  <a:cubicBezTo>
                    <a:pt x="1028243" y="13729"/>
                    <a:pt x="1051738" y="9182"/>
                    <a:pt x="1074242" y="6325"/>
                  </a:cubicBezTo>
                  <a:lnTo>
                    <a:pt x="1075207" y="6325"/>
                  </a:lnTo>
                  <a:lnTo>
                    <a:pt x="1077138" y="5842"/>
                  </a:lnTo>
                  <a:cubicBezTo>
                    <a:pt x="1090028" y="4496"/>
                    <a:pt x="1103198" y="2629"/>
                    <a:pt x="1116127" y="1994"/>
                  </a:cubicBezTo>
                  <a:lnTo>
                    <a:pt x="1117587" y="1994"/>
                  </a:lnTo>
                  <a:lnTo>
                    <a:pt x="1120953" y="1499"/>
                  </a:lnTo>
                  <a:lnTo>
                    <a:pt x="1128167" y="1499"/>
                  </a:lnTo>
                  <a:lnTo>
                    <a:pt x="1128649" y="1029"/>
                  </a:lnTo>
                  <a:lnTo>
                    <a:pt x="1130592" y="1029"/>
                  </a:lnTo>
                  <a:cubicBezTo>
                    <a:pt x="1132675" y="1029"/>
                    <a:pt x="1134745" y="1029"/>
                    <a:pt x="1136828" y="1029"/>
                  </a:cubicBezTo>
                  <a:lnTo>
                    <a:pt x="1139723" y="1029"/>
                  </a:lnTo>
                  <a:lnTo>
                    <a:pt x="1140689" y="546"/>
                  </a:lnTo>
                  <a:cubicBezTo>
                    <a:pt x="1142771" y="546"/>
                    <a:pt x="1144867" y="546"/>
                    <a:pt x="1146950" y="546"/>
                  </a:cubicBezTo>
                  <a:lnTo>
                    <a:pt x="1149350" y="546"/>
                  </a:lnTo>
                  <a:cubicBezTo>
                    <a:pt x="1153846" y="546"/>
                    <a:pt x="1158342" y="546"/>
                    <a:pt x="1162837" y="546"/>
                  </a:cubicBezTo>
                  <a:lnTo>
                    <a:pt x="1166216" y="546"/>
                  </a:lnTo>
                  <a:cubicBezTo>
                    <a:pt x="1170585" y="788"/>
                    <a:pt x="1178992" y="0"/>
                    <a:pt x="1182573" y="1029"/>
                  </a:cubicBezTo>
                  <a:lnTo>
                    <a:pt x="1193165" y="1029"/>
                  </a:lnTo>
                  <a:lnTo>
                    <a:pt x="1193660" y="1499"/>
                  </a:lnTo>
                  <a:lnTo>
                    <a:pt x="1199921" y="1499"/>
                  </a:lnTo>
                  <a:cubicBezTo>
                    <a:pt x="1203452" y="2108"/>
                    <a:pt x="1206881" y="1537"/>
                    <a:pt x="1210005" y="2477"/>
                  </a:cubicBezTo>
                  <a:lnTo>
                    <a:pt x="1213879" y="2477"/>
                  </a:lnTo>
                  <a:lnTo>
                    <a:pt x="1220623" y="2960"/>
                  </a:lnTo>
                  <a:lnTo>
                    <a:pt x="1221575" y="2960"/>
                  </a:lnTo>
                  <a:lnTo>
                    <a:pt x="1222070" y="3442"/>
                  </a:lnTo>
                  <a:lnTo>
                    <a:pt x="1223988" y="3442"/>
                  </a:lnTo>
                  <a:lnTo>
                    <a:pt x="1226871" y="3925"/>
                  </a:lnTo>
                  <a:lnTo>
                    <a:pt x="1233615" y="4394"/>
                  </a:lnTo>
                  <a:cubicBezTo>
                    <a:pt x="1250620" y="5956"/>
                    <a:pt x="1267676" y="9030"/>
                    <a:pt x="1284656" y="11633"/>
                  </a:cubicBezTo>
                  <a:lnTo>
                    <a:pt x="1297165" y="14034"/>
                  </a:lnTo>
                  <a:lnTo>
                    <a:pt x="1299108" y="14034"/>
                  </a:lnTo>
                  <a:lnTo>
                    <a:pt x="1300544" y="14516"/>
                  </a:lnTo>
                  <a:lnTo>
                    <a:pt x="1303452" y="15011"/>
                  </a:lnTo>
                  <a:lnTo>
                    <a:pt x="1310183" y="16447"/>
                  </a:lnTo>
                  <a:lnTo>
                    <a:pt x="1322692" y="18847"/>
                  </a:lnTo>
                  <a:lnTo>
                    <a:pt x="1323670" y="19330"/>
                  </a:lnTo>
                  <a:lnTo>
                    <a:pt x="1324140" y="19330"/>
                  </a:lnTo>
                  <a:lnTo>
                    <a:pt x="1326071" y="19825"/>
                  </a:lnTo>
                  <a:lnTo>
                    <a:pt x="1329449" y="20765"/>
                  </a:lnTo>
                  <a:cubicBezTo>
                    <a:pt x="1347800" y="24651"/>
                    <a:pt x="1365999" y="29604"/>
                    <a:pt x="1383856" y="34760"/>
                  </a:cubicBezTo>
                  <a:lnTo>
                    <a:pt x="1390104" y="36665"/>
                  </a:lnTo>
                  <a:lnTo>
                    <a:pt x="1403121" y="40539"/>
                  </a:lnTo>
                  <a:lnTo>
                    <a:pt x="1428623" y="48717"/>
                  </a:lnTo>
                  <a:lnTo>
                    <a:pt x="1483995" y="68479"/>
                  </a:lnTo>
                  <a:lnTo>
                    <a:pt x="1538415" y="90157"/>
                  </a:lnTo>
                  <a:cubicBezTo>
                    <a:pt x="1831277" y="218225"/>
                    <a:pt x="2115172" y="374510"/>
                    <a:pt x="2432571" y="435090"/>
                  </a:cubicBezTo>
                  <a:lnTo>
                    <a:pt x="2487473" y="445681"/>
                  </a:lnTo>
                  <a:lnTo>
                    <a:pt x="2538489" y="454826"/>
                  </a:lnTo>
                  <a:cubicBezTo>
                    <a:pt x="2555697" y="457124"/>
                    <a:pt x="2572855" y="460477"/>
                    <a:pt x="2590025" y="462535"/>
                  </a:cubicBezTo>
                  <a:lnTo>
                    <a:pt x="2591930" y="463017"/>
                  </a:lnTo>
                  <a:lnTo>
                    <a:pt x="2593899" y="463017"/>
                  </a:lnTo>
                  <a:lnTo>
                    <a:pt x="2594851" y="463486"/>
                  </a:lnTo>
                  <a:lnTo>
                    <a:pt x="2595816" y="463486"/>
                  </a:lnTo>
                </a:path>
              </a:pathLst>
            </a:custGeom>
            <a:ln w="6261" cap="sq">
              <a:miter lim="100000"/>
            </a:ln>
          </p:spPr>
          <p:style>
            <a:lnRef idx="1">
              <a:srgbClr val="928132"/>
            </a:lnRef>
            <a:fillRef idx="0">
              <a:srgbClr val="000000">
                <a:alpha val="0"/>
              </a:srgbClr>
            </a:fillRef>
            <a:effectRef idx="0">
              <a:scrgbClr r="0" g="0" b="0"/>
            </a:effectRef>
            <a:fontRef idx="none"/>
          </p:style>
          <p:txBody>
            <a:bodyPr/>
            <a:lstStyle/>
            <a:p>
              <a:endParaRPr lang="en-US"/>
            </a:p>
          </p:txBody>
        </p:sp>
        <p:sp>
          <p:nvSpPr>
            <p:cNvPr id="6" name="Shape 4622">
              <a:extLst>
                <a:ext uri="{FF2B5EF4-FFF2-40B4-BE49-F238E27FC236}">
                  <a16:creationId xmlns:a16="http://schemas.microsoft.com/office/drawing/2014/main" id="{2271D143-3057-451A-B77C-10EDB4AB68D1}"/>
                </a:ext>
              </a:extLst>
            </p:cNvPr>
            <p:cNvSpPr/>
            <p:nvPr/>
          </p:nvSpPr>
          <p:spPr>
            <a:xfrm>
              <a:off x="134579" y="0"/>
              <a:ext cx="2593467" cy="1644205"/>
            </a:xfrm>
            <a:custGeom>
              <a:avLst/>
              <a:gdLst/>
              <a:ahLst/>
              <a:cxnLst/>
              <a:rect l="0" t="0" r="0" b="0"/>
              <a:pathLst>
                <a:path w="2593467" h="1644205">
                  <a:moveTo>
                    <a:pt x="0" y="0"/>
                  </a:moveTo>
                  <a:lnTo>
                    <a:pt x="2593467" y="0"/>
                  </a:lnTo>
                  <a:lnTo>
                    <a:pt x="2593467" y="1644205"/>
                  </a:lnTo>
                  <a:lnTo>
                    <a:pt x="0" y="1644205"/>
                  </a:lnTo>
                  <a:close/>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7" name="Shape 4624">
              <a:extLst>
                <a:ext uri="{FF2B5EF4-FFF2-40B4-BE49-F238E27FC236}">
                  <a16:creationId xmlns:a16="http://schemas.microsoft.com/office/drawing/2014/main" id="{6E3ECD54-269F-4572-AF36-9705B648FED9}"/>
                </a:ext>
              </a:extLst>
            </p:cNvPr>
            <p:cNvSpPr/>
            <p:nvPr/>
          </p:nvSpPr>
          <p:spPr>
            <a:xfrm>
              <a:off x="134579" y="1370051"/>
              <a:ext cx="2593480" cy="0"/>
            </a:xfrm>
            <a:custGeom>
              <a:avLst/>
              <a:gdLst/>
              <a:ahLst/>
              <a:cxnLst/>
              <a:rect l="0" t="0" r="0" b="0"/>
              <a:pathLst>
                <a:path w="2593480">
                  <a:moveTo>
                    <a:pt x="0" y="0"/>
                  </a:moveTo>
                  <a:lnTo>
                    <a:pt x="2593480" y="0"/>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8" name="Shape 4625">
              <a:extLst>
                <a:ext uri="{FF2B5EF4-FFF2-40B4-BE49-F238E27FC236}">
                  <a16:creationId xmlns:a16="http://schemas.microsoft.com/office/drawing/2014/main" id="{59D8F700-284F-4952-947E-3B7C00B8E7A4}"/>
                </a:ext>
              </a:extLst>
            </p:cNvPr>
            <p:cNvSpPr/>
            <p:nvPr/>
          </p:nvSpPr>
          <p:spPr>
            <a:xfrm>
              <a:off x="134579" y="1096277"/>
              <a:ext cx="2593480" cy="0"/>
            </a:xfrm>
            <a:custGeom>
              <a:avLst/>
              <a:gdLst/>
              <a:ahLst/>
              <a:cxnLst/>
              <a:rect l="0" t="0" r="0" b="0"/>
              <a:pathLst>
                <a:path w="2593480">
                  <a:moveTo>
                    <a:pt x="0" y="0"/>
                  </a:moveTo>
                  <a:lnTo>
                    <a:pt x="2593480" y="0"/>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9" name="Shape 4626">
              <a:extLst>
                <a:ext uri="{FF2B5EF4-FFF2-40B4-BE49-F238E27FC236}">
                  <a16:creationId xmlns:a16="http://schemas.microsoft.com/office/drawing/2014/main" id="{90D89BC9-896A-4084-B239-F64FC8726893}"/>
                </a:ext>
              </a:extLst>
            </p:cNvPr>
            <p:cNvSpPr/>
            <p:nvPr/>
          </p:nvSpPr>
          <p:spPr>
            <a:xfrm>
              <a:off x="134579" y="822109"/>
              <a:ext cx="2593480" cy="0"/>
            </a:xfrm>
            <a:custGeom>
              <a:avLst/>
              <a:gdLst/>
              <a:ahLst/>
              <a:cxnLst/>
              <a:rect l="0" t="0" r="0" b="0"/>
              <a:pathLst>
                <a:path w="2593480">
                  <a:moveTo>
                    <a:pt x="0" y="0"/>
                  </a:moveTo>
                  <a:lnTo>
                    <a:pt x="2593480" y="0"/>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10" name="Shape 4627">
              <a:extLst>
                <a:ext uri="{FF2B5EF4-FFF2-40B4-BE49-F238E27FC236}">
                  <a16:creationId xmlns:a16="http://schemas.microsoft.com/office/drawing/2014/main" id="{00765A4E-FBF4-4B95-9809-C4194DFCAED5}"/>
                </a:ext>
              </a:extLst>
            </p:cNvPr>
            <p:cNvSpPr/>
            <p:nvPr/>
          </p:nvSpPr>
          <p:spPr>
            <a:xfrm>
              <a:off x="134579" y="547941"/>
              <a:ext cx="2593480" cy="0"/>
            </a:xfrm>
            <a:custGeom>
              <a:avLst/>
              <a:gdLst/>
              <a:ahLst/>
              <a:cxnLst/>
              <a:rect l="0" t="0" r="0" b="0"/>
              <a:pathLst>
                <a:path w="2593480">
                  <a:moveTo>
                    <a:pt x="0" y="0"/>
                  </a:moveTo>
                  <a:lnTo>
                    <a:pt x="2593480" y="0"/>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11" name="Shape 4628">
              <a:extLst>
                <a:ext uri="{FF2B5EF4-FFF2-40B4-BE49-F238E27FC236}">
                  <a16:creationId xmlns:a16="http://schemas.microsoft.com/office/drawing/2014/main" id="{86AB267C-D32C-4B25-8799-F4D6220E495B}"/>
                </a:ext>
              </a:extLst>
            </p:cNvPr>
            <p:cNvSpPr/>
            <p:nvPr/>
          </p:nvSpPr>
          <p:spPr>
            <a:xfrm>
              <a:off x="134579" y="274168"/>
              <a:ext cx="2593480" cy="0"/>
            </a:xfrm>
            <a:custGeom>
              <a:avLst/>
              <a:gdLst/>
              <a:ahLst/>
              <a:cxnLst/>
              <a:rect l="0" t="0" r="0" b="0"/>
              <a:pathLst>
                <a:path w="2593480">
                  <a:moveTo>
                    <a:pt x="0" y="0"/>
                  </a:moveTo>
                  <a:lnTo>
                    <a:pt x="2593480" y="0"/>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12" name="Shape 4629">
              <a:extLst>
                <a:ext uri="{FF2B5EF4-FFF2-40B4-BE49-F238E27FC236}">
                  <a16:creationId xmlns:a16="http://schemas.microsoft.com/office/drawing/2014/main" id="{F37B7BFF-24A2-4C94-BCBB-DEBBB1EF23CC}"/>
                </a:ext>
              </a:extLst>
            </p:cNvPr>
            <p:cNvSpPr/>
            <p:nvPr/>
          </p:nvSpPr>
          <p:spPr>
            <a:xfrm>
              <a:off x="2209467" y="0"/>
              <a:ext cx="0" cy="1644205"/>
            </a:xfrm>
            <a:custGeom>
              <a:avLst/>
              <a:gdLst/>
              <a:ahLst/>
              <a:cxnLst/>
              <a:rect l="0" t="0" r="0" b="0"/>
              <a:pathLst>
                <a:path h="1644205">
                  <a:moveTo>
                    <a:pt x="0" y="0"/>
                  </a:moveTo>
                  <a:lnTo>
                    <a:pt x="0" y="1644205"/>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13" name="Shape 4630">
              <a:extLst>
                <a:ext uri="{FF2B5EF4-FFF2-40B4-BE49-F238E27FC236}">
                  <a16:creationId xmlns:a16="http://schemas.microsoft.com/office/drawing/2014/main" id="{86F2E46B-4DA1-48D1-9295-88865C7CA018}"/>
                </a:ext>
              </a:extLst>
            </p:cNvPr>
            <p:cNvSpPr/>
            <p:nvPr/>
          </p:nvSpPr>
          <p:spPr>
            <a:xfrm>
              <a:off x="1690901" y="0"/>
              <a:ext cx="0" cy="1644205"/>
            </a:xfrm>
            <a:custGeom>
              <a:avLst/>
              <a:gdLst/>
              <a:ahLst/>
              <a:cxnLst/>
              <a:rect l="0" t="0" r="0" b="0"/>
              <a:pathLst>
                <a:path h="1644205">
                  <a:moveTo>
                    <a:pt x="0" y="0"/>
                  </a:moveTo>
                  <a:lnTo>
                    <a:pt x="0" y="1644205"/>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14" name="Shape 4631">
              <a:extLst>
                <a:ext uri="{FF2B5EF4-FFF2-40B4-BE49-F238E27FC236}">
                  <a16:creationId xmlns:a16="http://schemas.microsoft.com/office/drawing/2014/main" id="{EA4BDA01-5CC8-44CA-BEE0-24058F6F199F}"/>
                </a:ext>
              </a:extLst>
            </p:cNvPr>
            <p:cNvSpPr/>
            <p:nvPr/>
          </p:nvSpPr>
          <p:spPr>
            <a:xfrm>
              <a:off x="1171712" y="0"/>
              <a:ext cx="0" cy="1644205"/>
            </a:xfrm>
            <a:custGeom>
              <a:avLst/>
              <a:gdLst/>
              <a:ahLst/>
              <a:cxnLst/>
              <a:rect l="0" t="0" r="0" b="0"/>
              <a:pathLst>
                <a:path h="1644205">
                  <a:moveTo>
                    <a:pt x="0" y="0"/>
                  </a:moveTo>
                  <a:lnTo>
                    <a:pt x="0" y="1644205"/>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15" name="Shape 4632">
              <a:extLst>
                <a:ext uri="{FF2B5EF4-FFF2-40B4-BE49-F238E27FC236}">
                  <a16:creationId xmlns:a16="http://schemas.microsoft.com/office/drawing/2014/main" id="{1858F885-5E49-4EC7-B243-0C4A2A3737CB}"/>
                </a:ext>
              </a:extLst>
            </p:cNvPr>
            <p:cNvSpPr/>
            <p:nvPr/>
          </p:nvSpPr>
          <p:spPr>
            <a:xfrm>
              <a:off x="653145" y="0"/>
              <a:ext cx="0" cy="1644205"/>
            </a:xfrm>
            <a:custGeom>
              <a:avLst/>
              <a:gdLst/>
              <a:ahLst/>
              <a:cxnLst/>
              <a:rect l="0" t="0" r="0" b="0"/>
              <a:pathLst>
                <a:path h="1644205">
                  <a:moveTo>
                    <a:pt x="0" y="0"/>
                  </a:moveTo>
                  <a:lnTo>
                    <a:pt x="0" y="1644205"/>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16" name="Rectangle 15">
              <a:extLst>
                <a:ext uri="{FF2B5EF4-FFF2-40B4-BE49-F238E27FC236}">
                  <a16:creationId xmlns:a16="http://schemas.microsoft.com/office/drawing/2014/main" id="{861C7530-FEEF-4A0C-973E-2B5A34AB4E79}"/>
                </a:ext>
              </a:extLst>
            </p:cNvPr>
            <p:cNvSpPr/>
            <p:nvPr/>
          </p:nvSpPr>
          <p:spPr>
            <a:xfrm>
              <a:off x="1194258" y="469556"/>
              <a:ext cx="1783895" cy="125490"/>
            </a:xfrm>
            <a:prstGeom prst="rect">
              <a:avLst/>
            </a:prstGeom>
            <a:ln>
              <a:noFill/>
            </a:ln>
          </p:spPr>
          <p:txBody>
            <a:bodyPr vert="horz" lIns="0" tIns="0" rIns="0" bIns="0" rtlCol="0">
              <a:noAutofit/>
            </a:bodyPr>
            <a:lstStyle/>
            <a:p>
              <a:pPr>
                <a:lnSpc>
                  <a:spcPct val="107000"/>
                </a:lnSpc>
                <a:spcAft>
                  <a:spcPts val="800"/>
                </a:spcAft>
              </a:pPr>
              <a:r>
                <a:rPr lang="en-US" sz="1200" dirty="0">
                  <a:solidFill>
                    <a:srgbClr val="181717"/>
                  </a:solidFill>
                  <a:effectLst/>
                  <a:latin typeface="Calibri" panose="020F0502020204030204" pitchFamily="34" charset="0"/>
                  <a:ea typeface="Calibri" panose="020F0502020204030204" pitchFamily="34" charset="0"/>
                </a:rPr>
                <a:t>Intermediate</a:t>
              </a:r>
              <a:r>
                <a:rPr lang="en-US" sz="1200" spc="40" dirty="0">
                  <a:solidFill>
                    <a:srgbClr val="181717"/>
                  </a:solidFill>
                  <a:effectLst/>
                  <a:latin typeface="Calibri" panose="020F0502020204030204" pitchFamily="34" charset="0"/>
                  <a:ea typeface="Calibri" panose="020F0502020204030204" pitchFamily="34" charset="0"/>
                </a:rPr>
                <a:t> </a:t>
              </a:r>
              <a:r>
                <a:rPr lang="en-US" sz="1200" dirty="0">
                  <a:solidFill>
                    <a:srgbClr val="181717"/>
                  </a:solidFill>
                  <a:effectLst/>
                  <a:latin typeface="Calibri" panose="020F0502020204030204" pitchFamily="34" charset="0"/>
                  <a:ea typeface="Calibri" panose="020F0502020204030204" pitchFamily="34" charset="0"/>
                </a:rPr>
                <a:t>temperature</a:t>
              </a:r>
              <a:r>
                <a:rPr lang="en-US" sz="1200" spc="40" dirty="0">
                  <a:solidFill>
                    <a:srgbClr val="181717"/>
                  </a:solidFill>
                  <a:effectLst/>
                  <a:latin typeface="Calibri" panose="020F0502020204030204" pitchFamily="34" charset="0"/>
                  <a:ea typeface="Calibri" panose="020F0502020204030204" pitchFamily="34" charset="0"/>
                </a:rPr>
                <a:t> </a:t>
              </a:r>
              <a:r>
                <a:rPr lang="en-US" sz="1200" dirty="0">
                  <a:solidFill>
                    <a:srgbClr val="181717"/>
                  </a:solidFill>
                  <a:effectLst/>
                  <a:latin typeface="Calibri" panose="020F0502020204030204" pitchFamily="34" charset="0"/>
                  <a:ea typeface="Calibri" panose="020F0502020204030204" pitchFamily="34" charset="0"/>
                </a:rPr>
                <a:t>or</a:t>
              </a:r>
              <a:endParaRPr lang="en-US" sz="1200" dirty="0">
                <a:solidFill>
                  <a:srgbClr val="000000"/>
                </a:solidFill>
                <a:effectLst/>
                <a:latin typeface="Calibri" panose="020F0502020204030204" pitchFamily="34" charset="0"/>
                <a:ea typeface="Calibri" panose="020F0502020204030204" pitchFamily="34" charset="0"/>
              </a:endParaRPr>
            </a:p>
          </p:txBody>
        </p:sp>
        <p:sp>
          <p:nvSpPr>
            <p:cNvPr id="17" name="Rectangle 16">
              <a:extLst>
                <a:ext uri="{FF2B5EF4-FFF2-40B4-BE49-F238E27FC236}">
                  <a16:creationId xmlns:a16="http://schemas.microsoft.com/office/drawing/2014/main" id="{6517CEFF-62E0-47CF-95B7-E973C02DAF08}"/>
                </a:ext>
              </a:extLst>
            </p:cNvPr>
            <p:cNvSpPr/>
            <p:nvPr/>
          </p:nvSpPr>
          <p:spPr>
            <a:xfrm>
              <a:off x="1194258" y="594759"/>
              <a:ext cx="999253" cy="125490"/>
            </a:xfrm>
            <a:prstGeom prst="rect">
              <a:avLst/>
            </a:prstGeom>
            <a:ln>
              <a:noFill/>
            </a:ln>
          </p:spPr>
          <p:txBody>
            <a:bodyPr vert="horz" lIns="0" tIns="0" rIns="0" bIns="0" rtlCol="0">
              <a:noAutofit/>
            </a:bodyPr>
            <a:lstStyle/>
            <a:p>
              <a:pPr>
                <a:lnSpc>
                  <a:spcPct val="107000"/>
                </a:lnSpc>
                <a:spcAft>
                  <a:spcPts val="800"/>
                </a:spcAft>
              </a:pPr>
              <a:r>
                <a:rPr lang="en-US" sz="1200" dirty="0">
                  <a:solidFill>
                    <a:srgbClr val="181717"/>
                  </a:solidFill>
                  <a:effectLst/>
                  <a:latin typeface="Calibri" panose="020F0502020204030204" pitchFamily="34" charset="0"/>
                  <a:ea typeface="Calibri" panose="020F0502020204030204" pitchFamily="34" charset="0"/>
                </a:rPr>
                <a:t>molecular</a:t>
              </a:r>
              <a:r>
                <a:rPr lang="en-US" sz="1200" spc="40" dirty="0">
                  <a:solidFill>
                    <a:srgbClr val="181717"/>
                  </a:solidFill>
                  <a:effectLst/>
                  <a:latin typeface="Calibri" panose="020F0502020204030204" pitchFamily="34" charset="0"/>
                  <a:ea typeface="Calibri" panose="020F0502020204030204" pitchFamily="34" charset="0"/>
                </a:rPr>
                <a:t> </a:t>
              </a:r>
              <a:r>
                <a:rPr lang="en-US" sz="1200" dirty="0">
                  <a:solidFill>
                    <a:srgbClr val="181717"/>
                  </a:solidFill>
                  <a:effectLst/>
                  <a:latin typeface="Calibri" panose="020F0502020204030204" pitchFamily="34" charset="0"/>
                  <a:ea typeface="Calibri" panose="020F0502020204030204" pitchFamily="34" charset="0"/>
                </a:rPr>
                <a:t>mass</a:t>
              </a:r>
              <a:endParaRPr lang="en-US" sz="1200" dirty="0">
                <a:solidFill>
                  <a:srgbClr val="000000"/>
                </a:solidFill>
                <a:effectLst/>
                <a:latin typeface="Calibri" panose="020F0502020204030204" pitchFamily="34" charset="0"/>
                <a:ea typeface="Calibri" panose="020F0502020204030204" pitchFamily="34" charset="0"/>
              </a:endParaRPr>
            </a:p>
          </p:txBody>
        </p:sp>
        <p:sp>
          <p:nvSpPr>
            <p:cNvPr id="18" name="Rectangle 17">
              <a:extLst>
                <a:ext uri="{FF2B5EF4-FFF2-40B4-BE49-F238E27FC236}">
                  <a16:creationId xmlns:a16="http://schemas.microsoft.com/office/drawing/2014/main" id="{0DF38E89-40E0-4CD1-BE17-A5DC871E5213}"/>
                </a:ext>
              </a:extLst>
            </p:cNvPr>
            <p:cNvSpPr/>
            <p:nvPr/>
          </p:nvSpPr>
          <p:spPr>
            <a:xfrm>
              <a:off x="1690973" y="902648"/>
              <a:ext cx="1280472" cy="125490"/>
            </a:xfrm>
            <a:prstGeom prst="rect">
              <a:avLst/>
            </a:prstGeom>
            <a:ln>
              <a:noFill/>
            </a:ln>
          </p:spPr>
          <p:txBody>
            <a:bodyPr vert="horz" lIns="0" tIns="0" rIns="0" bIns="0" rtlCol="0">
              <a:noAutofit/>
            </a:bodyPr>
            <a:lstStyle/>
            <a:p>
              <a:pPr>
                <a:lnSpc>
                  <a:spcPct val="107000"/>
                </a:lnSpc>
                <a:spcAft>
                  <a:spcPts val="800"/>
                </a:spcAft>
              </a:pPr>
              <a:r>
                <a:rPr lang="en-US" sz="1200" dirty="0">
                  <a:solidFill>
                    <a:srgbClr val="181717"/>
                  </a:solidFill>
                  <a:effectLst/>
                  <a:latin typeface="Calibri" panose="020F0502020204030204" pitchFamily="34" charset="0"/>
                  <a:ea typeface="Calibri" panose="020F0502020204030204" pitchFamily="34" charset="0"/>
                </a:rPr>
                <a:t>High</a:t>
              </a:r>
              <a:r>
                <a:rPr lang="en-US" sz="1200" spc="40" dirty="0">
                  <a:solidFill>
                    <a:srgbClr val="181717"/>
                  </a:solidFill>
                  <a:effectLst/>
                  <a:latin typeface="Calibri" panose="020F0502020204030204" pitchFamily="34" charset="0"/>
                  <a:ea typeface="Calibri" panose="020F0502020204030204" pitchFamily="34" charset="0"/>
                </a:rPr>
                <a:t> </a:t>
              </a:r>
              <a:r>
                <a:rPr lang="en-US" sz="1200" dirty="0">
                  <a:solidFill>
                    <a:srgbClr val="181717"/>
                  </a:solidFill>
                  <a:effectLst/>
                  <a:latin typeface="Calibri" panose="020F0502020204030204" pitchFamily="34" charset="0"/>
                  <a:ea typeface="Calibri" panose="020F0502020204030204" pitchFamily="34" charset="0"/>
                </a:rPr>
                <a:t>temperature</a:t>
              </a:r>
              <a:r>
                <a:rPr lang="en-US" sz="1200" spc="40" dirty="0">
                  <a:solidFill>
                    <a:srgbClr val="181717"/>
                  </a:solidFill>
                  <a:effectLst/>
                  <a:latin typeface="Calibri" panose="020F0502020204030204" pitchFamily="34" charset="0"/>
                  <a:ea typeface="Calibri" panose="020F0502020204030204" pitchFamily="34" charset="0"/>
                </a:rPr>
                <a:t> </a:t>
              </a:r>
              <a:r>
                <a:rPr lang="en-US" sz="1200" dirty="0">
                  <a:solidFill>
                    <a:srgbClr val="181717"/>
                  </a:solidFill>
                  <a:effectLst/>
                  <a:latin typeface="Calibri" panose="020F0502020204030204" pitchFamily="34" charset="0"/>
                  <a:ea typeface="Calibri" panose="020F0502020204030204" pitchFamily="34" charset="0"/>
                </a:rPr>
                <a:t>or</a:t>
              </a:r>
              <a:endParaRPr lang="en-US" sz="1200" dirty="0">
                <a:solidFill>
                  <a:srgbClr val="000000"/>
                </a:solidFill>
                <a:effectLst/>
                <a:latin typeface="Calibri" panose="020F050202020403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D09FB238-470C-45F4-9CA9-961719E75745}"/>
                </a:ext>
              </a:extLst>
            </p:cNvPr>
            <p:cNvSpPr/>
            <p:nvPr/>
          </p:nvSpPr>
          <p:spPr>
            <a:xfrm>
              <a:off x="1690973" y="1027861"/>
              <a:ext cx="1265685" cy="125489"/>
            </a:xfrm>
            <a:prstGeom prst="rect">
              <a:avLst/>
            </a:prstGeom>
            <a:ln>
              <a:noFill/>
            </a:ln>
          </p:spPr>
          <p:txBody>
            <a:bodyPr vert="horz" lIns="0" tIns="0" rIns="0" bIns="0" rtlCol="0">
              <a:noAutofit/>
            </a:bodyPr>
            <a:lstStyle/>
            <a:p>
              <a:pPr>
                <a:lnSpc>
                  <a:spcPct val="107000"/>
                </a:lnSpc>
                <a:spcAft>
                  <a:spcPts val="800"/>
                </a:spcAft>
              </a:pPr>
              <a:r>
                <a:rPr lang="en-US" sz="1200" dirty="0">
                  <a:solidFill>
                    <a:srgbClr val="181717"/>
                  </a:solidFill>
                  <a:effectLst/>
                  <a:latin typeface="Calibri" panose="020F0502020204030204" pitchFamily="34" charset="0"/>
                  <a:ea typeface="Calibri" panose="020F0502020204030204" pitchFamily="34" charset="0"/>
                </a:rPr>
                <a:t>low</a:t>
              </a:r>
              <a:r>
                <a:rPr lang="en-US" sz="1200" spc="40" dirty="0">
                  <a:solidFill>
                    <a:srgbClr val="181717"/>
                  </a:solidFill>
                  <a:effectLst/>
                  <a:latin typeface="Calibri" panose="020F0502020204030204" pitchFamily="34" charset="0"/>
                  <a:ea typeface="Calibri" panose="020F0502020204030204" pitchFamily="34" charset="0"/>
                </a:rPr>
                <a:t> </a:t>
              </a:r>
              <a:r>
                <a:rPr lang="en-US" sz="1200" dirty="0">
                  <a:solidFill>
                    <a:srgbClr val="181717"/>
                  </a:solidFill>
                  <a:effectLst/>
                  <a:latin typeface="Calibri" panose="020F0502020204030204" pitchFamily="34" charset="0"/>
                  <a:ea typeface="Calibri" panose="020F0502020204030204" pitchFamily="34" charset="0"/>
                </a:rPr>
                <a:t>molecular</a:t>
              </a:r>
              <a:r>
                <a:rPr lang="en-US" sz="1200" spc="40" dirty="0">
                  <a:solidFill>
                    <a:srgbClr val="181717"/>
                  </a:solidFill>
                  <a:effectLst/>
                  <a:latin typeface="Calibri" panose="020F0502020204030204" pitchFamily="34" charset="0"/>
                  <a:ea typeface="Calibri" panose="020F0502020204030204" pitchFamily="34" charset="0"/>
                </a:rPr>
                <a:t> </a:t>
              </a:r>
              <a:r>
                <a:rPr lang="en-US" sz="1200" dirty="0">
                  <a:solidFill>
                    <a:srgbClr val="181717"/>
                  </a:solidFill>
                  <a:effectLst/>
                  <a:latin typeface="Calibri" panose="020F0502020204030204" pitchFamily="34" charset="0"/>
                  <a:ea typeface="Calibri" panose="020F0502020204030204" pitchFamily="34" charset="0"/>
                </a:rPr>
                <a:t>mass</a:t>
              </a:r>
              <a:endParaRPr lang="en-US" sz="1200" dirty="0">
                <a:solidFill>
                  <a:srgbClr val="000000"/>
                </a:solidFill>
                <a:effectLst/>
                <a:latin typeface="Calibri" panose="020F0502020204030204" pitchFamily="34" charset="0"/>
                <a:ea typeface="Calibri" panose="020F0502020204030204" pitchFamily="34" charset="0"/>
              </a:endParaRPr>
            </a:p>
          </p:txBody>
        </p:sp>
        <p:sp>
          <p:nvSpPr>
            <p:cNvPr id="20" name="Rectangle 19">
              <a:extLst>
                <a:ext uri="{FF2B5EF4-FFF2-40B4-BE49-F238E27FC236}">
                  <a16:creationId xmlns:a16="http://schemas.microsoft.com/office/drawing/2014/main" id="{52B7D55F-E2F2-49B7-861F-802696DD38C7}"/>
                </a:ext>
              </a:extLst>
            </p:cNvPr>
            <p:cNvSpPr/>
            <p:nvPr/>
          </p:nvSpPr>
          <p:spPr>
            <a:xfrm>
              <a:off x="899610" y="9571"/>
              <a:ext cx="1080648" cy="125490"/>
            </a:xfrm>
            <a:prstGeom prst="rect">
              <a:avLst/>
            </a:prstGeom>
            <a:ln>
              <a:noFill/>
            </a:ln>
          </p:spPr>
          <p:txBody>
            <a:bodyPr vert="horz" lIns="0" tIns="0" rIns="0" bIns="0" rtlCol="0">
              <a:noAutofit/>
            </a:bodyPr>
            <a:lstStyle/>
            <a:p>
              <a:pPr>
                <a:lnSpc>
                  <a:spcPct val="107000"/>
                </a:lnSpc>
                <a:spcAft>
                  <a:spcPts val="800"/>
                </a:spcAft>
              </a:pPr>
              <a:r>
                <a:rPr lang="en-US" sz="1200" dirty="0">
                  <a:solidFill>
                    <a:srgbClr val="181717"/>
                  </a:solidFill>
                  <a:effectLst/>
                  <a:latin typeface="Calibri" panose="020F0502020204030204" pitchFamily="34" charset="0"/>
                  <a:ea typeface="Calibri" panose="020F0502020204030204" pitchFamily="34" charset="0"/>
                </a:rPr>
                <a:t>Low</a:t>
              </a:r>
              <a:r>
                <a:rPr lang="en-US" sz="1200" spc="40" dirty="0">
                  <a:solidFill>
                    <a:srgbClr val="181717"/>
                  </a:solidFill>
                  <a:effectLst/>
                  <a:latin typeface="Calibri" panose="020F0502020204030204" pitchFamily="34" charset="0"/>
                  <a:ea typeface="Calibri" panose="020F0502020204030204" pitchFamily="34" charset="0"/>
                </a:rPr>
                <a:t> </a:t>
              </a:r>
              <a:r>
                <a:rPr lang="en-US" sz="1200" dirty="0">
                  <a:solidFill>
                    <a:srgbClr val="181717"/>
                  </a:solidFill>
                  <a:effectLst/>
                  <a:latin typeface="Calibri" panose="020F0502020204030204" pitchFamily="34" charset="0"/>
                  <a:ea typeface="Calibri" panose="020F0502020204030204" pitchFamily="34" charset="0"/>
                </a:rPr>
                <a:t>temperature</a:t>
              </a:r>
              <a:endParaRPr lang="en-US" sz="1200" dirty="0">
                <a:solidFill>
                  <a:srgbClr val="000000"/>
                </a:solidFill>
                <a:effectLst/>
                <a:latin typeface="Calibri" panose="020F0502020204030204" pitchFamily="34" charset="0"/>
                <a:ea typeface="Calibri" panose="020F0502020204030204" pitchFamily="34" charset="0"/>
              </a:endParaRPr>
            </a:p>
          </p:txBody>
        </p:sp>
        <p:sp>
          <p:nvSpPr>
            <p:cNvPr id="21" name="Rectangle 20">
              <a:extLst>
                <a:ext uri="{FF2B5EF4-FFF2-40B4-BE49-F238E27FC236}">
                  <a16:creationId xmlns:a16="http://schemas.microsoft.com/office/drawing/2014/main" id="{F084577B-46DA-46B3-88D4-9C0255A9E621}"/>
                </a:ext>
              </a:extLst>
            </p:cNvPr>
            <p:cNvSpPr/>
            <p:nvPr/>
          </p:nvSpPr>
          <p:spPr>
            <a:xfrm>
              <a:off x="899610" y="134784"/>
              <a:ext cx="1487756" cy="125489"/>
            </a:xfrm>
            <a:prstGeom prst="rect">
              <a:avLst/>
            </a:prstGeom>
            <a:ln>
              <a:noFill/>
            </a:ln>
          </p:spPr>
          <p:txBody>
            <a:bodyPr vert="horz" lIns="0" tIns="0" rIns="0" bIns="0" rtlCol="0">
              <a:noAutofit/>
            </a:bodyPr>
            <a:lstStyle/>
            <a:p>
              <a:pPr>
                <a:lnSpc>
                  <a:spcPct val="107000"/>
                </a:lnSpc>
                <a:spcAft>
                  <a:spcPts val="800"/>
                </a:spcAft>
              </a:pPr>
              <a:r>
                <a:rPr lang="en-US" sz="1200" dirty="0">
                  <a:solidFill>
                    <a:srgbClr val="181717"/>
                  </a:solidFill>
                  <a:effectLst/>
                  <a:latin typeface="Calibri" panose="020F0502020204030204" pitchFamily="34" charset="0"/>
                  <a:ea typeface="Calibri" panose="020F0502020204030204" pitchFamily="34" charset="0"/>
                </a:rPr>
                <a:t>or</a:t>
              </a:r>
              <a:r>
                <a:rPr lang="en-US" sz="1200" spc="40" dirty="0">
                  <a:solidFill>
                    <a:srgbClr val="181717"/>
                  </a:solidFill>
                  <a:effectLst/>
                  <a:latin typeface="Calibri" panose="020F0502020204030204" pitchFamily="34" charset="0"/>
                  <a:ea typeface="Calibri" panose="020F0502020204030204" pitchFamily="34" charset="0"/>
                </a:rPr>
                <a:t> </a:t>
              </a:r>
              <a:r>
                <a:rPr lang="en-US" sz="1200" dirty="0">
                  <a:solidFill>
                    <a:srgbClr val="181717"/>
                  </a:solidFill>
                  <a:effectLst/>
                  <a:latin typeface="Calibri" panose="020F0502020204030204" pitchFamily="34" charset="0"/>
                  <a:ea typeface="Calibri" panose="020F0502020204030204" pitchFamily="34" charset="0"/>
                </a:rPr>
                <a:t>high</a:t>
              </a:r>
              <a:r>
                <a:rPr lang="en-US" sz="1200" spc="40" dirty="0">
                  <a:solidFill>
                    <a:srgbClr val="181717"/>
                  </a:solidFill>
                  <a:effectLst/>
                  <a:latin typeface="Calibri" panose="020F0502020204030204" pitchFamily="34" charset="0"/>
                  <a:ea typeface="Calibri" panose="020F0502020204030204" pitchFamily="34" charset="0"/>
                </a:rPr>
                <a:t> </a:t>
              </a:r>
              <a:r>
                <a:rPr lang="en-US" sz="1200" dirty="0">
                  <a:solidFill>
                    <a:srgbClr val="181717"/>
                  </a:solidFill>
                  <a:effectLst/>
                  <a:latin typeface="Calibri" panose="020F0502020204030204" pitchFamily="34" charset="0"/>
                  <a:ea typeface="Calibri" panose="020F0502020204030204" pitchFamily="34" charset="0"/>
                </a:rPr>
                <a:t>molecular</a:t>
              </a:r>
              <a:r>
                <a:rPr lang="en-US" sz="1200" spc="40" dirty="0">
                  <a:solidFill>
                    <a:srgbClr val="181717"/>
                  </a:solidFill>
                  <a:effectLst/>
                  <a:latin typeface="Calibri" panose="020F0502020204030204" pitchFamily="34" charset="0"/>
                  <a:ea typeface="Calibri" panose="020F0502020204030204" pitchFamily="34" charset="0"/>
                </a:rPr>
                <a:t> </a:t>
              </a:r>
              <a:r>
                <a:rPr lang="en-US" sz="1200" dirty="0">
                  <a:solidFill>
                    <a:srgbClr val="181717"/>
                  </a:solidFill>
                  <a:effectLst/>
                  <a:latin typeface="Calibri" panose="020F0502020204030204" pitchFamily="34" charset="0"/>
                  <a:ea typeface="Calibri" panose="020F0502020204030204" pitchFamily="34" charset="0"/>
                </a:rPr>
                <a:t>mass</a:t>
              </a:r>
              <a:endParaRPr lang="en-US" sz="1200" dirty="0">
                <a:solidFill>
                  <a:srgbClr val="000000"/>
                </a:solidFill>
                <a:effectLst/>
                <a:latin typeface="Calibri" panose="020F0502020204030204" pitchFamily="34" charset="0"/>
                <a:ea typeface="Calibri" panose="020F0502020204030204" pitchFamily="34" charset="0"/>
              </a:endParaRPr>
            </a:p>
          </p:txBody>
        </p:sp>
        <p:sp>
          <p:nvSpPr>
            <p:cNvPr id="22" name="Shape 4639">
              <a:extLst>
                <a:ext uri="{FF2B5EF4-FFF2-40B4-BE49-F238E27FC236}">
                  <a16:creationId xmlns:a16="http://schemas.microsoft.com/office/drawing/2014/main" id="{B27B62CB-0D90-44E2-AECD-DF71F73983ED}"/>
                </a:ext>
              </a:extLst>
            </p:cNvPr>
            <p:cNvSpPr/>
            <p:nvPr/>
          </p:nvSpPr>
          <p:spPr>
            <a:xfrm>
              <a:off x="573567" y="69405"/>
              <a:ext cx="313499" cy="135280"/>
            </a:xfrm>
            <a:custGeom>
              <a:avLst/>
              <a:gdLst/>
              <a:ahLst/>
              <a:cxnLst/>
              <a:rect l="0" t="0" r="0" b="0"/>
              <a:pathLst>
                <a:path w="313499" h="135280">
                  <a:moveTo>
                    <a:pt x="0" y="135280"/>
                  </a:moveTo>
                  <a:lnTo>
                    <a:pt x="313499"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23" name="Shape 4640">
              <a:extLst>
                <a:ext uri="{FF2B5EF4-FFF2-40B4-BE49-F238E27FC236}">
                  <a16:creationId xmlns:a16="http://schemas.microsoft.com/office/drawing/2014/main" id="{3DA3F0CC-799E-4566-9708-0E0A426913EC}"/>
                </a:ext>
              </a:extLst>
            </p:cNvPr>
            <p:cNvSpPr/>
            <p:nvPr/>
          </p:nvSpPr>
          <p:spPr>
            <a:xfrm>
              <a:off x="937448" y="703161"/>
              <a:ext cx="313487" cy="135280"/>
            </a:xfrm>
            <a:custGeom>
              <a:avLst/>
              <a:gdLst/>
              <a:ahLst/>
              <a:cxnLst/>
              <a:rect l="0" t="0" r="0" b="0"/>
              <a:pathLst>
                <a:path w="313487" h="135280">
                  <a:moveTo>
                    <a:pt x="0" y="135280"/>
                  </a:moveTo>
                  <a:lnTo>
                    <a:pt x="313487"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24" name="Shape 4641">
              <a:extLst>
                <a:ext uri="{FF2B5EF4-FFF2-40B4-BE49-F238E27FC236}">
                  <a16:creationId xmlns:a16="http://schemas.microsoft.com/office/drawing/2014/main" id="{2C1ECEAE-6C6A-486E-9D25-6E1F43F17339}"/>
                </a:ext>
              </a:extLst>
            </p:cNvPr>
            <p:cNvSpPr/>
            <p:nvPr/>
          </p:nvSpPr>
          <p:spPr>
            <a:xfrm>
              <a:off x="1827895" y="1140790"/>
              <a:ext cx="313487" cy="135268"/>
            </a:xfrm>
            <a:custGeom>
              <a:avLst/>
              <a:gdLst/>
              <a:ahLst/>
              <a:cxnLst/>
              <a:rect l="0" t="0" r="0" b="0"/>
              <a:pathLst>
                <a:path w="313487" h="135268">
                  <a:moveTo>
                    <a:pt x="0" y="135268"/>
                  </a:moveTo>
                  <a:lnTo>
                    <a:pt x="313487"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25" name="Shape 4642">
              <a:extLst>
                <a:ext uri="{FF2B5EF4-FFF2-40B4-BE49-F238E27FC236}">
                  <a16:creationId xmlns:a16="http://schemas.microsoft.com/office/drawing/2014/main" id="{A1878977-1843-4E39-A0E1-5448D912E1C2}"/>
                </a:ext>
              </a:extLst>
            </p:cNvPr>
            <p:cNvSpPr/>
            <p:nvPr/>
          </p:nvSpPr>
          <p:spPr>
            <a:xfrm>
              <a:off x="134579" y="12"/>
              <a:ext cx="2593480" cy="1644193"/>
            </a:xfrm>
            <a:custGeom>
              <a:avLst/>
              <a:gdLst/>
              <a:ahLst/>
              <a:cxnLst/>
              <a:rect l="0" t="0" r="0" b="0"/>
              <a:pathLst>
                <a:path w="2593480" h="1644193">
                  <a:moveTo>
                    <a:pt x="0" y="0"/>
                  </a:moveTo>
                  <a:lnTo>
                    <a:pt x="0" y="1644193"/>
                  </a:lnTo>
                  <a:lnTo>
                    <a:pt x="2593480" y="1644193"/>
                  </a:lnTo>
                </a:path>
              </a:pathLst>
            </a:custGeom>
            <a:ln w="6261" cap="flat">
              <a:miter lim="127000"/>
            </a:ln>
          </p:spPr>
          <p:style>
            <a:lnRef idx="1">
              <a:srgbClr val="181717"/>
            </a:lnRef>
            <a:fillRef idx="0">
              <a:srgbClr val="000000">
                <a:alpha val="0"/>
              </a:srgbClr>
            </a:fillRef>
            <a:effectRef idx="0">
              <a:scrgbClr r="0" g="0" b="0"/>
            </a:effectRef>
            <a:fontRef idx="none"/>
          </p:style>
          <p:txBody>
            <a:bodyPr/>
            <a:lstStyle/>
            <a:p>
              <a:endParaRPr lang="en-US"/>
            </a:p>
          </p:txBody>
        </p:sp>
        <p:sp>
          <p:nvSpPr>
            <p:cNvPr id="26" name="Rectangle 25">
              <a:extLst>
                <a:ext uri="{FF2B5EF4-FFF2-40B4-BE49-F238E27FC236}">
                  <a16:creationId xmlns:a16="http://schemas.microsoft.com/office/drawing/2014/main" id="{466908F7-4B66-48E3-96D1-EBA21C1DAFF9}"/>
                </a:ext>
              </a:extLst>
            </p:cNvPr>
            <p:cNvSpPr/>
            <p:nvPr/>
          </p:nvSpPr>
          <p:spPr>
            <a:xfrm>
              <a:off x="1227354" y="1715371"/>
              <a:ext cx="444235" cy="117647"/>
            </a:xfrm>
            <a:prstGeom prst="rect">
              <a:avLst/>
            </a:prstGeom>
            <a:ln>
              <a:noFill/>
            </a:ln>
          </p:spPr>
          <p:txBody>
            <a:bodyPr vert="horz" lIns="0" tIns="0" rIns="0" bIns="0" rtlCol="0">
              <a:noAutofit/>
            </a:bodyPr>
            <a:lstStyle/>
            <a:p>
              <a:pPr>
                <a:lnSpc>
                  <a:spcPct val="107000"/>
                </a:lnSpc>
                <a:spcAft>
                  <a:spcPts val="800"/>
                </a:spcAft>
              </a:pPr>
              <a:r>
                <a:rPr lang="en-US" sz="1200" dirty="0">
                  <a:solidFill>
                    <a:srgbClr val="181717"/>
                  </a:solidFill>
                  <a:effectLst/>
                  <a:latin typeface="Calibri" panose="020F0502020204030204" pitchFamily="34" charset="0"/>
                  <a:ea typeface="Calibri" panose="020F0502020204030204" pitchFamily="34" charset="0"/>
                </a:rPr>
                <a:t>Speed,</a:t>
              </a:r>
              <a:r>
                <a:rPr lang="en-US" sz="1200" spc="40" dirty="0">
                  <a:solidFill>
                    <a:srgbClr val="181717"/>
                  </a:solidFill>
                  <a:effectLst/>
                  <a:latin typeface="Calibri" panose="020F0502020204030204" pitchFamily="34" charset="0"/>
                  <a:ea typeface="Calibri" panose="020F0502020204030204" pitchFamily="34" charset="0"/>
                </a:rPr>
                <a:t> </a:t>
              </a:r>
              <a:endParaRPr lang="en-US" sz="1200" dirty="0">
                <a:solidFill>
                  <a:srgbClr val="000000"/>
                </a:solidFill>
                <a:effectLst/>
                <a:latin typeface="Calibri" panose="020F0502020204030204" pitchFamily="34" charset="0"/>
                <a:ea typeface="Calibri" panose="020F0502020204030204" pitchFamily="34" charset="0"/>
              </a:endParaRPr>
            </a:p>
          </p:txBody>
        </p:sp>
        <p:sp>
          <p:nvSpPr>
            <p:cNvPr id="27" name="Rectangle 26">
              <a:extLst>
                <a:ext uri="{FF2B5EF4-FFF2-40B4-BE49-F238E27FC236}">
                  <a16:creationId xmlns:a16="http://schemas.microsoft.com/office/drawing/2014/main" id="{7634C1CC-E549-4260-8018-EB16D98DC99D}"/>
                </a:ext>
              </a:extLst>
            </p:cNvPr>
            <p:cNvSpPr/>
            <p:nvPr/>
          </p:nvSpPr>
          <p:spPr>
            <a:xfrm>
              <a:off x="1561364" y="1715371"/>
              <a:ext cx="129536" cy="117647"/>
            </a:xfrm>
            <a:prstGeom prst="rect">
              <a:avLst/>
            </a:prstGeom>
            <a:ln>
              <a:noFill/>
            </a:ln>
          </p:spPr>
          <p:txBody>
            <a:bodyPr vert="horz" lIns="0" tIns="0" rIns="0" bIns="0" rtlCol="0">
              <a:noAutofit/>
            </a:bodyPr>
            <a:lstStyle/>
            <a:p>
              <a:pPr>
                <a:lnSpc>
                  <a:spcPct val="107000"/>
                </a:lnSpc>
                <a:spcAft>
                  <a:spcPts val="800"/>
                </a:spcAft>
              </a:pPr>
              <a:r>
                <a:rPr lang="en-US" sz="1200" i="1" dirty="0">
                  <a:solidFill>
                    <a:srgbClr val="181717"/>
                  </a:solidFill>
                  <a:effectLst/>
                  <a:latin typeface="Calibri" panose="020F0502020204030204" pitchFamily="34" charset="0"/>
                  <a:ea typeface="Calibri" panose="020F0502020204030204" pitchFamily="34" charset="0"/>
                </a:rPr>
                <a:t>v</a:t>
              </a:r>
              <a:endParaRPr lang="en-US" sz="1200" dirty="0">
                <a:solidFill>
                  <a:srgbClr val="000000"/>
                </a:solidFill>
                <a:effectLst/>
                <a:latin typeface="Calibri" panose="020F0502020204030204" pitchFamily="34" charset="0"/>
                <a:ea typeface="Calibri" panose="020F0502020204030204" pitchFamily="34" charset="0"/>
              </a:endParaRPr>
            </a:p>
          </p:txBody>
        </p:sp>
        <p:sp>
          <p:nvSpPr>
            <p:cNvPr id="28" name="Rectangle 27">
              <a:extLst>
                <a:ext uri="{FF2B5EF4-FFF2-40B4-BE49-F238E27FC236}">
                  <a16:creationId xmlns:a16="http://schemas.microsoft.com/office/drawing/2014/main" id="{B28CB287-1F70-44E0-BEE4-D631799F3E66}"/>
                </a:ext>
              </a:extLst>
            </p:cNvPr>
            <p:cNvSpPr/>
            <p:nvPr/>
          </p:nvSpPr>
          <p:spPr>
            <a:xfrm rot="16200001">
              <a:off x="-600285" y="607847"/>
              <a:ext cx="1318219" cy="117647"/>
            </a:xfrm>
            <a:prstGeom prst="rect">
              <a:avLst/>
            </a:prstGeom>
            <a:ln>
              <a:noFill/>
            </a:ln>
          </p:spPr>
          <p:txBody>
            <a:bodyPr vert="horz" lIns="0" tIns="0" rIns="0" bIns="0" rtlCol="0">
              <a:noAutofit/>
            </a:bodyPr>
            <a:lstStyle/>
            <a:p>
              <a:pPr>
                <a:lnSpc>
                  <a:spcPct val="107000"/>
                </a:lnSpc>
                <a:spcAft>
                  <a:spcPts val="800"/>
                </a:spcAft>
              </a:pPr>
              <a:r>
                <a:rPr lang="en-US" sz="1200" dirty="0" err="1">
                  <a:solidFill>
                    <a:srgbClr val="181717"/>
                  </a:solidFill>
                  <a:effectLst/>
                  <a:latin typeface="Calibri" panose="020F0502020204030204" pitchFamily="34" charset="0"/>
                  <a:ea typeface="Calibri" panose="020F0502020204030204" pitchFamily="34" charset="0"/>
                </a:rPr>
                <a:t>Distributiion</a:t>
              </a:r>
              <a:r>
                <a:rPr lang="en-US" sz="1200" spc="-865" dirty="0">
                  <a:solidFill>
                    <a:srgbClr val="181717"/>
                  </a:solidFill>
                  <a:effectLst/>
                  <a:latin typeface="Calibri" panose="020F0502020204030204" pitchFamily="34" charset="0"/>
                  <a:ea typeface="Calibri" panose="020F0502020204030204" pitchFamily="34" charset="0"/>
                </a:rPr>
                <a:t> </a:t>
              </a:r>
              <a:r>
                <a:rPr lang="en-US" sz="1200" dirty="0">
                  <a:solidFill>
                    <a:srgbClr val="181717"/>
                  </a:solidFill>
                  <a:effectLst/>
                  <a:latin typeface="Calibri" panose="020F0502020204030204" pitchFamily="34" charset="0"/>
                  <a:ea typeface="Calibri" panose="020F0502020204030204" pitchFamily="34" charset="0"/>
                </a:rPr>
                <a:t>function,</a:t>
              </a:r>
              <a:r>
                <a:rPr lang="en-US" sz="1200" spc="-165" dirty="0">
                  <a:solidFill>
                    <a:srgbClr val="181717"/>
                  </a:solidFill>
                  <a:effectLst/>
                  <a:latin typeface="Calibri" panose="020F0502020204030204" pitchFamily="34" charset="0"/>
                  <a:ea typeface="Calibri" panose="020F0502020204030204" pitchFamily="34" charset="0"/>
                </a:rPr>
                <a:t> </a:t>
              </a:r>
              <a:endParaRPr lang="en-US" sz="1200" dirty="0">
                <a:solidFill>
                  <a:srgbClr val="000000"/>
                </a:solidFill>
                <a:effectLst/>
                <a:latin typeface="Calibri" panose="020F0502020204030204" pitchFamily="34" charset="0"/>
                <a:ea typeface="Calibri" panose="020F0502020204030204" pitchFamily="34" charset="0"/>
              </a:endParaRPr>
            </a:p>
          </p:txBody>
        </p:sp>
        <p:sp>
          <p:nvSpPr>
            <p:cNvPr id="29" name="Rectangle 28">
              <a:extLst>
                <a:ext uri="{FF2B5EF4-FFF2-40B4-BE49-F238E27FC236}">
                  <a16:creationId xmlns:a16="http://schemas.microsoft.com/office/drawing/2014/main" id="{BC90C2CE-E107-49DD-A1B8-65CC88605E94}"/>
                </a:ext>
              </a:extLst>
            </p:cNvPr>
            <p:cNvSpPr/>
            <p:nvPr/>
          </p:nvSpPr>
          <p:spPr>
            <a:xfrm rot="-5399999">
              <a:off x="38030" y="255032"/>
              <a:ext cx="41589" cy="117647"/>
            </a:xfrm>
            <a:prstGeom prst="rect">
              <a:avLst/>
            </a:prstGeom>
            <a:ln>
              <a:noFill/>
            </a:ln>
          </p:spPr>
          <p:txBody>
            <a:bodyPr vert="horz" lIns="0" tIns="0" rIns="0" bIns="0" rtlCol="0">
              <a:noAutofit/>
            </a:bodyPr>
            <a:lstStyle/>
            <a:p>
              <a:pPr>
                <a:lnSpc>
                  <a:spcPct val="107000"/>
                </a:lnSpc>
                <a:spcAft>
                  <a:spcPts val="800"/>
                </a:spcAft>
              </a:pPr>
              <a:r>
                <a:rPr lang="en-US" sz="750" i="1" dirty="0">
                  <a:solidFill>
                    <a:srgbClr val="181717"/>
                  </a:solidFill>
                  <a:effectLst/>
                  <a:latin typeface="Calibri" panose="020F0502020204030204" pitchFamily="34" charset="0"/>
                  <a:ea typeface="Calibri" panose="020F0502020204030204" pitchFamily="34" charset="0"/>
                </a:rPr>
                <a:t>f</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30" name="Rectangle 29">
              <a:extLst>
                <a:ext uri="{FF2B5EF4-FFF2-40B4-BE49-F238E27FC236}">
                  <a16:creationId xmlns:a16="http://schemas.microsoft.com/office/drawing/2014/main" id="{28ED4038-0AC5-456E-B75C-543E33CB5316}"/>
                </a:ext>
              </a:extLst>
            </p:cNvPr>
            <p:cNvSpPr/>
            <p:nvPr/>
          </p:nvSpPr>
          <p:spPr>
            <a:xfrm rot="-5399999">
              <a:off x="38030" y="212484"/>
              <a:ext cx="41588" cy="117647"/>
            </a:xfrm>
            <a:prstGeom prst="rect">
              <a:avLst/>
            </a:prstGeom>
            <a:ln>
              <a:noFill/>
            </a:ln>
          </p:spPr>
          <p:txBody>
            <a:bodyPr vert="horz" lIns="0" tIns="0" rIns="0" bIns="0" rtlCol="0">
              <a:noAutofit/>
            </a:bodyPr>
            <a:lstStyle/>
            <a:p>
              <a:pPr>
                <a:lnSpc>
                  <a:spcPct val="107000"/>
                </a:lnSpc>
                <a:spcAft>
                  <a:spcPts val="800"/>
                </a:spcAft>
              </a:pPr>
              <a:r>
                <a:rPr lang="en-US" sz="750" dirty="0">
                  <a:solidFill>
                    <a:srgbClr val="181717"/>
                  </a:solidFill>
                  <a:effectLst/>
                  <a:latin typeface="Calibri" panose="020F0502020204030204" pitchFamily="34" charset="0"/>
                  <a:ea typeface="Calibri" panose="020F0502020204030204" pitchFamily="34" charset="0"/>
                </a:rPr>
                <a:t>(</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31" name="Rectangle 30">
              <a:extLst>
                <a:ext uri="{FF2B5EF4-FFF2-40B4-BE49-F238E27FC236}">
                  <a16:creationId xmlns:a16="http://schemas.microsoft.com/office/drawing/2014/main" id="{4B007ED2-1B3F-4D8F-85C3-6115883FF340}"/>
                </a:ext>
              </a:extLst>
            </p:cNvPr>
            <p:cNvSpPr/>
            <p:nvPr/>
          </p:nvSpPr>
          <p:spPr>
            <a:xfrm rot="-5399999">
              <a:off x="24104" y="167288"/>
              <a:ext cx="69439" cy="117647"/>
            </a:xfrm>
            <a:prstGeom prst="rect">
              <a:avLst/>
            </a:prstGeom>
            <a:ln>
              <a:noFill/>
            </a:ln>
          </p:spPr>
          <p:txBody>
            <a:bodyPr vert="horz" lIns="0" tIns="0" rIns="0" bIns="0" rtlCol="0">
              <a:noAutofit/>
            </a:bodyPr>
            <a:lstStyle/>
            <a:p>
              <a:pPr>
                <a:lnSpc>
                  <a:spcPct val="107000"/>
                </a:lnSpc>
                <a:spcAft>
                  <a:spcPts val="800"/>
                </a:spcAft>
              </a:pPr>
              <a:r>
                <a:rPr lang="en-US" sz="750" i="1" dirty="0">
                  <a:solidFill>
                    <a:srgbClr val="181717"/>
                  </a:solidFill>
                  <a:effectLst/>
                  <a:latin typeface="Calibri" panose="020F0502020204030204" pitchFamily="34" charset="0"/>
                  <a:ea typeface="Calibri" panose="020F0502020204030204" pitchFamily="34" charset="0"/>
                </a:rPr>
                <a:t>v</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32" name="Rectangle 31">
              <a:extLst>
                <a:ext uri="{FF2B5EF4-FFF2-40B4-BE49-F238E27FC236}">
                  <a16:creationId xmlns:a16="http://schemas.microsoft.com/office/drawing/2014/main" id="{CBE8C24E-345F-4566-AE2D-58974AAFC52A}"/>
                </a:ext>
              </a:extLst>
            </p:cNvPr>
            <p:cNvSpPr/>
            <p:nvPr/>
          </p:nvSpPr>
          <p:spPr>
            <a:xfrm rot="16200001">
              <a:off x="3740" y="90702"/>
              <a:ext cx="76307" cy="117647"/>
            </a:xfrm>
            <a:prstGeom prst="rect">
              <a:avLst/>
            </a:prstGeom>
            <a:ln>
              <a:noFill/>
            </a:ln>
          </p:spPr>
          <p:txBody>
            <a:bodyPr vert="horz" lIns="0" tIns="0" rIns="0" bIns="0" rtlCol="0">
              <a:noAutofit/>
            </a:bodyPr>
            <a:lstStyle/>
            <a:p>
              <a:pPr>
                <a:lnSpc>
                  <a:spcPct val="107000"/>
                </a:lnSpc>
                <a:spcAft>
                  <a:spcPts val="800"/>
                </a:spcAft>
              </a:pPr>
              <a:r>
                <a:rPr lang="en-US" sz="750">
                  <a:solidFill>
                    <a:srgbClr val="181717"/>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33" name="Rectangle 32">
              <a:extLst>
                <a:ext uri="{FF2B5EF4-FFF2-40B4-BE49-F238E27FC236}">
                  <a16:creationId xmlns:a16="http://schemas.microsoft.com/office/drawing/2014/main" id="{96F219C3-325A-4FB8-9FFF-A6DB992652C0}"/>
                </a:ext>
              </a:extLst>
            </p:cNvPr>
            <p:cNvSpPr/>
            <p:nvPr/>
          </p:nvSpPr>
          <p:spPr>
            <a:xfrm rot="16200001">
              <a:off x="33722" y="124697"/>
              <a:ext cx="76307" cy="117647"/>
            </a:xfrm>
            <a:prstGeom prst="rect">
              <a:avLst/>
            </a:prstGeom>
            <a:ln>
              <a:noFill/>
            </a:ln>
          </p:spPr>
          <p:txBody>
            <a:bodyPr vert="horz" lIns="0" tIns="0" rIns="0" bIns="0" rtlCol="0">
              <a:noAutofit/>
            </a:bodyPr>
            <a:lstStyle/>
            <a:p>
              <a:pPr>
                <a:lnSpc>
                  <a:spcPct val="107000"/>
                </a:lnSpc>
                <a:spcAft>
                  <a:spcPts val="800"/>
                </a:spcAft>
              </a:pPr>
              <a:r>
                <a:rPr lang="en-US" sz="750" dirty="0">
                  <a:solidFill>
                    <a:srgbClr val="181717"/>
                  </a:solidFill>
                  <a:effectLst/>
                  <a:latin typeface="Calibri" panose="020F0502020204030204" pitchFamily="34" charset="0"/>
                  <a:ea typeface="Calibri" panose="020F0502020204030204" pitchFamily="34" charset="0"/>
                </a:rPr>
                <a:t>)</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34" name="Rectangle 33">
              <a:extLst>
                <a:ext uri="{FF2B5EF4-FFF2-40B4-BE49-F238E27FC236}">
                  <a16:creationId xmlns:a16="http://schemas.microsoft.com/office/drawing/2014/main" id="{F7E44BFB-618F-418E-B401-FDD1ED53304B}"/>
                </a:ext>
              </a:extLst>
            </p:cNvPr>
            <p:cNvSpPr/>
            <p:nvPr/>
          </p:nvSpPr>
          <p:spPr>
            <a:xfrm>
              <a:off x="97911" y="1667181"/>
              <a:ext cx="74068"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0</a:t>
              </a:r>
              <a:endParaRPr lang="en-US" sz="1100">
                <a:solidFill>
                  <a:srgbClr val="000000"/>
                </a:solidFill>
                <a:effectLst/>
                <a:latin typeface="Calibri" panose="020F0502020204030204" pitchFamily="34" charset="0"/>
                <a:ea typeface="Calibri" panose="020F0502020204030204" pitchFamily="34" charset="0"/>
              </a:endParaRPr>
            </a:p>
          </p:txBody>
        </p:sp>
        <p:sp>
          <p:nvSpPr>
            <p:cNvPr id="35" name="Rectangle 34">
              <a:extLst>
                <a:ext uri="{FF2B5EF4-FFF2-40B4-BE49-F238E27FC236}">
                  <a16:creationId xmlns:a16="http://schemas.microsoft.com/office/drawing/2014/main" id="{CAB3289E-A723-428F-9B40-2D57D97ADCA3}"/>
                </a:ext>
              </a:extLst>
            </p:cNvPr>
            <p:cNvSpPr/>
            <p:nvPr/>
          </p:nvSpPr>
          <p:spPr>
            <a:xfrm>
              <a:off x="48531" y="1566518"/>
              <a:ext cx="74068" cy="125489"/>
            </a:xfrm>
            <a:prstGeom prst="rect">
              <a:avLst/>
            </a:prstGeom>
            <a:ln>
              <a:noFill/>
            </a:ln>
          </p:spPr>
          <p:txBody>
            <a:bodyPr vert="horz" lIns="0" tIns="0" rIns="0" bIns="0" rtlCol="0">
              <a:noAutofit/>
            </a:bodyPr>
            <a:lstStyle/>
            <a:p>
              <a:pPr>
                <a:lnSpc>
                  <a:spcPct val="107000"/>
                </a:lnSpc>
                <a:spcAft>
                  <a:spcPts val="800"/>
                </a:spcAft>
              </a:pPr>
              <a:r>
                <a:rPr lang="en-US" sz="800" dirty="0">
                  <a:solidFill>
                    <a:srgbClr val="181717"/>
                  </a:solidFill>
                  <a:effectLst/>
                  <a:latin typeface="Calibri" panose="020F0502020204030204" pitchFamily="34" charset="0"/>
                  <a:ea typeface="Calibri" panose="020F0502020204030204" pitchFamily="34" charset="0"/>
                </a:rPr>
                <a:t>0</a:t>
              </a:r>
              <a:endParaRPr lang="en-US" sz="1100" dirty="0">
                <a:solidFill>
                  <a:srgbClr val="000000"/>
                </a:solidFill>
                <a:effectLst/>
                <a:latin typeface="Calibri" panose="020F0502020204030204" pitchFamily="34" charset="0"/>
                <a:ea typeface="Calibri" panose="020F0502020204030204" pitchFamily="34" charset="0"/>
              </a:endParaRPr>
            </a:p>
          </p:txBody>
        </p:sp>
      </p:grpSp>
      <p:sp>
        <p:nvSpPr>
          <p:cNvPr id="36" name="Rectangle 35">
            <a:extLst>
              <a:ext uri="{FF2B5EF4-FFF2-40B4-BE49-F238E27FC236}">
                <a16:creationId xmlns:a16="http://schemas.microsoft.com/office/drawing/2014/main" id="{87597BC6-106B-41F5-A72B-6DC81C8CA8CC}"/>
              </a:ext>
            </a:extLst>
          </p:cNvPr>
          <p:cNvSpPr/>
          <p:nvPr/>
        </p:nvSpPr>
        <p:spPr>
          <a:xfrm>
            <a:off x="476512" y="3209411"/>
            <a:ext cx="11401245" cy="646331"/>
          </a:xfrm>
          <a:prstGeom prst="rect">
            <a:avLst/>
          </a:prstGeom>
        </p:spPr>
        <p:txBody>
          <a:bodyPr wrap="square">
            <a:spAutoFit/>
          </a:bodyPr>
          <a:lstStyle/>
          <a:p>
            <a:pPr marL="285750" indent="-285750">
              <a:buFont typeface="Arial" panose="020B0604020202020204" pitchFamily="34" charset="0"/>
              <a:buChar char="•"/>
            </a:pPr>
            <a:r>
              <a:rPr lang="en-US" dirty="0">
                <a:solidFill>
                  <a:srgbClr val="000000"/>
                </a:solidFill>
                <a:latin typeface="MinionPro-Regular"/>
              </a:rPr>
              <a:t>Decaying exponential function (more specifically, a Gaussian function). Its presence implies that the fraction of molecules with very high speeds is very small because e</a:t>
            </a:r>
            <a:r>
              <a:rPr lang="en-US" sz="800" dirty="0">
                <a:solidFill>
                  <a:srgbClr val="000000"/>
                </a:solidFill>
                <a:latin typeface="Symbol" panose="05050102010706020507" pitchFamily="18" charset="2"/>
              </a:rPr>
              <a:t>−</a:t>
            </a:r>
            <a:r>
              <a:rPr lang="en-US" sz="800" i="1" dirty="0">
                <a:solidFill>
                  <a:srgbClr val="000000"/>
                </a:solidFill>
                <a:latin typeface="MinionPro-It"/>
              </a:rPr>
              <a:t>x</a:t>
            </a:r>
            <a:r>
              <a:rPr lang="en-US" sz="800" dirty="0">
                <a:solidFill>
                  <a:srgbClr val="000000"/>
                </a:solidFill>
                <a:latin typeface="MinionPro-Regular"/>
              </a:rPr>
              <a:t>2 </a:t>
            </a:r>
            <a:r>
              <a:rPr lang="en-US" dirty="0">
                <a:solidFill>
                  <a:srgbClr val="000000"/>
                </a:solidFill>
                <a:latin typeface="MinionPro-Regular"/>
              </a:rPr>
              <a:t>becomes very small when </a:t>
            </a:r>
            <a:r>
              <a:rPr lang="en-US" i="1" dirty="0">
                <a:solidFill>
                  <a:srgbClr val="000000"/>
                </a:solidFill>
                <a:latin typeface="MinionPro-It"/>
              </a:rPr>
              <a:t>x </a:t>
            </a:r>
            <a:r>
              <a:rPr lang="en-US" dirty="0">
                <a:solidFill>
                  <a:srgbClr val="000000"/>
                </a:solidFill>
                <a:latin typeface="MinionPro-Regular"/>
              </a:rPr>
              <a:t>is large.</a:t>
            </a:r>
            <a:endParaRPr lang="en-US" dirty="0"/>
          </a:p>
        </p:txBody>
      </p:sp>
      <p:sp>
        <p:nvSpPr>
          <p:cNvPr id="37" name="Rectangle 36">
            <a:extLst>
              <a:ext uri="{FF2B5EF4-FFF2-40B4-BE49-F238E27FC236}">
                <a16:creationId xmlns:a16="http://schemas.microsoft.com/office/drawing/2014/main" id="{E349AAD3-B64F-45C5-8212-7AD23C67B19E}"/>
              </a:ext>
            </a:extLst>
          </p:cNvPr>
          <p:cNvSpPr/>
          <p:nvPr/>
        </p:nvSpPr>
        <p:spPr>
          <a:xfrm>
            <a:off x="476512" y="3756505"/>
            <a:ext cx="11401244" cy="923330"/>
          </a:xfrm>
          <a:prstGeom prst="rect">
            <a:avLst/>
          </a:prstGeom>
        </p:spPr>
        <p:txBody>
          <a:bodyPr wrap="square">
            <a:spAutoFit/>
          </a:bodyPr>
          <a:lstStyle/>
          <a:p>
            <a:pPr marL="285750" indent="-285750">
              <a:buFont typeface="Arial" panose="020B0604020202020204" pitchFamily="34" charset="0"/>
              <a:buChar char="•"/>
            </a:pPr>
            <a:r>
              <a:rPr lang="en-US" dirty="0">
                <a:latin typeface="MinionPro-Regular"/>
              </a:rPr>
              <a:t>The factor </a:t>
            </a:r>
            <a:r>
              <a:rPr lang="en-US" i="1" dirty="0">
                <a:latin typeface="MinionPro-It"/>
              </a:rPr>
              <a:t>M</a:t>
            </a:r>
            <a:r>
              <a:rPr lang="en-US" dirty="0">
                <a:latin typeface="MinionPro-Regular"/>
              </a:rPr>
              <a:t>/2</a:t>
            </a:r>
            <a:r>
              <a:rPr lang="en-US" i="1" dirty="0">
                <a:latin typeface="MinionPro-It"/>
              </a:rPr>
              <a:t>RT </a:t>
            </a:r>
            <a:r>
              <a:rPr lang="en-US" dirty="0">
                <a:latin typeface="MinionPro-Regular"/>
              </a:rPr>
              <a:t>multiplying </a:t>
            </a:r>
            <a:r>
              <a:rPr lang="en-US" i="1" dirty="0">
                <a:latin typeface="SabonLTStd-Italic"/>
              </a:rPr>
              <a:t>v</a:t>
            </a:r>
            <a:r>
              <a:rPr lang="en-US" sz="800" dirty="0">
                <a:latin typeface="MinionPro-Regular"/>
              </a:rPr>
              <a:t>2 </a:t>
            </a:r>
            <a:r>
              <a:rPr lang="en-US" dirty="0">
                <a:latin typeface="MinionPro-Regular"/>
              </a:rPr>
              <a:t>in the exponent is large when the molar mass, </a:t>
            </a:r>
            <a:r>
              <a:rPr lang="en-US" i="1" dirty="0">
                <a:latin typeface="MinionPro-It"/>
              </a:rPr>
              <a:t>M</a:t>
            </a:r>
            <a:r>
              <a:rPr lang="en-US" dirty="0">
                <a:latin typeface="MinionPro-Regular"/>
              </a:rPr>
              <a:t>, is large, so the exponential factor goes most rapidly towards zero when </a:t>
            </a:r>
            <a:r>
              <a:rPr lang="en-US" i="1" dirty="0">
                <a:latin typeface="MinionPro-It"/>
              </a:rPr>
              <a:t>M </a:t>
            </a:r>
            <a:r>
              <a:rPr lang="en-US" dirty="0">
                <a:latin typeface="MinionPro-Regular"/>
              </a:rPr>
              <a:t>is large. That is, heavy molecules are unlikely to be found with very high speeds.</a:t>
            </a:r>
            <a:endParaRPr lang="en-US" dirty="0"/>
          </a:p>
        </p:txBody>
      </p:sp>
      <p:sp>
        <p:nvSpPr>
          <p:cNvPr id="38" name="Rectangle 37">
            <a:extLst>
              <a:ext uri="{FF2B5EF4-FFF2-40B4-BE49-F238E27FC236}">
                <a16:creationId xmlns:a16="http://schemas.microsoft.com/office/drawing/2014/main" id="{68B97F27-9480-44BE-8AF2-8A3BDEC131C6}"/>
              </a:ext>
            </a:extLst>
          </p:cNvPr>
          <p:cNvSpPr/>
          <p:nvPr/>
        </p:nvSpPr>
        <p:spPr>
          <a:xfrm>
            <a:off x="510058" y="4662198"/>
            <a:ext cx="11021684" cy="923330"/>
          </a:xfrm>
          <a:prstGeom prst="rect">
            <a:avLst/>
          </a:prstGeom>
        </p:spPr>
        <p:txBody>
          <a:bodyPr wrap="square">
            <a:spAutoFit/>
          </a:bodyPr>
          <a:lstStyle/>
          <a:p>
            <a:pPr marL="285750" indent="-285750">
              <a:buFont typeface="Arial" panose="020B0604020202020204" pitchFamily="34" charset="0"/>
              <a:buChar char="•"/>
            </a:pPr>
            <a:r>
              <a:rPr lang="en-US" dirty="0">
                <a:latin typeface="MinionPro-Regular"/>
              </a:rPr>
              <a:t>The opposite is true when the temperature, </a:t>
            </a:r>
            <a:r>
              <a:rPr lang="en-US" i="1" dirty="0">
                <a:latin typeface="MinionPro-It"/>
              </a:rPr>
              <a:t>T</a:t>
            </a:r>
            <a:r>
              <a:rPr lang="en-US" dirty="0">
                <a:latin typeface="MinionPro-Regular"/>
              </a:rPr>
              <a:t>, is high: then the factor </a:t>
            </a:r>
            <a:r>
              <a:rPr lang="en-US" i="1" dirty="0">
                <a:latin typeface="MinionPro-It"/>
              </a:rPr>
              <a:t>M</a:t>
            </a:r>
            <a:r>
              <a:rPr lang="en-US" dirty="0">
                <a:latin typeface="MinionPro-Regular"/>
              </a:rPr>
              <a:t>/2</a:t>
            </a:r>
            <a:r>
              <a:rPr lang="en-US" i="1" dirty="0">
                <a:latin typeface="MinionPro-It"/>
              </a:rPr>
              <a:t>RT </a:t>
            </a:r>
            <a:r>
              <a:rPr lang="en-US" dirty="0">
                <a:latin typeface="MinionPro-Regular"/>
              </a:rPr>
              <a:t>in the exponent is small, so the exponential factor falls towards zero relatively slowly as </a:t>
            </a:r>
            <a:r>
              <a:rPr lang="en-US" i="1" dirty="0">
                <a:latin typeface="SabonLTStd-Italic"/>
              </a:rPr>
              <a:t>v </a:t>
            </a:r>
            <a:r>
              <a:rPr lang="en-US" dirty="0">
                <a:latin typeface="MinionPro-Regular"/>
              </a:rPr>
              <a:t>increases. In other words, a greater fraction of the molecules can be expected to have high speeds at high temperatures than at low temperatures.</a:t>
            </a:r>
            <a:endParaRPr lang="en-US" dirty="0"/>
          </a:p>
        </p:txBody>
      </p:sp>
      <p:sp>
        <p:nvSpPr>
          <p:cNvPr id="39" name="Rectangle 38">
            <a:extLst>
              <a:ext uri="{FF2B5EF4-FFF2-40B4-BE49-F238E27FC236}">
                <a16:creationId xmlns:a16="http://schemas.microsoft.com/office/drawing/2014/main" id="{EEDF1DA0-22F7-4996-BEB2-DCFC4C455229}"/>
              </a:ext>
            </a:extLst>
          </p:cNvPr>
          <p:cNvSpPr/>
          <p:nvPr/>
        </p:nvSpPr>
        <p:spPr>
          <a:xfrm>
            <a:off x="476512" y="5502964"/>
            <a:ext cx="11088777" cy="646331"/>
          </a:xfrm>
          <a:prstGeom prst="rect">
            <a:avLst/>
          </a:prstGeom>
        </p:spPr>
        <p:txBody>
          <a:bodyPr wrap="square">
            <a:spAutoFit/>
          </a:bodyPr>
          <a:lstStyle/>
          <a:p>
            <a:pPr marL="285750" indent="-285750">
              <a:buFont typeface="Arial" panose="020B0604020202020204" pitchFamily="34" charset="0"/>
              <a:buChar char="•"/>
            </a:pPr>
            <a:r>
              <a:rPr lang="en-US" dirty="0">
                <a:solidFill>
                  <a:srgbClr val="000000"/>
                </a:solidFill>
                <a:latin typeface="MinionPro-Regular"/>
              </a:rPr>
              <a:t>A factor </a:t>
            </a:r>
            <a:r>
              <a:rPr lang="en-US" i="1" dirty="0">
                <a:solidFill>
                  <a:srgbClr val="000000"/>
                </a:solidFill>
                <a:latin typeface="SabonLTStd-Italic"/>
              </a:rPr>
              <a:t>v </a:t>
            </a:r>
            <a:r>
              <a:rPr lang="en-US" baseline="30000" dirty="0">
                <a:solidFill>
                  <a:srgbClr val="000000"/>
                </a:solidFill>
                <a:latin typeface="MinionPro-Regular"/>
              </a:rPr>
              <a:t>2</a:t>
            </a:r>
            <a:r>
              <a:rPr lang="en-US" sz="800" dirty="0">
                <a:solidFill>
                  <a:srgbClr val="000000"/>
                </a:solidFill>
                <a:latin typeface="MinionPro-Regular"/>
              </a:rPr>
              <a:t> </a:t>
            </a:r>
            <a:r>
              <a:rPr lang="en-US" dirty="0">
                <a:solidFill>
                  <a:srgbClr val="000000"/>
                </a:solidFill>
                <a:latin typeface="MinionPro-Regular"/>
              </a:rPr>
              <a:t>(the term before the e) multiplies the exponential. This factor goes to zero as </a:t>
            </a:r>
            <a:r>
              <a:rPr lang="en-US" i="1" dirty="0">
                <a:solidFill>
                  <a:srgbClr val="000000"/>
                </a:solidFill>
                <a:latin typeface="SabonLTStd-Italic"/>
              </a:rPr>
              <a:t>v </a:t>
            </a:r>
            <a:r>
              <a:rPr lang="en-US" dirty="0">
                <a:solidFill>
                  <a:srgbClr val="000000"/>
                </a:solidFill>
                <a:latin typeface="MinionPro-Regular"/>
              </a:rPr>
              <a:t>goes to zero, so the fraction of molecules with very low speeds will also be very small whatever their mass.</a:t>
            </a:r>
            <a:endParaRPr lang="en-US" dirty="0"/>
          </a:p>
        </p:txBody>
      </p:sp>
      <p:sp>
        <p:nvSpPr>
          <p:cNvPr id="40" name="Rectangle 39">
            <a:extLst>
              <a:ext uri="{FF2B5EF4-FFF2-40B4-BE49-F238E27FC236}">
                <a16:creationId xmlns:a16="http://schemas.microsoft.com/office/drawing/2014/main" id="{12099A9D-7AAD-4C59-9BA7-A8D03B3DD207}"/>
              </a:ext>
            </a:extLst>
          </p:cNvPr>
          <p:cNvSpPr/>
          <p:nvPr/>
        </p:nvSpPr>
        <p:spPr>
          <a:xfrm>
            <a:off x="501973" y="6143623"/>
            <a:ext cx="11104867" cy="646331"/>
          </a:xfrm>
          <a:prstGeom prst="rect">
            <a:avLst/>
          </a:prstGeom>
        </p:spPr>
        <p:txBody>
          <a:bodyPr wrap="square">
            <a:spAutoFit/>
          </a:bodyPr>
          <a:lstStyle/>
          <a:p>
            <a:pPr marL="285750" indent="-285750">
              <a:buFont typeface="Arial" panose="020B0604020202020204" pitchFamily="34" charset="0"/>
              <a:buChar char="•"/>
            </a:pPr>
            <a:r>
              <a:rPr lang="en-US" dirty="0">
                <a:solidFill>
                  <a:srgbClr val="000000"/>
                </a:solidFill>
                <a:latin typeface="MinionPro-Regular"/>
              </a:rPr>
              <a:t>The remaining factors (the term in parentheses in </a:t>
            </a:r>
            <a:r>
              <a:rPr lang="en-US" dirty="0" err="1">
                <a:solidFill>
                  <a:srgbClr val="000000"/>
                </a:solidFill>
                <a:latin typeface="MinionPro-Regular"/>
              </a:rPr>
              <a:t>eqn</a:t>
            </a:r>
            <a:r>
              <a:rPr lang="en-US" dirty="0">
                <a:solidFill>
                  <a:srgbClr val="000000"/>
                </a:solidFill>
                <a:latin typeface="MinionPro-Regular"/>
              </a:rPr>
              <a:t> 1B.4 and the 4</a:t>
            </a:r>
            <a:r>
              <a:rPr lang="en-US" dirty="0">
                <a:solidFill>
                  <a:srgbClr val="000000"/>
                </a:solidFill>
                <a:latin typeface="SymbolStd"/>
              </a:rPr>
              <a:t>π</a:t>
            </a:r>
            <a:r>
              <a:rPr lang="en-US" dirty="0">
                <a:solidFill>
                  <a:srgbClr val="000000"/>
                </a:solidFill>
                <a:latin typeface="MinionPro-Regular"/>
              </a:rPr>
              <a:t>) simply ensure that, when the fractions are summed over the entire range of speeds from zero to infinity, the result is 1.</a:t>
            </a:r>
            <a:endParaRPr lang="en-US" dirty="0"/>
          </a:p>
        </p:txBody>
      </p:sp>
    </p:spTree>
    <p:extLst>
      <p:ext uri="{BB962C8B-B14F-4D97-AF65-F5344CB8AC3E}">
        <p14:creationId xmlns:p14="http://schemas.microsoft.com/office/powerpoint/2010/main" val="92553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777DC0-1B14-484F-9242-681A69A4D2F9}"/>
              </a:ext>
            </a:extLst>
          </p:cNvPr>
          <p:cNvSpPr/>
          <p:nvPr/>
        </p:nvSpPr>
        <p:spPr>
          <a:xfrm>
            <a:off x="822323" y="112946"/>
            <a:ext cx="2459328"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(c) </a:t>
            </a:r>
            <a:r>
              <a:rPr lang="en-US" sz="2400" b="1" dirty="0">
                <a:latin typeface="Arial" panose="020B0604020202020204" pitchFamily="34" charset="0"/>
                <a:cs typeface="Arial" panose="020B0604020202020204" pitchFamily="34" charset="0"/>
              </a:rPr>
              <a:t>Mean values</a:t>
            </a:r>
            <a:endParaRPr lang="en-US" sz="24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1EC9662-FDB3-4E68-8DB0-FCD2FA918402}"/>
              </a:ext>
            </a:extLst>
          </p:cNvPr>
          <p:cNvSpPr/>
          <p:nvPr/>
        </p:nvSpPr>
        <p:spPr>
          <a:xfrm>
            <a:off x="396815" y="482928"/>
            <a:ext cx="11257472"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With the Maxwell–Boltzmann distribution in hand, it is possible to calculate the mean value of any power of the speed by evaluating the appropriate integral.</a:t>
            </a:r>
          </a:p>
        </p:txBody>
      </p:sp>
      <p:sp>
        <p:nvSpPr>
          <p:cNvPr id="4" name="Rectangle 3">
            <a:extLst>
              <a:ext uri="{FF2B5EF4-FFF2-40B4-BE49-F238E27FC236}">
                <a16:creationId xmlns:a16="http://schemas.microsoft.com/office/drawing/2014/main" id="{3BDF759B-50B3-4C6F-9F59-03A661599849}"/>
              </a:ext>
            </a:extLst>
          </p:cNvPr>
          <p:cNvSpPr/>
          <p:nvPr/>
        </p:nvSpPr>
        <p:spPr>
          <a:xfrm>
            <a:off x="396815" y="1253713"/>
            <a:ext cx="10952672"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For example, to calculate the fraction, </a:t>
            </a:r>
            <a:r>
              <a:rPr lang="en-US" i="1"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 of molecules with speeds in the range </a:t>
            </a:r>
            <a:r>
              <a:rPr lang="en-US" i="1" dirty="0">
                <a:latin typeface="Arial" panose="020B0604020202020204" pitchFamily="34" charset="0"/>
                <a:cs typeface="Arial" panose="020B0604020202020204" pitchFamily="34" charset="0"/>
              </a:rPr>
              <a:t>v</a:t>
            </a:r>
            <a:r>
              <a:rPr lang="en-US" sz="800" dirty="0">
                <a:latin typeface="Arial" panose="020B0604020202020204" pitchFamily="34" charset="0"/>
                <a:cs typeface="Arial" panose="020B0604020202020204" pitchFamily="34" charset="0"/>
              </a:rPr>
              <a:t>1  </a:t>
            </a:r>
            <a:r>
              <a:rPr lang="en-US" dirty="0">
                <a:latin typeface="Arial" panose="020B0604020202020204" pitchFamily="34" charset="0"/>
                <a:cs typeface="Arial" panose="020B0604020202020204" pitchFamily="34" charset="0"/>
              </a:rPr>
              <a:t>to</a:t>
            </a:r>
            <a:r>
              <a:rPr lang="en-US" i="1" dirty="0">
                <a:latin typeface="Arial" panose="020B0604020202020204" pitchFamily="34" charset="0"/>
                <a:cs typeface="Arial" panose="020B0604020202020204" pitchFamily="34" charset="0"/>
              </a:rPr>
              <a:t>v</a:t>
            </a:r>
            <a:r>
              <a:rPr lang="en-US" sz="800" dirty="0">
                <a:latin typeface="Arial" panose="020B0604020202020204" pitchFamily="34" charset="0"/>
                <a:cs typeface="Arial" panose="020B0604020202020204" pitchFamily="34" charset="0"/>
              </a:rPr>
              <a:t>2  </a:t>
            </a:r>
            <a:r>
              <a:rPr lang="en-US" dirty="0">
                <a:latin typeface="Arial" panose="020B0604020202020204" pitchFamily="34" charset="0"/>
                <a:cs typeface="Arial" panose="020B0604020202020204" pitchFamily="34" charset="0"/>
              </a:rPr>
              <a:t>evaluate the integral</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C401370-13ED-4232-ACC1-1B4514E3141F}"/>
                  </a:ext>
                </a:extLst>
              </p:cNvPr>
              <p:cNvSpPr txBox="1"/>
              <p:nvPr/>
            </p:nvSpPr>
            <p:spPr>
              <a:xfrm>
                <a:off x="1130136" y="1623045"/>
                <a:ext cx="3909890" cy="5999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𝑣</m:t>
                          </m:r>
                          <m:r>
                            <a:rPr lang="en-US" b="0" i="1" baseline="-25000"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baseline="-25000" smtClean="0">
                              <a:latin typeface="Cambria Math" panose="02040503050406030204" pitchFamily="18" charset="0"/>
                            </a:rPr>
                            <m:t>2</m:t>
                          </m:r>
                        </m:e>
                      </m:d>
                      <m:r>
                        <a:rPr lang="en-US" i="1">
                          <a:latin typeface="Cambria Math" panose="02040503050406030204" pitchFamily="18" charset="0"/>
                        </a:rPr>
                        <m:t>=</m:t>
                      </m:r>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𝑣</m:t>
                          </m:r>
                          <m:r>
                            <m:rPr>
                              <m:brk m:alnAt="23"/>
                            </m:rPr>
                            <a:rPr lang="en-US" b="0" i="1" baseline="-25000" smtClean="0">
                              <a:latin typeface="Cambria Math" panose="02040503050406030204" pitchFamily="18" charset="0"/>
                            </a:rPr>
                            <m:t>1</m:t>
                          </m:r>
                        </m:sub>
                        <m:sup>
                          <m:r>
                            <a:rPr lang="en-US" b="0" i="1" smtClean="0">
                              <a:latin typeface="Cambria Math" panose="02040503050406030204" pitchFamily="18" charset="0"/>
                            </a:rPr>
                            <m:t>𝑣</m:t>
                          </m:r>
                          <m:r>
                            <a:rPr lang="en-US" b="0" i="1" baseline="-25000" smtClean="0">
                              <a:latin typeface="Cambria Math" panose="02040503050406030204" pitchFamily="18" charset="0"/>
                            </a:rPr>
                            <m:t>2</m:t>
                          </m:r>
                        </m:sup>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𝑑𝑣</m:t>
                          </m:r>
                        </m:e>
                      </m:nary>
                    </m:oMath>
                  </m:oMathPara>
                </a14:m>
                <a:endParaRPr lang="en-US" dirty="0"/>
              </a:p>
            </p:txBody>
          </p:sp>
        </mc:Choice>
        <mc:Fallback xmlns="">
          <p:sp>
            <p:nvSpPr>
              <p:cNvPr id="5" name="TextBox 4">
                <a:extLst>
                  <a:ext uri="{FF2B5EF4-FFF2-40B4-BE49-F238E27FC236}">
                    <a16:creationId xmlns:a16="http://schemas.microsoft.com/office/drawing/2014/main" id="{8C401370-13ED-4232-ACC1-1B4514E3141F}"/>
                  </a:ext>
                </a:extLst>
              </p:cNvPr>
              <p:cNvSpPr txBox="1">
                <a:spLocks noRot="1" noChangeAspect="1" noMove="1" noResize="1" noEditPoints="1" noAdjustHandles="1" noChangeArrowheads="1" noChangeShapeType="1" noTextEdit="1"/>
              </p:cNvSpPr>
              <p:nvPr/>
            </p:nvSpPr>
            <p:spPr>
              <a:xfrm>
                <a:off x="1130136" y="1623045"/>
                <a:ext cx="3909890" cy="599908"/>
              </a:xfrm>
              <a:prstGeom prst="rect">
                <a:avLst/>
              </a:prstGeom>
              <a:blipFill>
                <a:blip r:embed="rId2"/>
                <a:stretch>
                  <a:fillRect b="-8081"/>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3831FF90-B01B-4402-95B0-F5CBADA4A99E}"/>
              </a:ext>
            </a:extLst>
          </p:cNvPr>
          <p:cNvSpPr/>
          <p:nvPr/>
        </p:nvSpPr>
        <p:spPr>
          <a:xfrm>
            <a:off x="396815" y="2315286"/>
            <a:ext cx="6096000" cy="369332"/>
          </a:xfrm>
          <a:prstGeom prst="rect">
            <a:avLst/>
          </a:prstGeom>
        </p:spPr>
        <p:txBody>
          <a:bodyPr>
            <a:spAutoFit/>
          </a:bodyPr>
          <a:lstStyle/>
          <a:p>
            <a:r>
              <a:rPr lang="en-US" dirty="0">
                <a:latin typeface="Arial" panose="020B0604020202020204" pitchFamily="34" charset="0"/>
                <a:cs typeface="Arial" panose="020B0604020202020204" pitchFamily="34" charset="0"/>
              </a:rPr>
              <a:t>The average value of </a:t>
            </a:r>
            <a:r>
              <a:rPr lang="en-US" i="1" dirty="0">
                <a:latin typeface="Arial" panose="020B0604020202020204" pitchFamily="34" charset="0"/>
                <a:cs typeface="Arial" panose="020B0604020202020204" pitchFamily="34" charset="0"/>
              </a:rPr>
              <a:t>v </a:t>
            </a:r>
            <a:r>
              <a:rPr lang="en-US" i="1" baseline="30000" dirty="0">
                <a:latin typeface="Arial" panose="020B0604020202020204" pitchFamily="34" charset="0"/>
                <a:cs typeface="Arial" panose="020B0604020202020204" pitchFamily="34" charset="0"/>
              </a:rPr>
              <a:t>n </a:t>
            </a:r>
            <a:r>
              <a:rPr lang="en-US" sz="800"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calculated as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4425EA9-09AE-4C5C-860A-5B840816C34C}"/>
                  </a:ext>
                </a:extLst>
              </p:cNvPr>
              <p:cNvSpPr txBox="1"/>
              <p:nvPr/>
            </p:nvSpPr>
            <p:spPr>
              <a:xfrm>
                <a:off x="1213525" y="2592285"/>
                <a:ext cx="3909890" cy="5993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𝑣</m:t>
                          </m:r>
                          <m:r>
                            <a:rPr lang="en-US" b="0" i="1" baseline="30000" smtClean="0">
                              <a:latin typeface="Cambria Math" panose="02040503050406030204" pitchFamily="18" charset="0"/>
                            </a:rPr>
                            <m:t>𝑛</m:t>
                          </m:r>
                        </m:e>
                      </m:d>
                      <m:r>
                        <a:rPr lang="en-US" i="1">
                          <a:latin typeface="Cambria Math" panose="02040503050406030204" pitchFamily="18" charset="0"/>
                        </a:rPr>
                        <m:t>=</m:t>
                      </m:r>
                      <m:nary>
                        <m:naryPr>
                          <m:ctrlPr>
                            <a:rPr lang="en-US" i="1" smtClean="0">
                              <a:latin typeface="Cambria Math" panose="02040503050406030204" pitchFamily="18" charset="0"/>
                            </a:rPr>
                          </m:ctrlPr>
                        </m:naryPr>
                        <m:sub>
                          <m:r>
                            <a:rPr lang="en-US" b="0" i="1" smtClean="0">
                              <a:latin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rPr>
                            <m:t>𝑣</m:t>
                          </m:r>
                          <m:r>
                            <a:rPr lang="en-US" b="0" i="1" baseline="30000" smtClean="0">
                              <a:latin typeface="Cambria Math" panose="02040503050406030204" pitchFamily="18" charset="0"/>
                            </a:rPr>
                            <m:t>𝑛</m:t>
                          </m:r>
                          <m:r>
                            <a:rPr lang="en-US" b="0" i="1" baseline="30000"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𝑑𝑣</m:t>
                          </m:r>
                        </m:e>
                      </m:nary>
                    </m:oMath>
                  </m:oMathPara>
                </a14:m>
                <a:endParaRPr lang="en-US" dirty="0"/>
              </a:p>
            </p:txBody>
          </p:sp>
        </mc:Choice>
        <mc:Fallback xmlns="">
          <p:sp>
            <p:nvSpPr>
              <p:cNvPr id="7" name="TextBox 6">
                <a:extLst>
                  <a:ext uri="{FF2B5EF4-FFF2-40B4-BE49-F238E27FC236}">
                    <a16:creationId xmlns:a16="http://schemas.microsoft.com/office/drawing/2014/main" id="{04425EA9-09AE-4C5C-860A-5B840816C34C}"/>
                  </a:ext>
                </a:extLst>
              </p:cNvPr>
              <p:cNvSpPr txBox="1">
                <a:spLocks noRot="1" noChangeAspect="1" noMove="1" noResize="1" noEditPoints="1" noAdjustHandles="1" noChangeArrowheads="1" noChangeShapeType="1" noTextEdit="1"/>
              </p:cNvSpPr>
              <p:nvPr/>
            </p:nvSpPr>
            <p:spPr>
              <a:xfrm>
                <a:off x="1213525" y="2592285"/>
                <a:ext cx="3909890" cy="599331"/>
              </a:xfrm>
              <a:prstGeom prst="rect">
                <a:avLst/>
              </a:prstGeom>
              <a:blipFill>
                <a:blip r:embed="rId3"/>
                <a:stretch>
                  <a:fillRect/>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D0D73C86-C34E-4275-995B-0ACACC9231E3}"/>
              </a:ext>
            </a:extLst>
          </p:cNvPr>
          <p:cNvSpPr/>
          <p:nvPr/>
        </p:nvSpPr>
        <p:spPr>
          <a:xfrm>
            <a:off x="396815" y="3105835"/>
            <a:ext cx="10714008"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In particular, integration with </a:t>
            </a:r>
            <a:r>
              <a:rPr lang="en-US" i="1" dirty="0">
                <a:latin typeface="Arial" panose="020B0604020202020204" pitchFamily="34" charset="0"/>
                <a:cs typeface="Arial" panose="020B0604020202020204" pitchFamily="34" charset="0"/>
              </a:rPr>
              <a:t>n </a:t>
            </a:r>
            <a:r>
              <a:rPr lang="en-US" dirty="0">
                <a:latin typeface="Arial" panose="020B0604020202020204" pitchFamily="34" charset="0"/>
                <a:cs typeface="Arial" panose="020B0604020202020204" pitchFamily="34" charset="0"/>
              </a:rPr>
              <a:t>= 2 results in the mean square speed, 〈</a:t>
            </a:r>
            <a:r>
              <a:rPr lang="en-US" i="1" dirty="0">
                <a:latin typeface="Arial" panose="020B0604020202020204" pitchFamily="34" charset="0"/>
                <a:cs typeface="Arial" panose="020B0604020202020204" pitchFamily="34" charset="0"/>
              </a:rPr>
              <a:t>v </a:t>
            </a:r>
            <a:r>
              <a:rPr lang="en-US" baseline="30000" dirty="0">
                <a:latin typeface="Arial" panose="020B0604020202020204" pitchFamily="34" charset="0"/>
                <a:cs typeface="Arial" panose="020B0604020202020204" pitchFamily="34" charset="0"/>
              </a:rPr>
              <a:t>2</a:t>
            </a:r>
            <a:r>
              <a:rPr lang="en-US" sz="8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of the molecules at a temperature </a:t>
            </a:r>
            <a:r>
              <a:rPr lang="en-US" i="1" dirty="0">
                <a:latin typeface="Arial" panose="020B0604020202020204" pitchFamily="34" charset="0"/>
                <a:cs typeface="Arial" panose="020B0604020202020204" pitchFamily="34" charset="0"/>
              </a:rPr>
              <a:t>T:</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74DFFAA-D7BC-4E0C-A0F7-1E25A2AC75DA}"/>
                  </a:ext>
                </a:extLst>
              </p:cNvPr>
              <p:cNvSpPr txBox="1"/>
              <p:nvPr/>
            </p:nvSpPr>
            <p:spPr>
              <a:xfrm>
                <a:off x="1009291" y="3752166"/>
                <a:ext cx="1595886" cy="518604"/>
              </a:xfrm>
              <a:prstGeom prst="rect">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𝑣</m:t>
                          </m:r>
                          <m:r>
                            <a:rPr lang="en-US" b="0" i="1" baseline="30000" smtClean="0">
                              <a:solidFill>
                                <a:schemeClr val="tx1"/>
                              </a:solidFill>
                              <a:latin typeface="Cambria Math" panose="02040503050406030204" pitchFamily="18" charset="0"/>
                            </a:rPr>
                            <m:t>2</m:t>
                          </m:r>
                        </m:e>
                      </m:d>
                      <m:r>
                        <a:rPr lang="en-US" i="1">
                          <a:solidFill>
                            <a:schemeClr val="tx1"/>
                          </a:solidFill>
                          <a:latin typeface="Cambria Math" panose="02040503050406030204" pitchFamily="18" charset="0"/>
                        </a:rPr>
                        <m:t>=</m:t>
                      </m:r>
                      <m:f>
                        <m:fPr>
                          <m:ctrlPr>
                            <a:rPr lang="en-US"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3</m:t>
                          </m:r>
                          <m:r>
                            <a:rPr lang="en-US" b="0" i="1" smtClean="0">
                              <a:solidFill>
                                <a:schemeClr val="tx1"/>
                              </a:solidFill>
                              <a:latin typeface="Cambria Math" panose="02040503050406030204" pitchFamily="18" charset="0"/>
                            </a:rPr>
                            <m:t>𝑅𝑇</m:t>
                          </m:r>
                        </m:num>
                        <m:den>
                          <m:r>
                            <a:rPr lang="en-US" b="0" i="1" smtClean="0">
                              <a:solidFill>
                                <a:schemeClr val="tx1"/>
                              </a:solidFill>
                              <a:latin typeface="Cambria Math" panose="02040503050406030204" pitchFamily="18" charset="0"/>
                            </a:rPr>
                            <m:t>𝑀</m:t>
                          </m:r>
                        </m:den>
                      </m:f>
                    </m:oMath>
                  </m:oMathPara>
                </a14:m>
                <a:endParaRPr lang="en-US" dirty="0">
                  <a:solidFill>
                    <a:schemeClr val="tx1"/>
                  </a:solidFill>
                </a:endParaRPr>
              </a:p>
            </p:txBody>
          </p:sp>
        </mc:Choice>
        <mc:Fallback xmlns="">
          <p:sp>
            <p:nvSpPr>
              <p:cNvPr id="9" name="TextBox 8">
                <a:extLst>
                  <a:ext uri="{FF2B5EF4-FFF2-40B4-BE49-F238E27FC236}">
                    <a16:creationId xmlns:a16="http://schemas.microsoft.com/office/drawing/2014/main" id="{A74DFFAA-D7BC-4E0C-A0F7-1E25A2AC75DA}"/>
                  </a:ext>
                </a:extLst>
              </p:cNvPr>
              <p:cNvSpPr txBox="1">
                <a:spLocks noRot="1" noChangeAspect="1" noMove="1" noResize="1" noEditPoints="1" noAdjustHandles="1" noChangeArrowheads="1" noChangeShapeType="1" noTextEdit="1"/>
              </p:cNvSpPr>
              <p:nvPr/>
            </p:nvSpPr>
            <p:spPr>
              <a:xfrm>
                <a:off x="1009291" y="3752166"/>
                <a:ext cx="1595886" cy="518604"/>
              </a:xfrm>
              <a:prstGeom prst="rect">
                <a:avLst/>
              </a:prstGeom>
              <a:blipFill>
                <a:blip r:embed="rId4"/>
                <a:stretch>
                  <a:fillRect/>
                </a:stretch>
              </a:blipFill>
              <a:ln>
                <a:solidFill>
                  <a:schemeClr val="tx1"/>
                </a:solid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DF93C7AC-39FD-48CB-B213-A03D5C6DD75A}"/>
              </a:ext>
            </a:extLst>
          </p:cNvPr>
          <p:cNvSpPr/>
          <p:nvPr/>
        </p:nvSpPr>
        <p:spPr>
          <a:xfrm>
            <a:off x="2764763" y="3837947"/>
            <a:ext cx="2713008" cy="369332"/>
          </a:xfrm>
          <a:prstGeom prst="rect">
            <a:avLst/>
          </a:prstGeom>
        </p:spPr>
        <p:txBody>
          <a:bodyPr wrap="square">
            <a:spAutoFit/>
          </a:bodyPr>
          <a:lstStyle/>
          <a:p>
            <a:r>
              <a:rPr lang="en-US" b="1" dirty="0">
                <a:latin typeface="MyriadPro-Light"/>
              </a:rPr>
              <a:t>Mean square speed [KMT]</a:t>
            </a:r>
            <a:endParaRPr lang="en-US" b="1"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78C186A-D6B5-4B05-B8D0-A68B1A0ECB08}"/>
                  </a:ext>
                </a:extLst>
              </p:cNvPr>
              <p:cNvSpPr txBox="1"/>
              <p:nvPr/>
            </p:nvSpPr>
            <p:spPr>
              <a:xfrm>
                <a:off x="937179" y="4398497"/>
                <a:ext cx="1975449" cy="688202"/>
              </a:xfrm>
              <a:prstGeom prst="rect">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𝑣</m:t>
                              </m:r>
                              <m:r>
                                <a:rPr lang="en-US" i="1" baseline="30000">
                                  <a:latin typeface="Cambria Math" panose="02040503050406030204" pitchFamily="18" charset="0"/>
                                </a:rPr>
                                <m:t>2</m:t>
                              </m:r>
                            </m:e>
                          </m:d>
                        </m:e>
                        <m:sup>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2</m:t>
                          </m:r>
                        </m:sup>
                      </m:sSup>
                      <m:r>
                        <a:rPr lang="en-US" i="1" baseline="30000">
                          <a:latin typeface="Cambria Math" panose="02040503050406030204" pitchFamily="18" charset="0"/>
                        </a:rPr>
                        <m:t> </m:t>
                      </m:r>
                      <m:r>
                        <a:rPr lang="en-US" i="1">
                          <a:solidFill>
                            <a:schemeClr val="tx1"/>
                          </a:solidFill>
                          <a:latin typeface="Cambria Math" panose="02040503050406030204" pitchFamily="18" charset="0"/>
                        </a:rPr>
                        <m:t>=</m:t>
                      </m:r>
                      <m:sSup>
                        <m:sSupPr>
                          <m:ctrlPr>
                            <a:rPr lang="en-US" i="1" smtClean="0">
                              <a:solidFill>
                                <a:schemeClr val="tx1"/>
                              </a:solidFill>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3</m:t>
                                  </m:r>
                                  <m:r>
                                    <a:rPr lang="en-US" i="1">
                                      <a:latin typeface="Cambria Math" panose="02040503050406030204" pitchFamily="18" charset="0"/>
                                    </a:rPr>
                                    <m:t>𝑅𝑇</m:t>
                                  </m:r>
                                </m:num>
                                <m:den>
                                  <m:r>
                                    <a:rPr lang="en-US" i="1">
                                      <a:latin typeface="Cambria Math" panose="02040503050406030204" pitchFamily="18" charset="0"/>
                                    </a:rPr>
                                    <m:t>𝑀</m:t>
                                  </m:r>
                                </m:den>
                              </m:f>
                            </m:e>
                          </m:d>
                        </m:e>
                        <m:sup>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2</m:t>
                          </m:r>
                        </m:sup>
                      </m:sSup>
                    </m:oMath>
                  </m:oMathPara>
                </a14:m>
                <a:endParaRPr lang="en-US" baseline="30000" dirty="0">
                  <a:solidFill>
                    <a:schemeClr val="tx1"/>
                  </a:solidFill>
                </a:endParaRPr>
              </a:p>
            </p:txBody>
          </p:sp>
        </mc:Choice>
        <mc:Fallback xmlns="">
          <p:sp>
            <p:nvSpPr>
              <p:cNvPr id="11" name="TextBox 10">
                <a:extLst>
                  <a:ext uri="{FF2B5EF4-FFF2-40B4-BE49-F238E27FC236}">
                    <a16:creationId xmlns:a16="http://schemas.microsoft.com/office/drawing/2014/main" id="{F78C186A-D6B5-4B05-B8D0-A68B1A0ECB08}"/>
                  </a:ext>
                </a:extLst>
              </p:cNvPr>
              <p:cNvSpPr txBox="1">
                <a:spLocks noRot="1" noChangeAspect="1" noMove="1" noResize="1" noEditPoints="1" noAdjustHandles="1" noChangeArrowheads="1" noChangeShapeType="1" noTextEdit="1"/>
              </p:cNvSpPr>
              <p:nvPr/>
            </p:nvSpPr>
            <p:spPr>
              <a:xfrm>
                <a:off x="937179" y="4398497"/>
                <a:ext cx="1975449" cy="688202"/>
              </a:xfrm>
              <a:prstGeom prst="rect">
                <a:avLst/>
              </a:prstGeom>
              <a:blipFill>
                <a:blip r:embed="rId5"/>
                <a:stretch>
                  <a:fillRect/>
                </a:stretch>
              </a:blipFill>
              <a:ln>
                <a:solidFill>
                  <a:schemeClr val="tx1"/>
                </a:solid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id="{B9332692-9CCF-4E06-A6A7-08CEC144FB7F}"/>
              </a:ext>
            </a:extLst>
          </p:cNvPr>
          <p:cNvSpPr/>
          <p:nvPr/>
        </p:nvSpPr>
        <p:spPr>
          <a:xfrm>
            <a:off x="3085081" y="4557932"/>
            <a:ext cx="3755666"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Root-mean-square speed [KMT]</a:t>
            </a:r>
          </a:p>
        </p:txBody>
      </p:sp>
      <p:sp>
        <p:nvSpPr>
          <p:cNvPr id="13" name="Rectangle 12">
            <a:extLst>
              <a:ext uri="{FF2B5EF4-FFF2-40B4-BE49-F238E27FC236}">
                <a16:creationId xmlns:a16="http://schemas.microsoft.com/office/drawing/2014/main" id="{6C2833A9-A922-445A-90DE-979F7EC3E748}"/>
              </a:ext>
            </a:extLst>
          </p:cNvPr>
          <p:cNvSpPr/>
          <p:nvPr/>
        </p:nvSpPr>
        <p:spPr>
          <a:xfrm>
            <a:off x="306241" y="5139901"/>
            <a:ext cx="6934975"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To calculate the mean speed </a:t>
            </a:r>
            <a:r>
              <a:rPr lang="en-US" i="1" dirty="0" err="1">
                <a:latin typeface="Arial" panose="020B0604020202020204" pitchFamily="34" charset="0"/>
                <a:cs typeface="Arial" panose="020B0604020202020204" pitchFamily="34" charset="0"/>
              </a:rPr>
              <a:t>v</a:t>
            </a:r>
            <a:r>
              <a:rPr lang="en-US" sz="800" dirty="0" err="1">
                <a:latin typeface="Arial" panose="020B0604020202020204" pitchFamily="34" charset="0"/>
                <a:cs typeface="Arial" panose="020B0604020202020204" pitchFamily="34" charset="0"/>
              </a:rPr>
              <a:t>mean</a:t>
            </a:r>
            <a:r>
              <a:rPr lang="en-US" sz="8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we need to evaluate the integral</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8081F4F-F311-4DA9-A051-313E5C44487E}"/>
                  </a:ext>
                </a:extLst>
              </p:cNvPr>
              <p:cNvSpPr txBox="1"/>
              <p:nvPr/>
            </p:nvSpPr>
            <p:spPr>
              <a:xfrm>
                <a:off x="674148" y="5449019"/>
                <a:ext cx="8064410" cy="480388"/>
              </a:xfrm>
              <a:prstGeom prst="rect">
                <a:avLst/>
              </a:prstGeom>
              <a:noFill/>
            </p:spPr>
            <p:txBody>
              <a:bodyPr wrap="square" lIns="0" tIns="0" rIns="0" bIns="0" rtlCol="0">
                <a:spAutoFit/>
              </a:bodyPr>
              <a:lstStyle/>
              <a:p>
                <a14:m>
                  <m:oMath xmlns:m="http://schemas.openxmlformats.org/officeDocument/2006/math">
                    <m:r>
                      <a:rPr lang="en-US" b="0" i="1" smtClean="0">
                        <a:latin typeface="Cambria Math" panose="02040503050406030204" pitchFamily="18" charset="0"/>
                      </a:rPr>
                      <m:t>𝑣</m:t>
                    </m:r>
                    <m:r>
                      <m:rPr>
                        <m:sty m:val="p"/>
                      </m:rPr>
                      <a:rPr lang="en-US" b="0" i="0" baseline="-25000" smtClean="0">
                        <a:latin typeface="Cambria Math" panose="02040503050406030204" pitchFamily="18" charset="0"/>
                      </a:rPr>
                      <m:t>mean</m:t>
                    </m:r>
                    <m:r>
                      <a:rPr lang="en-US" i="1">
                        <a:latin typeface="Cambria Math" panose="02040503050406030204" pitchFamily="18" charset="0"/>
                      </a:rPr>
                      <m:t>=</m:t>
                    </m:r>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𝑀</m:t>
                                </m:r>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𝑅𝑇</m:t>
                                </m:r>
                              </m:den>
                            </m:f>
                          </m:e>
                        </m:d>
                      </m:e>
                      <m:sup>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sup>
                    </m:sSup>
                    <m:nary>
                      <m:naryPr>
                        <m:ctrlPr>
                          <a:rPr lang="en-US" i="1" smtClean="0">
                            <a:latin typeface="Cambria Math" panose="02040503050406030204" pitchFamily="18" charset="0"/>
                          </a:rPr>
                        </m:ctrlPr>
                      </m:naryPr>
                      <m:sub>
                        <m:r>
                          <a:rPr lang="en-US" b="0" i="1" smtClean="0">
                            <a:latin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rPr>
                          <m:t>𝑣</m:t>
                        </m:r>
                        <m:r>
                          <a:rPr lang="en-US" b="0" i="1" baseline="30000"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𝑀𝑣</m:t>
                            </m:r>
                            <m:r>
                              <a:rPr lang="en-US" b="0" i="1" baseline="30000"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𝑅𝑇</m:t>
                            </m:r>
                          </m:sup>
                        </m:sSup>
                        <m:r>
                          <a:rPr lang="en-US" b="0" i="1" smtClean="0">
                            <a:latin typeface="Cambria Math" panose="02040503050406030204" pitchFamily="18" charset="0"/>
                          </a:rPr>
                          <m:t> </m:t>
                        </m:r>
                        <m:r>
                          <a:rPr lang="en-US" b="0" i="1" smtClean="0">
                            <a:latin typeface="Cambria Math" panose="02040503050406030204" pitchFamily="18" charset="0"/>
                          </a:rPr>
                          <m:t>𝑑𝑣</m:t>
                        </m:r>
                      </m:e>
                    </m:nary>
                  </m:oMath>
                </a14:m>
                <a:r>
                  <a:rPr lang="en-US" dirty="0"/>
                  <a:t>= </a:t>
                </a:r>
                <a14:m>
                  <m:oMath xmlns:m="http://schemas.openxmlformats.org/officeDocument/2006/math">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𝜋</m:t>
                    </m:r>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𝑀</m:t>
                                </m:r>
                              </m:num>
                              <m:den>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𝑅𝑇</m:t>
                                </m:r>
                              </m:den>
                            </m:f>
                          </m:e>
                        </m:d>
                      </m:e>
                      <m:sup>
                        <m:r>
                          <a:rPr lang="en-US" i="1">
                            <a:latin typeface="Cambria Math" panose="02040503050406030204" pitchFamily="18" charset="0"/>
                            <a:ea typeface="Cambria Math" panose="02040503050406030204" pitchFamily="18" charset="0"/>
                          </a:rPr>
                          <m:t>3</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2</m:t>
                        </m:r>
                      </m:sup>
                    </m:sSup>
                  </m:oMath>
                </a14:m>
                <a:r>
                  <a:rPr lang="en-US" dirty="0"/>
                  <a:t>x </a:t>
                </a:r>
                <a14:m>
                  <m:oMath xmlns:m="http://schemas.openxmlformats.org/officeDocument/2006/math">
                    <m:box>
                      <m:boxPr>
                        <m:ctrlPr>
                          <a:rPr lang="en-US" i="1" smtClean="0">
                            <a:latin typeface="Cambria Math" panose="02040503050406030204" pitchFamily="18" charset="0"/>
                          </a:rPr>
                        </m:ctrlPr>
                      </m:boxPr>
                      <m:e>
                        <m:argPr>
                          <m:argSz m:val="-1"/>
                        </m:argP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box>
                  </m:oMath>
                </a14:m>
                <a:r>
                  <a:rPr lang="en-US" dirty="0"/>
                  <a:t>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𝑅𝑇</m:t>
                                </m:r>
                              </m:num>
                              <m:den>
                                <m:r>
                                  <a:rPr lang="en-US" b="0" i="1" smtClean="0">
                                    <a:latin typeface="Cambria Math" panose="02040503050406030204" pitchFamily="18" charset="0"/>
                                    <a:ea typeface="Cambria Math" panose="02040503050406030204" pitchFamily="18" charset="0"/>
                                  </a:rPr>
                                  <m:t>𝑀</m:t>
                                </m:r>
                              </m:den>
                            </m:f>
                          </m:e>
                        </m:d>
                      </m:e>
                      <m:sup>
                        <m:r>
                          <a:rPr lang="en-US" i="1">
                            <a:latin typeface="Cambria Math" panose="02040503050406030204" pitchFamily="18" charset="0"/>
                            <a:ea typeface="Cambria Math" panose="02040503050406030204" pitchFamily="18" charset="0"/>
                          </a:rPr>
                          <m:t>2</m:t>
                        </m:r>
                      </m:sup>
                    </m:sSup>
                  </m:oMath>
                </a14:m>
                <a:endParaRPr lang="en-US" dirty="0"/>
              </a:p>
            </p:txBody>
          </p:sp>
        </mc:Choice>
        <mc:Fallback xmlns="">
          <p:sp>
            <p:nvSpPr>
              <p:cNvPr id="14" name="TextBox 13">
                <a:extLst>
                  <a:ext uri="{FF2B5EF4-FFF2-40B4-BE49-F238E27FC236}">
                    <a16:creationId xmlns:a16="http://schemas.microsoft.com/office/drawing/2014/main" id="{18081F4F-F311-4DA9-A051-313E5C44487E}"/>
                  </a:ext>
                </a:extLst>
              </p:cNvPr>
              <p:cNvSpPr txBox="1">
                <a:spLocks noRot="1" noChangeAspect="1" noMove="1" noResize="1" noEditPoints="1" noAdjustHandles="1" noChangeArrowheads="1" noChangeShapeType="1" noTextEdit="1"/>
              </p:cNvSpPr>
              <p:nvPr/>
            </p:nvSpPr>
            <p:spPr>
              <a:xfrm>
                <a:off x="674148" y="5449019"/>
                <a:ext cx="8064410" cy="480388"/>
              </a:xfrm>
              <a:prstGeom prst="rect">
                <a:avLst/>
              </a:prstGeom>
              <a:blipFill>
                <a:blip r:embed="rId6"/>
                <a:stretch>
                  <a:fillRect b="-126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0A032DED-EBA1-4881-90EE-F4C981581DB1}"/>
                  </a:ext>
                </a:extLst>
              </p:cNvPr>
              <p:cNvSpPr/>
              <p:nvPr/>
            </p:nvSpPr>
            <p:spPr>
              <a:xfrm>
                <a:off x="1009291" y="6006540"/>
                <a:ext cx="2716706" cy="572721"/>
              </a:xfrm>
              <a:prstGeom prst="rect">
                <a:avLst/>
              </a:prstGeom>
              <a:ln>
                <a:solidFill>
                  <a:schemeClr val="tx1"/>
                </a:solidFill>
              </a:ln>
            </p:spPr>
            <p:txBody>
              <a:bodyPr wrap="none">
                <a:spAutoFit/>
              </a:bodyPr>
              <a:lstStyle/>
              <a:p>
                <a:r>
                  <a:rPr lang="en-US" dirty="0">
                    <a:ea typeface="Cambria Math" panose="02040503050406030204" pitchFamily="18" charset="0"/>
                  </a:rPr>
                  <a:t>=</a:t>
                </a:r>
                <a:r>
                  <a:rPr lang="en-US" dirty="0"/>
                  <a:t> </a:t>
                </a:r>
                <a:r>
                  <a:rPr lang="en-US" dirty="0">
                    <a:ea typeface="Cambria Math" panose="02040503050406030204" pitchFamily="18" charset="0"/>
                  </a:rPr>
                  <a:t>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8</m:t>
                                </m:r>
                                <m:r>
                                  <a:rPr lang="en-US" i="1">
                                    <a:latin typeface="Cambria Math" panose="02040503050406030204" pitchFamily="18" charset="0"/>
                                    <a:ea typeface="Cambria Math" panose="02040503050406030204" pitchFamily="18" charset="0"/>
                                  </a:rPr>
                                  <m:t>𝑅𝑇</m:t>
                                </m:r>
                              </m:num>
                              <m:den>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𝑀</m:t>
                                </m:r>
                              </m:den>
                            </m:f>
                          </m:e>
                        </m:d>
                      </m:e>
                      <m:sup>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8</m:t>
                                </m:r>
                              </m:num>
                              <m:den>
                                <m:r>
                                  <a:rPr lang="en-US" b="0" i="1" smtClean="0">
                                    <a:latin typeface="Cambria Math" panose="02040503050406030204" pitchFamily="18" charset="0"/>
                                    <a:ea typeface="Cambria Math" panose="02040503050406030204" pitchFamily="18" charset="0"/>
                                  </a:rPr>
                                  <m:t>3</m:t>
                                </m:r>
                                <m:r>
                                  <a:rPr lang="en-US" i="1">
                                    <a:latin typeface="Cambria Math" panose="02040503050406030204" pitchFamily="18" charset="0"/>
                                    <a:ea typeface="Cambria Math" panose="02040503050406030204" pitchFamily="18" charset="0"/>
                                  </a:rPr>
                                  <m:t>𝜋</m:t>
                                </m:r>
                              </m:den>
                            </m:f>
                          </m:e>
                        </m:d>
                      </m:e>
                      <m:sup>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𝑣</m:t>
                    </m:r>
                    <m:r>
                      <m:rPr>
                        <m:sty m:val="p"/>
                      </m:rPr>
                      <a:rPr lang="en-US" b="0" i="0" baseline="-25000" smtClean="0">
                        <a:latin typeface="Cambria Math" panose="02040503050406030204" pitchFamily="18" charset="0"/>
                        <a:ea typeface="Cambria Math" panose="02040503050406030204" pitchFamily="18" charset="0"/>
                      </a:rPr>
                      <m:t>rms</m:t>
                    </m:r>
                  </m:oMath>
                </a14:m>
                <a:endParaRPr lang="en-US" baseline="-25000" dirty="0"/>
              </a:p>
            </p:txBody>
          </p:sp>
        </mc:Choice>
        <mc:Fallback xmlns="">
          <p:sp>
            <p:nvSpPr>
              <p:cNvPr id="15" name="Rectangle 14">
                <a:extLst>
                  <a:ext uri="{FF2B5EF4-FFF2-40B4-BE49-F238E27FC236}">
                    <a16:creationId xmlns:a16="http://schemas.microsoft.com/office/drawing/2014/main" id="{0A032DED-EBA1-4881-90EE-F4C981581DB1}"/>
                  </a:ext>
                </a:extLst>
              </p:cNvPr>
              <p:cNvSpPr>
                <a:spLocks noRot="1" noChangeAspect="1" noMove="1" noResize="1" noEditPoints="1" noAdjustHandles="1" noChangeArrowheads="1" noChangeShapeType="1" noTextEdit="1"/>
              </p:cNvSpPr>
              <p:nvPr/>
            </p:nvSpPr>
            <p:spPr>
              <a:xfrm>
                <a:off x="1009291" y="6006540"/>
                <a:ext cx="2716706" cy="572721"/>
              </a:xfrm>
              <a:prstGeom prst="rect">
                <a:avLst/>
              </a:prstGeom>
              <a:blipFill>
                <a:blip r:embed="rId7"/>
                <a:stretch>
                  <a:fillRect l="-1790" b="-2083"/>
                </a:stretch>
              </a:blipFill>
              <a:ln>
                <a:solidFill>
                  <a:schemeClr val="tx1"/>
                </a:solidFill>
              </a:ln>
            </p:spPr>
            <p:txBody>
              <a:bodyPr/>
              <a:lstStyle/>
              <a:p>
                <a:r>
                  <a:rPr lang="en-US">
                    <a:noFill/>
                  </a:rPr>
                  <a:t> </a:t>
                </a:r>
              </a:p>
            </p:txBody>
          </p:sp>
        </mc:Fallback>
      </mc:AlternateContent>
      <p:sp>
        <p:nvSpPr>
          <p:cNvPr id="16" name="Rectangle 15">
            <a:extLst>
              <a:ext uri="{FF2B5EF4-FFF2-40B4-BE49-F238E27FC236}">
                <a16:creationId xmlns:a16="http://schemas.microsoft.com/office/drawing/2014/main" id="{3479977C-B71A-4F8E-9400-65F2BAFF75F2}"/>
              </a:ext>
            </a:extLst>
          </p:cNvPr>
          <p:cNvSpPr/>
          <p:nvPr/>
        </p:nvSpPr>
        <p:spPr>
          <a:xfrm>
            <a:off x="3892370" y="6130333"/>
            <a:ext cx="6096000" cy="369332"/>
          </a:xfrm>
          <a:prstGeom prst="rect">
            <a:avLst/>
          </a:prstGeom>
        </p:spPr>
        <p:txBody>
          <a:bodyPr>
            <a:spAutoFit/>
          </a:bodyPr>
          <a:lstStyle/>
          <a:p>
            <a:r>
              <a:rPr lang="en-US" b="1" dirty="0">
                <a:latin typeface="Arial" panose="020B0604020202020204" pitchFamily="34" charset="0"/>
                <a:cs typeface="Arial" panose="020B0604020202020204" pitchFamily="34" charset="0"/>
              </a:rPr>
              <a:t>Mean speed [KMT]</a:t>
            </a:r>
          </a:p>
        </p:txBody>
      </p:sp>
    </p:spTree>
    <p:extLst>
      <p:ext uri="{BB962C8B-B14F-4D97-AF65-F5344CB8AC3E}">
        <p14:creationId xmlns:p14="http://schemas.microsoft.com/office/powerpoint/2010/main" val="409436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animBg="1"/>
      <p:bldP spid="10" grpId="0"/>
      <p:bldP spid="11" grpId="0" animBg="1"/>
      <p:bldP spid="12" grpId="0"/>
      <p:bldP spid="13" grpId="0"/>
      <p:bldP spid="14" grpId="0"/>
      <p:bldP spid="15"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7741DB-3FBF-4BC5-9041-6C9FCDDD62A3}"/>
              </a:ext>
            </a:extLst>
          </p:cNvPr>
          <p:cNvSpPr/>
          <p:nvPr/>
        </p:nvSpPr>
        <p:spPr>
          <a:xfrm>
            <a:off x="284671" y="196826"/>
            <a:ext cx="10912415"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most probable speed</a:t>
            </a:r>
            <a:r>
              <a:rPr lang="en-US"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v</a:t>
            </a:r>
            <a:r>
              <a:rPr lang="en-US" i="1" baseline="-25000" dirty="0" err="1">
                <a:latin typeface="Arial" panose="020B0604020202020204" pitchFamily="34" charset="0"/>
                <a:cs typeface="Arial" panose="020B0604020202020204" pitchFamily="34" charset="0"/>
              </a:rPr>
              <a:t>mp</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can be identified from the location of the peak of the distribution by differentiating </a:t>
            </a:r>
            <a:r>
              <a:rPr lang="en-US" i="1" dirty="0">
                <a:latin typeface="Arial" panose="020B0604020202020204" pitchFamily="34" charset="0"/>
                <a:cs typeface="Arial" panose="020B0604020202020204" pitchFamily="34" charset="0"/>
              </a:rPr>
              <a:t>f </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v</a:t>
            </a:r>
            <a:r>
              <a:rPr lang="en-US" dirty="0">
                <a:latin typeface="Arial" panose="020B0604020202020204" pitchFamily="34" charset="0"/>
                <a:cs typeface="Arial" panose="020B0604020202020204" pitchFamily="34" charset="0"/>
              </a:rPr>
              <a:t>) with respect to </a:t>
            </a:r>
            <a:r>
              <a:rPr lang="en-US" i="1" dirty="0">
                <a:latin typeface="Arial" panose="020B0604020202020204" pitchFamily="34" charset="0"/>
                <a:cs typeface="Arial" panose="020B0604020202020204" pitchFamily="34" charset="0"/>
              </a:rPr>
              <a:t>v </a:t>
            </a:r>
            <a:r>
              <a:rPr lang="en-US" dirty="0">
                <a:latin typeface="Arial" panose="020B0604020202020204" pitchFamily="34" charset="0"/>
                <a:cs typeface="Arial" panose="020B0604020202020204" pitchFamily="34" charset="0"/>
              </a:rPr>
              <a:t>and looking for the value of </a:t>
            </a:r>
            <a:r>
              <a:rPr lang="en-US" i="1" dirty="0">
                <a:latin typeface="Arial" panose="020B0604020202020204" pitchFamily="34" charset="0"/>
                <a:cs typeface="Arial" panose="020B0604020202020204" pitchFamily="34" charset="0"/>
              </a:rPr>
              <a:t>v </a:t>
            </a:r>
            <a:r>
              <a:rPr lang="en-US" dirty="0">
                <a:latin typeface="Arial" panose="020B0604020202020204" pitchFamily="34" charset="0"/>
                <a:cs typeface="Arial" panose="020B0604020202020204" pitchFamily="34" charset="0"/>
              </a:rPr>
              <a:t>at which the derivative is zero</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9BD77EC-5CBA-47DA-81A0-8610DDB71731}"/>
                  </a:ext>
                </a:extLst>
              </p:cNvPr>
              <p:cNvSpPr/>
              <p:nvPr/>
            </p:nvSpPr>
            <p:spPr>
              <a:xfrm>
                <a:off x="457200" y="843157"/>
                <a:ext cx="2947474" cy="572721"/>
              </a:xfrm>
              <a:prstGeom prst="rect">
                <a:avLst/>
              </a:prstGeom>
              <a:ln>
                <a:solidFill>
                  <a:schemeClr val="tx1"/>
                </a:solidFill>
              </a:ln>
            </p:spPr>
            <p:txBody>
              <a:bodyPr wrap="none">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𝑣</m:t>
                    </m:r>
                  </m:oMath>
                </a14:m>
                <a:r>
                  <a:rPr lang="en-US" baseline="-25000" dirty="0" err="1">
                    <a:ea typeface="Cambria Math" panose="02040503050406030204" pitchFamily="18" charset="0"/>
                  </a:rPr>
                  <a:t>mp</a:t>
                </a:r>
                <a:r>
                  <a:rPr lang="en-US" dirty="0">
                    <a:ea typeface="Cambria Math" panose="02040503050406030204" pitchFamily="18" charset="0"/>
                  </a:rPr>
                  <a:t>=</a:t>
                </a:r>
                <a:r>
                  <a:rPr lang="en-US" dirty="0"/>
                  <a:t> </a:t>
                </a:r>
                <a:r>
                  <a:rPr lang="en-US" dirty="0">
                    <a:ea typeface="Cambria Math" panose="02040503050406030204" pitchFamily="18" charset="0"/>
                  </a:rPr>
                  <a:t>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𝑅𝑇</m:t>
                                </m:r>
                              </m:num>
                              <m:den>
                                <m:r>
                                  <a:rPr lang="en-US" i="1">
                                    <a:latin typeface="Cambria Math" panose="02040503050406030204" pitchFamily="18" charset="0"/>
                                    <a:ea typeface="Cambria Math" panose="02040503050406030204" pitchFamily="18" charset="0"/>
                                  </a:rPr>
                                  <m:t>𝑀</m:t>
                                </m:r>
                              </m:den>
                            </m:f>
                          </m:e>
                        </m:d>
                      </m:e>
                      <m:sup>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3</m:t>
                                </m:r>
                              </m:den>
                            </m:f>
                          </m:e>
                        </m:d>
                      </m:e>
                      <m:sup>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𝑣</m:t>
                    </m:r>
                    <m:r>
                      <m:rPr>
                        <m:sty m:val="p"/>
                      </m:rPr>
                      <a:rPr lang="en-US" b="0" i="0" baseline="-25000" smtClean="0">
                        <a:latin typeface="Cambria Math" panose="02040503050406030204" pitchFamily="18" charset="0"/>
                        <a:ea typeface="Cambria Math" panose="02040503050406030204" pitchFamily="18" charset="0"/>
                      </a:rPr>
                      <m:t>rms</m:t>
                    </m:r>
                  </m:oMath>
                </a14:m>
                <a:endParaRPr lang="en-US" baseline="-25000" dirty="0"/>
              </a:p>
            </p:txBody>
          </p:sp>
        </mc:Choice>
        <mc:Fallback xmlns="">
          <p:sp>
            <p:nvSpPr>
              <p:cNvPr id="3" name="Rectangle 2">
                <a:extLst>
                  <a:ext uri="{FF2B5EF4-FFF2-40B4-BE49-F238E27FC236}">
                    <a16:creationId xmlns:a16="http://schemas.microsoft.com/office/drawing/2014/main" id="{B9BD77EC-5CBA-47DA-81A0-8610DDB71731}"/>
                  </a:ext>
                </a:extLst>
              </p:cNvPr>
              <p:cNvSpPr>
                <a:spLocks noRot="1" noChangeAspect="1" noMove="1" noResize="1" noEditPoints="1" noAdjustHandles="1" noChangeArrowheads="1" noChangeShapeType="1" noTextEdit="1"/>
              </p:cNvSpPr>
              <p:nvPr/>
            </p:nvSpPr>
            <p:spPr>
              <a:xfrm>
                <a:off x="457200" y="843157"/>
                <a:ext cx="2947474" cy="572721"/>
              </a:xfrm>
              <a:prstGeom prst="rect">
                <a:avLst/>
              </a:prstGeom>
              <a:blipFill>
                <a:blip r:embed="rId2"/>
                <a:stretch>
                  <a:fillRect b="-2083"/>
                </a:stretch>
              </a:blipFill>
              <a:ln>
                <a:solidFill>
                  <a:schemeClr val="tx1"/>
                </a:solidFill>
              </a:ln>
            </p:spPr>
            <p:txBody>
              <a:bodyPr/>
              <a:lstStyle/>
              <a:p>
                <a:r>
                  <a:rPr lang="en-US">
                    <a:noFill/>
                  </a:rPr>
                  <a:t> </a:t>
                </a:r>
              </a:p>
            </p:txBody>
          </p:sp>
        </mc:Fallback>
      </mc:AlternateContent>
      <p:sp>
        <p:nvSpPr>
          <p:cNvPr id="4" name="Rectangle 3">
            <a:extLst>
              <a:ext uri="{FF2B5EF4-FFF2-40B4-BE49-F238E27FC236}">
                <a16:creationId xmlns:a16="http://schemas.microsoft.com/office/drawing/2014/main" id="{93C1EB81-B74F-48C8-A757-28DAF9EEB664}"/>
              </a:ext>
            </a:extLst>
          </p:cNvPr>
          <p:cNvSpPr/>
          <p:nvPr/>
        </p:nvSpPr>
        <p:spPr>
          <a:xfrm>
            <a:off x="3404674" y="944851"/>
            <a:ext cx="6096000" cy="369332"/>
          </a:xfrm>
          <a:prstGeom prst="rect">
            <a:avLst/>
          </a:prstGeom>
        </p:spPr>
        <p:txBody>
          <a:bodyPr>
            <a:spAutoFit/>
          </a:bodyPr>
          <a:lstStyle/>
          <a:p>
            <a:r>
              <a:rPr lang="en-US" b="1" dirty="0">
                <a:latin typeface="Arial" panose="020B0604020202020204" pitchFamily="34" charset="0"/>
                <a:cs typeface="Arial" panose="020B0604020202020204" pitchFamily="34" charset="0"/>
              </a:rPr>
              <a:t>Most probable speed [KMT]</a:t>
            </a:r>
          </a:p>
        </p:txBody>
      </p:sp>
      <p:sp>
        <p:nvSpPr>
          <p:cNvPr id="5" name="Rectangle 4">
            <a:extLst>
              <a:ext uri="{FF2B5EF4-FFF2-40B4-BE49-F238E27FC236}">
                <a16:creationId xmlns:a16="http://schemas.microsoft.com/office/drawing/2014/main" id="{BC8D57CA-01EB-4F15-9A52-1B54715835DE}"/>
              </a:ext>
            </a:extLst>
          </p:cNvPr>
          <p:cNvSpPr/>
          <p:nvPr/>
        </p:nvSpPr>
        <p:spPr>
          <a:xfrm>
            <a:off x="356673" y="1600544"/>
            <a:ext cx="10598874"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mean relative speed</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v</a:t>
            </a:r>
            <a:r>
              <a:rPr lang="en-US" dirty="0">
                <a:latin typeface="Arial" panose="020B0604020202020204" pitchFamily="34" charset="0"/>
                <a:cs typeface="Arial" panose="020B0604020202020204" pitchFamily="34" charset="0"/>
              </a:rPr>
              <a:t> </a:t>
            </a:r>
            <a:r>
              <a:rPr lang="en-US" baseline="-25000" dirty="0" err="1">
                <a:latin typeface="Arial" panose="020B0604020202020204" pitchFamily="34" charset="0"/>
                <a:cs typeface="Arial" panose="020B0604020202020204" pitchFamily="34" charset="0"/>
              </a:rPr>
              <a:t>rel</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the mean speed with which one molecule approaches another of the same kind, can also be calculated from the distribution:</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CBFE6D8-D7BF-4F00-9B37-31269FB8078A}"/>
                  </a:ext>
                </a:extLst>
              </p:cNvPr>
              <p:cNvSpPr/>
              <p:nvPr/>
            </p:nvSpPr>
            <p:spPr>
              <a:xfrm>
                <a:off x="457200" y="2341278"/>
                <a:ext cx="1719702" cy="379656"/>
              </a:xfrm>
              <a:prstGeom prst="rect">
                <a:avLst/>
              </a:prstGeom>
              <a:ln>
                <a:solidFill>
                  <a:schemeClr val="tx1"/>
                </a:solidFill>
              </a:ln>
            </p:spPr>
            <p:txBody>
              <a:bodyPr wrap="none">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𝑣</m:t>
                    </m:r>
                  </m:oMath>
                </a14:m>
                <a:r>
                  <a:rPr lang="en-US" baseline="-25000" dirty="0" err="1">
                    <a:ea typeface="Cambria Math" panose="02040503050406030204" pitchFamily="18" charset="0"/>
                  </a:rPr>
                  <a:t>rel</a:t>
                </a:r>
                <a:r>
                  <a:rPr lang="en-US" dirty="0">
                    <a:ea typeface="Cambria Math" panose="02040503050406030204" pitchFamily="18" charset="0"/>
                  </a:rPr>
                  <a:t>=</a:t>
                </a:r>
                <a14:m>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m:t>
                            </m:r>
                          </m:e>
                        </m:d>
                      </m:e>
                      <m:sup>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𝑣</m:t>
                    </m:r>
                    <m:r>
                      <m:rPr>
                        <m:sty m:val="p"/>
                      </m:rPr>
                      <a:rPr lang="en-US" b="0" i="0" baseline="-25000" smtClean="0">
                        <a:latin typeface="Cambria Math" panose="02040503050406030204" pitchFamily="18" charset="0"/>
                        <a:ea typeface="Cambria Math" panose="02040503050406030204" pitchFamily="18" charset="0"/>
                      </a:rPr>
                      <m:t>mean</m:t>
                    </m:r>
                  </m:oMath>
                </a14:m>
                <a:endParaRPr lang="en-US" baseline="-25000" dirty="0"/>
              </a:p>
            </p:txBody>
          </p:sp>
        </mc:Choice>
        <mc:Fallback xmlns="">
          <p:sp>
            <p:nvSpPr>
              <p:cNvPr id="6" name="Rectangle 5">
                <a:extLst>
                  <a:ext uri="{FF2B5EF4-FFF2-40B4-BE49-F238E27FC236}">
                    <a16:creationId xmlns:a16="http://schemas.microsoft.com/office/drawing/2014/main" id="{5CBFE6D8-D7BF-4F00-9B37-31269FB8078A}"/>
                  </a:ext>
                </a:extLst>
              </p:cNvPr>
              <p:cNvSpPr>
                <a:spLocks noRot="1" noChangeAspect="1" noMove="1" noResize="1" noEditPoints="1" noAdjustHandles="1" noChangeArrowheads="1" noChangeShapeType="1" noTextEdit="1"/>
              </p:cNvSpPr>
              <p:nvPr/>
            </p:nvSpPr>
            <p:spPr>
              <a:xfrm>
                <a:off x="457200" y="2341278"/>
                <a:ext cx="1719702" cy="379656"/>
              </a:xfrm>
              <a:prstGeom prst="rect">
                <a:avLst/>
              </a:prstGeom>
              <a:blipFill>
                <a:blip r:embed="rId3"/>
                <a:stretch>
                  <a:fillRect t="-4688" b="-21875"/>
                </a:stretch>
              </a:blipFill>
              <a:ln>
                <a:solidFill>
                  <a:schemeClr val="tx1"/>
                </a:solid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6773EFBF-DC42-488C-9858-B8E34E529549}"/>
              </a:ext>
            </a:extLst>
          </p:cNvPr>
          <p:cNvSpPr/>
          <p:nvPr/>
        </p:nvSpPr>
        <p:spPr>
          <a:xfrm>
            <a:off x="2332007" y="2351602"/>
            <a:ext cx="7666008"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Mean relative speed [KMT, identical molecules]</a:t>
            </a:r>
          </a:p>
        </p:txBody>
      </p:sp>
      <p:grpSp>
        <p:nvGrpSpPr>
          <p:cNvPr id="8" name="Group 7">
            <a:extLst>
              <a:ext uri="{FF2B5EF4-FFF2-40B4-BE49-F238E27FC236}">
                <a16:creationId xmlns:a16="http://schemas.microsoft.com/office/drawing/2014/main" id="{3F425F2B-7AB0-420F-AB39-D14244E13F6E}"/>
              </a:ext>
            </a:extLst>
          </p:cNvPr>
          <p:cNvGrpSpPr/>
          <p:nvPr/>
        </p:nvGrpSpPr>
        <p:grpSpPr>
          <a:xfrm>
            <a:off x="3476445" y="3609896"/>
            <a:ext cx="3562709" cy="2303253"/>
            <a:chOff x="-8172" y="0"/>
            <a:chExt cx="2833062" cy="1801666"/>
          </a:xfrm>
        </p:grpSpPr>
        <p:sp>
          <p:nvSpPr>
            <p:cNvPr id="9" name="Shape 5179">
              <a:extLst>
                <a:ext uri="{FF2B5EF4-FFF2-40B4-BE49-F238E27FC236}">
                  <a16:creationId xmlns:a16="http://schemas.microsoft.com/office/drawing/2014/main" id="{5AFA147D-8AAA-4D31-82D5-1D534745B8E5}"/>
                </a:ext>
              </a:extLst>
            </p:cNvPr>
            <p:cNvSpPr/>
            <p:nvPr/>
          </p:nvSpPr>
          <p:spPr>
            <a:xfrm>
              <a:off x="142192" y="2057"/>
              <a:ext cx="2682698" cy="1560182"/>
            </a:xfrm>
            <a:custGeom>
              <a:avLst/>
              <a:gdLst/>
              <a:ahLst/>
              <a:cxnLst/>
              <a:rect l="0" t="0" r="0" b="0"/>
              <a:pathLst>
                <a:path w="2682698" h="1560182">
                  <a:moveTo>
                    <a:pt x="0" y="0"/>
                  </a:moveTo>
                  <a:lnTo>
                    <a:pt x="0" y="1560182"/>
                  </a:lnTo>
                  <a:lnTo>
                    <a:pt x="2682698" y="1560182"/>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800"/>
            </a:p>
          </p:txBody>
        </p:sp>
        <p:sp>
          <p:nvSpPr>
            <p:cNvPr id="10" name="Shape 5180">
              <a:extLst>
                <a:ext uri="{FF2B5EF4-FFF2-40B4-BE49-F238E27FC236}">
                  <a16:creationId xmlns:a16="http://schemas.microsoft.com/office/drawing/2014/main" id="{BD2BA089-3E6A-48A0-B64F-E103ACFC6296}"/>
                </a:ext>
              </a:extLst>
            </p:cNvPr>
            <p:cNvSpPr/>
            <p:nvPr/>
          </p:nvSpPr>
          <p:spPr>
            <a:xfrm>
              <a:off x="142192" y="0"/>
              <a:ext cx="2598700" cy="1567688"/>
            </a:xfrm>
            <a:custGeom>
              <a:avLst/>
              <a:gdLst/>
              <a:ahLst/>
              <a:cxnLst/>
              <a:rect l="0" t="0" r="0" b="0"/>
              <a:pathLst>
                <a:path w="2598700" h="1567688">
                  <a:moveTo>
                    <a:pt x="0" y="1562240"/>
                  </a:moveTo>
                  <a:cubicBezTo>
                    <a:pt x="163043" y="1562240"/>
                    <a:pt x="434759" y="0"/>
                    <a:pt x="627444" y="0"/>
                  </a:cubicBezTo>
                  <a:cubicBezTo>
                    <a:pt x="785546" y="0"/>
                    <a:pt x="1242060" y="1373048"/>
                    <a:pt x="1494041" y="1477620"/>
                  </a:cubicBezTo>
                  <a:cubicBezTo>
                    <a:pt x="1711109" y="1567688"/>
                    <a:pt x="2361578" y="1551991"/>
                    <a:pt x="2598700" y="1551991"/>
                  </a:cubicBezTo>
                </a:path>
              </a:pathLst>
            </a:custGeom>
            <a:ln w="6261" cap="flat">
              <a:miter lim="100000"/>
            </a:ln>
          </p:spPr>
          <p:style>
            <a:lnRef idx="1">
              <a:srgbClr val="742A42"/>
            </a:lnRef>
            <a:fillRef idx="0">
              <a:srgbClr val="000000">
                <a:alpha val="0"/>
              </a:srgbClr>
            </a:fillRef>
            <a:effectRef idx="0">
              <a:scrgbClr r="0" g="0" b="0"/>
            </a:effectRef>
            <a:fontRef idx="none"/>
          </p:style>
          <p:txBody>
            <a:bodyPr/>
            <a:lstStyle/>
            <a:p>
              <a:endParaRPr lang="en-US" sz="800"/>
            </a:p>
          </p:txBody>
        </p:sp>
        <p:sp>
          <p:nvSpPr>
            <p:cNvPr id="11" name="Shape 5181">
              <a:extLst>
                <a:ext uri="{FF2B5EF4-FFF2-40B4-BE49-F238E27FC236}">
                  <a16:creationId xmlns:a16="http://schemas.microsoft.com/office/drawing/2014/main" id="{C40EB1F8-8CA4-478F-B4F9-D48C29C3AA24}"/>
                </a:ext>
              </a:extLst>
            </p:cNvPr>
            <p:cNvSpPr/>
            <p:nvPr/>
          </p:nvSpPr>
          <p:spPr>
            <a:xfrm>
              <a:off x="770626" y="1638"/>
              <a:ext cx="0" cy="1560614"/>
            </a:xfrm>
            <a:custGeom>
              <a:avLst/>
              <a:gdLst/>
              <a:ahLst/>
              <a:cxnLst/>
              <a:rect l="0" t="0" r="0" b="0"/>
              <a:pathLst>
                <a:path h="1560614">
                  <a:moveTo>
                    <a:pt x="0" y="0"/>
                  </a:moveTo>
                  <a:lnTo>
                    <a:pt x="0" y="1560614"/>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800"/>
            </a:p>
          </p:txBody>
        </p:sp>
        <p:sp>
          <p:nvSpPr>
            <p:cNvPr id="12" name="Shape 5182">
              <a:extLst>
                <a:ext uri="{FF2B5EF4-FFF2-40B4-BE49-F238E27FC236}">
                  <a16:creationId xmlns:a16="http://schemas.microsoft.com/office/drawing/2014/main" id="{24964F35-DE6E-4DAE-A3CB-1C6411E917FD}"/>
                </a:ext>
              </a:extLst>
            </p:cNvPr>
            <p:cNvSpPr/>
            <p:nvPr/>
          </p:nvSpPr>
          <p:spPr>
            <a:xfrm>
              <a:off x="850281" y="64427"/>
              <a:ext cx="0" cy="1576324"/>
            </a:xfrm>
            <a:custGeom>
              <a:avLst/>
              <a:gdLst/>
              <a:ahLst/>
              <a:cxnLst/>
              <a:rect l="0" t="0" r="0" b="0"/>
              <a:pathLst>
                <a:path h="1576324">
                  <a:moveTo>
                    <a:pt x="0" y="1576324"/>
                  </a:moveTo>
                  <a:lnTo>
                    <a:pt x="0"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800"/>
            </a:p>
          </p:txBody>
        </p:sp>
        <p:sp>
          <p:nvSpPr>
            <p:cNvPr id="13" name="Shape 5183">
              <a:extLst>
                <a:ext uri="{FF2B5EF4-FFF2-40B4-BE49-F238E27FC236}">
                  <a16:creationId xmlns:a16="http://schemas.microsoft.com/office/drawing/2014/main" id="{FDFBCEBC-331F-42FA-8233-482E8BD92BF6}"/>
                </a:ext>
              </a:extLst>
            </p:cNvPr>
            <p:cNvSpPr/>
            <p:nvPr/>
          </p:nvSpPr>
          <p:spPr>
            <a:xfrm>
              <a:off x="916549" y="179629"/>
              <a:ext cx="0" cy="1386192"/>
            </a:xfrm>
            <a:custGeom>
              <a:avLst/>
              <a:gdLst/>
              <a:ahLst/>
              <a:cxnLst/>
              <a:rect l="0" t="0" r="0" b="0"/>
              <a:pathLst>
                <a:path h="1386192">
                  <a:moveTo>
                    <a:pt x="0" y="1386192"/>
                  </a:moveTo>
                  <a:lnTo>
                    <a:pt x="0"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800"/>
            </a:p>
          </p:txBody>
        </p:sp>
        <p:sp>
          <p:nvSpPr>
            <p:cNvPr id="14" name="Shape 5184">
              <a:extLst>
                <a:ext uri="{FF2B5EF4-FFF2-40B4-BE49-F238E27FC236}">
                  <a16:creationId xmlns:a16="http://schemas.microsoft.com/office/drawing/2014/main" id="{E1ACB6D1-5B58-4E67-B8D3-158EE342839F}"/>
                </a:ext>
              </a:extLst>
            </p:cNvPr>
            <p:cNvSpPr/>
            <p:nvPr/>
          </p:nvSpPr>
          <p:spPr>
            <a:xfrm>
              <a:off x="605882" y="1562252"/>
              <a:ext cx="164745" cy="78499"/>
            </a:xfrm>
            <a:custGeom>
              <a:avLst/>
              <a:gdLst/>
              <a:ahLst/>
              <a:cxnLst/>
              <a:rect l="0" t="0" r="0" b="0"/>
              <a:pathLst>
                <a:path w="164745" h="78499">
                  <a:moveTo>
                    <a:pt x="164745" y="0"/>
                  </a:moveTo>
                  <a:lnTo>
                    <a:pt x="0" y="78499"/>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800"/>
            </a:p>
          </p:txBody>
        </p:sp>
        <p:sp>
          <p:nvSpPr>
            <p:cNvPr id="15" name="Shape 5185">
              <a:extLst>
                <a:ext uri="{FF2B5EF4-FFF2-40B4-BE49-F238E27FC236}">
                  <a16:creationId xmlns:a16="http://schemas.microsoft.com/office/drawing/2014/main" id="{4F6E91D7-2491-43D6-AA08-041EB41CC495}"/>
                </a:ext>
              </a:extLst>
            </p:cNvPr>
            <p:cNvSpPr/>
            <p:nvPr/>
          </p:nvSpPr>
          <p:spPr>
            <a:xfrm>
              <a:off x="916549" y="1565821"/>
              <a:ext cx="110934" cy="55055"/>
            </a:xfrm>
            <a:custGeom>
              <a:avLst/>
              <a:gdLst/>
              <a:ahLst/>
              <a:cxnLst/>
              <a:rect l="0" t="0" r="0" b="0"/>
              <a:pathLst>
                <a:path w="110934" h="55055">
                  <a:moveTo>
                    <a:pt x="0" y="0"/>
                  </a:moveTo>
                  <a:lnTo>
                    <a:pt x="110934" y="55055"/>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800"/>
            </a:p>
          </p:txBody>
        </p:sp>
        <p:sp>
          <p:nvSpPr>
            <p:cNvPr id="16" name="Rectangle 15">
              <a:extLst>
                <a:ext uri="{FF2B5EF4-FFF2-40B4-BE49-F238E27FC236}">
                  <a16:creationId xmlns:a16="http://schemas.microsoft.com/office/drawing/2014/main" id="{A66AB63B-2DBA-46AA-99E9-1849D8DA9CA4}"/>
                </a:ext>
              </a:extLst>
            </p:cNvPr>
            <p:cNvSpPr/>
            <p:nvPr/>
          </p:nvSpPr>
          <p:spPr>
            <a:xfrm>
              <a:off x="1518540" y="205581"/>
              <a:ext cx="74068" cy="125490"/>
            </a:xfrm>
            <a:prstGeom prst="rect">
              <a:avLst/>
            </a:prstGeom>
            <a:ln>
              <a:noFill/>
            </a:ln>
          </p:spPr>
          <p:txBody>
            <a:bodyPr vert="horz" lIns="0" tIns="0" rIns="0" bIns="0" rtlCol="0">
              <a:noAutofit/>
            </a:bodyPr>
            <a:lstStyle/>
            <a:p>
              <a:pPr>
                <a:lnSpc>
                  <a:spcPct val="107000"/>
                </a:lnSpc>
                <a:spcAft>
                  <a:spcPts val="800"/>
                </a:spcAft>
              </a:pPr>
              <a:r>
                <a:rPr lang="en-US" sz="800" i="1" dirty="0">
                  <a:solidFill>
                    <a:srgbClr val="181717"/>
                  </a:solidFill>
                  <a:effectLst/>
                  <a:latin typeface="Calibri" panose="020F0502020204030204" pitchFamily="34" charset="0"/>
                  <a:ea typeface="Calibri" panose="020F0502020204030204" pitchFamily="34" charset="0"/>
                </a:rPr>
                <a:t>v</a:t>
              </a:r>
              <a:endParaRPr lang="en-US" sz="800" dirty="0">
                <a:solidFill>
                  <a:srgbClr val="000000"/>
                </a:solidFill>
                <a:effectLst/>
                <a:latin typeface="Calibri" panose="020F0502020204030204" pitchFamily="34" charset="0"/>
                <a:ea typeface="Calibri" panose="020F0502020204030204" pitchFamily="34" charset="0"/>
              </a:endParaRPr>
            </a:p>
          </p:txBody>
        </p:sp>
        <p:sp>
          <p:nvSpPr>
            <p:cNvPr id="17" name="Rectangle 16">
              <a:extLst>
                <a:ext uri="{FF2B5EF4-FFF2-40B4-BE49-F238E27FC236}">
                  <a16:creationId xmlns:a16="http://schemas.microsoft.com/office/drawing/2014/main" id="{9D999DF4-B387-4464-AF81-E90E4F46C74A}"/>
                </a:ext>
              </a:extLst>
            </p:cNvPr>
            <p:cNvSpPr/>
            <p:nvPr/>
          </p:nvSpPr>
          <p:spPr>
            <a:xfrm>
              <a:off x="1574229" y="271349"/>
              <a:ext cx="120769" cy="73160"/>
            </a:xfrm>
            <a:prstGeom prst="rect">
              <a:avLst/>
            </a:prstGeom>
            <a:ln>
              <a:noFill/>
            </a:ln>
          </p:spPr>
          <p:txBody>
            <a:bodyPr vert="horz" lIns="0" tIns="0" rIns="0" bIns="0" rtlCol="0">
              <a:noAutofit/>
            </a:bodyPr>
            <a:lstStyle/>
            <a:p>
              <a:pPr>
                <a:lnSpc>
                  <a:spcPct val="107000"/>
                </a:lnSpc>
                <a:spcAft>
                  <a:spcPts val="800"/>
                </a:spcAft>
              </a:pPr>
              <a:r>
                <a:rPr lang="en-US" sz="800" dirty="0" err="1">
                  <a:solidFill>
                    <a:srgbClr val="181717"/>
                  </a:solidFill>
                  <a:effectLst/>
                  <a:latin typeface="Calibri" panose="020F0502020204030204" pitchFamily="34" charset="0"/>
                  <a:ea typeface="Calibri" panose="020F0502020204030204" pitchFamily="34" charset="0"/>
                </a:rPr>
                <a:t>mp</a:t>
              </a:r>
              <a:endParaRPr lang="en-US" sz="800" dirty="0">
                <a:solidFill>
                  <a:srgbClr val="000000"/>
                </a:solidFill>
                <a:effectLst/>
                <a:latin typeface="Calibri" panose="020F0502020204030204" pitchFamily="34" charset="0"/>
                <a:ea typeface="Calibri" panose="020F0502020204030204" pitchFamily="34" charset="0"/>
              </a:endParaRPr>
            </a:p>
          </p:txBody>
        </p:sp>
        <p:sp>
          <p:nvSpPr>
            <p:cNvPr id="18" name="Rectangle 17">
              <a:extLst>
                <a:ext uri="{FF2B5EF4-FFF2-40B4-BE49-F238E27FC236}">
                  <a16:creationId xmlns:a16="http://schemas.microsoft.com/office/drawing/2014/main" id="{33E8118F-E699-4FD6-BACF-4047BFF8A9AC}"/>
                </a:ext>
              </a:extLst>
            </p:cNvPr>
            <p:cNvSpPr/>
            <p:nvPr/>
          </p:nvSpPr>
          <p:spPr>
            <a:xfrm>
              <a:off x="1665022" y="205581"/>
              <a:ext cx="270295" cy="125490"/>
            </a:xfrm>
            <a:prstGeom prst="rect">
              <a:avLst/>
            </a:prstGeom>
            <a:ln>
              <a:noFill/>
            </a:ln>
          </p:spPr>
          <p:txBody>
            <a:bodyPr vert="horz" lIns="0" tIns="0" rIns="0" bIns="0" rtlCol="0">
              <a:noAutofit/>
            </a:bodyPr>
            <a:lstStyle/>
            <a:p>
              <a:pPr>
                <a:lnSpc>
                  <a:spcPct val="107000"/>
                </a:lnSpc>
                <a:spcAft>
                  <a:spcPts val="800"/>
                </a:spcAft>
              </a:pPr>
              <a:r>
                <a:rPr lang="en-US" sz="800" spc="40">
                  <a:solidFill>
                    <a:srgbClr val="181717"/>
                  </a:solidFill>
                  <a:effectLst/>
                  <a:latin typeface="Calibri" panose="020F0502020204030204" pitchFamily="34" charset="0"/>
                  <a:ea typeface="Calibri" panose="020F0502020204030204" pitchFamily="34" charset="0"/>
                </a:rPr>
                <a:t> </a:t>
              </a:r>
              <a:r>
                <a:rPr lang="en-US" sz="800">
                  <a:solidFill>
                    <a:srgbClr val="181717"/>
                  </a:solidFill>
                  <a:effectLst/>
                  <a:latin typeface="Calibri" panose="020F0502020204030204" pitchFamily="34" charset="0"/>
                  <a:ea typeface="Calibri" panose="020F0502020204030204" pitchFamily="34" charset="0"/>
                </a:rPr>
                <a:t>=</a:t>
              </a:r>
              <a:r>
                <a:rPr lang="en-US" sz="800" spc="40">
                  <a:solidFill>
                    <a:srgbClr val="181717"/>
                  </a:solidFill>
                  <a:effectLst/>
                  <a:latin typeface="Calibri" panose="020F0502020204030204" pitchFamily="34" charset="0"/>
                  <a:ea typeface="Calibri" panose="020F0502020204030204" pitchFamily="34" charset="0"/>
                </a:rPr>
                <a:t> </a:t>
              </a:r>
              <a:r>
                <a:rPr lang="en-US" sz="800">
                  <a:solidFill>
                    <a:srgbClr val="181717"/>
                  </a:solidFill>
                  <a:effectLst/>
                  <a:latin typeface="Calibri" panose="020F0502020204030204" pitchFamily="34" charset="0"/>
                  <a:ea typeface="Calibri" panose="020F0502020204030204" pitchFamily="34" charset="0"/>
                </a:rPr>
                <a:t>(2</a:t>
              </a:r>
              <a:endParaRPr lang="en-US" sz="800">
                <a:solidFill>
                  <a:srgbClr val="000000"/>
                </a:solidFill>
                <a:effectLst/>
                <a:latin typeface="Calibri" panose="020F050202020403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03D07145-8CBA-460B-B801-E1610DBD355D}"/>
                </a:ext>
              </a:extLst>
            </p:cNvPr>
            <p:cNvSpPr/>
            <p:nvPr/>
          </p:nvSpPr>
          <p:spPr>
            <a:xfrm>
              <a:off x="1868252" y="205581"/>
              <a:ext cx="166253" cy="125490"/>
            </a:xfrm>
            <a:prstGeom prst="rect">
              <a:avLst/>
            </a:prstGeom>
            <a:ln>
              <a:noFill/>
            </a:ln>
          </p:spPr>
          <p:txBody>
            <a:bodyPr vert="horz" lIns="0" tIns="0" rIns="0" bIns="0" rtlCol="0">
              <a:noAutofit/>
            </a:bodyPr>
            <a:lstStyle/>
            <a:p>
              <a:pPr>
                <a:lnSpc>
                  <a:spcPct val="107000"/>
                </a:lnSpc>
                <a:spcAft>
                  <a:spcPts val="800"/>
                </a:spcAft>
              </a:pPr>
              <a:r>
                <a:rPr lang="en-US" sz="800" i="1" spc="-25" dirty="0">
                  <a:solidFill>
                    <a:srgbClr val="181717"/>
                  </a:solidFill>
                  <a:effectLst/>
                  <a:latin typeface="Calibri" panose="020F0502020204030204" pitchFamily="34" charset="0"/>
                  <a:ea typeface="Calibri" panose="020F0502020204030204" pitchFamily="34" charset="0"/>
                </a:rPr>
                <a:t>RT</a:t>
              </a:r>
              <a:endParaRPr lang="en-US" sz="800" dirty="0">
                <a:solidFill>
                  <a:srgbClr val="000000"/>
                </a:solidFill>
                <a:effectLst/>
                <a:latin typeface="Calibri" panose="020F0502020204030204" pitchFamily="34" charset="0"/>
                <a:ea typeface="Calibri" panose="020F0502020204030204" pitchFamily="34" charset="0"/>
              </a:endParaRPr>
            </a:p>
          </p:txBody>
        </p:sp>
        <p:sp>
          <p:nvSpPr>
            <p:cNvPr id="20" name="Rectangle 19">
              <a:extLst>
                <a:ext uri="{FF2B5EF4-FFF2-40B4-BE49-F238E27FC236}">
                  <a16:creationId xmlns:a16="http://schemas.microsoft.com/office/drawing/2014/main" id="{5F33194F-270E-4C09-B9E6-34A7348799F7}"/>
                </a:ext>
              </a:extLst>
            </p:cNvPr>
            <p:cNvSpPr/>
            <p:nvPr/>
          </p:nvSpPr>
          <p:spPr>
            <a:xfrm>
              <a:off x="1993254" y="205581"/>
              <a:ext cx="37034"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800">
                <a:solidFill>
                  <a:srgbClr val="000000"/>
                </a:solidFill>
                <a:effectLst/>
                <a:latin typeface="Calibri" panose="020F0502020204030204" pitchFamily="34" charset="0"/>
                <a:ea typeface="Calibri" panose="020F0502020204030204" pitchFamily="34" charset="0"/>
              </a:endParaRPr>
            </a:p>
          </p:txBody>
        </p:sp>
        <p:sp>
          <p:nvSpPr>
            <p:cNvPr id="21" name="Rectangle 20">
              <a:extLst>
                <a:ext uri="{FF2B5EF4-FFF2-40B4-BE49-F238E27FC236}">
                  <a16:creationId xmlns:a16="http://schemas.microsoft.com/office/drawing/2014/main" id="{71AD58C9-C3C4-4261-9469-FC3B53483635}"/>
                </a:ext>
              </a:extLst>
            </p:cNvPr>
            <p:cNvSpPr/>
            <p:nvPr/>
          </p:nvSpPr>
          <p:spPr>
            <a:xfrm>
              <a:off x="2021110" y="205581"/>
              <a:ext cx="125756" cy="125490"/>
            </a:xfrm>
            <a:prstGeom prst="rect">
              <a:avLst/>
            </a:prstGeom>
            <a:ln>
              <a:noFill/>
            </a:ln>
          </p:spPr>
          <p:txBody>
            <a:bodyPr vert="horz" lIns="0" tIns="0" rIns="0" bIns="0" rtlCol="0">
              <a:noAutofit/>
            </a:bodyPr>
            <a:lstStyle/>
            <a:p>
              <a:pPr>
                <a:lnSpc>
                  <a:spcPct val="107000"/>
                </a:lnSpc>
                <a:spcAft>
                  <a:spcPts val="800"/>
                </a:spcAft>
              </a:pPr>
              <a:r>
                <a:rPr lang="en-US" sz="800" i="1">
                  <a:solidFill>
                    <a:srgbClr val="181717"/>
                  </a:solidFill>
                  <a:effectLst/>
                  <a:latin typeface="Calibri" panose="020F0502020204030204" pitchFamily="34" charset="0"/>
                  <a:ea typeface="Calibri" panose="020F0502020204030204" pitchFamily="34" charset="0"/>
                </a:rPr>
                <a:t>M</a:t>
              </a:r>
              <a:endParaRPr lang="en-US" sz="800">
                <a:solidFill>
                  <a:srgbClr val="000000"/>
                </a:solidFill>
                <a:effectLst/>
                <a:latin typeface="Calibri" panose="020F0502020204030204" pitchFamily="34" charset="0"/>
                <a:ea typeface="Calibri" panose="020F0502020204030204" pitchFamily="34" charset="0"/>
              </a:endParaRPr>
            </a:p>
          </p:txBody>
        </p:sp>
        <p:sp>
          <p:nvSpPr>
            <p:cNvPr id="22" name="Rectangle 21">
              <a:extLst>
                <a:ext uri="{FF2B5EF4-FFF2-40B4-BE49-F238E27FC236}">
                  <a16:creationId xmlns:a16="http://schemas.microsoft.com/office/drawing/2014/main" id="{66E4BEE8-D869-4337-AC04-630270959223}"/>
                </a:ext>
              </a:extLst>
            </p:cNvPr>
            <p:cNvSpPr/>
            <p:nvPr/>
          </p:nvSpPr>
          <p:spPr>
            <a:xfrm>
              <a:off x="2115663" y="205581"/>
              <a:ext cx="44361"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800">
                <a:solidFill>
                  <a:srgbClr val="000000"/>
                </a:solidFill>
                <a:effectLst/>
                <a:latin typeface="Calibri" panose="020F0502020204030204" pitchFamily="34" charset="0"/>
                <a:ea typeface="Calibri" panose="020F0502020204030204" pitchFamily="34" charset="0"/>
              </a:endParaRPr>
            </a:p>
          </p:txBody>
        </p:sp>
        <p:sp>
          <p:nvSpPr>
            <p:cNvPr id="23" name="Rectangle 22">
              <a:extLst>
                <a:ext uri="{FF2B5EF4-FFF2-40B4-BE49-F238E27FC236}">
                  <a16:creationId xmlns:a16="http://schemas.microsoft.com/office/drawing/2014/main" id="{16D2AE7C-B719-4204-A6F6-4E3959E34139}"/>
                </a:ext>
              </a:extLst>
            </p:cNvPr>
            <p:cNvSpPr/>
            <p:nvPr/>
          </p:nvSpPr>
          <p:spPr>
            <a:xfrm>
              <a:off x="2197708" y="204640"/>
              <a:ext cx="43182" cy="7316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2</a:t>
              </a:r>
              <a:endParaRPr lang="en-US" sz="800">
                <a:solidFill>
                  <a:srgbClr val="000000"/>
                </a:solidFill>
                <a:effectLst/>
                <a:latin typeface="Calibri" panose="020F0502020204030204" pitchFamily="34" charset="0"/>
                <a:ea typeface="Calibri" panose="020F0502020204030204" pitchFamily="34" charset="0"/>
              </a:endParaRPr>
            </a:p>
          </p:txBody>
        </p:sp>
        <p:sp>
          <p:nvSpPr>
            <p:cNvPr id="24" name="Rectangle 23">
              <a:extLst>
                <a:ext uri="{FF2B5EF4-FFF2-40B4-BE49-F238E27FC236}">
                  <a16:creationId xmlns:a16="http://schemas.microsoft.com/office/drawing/2014/main" id="{69A19F80-0B70-487D-961F-09DE16181932}"/>
                </a:ext>
              </a:extLst>
            </p:cNvPr>
            <p:cNvSpPr/>
            <p:nvPr/>
          </p:nvSpPr>
          <p:spPr>
            <a:xfrm>
              <a:off x="2149007" y="204640"/>
              <a:ext cx="43182" cy="7316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1</a:t>
              </a:r>
              <a:endParaRPr lang="en-US" sz="800">
                <a:solidFill>
                  <a:srgbClr val="000000"/>
                </a:solidFill>
                <a:effectLst/>
                <a:latin typeface="Calibri" panose="020F0502020204030204" pitchFamily="34" charset="0"/>
                <a:ea typeface="Calibri" panose="020F0502020204030204" pitchFamily="34" charset="0"/>
              </a:endParaRPr>
            </a:p>
          </p:txBody>
        </p:sp>
        <p:sp>
          <p:nvSpPr>
            <p:cNvPr id="25" name="Rectangle 24">
              <a:extLst>
                <a:ext uri="{FF2B5EF4-FFF2-40B4-BE49-F238E27FC236}">
                  <a16:creationId xmlns:a16="http://schemas.microsoft.com/office/drawing/2014/main" id="{A8554E47-15D5-4441-9630-6DE099D704F3}"/>
                </a:ext>
              </a:extLst>
            </p:cNvPr>
            <p:cNvSpPr/>
            <p:nvPr/>
          </p:nvSpPr>
          <p:spPr>
            <a:xfrm>
              <a:off x="2181474" y="204640"/>
              <a:ext cx="21591" cy="7316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800">
                <a:solidFill>
                  <a:srgbClr val="000000"/>
                </a:solidFill>
                <a:effectLst/>
                <a:latin typeface="Calibri" panose="020F0502020204030204" pitchFamily="34" charset="0"/>
                <a:ea typeface="Calibri" panose="020F0502020204030204" pitchFamily="34" charset="0"/>
              </a:endParaRPr>
            </a:p>
          </p:txBody>
        </p:sp>
        <p:sp>
          <p:nvSpPr>
            <p:cNvPr id="26" name="Rectangle 25">
              <a:extLst>
                <a:ext uri="{FF2B5EF4-FFF2-40B4-BE49-F238E27FC236}">
                  <a16:creationId xmlns:a16="http://schemas.microsoft.com/office/drawing/2014/main" id="{EBA31B46-30A1-4E79-93D2-04E7CC447298}"/>
                </a:ext>
              </a:extLst>
            </p:cNvPr>
            <p:cNvSpPr/>
            <p:nvPr/>
          </p:nvSpPr>
          <p:spPr>
            <a:xfrm>
              <a:off x="1518540" y="366638"/>
              <a:ext cx="74068" cy="125490"/>
            </a:xfrm>
            <a:prstGeom prst="rect">
              <a:avLst/>
            </a:prstGeom>
            <a:ln>
              <a:noFill/>
            </a:ln>
          </p:spPr>
          <p:txBody>
            <a:bodyPr vert="horz" lIns="0" tIns="0" rIns="0" bIns="0" rtlCol="0">
              <a:noAutofit/>
            </a:bodyPr>
            <a:lstStyle/>
            <a:p>
              <a:pPr>
                <a:lnSpc>
                  <a:spcPct val="107000"/>
                </a:lnSpc>
                <a:spcAft>
                  <a:spcPts val="800"/>
                </a:spcAft>
              </a:pPr>
              <a:r>
                <a:rPr lang="en-US" sz="800" i="1">
                  <a:solidFill>
                    <a:srgbClr val="181717"/>
                  </a:solidFill>
                  <a:effectLst/>
                  <a:latin typeface="Calibri" panose="020F0502020204030204" pitchFamily="34" charset="0"/>
                  <a:ea typeface="Calibri" panose="020F0502020204030204" pitchFamily="34" charset="0"/>
                </a:rPr>
                <a:t>v</a:t>
              </a:r>
              <a:endParaRPr lang="en-US" sz="800">
                <a:solidFill>
                  <a:srgbClr val="000000"/>
                </a:solidFill>
                <a:effectLst/>
                <a:latin typeface="Calibri" panose="020F0502020204030204" pitchFamily="34" charset="0"/>
                <a:ea typeface="Calibri" panose="020F0502020204030204" pitchFamily="34" charset="0"/>
              </a:endParaRPr>
            </a:p>
          </p:txBody>
        </p:sp>
        <p:sp>
          <p:nvSpPr>
            <p:cNvPr id="27" name="Rectangle 26">
              <a:extLst>
                <a:ext uri="{FF2B5EF4-FFF2-40B4-BE49-F238E27FC236}">
                  <a16:creationId xmlns:a16="http://schemas.microsoft.com/office/drawing/2014/main" id="{6B5A5D46-D7A4-4217-9C3D-DF189698DC37}"/>
                </a:ext>
              </a:extLst>
            </p:cNvPr>
            <p:cNvSpPr/>
            <p:nvPr/>
          </p:nvSpPr>
          <p:spPr>
            <a:xfrm>
              <a:off x="1574229" y="432399"/>
              <a:ext cx="207132" cy="7316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mean</a:t>
              </a:r>
              <a:endParaRPr lang="en-US" sz="800">
                <a:solidFill>
                  <a:srgbClr val="000000"/>
                </a:solidFill>
                <a:effectLst/>
                <a:latin typeface="Calibri" panose="020F0502020204030204" pitchFamily="34" charset="0"/>
                <a:ea typeface="Calibri" panose="020F0502020204030204" pitchFamily="34" charset="0"/>
              </a:endParaRPr>
            </a:p>
          </p:txBody>
        </p:sp>
        <p:sp>
          <p:nvSpPr>
            <p:cNvPr id="28" name="Rectangle 27">
              <a:extLst>
                <a:ext uri="{FF2B5EF4-FFF2-40B4-BE49-F238E27FC236}">
                  <a16:creationId xmlns:a16="http://schemas.microsoft.com/office/drawing/2014/main" id="{5FE11347-5678-4AEA-9F25-4E995A66E1A7}"/>
                </a:ext>
              </a:extLst>
            </p:cNvPr>
            <p:cNvSpPr/>
            <p:nvPr/>
          </p:nvSpPr>
          <p:spPr>
            <a:xfrm>
              <a:off x="1729958" y="366638"/>
              <a:ext cx="37034" cy="125490"/>
            </a:xfrm>
            <a:prstGeom prst="rect">
              <a:avLst/>
            </a:prstGeom>
            <a:ln>
              <a:noFill/>
            </a:ln>
          </p:spPr>
          <p:txBody>
            <a:bodyPr vert="horz" lIns="0" tIns="0" rIns="0" bIns="0" rtlCol="0">
              <a:noAutofit/>
            </a:bodyPr>
            <a:lstStyle/>
            <a:p>
              <a:pPr>
                <a:lnSpc>
                  <a:spcPct val="107000"/>
                </a:lnSpc>
                <a:spcAft>
                  <a:spcPts val="800"/>
                </a:spcAft>
              </a:pPr>
              <a:r>
                <a:rPr lang="en-US" sz="800" i="1">
                  <a:solidFill>
                    <a:srgbClr val="181717"/>
                  </a:solidFill>
                  <a:effectLst/>
                  <a:latin typeface="Calibri" panose="020F0502020204030204" pitchFamily="34" charset="0"/>
                  <a:ea typeface="Calibri" panose="020F0502020204030204" pitchFamily="34" charset="0"/>
                </a:rPr>
                <a:t> </a:t>
              </a:r>
              <a:endParaRPr lang="en-US" sz="800">
                <a:solidFill>
                  <a:srgbClr val="000000"/>
                </a:solidFill>
                <a:effectLst/>
                <a:latin typeface="Calibri" panose="020F0502020204030204" pitchFamily="34" charset="0"/>
                <a:ea typeface="Calibri" panose="020F0502020204030204" pitchFamily="34" charset="0"/>
              </a:endParaRPr>
            </a:p>
          </p:txBody>
        </p:sp>
        <p:sp>
          <p:nvSpPr>
            <p:cNvPr id="29" name="Rectangle 28">
              <a:extLst>
                <a:ext uri="{FF2B5EF4-FFF2-40B4-BE49-F238E27FC236}">
                  <a16:creationId xmlns:a16="http://schemas.microsoft.com/office/drawing/2014/main" id="{34E702C1-B9E1-43D4-AA74-10C83A5341E4}"/>
                </a:ext>
              </a:extLst>
            </p:cNvPr>
            <p:cNvSpPr/>
            <p:nvPr/>
          </p:nvSpPr>
          <p:spPr>
            <a:xfrm>
              <a:off x="1844133" y="366638"/>
              <a:ext cx="118429"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(8</a:t>
              </a:r>
              <a:endParaRPr lang="en-US" sz="800">
                <a:solidFill>
                  <a:srgbClr val="000000"/>
                </a:solidFill>
                <a:effectLst/>
                <a:latin typeface="Calibri" panose="020F0502020204030204" pitchFamily="34" charset="0"/>
                <a:ea typeface="Calibri" panose="020F0502020204030204" pitchFamily="34" charset="0"/>
              </a:endParaRPr>
            </a:p>
          </p:txBody>
        </p:sp>
        <p:sp>
          <p:nvSpPr>
            <p:cNvPr id="30" name="Rectangle 29">
              <a:extLst>
                <a:ext uri="{FF2B5EF4-FFF2-40B4-BE49-F238E27FC236}">
                  <a16:creationId xmlns:a16="http://schemas.microsoft.com/office/drawing/2014/main" id="{C2A39918-7710-4ABE-9DEE-E768B26978A9}"/>
                </a:ext>
              </a:extLst>
            </p:cNvPr>
            <p:cNvSpPr/>
            <p:nvPr/>
          </p:nvSpPr>
          <p:spPr>
            <a:xfrm>
              <a:off x="1816288" y="366638"/>
              <a:ext cx="37034"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 </a:t>
              </a:r>
              <a:endParaRPr lang="en-US" sz="800">
                <a:solidFill>
                  <a:srgbClr val="000000"/>
                </a:solidFill>
                <a:effectLst/>
                <a:latin typeface="Calibri" panose="020F0502020204030204" pitchFamily="34" charset="0"/>
                <a:ea typeface="Calibri" panose="020F0502020204030204" pitchFamily="34" charset="0"/>
              </a:endParaRPr>
            </a:p>
          </p:txBody>
        </p:sp>
        <p:sp>
          <p:nvSpPr>
            <p:cNvPr id="31" name="Rectangle 30">
              <a:extLst>
                <a:ext uri="{FF2B5EF4-FFF2-40B4-BE49-F238E27FC236}">
                  <a16:creationId xmlns:a16="http://schemas.microsoft.com/office/drawing/2014/main" id="{6B459917-1264-4A6E-9BAC-B676CAABE7DF}"/>
                </a:ext>
              </a:extLst>
            </p:cNvPr>
            <p:cNvSpPr/>
            <p:nvPr/>
          </p:nvSpPr>
          <p:spPr>
            <a:xfrm>
              <a:off x="1757793" y="366638"/>
              <a:ext cx="77798"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800">
                <a:solidFill>
                  <a:srgbClr val="000000"/>
                </a:solidFill>
                <a:effectLst/>
                <a:latin typeface="Calibri" panose="020F0502020204030204" pitchFamily="34" charset="0"/>
                <a:ea typeface="Calibri" panose="020F0502020204030204" pitchFamily="34" charset="0"/>
              </a:endParaRPr>
            </a:p>
          </p:txBody>
        </p:sp>
        <p:sp>
          <p:nvSpPr>
            <p:cNvPr id="32" name="Rectangle 31">
              <a:extLst>
                <a:ext uri="{FF2B5EF4-FFF2-40B4-BE49-F238E27FC236}">
                  <a16:creationId xmlns:a16="http://schemas.microsoft.com/office/drawing/2014/main" id="{BB607F8E-A39B-43D7-BC83-A2C0BF214F19}"/>
                </a:ext>
              </a:extLst>
            </p:cNvPr>
            <p:cNvSpPr/>
            <p:nvPr/>
          </p:nvSpPr>
          <p:spPr>
            <a:xfrm>
              <a:off x="1933177" y="366638"/>
              <a:ext cx="166253" cy="125490"/>
            </a:xfrm>
            <a:prstGeom prst="rect">
              <a:avLst/>
            </a:prstGeom>
            <a:ln>
              <a:noFill/>
            </a:ln>
          </p:spPr>
          <p:txBody>
            <a:bodyPr vert="horz" lIns="0" tIns="0" rIns="0" bIns="0" rtlCol="0">
              <a:noAutofit/>
            </a:bodyPr>
            <a:lstStyle/>
            <a:p>
              <a:pPr>
                <a:lnSpc>
                  <a:spcPct val="107000"/>
                </a:lnSpc>
                <a:spcAft>
                  <a:spcPts val="800"/>
                </a:spcAft>
              </a:pPr>
              <a:r>
                <a:rPr lang="en-US" sz="800" i="1" spc="-25">
                  <a:solidFill>
                    <a:srgbClr val="181717"/>
                  </a:solidFill>
                  <a:effectLst/>
                  <a:latin typeface="Calibri" panose="020F0502020204030204" pitchFamily="34" charset="0"/>
                  <a:ea typeface="Calibri" panose="020F0502020204030204" pitchFamily="34" charset="0"/>
                </a:rPr>
                <a:t>RT</a:t>
              </a:r>
              <a:endParaRPr lang="en-US" sz="800">
                <a:solidFill>
                  <a:srgbClr val="000000"/>
                </a:solidFill>
                <a:effectLst/>
                <a:latin typeface="Calibri" panose="020F0502020204030204" pitchFamily="34" charset="0"/>
                <a:ea typeface="Calibri" panose="020F0502020204030204" pitchFamily="34" charset="0"/>
              </a:endParaRPr>
            </a:p>
          </p:txBody>
        </p:sp>
        <p:sp>
          <p:nvSpPr>
            <p:cNvPr id="33" name="Rectangle 32">
              <a:extLst>
                <a:ext uri="{FF2B5EF4-FFF2-40B4-BE49-F238E27FC236}">
                  <a16:creationId xmlns:a16="http://schemas.microsoft.com/office/drawing/2014/main" id="{1C0C7B12-F2D6-4702-8B25-ED819B285C0F}"/>
                </a:ext>
              </a:extLst>
            </p:cNvPr>
            <p:cNvSpPr/>
            <p:nvPr/>
          </p:nvSpPr>
          <p:spPr>
            <a:xfrm>
              <a:off x="2058179" y="366638"/>
              <a:ext cx="37034"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800">
                <a:solidFill>
                  <a:srgbClr val="000000"/>
                </a:solidFill>
                <a:effectLst/>
                <a:latin typeface="Calibri" panose="020F0502020204030204" pitchFamily="34" charset="0"/>
                <a:ea typeface="Calibri" panose="020F0502020204030204" pitchFamily="34" charset="0"/>
              </a:endParaRPr>
            </a:p>
          </p:txBody>
        </p:sp>
        <p:sp>
          <p:nvSpPr>
            <p:cNvPr id="34" name="Rectangle 33">
              <a:extLst>
                <a:ext uri="{FF2B5EF4-FFF2-40B4-BE49-F238E27FC236}">
                  <a16:creationId xmlns:a16="http://schemas.microsoft.com/office/drawing/2014/main" id="{4B5C3DC6-CADF-4D70-A790-FF9EDA3BD04D}"/>
                </a:ext>
              </a:extLst>
            </p:cNvPr>
            <p:cNvSpPr/>
            <p:nvPr/>
          </p:nvSpPr>
          <p:spPr>
            <a:xfrm>
              <a:off x="2086029" y="349523"/>
              <a:ext cx="68565" cy="162733"/>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Segoe UI Symbol" panose="020B0502040204020203" pitchFamily="34" charset="0"/>
                  <a:ea typeface="Segoe UI Symbol" panose="020B0502040204020203" pitchFamily="34" charset="0"/>
                  <a:cs typeface="Arial" panose="020B0604020202020204" pitchFamily="34" charset="0"/>
                </a:rPr>
                <a:t>π</a:t>
              </a:r>
              <a:endParaRPr lang="en-US" sz="800">
                <a:solidFill>
                  <a:srgbClr val="000000"/>
                </a:solidFill>
                <a:effectLst/>
                <a:latin typeface="Calibri" panose="020F0502020204030204" pitchFamily="34" charset="0"/>
                <a:ea typeface="Calibri" panose="020F0502020204030204" pitchFamily="34" charset="0"/>
              </a:endParaRPr>
            </a:p>
          </p:txBody>
        </p:sp>
        <p:sp>
          <p:nvSpPr>
            <p:cNvPr id="35" name="Rectangle 34">
              <a:extLst>
                <a:ext uri="{FF2B5EF4-FFF2-40B4-BE49-F238E27FC236}">
                  <a16:creationId xmlns:a16="http://schemas.microsoft.com/office/drawing/2014/main" id="{6C5E7FF8-F96E-4855-A3F3-E46C575B5CF8}"/>
                </a:ext>
              </a:extLst>
            </p:cNvPr>
            <p:cNvSpPr/>
            <p:nvPr/>
          </p:nvSpPr>
          <p:spPr>
            <a:xfrm>
              <a:off x="2137577" y="366638"/>
              <a:ext cx="125756" cy="125490"/>
            </a:xfrm>
            <a:prstGeom prst="rect">
              <a:avLst/>
            </a:prstGeom>
            <a:ln>
              <a:noFill/>
            </a:ln>
          </p:spPr>
          <p:txBody>
            <a:bodyPr vert="horz" lIns="0" tIns="0" rIns="0" bIns="0" rtlCol="0">
              <a:noAutofit/>
            </a:bodyPr>
            <a:lstStyle/>
            <a:p>
              <a:pPr>
                <a:lnSpc>
                  <a:spcPct val="107000"/>
                </a:lnSpc>
                <a:spcAft>
                  <a:spcPts val="800"/>
                </a:spcAft>
              </a:pPr>
              <a:r>
                <a:rPr lang="en-US" sz="800" i="1">
                  <a:solidFill>
                    <a:srgbClr val="181717"/>
                  </a:solidFill>
                  <a:effectLst/>
                  <a:latin typeface="Calibri" panose="020F0502020204030204" pitchFamily="34" charset="0"/>
                  <a:ea typeface="Calibri" panose="020F0502020204030204" pitchFamily="34" charset="0"/>
                </a:rPr>
                <a:t>M</a:t>
              </a:r>
              <a:endParaRPr lang="en-US" sz="800">
                <a:solidFill>
                  <a:srgbClr val="000000"/>
                </a:solidFill>
                <a:effectLst/>
                <a:latin typeface="Calibri" panose="020F0502020204030204" pitchFamily="34" charset="0"/>
                <a:ea typeface="Calibri" panose="020F0502020204030204" pitchFamily="34" charset="0"/>
              </a:endParaRPr>
            </a:p>
          </p:txBody>
        </p:sp>
        <p:sp>
          <p:nvSpPr>
            <p:cNvPr id="36" name="Rectangle 35">
              <a:extLst>
                <a:ext uri="{FF2B5EF4-FFF2-40B4-BE49-F238E27FC236}">
                  <a16:creationId xmlns:a16="http://schemas.microsoft.com/office/drawing/2014/main" id="{86EFC8DE-8B91-4ABE-AE5D-FD3F4DF66B67}"/>
                </a:ext>
              </a:extLst>
            </p:cNvPr>
            <p:cNvSpPr/>
            <p:nvPr/>
          </p:nvSpPr>
          <p:spPr>
            <a:xfrm>
              <a:off x="2232130" y="366638"/>
              <a:ext cx="44361"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800">
                <a:solidFill>
                  <a:srgbClr val="000000"/>
                </a:solidFill>
                <a:effectLst/>
                <a:latin typeface="Calibri" panose="020F0502020204030204" pitchFamily="34" charset="0"/>
                <a:ea typeface="Calibri" panose="020F0502020204030204" pitchFamily="34" charset="0"/>
              </a:endParaRPr>
            </a:p>
          </p:txBody>
        </p:sp>
        <p:sp>
          <p:nvSpPr>
            <p:cNvPr id="37" name="Rectangle 36">
              <a:extLst>
                <a:ext uri="{FF2B5EF4-FFF2-40B4-BE49-F238E27FC236}">
                  <a16:creationId xmlns:a16="http://schemas.microsoft.com/office/drawing/2014/main" id="{52D237EE-4BCB-4B34-B300-B701440C3C85}"/>
                </a:ext>
              </a:extLst>
            </p:cNvPr>
            <p:cNvSpPr/>
            <p:nvPr/>
          </p:nvSpPr>
          <p:spPr>
            <a:xfrm>
              <a:off x="2314181" y="365686"/>
              <a:ext cx="43182" cy="7316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2</a:t>
              </a:r>
              <a:endParaRPr lang="en-US" sz="800">
                <a:solidFill>
                  <a:srgbClr val="000000"/>
                </a:solidFill>
                <a:effectLst/>
                <a:latin typeface="Calibri" panose="020F0502020204030204" pitchFamily="34" charset="0"/>
                <a:ea typeface="Calibri" panose="020F0502020204030204" pitchFamily="34" charset="0"/>
              </a:endParaRPr>
            </a:p>
          </p:txBody>
        </p:sp>
        <p:sp>
          <p:nvSpPr>
            <p:cNvPr id="38" name="Rectangle 37">
              <a:extLst>
                <a:ext uri="{FF2B5EF4-FFF2-40B4-BE49-F238E27FC236}">
                  <a16:creationId xmlns:a16="http://schemas.microsoft.com/office/drawing/2014/main" id="{FD54963A-2899-458C-9874-E671AA33D815}"/>
                </a:ext>
              </a:extLst>
            </p:cNvPr>
            <p:cNvSpPr/>
            <p:nvPr/>
          </p:nvSpPr>
          <p:spPr>
            <a:xfrm>
              <a:off x="2265480" y="365686"/>
              <a:ext cx="43182" cy="7316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1</a:t>
              </a:r>
              <a:endParaRPr lang="en-US" sz="800">
                <a:solidFill>
                  <a:srgbClr val="000000"/>
                </a:solidFill>
                <a:effectLst/>
                <a:latin typeface="Calibri" panose="020F0502020204030204" pitchFamily="34" charset="0"/>
                <a:ea typeface="Calibri" panose="020F0502020204030204" pitchFamily="34" charset="0"/>
              </a:endParaRPr>
            </a:p>
          </p:txBody>
        </p:sp>
        <p:sp>
          <p:nvSpPr>
            <p:cNvPr id="39" name="Rectangle 38">
              <a:extLst>
                <a:ext uri="{FF2B5EF4-FFF2-40B4-BE49-F238E27FC236}">
                  <a16:creationId xmlns:a16="http://schemas.microsoft.com/office/drawing/2014/main" id="{8A6CDF10-46C9-4073-AF06-171D2AB3C2FD}"/>
                </a:ext>
              </a:extLst>
            </p:cNvPr>
            <p:cNvSpPr/>
            <p:nvPr/>
          </p:nvSpPr>
          <p:spPr>
            <a:xfrm>
              <a:off x="2297947" y="365686"/>
              <a:ext cx="21591" cy="7316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800">
                <a:solidFill>
                  <a:srgbClr val="000000"/>
                </a:solidFill>
                <a:effectLst/>
                <a:latin typeface="Calibri" panose="020F0502020204030204" pitchFamily="34" charset="0"/>
                <a:ea typeface="Calibri" panose="020F0502020204030204" pitchFamily="34" charset="0"/>
              </a:endParaRPr>
            </a:p>
          </p:txBody>
        </p:sp>
        <p:sp>
          <p:nvSpPr>
            <p:cNvPr id="40" name="Rectangle 39">
              <a:extLst>
                <a:ext uri="{FF2B5EF4-FFF2-40B4-BE49-F238E27FC236}">
                  <a16:creationId xmlns:a16="http://schemas.microsoft.com/office/drawing/2014/main" id="{8B26D2E1-D1F7-4464-9B1D-C7C2E4BB0D1B}"/>
                </a:ext>
              </a:extLst>
            </p:cNvPr>
            <p:cNvSpPr/>
            <p:nvPr/>
          </p:nvSpPr>
          <p:spPr>
            <a:xfrm>
              <a:off x="1518540" y="529211"/>
              <a:ext cx="74068" cy="125490"/>
            </a:xfrm>
            <a:prstGeom prst="rect">
              <a:avLst/>
            </a:prstGeom>
            <a:ln>
              <a:noFill/>
            </a:ln>
          </p:spPr>
          <p:txBody>
            <a:bodyPr vert="horz" lIns="0" tIns="0" rIns="0" bIns="0" rtlCol="0">
              <a:noAutofit/>
            </a:bodyPr>
            <a:lstStyle/>
            <a:p>
              <a:pPr>
                <a:lnSpc>
                  <a:spcPct val="107000"/>
                </a:lnSpc>
                <a:spcAft>
                  <a:spcPts val="800"/>
                </a:spcAft>
              </a:pPr>
              <a:r>
                <a:rPr lang="en-US" sz="800" i="1">
                  <a:solidFill>
                    <a:srgbClr val="181717"/>
                  </a:solidFill>
                  <a:effectLst/>
                  <a:latin typeface="Calibri" panose="020F0502020204030204" pitchFamily="34" charset="0"/>
                  <a:ea typeface="Calibri" panose="020F0502020204030204" pitchFamily="34" charset="0"/>
                </a:rPr>
                <a:t>v</a:t>
              </a:r>
              <a:endParaRPr lang="en-US" sz="800">
                <a:solidFill>
                  <a:srgbClr val="000000"/>
                </a:solidFill>
                <a:effectLst/>
                <a:latin typeface="Calibri" panose="020F0502020204030204" pitchFamily="34" charset="0"/>
                <a:ea typeface="Calibri" panose="020F0502020204030204" pitchFamily="34" charset="0"/>
              </a:endParaRPr>
            </a:p>
          </p:txBody>
        </p:sp>
        <p:sp>
          <p:nvSpPr>
            <p:cNvPr id="41" name="Rectangle 40">
              <a:extLst>
                <a:ext uri="{FF2B5EF4-FFF2-40B4-BE49-F238E27FC236}">
                  <a16:creationId xmlns:a16="http://schemas.microsoft.com/office/drawing/2014/main" id="{E0FAAB51-D630-4BD7-B75B-DDBC52AAD7E2}"/>
                </a:ext>
              </a:extLst>
            </p:cNvPr>
            <p:cNvSpPr/>
            <p:nvPr/>
          </p:nvSpPr>
          <p:spPr>
            <a:xfrm>
              <a:off x="1574229" y="594984"/>
              <a:ext cx="142360" cy="7316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rms</a:t>
              </a:r>
              <a:endParaRPr lang="en-US" sz="800">
                <a:solidFill>
                  <a:srgbClr val="000000"/>
                </a:solidFill>
                <a:effectLst/>
                <a:latin typeface="Calibri" panose="020F0502020204030204" pitchFamily="34" charset="0"/>
                <a:ea typeface="Calibri" panose="020F0502020204030204" pitchFamily="34" charset="0"/>
              </a:endParaRPr>
            </a:p>
          </p:txBody>
        </p:sp>
        <p:sp>
          <p:nvSpPr>
            <p:cNvPr id="42" name="Rectangle 41">
              <a:extLst>
                <a:ext uri="{FF2B5EF4-FFF2-40B4-BE49-F238E27FC236}">
                  <a16:creationId xmlns:a16="http://schemas.microsoft.com/office/drawing/2014/main" id="{A06DC6CD-3191-4084-A07F-A920B8A983EF}"/>
                </a:ext>
              </a:extLst>
            </p:cNvPr>
            <p:cNvSpPr/>
            <p:nvPr/>
          </p:nvSpPr>
          <p:spPr>
            <a:xfrm>
              <a:off x="1681266" y="529211"/>
              <a:ext cx="270295" cy="125490"/>
            </a:xfrm>
            <a:prstGeom prst="rect">
              <a:avLst/>
            </a:prstGeom>
            <a:ln>
              <a:noFill/>
            </a:ln>
          </p:spPr>
          <p:txBody>
            <a:bodyPr vert="horz" lIns="0" tIns="0" rIns="0" bIns="0" rtlCol="0">
              <a:noAutofit/>
            </a:bodyPr>
            <a:lstStyle/>
            <a:p>
              <a:pPr>
                <a:lnSpc>
                  <a:spcPct val="107000"/>
                </a:lnSpc>
                <a:spcAft>
                  <a:spcPts val="800"/>
                </a:spcAft>
              </a:pPr>
              <a:r>
                <a:rPr lang="en-US" sz="800" spc="40">
                  <a:solidFill>
                    <a:srgbClr val="181717"/>
                  </a:solidFill>
                  <a:effectLst/>
                  <a:latin typeface="Calibri" panose="020F0502020204030204" pitchFamily="34" charset="0"/>
                  <a:ea typeface="Calibri" panose="020F0502020204030204" pitchFamily="34" charset="0"/>
                </a:rPr>
                <a:t> </a:t>
              </a:r>
              <a:r>
                <a:rPr lang="en-US" sz="800">
                  <a:solidFill>
                    <a:srgbClr val="181717"/>
                  </a:solidFill>
                  <a:effectLst/>
                  <a:latin typeface="Calibri" panose="020F0502020204030204" pitchFamily="34" charset="0"/>
                  <a:ea typeface="Calibri" panose="020F0502020204030204" pitchFamily="34" charset="0"/>
                </a:rPr>
                <a:t>=</a:t>
              </a:r>
              <a:r>
                <a:rPr lang="en-US" sz="800" spc="40">
                  <a:solidFill>
                    <a:srgbClr val="181717"/>
                  </a:solidFill>
                  <a:effectLst/>
                  <a:latin typeface="Calibri" panose="020F0502020204030204" pitchFamily="34" charset="0"/>
                  <a:ea typeface="Calibri" panose="020F0502020204030204" pitchFamily="34" charset="0"/>
                </a:rPr>
                <a:t> </a:t>
              </a:r>
              <a:r>
                <a:rPr lang="en-US" sz="800">
                  <a:solidFill>
                    <a:srgbClr val="181717"/>
                  </a:solidFill>
                  <a:effectLst/>
                  <a:latin typeface="Calibri" panose="020F0502020204030204" pitchFamily="34" charset="0"/>
                  <a:ea typeface="Calibri" panose="020F0502020204030204" pitchFamily="34" charset="0"/>
                </a:rPr>
                <a:t>(3</a:t>
              </a:r>
              <a:endParaRPr lang="en-US" sz="800">
                <a:solidFill>
                  <a:srgbClr val="000000"/>
                </a:solidFill>
                <a:effectLst/>
                <a:latin typeface="Calibri" panose="020F0502020204030204" pitchFamily="34" charset="0"/>
                <a:ea typeface="Calibri" panose="020F0502020204030204" pitchFamily="34" charset="0"/>
              </a:endParaRPr>
            </a:p>
          </p:txBody>
        </p:sp>
        <p:sp>
          <p:nvSpPr>
            <p:cNvPr id="43" name="Rectangle 42">
              <a:extLst>
                <a:ext uri="{FF2B5EF4-FFF2-40B4-BE49-F238E27FC236}">
                  <a16:creationId xmlns:a16="http://schemas.microsoft.com/office/drawing/2014/main" id="{4B0730A0-A126-4353-B760-FCFAA14260A1}"/>
                </a:ext>
              </a:extLst>
            </p:cNvPr>
            <p:cNvSpPr/>
            <p:nvPr/>
          </p:nvSpPr>
          <p:spPr>
            <a:xfrm>
              <a:off x="1884495" y="529211"/>
              <a:ext cx="166253" cy="125490"/>
            </a:xfrm>
            <a:prstGeom prst="rect">
              <a:avLst/>
            </a:prstGeom>
            <a:ln>
              <a:noFill/>
            </a:ln>
          </p:spPr>
          <p:txBody>
            <a:bodyPr vert="horz" lIns="0" tIns="0" rIns="0" bIns="0" rtlCol="0">
              <a:noAutofit/>
            </a:bodyPr>
            <a:lstStyle/>
            <a:p>
              <a:pPr>
                <a:lnSpc>
                  <a:spcPct val="107000"/>
                </a:lnSpc>
                <a:spcAft>
                  <a:spcPts val="800"/>
                </a:spcAft>
              </a:pPr>
              <a:r>
                <a:rPr lang="en-US" sz="800" i="1" spc="-25">
                  <a:solidFill>
                    <a:srgbClr val="181717"/>
                  </a:solidFill>
                  <a:effectLst/>
                  <a:latin typeface="Calibri" panose="020F0502020204030204" pitchFamily="34" charset="0"/>
                  <a:ea typeface="Calibri" panose="020F0502020204030204" pitchFamily="34" charset="0"/>
                </a:rPr>
                <a:t>RT</a:t>
              </a:r>
              <a:endParaRPr lang="en-US" sz="800">
                <a:solidFill>
                  <a:srgbClr val="000000"/>
                </a:solidFill>
                <a:effectLst/>
                <a:latin typeface="Calibri" panose="020F0502020204030204" pitchFamily="34" charset="0"/>
                <a:ea typeface="Calibri" panose="020F0502020204030204" pitchFamily="34" charset="0"/>
              </a:endParaRPr>
            </a:p>
          </p:txBody>
        </p:sp>
        <p:sp>
          <p:nvSpPr>
            <p:cNvPr id="44" name="Rectangle 43">
              <a:extLst>
                <a:ext uri="{FF2B5EF4-FFF2-40B4-BE49-F238E27FC236}">
                  <a16:creationId xmlns:a16="http://schemas.microsoft.com/office/drawing/2014/main" id="{E0FF2DC2-EC4D-4003-9EEF-174BAB3E5030}"/>
                </a:ext>
              </a:extLst>
            </p:cNvPr>
            <p:cNvSpPr/>
            <p:nvPr/>
          </p:nvSpPr>
          <p:spPr>
            <a:xfrm>
              <a:off x="2009498" y="529211"/>
              <a:ext cx="37034"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800">
                <a:solidFill>
                  <a:srgbClr val="000000"/>
                </a:solidFill>
                <a:effectLst/>
                <a:latin typeface="Calibri" panose="020F0502020204030204" pitchFamily="34" charset="0"/>
                <a:ea typeface="Calibri" panose="020F0502020204030204" pitchFamily="34" charset="0"/>
              </a:endParaRPr>
            </a:p>
          </p:txBody>
        </p:sp>
        <p:sp>
          <p:nvSpPr>
            <p:cNvPr id="45" name="Rectangle 44">
              <a:extLst>
                <a:ext uri="{FF2B5EF4-FFF2-40B4-BE49-F238E27FC236}">
                  <a16:creationId xmlns:a16="http://schemas.microsoft.com/office/drawing/2014/main" id="{8F6276ED-5E2E-4C08-B025-B14690D76E20}"/>
                </a:ext>
              </a:extLst>
            </p:cNvPr>
            <p:cNvSpPr/>
            <p:nvPr/>
          </p:nvSpPr>
          <p:spPr>
            <a:xfrm>
              <a:off x="2037333" y="529211"/>
              <a:ext cx="125756" cy="125490"/>
            </a:xfrm>
            <a:prstGeom prst="rect">
              <a:avLst/>
            </a:prstGeom>
            <a:ln>
              <a:noFill/>
            </a:ln>
          </p:spPr>
          <p:txBody>
            <a:bodyPr vert="horz" lIns="0" tIns="0" rIns="0" bIns="0" rtlCol="0">
              <a:noAutofit/>
            </a:bodyPr>
            <a:lstStyle/>
            <a:p>
              <a:pPr>
                <a:lnSpc>
                  <a:spcPct val="107000"/>
                </a:lnSpc>
                <a:spcAft>
                  <a:spcPts val="800"/>
                </a:spcAft>
              </a:pPr>
              <a:r>
                <a:rPr lang="en-US" sz="800" i="1">
                  <a:solidFill>
                    <a:srgbClr val="181717"/>
                  </a:solidFill>
                  <a:effectLst/>
                  <a:latin typeface="Calibri" panose="020F0502020204030204" pitchFamily="34" charset="0"/>
                  <a:ea typeface="Calibri" panose="020F0502020204030204" pitchFamily="34" charset="0"/>
                </a:rPr>
                <a:t>M</a:t>
              </a:r>
              <a:endParaRPr lang="en-US" sz="800">
                <a:solidFill>
                  <a:srgbClr val="000000"/>
                </a:solidFill>
                <a:effectLst/>
                <a:latin typeface="Calibri" panose="020F0502020204030204" pitchFamily="34" charset="0"/>
                <a:ea typeface="Calibri" panose="020F0502020204030204" pitchFamily="34" charset="0"/>
              </a:endParaRPr>
            </a:p>
          </p:txBody>
        </p:sp>
        <p:sp>
          <p:nvSpPr>
            <p:cNvPr id="46" name="Rectangle 45">
              <a:extLst>
                <a:ext uri="{FF2B5EF4-FFF2-40B4-BE49-F238E27FC236}">
                  <a16:creationId xmlns:a16="http://schemas.microsoft.com/office/drawing/2014/main" id="{72473A3B-C29C-4EBE-81E2-2F9F5B8249A4}"/>
                </a:ext>
              </a:extLst>
            </p:cNvPr>
            <p:cNvSpPr/>
            <p:nvPr/>
          </p:nvSpPr>
          <p:spPr>
            <a:xfrm>
              <a:off x="2131886" y="529211"/>
              <a:ext cx="44361"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800">
                <a:solidFill>
                  <a:srgbClr val="000000"/>
                </a:solidFill>
                <a:effectLst/>
                <a:latin typeface="Calibri" panose="020F0502020204030204" pitchFamily="34" charset="0"/>
                <a:ea typeface="Calibri" panose="020F0502020204030204" pitchFamily="34" charset="0"/>
              </a:endParaRPr>
            </a:p>
          </p:txBody>
        </p:sp>
        <p:sp>
          <p:nvSpPr>
            <p:cNvPr id="47" name="Rectangle 46">
              <a:extLst>
                <a:ext uri="{FF2B5EF4-FFF2-40B4-BE49-F238E27FC236}">
                  <a16:creationId xmlns:a16="http://schemas.microsoft.com/office/drawing/2014/main" id="{193D6523-6B50-4235-A873-4C4B32EE7999}"/>
                </a:ext>
              </a:extLst>
            </p:cNvPr>
            <p:cNvSpPr/>
            <p:nvPr/>
          </p:nvSpPr>
          <p:spPr>
            <a:xfrm>
              <a:off x="2165239" y="528271"/>
              <a:ext cx="43182" cy="7316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1</a:t>
              </a:r>
              <a:endParaRPr lang="en-US" sz="800">
                <a:solidFill>
                  <a:srgbClr val="000000"/>
                </a:solidFill>
                <a:effectLst/>
                <a:latin typeface="Calibri" panose="020F0502020204030204" pitchFamily="34" charset="0"/>
                <a:ea typeface="Calibri" panose="020F0502020204030204" pitchFamily="34" charset="0"/>
              </a:endParaRPr>
            </a:p>
          </p:txBody>
        </p:sp>
        <p:sp>
          <p:nvSpPr>
            <p:cNvPr id="48" name="Rectangle 47">
              <a:extLst>
                <a:ext uri="{FF2B5EF4-FFF2-40B4-BE49-F238E27FC236}">
                  <a16:creationId xmlns:a16="http://schemas.microsoft.com/office/drawing/2014/main" id="{90061B5E-F113-40C8-967D-43483A0A4D77}"/>
                </a:ext>
              </a:extLst>
            </p:cNvPr>
            <p:cNvSpPr/>
            <p:nvPr/>
          </p:nvSpPr>
          <p:spPr>
            <a:xfrm>
              <a:off x="2197706" y="528271"/>
              <a:ext cx="21591" cy="7316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800">
                <a:solidFill>
                  <a:srgbClr val="000000"/>
                </a:solidFill>
                <a:effectLst/>
                <a:latin typeface="Calibri" panose="020F0502020204030204" pitchFamily="34" charset="0"/>
                <a:ea typeface="Calibri" panose="020F0502020204030204" pitchFamily="34" charset="0"/>
              </a:endParaRPr>
            </a:p>
          </p:txBody>
        </p:sp>
        <p:sp>
          <p:nvSpPr>
            <p:cNvPr id="49" name="Rectangle 48">
              <a:extLst>
                <a:ext uri="{FF2B5EF4-FFF2-40B4-BE49-F238E27FC236}">
                  <a16:creationId xmlns:a16="http://schemas.microsoft.com/office/drawing/2014/main" id="{FA9053EE-3277-413F-95A9-59D626520BD5}"/>
                </a:ext>
              </a:extLst>
            </p:cNvPr>
            <p:cNvSpPr/>
            <p:nvPr/>
          </p:nvSpPr>
          <p:spPr>
            <a:xfrm>
              <a:off x="2213940" y="528271"/>
              <a:ext cx="43181" cy="7316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2</a:t>
              </a:r>
              <a:endParaRPr lang="en-US" sz="800">
                <a:solidFill>
                  <a:srgbClr val="000000"/>
                </a:solidFill>
                <a:effectLst/>
                <a:latin typeface="Calibri" panose="020F0502020204030204" pitchFamily="34" charset="0"/>
                <a:ea typeface="Calibri" panose="020F0502020204030204" pitchFamily="34" charset="0"/>
              </a:endParaRPr>
            </a:p>
          </p:txBody>
        </p:sp>
        <p:sp>
          <p:nvSpPr>
            <p:cNvPr id="50" name="Rectangle 49">
              <a:extLst>
                <a:ext uri="{FF2B5EF4-FFF2-40B4-BE49-F238E27FC236}">
                  <a16:creationId xmlns:a16="http://schemas.microsoft.com/office/drawing/2014/main" id="{FC1EDBBA-D99D-4ECA-BD36-021138827CFA}"/>
                </a:ext>
              </a:extLst>
            </p:cNvPr>
            <p:cNvSpPr/>
            <p:nvPr/>
          </p:nvSpPr>
          <p:spPr>
            <a:xfrm>
              <a:off x="537019" y="1612452"/>
              <a:ext cx="69439" cy="117647"/>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1</a:t>
              </a:r>
              <a:endParaRPr lang="en-US" sz="800">
                <a:solidFill>
                  <a:srgbClr val="000000"/>
                </a:solidFill>
                <a:effectLst/>
                <a:latin typeface="Calibri" panose="020F0502020204030204" pitchFamily="34" charset="0"/>
                <a:ea typeface="Calibri" panose="020F0502020204030204" pitchFamily="34" charset="0"/>
              </a:endParaRPr>
            </a:p>
          </p:txBody>
        </p:sp>
        <p:sp>
          <p:nvSpPr>
            <p:cNvPr id="51" name="Rectangle 50">
              <a:extLst>
                <a:ext uri="{FF2B5EF4-FFF2-40B4-BE49-F238E27FC236}">
                  <a16:creationId xmlns:a16="http://schemas.microsoft.com/office/drawing/2014/main" id="{1252874B-BF77-44F6-8D55-DDC5C2FEA4B0}"/>
                </a:ext>
              </a:extLst>
            </p:cNvPr>
            <p:cNvSpPr/>
            <p:nvPr/>
          </p:nvSpPr>
          <p:spPr>
            <a:xfrm>
              <a:off x="794969" y="1660906"/>
              <a:ext cx="34720" cy="117647"/>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800">
                <a:solidFill>
                  <a:srgbClr val="000000"/>
                </a:solidFill>
                <a:effectLst/>
                <a:latin typeface="Calibri" panose="020F0502020204030204" pitchFamily="34" charset="0"/>
                <a:ea typeface="Calibri" panose="020F0502020204030204" pitchFamily="34" charset="0"/>
              </a:endParaRPr>
            </a:p>
          </p:txBody>
        </p:sp>
        <p:sp>
          <p:nvSpPr>
            <p:cNvPr id="52" name="Rectangle 51">
              <a:extLst>
                <a:ext uri="{FF2B5EF4-FFF2-40B4-BE49-F238E27FC236}">
                  <a16:creationId xmlns:a16="http://schemas.microsoft.com/office/drawing/2014/main" id="{D48C1C47-35F3-4AD2-BFA1-4C73A1699D98}"/>
                </a:ext>
              </a:extLst>
            </p:cNvPr>
            <p:cNvSpPr/>
            <p:nvPr/>
          </p:nvSpPr>
          <p:spPr>
            <a:xfrm>
              <a:off x="711490" y="1660906"/>
              <a:ext cx="111028" cy="117647"/>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(4</a:t>
              </a:r>
              <a:endParaRPr lang="en-US" sz="800">
                <a:solidFill>
                  <a:srgbClr val="000000"/>
                </a:solidFill>
                <a:effectLst/>
                <a:latin typeface="Calibri" panose="020F0502020204030204" pitchFamily="34" charset="0"/>
                <a:ea typeface="Calibri" panose="020F0502020204030204" pitchFamily="34" charset="0"/>
              </a:endParaRPr>
            </a:p>
          </p:txBody>
        </p:sp>
        <p:sp>
          <p:nvSpPr>
            <p:cNvPr id="53" name="Rectangle 52">
              <a:extLst>
                <a:ext uri="{FF2B5EF4-FFF2-40B4-BE49-F238E27FC236}">
                  <a16:creationId xmlns:a16="http://schemas.microsoft.com/office/drawing/2014/main" id="{82365B9C-177F-464D-8C58-813BEDC919D5}"/>
                </a:ext>
              </a:extLst>
            </p:cNvPr>
            <p:cNvSpPr/>
            <p:nvPr/>
          </p:nvSpPr>
          <p:spPr>
            <a:xfrm>
              <a:off x="821064" y="1638933"/>
              <a:ext cx="68565" cy="162733"/>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Segoe UI Symbol" panose="020B0502040204020203" pitchFamily="34" charset="0"/>
                  <a:ea typeface="Segoe UI Symbol" panose="020B0502040204020203" pitchFamily="34" charset="0"/>
                  <a:cs typeface="Arial" panose="020B0604020202020204" pitchFamily="34" charset="0"/>
                </a:rPr>
                <a:t>π</a:t>
              </a:r>
              <a:endParaRPr lang="en-US" sz="800">
                <a:solidFill>
                  <a:srgbClr val="000000"/>
                </a:solidFill>
                <a:effectLst/>
                <a:latin typeface="Calibri" panose="020F0502020204030204" pitchFamily="34" charset="0"/>
                <a:ea typeface="Calibri" panose="020F0502020204030204" pitchFamily="34" charset="0"/>
              </a:endParaRPr>
            </a:p>
          </p:txBody>
        </p:sp>
        <p:sp>
          <p:nvSpPr>
            <p:cNvPr id="54" name="Rectangle 53">
              <a:extLst>
                <a:ext uri="{FF2B5EF4-FFF2-40B4-BE49-F238E27FC236}">
                  <a16:creationId xmlns:a16="http://schemas.microsoft.com/office/drawing/2014/main" id="{56653EB9-D7FB-40CC-9499-C1133510EC42}"/>
                </a:ext>
              </a:extLst>
            </p:cNvPr>
            <p:cNvSpPr/>
            <p:nvPr/>
          </p:nvSpPr>
          <p:spPr>
            <a:xfrm>
              <a:off x="872617" y="1660906"/>
              <a:ext cx="41588" cy="117647"/>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800">
                <a:solidFill>
                  <a:srgbClr val="000000"/>
                </a:solidFill>
                <a:effectLst/>
                <a:latin typeface="Calibri" panose="020F0502020204030204" pitchFamily="34" charset="0"/>
                <a:ea typeface="Calibri" panose="020F0502020204030204" pitchFamily="34" charset="0"/>
              </a:endParaRPr>
            </a:p>
          </p:txBody>
        </p:sp>
        <p:sp>
          <p:nvSpPr>
            <p:cNvPr id="55" name="Rectangle 54">
              <a:extLst>
                <a:ext uri="{FF2B5EF4-FFF2-40B4-BE49-F238E27FC236}">
                  <a16:creationId xmlns:a16="http://schemas.microsoft.com/office/drawing/2014/main" id="{9F040CF7-145D-4792-85E6-4A5096EDE572}"/>
                </a:ext>
              </a:extLst>
            </p:cNvPr>
            <p:cNvSpPr/>
            <p:nvPr/>
          </p:nvSpPr>
          <p:spPr>
            <a:xfrm>
              <a:off x="903898" y="1655068"/>
              <a:ext cx="43182" cy="7316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1</a:t>
              </a:r>
              <a:endParaRPr lang="en-US" sz="800">
                <a:solidFill>
                  <a:srgbClr val="000000"/>
                </a:solidFill>
                <a:effectLst/>
                <a:latin typeface="Calibri" panose="020F0502020204030204" pitchFamily="34" charset="0"/>
                <a:ea typeface="Calibri" panose="020F0502020204030204" pitchFamily="34" charset="0"/>
              </a:endParaRPr>
            </a:p>
          </p:txBody>
        </p:sp>
        <p:sp>
          <p:nvSpPr>
            <p:cNvPr id="56" name="Rectangle 55">
              <a:extLst>
                <a:ext uri="{FF2B5EF4-FFF2-40B4-BE49-F238E27FC236}">
                  <a16:creationId xmlns:a16="http://schemas.microsoft.com/office/drawing/2014/main" id="{AE70D00A-B4A9-4F87-81A7-8C341BE2FC2F}"/>
                </a:ext>
              </a:extLst>
            </p:cNvPr>
            <p:cNvSpPr/>
            <p:nvPr/>
          </p:nvSpPr>
          <p:spPr>
            <a:xfrm>
              <a:off x="936365" y="1655068"/>
              <a:ext cx="21591" cy="7316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800">
                <a:solidFill>
                  <a:srgbClr val="000000"/>
                </a:solidFill>
                <a:effectLst/>
                <a:latin typeface="Calibri" panose="020F0502020204030204" pitchFamily="34" charset="0"/>
                <a:ea typeface="Calibri" panose="020F0502020204030204" pitchFamily="34" charset="0"/>
              </a:endParaRPr>
            </a:p>
          </p:txBody>
        </p:sp>
        <p:sp>
          <p:nvSpPr>
            <p:cNvPr id="57" name="Rectangle 56">
              <a:extLst>
                <a:ext uri="{FF2B5EF4-FFF2-40B4-BE49-F238E27FC236}">
                  <a16:creationId xmlns:a16="http://schemas.microsoft.com/office/drawing/2014/main" id="{69088F09-D0DB-463A-B5D2-1DD0BEABF241}"/>
                </a:ext>
              </a:extLst>
            </p:cNvPr>
            <p:cNvSpPr/>
            <p:nvPr/>
          </p:nvSpPr>
          <p:spPr>
            <a:xfrm>
              <a:off x="952598" y="1655068"/>
              <a:ext cx="43182" cy="7316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2</a:t>
              </a:r>
              <a:endParaRPr lang="en-US" sz="800">
                <a:solidFill>
                  <a:srgbClr val="000000"/>
                </a:solidFill>
                <a:effectLst/>
                <a:latin typeface="Calibri" panose="020F0502020204030204" pitchFamily="34" charset="0"/>
                <a:ea typeface="Calibri" panose="020F0502020204030204" pitchFamily="34" charset="0"/>
              </a:endParaRPr>
            </a:p>
          </p:txBody>
        </p:sp>
        <p:sp>
          <p:nvSpPr>
            <p:cNvPr id="58" name="Shape 5217">
              <a:extLst>
                <a:ext uri="{FF2B5EF4-FFF2-40B4-BE49-F238E27FC236}">
                  <a16:creationId xmlns:a16="http://schemas.microsoft.com/office/drawing/2014/main" id="{B35F3320-4252-4EB3-9AEA-518D13978567}"/>
                </a:ext>
              </a:extLst>
            </p:cNvPr>
            <p:cNvSpPr/>
            <p:nvPr/>
          </p:nvSpPr>
          <p:spPr>
            <a:xfrm>
              <a:off x="770613" y="317144"/>
              <a:ext cx="712927" cy="306819"/>
            </a:xfrm>
            <a:custGeom>
              <a:avLst/>
              <a:gdLst/>
              <a:ahLst/>
              <a:cxnLst/>
              <a:rect l="0" t="0" r="0" b="0"/>
              <a:pathLst>
                <a:path w="712927" h="306819">
                  <a:moveTo>
                    <a:pt x="712927" y="0"/>
                  </a:moveTo>
                  <a:lnTo>
                    <a:pt x="0" y="306819"/>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800"/>
            </a:p>
          </p:txBody>
        </p:sp>
        <p:sp>
          <p:nvSpPr>
            <p:cNvPr id="59" name="Shape 5218">
              <a:extLst>
                <a:ext uri="{FF2B5EF4-FFF2-40B4-BE49-F238E27FC236}">
                  <a16:creationId xmlns:a16="http://schemas.microsoft.com/office/drawing/2014/main" id="{79CCAA8F-3430-4EFB-8F03-9FE6A50B2FD3}"/>
                </a:ext>
              </a:extLst>
            </p:cNvPr>
            <p:cNvSpPr/>
            <p:nvPr/>
          </p:nvSpPr>
          <p:spPr>
            <a:xfrm>
              <a:off x="850281" y="436067"/>
              <a:ext cx="642277" cy="276441"/>
            </a:xfrm>
            <a:custGeom>
              <a:avLst/>
              <a:gdLst/>
              <a:ahLst/>
              <a:cxnLst/>
              <a:rect l="0" t="0" r="0" b="0"/>
              <a:pathLst>
                <a:path w="642277" h="276441">
                  <a:moveTo>
                    <a:pt x="642277" y="0"/>
                  </a:moveTo>
                  <a:lnTo>
                    <a:pt x="0" y="276441"/>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800"/>
            </a:p>
          </p:txBody>
        </p:sp>
        <p:sp>
          <p:nvSpPr>
            <p:cNvPr id="60" name="Shape 5219">
              <a:extLst>
                <a:ext uri="{FF2B5EF4-FFF2-40B4-BE49-F238E27FC236}">
                  <a16:creationId xmlns:a16="http://schemas.microsoft.com/office/drawing/2014/main" id="{EB68C148-1759-4A16-8D09-E98164D50510}"/>
                </a:ext>
              </a:extLst>
            </p:cNvPr>
            <p:cNvSpPr/>
            <p:nvPr/>
          </p:nvSpPr>
          <p:spPr>
            <a:xfrm>
              <a:off x="918492" y="582994"/>
              <a:ext cx="574065" cy="247091"/>
            </a:xfrm>
            <a:custGeom>
              <a:avLst/>
              <a:gdLst/>
              <a:ahLst/>
              <a:cxnLst/>
              <a:rect l="0" t="0" r="0" b="0"/>
              <a:pathLst>
                <a:path w="574065" h="247091">
                  <a:moveTo>
                    <a:pt x="574065" y="0"/>
                  </a:moveTo>
                  <a:lnTo>
                    <a:pt x="0" y="247091"/>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800"/>
            </a:p>
          </p:txBody>
        </p:sp>
        <p:sp>
          <p:nvSpPr>
            <p:cNvPr id="61" name="Rectangle 60">
              <a:extLst>
                <a:ext uri="{FF2B5EF4-FFF2-40B4-BE49-F238E27FC236}">
                  <a16:creationId xmlns:a16="http://schemas.microsoft.com/office/drawing/2014/main" id="{EFEF27DD-6F53-46D5-B033-7449982F667D}"/>
                </a:ext>
              </a:extLst>
            </p:cNvPr>
            <p:cNvSpPr/>
            <p:nvPr/>
          </p:nvSpPr>
          <p:spPr>
            <a:xfrm>
              <a:off x="1462470" y="1612452"/>
              <a:ext cx="69439" cy="117647"/>
            </a:xfrm>
            <a:prstGeom prst="rect">
              <a:avLst/>
            </a:prstGeom>
            <a:ln>
              <a:noFill/>
            </a:ln>
          </p:spPr>
          <p:txBody>
            <a:bodyPr vert="horz" lIns="0" tIns="0" rIns="0" bIns="0" rtlCol="0">
              <a:noAutofit/>
            </a:bodyPr>
            <a:lstStyle/>
            <a:p>
              <a:pPr>
                <a:lnSpc>
                  <a:spcPct val="107000"/>
                </a:lnSpc>
                <a:spcAft>
                  <a:spcPts val="800"/>
                </a:spcAft>
              </a:pPr>
              <a:r>
                <a:rPr lang="en-US" sz="800" i="1">
                  <a:solidFill>
                    <a:srgbClr val="181717"/>
                  </a:solidFill>
                  <a:effectLst/>
                  <a:latin typeface="Calibri" panose="020F0502020204030204" pitchFamily="34" charset="0"/>
                  <a:ea typeface="Calibri" panose="020F0502020204030204" pitchFamily="34" charset="0"/>
                </a:rPr>
                <a:t>v</a:t>
              </a:r>
              <a:endParaRPr lang="en-US" sz="800">
                <a:solidFill>
                  <a:srgbClr val="000000"/>
                </a:solidFill>
                <a:effectLst/>
                <a:latin typeface="Calibri" panose="020F0502020204030204" pitchFamily="34" charset="0"/>
                <a:ea typeface="Calibri" panose="020F0502020204030204" pitchFamily="34" charset="0"/>
              </a:endParaRPr>
            </a:p>
          </p:txBody>
        </p:sp>
        <p:sp>
          <p:nvSpPr>
            <p:cNvPr id="62" name="Rectangle 61">
              <a:extLst>
                <a:ext uri="{FF2B5EF4-FFF2-40B4-BE49-F238E27FC236}">
                  <a16:creationId xmlns:a16="http://schemas.microsoft.com/office/drawing/2014/main" id="{477F61B6-69EB-468D-97F8-608484C2B523}"/>
                </a:ext>
              </a:extLst>
            </p:cNvPr>
            <p:cNvSpPr/>
            <p:nvPr/>
          </p:nvSpPr>
          <p:spPr>
            <a:xfrm>
              <a:off x="1514680" y="1612452"/>
              <a:ext cx="145747" cy="117647"/>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/(2</a:t>
              </a:r>
              <a:endParaRPr lang="en-US" sz="800">
                <a:solidFill>
                  <a:srgbClr val="000000"/>
                </a:solidFill>
                <a:effectLst/>
                <a:latin typeface="Calibri" panose="020F0502020204030204" pitchFamily="34" charset="0"/>
                <a:ea typeface="Calibri" panose="020F0502020204030204" pitchFamily="34" charset="0"/>
              </a:endParaRPr>
            </a:p>
          </p:txBody>
        </p:sp>
        <p:sp>
          <p:nvSpPr>
            <p:cNvPr id="63" name="Rectangle 62">
              <a:extLst>
                <a:ext uri="{FF2B5EF4-FFF2-40B4-BE49-F238E27FC236}">
                  <a16:creationId xmlns:a16="http://schemas.microsoft.com/office/drawing/2014/main" id="{AD25238D-39EA-4F51-98D5-B85F76B29659}"/>
                </a:ext>
              </a:extLst>
            </p:cNvPr>
            <p:cNvSpPr/>
            <p:nvPr/>
          </p:nvSpPr>
          <p:spPr>
            <a:xfrm>
              <a:off x="1624274" y="1612452"/>
              <a:ext cx="155863" cy="117647"/>
            </a:xfrm>
            <a:prstGeom prst="rect">
              <a:avLst/>
            </a:prstGeom>
            <a:ln>
              <a:noFill/>
            </a:ln>
          </p:spPr>
          <p:txBody>
            <a:bodyPr vert="horz" lIns="0" tIns="0" rIns="0" bIns="0" rtlCol="0">
              <a:noAutofit/>
            </a:bodyPr>
            <a:lstStyle/>
            <a:p>
              <a:pPr>
                <a:lnSpc>
                  <a:spcPct val="107000"/>
                </a:lnSpc>
                <a:spcAft>
                  <a:spcPts val="800"/>
                </a:spcAft>
              </a:pPr>
              <a:r>
                <a:rPr lang="en-US" sz="800" i="1" spc="-20">
                  <a:solidFill>
                    <a:srgbClr val="181717"/>
                  </a:solidFill>
                  <a:effectLst/>
                  <a:latin typeface="Calibri" panose="020F0502020204030204" pitchFamily="34" charset="0"/>
                  <a:ea typeface="Calibri" panose="020F0502020204030204" pitchFamily="34" charset="0"/>
                </a:rPr>
                <a:t>RT</a:t>
              </a:r>
              <a:endParaRPr lang="en-US" sz="800">
                <a:solidFill>
                  <a:srgbClr val="000000"/>
                </a:solidFill>
                <a:effectLst/>
                <a:latin typeface="Calibri" panose="020F0502020204030204" pitchFamily="34" charset="0"/>
                <a:ea typeface="Calibri" panose="020F0502020204030204" pitchFamily="34" charset="0"/>
              </a:endParaRPr>
            </a:p>
          </p:txBody>
        </p:sp>
        <p:sp>
          <p:nvSpPr>
            <p:cNvPr id="64" name="Rectangle 63">
              <a:extLst>
                <a:ext uri="{FF2B5EF4-FFF2-40B4-BE49-F238E27FC236}">
                  <a16:creationId xmlns:a16="http://schemas.microsoft.com/office/drawing/2014/main" id="{D87C55E9-265C-46D8-BB83-3772A8AC59EF}"/>
                </a:ext>
              </a:extLst>
            </p:cNvPr>
            <p:cNvSpPr/>
            <p:nvPr/>
          </p:nvSpPr>
          <p:spPr>
            <a:xfrm>
              <a:off x="1741455" y="1612452"/>
              <a:ext cx="34720" cy="117647"/>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800">
                <a:solidFill>
                  <a:srgbClr val="000000"/>
                </a:solidFill>
                <a:effectLst/>
                <a:latin typeface="Calibri" panose="020F0502020204030204" pitchFamily="34" charset="0"/>
                <a:ea typeface="Calibri" panose="020F0502020204030204" pitchFamily="34" charset="0"/>
              </a:endParaRPr>
            </a:p>
          </p:txBody>
        </p:sp>
        <p:sp>
          <p:nvSpPr>
            <p:cNvPr id="65" name="Rectangle 64">
              <a:extLst>
                <a:ext uri="{FF2B5EF4-FFF2-40B4-BE49-F238E27FC236}">
                  <a16:creationId xmlns:a16="http://schemas.microsoft.com/office/drawing/2014/main" id="{E396E4F0-61C2-4D3A-87E7-F39B55BA484F}"/>
                </a:ext>
              </a:extLst>
            </p:cNvPr>
            <p:cNvSpPr/>
            <p:nvPr/>
          </p:nvSpPr>
          <p:spPr>
            <a:xfrm>
              <a:off x="1767569" y="1612452"/>
              <a:ext cx="117896" cy="117647"/>
            </a:xfrm>
            <a:prstGeom prst="rect">
              <a:avLst/>
            </a:prstGeom>
            <a:ln>
              <a:noFill/>
            </a:ln>
          </p:spPr>
          <p:txBody>
            <a:bodyPr vert="horz" lIns="0" tIns="0" rIns="0" bIns="0" rtlCol="0">
              <a:noAutofit/>
            </a:bodyPr>
            <a:lstStyle/>
            <a:p>
              <a:pPr>
                <a:lnSpc>
                  <a:spcPct val="107000"/>
                </a:lnSpc>
                <a:spcAft>
                  <a:spcPts val="800"/>
                </a:spcAft>
              </a:pPr>
              <a:r>
                <a:rPr lang="en-US" sz="800" i="1">
                  <a:solidFill>
                    <a:srgbClr val="181717"/>
                  </a:solidFill>
                  <a:effectLst/>
                  <a:latin typeface="Calibri" panose="020F0502020204030204" pitchFamily="34" charset="0"/>
                  <a:ea typeface="Calibri" panose="020F0502020204030204" pitchFamily="34" charset="0"/>
                </a:rPr>
                <a:t>M</a:t>
              </a:r>
              <a:endParaRPr lang="en-US" sz="800">
                <a:solidFill>
                  <a:srgbClr val="000000"/>
                </a:solidFill>
                <a:effectLst/>
                <a:latin typeface="Calibri" panose="020F0502020204030204" pitchFamily="34" charset="0"/>
                <a:ea typeface="Calibri" panose="020F0502020204030204" pitchFamily="34" charset="0"/>
              </a:endParaRPr>
            </a:p>
          </p:txBody>
        </p:sp>
        <p:sp>
          <p:nvSpPr>
            <p:cNvPr id="66" name="Rectangle 65">
              <a:extLst>
                <a:ext uri="{FF2B5EF4-FFF2-40B4-BE49-F238E27FC236}">
                  <a16:creationId xmlns:a16="http://schemas.microsoft.com/office/drawing/2014/main" id="{16F2C859-0C6B-4547-B086-450138AA5C77}"/>
                </a:ext>
              </a:extLst>
            </p:cNvPr>
            <p:cNvSpPr/>
            <p:nvPr/>
          </p:nvSpPr>
          <p:spPr>
            <a:xfrm>
              <a:off x="1856203" y="1612452"/>
              <a:ext cx="41588" cy="117647"/>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800">
                <a:solidFill>
                  <a:srgbClr val="000000"/>
                </a:solidFill>
                <a:effectLst/>
                <a:latin typeface="Calibri" panose="020F0502020204030204" pitchFamily="34" charset="0"/>
                <a:ea typeface="Calibri" panose="020F0502020204030204" pitchFamily="34" charset="0"/>
              </a:endParaRPr>
            </a:p>
          </p:txBody>
        </p:sp>
        <p:sp>
          <p:nvSpPr>
            <p:cNvPr id="67" name="Rectangle 66">
              <a:extLst>
                <a:ext uri="{FF2B5EF4-FFF2-40B4-BE49-F238E27FC236}">
                  <a16:creationId xmlns:a16="http://schemas.microsoft.com/office/drawing/2014/main" id="{E43962E1-352C-467B-844C-0630BD41200B}"/>
                </a:ext>
              </a:extLst>
            </p:cNvPr>
            <p:cNvSpPr/>
            <p:nvPr/>
          </p:nvSpPr>
          <p:spPr>
            <a:xfrm>
              <a:off x="1887476" y="1606656"/>
              <a:ext cx="43182" cy="7316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1</a:t>
              </a:r>
              <a:endParaRPr lang="en-US" sz="800">
                <a:solidFill>
                  <a:srgbClr val="000000"/>
                </a:solidFill>
                <a:effectLst/>
                <a:latin typeface="Calibri" panose="020F0502020204030204" pitchFamily="34" charset="0"/>
                <a:ea typeface="Calibri" panose="020F0502020204030204" pitchFamily="34" charset="0"/>
              </a:endParaRPr>
            </a:p>
          </p:txBody>
        </p:sp>
        <p:sp>
          <p:nvSpPr>
            <p:cNvPr id="68" name="Rectangle 67">
              <a:extLst>
                <a:ext uri="{FF2B5EF4-FFF2-40B4-BE49-F238E27FC236}">
                  <a16:creationId xmlns:a16="http://schemas.microsoft.com/office/drawing/2014/main" id="{7B2FE110-614F-49FD-B4A0-C2E5AD75F45A}"/>
                </a:ext>
              </a:extLst>
            </p:cNvPr>
            <p:cNvSpPr/>
            <p:nvPr/>
          </p:nvSpPr>
          <p:spPr>
            <a:xfrm>
              <a:off x="1936176" y="1606656"/>
              <a:ext cx="43182" cy="7316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2</a:t>
              </a:r>
              <a:endParaRPr lang="en-US" sz="800">
                <a:solidFill>
                  <a:srgbClr val="000000"/>
                </a:solidFill>
                <a:effectLst/>
                <a:latin typeface="Calibri" panose="020F0502020204030204" pitchFamily="34" charset="0"/>
                <a:ea typeface="Calibri" panose="020F0502020204030204" pitchFamily="34" charset="0"/>
              </a:endParaRPr>
            </a:p>
          </p:txBody>
        </p:sp>
        <p:sp>
          <p:nvSpPr>
            <p:cNvPr id="69" name="Rectangle 68">
              <a:extLst>
                <a:ext uri="{FF2B5EF4-FFF2-40B4-BE49-F238E27FC236}">
                  <a16:creationId xmlns:a16="http://schemas.microsoft.com/office/drawing/2014/main" id="{BEF6E583-A461-485F-AAD8-F6481DC9EE08}"/>
                </a:ext>
              </a:extLst>
            </p:cNvPr>
            <p:cNvSpPr/>
            <p:nvPr/>
          </p:nvSpPr>
          <p:spPr>
            <a:xfrm>
              <a:off x="1919943" y="1606656"/>
              <a:ext cx="21591" cy="7316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800">
                <a:solidFill>
                  <a:srgbClr val="000000"/>
                </a:solidFill>
                <a:effectLst/>
                <a:latin typeface="Calibri" panose="020F0502020204030204" pitchFamily="34" charset="0"/>
                <a:ea typeface="Calibri" panose="020F0502020204030204" pitchFamily="34" charset="0"/>
              </a:endParaRPr>
            </a:p>
          </p:txBody>
        </p:sp>
        <p:sp>
          <p:nvSpPr>
            <p:cNvPr id="70" name="Rectangle 69">
              <a:extLst>
                <a:ext uri="{FF2B5EF4-FFF2-40B4-BE49-F238E27FC236}">
                  <a16:creationId xmlns:a16="http://schemas.microsoft.com/office/drawing/2014/main" id="{0C971B5D-66CB-4145-BC70-B2F3D94DF5B7}"/>
                </a:ext>
              </a:extLst>
            </p:cNvPr>
            <p:cNvSpPr/>
            <p:nvPr/>
          </p:nvSpPr>
          <p:spPr>
            <a:xfrm rot="-5399999">
              <a:off x="60003" y="1089574"/>
              <a:ext cx="41588" cy="117647"/>
            </a:xfrm>
            <a:prstGeom prst="rect">
              <a:avLst/>
            </a:prstGeom>
            <a:ln>
              <a:noFill/>
            </a:ln>
          </p:spPr>
          <p:txBody>
            <a:bodyPr vert="horz" lIns="0" tIns="0" rIns="0" bIns="0" rtlCol="0">
              <a:noAutofit/>
            </a:bodyPr>
            <a:lstStyle/>
            <a:p>
              <a:pPr>
                <a:lnSpc>
                  <a:spcPct val="107000"/>
                </a:lnSpc>
                <a:spcAft>
                  <a:spcPts val="800"/>
                </a:spcAft>
              </a:pPr>
              <a:r>
                <a:rPr lang="en-US" sz="800" i="1">
                  <a:solidFill>
                    <a:srgbClr val="181717"/>
                  </a:solidFill>
                  <a:effectLst/>
                  <a:latin typeface="Calibri" panose="020F0502020204030204" pitchFamily="34" charset="0"/>
                  <a:ea typeface="Calibri" panose="020F0502020204030204" pitchFamily="34" charset="0"/>
                </a:rPr>
                <a:t>f</a:t>
              </a:r>
              <a:endParaRPr lang="en-US" sz="800">
                <a:solidFill>
                  <a:srgbClr val="000000"/>
                </a:solidFill>
                <a:effectLst/>
                <a:latin typeface="Calibri" panose="020F0502020204030204" pitchFamily="34" charset="0"/>
                <a:ea typeface="Calibri" panose="020F0502020204030204" pitchFamily="34" charset="0"/>
              </a:endParaRPr>
            </a:p>
          </p:txBody>
        </p:sp>
        <p:sp>
          <p:nvSpPr>
            <p:cNvPr id="71" name="Rectangle 70">
              <a:extLst>
                <a:ext uri="{FF2B5EF4-FFF2-40B4-BE49-F238E27FC236}">
                  <a16:creationId xmlns:a16="http://schemas.microsoft.com/office/drawing/2014/main" id="{9003DB8C-B59E-40FE-B5C8-E2C042A91AD8}"/>
                </a:ext>
              </a:extLst>
            </p:cNvPr>
            <p:cNvSpPr/>
            <p:nvPr/>
          </p:nvSpPr>
          <p:spPr>
            <a:xfrm rot="-5399999">
              <a:off x="60003" y="1050802"/>
              <a:ext cx="41588" cy="117647"/>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800">
                <a:solidFill>
                  <a:srgbClr val="000000"/>
                </a:solidFill>
                <a:effectLst/>
                <a:latin typeface="Calibri" panose="020F0502020204030204" pitchFamily="34" charset="0"/>
                <a:ea typeface="Calibri" panose="020F0502020204030204" pitchFamily="34" charset="0"/>
              </a:endParaRPr>
            </a:p>
          </p:txBody>
        </p:sp>
        <p:sp>
          <p:nvSpPr>
            <p:cNvPr id="72" name="Rectangle 71">
              <a:extLst>
                <a:ext uri="{FF2B5EF4-FFF2-40B4-BE49-F238E27FC236}">
                  <a16:creationId xmlns:a16="http://schemas.microsoft.com/office/drawing/2014/main" id="{BF4E5545-EED6-4841-B35F-EC4B84B0E715}"/>
                </a:ext>
              </a:extLst>
            </p:cNvPr>
            <p:cNvSpPr/>
            <p:nvPr/>
          </p:nvSpPr>
          <p:spPr>
            <a:xfrm rot="-5399999">
              <a:off x="46077" y="1005607"/>
              <a:ext cx="69439" cy="117647"/>
            </a:xfrm>
            <a:prstGeom prst="rect">
              <a:avLst/>
            </a:prstGeom>
            <a:ln>
              <a:noFill/>
            </a:ln>
          </p:spPr>
          <p:txBody>
            <a:bodyPr vert="horz" lIns="0" tIns="0" rIns="0" bIns="0" rtlCol="0">
              <a:noAutofit/>
            </a:bodyPr>
            <a:lstStyle/>
            <a:p>
              <a:pPr>
                <a:lnSpc>
                  <a:spcPct val="107000"/>
                </a:lnSpc>
                <a:spcAft>
                  <a:spcPts val="800"/>
                </a:spcAft>
              </a:pPr>
              <a:r>
                <a:rPr lang="en-US" sz="800" i="1">
                  <a:solidFill>
                    <a:srgbClr val="181717"/>
                  </a:solidFill>
                  <a:effectLst/>
                  <a:latin typeface="Calibri" panose="020F0502020204030204" pitchFamily="34" charset="0"/>
                  <a:ea typeface="Calibri" panose="020F0502020204030204" pitchFamily="34" charset="0"/>
                </a:rPr>
                <a:t>v</a:t>
              </a:r>
              <a:endParaRPr lang="en-US" sz="800">
                <a:solidFill>
                  <a:srgbClr val="000000"/>
                </a:solidFill>
                <a:effectLst/>
                <a:latin typeface="Calibri" panose="020F0502020204030204" pitchFamily="34" charset="0"/>
                <a:ea typeface="Calibri" panose="020F0502020204030204" pitchFamily="34" charset="0"/>
              </a:endParaRPr>
            </a:p>
          </p:txBody>
        </p:sp>
        <p:sp>
          <p:nvSpPr>
            <p:cNvPr id="73" name="Rectangle 72">
              <a:extLst>
                <a:ext uri="{FF2B5EF4-FFF2-40B4-BE49-F238E27FC236}">
                  <a16:creationId xmlns:a16="http://schemas.microsoft.com/office/drawing/2014/main" id="{E5B91CA7-9DC5-4915-9F74-E0930987786B}"/>
                </a:ext>
              </a:extLst>
            </p:cNvPr>
            <p:cNvSpPr/>
            <p:nvPr/>
          </p:nvSpPr>
          <p:spPr>
            <a:xfrm rot="-5399999">
              <a:off x="-20763" y="886556"/>
              <a:ext cx="145747" cy="117647"/>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4</a:t>
              </a:r>
              <a:endParaRPr lang="en-US" sz="800">
                <a:solidFill>
                  <a:srgbClr val="000000"/>
                </a:solidFill>
                <a:effectLst/>
                <a:latin typeface="Calibri" panose="020F0502020204030204" pitchFamily="34" charset="0"/>
                <a:ea typeface="Calibri" panose="020F0502020204030204" pitchFamily="34" charset="0"/>
              </a:endParaRPr>
            </a:p>
          </p:txBody>
        </p:sp>
        <p:sp>
          <p:nvSpPr>
            <p:cNvPr id="74" name="Rectangle 73">
              <a:extLst>
                <a:ext uri="{FF2B5EF4-FFF2-40B4-BE49-F238E27FC236}">
                  <a16:creationId xmlns:a16="http://schemas.microsoft.com/office/drawing/2014/main" id="{D496199B-A412-4460-A7F2-9FD3BD26C0FE}"/>
                </a:ext>
              </a:extLst>
            </p:cNvPr>
            <p:cNvSpPr/>
            <p:nvPr/>
          </p:nvSpPr>
          <p:spPr>
            <a:xfrm rot="-5399999">
              <a:off x="47080" y="954400"/>
              <a:ext cx="145747" cy="117647"/>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800">
                <a:solidFill>
                  <a:srgbClr val="000000"/>
                </a:solidFill>
                <a:effectLst/>
                <a:latin typeface="Calibri" panose="020F0502020204030204" pitchFamily="34" charset="0"/>
                <a:ea typeface="Calibri" panose="020F0502020204030204" pitchFamily="34" charset="0"/>
              </a:endParaRPr>
            </a:p>
          </p:txBody>
        </p:sp>
        <p:sp>
          <p:nvSpPr>
            <p:cNvPr id="75" name="Rectangle 74">
              <a:extLst>
                <a:ext uri="{FF2B5EF4-FFF2-40B4-BE49-F238E27FC236}">
                  <a16:creationId xmlns:a16="http://schemas.microsoft.com/office/drawing/2014/main" id="{1CD6E8AF-03B2-4745-B366-B7FE8B4D74BC}"/>
                </a:ext>
              </a:extLst>
            </p:cNvPr>
            <p:cNvSpPr/>
            <p:nvPr/>
          </p:nvSpPr>
          <p:spPr>
            <a:xfrm rot="-5399999">
              <a:off x="18393" y="925713"/>
              <a:ext cx="145747" cy="117647"/>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800">
                <a:solidFill>
                  <a:srgbClr val="000000"/>
                </a:solidFill>
                <a:effectLst/>
                <a:latin typeface="Calibri" panose="020F0502020204030204" pitchFamily="34" charset="0"/>
                <a:ea typeface="Calibri" panose="020F0502020204030204" pitchFamily="34" charset="0"/>
              </a:endParaRPr>
            </a:p>
          </p:txBody>
        </p:sp>
        <p:sp>
          <p:nvSpPr>
            <p:cNvPr id="76" name="Rectangle 75">
              <a:extLst>
                <a:ext uri="{FF2B5EF4-FFF2-40B4-BE49-F238E27FC236}">
                  <a16:creationId xmlns:a16="http://schemas.microsoft.com/office/drawing/2014/main" id="{2E1A9975-2B78-4BE6-AF0D-7A0050CDD472}"/>
                </a:ext>
              </a:extLst>
            </p:cNvPr>
            <p:cNvSpPr/>
            <p:nvPr/>
          </p:nvSpPr>
          <p:spPr>
            <a:xfrm rot="-5399999">
              <a:off x="47084" y="821707"/>
              <a:ext cx="68565" cy="162732"/>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Segoe UI Symbol" panose="020B0502040204020203" pitchFamily="34" charset="0"/>
                  <a:ea typeface="Segoe UI Symbol" panose="020B0502040204020203" pitchFamily="34" charset="0"/>
                  <a:cs typeface="Arial" panose="020B0604020202020204" pitchFamily="34" charset="0"/>
                </a:rPr>
                <a:t>π</a:t>
              </a:r>
              <a:endParaRPr lang="en-US" sz="800">
                <a:solidFill>
                  <a:srgbClr val="000000"/>
                </a:solidFill>
                <a:effectLst/>
                <a:latin typeface="Calibri" panose="020F0502020204030204" pitchFamily="34" charset="0"/>
                <a:ea typeface="Calibri" panose="020F0502020204030204" pitchFamily="34" charset="0"/>
              </a:endParaRPr>
            </a:p>
          </p:txBody>
        </p:sp>
        <p:sp>
          <p:nvSpPr>
            <p:cNvPr id="77" name="Rectangle 76">
              <a:extLst>
                <a:ext uri="{FF2B5EF4-FFF2-40B4-BE49-F238E27FC236}">
                  <a16:creationId xmlns:a16="http://schemas.microsoft.com/office/drawing/2014/main" id="{D1AEBF13-B25B-4CB7-A766-16B16052694E}"/>
                </a:ext>
              </a:extLst>
            </p:cNvPr>
            <p:cNvSpPr/>
            <p:nvPr/>
          </p:nvSpPr>
          <p:spPr>
            <a:xfrm rot="-5399999">
              <a:off x="60003" y="806186"/>
              <a:ext cx="41588" cy="117647"/>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800">
                <a:solidFill>
                  <a:srgbClr val="000000"/>
                </a:solidFill>
                <a:effectLst/>
                <a:latin typeface="Calibri" panose="020F0502020204030204" pitchFamily="34" charset="0"/>
                <a:ea typeface="Calibri" panose="020F0502020204030204" pitchFamily="34" charset="0"/>
              </a:endParaRPr>
            </a:p>
          </p:txBody>
        </p:sp>
        <p:sp>
          <p:nvSpPr>
            <p:cNvPr id="78" name="Rectangle 77">
              <a:extLst>
                <a:ext uri="{FF2B5EF4-FFF2-40B4-BE49-F238E27FC236}">
                  <a16:creationId xmlns:a16="http://schemas.microsoft.com/office/drawing/2014/main" id="{21FCDA19-84DA-4867-A4D1-3B468CD32D8B}"/>
                </a:ext>
              </a:extLst>
            </p:cNvPr>
            <p:cNvSpPr/>
            <p:nvPr/>
          </p:nvSpPr>
          <p:spPr>
            <a:xfrm rot="-5399999">
              <a:off x="21848" y="736762"/>
              <a:ext cx="117897" cy="117647"/>
            </a:xfrm>
            <a:prstGeom prst="rect">
              <a:avLst/>
            </a:prstGeom>
            <a:ln>
              <a:noFill/>
            </a:ln>
          </p:spPr>
          <p:txBody>
            <a:bodyPr vert="horz" lIns="0" tIns="0" rIns="0" bIns="0" rtlCol="0">
              <a:noAutofit/>
            </a:bodyPr>
            <a:lstStyle/>
            <a:p>
              <a:pPr>
                <a:lnSpc>
                  <a:spcPct val="107000"/>
                </a:lnSpc>
                <a:spcAft>
                  <a:spcPts val="800"/>
                </a:spcAft>
              </a:pPr>
              <a:r>
                <a:rPr lang="en-US" sz="800" i="1">
                  <a:solidFill>
                    <a:srgbClr val="181717"/>
                  </a:solidFill>
                  <a:effectLst/>
                  <a:latin typeface="Calibri" panose="020F0502020204030204" pitchFamily="34" charset="0"/>
                  <a:ea typeface="Calibri" panose="020F0502020204030204" pitchFamily="34" charset="0"/>
                </a:rPr>
                <a:t>M</a:t>
              </a:r>
              <a:endParaRPr lang="en-US" sz="800">
                <a:solidFill>
                  <a:srgbClr val="000000"/>
                </a:solidFill>
                <a:effectLst/>
                <a:latin typeface="Calibri" panose="020F0502020204030204" pitchFamily="34" charset="0"/>
                <a:ea typeface="Calibri" panose="020F0502020204030204" pitchFamily="34" charset="0"/>
              </a:endParaRPr>
            </a:p>
          </p:txBody>
        </p:sp>
        <p:sp>
          <p:nvSpPr>
            <p:cNvPr id="79" name="Rectangle 78">
              <a:extLst>
                <a:ext uri="{FF2B5EF4-FFF2-40B4-BE49-F238E27FC236}">
                  <a16:creationId xmlns:a16="http://schemas.microsoft.com/office/drawing/2014/main" id="{E866523B-77E7-456A-ACB6-BC7F5A426EBC}"/>
                </a:ext>
              </a:extLst>
            </p:cNvPr>
            <p:cNvSpPr/>
            <p:nvPr/>
          </p:nvSpPr>
          <p:spPr>
            <a:xfrm rot="-5399999">
              <a:off x="28718" y="654987"/>
              <a:ext cx="104158" cy="117647"/>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/2</a:t>
              </a:r>
              <a:endParaRPr lang="en-US" sz="800">
                <a:solidFill>
                  <a:srgbClr val="000000"/>
                </a:solidFill>
                <a:effectLst/>
                <a:latin typeface="Calibri" panose="020F0502020204030204" pitchFamily="34" charset="0"/>
                <a:ea typeface="Calibri" panose="020F0502020204030204" pitchFamily="34" charset="0"/>
              </a:endParaRPr>
            </a:p>
          </p:txBody>
        </p:sp>
        <p:sp>
          <p:nvSpPr>
            <p:cNvPr id="80" name="Rectangle 79">
              <a:extLst>
                <a:ext uri="{FF2B5EF4-FFF2-40B4-BE49-F238E27FC236}">
                  <a16:creationId xmlns:a16="http://schemas.microsoft.com/office/drawing/2014/main" id="{56394812-CDCE-4CB7-8825-3A57DF928068}"/>
                </a:ext>
              </a:extLst>
            </p:cNvPr>
            <p:cNvSpPr/>
            <p:nvPr/>
          </p:nvSpPr>
          <p:spPr>
            <a:xfrm rot="-5399999">
              <a:off x="47084" y="571936"/>
              <a:ext cx="68565" cy="162732"/>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Segoe UI Symbol" panose="020B0502040204020203" pitchFamily="34" charset="0"/>
                  <a:ea typeface="Segoe UI Symbol" panose="020B0502040204020203" pitchFamily="34" charset="0"/>
                  <a:cs typeface="Arial" panose="020B0604020202020204" pitchFamily="34" charset="0"/>
                </a:rPr>
                <a:t>π</a:t>
              </a:r>
              <a:endParaRPr lang="en-US" sz="800">
                <a:solidFill>
                  <a:srgbClr val="000000"/>
                </a:solidFill>
                <a:effectLst/>
                <a:latin typeface="Calibri" panose="020F0502020204030204" pitchFamily="34" charset="0"/>
                <a:ea typeface="Calibri" panose="020F0502020204030204" pitchFamily="34" charset="0"/>
              </a:endParaRPr>
            </a:p>
          </p:txBody>
        </p:sp>
        <p:sp>
          <p:nvSpPr>
            <p:cNvPr id="81" name="Rectangle 80">
              <a:extLst>
                <a:ext uri="{FF2B5EF4-FFF2-40B4-BE49-F238E27FC236}">
                  <a16:creationId xmlns:a16="http://schemas.microsoft.com/office/drawing/2014/main" id="{6387CB64-9DE3-4EB7-A203-7C65574CBB7B}"/>
                </a:ext>
              </a:extLst>
            </p:cNvPr>
            <p:cNvSpPr/>
            <p:nvPr/>
          </p:nvSpPr>
          <p:spPr>
            <a:xfrm rot="-5399999">
              <a:off x="4738" y="501141"/>
              <a:ext cx="152117" cy="117647"/>
            </a:xfrm>
            <a:prstGeom prst="rect">
              <a:avLst/>
            </a:prstGeom>
            <a:ln>
              <a:noFill/>
            </a:ln>
          </p:spPr>
          <p:txBody>
            <a:bodyPr vert="horz" lIns="0" tIns="0" rIns="0" bIns="0" rtlCol="0">
              <a:noAutofit/>
            </a:bodyPr>
            <a:lstStyle/>
            <a:p>
              <a:pPr>
                <a:lnSpc>
                  <a:spcPct val="107000"/>
                </a:lnSpc>
                <a:spcAft>
                  <a:spcPts val="800"/>
                </a:spcAft>
              </a:pPr>
              <a:r>
                <a:rPr lang="en-US" sz="800" i="1">
                  <a:solidFill>
                    <a:srgbClr val="181717"/>
                  </a:solidFill>
                  <a:effectLst/>
                  <a:latin typeface="Calibri" panose="020F0502020204030204" pitchFamily="34" charset="0"/>
                  <a:ea typeface="Calibri" panose="020F0502020204030204" pitchFamily="34" charset="0"/>
                </a:rPr>
                <a:t>RT</a:t>
              </a:r>
              <a:endParaRPr lang="en-US" sz="800">
                <a:solidFill>
                  <a:srgbClr val="000000"/>
                </a:solidFill>
                <a:effectLst/>
                <a:latin typeface="Calibri" panose="020F0502020204030204" pitchFamily="34" charset="0"/>
                <a:ea typeface="Calibri" panose="020F0502020204030204" pitchFamily="34" charset="0"/>
              </a:endParaRPr>
            </a:p>
          </p:txBody>
        </p:sp>
        <p:sp>
          <p:nvSpPr>
            <p:cNvPr id="82" name="Rectangle 81">
              <a:extLst>
                <a:ext uri="{FF2B5EF4-FFF2-40B4-BE49-F238E27FC236}">
                  <a16:creationId xmlns:a16="http://schemas.microsoft.com/office/drawing/2014/main" id="{A93BF1BC-D4E7-47B2-BAD5-A6ABBEBF3B5E}"/>
                </a:ext>
              </a:extLst>
            </p:cNvPr>
            <p:cNvSpPr/>
            <p:nvPr/>
          </p:nvSpPr>
          <p:spPr>
            <a:xfrm rot="-5399999">
              <a:off x="60003" y="427946"/>
              <a:ext cx="41588" cy="117647"/>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800">
                <a:solidFill>
                  <a:srgbClr val="000000"/>
                </a:solidFill>
                <a:effectLst/>
                <a:latin typeface="Calibri" panose="020F0502020204030204" pitchFamily="34" charset="0"/>
                <a:ea typeface="Calibri" panose="020F0502020204030204" pitchFamily="34" charset="0"/>
              </a:endParaRPr>
            </a:p>
          </p:txBody>
        </p:sp>
        <p:sp>
          <p:nvSpPr>
            <p:cNvPr id="83" name="Rectangle 82">
              <a:extLst>
                <a:ext uri="{FF2B5EF4-FFF2-40B4-BE49-F238E27FC236}">
                  <a16:creationId xmlns:a16="http://schemas.microsoft.com/office/drawing/2014/main" id="{99995F5D-27FD-4347-9A8E-9F8641FE8E5F}"/>
                </a:ext>
              </a:extLst>
            </p:cNvPr>
            <p:cNvSpPr/>
            <p:nvPr/>
          </p:nvSpPr>
          <p:spPr>
            <a:xfrm rot="-5399999">
              <a:off x="-1219" y="385733"/>
              <a:ext cx="107954" cy="7316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800">
                <a:solidFill>
                  <a:srgbClr val="000000"/>
                </a:solidFill>
                <a:effectLst/>
                <a:latin typeface="Calibri" panose="020F0502020204030204" pitchFamily="34" charset="0"/>
                <a:ea typeface="Calibri" panose="020F0502020204030204" pitchFamily="34" charset="0"/>
              </a:endParaRPr>
            </a:p>
          </p:txBody>
        </p:sp>
        <p:sp>
          <p:nvSpPr>
            <p:cNvPr id="84" name="Rectangle 83">
              <a:extLst>
                <a:ext uri="{FF2B5EF4-FFF2-40B4-BE49-F238E27FC236}">
                  <a16:creationId xmlns:a16="http://schemas.microsoft.com/office/drawing/2014/main" id="{23DC067B-4B3E-42E7-9FE3-DFEF8A6A9749}"/>
                </a:ext>
              </a:extLst>
            </p:cNvPr>
            <p:cNvSpPr/>
            <p:nvPr/>
          </p:nvSpPr>
          <p:spPr>
            <a:xfrm rot="-5399999">
              <a:off x="-25569" y="361382"/>
              <a:ext cx="107954" cy="7316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2</a:t>
              </a:r>
              <a:endParaRPr lang="en-US" sz="800">
                <a:solidFill>
                  <a:srgbClr val="000000"/>
                </a:solidFill>
                <a:effectLst/>
                <a:latin typeface="Calibri" panose="020F0502020204030204" pitchFamily="34" charset="0"/>
                <a:ea typeface="Calibri" panose="020F0502020204030204" pitchFamily="34" charset="0"/>
              </a:endParaRPr>
            </a:p>
          </p:txBody>
        </p:sp>
        <p:sp>
          <p:nvSpPr>
            <p:cNvPr id="85" name="Rectangle 84">
              <a:extLst>
                <a:ext uri="{FF2B5EF4-FFF2-40B4-BE49-F238E27FC236}">
                  <a16:creationId xmlns:a16="http://schemas.microsoft.com/office/drawing/2014/main" id="{F810A076-DC24-4D89-9B9F-185CC0354DBC}"/>
                </a:ext>
              </a:extLst>
            </p:cNvPr>
            <p:cNvSpPr/>
            <p:nvPr/>
          </p:nvSpPr>
          <p:spPr>
            <a:xfrm rot="-5399999">
              <a:off x="23131" y="410083"/>
              <a:ext cx="107954" cy="7316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3</a:t>
              </a:r>
              <a:endParaRPr lang="en-US" sz="800">
                <a:solidFill>
                  <a:srgbClr val="000000"/>
                </a:solidFill>
                <a:effectLst/>
                <a:latin typeface="Calibri" panose="020F0502020204030204" pitchFamily="34" charset="0"/>
                <a:ea typeface="Calibri" panose="020F0502020204030204" pitchFamily="34" charset="0"/>
              </a:endParaRPr>
            </a:p>
          </p:txBody>
        </p:sp>
        <p:sp>
          <p:nvSpPr>
            <p:cNvPr id="86" name="Rectangle 85">
              <a:extLst>
                <a:ext uri="{FF2B5EF4-FFF2-40B4-BE49-F238E27FC236}">
                  <a16:creationId xmlns:a16="http://schemas.microsoft.com/office/drawing/2014/main" id="{F351AA50-E747-435F-912B-9E4EF833C955}"/>
                </a:ext>
              </a:extLst>
            </p:cNvPr>
            <p:cNvSpPr/>
            <p:nvPr/>
          </p:nvSpPr>
          <p:spPr>
            <a:xfrm>
              <a:off x="1044474" y="1617743"/>
              <a:ext cx="88822" cy="94117"/>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(3</a:t>
              </a:r>
              <a:endParaRPr lang="en-US" sz="800">
                <a:solidFill>
                  <a:srgbClr val="000000"/>
                </a:solidFill>
                <a:effectLst/>
                <a:latin typeface="Calibri" panose="020F0502020204030204" pitchFamily="34" charset="0"/>
                <a:ea typeface="Calibri" panose="020F0502020204030204" pitchFamily="34" charset="0"/>
              </a:endParaRPr>
            </a:p>
          </p:txBody>
        </p:sp>
        <p:sp>
          <p:nvSpPr>
            <p:cNvPr id="87" name="Rectangle 86">
              <a:extLst>
                <a:ext uri="{FF2B5EF4-FFF2-40B4-BE49-F238E27FC236}">
                  <a16:creationId xmlns:a16="http://schemas.microsoft.com/office/drawing/2014/main" id="{63CD221E-98FB-43FA-9D80-BCBC0D7C544E}"/>
                </a:ext>
              </a:extLst>
            </p:cNvPr>
            <p:cNvSpPr/>
            <p:nvPr/>
          </p:nvSpPr>
          <p:spPr>
            <a:xfrm>
              <a:off x="1111257" y="1617743"/>
              <a:ext cx="27776" cy="94117"/>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800">
                <a:solidFill>
                  <a:srgbClr val="000000"/>
                </a:solidFill>
                <a:effectLst/>
                <a:latin typeface="Calibri" panose="020F0502020204030204" pitchFamily="34" charset="0"/>
                <a:ea typeface="Calibri" panose="020F0502020204030204" pitchFamily="34" charset="0"/>
              </a:endParaRPr>
            </a:p>
          </p:txBody>
        </p:sp>
        <p:sp>
          <p:nvSpPr>
            <p:cNvPr id="88" name="Rectangle 87">
              <a:extLst>
                <a:ext uri="{FF2B5EF4-FFF2-40B4-BE49-F238E27FC236}">
                  <a16:creationId xmlns:a16="http://schemas.microsoft.com/office/drawing/2014/main" id="{BB301744-72AB-45AA-829F-331CF5A1ABE1}"/>
                </a:ext>
              </a:extLst>
            </p:cNvPr>
            <p:cNvSpPr/>
            <p:nvPr/>
          </p:nvSpPr>
          <p:spPr>
            <a:xfrm>
              <a:off x="1132141" y="1617743"/>
              <a:ext cx="88822" cy="94117"/>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2)</a:t>
              </a:r>
              <a:endParaRPr lang="en-US" sz="800">
                <a:solidFill>
                  <a:srgbClr val="000000"/>
                </a:solidFill>
                <a:effectLst/>
                <a:latin typeface="Calibri" panose="020F0502020204030204" pitchFamily="34" charset="0"/>
                <a:ea typeface="Calibri" panose="020F0502020204030204" pitchFamily="34" charset="0"/>
              </a:endParaRPr>
            </a:p>
          </p:txBody>
        </p:sp>
        <p:sp>
          <p:nvSpPr>
            <p:cNvPr id="89" name="Rectangle 88">
              <a:extLst>
                <a:ext uri="{FF2B5EF4-FFF2-40B4-BE49-F238E27FC236}">
                  <a16:creationId xmlns:a16="http://schemas.microsoft.com/office/drawing/2014/main" id="{27FF61D6-81B5-4209-8981-F6147C2FF13D}"/>
                </a:ext>
              </a:extLst>
            </p:cNvPr>
            <p:cNvSpPr/>
            <p:nvPr/>
          </p:nvSpPr>
          <p:spPr>
            <a:xfrm>
              <a:off x="1198931" y="1597360"/>
              <a:ext cx="43182" cy="7316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1</a:t>
              </a:r>
              <a:endParaRPr lang="en-US" sz="800">
                <a:solidFill>
                  <a:srgbClr val="000000"/>
                </a:solidFill>
                <a:effectLst/>
                <a:latin typeface="Calibri" panose="020F0502020204030204" pitchFamily="34" charset="0"/>
                <a:ea typeface="Calibri" panose="020F0502020204030204" pitchFamily="34" charset="0"/>
              </a:endParaRPr>
            </a:p>
          </p:txBody>
        </p:sp>
        <p:sp>
          <p:nvSpPr>
            <p:cNvPr id="90" name="Rectangle 89">
              <a:extLst>
                <a:ext uri="{FF2B5EF4-FFF2-40B4-BE49-F238E27FC236}">
                  <a16:creationId xmlns:a16="http://schemas.microsoft.com/office/drawing/2014/main" id="{EAF65C7D-24BE-431B-A0A2-86D1BE503A99}"/>
                </a:ext>
              </a:extLst>
            </p:cNvPr>
            <p:cNvSpPr/>
            <p:nvPr/>
          </p:nvSpPr>
          <p:spPr>
            <a:xfrm>
              <a:off x="1231399" y="1597360"/>
              <a:ext cx="21591" cy="7316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800">
                <a:solidFill>
                  <a:srgbClr val="000000"/>
                </a:solidFill>
                <a:effectLst/>
                <a:latin typeface="Calibri" panose="020F0502020204030204" pitchFamily="34" charset="0"/>
                <a:ea typeface="Calibri" panose="020F0502020204030204" pitchFamily="34" charset="0"/>
              </a:endParaRPr>
            </a:p>
          </p:txBody>
        </p:sp>
        <p:sp>
          <p:nvSpPr>
            <p:cNvPr id="91" name="Rectangle 90">
              <a:extLst>
                <a:ext uri="{FF2B5EF4-FFF2-40B4-BE49-F238E27FC236}">
                  <a16:creationId xmlns:a16="http://schemas.microsoft.com/office/drawing/2014/main" id="{92F07D6D-F8C4-4144-8F2B-E9852E8905AE}"/>
                </a:ext>
              </a:extLst>
            </p:cNvPr>
            <p:cNvSpPr/>
            <p:nvPr/>
          </p:nvSpPr>
          <p:spPr>
            <a:xfrm>
              <a:off x="1247632" y="1597360"/>
              <a:ext cx="43181" cy="7316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2</a:t>
              </a:r>
              <a:endParaRPr lang="en-US" sz="8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386728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349302-4B86-4209-B6E1-6AEC04C87B5F}"/>
              </a:ext>
            </a:extLst>
          </p:cNvPr>
          <p:cNvSpPr/>
          <p:nvPr/>
        </p:nvSpPr>
        <p:spPr>
          <a:xfrm>
            <a:off x="327804" y="102412"/>
            <a:ext cx="11222966" cy="400110"/>
          </a:xfrm>
          <a:prstGeom prst="rect">
            <a:avLst/>
          </a:prstGeom>
        </p:spPr>
        <p:txBody>
          <a:bodyPr wrap="square">
            <a:spAutoFit/>
          </a:bodyPr>
          <a:lstStyle/>
          <a:p>
            <a:r>
              <a:rPr lang="en-US" altLang="en-US" sz="2000" b="1" dirty="0">
                <a:latin typeface="Arial" panose="020B0604020202020204" pitchFamily="34" charset="0"/>
              </a:rPr>
              <a:t>Example: </a:t>
            </a:r>
            <a:r>
              <a:rPr lang="en-US" dirty="0"/>
              <a:t>Calculate </a:t>
            </a:r>
            <a:r>
              <a:rPr lang="en-US" i="1" dirty="0" err="1"/>
              <a:t>v</a:t>
            </a:r>
            <a:r>
              <a:rPr lang="en-US" baseline="-25000" dirty="0" err="1"/>
              <a:t>rms</a:t>
            </a:r>
            <a:r>
              <a:rPr lang="en-US" dirty="0"/>
              <a:t> , </a:t>
            </a:r>
            <a:r>
              <a:rPr lang="en-US" i="1" dirty="0" err="1"/>
              <a:t>v</a:t>
            </a:r>
            <a:r>
              <a:rPr lang="en-US" baseline="-25000" dirty="0" err="1"/>
              <a:t>mean</a:t>
            </a:r>
            <a:r>
              <a:rPr lang="en-US" dirty="0"/>
              <a:t>, </a:t>
            </a:r>
            <a:r>
              <a:rPr lang="en-US" i="1" dirty="0" err="1"/>
              <a:t>v</a:t>
            </a:r>
            <a:r>
              <a:rPr lang="en-US" baseline="-25000" dirty="0" err="1"/>
              <a:t>mp</a:t>
            </a:r>
            <a:r>
              <a:rPr lang="en-US" dirty="0"/>
              <a:t> and </a:t>
            </a:r>
            <a:r>
              <a:rPr lang="en-US" i="1" dirty="0" err="1"/>
              <a:t>v</a:t>
            </a:r>
            <a:r>
              <a:rPr lang="en-US" baseline="-25000" dirty="0" err="1"/>
              <a:t>rel</a:t>
            </a:r>
            <a:r>
              <a:rPr lang="en-US" dirty="0"/>
              <a:t> of N</a:t>
            </a:r>
            <a:r>
              <a:rPr lang="en-US" baseline="-25000" dirty="0"/>
              <a:t>2</a:t>
            </a:r>
            <a:r>
              <a:rPr lang="en-US" dirty="0"/>
              <a:t> molecules at 25 °C.</a:t>
            </a:r>
            <a:endParaRPr lang="en-US" sz="20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C87AB1A-F6CF-4553-BF56-2DF5A7705A91}"/>
              </a:ext>
            </a:extLst>
          </p:cNvPr>
          <p:cNvSpPr/>
          <p:nvPr/>
        </p:nvSpPr>
        <p:spPr>
          <a:xfrm>
            <a:off x="327804" y="502522"/>
            <a:ext cx="825867" cy="400110"/>
          </a:xfrm>
          <a:prstGeom prst="rect">
            <a:avLst/>
          </a:prstGeom>
        </p:spPr>
        <p:txBody>
          <a:bodyPr wrap="none">
            <a:spAutoFit/>
          </a:bodyPr>
          <a:lstStyle/>
          <a:p>
            <a:r>
              <a:rPr lang="en-US" altLang="en-US" sz="2000" b="1" dirty="0" err="1">
                <a:latin typeface="Arial" panose="020B0604020202020204" pitchFamily="34" charset="0"/>
              </a:rPr>
              <a:t>Soln</a:t>
            </a:r>
            <a:r>
              <a:rPr lang="en-US" altLang="en-US" sz="2000" b="1" dirty="0">
                <a:latin typeface="Arial" panose="020B0604020202020204" pitchFamily="34" charset="0"/>
              </a:rPr>
              <a:t>:</a:t>
            </a:r>
            <a:endParaRPr lang="en-US" sz="20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198AAFF-CC02-4B74-8A63-AE974A37A876}"/>
                  </a:ext>
                </a:extLst>
              </p:cNvPr>
              <p:cNvSpPr txBox="1"/>
              <p:nvPr/>
            </p:nvSpPr>
            <p:spPr>
              <a:xfrm>
                <a:off x="327803" y="958641"/>
                <a:ext cx="6254151" cy="532262"/>
              </a:xfrm>
              <a:prstGeom prst="rect">
                <a:avLst/>
              </a:prstGeom>
              <a:noFill/>
              <a:ln>
                <a:solidFill>
                  <a:schemeClr val="bg1"/>
                </a:solidFill>
              </a:ln>
            </p:spPr>
            <p:txBody>
              <a:bodyPr wrap="square" lIns="0" tIns="0" rIns="0" bIns="0" rtlCol="0">
                <a:spAutoFit/>
              </a:bodyPr>
              <a:lstStyle/>
              <a:p>
                <a14:m>
                  <m:oMath xmlns:m="http://schemas.openxmlformats.org/officeDocument/2006/math">
                    <m:r>
                      <a:rPr lang="en-US" i="1" smtClean="0">
                        <a:latin typeface="Cambria Math" panose="02040503050406030204" pitchFamily="18" charset="0"/>
                      </a:rPr>
                      <m:t>𝑣</m:t>
                    </m:r>
                    <m:r>
                      <m:rPr>
                        <m:sty m:val="p"/>
                      </m:rPr>
                      <a:rPr lang="en-US" b="0" i="0" baseline="-25000" smtClean="0">
                        <a:latin typeface="Cambria Math" panose="02040503050406030204" pitchFamily="18" charset="0"/>
                      </a:rPr>
                      <m:t>rms</m:t>
                    </m:r>
                    <m:r>
                      <a:rPr lang="en-US" i="1">
                        <a:solidFill>
                          <a:schemeClr val="tx1"/>
                        </a:solidFill>
                        <a:latin typeface="Cambria Math" panose="02040503050406030204" pitchFamily="18" charset="0"/>
                      </a:rPr>
                      <m:t>=</m:t>
                    </m:r>
                    <m:sSup>
                      <m:sSupPr>
                        <m:ctrlPr>
                          <a:rPr lang="en-US" i="1" smtClean="0">
                            <a:solidFill>
                              <a:schemeClr val="tx1"/>
                            </a:solidFill>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3</m:t>
                                </m:r>
                                <m:r>
                                  <a:rPr lang="en-US" i="1">
                                    <a:latin typeface="Cambria Math" panose="02040503050406030204" pitchFamily="18" charset="0"/>
                                  </a:rPr>
                                  <m:t>𝑅𝑇</m:t>
                                </m:r>
                              </m:num>
                              <m:den>
                                <m:r>
                                  <a:rPr lang="en-US" i="1">
                                    <a:latin typeface="Cambria Math" panose="02040503050406030204" pitchFamily="18" charset="0"/>
                                  </a:rPr>
                                  <m:t>𝑀</m:t>
                                </m:r>
                              </m:den>
                            </m:f>
                          </m:e>
                        </m:d>
                      </m:e>
                      <m:sup>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2</m:t>
                        </m:r>
                      </m:sup>
                    </m:sSup>
                  </m:oMath>
                </a14:m>
                <a:r>
                  <a:rPr lang="en-US" dirty="0">
                    <a:solidFill>
                      <a:schemeClr val="tx1"/>
                    </a:solidFill>
                  </a:rPr>
                  <a:t>=</a:t>
                </a:r>
                <a:r>
                  <a:rPr lang="en-US" dirty="0"/>
                  <a:t>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3</m:t>
                                </m:r>
                                <m:r>
                                  <a:rPr lang="en-US" b="0" i="1" smtClean="0">
                                    <a:latin typeface="Cambria Math" panose="02040503050406030204" pitchFamily="18" charset="0"/>
                                  </a:rPr>
                                  <m:t> </m:t>
                                </m:r>
                                <m:r>
                                  <m:rPr>
                                    <m:sty m:val="p"/>
                                  </m:rPr>
                                  <a:rPr lang="en-US" b="0" i="0" smtClean="0">
                                    <a:latin typeface="Cambria Math" panose="02040503050406030204" pitchFamily="18" charset="0"/>
                                  </a:rPr>
                                  <m:t>x</m:t>
                                </m:r>
                                <m:r>
                                  <a:rPr lang="en-US" b="0" i="1" smtClean="0">
                                    <a:latin typeface="Cambria Math" panose="02040503050406030204" pitchFamily="18" charset="0"/>
                                  </a:rPr>
                                  <m:t> </m:t>
                                </m:r>
                                <m:r>
                                  <a:rPr lang="en-US" b="0" i="1" smtClean="0">
                                    <a:latin typeface="Cambria Math" panose="02040503050406030204" pitchFamily="18" charset="0"/>
                                  </a:rPr>
                                  <m:t>8</m:t>
                                </m:r>
                                <m:r>
                                  <a:rPr lang="en-US" b="0" i="1" smtClean="0">
                                    <a:latin typeface="Cambria Math" panose="02040503050406030204" pitchFamily="18" charset="0"/>
                                  </a:rPr>
                                  <m:t>.</m:t>
                                </m:r>
                                <m:r>
                                  <a:rPr lang="en-US" b="0" i="1" smtClean="0">
                                    <a:latin typeface="Cambria Math" panose="02040503050406030204" pitchFamily="18" charset="0"/>
                                  </a:rPr>
                                  <m:t>3145</m:t>
                                </m:r>
                                <m:r>
                                  <a:rPr lang="en-US" b="0" i="1" smtClean="0">
                                    <a:latin typeface="Cambria Math" panose="02040503050406030204" pitchFamily="18" charset="0"/>
                                  </a:rPr>
                                  <m:t> </m:t>
                                </m:r>
                                <m:r>
                                  <a:rPr lang="en-US" b="0" i="1" smtClean="0">
                                    <a:latin typeface="Cambria Math" panose="02040503050406030204" pitchFamily="18" charset="0"/>
                                  </a:rPr>
                                  <m:t>𝐽</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mol</m:t>
                                    </m:r>
                                  </m:e>
                                  <m:sup>
                                    <m:r>
                                      <a:rPr lang="en-US" b="0" i="1" smtClean="0">
                                        <a:latin typeface="Cambria Math" panose="02040503050406030204" pitchFamily="18" charset="0"/>
                                      </a:rPr>
                                      <m:t>−</m:t>
                                    </m:r>
                                    <m:r>
                                      <a:rPr lang="en-US" b="0" i="1" smtClean="0">
                                        <a:latin typeface="Cambria Math" panose="02040503050406030204" pitchFamily="18" charset="0"/>
                                      </a:rPr>
                                      <m:t>1</m:t>
                                    </m:r>
                                  </m:sup>
                                </m:sSup>
                                <m:sSup>
                                  <m:sSupPr>
                                    <m:ctrlPr>
                                      <a:rPr lang="en-US" i="1">
                                        <a:latin typeface="Cambria Math" panose="02040503050406030204" pitchFamily="18" charset="0"/>
                                      </a:rPr>
                                    </m:ctrlPr>
                                  </m:sSupPr>
                                  <m:e>
                                    <m:r>
                                      <m:rPr>
                                        <m:sty m:val="p"/>
                                      </m:rPr>
                                      <a:rPr lang="en-US" b="0" i="0" smtClean="0">
                                        <a:latin typeface="Cambria Math" panose="02040503050406030204" pitchFamily="18" charset="0"/>
                                      </a:rPr>
                                      <m:t>K</m:t>
                                    </m:r>
                                  </m:e>
                                  <m:sup>
                                    <m:r>
                                      <a:rPr lang="en-US" i="1">
                                        <a:latin typeface="Cambria Math" panose="02040503050406030204" pitchFamily="18" charset="0"/>
                                      </a:rPr>
                                      <m:t>−</m:t>
                                    </m:r>
                                    <m:r>
                                      <a:rPr lang="en-US" i="1">
                                        <a:latin typeface="Cambria Math" panose="02040503050406030204" pitchFamily="18" charset="0"/>
                                      </a:rPr>
                                      <m:t>1</m:t>
                                    </m:r>
                                  </m:sup>
                                </m:sSup>
                                <m:r>
                                  <m:rPr>
                                    <m:sty m:val="p"/>
                                  </m:rPr>
                                  <a:rPr lang="en-US" b="0" i="0" smtClean="0">
                                    <a:latin typeface="Cambria Math" panose="02040503050406030204" pitchFamily="18" charset="0"/>
                                  </a:rPr>
                                  <m:t>x</m:t>
                                </m:r>
                                <m:r>
                                  <a:rPr lang="en-US" b="0" i="1" smtClean="0">
                                    <a:latin typeface="Cambria Math" panose="02040503050406030204" pitchFamily="18" charset="0"/>
                                  </a:rPr>
                                  <m:t> </m:t>
                                </m:r>
                                <m:r>
                                  <a:rPr lang="en-US" b="0" i="1" smtClean="0">
                                    <a:latin typeface="Cambria Math" panose="02040503050406030204" pitchFamily="18" charset="0"/>
                                  </a:rPr>
                                  <m:t>298</m:t>
                                </m:r>
                                <m:r>
                                  <a:rPr lang="en-US" b="0" i="1" smtClean="0">
                                    <a:latin typeface="Cambria Math" panose="02040503050406030204" pitchFamily="18" charset="0"/>
                                  </a:rPr>
                                  <m:t> </m:t>
                                </m:r>
                                <m:r>
                                  <m:rPr>
                                    <m:sty m:val="p"/>
                                  </m:rPr>
                                  <a:rPr lang="en-US" b="0" i="0" smtClean="0">
                                    <a:latin typeface="Cambria Math" panose="02040503050406030204" pitchFamily="18" charset="0"/>
                                  </a:rPr>
                                  <m:t>K</m:t>
                                </m:r>
                              </m:num>
                              <m:den>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028</m:t>
                                </m:r>
                                <m:r>
                                  <a:rPr lang="en-US" b="0" i="1" smtClean="0">
                                    <a:latin typeface="Cambria Math" panose="02040503050406030204" pitchFamily="18" charset="0"/>
                                  </a:rPr>
                                  <m:t> </m:t>
                                </m:r>
                                <m:r>
                                  <m:rPr>
                                    <m:sty m:val="p"/>
                                  </m:rPr>
                                  <a:rPr lang="en-US" b="0" i="0" smtClean="0">
                                    <a:latin typeface="Cambria Math" panose="02040503050406030204" pitchFamily="18" charset="0"/>
                                  </a:rPr>
                                  <m:t>kg</m:t>
                                </m:r>
                                <m:sSup>
                                  <m:sSupPr>
                                    <m:ctrlPr>
                                      <a:rPr lang="en-US" i="1">
                                        <a:latin typeface="Cambria Math" panose="02040503050406030204" pitchFamily="18" charset="0"/>
                                      </a:rPr>
                                    </m:ctrlPr>
                                  </m:sSupPr>
                                  <m:e>
                                    <m:r>
                                      <a:rPr lang="en-US" b="0" i="1" smtClean="0">
                                        <a:latin typeface="Cambria Math" panose="02040503050406030204" pitchFamily="18" charset="0"/>
                                      </a:rPr>
                                      <m:t> </m:t>
                                    </m:r>
                                    <m:r>
                                      <m:rPr>
                                        <m:sty m:val="p"/>
                                      </m:rPr>
                                      <a:rPr lang="en-US" i="0">
                                        <a:latin typeface="Cambria Math" panose="02040503050406030204" pitchFamily="18" charset="0"/>
                                      </a:rPr>
                                      <m:t>mol</m:t>
                                    </m:r>
                                  </m:e>
                                  <m:sup>
                                    <m:r>
                                      <a:rPr lang="en-US" i="1">
                                        <a:latin typeface="Cambria Math" panose="02040503050406030204" pitchFamily="18" charset="0"/>
                                      </a:rPr>
                                      <m:t>−</m:t>
                                    </m:r>
                                    <m:r>
                                      <a:rPr lang="en-US" i="1">
                                        <a:latin typeface="Cambria Math" panose="02040503050406030204" pitchFamily="18" charset="0"/>
                                      </a:rPr>
                                      <m:t>1</m:t>
                                    </m:r>
                                  </m:sup>
                                </m:sSup>
                              </m:den>
                            </m:f>
                          </m:e>
                        </m:d>
                      </m:e>
                      <m:sup>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2</m:t>
                        </m:r>
                      </m:sup>
                    </m:sSup>
                  </m:oMath>
                </a14:m>
                <a:r>
                  <a:rPr lang="en-US" dirty="0">
                    <a:solidFill>
                      <a:schemeClr val="tx1"/>
                    </a:solidFill>
                  </a:rPr>
                  <a:t>= 515 ms</a:t>
                </a:r>
                <a:r>
                  <a:rPr lang="en-US" baseline="30000" dirty="0">
                    <a:solidFill>
                      <a:schemeClr val="tx1"/>
                    </a:solidFill>
                  </a:rPr>
                  <a:t>-1</a:t>
                </a:r>
              </a:p>
            </p:txBody>
          </p:sp>
        </mc:Choice>
        <mc:Fallback xmlns="">
          <p:sp>
            <p:nvSpPr>
              <p:cNvPr id="4" name="TextBox 3">
                <a:extLst>
                  <a:ext uri="{FF2B5EF4-FFF2-40B4-BE49-F238E27FC236}">
                    <a16:creationId xmlns:a16="http://schemas.microsoft.com/office/drawing/2014/main" id="{1198AAFF-CC02-4B74-8A63-AE974A37A876}"/>
                  </a:ext>
                </a:extLst>
              </p:cNvPr>
              <p:cNvSpPr txBox="1">
                <a:spLocks noRot="1" noChangeAspect="1" noMove="1" noResize="1" noEditPoints="1" noAdjustHandles="1" noChangeArrowheads="1" noChangeShapeType="1" noTextEdit="1"/>
              </p:cNvSpPr>
              <p:nvPr/>
            </p:nvSpPr>
            <p:spPr>
              <a:xfrm>
                <a:off x="327803" y="958641"/>
                <a:ext cx="6254151" cy="532262"/>
              </a:xfrm>
              <a:prstGeom prst="rect">
                <a:avLst/>
              </a:prstGeom>
              <a:blipFill>
                <a:blip r:embed="rId2"/>
                <a:stretch>
                  <a:fillRect b="-5556"/>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3DB15AD-F717-4CE6-94E5-F7310EEFAC8C}"/>
                  </a:ext>
                </a:extLst>
              </p:cNvPr>
              <p:cNvSpPr txBox="1"/>
              <p:nvPr/>
            </p:nvSpPr>
            <p:spPr>
              <a:xfrm>
                <a:off x="327803" y="1620000"/>
                <a:ext cx="6254151" cy="532262"/>
              </a:xfrm>
              <a:prstGeom prst="rect">
                <a:avLst/>
              </a:prstGeom>
              <a:noFill/>
              <a:ln>
                <a:solidFill>
                  <a:schemeClr val="bg1"/>
                </a:solidFill>
              </a:ln>
            </p:spPr>
            <p:txBody>
              <a:bodyPr wrap="square" lIns="0" tIns="0" rIns="0" bIns="0" rtlCol="0">
                <a:spAutoFit/>
              </a:bodyPr>
              <a:lstStyle/>
              <a:p>
                <a14:m>
                  <m:oMath xmlns:m="http://schemas.openxmlformats.org/officeDocument/2006/math">
                    <m:r>
                      <a:rPr lang="en-US" i="1" smtClean="0">
                        <a:latin typeface="Cambria Math" panose="02040503050406030204" pitchFamily="18" charset="0"/>
                      </a:rPr>
                      <m:t>𝑣</m:t>
                    </m:r>
                    <m:r>
                      <m:rPr>
                        <m:sty m:val="p"/>
                      </m:rPr>
                      <a:rPr lang="en-US" b="0" i="0" baseline="-25000" smtClean="0">
                        <a:latin typeface="Cambria Math" panose="02040503050406030204" pitchFamily="18" charset="0"/>
                      </a:rPr>
                      <m:t>mean</m:t>
                    </m:r>
                    <m:r>
                      <a:rPr lang="en-US" i="1">
                        <a:solidFill>
                          <a:schemeClr val="tx1"/>
                        </a:solidFill>
                        <a:latin typeface="Cambria Math" panose="02040503050406030204" pitchFamily="18" charset="0"/>
                      </a:rPr>
                      <m:t>=</m:t>
                    </m:r>
                    <m:sSup>
                      <m:sSupPr>
                        <m:ctrlPr>
                          <a:rPr lang="en-US" i="1" smtClean="0">
                            <a:solidFill>
                              <a:schemeClr val="tx1"/>
                            </a:solidFill>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8</m:t>
                                </m:r>
                                <m:r>
                                  <a:rPr lang="en-US" i="1">
                                    <a:latin typeface="Cambria Math" panose="02040503050406030204" pitchFamily="18" charset="0"/>
                                  </a:rPr>
                                  <m:t>𝑅𝑇</m:t>
                                </m:r>
                              </m:num>
                              <m:den>
                                <m:r>
                                  <a:rPr lang="en-US" i="1" smtClean="0">
                                    <a:latin typeface="Cambria Math" panose="02040503050406030204" pitchFamily="18" charset="0"/>
                                    <a:ea typeface="Cambria Math" panose="02040503050406030204" pitchFamily="18" charset="0"/>
                                  </a:rPr>
                                  <m:t>𝜋</m:t>
                                </m:r>
                                <m:r>
                                  <a:rPr lang="en-US" i="1">
                                    <a:latin typeface="Cambria Math" panose="02040503050406030204" pitchFamily="18" charset="0"/>
                                  </a:rPr>
                                  <m:t>𝑀</m:t>
                                </m:r>
                              </m:den>
                            </m:f>
                          </m:e>
                        </m:d>
                      </m:e>
                      <m:sup>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2</m:t>
                        </m:r>
                      </m:sup>
                    </m:sSup>
                  </m:oMath>
                </a14:m>
                <a:r>
                  <a:rPr lang="en-US" dirty="0">
                    <a:solidFill>
                      <a:schemeClr val="tx1"/>
                    </a:solidFill>
                  </a:rPr>
                  <a:t>=</a:t>
                </a:r>
                <a:r>
                  <a:rPr lang="en-US" dirty="0"/>
                  <a:t>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8</m:t>
                                </m:r>
                                <m:r>
                                  <a:rPr lang="en-US" b="0" i="1" smtClean="0">
                                    <a:latin typeface="Cambria Math" panose="02040503050406030204" pitchFamily="18" charset="0"/>
                                  </a:rPr>
                                  <m:t> </m:t>
                                </m:r>
                                <m:r>
                                  <m:rPr>
                                    <m:sty m:val="p"/>
                                  </m:rPr>
                                  <a:rPr lang="en-US" b="0" i="0" smtClean="0">
                                    <a:latin typeface="Cambria Math" panose="02040503050406030204" pitchFamily="18" charset="0"/>
                                  </a:rPr>
                                  <m:t>x</m:t>
                                </m:r>
                                <m:r>
                                  <a:rPr lang="en-US" b="0" i="1" smtClean="0">
                                    <a:latin typeface="Cambria Math" panose="02040503050406030204" pitchFamily="18" charset="0"/>
                                  </a:rPr>
                                  <m:t> </m:t>
                                </m:r>
                                <m:r>
                                  <a:rPr lang="en-US" b="0" i="1" smtClean="0">
                                    <a:latin typeface="Cambria Math" panose="02040503050406030204" pitchFamily="18" charset="0"/>
                                  </a:rPr>
                                  <m:t>8</m:t>
                                </m:r>
                                <m:r>
                                  <a:rPr lang="en-US" b="0" i="1" smtClean="0">
                                    <a:latin typeface="Cambria Math" panose="02040503050406030204" pitchFamily="18" charset="0"/>
                                  </a:rPr>
                                  <m:t>.</m:t>
                                </m:r>
                                <m:r>
                                  <a:rPr lang="en-US" b="0" i="1" smtClean="0">
                                    <a:latin typeface="Cambria Math" panose="02040503050406030204" pitchFamily="18" charset="0"/>
                                  </a:rPr>
                                  <m:t>3145</m:t>
                                </m:r>
                                <m:r>
                                  <a:rPr lang="en-US" b="0" i="1" smtClean="0">
                                    <a:latin typeface="Cambria Math" panose="02040503050406030204" pitchFamily="18" charset="0"/>
                                  </a:rPr>
                                  <m:t> </m:t>
                                </m:r>
                                <m:r>
                                  <a:rPr lang="en-US" b="0" i="1" smtClean="0">
                                    <a:latin typeface="Cambria Math" panose="02040503050406030204" pitchFamily="18" charset="0"/>
                                  </a:rPr>
                                  <m:t>𝐽</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mol</m:t>
                                    </m:r>
                                  </m:e>
                                  <m:sup>
                                    <m:r>
                                      <a:rPr lang="en-US" b="0" i="1" smtClean="0">
                                        <a:latin typeface="Cambria Math" panose="02040503050406030204" pitchFamily="18" charset="0"/>
                                      </a:rPr>
                                      <m:t>−</m:t>
                                    </m:r>
                                    <m:r>
                                      <a:rPr lang="en-US" b="0" i="1" smtClean="0">
                                        <a:latin typeface="Cambria Math" panose="02040503050406030204" pitchFamily="18" charset="0"/>
                                      </a:rPr>
                                      <m:t>1</m:t>
                                    </m:r>
                                  </m:sup>
                                </m:sSup>
                                <m:sSup>
                                  <m:sSupPr>
                                    <m:ctrlPr>
                                      <a:rPr lang="en-US" i="1">
                                        <a:latin typeface="Cambria Math" panose="02040503050406030204" pitchFamily="18" charset="0"/>
                                      </a:rPr>
                                    </m:ctrlPr>
                                  </m:sSupPr>
                                  <m:e>
                                    <m:r>
                                      <m:rPr>
                                        <m:sty m:val="p"/>
                                      </m:rPr>
                                      <a:rPr lang="en-US" b="0" i="0" smtClean="0">
                                        <a:latin typeface="Cambria Math" panose="02040503050406030204" pitchFamily="18" charset="0"/>
                                      </a:rPr>
                                      <m:t>K</m:t>
                                    </m:r>
                                  </m:e>
                                  <m:sup>
                                    <m:r>
                                      <a:rPr lang="en-US" i="1">
                                        <a:latin typeface="Cambria Math" panose="02040503050406030204" pitchFamily="18" charset="0"/>
                                      </a:rPr>
                                      <m:t>−</m:t>
                                    </m:r>
                                    <m:r>
                                      <a:rPr lang="en-US" i="1">
                                        <a:latin typeface="Cambria Math" panose="02040503050406030204" pitchFamily="18" charset="0"/>
                                      </a:rPr>
                                      <m:t>1</m:t>
                                    </m:r>
                                  </m:sup>
                                </m:sSup>
                                <m:r>
                                  <m:rPr>
                                    <m:sty m:val="p"/>
                                  </m:rPr>
                                  <a:rPr lang="en-US" b="0" i="0" smtClean="0">
                                    <a:latin typeface="Cambria Math" panose="02040503050406030204" pitchFamily="18" charset="0"/>
                                  </a:rPr>
                                  <m:t>x</m:t>
                                </m:r>
                                <m:r>
                                  <a:rPr lang="en-US" b="0" i="1" smtClean="0">
                                    <a:latin typeface="Cambria Math" panose="02040503050406030204" pitchFamily="18" charset="0"/>
                                  </a:rPr>
                                  <m:t> </m:t>
                                </m:r>
                                <m:r>
                                  <a:rPr lang="en-US" b="0" i="1" smtClean="0">
                                    <a:latin typeface="Cambria Math" panose="02040503050406030204" pitchFamily="18" charset="0"/>
                                  </a:rPr>
                                  <m:t>298</m:t>
                                </m:r>
                                <m:r>
                                  <a:rPr lang="en-US" b="0" i="1" smtClean="0">
                                    <a:latin typeface="Cambria Math" panose="02040503050406030204" pitchFamily="18" charset="0"/>
                                  </a:rPr>
                                  <m:t> </m:t>
                                </m:r>
                                <m:r>
                                  <m:rPr>
                                    <m:sty m:val="p"/>
                                  </m:rPr>
                                  <a:rPr lang="en-US" b="0" i="0" smtClean="0">
                                    <a:latin typeface="Cambria Math" panose="02040503050406030204" pitchFamily="18" charset="0"/>
                                  </a:rPr>
                                  <m:t>K</m:t>
                                </m:r>
                              </m:num>
                              <m:den>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14</m:t>
                                </m:r>
                                <m:r>
                                  <a:rPr lang="en-US" b="0" i="1" smtClean="0">
                                    <a:latin typeface="Cambria Math" panose="02040503050406030204" pitchFamily="18" charset="0"/>
                                  </a:rPr>
                                  <m:t> </m:t>
                                </m:r>
                                <m:r>
                                  <m:rPr>
                                    <m:sty m:val="p"/>
                                  </m:rPr>
                                  <a:rPr lang="en-US" b="0" i="0" smtClean="0">
                                    <a:latin typeface="Cambria Math" panose="02040503050406030204" pitchFamily="18" charset="0"/>
                                  </a:rPr>
                                  <m:t>x</m:t>
                                </m:r>
                                <m:r>
                                  <a:rPr lang="en-US" b="0" i="1" smtClean="0">
                                    <a:latin typeface="Cambria Math" panose="02040503050406030204" pitchFamily="18" charset="0"/>
                                  </a:rPr>
                                  <m:t> </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028</m:t>
                                </m:r>
                                <m:r>
                                  <a:rPr lang="en-US" b="0" i="1" smtClean="0">
                                    <a:latin typeface="Cambria Math" panose="02040503050406030204" pitchFamily="18" charset="0"/>
                                  </a:rPr>
                                  <m:t> </m:t>
                                </m:r>
                                <m:r>
                                  <m:rPr>
                                    <m:sty m:val="p"/>
                                  </m:rPr>
                                  <a:rPr lang="en-US" b="0" i="0" smtClean="0">
                                    <a:latin typeface="Cambria Math" panose="02040503050406030204" pitchFamily="18" charset="0"/>
                                  </a:rPr>
                                  <m:t>kg</m:t>
                                </m:r>
                                <m:sSup>
                                  <m:sSupPr>
                                    <m:ctrlPr>
                                      <a:rPr lang="en-US" i="1">
                                        <a:latin typeface="Cambria Math" panose="02040503050406030204" pitchFamily="18" charset="0"/>
                                      </a:rPr>
                                    </m:ctrlPr>
                                  </m:sSupPr>
                                  <m:e>
                                    <m:r>
                                      <a:rPr lang="en-US" b="0" i="1" smtClean="0">
                                        <a:latin typeface="Cambria Math" panose="02040503050406030204" pitchFamily="18" charset="0"/>
                                      </a:rPr>
                                      <m:t> </m:t>
                                    </m:r>
                                    <m:r>
                                      <m:rPr>
                                        <m:sty m:val="p"/>
                                      </m:rPr>
                                      <a:rPr lang="en-US" i="0">
                                        <a:latin typeface="Cambria Math" panose="02040503050406030204" pitchFamily="18" charset="0"/>
                                      </a:rPr>
                                      <m:t>mol</m:t>
                                    </m:r>
                                  </m:e>
                                  <m:sup>
                                    <m:r>
                                      <a:rPr lang="en-US" i="1">
                                        <a:latin typeface="Cambria Math" panose="02040503050406030204" pitchFamily="18" charset="0"/>
                                      </a:rPr>
                                      <m:t>−</m:t>
                                    </m:r>
                                    <m:r>
                                      <a:rPr lang="en-US" i="1">
                                        <a:latin typeface="Cambria Math" panose="02040503050406030204" pitchFamily="18" charset="0"/>
                                      </a:rPr>
                                      <m:t>1</m:t>
                                    </m:r>
                                  </m:sup>
                                </m:sSup>
                              </m:den>
                            </m:f>
                          </m:e>
                        </m:d>
                      </m:e>
                      <m:sup>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2</m:t>
                        </m:r>
                      </m:sup>
                    </m:sSup>
                  </m:oMath>
                </a14:m>
                <a:r>
                  <a:rPr lang="en-US" dirty="0">
                    <a:solidFill>
                      <a:schemeClr val="tx1"/>
                    </a:solidFill>
                  </a:rPr>
                  <a:t>= 475 ms</a:t>
                </a:r>
                <a:r>
                  <a:rPr lang="en-US" baseline="30000" dirty="0">
                    <a:solidFill>
                      <a:schemeClr val="tx1"/>
                    </a:solidFill>
                  </a:rPr>
                  <a:t>-1</a:t>
                </a:r>
              </a:p>
            </p:txBody>
          </p:sp>
        </mc:Choice>
        <mc:Fallback xmlns="">
          <p:sp>
            <p:nvSpPr>
              <p:cNvPr id="6" name="TextBox 5">
                <a:extLst>
                  <a:ext uri="{FF2B5EF4-FFF2-40B4-BE49-F238E27FC236}">
                    <a16:creationId xmlns:a16="http://schemas.microsoft.com/office/drawing/2014/main" id="{E3DB15AD-F717-4CE6-94E5-F7310EEFAC8C}"/>
                  </a:ext>
                </a:extLst>
              </p:cNvPr>
              <p:cNvSpPr txBox="1">
                <a:spLocks noRot="1" noChangeAspect="1" noMove="1" noResize="1" noEditPoints="1" noAdjustHandles="1" noChangeArrowheads="1" noChangeShapeType="1" noTextEdit="1"/>
              </p:cNvSpPr>
              <p:nvPr/>
            </p:nvSpPr>
            <p:spPr>
              <a:xfrm>
                <a:off x="327803" y="1620000"/>
                <a:ext cx="6254151" cy="532262"/>
              </a:xfrm>
              <a:prstGeom prst="rect">
                <a:avLst/>
              </a:prstGeom>
              <a:blipFill>
                <a:blip r:embed="rId3"/>
                <a:stretch>
                  <a:fillRect b="-5618"/>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7C451CB-7E61-4195-A0DF-715D4C7DF6A4}"/>
                  </a:ext>
                </a:extLst>
              </p:cNvPr>
              <p:cNvSpPr txBox="1"/>
              <p:nvPr/>
            </p:nvSpPr>
            <p:spPr>
              <a:xfrm>
                <a:off x="327803" y="2462513"/>
                <a:ext cx="6254151" cy="532262"/>
              </a:xfrm>
              <a:prstGeom prst="rect">
                <a:avLst/>
              </a:prstGeom>
              <a:noFill/>
              <a:ln>
                <a:solidFill>
                  <a:schemeClr val="bg1"/>
                </a:solidFill>
              </a:ln>
            </p:spPr>
            <p:txBody>
              <a:bodyPr wrap="square" lIns="0" tIns="0" rIns="0" bIns="0" rtlCol="0">
                <a:spAutoFit/>
              </a:bodyPr>
              <a:lstStyle/>
              <a:p>
                <a14:m>
                  <m:oMath xmlns:m="http://schemas.openxmlformats.org/officeDocument/2006/math">
                    <m:r>
                      <a:rPr lang="en-US" i="1" smtClean="0">
                        <a:latin typeface="Cambria Math" panose="02040503050406030204" pitchFamily="18" charset="0"/>
                      </a:rPr>
                      <m:t>𝑣</m:t>
                    </m:r>
                    <m:r>
                      <m:rPr>
                        <m:sty m:val="p"/>
                      </m:rPr>
                      <a:rPr lang="en-US" b="0" i="0" baseline="-25000" smtClean="0">
                        <a:latin typeface="Cambria Math" panose="02040503050406030204" pitchFamily="18" charset="0"/>
                      </a:rPr>
                      <m:t>mp</m:t>
                    </m:r>
                    <m:r>
                      <a:rPr lang="en-US" i="1">
                        <a:solidFill>
                          <a:schemeClr val="tx1"/>
                        </a:solidFill>
                        <a:latin typeface="Cambria Math" panose="02040503050406030204" pitchFamily="18" charset="0"/>
                      </a:rPr>
                      <m:t>=</m:t>
                    </m:r>
                    <m:sSup>
                      <m:sSupPr>
                        <m:ctrlPr>
                          <a:rPr lang="en-US" i="1" smtClean="0">
                            <a:solidFill>
                              <a:schemeClr val="tx1"/>
                            </a:solidFill>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2</m:t>
                                </m:r>
                                <m:r>
                                  <a:rPr lang="en-US" i="1">
                                    <a:latin typeface="Cambria Math" panose="02040503050406030204" pitchFamily="18" charset="0"/>
                                  </a:rPr>
                                  <m:t>𝑅𝑇</m:t>
                                </m:r>
                              </m:num>
                              <m:den>
                                <m:r>
                                  <a:rPr lang="en-US" i="1">
                                    <a:latin typeface="Cambria Math" panose="02040503050406030204" pitchFamily="18" charset="0"/>
                                  </a:rPr>
                                  <m:t>𝑀</m:t>
                                </m:r>
                              </m:den>
                            </m:f>
                          </m:e>
                        </m:d>
                      </m:e>
                      <m:sup>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2</m:t>
                        </m:r>
                      </m:sup>
                    </m:sSup>
                  </m:oMath>
                </a14:m>
                <a:r>
                  <a:rPr lang="en-US" dirty="0">
                    <a:solidFill>
                      <a:schemeClr val="tx1"/>
                    </a:solidFill>
                  </a:rPr>
                  <a:t>=</a:t>
                </a:r>
                <a:r>
                  <a:rPr lang="en-US" dirty="0"/>
                  <a:t>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 </m:t>
                                </m:r>
                                <m:r>
                                  <m:rPr>
                                    <m:sty m:val="p"/>
                                  </m:rPr>
                                  <a:rPr lang="en-US" b="0" i="0" smtClean="0">
                                    <a:latin typeface="Cambria Math" panose="02040503050406030204" pitchFamily="18" charset="0"/>
                                  </a:rPr>
                                  <m:t>x</m:t>
                                </m:r>
                                <m:r>
                                  <a:rPr lang="en-US" b="0" i="1" smtClean="0">
                                    <a:latin typeface="Cambria Math" panose="02040503050406030204" pitchFamily="18" charset="0"/>
                                  </a:rPr>
                                  <m:t> </m:t>
                                </m:r>
                                <m:r>
                                  <a:rPr lang="en-US" b="0" i="1" smtClean="0">
                                    <a:latin typeface="Cambria Math" panose="02040503050406030204" pitchFamily="18" charset="0"/>
                                  </a:rPr>
                                  <m:t>8</m:t>
                                </m:r>
                                <m:r>
                                  <a:rPr lang="en-US" b="0" i="1" smtClean="0">
                                    <a:latin typeface="Cambria Math" panose="02040503050406030204" pitchFamily="18" charset="0"/>
                                  </a:rPr>
                                  <m:t>.</m:t>
                                </m:r>
                                <m:r>
                                  <a:rPr lang="en-US" b="0" i="1" smtClean="0">
                                    <a:latin typeface="Cambria Math" panose="02040503050406030204" pitchFamily="18" charset="0"/>
                                  </a:rPr>
                                  <m:t>3145</m:t>
                                </m:r>
                                <m:r>
                                  <a:rPr lang="en-US" b="0" i="1" smtClean="0">
                                    <a:latin typeface="Cambria Math" panose="02040503050406030204" pitchFamily="18" charset="0"/>
                                  </a:rPr>
                                  <m:t> </m:t>
                                </m:r>
                                <m:r>
                                  <a:rPr lang="en-US" b="0" i="1" smtClean="0">
                                    <a:latin typeface="Cambria Math" panose="02040503050406030204" pitchFamily="18" charset="0"/>
                                  </a:rPr>
                                  <m:t>𝐽</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mol</m:t>
                                    </m:r>
                                  </m:e>
                                  <m:sup>
                                    <m:r>
                                      <a:rPr lang="en-US" b="0" i="1" smtClean="0">
                                        <a:latin typeface="Cambria Math" panose="02040503050406030204" pitchFamily="18" charset="0"/>
                                      </a:rPr>
                                      <m:t>−</m:t>
                                    </m:r>
                                    <m:r>
                                      <a:rPr lang="en-US" b="0" i="1" smtClean="0">
                                        <a:latin typeface="Cambria Math" panose="02040503050406030204" pitchFamily="18" charset="0"/>
                                      </a:rPr>
                                      <m:t>1</m:t>
                                    </m:r>
                                  </m:sup>
                                </m:sSup>
                                <m:sSup>
                                  <m:sSupPr>
                                    <m:ctrlPr>
                                      <a:rPr lang="en-US" i="1">
                                        <a:latin typeface="Cambria Math" panose="02040503050406030204" pitchFamily="18" charset="0"/>
                                      </a:rPr>
                                    </m:ctrlPr>
                                  </m:sSupPr>
                                  <m:e>
                                    <m:r>
                                      <m:rPr>
                                        <m:sty m:val="p"/>
                                      </m:rPr>
                                      <a:rPr lang="en-US" b="0" i="0" smtClean="0">
                                        <a:latin typeface="Cambria Math" panose="02040503050406030204" pitchFamily="18" charset="0"/>
                                      </a:rPr>
                                      <m:t>K</m:t>
                                    </m:r>
                                  </m:e>
                                  <m:sup>
                                    <m:r>
                                      <a:rPr lang="en-US" i="1">
                                        <a:latin typeface="Cambria Math" panose="02040503050406030204" pitchFamily="18" charset="0"/>
                                      </a:rPr>
                                      <m:t>−</m:t>
                                    </m:r>
                                    <m:r>
                                      <a:rPr lang="en-US" i="1">
                                        <a:latin typeface="Cambria Math" panose="02040503050406030204" pitchFamily="18" charset="0"/>
                                      </a:rPr>
                                      <m:t>1</m:t>
                                    </m:r>
                                  </m:sup>
                                </m:sSup>
                                <m:r>
                                  <m:rPr>
                                    <m:sty m:val="p"/>
                                  </m:rPr>
                                  <a:rPr lang="en-US" b="0" i="0" smtClean="0">
                                    <a:latin typeface="Cambria Math" panose="02040503050406030204" pitchFamily="18" charset="0"/>
                                  </a:rPr>
                                  <m:t>x</m:t>
                                </m:r>
                                <m:r>
                                  <a:rPr lang="en-US" b="0" i="1" smtClean="0">
                                    <a:latin typeface="Cambria Math" panose="02040503050406030204" pitchFamily="18" charset="0"/>
                                  </a:rPr>
                                  <m:t> </m:t>
                                </m:r>
                                <m:r>
                                  <a:rPr lang="en-US" b="0" i="1" smtClean="0">
                                    <a:latin typeface="Cambria Math" panose="02040503050406030204" pitchFamily="18" charset="0"/>
                                  </a:rPr>
                                  <m:t>298</m:t>
                                </m:r>
                                <m:r>
                                  <a:rPr lang="en-US" b="0" i="1" smtClean="0">
                                    <a:latin typeface="Cambria Math" panose="02040503050406030204" pitchFamily="18" charset="0"/>
                                  </a:rPr>
                                  <m:t> </m:t>
                                </m:r>
                                <m:r>
                                  <m:rPr>
                                    <m:sty m:val="p"/>
                                  </m:rPr>
                                  <a:rPr lang="en-US" b="0" i="0" smtClean="0">
                                    <a:latin typeface="Cambria Math" panose="02040503050406030204" pitchFamily="18" charset="0"/>
                                  </a:rPr>
                                  <m:t>K</m:t>
                                </m:r>
                              </m:num>
                              <m:den>
                                <m:r>
                                  <a:rPr lang="en-US" b="0" i="1" smtClean="0">
                                    <a:latin typeface="Cambria Math" panose="02040503050406030204" pitchFamily="18" charset="0"/>
                                  </a:rPr>
                                  <m:t> </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028</m:t>
                                </m:r>
                                <m:r>
                                  <a:rPr lang="en-US" b="0" i="1" smtClean="0">
                                    <a:latin typeface="Cambria Math" panose="02040503050406030204" pitchFamily="18" charset="0"/>
                                  </a:rPr>
                                  <m:t> </m:t>
                                </m:r>
                                <m:r>
                                  <m:rPr>
                                    <m:sty m:val="p"/>
                                  </m:rPr>
                                  <a:rPr lang="en-US" b="0" i="0" smtClean="0">
                                    <a:latin typeface="Cambria Math" panose="02040503050406030204" pitchFamily="18" charset="0"/>
                                  </a:rPr>
                                  <m:t>kg</m:t>
                                </m:r>
                                <m:sSup>
                                  <m:sSupPr>
                                    <m:ctrlPr>
                                      <a:rPr lang="en-US" i="1">
                                        <a:latin typeface="Cambria Math" panose="02040503050406030204" pitchFamily="18" charset="0"/>
                                      </a:rPr>
                                    </m:ctrlPr>
                                  </m:sSupPr>
                                  <m:e>
                                    <m:r>
                                      <a:rPr lang="en-US" b="0" i="1" smtClean="0">
                                        <a:latin typeface="Cambria Math" panose="02040503050406030204" pitchFamily="18" charset="0"/>
                                      </a:rPr>
                                      <m:t> </m:t>
                                    </m:r>
                                    <m:r>
                                      <m:rPr>
                                        <m:sty m:val="p"/>
                                      </m:rPr>
                                      <a:rPr lang="en-US" i="0">
                                        <a:latin typeface="Cambria Math" panose="02040503050406030204" pitchFamily="18" charset="0"/>
                                      </a:rPr>
                                      <m:t>mol</m:t>
                                    </m:r>
                                  </m:e>
                                  <m:sup>
                                    <m:r>
                                      <a:rPr lang="en-US" i="1">
                                        <a:latin typeface="Cambria Math" panose="02040503050406030204" pitchFamily="18" charset="0"/>
                                      </a:rPr>
                                      <m:t>−</m:t>
                                    </m:r>
                                    <m:r>
                                      <a:rPr lang="en-US" i="1">
                                        <a:latin typeface="Cambria Math" panose="02040503050406030204" pitchFamily="18" charset="0"/>
                                      </a:rPr>
                                      <m:t>1</m:t>
                                    </m:r>
                                  </m:sup>
                                </m:sSup>
                              </m:den>
                            </m:f>
                          </m:e>
                        </m:d>
                      </m:e>
                      <m:sup>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2</m:t>
                        </m:r>
                      </m:sup>
                    </m:sSup>
                  </m:oMath>
                </a14:m>
                <a:r>
                  <a:rPr lang="en-US" dirty="0">
                    <a:solidFill>
                      <a:schemeClr val="tx1"/>
                    </a:solidFill>
                  </a:rPr>
                  <a:t>= 420.7 ms</a:t>
                </a:r>
                <a:r>
                  <a:rPr lang="en-US" baseline="30000" dirty="0">
                    <a:solidFill>
                      <a:schemeClr val="tx1"/>
                    </a:solidFill>
                  </a:rPr>
                  <a:t>-1</a:t>
                </a:r>
              </a:p>
            </p:txBody>
          </p:sp>
        </mc:Choice>
        <mc:Fallback xmlns="">
          <p:sp>
            <p:nvSpPr>
              <p:cNvPr id="7" name="TextBox 6">
                <a:extLst>
                  <a:ext uri="{FF2B5EF4-FFF2-40B4-BE49-F238E27FC236}">
                    <a16:creationId xmlns:a16="http://schemas.microsoft.com/office/drawing/2014/main" id="{27C451CB-7E61-4195-A0DF-715D4C7DF6A4}"/>
                  </a:ext>
                </a:extLst>
              </p:cNvPr>
              <p:cNvSpPr txBox="1">
                <a:spLocks noRot="1" noChangeAspect="1" noMove="1" noResize="1" noEditPoints="1" noAdjustHandles="1" noChangeArrowheads="1" noChangeShapeType="1" noTextEdit="1"/>
              </p:cNvSpPr>
              <p:nvPr/>
            </p:nvSpPr>
            <p:spPr>
              <a:xfrm>
                <a:off x="327803" y="2462513"/>
                <a:ext cx="6254151" cy="532262"/>
              </a:xfrm>
              <a:prstGeom prst="rect">
                <a:avLst/>
              </a:prstGeom>
              <a:blipFill>
                <a:blip r:embed="rId4"/>
                <a:stretch>
                  <a:fillRect b="-5618"/>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2021EA2-3339-4DC7-AC47-81568819D0E1}"/>
                  </a:ext>
                </a:extLst>
              </p:cNvPr>
              <p:cNvSpPr txBox="1"/>
              <p:nvPr/>
            </p:nvSpPr>
            <p:spPr>
              <a:xfrm>
                <a:off x="327803" y="3162869"/>
                <a:ext cx="6254151" cy="287323"/>
              </a:xfrm>
              <a:prstGeom prst="rect">
                <a:avLst/>
              </a:prstGeom>
              <a:noFill/>
              <a:ln>
                <a:solidFill>
                  <a:schemeClr val="bg1"/>
                </a:solidFill>
              </a:ln>
            </p:spPr>
            <p:txBody>
              <a:bodyPr wrap="square" lIns="0" tIns="0" rIns="0" bIns="0" rtlCol="0">
                <a:spAutoFit/>
              </a:bodyPr>
              <a:lstStyle/>
              <a:p>
                <a14:m>
                  <m:oMath xmlns:m="http://schemas.openxmlformats.org/officeDocument/2006/math">
                    <m:r>
                      <a:rPr lang="en-US" i="1" smtClean="0">
                        <a:latin typeface="Cambria Math" panose="02040503050406030204" pitchFamily="18" charset="0"/>
                      </a:rPr>
                      <m:t>𝑣</m:t>
                    </m:r>
                    <m:r>
                      <m:rPr>
                        <m:sty m:val="p"/>
                      </m:rPr>
                      <a:rPr lang="en-US" b="0" i="0" baseline="-25000" smtClean="0">
                        <a:latin typeface="Cambria Math" panose="02040503050406030204" pitchFamily="18" charset="0"/>
                      </a:rPr>
                      <m:t>rel</m:t>
                    </m:r>
                    <m:r>
                      <a:rPr lang="en-US" i="1">
                        <a:solidFill>
                          <a:schemeClr val="tx1"/>
                        </a:solidFill>
                        <a:latin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2</m:t>
                            </m:r>
                          </m:e>
                        </m:d>
                      </m:e>
                      <m:sup>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𝑣</m:t>
                    </m:r>
                    <m:r>
                      <m:rPr>
                        <m:sty m:val="p"/>
                      </m:rPr>
                      <a:rPr lang="en-US" b="0" i="0" baseline="-25000" smtClean="0">
                        <a:latin typeface="Cambria Math" panose="02040503050406030204" pitchFamily="18" charset="0"/>
                        <a:ea typeface="Cambria Math" panose="02040503050406030204" pitchFamily="18" charset="0"/>
                      </a:rPr>
                      <m:t>mean</m:t>
                    </m:r>
                  </m:oMath>
                </a14:m>
                <a:r>
                  <a:rPr lang="en-US" dirty="0">
                    <a:solidFill>
                      <a:schemeClr val="tx1"/>
                    </a:solidFill>
                  </a:rPr>
                  <a:t>=</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2</m:t>
                            </m:r>
                          </m:e>
                        </m:d>
                      </m:e>
                      <m:sup>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x</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475</m:t>
                    </m:r>
                  </m:oMath>
                </a14:m>
                <a:r>
                  <a:rPr lang="en-US" dirty="0">
                    <a:solidFill>
                      <a:schemeClr val="tx1"/>
                    </a:solidFill>
                  </a:rPr>
                  <a:t>= 671.8 ms</a:t>
                </a:r>
                <a:r>
                  <a:rPr lang="en-US" baseline="30000" dirty="0">
                    <a:solidFill>
                      <a:schemeClr val="tx1"/>
                    </a:solidFill>
                  </a:rPr>
                  <a:t>-1</a:t>
                </a:r>
              </a:p>
            </p:txBody>
          </p:sp>
        </mc:Choice>
        <mc:Fallback xmlns="">
          <p:sp>
            <p:nvSpPr>
              <p:cNvPr id="8" name="TextBox 7">
                <a:extLst>
                  <a:ext uri="{FF2B5EF4-FFF2-40B4-BE49-F238E27FC236}">
                    <a16:creationId xmlns:a16="http://schemas.microsoft.com/office/drawing/2014/main" id="{72021EA2-3339-4DC7-AC47-81568819D0E1}"/>
                  </a:ext>
                </a:extLst>
              </p:cNvPr>
              <p:cNvSpPr txBox="1">
                <a:spLocks noRot="1" noChangeAspect="1" noMove="1" noResize="1" noEditPoints="1" noAdjustHandles="1" noChangeArrowheads="1" noChangeShapeType="1" noTextEdit="1"/>
              </p:cNvSpPr>
              <p:nvPr/>
            </p:nvSpPr>
            <p:spPr>
              <a:xfrm>
                <a:off x="327803" y="3162869"/>
                <a:ext cx="6254151" cy="287323"/>
              </a:xfrm>
              <a:prstGeom prst="rect">
                <a:avLst/>
              </a:prstGeom>
              <a:blipFill>
                <a:blip r:embed="rId5"/>
                <a:stretch>
                  <a:fillRect l="-875" t="-22449" b="-42857"/>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254371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Maxwell distribution of speeds</a:t>
            </a:r>
            <a:endParaRPr lang="en-US" dirty="0"/>
          </a:p>
        </p:txBody>
      </p:sp>
      <p:pic>
        <p:nvPicPr>
          <p:cNvPr id="4" name="Content Placeholder 3"/>
          <p:cNvPicPr>
            <a:picLocks noGrp="1" noChangeAspect="1"/>
          </p:cNvPicPr>
          <p:nvPr>
            <p:ph idx="1"/>
          </p:nvPr>
        </p:nvPicPr>
        <p:blipFill>
          <a:blip r:embed="rId2"/>
          <a:stretch>
            <a:fillRect/>
          </a:stretch>
        </p:blipFill>
        <p:spPr>
          <a:xfrm>
            <a:off x="259723" y="2895775"/>
            <a:ext cx="4534468" cy="902454"/>
          </a:xfrm>
          <a:prstGeom prst="rect">
            <a:avLst/>
          </a:prstGeom>
        </p:spPr>
      </p:pic>
      <p:pic>
        <p:nvPicPr>
          <p:cNvPr id="5" name="Picture 4"/>
          <p:cNvPicPr>
            <a:picLocks noChangeAspect="1"/>
          </p:cNvPicPr>
          <p:nvPr/>
        </p:nvPicPr>
        <p:blipFill>
          <a:blip r:embed="rId3"/>
          <a:stretch>
            <a:fillRect/>
          </a:stretch>
        </p:blipFill>
        <p:spPr>
          <a:xfrm>
            <a:off x="4956561" y="1282196"/>
            <a:ext cx="4230168" cy="4856976"/>
          </a:xfrm>
          <a:prstGeom prst="rect">
            <a:avLst/>
          </a:prstGeom>
        </p:spPr>
      </p:pic>
    </p:spTree>
    <p:extLst>
      <p:ext uri="{BB962C8B-B14F-4D97-AF65-F5344CB8AC3E}">
        <p14:creationId xmlns:p14="http://schemas.microsoft.com/office/powerpoint/2010/main" val="948822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Maxwell distribution of speeds</a:t>
            </a:r>
            <a:endParaRPr lang="en-US" dirty="0"/>
          </a:p>
        </p:txBody>
      </p:sp>
      <p:pic>
        <p:nvPicPr>
          <p:cNvPr id="4" name="Content Placeholder 3"/>
          <p:cNvPicPr>
            <a:picLocks noGrp="1" noChangeAspect="1"/>
          </p:cNvPicPr>
          <p:nvPr>
            <p:ph idx="1"/>
          </p:nvPr>
        </p:nvPicPr>
        <p:blipFill>
          <a:blip r:embed="rId2"/>
          <a:stretch>
            <a:fillRect/>
          </a:stretch>
        </p:blipFill>
        <p:spPr>
          <a:xfrm>
            <a:off x="1134905" y="2871236"/>
            <a:ext cx="4162025" cy="1066450"/>
          </a:xfrm>
          <a:prstGeom prst="rect">
            <a:avLst/>
          </a:prstGeom>
        </p:spPr>
      </p:pic>
      <p:pic>
        <p:nvPicPr>
          <p:cNvPr id="6" name="Picture 5">
            <a:extLst>
              <a:ext uri="{FF2B5EF4-FFF2-40B4-BE49-F238E27FC236}">
                <a16:creationId xmlns:a16="http://schemas.microsoft.com/office/drawing/2014/main" id="{F3D1D381-1418-6CD6-3130-A4F0A5FB136A}"/>
              </a:ext>
            </a:extLst>
          </p:cNvPr>
          <p:cNvPicPr>
            <a:picLocks noChangeAspect="1"/>
          </p:cNvPicPr>
          <p:nvPr/>
        </p:nvPicPr>
        <p:blipFill>
          <a:blip r:embed="rId3"/>
          <a:stretch>
            <a:fillRect/>
          </a:stretch>
        </p:blipFill>
        <p:spPr>
          <a:xfrm>
            <a:off x="5408770" y="1120745"/>
            <a:ext cx="5648325" cy="4838700"/>
          </a:xfrm>
          <a:prstGeom prst="rect">
            <a:avLst/>
          </a:prstGeom>
        </p:spPr>
      </p:pic>
      <p:sp>
        <p:nvSpPr>
          <p:cNvPr id="3" name="TextBox 2">
            <a:extLst>
              <a:ext uri="{FF2B5EF4-FFF2-40B4-BE49-F238E27FC236}">
                <a16:creationId xmlns:a16="http://schemas.microsoft.com/office/drawing/2014/main" id="{F8A7659C-2966-9181-79BD-B771F3571D94}"/>
              </a:ext>
            </a:extLst>
          </p:cNvPr>
          <p:cNvSpPr txBox="1"/>
          <p:nvPr/>
        </p:nvSpPr>
        <p:spPr>
          <a:xfrm>
            <a:off x="1239140" y="4414037"/>
            <a:ext cx="4169630" cy="461665"/>
          </a:xfrm>
          <a:prstGeom prst="rect">
            <a:avLst/>
          </a:prstGeom>
          <a:noFill/>
        </p:spPr>
        <p:txBody>
          <a:bodyPr wrap="square" rtlCol="0">
            <a:spAutoFit/>
          </a:bodyPr>
          <a:lstStyle/>
          <a:p>
            <a:r>
              <a:rPr lang="en-US" sz="2400" dirty="0"/>
              <a:t>v</a:t>
            </a:r>
            <a:r>
              <a:rPr lang="en-US" sz="2400" baseline="-25000" dirty="0"/>
              <a:t>1  </a:t>
            </a:r>
            <a:r>
              <a:rPr lang="en-US" sz="2400" dirty="0"/>
              <a:t>= 200 m s</a:t>
            </a:r>
            <a:r>
              <a:rPr lang="en-US" sz="2400" baseline="30000" dirty="0"/>
              <a:t>-1</a:t>
            </a:r>
            <a:r>
              <a:rPr lang="en-US" sz="2400" dirty="0"/>
              <a:t> ; v</a:t>
            </a:r>
            <a:r>
              <a:rPr lang="en-US" sz="2400" baseline="-25000" dirty="0"/>
              <a:t>2 </a:t>
            </a:r>
            <a:r>
              <a:rPr lang="en-US" sz="2400" dirty="0"/>
              <a:t>= 400 m s</a:t>
            </a:r>
            <a:r>
              <a:rPr lang="en-US" sz="2400" baseline="30000" dirty="0"/>
              <a:t>-1</a:t>
            </a:r>
            <a:endParaRPr lang="en-US" sz="2400" dirty="0"/>
          </a:p>
        </p:txBody>
      </p:sp>
    </p:spTree>
    <p:extLst>
      <p:ext uri="{BB962C8B-B14F-4D97-AF65-F5344CB8AC3E}">
        <p14:creationId xmlns:p14="http://schemas.microsoft.com/office/powerpoint/2010/main" val="944923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Maxwell distribution of speeds</a:t>
            </a:r>
            <a:endParaRPr lang="en-US" dirty="0"/>
          </a:p>
        </p:txBody>
      </p:sp>
      <p:pic>
        <p:nvPicPr>
          <p:cNvPr id="8" name="Content Placeholder 7">
            <a:extLst>
              <a:ext uri="{FF2B5EF4-FFF2-40B4-BE49-F238E27FC236}">
                <a16:creationId xmlns:a16="http://schemas.microsoft.com/office/drawing/2014/main" id="{23BE1D74-2CFB-427B-D74E-4286F69F6EFD}"/>
              </a:ext>
            </a:extLst>
          </p:cNvPr>
          <p:cNvPicPr>
            <a:picLocks noGrp="1" noChangeAspect="1"/>
          </p:cNvPicPr>
          <p:nvPr>
            <p:ph idx="1"/>
          </p:nvPr>
        </p:nvPicPr>
        <p:blipFill>
          <a:blip r:embed="rId2"/>
          <a:stretch>
            <a:fillRect/>
          </a:stretch>
        </p:blipFill>
        <p:spPr>
          <a:xfrm>
            <a:off x="5996883" y="1417638"/>
            <a:ext cx="5184120" cy="4525963"/>
          </a:xfrm>
          <a:prstGeom prst="rect">
            <a:avLst/>
          </a:prstGeom>
        </p:spPr>
      </p:pic>
      <p:sp>
        <p:nvSpPr>
          <p:cNvPr id="3" name="TextBox 2">
            <a:extLst>
              <a:ext uri="{FF2B5EF4-FFF2-40B4-BE49-F238E27FC236}">
                <a16:creationId xmlns:a16="http://schemas.microsoft.com/office/drawing/2014/main" id="{9F63D730-2574-C6F7-6296-B7978204A4F1}"/>
              </a:ext>
            </a:extLst>
          </p:cNvPr>
          <p:cNvSpPr txBox="1"/>
          <p:nvPr/>
        </p:nvSpPr>
        <p:spPr>
          <a:xfrm>
            <a:off x="833183" y="1824661"/>
            <a:ext cx="4169630" cy="461665"/>
          </a:xfrm>
          <a:prstGeom prst="rect">
            <a:avLst/>
          </a:prstGeom>
          <a:noFill/>
        </p:spPr>
        <p:txBody>
          <a:bodyPr wrap="square" rtlCol="0">
            <a:spAutoFit/>
          </a:bodyPr>
          <a:lstStyle/>
          <a:p>
            <a:r>
              <a:rPr lang="en-US" sz="2400" dirty="0"/>
              <a:t>v</a:t>
            </a:r>
            <a:r>
              <a:rPr lang="en-US" sz="2400" baseline="-25000" dirty="0"/>
              <a:t>1  </a:t>
            </a:r>
            <a:r>
              <a:rPr lang="en-US" sz="2400" dirty="0"/>
              <a:t>= 200 m s</a:t>
            </a:r>
            <a:r>
              <a:rPr lang="en-US" sz="2400" baseline="30000" dirty="0"/>
              <a:t>-1</a:t>
            </a:r>
            <a:r>
              <a:rPr lang="en-US" sz="2400" dirty="0"/>
              <a:t> ; v</a:t>
            </a:r>
            <a:r>
              <a:rPr lang="en-US" sz="2400" baseline="-25000" dirty="0"/>
              <a:t>2 </a:t>
            </a:r>
            <a:r>
              <a:rPr lang="en-US" sz="2400" dirty="0"/>
              <a:t>= 400 m s</a:t>
            </a:r>
            <a:r>
              <a:rPr lang="en-US" sz="2400" baseline="30000" dirty="0"/>
              <a:t>-1</a:t>
            </a:r>
            <a:endParaRPr lang="en-US" sz="2400" dirty="0"/>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CB14547E-1B24-4180-7193-3023E5DE5F42}"/>
                  </a:ext>
                </a:extLst>
              </p:cNvPr>
              <p:cNvSpPr/>
              <p:nvPr/>
            </p:nvSpPr>
            <p:spPr>
              <a:xfrm>
                <a:off x="321628" y="2361881"/>
                <a:ext cx="5127558" cy="9227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trlPr>
                            <a:rPr lang="en-US" sz="2400" i="1" smtClean="0">
                              <a:latin typeface="Cambria Math" panose="02040503050406030204" pitchFamily="18" charset="0"/>
                            </a:rPr>
                          </m:ctrlPr>
                        </m:naryPr>
                        <m:sub>
                          <m:r>
                            <a:rPr lang="en-US" sz="2400" b="0" i="1" smtClean="0">
                              <a:latin typeface="Cambria Math" panose="02040503050406030204" pitchFamily="18" charset="0"/>
                            </a:rPr>
                            <m:t>2</m:t>
                          </m:r>
                          <m:r>
                            <a:rPr lang="en-US" sz="2400" b="0" i="1" smtClean="0">
                              <a:latin typeface="Cambria Math" panose="02040503050406030204" pitchFamily="18" charset="0"/>
                            </a:rPr>
                            <m:t>00</m:t>
                          </m:r>
                        </m:sub>
                        <m:sup>
                          <m:r>
                            <a:rPr lang="en-US" sz="2400" b="0" i="1" smtClean="0">
                              <a:latin typeface="Cambria Math" panose="02040503050406030204" pitchFamily="18" charset="0"/>
                            </a:rPr>
                            <m:t>4</m:t>
                          </m:r>
                          <m:r>
                            <a:rPr lang="en-US" sz="2400" b="0" i="1" smtClean="0">
                              <a:latin typeface="Cambria Math" panose="02040503050406030204" pitchFamily="18" charset="0"/>
                            </a:rPr>
                            <m:t>00</m:t>
                          </m:r>
                        </m:sup>
                        <m:e>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𝑣</m:t>
                              </m:r>
                            </m:e>
                          </m:d>
                          <m:r>
                            <a:rPr lang="en-US" sz="2400" i="1">
                              <a:latin typeface="Cambria Math" panose="02040503050406030204" pitchFamily="18" charset="0"/>
                            </a:rPr>
                            <m:t>𝑑𝑣</m:t>
                          </m:r>
                          <m:r>
                            <a:rPr lang="en-US" sz="2400" i="1">
                              <a:latin typeface="Cambria Math" panose="02040503050406030204" pitchFamily="18" charset="0"/>
                            </a:rPr>
                            <m:t>=</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0" i="1" smtClean="0">
                                  <a:latin typeface="Cambria Math" panose="02040503050406030204" pitchFamily="18" charset="0"/>
                                </a:rPr>
                                <m:t>4</m:t>
                              </m:r>
                              <m:r>
                                <a:rPr lang="en-US" sz="2400" i="1">
                                  <a:latin typeface="Cambria Math" panose="02040503050406030204" pitchFamily="18" charset="0"/>
                                </a:rPr>
                                <m:t>00</m:t>
                              </m:r>
                            </m:e>
                          </m:d>
                          <m:r>
                            <a:rPr lang="en-US" sz="2400" i="1">
                              <a:latin typeface="Cambria Math" panose="02040503050406030204" pitchFamily="18" charset="0"/>
                            </a:rPr>
                            <m:t>∗(</m:t>
                          </m:r>
                          <m:r>
                            <a:rPr lang="en-US" sz="2400" i="1">
                              <a:latin typeface="Cambria Math" panose="02040503050406030204" pitchFamily="18" charset="0"/>
                            </a:rPr>
                            <m:t>600</m:t>
                          </m:r>
                          <m:r>
                            <a:rPr lang="en-US" sz="2400" i="1">
                              <a:latin typeface="Cambria Math" panose="02040503050406030204" pitchFamily="18" charset="0"/>
                            </a:rPr>
                            <m:t>−</m:t>
                          </m:r>
                          <m:r>
                            <a:rPr lang="en-US" sz="2400" i="1">
                              <a:latin typeface="Cambria Math" panose="02040503050406030204" pitchFamily="18" charset="0"/>
                            </a:rPr>
                            <m:t>400</m:t>
                          </m:r>
                          <m:r>
                            <a:rPr lang="en-US" sz="2400" i="1">
                              <a:latin typeface="Cambria Math" panose="02040503050406030204" pitchFamily="18" charset="0"/>
                            </a:rPr>
                            <m:t>)</m:t>
                          </m:r>
                        </m:e>
                      </m:nary>
                    </m:oMath>
                  </m:oMathPara>
                </a14:m>
                <a:endParaRPr lang="en-US" sz="2400" dirty="0"/>
              </a:p>
            </p:txBody>
          </p:sp>
        </mc:Choice>
        <mc:Fallback>
          <p:sp>
            <p:nvSpPr>
              <p:cNvPr id="4" name="Rectangle 3">
                <a:extLst>
                  <a:ext uri="{FF2B5EF4-FFF2-40B4-BE49-F238E27FC236}">
                    <a16:creationId xmlns:a16="http://schemas.microsoft.com/office/drawing/2014/main" id="{CB14547E-1B24-4180-7193-3023E5DE5F42}"/>
                  </a:ext>
                </a:extLst>
              </p:cNvPr>
              <p:cNvSpPr>
                <a:spLocks noRot="1" noChangeAspect="1" noMove="1" noResize="1" noEditPoints="1" noAdjustHandles="1" noChangeArrowheads="1" noChangeShapeType="1" noTextEdit="1"/>
              </p:cNvSpPr>
              <p:nvPr/>
            </p:nvSpPr>
            <p:spPr>
              <a:xfrm>
                <a:off x="321628" y="2361881"/>
                <a:ext cx="5127558" cy="92275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27918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D3A2C-BA60-7769-A85D-5ED8F167A6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7A5931-994A-D296-B8D3-64934C20BCF8}"/>
              </a:ext>
            </a:extLst>
          </p:cNvPr>
          <p:cNvSpPr>
            <a:spLocks noGrp="1"/>
          </p:cNvSpPr>
          <p:nvPr>
            <p:ph type="title"/>
          </p:nvPr>
        </p:nvSpPr>
        <p:spPr/>
        <p:txBody>
          <a:bodyPr/>
          <a:lstStyle/>
          <a:p>
            <a:r>
              <a:rPr lang="en-US" b="1" dirty="0"/>
              <a:t>Maxwell distribution of speeds</a:t>
            </a:r>
            <a:endParaRPr lang="en-US" dirty="0"/>
          </a:p>
        </p:txBody>
      </p:sp>
      <p:pic>
        <p:nvPicPr>
          <p:cNvPr id="6" name="Content Placeholder 5">
            <a:extLst>
              <a:ext uri="{FF2B5EF4-FFF2-40B4-BE49-F238E27FC236}">
                <a16:creationId xmlns:a16="http://schemas.microsoft.com/office/drawing/2014/main" id="{F0251EC7-40BD-FD29-CD7C-0AFAA7A03619}"/>
              </a:ext>
            </a:extLst>
          </p:cNvPr>
          <p:cNvPicPr>
            <a:picLocks noGrp="1" noChangeAspect="1"/>
          </p:cNvPicPr>
          <p:nvPr>
            <p:ph idx="1"/>
          </p:nvPr>
        </p:nvPicPr>
        <p:blipFill>
          <a:blip r:embed="rId2"/>
          <a:stretch>
            <a:fillRect/>
          </a:stretch>
        </p:blipFill>
        <p:spPr>
          <a:xfrm>
            <a:off x="4858050" y="1571324"/>
            <a:ext cx="5209475" cy="4525963"/>
          </a:xfrm>
          <a:prstGeom prst="rect">
            <a:avLst/>
          </a:prstGeom>
        </p:spPr>
      </p:pic>
      <p:sp>
        <p:nvSpPr>
          <p:cNvPr id="3" name="TextBox 2">
            <a:extLst>
              <a:ext uri="{FF2B5EF4-FFF2-40B4-BE49-F238E27FC236}">
                <a16:creationId xmlns:a16="http://schemas.microsoft.com/office/drawing/2014/main" id="{7836800A-4C68-BFA7-1750-66C09F9A0641}"/>
              </a:ext>
            </a:extLst>
          </p:cNvPr>
          <p:cNvSpPr txBox="1"/>
          <p:nvPr/>
        </p:nvSpPr>
        <p:spPr>
          <a:xfrm>
            <a:off x="589659" y="2055398"/>
            <a:ext cx="4169630" cy="461665"/>
          </a:xfrm>
          <a:prstGeom prst="rect">
            <a:avLst/>
          </a:prstGeom>
          <a:noFill/>
        </p:spPr>
        <p:txBody>
          <a:bodyPr wrap="square" rtlCol="0">
            <a:spAutoFit/>
          </a:bodyPr>
          <a:lstStyle/>
          <a:p>
            <a:r>
              <a:rPr lang="en-US" sz="2400" dirty="0"/>
              <a:t>v</a:t>
            </a:r>
            <a:r>
              <a:rPr lang="en-US" sz="2400" baseline="-25000" dirty="0"/>
              <a:t>1  </a:t>
            </a:r>
            <a:r>
              <a:rPr lang="en-US" sz="2400" dirty="0"/>
              <a:t>= 200 m s</a:t>
            </a:r>
            <a:r>
              <a:rPr lang="en-US" sz="2400" baseline="30000" dirty="0"/>
              <a:t>-1</a:t>
            </a:r>
            <a:r>
              <a:rPr lang="en-US" sz="2400" dirty="0"/>
              <a:t> ; v</a:t>
            </a:r>
            <a:r>
              <a:rPr lang="en-US" sz="2400" baseline="-25000" dirty="0"/>
              <a:t>2 </a:t>
            </a:r>
            <a:r>
              <a:rPr lang="en-US" sz="2400" dirty="0"/>
              <a:t>= 400 m s</a:t>
            </a:r>
            <a:r>
              <a:rPr lang="en-US" sz="2400" baseline="30000" dirty="0"/>
              <a:t>-1</a:t>
            </a:r>
            <a:endParaRPr lang="en-US" sz="2400" dirty="0"/>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D5FFFFC4-50B3-B804-6941-72F07C0ED4A6}"/>
                  </a:ext>
                </a:extLst>
              </p:cNvPr>
              <p:cNvSpPr/>
              <p:nvPr/>
            </p:nvSpPr>
            <p:spPr>
              <a:xfrm>
                <a:off x="0" y="3091090"/>
                <a:ext cx="4589092" cy="7843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trlPr>
                            <a:rPr lang="en-US" sz="2000" i="1" smtClean="0">
                              <a:latin typeface="Cambria Math" panose="02040503050406030204" pitchFamily="18" charset="0"/>
                            </a:rPr>
                          </m:ctrlPr>
                        </m:naryPr>
                        <m:sub>
                          <m:r>
                            <a:rPr lang="en-US" sz="2000" b="0" i="1" smtClean="0">
                              <a:latin typeface="Cambria Math" panose="02040503050406030204" pitchFamily="18" charset="0"/>
                            </a:rPr>
                            <m:t>2</m:t>
                          </m:r>
                          <m:r>
                            <a:rPr lang="en-US" sz="2000" b="0" i="1" smtClean="0">
                              <a:latin typeface="Cambria Math" panose="02040503050406030204" pitchFamily="18" charset="0"/>
                            </a:rPr>
                            <m:t>00</m:t>
                          </m:r>
                        </m:sub>
                        <m:sup>
                          <m:r>
                            <a:rPr lang="en-US" sz="2000" b="0" i="1" smtClean="0">
                              <a:latin typeface="Cambria Math" panose="02040503050406030204" pitchFamily="18" charset="0"/>
                            </a:rPr>
                            <m:t>4</m:t>
                          </m:r>
                          <m:r>
                            <a:rPr lang="en-US" sz="2000" b="0" i="1" smtClean="0">
                              <a:latin typeface="Cambria Math" panose="02040503050406030204" pitchFamily="18" charset="0"/>
                            </a:rPr>
                            <m:t>00</m:t>
                          </m:r>
                        </m:sup>
                        <m:e>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𝑣</m:t>
                              </m:r>
                            </m:e>
                          </m:d>
                          <m:r>
                            <a:rPr lang="en-US" sz="2000" i="1">
                              <a:latin typeface="Cambria Math" panose="02040503050406030204" pitchFamily="18" charset="0"/>
                            </a:rPr>
                            <m:t>𝑑𝑣</m:t>
                          </m:r>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0" i="1" smtClean="0">
                                  <a:latin typeface="Cambria Math" panose="02040503050406030204" pitchFamily="18" charset="0"/>
                                </a:rPr>
                                <m:t>2</m:t>
                              </m:r>
                              <m:r>
                                <a:rPr lang="en-US" sz="2000" i="1">
                                  <a:latin typeface="Cambria Math" panose="02040503050406030204" pitchFamily="18" charset="0"/>
                                </a:rPr>
                                <m:t>00</m:t>
                              </m:r>
                            </m:e>
                          </m:d>
                          <m:r>
                            <a:rPr lang="en-US" sz="2000" i="1">
                              <a:latin typeface="Cambria Math" panose="02040503050406030204" pitchFamily="18" charset="0"/>
                            </a:rPr>
                            <m:t>∗(</m:t>
                          </m:r>
                          <m:r>
                            <a:rPr lang="en-US" sz="2000" i="1">
                              <a:latin typeface="Cambria Math" panose="02040503050406030204" pitchFamily="18" charset="0"/>
                            </a:rPr>
                            <m:t>600</m:t>
                          </m:r>
                          <m:r>
                            <a:rPr lang="en-US" sz="2000" i="1">
                              <a:latin typeface="Cambria Math" panose="02040503050406030204" pitchFamily="18" charset="0"/>
                            </a:rPr>
                            <m:t>−</m:t>
                          </m:r>
                          <m:r>
                            <a:rPr lang="en-US" sz="2000" i="1">
                              <a:latin typeface="Cambria Math" panose="02040503050406030204" pitchFamily="18" charset="0"/>
                            </a:rPr>
                            <m:t>400</m:t>
                          </m:r>
                          <m:r>
                            <a:rPr lang="en-US" sz="2000" i="1">
                              <a:latin typeface="Cambria Math" panose="02040503050406030204" pitchFamily="18" charset="0"/>
                            </a:rPr>
                            <m:t>)</m:t>
                          </m:r>
                        </m:e>
                      </m:nary>
                    </m:oMath>
                  </m:oMathPara>
                </a14:m>
                <a:endParaRPr lang="en-US" sz="2000" dirty="0"/>
              </a:p>
            </p:txBody>
          </p:sp>
        </mc:Choice>
        <mc:Fallback>
          <p:sp>
            <p:nvSpPr>
              <p:cNvPr id="4" name="Rectangle 3">
                <a:extLst>
                  <a:ext uri="{FF2B5EF4-FFF2-40B4-BE49-F238E27FC236}">
                    <a16:creationId xmlns:a16="http://schemas.microsoft.com/office/drawing/2014/main" id="{D5FFFFC4-50B3-B804-6941-72F07C0ED4A6}"/>
                  </a:ext>
                </a:extLst>
              </p:cNvPr>
              <p:cNvSpPr>
                <a:spLocks noRot="1" noChangeAspect="1" noMove="1" noResize="1" noEditPoints="1" noAdjustHandles="1" noChangeArrowheads="1" noChangeShapeType="1" noTextEdit="1"/>
              </p:cNvSpPr>
              <p:nvPr/>
            </p:nvSpPr>
            <p:spPr>
              <a:xfrm>
                <a:off x="0" y="3091090"/>
                <a:ext cx="4589092" cy="78438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88251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1A77918-988D-4300-8E83-15F346444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955"/>
          <a:stretch/>
        </p:blipFill>
        <p:spPr bwMode="auto">
          <a:xfrm>
            <a:off x="896039" y="1339251"/>
            <a:ext cx="8359775"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a:extLst>
              <a:ext uri="{FF2B5EF4-FFF2-40B4-BE49-F238E27FC236}">
                <a16:creationId xmlns:a16="http://schemas.microsoft.com/office/drawing/2014/main" id="{954C604B-0C06-4D46-B0EF-7FF4771D5B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75" b="91734"/>
          <a:stretch/>
        </p:blipFill>
        <p:spPr bwMode="auto">
          <a:xfrm>
            <a:off x="1576282" y="783566"/>
            <a:ext cx="6999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93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Maxwell distribution of speeds</a:t>
            </a:r>
            <a:endParaRPr lang="en-US" dirty="0"/>
          </a:p>
        </p:txBody>
      </p:sp>
      <mc:AlternateContent xmlns:mc="http://schemas.openxmlformats.org/markup-compatibility/2006">
        <mc:Choice xmlns:a14="http://schemas.microsoft.com/office/drawing/2010/main" Requires="a14">
          <p:sp>
            <p:nvSpPr>
              <p:cNvPr id="9" name="Rectangle 8"/>
              <p:cNvSpPr/>
              <p:nvPr/>
            </p:nvSpPr>
            <p:spPr>
              <a:xfrm>
                <a:off x="321628" y="2361881"/>
                <a:ext cx="5127558" cy="9227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trlPr>
                            <a:rPr lang="en-US" sz="2400" i="1" smtClean="0">
                              <a:latin typeface="Cambria Math" panose="02040503050406030204" pitchFamily="18" charset="0"/>
                            </a:rPr>
                          </m:ctrlPr>
                        </m:naryPr>
                        <m:sub>
                          <m:r>
                            <a:rPr lang="en-US" sz="2400" b="0" i="1" smtClean="0">
                              <a:latin typeface="Cambria Math" panose="02040503050406030204" pitchFamily="18" charset="0"/>
                            </a:rPr>
                            <m:t>2</m:t>
                          </m:r>
                          <m:r>
                            <a:rPr lang="en-US" sz="2400" b="0" i="1" smtClean="0">
                              <a:latin typeface="Cambria Math" panose="02040503050406030204" pitchFamily="18" charset="0"/>
                            </a:rPr>
                            <m:t>00</m:t>
                          </m:r>
                        </m:sub>
                        <m:sup>
                          <m:r>
                            <a:rPr lang="en-US" sz="2400" b="0" i="1" smtClean="0">
                              <a:latin typeface="Cambria Math" panose="02040503050406030204" pitchFamily="18" charset="0"/>
                            </a:rPr>
                            <m:t>4</m:t>
                          </m:r>
                          <m:r>
                            <a:rPr lang="en-US" sz="2400" b="0" i="1" smtClean="0">
                              <a:latin typeface="Cambria Math" panose="02040503050406030204" pitchFamily="18" charset="0"/>
                            </a:rPr>
                            <m:t>00</m:t>
                          </m:r>
                        </m:sup>
                        <m:e>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𝑣</m:t>
                              </m:r>
                            </m:e>
                          </m:d>
                          <m:r>
                            <a:rPr lang="en-US" sz="2400" i="1">
                              <a:latin typeface="Cambria Math" panose="02040503050406030204" pitchFamily="18" charset="0"/>
                            </a:rPr>
                            <m:t>𝑑𝑣</m:t>
                          </m:r>
                          <m:r>
                            <a:rPr lang="en-US" sz="2400" i="1">
                              <a:latin typeface="Cambria Math" panose="02040503050406030204" pitchFamily="18" charset="0"/>
                            </a:rPr>
                            <m:t>=</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0" i="1" smtClean="0">
                                  <a:latin typeface="Cambria Math" panose="02040503050406030204" pitchFamily="18" charset="0"/>
                                </a:rPr>
                                <m:t>3</m:t>
                              </m:r>
                              <m:r>
                                <a:rPr lang="en-US" sz="2400" i="1">
                                  <a:latin typeface="Cambria Math" panose="02040503050406030204" pitchFamily="18" charset="0"/>
                                </a:rPr>
                                <m:t>00</m:t>
                              </m:r>
                            </m:e>
                          </m:d>
                          <m:r>
                            <a:rPr lang="en-US" sz="2400" i="1">
                              <a:latin typeface="Cambria Math" panose="02040503050406030204" pitchFamily="18" charset="0"/>
                            </a:rPr>
                            <m:t>∗(</m:t>
                          </m:r>
                          <m:r>
                            <a:rPr lang="en-US" sz="2400" i="1">
                              <a:latin typeface="Cambria Math" panose="02040503050406030204" pitchFamily="18" charset="0"/>
                            </a:rPr>
                            <m:t>600</m:t>
                          </m:r>
                          <m:r>
                            <a:rPr lang="en-US" sz="2400" i="1">
                              <a:latin typeface="Cambria Math" panose="02040503050406030204" pitchFamily="18" charset="0"/>
                            </a:rPr>
                            <m:t>−</m:t>
                          </m:r>
                          <m:r>
                            <a:rPr lang="en-US" sz="2400" i="1">
                              <a:latin typeface="Cambria Math" panose="02040503050406030204" pitchFamily="18" charset="0"/>
                            </a:rPr>
                            <m:t>400</m:t>
                          </m:r>
                          <m:r>
                            <a:rPr lang="en-US" sz="2400" i="1">
                              <a:latin typeface="Cambria Math" panose="02040503050406030204" pitchFamily="18" charset="0"/>
                            </a:rPr>
                            <m:t>)</m:t>
                          </m:r>
                        </m:e>
                      </m:nary>
                    </m:oMath>
                  </m:oMathPara>
                </a14:m>
                <a:endParaRPr lang="en-US" sz="2400" dirty="0"/>
              </a:p>
            </p:txBody>
          </p:sp>
        </mc:Choice>
        <mc:Fallback>
          <p:sp>
            <p:nvSpPr>
              <p:cNvPr id="9" name="Rectangle 8"/>
              <p:cNvSpPr>
                <a:spLocks noRot="1" noChangeAspect="1" noMove="1" noResize="1" noEditPoints="1" noAdjustHandles="1" noChangeArrowheads="1" noChangeShapeType="1" noTextEdit="1"/>
              </p:cNvSpPr>
              <p:nvPr/>
            </p:nvSpPr>
            <p:spPr>
              <a:xfrm>
                <a:off x="321628" y="2361881"/>
                <a:ext cx="5127558" cy="92275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731520" y="3864350"/>
                <a:ext cx="425039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r>
                        <a:rPr lang="en-US" sz="2400" i="1" smtClean="0">
                          <a:latin typeface="Cambria Math" panose="02040503050406030204" pitchFamily="18" charset="0"/>
                        </a:rPr>
                        <m:t>0</m:t>
                      </m:r>
                      <m:r>
                        <a:rPr lang="en-US" sz="2400" i="1" smtClean="0">
                          <a:latin typeface="Cambria Math" panose="02040503050406030204" pitchFamily="18" charset="0"/>
                        </a:rPr>
                        <m:t>.</m:t>
                      </m:r>
                      <m:r>
                        <a:rPr lang="en-US" sz="2400" i="1" smtClean="0">
                          <a:latin typeface="Cambria Math" panose="02040503050406030204" pitchFamily="18" charset="0"/>
                        </a:rPr>
                        <m:t>0005</m:t>
                      </m:r>
                      <m:r>
                        <a:rPr lang="en-US" sz="2400" i="1">
                          <a:latin typeface="Cambria Math" panose="02040503050406030204" pitchFamily="18" charset="0"/>
                        </a:rPr>
                        <m:t>∗</m:t>
                      </m:r>
                      <m:r>
                        <a:rPr lang="en-US" sz="2400" i="1">
                          <a:latin typeface="Cambria Math" panose="02040503050406030204" pitchFamily="18" charset="0"/>
                        </a:rPr>
                        <m:t>200</m:t>
                      </m:r>
                      <m:r>
                        <a:rPr lang="en-US" sz="2400" i="1">
                          <a:latin typeface="Cambria Math" panose="02040503050406030204" pitchFamily="18" charset="0"/>
                        </a:rPr>
                        <m:t>=</m:t>
                      </m:r>
                      <m:r>
                        <a:rPr lang="en-US" sz="2400" i="1">
                          <a:latin typeface="Cambria Math" panose="02040503050406030204" pitchFamily="18" charset="0"/>
                        </a:rPr>
                        <m:t>0</m:t>
                      </m:r>
                      <m:r>
                        <a:rPr lang="en-US" sz="2400" i="1">
                          <a:latin typeface="Cambria Math" panose="02040503050406030204" pitchFamily="18" charset="0"/>
                        </a:rPr>
                        <m:t>.</m:t>
                      </m:r>
                      <m:r>
                        <a:rPr lang="en-US" sz="2400" b="0" i="1" smtClean="0">
                          <a:latin typeface="Cambria Math" panose="02040503050406030204" pitchFamily="18" charset="0"/>
                        </a:rPr>
                        <m:t>1</m:t>
                      </m:r>
                      <m:r>
                        <a:rPr lang="en-US" sz="2400" i="1">
                          <a:latin typeface="Cambria Math" panose="02040503050406030204" pitchFamily="18" charset="0"/>
                        </a:rPr>
                        <m:t>=</m:t>
                      </m:r>
                      <m:r>
                        <a:rPr lang="en-US" sz="2400" b="1" i="1" smtClean="0">
                          <a:solidFill>
                            <a:srgbClr val="FF0000"/>
                          </a:solidFill>
                          <a:latin typeface="Cambria Math" panose="02040503050406030204" pitchFamily="18" charset="0"/>
                        </a:rPr>
                        <m:t>𝟏</m:t>
                      </m:r>
                      <m:r>
                        <a:rPr lang="en-US" sz="2400" b="1" i="1">
                          <a:solidFill>
                            <a:srgbClr val="FF0000"/>
                          </a:solidFill>
                          <a:latin typeface="Cambria Math" panose="02040503050406030204" pitchFamily="18" charset="0"/>
                        </a:rPr>
                        <m:t>𝟎</m:t>
                      </m:r>
                      <m:r>
                        <a:rPr lang="en-US" sz="2400" b="1" i="1">
                          <a:solidFill>
                            <a:srgbClr val="FF0000"/>
                          </a:solidFill>
                          <a:latin typeface="Cambria Math" panose="02040503050406030204" pitchFamily="18" charset="0"/>
                        </a:rPr>
                        <m:t>%</m:t>
                      </m:r>
                    </m:oMath>
                  </m:oMathPara>
                </a14:m>
                <a:endParaRPr lang="en-US" sz="2400" dirty="0"/>
              </a:p>
            </p:txBody>
          </p:sp>
        </mc:Choice>
        <mc:Fallback>
          <p:sp>
            <p:nvSpPr>
              <p:cNvPr id="10" name="TextBox 9"/>
              <p:cNvSpPr txBox="1">
                <a:spLocks noRot="1" noChangeAspect="1" noMove="1" noResize="1" noEditPoints="1" noAdjustHandles="1" noChangeArrowheads="1" noChangeShapeType="1" noTextEdit="1"/>
              </p:cNvSpPr>
              <p:nvPr/>
            </p:nvSpPr>
            <p:spPr>
              <a:xfrm>
                <a:off x="731520" y="3864350"/>
                <a:ext cx="4250391" cy="461665"/>
              </a:xfrm>
              <a:prstGeom prst="rect">
                <a:avLst/>
              </a:prstGeom>
              <a:blipFill>
                <a:blip r:embed="rId3"/>
                <a:stretch>
                  <a:fillRect b="-131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DF49A7F2-BB09-852A-6619-D0D6E91991D7}"/>
              </a:ext>
            </a:extLst>
          </p:cNvPr>
          <p:cNvPicPr>
            <a:picLocks noChangeAspect="1"/>
          </p:cNvPicPr>
          <p:nvPr/>
        </p:nvPicPr>
        <p:blipFill>
          <a:blip r:embed="rId4"/>
          <a:stretch>
            <a:fillRect/>
          </a:stretch>
        </p:blipFill>
        <p:spPr>
          <a:xfrm>
            <a:off x="5350925" y="1326382"/>
            <a:ext cx="5391150" cy="4667250"/>
          </a:xfrm>
          <a:prstGeom prst="rect">
            <a:avLst/>
          </a:prstGeom>
        </p:spPr>
      </p:pic>
      <p:sp>
        <p:nvSpPr>
          <p:cNvPr id="3" name="TextBox 2">
            <a:extLst>
              <a:ext uri="{FF2B5EF4-FFF2-40B4-BE49-F238E27FC236}">
                <a16:creationId xmlns:a16="http://schemas.microsoft.com/office/drawing/2014/main" id="{9218BAA8-E44D-C043-684A-9CC9DA5CC905}"/>
              </a:ext>
            </a:extLst>
          </p:cNvPr>
          <p:cNvSpPr txBox="1"/>
          <p:nvPr/>
        </p:nvSpPr>
        <p:spPr>
          <a:xfrm>
            <a:off x="677334" y="1551332"/>
            <a:ext cx="4169630" cy="461665"/>
          </a:xfrm>
          <a:prstGeom prst="rect">
            <a:avLst/>
          </a:prstGeom>
          <a:noFill/>
        </p:spPr>
        <p:txBody>
          <a:bodyPr wrap="square" rtlCol="0">
            <a:spAutoFit/>
          </a:bodyPr>
          <a:lstStyle/>
          <a:p>
            <a:r>
              <a:rPr lang="en-US" sz="2400" dirty="0"/>
              <a:t>v</a:t>
            </a:r>
            <a:r>
              <a:rPr lang="en-US" sz="2400" baseline="-25000" dirty="0"/>
              <a:t>1  </a:t>
            </a:r>
            <a:r>
              <a:rPr lang="en-US" sz="2400" dirty="0"/>
              <a:t>= 200 m s</a:t>
            </a:r>
            <a:r>
              <a:rPr lang="en-US" sz="2400" baseline="30000" dirty="0"/>
              <a:t>-1</a:t>
            </a:r>
            <a:r>
              <a:rPr lang="en-US" sz="2400" dirty="0"/>
              <a:t> ; v</a:t>
            </a:r>
            <a:r>
              <a:rPr lang="en-US" sz="2400" baseline="-25000" dirty="0"/>
              <a:t>2 </a:t>
            </a:r>
            <a:r>
              <a:rPr lang="en-US" sz="2400" dirty="0"/>
              <a:t>= 400 m s</a:t>
            </a:r>
            <a:r>
              <a:rPr lang="en-US" sz="2400" baseline="30000" dirty="0"/>
              <a:t>-1</a:t>
            </a:r>
            <a:endParaRPr lang="en-US" sz="2400" dirty="0"/>
          </a:p>
        </p:txBody>
      </p:sp>
    </p:spTree>
    <p:extLst>
      <p:ext uri="{BB962C8B-B14F-4D97-AF65-F5344CB8AC3E}">
        <p14:creationId xmlns:p14="http://schemas.microsoft.com/office/powerpoint/2010/main" val="2092465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5F57CA-6859-4C0B-8DF9-9B6B07DE0269}"/>
              </a:ext>
            </a:extLst>
          </p:cNvPr>
          <p:cNvSpPr/>
          <p:nvPr/>
        </p:nvSpPr>
        <p:spPr>
          <a:xfrm>
            <a:off x="4405602" y="112946"/>
            <a:ext cx="1653017"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Collisions</a:t>
            </a:r>
            <a:endParaRPr lang="en-US"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3EA4CCD-27F9-40AF-A2A4-DC4A977DB62E}"/>
              </a:ext>
            </a:extLst>
          </p:cNvPr>
          <p:cNvSpPr/>
          <p:nvPr/>
        </p:nvSpPr>
        <p:spPr>
          <a:xfrm>
            <a:off x="368790" y="574611"/>
            <a:ext cx="3108543"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The collision frequency</a:t>
            </a:r>
            <a:endParaRPr lang="en-US"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F00DD27B-6632-4E3D-BE67-BDFB776BF51C}"/>
              </a:ext>
            </a:extLst>
          </p:cNvPr>
          <p:cNvGrpSpPr/>
          <p:nvPr/>
        </p:nvGrpSpPr>
        <p:grpSpPr>
          <a:xfrm>
            <a:off x="6335826" y="759277"/>
            <a:ext cx="3196361" cy="2409638"/>
            <a:chOff x="0" y="-5244"/>
            <a:chExt cx="2402220" cy="1250482"/>
          </a:xfrm>
        </p:grpSpPr>
        <p:pic>
          <p:nvPicPr>
            <p:cNvPr id="6" name="Picture 5">
              <a:extLst>
                <a:ext uri="{FF2B5EF4-FFF2-40B4-BE49-F238E27FC236}">
                  <a16:creationId xmlns:a16="http://schemas.microsoft.com/office/drawing/2014/main" id="{A244150A-F161-4454-9513-81B86C2AC87B}"/>
                </a:ext>
              </a:extLst>
            </p:cNvPr>
            <p:cNvPicPr/>
            <p:nvPr/>
          </p:nvPicPr>
          <p:blipFill>
            <a:blip r:embed="rId2"/>
            <a:stretch>
              <a:fillRect/>
            </a:stretch>
          </p:blipFill>
          <p:spPr>
            <a:xfrm>
              <a:off x="2097420" y="585051"/>
              <a:ext cx="304800" cy="268224"/>
            </a:xfrm>
            <a:prstGeom prst="rect">
              <a:avLst/>
            </a:prstGeom>
          </p:spPr>
        </p:pic>
        <p:pic>
          <p:nvPicPr>
            <p:cNvPr id="7" name="Picture 6">
              <a:extLst>
                <a:ext uri="{FF2B5EF4-FFF2-40B4-BE49-F238E27FC236}">
                  <a16:creationId xmlns:a16="http://schemas.microsoft.com/office/drawing/2014/main" id="{37885470-5FD7-4853-A844-11C0B773128F}"/>
                </a:ext>
              </a:extLst>
            </p:cNvPr>
            <p:cNvPicPr/>
            <p:nvPr/>
          </p:nvPicPr>
          <p:blipFill>
            <a:blip r:embed="rId3"/>
            <a:stretch>
              <a:fillRect/>
            </a:stretch>
          </p:blipFill>
          <p:spPr>
            <a:xfrm>
              <a:off x="290972" y="191859"/>
              <a:ext cx="2084832" cy="871728"/>
            </a:xfrm>
            <a:prstGeom prst="rect">
              <a:avLst/>
            </a:prstGeom>
          </p:spPr>
        </p:pic>
        <p:pic>
          <p:nvPicPr>
            <p:cNvPr id="8" name="Picture 7">
              <a:extLst>
                <a:ext uri="{FF2B5EF4-FFF2-40B4-BE49-F238E27FC236}">
                  <a16:creationId xmlns:a16="http://schemas.microsoft.com/office/drawing/2014/main" id="{57AD2EFC-4473-498C-B86F-912F80B06391}"/>
                </a:ext>
              </a:extLst>
            </p:cNvPr>
            <p:cNvPicPr/>
            <p:nvPr/>
          </p:nvPicPr>
          <p:blipFill>
            <a:blip r:embed="rId4"/>
            <a:stretch>
              <a:fillRect/>
            </a:stretch>
          </p:blipFill>
          <p:spPr>
            <a:xfrm>
              <a:off x="2094372" y="544411"/>
              <a:ext cx="259080" cy="195072"/>
            </a:xfrm>
            <a:prstGeom prst="rect">
              <a:avLst/>
            </a:prstGeom>
          </p:spPr>
        </p:pic>
        <p:sp>
          <p:nvSpPr>
            <p:cNvPr id="9" name="Shape 5710">
              <a:extLst>
                <a:ext uri="{FF2B5EF4-FFF2-40B4-BE49-F238E27FC236}">
                  <a16:creationId xmlns:a16="http://schemas.microsoft.com/office/drawing/2014/main" id="{A39D7DE2-629F-45C8-9CB1-C853E9543E52}"/>
                </a:ext>
              </a:extLst>
            </p:cNvPr>
            <p:cNvSpPr/>
            <p:nvPr/>
          </p:nvSpPr>
          <p:spPr>
            <a:xfrm>
              <a:off x="2127900" y="194590"/>
              <a:ext cx="245466" cy="519468"/>
            </a:xfrm>
            <a:custGeom>
              <a:avLst/>
              <a:gdLst/>
              <a:ahLst/>
              <a:cxnLst/>
              <a:rect l="0" t="0" r="0" b="0"/>
              <a:pathLst>
                <a:path w="245466" h="519468">
                  <a:moveTo>
                    <a:pt x="245466" y="259728"/>
                  </a:moveTo>
                  <a:cubicBezTo>
                    <a:pt x="245466" y="403187"/>
                    <a:pt x="190513" y="519468"/>
                    <a:pt x="122733" y="519468"/>
                  </a:cubicBezTo>
                  <a:cubicBezTo>
                    <a:pt x="54953" y="519468"/>
                    <a:pt x="0" y="403187"/>
                    <a:pt x="0" y="259728"/>
                  </a:cubicBezTo>
                  <a:cubicBezTo>
                    <a:pt x="0" y="116281"/>
                    <a:pt x="54953" y="0"/>
                    <a:pt x="122733" y="0"/>
                  </a:cubicBezTo>
                  <a:cubicBezTo>
                    <a:pt x="190513" y="0"/>
                    <a:pt x="245466" y="116281"/>
                    <a:pt x="245466" y="259728"/>
                  </a:cubicBezTo>
                  <a:close/>
                </a:path>
              </a:pathLst>
            </a:custGeom>
            <a:ln w="12522" cap="flat">
              <a:miter lim="100000"/>
            </a:ln>
          </p:spPr>
          <p:style>
            <a:lnRef idx="1">
              <a:srgbClr val="FFFEFD"/>
            </a:lnRef>
            <a:fillRef idx="0">
              <a:srgbClr val="000000">
                <a:alpha val="0"/>
              </a:srgbClr>
            </a:fillRef>
            <a:effectRef idx="0">
              <a:scrgbClr r="0" g="0" b="0"/>
            </a:effectRef>
            <a:fontRef idx="none"/>
          </p:style>
          <p:txBody>
            <a:bodyPr/>
            <a:lstStyle/>
            <a:p>
              <a:endParaRPr lang="en-US" sz="900"/>
            </a:p>
          </p:txBody>
        </p:sp>
        <p:pic>
          <p:nvPicPr>
            <p:cNvPr id="10" name="Picture 9">
              <a:extLst>
                <a:ext uri="{FF2B5EF4-FFF2-40B4-BE49-F238E27FC236}">
                  <a16:creationId xmlns:a16="http://schemas.microsoft.com/office/drawing/2014/main" id="{0B485E4B-841E-4335-B611-139000376DD2}"/>
                </a:ext>
              </a:extLst>
            </p:cNvPr>
            <p:cNvPicPr/>
            <p:nvPr/>
          </p:nvPicPr>
          <p:blipFill>
            <a:blip r:embed="rId5"/>
            <a:stretch>
              <a:fillRect/>
            </a:stretch>
          </p:blipFill>
          <p:spPr>
            <a:xfrm>
              <a:off x="147716" y="461099"/>
              <a:ext cx="289560" cy="609600"/>
            </a:xfrm>
            <a:prstGeom prst="rect">
              <a:avLst/>
            </a:prstGeom>
          </p:spPr>
        </p:pic>
        <p:sp>
          <p:nvSpPr>
            <p:cNvPr id="11" name="Shape 5714">
              <a:extLst>
                <a:ext uri="{FF2B5EF4-FFF2-40B4-BE49-F238E27FC236}">
                  <a16:creationId xmlns:a16="http://schemas.microsoft.com/office/drawing/2014/main" id="{13CF86B6-14A3-4F94-83B3-828C73A33A14}"/>
                </a:ext>
              </a:extLst>
            </p:cNvPr>
            <p:cNvSpPr/>
            <p:nvPr/>
          </p:nvSpPr>
          <p:spPr>
            <a:xfrm>
              <a:off x="150866" y="464274"/>
              <a:ext cx="285267" cy="603720"/>
            </a:xfrm>
            <a:custGeom>
              <a:avLst/>
              <a:gdLst/>
              <a:ahLst/>
              <a:cxnLst/>
              <a:rect l="0" t="0" r="0" b="0"/>
              <a:pathLst>
                <a:path w="285267" h="603720">
                  <a:moveTo>
                    <a:pt x="285267" y="301854"/>
                  </a:moveTo>
                  <a:cubicBezTo>
                    <a:pt x="285267" y="468567"/>
                    <a:pt x="221412" y="603720"/>
                    <a:pt x="142634" y="603720"/>
                  </a:cubicBezTo>
                  <a:cubicBezTo>
                    <a:pt x="63856" y="603720"/>
                    <a:pt x="0" y="468567"/>
                    <a:pt x="0" y="301854"/>
                  </a:cubicBezTo>
                  <a:cubicBezTo>
                    <a:pt x="0" y="135141"/>
                    <a:pt x="63856" y="0"/>
                    <a:pt x="142634" y="0"/>
                  </a:cubicBezTo>
                  <a:cubicBezTo>
                    <a:pt x="221412" y="0"/>
                    <a:pt x="285267" y="135141"/>
                    <a:pt x="285267" y="301854"/>
                  </a:cubicBezTo>
                  <a:close/>
                </a:path>
              </a:pathLst>
            </a:custGeom>
            <a:ln w="12522" cap="flat">
              <a:miter lim="100000"/>
            </a:ln>
          </p:spPr>
          <p:style>
            <a:lnRef idx="1">
              <a:srgbClr val="FFFEFD"/>
            </a:lnRef>
            <a:fillRef idx="0">
              <a:srgbClr val="000000">
                <a:alpha val="0"/>
              </a:srgbClr>
            </a:fillRef>
            <a:effectRef idx="0">
              <a:scrgbClr r="0" g="0" b="0"/>
            </a:effectRef>
            <a:fontRef idx="none"/>
          </p:style>
          <p:txBody>
            <a:bodyPr/>
            <a:lstStyle/>
            <a:p>
              <a:endParaRPr lang="en-US" sz="900"/>
            </a:p>
          </p:txBody>
        </p:sp>
        <p:pic>
          <p:nvPicPr>
            <p:cNvPr id="12" name="Picture 11">
              <a:extLst>
                <a:ext uri="{FF2B5EF4-FFF2-40B4-BE49-F238E27FC236}">
                  <a16:creationId xmlns:a16="http://schemas.microsoft.com/office/drawing/2014/main" id="{EEA4BDEC-700E-4235-BC8C-52755673410B}"/>
                </a:ext>
              </a:extLst>
            </p:cNvPr>
            <p:cNvPicPr/>
            <p:nvPr/>
          </p:nvPicPr>
          <p:blipFill>
            <a:blip r:embed="rId6"/>
            <a:stretch>
              <a:fillRect/>
            </a:stretch>
          </p:blipFill>
          <p:spPr>
            <a:xfrm>
              <a:off x="1170828" y="-5244"/>
              <a:ext cx="310896" cy="310897"/>
            </a:xfrm>
            <a:prstGeom prst="rect">
              <a:avLst/>
            </a:prstGeom>
          </p:spPr>
        </p:pic>
        <p:pic>
          <p:nvPicPr>
            <p:cNvPr id="13" name="Picture 12">
              <a:extLst>
                <a:ext uri="{FF2B5EF4-FFF2-40B4-BE49-F238E27FC236}">
                  <a16:creationId xmlns:a16="http://schemas.microsoft.com/office/drawing/2014/main" id="{A93C09A4-E3C7-42DD-BEC2-D065125F31AE}"/>
                </a:ext>
              </a:extLst>
            </p:cNvPr>
            <p:cNvPicPr/>
            <p:nvPr/>
          </p:nvPicPr>
          <p:blipFill>
            <a:blip r:embed="rId7"/>
            <a:stretch>
              <a:fillRect/>
            </a:stretch>
          </p:blipFill>
          <p:spPr>
            <a:xfrm>
              <a:off x="157876" y="610451"/>
              <a:ext cx="310896" cy="310896"/>
            </a:xfrm>
            <a:prstGeom prst="rect">
              <a:avLst/>
            </a:prstGeom>
          </p:spPr>
        </p:pic>
        <p:sp>
          <p:nvSpPr>
            <p:cNvPr id="14" name="Shape 5719">
              <a:extLst>
                <a:ext uri="{FF2B5EF4-FFF2-40B4-BE49-F238E27FC236}">
                  <a16:creationId xmlns:a16="http://schemas.microsoft.com/office/drawing/2014/main" id="{B5554099-CC1C-467D-9C3A-57E4A83717D1}"/>
                </a:ext>
              </a:extLst>
            </p:cNvPr>
            <p:cNvSpPr/>
            <p:nvPr/>
          </p:nvSpPr>
          <p:spPr>
            <a:xfrm>
              <a:off x="160810" y="321640"/>
              <a:ext cx="305181" cy="305181"/>
            </a:xfrm>
            <a:custGeom>
              <a:avLst/>
              <a:gdLst/>
              <a:ahLst/>
              <a:cxnLst/>
              <a:rect l="0" t="0" r="0" b="0"/>
              <a:pathLst>
                <a:path w="305181" h="305181">
                  <a:moveTo>
                    <a:pt x="305181" y="152591"/>
                  </a:moveTo>
                  <a:cubicBezTo>
                    <a:pt x="305181" y="236855"/>
                    <a:pt x="236868" y="305181"/>
                    <a:pt x="152603" y="305181"/>
                  </a:cubicBezTo>
                  <a:cubicBezTo>
                    <a:pt x="68326" y="305181"/>
                    <a:pt x="0" y="236855"/>
                    <a:pt x="0" y="152591"/>
                  </a:cubicBezTo>
                  <a:cubicBezTo>
                    <a:pt x="0" y="68300"/>
                    <a:pt x="68326" y="0"/>
                    <a:pt x="152603" y="0"/>
                  </a:cubicBezTo>
                  <a:cubicBezTo>
                    <a:pt x="236868" y="0"/>
                    <a:pt x="305181" y="68300"/>
                    <a:pt x="305181" y="152591"/>
                  </a:cubicBezTo>
                  <a:close/>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900"/>
            </a:p>
          </p:txBody>
        </p:sp>
        <p:sp>
          <p:nvSpPr>
            <p:cNvPr id="15" name="Rectangle 14">
              <a:extLst>
                <a:ext uri="{FF2B5EF4-FFF2-40B4-BE49-F238E27FC236}">
                  <a16:creationId xmlns:a16="http://schemas.microsoft.com/office/drawing/2014/main" id="{54BFD530-53C1-456A-8BA7-FA8B0E40A7D1}"/>
                </a:ext>
              </a:extLst>
            </p:cNvPr>
            <p:cNvSpPr/>
            <p:nvPr/>
          </p:nvSpPr>
          <p:spPr>
            <a:xfrm>
              <a:off x="942766" y="74892"/>
              <a:ext cx="296006" cy="125490"/>
            </a:xfrm>
            <a:prstGeom prst="rect">
              <a:avLst/>
            </a:prstGeom>
            <a:ln>
              <a:noFill/>
            </a:ln>
          </p:spPr>
          <p:txBody>
            <a:bodyPr vert="horz" lIns="0" tIns="0" rIns="0" bIns="0" rtlCol="0">
              <a:noAutofit/>
            </a:bodyPr>
            <a:lstStyle/>
            <a:p>
              <a:pPr>
                <a:lnSpc>
                  <a:spcPct val="107000"/>
                </a:lnSpc>
                <a:spcAft>
                  <a:spcPts val="800"/>
                </a:spcAft>
              </a:pPr>
              <a:r>
                <a:rPr lang="en-US" sz="900">
                  <a:solidFill>
                    <a:srgbClr val="181717"/>
                  </a:solidFill>
                  <a:effectLst/>
                  <a:latin typeface="Calibri" panose="020F0502020204030204" pitchFamily="34" charset="0"/>
                  <a:ea typeface="Calibri" panose="020F0502020204030204" pitchFamily="34" charset="0"/>
                </a:rPr>
                <a:t>Miss</a:t>
              </a:r>
              <a:endParaRPr lang="en-US" sz="900">
                <a:solidFill>
                  <a:srgbClr val="000000"/>
                </a:solidFill>
                <a:effectLst/>
                <a:latin typeface="Calibri" panose="020F0502020204030204" pitchFamily="34" charset="0"/>
                <a:ea typeface="Calibri" panose="020F0502020204030204" pitchFamily="34" charset="0"/>
              </a:endParaRPr>
            </a:p>
          </p:txBody>
        </p:sp>
        <p:sp>
          <p:nvSpPr>
            <p:cNvPr id="16" name="Rectangle 15">
              <a:extLst>
                <a:ext uri="{FF2B5EF4-FFF2-40B4-BE49-F238E27FC236}">
                  <a16:creationId xmlns:a16="http://schemas.microsoft.com/office/drawing/2014/main" id="{54C65AF9-445F-4999-8BC9-75C71F74C152}"/>
                </a:ext>
              </a:extLst>
            </p:cNvPr>
            <p:cNvSpPr/>
            <p:nvPr/>
          </p:nvSpPr>
          <p:spPr>
            <a:xfrm>
              <a:off x="1940683" y="657927"/>
              <a:ext cx="177577" cy="125490"/>
            </a:xfrm>
            <a:prstGeom prst="rect">
              <a:avLst/>
            </a:prstGeom>
            <a:ln>
              <a:noFill/>
            </a:ln>
          </p:spPr>
          <p:txBody>
            <a:bodyPr vert="horz" lIns="0" tIns="0" rIns="0" bIns="0" rtlCol="0">
              <a:noAutofit/>
            </a:bodyPr>
            <a:lstStyle/>
            <a:p>
              <a:pPr>
                <a:lnSpc>
                  <a:spcPct val="107000"/>
                </a:lnSpc>
                <a:spcAft>
                  <a:spcPts val="800"/>
                </a:spcAft>
              </a:pPr>
              <a:r>
                <a:rPr lang="en-US" sz="900">
                  <a:solidFill>
                    <a:srgbClr val="181717"/>
                  </a:solidFill>
                  <a:effectLst/>
                  <a:latin typeface="Calibri" panose="020F0502020204030204" pitchFamily="34" charset="0"/>
                  <a:ea typeface="Calibri" panose="020F0502020204030204" pitchFamily="34" charset="0"/>
                </a:rPr>
                <a:t>Hit</a:t>
              </a:r>
              <a:endParaRPr lang="en-US" sz="900">
                <a:solidFill>
                  <a:srgbClr val="000000"/>
                </a:solidFill>
                <a:effectLst/>
                <a:latin typeface="Calibri" panose="020F0502020204030204" pitchFamily="34" charset="0"/>
                <a:ea typeface="Calibri" panose="020F0502020204030204" pitchFamily="34" charset="0"/>
              </a:endParaRPr>
            </a:p>
          </p:txBody>
        </p:sp>
        <p:sp>
          <p:nvSpPr>
            <p:cNvPr id="17" name="Rectangle 16">
              <a:extLst>
                <a:ext uri="{FF2B5EF4-FFF2-40B4-BE49-F238E27FC236}">
                  <a16:creationId xmlns:a16="http://schemas.microsoft.com/office/drawing/2014/main" id="{4CA681AA-6737-4B1E-88B3-00A6218F1013}"/>
                </a:ext>
              </a:extLst>
            </p:cNvPr>
            <p:cNvSpPr/>
            <p:nvPr/>
          </p:nvSpPr>
          <p:spPr>
            <a:xfrm>
              <a:off x="1653518" y="199595"/>
              <a:ext cx="74068" cy="125490"/>
            </a:xfrm>
            <a:prstGeom prst="rect">
              <a:avLst/>
            </a:prstGeom>
            <a:ln>
              <a:noFill/>
            </a:ln>
          </p:spPr>
          <p:txBody>
            <a:bodyPr vert="horz" lIns="0" tIns="0" rIns="0" bIns="0" rtlCol="0">
              <a:noAutofit/>
            </a:bodyPr>
            <a:lstStyle/>
            <a:p>
              <a:pPr>
                <a:lnSpc>
                  <a:spcPct val="107000"/>
                </a:lnSpc>
                <a:spcAft>
                  <a:spcPts val="800"/>
                </a:spcAft>
              </a:pPr>
              <a:r>
                <a:rPr lang="en-US" sz="900" i="1">
                  <a:solidFill>
                    <a:srgbClr val="181717"/>
                  </a:solidFill>
                  <a:effectLst/>
                  <a:latin typeface="Calibri" panose="020F0502020204030204" pitchFamily="34" charset="0"/>
                  <a:ea typeface="Calibri" panose="020F0502020204030204" pitchFamily="34" charset="0"/>
                </a:rPr>
                <a:t>v</a:t>
              </a:r>
              <a:endParaRPr lang="en-US" sz="900">
                <a:solidFill>
                  <a:srgbClr val="000000"/>
                </a:solidFill>
                <a:effectLst/>
                <a:latin typeface="Calibri" panose="020F0502020204030204" pitchFamily="34" charset="0"/>
                <a:ea typeface="Calibri" panose="020F0502020204030204" pitchFamily="34" charset="0"/>
              </a:endParaRPr>
            </a:p>
          </p:txBody>
        </p:sp>
        <p:sp>
          <p:nvSpPr>
            <p:cNvPr id="18" name="Rectangle 17">
              <a:extLst>
                <a:ext uri="{FF2B5EF4-FFF2-40B4-BE49-F238E27FC236}">
                  <a16:creationId xmlns:a16="http://schemas.microsoft.com/office/drawing/2014/main" id="{C5AB8EA5-7BEA-4D8B-A1D1-498B307E327F}"/>
                </a:ext>
              </a:extLst>
            </p:cNvPr>
            <p:cNvSpPr/>
            <p:nvPr/>
          </p:nvSpPr>
          <p:spPr>
            <a:xfrm>
              <a:off x="1709123" y="265317"/>
              <a:ext cx="94984" cy="73161"/>
            </a:xfrm>
            <a:prstGeom prst="rect">
              <a:avLst/>
            </a:prstGeom>
            <a:ln>
              <a:noFill/>
            </a:ln>
          </p:spPr>
          <p:txBody>
            <a:bodyPr vert="horz" lIns="0" tIns="0" rIns="0" bIns="0" rtlCol="0">
              <a:noAutofit/>
            </a:bodyPr>
            <a:lstStyle/>
            <a:p>
              <a:pPr>
                <a:lnSpc>
                  <a:spcPct val="107000"/>
                </a:lnSpc>
                <a:spcAft>
                  <a:spcPts val="800"/>
                </a:spcAft>
              </a:pPr>
              <a:r>
                <a:rPr lang="en-US" sz="900">
                  <a:solidFill>
                    <a:srgbClr val="181717"/>
                  </a:solidFill>
                  <a:effectLst/>
                  <a:latin typeface="Calibri" panose="020F0502020204030204" pitchFamily="34" charset="0"/>
                  <a:ea typeface="Calibri" panose="020F0502020204030204" pitchFamily="34" charset="0"/>
                </a:rPr>
                <a:t>rel</a:t>
              </a:r>
              <a:endParaRPr lang="en-US" sz="900">
                <a:solidFill>
                  <a:srgbClr val="000000"/>
                </a:solidFill>
                <a:effectLst/>
                <a:latin typeface="Calibri" panose="020F050202020403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67CFDD81-2A4B-438D-877B-7FAFF109A303}"/>
                </a:ext>
              </a:extLst>
            </p:cNvPr>
            <p:cNvSpPr/>
            <p:nvPr/>
          </p:nvSpPr>
          <p:spPr>
            <a:xfrm>
              <a:off x="1780535" y="199543"/>
              <a:ext cx="126422" cy="125490"/>
            </a:xfrm>
            <a:prstGeom prst="rect">
              <a:avLst/>
            </a:prstGeom>
            <a:ln>
              <a:noFill/>
            </a:ln>
          </p:spPr>
          <p:txBody>
            <a:bodyPr vert="horz" lIns="0" tIns="0" rIns="0" bIns="0" rtlCol="0">
              <a:noAutofit/>
            </a:bodyPr>
            <a:lstStyle/>
            <a:p>
              <a:pPr>
                <a:lnSpc>
                  <a:spcPct val="107000"/>
                </a:lnSpc>
                <a:spcAft>
                  <a:spcPts val="800"/>
                </a:spcAft>
              </a:pPr>
              <a:r>
                <a:rPr lang="en-US" sz="900" i="1" spc="40">
                  <a:solidFill>
                    <a:srgbClr val="181717"/>
                  </a:solidFill>
                  <a:effectLst/>
                  <a:latin typeface="Calibri" panose="020F0502020204030204" pitchFamily="34" charset="0"/>
                  <a:ea typeface="Calibri" panose="020F0502020204030204" pitchFamily="34" charset="0"/>
                </a:rPr>
                <a:t> </a:t>
              </a:r>
              <a:r>
                <a:rPr lang="en-US" sz="900" i="1" spc="90">
                  <a:solidFill>
                    <a:srgbClr val="181717"/>
                  </a:solidFill>
                  <a:effectLst/>
                  <a:latin typeface="Calibri" panose="020F0502020204030204" pitchFamily="34" charset="0"/>
                  <a:ea typeface="Calibri" panose="020F0502020204030204" pitchFamily="34" charset="0"/>
                </a:rPr>
                <a:t> </a:t>
              </a:r>
              <a:r>
                <a:rPr lang="en-US" sz="900" i="1">
                  <a:solidFill>
                    <a:srgbClr val="181717"/>
                  </a:solidFill>
                  <a:effectLst/>
                  <a:latin typeface="Calibri" panose="020F0502020204030204" pitchFamily="34" charset="0"/>
                  <a:ea typeface="Calibri" panose="020F0502020204030204" pitchFamily="34" charset="0"/>
                </a:rPr>
                <a:t>t</a:t>
              </a:r>
              <a:endParaRPr lang="en-US" sz="900">
                <a:solidFill>
                  <a:srgbClr val="000000"/>
                </a:solidFill>
                <a:effectLst/>
                <a:latin typeface="Calibri" panose="020F0502020204030204" pitchFamily="34" charset="0"/>
                <a:ea typeface="Calibri" panose="020F0502020204030204" pitchFamily="34" charset="0"/>
              </a:endParaRPr>
            </a:p>
          </p:txBody>
        </p:sp>
        <p:sp>
          <p:nvSpPr>
            <p:cNvPr id="20" name="Rectangle 19">
              <a:extLst>
                <a:ext uri="{FF2B5EF4-FFF2-40B4-BE49-F238E27FC236}">
                  <a16:creationId xmlns:a16="http://schemas.microsoft.com/office/drawing/2014/main" id="{8D966B9D-7C21-448D-AC1B-181983E8BA13}"/>
                </a:ext>
              </a:extLst>
            </p:cNvPr>
            <p:cNvSpPr/>
            <p:nvPr/>
          </p:nvSpPr>
          <p:spPr>
            <a:xfrm>
              <a:off x="542318" y="683037"/>
              <a:ext cx="81395" cy="125490"/>
            </a:xfrm>
            <a:prstGeom prst="rect">
              <a:avLst/>
            </a:prstGeom>
            <a:ln>
              <a:noFill/>
            </a:ln>
          </p:spPr>
          <p:txBody>
            <a:bodyPr vert="horz" lIns="0" tIns="0" rIns="0" bIns="0" rtlCol="0">
              <a:noAutofit/>
            </a:bodyPr>
            <a:lstStyle/>
            <a:p>
              <a:pPr>
                <a:lnSpc>
                  <a:spcPct val="107000"/>
                </a:lnSpc>
                <a:spcAft>
                  <a:spcPts val="800"/>
                </a:spcAft>
              </a:pPr>
              <a:r>
                <a:rPr lang="en-US" sz="900" i="1">
                  <a:solidFill>
                    <a:srgbClr val="181717"/>
                  </a:solidFill>
                  <a:effectLst/>
                  <a:latin typeface="Calibri" panose="020F0502020204030204" pitchFamily="34" charset="0"/>
                  <a:ea typeface="Calibri" panose="020F0502020204030204" pitchFamily="34" charset="0"/>
                </a:rPr>
                <a:t>d</a:t>
              </a:r>
              <a:endParaRPr lang="en-US" sz="900">
                <a:solidFill>
                  <a:srgbClr val="000000"/>
                </a:solidFill>
                <a:effectLst/>
                <a:latin typeface="Calibri" panose="020F0502020204030204" pitchFamily="34" charset="0"/>
                <a:ea typeface="Calibri" panose="020F0502020204030204" pitchFamily="34" charset="0"/>
              </a:endParaRPr>
            </a:p>
          </p:txBody>
        </p:sp>
        <p:sp>
          <p:nvSpPr>
            <p:cNvPr id="21" name="Rectangle 20">
              <a:extLst>
                <a:ext uri="{FF2B5EF4-FFF2-40B4-BE49-F238E27FC236}">
                  <a16:creationId xmlns:a16="http://schemas.microsoft.com/office/drawing/2014/main" id="{F5CABFD3-C175-4FC8-8E0B-D85813E376B1}"/>
                </a:ext>
              </a:extLst>
            </p:cNvPr>
            <p:cNvSpPr/>
            <p:nvPr/>
          </p:nvSpPr>
          <p:spPr>
            <a:xfrm>
              <a:off x="495853" y="1113925"/>
              <a:ext cx="370207" cy="125490"/>
            </a:xfrm>
            <a:prstGeom prst="rect">
              <a:avLst/>
            </a:prstGeom>
            <a:ln>
              <a:noFill/>
            </a:ln>
          </p:spPr>
          <p:txBody>
            <a:bodyPr vert="horz" lIns="0" tIns="0" rIns="0" bIns="0" rtlCol="0">
              <a:noAutofit/>
            </a:bodyPr>
            <a:lstStyle/>
            <a:p>
              <a:pPr>
                <a:lnSpc>
                  <a:spcPct val="107000"/>
                </a:lnSpc>
                <a:spcAft>
                  <a:spcPts val="800"/>
                </a:spcAft>
              </a:pPr>
              <a:r>
                <a:rPr lang="en-US" sz="900">
                  <a:solidFill>
                    <a:srgbClr val="181717"/>
                  </a:solidFill>
                  <a:effectLst/>
                  <a:latin typeface="Calibri" panose="020F0502020204030204" pitchFamily="34" charset="0"/>
                  <a:ea typeface="Calibri" panose="020F0502020204030204" pitchFamily="34" charset="0"/>
                </a:rPr>
                <a:t>Area,</a:t>
              </a:r>
              <a:r>
                <a:rPr lang="en-US" sz="900" spc="40">
                  <a:solidFill>
                    <a:srgbClr val="181717"/>
                  </a:solidFill>
                  <a:effectLst/>
                  <a:latin typeface="Calibri" panose="020F0502020204030204" pitchFamily="34" charset="0"/>
                  <a:ea typeface="Calibri" panose="020F0502020204030204" pitchFamily="34" charset="0"/>
                </a:rPr>
                <a:t> </a:t>
              </a:r>
              <a:endParaRPr lang="en-US" sz="900">
                <a:solidFill>
                  <a:srgbClr val="000000"/>
                </a:solidFill>
                <a:effectLst/>
                <a:latin typeface="Calibri" panose="020F0502020204030204" pitchFamily="34" charset="0"/>
                <a:ea typeface="Calibri" panose="020F0502020204030204" pitchFamily="34" charset="0"/>
              </a:endParaRPr>
            </a:p>
          </p:txBody>
        </p:sp>
        <p:sp>
          <p:nvSpPr>
            <p:cNvPr id="22" name="Rectangle 21">
              <a:extLst>
                <a:ext uri="{FF2B5EF4-FFF2-40B4-BE49-F238E27FC236}">
                  <a16:creationId xmlns:a16="http://schemas.microsoft.com/office/drawing/2014/main" id="{8968170F-0ADC-4374-A306-7495B2735C7E}"/>
                </a:ext>
              </a:extLst>
            </p:cNvPr>
            <p:cNvSpPr/>
            <p:nvPr/>
          </p:nvSpPr>
          <p:spPr>
            <a:xfrm>
              <a:off x="774204" y="1112022"/>
              <a:ext cx="98047" cy="133216"/>
            </a:xfrm>
            <a:prstGeom prst="rect">
              <a:avLst/>
            </a:prstGeom>
            <a:ln>
              <a:noFill/>
            </a:ln>
          </p:spPr>
          <p:txBody>
            <a:bodyPr vert="horz" lIns="0" tIns="0" rIns="0" bIns="0" rtlCol="0">
              <a:noAutofit/>
            </a:bodyPr>
            <a:lstStyle/>
            <a:p>
              <a:pPr>
                <a:lnSpc>
                  <a:spcPct val="107000"/>
                </a:lnSpc>
                <a:spcAft>
                  <a:spcPts val="800"/>
                </a:spcAft>
              </a:pPr>
              <a:r>
                <a:rPr lang="en-US" sz="900" i="1">
                  <a:solidFill>
                    <a:srgbClr val="181717"/>
                  </a:solidFill>
                  <a:effectLst/>
                  <a:latin typeface="Calibri" panose="020F0502020204030204" pitchFamily="34" charset="0"/>
                  <a:ea typeface="Calibri" panose="020F0502020204030204" pitchFamily="34" charset="0"/>
                </a:rPr>
                <a:t>σ</a:t>
              </a:r>
              <a:endParaRPr lang="en-US" sz="900">
                <a:solidFill>
                  <a:srgbClr val="000000"/>
                </a:solidFill>
                <a:effectLst/>
                <a:latin typeface="Calibri" panose="020F0502020204030204" pitchFamily="34" charset="0"/>
                <a:ea typeface="Calibri" panose="020F0502020204030204" pitchFamily="34" charset="0"/>
              </a:endParaRPr>
            </a:p>
          </p:txBody>
        </p:sp>
        <p:sp>
          <p:nvSpPr>
            <p:cNvPr id="23" name="Shape 5728">
              <a:extLst>
                <a:ext uri="{FF2B5EF4-FFF2-40B4-BE49-F238E27FC236}">
                  <a16:creationId xmlns:a16="http://schemas.microsoft.com/office/drawing/2014/main" id="{41326071-D1FF-4A26-BB31-44486050EAF4}"/>
                </a:ext>
              </a:extLst>
            </p:cNvPr>
            <p:cNvSpPr/>
            <p:nvPr/>
          </p:nvSpPr>
          <p:spPr>
            <a:xfrm>
              <a:off x="2316775" y="192036"/>
              <a:ext cx="0" cy="137402"/>
            </a:xfrm>
            <a:custGeom>
              <a:avLst/>
              <a:gdLst/>
              <a:ahLst/>
              <a:cxnLst/>
              <a:rect l="0" t="0" r="0" b="0"/>
              <a:pathLst>
                <a:path h="137402">
                  <a:moveTo>
                    <a:pt x="0" y="137402"/>
                  </a:moveTo>
                  <a:lnTo>
                    <a:pt x="0"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900"/>
            </a:p>
          </p:txBody>
        </p:sp>
        <p:sp>
          <p:nvSpPr>
            <p:cNvPr id="24" name="Shape 5729">
              <a:extLst>
                <a:ext uri="{FF2B5EF4-FFF2-40B4-BE49-F238E27FC236}">
                  <a16:creationId xmlns:a16="http://schemas.microsoft.com/office/drawing/2014/main" id="{7FE6F734-3EE5-4619-9744-687FF294796F}"/>
                </a:ext>
              </a:extLst>
            </p:cNvPr>
            <p:cNvSpPr/>
            <p:nvPr/>
          </p:nvSpPr>
          <p:spPr>
            <a:xfrm>
              <a:off x="306288" y="580619"/>
              <a:ext cx="251117" cy="33668"/>
            </a:xfrm>
            <a:custGeom>
              <a:avLst/>
              <a:gdLst/>
              <a:ahLst/>
              <a:cxnLst/>
              <a:rect l="0" t="0" r="0" b="0"/>
              <a:pathLst>
                <a:path w="251117" h="33668">
                  <a:moveTo>
                    <a:pt x="251117" y="0"/>
                  </a:moveTo>
                  <a:lnTo>
                    <a:pt x="0" y="33668"/>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900"/>
            </a:p>
          </p:txBody>
        </p:sp>
        <p:sp>
          <p:nvSpPr>
            <p:cNvPr id="25" name="Shape 5730">
              <a:extLst>
                <a:ext uri="{FF2B5EF4-FFF2-40B4-BE49-F238E27FC236}">
                  <a16:creationId xmlns:a16="http://schemas.microsoft.com/office/drawing/2014/main" id="{556CD672-A2C7-4BE6-A9AA-112FEB2D91B6}"/>
                </a:ext>
              </a:extLst>
            </p:cNvPr>
            <p:cNvSpPr/>
            <p:nvPr/>
          </p:nvSpPr>
          <p:spPr>
            <a:xfrm>
              <a:off x="370309" y="866636"/>
              <a:ext cx="251117" cy="33668"/>
            </a:xfrm>
            <a:custGeom>
              <a:avLst/>
              <a:gdLst/>
              <a:ahLst/>
              <a:cxnLst/>
              <a:rect l="0" t="0" r="0" b="0"/>
              <a:pathLst>
                <a:path w="251117" h="33668">
                  <a:moveTo>
                    <a:pt x="251117" y="0"/>
                  </a:moveTo>
                  <a:lnTo>
                    <a:pt x="0" y="33668"/>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900"/>
            </a:p>
          </p:txBody>
        </p:sp>
        <p:sp>
          <p:nvSpPr>
            <p:cNvPr id="26" name="Shape 5731">
              <a:extLst>
                <a:ext uri="{FF2B5EF4-FFF2-40B4-BE49-F238E27FC236}">
                  <a16:creationId xmlns:a16="http://schemas.microsoft.com/office/drawing/2014/main" id="{260BCED5-9EA5-4A57-8FE8-41E794A506FF}"/>
                </a:ext>
              </a:extLst>
            </p:cNvPr>
            <p:cNvSpPr/>
            <p:nvPr/>
          </p:nvSpPr>
          <p:spPr>
            <a:xfrm>
              <a:off x="526328" y="639649"/>
              <a:ext cx="0" cy="179591"/>
            </a:xfrm>
            <a:custGeom>
              <a:avLst/>
              <a:gdLst/>
              <a:ahLst/>
              <a:cxnLst/>
              <a:rect l="0" t="0" r="0" b="0"/>
              <a:pathLst>
                <a:path h="179591">
                  <a:moveTo>
                    <a:pt x="0" y="179591"/>
                  </a:moveTo>
                  <a:lnTo>
                    <a:pt x="0"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900"/>
            </a:p>
          </p:txBody>
        </p:sp>
        <p:sp>
          <p:nvSpPr>
            <p:cNvPr id="27" name="Shape 5732">
              <a:extLst>
                <a:ext uri="{FF2B5EF4-FFF2-40B4-BE49-F238E27FC236}">
                  <a16:creationId xmlns:a16="http://schemas.microsoft.com/office/drawing/2014/main" id="{09CC20F9-156E-4346-AFA3-C4A1A806D8A7}"/>
                </a:ext>
              </a:extLst>
            </p:cNvPr>
            <p:cNvSpPr/>
            <p:nvPr/>
          </p:nvSpPr>
          <p:spPr>
            <a:xfrm>
              <a:off x="496547" y="601878"/>
              <a:ext cx="59538" cy="53492"/>
            </a:xfrm>
            <a:custGeom>
              <a:avLst/>
              <a:gdLst/>
              <a:ahLst/>
              <a:cxnLst/>
              <a:rect l="0" t="0" r="0" b="0"/>
              <a:pathLst>
                <a:path w="59538" h="53492">
                  <a:moveTo>
                    <a:pt x="29756" y="0"/>
                  </a:moveTo>
                  <a:cubicBezTo>
                    <a:pt x="36360" y="17767"/>
                    <a:pt x="47612" y="39840"/>
                    <a:pt x="59538" y="53492"/>
                  </a:cubicBezTo>
                  <a:lnTo>
                    <a:pt x="29756" y="42735"/>
                  </a:lnTo>
                  <a:lnTo>
                    <a:pt x="0" y="53492"/>
                  </a:lnTo>
                  <a:cubicBezTo>
                    <a:pt x="11900" y="39840"/>
                    <a:pt x="23178" y="17767"/>
                    <a:pt x="29756" y="0"/>
                  </a:cubicBezTo>
                  <a:close/>
                </a:path>
              </a:pathLst>
            </a:custGeom>
            <a:ln w="0" cap="flat">
              <a:miter lim="100000"/>
            </a:ln>
          </p:spPr>
          <p:style>
            <a:lnRef idx="0">
              <a:srgbClr val="000000">
                <a:alpha val="0"/>
              </a:srgbClr>
            </a:lnRef>
            <a:fillRef idx="1">
              <a:srgbClr val="181717"/>
            </a:fillRef>
            <a:effectRef idx="0">
              <a:scrgbClr r="0" g="0" b="0"/>
            </a:effectRef>
            <a:fontRef idx="none"/>
          </p:style>
          <p:txBody>
            <a:bodyPr/>
            <a:lstStyle/>
            <a:p>
              <a:endParaRPr lang="en-US" sz="900"/>
            </a:p>
          </p:txBody>
        </p:sp>
        <p:sp>
          <p:nvSpPr>
            <p:cNvPr id="28" name="Shape 5733">
              <a:extLst>
                <a:ext uri="{FF2B5EF4-FFF2-40B4-BE49-F238E27FC236}">
                  <a16:creationId xmlns:a16="http://schemas.microsoft.com/office/drawing/2014/main" id="{80059C73-E40D-4F5C-A02A-CE889404A3F6}"/>
                </a:ext>
              </a:extLst>
            </p:cNvPr>
            <p:cNvSpPr/>
            <p:nvPr/>
          </p:nvSpPr>
          <p:spPr>
            <a:xfrm>
              <a:off x="496547" y="803516"/>
              <a:ext cx="59538" cy="53505"/>
            </a:xfrm>
            <a:custGeom>
              <a:avLst/>
              <a:gdLst/>
              <a:ahLst/>
              <a:cxnLst/>
              <a:rect l="0" t="0" r="0" b="0"/>
              <a:pathLst>
                <a:path w="59538" h="53505">
                  <a:moveTo>
                    <a:pt x="0" y="0"/>
                  </a:moveTo>
                  <a:lnTo>
                    <a:pt x="29756" y="10757"/>
                  </a:lnTo>
                  <a:lnTo>
                    <a:pt x="59538" y="0"/>
                  </a:lnTo>
                  <a:cubicBezTo>
                    <a:pt x="47612" y="13665"/>
                    <a:pt x="36347" y="35725"/>
                    <a:pt x="29756" y="53505"/>
                  </a:cubicBezTo>
                  <a:cubicBezTo>
                    <a:pt x="23165" y="35725"/>
                    <a:pt x="11900" y="13665"/>
                    <a:pt x="0" y="0"/>
                  </a:cubicBezTo>
                  <a:close/>
                </a:path>
              </a:pathLst>
            </a:custGeom>
            <a:ln w="0" cap="flat">
              <a:miter lim="100000"/>
            </a:ln>
          </p:spPr>
          <p:style>
            <a:lnRef idx="0">
              <a:srgbClr val="000000">
                <a:alpha val="0"/>
              </a:srgbClr>
            </a:lnRef>
            <a:fillRef idx="1">
              <a:srgbClr val="181717"/>
            </a:fillRef>
            <a:effectRef idx="0">
              <a:scrgbClr r="0" g="0" b="0"/>
            </a:effectRef>
            <a:fontRef idx="none"/>
          </p:style>
          <p:txBody>
            <a:bodyPr/>
            <a:lstStyle/>
            <a:p>
              <a:endParaRPr lang="en-US" sz="900"/>
            </a:p>
          </p:txBody>
        </p:sp>
        <p:sp>
          <p:nvSpPr>
            <p:cNvPr id="29" name="Shape 5734">
              <a:extLst>
                <a:ext uri="{FF2B5EF4-FFF2-40B4-BE49-F238E27FC236}">
                  <a16:creationId xmlns:a16="http://schemas.microsoft.com/office/drawing/2014/main" id="{49FEE457-BE9F-4D9D-8DFA-C79B0270F2A7}"/>
                </a:ext>
              </a:extLst>
            </p:cNvPr>
            <p:cNvSpPr/>
            <p:nvPr/>
          </p:nvSpPr>
          <p:spPr>
            <a:xfrm>
              <a:off x="101285" y="556006"/>
              <a:ext cx="0" cy="179591"/>
            </a:xfrm>
            <a:custGeom>
              <a:avLst/>
              <a:gdLst/>
              <a:ahLst/>
              <a:cxnLst/>
              <a:rect l="0" t="0" r="0" b="0"/>
              <a:pathLst>
                <a:path h="179591">
                  <a:moveTo>
                    <a:pt x="0" y="179591"/>
                  </a:moveTo>
                  <a:lnTo>
                    <a:pt x="0"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900"/>
            </a:p>
          </p:txBody>
        </p:sp>
        <p:sp>
          <p:nvSpPr>
            <p:cNvPr id="30" name="Shape 5735">
              <a:extLst>
                <a:ext uri="{FF2B5EF4-FFF2-40B4-BE49-F238E27FC236}">
                  <a16:creationId xmlns:a16="http://schemas.microsoft.com/office/drawing/2014/main" id="{7757B6F8-DEAF-440C-9243-BC3E17112E84}"/>
                </a:ext>
              </a:extLst>
            </p:cNvPr>
            <p:cNvSpPr/>
            <p:nvPr/>
          </p:nvSpPr>
          <p:spPr>
            <a:xfrm>
              <a:off x="71516" y="518223"/>
              <a:ext cx="59538" cy="53492"/>
            </a:xfrm>
            <a:custGeom>
              <a:avLst/>
              <a:gdLst/>
              <a:ahLst/>
              <a:cxnLst/>
              <a:rect l="0" t="0" r="0" b="0"/>
              <a:pathLst>
                <a:path w="59538" h="53492">
                  <a:moveTo>
                    <a:pt x="29769" y="0"/>
                  </a:moveTo>
                  <a:cubicBezTo>
                    <a:pt x="36360" y="17767"/>
                    <a:pt x="47625" y="39827"/>
                    <a:pt x="59538" y="53492"/>
                  </a:cubicBezTo>
                  <a:lnTo>
                    <a:pt x="29769" y="42735"/>
                  </a:lnTo>
                  <a:lnTo>
                    <a:pt x="0" y="53492"/>
                  </a:lnTo>
                  <a:cubicBezTo>
                    <a:pt x="11913" y="39827"/>
                    <a:pt x="23178" y="17767"/>
                    <a:pt x="29769" y="0"/>
                  </a:cubicBezTo>
                  <a:close/>
                </a:path>
              </a:pathLst>
            </a:custGeom>
            <a:ln w="0" cap="flat">
              <a:miter lim="100000"/>
            </a:ln>
          </p:spPr>
          <p:style>
            <a:lnRef idx="0">
              <a:srgbClr val="000000">
                <a:alpha val="0"/>
              </a:srgbClr>
            </a:lnRef>
            <a:fillRef idx="1">
              <a:srgbClr val="181717"/>
            </a:fillRef>
            <a:effectRef idx="0">
              <a:scrgbClr r="0" g="0" b="0"/>
            </a:effectRef>
            <a:fontRef idx="none"/>
          </p:style>
          <p:txBody>
            <a:bodyPr/>
            <a:lstStyle/>
            <a:p>
              <a:endParaRPr lang="en-US" sz="900"/>
            </a:p>
          </p:txBody>
        </p:sp>
        <p:sp>
          <p:nvSpPr>
            <p:cNvPr id="31" name="Shape 5736">
              <a:extLst>
                <a:ext uri="{FF2B5EF4-FFF2-40B4-BE49-F238E27FC236}">
                  <a16:creationId xmlns:a16="http://schemas.microsoft.com/office/drawing/2014/main" id="{39361A26-6D40-451B-AE80-8B6486D6A9D2}"/>
                </a:ext>
              </a:extLst>
            </p:cNvPr>
            <p:cNvSpPr/>
            <p:nvPr/>
          </p:nvSpPr>
          <p:spPr>
            <a:xfrm>
              <a:off x="71516" y="719887"/>
              <a:ext cx="59525" cy="53492"/>
            </a:xfrm>
            <a:custGeom>
              <a:avLst/>
              <a:gdLst/>
              <a:ahLst/>
              <a:cxnLst/>
              <a:rect l="0" t="0" r="0" b="0"/>
              <a:pathLst>
                <a:path w="59525" h="53492">
                  <a:moveTo>
                    <a:pt x="0" y="0"/>
                  </a:moveTo>
                  <a:lnTo>
                    <a:pt x="29769" y="10757"/>
                  </a:lnTo>
                  <a:lnTo>
                    <a:pt x="59525" y="0"/>
                  </a:lnTo>
                  <a:cubicBezTo>
                    <a:pt x="47625" y="13665"/>
                    <a:pt x="36360" y="35725"/>
                    <a:pt x="29769" y="53492"/>
                  </a:cubicBezTo>
                  <a:cubicBezTo>
                    <a:pt x="23178" y="35725"/>
                    <a:pt x="11913" y="13665"/>
                    <a:pt x="0" y="0"/>
                  </a:cubicBezTo>
                  <a:close/>
                </a:path>
              </a:pathLst>
            </a:custGeom>
            <a:ln w="0" cap="flat">
              <a:miter lim="100000"/>
            </a:ln>
          </p:spPr>
          <p:style>
            <a:lnRef idx="0">
              <a:srgbClr val="000000">
                <a:alpha val="0"/>
              </a:srgbClr>
            </a:lnRef>
            <a:fillRef idx="1">
              <a:srgbClr val="181717"/>
            </a:fillRef>
            <a:effectRef idx="0">
              <a:scrgbClr r="0" g="0" b="0"/>
            </a:effectRef>
            <a:fontRef idx="none"/>
          </p:style>
          <p:txBody>
            <a:bodyPr/>
            <a:lstStyle/>
            <a:p>
              <a:endParaRPr lang="en-US" sz="900"/>
            </a:p>
          </p:txBody>
        </p:sp>
        <p:sp>
          <p:nvSpPr>
            <p:cNvPr id="32" name="Shape 5737">
              <a:extLst>
                <a:ext uri="{FF2B5EF4-FFF2-40B4-BE49-F238E27FC236}">
                  <a16:creationId xmlns:a16="http://schemas.microsoft.com/office/drawing/2014/main" id="{8C881152-7FBF-47E6-A7CB-FD64A0B45839}"/>
                </a:ext>
              </a:extLst>
            </p:cNvPr>
            <p:cNvSpPr/>
            <p:nvPr/>
          </p:nvSpPr>
          <p:spPr>
            <a:xfrm>
              <a:off x="292839" y="962914"/>
              <a:ext cx="179515" cy="179515"/>
            </a:xfrm>
            <a:custGeom>
              <a:avLst/>
              <a:gdLst/>
              <a:ahLst/>
              <a:cxnLst/>
              <a:rect l="0" t="0" r="0" b="0"/>
              <a:pathLst>
                <a:path w="179515" h="179515">
                  <a:moveTo>
                    <a:pt x="0" y="0"/>
                  </a:moveTo>
                  <a:lnTo>
                    <a:pt x="179515" y="179515"/>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900"/>
            </a:p>
          </p:txBody>
        </p:sp>
        <p:sp>
          <p:nvSpPr>
            <p:cNvPr id="33" name="Shape 5738">
              <a:extLst>
                <a:ext uri="{FF2B5EF4-FFF2-40B4-BE49-F238E27FC236}">
                  <a16:creationId xmlns:a16="http://schemas.microsoft.com/office/drawing/2014/main" id="{92B9D073-2771-4B69-B796-519F31BA7879}"/>
                </a:ext>
              </a:extLst>
            </p:cNvPr>
            <p:cNvSpPr/>
            <p:nvPr/>
          </p:nvSpPr>
          <p:spPr>
            <a:xfrm>
              <a:off x="150866" y="464274"/>
              <a:ext cx="285267" cy="603720"/>
            </a:xfrm>
            <a:custGeom>
              <a:avLst/>
              <a:gdLst/>
              <a:ahLst/>
              <a:cxnLst/>
              <a:rect l="0" t="0" r="0" b="0"/>
              <a:pathLst>
                <a:path w="285267" h="603720">
                  <a:moveTo>
                    <a:pt x="285267" y="301854"/>
                  </a:moveTo>
                  <a:cubicBezTo>
                    <a:pt x="285267" y="468567"/>
                    <a:pt x="221412" y="603720"/>
                    <a:pt x="142634" y="603720"/>
                  </a:cubicBezTo>
                  <a:cubicBezTo>
                    <a:pt x="63856" y="603720"/>
                    <a:pt x="0" y="468567"/>
                    <a:pt x="0" y="301854"/>
                  </a:cubicBezTo>
                  <a:cubicBezTo>
                    <a:pt x="0" y="135141"/>
                    <a:pt x="63856" y="0"/>
                    <a:pt x="142634" y="0"/>
                  </a:cubicBezTo>
                  <a:cubicBezTo>
                    <a:pt x="221412" y="0"/>
                    <a:pt x="285267" y="135141"/>
                    <a:pt x="285267" y="301854"/>
                  </a:cubicBezTo>
                  <a:close/>
                </a:path>
              </a:pathLst>
            </a:custGeom>
            <a:ln w="6261" cap="flat">
              <a:miter lim="100000"/>
            </a:ln>
          </p:spPr>
          <p:style>
            <a:lnRef idx="1">
              <a:srgbClr val="FFFEFD"/>
            </a:lnRef>
            <a:fillRef idx="0">
              <a:srgbClr val="000000">
                <a:alpha val="0"/>
              </a:srgbClr>
            </a:fillRef>
            <a:effectRef idx="0">
              <a:scrgbClr r="0" g="0" b="0"/>
            </a:effectRef>
            <a:fontRef idx="none"/>
          </p:style>
          <p:txBody>
            <a:bodyPr/>
            <a:lstStyle/>
            <a:p>
              <a:endParaRPr lang="en-US" sz="900"/>
            </a:p>
          </p:txBody>
        </p:sp>
        <p:sp>
          <p:nvSpPr>
            <p:cNvPr id="34" name="Rectangle 33">
              <a:extLst>
                <a:ext uri="{FF2B5EF4-FFF2-40B4-BE49-F238E27FC236}">
                  <a16:creationId xmlns:a16="http://schemas.microsoft.com/office/drawing/2014/main" id="{C8166EFD-40C3-4220-A89E-366BB645386F}"/>
                </a:ext>
              </a:extLst>
            </p:cNvPr>
            <p:cNvSpPr/>
            <p:nvPr/>
          </p:nvSpPr>
          <p:spPr>
            <a:xfrm>
              <a:off x="0" y="592113"/>
              <a:ext cx="81395" cy="125489"/>
            </a:xfrm>
            <a:prstGeom prst="rect">
              <a:avLst/>
            </a:prstGeom>
            <a:ln>
              <a:noFill/>
            </a:ln>
          </p:spPr>
          <p:txBody>
            <a:bodyPr vert="horz" lIns="0" tIns="0" rIns="0" bIns="0" rtlCol="0">
              <a:noAutofit/>
            </a:bodyPr>
            <a:lstStyle/>
            <a:p>
              <a:pPr>
                <a:lnSpc>
                  <a:spcPct val="107000"/>
                </a:lnSpc>
                <a:spcAft>
                  <a:spcPts val="800"/>
                </a:spcAft>
              </a:pPr>
              <a:r>
                <a:rPr lang="en-US" sz="900" i="1">
                  <a:solidFill>
                    <a:srgbClr val="181717"/>
                  </a:solidFill>
                  <a:effectLst/>
                  <a:latin typeface="Calibri" panose="020F0502020204030204" pitchFamily="34" charset="0"/>
                  <a:ea typeface="Calibri" panose="020F0502020204030204" pitchFamily="34" charset="0"/>
                </a:rPr>
                <a:t>d</a:t>
              </a:r>
              <a:endParaRPr lang="en-US" sz="900">
                <a:solidFill>
                  <a:srgbClr val="000000"/>
                </a:solidFill>
                <a:effectLst/>
                <a:latin typeface="Calibri" panose="020F0502020204030204" pitchFamily="34" charset="0"/>
                <a:ea typeface="Calibri" panose="020F0502020204030204" pitchFamily="34" charset="0"/>
              </a:endParaRPr>
            </a:p>
          </p:txBody>
        </p:sp>
        <p:sp>
          <p:nvSpPr>
            <p:cNvPr id="35" name="Shape 5740">
              <a:extLst>
                <a:ext uri="{FF2B5EF4-FFF2-40B4-BE49-F238E27FC236}">
                  <a16:creationId xmlns:a16="http://schemas.microsoft.com/office/drawing/2014/main" id="{049F2A54-426B-4DC6-9AFA-869B67E39B4F}"/>
                </a:ext>
              </a:extLst>
            </p:cNvPr>
            <p:cNvSpPr/>
            <p:nvPr/>
          </p:nvSpPr>
          <p:spPr>
            <a:xfrm>
              <a:off x="72177" y="760692"/>
              <a:ext cx="251130" cy="33668"/>
            </a:xfrm>
            <a:custGeom>
              <a:avLst/>
              <a:gdLst/>
              <a:ahLst/>
              <a:cxnLst/>
              <a:rect l="0" t="0" r="0" b="0"/>
              <a:pathLst>
                <a:path w="251130" h="33668">
                  <a:moveTo>
                    <a:pt x="251130" y="0"/>
                  </a:moveTo>
                  <a:lnTo>
                    <a:pt x="0" y="33668"/>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900"/>
            </a:p>
          </p:txBody>
        </p:sp>
        <p:sp>
          <p:nvSpPr>
            <p:cNvPr id="36" name="Shape 5741">
              <a:extLst>
                <a:ext uri="{FF2B5EF4-FFF2-40B4-BE49-F238E27FC236}">
                  <a16:creationId xmlns:a16="http://schemas.microsoft.com/office/drawing/2014/main" id="{737000C3-9F6C-4430-AEE3-5C96762B47A6}"/>
                </a:ext>
              </a:extLst>
            </p:cNvPr>
            <p:cNvSpPr/>
            <p:nvPr/>
          </p:nvSpPr>
          <p:spPr>
            <a:xfrm>
              <a:off x="370665" y="410121"/>
              <a:ext cx="0" cy="137389"/>
            </a:xfrm>
            <a:custGeom>
              <a:avLst/>
              <a:gdLst/>
              <a:ahLst/>
              <a:cxnLst/>
              <a:rect l="0" t="0" r="0" b="0"/>
              <a:pathLst>
                <a:path h="137389">
                  <a:moveTo>
                    <a:pt x="0" y="137389"/>
                  </a:moveTo>
                  <a:lnTo>
                    <a:pt x="0"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900"/>
            </a:p>
          </p:txBody>
        </p:sp>
        <p:sp>
          <p:nvSpPr>
            <p:cNvPr id="37" name="Shape 5742">
              <a:extLst>
                <a:ext uri="{FF2B5EF4-FFF2-40B4-BE49-F238E27FC236}">
                  <a16:creationId xmlns:a16="http://schemas.microsoft.com/office/drawing/2014/main" id="{66A78F86-8CED-45A4-9947-7F2467105EC2}"/>
                </a:ext>
              </a:extLst>
            </p:cNvPr>
            <p:cNvSpPr/>
            <p:nvPr/>
          </p:nvSpPr>
          <p:spPr>
            <a:xfrm>
              <a:off x="418061" y="277254"/>
              <a:ext cx="1853743" cy="251193"/>
            </a:xfrm>
            <a:custGeom>
              <a:avLst/>
              <a:gdLst/>
              <a:ahLst/>
              <a:cxnLst/>
              <a:rect l="0" t="0" r="0" b="0"/>
              <a:pathLst>
                <a:path w="1853743" h="251193">
                  <a:moveTo>
                    <a:pt x="0" y="251193"/>
                  </a:moveTo>
                  <a:lnTo>
                    <a:pt x="1853743"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900"/>
            </a:p>
          </p:txBody>
        </p:sp>
        <p:sp>
          <p:nvSpPr>
            <p:cNvPr id="38" name="Shape 5743">
              <a:extLst>
                <a:ext uri="{FF2B5EF4-FFF2-40B4-BE49-F238E27FC236}">
                  <a16:creationId xmlns:a16="http://schemas.microsoft.com/office/drawing/2014/main" id="{DAAB5F03-3F00-4898-858C-B28FB9E95091}"/>
                </a:ext>
              </a:extLst>
            </p:cNvPr>
            <p:cNvSpPr/>
            <p:nvPr/>
          </p:nvSpPr>
          <p:spPr>
            <a:xfrm>
              <a:off x="2252221" y="249873"/>
              <a:ext cx="57023" cy="58991"/>
            </a:xfrm>
            <a:custGeom>
              <a:avLst/>
              <a:gdLst/>
              <a:ahLst/>
              <a:cxnLst/>
              <a:rect l="0" t="0" r="0" b="0"/>
              <a:pathLst>
                <a:path w="57023" h="58991">
                  <a:moveTo>
                    <a:pt x="0" y="0"/>
                  </a:moveTo>
                  <a:cubicBezTo>
                    <a:pt x="15151" y="9957"/>
                    <a:pt x="38519" y="18161"/>
                    <a:pt x="57023" y="22301"/>
                  </a:cubicBezTo>
                  <a:cubicBezTo>
                    <a:pt x="40297" y="31229"/>
                    <a:pt x="19951" y="45339"/>
                    <a:pt x="8001" y="58991"/>
                  </a:cubicBezTo>
                  <a:lnTo>
                    <a:pt x="14681" y="28042"/>
                  </a:lnTo>
                  <a:lnTo>
                    <a:pt x="0" y="0"/>
                  </a:lnTo>
                  <a:close/>
                </a:path>
              </a:pathLst>
            </a:custGeom>
            <a:ln w="0" cap="flat">
              <a:miter lim="100000"/>
            </a:ln>
          </p:spPr>
          <p:style>
            <a:lnRef idx="0">
              <a:srgbClr val="000000">
                <a:alpha val="0"/>
              </a:srgbClr>
            </a:lnRef>
            <a:fillRef idx="1">
              <a:srgbClr val="181717"/>
            </a:fillRef>
            <a:effectRef idx="0">
              <a:scrgbClr r="0" g="0" b="0"/>
            </a:effectRef>
            <a:fontRef idx="none"/>
          </p:style>
          <p:txBody>
            <a:bodyPr/>
            <a:lstStyle/>
            <a:p>
              <a:endParaRPr lang="en-US" sz="900"/>
            </a:p>
          </p:txBody>
        </p:sp>
        <p:sp>
          <p:nvSpPr>
            <p:cNvPr id="39" name="Shape 5744">
              <a:extLst>
                <a:ext uri="{FF2B5EF4-FFF2-40B4-BE49-F238E27FC236}">
                  <a16:creationId xmlns:a16="http://schemas.microsoft.com/office/drawing/2014/main" id="{0967D60B-C832-4A7C-AC56-423C04E11C55}"/>
                </a:ext>
              </a:extLst>
            </p:cNvPr>
            <p:cNvSpPr/>
            <p:nvPr/>
          </p:nvSpPr>
          <p:spPr>
            <a:xfrm>
              <a:off x="380622" y="496837"/>
              <a:ext cx="57010" cy="58992"/>
            </a:xfrm>
            <a:custGeom>
              <a:avLst/>
              <a:gdLst/>
              <a:ahLst/>
              <a:cxnLst/>
              <a:rect l="0" t="0" r="0" b="0"/>
              <a:pathLst>
                <a:path w="57010" h="58992">
                  <a:moveTo>
                    <a:pt x="49022" y="0"/>
                  </a:moveTo>
                  <a:lnTo>
                    <a:pt x="42354" y="30950"/>
                  </a:lnTo>
                  <a:lnTo>
                    <a:pt x="57010" y="58992"/>
                  </a:lnTo>
                  <a:cubicBezTo>
                    <a:pt x="41872" y="49022"/>
                    <a:pt x="18491" y="40831"/>
                    <a:pt x="0" y="36678"/>
                  </a:cubicBezTo>
                  <a:cubicBezTo>
                    <a:pt x="16726" y="27749"/>
                    <a:pt x="37071" y="13639"/>
                    <a:pt x="49022" y="0"/>
                  </a:cubicBezTo>
                  <a:close/>
                </a:path>
              </a:pathLst>
            </a:custGeom>
            <a:ln w="0" cap="flat">
              <a:miter lim="100000"/>
            </a:ln>
          </p:spPr>
          <p:style>
            <a:lnRef idx="0">
              <a:srgbClr val="000000">
                <a:alpha val="0"/>
              </a:srgbClr>
            </a:lnRef>
            <a:fillRef idx="1">
              <a:srgbClr val="181717"/>
            </a:fillRef>
            <a:effectRef idx="0">
              <a:scrgbClr r="0" g="0" b="0"/>
            </a:effectRef>
            <a:fontRef idx="none"/>
          </p:style>
          <p:txBody>
            <a:bodyPr/>
            <a:lstStyle/>
            <a:p>
              <a:endParaRPr lang="en-US" sz="900"/>
            </a:p>
          </p:txBody>
        </p:sp>
        <p:sp>
          <p:nvSpPr>
            <p:cNvPr id="40" name="Shape 5745">
              <a:extLst>
                <a:ext uri="{FF2B5EF4-FFF2-40B4-BE49-F238E27FC236}">
                  <a16:creationId xmlns:a16="http://schemas.microsoft.com/office/drawing/2014/main" id="{8036BDBE-57C9-4A75-9D88-4964A083F69D}"/>
                </a:ext>
              </a:extLst>
            </p:cNvPr>
            <p:cNvSpPr/>
            <p:nvPr/>
          </p:nvSpPr>
          <p:spPr>
            <a:xfrm>
              <a:off x="72177" y="458000"/>
              <a:ext cx="251130" cy="33668"/>
            </a:xfrm>
            <a:custGeom>
              <a:avLst/>
              <a:gdLst/>
              <a:ahLst/>
              <a:cxnLst/>
              <a:rect l="0" t="0" r="0" b="0"/>
              <a:pathLst>
                <a:path w="251130" h="33668">
                  <a:moveTo>
                    <a:pt x="251130" y="0"/>
                  </a:moveTo>
                  <a:lnTo>
                    <a:pt x="0" y="33668"/>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sz="900"/>
            </a:p>
          </p:txBody>
        </p:sp>
        <p:sp>
          <p:nvSpPr>
            <p:cNvPr id="41" name="Rectangle 40">
              <a:extLst>
                <a:ext uri="{FF2B5EF4-FFF2-40B4-BE49-F238E27FC236}">
                  <a16:creationId xmlns:a16="http://schemas.microsoft.com/office/drawing/2014/main" id="{A447CBC6-55D1-46EA-85C8-7E7BC32FE462}"/>
                </a:ext>
              </a:extLst>
            </p:cNvPr>
            <p:cNvSpPr/>
            <p:nvPr/>
          </p:nvSpPr>
          <p:spPr>
            <a:xfrm>
              <a:off x="1783304" y="176092"/>
              <a:ext cx="81528" cy="173580"/>
            </a:xfrm>
            <a:prstGeom prst="rect">
              <a:avLst/>
            </a:prstGeom>
            <a:ln>
              <a:noFill/>
            </a:ln>
          </p:spPr>
          <p:txBody>
            <a:bodyPr vert="horz" lIns="0" tIns="0" rIns="0" bIns="0" rtlCol="0">
              <a:noAutofit/>
            </a:bodyPr>
            <a:lstStyle/>
            <a:p>
              <a:pPr>
                <a:lnSpc>
                  <a:spcPct val="107000"/>
                </a:lnSpc>
                <a:spcAft>
                  <a:spcPts val="800"/>
                </a:spcAft>
              </a:pPr>
              <a:r>
                <a:rPr lang="en-US" sz="900">
                  <a:solidFill>
                    <a:srgbClr val="181717"/>
                  </a:solidFill>
                  <a:effectLst/>
                  <a:latin typeface="Segoe UI Symbol" panose="020B0502040204020203" pitchFamily="34" charset="0"/>
                  <a:ea typeface="Segoe UI Symbol" panose="020B0502040204020203" pitchFamily="34" charset="0"/>
                  <a:cs typeface="Segoe UI Symbol" panose="020B0502040204020203" pitchFamily="34" charset="0"/>
                </a:rPr>
                <a:t>Δ</a:t>
              </a:r>
              <a:endParaRPr lang="en-US" sz="900">
                <a:solidFill>
                  <a:srgbClr val="000000"/>
                </a:solidFill>
                <a:effectLst/>
                <a:latin typeface="Calibri" panose="020F0502020204030204" pitchFamily="34" charset="0"/>
                <a:ea typeface="Calibri" panose="020F0502020204030204" pitchFamily="34" charset="0"/>
              </a:endParaRPr>
            </a:p>
          </p:txBody>
        </p:sp>
      </p:grpSp>
      <p:sp>
        <p:nvSpPr>
          <p:cNvPr id="42" name="Rectangle 41">
            <a:extLst>
              <a:ext uri="{FF2B5EF4-FFF2-40B4-BE49-F238E27FC236}">
                <a16:creationId xmlns:a16="http://schemas.microsoft.com/office/drawing/2014/main" id="{C3B044AC-8C08-40FD-924A-107418DF65FA}"/>
              </a:ext>
            </a:extLst>
          </p:cNvPr>
          <p:cNvSpPr/>
          <p:nvPr/>
        </p:nvSpPr>
        <p:spPr>
          <a:xfrm>
            <a:off x="626991" y="967361"/>
            <a:ext cx="1258678" cy="369332"/>
          </a:xfrm>
          <a:prstGeom prst="rect">
            <a:avLst/>
          </a:prstGeom>
        </p:spPr>
        <p:txBody>
          <a:bodyPr wrap="none">
            <a:spAutoFit/>
          </a:bodyPr>
          <a:lstStyle/>
          <a:p>
            <a:r>
              <a:rPr lang="en-US" i="1" dirty="0">
                <a:latin typeface="Arial" panose="020B0604020202020204" pitchFamily="34" charset="0"/>
                <a:cs typeface="Arial" panose="020B0604020202020204" pitchFamily="34" charset="0"/>
              </a:rPr>
              <a:t>z  </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σ </a:t>
            </a:r>
            <a:r>
              <a:rPr lang="en-US" i="1" dirty="0" err="1">
                <a:latin typeface="Arial" panose="020B0604020202020204" pitchFamily="34" charset="0"/>
                <a:cs typeface="Arial" panose="020B0604020202020204" pitchFamily="34" charset="0"/>
              </a:rPr>
              <a:t>v</a:t>
            </a:r>
            <a:r>
              <a:rPr lang="en-US" sz="800" dirty="0" err="1">
                <a:latin typeface="Arial" panose="020B0604020202020204" pitchFamily="34" charset="0"/>
                <a:cs typeface="Arial" panose="020B0604020202020204" pitchFamily="34" charset="0"/>
              </a:rPr>
              <a:t>rel</a:t>
            </a:r>
            <a:r>
              <a:rPr lang="en-US" sz="800" dirty="0">
                <a:latin typeface="Arial" panose="020B0604020202020204" pitchFamily="34" charset="0"/>
                <a:cs typeface="Arial" panose="020B0604020202020204" pitchFamily="34" charset="0"/>
              </a:rPr>
              <a:t> </a:t>
            </a:r>
            <a:r>
              <a:rPr lang="en-US" dirty="0">
                <a:latin typeface="Monotype Corsiva" panose="03010101010201010101" pitchFamily="66" charset="0"/>
              </a:rPr>
              <a:t>N</a:t>
            </a:r>
            <a:endParaRPr lang="en-US" dirty="0">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D3DFD2C8-9BF6-463B-B94C-489E6C4854AB}"/>
              </a:ext>
            </a:extLst>
          </p:cNvPr>
          <p:cNvSpPr/>
          <p:nvPr/>
        </p:nvSpPr>
        <p:spPr>
          <a:xfrm>
            <a:off x="1969103" y="939741"/>
            <a:ext cx="6630838"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Collision frequency [KMT]</a:t>
            </a:r>
          </a:p>
        </p:txBody>
      </p:sp>
      <p:graphicFrame>
        <p:nvGraphicFramePr>
          <p:cNvPr id="44" name="Table 43">
            <a:extLst>
              <a:ext uri="{FF2B5EF4-FFF2-40B4-BE49-F238E27FC236}">
                <a16:creationId xmlns:a16="http://schemas.microsoft.com/office/drawing/2014/main" id="{D42DE399-69B6-4DE6-B406-951159683586}"/>
              </a:ext>
            </a:extLst>
          </p:cNvPr>
          <p:cNvGraphicFramePr>
            <a:graphicFrameLocks noGrp="1"/>
          </p:cNvGraphicFramePr>
          <p:nvPr>
            <p:extLst>
              <p:ext uri="{D42A27DB-BD31-4B8C-83A1-F6EECF244321}">
                <p14:modId xmlns:p14="http://schemas.microsoft.com/office/powerpoint/2010/main" val="1127904167"/>
              </p:ext>
            </p:extLst>
          </p:nvPr>
        </p:nvGraphicFramePr>
        <p:xfrm>
          <a:off x="555380" y="2898965"/>
          <a:ext cx="2767576" cy="1088517"/>
        </p:xfrm>
        <a:graphic>
          <a:graphicData uri="http://schemas.openxmlformats.org/drawingml/2006/table">
            <a:tbl>
              <a:tblPr firstRow="1" bandRow="1">
                <a:tableStyleId>{5C22544A-7EE6-4342-B048-85BDC9FD1C3A}</a:tableStyleId>
              </a:tblPr>
              <a:tblGrid>
                <a:gridCol w="2249474">
                  <a:extLst>
                    <a:ext uri="{9D8B030D-6E8A-4147-A177-3AD203B41FA5}">
                      <a16:colId xmlns:a16="http://schemas.microsoft.com/office/drawing/2014/main" val="2668895678"/>
                    </a:ext>
                  </a:extLst>
                </a:gridCol>
                <a:gridCol w="518102">
                  <a:extLst>
                    <a:ext uri="{9D8B030D-6E8A-4147-A177-3AD203B41FA5}">
                      <a16:colId xmlns:a16="http://schemas.microsoft.com/office/drawing/2014/main" val="309848480"/>
                    </a:ext>
                  </a:extLst>
                </a:gridCol>
              </a:tblGrid>
              <a:tr h="174625">
                <a:tc>
                  <a:txBody>
                    <a:bodyPr/>
                    <a:lstStyle/>
                    <a:p>
                      <a:pPr>
                        <a:lnSpc>
                          <a:spcPct val="107000"/>
                        </a:lnSpc>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73025" marT="31750" marB="0"/>
                </a:tc>
                <a:tc>
                  <a:txBody>
                    <a:bodyPr/>
                    <a:lstStyle/>
                    <a:p>
                      <a:pPr>
                        <a:lnSpc>
                          <a:spcPct val="107000"/>
                        </a:lnSpc>
                        <a:spcAft>
                          <a:spcPts val="0"/>
                        </a:spcAft>
                      </a:pPr>
                      <a:r>
                        <a:rPr lang="en-US" sz="1200" dirty="0">
                          <a:solidFill>
                            <a:schemeClr val="tx1"/>
                          </a:solidFill>
                          <a:effectLst/>
                        </a:rPr>
                        <a:t>σ/nm</a:t>
                      </a:r>
                      <a:r>
                        <a:rPr lang="en-US" sz="1200" baseline="30000" dirty="0">
                          <a:solidFill>
                            <a:schemeClr val="tx1"/>
                          </a:solidFill>
                          <a:effectLst/>
                        </a:rPr>
                        <a:t>2</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73025" marT="31750" marB="0"/>
                </a:tc>
                <a:extLst>
                  <a:ext uri="{0D108BD9-81ED-4DB2-BD59-A6C34878D82A}">
                    <a16:rowId xmlns:a16="http://schemas.microsoft.com/office/drawing/2014/main" val="1669254208"/>
                  </a:ext>
                </a:extLst>
              </a:tr>
              <a:tr h="217805">
                <a:tc>
                  <a:txBody>
                    <a:bodyPr/>
                    <a:lstStyle/>
                    <a:p>
                      <a:pPr marL="50165">
                        <a:lnSpc>
                          <a:spcPct val="107000"/>
                        </a:lnSpc>
                        <a:spcAft>
                          <a:spcPts val="0"/>
                        </a:spcAft>
                      </a:pPr>
                      <a:r>
                        <a:rPr lang="en-US" sz="1200" dirty="0">
                          <a:solidFill>
                            <a:schemeClr val="tx1"/>
                          </a:solidFill>
                          <a:effectLst/>
                        </a:rPr>
                        <a:t>C</a:t>
                      </a:r>
                      <a:r>
                        <a:rPr lang="en-US" sz="1200" baseline="-25000" dirty="0">
                          <a:solidFill>
                            <a:schemeClr val="tx1"/>
                          </a:solidFill>
                          <a:effectLst/>
                        </a:rPr>
                        <a:t>6</a:t>
                      </a:r>
                      <a:r>
                        <a:rPr lang="en-US" sz="1200" dirty="0">
                          <a:solidFill>
                            <a:schemeClr val="tx1"/>
                          </a:solidFill>
                          <a:effectLst/>
                        </a:rPr>
                        <a:t>H</a:t>
                      </a:r>
                      <a:r>
                        <a:rPr lang="en-US" sz="1200" baseline="-25000" dirty="0">
                          <a:solidFill>
                            <a:schemeClr val="tx1"/>
                          </a:solidFill>
                          <a:effectLst/>
                        </a:rPr>
                        <a:t>6</a:t>
                      </a:r>
                      <a:endParaRPr lang="en-US" sz="1200" baseline="-25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73025" marT="31750" marB="0"/>
                </a:tc>
                <a:tc>
                  <a:txBody>
                    <a:bodyPr/>
                    <a:lstStyle/>
                    <a:p>
                      <a:pPr marL="30480">
                        <a:lnSpc>
                          <a:spcPct val="107000"/>
                        </a:lnSpc>
                        <a:spcAft>
                          <a:spcPts val="0"/>
                        </a:spcAft>
                      </a:pPr>
                      <a:r>
                        <a:rPr lang="en-US" sz="1200" dirty="0">
                          <a:solidFill>
                            <a:schemeClr val="tx1"/>
                          </a:solidFill>
                          <a:effectLst/>
                        </a:rPr>
                        <a:t>0.88</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73025" marT="31750" marB="0"/>
                </a:tc>
                <a:extLst>
                  <a:ext uri="{0D108BD9-81ED-4DB2-BD59-A6C34878D82A}">
                    <a16:rowId xmlns:a16="http://schemas.microsoft.com/office/drawing/2014/main" val="1122829576"/>
                  </a:ext>
                </a:extLst>
              </a:tr>
              <a:tr h="172720">
                <a:tc>
                  <a:txBody>
                    <a:bodyPr/>
                    <a:lstStyle/>
                    <a:p>
                      <a:pPr marL="50165">
                        <a:lnSpc>
                          <a:spcPct val="107000"/>
                        </a:lnSpc>
                        <a:spcAft>
                          <a:spcPts val="0"/>
                        </a:spcAft>
                      </a:pPr>
                      <a:r>
                        <a:rPr lang="en-US" sz="1200" dirty="0">
                          <a:solidFill>
                            <a:schemeClr val="tx1"/>
                          </a:solidFill>
                          <a:effectLst/>
                        </a:rPr>
                        <a:t>CO</a:t>
                      </a:r>
                      <a:r>
                        <a:rPr lang="en-US" sz="1200" baseline="-25000" dirty="0">
                          <a:solidFill>
                            <a:schemeClr val="tx1"/>
                          </a:solidFill>
                          <a:effectLst/>
                        </a:rPr>
                        <a:t>2</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73025" marT="31750" marB="0"/>
                </a:tc>
                <a:tc>
                  <a:txBody>
                    <a:bodyPr/>
                    <a:lstStyle/>
                    <a:p>
                      <a:pPr marL="30480">
                        <a:lnSpc>
                          <a:spcPct val="107000"/>
                        </a:lnSpc>
                        <a:spcAft>
                          <a:spcPts val="0"/>
                        </a:spcAft>
                      </a:pPr>
                      <a:r>
                        <a:rPr lang="en-US" sz="1200" dirty="0">
                          <a:solidFill>
                            <a:schemeClr val="tx1"/>
                          </a:solidFill>
                          <a:effectLst/>
                        </a:rPr>
                        <a:t>0.52</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73025" marT="31750" marB="0"/>
                </a:tc>
                <a:extLst>
                  <a:ext uri="{0D108BD9-81ED-4DB2-BD59-A6C34878D82A}">
                    <a16:rowId xmlns:a16="http://schemas.microsoft.com/office/drawing/2014/main" val="922843923"/>
                  </a:ext>
                </a:extLst>
              </a:tr>
              <a:tr h="165735">
                <a:tc>
                  <a:txBody>
                    <a:bodyPr/>
                    <a:lstStyle/>
                    <a:p>
                      <a:pPr marL="50165">
                        <a:lnSpc>
                          <a:spcPct val="107000"/>
                        </a:lnSpc>
                        <a:spcAft>
                          <a:spcPts val="0"/>
                        </a:spcAft>
                      </a:pPr>
                      <a:r>
                        <a:rPr lang="en-US" sz="1200">
                          <a:solidFill>
                            <a:schemeClr val="tx1"/>
                          </a:solidFill>
                          <a:effectLst/>
                        </a:rPr>
                        <a:t>He</a:t>
                      </a:r>
                      <a:endParaRPr lang="en-US"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73025" marT="31750" marB="0"/>
                </a:tc>
                <a:tc>
                  <a:txBody>
                    <a:bodyPr/>
                    <a:lstStyle/>
                    <a:p>
                      <a:pPr marL="30480">
                        <a:lnSpc>
                          <a:spcPct val="107000"/>
                        </a:lnSpc>
                        <a:spcAft>
                          <a:spcPts val="0"/>
                        </a:spcAft>
                      </a:pPr>
                      <a:r>
                        <a:rPr lang="en-US" sz="1200" dirty="0">
                          <a:solidFill>
                            <a:schemeClr val="tx1"/>
                          </a:solidFill>
                          <a:effectLst/>
                        </a:rPr>
                        <a:t>0.21</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73025" marT="31750" marB="0"/>
                </a:tc>
                <a:extLst>
                  <a:ext uri="{0D108BD9-81ED-4DB2-BD59-A6C34878D82A}">
                    <a16:rowId xmlns:a16="http://schemas.microsoft.com/office/drawing/2014/main" val="188906605"/>
                  </a:ext>
                </a:extLst>
              </a:tr>
              <a:tr h="185420">
                <a:tc>
                  <a:txBody>
                    <a:bodyPr/>
                    <a:lstStyle/>
                    <a:p>
                      <a:pPr marL="50165">
                        <a:lnSpc>
                          <a:spcPct val="107000"/>
                        </a:lnSpc>
                        <a:spcAft>
                          <a:spcPts val="0"/>
                        </a:spcAft>
                      </a:pPr>
                      <a:r>
                        <a:rPr lang="en-US" sz="1200">
                          <a:solidFill>
                            <a:schemeClr val="tx1"/>
                          </a:solidFill>
                          <a:effectLst/>
                        </a:rPr>
                        <a:t>N</a:t>
                      </a:r>
                      <a:r>
                        <a:rPr lang="en-US" sz="1200" baseline="-25000">
                          <a:solidFill>
                            <a:schemeClr val="tx1"/>
                          </a:solidFill>
                          <a:effectLst/>
                        </a:rPr>
                        <a:t>2</a:t>
                      </a:r>
                      <a:endParaRPr lang="en-US"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73025" marT="31750" marB="0"/>
                </a:tc>
                <a:tc>
                  <a:txBody>
                    <a:bodyPr/>
                    <a:lstStyle/>
                    <a:p>
                      <a:pPr marL="30480">
                        <a:lnSpc>
                          <a:spcPct val="107000"/>
                        </a:lnSpc>
                        <a:spcAft>
                          <a:spcPts val="0"/>
                        </a:spcAft>
                      </a:pPr>
                      <a:r>
                        <a:rPr lang="en-US" sz="1200" dirty="0">
                          <a:solidFill>
                            <a:schemeClr val="tx1"/>
                          </a:solidFill>
                          <a:effectLst/>
                        </a:rPr>
                        <a:t>0.43</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73025" marT="31750" marB="0"/>
                </a:tc>
                <a:extLst>
                  <a:ext uri="{0D108BD9-81ED-4DB2-BD59-A6C34878D82A}">
                    <a16:rowId xmlns:a16="http://schemas.microsoft.com/office/drawing/2014/main" val="389908545"/>
                  </a:ext>
                </a:extLst>
              </a:tr>
            </a:tbl>
          </a:graphicData>
        </a:graphic>
      </p:graphicFrame>
      <p:sp>
        <p:nvSpPr>
          <p:cNvPr id="46" name="Rectangle 45">
            <a:extLst>
              <a:ext uri="{FF2B5EF4-FFF2-40B4-BE49-F238E27FC236}">
                <a16:creationId xmlns:a16="http://schemas.microsoft.com/office/drawing/2014/main" id="{B20C9A94-C0EE-462E-8707-75A276646881}"/>
              </a:ext>
            </a:extLst>
          </p:cNvPr>
          <p:cNvSpPr/>
          <p:nvPr/>
        </p:nvSpPr>
        <p:spPr>
          <a:xfrm>
            <a:off x="448299" y="2312400"/>
            <a:ext cx="2762019" cy="646331"/>
          </a:xfrm>
          <a:prstGeom prst="rect">
            <a:avLst/>
          </a:prstGeom>
        </p:spPr>
        <p:txBody>
          <a:bodyPr wrap="square">
            <a:spAutoFit/>
          </a:bodyPr>
          <a:lstStyle/>
          <a:p>
            <a:r>
              <a:rPr lang="en-US" b="1" dirty="0">
                <a:solidFill>
                  <a:srgbClr val="181717"/>
                </a:solidFill>
                <a:latin typeface="Calibri" panose="020F0502020204030204" pitchFamily="34" charset="0"/>
                <a:ea typeface="Calibri" panose="020F0502020204030204" pitchFamily="34" charset="0"/>
              </a:rPr>
              <a:t>Collision cross-sections of some molecules</a:t>
            </a:r>
            <a:endParaRPr lang="en-US" b="1" dirty="0"/>
          </a:p>
        </p:txBody>
      </p:sp>
      <p:sp>
        <p:nvSpPr>
          <p:cNvPr id="47" name="Rectangle 46">
            <a:extLst>
              <a:ext uri="{FF2B5EF4-FFF2-40B4-BE49-F238E27FC236}">
                <a16:creationId xmlns:a16="http://schemas.microsoft.com/office/drawing/2014/main" id="{BBFE1170-2C25-4F4C-B0EF-5AAB4EE18A4A}"/>
              </a:ext>
            </a:extLst>
          </p:cNvPr>
          <p:cNvSpPr/>
          <p:nvPr/>
        </p:nvSpPr>
        <p:spPr>
          <a:xfrm>
            <a:off x="146649" y="4067007"/>
            <a:ext cx="11222966" cy="400110"/>
          </a:xfrm>
          <a:prstGeom prst="rect">
            <a:avLst/>
          </a:prstGeom>
        </p:spPr>
        <p:txBody>
          <a:bodyPr wrap="square">
            <a:spAutoFit/>
          </a:bodyPr>
          <a:lstStyle/>
          <a:p>
            <a:r>
              <a:rPr lang="en-US" altLang="en-US" sz="2000" b="1" dirty="0">
                <a:latin typeface="Arial" panose="020B0604020202020204" pitchFamily="34" charset="0"/>
              </a:rPr>
              <a:t>Example: </a:t>
            </a:r>
            <a:r>
              <a:rPr lang="en-US" dirty="0"/>
              <a:t>Calculate the collision frequency of N</a:t>
            </a:r>
            <a:r>
              <a:rPr lang="en-US" baseline="-25000" dirty="0"/>
              <a:t>2</a:t>
            </a:r>
            <a:r>
              <a:rPr lang="en-US" dirty="0"/>
              <a:t> molecules at 25 °C and 1 atm.</a:t>
            </a:r>
            <a:endParaRPr lang="en-US" sz="2000" dirty="0">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CB1E8A4D-6E70-4280-8D8E-685FFC1BC747}"/>
              </a:ext>
            </a:extLst>
          </p:cNvPr>
          <p:cNvSpPr/>
          <p:nvPr/>
        </p:nvSpPr>
        <p:spPr>
          <a:xfrm>
            <a:off x="146649" y="4467117"/>
            <a:ext cx="825867" cy="400110"/>
          </a:xfrm>
          <a:prstGeom prst="rect">
            <a:avLst/>
          </a:prstGeom>
        </p:spPr>
        <p:txBody>
          <a:bodyPr wrap="none">
            <a:spAutoFit/>
          </a:bodyPr>
          <a:lstStyle/>
          <a:p>
            <a:r>
              <a:rPr lang="en-US" altLang="en-US" sz="2000" b="1" dirty="0" err="1">
                <a:latin typeface="Arial" panose="020B0604020202020204" pitchFamily="34" charset="0"/>
              </a:rPr>
              <a:t>Soln</a:t>
            </a:r>
            <a:r>
              <a:rPr lang="en-US" altLang="en-US" sz="2000" b="1" dirty="0">
                <a:latin typeface="Arial" panose="020B0604020202020204" pitchFamily="34" charset="0"/>
              </a:rPr>
              <a:t>:</a:t>
            </a:r>
            <a:endParaRPr lang="en-US" sz="2000" dirty="0"/>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622AA624-7720-48E2-BAE1-0DF2078785DF}"/>
                  </a:ext>
                </a:extLst>
              </p:cNvPr>
              <p:cNvSpPr txBox="1"/>
              <p:nvPr/>
            </p:nvSpPr>
            <p:spPr>
              <a:xfrm>
                <a:off x="668422" y="1291299"/>
                <a:ext cx="3167727" cy="428643"/>
              </a:xfrm>
              <a:prstGeom prst="rect">
                <a:avLst/>
              </a:prstGeom>
              <a:noFill/>
            </p:spPr>
            <p:txBody>
              <a:bodyPr wrap="none" lIns="0" tIns="0" rIns="0" bIns="0" rtlCol="0">
                <a:spAutoFit/>
              </a:bodyPr>
              <a:lstStyle/>
              <a:p>
                <a:pPr algn="ctr"/>
                <a:r>
                  <a:rPr lang="en-US" dirty="0">
                    <a:latin typeface="Monotype Corsiva" panose="03010101010201010101" pitchFamily="66" charset="0"/>
                  </a:rPr>
                  <a:t>N</a:t>
                </a:r>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𝑁</m:t>
                        </m:r>
                      </m:num>
                      <m:den>
                        <m:r>
                          <a:rPr lang="en-US" b="0" i="1" smtClean="0">
                            <a:latin typeface="Cambria Math" panose="02040503050406030204" pitchFamily="18" charset="0"/>
                          </a:rPr>
                          <m:t>𝑉</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𝑛𝑁</m:t>
                        </m:r>
                        <m:r>
                          <a:rPr lang="en-US" b="0" i="1" baseline="-25000" smtClean="0">
                            <a:latin typeface="Cambria Math" panose="02040503050406030204" pitchFamily="18" charset="0"/>
                          </a:rPr>
                          <m:t>𝐴</m:t>
                        </m:r>
                      </m:num>
                      <m:den>
                        <m:r>
                          <a:rPr lang="en-US" b="0" i="1" smtClean="0">
                            <a:latin typeface="Cambria Math" panose="02040503050406030204" pitchFamily="18" charset="0"/>
                          </a:rPr>
                          <m:t>𝑉</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𝑛𝑁</m:t>
                        </m:r>
                        <m:r>
                          <a:rPr lang="en-US" b="0" i="1" baseline="-25000" smtClean="0">
                            <a:latin typeface="Cambria Math" panose="02040503050406030204" pitchFamily="18" charset="0"/>
                          </a:rPr>
                          <m:t>𝐴</m:t>
                        </m:r>
                      </m:num>
                      <m:den>
                        <m:r>
                          <a:rPr lang="en-US" b="0" i="1" smtClean="0">
                            <a:latin typeface="Cambria Math" panose="02040503050406030204" pitchFamily="18" charset="0"/>
                          </a:rPr>
                          <m:t>𝑛𝑅𝑇</m:t>
                        </m:r>
                        <m:r>
                          <a:rPr lang="en-US" b="0" i="1" smtClean="0">
                            <a:latin typeface="Cambria Math" panose="02040503050406030204" pitchFamily="18" charset="0"/>
                          </a:rPr>
                          <m:t>/</m:t>
                        </m:r>
                        <m:r>
                          <a:rPr lang="en-US" b="0" i="1" smtClean="0">
                            <a:latin typeface="Cambria Math" panose="02040503050406030204" pitchFamily="18" charset="0"/>
                          </a:rPr>
                          <m:t>𝑝</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𝑝𝑁</m:t>
                        </m:r>
                        <m:r>
                          <a:rPr lang="en-US" b="0" i="1" baseline="-25000" smtClean="0">
                            <a:latin typeface="Cambria Math" panose="02040503050406030204" pitchFamily="18" charset="0"/>
                          </a:rPr>
                          <m:t>𝐴</m:t>
                        </m:r>
                      </m:num>
                      <m:den>
                        <m:r>
                          <a:rPr lang="en-US" b="0" i="1" smtClean="0">
                            <a:latin typeface="Cambria Math" panose="02040503050406030204" pitchFamily="18" charset="0"/>
                          </a:rPr>
                          <m:t>𝑅𝑇</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𝑘𝑇</m:t>
                        </m:r>
                      </m:den>
                    </m:f>
                  </m:oMath>
                </a14:m>
                <a:endParaRPr lang="en-US" dirty="0"/>
              </a:p>
            </p:txBody>
          </p:sp>
        </mc:Choice>
        <mc:Fallback xmlns="">
          <p:sp>
            <p:nvSpPr>
              <p:cNvPr id="52" name="TextBox 51">
                <a:extLst>
                  <a:ext uri="{FF2B5EF4-FFF2-40B4-BE49-F238E27FC236}">
                    <a16:creationId xmlns:a16="http://schemas.microsoft.com/office/drawing/2014/main" id="{622AA624-7720-48E2-BAE1-0DF2078785DF}"/>
                  </a:ext>
                </a:extLst>
              </p:cNvPr>
              <p:cNvSpPr txBox="1">
                <a:spLocks noRot="1" noChangeAspect="1" noMove="1" noResize="1" noEditPoints="1" noAdjustHandles="1" noChangeArrowheads="1" noChangeShapeType="1" noTextEdit="1"/>
              </p:cNvSpPr>
              <p:nvPr/>
            </p:nvSpPr>
            <p:spPr>
              <a:xfrm>
                <a:off x="668422" y="1291299"/>
                <a:ext cx="3167727" cy="428643"/>
              </a:xfrm>
              <a:prstGeom prst="rect">
                <a:avLst/>
              </a:prstGeom>
              <a:blipFill>
                <a:blip r:embed="rId8"/>
                <a:stretch>
                  <a:fillRect l="-2890" t="-7143" r="-385" b="-1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20D7412F-553F-4B7E-A65B-7962BB3C603D}"/>
                  </a:ext>
                </a:extLst>
              </p:cNvPr>
              <p:cNvSpPr/>
              <p:nvPr/>
            </p:nvSpPr>
            <p:spPr>
              <a:xfrm>
                <a:off x="627947" y="1702415"/>
                <a:ext cx="1203022" cy="501356"/>
              </a:xfrm>
              <a:prstGeom prst="rect">
                <a:avLst/>
              </a:prstGeom>
            </p:spPr>
            <p:txBody>
              <a:bodyPr wrap="none">
                <a:spAutoFit/>
              </a:bodyPr>
              <a:lstStyle/>
              <a:p>
                <a:r>
                  <a:rPr lang="en-US" i="1" dirty="0">
                    <a:latin typeface="Arial" panose="020B0604020202020204" pitchFamily="34" charset="0"/>
                    <a:cs typeface="Arial" panose="020B0604020202020204" pitchFamily="34" charset="0"/>
                  </a:rPr>
                  <a:t>z  </a:t>
                </a:r>
                <a:r>
                  <a:rPr lang="en-US" dirty="0">
                    <a:latin typeface="Arial" panose="020B0604020202020204" pitchFamily="34" charset="0"/>
                    <a:cs typeface="Arial" panose="020B0604020202020204" pitchFamily="34" charset="0"/>
                  </a:rPr>
                  <a:t>= </a:t>
                </a:r>
                <a14:m>
                  <m:oMath xmlns:m="http://schemas.openxmlformats.org/officeDocument/2006/math">
                    <m:f>
                      <m:fPr>
                        <m:ctrlPr>
                          <a:rPr lang="en-US" i="1">
                            <a:latin typeface="Cambria Math" panose="02040503050406030204" pitchFamily="18" charset="0"/>
                          </a:rPr>
                        </m:ctrlPr>
                      </m:fPr>
                      <m:num>
                        <m:r>
                          <m:rPr>
                            <m:nor/>
                          </m:rPr>
                          <a:rPr lang="el-GR" dirty="0">
                            <a:latin typeface="Arial" panose="020B0604020202020204" pitchFamily="34" charset="0"/>
                            <a:cs typeface="Arial" panose="020B0604020202020204" pitchFamily="34" charset="0"/>
                          </a:rPr>
                          <m:t>σ</m:t>
                        </m:r>
                        <m:r>
                          <m:rPr>
                            <m:nor/>
                          </m:rPr>
                          <a:rPr lang="el-GR" dirty="0">
                            <a:latin typeface="Arial" panose="020B0604020202020204" pitchFamily="34" charset="0"/>
                            <a:cs typeface="Arial" panose="020B0604020202020204" pitchFamily="34" charset="0"/>
                          </a:rPr>
                          <m:t> </m:t>
                        </m:r>
                        <m:r>
                          <m:rPr>
                            <m:nor/>
                          </m:rPr>
                          <a:rPr lang="en-US" i="1" dirty="0">
                            <a:latin typeface="Arial" panose="020B0604020202020204" pitchFamily="34" charset="0"/>
                            <a:cs typeface="Arial" panose="020B0604020202020204" pitchFamily="34" charset="0"/>
                          </a:rPr>
                          <m:t>v</m:t>
                        </m:r>
                        <m:r>
                          <m:rPr>
                            <m:nor/>
                          </m:rPr>
                          <a:rPr lang="en-US" sz="800" dirty="0">
                            <a:latin typeface="Arial" panose="020B0604020202020204" pitchFamily="34" charset="0"/>
                            <a:cs typeface="Arial" panose="020B0604020202020204" pitchFamily="34" charset="0"/>
                          </a:rPr>
                          <m:t>rel</m:t>
                        </m:r>
                        <m:r>
                          <a:rPr lang="en-US" sz="800" b="0" i="1" dirty="0" smtClean="0">
                            <a:latin typeface="Cambria Math" panose="02040503050406030204" pitchFamily="18" charset="0"/>
                            <a:cs typeface="Arial" panose="020B0604020202020204" pitchFamily="34" charset="0"/>
                          </a:rPr>
                          <m:t>  </m:t>
                        </m:r>
                        <m:r>
                          <a:rPr lang="en-US" i="1">
                            <a:latin typeface="Cambria Math" panose="02040503050406030204" pitchFamily="18" charset="0"/>
                          </a:rPr>
                          <m:t>𝑝</m:t>
                        </m:r>
                      </m:num>
                      <m:den>
                        <m:r>
                          <a:rPr lang="en-US" i="1">
                            <a:latin typeface="Cambria Math" panose="02040503050406030204" pitchFamily="18" charset="0"/>
                          </a:rPr>
                          <m:t>𝑘𝑇</m:t>
                        </m:r>
                      </m:den>
                    </m:f>
                  </m:oMath>
                </a14:m>
                <a:endParaRPr lang="en-US" dirty="0">
                  <a:latin typeface="Arial" panose="020B0604020202020204" pitchFamily="34" charset="0"/>
                  <a:cs typeface="Arial" panose="020B0604020202020204" pitchFamily="34" charset="0"/>
                </a:endParaRPr>
              </a:p>
            </p:txBody>
          </p:sp>
        </mc:Choice>
        <mc:Fallback xmlns="">
          <p:sp>
            <p:nvSpPr>
              <p:cNvPr id="53" name="Rectangle 52">
                <a:extLst>
                  <a:ext uri="{FF2B5EF4-FFF2-40B4-BE49-F238E27FC236}">
                    <a16:creationId xmlns:a16="http://schemas.microsoft.com/office/drawing/2014/main" id="{20D7412F-553F-4B7E-A65B-7962BB3C603D}"/>
                  </a:ext>
                </a:extLst>
              </p:cNvPr>
              <p:cNvSpPr>
                <a:spLocks noRot="1" noChangeAspect="1" noMove="1" noResize="1" noEditPoints="1" noAdjustHandles="1" noChangeArrowheads="1" noChangeShapeType="1" noTextEdit="1"/>
              </p:cNvSpPr>
              <p:nvPr/>
            </p:nvSpPr>
            <p:spPr>
              <a:xfrm>
                <a:off x="627947" y="1702415"/>
                <a:ext cx="1203022" cy="501356"/>
              </a:xfrm>
              <a:prstGeom prst="rect">
                <a:avLst/>
              </a:prstGeom>
              <a:blipFill>
                <a:blip r:embed="rId9"/>
                <a:stretch>
                  <a:fillRect l="-4061" b="-4819"/>
                </a:stretch>
              </a:blipFill>
            </p:spPr>
            <p:txBody>
              <a:bodyPr/>
              <a:lstStyle/>
              <a:p>
                <a:r>
                  <a:rPr lang="en-US">
                    <a:noFill/>
                  </a:rPr>
                  <a:t> </a:t>
                </a:r>
              </a:p>
            </p:txBody>
          </p:sp>
        </mc:Fallback>
      </mc:AlternateContent>
      <p:sp>
        <p:nvSpPr>
          <p:cNvPr id="54" name="Rectangle 53">
            <a:extLst>
              <a:ext uri="{FF2B5EF4-FFF2-40B4-BE49-F238E27FC236}">
                <a16:creationId xmlns:a16="http://schemas.microsoft.com/office/drawing/2014/main" id="{A007C4DE-B14B-47E6-A2C1-0D83B452C84D}"/>
              </a:ext>
            </a:extLst>
          </p:cNvPr>
          <p:cNvSpPr/>
          <p:nvPr/>
        </p:nvSpPr>
        <p:spPr>
          <a:xfrm>
            <a:off x="1858426" y="1765168"/>
            <a:ext cx="6630838"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Collision frequency [KMT]</a:t>
            </a:r>
          </a:p>
        </p:txBody>
      </p:sp>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FC34459B-AFAC-473F-A33B-C1990BA16D08}"/>
                  </a:ext>
                </a:extLst>
              </p:cNvPr>
              <p:cNvSpPr/>
              <p:nvPr/>
            </p:nvSpPr>
            <p:spPr>
              <a:xfrm>
                <a:off x="992979" y="5410650"/>
                <a:ext cx="6900735" cy="564322"/>
              </a:xfrm>
              <a:prstGeom prst="rect">
                <a:avLst/>
              </a:prstGeom>
            </p:spPr>
            <p:txBody>
              <a:bodyPr wrap="none">
                <a:spAutoFit/>
              </a:bodyPr>
              <a:lstStyle/>
              <a:p>
                <a:r>
                  <a:rPr lang="en-US" i="1" dirty="0">
                    <a:latin typeface="Arial" panose="020B0604020202020204" pitchFamily="34" charset="0"/>
                    <a:cs typeface="Arial" panose="020B0604020202020204" pitchFamily="34" charset="0"/>
                  </a:rPr>
                  <a:t>z  </a:t>
                </a:r>
                <a:r>
                  <a:rPr lang="en-US" dirty="0">
                    <a:latin typeface="Arial" panose="020B0604020202020204" pitchFamily="34" charset="0"/>
                    <a:cs typeface="Arial" panose="020B0604020202020204" pitchFamily="34" charset="0"/>
                  </a:rPr>
                  <a:t>= </a:t>
                </a:r>
                <a14:m>
                  <m:oMath xmlns:m="http://schemas.openxmlformats.org/officeDocument/2006/math">
                    <m:f>
                      <m:fPr>
                        <m:ctrlPr>
                          <a:rPr lang="en-US" i="1">
                            <a:latin typeface="Cambria Math" panose="02040503050406030204" pitchFamily="18" charset="0"/>
                          </a:rPr>
                        </m:ctrlPr>
                      </m:fPr>
                      <m:num>
                        <m:r>
                          <m:rPr>
                            <m:nor/>
                          </m:rPr>
                          <a:rPr lang="el-GR" dirty="0">
                            <a:latin typeface="Arial" panose="020B0604020202020204" pitchFamily="34" charset="0"/>
                            <a:cs typeface="Arial" panose="020B0604020202020204" pitchFamily="34" charset="0"/>
                          </a:rPr>
                          <m:t>σ</m:t>
                        </m:r>
                        <m:r>
                          <m:rPr>
                            <m:nor/>
                          </m:rPr>
                          <a:rPr lang="el-GR" dirty="0">
                            <a:latin typeface="Arial" panose="020B0604020202020204" pitchFamily="34" charset="0"/>
                            <a:cs typeface="Arial" panose="020B0604020202020204" pitchFamily="34" charset="0"/>
                          </a:rPr>
                          <m:t> </m:t>
                        </m:r>
                        <m:r>
                          <m:rPr>
                            <m:nor/>
                          </m:rPr>
                          <a:rPr lang="en-US" i="1" dirty="0">
                            <a:latin typeface="Arial" panose="020B0604020202020204" pitchFamily="34" charset="0"/>
                            <a:cs typeface="Arial" panose="020B0604020202020204" pitchFamily="34" charset="0"/>
                          </a:rPr>
                          <m:t>v</m:t>
                        </m:r>
                        <m:r>
                          <m:rPr>
                            <m:nor/>
                          </m:rPr>
                          <a:rPr lang="en-US" sz="800" dirty="0">
                            <a:latin typeface="Arial" panose="020B0604020202020204" pitchFamily="34" charset="0"/>
                            <a:cs typeface="Arial" panose="020B0604020202020204" pitchFamily="34" charset="0"/>
                          </a:rPr>
                          <m:t>rel</m:t>
                        </m:r>
                        <m:r>
                          <a:rPr lang="en-US" sz="800" b="0" i="1" dirty="0" smtClean="0">
                            <a:latin typeface="Cambria Math" panose="02040503050406030204" pitchFamily="18" charset="0"/>
                            <a:cs typeface="Arial" panose="020B0604020202020204" pitchFamily="34" charset="0"/>
                          </a:rPr>
                          <m:t>  </m:t>
                        </m:r>
                        <m:r>
                          <a:rPr lang="en-US" i="1">
                            <a:latin typeface="Cambria Math" panose="02040503050406030204" pitchFamily="18" charset="0"/>
                          </a:rPr>
                          <m:t>𝑝</m:t>
                        </m:r>
                      </m:num>
                      <m:den>
                        <m:r>
                          <a:rPr lang="en-US" i="1">
                            <a:latin typeface="Cambria Math" panose="02040503050406030204" pitchFamily="18" charset="0"/>
                          </a:rPr>
                          <m:t>𝑘𝑇</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43</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m:t>
                                </m:r>
                                <m:r>
                                  <a:rPr lang="en-US" b="0" i="1" smtClean="0">
                                    <a:latin typeface="Cambria Math" panose="02040503050406030204" pitchFamily="18" charset="0"/>
                                  </a:rPr>
                                  <m:t>18</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m</m:t>
                                </m:r>
                              </m:e>
                              <m:sup>
                                <m:r>
                                  <a:rPr lang="en-US" b="0" i="1" smtClean="0">
                                    <a:latin typeface="Cambria Math" panose="02040503050406030204" pitchFamily="18" charset="0"/>
                                  </a:rPr>
                                  <m:t>2</m:t>
                                </m:r>
                              </m:sup>
                            </m:sSup>
                          </m:e>
                        </m:d>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671</m:t>
                        </m:r>
                        <m:r>
                          <a:rPr lang="en-US" b="0" i="1" smtClean="0">
                            <a:latin typeface="Cambria Math" panose="02040503050406030204" pitchFamily="18" charset="0"/>
                          </a:rPr>
                          <m:t> </m:t>
                        </m:r>
                        <m:r>
                          <m:rPr>
                            <m:sty m:val="p"/>
                          </m:rPr>
                          <a:rPr lang="en-US" b="0" i="0" smtClean="0">
                            <a:latin typeface="Cambria Math" panose="02040503050406030204" pitchFamily="18" charset="0"/>
                          </a:rPr>
                          <m:t>m</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s</m:t>
                            </m:r>
                          </m:e>
                          <m:sup>
                            <m:r>
                              <a:rPr lang="en-US" b="0" i="1" smtClean="0">
                                <a:latin typeface="Cambria Math" panose="02040503050406030204" pitchFamily="18" charset="0"/>
                              </a:rPr>
                              <m:t>−</m:t>
                            </m:r>
                            <m:r>
                              <a:rPr lang="en-US" b="0" i="1" smtClean="0">
                                <a:latin typeface="Cambria Math" panose="02040503050406030204" pitchFamily="18" charset="0"/>
                              </a:rPr>
                              <m:t>1</m:t>
                            </m:r>
                          </m:sup>
                        </m:sSup>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01</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5</m:t>
                            </m:r>
                          </m:sup>
                        </m:sSup>
                        <m:r>
                          <a:rPr lang="en-US" b="0" i="1" smtClean="0">
                            <a:latin typeface="Cambria Math" panose="02040503050406030204" pitchFamily="18" charset="0"/>
                          </a:rPr>
                          <m:t> </m:t>
                        </m:r>
                        <m:r>
                          <m:rPr>
                            <m:sty m:val="p"/>
                          </m:rPr>
                          <a:rPr lang="en-US" b="0" i="0" smtClean="0">
                            <a:latin typeface="Cambria Math" panose="02040503050406030204" pitchFamily="18" charset="0"/>
                          </a:rPr>
                          <m:t>pa</m:t>
                        </m:r>
                        <m:r>
                          <a:rPr lang="en-US" b="0" i="0" smtClean="0">
                            <a:latin typeface="Cambria Math" panose="02040503050406030204" pitchFamily="18" charset="0"/>
                          </a:rPr>
                          <m:t>)</m:t>
                        </m:r>
                      </m:num>
                      <m:den>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381</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m:t>
                                </m:r>
                                <m:r>
                                  <a:rPr lang="en-US" b="0" i="1" smtClean="0">
                                    <a:latin typeface="Cambria Math" panose="02040503050406030204" pitchFamily="18" charset="0"/>
                                  </a:rPr>
                                  <m:t>23</m:t>
                                </m:r>
                              </m:sup>
                            </m:sSup>
                            <m:r>
                              <a:rPr lang="en-US" b="0" i="1" smtClean="0">
                                <a:latin typeface="Cambria Math" panose="02040503050406030204" pitchFamily="18" charset="0"/>
                              </a:rPr>
                              <m:t> </m:t>
                            </m:r>
                            <m:r>
                              <a:rPr lang="en-US" b="0" i="1" smtClean="0">
                                <a:latin typeface="Cambria Math" panose="02040503050406030204" pitchFamily="18" charset="0"/>
                              </a:rPr>
                              <m:t>𝐽</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m:t>
                                </m:r>
                                <m:r>
                                  <a:rPr lang="en-US" b="0" i="1" smtClean="0">
                                    <a:latin typeface="Cambria Math" panose="02040503050406030204" pitchFamily="18" charset="0"/>
                                  </a:rPr>
                                  <m:t>1</m:t>
                                </m:r>
                              </m:sup>
                            </m:sSup>
                          </m:e>
                        </m:d>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298</m:t>
                        </m:r>
                        <m:r>
                          <a:rPr lang="en-US" b="0" i="1" smtClean="0">
                            <a:latin typeface="Cambria Math" panose="02040503050406030204" pitchFamily="18" charset="0"/>
                          </a:rPr>
                          <m:t> </m:t>
                        </m:r>
                        <m:r>
                          <a:rPr lang="en-US" b="0" i="1" smtClean="0">
                            <a:latin typeface="Cambria Math" panose="02040503050406030204" pitchFamily="18" charset="0"/>
                          </a:rPr>
                          <m:t>𝐾</m:t>
                        </m:r>
                      </m:den>
                    </m:f>
                    <m:r>
                      <a:rPr lang="en-US" b="0" i="1" smtClean="0">
                        <a:latin typeface="Cambria Math" panose="02040503050406030204" pitchFamily="18" charset="0"/>
                      </a:rPr>
                      <m:t>=</m:t>
                    </m:r>
                    <m:r>
                      <a:rPr lang="en-US" b="0" i="1" smtClean="0">
                        <a:latin typeface="Cambria Math" panose="02040503050406030204" pitchFamily="18" charset="0"/>
                      </a:rPr>
                      <m:t>7</m:t>
                    </m:r>
                    <m:r>
                      <a:rPr lang="en-US" b="0" i="1" smtClean="0">
                        <a:latin typeface="Cambria Math" panose="02040503050406030204" pitchFamily="18" charset="0"/>
                      </a:rPr>
                      <m:t>.</m:t>
                    </m:r>
                    <m:r>
                      <a:rPr lang="en-US" b="0" i="1" smtClean="0">
                        <a:latin typeface="Cambria Math" panose="02040503050406030204" pitchFamily="18" charset="0"/>
                      </a:rPr>
                      <m:t>4</m:t>
                    </m:r>
                    <m:r>
                      <a:rPr lang="en-US" b="0" i="1" smtClean="0">
                        <a:latin typeface="Cambria Math" panose="02040503050406030204" pitchFamily="18" charset="0"/>
                      </a:rPr>
                      <m:t> </m:t>
                    </m:r>
                    <m:r>
                      <a:rPr lang="en-US" b="0" i="1" smtClean="0">
                        <a:latin typeface="Cambria Math" panose="02040503050406030204" pitchFamily="18" charset="0"/>
                      </a:rPr>
                      <m:t>𝑥</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r>
                          <a:rPr lang="en-US" b="0" i="1" smtClean="0">
                            <a:latin typeface="Cambria Math" panose="02040503050406030204" pitchFamily="18" charset="0"/>
                          </a:rPr>
                          <m:t>1</m:t>
                        </m:r>
                      </m:sup>
                    </m:sSup>
                    <m:r>
                      <a:rPr lang="en-US" b="0" i="1" smtClean="0">
                        <a:latin typeface="Cambria Math" panose="02040503050406030204" pitchFamily="18" charset="0"/>
                      </a:rPr>
                      <m:t> </m:t>
                    </m:r>
                  </m:oMath>
                </a14:m>
                <a:r>
                  <a:rPr lang="en-US" dirty="0">
                    <a:latin typeface="Arial" panose="020B0604020202020204" pitchFamily="34" charset="0"/>
                    <a:cs typeface="Arial" panose="020B0604020202020204" pitchFamily="34" charset="0"/>
                  </a:rPr>
                  <a:t> </a:t>
                </a:r>
              </a:p>
            </p:txBody>
          </p:sp>
        </mc:Choice>
        <mc:Fallback xmlns="">
          <p:sp>
            <p:nvSpPr>
              <p:cNvPr id="55" name="Rectangle 54">
                <a:extLst>
                  <a:ext uri="{FF2B5EF4-FFF2-40B4-BE49-F238E27FC236}">
                    <a16:creationId xmlns:a16="http://schemas.microsoft.com/office/drawing/2014/main" id="{FC34459B-AFAC-473F-A33B-C1990BA16D08}"/>
                  </a:ext>
                </a:extLst>
              </p:cNvPr>
              <p:cNvSpPr>
                <a:spLocks noRot="1" noChangeAspect="1" noMove="1" noResize="1" noEditPoints="1" noAdjustHandles="1" noChangeArrowheads="1" noChangeShapeType="1" noTextEdit="1"/>
              </p:cNvSpPr>
              <p:nvPr/>
            </p:nvSpPr>
            <p:spPr>
              <a:xfrm>
                <a:off x="992979" y="5410650"/>
                <a:ext cx="6900735" cy="564322"/>
              </a:xfrm>
              <a:prstGeom prst="rect">
                <a:avLst/>
              </a:prstGeom>
              <a:blipFill>
                <a:blip r:embed="rId10"/>
                <a:stretch>
                  <a:fillRect l="-795" b="-1087"/>
                </a:stretch>
              </a:blipFill>
            </p:spPr>
            <p:txBody>
              <a:bodyPr/>
              <a:lstStyle/>
              <a:p>
                <a:r>
                  <a:rPr lang="en-US">
                    <a:noFill/>
                  </a:rPr>
                  <a:t> </a:t>
                </a:r>
              </a:p>
            </p:txBody>
          </p:sp>
        </mc:Fallback>
      </mc:AlternateContent>
      <p:sp>
        <p:nvSpPr>
          <p:cNvPr id="56" name="Rectangle 55">
            <a:extLst>
              <a:ext uri="{FF2B5EF4-FFF2-40B4-BE49-F238E27FC236}">
                <a16:creationId xmlns:a16="http://schemas.microsoft.com/office/drawing/2014/main" id="{E31CAE65-29E3-4646-A1EE-D9CE7450107F}"/>
              </a:ext>
            </a:extLst>
          </p:cNvPr>
          <p:cNvSpPr/>
          <p:nvPr/>
        </p:nvSpPr>
        <p:spPr>
          <a:xfrm>
            <a:off x="464946" y="4903313"/>
            <a:ext cx="8571267" cy="369332"/>
          </a:xfrm>
          <a:prstGeom prst="rect">
            <a:avLst/>
          </a:prstGeom>
        </p:spPr>
        <p:txBody>
          <a:bodyPr wrap="square">
            <a:spAutoFit/>
          </a:bodyPr>
          <a:lstStyle/>
          <a:p>
            <a:r>
              <a:rPr lang="en-US" i="1" dirty="0" err="1"/>
              <a:t>v</a:t>
            </a:r>
            <a:r>
              <a:rPr lang="en-US" baseline="-25000" dirty="0" err="1"/>
              <a:t>rel</a:t>
            </a:r>
            <a:r>
              <a:rPr lang="en-US" dirty="0"/>
              <a:t> from the previous example is 671 m s</a:t>
            </a:r>
            <a:r>
              <a:rPr lang="en-US" baseline="30000" dirty="0"/>
              <a:t>-1</a:t>
            </a:r>
            <a:r>
              <a:rPr lang="en-US" dirty="0"/>
              <a:t> and 1atm equals 1.01 x 10</a:t>
            </a:r>
            <a:r>
              <a:rPr lang="en-US" baseline="30000" dirty="0"/>
              <a:t>5</a:t>
            </a:r>
            <a:r>
              <a:rPr lang="en-US" dirty="0"/>
              <a:t> pa</a:t>
            </a:r>
          </a:p>
        </p:txBody>
      </p:sp>
    </p:spTree>
    <p:extLst>
      <p:ext uri="{BB962C8B-B14F-4D97-AF65-F5344CB8AC3E}">
        <p14:creationId xmlns:p14="http://schemas.microsoft.com/office/powerpoint/2010/main" val="116123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2" grpId="0"/>
      <p:bldP spid="43" grpId="0"/>
      <p:bldP spid="46" grpId="0"/>
      <p:bldP spid="47" grpId="0"/>
      <p:bldP spid="48" grpId="0"/>
      <p:bldP spid="52" grpId="0"/>
      <p:bldP spid="53" grpId="0"/>
      <p:bldP spid="54" grpId="0"/>
      <p:bldP spid="55" grpId="0"/>
      <p:bldP spid="5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2F41B4-DBCE-421A-B4CC-384B19450947}"/>
              </a:ext>
            </a:extLst>
          </p:cNvPr>
          <p:cNvSpPr/>
          <p:nvPr/>
        </p:nvSpPr>
        <p:spPr>
          <a:xfrm>
            <a:off x="251818" y="250967"/>
            <a:ext cx="2659702"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 The mean free path</a:t>
            </a:r>
          </a:p>
        </p:txBody>
      </p:sp>
      <p:sp>
        <p:nvSpPr>
          <p:cNvPr id="3" name="Rectangle 2">
            <a:extLst>
              <a:ext uri="{FF2B5EF4-FFF2-40B4-BE49-F238E27FC236}">
                <a16:creationId xmlns:a16="http://schemas.microsoft.com/office/drawing/2014/main" id="{93D647C7-DBB6-4032-8878-C5341DEAEA29}"/>
              </a:ext>
            </a:extLst>
          </p:cNvPr>
          <p:cNvSpPr/>
          <p:nvPr/>
        </p:nvSpPr>
        <p:spPr>
          <a:xfrm>
            <a:off x="251818" y="635796"/>
            <a:ext cx="10427684" cy="369332"/>
          </a:xfrm>
          <a:prstGeom prst="rect">
            <a:avLst/>
          </a:prstGeom>
        </p:spPr>
        <p:txBody>
          <a:bodyPr wrap="square">
            <a:spAutoFit/>
          </a:bodyPr>
          <a:lstStyle/>
          <a:p>
            <a:r>
              <a:rPr lang="en-US" dirty="0">
                <a:latin typeface="MinionPro-Regular"/>
              </a:rPr>
              <a:t>The </a:t>
            </a:r>
            <a:r>
              <a:rPr lang="en-US" b="1" dirty="0">
                <a:latin typeface="MinionPro-Semibold"/>
              </a:rPr>
              <a:t>mean free path</a:t>
            </a:r>
            <a:r>
              <a:rPr lang="en-US" dirty="0">
                <a:latin typeface="MinionPro-Regular"/>
              </a:rPr>
              <a:t>, </a:t>
            </a:r>
            <a:r>
              <a:rPr lang="en-US" dirty="0">
                <a:latin typeface="SymbolStd"/>
              </a:rPr>
              <a:t>λ </a:t>
            </a:r>
            <a:r>
              <a:rPr lang="en-US" dirty="0">
                <a:latin typeface="MinionPro-Regular"/>
              </a:rPr>
              <a:t>(lambda), is the average distance a molecule travels between collisions.</a:t>
            </a:r>
            <a:endParaRPr lang="en-US"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B928919-AE9F-4646-A4D6-439DA69C085E}"/>
                  </a:ext>
                </a:extLst>
              </p:cNvPr>
              <p:cNvSpPr/>
              <p:nvPr/>
            </p:nvSpPr>
            <p:spPr>
              <a:xfrm>
                <a:off x="498550" y="1020625"/>
                <a:ext cx="1335237" cy="521746"/>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ea typeface="Cambria Math" panose="02040503050406030204" pitchFamily="18" charset="0"/>
                        <a:cs typeface="Arial" panose="020B0604020202020204" pitchFamily="34" charset="0"/>
                      </a:rPr>
                      <m:t>𝜆</m:t>
                    </m:r>
                  </m:oMath>
                </a14:m>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14:m>
                  <m:oMath xmlns:m="http://schemas.openxmlformats.org/officeDocument/2006/math">
                    <m:f>
                      <m:fPr>
                        <m:ctrlPr>
                          <a:rPr lang="en-US" i="1">
                            <a:latin typeface="Cambria Math" panose="02040503050406030204" pitchFamily="18" charset="0"/>
                          </a:rPr>
                        </m:ctrlPr>
                      </m:fPr>
                      <m:num>
                        <m:r>
                          <a:rPr lang="en-US" i="1" dirty="0" smtClean="0">
                            <a:latin typeface="Cambria Math" panose="02040503050406030204" pitchFamily="18" charset="0"/>
                            <a:cs typeface="Arial" panose="020B0604020202020204" pitchFamily="34" charset="0"/>
                          </a:rPr>
                          <m:t>𝑣</m:t>
                        </m:r>
                        <m:r>
                          <m:rPr>
                            <m:sty m:val="p"/>
                          </m:rPr>
                          <a:rPr lang="en-US" b="0" i="0" baseline="-25000" dirty="0" smtClean="0">
                            <a:latin typeface="Cambria Math" panose="02040503050406030204" pitchFamily="18" charset="0"/>
                            <a:cs typeface="Arial" panose="020B0604020202020204" pitchFamily="34" charset="0"/>
                          </a:rPr>
                          <m:t>rel</m:t>
                        </m:r>
                      </m:num>
                      <m:den>
                        <m:r>
                          <a:rPr lang="en-US" b="0" i="1" smtClean="0">
                            <a:latin typeface="Cambria Math" panose="02040503050406030204" pitchFamily="18" charset="0"/>
                          </a:rPr>
                          <m:t>𝑧</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𝑘𝑇</m:t>
                        </m:r>
                      </m:num>
                      <m:den>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𝑝</m:t>
                        </m:r>
                      </m:den>
                    </m:f>
                  </m:oMath>
                </a14:m>
                <a:endParaRPr lang="en-US" dirty="0">
                  <a:latin typeface="Arial" panose="020B0604020202020204" pitchFamily="34" charset="0"/>
                  <a:cs typeface="Arial" panose="020B0604020202020204" pitchFamily="34" charset="0"/>
                </a:endParaRPr>
              </a:p>
            </p:txBody>
          </p:sp>
        </mc:Choice>
        <mc:Fallback xmlns="">
          <p:sp>
            <p:nvSpPr>
              <p:cNvPr id="5" name="Rectangle 4">
                <a:extLst>
                  <a:ext uri="{FF2B5EF4-FFF2-40B4-BE49-F238E27FC236}">
                    <a16:creationId xmlns:a16="http://schemas.microsoft.com/office/drawing/2014/main" id="{8B928919-AE9F-4646-A4D6-439DA69C085E}"/>
                  </a:ext>
                </a:extLst>
              </p:cNvPr>
              <p:cNvSpPr>
                <a:spLocks noRot="1" noChangeAspect="1" noMove="1" noResize="1" noEditPoints="1" noAdjustHandles="1" noChangeArrowheads="1" noChangeShapeType="1" noTextEdit="1"/>
              </p:cNvSpPr>
              <p:nvPr/>
            </p:nvSpPr>
            <p:spPr>
              <a:xfrm>
                <a:off x="498550" y="1020625"/>
                <a:ext cx="1335237" cy="521746"/>
              </a:xfrm>
              <a:prstGeom prst="rect">
                <a:avLst/>
              </a:prstGeom>
              <a:blipFill>
                <a:blip r:embed="rId2"/>
                <a:stretch>
                  <a:fillRect b="-2326"/>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D1430105-79D0-4C1D-B7D5-B4917A62C921}"/>
              </a:ext>
            </a:extLst>
          </p:cNvPr>
          <p:cNvSpPr/>
          <p:nvPr/>
        </p:nvSpPr>
        <p:spPr>
          <a:xfrm>
            <a:off x="2099094" y="1020625"/>
            <a:ext cx="6096000" cy="369332"/>
          </a:xfrm>
          <a:prstGeom prst="rect">
            <a:avLst/>
          </a:prstGeom>
        </p:spPr>
        <p:txBody>
          <a:bodyPr>
            <a:spAutoFit/>
          </a:bodyPr>
          <a:lstStyle/>
          <a:p>
            <a:r>
              <a:rPr lang="en-US" b="1" dirty="0">
                <a:latin typeface="Arial" panose="020B0604020202020204" pitchFamily="34" charset="0"/>
                <a:cs typeface="Arial" panose="020B0604020202020204" pitchFamily="34" charset="0"/>
              </a:rPr>
              <a:t>Mean free path [KMT]</a:t>
            </a:r>
          </a:p>
        </p:txBody>
      </p:sp>
      <p:sp>
        <p:nvSpPr>
          <p:cNvPr id="7" name="Rectangle 6">
            <a:extLst>
              <a:ext uri="{FF2B5EF4-FFF2-40B4-BE49-F238E27FC236}">
                <a16:creationId xmlns:a16="http://schemas.microsoft.com/office/drawing/2014/main" id="{54055090-82BF-4CAC-A12C-244924BD4D89}"/>
              </a:ext>
            </a:extLst>
          </p:cNvPr>
          <p:cNvSpPr/>
          <p:nvPr/>
        </p:nvSpPr>
        <p:spPr>
          <a:xfrm>
            <a:off x="327803" y="1686116"/>
            <a:ext cx="11222966" cy="400110"/>
          </a:xfrm>
          <a:prstGeom prst="rect">
            <a:avLst/>
          </a:prstGeom>
        </p:spPr>
        <p:txBody>
          <a:bodyPr wrap="square">
            <a:spAutoFit/>
          </a:bodyPr>
          <a:lstStyle/>
          <a:p>
            <a:r>
              <a:rPr lang="en-US" altLang="en-US" sz="2000" b="1" dirty="0">
                <a:latin typeface="Arial" panose="020B0604020202020204" pitchFamily="34" charset="0"/>
              </a:rPr>
              <a:t>Example: </a:t>
            </a:r>
            <a:r>
              <a:rPr lang="en-US" dirty="0"/>
              <a:t>Calculate the mean free path for N</a:t>
            </a:r>
            <a:r>
              <a:rPr lang="en-US" baseline="-25000" dirty="0"/>
              <a:t>2</a:t>
            </a:r>
            <a:r>
              <a:rPr lang="en-US" dirty="0"/>
              <a:t> molecules at 25 °C and 1 atm.</a:t>
            </a:r>
            <a:endParaRPr lang="en-US" sz="20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C842B7C-84F4-4FC1-9E35-D84F55CFD8E6}"/>
              </a:ext>
            </a:extLst>
          </p:cNvPr>
          <p:cNvSpPr/>
          <p:nvPr/>
        </p:nvSpPr>
        <p:spPr>
          <a:xfrm>
            <a:off x="327803" y="2086226"/>
            <a:ext cx="825867" cy="400110"/>
          </a:xfrm>
          <a:prstGeom prst="rect">
            <a:avLst/>
          </a:prstGeom>
        </p:spPr>
        <p:txBody>
          <a:bodyPr wrap="none">
            <a:spAutoFit/>
          </a:bodyPr>
          <a:lstStyle/>
          <a:p>
            <a:r>
              <a:rPr lang="en-US" altLang="en-US" sz="2000" b="1" dirty="0" err="1">
                <a:latin typeface="Arial" panose="020B0604020202020204" pitchFamily="34" charset="0"/>
              </a:rPr>
              <a:t>Soln</a:t>
            </a:r>
            <a:r>
              <a:rPr lang="en-US" altLang="en-US" sz="2000" b="1" dirty="0">
                <a:latin typeface="Arial" panose="020B0604020202020204" pitchFamily="34" charset="0"/>
              </a:rPr>
              <a:t>:</a:t>
            </a:r>
            <a:endParaRPr lang="en-US" sz="2000" dirty="0"/>
          </a:p>
        </p:txBody>
      </p:sp>
      <p:sp>
        <p:nvSpPr>
          <p:cNvPr id="9" name="Rectangle 8">
            <a:extLst>
              <a:ext uri="{FF2B5EF4-FFF2-40B4-BE49-F238E27FC236}">
                <a16:creationId xmlns:a16="http://schemas.microsoft.com/office/drawing/2014/main" id="{476856A3-A36E-456A-9D77-E767C32C7347}"/>
              </a:ext>
            </a:extLst>
          </p:cNvPr>
          <p:cNvSpPr/>
          <p:nvPr/>
        </p:nvSpPr>
        <p:spPr>
          <a:xfrm>
            <a:off x="327803" y="2517114"/>
            <a:ext cx="10964593" cy="646331"/>
          </a:xfrm>
          <a:prstGeom prst="rect">
            <a:avLst/>
          </a:prstGeom>
        </p:spPr>
        <p:txBody>
          <a:bodyPr wrap="square">
            <a:spAutoFit/>
          </a:bodyPr>
          <a:lstStyle/>
          <a:p>
            <a:r>
              <a:rPr lang="en-US" dirty="0"/>
              <a:t>From previous examples, we found that </a:t>
            </a:r>
            <a:r>
              <a:rPr lang="en-US" i="1" dirty="0" err="1"/>
              <a:t>v</a:t>
            </a:r>
            <a:r>
              <a:rPr lang="en-US" baseline="-25000" dirty="0" err="1"/>
              <a:t>rel</a:t>
            </a:r>
            <a:r>
              <a:rPr lang="en-US" dirty="0"/>
              <a:t> = 671 ms</a:t>
            </a:r>
            <a:r>
              <a:rPr lang="en-US" baseline="30000" dirty="0"/>
              <a:t>-1</a:t>
            </a:r>
            <a:r>
              <a:rPr lang="en-US" dirty="0"/>
              <a:t> and z = 7.4 x 10</a:t>
            </a:r>
            <a:r>
              <a:rPr lang="en-US" baseline="30000" dirty="0"/>
              <a:t>9</a:t>
            </a:r>
            <a:r>
              <a:rPr lang="en-US" dirty="0"/>
              <a:t> s</a:t>
            </a:r>
            <a:r>
              <a:rPr lang="en-US" baseline="30000" dirty="0"/>
              <a:t>-1</a:t>
            </a:r>
            <a:r>
              <a:rPr lang="en-US" dirty="0"/>
              <a:t> for N</a:t>
            </a:r>
            <a:r>
              <a:rPr lang="en-US" baseline="-25000" dirty="0"/>
              <a:t>2</a:t>
            </a:r>
            <a:r>
              <a:rPr lang="en-US" dirty="0"/>
              <a:t> molecules at the same conditions. </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62DACB9-D99F-42EE-BBDD-9ED3E2A166EB}"/>
                  </a:ext>
                </a:extLst>
              </p:cNvPr>
              <p:cNvSpPr/>
              <p:nvPr/>
            </p:nvSpPr>
            <p:spPr>
              <a:xfrm>
                <a:off x="988301" y="3333460"/>
                <a:ext cx="4565930" cy="523798"/>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ea typeface="Cambria Math" panose="02040503050406030204" pitchFamily="18" charset="0"/>
                        <a:cs typeface="Arial" panose="020B0604020202020204" pitchFamily="34" charset="0"/>
                      </a:rPr>
                      <m:t>𝜆</m:t>
                    </m:r>
                  </m:oMath>
                </a14:m>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14:m>
                  <m:oMath xmlns:m="http://schemas.openxmlformats.org/officeDocument/2006/math">
                    <m:f>
                      <m:fPr>
                        <m:ctrlPr>
                          <a:rPr lang="en-US" i="1">
                            <a:latin typeface="Cambria Math" panose="02040503050406030204" pitchFamily="18" charset="0"/>
                          </a:rPr>
                        </m:ctrlPr>
                      </m:fPr>
                      <m:num>
                        <m:r>
                          <a:rPr lang="en-US" i="1" dirty="0" smtClean="0">
                            <a:latin typeface="Cambria Math" panose="02040503050406030204" pitchFamily="18" charset="0"/>
                            <a:cs typeface="Arial" panose="020B0604020202020204" pitchFamily="34" charset="0"/>
                          </a:rPr>
                          <m:t>𝑣</m:t>
                        </m:r>
                        <m:r>
                          <m:rPr>
                            <m:sty m:val="p"/>
                          </m:rPr>
                          <a:rPr lang="en-US" b="0" i="0" baseline="-25000" dirty="0" smtClean="0">
                            <a:latin typeface="Cambria Math" panose="02040503050406030204" pitchFamily="18" charset="0"/>
                            <a:cs typeface="Arial" panose="020B0604020202020204" pitchFamily="34" charset="0"/>
                          </a:rPr>
                          <m:t>rel</m:t>
                        </m:r>
                      </m:num>
                      <m:den>
                        <m:r>
                          <a:rPr lang="en-US" b="0" i="1" smtClean="0">
                            <a:latin typeface="Cambria Math" panose="02040503050406030204" pitchFamily="18" charset="0"/>
                          </a:rPr>
                          <m:t>𝑧</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671</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ms</m:t>
                            </m:r>
                          </m:e>
                          <m:sup>
                            <m:r>
                              <a:rPr lang="en-US" b="0" i="1" smtClean="0">
                                <a:latin typeface="Cambria Math" panose="02040503050406030204" pitchFamily="18" charset="0"/>
                              </a:rPr>
                              <m:t>−</m:t>
                            </m:r>
                            <m:r>
                              <a:rPr lang="en-US" b="0" i="1" smtClean="0">
                                <a:latin typeface="Cambria Math" panose="02040503050406030204" pitchFamily="18" charset="0"/>
                              </a:rPr>
                              <m:t>1</m:t>
                            </m:r>
                          </m:sup>
                        </m:sSup>
                      </m:num>
                      <m:den>
                        <m:r>
                          <a:rPr lang="en-US" b="0" i="1" smtClean="0">
                            <a:latin typeface="Cambria Math" panose="02040503050406030204" pitchFamily="18" charset="0"/>
                            <a:ea typeface="Cambria Math" panose="02040503050406030204" pitchFamily="18" charset="0"/>
                          </a:rPr>
                          <m:t>7</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x</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9</m:t>
                            </m:r>
                          </m:sup>
                        </m:sSup>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s</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sup>
                        </m:sSup>
                      </m:den>
                    </m:f>
                    <m:r>
                      <a:rPr lang="en-US" b="0" i="1" smtClean="0">
                        <a:latin typeface="Cambria Math" panose="02040503050406030204" pitchFamily="18" charset="0"/>
                      </a:rPr>
                      <m:t>=</m:t>
                    </m:r>
                    <m:r>
                      <a:rPr lang="en-US" b="0" i="1" smtClean="0">
                        <a:latin typeface="Cambria Math" panose="02040503050406030204" pitchFamily="18" charset="0"/>
                      </a:rPr>
                      <m:t>9</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 </m:t>
                    </m:r>
                    <m:r>
                      <m:rPr>
                        <m:sty m:val="p"/>
                      </m:rPr>
                      <a:rPr lang="en-US" b="0" i="0" smtClean="0">
                        <a:latin typeface="Cambria Math" panose="02040503050406030204" pitchFamily="18" charset="0"/>
                      </a:rPr>
                      <m:t>x</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m:t>
                        </m:r>
                        <m:r>
                          <a:rPr lang="en-US" b="0" i="1" smtClean="0">
                            <a:latin typeface="Cambria Math" panose="02040503050406030204" pitchFamily="18" charset="0"/>
                          </a:rPr>
                          <m:t>8</m:t>
                        </m:r>
                      </m:sup>
                    </m:sSup>
                    <m:r>
                      <a:rPr lang="en-US" b="0" i="1" smtClean="0">
                        <a:latin typeface="Cambria Math" panose="02040503050406030204" pitchFamily="18" charset="0"/>
                      </a:rPr>
                      <m:t> </m:t>
                    </m:r>
                    <m:r>
                      <m:rPr>
                        <m:sty m:val="p"/>
                      </m:rPr>
                      <a:rPr lang="en-US" b="0" i="0" smtClean="0">
                        <a:latin typeface="Cambria Math" panose="02040503050406030204" pitchFamily="18" charset="0"/>
                      </a:rPr>
                      <m:t>m</m:t>
                    </m:r>
                  </m:oMath>
                </a14:m>
                <a:r>
                  <a:rPr lang="en-US" dirty="0">
                    <a:latin typeface="Arial" panose="020B0604020202020204" pitchFamily="34" charset="0"/>
                    <a:cs typeface="Arial" panose="020B0604020202020204" pitchFamily="34" charset="0"/>
                  </a:rPr>
                  <a:t> = 91 nm</a:t>
                </a:r>
              </a:p>
            </p:txBody>
          </p:sp>
        </mc:Choice>
        <mc:Fallback xmlns="">
          <p:sp>
            <p:nvSpPr>
              <p:cNvPr id="10" name="Rectangle 9">
                <a:extLst>
                  <a:ext uri="{FF2B5EF4-FFF2-40B4-BE49-F238E27FC236}">
                    <a16:creationId xmlns:a16="http://schemas.microsoft.com/office/drawing/2014/main" id="{262DACB9-D99F-42EE-BBDD-9ED3E2A166EB}"/>
                  </a:ext>
                </a:extLst>
              </p:cNvPr>
              <p:cNvSpPr>
                <a:spLocks noRot="1" noChangeAspect="1" noMove="1" noResize="1" noEditPoints="1" noAdjustHandles="1" noChangeArrowheads="1" noChangeShapeType="1" noTextEdit="1"/>
              </p:cNvSpPr>
              <p:nvPr/>
            </p:nvSpPr>
            <p:spPr>
              <a:xfrm>
                <a:off x="988301" y="3333460"/>
                <a:ext cx="4565930" cy="523798"/>
              </a:xfrm>
              <a:prstGeom prst="rect">
                <a:avLst/>
              </a:prstGeom>
              <a:blipFill>
                <a:blip r:embed="rId3"/>
                <a:stretch>
                  <a:fillRect r="-401" b="-5814"/>
                </a:stretch>
              </a:blipFill>
            </p:spPr>
            <p:txBody>
              <a:bodyPr/>
              <a:lstStyle/>
              <a:p>
                <a:r>
                  <a:rPr lang="en-US">
                    <a:noFill/>
                  </a:rPr>
                  <a:t> </a:t>
                </a:r>
              </a:p>
            </p:txBody>
          </p:sp>
        </mc:Fallback>
      </mc:AlternateContent>
    </p:spTree>
    <p:extLst>
      <p:ext uri="{BB962C8B-B14F-4D97-AF65-F5344CB8AC3E}">
        <p14:creationId xmlns:p14="http://schemas.microsoft.com/office/powerpoint/2010/main" val="31376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34722A-0488-4A11-AC72-D16159886E2D}"/>
              </a:ext>
            </a:extLst>
          </p:cNvPr>
          <p:cNvSpPr/>
          <p:nvPr/>
        </p:nvSpPr>
        <p:spPr>
          <a:xfrm>
            <a:off x="4116019" y="164704"/>
            <a:ext cx="2064989"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Real gases</a:t>
            </a:r>
          </a:p>
        </p:txBody>
      </p:sp>
      <p:sp>
        <p:nvSpPr>
          <p:cNvPr id="5" name="Rectangle 4">
            <a:extLst>
              <a:ext uri="{FF2B5EF4-FFF2-40B4-BE49-F238E27FC236}">
                <a16:creationId xmlns:a16="http://schemas.microsoft.com/office/drawing/2014/main" id="{A8A12552-9E62-493B-9841-4623391AB900}"/>
              </a:ext>
            </a:extLst>
          </p:cNvPr>
          <p:cNvSpPr/>
          <p:nvPr/>
        </p:nvSpPr>
        <p:spPr>
          <a:xfrm>
            <a:off x="391064" y="687924"/>
            <a:ext cx="6423804" cy="46166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Deviations from perfect </a:t>
            </a:r>
            <a:r>
              <a:rPr lang="en-US" sz="2400" b="1" dirty="0" err="1">
                <a:latin typeface="Arial" panose="020B0604020202020204" pitchFamily="34" charset="0"/>
                <a:cs typeface="Arial" panose="020B0604020202020204" pitchFamily="34" charset="0"/>
              </a:rPr>
              <a:t>behaviour</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6CA9333-4CA6-4E79-B1E7-76BC8677C458}"/>
              </a:ext>
            </a:extLst>
          </p:cNvPr>
          <p:cNvSpPr/>
          <p:nvPr/>
        </p:nvSpPr>
        <p:spPr>
          <a:xfrm>
            <a:off x="494580" y="1149589"/>
            <a:ext cx="10926793"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Real gases do not obey the perfect gas law exactly except in the limit of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 0. Deviations from the law are particularly important at </a:t>
            </a:r>
            <a:r>
              <a:rPr lang="en-US" b="1" dirty="0">
                <a:latin typeface="Arial" panose="020B0604020202020204" pitchFamily="34" charset="0"/>
                <a:cs typeface="Arial" panose="020B0604020202020204" pitchFamily="34" charset="0"/>
              </a:rPr>
              <a:t>high pressures and low temperatures</a:t>
            </a:r>
            <a:r>
              <a:rPr lang="en-US" dirty="0">
                <a:latin typeface="Arial" panose="020B0604020202020204" pitchFamily="34" charset="0"/>
                <a:cs typeface="Arial" panose="020B0604020202020204" pitchFamily="34" charset="0"/>
              </a:rPr>
              <a:t>, especially when a gas is on the point of condensing to liquid</a:t>
            </a:r>
          </a:p>
        </p:txBody>
      </p:sp>
      <p:sp>
        <p:nvSpPr>
          <p:cNvPr id="7" name="Rectangle 6">
            <a:extLst>
              <a:ext uri="{FF2B5EF4-FFF2-40B4-BE49-F238E27FC236}">
                <a16:creationId xmlns:a16="http://schemas.microsoft.com/office/drawing/2014/main" id="{EE31B1DF-F1D0-41AC-AEED-722E15241C7E}"/>
              </a:ext>
            </a:extLst>
          </p:cNvPr>
          <p:cNvSpPr/>
          <p:nvPr/>
        </p:nvSpPr>
        <p:spPr>
          <a:xfrm>
            <a:off x="494580" y="2165252"/>
            <a:ext cx="3653180" cy="369332"/>
          </a:xfrm>
          <a:prstGeom prst="rect">
            <a:avLst/>
          </a:prstGeom>
        </p:spPr>
        <p:txBody>
          <a:bodyPr wrap="none">
            <a:spAutoFit/>
          </a:bodyPr>
          <a:lstStyle/>
          <a:p>
            <a:r>
              <a:rPr lang="en-US" b="1" dirty="0">
                <a:latin typeface="MinionPro-Regular"/>
              </a:rPr>
              <a:t>molecules interact with one another</a:t>
            </a:r>
            <a:endParaRPr lang="en-US" b="1" dirty="0"/>
          </a:p>
        </p:txBody>
      </p:sp>
      <p:grpSp>
        <p:nvGrpSpPr>
          <p:cNvPr id="8" name="Group 7">
            <a:extLst>
              <a:ext uri="{FF2B5EF4-FFF2-40B4-BE49-F238E27FC236}">
                <a16:creationId xmlns:a16="http://schemas.microsoft.com/office/drawing/2014/main" id="{2B063D2F-1598-4C91-B117-F58210EDF4C9}"/>
              </a:ext>
            </a:extLst>
          </p:cNvPr>
          <p:cNvGrpSpPr/>
          <p:nvPr/>
        </p:nvGrpSpPr>
        <p:grpSpPr>
          <a:xfrm>
            <a:off x="707371" y="2724952"/>
            <a:ext cx="4436259" cy="3522761"/>
            <a:chOff x="-63207" y="0"/>
            <a:chExt cx="2955022" cy="1563459"/>
          </a:xfrm>
        </p:grpSpPr>
        <p:sp>
          <p:nvSpPr>
            <p:cNvPr id="9" name="Shape 122242">
              <a:extLst>
                <a:ext uri="{FF2B5EF4-FFF2-40B4-BE49-F238E27FC236}">
                  <a16:creationId xmlns:a16="http://schemas.microsoft.com/office/drawing/2014/main" id="{0D1E7326-7914-4CAA-9834-ADE5E496935D}"/>
                </a:ext>
              </a:extLst>
            </p:cNvPr>
            <p:cNvSpPr/>
            <p:nvPr/>
          </p:nvSpPr>
          <p:spPr>
            <a:xfrm>
              <a:off x="540588" y="13"/>
              <a:ext cx="2351227" cy="1563446"/>
            </a:xfrm>
            <a:custGeom>
              <a:avLst/>
              <a:gdLst/>
              <a:ahLst/>
              <a:cxnLst/>
              <a:rect l="0" t="0" r="0" b="0"/>
              <a:pathLst>
                <a:path w="2351227" h="1563446">
                  <a:moveTo>
                    <a:pt x="0" y="0"/>
                  </a:moveTo>
                  <a:lnTo>
                    <a:pt x="2351227" y="0"/>
                  </a:lnTo>
                  <a:lnTo>
                    <a:pt x="2351227" y="1563446"/>
                  </a:lnTo>
                  <a:lnTo>
                    <a:pt x="0" y="1563446"/>
                  </a:lnTo>
                  <a:lnTo>
                    <a:pt x="0" y="0"/>
                  </a:lnTo>
                </a:path>
              </a:pathLst>
            </a:custGeom>
            <a:ln w="0" cap="flat">
              <a:miter lim="127000"/>
            </a:ln>
          </p:spPr>
          <p:style>
            <a:lnRef idx="0">
              <a:srgbClr val="000000">
                <a:alpha val="0"/>
              </a:srgbClr>
            </a:lnRef>
            <a:fillRef idx="1">
              <a:srgbClr val="F1DDC1"/>
            </a:fillRef>
            <a:effectRef idx="0">
              <a:scrgbClr r="0" g="0" b="0"/>
            </a:effectRef>
            <a:fontRef idx="none"/>
          </p:style>
          <p:txBody>
            <a:bodyPr/>
            <a:lstStyle/>
            <a:p>
              <a:endParaRPr lang="en-US"/>
            </a:p>
          </p:txBody>
        </p:sp>
        <p:sp>
          <p:nvSpPr>
            <p:cNvPr id="10" name="Shape 122243">
              <a:extLst>
                <a:ext uri="{FF2B5EF4-FFF2-40B4-BE49-F238E27FC236}">
                  <a16:creationId xmlns:a16="http://schemas.microsoft.com/office/drawing/2014/main" id="{B6FDC409-439F-4F6A-8E0A-CEC8FEF70F30}"/>
                </a:ext>
              </a:extLst>
            </p:cNvPr>
            <p:cNvSpPr/>
            <p:nvPr/>
          </p:nvSpPr>
          <p:spPr>
            <a:xfrm>
              <a:off x="190347" y="13"/>
              <a:ext cx="616293" cy="1563446"/>
            </a:xfrm>
            <a:custGeom>
              <a:avLst/>
              <a:gdLst/>
              <a:ahLst/>
              <a:cxnLst/>
              <a:rect l="0" t="0" r="0" b="0"/>
              <a:pathLst>
                <a:path w="616293" h="1563446">
                  <a:moveTo>
                    <a:pt x="0" y="0"/>
                  </a:moveTo>
                  <a:lnTo>
                    <a:pt x="616293" y="0"/>
                  </a:lnTo>
                  <a:lnTo>
                    <a:pt x="616293" y="1563446"/>
                  </a:lnTo>
                  <a:lnTo>
                    <a:pt x="0" y="1563446"/>
                  </a:lnTo>
                  <a:lnTo>
                    <a:pt x="0" y="0"/>
                  </a:lnTo>
                </a:path>
              </a:pathLst>
            </a:custGeom>
            <a:ln w="0" cap="flat">
              <a:miter lim="127000"/>
            </a:ln>
          </p:spPr>
          <p:style>
            <a:lnRef idx="0">
              <a:srgbClr val="000000">
                <a:alpha val="0"/>
              </a:srgbClr>
            </a:lnRef>
            <a:fillRef idx="1">
              <a:srgbClr val="DCADBC"/>
            </a:fillRef>
            <a:effectRef idx="0">
              <a:scrgbClr r="0" g="0" b="0"/>
            </a:effectRef>
            <a:fontRef idx="none"/>
          </p:style>
          <p:txBody>
            <a:bodyPr/>
            <a:lstStyle/>
            <a:p>
              <a:endParaRPr lang="en-US"/>
            </a:p>
          </p:txBody>
        </p:sp>
        <p:sp>
          <p:nvSpPr>
            <p:cNvPr id="11" name="Shape 6215">
              <a:extLst>
                <a:ext uri="{FF2B5EF4-FFF2-40B4-BE49-F238E27FC236}">
                  <a16:creationId xmlns:a16="http://schemas.microsoft.com/office/drawing/2014/main" id="{C43F44F2-AD8A-4EB7-A375-3E717A61B98B}"/>
                </a:ext>
              </a:extLst>
            </p:cNvPr>
            <p:cNvSpPr/>
            <p:nvPr/>
          </p:nvSpPr>
          <p:spPr>
            <a:xfrm>
              <a:off x="190347" y="0"/>
              <a:ext cx="2701468" cy="1563446"/>
            </a:xfrm>
            <a:custGeom>
              <a:avLst/>
              <a:gdLst/>
              <a:ahLst/>
              <a:cxnLst/>
              <a:rect l="0" t="0" r="0" b="0"/>
              <a:pathLst>
                <a:path w="2701468" h="1563446">
                  <a:moveTo>
                    <a:pt x="0" y="0"/>
                  </a:moveTo>
                  <a:lnTo>
                    <a:pt x="2701468" y="0"/>
                  </a:lnTo>
                  <a:lnTo>
                    <a:pt x="2701468" y="1563446"/>
                  </a:lnTo>
                  <a:lnTo>
                    <a:pt x="0" y="1563446"/>
                  </a:lnTo>
                  <a:close/>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12" name="Shape 6217">
              <a:extLst>
                <a:ext uri="{FF2B5EF4-FFF2-40B4-BE49-F238E27FC236}">
                  <a16:creationId xmlns:a16="http://schemas.microsoft.com/office/drawing/2014/main" id="{876B54D5-3E1D-482D-A8C7-9438F70CE255}"/>
                </a:ext>
              </a:extLst>
            </p:cNvPr>
            <p:cNvSpPr/>
            <p:nvPr/>
          </p:nvSpPr>
          <p:spPr>
            <a:xfrm>
              <a:off x="190347" y="1172591"/>
              <a:ext cx="2701468" cy="0"/>
            </a:xfrm>
            <a:custGeom>
              <a:avLst/>
              <a:gdLst/>
              <a:ahLst/>
              <a:cxnLst/>
              <a:rect l="0" t="0" r="0" b="0"/>
              <a:pathLst>
                <a:path w="2701468">
                  <a:moveTo>
                    <a:pt x="0" y="0"/>
                  </a:moveTo>
                  <a:lnTo>
                    <a:pt x="2701468" y="0"/>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13" name="Shape 6218">
              <a:extLst>
                <a:ext uri="{FF2B5EF4-FFF2-40B4-BE49-F238E27FC236}">
                  <a16:creationId xmlns:a16="http://schemas.microsoft.com/office/drawing/2014/main" id="{D45A5898-D14F-4972-976E-CFC18402E6C4}"/>
                </a:ext>
              </a:extLst>
            </p:cNvPr>
            <p:cNvSpPr/>
            <p:nvPr/>
          </p:nvSpPr>
          <p:spPr>
            <a:xfrm>
              <a:off x="190347" y="781724"/>
              <a:ext cx="2701468" cy="0"/>
            </a:xfrm>
            <a:custGeom>
              <a:avLst/>
              <a:gdLst/>
              <a:ahLst/>
              <a:cxnLst/>
              <a:rect l="0" t="0" r="0" b="0"/>
              <a:pathLst>
                <a:path w="2701468">
                  <a:moveTo>
                    <a:pt x="0" y="0"/>
                  </a:moveTo>
                  <a:lnTo>
                    <a:pt x="2701468" y="0"/>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14" name="Shape 6219">
              <a:extLst>
                <a:ext uri="{FF2B5EF4-FFF2-40B4-BE49-F238E27FC236}">
                  <a16:creationId xmlns:a16="http://schemas.microsoft.com/office/drawing/2014/main" id="{70F5702D-3412-4393-B77F-D2A75B9A6636}"/>
                </a:ext>
              </a:extLst>
            </p:cNvPr>
            <p:cNvSpPr/>
            <p:nvPr/>
          </p:nvSpPr>
          <p:spPr>
            <a:xfrm>
              <a:off x="190347" y="390868"/>
              <a:ext cx="2701468" cy="0"/>
            </a:xfrm>
            <a:custGeom>
              <a:avLst/>
              <a:gdLst/>
              <a:ahLst/>
              <a:cxnLst/>
              <a:rect l="0" t="0" r="0" b="0"/>
              <a:pathLst>
                <a:path w="2701468">
                  <a:moveTo>
                    <a:pt x="0" y="0"/>
                  </a:moveTo>
                  <a:lnTo>
                    <a:pt x="2701468" y="0"/>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15" name="Shape 6220">
              <a:extLst>
                <a:ext uri="{FF2B5EF4-FFF2-40B4-BE49-F238E27FC236}">
                  <a16:creationId xmlns:a16="http://schemas.microsoft.com/office/drawing/2014/main" id="{0572E5A3-2F35-48CC-92C7-A008929EF6F1}"/>
                </a:ext>
              </a:extLst>
            </p:cNvPr>
            <p:cNvSpPr/>
            <p:nvPr/>
          </p:nvSpPr>
          <p:spPr>
            <a:xfrm>
              <a:off x="1811464" y="0"/>
              <a:ext cx="0" cy="1563459"/>
            </a:xfrm>
            <a:custGeom>
              <a:avLst/>
              <a:gdLst/>
              <a:ahLst/>
              <a:cxnLst/>
              <a:rect l="0" t="0" r="0" b="0"/>
              <a:pathLst>
                <a:path h="1563459">
                  <a:moveTo>
                    <a:pt x="0" y="0"/>
                  </a:moveTo>
                  <a:lnTo>
                    <a:pt x="0" y="1563459"/>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16" name="Shape 6221">
              <a:extLst>
                <a:ext uri="{FF2B5EF4-FFF2-40B4-BE49-F238E27FC236}">
                  <a16:creationId xmlns:a16="http://schemas.microsoft.com/office/drawing/2014/main" id="{4B65E7F2-DB2E-499F-9486-F75C363C873B}"/>
                </a:ext>
              </a:extLst>
            </p:cNvPr>
            <p:cNvSpPr/>
            <p:nvPr/>
          </p:nvSpPr>
          <p:spPr>
            <a:xfrm>
              <a:off x="2351659" y="0"/>
              <a:ext cx="0" cy="1563459"/>
            </a:xfrm>
            <a:custGeom>
              <a:avLst/>
              <a:gdLst/>
              <a:ahLst/>
              <a:cxnLst/>
              <a:rect l="0" t="0" r="0" b="0"/>
              <a:pathLst>
                <a:path h="1563459">
                  <a:moveTo>
                    <a:pt x="0" y="0"/>
                  </a:moveTo>
                  <a:lnTo>
                    <a:pt x="0" y="1563459"/>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17" name="Shape 6222">
              <a:extLst>
                <a:ext uri="{FF2B5EF4-FFF2-40B4-BE49-F238E27FC236}">
                  <a16:creationId xmlns:a16="http://schemas.microsoft.com/office/drawing/2014/main" id="{E86DDAB0-9D07-48F7-9833-AFAAB7141A2D}"/>
                </a:ext>
              </a:extLst>
            </p:cNvPr>
            <p:cNvSpPr/>
            <p:nvPr/>
          </p:nvSpPr>
          <p:spPr>
            <a:xfrm>
              <a:off x="1270686" y="0"/>
              <a:ext cx="0" cy="1563459"/>
            </a:xfrm>
            <a:custGeom>
              <a:avLst/>
              <a:gdLst/>
              <a:ahLst/>
              <a:cxnLst/>
              <a:rect l="0" t="0" r="0" b="0"/>
              <a:pathLst>
                <a:path h="1563459">
                  <a:moveTo>
                    <a:pt x="0" y="0"/>
                  </a:moveTo>
                  <a:lnTo>
                    <a:pt x="0" y="1563459"/>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18" name="Shape 6223">
              <a:extLst>
                <a:ext uri="{FF2B5EF4-FFF2-40B4-BE49-F238E27FC236}">
                  <a16:creationId xmlns:a16="http://schemas.microsoft.com/office/drawing/2014/main" id="{D3125777-B7F7-4D70-8BD7-7A066CDBF2FD}"/>
                </a:ext>
              </a:extLst>
            </p:cNvPr>
            <p:cNvSpPr/>
            <p:nvPr/>
          </p:nvSpPr>
          <p:spPr>
            <a:xfrm>
              <a:off x="730491" y="0"/>
              <a:ext cx="0" cy="1563459"/>
            </a:xfrm>
            <a:custGeom>
              <a:avLst/>
              <a:gdLst/>
              <a:ahLst/>
              <a:cxnLst/>
              <a:rect l="0" t="0" r="0" b="0"/>
              <a:pathLst>
                <a:path h="1563459">
                  <a:moveTo>
                    <a:pt x="0" y="0"/>
                  </a:moveTo>
                  <a:lnTo>
                    <a:pt x="0" y="1563459"/>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19" name="Shape 6224">
              <a:extLst>
                <a:ext uri="{FF2B5EF4-FFF2-40B4-BE49-F238E27FC236}">
                  <a16:creationId xmlns:a16="http://schemas.microsoft.com/office/drawing/2014/main" id="{295EADC0-41BA-42EC-AD80-18DB3822C167}"/>
                </a:ext>
              </a:extLst>
            </p:cNvPr>
            <p:cNvSpPr/>
            <p:nvPr/>
          </p:nvSpPr>
          <p:spPr>
            <a:xfrm>
              <a:off x="190347" y="0"/>
              <a:ext cx="2701468" cy="1563446"/>
            </a:xfrm>
            <a:custGeom>
              <a:avLst/>
              <a:gdLst/>
              <a:ahLst/>
              <a:cxnLst/>
              <a:rect l="0" t="0" r="0" b="0"/>
              <a:pathLst>
                <a:path w="2701468" h="1563446">
                  <a:moveTo>
                    <a:pt x="0" y="0"/>
                  </a:moveTo>
                  <a:lnTo>
                    <a:pt x="0" y="1563446"/>
                  </a:lnTo>
                  <a:lnTo>
                    <a:pt x="2701468" y="1563446"/>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20" name="Shape 6225">
              <a:extLst>
                <a:ext uri="{FF2B5EF4-FFF2-40B4-BE49-F238E27FC236}">
                  <a16:creationId xmlns:a16="http://schemas.microsoft.com/office/drawing/2014/main" id="{64F8636E-8B6E-4254-B76D-38AE6FFA5AF7}"/>
                </a:ext>
              </a:extLst>
            </p:cNvPr>
            <p:cNvSpPr/>
            <p:nvPr/>
          </p:nvSpPr>
          <p:spPr>
            <a:xfrm>
              <a:off x="307022" y="0"/>
              <a:ext cx="2584793" cy="1480401"/>
            </a:xfrm>
            <a:custGeom>
              <a:avLst/>
              <a:gdLst/>
              <a:ahLst/>
              <a:cxnLst/>
              <a:rect l="0" t="0" r="0" b="0"/>
              <a:pathLst>
                <a:path w="2584793" h="1480401">
                  <a:moveTo>
                    <a:pt x="0" y="0"/>
                  </a:moveTo>
                  <a:cubicBezTo>
                    <a:pt x="34176" y="423418"/>
                    <a:pt x="199377" y="1480401"/>
                    <a:pt x="495630" y="1480401"/>
                  </a:cubicBezTo>
                  <a:cubicBezTo>
                    <a:pt x="791858" y="1480401"/>
                    <a:pt x="1221664" y="1181735"/>
                    <a:pt x="2584793" y="1181735"/>
                  </a:cubicBezTo>
                </a:path>
              </a:pathLst>
            </a:custGeom>
            <a:ln w="6261" cap="flat">
              <a:miter lim="100000"/>
            </a:ln>
          </p:spPr>
          <p:style>
            <a:lnRef idx="1">
              <a:srgbClr val="742A42"/>
            </a:lnRef>
            <a:fillRef idx="0">
              <a:srgbClr val="000000">
                <a:alpha val="0"/>
              </a:srgbClr>
            </a:fillRef>
            <a:effectRef idx="0">
              <a:scrgbClr r="0" g="0" b="0"/>
            </a:effectRef>
            <a:fontRef idx="none"/>
          </p:style>
          <p:txBody>
            <a:bodyPr/>
            <a:lstStyle/>
            <a:p>
              <a:endParaRPr lang="en-US"/>
            </a:p>
          </p:txBody>
        </p:sp>
        <p:sp>
          <p:nvSpPr>
            <p:cNvPr id="21" name="Rectangle 20">
              <a:extLst>
                <a:ext uri="{FF2B5EF4-FFF2-40B4-BE49-F238E27FC236}">
                  <a16:creationId xmlns:a16="http://schemas.microsoft.com/office/drawing/2014/main" id="{A05E5CAC-A36E-4E53-996B-F4FDBDF8D4AA}"/>
                </a:ext>
              </a:extLst>
            </p:cNvPr>
            <p:cNvSpPr/>
            <p:nvPr/>
          </p:nvSpPr>
          <p:spPr>
            <a:xfrm rot="16200001">
              <a:off x="-199253" y="678624"/>
              <a:ext cx="1270347" cy="125489"/>
            </a:xfrm>
            <a:prstGeom prst="rect">
              <a:avLst/>
            </a:prstGeom>
            <a:ln>
              <a:noFill/>
            </a:ln>
          </p:spPr>
          <p:txBody>
            <a:bodyPr vert="horz" lIns="0" tIns="0" rIns="0" bIns="0" rtlCol="0">
              <a:noAutofit/>
            </a:bodyPr>
            <a:lstStyle/>
            <a:p>
              <a:pPr>
                <a:lnSpc>
                  <a:spcPct val="107000"/>
                </a:lnSpc>
                <a:spcAft>
                  <a:spcPts val="800"/>
                </a:spcAft>
              </a:pPr>
              <a:r>
                <a:rPr lang="en-US" dirty="0">
                  <a:solidFill>
                    <a:srgbClr val="181717"/>
                  </a:solidFill>
                  <a:effectLst/>
                  <a:latin typeface="Calibri" panose="020F0502020204030204" pitchFamily="34" charset="0"/>
                  <a:ea typeface="Calibri" panose="020F0502020204030204" pitchFamily="34" charset="0"/>
                </a:rPr>
                <a:t>Repulsion </a:t>
              </a:r>
              <a:r>
                <a:rPr lang="en-US" spc="-920" dirty="0">
                  <a:solidFill>
                    <a:srgbClr val="181717"/>
                  </a:solidFill>
                  <a:effectLst/>
                  <a:latin typeface="Calibri" panose="020F0502020204030204" pitchFamily="34" charset="0"/>
                  <a:ea typeface="Calibri" panose="020F0502020204030204" pitchFamily="34" charset="0"/>
                </a:rPr>
                <a:t> </a:t>
              </a:r>
              <a:r>
                <a:rPr lang="en-US" dirty="0">
                  <a:solidFill>
                    <a:srgbClr val="181717"/>
                  </a:solidFill>
                  <a:effectLst/>
                  <a:latin typeface="Calibri" panose="020F0502020204030204" pitchFamily="34" charset="0"/>
                  <a:ea typeface="Calibri" panose="020F0502020204030204" pitchFamily="34" charset="0"/>
                </a:rPr>
                <a:t>dominant</a:t>
              </a:r>
              <a:endParaRPr lang="en-US" dirty="0">
                <a:solidFill>
                  <a:srgbClr val="000000"/>
                </a:solidFill>
                <a:effectLst/>
                <a:latin typeface="Calibri" panose="020F0502020204030204" pitchFamily="34" charset="0"/>
                <a:ea typeface="Calibri" panose="020F0502020204030204" pitchFamily="34" charset="0"/>
              </a:endParaRPr>
            </a:p>
          </p:txBody>
        </p:sp>
        <p:sp>
          <p:nvSpPr>
            <p:cNvPr id="22" name="Rectangle 21">
              <a:extLst>
                <a:ext uri="{FF2B5EF4-FFF2-40B4-BE49-F238E27FC236}">
                  <a16:creationId xmlns:a16="http://schemas.microsoft.com/office/drawing/2014/main" id="{C3177B8A-6277-4EB3-B7C4-3C908ABCF390}"/>
                </a:ext>
              </a:extLst>
            </p:cNvPr>
            <p:cNvSpPr/>
            <p:nvPr/>
          </p:nvSpPr>
          <p:spPr>
            <a:xfrm>
              <a:off x="1250806" y="1222615"/>
              <a:ext cx="1262101" cy="125490"/>
            </a:xfrm>
            <a:prstGeom prst="rect">
              <a:avLst/>
            </a:prstGeom>
            <a:ln>
              <a:noFill/>
            </a:ln>
          </p:spPr>
          <p:txBody>
            <a:bodyPr vert="horz" lIns="0" tIns="0" rIns="0" bIns="0" rtlCol="0">
              <a:noAutofit/>
            </a:bodyPr>
            <a:lstStyle/>
            <a:p>
              <a:pPr>
                <a:lnSpc>
                  <a:spcPct val="107000"/>
                </a:lnSpc>
                <a:spcAft>
                  <a:spcPts val="800"/>
                </a:spcAft>
              </a:pPr>
              <a:r>
                <a:rPr lang="en-US" dirty="0">
                  <a:solidFill>
                    <a:srgbClr val="181717"/>
                  </a:solidFill>
                  <a:effectLst/>
                  <a:latin typeface="Calibri" panose="020F0502020204030204" pitchFamily="34" charset="0"/>
                  <a:ea typeface="Calibri" panose="020F0502020204030204" pitchFamily="34" charset="0"/>
                </a:rPr>
                <a:t>Attraction</a:t>
              </a:r>
              <a:r>
                <a:rPr lang="en-US" spc="40" dirty="0">
                  <a:solidFill>
                    <a:srgbClr val="181717"/>
                  </a:solidFill>
                  <a:effectLst/>
                  <a:latin typeface="Calibri" panose="020F0502020204030204" pitchFamily="34" charset="0"/>
                  <a:ea typeface="Calibri" panose="020F0502020204030204" pitchFamily="34" charset="0"/>
                </a:rPr>
                <a:t> </a:t>
              </a:r>
              <a:r>
                <a:rPr lang="en-US" dirty="0">
                  <a:solidFill>
                    <a:srgbClr val="181717"/>
                  </a:solidFill>
                  <a:effectLst/>
                  <a:latin typeface="Calibri" panose="020F0502020204030204" pitchFamily="34" charset="0"/>
                  <a:ea typeface="Calibri" panose="020F0502020204030204" pitchFamily="34" charset="0"/>
                </a:rPr>
                <a:t>dominant</a:t>
              </a:r>
              <a:endParaRPr lang="en-US" dirty="0">
                <a:solidFill>
                  <a:srgbClr val="000000"/>
                </a:solidFill>
                <a:effectLst/>
                <a:latin typeface="Calibri" panose="020F0502020204030204" pitchFamily="34" charset="0"/>
                <a:ea typeface="Calibri" panose="020F0502020204030204" pitchFamily="34" charset="0"/>
              </a:endParaRPr>
            </a:p>
          </p:txBody>
        </p:sp>
        <p:sp>
          <p:nvSpPr>
            <p:cNvPr id="23" name="Rectangle 22">
              <a:extLst>
                <a:ext uri="{FF2B5EF4-FFF2-40B4-BE49-F238E27FC236}">
                  <a16:creationId xmlns:a16="http://schemas.microsoft.com/office/drawing/2014/main" id="{A060AF47-263A-448D-A7D6-240D850D2F1F}"/>
                </a:ext>
              </a:extLst>
            </p:cNvPr>
            <p:cNvSpPr/>
            <p:nvPr/>
          </p:nvSpPr>
          <p:spPr>
            <a:xfrm rot="-5399999">
              <a:off x="-452914" y="641329"/>
              <a:ext cx="1023477" cy="117647"/>
            </a:xfrm>
            <a:prstGeom prst="rect">
              <a:avLst/>
            </a:prstGeom>
            <a:ln>
              <a:noFill/>
            </a:ln>
          </p:spPr>
          <p:txBody>
            <a:bodyPr vert="horz" lIns="0" tIns="0" rIns="0" bIns="0" rtlCol="0">
              <a:noAutofit/>
            </a:bodyPr>
            <a:lstStyle/>
            <a:p>
              <a:pPr>
                <a:lnSpc>
                  <a:spcPct val="107000"/>
                </a:lnSpc>
                <a:spcAft>
                  <a:spcPts val="800"/>
                </a:spcAft>
              </a:pPr>
              <a:r>
                <a:rPr lang="en-US" dirty="0">
                  <a:solidFill>
                    <a:srgbClr val="181717"/>
                  </a:solidFill>
                  <a:effectLst/>
                  <a:latin typeface="Calibri" panose="020F0502020204030204" pitchFamily="34" charset="0"/>
                  <a:ea typeface="Calibri" panose="020F0502020204030204" pitchFamily="34" charset="0"/>
                </a:rPr>
                <a:t>Potential</a:t>
              </a:r>
              <a:r>
                <a:rPr lang="en-US" spc="-865" dirty="0">
                  <a:solidFill>
                    <a:srgbClr val="181717"/>
                  </a:solidFill>
                  <a:effectLst/>
                  <a:latin typeface="Calibri" panose="020F0502020204030204" pitchFamily="34" charset="0"/>
                  <a:ea typeface="Calibri" panose="020F0502020204030204" pitchFamily="34" charset="0"/>
                </a:rPr>
                <a:t> </a:t>
              </a:r>
              <a:r>
                <a:rPr lang="en-US" dirty="0">
                  <a:solidFill>
                    <a:srgbClr val="181717"/>
                  </a:solidFill>
                  <a:effectLst/>
                  <a:latin typeface="Calibri" panose="020F0502020204030204" pitchFamily="34" charset="0"/>
                  <a:ea typeface="Calibri" panose="020F0502020204030204" pitchFamily="34" charset="0"/>
                </a:rPr>
                <a:t>energy,</a:t>
              </a:r>
              <a:r>
                <a:rPr lang="en-US" spc="-165" dirty="0">
                  <a:solidFill>
                    <a:srgbClr val="181717"/>
                  </a:solidFill>
                  <a:effectLst/>
                  <a:latin typeface="Calibri" panose="020F0502020204030204" pitchFamily="34" charset="0"/>
                  <a:ea typeface="Calibri" panose="020F0502020204030204" pitchFamily="34" charset="0"/>
                </a:rPr>
                <a:t> </a:t>
              </a:r>
              <a:endParaRPr lang="en-US" dirty="0">
                <a:solidFill>
                  <a:srgbClr val="000000"/>
                </a:solidFill>
                <a:effectLst/>
                <a:latin typeface="Calibri" panose="020F0502020204030204" pitchFamily="34" charset="0"/>
                <a:ea typeface="Calibri" panose="020F0502020204030204" pitchFamily="34" charset="0"/>
              </a:endParaRPr>
            </a:p>
          </p:txBody>
        </p:sp>
        <p:sp>
          <p:nvSpPr>
            <p:cNvPr id="24" name="Rectangle 23">
              <a:extLst>
                <a:ext uri="{FF2B5EF4-FFF2-40B4-BE49-F238E27FC236}">
                  <a16:creationId xmlns:a16="http://schemas.microsoft.com/office/drawing/2014/main" id="{B27E49DC-584F-4B11-8989-18C7242C2F36}"/>
                </a:ext>
              </a:extLst>
            </p:cNvPr>
            <p:cNvSpPr/>
            <p:nvPr/>
          </p:nvSpPr>
          <p:spPr>
            <a:xfrm rot="16200001">
              <a:off x="-42537" y="345391"/>
              <a:ext cx="76308" cy="117647"/>
            </a:xfrm>
            <a:prstGeom prst="rect">
              <a:avLst/>
            </a:prstGeom>
            <a:ln>
              <a:noFill/>
            </a:ln>
          </p:spPr>
          <p:txBody>
            <a:bodyPr vert="horz" lIns="0" tIns="0" rIns="0" bIns="0" rtlCol="0">
              <a:noAutofit/>
            </a:bodyPr>
            <a:lstStyle/>
            <a:p>
              <a:pPr>
                <a:lnSpc>
                  <a:spcPct val="107000"/>
                </a:lnSpc>
                <a:spcAft>
                  <a:spcPts val="800"/>
                </a:spcAft>
              </a:pPr>
              <a:r>
                <a:rPr lang="en-US" i="1">
                  <a:solidFill>
                    <a:srgbClr val="181717"/>
                  </a:solidFill>
                  <a:effectLst/>
                  <a:latin typeface="Calibri" panose="020F0502020204030204" pitchFamily="34" charset="0"/>
                  <a:ea typeface="Calibri" panose="020F0502020204030204" pitchFamily="34" charset="0"/>
                </a:rPr>
                <a:t>E</a:t>
              </a:r>
              <a:endParaRPr lang="en-US">
                <a:solidFill>
                  <a:srgbClr val="000000"/>
                </a:solidFill>
                <a:effectLst/>
                <a:latin typeface="Calibri" panose="020F0502020204030204" pitchFamily="34" charset="0"/>
                <a:ea typeface="Calibri" panose="020F0502020204030204" pitchFamily="34" charset="0"/>
              </a:endParaRPr>
            </a:p>
          </p:txBody>
        </p:sp>
        <p:sp>
          <p:nvSpPr>
            <p:cNvPr id="25" name="Rectangle 24">
              <a:extLst>
                <a:ext uri="{FF2B5EF4-FFF2-40B4-BE49-F238E27FC236}">
                  <a16:creationId xmlns:a16="http://schemas.microsoft.com/office/drawing/2014/main" id="{83B003DF-EBD8-44EE-8C32-75649DCBE606}"/>
                </a:ext>
              </a:extLst>
            </p:cNvPr>
            <p:cNvSpPr/>
            <p:nvPr/>
          </p:nvSpPr>
          <p:spPr>
            <a:xfrm rot="16200001">
              <a:off x="10496" y="328469"/>
              <a:ext cx="44487" cy="68587"/>
            </a:xfrm>
            <a:prstGeom prst="rect">
              <a:avLst/>
            </a:prstGeom>
            <a:ln>
              <a:noFill/>
            </a:ln>
          </p:spPr>
          <p:txBody>
            <a:bodyPr vert="horz" lIns="0" tIns="0" rIns="0" bIns="0" rtlCol="0">
              <a:noAutofit/>
            </a:bodyPr>
            <a:lstStyle/>
            <a:p>
              <a:pPr>
                <a:lnSpc>
                  <a:spcPct val="107000"/>
                </a:lnSpc>
                <a:spcAft>
                  <a:spcPts val="800"/>
                </a:spcAft>
              </a:pPr>
              <a:r>
                <a:rPr lang="en-US" dirty="0">
                  <a:solidFill>
                    <a:srgbClr val="181717"/>
                  </a:solidFill>
                  <a:effectLst/>
                  <a:latin typeface="Calibri" panose="020F0502020204030204" pitchFamily="34" charset="0"/>
                  <a:ea typeface="Calibri" panose="020F0502020204030204" pitchFamily="34" charset="0"/>
                </a:rPr>
                <a:t>p</a:t>
              </a:r>
              <a:endParaRPr lang="en-US" dirty="0">
                <a:solidFill>
                  <a:srgbClr val="000000"/>
                </a:solidFill>
                <a:effectLst/>
                <a:latin typeface="Calibri" panose="020F0502020204030204" pitchFamily="34" charset="0"/>
                <a:ea typeface="Calibri" panose="020F0502020204030204" pitchFamily="34" charset="0"/>
              </a:endParaRPr>
            </a:p>
          </p:txBody>
        </p:sp>
        <p:sp>
          <p:nvSpPr>
            <p:cNvPr id="26" name="Rectangle 25">
              <a:extLst>
                <a:ext uri="{FF2B5EF4-FFF2-40B4-BE49-F238E27FC236}">
                  <a16:creationId xmlns:a16="http://schemas.microsoft.com/office/drawing/2014/main" id="{ADE2CD4A-B4BC-4FD4-B754-A9C9950B412C}"/>
                </a:ext>
              </a:extLst>
            </p:cNvPr>
            <p:cNvSpPr/>
            <p:nvPr/>
          </p:nvSpPr>
          <p:spPr>
            <a:xfrm>
              <a:off x="123273" y="1131746"/>
              <a:ext cx="69439" cy="117647"/>
            </a:xfrm>
            <a:prstGeom prst="rect">
              <a:avLst/>
            </a:prstGeom>
            <a:ln>
              <a:noFill/>
            </a:ln>
          </p:spPr>
          <p:txBody>
            <a:bodyPr vert="horz" lIns="0" tIns="0" rIns="0" bIns="0" rtlCol="0">
              <a:noAutofit/>
            </a:bodyPr>
            <a:lstStyle/>
            <a:p>
              <a:pPr>
                <a:lnSpc>
                  <a:spcPct val="107000"/>
                </a:lnSpc>
                <a:spcAft>
                  <a:spcPts val="800"/>
                </a:spcAft>
              </a:pPr>
              <a:r>
                <a:rPr lang="en-US" sz="750">
                  <a:solidFill>
                    <a:srgbClr val="181717"/>
                  </a:solidFill>
                  <a:effectLst/>
                  <a:latin typeface="Calibri" panose="020F0502020204030204" pitchFamily="34" charset="0"/>
                  <a:ea typeface="Calibri" panose="020F0502020204030204" pitchFamily="34" charset="0"/>
                </a:rPr>
                <a:t>0</a:t>
              </a:r>
              <a:endParaRPr lang="en-US" sz="1100">
                <a:solidFill>
                  <a:srgbClr val="000000"/>
                </a:solidFill>
                <a:effectLst/>
                <a:latin typeface="Calibri" panose="020F0502020204030204" pitchFamily="34" charset="0"/>
                <a:ea typeface="Calibri" panose="020F0502020204030204" pitchFamily="34" charset="0"/>
              </a:endParaRPr>
            </a:p>
          </p:txBody>
        </p:sp>
      </p:grpSp>
      <p:sp>
        <p:nvSpPr>
          <p:cNvPr id="27" name="Rectangle 26">
            <a:extLst>
              <a:ext uri="{FF2B5EF4-FFF2-40B4-BE49-F238E27FC236}">
                <a16:creationId xmlns:a16="http://schemas.microsoft.com/office/drawing/2014/main" id="{6953BD26-45E5-4AE6-B5E0-734B78543D26}"/>
              </a:ext>
            </a:extLst>
          </p:cNvPr>
          <p:cNvSpPr/>
          <p:nvPr/>
        </p:nvSpPr>
        <p:spPr>
          <a:xfrm>
            <a:off x="1633947" y="6229872"/>
            <a:ext cx="2380523" cy="369332"/>
          </a:xfrm>
          <a:prstGeom prst="rect">
            <a:avLst/>
          </a:prstGeom>
        </p:spPr>
        <p:txBody>
          <a:bodyPr wrap="none">
            <a:spAutoFit/>
          </a:bodyPr>
          <a:lstStyle/>
          <a:p>
            <a:r>
              <a:rPr lang="en-US" dirty="0">
                <a:latin typeface="UniversLTStd"/>
              </a:rPr>
              <a:t>Internuclear separation</a:t>
            </a:r>
            <a:endParaRPr lang="en-US" dirty="0"/>
          </a:p>
        </p:txBody>
      </p:sp>
      <p:sp>
        <p:nvSpPr>
          <p:cNvPr id="28" name="Rectangle 27">
            <a:extLst>
              <a:ext uri="{FF2B5EF4-FFF2-40B4-BE49-F238E27FC236}">
                <a16:creationId xmlns:a16="http://schemas.microsoft.com/office/drawing/2014/main" id="{87292D26-7F7A-4FB7-A386-82B5C0F4D233}"/>
              </a:ext>
            </a:extLst>
          </p:cNvPr>
          <p:cNvSpPr/>
          <p:nvPr/>
        </p:nvSpPr>
        <p:spPr>
          <a:xfrm>
            <a:off x="5461875" y="2721219"/>
            <a:ext cx="3766866" cy="3693319"/>
          </a:xfrm>
          <a:prstGeom prst="rect">
            <a:avLst/>
          </a:prstGeom>
        </p:spPr>
        <p:txBody>
          <a:bodyPr wrap="square">
            <a:spAutoFit/>
          </a:bodyPr>
          <a:lstStyle/>
          <a:p>
            <a:pPr algn="just"/>
            <a:r>
              <a:rPr lang="en-US" dirty="0">
                <a:latin typeface="MyriadPro-Regular"/>
              </a:rPr>
              <a:t>The dependence of the potential energy of two molecules on their internuclear separation. High positive</a:t>
            </a:r>
          </a:p>
          <a:p>
            <a:pPr algn="just"/>
            <a:r>
              <a:rPr lang="en-US" dirty="0">
                <a:latin typeface="MyriadPro-Regular"/>
              </a:rPr>
              <a:t>potential energy (at very small separations) indicates that the interactions between them are strongly repulsive at these distances. At intermediate separations, attractive interactions dominate. At large separations (far to the right) the potential energy is zero and there is no interaction between the molecules.</a:t>
            </a:r>
            <a:endParaRPr lang="en-US" dirty="0"/>
          </a:p>
        </p:txBody>
      </p:sp>
    </p:spTree>
    <p:extLst>
      <p:ext uri="{BB962C8B-B14F-4D97-AF65-F5344CB8AC3E}">
        <p14:creationId xmlns:p14="http://schemas.microsoft.com/office/powerpoint/2010/main" val="360482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27"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D673CB-09FA-4112-A6C4-712AB055D789}"/>
              </a:ext>
            </a:extLst>
          </p:cNvPr>
          <p:cNvSpPr/>
          <p:nvPr/>
        </p:nvSpPr>
        <p:spPr>
          <a:xfrm>
            <a:off x="326551" y="199209"/>
            <a:ext cx="3082895"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The compression factor </a:t>
            </a:r>
            <a:r>
              <a:rPr lang="en-US" b="1" i="1" dirty="0">
                <a:latin typeface="Arial" panose="020B0604020202020204" pitchFamily="34" charset="0"/>
                <a:cs typeface="Arial" panose="020B0604020202020204" pitchFamily="34" charset="0"/>
              </a:rPr>
              <a:t>Z</a:t>
            </a:r>
            <a:endParaRPr lang="en-US"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2E4A79C-9D6A-4D34-83AA-99A044E98470}"/>
              </a:ext>
            </a:extLst>
          </p:cNvPr>
          <p:cNvSpPr/>
          <p:nvPr/>
        </p:nvSpPr>
        <p:spPr>
          <a:xfrm>
            <a:off x="1051852" y="568541"/>
            <a:ext cx="10533423"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The compression factor</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Z</a:t>
            </a:r>
            <a:r>
              <a:rPr lang="en-US" dirty="0">
                <a:latin typeface="Arial" panose="020B0604020202020204" pitchFamily="34" charset="0"/>
                <a:cs typeface="Arial" panose="020B0604020202020204" pitchFamily="34" charset="0"/>
              </a:rPr>
              <a:t>, is the ratio of the measured molar volume of a gas, </a:t>
            </a:r>
            <a:r>
              <a:rPr lang="en-US" i="1" dirty="0" err="1">
                <a:latin typeface="Arial" panose="020B0604020202020204" pitchFamily="34" charset="0"/>
                <a:cs typeface="Arial" panose="020B0604020202020204" pitchFamily="34" charset="0"/>
              </a:rPr>
              <a:t>V</a:t>
            </a:r>
            <a:r>
              <a:rPr lang="en-US" baseline="-25000" dirty="0" err="1">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 = </a:t>
            </a:r>
            <a:r>
              <a:rPr lang="en-US" i="1" dirty="0">
                <a:latin typeface="Arial" panose="020B0604020202020204" pitchFamily="34" charset="0"/>
                <a:cs typeface="Arial" panose="020B0604020202020204" pitchFamily="34" charset="0"/>
              </a:rPr>
              <a:t>V</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n</a:t>
            </a:r>
            <a:r>
              <a:rPr lang="en-US" dirty="0">
                <a:latin typeface="Arial" panose="020B0604020202020204" pitchFamily="34" charset="0"/>
                <a:cs typeface="Arial" panose="020B0604020202020204" pitchFamily="34" charset="0"/>
              </a:rPr>
              <a:t>, to the molar volume of a perfect gas, </a:t>
            </a:r>
            <a:r>
              <a:rPr lang="en-US" i="1" dirty="0" err="1">
                <a:latin typeface="Arial" panose="020B0604020202020204" pitchFamily="34" charset="0"/>
                <a:cs typeface="Arial" panose="020B0604020202020204" pitchFamily="34" charset="0"/>
              </a:rPr>
              <a:t>V</a:t>
            </a:r>
            <a:r>
              <a:rPr lang="en-US" baseline="-25000" dirty="0" err="1">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 at the same pressure and temperature:</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96A832D-C519-4E78-B233-DDAC844484B4}"/>
                  </a:ext>
                </a:extLst>
              </p:cNvPr>
              <p:cNvSpPr/>
              <p:nvPr/>
            </p:nvSpPr>
            <p:spPr>
              <a:xfrm>
                <a:off x="3181082" y="1201050"/>
                <a:ext cx="966483" cy="6590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m:rPr>
                                  <m:sty m:val="p"/>
                                </m:rPr>
                                <a:rPr lang="en-US" b="0" i="0" smtClean="0">
                                  <a:latin typeface="Cambria Math" panose="02040503050406030204" pitchFamily="18" charset="0"/>
                                </a:rPr>
                                <m:t>m</m:t>
                              </m:r>
                            </m:sub>
                          </m:sSub>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m:rPr>
                                  <m:sty m:val="p"/>
                                </m:rPr>
                                <a:rPr lang="en-US" b="0" i="0" smtClean="0">
                                  <a:latin typeface="Cambria Math" panose="02040503050406030204" pitchFamily="18" charset="0"/>
                                </a:rPr>
                                <m:t>m</m:t>
                              </m:r>
                            </m:sub>
                            <m:sup>
                              <m:r>
                                <m:rPr>
                                  <m:sty m:val="p"/>
                                </m:rPr>
                                <a:rPr lang="en-US" b="0" i="0" smtClean="0">
                                  <a:latin typeface="Cambria Math" panose="02040503050406030204" pitchFamily="18" charset="0"/>
                                </a:rPr>
                                <m:t>o</m:t>
                              </m:r>
                            </m:sup>
                          </m:sSubSup>
                        </m:den>
                      </m:f>
                    </m:oMath>
                  </m:oMathPara>
                </a14:m>
                <a:endParaRPr lang="en-US" dirty="0"/>
              </a:p>
            </p:txBody>
          </p:sp>
        </mc:Choice>
        <mc:Fallback xmlns="">
          <p:sp>
            <p:nvSpPr>
              <p:cNvPr id="4" name="Rectangle 3">
                <a:extLst>
                  <a:ext uri="{FF2B5EF4-FFF2-40B4-BE49-F238E27FC236}">
                    <a16:creationId xmlns:a16="http://schemas.microsoft.com/office/drawing/2014/main" id="{B96A832D-C519-4E78-B233-DDAC844484B4}"/>
                  </a:ext>
                </a:extLst>
              </p:cNvPr>
              <p:cNvSpPr>
                <a:spLocks noRot="1" noChangeAspect="1" noMove="1" noResize="1" noEditPoints="1" noAdjustHandles="1" noChangeArrowheads="1" noChangeShapeType="1" noTextEdit="1"/>
              </p:cNvSpPr>
              <p:nvPr/>
            </p:nvSpPr>
            <p:spPr>
              <a:xfrm>
                <a:off x="3181082" y="1201050"/>
                <a:ext cx="966483" cy="659091"/>
              </a:xfrm>
              <a:prstGeom prst="rect">
                <a:avLst/>
              </a:prstGeom>
              <a:blipFill>
                <a:blip r:embed="rId2"/>
                <a:stretch>
                  <a:fillRect/>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1156ABF6-2B89-4790-91DF-1883C9B10D89}"/>
              </a:ext>
            </a:extLst>
          </p:cNvPr>
          <p:cNvSpPr/>
          <p:nvPr/>
        </p:nvSpPr>
        <p:spPr>
          <a:xfrm>
            <a:off x="981441" y="1913749"/>
            <a:ext cx="6246262"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Because the molar volume of a perfect gas is equal to </a:t>
            </a:r>
            <a:r>
              <a:rPr lang="en-US" i="1" dirty="0">
                <a:latin typeface="Arial" panose="020B0604020202020204" pitchFamily="34" charset="0"/>
                <a:cs typeface="Arial" panose="020B0604020202020204" pitchFamily="34" charset="0"/>
              </a:rPr>
              <a:t>RT</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82BB071-6688-4766-A5F0-303C9305888C}"/>
                  </a:ext>
                </a:extLst>
              </p:cNvPr>
              <p:cNvSpPr txBox="1"/>
              <p:nvPr/>
            </p:nvSpPr>
            <p:spPr>
              <a:xfrm>
                <a:off x="3335672" y="2336158"/>
                <a:ext cx="894540"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m:rPr>
                            <m:sty m:val="p"/>
                          </m:rPr>
                          <a:rPr lang="en-US" b="0" i="0" smtClean="0">
                            <a:latin typeface="Cambria Math" panose="02040503050406030204" pitchFamily="18" charset="0"/>
                          </a:rPr>
                          <m:t>m</m:t>
                        </m:r>
                      </m:sub>
                    </m:sSub>
                  </m:oMath>
                </a14:m>
                <a:r>
                  <a:rPr lang="en-US" dirty="0"/>
                  <a:t>=</a:t>
                </a:r>
                <a:r>
                  <a:rPr lang="en-US" i="1" dirty="0"/>
                  <a:t>RTZ</a:t>
                </a:r>
              </a:p>
            </p:txBody>
          </p:sp>
        </mc:Choice>
        <mc:Fallback xmlns="">
          <p:sp>
            <p:nvSpPr>
              <p:cNvPr id="6" name="TextBox 5">
                <a:extLst>
                  <a:ext uri="{FF2B5EF4-FFF2-40B4-BE49-F238E27FC236}">
                    <a16:creationId xmlns:a16="http://schemas.microsoft.com/office/drawing/2014/main" id="{B82BB071-6688-4766-A5F0-303C9305888C}"/>
                  </a:ext>
                </a:extLst>
              </p:cNvPr>
              <p:cNvSpPr txBox="1">
                <a:spLocks noRot="1" noChangeAspect="1" noMove="1" noResize="1" noEditPoints="1" noAdjustHandles="1" noChangeArrowheads="1" noChangeShapeType="1" noTextEdit="1"/>
              </p:cNvSpPr>
              <p:nvPr/>
            </p:nvSpPr>
            <p:spPr>
              <a:xfrm>
                <a:off x="3335672" y="2336158"/>
                <a:ext cx="894540" cy="276999"/>
              </a:xfrm>
              <a:prstGeom prst="rect">
                <a:avLst/>
              </a:prstGeom>
              <a:blipFill>
                <a:blip r:embed="rId3"/>
                <a:stretch>
                  <a:fillRect l="-9524" t="-30435" r="-15646" b="-4782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D161BE7A-BBDA-4197-8A88-E21952B2DF7F}"/>
              </a:ext>
            </a:extLst>
          </p:cNvPr>
          <p:cNvSpPr/>
          <p:nvPr/>
        </p:nvSpPr>
        <p:spPr>
          <a:xfrm>
            <a:off x="943646" y="2666234"/>
            <a:ext cx="4897495"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For a perfect gas </a:t>
            </a:r>
            <a:r>
              <a:rPr lang="en-US" b="1" i="1" dirty="0">
                <a:latin typeface="Arial" panose="020B0604020202020204" pitchFamily="34" charset="0"/>
                <a:cs typeface="Arial" panose="020B0604020202020204" pitchFamily="34" charset="0"/>
              </a:rPr>
              <a:t>Z </a:t>
            </a:r>
            <a:r>
              <a:rPr lang="en-US" b="1" dirty="0">
                <a:latin typeface="Arial" panose="020B0604020202020204" pitchFamily="34" charset="0"/>
                <a:cs typeface="Arial" panose="020B0604020202020204" pitchFamily="34" charset="0"/>
              </a:rPr>
              <a:t>= 1 under all conditions</a:t>
            </a:r>
          </a:p>
        </p:txBody>
      </p:sp>
      <p:sp>
        <p:nvSpPr>
          <p:cNvPr id="8" name="Rectangle 7">
            <a:extLst>
              <a:ext uri="{FF2B5EF4-FFF2-40B4-BE49-F238E27FC236}">
                <a16:creationId xmlns:a16="http://schemas.microsoft.com/office/drawing/2014/main" id="{6895342F-CF80-4836-9FD3-C4B42580B7B0}"/>
              </a:ext>
            </a:extLst>
          </p:cNvPr>
          <p:cNvSpPr/>
          <p:nvPr/>
        </p:nvSpPr>
        <p:spPr>
          <a:xfrm>
            <a:off x="731275" y="3088643"/>
            <a:ext cx="8162559" cy="369332"/>
          </a:xfrm>
          <a:prstGeom prst="rect">
            <a:avLst/>
          </a:prstGeom>
        </p:spPr>
        <p:txBody>
          <a:bodyPr wrap="square">
            <a:spAutoFit/>
          </a:bodyPr>
          <a:lstStyle/>
          <a:p>
            <a:r>
              <a:rPr lang="en-US" dirty="0">
                <a:latin typeface="MinionPro-Regular"/>
              </a:rPr>
              <a:t>Deviation of </a:t>
            </a:r>
            <a:r>
              <a:rPr lang="en-US" i="1" dirty="0">
                <a:latin typeface="MinionPro-It"/>
              </a:rPr>
              <a:t>Z  </a:t>
            </a:r>
            <a:r>
              <a:rPr lang="en-US" dirty="0">
                <a:latin typeface="MinionPro-Regular"/>
              </a:rPr>
              <a:t>from 1 is a measure of departure from perfect behavior.</a:t>
            </a:r>
            <a:endParaRPr lang="en-US" dirty="0"/>
          </a:p>
        </p:txBody>
      </p:sp>
      <p:grpSp>
        <p:nvGrpSpPr>
          <p:cNvPr id="9" name="Group 8">
            <a:extLst>
              <a:ext uri="{FF2B5EF4-FFF2-40B4-BE49-F238E27FC236}">
                <a16:creationId xmlns:a16="http://schemas.microsoft.com/office/drawing/2014/main" id="{0FF845A0-6C1D-45CB-9381-866FFCE571C0}"/>
              </a:ext>
            </a:extLst>
          </p:cNvPr>
          <p:cNvGrpSpPr/>
          <p:nvPr/>
        </p:nvGrpSpPr>
        <p:grpSpPr>
          <a:xfrm>
            <a:off x="859190" y="3638108"/>
            <a:ext cx="4170010" cy="3020683"/>
            <a:chOff x="-1" y="0"/>
            <a:chExt cx="2924083" cy="1810785"/>
          </a:xfrm>
        </p:grpSpPr>
        <p:sp>
          <p:nvSpPr>
            <p:cNvPr id="10" name="Shape 8867">
              <a:extLst>
                <a:ext uri="{FF2B5EF4-FFF2-40B4-BE49-F238E27FC236}">
                  <a16:creationId xmlns:a16="http://schemas.microsoft.com/office/drawing/2014/main" id="{7B737564-E8E7-4C0F-8C64-3A3198CB5F2C}"/>
                </a:ext>
              </a:extLst>
            </p:cNvPr>
            <p:cNvSpPr/>
            <p:nvPr/>
          </p:nvSpPr>
          <p:spPr>
            <a:xfrm>
              <a:off x="140146" y="784568"/>
              <a:ext cx="2577630" cy="752983"/>
            </a:xfrm>
            <a:custGeom>
              <a:avLst/>
              <a:gdLst/>
              <a:ahLst/>
              <a:cxnLst/>
              <a:rect l="0" t="0" r="0" b="0"/>
              <a:pathLst>
                <a:path w="2577630" h="752983">
                  <a:moveTo>
                    <a:pt x="0" y="0"/>
                  </a:moveTo>
                  <a:lnTo>
                    <a:pt x="2577630" y="67285"/>
                  </a:lnTo>
                  <a:lnTo>
                    <a:pt x="1357059" y="752983"/>
                  </a:lnTo>
                  <a:lnTo>
                    <a:pt x="0" y="0"/>
                  </a:lnTo>
                  <a:close/>
                </a:path>
              </a:pathLst>
            </a:custGeom>
            <a:ln w="0" cap="flat">
              <a:miter lim="127000"/>
            </a:ln>
          </p:spPr>
          <p:style>
            <a:lnRef idx="0">
              <a:srgbClr val="000000">
                <a:alpha val="0"/>
              </a:srgbClr>
            </a:lnRef>
            <a:fillRef idx="1">
              <a:srgbClr val="FEF2D3"/>
            </a:fillRef>
            <a:effectRef idx="0">
              <a:scrgbClr r="0" g="0" b="0"/>
            </a:effectRef>
            <a:fontRef idx="none"/>
          </p:style>
          <p:txBody>
            <a:bodyPr/>
            <a:lstStyle/>
            <a:p>
              <a:endParaRPr lang="en-US"/>
            </a:p>
          </p:txBody>
        </p:sp>
        <p:sp>
          <p:nvSpPr>
            <p:cNvPr id="11" name="Shape 8868">
              <a:extLst>
                <a:ext uri="{FF2B5EF4-FFF2-40B4-BE49-F238E27FC236}">
                  <a16:creationId xmlns:a16="http://schemas.microsoft.com/office/drawing/2014/main" id="{D2230747-9F0F-4A5B-9B36-0FB037EC4EA1}"/>
                </a:ext>
              </a:extLst>
            </p:cNvPr>
            <p:cNvSpPr/>
            <p:nvPr/>
          </p:nvSpPr>
          <p:spPr>
            <a:xfrm>
              <a:off x="140133" y="254"/>
              <a:ext cx="2644343" cy="1568641"/>
            </a:xfrm>
            <a:custGeom>
              <a:avLst/>
              <a:gdLst/>
              <a:ahLst/>
              <a:cxnLst/>
              <a:rect l="0" t="0" r="0" b="0"/>
              <a:pathLst>
                <a:path w="2644343" h="1568641">
                  <a:moveTo>
                    <a:pt x="2644343" y="0"/>
                  </a:moveTo>
                  <a:lnTo>
                    <a:pt x="0" y="0"/>
                  </a:lnTo>
                  <a:lnTo>
                    <a:pt x="0" y="1568641"/>
                  </a:lnTo>
                  <a:lnTo>
                    <a:pt x="2644343" y="1568641"/>
                  </a:lnTo>
                  <a:close/>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12" name="Shape 8870">
              <a:extLst>
                <a:ext uri="{FF2B5EF4-FFF2-40B4-BE49-F238E27FC236}">
                  <a16:creationId xmlns:a16="http://schemas.microsoft.com/office/drawing/2014/main" id="{D291C3EC-6172-4109-A5DF-5DCEDFCD6E9E}"/>
                </a:ext>
              </a:extLst>
            </p:cNvPr>
            <p:cNvSpPr/>
            <p:nvPr/>
          </p:nvSpPr>
          <p:spPr>
            <a:xfrm>
              <a:off x="140133" y="1176731"/>
              <a:ext cx="2644343" cy="0"/>
            </a:xfrm>
            <a:custGeom>
              <a:avLst/>
              <a:gdLst/>
              <a:ahLst/>
              <a:cxnLst/>
              <a:rect l="0" t="0" r="0" b="0"/>
              <a:pathLst>
                <a:path w="2644343">
                  <a:moveTo>
                    <a:pt x="2644343" y="0"/>
                  </a:moveTo>
                  <a:lnTo>
                    <a:pt x="0" y="0"/>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13" name="Shape 8871">
              <a:extLst>
                <a:ext uri="{FF2B5EF4-FFF2-40B4-BE49-F238E27FC236}">
                  <a16:creationId xmlns:a16="http://schemas.microsoft.com/office/drawing/2014/main" id="{B090992D-50FC-42BF-B579-14E5F2977C06}"/>
                </a:ext>
              </a:extLst>
            </p:cNvPr>
            <p:cNvSpPr/>
            <p:nvPr/>
          </p:nvSpPr>
          <p:spPr>
            <a:xfrm>
              <a:off x="140133" y="784594"/>
              <a:ext cx="2644343" cy="0"/>
            </a:xfrm>
            <a:custGeom>
              <a:avLst/>
              <a:gdLst/>
              <a:ahLst/>
              <a:cxnLst/>
              <a:rect l="0" t="0" r="0" b="0"/>
              <a:pathLst>
                <a:path w="2644343">
                  <a:moveTo>
                    <a:pt x="2644343" y="0"/>
                  </a:moveTo>
                  <a:lnTo>
                    <a:pt x="0" y="0"/>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14" name="Shape 8872">
              <a:extLst>
                <a:ext uri="{FF2B5EF4-FFF2-40B4-BE49-F238E27FC236}">
                  <a16:creationId xmlns:a16="http://schemas.microsoft.com/office/drawing/2014/main" id="{61CD8291-6952-43E3-9BEB-29AE4C2FD2FA}"/>
                </a:ext>
              </a:extLst>
            </p:cNvPr>
            <p:cNvSpPr/>
            <p:nvPr/>
          </p:nvSpPr>
          <p:spPr>
            <a:xfrm>
              <a:off x="140133" y="392430"/>
              <a:ext cx="2644343" cy="0"/>
            </a:xfrm>
            <a:custGeom>
              <a:avLst/>
              <a:gdLst/>
              <a:ahLst/>
              <a:cxnLst/>
              <a:rect l="0" t="0" r="0" b="0"/>
              <a:pathLst>
                <a:path w="2644343">
                  <a:moveTo>
                    <a:pt x="2644343" y="0"/>
                  </a:moveTo>
                  <a:lnTo>
                    <a:pt x="0" y="0"/>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15" name="Shape 8873">
              <a:extLst>
                <a:ext uri="{FF2B5EF4-FFF2-40B4-BE49-F238E27FC236}">
                  <a16:creationId xmlns:a16="http://schemas.microsoft.com/office/drawing/2014/main" id="{BF850DF9-C26A-45BE-8FCD-C840C0E17E55}"/>
                </a:ext>
              </a:extLst>
            </p:cNvPr>
            <p:cNvSpPr/>
            <p:nvPr/>
          </p:nvSpPr>
          <p:spPr>
            <a:xfrm>
              <a:off x="801168" y="254"/>
              <a:ext cx="0" cy="1568641"/>
            </a:xfrm>
            <a:custGeom>
              <a:avLst/>
              <a:gdLst/>
              <a:ahLst/>
              <a:cxnLst/>
              <a:rect l="0" t="0" r="0" b="0"/>
              <a:pathLst>
                <a:path h="1568641">
                  <a:moveTo>
                    <a:pt x="0" y="0"/>
                  </a:moveTo>
                  <a:lnTo>
                    <a:pt x="0" y="1568641"/>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16" name="Shape 8874">
              <a:extLst>
                <a:ext uri="{FF2B5EF4-FFF2-40B4-BE49-F238E27FC236}">
                  <a16:creationId xmlns:a16="http://schemas.microsoft.com/office/drawing/2014/main" id="{3EA88AA5-E0DF-42FE-88AE-AE49AC87D22E}"/>
                </a:ext>
              </a:extLst>
            </p:cNvPr>
            <p:cNvSpPr/>
            <p:nvPr/>
          </p:nvSpPr>
          <p:spPr>
            <a:xfrm>
              <a:off x="1462305" y="254"/>
              <a:ext cx="0" cy="1568641"/>
            </a:xfrm>
            <a:custGeom>
              <a:avLst/>
              <a:gdLst/>
              <a:ahLst/>
              <a:cxnLst/>
              <a:rect l="0" t="0" r="0" b="0"/>
              <a:pathLst>
                <a:path h="1568641">
                  <a:moveTo>
                    <a:pt x="0" y="0"/>
                  </a:moveTo>
                  <a:lnTo>
                    <a:pt x="0" y="1568641"/>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17" name="Shape 8875">
              <a:extLst>
                <a:ext uri="{FF2B5EF4-FFF2-40B4-BE49-F238E27FC236}">
                  <a16:creationId xmlns:a16="http://schemas.microsoft.com/office/drawing/2014/main" id="{AFCF78C1-AE6B-4F66-A34F-1150ECBB028F}"/>
                </a:ext>
              </a:extLst>
            </p:cNvPr>
            <p:cNvSpPr/>
            <p:nvPr/>
          </p:nvSpPr>
          <p:spPr>
            <a:xfrm>
              <a:off x="2123377" y="254"/>
              <a:ext cx="0" cy="1568641"/>
            </a:xfrm>
            <a:custGeom>
              <a:avLst/>
              <a:gdLst/>
              <a:ahLst/>
              <a:cxnLst/>
              <a:rect l="0" t="0" r="0" b="0"/>
              <a:pathLst>
                <a:path h="1568641">
                  <a:moveTo>
                    <a:pt x="0" y="0"/>
                  </a:moveTo>
                  <a:lnTo>
                    <a:pt x="0" y="1568641"/>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18" name="Shape 8876">
              <a:extLst>
                <a:ext uri="{FF2B5EF4-FFF2-40B4-BE49-F238E27FC236}">
                  <a16:creationId xmlns:a16="http://schemas.microsoft.com/office/drawing/2014/main" id="{E4B789E7-0F91-491A-AB9D-FCD0CB2072B1}"/>
                </a:ext>
              </a:extLst>
            </p:cNvPr>
            <p:cNvSpPr/>
            <p:nvPr/>
          </p:nvSpPr>
          <p:spPr>
            <a:xfrm>
              <a:off x="148083" y="362636"/>
              <a:ext cx="2650604" cy="421932"/>
            </a:xfrm>
            <a:custGeom>
              <a:avLst/>
              <a:gdLst/>
              <a:ahLst/>
              <a:cxnLst/>
              <a:rect l="0" t="0" r="0" b="0"/>
              <a:pathLst>
                <a:path w="2650604" h="421932">
                  <a:moveTo>
                    <a:pt x="0" y="421932"/>
                  </a:moveTo>
                  <a:cubicBezTo>
                    <a:pt x="485419" y="368452"/>
                    <a:pt x="2064258" y="169215"/>
                    <a:pt x="2650604" y="0"/>
                  </a:cubicBezTo>
                </a:path>
              </a:pathLst>
            </a:custGeom>
            <a:ln w="6261" cap="flat">
              <a:miter lim="100000"/>
            </a:ln>
          </p:spPr>
          <p:style>
            <a:lnRef idx="1">
              <a:srgbClr val="742A42"/>
            </a:lnRef>
            <a:fillRef idx="0">
              <a:srgbClr val="000000">
                <a:alpha val="0"/>
              </a:srgbClr>
            </a:fillRef>
            <a:effectRef idx="0">
              <a:scrgbClr r="0" g="0" b="0"/>
            </a:effectRef>
            <a:fontRef idx="none"/>
          </p:style>
          <p:txBody>
            <a:bodyPr/>
            <a:lstStyle/>
            <a:p>
              <a:endParaRPr lang="en-US"/>
            </a:p>
          </p:txBody>
        </p:sp>
        <p:sp>
          <p:nvSpPr>
            <p:cNvPr id="19" name="Shape 8877">
              <a:extLst>
                <a:ext uri="{FF2B5EF4-FFF2-40B4-BE49-F238E27FC236}">
                  <a16:creationId xmlns:a16="http://schemas.microsoft.com/office/drawing/2014/main" id="{25ED6D01-51CD-47D3-BC76-19CBCAAC287B}"/>
                </a:ext>
              </a:extLst>
            </p:cNvPr>
            <p:cNvSpPr/>
            <p:nvPr/>
          </p:nvSpPr>
          <p:spPr>
            <a:xfrm>
              <a:off x="140146" y="0"/>
              <a:ext cx="2465921" cy="1174725"/>
            </a:xfrm>
            <a:custGeom>
              <a:avLst/>
              <a:gdLst/>
              <a:ahLst/>
              <a:cxnLst/>
              <a:rect l="0" t="0" r="0" b="0"/>
              <a:pathLst>
                <a:path w="2465921" h="1174725">
                  <a:moveTo>
                    <a:pt x="0" y="784568"/>
                  </a:moveTo>
                  <a:cubicBezTo>
                    <a:pt x="36208" y="885685"/>
                    <a:pt x="101143" y="1174725"/>
                    <a:pt x="316637" y="1174725"/>
                  </a:cubicBezTo>
                  <a:cubicBezTo>
                    <a:pt x="742226" y="1174725"/>
                    <a:pt x="1611237" y="554660"/>
                    <a:pt x="2465921" y="0"/>
                  </a:cubicBezTo>
                </a:path>
              </a:pathLst>
            </a:custGeom>
            <a:ln w="6261" cap="flat">
              <a:miter lim="100000"/>
            </a:ln>
          </p:spPr>
          <p:style>
            <a:lnRef idx="1">
              <a:srgbClr val="E0B75A"/>
            </a:lnRef>
            <a:fillRef idx="0">
              <a:srgbClr val="000000">
                <a:alpha val="0"/>
              </a:srgbClr>
            </a:fillRef>
            <a:effectRef idx="0">
              <a:scrgbClr r="0" g="0" b="0"/>
            </a:effectRef>
            <a:fontRef idx="none"/>
          </p:style>
          <p:txBody>
            <a:bodyPr/>
            <a:lstStyle/>
            <a:p>
              <a:endParaRPr lang="en-US"/>
            </a:p>
          </p:txBody>
        </p:sp>
        <p:sp>
          <p:nvSpPr>
            <p:cNvPr id="20" name="Shape 8878">
              <a:extLst>
                <a:ext uri="{FF2B5EF4-FFF2-40B4-BE49-F238E27FC236}">
                  <a16:creationId xmlns:a16="http://schemas.microsoft.com/office/drawing/2014/main" id="{DE6CCAE6-6171-4185-87BD-86C97D266A36}"/>
                </a:ext>
              </a:extLst>
            </p:cNvPr>
            <p:cNvSpPr/>
            <p:nvPr/>
          </p:nvSpPr>
          <p:spPr>
            <a:xfrm>
              <a:off x="140146" y="112370"/>
              <a:ext cx="2633815" cy="939762"/>
            </a:xfrm>
            <a:custGeom>
              <a:avLst/>
              <a:gdLst/>
              <a:ahLst/>
              <a:cxnLst/>
              <a:rect l="0" t="0" r="0" b="0"/>
              <a:pathLst>
                <a:path w="2633815" h="939762">
                  <a:moveTo>
                    <a:pt x="0" y="672198"/>
                  </a:moveTo>
                  <a:cubicBezTo>
                    <a:pt x="197383" y="818388"/>
                    <a:pt x="317919" y="931583"/>
                    <a:pt x="593623" y="934390"/>
                  </a:cubicBezTo>
                  <a:cubicBezTo>
                    <a:pt x="1117930" y="939762"/>
                    <a:pt x="2518296" y="61024"/>
                    <a:pt x="2633815" y="0"/>
                  </a:cubicBezTo>
                </a:path>
              </a:pathLst>
            </a:custGeom>
            <a:ln w="6261"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21" name="Shape 8879">
              <a:extLst>
                <a:ext uri="{FF2B5EF4-FFF2-40B4-BE49-F238E27FC236}">
                  <a16:creationId xmlns:a16="http://schemas.microsoft.com/office/drawing/2014/main" id="{E86C6DBB-FD84-4CF2-9672-7BB6BD729E2B}"/>
                </a:ext>
              </a:extLst>
            </p:cNvPr>
            <p:cNvSpPr/>
            <p:nvPr/>
          </p:nvSpPr>
          <p:spPr>
            <a:xfrm>
              <a:off x="140146" y="254"/>
              <a:ext cx="2644330" cy="1568641"/>
            </a:xfrm>
            <a:custGeom>
              <a:avLst/>
              <a:gdLst/>
              <a:ahLst/>
              <a:cxnLst/>
              <a:rect l="0" t="0" r="0" b="0"/>
              <a:pathLst>
                <a:path w="2644330" h="1568641">
                  <a:moveTo>
                    <a:pt x="0" y="0"/>
                  </a:moveTo>
                  <a:lnTo>
                    <a:pt x="0" y="1563916"/>
                  </a:lnTo>
                  <a:lnTo>
                    <a:pt x="2644330" y="1568641"/>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22" name="Rectangle 21">
              <a:extLst>
                <a:ext uri="{FF2B5EF4-FFF2-40B4-BE49-F238E27FC236}">
                  <a16:creationId xmlns:a16="http://schemas.microsoft.com/office/drawing/2014/main" id="{202A9AE8-659E-431C-A40C-86FCD3029800}"/>
                </a:ext>
              </a:extLst>
            </p:cNvPr>
            <p:cNvSpPr/>
            <p:nvPr/>
          </p:nvSpPr>
          <p:spPr>
            <a:xfrm>
              <a:off x="2671218" y="407151"/>
              <a:ext cx="96182"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H</a:t>
              </a:r>
              <a:endParaRPr lang="en-US" sz="1100">
                <a:solidFill>
                  <a:srgbClr val="000000"/>
                </a:solidFill>
                <a:effectLst/>
                <a:latin typeface="Calibri" panose="020F0502020204030204" pitchFamily="34" charset="0"/>
                <a:ea typeface="Calibri" panose="020F0502020204030204" pitchFamily="34" charset="0"/>
              </a:endParaRPr>
            </a:p>
          </p:txBody>
        </p:sp>
        <p:sp>
          <p:nvSpPr>
            <p:cNvPr id="23" name="Rectangle 22">
              <a:extLst>
                <a:ext uri="{FF2B5EF4-FFF2-40B4-BE49-F238E27FC236}">
                  <a16:creationId xmlns:a16="http://schemas.microsoft.com/office/drawing/2014/main" id="{D11B3A9E-AA63-4210-A3BE-D6EB89A7C03E}"/>
                </a:ext>
              </a:extLst>
            </p:cNvPr>
            <p:cNvSpPr/>
            <p:nvPr/>
          </p:nvSpPr>
          <p:spPr>
            <a:xfrm>
              <a:off x="2743544" y="472924"/>
              <a:ext cx="43181" cy="73160"/>
            </a:xfrm>
            <a:prstGeom prst="rect">
              <a:avLst/>
            </a:prstGeom>
            <a:ln>
              <a:noFill/>
            </a:ln>
          </p:spPr>
          <p:txBody>
            <a:bodyPr vert="horz" lIns="0" tIns="0" rIns="0" bIns="0" rtlCol="0">
              <a:noAutofit/>
            </a:bodyPr>
            <a:lstStyle/>
            <a:p>
              <a:pPr>
                <a:lnSpc>
                  <a:spcPct val="107000"/>
                </a:lnSpc>
                <a:spcAft>
                  <a:spcPts val="800"/>
                </a:spcAft>
              </a:pPr>
              <a:r>
                <a:rPr lang="en-US" sz="450">
                  <a:solidFill>
                    <a:srgbClr val="181717"/>
                  </a:solidFill>
                  <a:effectLst/>
                  <a:latin typeface="Calibri" panose="020F0502020204030204" pitchFamily="34" charset="0"/>
                  <a:ea typeface="Calibri" panose="020F0502020204030204" pitchFamily="34" charset="0"/>
                </a:rPr>
                <a:t>2</a:t>
              </a:r>
              <a:endParaRPr lang="en-US" sz="1100">
                <a:solidFill>
                  <a:srgbClr val="000000"/>
                </a:solidFill>
                <a:effectLst/>
                <a:latin typeface="Calibri" panose="020F0502020204030204" pitchFamily="34" charset="0"/>
                <a:ea typeface="Calibri" panose="020F0502020204030204" pitchFamily="34" charset="0"/>
              </a:endParaRPr>
            </a:p>
          </p:txBody>
        </p:sp>
        <p:sp>
          <p:nvSpPr>
            <p:cNvPr id="24" name="Rectangle 23">
              <a:extLst>
                <a:ext uri="{FF2B5EF4-FFF2-40B4-BE49-F238E27FC236}">
                  <a16:creationId xmlns:a16="http://schemas.microsoft.com/office/drawing/2014/main" id="{51C2EBEA-341B-479A-8884-2493449C9CC1}"/>
                </a:ext>
              </a:extLst>
            </p:cNvPr>
            <p:cNvSpPr/>
            <p:nvPr/>
          </p:nvSpPr>
          <p:spPr>
            <a:xfrm>
              <a:off x="2432826" y="676023"/>
              <a:ext cx="432686"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Perfect</a:t>
              </a:r>
              <a:endParaRPr lang="en-US" sz="1100">
                <a:solidFill>
                  <a:srgbClr val="000000"/>
                </a:solidFill>
                <a:effectLst/>
                <a:latin typeface="Calibri" panose="020F0502020204030204" pitchFamily="34" charset="0"/>
                <a:ea typeface="Calibri" panose="020F0502020204030204" pitchFamily="34" charset="0"/>
              </a:endParaRPr>
            </a:p>
          </p:txBody>
        </p:sp>
        <p:sp>
          <p:nvSpPr>
            <p:cNvPr id="25" name="Rectangle 24">
              <a:extLst>
                <a:ext uri="{FF2B5EF4-FFF2-40B4-BE49-F238E27FC236}">
                  <a16:creationId xmlns:a16="http://schemas.microsoft.com/office/drawing/2014/main" id="{2A3532FB-7D7D-4968-8B1E-23A6CAC7D07A}"/>
                </a:ext>
              </a:extLst>
            </p:cNvPr>
            <p:cNvSpPr/>
            <p:nvPr/>
          </p:nvSpPr>
          <p:spPr>
            <a:xfrm>
              <a:off x="2594088" y="226293"/>
              <a:ext cx="185037"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CH</a:t>
              </a:r>
              <a:endParaRPr lang="en-US" sz="1100">
                <a:solidFill>
                  <a:srgbClr val="000000"/>
                </a:solidFill>
                <a:effectLst/>
                <a:latin typeface="Calibri" panose="020F0502020204030204" pitchFamily="34" charset="0"/>
                <a:ea typeface="Calibri" panose="020F0502020204030204" pitchFamily="34" charset="0"/>
              </a:endParaRPr>
            </a:p>
          </p:txBody>
        </p:sp>
        <p:sp>
          <p:nvSpPr>
            <p:cNvPr id="26" name="Rectangle 25">
              <a:extLst>
                <a:ext uri="{FF2B5EF4-FFF2-40B4-BE49-F238E27FC236}">
                  <a16:creationId xmlns:a16="http://schemas.microsoft.com/office/drawing/2014/main" id="{63EBB976-4AB1-4728-BAB6-C3103C958E6D}"/>
                </a:ext>
              </a:extLst>
            </p:cNvPr>
            <p:cNvSpPr/>
            <p:nvPr/>
          </p:nvSpPr>
          <p:spPr>
            <a:xfrm>
              <a:off x="2733219" y="292013"/>
              <a:ext cx="43182" cy="73160"/>
            </a:xfrm>
            <a:prstGeom prst="rect">
              <a:avLst/>
            </a:prstGeom>
            <a:ln>
              <a:noFill/>
            </a:ln>
          </p:spPr>
          <p:txBody>
            <a:bodyPr vert="horz" lIns="0" tIns="0" rIns="0" bIns="0" rtlCol="0">
              <a:noAutofit/>
            </a:bodyPr>
            <a:lstStyle/>
            <a:p>
              <a:pPr>
                <a:lnSpc>
                  <a:spcPct val="107000"/>
                </a:lnSpc>
                <a:spcAft>
                  <a:spcPts val="800"/>
                </a:spcAft>
              </a:pPr>
              <a:r>
                <a:rPr lang="en-US" sz="450">
                  <a:solidFill>
                    <a:srgbClr val="181717"/>
                  </a:solidFill>
                  <a:effectLst/>
                  <a:latin typeface="Calibri" panose="020F0502020204030204" pitchFamily="34" charset="0"/>
                  <a:ea typeface="Calibri" panose="020F0502020204030204" pitchFamily="34" charset="0"/>
                </a:rPr>
                <a:t>4</a:t>
              </a:r>
              <a:endParaRPr lang="en-US" sz="1100">
                <a:solidFill>
                  <a:srgbClr val="000000"/>
                </a:solidFill>
                <a:effectLst/>
                <a:latin typeface="Calibri" panose="020F0502020204030204" pitchFamily="34" charset="0"/>
                <a:ea typeface="Calibri" panose="020F0502020204030204" pitchFamily="34" charset="0"/>
              </a:endParaRPr>
            </a:p>
          </p:txBody>
        </p:sp>
        <p:sp>
          <p:nvSpPr>
            <p:cNvPr id="27" name="Rectangle 26">
              <a:extLst>
                <a:ext uri="{FF2B5EF4-FFF2-40B4-BE49-F238E27FC236}">
                  <a16:creationId xmlns:a16="http://schemas.microsoft.com/office/drawing/2014/main" id="{59941157-6D55-4AA5-9A94-F65C2D8C4BB3}"/>
                </a:ext>
              </a:extLst>
            </p:cNvPr>
            <p:cNvSpPr/>
            <p:nvPr/>
          </p:nvSpPr>
          <p:spPr>
            <a:xfrm>
              <a:off x="2546059" y="29161"/>
              <a:ext cx="88855"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C</a:t>
              </a:r>
              <a:endParaRPr lang="en-US" sz="1100">
                <a:solidFill>
                  <a:srgbClr val="000000"/>
                </a:solidFill>
                <a:effectLst/>
                <a:latin typeface="Calibri" panose="020F0502020204030204" pitchFamily="34" charset="0"/>
                <a:ea typeface="Calibri" panose="020F0502020204030204" pitchFamily="34" charset="0"/>
              </a:endParaRPr>
            </a:p>
          </p:txBody>
        </p:sp>
        <p:sp>
          <p:nvSpPr>
            <p:cNvPr id="28" name="Rectangle 27">
              <a:extLst>
                <a:ext uri="{FF2B5EF4-FFF2-40B4-BE49-F238E27FC236}">
                  <a16:creationId xmlns:a16="http://schemas.microsoft.com/office/drawing/2014/main" id="{DDFAFA56-EBE2-44ED-B9CA-5B8AFD311044}"/>
                </a:ext>
              </a:extLst>
            </p:cNvPr>
            <p:cNvSpPr/>
            <p:nvPr/>
          </p:nvSpPr>
          <p:spPr>
            <a:xfrm>
              <a:off x="2612861" y="94929"/>
              <a:ext cx="43181" cy="73160"/>
            </a:xfrm>
            <a:prstGeom prst="rect">
              <a:avLst/>
            </a:prstGeom>
            <a:ln>
              <a:noFill/>
            </a:ln>
          </p:spPr>
          <p:txBody>
            <a:bodyPr vert="horz" lIns="0" tIns="0" rIns="0" bIns="0" rtlCol="0">
              <a:noAutofit/>
            </a:bodyPr>
            <a:lstStyle/>
            <a:p>
              <a:pPr>
                <a:lnSpc>
                  <a:spcPct val="107000"/>
                </a:lnSpc>
                <a:spcAft>
                  <a:spcPts val="800"/>
                </a:spcAft>
              </a:pPr>
              <a:r>
                <a:rPr lang="en-US" sz="450">
                  <a:solidFill>
                    <a:srgbClr val="181717"/>
                  </a:solidFill>
                  <a:effectLst/>
                  <a:latin typeface="Calibri" panose="020F0502020204030204" pitchFamily="34" charset="0"/>
                  <a:ea typeface="Calibri" panose="020F0502020204030204" pitchFamily="34" charset="0"/>
                </a:rPr>
                <a:t>2</a:t>
              </a:r>
              <a:endParaRPr lang="en-US" sz="1100">
                <a:solidFill>
                  <a:srgbClr val="000000"/>
                </a:solidFill>
                <a:effectLst/>
                <a:latin typeface="Calibri" panose="020F0502020204030204" pitchFamily="34" charset="0"/>
                <a:ea typeface="Calibri" panose="020F0502020204030204" pitchFamily="34" charset="0"/>
              </a:endParaRPr>
            </a:p>
          </p:txBody>
        </p:sp>
        <p:sp>
          <p:nvSpPr>
            <p:cNvPr id="29" name="Rectangle 28">
              <a:extLst>
                <a:ext uri="{FF2B5EF4-FFF2-40B4-BE49-F238E27FC236}">
                  <a16:creationId xmlns:a16="http://schemas.microsoft.com/office/drawing/2014/main" id="{44167DAA-8131-4E70-B68E-8069F8782E8F}"/>
                </a:ext>
              </a:extLst>
            </p:cNvPr>
            <p:cNvSpPr/>
            <p:nvPr/>
          </p:nvSpPr>
          <p:spPr>
            <a:xfrm>
              <a:off x="2645335" y="29161"/>
              <a:ext cx="96182"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H</a:t>
              </a:r>
              <a:endParaRPr lang="en-US" sz="1100">
                <a:solidFill>
                  <a:srgbClr val="000000"/>
                </a:solidFill>
                <a:effectLst/>
                <a:latin typeface="Calibri" panose="020F0502020204030204" pitchFamily="34" charset="0"/>
                <a:ea typeface="Calibri" panose="020F0502020204030204" pitchFamily="34" charset="0"/>
              </a:endParaRPr>
            </a:p>
          </p:txBody>
        </p:sp>
        <p:sp>
          <p:nvSpPr>
            <p:cNvPr id="30" name="Rectangle 29">
              <a:extLst>
                <a:ext uri="{FF2B5EF4-FFF2-40B4-BE49-F238E27FC236}">
                  <a16:creationId xmlns:a16="http://schemas.microsoft.com/office/drawing/2014/main" id="{079A18A0-C7F2-4441-85CE-51D382D00084}"/>
                </a:ext>
              </a:extLst>
            </p:cNvPr>
            <p:cNvSpPr/>
            <p:nvPr/>
          </p:nvSpPr>
          <p:spPr>
            <a:xfrm>
              <a:off x="2717649" y="94929"/>
              <a:ext cx="43182" cy="73160"/>
            </a:xfrm>
            <a:prstGeom prst="rect">
              <a:avLst/>
            </a:prstGeom>
            <a:ln>
              <a:noFill/>
            </a:ln>
          </p:spPr>
          <p:txBody>
            <a:bodyPr vert="horz" lIns="0" tIns="0" rIns="0" bIns="0" rtlCol="0">
              <a:noAutofit/>
            </a:bodyPr>
            <a:lstStyle/>
            <a:p>
              <a:pPr>
                <a:lnSpc>
                  <a:spcPct val="107000"/>
                </a:lnSpc>
                <a:spcAft>
                  <a:spcPts val="800"/>
                </a:spcAft>
              </a:pPr>
              <a:r>
                <a:rPr lang="en-US" sz="450">
                  <a:solidFill>
                    <a:srgbClr val="181717"/>
                  </a:solidFill>
                  <a:effectLst/>
                  <a:latin typeface="Calibri" panose="020F0502020204030204" pitchFamily="34" charset="0"/>
                  <a:ea typeface="Calibri" panose="020F0502020204030204" pitchFamily="34" charset="0"/>
                </a:rPr>
                <a:t>4</a:t>
              </a:r>
              <a:endParaRPr lang="en-US" sz="1100">
                <a:solidFill>
                  <a:srgbClr val="000000"/>
                </a:solidFill>
                <a:effectLst/>
                <a:latin typeface="Calibri" panose="020F0502020204030204" pitchFamily="34" charset="0"/>
                <a:ea typeface="Calibri" panose="020F0502020204030204" pitchFamily="34" charset="0"/>
              </a:endParaRPr>
            </a:p>
          </p:txBody>
        </p:sp>
        <p:sp>
          <p:nvSpPr>
            <p:cNvPr id="31" name="Rectangle 30">
              <a:extLst>
                <a:ext uri="{FF2B5EF4-FFF2-40B4-BE49-F238E27FC236}">
                  <a16:creationId xmlns:a16="http://schemas.microsoft.com/office/drawing/2014/main" id="{18904616-4179-4C7A-9809-474A2813249D}"/>
                </a:ext>
              </a:extLst>
            </p:cNvPr>
            <p:cNvSpPr/>
            <p:nvPr/>
          </p:nvSpPr>
          <p:spPr>
            <a:xfrm>
              <a:off x="204720" y="1372034"/>
              <a:ext cx="199824"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NH</a:t>
              </a:r>
              <a:endParaRPr lang="en-US" sz="1100">
                <a:solidFill>
                  <a:srgbClr val="000000"/>
                </a:solidFill>
                <a:effectLst/>
                <a:latin typeface="Calibri" panose="020F0502020204030204" pitchFamily="34" charset="0"/>
                <a:ea typeface="Calibri" panose="020F0502020204030204" pitchFamily="34" charset="0"/>
              </a:endParaRPr>
            </a:p>
          </p:txBody>
        </p:sp>
        <p:sp>
          <p:nvSpPr>
            <p:cNvPr id="32" name="Rectangle 31">
              <a:extLst>
                <a:ext uri="{FF2B5EF4-FFF2-40B4-BE49-F238E27FC236}">
                  <a16:creationId xmlns:a16="http://schemas.microsoft.com/office/drawing/2014/main" id="{C3827C8B-2E85-40C5-B547-FA8700C1A29F}"/>
                </a:ext>
              </a:extLst>
            </p:cNvPr>
            <p:cNvSpPr/>
            <p:nvPr/>
          </p:nvSpPr>
          <p:spPr>
            <a:xfrm>
              <a:off x="354962" y="1437809"/>
              <a:ext cx="43182" cy="73160"/>
            </a:xfrm>
            <a:prstGeom prst="rect">
              <a:avLst/>
            </a:prstGeom>
            <a:ln>
              <a:noFill/>
            </a:ln>
          </p:spPr>
          <p:txBody>
            <a:bodyPr vert="horz" lIns="0" tIns="0" rIns="0" bIns="0" rtlCol="0">
              <a:noAutofit/>
            </a:bodyPr>
            <a:lstStyle/>
            <a:p>
              <a:pPr>
                <a:lnSpc>
                  <a:spcPct val="107000"/>
                </a:lnSpc>
                <a:spcAft>
                  <a:spcPts val="800"/>
                </a:spcAft>
              </a:pPr>
              <a:r>
                <a:rPr lang="en-US" sz="450">
                  <a:solidFill>
                    <a:srgbClr val="181717"/>
                  </a:solidFill>
                  <a:effectLst/>
                  <a:latin typeface="Calibri" panose="020F0502020204030204" pitchFamily="34" charset="0"/>
                  <a:ea typeface="Calibri" panose="020F0502020204030204" pitchFamily="34" charset="0"/>
                </a:rPr>
                <a:t>3</a:t>
              </a:r>
              <a:endParaRPr lang="en-US" sz="1100">
                <a:solidFill>
                  <a:srgbClr val="000000"/>
                </a:solidFill>
                <a:effectLst/>
                <a:latin typeface="Calibri" panose="020F0502020204030204" pitchFamily="34" charset="0"/>
                <a:ea typeface="Calibri" panose="020F0502020204030204" pitchFamily="34" charset="0"/>
              </a:endParaRPr>
            </a:p>
          </p:txBody>
        </p:sp>
        <p:sp>
          <p:nvSpPr>
            <p:cNvPr id="33" name="Shape 8891">
              <a:extLst>
                <a:ext uri="{FF2B5EF4-FFF2-40B4-BE49-F238E27FC236}">
                  <a16:creationId xmlns:a16="http://schemas.microsoft.com/office/drawing/2014/main" id="{D9E3219C-9860-4CCE-8608-5684ECE35C61}"/>
                </a:ext>
              </a:extLst>
            </p:cNvPr>
            <p:cNvSpPr/>
            <p:nvPr/>
          </p:nvSpPr>
          <p:spPr>
            <a:xfrm>
              <a:off x="1725830" y="948894"/>
              <a:ext cx="490157" cy="597865"/>
            </a:xfrm>
            <a:custGeom>
              <a:avLst/>
              <a:gdLst/>
              <a:ahLst/>
              <a:cxnLst/>
              <a:rect l="0" t="0" r="0" b="0"/>
              <a:pathLst>
                <a:path w="490157" h="597865">
                  <a:moveTo>
                    <a:pt x="0" y="0"/>
                  </a:moveTo>
                  <a:cubicBezTo>
                    <a:pt x="0" y="0"/>
                    <a:pt x="460146" y="498424"/>
                    <a:pt x="490157" y="597865"/>
                  </a:cubicBez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34" name="Rectangle 33">
              <a:extLst>
                <a:ext uri="{FF2B5EF4-FFF2-40B4-BE49-F238E27FC236}">
                  <a16:creationId xmlns:a16="http://schemas.microsoft.com/office/drawing/2014/main" id="{90FEA441-FFC8-44DB-8D66-A9ECF8150E15}"/>
                </a:ext>
              </a:extLst>
            </p:cNvPr>
            <p:cNvSpPr/>
            <p:nvPr/>
          </p:nvSpPr>
          <p:spPr>
            <a:xfrm>
              <a:off x="114461" y="1603930"/>
              <a:ext cx="69439" cy="117647"/>
            </a:xfrm>
            <a:prstGeom prst="rect">
              <a:avLst/>
            </a:prstGeom>
            <a:ln>
              <a:noFill/>
            </a:ln>
          </p:spPr>
          <p:txBody>
            <a:bodyPr vert="horz" lIns="0" tIns="0" rIns="0" bIns="0" rtlCol="0">
              <a:noAutofit/>
            </a:bodyPr>
            <a:lstStyle/>
            <a:p>
              <a:pPr>
                <a:lnSpc>
                  <a:spcPct val="107000"/>
                </a:lnSpc>
                <a:spcAft>
                  <a:spcPts val="800"/>
                </a:spcAft>
              </a:pPr>
              <a:r>
                <a:rPr lang="en-US" sz="750">
                  <a:solidFill>
                    <a:srgbClr val="181717"/>
                  </a:solidFill>
                  <a:effectLst/>
                  <a:latin typeface="Calibri" panose="020F0502020204030204" pitchFamily="34" charset="0"/>
                  <a:ea typeface="Calibri" panose="020F0502020204030204" pitchFamily="34" charset="0"/>
                </a:rPr>
                <a:t>0</a:t>
              </a:r>
              <a:endParaRPr lang="en-US" sz="1100">
                <a:solidFill>
                  <a:srgbClr val="000000"/>
                </a:solidFill>
                <a:effectLst/>
                <a:latin typeface="Calibri" panose="020F0502020204030204" pitchFamily="34" charset="0"/>
                <a:ea typeface="Calibri" panose="020F0502020204030204" pitchFamily="34" charset="0"/>
              </a:endParaRPr>
            </a:p>
          </p:txBody>
        </p:sp>
        <p:sp>
          <p:nvSpPr>
            <p:cNvPr id="35" name="Rectangle 34">
              <a:extLst>
                <a:ext uri="{FF2B5EF4-FFF2-40B4-BE49-F238E27FC236}">
                  <a16:creationId xmlns:a16="http://schemas.microsoft.com/office/drawing/2014/main" id="{4FE528E3-4051-4C7F-94BC-93FEDD0A2886}"/>
                </a:ext>
              </a:extLst>
            </p:cNvPr>
            <p:cNvSpPr/>
            <p:nvPr/>
          </p:nvSpPr>
          <p:spPr>
            <a:xfrm>
              <a:off x="724452" y="1603930"/>
              <a:ext cx="213188" cy="117647"/>
            </a:xfrm>
            <a:prstGeom prst="rect">
              <a:avLst/>
            </a:prstGeom>
            <a:ln>
              <a:noFill/>
            </a:ln>
          </p:spPr>
          <p:txBody>
            <a:bodyPr vert="horz" lIns="0" tIns="0" rIns="0" bIns="0" rtlCol="0">
              <a:noAutofit/>
            </a:bodyPr>
            <a:lstStyle/>
            <a:p>
              <a:pPr>
                <a:lnSpc>
                  <a:spcPct val="107000"/>
                </a:lnSpc>
                <a:spcAft>
                  <a:spcPts val="800"/>
                </a:spcAft>
              </a:pPr>
              <a:r>
                <a:rPr lang="en-US" sz="750">
                  <a:solidFill>
                    <a:srgbClr val="181717"/>
                  </a:solidFill>
                  <a:effectLst/>
                  <a:latin typeface="Calibri" panose="020F0502020204030204" pitchFamily="34" charset="0"/>
                  <a:ea typeface="Calibri" panose="020F0502020204030204" pitchFamily="34" charset="0"/>
                </a:rPr>
                <a:t>200</a:t>
              </a:r>
              <a:endParaRPr lang="en-US" sz="1100">
                <a:solidFill>
                  <a:srgbClr val="000000"/>
                </a:solidFill>
                <a:effectLst/>
                <a:latin typeface="Calibri" panose="020F0502020204030204" pitchFamily="34" charset="0"/>
                <a:ea typeface="Calibri" panose="020F0502020204030204" pitchFamily="34" charset="0"/>
              </a:endParaRPr>
            </a:p>
          </p:txBody>
        </p:sp>
        <p:sp>
          <p:nvSpPr>
            <p:cNvPr id="36" name="Rectangle 35">
              <a:extLst>
                <a:ext uri="{FF2B5EF4-FFF2-40B4-BE49-F238E27FC236}">
                  <a16:creationId xmlns:a16="http://schemas.microsoft.com/office/drawing/2014/main" id="{40579FBD-CF53-45F1-A7C4-4077CE25A49E}"/>
                </a:ext>
              </a:extLst>
            </p:cNvPr>
            <p:cNvSpPr/>
            <p:nvPr/>
          </p:nvSpPr>
          <p:spPr>
            <a:xfrm>
              <a:off x="1386568" y="1603930"/>
              <a:ext cx="213300" cy="117647"/>
            </a:xfrm>
            <a:prstGeom prst="rect">
              <a:avLst/>
            </a:prstGeom>
            <a:ln>
              <a:noFill/>
            </a:ln>
          </p:spPr>
          <p:txBody>
            <a:bodyPr vert="horz" lIns="0" tIns="0" rIns="0" bIns="0" rtlCol="0">
              <a:noAutofit/>
            </a:bodyPr>
            <a:lstStyle/>
            <a:p>
              <a:pPr>
                <a:lnSpc>
                  <a:spcPct val="107000"/>
                </a:lnSpc>
                <a:spcAft>
                  <a:spcPts val="800"/>
                </a:spcAft>
              </a:pPr>
              <a:r>
                <a:rPr lang="en-US" sz="750">
                  <a:solidFill>
                    <a:srgbClr val="181717"/>
                  </a:solidFill>
                  <a:effectLst/>
                  <a:latin typeface="Calibri" panose="020F0502020204030204" pitchFamily="34" charset="0"/>
                  <a:ea typeface="Calibri" panose="020F0502020204030204" pitchFamily="34" charset="0"/>
                </a:rPr>
                <a:t>400</a:t>
              </a:r>
              <a:endParaRPr lang="en-US" sz="1100">
                <a:solidFill>
                  <a:srgbClr val="000000"/>
                </a:solidFill>
                <a:effectLst/>
                <a:latin typeface="Calibri" panose="020F0502020204030204" pitchFamily="34" charset="0"/>
                <a:ea typeface="Calibri" panose="020F0502020204030204" pitchFamily="34" charset="0"/>
              </a:endParaRPr>
            </a:p>
          </p:txBody>
        </p:sp>
        <p:sp>
          <p:nvSpPr>
            <p:cNvPr id="37" name="Rectangle 36">
              <a:extLst>
                <a:ext uri="{FF2B5EF4-FFF2-40B4-BE49-F238E27FC236}">
                  <a16:creationId xmlns:a16="http://schemas.microsoft.com/office/drawing/2014/main" id="{4E09225B-86A0-4099-A260-FEDA974E5E90}"/>
                </a:ext>
              </a:extLst>
            </p:cNvPr>
            <p:cNvSpPr/>
            <p:nvPr/>
          </p:nvSpPr>
          <p:spPr>
            <a:xfrm>
              <a:off x="2048675" y="1603930"/>
              <a:ext cx="213300" cy="117647"/>
            </a:xfrm>
            <a:prstGeom prst="rect">
              <a:avLst/>
            </a:prstGeom>
            <a:ln>
              <a:noFill/>
            </a:ln>
          </p:spPr>
          <p:txBody>
            <a:bodyPr vert="horz" lIns="0" tIns="0" rIns="0" bIns="0" rtlCol="0">
              <a:noAutofit/>
            </a:bodyPr>
            <a:lstStyle/>
            <a:p>
              <a:pPr>
                <a:lnSpc>
                  <a:spcPct val="107000"/>
                </a:lnSpc>
                <a:spcAft>
                  <a:spcPts val="800"/>
                </a:spcAft>
              </a:pPr>
              <a:r>
                <a:rPr lang="en-US" sz="750">
                  <a:solidFill>
                    <a:srgbClr val="181717"/>
                  </a:solidFill>
                  <a:effectLst/>
                  <a:latin typeface="Calibri" panose="020F0502020204030204" pitchFamily="34" charset="0"/>
                  <a:ea typeface="Calibri" panose="020F0502020204030204" pitchFamily="34" charset="0"/>
                </a:rPr>
                <a:t>600</a:t>
              </a:r>
              <a:endParaRPr lang="en-US" sz="1100">
                <a:solidFill>
                  <a:srgbClr val="000000"/>
                </a:solidFill>
                <a:effectLst/>
                <a:latin typeface="Calibri" panose="020F0502020204030204" pitchFamily="34" charset="0"/>
                <a:ea typeface="Calibri" panose="020F0502020204030204" pitchFamily="34" charset="0"/>
              </a:endParaRPr>
            </a:p>
          </p:txBody>
        </p:sp>
        <p:sp>
          <p:nvSpPr>
            <p:cNvPr id="38" name="Rectangle 37">
              <a:extLst>
                <a:ext uri="{FF2B5EF4-FFF2-40B4-BE49-F238E27FC236}">
                  <a16:creationId xmlns:a16="http://schemas.microsoft.com/office/drawing/2014/main" id="{CFB4D93E-D995-4297-93D5-5CA3EF699FCA}"/>
                </a:ext>
              </a:extLst>
            </p:cNvPr>
            <p:cNvSpPr/>
            <p:nvPr/>
          </p:nvSpPr>
          <p:spPr>
            <a:xfrm>
              <a:off x="2710782" y="1603930"/>
              <a:ext cx="213300" cy="117647"/>
            </a:xfrm>
            <a:prstGeom prst="rect">
              <a:avLst/>
            </a:prstGeom>
            <a:ln>
              <a:noFill/>
            </a:ln>
          </p:spPr>
          <p:txBody>
            <a:bodyPr vert="horz" lIns="0" tIns="0" rIns="0" bIns="0" rtlCol="0">
              <a:noAutofit/>
            </a:bodyPr>
            <a:lstStyle/>
            <a:p>
              <a:pPr>
                <a:lnSpc>
                  <a:spcPct val="107000"/>
                </a:lnSpc>
                <a:spcAft>
                  <a:spcPts val="800"/>
                </a:spcAft>
              </a:pPr>
              <a:r>
                <a:rPr lang="en-US" sz="750">
                  <a:solidFill>
                    <a:srgbClr val="181717"/>
                  </a:solidFill>
                  <a:effectLst/>
                  <a:latin typeface="Calibri" panose="020F0502020204030204" pitchFamily="34" charset="0"/>
                  <a:ea typeface="Calibri" panose="020F0502020204030204" pitchFamily="34" charset="0"/>
                </a:rPr>
                <a:t>800</a:t>
              </a:r>
              <a:endParaRPr lang="en-US" sz="1100">
                <a:solidFill>
                  <a:srgbClr val="000000"/>
                </a:solidFill>
                <a:effectLst/>
                <a:latin typeface="Calibri" panose="020F0502020204030204" pitchFamily="34" charset="0"/>
                <a:ea typeface="Calibri" panose="020F0502020204030204" pitchFamily="34" charset="0"/>
              </a:endParaRPr>
            </a:p>
          </p:txBody>
        </p:sp>
        <p:sp>
          <p:nvSpPr>
            <p:cNvPr id="39" name="Rectangle 38">
              <a:extLst>
                <a:ext uri="{FF2B5EF4-FFF2-40B4-BE49-F238E27FC236}">
                  <a16:creationId xmlns:a16="http://schemas.microsoft.com/office/drawing/2014/main" id="{BCC6CDCE-7E5D-4DE5-8B7E-47580904ECDA}"/>
                </a:ext>
              </a:extLst>
            </p:cNvPr>
            <p:cNvSpPr/>
            <p:nvPr/>
          </p:nvSpPr>
          <p:spPr>
            <a:xfrm>
              <a:off x="1334443" y="1693138"/>
              <a:ext cx="76308" cy="117647"/>
            </a:xfrm>
            <a:prstGeom prst="rect">
              <a:avLst/>
            </a:prstGeom>
            <a:ln>
              <a:noFill/>
            </a:ln>
          </p:spPr>
          <p:txBody>
            <a:bodyPr vert="horz" lIns="0" tIns="0" rIns="0" bIns="0" rtlCol="0">
              <a:noAutofit/>
            </a:bodyPr>
            <a:lstStyle/>
            <a:p>
              <a:pPr>
                <a:lnSpc>
                  <a:spcPct val="107000"/>
                </a:lnSpc>
                <a:spcAft>
                  <a:spcPts val="800"/>
                </a:spcAft>
              </a:pPr>
              <a:r>
                <a:rPr lang="en-US" sz="750" i="1">
                  <a:solidFill>
                    <a:srgbClr val="181717"/>
                  </a:solidFill>
                  <a:effectLst/>
                  <a:latin typeface="Calibri" panose="020F0502020204030204" pitchFamily="34" charset="0"/>
                  <a:ea typeface="Calibri" panose="020F0502020204030204" pitchFamily="34" charset="0"/>
                </a:rPr>
                <a:t>p</a:t>
              </a:r>
              <a:endParaRPr lang="en-US" sz="1100">
                <a:solidFill>
                  <a:srgbClr val="000000"/>
                </a:solidFill>
                <a:effectLst/>
                <a:latin typeface="Calibri" panose="020F0502020204030204" pitchFamily="34" charset="0"/>
                <a:ea typeface="Calibri" panose="020F0502020204030204" pitchFamily="34" charset="0"/>
              </a:endParaRPr>
            </a:p>
          </p:txBody>
        </p:sp>
        <p:sp>
          <p:nvSpPr>
            <p:cNvPr id="40" name="Rectangle 39">
              <a:extLst>
                <a:ext uri="{FF2B5EF4-FFF2-40B4-BE49-F238E27FC236}">
                  <a16:creationId xmlns:a16="http://schemas.microsoft.com/office/drawing/2014/main" id="{2808C910-7FAF-48DD-9EBE-7AB5BF773BAB}"/>
                </a:ext>
              </a:extLst>
            </p:cNvPr>
            <p:cNvSpPr/>
            <p:nvPr/>
          </p:nvSpPr>
          <p:spPr>
            <a:xfrm>
              <a:off x="1391817" y="1693138"/>
              <a:ext cx="263644" cy="117647"/>
            </a:xfrm>
            <a:prstGeom prst="rect">
              <a:avLst/>
            </a:prstGeom>
            <a:ln>
              <a:noFill/>
            </a:ln>
          </p:spPr>
          <p:txBody>
            <a:bodyPr vert="horz" lIns="0" tIns="0" rIns="0" bIns="0" rtlCol="0">
              <a:noAutofit/>
            </a:bodyPr>
            <a:lstStyle/>
            <a:p>
              <a:pPr>
                <a:lnSpc>
                  <a:spcPct val="107000"/>
                </a:lnSpc>
                <a:spcAft>
                  <a:spcPts val="800"/>
                </a:spcAft>
              </a:pPr>
              <a:r>
                <a:rPr lang="en-US" sz="750">
                  <a:solidFill>
                    <a:srgbClr val="181717"/>
                  </a:solidFill>
                  <a:effectLst/>
                  <a:latin typeface="Calibri" panose="020F0502020204030204" pitchFamily="34" charset="0"/>
                  <a:ea typeface="Calibri" panose="020F0502020204030204" pitchFamily="34" charset="0"/>
                </a:rPr>
                <a:t>/atm</a:t>
              </a:r>
              <a:endParaRPr lang="en-US" sz="1100">
                <a:solidFill>
                  <a:srgbClr val="000000"/>
                </a:solidFill>
                <a:effectLst/>
                <a:latin typeface="Calibri" panose="020F0502020204030204" pitchFamily="34" charset="0"/>
                <a:ea typeface="Calibri" panose="020F0502020204030204" pitchFamily="34" charset="0"/>
              </a:endParaRPr>
            </a:p>
          </p:txBody>
        </p:sp>
        <p:sp>
          <p:nvSpPr>
            <p:cNvPr id="41" name="Rectangle 40">
              <a:extLst>
                <a:ext uri="{FF2B5EF4-FFF2-40B4-BE49-F238E27FC236}">
                  <a16:creationId xmlns:a16="http://schemas.microsoft.com/office/drawing/2014/main" id="{5170781B-0B9B-4835-AF61-E6FCB2E95B04}"/>
                </a:ext>
              </a:extLst>
            </p:cNvPr>
            <p:cNvSpPr/>
            <p:nvPr/>
          </p:nvSpPr>
          <p:spPr>
            <a:xfrm rot="-5399999">
              <a:off x="-551827" y="608213"/>
              <a:ext cx="1221303" cy="117647"/>
            </a:xfrm>
            <a:prstGeom prst="rect">
              <a:avLst/>
            </a:prstGeom>
            <a:ln>
              <a:noFill/>
            </a:ln>
          </p:spPr>
          <p:txBody>
            <a:bodyPr vert="horz" lIns="0" tIns="0" rIns="0" bIns="0" rtlCol="0">
              <a:noAutofit/>
            </a:bodyPr>
            <a:lstStyle/>
            <a:p>
              <a:pPr>
                <a:lnSpc>
                  <a:spcPct val="107000"/>
                </a:lnSpc>
                <a:spcAft>
                  <a:spcPts val="800"/>
                </a:spcAft>
              </a:pPr>
              <a:r>
                <a:rPr lang="en-US" sz="750">
                  <a:solidFill>
                    <a:srgbClr val="181717"/>
                  </a:solidFill>
                  <a:effectLst/>
                  <a:latin typeface="Calibri" panose="020F0502020204030204" pitchFamily="34" charset="0"/>
                  <a:ea typeface="Calibri" panose="020F0502020204030204" pitchFamily="34" charset="0"/>
                </a:rPr>
                <a:t>Compression</a:t>
              </a:r>
              <a:r>
                <a:rPr lang="en-US" sz="750" spc="-865">
                  <a:solidFill>
                    <a:srgbClr val="181717"/>
                  </a:solidFill>
                  <a:effectLst/>
                  <a:latin typeface="Calibri" panose="020F0502020204030204" pitchFamily="34" charset="0"/>
                  <a:ea typeface="Calibri" panose="020F0502020204030204" pitchFamily="34" charset="0"/>
                </a:rPr>
                <a:t> </a:t>
              </a:r>
              <a:r>
                <a:rPr lang="en-US" sz="750">
                  <a:solidFill>
                    <a:srgbClr val="181717"/>
                  </a:solidFill>
                  <a:effectLst/>
                  <a:latin typeface="Calibri" panose="020F0502020204030204" pitchFamily="34" charset="0"/>
                  <a:ea typeface="Calibri" panose="020F0502020204030204" pitchFamily="34" charset="0"/>
                </a:rPr>
                <a:t>factor,</a:t>
              </a:r>
              <a:r>
                <a:rPr lang="en-US" sz="750" spc="-165">
                  <a:solidFill>
                    <a:srgbClr val="181717"/>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42" name="Rectangle 41">
              <a:extLst>
                <a:ext uri="{FF2B5EF4-FFF2-40B4-BE49-F238E27FC236}">
                  <a16:creationId xmlns:a16="http://schemas.microsoft.com/office/drawing/2014/main" id="{F385E9D4-3390-45E1-8766-0515978453E8}"/>
                </a:ext>
              </a:extLst>
            </p:cNvPr>
            <p:cNvSpPr/>
            <p:nvPr/>
          </p:nvSpPr>
          <p:spPr>
            <a:xfrm rot="-5399999">
              <a:off x="20669" y="262447"/>
              <a:ext cx="76308" cy="117647"/>
            </a:xfrm>
            <a:prstGeom prst="rect">
              <a:avLst/>
            </a:prstGeom>
            <a:ln>
              <a:noFill/>
            </a:ln>
          </p:spPr>
          <p:txBody>
            <a:bodyPr vert="horz" lIns="0" tIns="0" rIns="0" bIns="0" rtlCol="0">
              <a:noAutofit/>
            </a:bodyPr>
            <a:lstStyle/>
            <a:p>
              <a:pPr>
                <a:lnSpc>
                  <a:spcPct val="107000"/>
                </a:lnSpc>
                <a:spcAft>
                  <a:spcPts val="800"/>
                </a:spcAft>
              </a:pPr>
              <a:r>
                <a:rPr lang="en-US" sz="750" i="1">
                  <a:solidFill>
                    <a:srgbClr val="181717"/>
                  </a:solidFill>
                  <a:effectLst/>
                  <a:latin typeface="Calibri" panose="020F0502020204030204" pitchFamily="34" charset="0"/>
                  <a:ea typeface="Calibri" panose="020F0502020204030204" pitchFamily="34" charset="0"/>
                </a:rPr>
                <a:t>Z</a:t>
              </a:r>
              <a:endParaRPr lang="en-US" sz="1100">
                <a:solidFill>
                  <a:srgbClr val="000000"/>
                </a:solidFill>
                <a:effectLst/>
                <a:latin typeface="Calibri" panose="020F0502020204030204" pitchFamily="34" charset="0"/>
                <a:ea typeface="Calibri" panose="020F0502020204030204" pitchFamily="34" charset="0"/>
              </a:endParaRPr>
            </a:p>
          </p:txBody>
        </p:sp>
        <p:sp>
          <p:nvSpPr>
            <p:cNvPr id="43" name="Shape 8897">
              <a:extLst>
                <a:ext uri="{FF2B5EF4-FFF2-40B4-BE49-F238E27FC236}">
                  <a16:creationId xmlns:a16="http://schemas.microsoft.com/office/drawing/2014/main" id="{86D6AA72-56D2-4555-8046-0F757EE6AD45}"/>
                </a:ext>
              </a:extLst>
            </p:cNvPr>
            <p:cNvSpPr/>
            <p:nvPr/>
          </p:nvSpPr>
          <p:spPr>
            <a:xfrm>
              <a:off x="1457034" y="842937"/>
              <a:ext cx="1321168" cy="698818"/>
            </a:xfrm>
            <a:custGeom>
              <a:avLst/>
              <a:gdLst/>
              <a:ahLst/>
              <a:cxnLst/>
              <a:rect l="0" t="0" r="0" b="0"/>
              <a:pathLst>
                <a:path w="1321168" h="698818">
                  <a:moveTo>
                    <a:pt x="62598" y="0"/>
                  </a:moveTo>
                  <a:lnTo>
                    <a:pt x="1258557" y="0"/>
                  </a:lnTo>
                  <a:cubicBezTo>
                    <a:pt x="1293140" y="0"/>
                    <a:pt x="1321168" y="28016"/>
                    <a:pt x="1321168" y="62599"/>
                  </a:cubicBezTo>
                  <a:lnTo>
                    <a:pt x="1321168" y="636219"/>
                  </a:lnTo>
                  <a:cubicBezTo>
                    <a:pt x="1321168" y="670789"/>
                    <a:pt x="1293140" y="698818"/>
                    <a:pt x="1258557" y="698818"/>
                  </a:cubicBezTo>
                  <a:lnTo>
                    <a:pt x="62598" y="698818"/>
                  </a:lnTo>
                  <a:cubicBezTo>
                    <a:pt x="28029" y="698818"/>
                    <a:pt x="0" y="670789"/>
                    <a:pt x="0" y="636219"/>
                  </a:cubicBezTo>
                  <a:lnTo>
                    <a:pt x="0" y="62599"/>
                  </a:lnTo>
                  <a:cubicBezTo>
                    <a:pt x="0" y="28016"/>
                    <a:pt x="28029" y="0"/>
                    <a:pt x="62598" y="0"/>
                  </a:cubicBezTo>
                  <a:close/>
                </a:path>
              </a:pathLst>
            </a:custGeom>
            <a:ln w="0" cap="flat">
              <a:miter lim="100000"/>
            </a:ln>
          </p:spPr>
          <p:style>
            <a:lnRef idx="0">
              <a:srgbClr val="000000">
                <a:alpha val="0"/>
              </a:srgbClr>
            </a:lnRef>
            <a:fillRef idx="1">
              <a:srgbClr val="FFFEFD"/>
            </a:fillRef>
            <a:effectRef idx="0">
              <a:scrgbClr r="0" g="0" b="0"/>
            </a:effectRef>
            <a:fontRef idx="none"/>
          </p:style>
          <p:txBody>
            <a:bodyPr/>
            <a:lstStyle/>
            <a:p>
              <a:endParaRPr lang="en-US"/>
            </a:p>
          </p:txBody>
        </p:sp>
        <p:sp>
          <p:nvSpPr>
            <p:cNvPr id="44" name="Shape 8898">
              <a:extLst>
                <a:ext uri="{FF2B5EF4-FFF2-40B4-BE49-F238E27FC236}">
                  <a16:creationId xmlns:a16="http://schemas.microsoft.com/office/drawing/2014/main" id="{D43AA037-BF9A-4254-8B8C-6BC82A98400A}"/>
                </a:ext>
              </a:extLst>
            </p:cNvPr>
            <p:cNvSpPr/>
            <p:nvPr/>
          </p:nvSpPr>
          <p:spPr>
            <a:xfrm>
              <a:off x="1457034" y="842937"/>
              <a:ext cx="1321168" cy="698818"/>
            </a:xfrm>
            <a:custGeom>
              <a:avLst/>
              <a:gdLst/>
              <a:ahLst/>
              <a:cxnLst/>
              <a:rect l="0" t="0" r="0" b="0"/>
              <a:pathLst>
                <a:path w="1321168" h="698818">
                  <a:moveTo>
                    <a:pt x="1321168" y="636219"/>
                  </a:moveTo>
                  <a:cubicBezTo>
                    <a:pt x="1321168" y="670789"/>
                    <a:pt x="1293140" y="698818"/>
                    <a:pt x="1258557" y="698818"/>
                  </a:cubicBezTo>
                  <a:lnTo>
                    <a:pt x="62598" y="698818"/>
                  </a:lnTo>
                  <a:cubicBezTo>
                    <a:pt x="28029" y="698818"/>
                    <a:pt x="0" y="670789"/>
                    <a:pt x="0" y="636219"/>
                  </a:cubicBezTo>
                  <a:lnTo>
                    <a:pt x="0" y="62599"/>
                  </a:lnTo>
                  <a:cubicBezTo>
                    <a:pt x="0" y="28016"/>
                    <a:pt x="28029" y="0"/>
                    <a:pt x="62598" y="0"/>
                  </a:cubicBezTo>
                  <a:lnTo>
                    <a:pt x="1258557" y="0"/>
                  </a:lnTo>
                  <a:cubicBezTo>
                    <a:pt x="1293140" y="0"/>
                    <a:pt x="1321168" y="28016"/>
                    <a:pt x="1321168" y="62599"/>
                  </a:cubicBezTo>
                  <a:lnTo>
                    <a:pt x="1321168" y="636219"/>
                  </a:lnTo>
                  <a:close/>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45" name="Shape 8899">
              <a:extLst>
                <a:ext uri="{FF2B5EF4-FFF2-40B4-BE49-F238E27FC236}">
                  <a16:creationId xmlns:a16="http://schemas.microsoft.com/office/drawing/2014/main" id="{4D779C8D-BF93-413A-ADBD-88F7791FE216}"/>
                </a:ext>
              </a:extLst>
            </p:cNvPr>
            <p:cNvSpPr/>
            <p:nvPr/>
          </p:nvSpPr>
          <p:spPr>
            <a:xfrm>
              <a:off x="1725830" y="848627"/>
              <a:ext cx="1008164" cy="100267"/>
            </a:xfrm>
            <a:custGeom>
              <a:avLst/>
              <a:gdLst/>
              <a:ahLst/>
              <a:cxnLst/>
              <a:rect l="0" t="0" r="0" b="0"/>
              <a:pathLst>
                <a:path w="1008164" h="100267">
                  <a:moveTo>
                    <a:pt x="0" y="100267"/>
                  </a:moveTo>
                  <a:cubicBezTo>
                    <a:pt x="191021" y="91758"/>
                    <a:pt x="765670" y="49771"/>
                    <a:pt x="1008164" y="0"/>
                  </a:cubicBezTo>
                </a:path>
              </a:pathLst>
            </a:custGeom>
            <a:ln w="6261" cap="flat">
              <a:miter lim="100000"/>
            </a:ln>
          </p:spPr>
          <p:style>
            <a:lnRef idx="1">
              <a:srgbClr val="742A42"/>
            </a:lnRef>
            <a:fillRef idx="0">
              <a:srgbClr val="000000">
                <a:alpha val="0"/>
              </a:srgbClr>
            </a:fillRef>
            <a:effectRef idx="0">
              <a:scrgbClr r="0" g="0" b="0"/>
            </a:effectRef>
            <a:fontRef idx="none"/>
          </p:style>
          <p:txBody>
            <a:bodyPr/>
            <a:lstStyle/>
            <a:p>
              <a:endParaRPr lang="en-US"/>
            </a:p>
          </p:txBody>
        </p:sp>
        <p:sp>
          <p:nvSpPr>
            <p:cNvPr id="46" name="Shape 8900">
              <a:extLst>
                <a:ext uri="{FF2B5EF4-FFF2-40B4-BE49-F238E27FC236}">
                  <a16:creationId xmlns:a16="http://schemas.microsoft.com/office/drawing/2014/main" id="{0810B283-2DA8-4727-BFF4-17EFC79225C9}"/>
                </a:ext>
              </a:extLst>
            </p:cNvPr>
            <p:cNvSpPr/>
            <p:nvPr/>
          </p:nvSpPr>
          <p:spPr>
            <a:xfrm>
              <a:off x="1725830" y="948894"/>
              <a:ext cx="1052106" cy="322974"/>
            </a:xfrm>
            <a:custGeom>
              <a:avLst/>
              <a:gdLst/>
              <a:ahLst/>
              <a:cxnLst/>
              <a:rect l="0" t="0" r="0" b="0"/>
              <a:pathLst>
                <a:path w="1052106" h="322974">
                  <a:moveTo>
                    <a:pt x="0" y="0"/>
                  </a:moveTo>
                  <a:cubicBezTo>
                    <a:pt x="15710" y="3556"/>
                    <a:pt x="738353" y="188328"/>
                    <a:pt x="1052106" y="322974"/>
                  </a:cubicBezTo>
                </a:path>
              </a:pathLst>
            </a:custGeom>
            <a:ln w="6261"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47" name="Shape 8901">
              <a:extLst>
                <a:ext uri="{FF2B5EF4-FFF2-40B4-BE49-F238E27FC236}">
                  <a16:creationId xmlns:a16="http://schemas.microsoft.com/office/drawing/2014/main" id="{08779DEC-248D-435F-9AAE-8869862E61C4}"/>
                </a:ext>
              </a:extLst>
            </p:cNvPr>
            <p:cNvSpPr/>
            <p:nvPr/>
          </p:nvSpPr>
          <p:spPr>
            <a:xfrm>
              <a:off x="1725830" y="948894"/>
              <a:ext cx="900354" cy="589420"/>
            </a:xfrm>
            <a:custGeom>
              <a:avLst/>
              <a:gdLst/>
              <a:ahLst/>
              <a:cxnLst/>
              <a:rect l="0" t="0" r="0" b="0"/>
              <a:pathLst>
                <a:path w="900354" h="589420">
                  <a:moveTo>
                    <a:pt x="0" y="0"/>
                  </a:moveTo>
                  <a:cubicBezTo>
                    <a:pt x="131877" y="83071"/>
                    <a:pt x="813105" y="531482"/>
                    <a:pt x="900354" y="589420"/>
                  </a:cubicBezTo>
                </a:path>
              </a:pathLst>
            </a:custGeom>
            <a:ln w="6261" cap="flat">
              <a:miter lim="100000"/>
            </a:ln>
          </p:spPr>
          <p:style>
            <a:lnRef idx="1">
              <a:srgbClr val="E0B75A"/>
            </a:lnRef>
            <a:fillRef idx="0">
              <a:srgbClr val="000000">
                <a:alpha val="0"/>
              </a:srgbClr>
            </a:fillRef>
            <a:effectRef idx="0">
              <a:scrgbClr r="0" g="0" b="0"/>
            </a:effectRef>
            <a:fontRef idx="none"/>
          </p:style>
          <p:txBody>
            <a:bodyPr/>
            <a:lstStyle/>
            <a:p>
              <a:endParaRPr lang="en-US"/>
            </a:p>
          </p:txBody>
        </p:sp>
        <p:sp>
          <p:nvSpPr>
            <p:cNvPr id="48" name="Shape 8902">
              <a:extLst>
                <a:ext uri="{FF2B5EF4-FFF2-40B4-BE49-F238E27FC236}">
                  <a16:creationId xmlns:a16="http://schemas.microsoft.com/office/drawing/2014/main" id="{E1E72E3F-C4B6-49A8-B499-F412196D4F6C}"/>
                </a:ext>
              </a:extLst>
            </p:cNvPr>
            <p:cNvSpPr/>
            <p:nvPr/>
          </p:nvSpPr>
          <p:spPr>
            <a:xfrm>
              <a:off x="2603908" y="947915"/>
              <a:ext cx="0" cy="56528"/>
            </a:xfrm>
            <a:custGeom>
              <a:avLst/>
              <a:gdLst/>
              <a:ahLst/>
              <a:cxnLst/>
              <a:rect l="0" t="0" r="0" b="0"/>
              <a:pathLst>
                <a:path h="56528">
                  <a:moveTo>
                    <a:pt x="0" y="0"/>
                  </a:moveTo>
                  <a:lnTo>
                    <a:pt x="0" y="56528"/>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49" name="Shape 8903">
              <a:extLst>
                <a:ext uri="{FF2B5EF4-FFF2-40B4-BE49-F238E27FC236}">
                  <a16:creationId xmlns:a16="http://schemas.microsoft.com/office/drawing/2014/main" id="{D91629B2-37A0-409B-BCAC-F70A9E1AE65B}"/>
                </a:ext>
              </a:extLst>
            </p:cNvPr>
            <p:cNvSpPr/>
            <p:nvPr/>
          </p:nvSpPr>
          <p:spPr>
            <a:xfrm>
              <a:off x="1725830" y="1174966"/>
              <a:ext cx="70803" cy="0"/>
            </a:xfrm>
            <a:custGeom>
              <a:avLst/>
              <a:gdLst/>
              <a:ahLst/>
              <a:cxnLst/>
              <a:rect l="0" t="0" r="0" b="0"/>
              <a:pathLst>
                <a:path w="70803">
                  <a:moveTo>
                    <a:pt x="0" y="0"/>
                  </a:moveTo>
                  <a:lnTo>
                    <a:pt x="70803"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50" name="Shape 8904">
              <a:extLst>
                <a:ext uri="{FF2B5EF4-FFF2-40B4-BE49-F238E27FC236}">
                  <a16:creationId xmlns:a16="http://schemas.microsoft.com/office/drawing/2014/main" id="{95DC9423-FE24-4AA0-974B-FAE3F2CDAB19}"/>
                </a:ext>
              </a:extLst>
            </p:cNvPr>
            <p:cNvSpPr/>
            <p:nvPr/>
          </p:nvSpPr>
          <p:spPr>
            <a:xfrm>
              <a:off x="1730059" y="1400492"/>
              <a:ext cx="70803" cy="0"/>
            </a:xfrm>
            <a:custGeom>
              <a:avLst/>
              <a:gdLst/>
              <a:ahLst/>
              <a:cxnLst/>
              <a:rect l="0" t="0" r="0" b="0"/>
              <a:pathLst>
                <a:path w="70803">
                  <a:moveTo>
                    <a:pt x="0" y="0"/>
                  </a:moveTo>
                  <a:lnTo>
                    <a:pt x="70803"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51" name="Rectangle 50">
              <a:extLst>
                <a:ext uri="{FF2B5EF4-FFF2-40B4-BE49-F238E27FC236}">
                  <a16:creationId xmlns:a16="http://schemas.microsoft.com/office/drawing/2014/main" id="{7AC29AFD-8C6D-4A98-9726-583485028DFF}"/>
                </a:ext>
              </a:extLst>
            </p:cNvPr>
            <p:cNvSpPr/>
            <p:nvPr/>
          </p:nvSpPr>
          <p:spPr>
            <a:xfrm>
              <a:off x="1527797" y="1364612"/>
              <a:ext cx="243037" cy="117647"/>
            </a:xfrm>
            <a:prstGeom prst="rect">
              <a:avLst/>
            </a:prstGeom>
            <a:ln>
              <a:noFill/>
            </a:ln>
          </p:spPr>
          <p:txBody>
            <a:bodyPr vert="horz" lIns="0" tIns="0" rIns="0" bIns="0" rtlCol="0">
              <a:noAutofit/>
            </a:bodyPr>
            <a:lstStyle/>
            <a:p>
              <a:pPr>
                <a:lnSpc>
                  <a:spcPct val="107000"/>
                </a:lnSpc>
                <a:spcAft>
                  <a:spcPts val="800"/>
                </a:spcAft>
              </a:pPr>
              <a:r>
                <a:rPr lang="en-US" sz="750">
                  <a:solidFill>
                    <a:srgbClr val="181717"/>
                  </a:solidFill>
                  <a:effectLst/>
                  <a:latin typeface="Calibri" panose="020F0502020204030204" pitchFamily="34" charset="0"/>
                  <a:ea typeface="Calibri" panose="020F0502020204030204" pitchFamily="34" charset="0"/>
                </a:rPr>
                <a:t>0.96</a:t>
              </a:r>
              <a:endParaRPr lang="en-US" sz="1100">
                <a:solidFill>
                  <a:srgbClr val="000000"/>
                </a:solidFill>
                <a:effectLst/>
                <a:latin typeface="Calibri" panose="020F0502020204030204" pitchFamily="34" charset="0"/>
                <a:ea typeface="Calibri" panose="020F0502020204030204" pitchFamily="34" charset="0"/>
              </a:endParaRPr>
            </a:p>
          </p:txBody>
        </p:sp>
        <p:sp>
          <p:nvSpPr>
            <p:cNvPr id="52" name="Rectangle 51">
              <a:extLst>
                <a:ext uri="{FF2B5EF4-FFF2-40B4-BE49-F238E27FC236}">
                  <a16:creationId xmlns:a16="http://schemas.microsoft.com/office/drawing/2014/main" id="{B8368288-49FF-4D43-B054-6EC25484ACDB}"/>
                </a:ext>
              </a:extLst>
            </p:cNvPr>
            <p:cNvSpPr/>
            <p:nvPr/>
          </p:nvSpPr>
          <p:spPr>
            <a:xfrm>
              <a:off x="1523571" y="1136326"/>
              <a:ext cx="243037" cy="117647"/>
            </a:xfrm>
            <a:prstGeom prst="rect">
              <a:avLst/>
            </a:prstGeom>
            <a:ln>
              <a:noFill/>
            </a:ln>
          </p:spPr>
          <p:txBody>
            <a:bodyPr vert="horz" lIns="0" tIns="0" rIns="0" bIns="0" rtlCol="0">
              <a:noAutofit/>
            </a:bodyPr>
            <a:lstStyle/>
            <a:p>
              <a:pPr>
                <a:lnSpc>
                  <a:spcPct val="107000"/>
                </a:lnSpc>
                <a:spcAft>
                  <a:spcPts val="800"/>
                </a:spcAft>
              </a:pPr>
              <a:r>
                <a:rPr lang="en-US" sz="750">
                  <a:solidFill>
                    <a:srgbClr val="181717"/>
                  </a:solidFill>
                  <a:effectLst/>
                  <a:latin typeface="Calibri" panose="020F0502020204030204" pitchFamily="34" charset="0"/>
                  <a:ea typeface="Calibri" panose="020F0502020204030204" pitchFamily="34" charset="0"/>
                </a:rPr>
                <a:t>0.98</a:t>
              </a:r>
              <a:endParaRPr lang="en-US" sz="1100">
                <a:solidFill>
                  <a:srgbClr val="000000"/>
                </a:solidFill>
                <a:effectLst/>
                <a:latin typeface="Calibri" panose="020F0502020204030204" pitchFamily="34" charset="0"/>
                <a:ea typeface="Calibri" panose="020F0502020204030204" pitchFamily="34" charset="0"/>
              </a:endParaRPr>
            </a:p>
          </p:txBody>
        </p:sp>
        <p:sp>
          <p:nvSpPr>
            <p:cNvPr id="53" name="Rectangle 52">
              <a:extLst>
                <a:ext uri="{FF2B5EF4-FFF2-40B4-BE49-F238E27FC236}">
                  <a16:creationId xmlns:a16="http://schemas.microsoft.com/office/drawing/2014/main" id="{F9AE43C7-6DFA-4EC3-8391-AE5311741D51}"/>
                </a:ext>
              </a:extLst>
            </p:cNvPr>
            <p:cNvSpPr/>
            <p:nvPr/>
          </p:nvSpPr>
          <p:spPr>
            <a:xfrm>
              <a:off x="1655232" y="897813"/>
              <a:ext cx="69439" cy="117647"/>
            </a:xfrm>
            <a:prstGeom prst="rect">
              <a:avLst/>
            </a:prstGeom>
            <a:ln>
              <a:noFill/>
            </a:ln>
          </p:spPr>
          <p:txBody>
            <a:bodyPr vert="horz" lIns="0" tIns="0" rIns="0" bIns="0" rtlCol="0">
              <a:noAutofit/>
            </a:bodyPr>
            <a:lstStyle/>
            <a:p>
              <a:pPr>
                <a:lnSpc>
                  <a:spcPct val="107000"/>
                </a:lnSpc>
                <a:spcAft>
                  <a:spcPts val="800"/>
                </a:spcAft>
              </a:pPr>
              <a:r>
                <a:rPr lang="en-US" sz="750">
                  <a:solidFill>
                    <a:srgbClr val="181717"/>
                  </a:solidFill>
                  <a:effectLst/>
                  <a:latin typeface="Calibri" panose="020F0502020204030204" pitchFamily="34" charset="0"/>
                  <a:ea typeface="Calibri" panose="020F0502020204030204" pitchFamily="34" charset="0"/>
                </a:rPr>
                <a:t>1</a:t>
              </a:r>
              <a:endParaRPr lang="en-US" sz="1100">
                <a:solidFill>
                  <a:srgbClr val="000000"/>
                </a:solidFill>
                <a:effectLst/>
                <a:latin typeface="Calibri" panose="020F0502020204030204" pitchFamily="34" charset="0"/>
                <a:ea typeface="Calibri" panose="020F0502020204030204" pitchFamily="34" charset="0"/>
              </a:endParaRPr>
            </a:p>
          </p:txBody>
        </p:sp>
        <p:sp>
          <p:nvSpPr>
            <p:cNvPr id="54" name="Rectangle 53">
              <a:extLst>
                <a:ext uri="{FF2B5EF4-FFF2-40B4-BE49-F238E27FC236}">
                  <a16:creationId xmlns:a16="http://schemas.microsoft.com/office/drawing/2014/main" id="{E46DF278-2FD8-4BD8-B313-32FE660AE2A6}"/>
                </a:ext>
              </a:extLst>
            </p:cNvPr>
            <p:cNvSpPr/>
            <p:nvPr/>
          </p:nvSpPr>
          <p:spPr>
            <a:xfrm>
              <a:off x="2554161" y="1024487"/>
              <a:ext cx="132009" cy="117647"/>
            </a:xfrm>
            <a:prstGeom prst="rect">
              <a:avLst/>
            </a:prstGeom>
            <a:ln>
              <a:noFill/>
            </a:ln>
          </p:spPr>
          <p:txBody>
            <a:bodyPr vert="horz" lIns="0" tIns="0" rIns="0" bIns="0" rtlCol="0">
              <a:noAutofit/>
            </a:bodyPr>
            <a:lstStyle/>
            <a:p>
              <a:pPr>
                <a:lnSpc>
                  <a:spcPct val="107000"/>
                </a:lnSpc>
                <a:spcAft>
                  <a:spcPts val="800"/>
                </a:spcAft>
              </a:pPr>
              <a:r>
                <a:rPr lang="en-US" sz="750" spc="-40">
                  <a:solidFill>
                    <a:srgbClr val="181717"/>
                  </a:solidFill>
                  <a:effectLst/>
                  <a:latin typeface="Calibri" panose="020F0502020204030204" pitchFamily="34" charset="0"/>
                  <a:ea typeface="Calibri" panose="020F0502020204030204" pitchFamily="34" charset="0"/>
                </a:rPr>
                <a:t>10</a:t>
              </a:r>
              <a:endParaRPr lang="en-US" sz="1100">
                <a:solidFill>
                  <a:srgbClr val="000000"/>
                </a:solidFill>
                <a:effectLst/>
                <a:latin typeface="Calibri" panose="020F0502020204030204" pitchFamily="34" charset="0"/>
                <a:ea typeface="Calibri" panose="020F0502020204030204" pitchFamily="34" charset="0"/>
              </a:endParaRPr>
            </a:p>
          </p:txBody>
        </p:sp>
        <p:sp>
          <p:nvSpPr>
            <p:cNvPr id="55" name="Rectangle 54">
              <a:extLst>
                <a:ext uri="{FF2B5EF4-FFF2-40B4-BE49-F238E27FC236}">
                  <a16:creationId xmlns:a16="http://schemas.microsoft.com/office/drawing/2014/main" id="{72B4230C-EBFC-4EA8-8381-F6E55320FEF2}"/>
                </a:ext>
              </a:extLst>
            </p:cNvPr>
            <p:cNvSpPr/>
            <p:nvPr/>
          </p:nvSpPr>
          <p:spPr>
            <a:xfrm>
              <a:off x="2277524" y="968343"/>
              <a:ext cx="76308" cy="117647"/>
            </a:xfrm>
            <a:prstGeom prst="rect">
              <a:avLst/>
            </a:prstGeom>
            <a:ln>
              <a:noFill/>
            </a:ln>
          </p:spPr>
          <p:txBody>
            <a:bodyPr vert="horz" lIns="0" tIns="0" rIns="0" bIns="0" rtlCol="0">
              <a:noAutofit/>
            </a:bodyPr>
            <a:lstStyle/>
            <a:p>
              <a:pPr>
                <a:lnSpc>
                  <a:spcPct val="107000"/>
                </a:lnSpc>
                <a:spcAft>
                  <a:spcPts val="800"/>
                </a:spcAft>
              </a:pPr>
              <a:r>
                <a:rPr lang="en-US" sz="750" i="1">
                  <a:solidFill>
                    <a:srgbClr val="181717"/>
                  </a:solidFill>
                  <a:effectLst/>
                  <a:latin typeface="Calibri" panose="020F0502020204030204" pitchFamily="34" charset="0"/>
                  <a:ea typeface="Calibri" panose="020F0502020204030204" pitchFamily="34" charset="0"/>
                </a:rPr>
                <a:t>p</a:t>
              </a:r>
              <a:endParaRPr lang="en-US" sz="1100">
                <a:solidFill>
                  <a:srgbClr val="000000"/>
                </a:solidFill>
                <a:effectLst/>
                <a:latin typeface="Calibri" panose="020F0502020204030204" pitchFamily="34" charset="0"/>
                <a:ea typeface="Calibri" panose="020F0502020204030204" pitchFamily="34" charset="0"/>
              </a:endParaRPr>
            </a:p>
          </p:txBody>
        </p:sp>
        <p:sp>
          <p:nvSpPr>
            <p:cNvPr id="56" name="Rectangle 55">
              <a:extLst>
                <a:ext uri="{FF2B5EF4-FFF2-40B4-BE49-F238E27FC236}">
                  <a16:creationId xmlns:a16="http://schemas.microsoft.com/office/drawing/2014/main" id="{4EBC4859-6858-4A74-B9C6-5C0A48E668D5}"/>
                </a:ext>
              </a:extLst>
            </p:cNvPr>
            <p:cNvSpPr/>
            <p:nvPr/>
          </p:nvSpPr>
          <p:spPr>
            <a:xfrm>
              <a:off x="2334889" y="968343"/>
              <a:ext cx="263644" cy="117647"/>
            </a:xfrm>
            <a:prstGeom prst="rect">
              <a:avLst/>
            </a:prstGeom>
            <a:ln>
              <a:noFill/>
            </a:ln>
          </p:spPr>
          <p:txBody>
            <a:bodyPr vert="horz" lIns="0" tIns="0" rIns="0" bIns="0" rtlCol="0">
              <a:noAutofit/>
            </a:bodyPr>
            <a:lstStyle/>
            <a:p>
              <a:pPr>
                <a:lnSpc>
                  <a:spcPct val="107000"/>
                </a:lnSpc>
                <a:spcAft>
                  <a:spcPts val="800"/>
                </a:spcAft>
              </a:pPr>
              <a:r>
                <a:rPr lang="en-US" sz="750">
                  <a:solidFill>
                    <a:srgbClr val="181717"/>
                  </a:solidFill>
                  <a:effectLst/>
                  <a:latin typeface="Calibri" panose="020F0502020204030204" pitchFamily="34" charset="0"/>
                  <a:ea typeface="Calibri" panose="020F0502020204030204" pitchFamily="34" charset="0"/>
                </a:rPr>
                <a:t>/atm</a:t>
              </a:r>
              <a:endParaRPr lang="en-US" sz="1100">
                <a:solidFill>
                  <a:srgbClr val="000000"/>
                </a:solidFill>
                <a:effectLst/>
                <a:latin typeface="Calibri" panose="020F0502020204030204" pitchFamily="34" charset="0"/>
                <a:ea typeface="Calibri" panose="020F0502020204030204" pitchFamily="34" charset="0"/>
              </a:endParaRPr>
            </a:p>
          </p:txBody>
        </p:sp>
        <p:sp>
          <p:nvSpPr>
            <p:cNvPr id="57" name="Rectangle 56">
              <a:extLst>
                <a:ext uri="{FF2B5EF4-FFF2-40B4-BE49-F238E27FC236}">
                  <a16:creationId xmlns:a16="http://schemas.microsoft.com/office/drawing/2014/main" id="{67766C28-D2E2-450B-B8A6-0DAEA0694913}"/>
                </a:ext>
              </a:extLst>
            </p:cNvPr>
            <p:cNvSpPr/>
            <p:nvPr/>
          </p:nvSpPr>
          <p:spPr>
            <a:xfrm>
              <a:off x="1531647" y="975094"/>
              <a:ext cx="76308" cy="117647"/>
            </a:xfrm>
            <a:prstGeom prst="rect">
              <a:avLst/>
            </a:prstGeom>
            <a:ln>
              <a:noFill/>
            </a:ln>
          </p:spPr>
          <p:txBody>
            <a:bodyPr vert="horz" lIns="0" tIns="0" rIns="0" bIns="0" rtlCol="0">
              <a:noAutofit/>
            </a:bodyPr>
            <a:lstStyle/>
            <a:p>
              <a:pPr>
                <a:lnSpc>
                  <a:spcPct val="107000"/>
                </a:lnSpc>
                <a:spcAft>
                  <a:spcPts val="800"/>
                </a:spcAft>
              </a:pPr>
              <a:r>
                <a:rPr lang="en-US" sz="750" i="1">
                  <a:solidFill>
                    <a:srgbClr val="181717"/>
                  </a:solidFill>
                  <a:effectLst/>
                  <a:latin typeface="Calibri" panose="020F0502020204030204" pitchFamily="34" charset="0"/>
                  <a:ea typeface="Calibri" panose="020F0502020204030204" pitchFamily="34" charset="0"/>
                </a:rPr>
                <a:t>Z</a:t>
              </a:r>
              <a:endParaRPr lang="en-US" sz="1100">
                <a:solidFill>
                  <a:srgbClr val="000000"/>
                </a:solidFill>
                <a:effectLst/>
                <a:latin typeface="Calibri" panose="020F0502020204030204" pitchFamily="34" charset="0"/>
                <a:ea typeface="Calibri" panose="020F0502020204030204" pitchFamily="34" charset="0"/>
              </a:endParaRPr>
            </a:p>
          </p:txBody>
        </p:sp>
        <p:sp>
          <p:nvSpPr>
            <p:cNvPr id="58" name="Rectangle 57">
              <a:extLst>
                <a:ext uri="{FF2B5EF4-FFF2-40B4-BE49-F238E27FC236}">
                  <a16:creationId xmlns:a16="http://schemas.microsoft.com/office/drawing/2014/main" id="{FC6A8B70-913E-44DF-A109-C87D5DF7F143}"/>
                </a:ext>
              </a:extLst>
            </p:cNvPr>
            <p:cNvSpPr/>
            <p:nvPr/>
          </p:nvSpPr>
          <p:spPr>
            <a:xfrm>
              <a:off x="2603922" y="1118554"/>
              <a:ext cx="185037"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CH</a:t>
              </a:r>
              <a:endParaRPr lang="en-US" sz="1100">
                <a:solidFill>
                  <a:srgbClr val="000000"/>
                </a:solidFill>
                <a:effectLst/>
                <a:latin typeface="Calibri" panose="020F0502020204030204" pitchFamily="34" charset="0"/>
                <a:ea typeface="Calibri" panose="020F0502020204030204" pitchFamily="34" charset="0"/>
              </a:endParaRPr>
            </a:p>
          </p:txBody>
        </p:sp>
        <p:sp>
          <p:nvSpPr>
            <p:cNvPr id="59" name="Rectangle 58">
              <a:extLst>
                <a:ext uri="{FF2B5EF4-FFF2-40B4-BE49-F238E27FC236}">
                  <a16:creationId xmlns:a16="http://schemas.microsoft.com/office/drawing/2014/main" id="{997F75EC-0614-4D4C-B94C-AF1476A27101}"/>
                </a:ext>
              </a:extLst>
            </p:cNvPr>
            <p:cNvSpPr/>
            <p:nvPr/>
          </p:nvSpPr>
          <p:spPr>
            <a:xfrm>
              <a:off x="2743036" y="1184330"/>
              <a:ext cx="43181" cy="73160"/>
            </a:xfrm>
            <a:prstGeom prst="rect">
              <a:avLst/>
            </a:prstGeom>
            <a:ln>
              <a:noFill/>
            </a:ln>
          </p:spPr>
          <p:txBody>
            <a:bodyPr vert="horz" lIns="0" tIns="0" rIns="0" bIns="0" rtlCol="0">
              <a:noAutofit/>
            </a:bodyPr>
            <a:lstStyle/>
            <a:p>
              <a:pPr>
                <a:lnSpc>
                  <a:spcPct val="107000"/>
                </a:lnSpc>
                <a:spcAft>
                  <a:spcPts val="800"/>
                </a:spcAft>
              </a:pPr>
              <a:r>
                <a:rPr lang="en-US" sz="450">
                  <a:solidFill>
                    <a:srgbClr val="181717"/>
                  </a:solidFill>
                  <a:effectLst/>
                  <a:latin typeface="Calibri" panose="020F0502020204030204" pitchFamily="34" charset="0"/>
                  <a:ea typeface="Calibri" panose="020F0502020204030204" pitchFamily="34" charset="0"/>
                </a:rPr>
                <a:t>4</a:t>
              </a:r>
              <a:endParaRPr lang="en-US" sz="1100">
                <a:solidFill>
                  <a:srgbClr val="000000"/>
                </a:solidFill>
                <a:effectLst/>
                <a:latin typeface="Calibri" panose="020F0502020204030204" pitchFamily="34" charset="0"/>
                <a:ea typeface="Calibri" panose="020F0502020204030204" pitchFamily="34" charset="0"/>
              </a:endParaRPr>
            </a:p>
          </p:txBody>
        </p:sp>
        <p:sp>
          <p:nvSpPr>
            <p:cNvPr id="60" name="Rectangle 59">
              <a:extLst>
                <a:ext uri="{FF2B5EF4-FFF2-40B4-BE49-F238E27FC236}">
                  <a16:creationId xmlns:a16="http://schemas.microsoft.com/office/drawing/2014/main" id="{37BA634A-268E-414B-BD42-74F2885068B3}"/>
                </a:ext>
              </a:extLst>
            </p:cNvPr>
            <p:cNvSpPr/>
            <p:nvPr/>
          </p:nvSpPr>
          <p:spPr>
            <a:xfrm>
              <a:off x="1754898" y="851093"/>
              <a:ext cx="70375" cy="91820"/>
            </a:xfrm>
            <a:prstGeom prst="rect">
              <a:avLst/>
            </a:prstGeom>
            <a:ln>
              <a:noFill/>
            </a:ln>
          </p:spPr>
          <p:txBody>
            <a:bodyPr vert="horz" lIns="0" tIns="0" rIns="0" bIns="0" rtlCol="0">
              <a:noAutofit/>
            </a:bodyPr>
            <a:lstStyle/>
            <a:p>
              <a:pPr>
                <a:lnSpc>
                  <a:spcPct val="107000"/>
                </a:lnSpc>
                <a:spcAft>
                  <a:spcPts val="800"/>
                </a:spcAft>
              </a:pPr>
              <a:r>
                <a:rPr lang="en-US" sz="600">
                  <a:solidFill>
                    <a:srgbClr val="181717"/>
                  </a:solidFill>
                  <a:effectLst/>
                  <a:latin typeface="Calibri" panose="020F0502020204030204" pitchFamily="34" charset="0"/>
                  <a:ea typeface="Calibri" panose="020F0502020204030204" pitchFamily="34" charset="0"/>
                </a:rPr>
                <a:t>H</a:t>
              </a:r>
              <a:endParaRPr lang="en-US" sz="1100">
                <a:solidFill>
                  <a:srgbClr val="000000"/>
                </a:solidFill>
                <a:effectLst/>
                <a:latin typeface="Calibri" panose="020F0502020204030204" pitchFamily="34" charset="0"/>
                <a:ea typeface="Calibri" panose="020F0502020204030204" pitchFamily="34" charset="0"/>
              </a:endParaRPr>
            </a:p>
          </p:txBody>
        </p:sp>
        <p:sp>
          <p:nvSpPr>
            <p:cNvPr id="61" name="Rectangle 60">
              <a:extLst>
                <a:ext uri="{FF2B5EF4-FFF2-40B4-BE49-F238E27FC236}">
                  <a16:creationId xmlns:a16="http://schemas.microsoft.com/office/drawing/2014/main" id="{35A543FE-C24A-4F72-B27B-B4A1FF7ED9D4}"/>
                </a:ext>
              </a:extLst>
            </p:cNvPr>
            <p:cNvSpPr/>
            <p:nvPr/>
          </p:nvSpPr>
          <p:spPr>
            <a:xfrm>
              <a:off x="1807820" y="899205"/>
              <a:ext cx="31595" cy="53531"/>
            </a:xfrm>
            <a:prstGeom prst="rect">
              <a:avLst/>
            </a:prstGeom>
            <a:ln>
              <a:noFill/>
            </a:ln>
          </p:spPr>
          <p:txBody>
            <a:bodyPr vert="horz" lIns="0" tIns="0" rIns="0" bIns="0" rtlCol="0">
              <a:noAutofit/>
            </a:bodyPr>
            <a:lstStyle/>
            <a:p>
              <a:pPr>
                <a:lnSpc>
                  <a:spcPct val="107000"/>
                </a:lnSpc>
                <a:spcAft>
                  <a:spcPts val="800"/>
                </a:spcAft>
              </a:pPr>
              <a:r>
                <a:rPr lang="en-US" sz="350">
                  <a:solidFill>
                    <a:srgbClr val="181717"/>
                  </a:solidFill>
                  <a:effectLst/>
                  <a:latin typeface="Calibri" panose="020F0502020204030204" pitchFamily="34" charset="0"/>
                  <a:ea typeface="Calibri" panose="020F0502020204030204" pitchFamily="34" charset="0"/>
                </a:rPr>
                <a:t>2</a:t>
              </a:r>
              <a:endParaRPr lang="en-US" sz="1100">
                <a:solidFill>
                  <a:srgbClr val="000000"/>
                </a:solidFill>
                <a:effectLst/>
                <a:latin typeface="Calibri" panose="020F0502020204030204" pitchFamily="34" charset="0"/>
                <a:ea typeface="Calibri" panose="020F0502020204030204" pitchFamily="34" charset="0"/>
              </a:endParaRPr>
            </a:p>
          </p:txBody>
        </p:sp>
        <p:sp>
          <p:nvSpPr>
            <p:cNvPr id="62" name="Rectangle 61">
              <a:extLst>
                <a:ext uri="{FF2B5EF4-FFF2-40B4-BE49-F238E27FC236}">
                  <a16:creationId xmlns:a16="http://schemas.microsoft.com/office/drawing/2014/main" id="{6A7327A9-D8C0-4AF5-AF94-C85025AEF902}"/>
                </a:ext>
              </a:extLst>
            </p:cNvPr>
            <p:cNvSpPr/>
            <p:nvPr/>
          </p:nvSpPr>
          <p:spPr>
            <a:xfrm>
              <a:off x="2519313" y="1382017"/>
              <a:ext cx="88855"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C</a:t>
              </a:r>
              <a:endParaRPr lang="en-US" sz="1100">
                <a:solidFill>
                  <a:srgbClr val="000000"/>
                </a:solidFill>
                <a:effectLst/>
                <a:latin typeface="Calibri" panose="020F0502020204030204" pitchFamily="34" charset="0"/>
                <a:ea typeface="Calibri" panose="020F0502020204030204" pitchFamily="34" charset="0"/>
              </a:endParaRPr>
            </a:p>
          </p:txBody>
        </p:sp>
        <p:sp>
          <p:nvSpPr>
            <p:cNvPr id="63" name="Rectangle 62">
              <a:extLst>
                <a:ext uri="{FF2B5EF4-FFF2-40B4-BE49-F238E27FC236}">
                  <a16:creationId xmlns:a16="http://schemas.microsoft.com/office/drawing/2014/main" id="{571C9E1B-D34F-4DA9-AB4C-792892558B9F}"/>
                </a:ext>
              </a:extLst>
            </p:cNvPr>
            <p:cNvSpPr/>
            <p:nvPr/>
          </p:nvSpPr>
          <p:spPr>
            <a:xfrm>
              <a:off x="2586115" y="1447779"/>
              <a:ext cx="43181" cy="73160"/>
            </a:xfrm>
            <a:prstGeom prst="rect">
              <a:avLst/>
            </a:prstGeom>
            <a:ln>
              <a:noFill/>
            </a:ln>
          </p:spPr>
          <p:txBody>
            <a:bodyPr vert="horz" lIns="0" tIns="0" rIns="0" bIns="0" rtlCol="0">
              <a:noAutofit/>
            </a:bodyPr>
            <a:lstStyle/>
            <a:p>
              <a:pPr>
                <a:lnSpc>
                  <a:spcPct val="107000"/>
                </a:lnSpc>
                <a:spcAft>
                  <a:spcPts val="800"/>
                </a:spcAft>
              </a:pPr>
              <a:r>
                <a:rPr lang="en-US" sz="450">
                  <a:solidFill>
                    <a:srgbClr val="181717"/>
                  </a:solidFill>
                  <a:effectLst/>
                  <a:latin typeface="Calibri" panose="020F0502020204030204" pitchFamily="34" charset="0"/>
                  <a:ea typeface="Calibri" panose="020F0502020204030204" pitchFamily="34" charset="0"/>
                </a:rPr>
                <a:t>2</a:t>
              </a:r>
              <a:endParaRPr lang="en-US" sz="1100">
                <a:solidFill>
                  <a:srgbClr val="000000"/>
                </a:solidFill>
                <a:effectLst/>
                <a:latin typeface="Calibri" panose="020F0502020204030204" pitchFamily="34" charset="0"/>
                <a:ea typeface="Calibri" panose="020F0502020204030204" pitchFamily="34" charset="0"/>
              </a:endParaRPr>
            </a:p>
          </p:txBody>
        </p:sp>
        <p:sp>
          <p:nvSpPr>
            <p:cNvPr id="64" name="Rectangle 63">
              <a:extLst>
                <a:ext uri="{FF2B5EF4-FFF2-40B4-BE49-F238E27FC236}">
                  <a16:creationId xmlns:a16="http://schemas.microsoft.com/office/drawing/2014/main" id="{E65C1793-F4DD-4E38-88E3-78E83DA47853}"/>
                </a:ext>
              </a:extLst>
            </p:cNvPr>
            <p:cNvSpPr/>
            <p:nvPr/>
          </p:nvSpPr>
          <p:spPr>
            <a:xfrm>
              <a:off x="2618589" y="1382017"/>
              <a:ext cx="96182"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H</a:t>
              </a:r>
              <a:endParaRPr lang="en-US" sz="1100">
                <a:solidFill>
                  <a:srgbClr val="000000"/>
                </a:solidFill>
                <a:effectLst/>
                <a:latin typeface="Calibri" panose="020F0502020204030204" pitchFamily="34" charset="0"/>
                <a:ea typeface="Calibri" panose="020F0502020204030204" pitchFamily="34" charset="0"/>
              </a:endParaRPr>
            </a:p>
          </p:txBody>
        </p:sp>
        <p:sp>
          <p:nvSpPr>
            <p:cNvPr id="65" name="Rectangle 64">
              <a:extLst>
                <a:ext uri="{FF2B5EF4-FFF2-40B4-BE49-F238E27FC236}">
                  <a16:creationId xmlns:a16="http://schemas.microsoft.com/office/drawing/2014/main" id="{138D31A8-1E2C-4D82-BC3D-1CEC5A5651A2}"/>
                </a:ext>
              </a:extLst>
            </p:cNvPr>
            <p:cNvSpPr/>
            <p:nvPr/>
          </p:nvSpPr>
          <p:spPr>
            <a:xfrm>
              <a:off x="2690904" y="1447779"/>
              <a:ext cx="43181" cy="73160"/>
            </a:xfrm>
            <a:prstGeom prst="rect">
              <a:avLst/>
            </a:prstGeom>
            <a:ln>
              <a:noFill/>
            </a:ln>
          </p:spPr>
          <p:txBody>
            <a:bodyPr vert="horz" lIns="0" tIns="0" rIns="0" bIns="0" rtlCol="0">
              <a:noAutofit/>
            </a:bodyPr>
            <a:lstStyle/>
            <a:p>
              <a:pPr>
                <a:lnSpc>
                  <a:spcPct val="107000"/>
                </a:lnSpc>
                <a:spcAft>
                  <a:spcPts val="800"/>
                </a:spcAft>
              </a:pPr>
              <a:r>
                <a:rPr lang="en-US" sz="450">
                  <a:solidFill>
                    <a:srgbClr val="181717"/>
                  </a:solidFill>
                  <a:effectLst/>
                  <a:latin typeface="Calibri" panose="020F0502020204030204" pitchFamily="34" charset="0"/>
                  <a:ea typeface="Calibri" panose="020F0502020204030204" pitchFamily="34" charset="0"/>
                </a:rPr>
                <a:t>4</a:t>
              </a:r>
              <a:endParaRPr lang="en-US" sz="1100">
                <a:solidFill>
                  <a:srgbClr val="000000"/>
                </a:solidFill>
                <a:effectLst/>
                <a:latin typeface="Calibri" panose="020F0502020204030204" pitchFamily="34" charset="0"/>
                <a:ea typeface="Calibri" panose="020F0502020204030204" pitchFamily="34" charset="0"/>
              </a:endParaRPr>
            </a:p>
          </p:txBody>
        </p:sp>
        <p:sp>
          <p:nvSpPr>
            <p:cNvPr id="66" name="Rectangle 65">
              <a:extLst>
                <a:ext uri="{FF2B5EF4-FFF2-40B4-BE49-F238E27FC236}">
                  <a16:creationId xmlns:a16="http://schemas.microsoft.com/office/drawing/2014/main" id="{003A6B1D-C7D0-40A9-9FF7-48E4E658690B}"/>
                </a:ext>
              </a:extLst>
            </p:cNvPr>
            <p:cNvSpPr/>
            <p:nvPr/>
          </p:nvSpPr>
          <p:spPr>
            <a:xfrm>
              <a:off x="2149069" y="1421819"/>
              <a:ext cx="199824"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NH</a:t>
              </a:r>
              <a:endParaRPr lang="en-US" sz="1100">
                <a:solidFill>
                  <a:srgbClr val="000000"/>
                </a:solidFill>
                <a:effectLst/>
                <a:latin typeface="Calibri" panose="020F0502020204030204" pitchFamily="34" charset="0"/>
                <a:ea typeface="Calibri" panose="020F0502020204030204" pitchFamily="34" charset="0"/>
              </a:endParaRPr>
            </a:p>
          </p:txBody>
        </p:sp>
        <p:sp>
          <p:nvSpPr>
            <p:cNvPr id="67" name="Rectangle 66">
              <a:extLst>
                <a:ext uri="{FF2B5EF4-FFF2-40B4-BE49-F238E27FC236}">
                  <a16:creationId xmlns:a16="http://schemas.microsoft.com/office/drawing/2014/main" id="{5A76933E-8B58-40FC-8CD9-2D0297704484}"/>
                </a:ext>
              </a:extLst>
            </p:cNvPr>
            <p:cNvSpPr/>
            <p:nvPr/>
          </p:nvSpPr>
          <p:spPr>
            <a:xfrm>
              <a:off x="2299311" y="1487581"/>
              <a:ext cx="43182" cy="73160"/>
            </a:xfrm>
            <a:prstGeom prst="rect">
              <a:avLst/>
            </a:prstGeom>
            <a:ln>
              <a:noFill/>
            </a:ln>
          </p:spPr>
          <p:txBody>
            <a:bodyPr vert="horz" lIns="0" tIns="0" rIns="0" bIns="0" rtlCol="0">
              <a:noAutofit/>
            </a:bodyPr>
            <a:lstStyle/>
            <a:p>
              <a:pPr>
                <a:lnSpc>
                  <a:spcPct val="107000"/>
                </a:lnSpc>
                <a:spcAft>
                  <a:spcPts val="800"/>
                </a:spcAft>
              </a:pPr>
              <a:r>
                <a:rPr lang="en-US" sz="450">
                  <a:solidFill>
                    <a:srgbClr val="181717"/>
                  </a:solidFill>
                  <a:effectLst/>
                  <a:latin typeface="Calibri" panose="020F0502020204030204" pitchFamily="34" charset="0"/>
                  <a:ea typeface="Calibri" panose="020F0502020204030204" pitchFamily="34" charset="0"/>
                </a:rPr>
                <a:t>3</a:t>
              </a:r>
              <a:endParaRPr lang="en-US" sz="1100">
                <a:solidFill>
                  <a:srgbClr val="000000"/>
                </a:solidFill>
                <a:effectLst/>
                <a:latin typeface="Calibri" panose="020F0502020204030204" pitchFamily="34" charset="0"/>
                <a:ea typeface="Calibri" panose="020F0502020204030204" pitchFamily="34" charset="0"/>
              </a:endParaRPr>
            </a:p>
          </p:txBody>
        </p:sp>
        <p:sp>
          <p:nvSpPr>
            <p:cNvPr id="68" name="Shape 8922">
              <a:extLst>
                <a:ext uri="{FF2B5EF4-FFF2-40B4-BE49-F238E27FC236}">
                  <a16:creationId xmlns:a16="http://schemas.microsoft.com/office/drawing/2014/main" id="{85903158-D0F8-46DD-9E3A-CA0626D79CA4}"/>
                </a:ext>
              </a:extLst>
            </p:cNvPr>
            <p:cNvSpPr/>
            <p:nvPr/>
          </p:nvSpPr>
          <p:spPr>
            <a:xfrm>
              <a:off x="1725830" y="842937"/>
              <a:ext cx="0" cy="695376"/>
            </a:xfrm>
            <a:custGeom>
              <a:avLst/>
              <a:gdLst/>
              <a:ahLst/>
              <a:cxnLst/>
              <a:rect l="0" t="0" r="0" b="0"/>
              <a:pathLst>
                <a:path h="695376">
                  <a:moveTo>
                    <a:pt x="0" y="0"/>
                  </a:moveTo>
                  <a:lnTo>
                    <a:pt x="0" y="695376"/>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69" name="Shape 8923">
              <a:extLst>
                <a:ext uri="{FF2B5EF4-FFF2-40B4-BE49-F238E27FC236}">
                  <a16:creationId xmlns:a16="http://schemas.microsoft.com/office/drawing/2014/main" id="{BB482EA7-4B3D-4664-88D7-A3DE79BE2E85}"/>
                </a:ext>
              </a:extLst>
            </p:cNvPr>
            <p:cNvSpPr/>
            <p:nvPr/>
          </p:nvSpPr>
          <p:spPr>
            <a:xfrm>
              <a:off x="1725830" y="948894"/>
              <a:ext cx="1052106" cy="0"/>
            </a:xfrm>
            <a:custGeom>
              <a:avLst/>
              <a:gdLst/>
              <a:ahLst/>
              <a:cxnLst/>
              <a:rect l="0" t="0" r="0" b="0"/>
              <a:pathLst>
                <a:path w="1052106">
                  <a:moveTo>
                    <a:pt x="1052106" y="0"/>
                  </a:moveTo>
                  <a:lnTo>
                    <a:pt x="0"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70" name="Shape 8924">
              <a:extLst>
                <a:ext uri="{FF2B5EF4-FFF2-40B4-BE49-F238E27FC236}">
                  <a16:creationId xmlns:a16="http://schemas.microsoft.com/office/drawing/2014/main" id="{9957C900-2BC8-44A0-87DE-67DBED39D8B9}"/>
                </a:ext>
              </a:extLst>
            </p:cNvPr>
            <p:cNvSpPr/>
            <p:nvPr/>
          </p:nvSpPr>
          <p:spPr>
            <a:xfrm>
              <a:off x="140146" y="784568"/>
              <a:ext cx="131928" cy="568922"/>
            </a:xfrm>
            <a:custGeom>
              <a:avLst/>
              <a:gdLst/>
              <a:ahLst/>
              <a:cxnLst/>
              <a:rect l="0" t="0" r="0" b="0"/>
              <a:pathLst>
                <a:path w="131928" h="568922">
                  <a:moveTo>
                    <a:pt x="0" y="0"/>
                  </a:moveTo>
                  <a:cubicBezTo>
                    <a:pt x="14567" y="82220"/>
                    <a:pt x="8928" y="82309"/>
                    <a:pt x="131928" y="568922"/>
                  </a:cubicBezTo>
                </a:path>
              </a:pathLst>
            </a:custGeom>
            <a:ln w="6261" cap="flat">
              <a:miter lim="100000"/>
            </a:ln>
          </p:spPr>
          <p:style>
            <a:lnRef idx="1">
              <a:srgbClr val="295587"/>
            </a:lnRef>
            <a:fillRef idx="0">
              <a:srgbClr val="000000">
                <a:alpha val="0"/>
              </a:srgbClr>
            </a:fillRef>
            <a:effectRef idx="0">
              <a:scrgbClr r="0" g="0" b="0"/>
            </a:effectRef>
            <a:fontRef idx="none"/>
          </p:style>
          <p:txBody>
            <a:bodyPr/>
            <a:lstStyle/>
            <a:p>
              <a:endParaRPr lang="en-US"/>
            </a:p>
          </p:txBody>
        </p:sp>
        <p:sp>
          <p:nvSpPr>
            <p:cNvPr id="71" name="Shape 8925">
              <a:extLst>
                <a:ext uri="{FF2B5EF4-FFF2-40B4-BE49-F238E27FC236}">
                  <a16:creationId xmlns:a16="http://schemas.microsoft.com/office/drawing/2014/main" id="{B822162C-1D19-4F11-A022-84C2B3436C5F}"/>
                </a:ext>
              </a:extLst>
            </p:cNvPr>
            <p:cNvSpPr/>
            <p:nvPr/>
          </p:nvSpPr>
          <p:spPr>
            <a:xfrm>
              <a:off x="1725830" y="948894"/>
              <a:ext cx="414604" cy="592862"/>
            </a:xfrm>
            <a:custGeom>
              <a:avLst/>
              <a:gdLst/>
              <a:ahLst/>
              <a:cxnLst/>
              <a:rect l="0" t="0" r="0" b="0"/>
              <a:pathLst>
                <a:path w="414604" h="592862">
                  <a:moveTo>
                    <a:pt x="0" y="0"/>
                  </a:moveTo>
                  <a:cubicBezTo>
                    <a:pt x="153378" y="156502"/>
                    <a:pt x="352006" y="364185"/>
                    <a:pt x="414604" y="592862"/>
                  </a:cubicBezTo>
                </a:path>
              </a:pathLst>
            </a:custGeom>
            <a:ln w="6261" cap="flat">
              <a:miter lim="100000"/>
            </a:ln>
          </p:spPr>
          <p:style>
            <a:lnRef idx="1">
              <a:srgbClr val="295587"/>
            </a:lnRef>
            <a:fillRef idx="0">
              <a:srgbClr val="000000">
                <a:alpha val="0"/>
              </a:srgbClr>
            </a:fillRef>
            <a:effectRef idx="0">
              <a:scrgbClr r="0" g="0" b="0"/>
            </a:effectRef>
            <a:fontRef idx="none"/>
          </p:style>
          <p:txBody>
            <a:bodyPr/>
            <a:lstStyle/>
            <a:p>
              <a:endParaRPr lang="en-US"/>
            </a:p>
          </p:txBody>
        </p:sp>
        <p:sp>
          <p:nvSpPr>
            <p:cNvPr id="72" name="Shape 8926">
              <a:extLst>
                <a:ext uri="{FF2B5EF4-FFF2-40B4-BE49-F238E27FC236}">
                  <a16:creationId xmlns:a16="http://schemas.microsoft.com/office/drawing/2014/main" id="{1535695F-ACD8-4DED-A750-3686818FBA7A}"/>
                </a:ext>
              </a:extLst>
            </p:cNvPr>
            <p:cNvSpPr/>
            <p:nvPr/>
          </p:nvSpPr>
          <p:spPr>
            <a:xfrm>
              <a:off x="140146" y="784568"/>
              <a:ext cx="2676525" cy="0"/>
            </a:xfrm>
            <a:custGeom>
              <a:avLst/>
              <a:gdLst/>
              <a:ahLst/>
              <a:cxnLst/>
              <a:rect l="0" t="0" r="0" b="0"/>
              <a:pathLst>
                <a:path w="2676525">
                  <a:moveTo>
                    <a:pt x="0" y="0"/>
                  </a:moveTo>
                  <a:lnTo>
                    <a:pt x="2676525" y="0"/>
                  </a:lnTo>
                </a:path>
              </a:pathLst>
            </a:custGeom>
            <a:ln w="6261" cap="flat">
              <a:miter lim="100000"/>
            </a:ln>
          </p:spPr>
          <p:style>
            <a:lnRef idx="1">
              <a:srgbClr val="245877"/>
            </a:lnRef>
            <a:fillRef idx="0">
              <a:srgbClr val="000000">
                <a:alpha val="0"/>
              </a:srgbClr>
            </a:fillRef>
            <a:effectRef idx="0">
              <a:scrgbClr r="0" g="0" b="0"/>
            </a:effectRef>
            <a:fontRef idx="none"/>
          </p:style>
          <p:txBody>
            <a:bodyPr/>
            <a:lstStyle/>
            <a:p>
              <a:endParaRPr lang="en-US"/>
            </a:p>
          </p:txBody>
        </p:sp>
      </p:grpSp>
      <p:sp>
        <p:nvSpPr>
          <p:cNvPr id="73" name="Rectangle 72">
            <a:extLst>
              <a:ext uri="{FF2B5EF4-FFF2-40B4-BE49-F238E27FC236}">
                <a16:creationId xmlns:a16="http://schemas.microsoft.com/office/drawing/2014/main" id="{25C6ABB8-E4F9-4F05-AD2D-36ABED106AE5}"/>
              </a:ext>
            </a:extLst>
          </p:cNvPr>
          <p:cNvSpPr/>
          <p:nvPr/>
        </p:nvSpPr>
        <p:spPr>
          <a:xfrm>
            <a:off x="5100801" y="4224939"/>
            <a:ext cx="4313892" cy="1754326"/>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The variation of the compression factor, </a:t>
            </a:r>
            <a:r>
              <a:rPr lang="en-US" i="1" dirty="0">
                <a:latin typeface="Arial" panose="020B0604020202020204" pitchFamily="34" charset="0"/>
                <a:cs typeface="Arial" panose="020B0604020202020204" pitchFamily="34" charset="0"/>
              </a:rPr>
              <a:t>Z</a:t>
            </a:r>
            <a:r>
              <a:rPr lang="en-US" dirty="0">
                <a:latin typeface="Arial" panose="020B0604020202020204" pitchFamily="34" charset="0"/>
                <a:cs typeface="Arial" panose="020B0604020202020204" pitchFamily="34" charset="0"/>
              </a:rPr>
              <a:t>, with pressure for several gases at 0 °C. A perfect gas has </a:t>
            </a:r>
            <a:r>
              <a:rPr lang="en-US" i="1" dirty="0">
                <a:latin typeface="Arial" panose="020B0604020202020204" pitchFamily="34" charset="0"/>
                <a:cs typeface="Arial" panose="020B0604020202020204" pitchFamily="34" charset="0"/>
              </a:rPr>
              <a:t>Z </a:t>
            </a:r>
            <a:r>
              <a:rPr lang="en-US" dirty="0">
                <a:latin typeface="Arial" panose="020B0604020202020204" pitchFamily="34" charset="0"/>
                <a:cs typeface="Arial" panose="020B0604020202020204" pitchFamily="34" charset="0"/>
              </a:rPr>
              <a:t>= 1 at all pressures. Notice that, although the curves approach 1 as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 0, they do so with different slopes.</a:t>
            </a:r>
          </a:p>
        </p:txBody>
      </p:sp>
    </p:spTree>
    <p:extLst>
      <p:ext uri="{BB962C8B-B14F-4D97-AF65-F5344CB8AC3E}">
        <p14:creationId xmlns:p14="http://schemas.microsoft.com/office/powerpoint/2010/main" val="406235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B066E0-2D9E-491F-A554-C6DA19D51AFF}"/>
              </a:ext>
            </a:extLst>
          </p:cNvPr>
          <p:cNvSpPr/>
          <p:nvPr/>
        </p:nvSpPr>
        <p:spPr>
          <a:xfrm>
            <a:off x="420063" y="130198"/>
            <a:ext cx="3228191"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The van der Waals equation</a:t>
            </a:r>
          </a:p>
        </p:txBody>
      </p:sp>
      <p:sp>
        <p:nvSpPr>
          <p:cNvPr id="3" name="Rectangle 2">
            <a:extLst>
              <a:ext uri="{FF2B5EF4-FFF2-40B4-BE49-F238E27FC236}">
                <a16:creationId xmlns:a16="http://schemas.microsoft.com/office/drawing/2014/main" id="{03356728-340D-4C84-8299-8F91B905116B}"/>
              </a:ext>
            </a:extLst>
          </p:cNvPr>
          <p:cNvSpPr/>
          <p:nvPr/>
        </p:nvSpPr>
        <p:spPr>
          <a:xfrm>
            <a:off x="204403" y="499530"/>
            <a:ext cx="11001311"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equation introduced by J.D. van der Waals in 1873 is an excellent example of an expression that can be obtained by thinking scientifically about a mathematically complicated but physically simple problem; that is, it is a good example of ‘model building’.</a:t>
            </a:r>
          </a:p>
        </p:txBody>
      </p:sp>
      <p:sp>
        <p:nvSpPr>
          <p:cNvPr id="4" name="Rectangle 3">
            <a:extLst>
              <a:ext uri="{FF2B5EF4-FFF2-40B4-BE49-F238E27FC236}">
                <a16:creationId xmlns:a16="http://schemas.microsoft.com/office/drawing/2014/main" id="{5B49B22E-9FB7-4ADA-AE0E-AF659D006E10}"/>
              </a:ext>
            </a:extLst>
          </p:cNvPr>
          <p:cNvSpPr/>
          <p:nvPr/>
        </p:nvSpPr>
        <p:spPr>
          <a:xfrm>
            <a:off x="325171" y="1374448"/>
            <a:ext cx="11001311"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Two corrections have to be made to the perfect gas equation</a:t>
            </a:r>
          </a:p>
        </p:txBody>
      </p:sp>
      <p:sp>
        <p:nvSpPr>
          <p:cNvPr id="5" name="Rectangle 4">
            <a:extLst>
              <a:ext uri="{FF2B5EF4-FFF2-40B4-BE49-F238E27FC236}">
                <a16:creationId xmlns:a16="http://schemas.microsoft.com/office/drawing/2014/main" id="{0CDA9C01-6233-41C2-B7DF-6F0C73D1424E}"/>
              </a:ext>
            </a:extLst>
          </p:cNvPr>
          <p:cNvSpPr/>
          <p:nvPr/>
        </p:nvSpPr>
        <p:spPr>
          <a:xfrm>
            <a:off x="445939" y="1695368"/>
            <a:ext cx="11001311"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First</a:t>
            </a:r>
            <a:r>
              <a:rPr lang="en-US" dirty="0">
                <a:latin typeface="Arial" panose="020B0604020202020204" pitchFamily="34" charset="0"/>
                <a:cs typeface="Arial" panose="020B0604020202020204" pitchFamily="34" charset="0"/>
              </a:rPr>
              <a:t>, the volume has to be corrected by taking into account the part of the volume that is occupied by the molecules by subtracting the physical molar volume of the molecules them selves (</a:t>
            </a:r>
            <a:r>
              <a:rPr lang="en-US" i="1" dirty="0" err="1">
                <a:latin typeface="Arial" panose="020B0604020202020204" pitchFamily="34" charset="0"/>
                <a:cs typeface="Arial" panose="020B0604020202020204" pitchFamily="34" charset="0"/>
              </a:rPr>
              <a:t>nb</a:t>
            </a:r>
            <a:r>
              <a:rPr lang="en-US" dirty="0">
                <a:latin typeface="Arial" panose="020B0604020202020204" pitchFamily="34" charset="0"/>
                <a:cs typeface="Arial" panose="020B0604020202020204" pitchFamily="34" charset="0"/>
              </a:rPr>
              <a:t>) from the volume of the container.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0616093-A30F-4822-9BFE-3E912D5C0C50}"/>
                  </a:ext>
                </a:extLst>
              </p:cNvPr>
              <p:cNvSpPr txBox="1"/>
              <p:nvPr/>
            </p:nvSpPr>
            <p:spPr>
              <a:xfrm>
                <a:off x="2034158" y="2559451"/>
                <a:ext cx="2871235" cy="3031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m:rPr>
                              <m:sty m:val="p"/>
                            </m:rPr>
                            <a:rPr lang="en-US" b="0" i="0" smtClean="0">
                              <a:latin typeface="Cambria Math" panose="02040503050406030204" pitchFamily="18" charset="0"/>
                            </a:rPr>
                            <m:t>perfect</m:t>
                          </m:r>
                          <m:r>
                            <a:rPr lang="en-US" b="0" i="0" smtClean="0">
                              <a:latin typeface="Cambria Math" panose="02040503050406030204" pitchFamily="18" charset="0"/>
                            </a:rPr>
                            <m:t> </m:t>
                          </m:r>
                          <m:r>
                            <m:rPr>
                              <m:sty m:val="p"/>
                            </m:rPr>
                            <a:rPr lang="en-US" b="0" i="0" smtClean="0">
                              <a:latin typeface="Cambria Math" panose="02040503050406030204" pitchFamily="18" charset="0"/>
                            </a:rPr>
                            <m:t>gas</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m:rPr>
                              <m:sty m:val="p"/>
                            </m:rPr>
                            <a:rPr lang="en-US" b="0" i="0" smtClean="0">
                              <a:latin typeface="Cambria Math" panose="02040503050406030204" pitchFamily="18" charset="0"/>
                            </a:rPr>
                            <m:t>container</m:t>
                          </m:r>
                        </m:sub>
                      </m:sSub>
                      <m:r>
                        <a:rPr lang="en-US" b="0" i="1" smtClean="0">
                          <a:latin typeface="Cambria Math" panose="02040503050406030204" pitchFamily="18" charset="0"/>
                        </a:rPr>
                        <m:t>−</m:t>
                      </m:r>
                      <m:r>
                        <a:rPr lang="en-US" b="0" i="1" smtClean="0">
                          <a:latin typeface="Cambria Math" panose="02040503050406030204" pitchFamily="18" charset="0"/>
                        </a:rPr>
                        <m:t>𝑛𝑏</m:t>
                      </m:r>
                    </m:oMath>
                  </m:oMathPara>
                </a14:m>
                <a:endParaRPr lang="en-US" dirty="0"/>
              </a:p>
            </p:txBody>
          </p:sp>
        </mc:Choice>
        <mc:Fallback xmlns="">
          <p:sp>
            <p:nvSpPr>
              <p:cNvPr id="6" name="TextBox 5">
                <a:extLst>
                  <a:ext uri="{FF2B5EF4-FFF2-40B4-BE49-F238E27FC236}">
                    <a16:creationId xmlns:a16="http://schemas.microsoft.com/office/drawing/2014/main" id="{60616093-A30F-4822-9BFE-3E912D5C0C50}"/>
                  </a:ext>
                </a:extLst>
              </p:cNvPr>
              <p:cNvSpPr txBox="1">
                <a:spLocks noRot="1" noChangeAspect="1" noMove="1" noResize="1" noEditPoints="1" noAdjustHandles="1" noChangeArrowheads="1" noChangeShapeType="1" noTextEdit="1"/>
              </p:cNvSpPr>
              <p:nvPr/>
            </p:nvSpPr>
            <p:spPr>
              <a:xfrm>
                <a:off x="2034158" y="2559451"/>
                <a:ext cx="2871235" cy="303160"/>
              </a:xfrm>
              <a:prstGeom prst="rect">
                <a:avLst/>
              </a:prstGeom>
              <a:blipFill>
                <a:blip r:embed="rId2"/>
                <a:stretch>
                  <a:fillRect l="-637" r="-425" b="-26000"/>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D61782D3-124A-4BA6-B23D-9188AD6B2A4C}"/>
              </a:ext>
            </a:extLst>
          </p:cNvPr>
          <p:cNvSpPr/>
          <p:nvPr/>
        </p:nvSpPr>
        <p:spPr>
          <a:xfrm>
            <a:off x="204402" y="2847723"/>
            <a:ext cx="11001311"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Where </a:t>
            </a:r>
            <a:r>
              <a:rPr lang="en-US" i="1" dirty="0">
                <a:latin typeface="Arial" panose="020B0604020202020204" pitchFamily="34" charset="0"/>
                <a:cs typeface="Arial" panose="020B0604020202020204" pitchFamily="34" charset="0"/>
              </a:rPr>
              <a:t>n</a:t>
            </a:r>
            <a:r>
              <a:rPr lang="en-US" dirty="0">
                <a:latin typeface="Arial" panose="020B0604020202020204" pitchFamily="34" charset="0"/>
                <a:cs typeface="Arial" panose="020B0604020202020204" pitchFamily="34" charset="0"/>
              </a:rPr>
              <a:t> is the number of moles and </a:t>
            </a:r>
            <a:r>
              <a:rPr lang="en-US" i="1" dirty="0">
                <a:latin typeface="Arial" panose="020B0604020202020204" pitchFamily="34" charset="0"/>
                <a:cs typeface="Arial" panose="020B0604020202020204" pitchFamily="34" charset="0"/>
              </a:rPr>
              <a:t>b</a:t>
            </a:r>
            <a:r>
              <a:rPr lang="en-US" dirty="0">
                <a:latin typeface="Arial" panose="020B0604020202020204" pitchFamily="34" charset="0"/>
                <a:cs typeface="Arial" panose="020B0604020202020204" pitchFamily="34" charset="0"/>
              </a:rPr>
              <a:t> is the physical volume of one mole of the molecules. It is constant for each gas.</a:t>
            </a:r>
          </a:p>
        </p:txBody>
      </p:sp>
      <p:sp>
        <p:nvSpPr>
          <p:cNvPr id="8" name="Rectangle 7">
            <a:extLst>
              <a:ext uri="{FF2B5EF4-FFF2-40B4-BE49-F238E27FC236}">
                <a16:creationId xmlns:a16="http://schemas.microsoft.com/office/drawing/2014/main" id="{AC96AEB9-E663-45A2-A1B4-43D486AA762A}"/>
              </a:ext>
            </a:extLst>
          </p:cNvPr>
          <p:cNvSpPr/>
          <p:nvPr/>
        </p:nvSpPr>
        <p:spPr>
          <a:xfrm>
            <a:off x="474574" y="3429000"/>
            <a:ext cx="11242851"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Second</a:t>
            </a:r>
            <a:r>
              <a:rPr lang="en-US" dirty="0">
                <a:latin typeface="Arial" panose="020B0604020202020204" pitchFamily="34" charset="0"/>
                <a:cs typeface="Arial" panose="020B0604020202020204" pitchFamily="34" charset="0"/>
              </a:rPr>
              <a:t>, the pressure of the perfect gas has to be corrected by adding the pressure lost by ignoring the repulsive and attractive forces between molecules. This pressure is directly proportional to </a:t>
            </a:r>
            <a:r>
              <a:rPr lang="en-US" i="1" dirty="0">
                <a:latin typeface="Arial" panose="020B0604020202020204" pitchFamily="34" charset="0"/>
                <a:cs typeface="Arial" panose="020B0604020202020204" pitchFamily="34" charset="0"/>
              </a:rPr>
              <a:t>n </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V </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or equals to </a:t>
            </a:r>
            <a:r>
              <a:rPr lang="en-US" i="1" dirty="0">
                <a:latin typeface="Arial" panose="020B0604020202020204" pitchFamily="34" charset="0"/>
                <a:cs typeface="Arial" panose="020B0604020202020204" pitchFamily="34" charset="0"/>
              </a:rPr>
              <a:t>an </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V </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where a is the proportionality constant that is a characteristic for each gas.</a:t>
            </a:r>
            <a:endParaRPr lang="en-US" dirty="0"/>
          </a:p>
        </p:txBody>
      </p:sp>
      <p:sp>
        <p:nvSpPr>
          <p:cNvPr id="9" name="Rectangle 8">
            <a:extLst>
              <a:ext uri="{FF2B5EF4-FFF2-40B4-BE49-F238E27FC236}">
                <a16:creationId xmlns:a16="http://schemas.microsoft.com/office/drawing/2014/main" id="{FFC95250-4BC8-45D8-BC8F-9D7B0D706B26}"/>
              </a:ext>
            </a:extLst>
          </p:cNvPr>
          <p:cNvSpPr/>
          <p:nvPr/>
        </p:nvSpPr>
        <p:spPr>
          <a:xfrm>
            <a:off x="83631" y="4288956"/>
            <a:ext cx="11242851"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Introducing these two corrections into the perfect gas law, we get the van der Waals equation</a:t>
            </a: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7100C91-A944-4484-9C81-CCE35B49C3E6}"/>
                  </a:ext>
                </a:extLst>
              </p:cNvPr>
              <p:cNvSpPr txBox="1"/>
              <p:nvPr/>
            </p:nvSpPr>
            <p:spPr>
              <a:xfrm>
                <a:off x="307947" y="4698264"/>
                <a:ext cx="2799356" cy="6279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2</m:t>
                                  </m:r>
                                </m:sup>
                              </m:sSup>
                            </m:den>
                          </m:f>
                        </m:e>
                      </m:d>
                      <m:d>
                        <m:dPr>
                          <m:ctrlPr>
                            <a:rPr lang="en-US" b="0" i="1" smtClean="0">
                              <a:latin typeface="Cambria Math" panose="02040503050406030204" pitchFamily="18" charset="0"/>
                            </a:rPr>
                          </m:ctrlPr>
                        </m:dPr>
                        <m:e>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𝑛𝑏</m:t>
                          </m:r>
                        </m:e>
                      </m:d>
                      <m:r>
                        <a:rPr lang="en-US" b="0" i="1" smtClean="0">
                          <a:latin typeface="Cambria Math" panose="02040503050406030204" pitchFamily="18" charset="0"/>
                        </a:rPr>
                        <m:t>=</m:t>
                      </m:r>
                      <m:r>
                        <a:rPr lang="en-US" b="0" i="1" smtClean="0">
                          <a:latin typeface="Cambria Math" panose="02040503050406030204" pitchFamily="18" charset="0"/>
                        </a:rPr>
                        <m:t>𝑛𝑅𝑇</m:t>
                      </m:r>
                    </m:oMath>
                  </m:oMathPara>
                </a14:m>
                <a:endParaRPr lang="en-US" dirty="0"/>
              </a:p>
            </p:txBody>
          </p:sp>
        </mc:Choice>
        <mc:Fallback xmlns="">
          <p:sp>
            <p:nvSpPr>
              <p:cNvPr id="10" name="TextBox 9">
                <a:extLst>
                  <a:ext uri="{FF2B5EF4-FFF2-40B4-BE49-F238E27FC236}">
                    <a16:creationId xmlns:a16="http://schemas.microsoft.com/office/drawing/2014/main" id="{97100C91-A944-4484-9C81-CCE35B49C3E6}"/>
                  </a:ext>
                </a:extLst>
              </p:cNvPr>
              <p:cNvSpPr txBox="1">
                <a:spLocks noRot="1" noChangeAspect="1" noMove="1" noResize="1" noEditPoints="1" noAdjustHandles="1" noChangeArrowheads="1" noChangeShapeType="1" noTextEdit="1"/>
              </p:cNvSpPr>
              <p:nvPr/>
            </p:nvSpPr>
            <p:spPr>
              <a:xfrm>
                <a:off x="307947" y="4698264"/>
                <a:ext cx="2799356" cy="627992"/>
              </a:xfrm>
              <a:prstGeom prst="rect">
                <a:avLst/>
              </a:prstGeom>
              <a:blipFill>
                <a:blip r:embed="rId3"/>
                <a:stretch>
                  <a:fillRect/>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D7BA0913-5467-46AD-9723-C8CBE8C92420}"/>
              </a:ext>
            </a:extLst>
          </p:cNvPr>
          <p:cNvSpPr/>
          <p:nvPr/>
        </p:nvSpPr>
        <p:spPr>
          <a:xfrm>
            <a:off x="3111846" y="4827594"/>
            <a:ext cx="4113049"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The van der Waals equation of state</a:t>
            </a:r>
          </a:p>
        </p:txBody>
      </p:sp>
      <p:graphicFrame>
        <p:nvGraphicFramePr>
          <p:cNvPr id="12" name="Table 11">
            <a:extLst>
              <a:ext uri="{FF2B5EF4-FFF2-40B4-BE49-F238E27FC236}">
                <a16:creationId xmlns:a16="http://schemas.microsoft.com/office/drawing/2014/main" id="{DC56AEC0-4B5B-4312-9C90-909890291A2D}"/>
              </a:ext>
            </a:extLst>
          </p:cNvPr>
          <p:cNvGraphicFramePr>
            <a:graphicFrameLocks noGrp="1"/>
          </p:cNvGraphicFramePr>
          <p:nvPr>
            <p:extLst>
              <p:ext uri="{D42A27DB-BD31-4B8C-83A1-F6EECF244321}">
                <p14:modId xmlns:p14="http://schemas.microsoft.com/office/powerpoint/2010/main" val="2715464519"/>
              </p:ext>
            </p:extLst>
          </p:nvPr>
        </p:nvGraphicFramePr>
        <p:xfrm>
          <a:off x="4905393" y="5513583"/>
          <a:ext cx="2972434" cy="1284097"/>
        </p:xfrm>
        <a:graphic>
          <a:graphicData uri="http://schemas.openxmlformats.org/drawingml/2006/table">
            <a:tbl>
              <a:tblPr firstRow="1" firstCol="1" bandRow="1">
                <a:tableStyleId>{5C22544A-7EE6-4342-B048-85BDC9FD1C3A}</a:tableStyleId>
              </a:tblPr>
              <a:tblGrid>
                <a:gridCol w="705334">
                  <a:extLst>
                    <a:ext uri="{9D8B030D-6E8A-4147-A177-3AD203B41FA5}">
                      <a16:colId xmlns:a16="http://schemas.microsoft.com/office/drawing/2014/main" val="2112220315"/>
                    </a:ext>
                  </a:extLst>
                </a:gridCol>
                <a:gridCol w="1347182">
                  <a:extLst>
                    <a:ext uri="{9D8B030D-6E8A-4147-A177-3AD203B41FA5}">
                      <a16:colId xmlns:a16="http://schemas.microsoft.com/office/drawing/2014/main" val="3520705813"/>
                    </a:ext>
                  </a:extLst>
                </a:gridCol>
                <a:gridCol w="919918">
                  <a:extLst>
                    <a:ext uri="{9D8B030D-6E8A-4147-A177-3AD203B41FA5}">
                      <a16:colId xmlns:a16="http://schemas.microsoft.com/office/drawing/2014/main" val="91019507"/>
                    </a:ext>
                  </a:extLst>
                </a:gridCol>
              </a:tblGrid>
              <a:tr h="174625">
                <a:tc>
                  <a:txBody>
                    <a:bodyPr/>
                    <a:lstStyle/>
                    <a:p>
                      <a:pPr algn="ctr">
                        <a:lnSpc>
                          <a:spcPct val="107000"/>
                        </a:lnSpc>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73025" marT="31750" marB="0"/>
                </a:tc>
                <a:tc>
                  <a:txBody>
                    <a:bodyPr/>
                    <a:lstStyle/>
                    <a:p>
                      <a:pPr algn="ctr">
                        <a:lnSpc>
                          <a:spcPct val="107000"/>
                        </a:lnSpc>
                        <a:spcAft>
                          <a:spcPts val="0"/>
                        </a:spcAft>
                      </a:pPr>
                      <a:r>
                        <a:rPr lang="en-US" sz="1200" i="1" dirty="0">
                          <a:solidFill>
                            <a:schemeClr val="tx1"/>
                          </a:solidFill>
                          <a:effectLst/>
                        </a:rPr>
                        <a:t>a</a:t>
                      </a:r>
                      <a:r>
                        <a:rPr lang="en-US" sz="1200" dirty="0">
                          <a:solidFill>
                            <a:schemeClr val="tx1"/>
                          </a:solidFill>
                          <a:effectLst/>
                        </a:rPr>
                        <a:t>/(atm dm</a:t>
                      </a:r>
                      <a:r>
                        <a:rPr lang="en-US" sz="1200" baseline="30000" dirty="0">
                          <a:solidFill>
                            <a:schemeClr val="tx1"/>
                          </a:solidFill>
                          <a:effectLst/>
                        </a:rPr>
                        <a:t>6</a:t>
                      </a:r>
                      <a:r>
                        <a:rPr lang="en-US" sz="1200" dirty="0">
                          <a:solidFill>
                            <a:schemeClr val="tx1"/>
                          </a:solidFill>
                          <a:effectLst/>
                        </a:rPr>
                        <a:t> mol</a:t>
                      </a:r>
                      <a:r>
                        <a:rPr lang="en-US" sz="1200" baseline="30000" dirty="0">
                          <a:solidFill>
                            <a:schemeClr val="tx1"/>
                          </a:solidFill>
                          <a:effectLst/>
                        </a:rPr>
                        <a:t>−2</a:t>
                      </a:r>
                      <a:r>
                        <a:rPr lang="en-US" sz="1200" dirty="0">
                          <a:solidFill>
                            <a:schemeClr val="tx1"/>
                          </a:solidFill>
                          <a:effectLst/>
                        </a:rPr>
                        <a:t>)</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73025" marT="31750" marB="0"/>
                </a:tc>
                <a:tc>
                  <a:txBody>
                    <a:bodyPr/>
                    <a:lstStyle/>
                    <a:p>
                      <a:pPr algn="ctr">
                        <a:lnSpc>
                          <a:spcPct val="107000"/>
                        </a:lnSpc>
                        <a:spcAft>
                          <a:spcPts val="0"/>
                        </a:spcAft>
                      </a:pPr>
                      <a:r>
                        <a:rPr lang="en-US" sz="1200" i="1" dirty="0">
                          <a:solidFill>
                            <a:schemeClr val="tx1"/>
                          </a:solidFill>
                          <a:effectLst/>
                        </a:rPr>
                        <a:t>b</a:t>
                      </a:r>
                      <a:r>
                        <a:rPr lang="en-US" sz="1200" dirty="0">
                          <a:solidFill>
                            <a:schemeClr val="tx1"/>
                          </a:solidFill>
                          <a:effectLst/>
                        </a:rPr>
                        <a:t>/(10</a:t>
                      </a:r>
                      <a:r>
                        <a:rPr lang="en-US" sz="1200" baseline="30000" dirty="0">
                          <a:solidFill>
                            <a:schemeClr val="tx1"/>
                          </a:solidFill>
                          <a:effectLst/>
                        </a:rPr>
                        <a:t>−2</a:t>
                      </a:r>
                      <a:r>
                        <a:rPr lang="en-US" sz="1200" dirty="0">
                          <a:solidFill>
                            <a:schemeClr val="tx1"/>
                          </a:solidFill>
                          <a:effectLst/>
                        </a:rPr>
                        <a:t> dm</a:t>
                      </a:r>
                      <a:r>
                        <a:rPr lang="en-US" sz="1200" baseline="30000" dirty="0">
                          <a:solidFill>
                            <a:schemeClr val="tx1"/>
                          </a:solidFill>
                          <a:effectLst/>
                        </a:rPr>
                        <a:t>3</a:t>
                      </a:r>
                      <a:r>
                        <a:rPr lang="en-US" sz="1200" dirty="0">
                          <a:solidFill>
                            <a:schemeClr val="tx1"/>
                          </a:solidFill>
                          <a:effectLst/>
                        </a:rPr>
                        <a:t> mol</a:t>
                      </a:r>
                      <a:r>
                        <a:rPr lang="en-US" sz="1200" baseline="30000" dirty="0">
                          <a:solidFill>
                            <a:schemeClr val="tx1"/>
                          </a:solidFill>
                          <a:effectLst/>
                        </a:rPr>
                        <a:t>−</a:t>
                      </a:r>
                      <a:r>
                        <a:rPr lang="en-US" sz="1200" dirty="0">
                          <a:solidFill>
                            <a:schemeClr val="tx1"/>
                          </a:solidFill>
                          <a:effectLst/>
                        </a:rPr>
                        <a:t>)</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73025" marT="31750" marB="0"/>
                </a:tc>
                <a:extLst>
                  <a:ext uri="{0D108BD9-81ED-4DB2-BD59-A6C34878D82A}">
                    <a16:rowId xmlns:a16="http://schemas.microsoft.com/office/drawing/2014/main" val="899678241"/>
                  </a:ext>
                </a:extLst>
              </a:tr>
              <a:tr h="210820">
                <a:tc>
                  <a:txBody>
                    <a:bodyPr/>
                    <a:lstStyle/>
                    <a:p>
                      <a:pPr marL="50165" algn="ctr">
                        <a:lnSpc>
                          <a:spcPct val="107000"/>
                        </a:lnSpc>
                        <a:spcAft>
                          <a:spcPts val="0"/>
                        </a:spcAft>
                      </a:pPr>
                      <a:r>
                        <a:rPr lang="en-US" sz="1200">
                          <a:solidFill>
                            <a:schemeClr val="tx1"/>
                          </a:solidFill>
                          <a:effectLst/>
                        </a:rPr>
                        <a:t>Ar</a:t>
                      </a:r>
                      <a:endParaRPr lang="en-US"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73025" marT="31750" marB="0"/>
                </a:tc>
                <a:tc>
                  <a:txBody>
                    <a:bodyPr/>
                    <a:lstStyle/>
                    <a:p>
                      <a:pPr algn="ctr">
                        <a:lnSpc>
                          <a:spcPct val="107000"/>
                        </a:lnSpc>
                        <a:spcAft>
                          <a:spcPts val="0"/>
                        </a:spcAft>
                      </a:pPr>
                      <a:r>
                        <a:rPr lang="en-US" sz="1200" dirty="0">
                          <a:solidFill>
                            <a:schemeClr val="tx1"/>
                          </a:solidFill>
                          <a:effectLst/>
                        </a:rPr>
                        <a:t>1.337</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73025" marT="31750" marB="0"/>
                </a:tc>
                <a:tc>
                  <a:txBody>
                    <a:bodyPr/>
                    <a:lstStyle/>
                    <a:p>
                      <a:pPr algn="ctr">
                        <a:lnSpc>
                          <a:spcPct val="107000"/>
                        </a:lnSpc>
                        <a:spcAft>
                          <a:spcPts val="0"/>
                        </a:spcAft>
                      </a:pPr>
                      <a:r>
                        <a:rPr lang="en-US" sz="1200" dirty="0">
                          <a:effectLst/>
                        </a:rPr>
                        <a:t>3.20</a:t>
                      </a:r>
                      <a:endPar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73025" marT="31750" marB="0"/>
                </a:tc>
                <a:extLst>
                  <a:ext uri="{0D108BD9-81ED-4DB2-BD59-A6C34878D82A}">
                    <a16:rowId xmlns:a16="http://schemas.microsoft.com/office/drawing/2014/main" val="4029908439"/>
                  </a:ext>
                </a:extLst>
              </a:tr>
              <a:tr h="179705">
                <a:tc>
                  <a:txBody>
                    <a:bodyPr/>
                    <a:lstStyle/>
                    <a:p>
                      <a:pPr marL="50165" algn="ctr">
                        <a:lnSpc>
                          <a:spcPct val="107000"/>
                        </a:lnSpc>
                        <a:spcAft>
                          <a:spcPts val="0"/>
                        </a:spcAft>
                      </a:pPr>
                      <a:r>
                        <a:rPr lang="en-US" sz="1200">
                          <a:solidFill>
                            <a:schemeClr val="tx1"/>
                          </a:solidFill>
                          <a:effectLst/>
                        </a:rPr>
                        <a:t>CO</a:t>
                      </a:r>
                      <a:r>
                        <a:rPr lang="en-US" sz="1200" baseline="-25000">
                          <a:solidFill>
                            <a:schemeClr val="tx1"/>
                          </a:solidFill>
                          <a:effectLst/>
                        </a:rPr>
                        <a:t>2</a:t>
                      </a:r>
                      <a:endParaRPr lang="en-US"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73025" marT="31750" marB="0"/>
                </a:tc>
                <a:tc>
                  <a:txBody>
                    <a:bodyPr/>
                    <a:lstStyle/>
                    <a:p>
                      <a:pPr algn="ctr">
                        <a:lnSpc>
                          <a:spcPct val="107000"/>
                        </a:lnSpc>
                        <a:spcAft>
                          <a:spcPts val="0"/>
                        </a:spcAft>
                      </a:pPr>
                      <a:r>
                        <a:rPr lang="en-US" sz="1200" dirty="0">
                          <a:solidFill>
                            <a:schemeClr val="tx1"/>
                          </a:solidFill>
                          <a:effectLst/>
                        </a:rPr>
                        <a:t>3.610</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73025" marT="31750" marB="0"/>
                </a:tc>
                <a:tc>
                  <a:txBody>
                    <a:bodyPr/>
                    <a:lstStyle/>
                    <a:p>
                      <a:pPr algn="ctr">
                        <a:lnSpc>
                          <a:spcPct val="107000"/>
                        </a:lnSpc>
                        <a:spcAft>
                          <a:spcPts val="0"/>
                        </a:spcAft>
                      </a:pPr>
                      <a:r>
                        <a:rPr lang="en-US" sz="1200" dirty="0">
                          <a:effectLst/>
                        </a:rPr>
                        <a:t>4.29</a:t>
                      </a:r>
                      <a:endPar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73025" marT="31750" marB="0"/>
                </a:tc>
                <a:extLst>
                  <a:ext uri="{0D108BD9-81ED-4DB2-BD59-A6C34878D82A}">
                    <a16:rowId xmlns:a16="http://schemas.microsoft.com/office/drawing/2014/main" val="1652772416"/>
                  </a:ext>
                </a:extLst>
              </a:tr>
              <a:tr h="165735">
                <a:tc>
                  <a:txBody>
                    <a:bodyPr/>
                    <a:lstStyle/>
                    <a:p>
                      <a:pPr marL="50165" algn="ctr">
                        <a:lnSpc>
                          <a:spcPct val="107000"/>
                        </a:lnSpc>
                        <a:spcAft>
                          <a:spcPts val="0"/>
                        </a:spcAft>
                      </a:pPr>
                      <a:r>
                        <a:rPr lang="en-US" sz="1200">
                          <a:solidFill>
                            <a:schemeClr val="tx1"/>
                          </a:solidFill>
                          <a:effectLst/>
                        </a:rPr>
                        <a:t>He</a:t>
                      </a:r>
                      <a:endParaRPr lang="en-US"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73025" marT="31750" marB="0"/>
                </a:tc>
                <a:tc>
                  <a:txBody>
                    <a:bodyPr/>
                    <a:lstStyle/>
                    <a:p>
                      <a:pPr algn="ctr">
                        <a:lnSpc>
                          <a:spcPct val="107000"/>
                        </a:lnSpc>
                        <a:spcAft>
                          <a:spcPts val="0"/>
                        </a:spcAft>
                      </a:pPr>
                      <a:r>
                        <a:rPr lang="en-US" sz="1200" dirty="0">
                          <a:solidFill>
                            <a:schemeClr val="tx1"/>
                          </a:solidFill>
                          <a:effectLst/>
                        </a:rPr>
                        <a:t>0.0341</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73025" marT="31750" marB="0"/>
                </a:tc>
                <a:tc>
                  <a:txBody>
                    <a:bodyPr/>
                    <a:lstStyle/>
                    <a:p>
                      <a:pPr algn="ctr">
                        <a:lnSpc>
                          <a:spcPct val="107000"/>
                        </a:lnSpc>
                        <a:spcAft>
                          <a:spcPts val="0"/>
                        </a:spcAft>
                      </a:pPr>
                      <a:r>
                        <a:rPr lang="en-US" sz="1200" dirty="0">
                          <a:effectLst/>
                        </a:rPr>
                        <a:t>2.38</a:t>
                      </a:r>
                      <a:endPar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73025" marT="31750" marB="0"/>
                </a:tc>
                <a:extLst>
                  <a:ext uri="{0D108BD9-81ED-4DB2-BD59-A6C34878D82A}">
                    <a16:rowId xmlns:a16="http://schemas.microsoft.com/office/drawing/2014/main" val="3207140162"/>
                  </a:ext>
                </a:extLst>
              </a:tr>
              <a:tr h="185420">
                <a:tc>
                  <a:txBody>
                    <a:bodyPr/>
                    <a:lstStyle/>
                    <a:p>
                      <a:pPr marL="50165" algn="ctr">
                        <a:lnSpc>
                          <a:spcPct val="107000"/>
                        </a:lnSpc>
                        <a:spcAft>
                          <a:spcPts val="0"/>
                        </a:spcAft>
                      </a:pPr>
                      <a:r>
                        <a:rPr lang="en-US" sz="1200">
                          <a:solidFill>
                            <a:schemeClr val="tx1"/>
                          </a:solidFill>
                          <a:effectLst/>
                        </a:rPr>
                        <a:t>Xe</a:t>
                      </a:r>
                      <a:endParaRPr lang="en-US"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73025" marT="31750" marB="0"/>
                </a:tc>
                <a:tc>
                  <a:txBody>
                    <a:bodyPr/>
                    <a:lstStyle/>
                    <a:p>
                      <a:pPr algn="ctr">
                        <a:lnSpc>
                          <a:spcPct val="107000"/>
                        </a:lnSpc>
                        <a:spcAft>
                          <a:spcPts val="0"/>
                        </a:spcAft>
                      </a:pPr>
                      <a:r>
                        <a:rPr lang="en-US" sz="1200" dirty="0">
                          <a:solidFill>
                            <a:schemeClr val="tx1"/>
                          </a:solidFill>
                          <a:effectLst/>
                        </a:rPr>
                        <a:t>4.137</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73025" marT="31750" marB="0"/>
                </a:tc>
                <a:tc>
                  <a:txBody>
                    <a:bodyPr/>
                    <a:lstStyle/>
                    <a:p>
                      <a:pPr algn="ctr">
                        <a:lnSpc>
                          <a:spcPct val="107000"/>
                        </a:lnSpc>
                        <a:spcAft>
                          <a:spcPts val="0"/>
                        </a:spcAft>
                      </a:pPr>
                      <a:r>
                        <a:rPr lang="en-US" sz="1200" dirty="0">
                          <a:effectLst/>
                        </a:rPr>
                        <a:t>5.16</a:t>
                      </a:r>
                      <a:endPar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73025" marT="31750" marB="0"/>
                </a:tc>
                <a:extLst>
                  <a:ext uri="{0D108BD9-81ED-4DB2-BD59-A6C34878D82A}">
                    <a16:rowId xmlns:a16="http://schemas.microsoft.com/office/drawing/2014/main" val="72715132"/>
                  </a:ext>
                </a:extLst>
              </a:tr>
            </a:tbl>
          </a:graphicData>
        </a:graphic>
      </p:graphicFrame>
      <p:sp>
        <p:nvSpPr>
          <p:cNvPr id="13" name="Rectangle 1">
            <a:extLst>
              <a:ext uri="{FF2B5EF4-FFF2-40B4-BE49-F238E27FC236}">
                <a16:creationId xmlns:a16="http://schemas.microsoft.com/office/drawing/2014/main" id="{FDE447B2-7CC8-4307-97C1-EB97E124170C}"/>
              </a:ext>
            </a:extLst>
          </p:cNvPr>
          <p:cNvSpPr>
            <a:spLocks noChangeArrowheads="1"/>
          </p:cNvSpPr>
          <p:nvPr/>
        </p:nvSpPr>
        <p:spPr bwMode="auto">
          <a:xfrm>
            <a:off x="3489325" y="3629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2EF7C11F-F350-40C0-8872-93CBDC6B2A39}"/>
              </a:ext>
            </a:extLst>
          </p:cNvPr>
          <p:cNvSpPr/>
          <p:nvPr/>
        </p:nvSpPr>
        <p:spPr>
          <a:xfrm>
            <a:off x="4834904" y="5196926"/>
            <a:ext cx="2679901" cy="369332"/>
          </a:xfrm>
          <a:prstGeom prst="rect">
            <a:avLst/>
          </a:prstGeom>
        </p:spPr>
        <p:txBody>
          <a:bodyPr wrap="none">
            <a:spAutoFit/>
          </a:bodyPr>
          <a:lstStyle/>
          <a:p>
            <a:r>
              <a:rPr lang="en-US" b="1" dirty="0">
                <a:latin typeface="MyriadPro-Regular"/>
              </a:rPr>
              <a:t>van der Waals coefficients</a:t>
            </a:r>
            <a:endParaRPr lang="en-US" b="1" dirty="0"/>
          </a:p>
        </p:txBody>
      </p:sp>
    </p:spTree>
    <p:extLst>
      <p:ext uri="{BB962C8B-B14F-4D97-AF65-F5344CB8AC3E}">
        <p14:creationId xmlns:p14="http://schemas.microsoft.com/office/powerpoint/2010/main" val="85730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4E89FE-E7C2-48DB-B40A-F4E86CC43824}"/>
              </a:ext>
            </a:extLst>
          </p:cNvPr>
          <p:cNvSpPr/>
          <p:nvPr/>
        </p:nvSpPr>
        <p:spPr>
          <a:xfrm>
            <a:off x="3470924" y="225089"/>
            <a:ext cx="3817928" cy="584775"/>
          </a:xfrm>
          <a:prstGeom prst="rect">
            <a:avLst/>
          </a:prstGeom>
        </p:spPr>
        <p:txBody>
          <a:bodyPr wrap="square">
            <a:spAutoFit/>
          </a:bodyPr>
          <a:lstStyle/>
          <a:p>
            <a:r>
              <a:rPr lang="en-US" sz="3200" b="1" dirty="0">
                <a:latin typeface="Arial" panose="020B0604020202020204" pitchFamily="34" charset="0"/>
                <a:cs typeface="Arial" panose="020B0604020202020204" pitchFamily="34" charset="0"/>
              </a:rPr>
              <a:t>Variables of state</a:t>
            </a:r>
            <a:endParaRPr lang="en-US" sz="32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3ABE5A3-0B81-4D87-91CB-8133BA80B337}"/>
              </a:ext>
            </a:extLst>
          </p:cNvPr>
          <p:cNvSpPr/>
          <p:nvPr/>
        </p:nvSpPr>
        <p:spPr>
          <a:xfrm>
            <a:off x="336429" y="819357"/>
            <a:ext cx="10455215" cy="830997"/>
          </a:xfrm>
          <a:prstGeom prst="rect">
            <a:avLst/>
          </a:prstGeom>
        </p:spPr>
        <p:txBody>
          <a:bodyPr wrap="square">
            <a:spAutoFit/>
          </a:bodyPr>
          <a:lstStyle/>
          <a:p>
            <a:r>
              <a:rPr lang="en-US" sz="2400" dirty="0">
                <a:latin typeface="MinionPro-Regular"/>
              </a:rPr>
              <a:t>The </a:t>
            </a:r>
            <a:r>
              <a:rPr lang="en-US" sz="2400" b="1" dirty="0">
                <a:latin typeface="MinionPro-Semibold"/>
              </a:rPr>
              <a:t>physical state </a:t>
            </a:r>
            <a:r>
              <a:rPr lang="en-US" sz="2400" dirty="0">
                <a:latin typeface="MinionPro-Regular"/>
              </a:rPr>
              <a:t>of a sample of a substance, its physical condition, is defined by its physical properties</a:t>
            </a:r>
            <a:endParaRPr lang="en-US" sz="2400" dirty="0"/>
          </a:p>
        </p:txBody>
      </p:sp>
      <p:sp>
        <p:nvSpPr>
          <p:cNvPr id="4" name="Rectangle 3">
            <a:extLst>
              <a:ext uri="{FF2B5EF4-FFF2-40B4-BE49-F238E27FC236}">
                <a16:creationId xmlns:a16="http://schemas.microsoft.com/office/drawing/2014/main" id="{0CFD983E-7C8A-44BE-9782-3233F32BFE02}"/>
              </a:ext>
            </a:extLst>
          </p:cNvPr>
          <p:cNvSpPr/>
          <p:nvPr/>
        </p:nvSpPr>
        <p:spPr>
          <a:xfrm>
            <a:off x="336429" y="1721402"/>
            <a:ext cx="9704717" cy="461665"/>
          </a:xfrm>
          <a:prstGeom prst="rect">
            <a:avLst/>
          </a:prstGeom>
        </p:spPr>
        <p:txBody>
          <a:bodyPr wrap="square">
            <a:spAutoFit/>
          </a:bodyPr>
          <a:lstStyle/>
          <a:p>
            <a:r>
              <a:rPr lang="en-US" sz="2400" dirty="0">
                <a:latin typeface="MinionPro-Regular"/>
              </a:rPr>
              <a:t>The variables needed to specify the state of a system are:</a:t>
            </a:r>
          </a:p>
        </p:txBody>
      </p:sp>
      <p:sp>
        <p:nvSpPr>
          <p:cNvPr id="5" name="Rectangle 4">
            <a:extLst>
              <a:ext uri="{FF2B5EF4-FFF2-40B4-BE49-F238E27FC236}">
                <a16:creationId xmlns:a16="http://schemas.microsoft.com/office/drawing/2014/main" id="{4F57B540-EFA3-46F2-94DF-9F72E0F8FF90}"/>
              </a:ext>
            </a:extLst>
          </p:cNvPr>
          <p:cNvSpPr/>
          <p:nvPr/>
        </p:nvSpPr>
        <p:spPr>
          <a:xfrm>
            <a:off x="1192852" y="2254115"/>
            <a:ext cx="5384807" cy="461665"/>
          </a:xfrm>
          <a:prstGeom prst="rect">
            <a:avLst/>
          </a:prstGeom>
        </p:spPr>
        <p:txBody>
          <a:bodyPr wrap="none">
            <a:spAutoFit/>
          </a:bodyPr>
          <a:lstStyle/>
          <a:p>
            <a:pPr marL="342900" indent="-342900">
              <a:buFont typeface="Arial" panose="020B0604020202020204" pitchFamily="34" charset="0"/>
              <a:buChar char="•"/>
            </a:pPr>
            <a:r>
              <a:rPr lang="en-US" sz="2400" dirty="0">
                <a:latin typeface="MinionPro-Regular"/>
              </a:rPr>
              <a:t>the amount of substance it contains, </a:t>
            </a:r>
            <a:r>
              <a:rPr lang="en-US" sz="2400" b="1" i="1" dirty="0">
                <a:latin typeface="MinionPro-Regular"/>
              </a:rPr>
              <a:t>n</a:t>
            </a:r>
            <a:r>
              <a:rPr lang="en-US" sz="2400" dirty="0">
                <a:latin typeface="MinionPro-Regular"/>
              </a:rPr>
              <a:t>.</a:t>
            </a:r>
          </a:p>
        </p:txBody>
      </p:sp>
      <p:sp>
        <p:nvSpPr>
          <p:cNvPr id="6" name="Rectangle 5">
            <a:extLst>
              <a:ext uri="{FF2B5EF4-FFF2-40B4-BE49-F238E27FC236}">
                <a16:creationId xmlns:a16="http://schemas.microsoft.com/office/drawing/2014/main" id="{C81B6D22-DCA9-44BA-9B79-37F2FE8F51FD}"/>
              </a:ext>
            </a:extLst>
          </p:cNvPr>
          <p:cNvSpPr/>
          <p:nvPr/>
        </p:nvSpPr>
        <p:spPr>
          <a:xfrm>
            <a:off x="1192852" y="2736503"/>
            <a:ext cx="6096000" cy="461665"/>
          </a:xfrm>
          <a:prstGeom prst="rect">
            <a:avLst/>
          </a:prstGeom>
        </p:spPr>
        <p:txBody>
          <a:bodyPr>
            <a:spAutoFit/>
          </a:bodyPr>
          <a:lstStyle/>
          <a:p>
            <a:pPr marL="342900" indent="-342900">
              <a:buFont typeface="Arial" panose="020B0604020202020204" pitchFamily="34" charset="0"/>
              <a:buChar char="•"/>
            </a:pPr>
            <a:r>
              <a:rPr lang="en-US" sz="2400" dirty="0">
                <a:latin typeface="MinionPro-Regular"/>
              </a:rPr>
              <a:t>the volume it occupies, </a:t>
            </a:r>
            <a:r>
              <a:rPr lang="en-US" sz="2400" b="1" i="1" dirty="0">
                <a:latin typeface="MinionPro-Regular"/>
              </a:rPr>
              <a:t>V</a:t>
            </a:r>
            <a:r>
              <a:rPr lang="en-US" sz="2400" dirty="0">
                <a:latin typeface="MinionPro-Regular"/>
              </a:rPr>
              <a:t>. </a:t>
            </a:r>
          </a:p>
        </p:txBody>
      </p:sp>
      <p:sp>
        <p:nvSpPr>
          <p:cNvPr id="7" name="Rectangle 6">
            <a:extLst>
              <a:ext uri="{FF2B5EF4-FFF2-40B4-BE49-F238E27FC236}">
                <a16:creationId xmlns:a16="http://schemas.microsoft.com/office/drawing/2014/main" id="{460161AB-6FA8-4666-A7A8-A5B0421476ED}"/>
              </a:ext>
            </a:extLst>
          </p:cNvPr>
          <p:cNvSpPr/>
          <p:nvPr/>
        </p:nvSpPr>
        <p:spPr>
          <a:xfrm>
            <a:off x="1192852" y="3265057"/>
            <a:ext cx="2481705" cy="461665"/>
          </a:xfrm>
          <a:prstGeom prst="rect">
            <a:avLst/>
          </a:prstGeom>
        </p:spPr>
        <p:txBody>
          <a:bodyPr wrap="none">
            <a:spAutoFit/>
          </a:bodyPr>
          <a:lstStyle/>
          <a:p>
            <a:pPr marL="342900" indent="-342900">
              <a:buFont typeface="Arial" panose="020B0604020202020204" pitchFamily="34" charset="0"/>
              <a:buChar char="•"/>
            </a:pPr>
            <a:r>
              <a:rPr lang="en-US" sz="2400" dirty="0">
                <a:latin typeface="MinionPro-Regular"/>
              </a:rPr>
              <a:t>the pressure, </a:t>
            </a:r>
            <a:r>
              <a:rPr lang="en-US" sz="2400" b="1" i="1" dirty="0">
                <a:latin typeface="MinionPro-Regular"/>
              </a:rPr>
              <a:t>p</a:t>
            </a:r>
            <a:r>
              <a:rPr lang="en-US" sz="2400" dirty="0">
                <a:latin typeface="MinionPro-Regular"/>
              </a:rPr>
              <a:t>.</a:t>
            </a:r>
          </a:p>
        </p:txBody>
      </p:sp>
      <p:sp>
        <p:nvSpPr>
          <p:cNvPr id="8" name="Rectangle 7">
            <a:extLst>
              <a:ext uri="{FF2B5EF4-FFF2-40B4-BE49-F238E27FC236}">
                <a16:creationId xmlns:a16="http://schemas.microsoft.com/office/drawing/2014/main" id="{54840E27-6C38-4221-9817-DE73420026BF}"/>
              </a:ext>
            </a:extLst>
          </p:cNvPr>
          <p:cNvSpPr/>
          <p:nvPr/>
        </p:nvSpPr>
        <p:spPr>
          <a:xfrm>
            <a:off x="1192852" y="3793611"/>
            <a:ext cx="2973378" cy="461665"/>
          </a:xfrm>
          <a:prstGeom prst="rect">
            <a:avLst/>
          </a:prstGeom>
        </p:spPr>
        <p:txBody>
          <a:bodyPr wrap="none">
            <a:spAutoFit/>
          </a:bodyPr>
          <a:lstStyle/>
          <a:p>
            <a:pPr marL="342900" indent="-342900">
              <a:buFont typeface="Arial" panose="020B0604020202020204" pitchFamily="34" charset="0"/>
              <a:buChar char="•"/>
            </a:pPr>
            <a:r>
              <a:rPr lang="en-US" sz="2400" dirty="0">
                <a:latin typeface="MinionPro-Regular"/>
              </a:rPr>
              <a:t>the temperature, </a:t>
            </a:r>
            <a:r>
              <a:rPr lang="en-US" sz="2400" b="1" i="1" dirty="0">
                <a:latin typeface="MinionPro-Regular"/>
              </a:rPr>
              <a:t>T</a:t>
            </a:r>
            <a:r>
              <a:rPr lang="en-US" sz="2400" dirty="0">
                <a:latin typeface="MinionPro-Regular"/>
              </a:rPr>
              <a:t>.</a:t>
            </a:r>
          </a:p>
        </p:txBody>
      </p:sp>
    </p:spTree>
    <p:extLst>
      <p:ext uri="{BB962C8B-B14F-4D97-AF65-F5344CB8AC3E}">
        <p14:creationId xmlns:p14="http://schemas.microsoft.com/office/powerpoint/2010/main" val="127178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99526F01-2A43-47AD-ABBF-506FB97D2BC0}"/>
              </a:ext>
            </a:extLst>
          </p:cNvPr>
          <p:cNvSpPr txBox="1">
            <a:spLocks noChangeArrowheads="1"/>
          </p:cNvSpPr>
          <p:nvPr/>
        </p:nvSpPr>
        <p:spPr bwMode="auto">
          <a:xfrm>
            <a:off x="777726" y="807906"/>
            <a:ext cx="1933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latin typeface="Arial" panose="020B0604020202020204" pitchFamily="34" charset="0"/>
              </a:rPr>
              <a:t>Pressure = </a:t>
            </a:r>
          </a:p>
        </p:txBody>
      </p:sp>
      <p:grpSp>
        <p:nvGrpSpPr>
          <p:cNvPr id="5" name="Group 11">
            <a:extLst>
              <a:ext uri="{FF2B5EF4-FFF2-40B4-BE49-F238E27FC236}">
                <a16:creationId xmlns:a16="http://schemas.microsoft.com/office/drawing/2014/main" id="{A9519B3F-D334-4166-A23A-CB33FD73BF08}"/>
              </a:ext>
            </a:extLst>
          </p:cNvPr>
          <p:cNvGrpSpPr>
            <a:grpSpLocks/>
          </p:cNvGrpSpPr>
          <p:nvPr/>
        </p:nvGrpSpPr>
        <p:grpSpPr bwMode="auto">
          <a:xfrm>
            <a:off x="2758926" y="579306"/>
            <a:ext cx="1095375" cy="892175"/>
            <a:chOff x="1488" y="1110"/>
            <a:chExt cx="690" cy="562"/>
          </a:xfrm>
        </p:grpSpPr>
        <p:sp>
          <p:nvSpPr>
            <p:cNvPr id="6" name="Text Box 5">
              <a:extLst>
                <a:ext uri="{FF2B5EF4-FFF2-40B4-BE49-F238E27FC236}">
                  <a16:creationId xmlns:a16="http://schemas.microsoft.com/office/drawing/2014/main" id="{C158E328-510A-4D33-B6D0-C0890FF94FE4}"/>
                </a:ext>
              </a:extLst>
            </p:cNvPr>
            <p:cNvSpPr txBox="1">
              <a:spLocks noChangeArrowheads="1"/>
            </p:cNvSpPr>
            <p:nvPr/>
          </p:nvSpPr>
          <p:spPr bwMode="auto">
            <a:xfrm>
              <a:off x="1488" y="1110"/>
              <a:ext cx="69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latin typeface="Arial" panose="020B0604020202020204" pitchFamily="34" charset="0"/>
                </a:rPr>
                <a:t>Force</a:t>
              </a:r>
            </a:p>
          </p:txBody>
        </p:sp>
        <p:sp>
          <p:nvSpPr>
            <p:cNvPr id="7" name="Text Box 6">
              <a:extLst>
                <a:ext uri="{FF2B5EF4-FFF2-40B4-BE49-F238E27FC236}">
                  <a16:creationId xmlns:a16="http://schemas.microsoft.com/office/drawing/2014/main" id="{5F308150-87BC-45EE-BD5C-51CBB3B1FBDC}"/>
                </a:ext>
              </a:extLst>
            </p:cNvPr>
            <p:cNvSpPr txBox="1">
              <a:spLocks noChangeArrowheads="1"/>
            </p:cNvSpPr>
            <p:nvPr/>
          </p:nvSpPr>
          <p:spPr bwMode="auto">
            <a:xfrm>
              <a:off x="1523" y="1345"/>
              <a:ext cx="59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latin typeface="Arial" panose="020B0604020202020204" pitchFamily="34" charset="0"/>
                </a:rPr>
                <a:t>Area</a:t>
              </a:r>
            </a:p>
          </p:txBody>
        </p:sp>
        <p:sp>
          <p:nvSpPr>
            <p:cNvPr id="8" name="Line 9">
              <a:extLst>
                <a:ext uri="{FF2B5EF4-FFF2-40B4-BE49-F238E27FC236}">
                  <a16:creationId xmlns:a16="http://schemas.microsoft.com/office/drawing/2014/main" id="{D2A3676C-DEF2-4962-8F3D-B1C513CCD6F3}"/>
                </a:ext>
              </a:extLst>
            </p:cNvPr>
            <p:cNvSpPr>
              <a:spLocks noChangeShapeType="1"/>
            </p:cNvSpPr>
            <p:nvPr/>
          </p:nvSpPr>
          <p:spPr bwMode="auto">
            <a:xfrm>
              <a:off x="1506" y="1405"/>
              <a:ext cx="6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29">
            <a:extLst>
              <a:ext uri="{FF2B5EF4-FFF2-40B4-BE49-F238E27FC236}">
                <a16:creationId xmlns:a16="http://schemas.microsoft.com/office/drawing/2014/main" id="{04022E73-0B58-4F69-AED4-A13B42B78081}"/>
              </a:ext>
            </a:extLst>
          </p:cNvPr>
          <p:cNvSpPr txBox="1">
            <a:spLocks noChangeArrowheads="1"/>
          </p:cNvSpPr>
          <p:nvPr/>
        </p:nvSpPr>
        <p:spPr bwMode="auto">
          <a:xfrm>
            <a:off x="707028" y="1622398"/>
            <a:ext cx="3446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dirty="0">
                <a:latin typeface="Arial" panose="020B0604020202020204" pitchFamily="34" charset="0"/>
              </a:rPr>
              <a:t>(force = mass x acceleration)</a:t>
            </a:r>
          </a:p>
        </p:txBody>
      </p:sp>
      <p:pic>
        <p:nvPicPr>
          <p:cNvPr id="10" name="Picture 31">
            <a:extLst>
              <a:ext uri="{FF2B5EF4-FFF2-40B4-BE49-F238E27FC236}">
                <a16:creationId xmlns:a16="http://schemas.microsoft.com/office/drawing/2014/main" id="{31DC0D32-77A4-41EC-8523-1DBC54F3F0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020" y="206299"/>
            <a:ext cx="2079655" cy="277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B4C8FE-6AED-42F6-9977-0AE9C87D15E3}"/>
              </a:ext>
            </a:extLst>
          </p:cNvPr>
          <p:cNvSpPr/>
          <p:nvPr/>
        </p:nvSpPr>
        <p:spPr>
          <a:xfrm>
            <a:off x="4573438" y="134607"/>
            <a:ext cx="1723845" cy="584775"/>
          </a:xfrm>
          <a:prstGeom prst="rect">
            <a:avLst/>
          </a:prstGeom>
        </p:spPr>
        <p:txBody>
          <a:bodyPr wrap="square">
            <a:spAutoFit/>
          </a:bodyPr>
          <a:lstStyle/>
          <a:p>
            <a:r>
              <a:rPr lang="en-US" sz="3200" b="1" dirty="0">
                <a:latin typeface="MyriadPro-Semibold"/>
              </a:rPr>
              <a:t>Pressure</a:t>
            </a:r>
            <a:endParaRPr lang="en-US" sz="3200" dirty="0"/>
          </a:p>
        </p:txBody>
      </p:sp>
      <p:graphicFrame>
        <p:nvGraphicFramePr>
          <p:cNvPr id="15" name="Table 14">
            <a:extLst>
              <a:ext uri="{FF2B5EF4-FFF2-40B4-BE49-F238E27FC236}">
                <a16:creationId xmlns:a16="http://schemas.microsoft.com/office/drawing/2014/main" id="{26373443-0BE3-4AD8-8BEC-C03B97FD8F10}"/>
              </a:ext>
            </a:extLst>
          </p:cNvPr>
          <p:cNvGraphicFramePr>
            <a:graphicFrameLocks noGrp="1"/>
          </p:cNvGraphicFramePr>
          <p:nvPr>
            <p:extLst>
              <p:ext uri="{D42A27DB-BD31-4B8C-83A1-F6EECF244321}">
                <p14:modId xmlns:p14="http://schemas.microsoft.com/office/powerpoint/2010/main" val="2275077410"/>
              </p:ext>
            </p:extLst>
          </p:nvPr>
        </p:nvGraphicFramePr>
        <p:xfrm>
          <a:off x="457389" y="3302366"/>
          <a:ext cx="6538634" cy="2223821"/>
        </p:xfrm>
        <a:graphic>
          <a:graphicData uri="http://schemas.openxmlformats.org/drawingml/2006/table">
            <a:tbl>
              <a:tblPr firstRow="1" firstCol="1" bandRow="1">
                <a:tableStyleId>{5C22544A-7EE6-4342-B048-85BDC9FD1C3A}</a:tableStyleId>
              </a:tblPr>
              <a:tblGrid>
                <a:gridCol w="2468574">
                  <a:extLst>
                    <a:ext uri="{9D8B030D-6E8A-4147-A177-3AD203B41FA5}">
                      <a16:colId xmlns:a16="http://schemas.microsoft.com/office/drawing/2014/main" val="1974129694"/>
                    </a:ext>
                  </a:extLst>
                </a:gridCol>
                <a:gridCol w="757474">
                  <a:extLst>
                    <a:ext uri="{9D8B030D-6E8A-4147-A177-3AD203B41FA5}">
                      <a16:colId xmlns:a16="http://schemas.microsoft.com/office/drawing/2014/main" val="4021289747"/>
                    </a:ext>
                  </a:extLst>
                </a:gridCol>
                <a:gridCol w="3312586">
                  <a:extLst>
                    <a:ext uri="{9D8B030D-6E8A-4147-A177-3AD203B41FA5}">
                      <a16:colId xmlns:a16="http://schemas.microsoft.com/office/drawing/2014/main" val="441058284"/>
                    </a:ext>
                  </a:extLst>
                </a:gridCol>
              </a:tblGrid>
              <a:tr h="272788">
                <a:tc>
                  <a:txBody>
                    <a:bodyPr/>
                    <a:lstStyle/>
                    <a:p>
                      <a:pPr marL="50165">
                        <a:lnSpc>
                          <a:spcPct val="107000"/>
                        </a:lnSpc>
                        <a:spcAft>
                          <a:spcPts val="0"/>
                        </a:spcAft>
                      </a:pPr>
                      <a:r>
                        <a:rPr lang="en-US" sz="1400" dirty="0">
                          <a:solidFill>
                            <a:schemeClr val="tx1"/>
                          </a:solidFill>
                          <a:effectLst/>
                        </a:rPr>
                        <a:t>Name</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2540" marT="38735" marB="0"/>
                </a:tc>
                <a:tc>
                  <a:txBody>
                    <a:bodyPr/>
                    <a:lstStyle/>
                    <a:p>
                      <a:pPr>
                        <a:lnSpc>
                          <a:spcPct val="107000"/>
                        </a:lnSpc>
                        <a:spcAft>
                          <a:spcPts val="0"/>
                        </a:spcAft>
                      </a:pPr>
                      <a:r>
                        <a:rPr lang="en-US" sz="1400" dirty="0">
                          <a:solidFill>
                            <a:schemeClr val="tx1"/>
                          </a:solidFill>
                          <a:effectLst/>
                        </a:rPr>
                        <a:t>Symbol</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2540" marT="38735" marB="0"/>
                </a:tc>
                <a:tc>
                  <a:txBody>
                    <a:bodyPr/>
                    <a:lstStyle/>
                    <a:p>
                      <a:pPr>
                        <a:lnSpc>
                          <a:spcPct val="107000"/>
                        </a:lnSpc>
                        <a:spcAft>
                          <a:spcPts val="0"/>
                        </a:spcAft>
                      </a:pPr>
                      <a:r>
                        <a:rPr lang="en-US" sz="1400" dirty="0">
                          <a:solidFill>
                            <a:schemeClr val="tx1"/>
                          </a:solidFill>
                          <a:effectLst/>
                        </a:rPr>
                        <a:t>Value</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2540" marT="38735" marB="0"/>
                </a:tc>
                <a:extLst>
                  <a:ext uri="{0D108BD9-81ED-4DB2-BD59-A6C34878D82A}">
                    <a16:rowId xmlns:a16="http://schemas.microsoft.com/office/drawing/2014/main" val="82100260"/>
                  </a:ext>
                </a:extLst>
              </a:tr>
              <a:tr h="323936">
                <a:tc>
                  <a:txBody>
                    <a:bodyPr/>
                    <a:lstStyle/>
                    <a:p>
                      <a:pPr marL="50165">
                        <a:lnSpc>
                          <a:spcPct val="107000"/>
                        </a:lnSpc>
                        <a:spcAft>
                          <a:spcPts val="0"/>
                        </a:spcAft>
                      </a:pPr>
                      <a:r>
                        <a:rPr lang="en-US" sz="1400" dirty="0">
                          <a:solidFill>
                            <a:schemeClr val="tx1"/>
                          </a:solidFill>
                          <a:effectLst/>
                        </a:rPr>
                        <a:t>pascal</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2540" marT="38735" marB="0"/>
                </a:tc>
                <a:tc>
                  <a:txBody>
                    <a:bodyPr/>
                    <a:lstStyle/>
                    <a:p>
                      <a:pPr>
                        <a:lnSpc>
                          <a:spcPct val="107000"/>
                        </a:lnSpc>
                        <a:spcAft>
                          <a:spcPts val="0"/>
                        </a:spcAft>
                      </a:pPr>
                      <a:r>
                        <a:rPr lang="en-US" sz="1400" dirty="0">
                          <a:solidFill>
                            <a:schemeClr val="tx1"/>
                          </a:solidFill>
                          <a:effectLst/>
                        </a:rPr>
                        <a:t>Pa</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2540" marT="38735" marB="0"/>
                </a:tc>
                <a:tc>
                  <a:txBody>
                    <a:bodyPr/>
                    <a:lstStyle/>
                    <a:p>
                      <a:pPr>
                        <a:lnSpc>
                          <a:spcPct val="107000"/>
                        </a:lnSpc>
                        <a:spcAft>
                          <a:spcPts val="0"/>
                        </a:spcAft>
                      </a:pPr>
                      <a:r>
                        <a:rPr lang="en-US" sz="1400" b="1" dirty="0">
                          <a:solidFill>
                            <a:schemeClr val="tx1"/>
                          </a:solidFill>
                          <a:effectLst/>
                        </a:rPr>
                        <a:t>1 Pa = 1 N m</a:t>
                      </a:r>
                      <a:r>
                        <a:rPr lang="en-US" sz="1400" b="1" baseline="30000" dirty="0">
                          <a:solidFill>
                            <a:schemeClr val="tx1"/>
                          </a:solidFill>
                          <a:effectLst/>
                        </a:rPr>
                        <a:t>−2</a:t>
                      </a:r>
                      <a:r>
                        <a:rPr lang="en-US" sz="1400" b="1" dirty="0">
                          <a:solidFill>
                            <a:schemeClr val="tx1"/>
                          </a:solidFill>
                          <a:effectLst/>
                        </a:rPr>
                        <a:t>, 1 kg m</a:t>
                      </a:r>
                      <a:r>
                        <a:rPr lang="en-US" sz="1400" b="1" baseline="30000" dirty="0">
                          <a:solidFill>
                            <a:schemeClr val="tx1"/>
                          </a:solidFill>
                          <a:effectLst/>
                        </a:rPr>
                        <a:t>−1</a:t>
                      </a:r>
                      <a:r>
                        <a:rPr lang="en-US" sz="1400" b="1" dirty="0">
                          <a:solidFill>
                            <a:schemeClr val="tx1"/>
                          </a:solidFill>
                          <a:effectLst/>
                        </a:rPr>
                        <a:t> s</a:t>
                      </a:r>
                      <a:r>
                        <a:rPr lang="en-US" sz="1400" b="1" baseline="30000" dirty="0">
                          <a:solidFill>
                            <a:schemeClr val="tx1"/>
                          </a:solidFill>
                          <a:effectLst/>
                        </a:rPr>
                        <a:t>−2</a:t>
                      </a:r>
                      <a:endParaRPr lang="en-US" sz="1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2540" marT="38735" marB="0"/>
                </a:tc>
                <a:extLst>
                  <a:ext uri="{0D108BD9-81ED-4DB2-BD59-A6C34878D82A}">
                    <a16:rowId xmlns:a16="http://schemas.microsoft.com/office/drawing/2014/main" val="2865182041"/>
                  </a:ext>
                </a:extLst>
              </a:tr>
              <a:tr h="284823">
                <a:tc>
                  <a:txBody>
                    <a:bodyPr/>
                    <a:lstStyle/>
                    <a:p>
                      <a:pPr marL="50165">
                        <a:lnSpc>
                          <a:spcPct val="107000"/>
                        </a:lnSpc>
                        <a:spcAft>
                          <a:spcPts val="0"/>
                        </a:spcAft>
                      </a:pPr>
                      <a:r>
                        <a:rPr lang="en-US" sz="1400" dirty="0">
                          <a:solidFill>
                            <a:schemeClr val="tx1"/>
                          </a:solidFill>
                          <a:effectLst/>
                        </a:rPr>
                        <a:t>bar</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2540" marT="38735" marB="0"/>
                </a:tc>
                <a:tc>
                  <a:txBody>
                    <a:bodyPr/>
                    <a:lstStyle/>
                    <a:p>
                      <a:pPr>
                        <a:lnSpc>
                          <a:spcPct val="107000"/>
                        </a:lnSpc>
                        <a:spcAft>
                          <a:spcPts val="0"/>
                        </a:spcAft>
                      </a:pPr>
                      <a:r>
                        <a:rPr lang="en-US" sz="1400">
                          <a:solidFill>
                            <a:schemeClr val="tx1"/>
                          </a:solidFill>
                          <a:effectLst/>
                        </a:rPr>
                        <a:t>bar</a:t>
                      </a:r>
                      <a:endParaRPr lang="en-US"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2540" marT="38735" marB="0"/>
                </a:tc>
                <a:tc>
                  <a:txBody>
                    <a:bodyPr/>
                    <a:lstStyle/>
                    <a:p>
                      <a:pPr>
                        <a:lnSpc>
                          <a:spcPct val="107000"/>
                        </a:lnSpc>
                        <a:spcAft>
                          <a:spcPts val="0"/>
                        </a:spcAft>
                      </a:pPr>
                      <a:r>
                        <a:rPr lang="en-US" sz="1400" b="1" dirty="0">
                          <a:solidFill>
                            <a:schemeClr val="tx1"/>
                          </a:solidFill>
                          <a:effectLst/>
                        </a:rPr>
                        <a:t>1 bar = 10</a:t>
                      </a:r>
                      <a:r>
                        <a:rPr lang="en-US" sz="1400" b="1" baseline="30000" dirty="0">
                          <a:solidFill>
                            <a:schemeClr val="tx1"/>
                          </a:solidFill>
                          <a:effectLst/>
                        </a:rPr>
                        <a:t>5</a:t>
                      </a:r>
                      <a:r>
                        <a:rPr lang="en-US" sz="1400" b="1" dirty="0">
                          <a:solidFill>
                            <a:schemeClr val="tx1"/>
                          </a:solidFill>
                          <a:effectLst/>
                        </a:rPr>
                        <a:t> Pa</a:t>
                      </a:r>
                      <a:endParaRPr lang="en-US" sz="1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2540" marT="38735" marB="0"/>
                </a:tc>
                <a:extLst>
                  <a:ext uri="{0D108BD9-81ED-4DB2-BD59-A6C34878D82A}">
                    <a16:rowId xmlns:a16="http://schemas.microsoft.com/office/drawing/2014/main" val="2189778717"/>
                  </a:ext>
                </a:extLst>
              </a:tr>
              <a:tr h="256942">
                <a:tc>
                  <a:txBody>
                    <a:bodyPr/>
                    <a:lstStyle/>
                    <a:p>
                      <a:pPr marL="50165">
                        <a:lnSpc>
                          <a:spcPct val="107000"/>
                        </a:lnSpc>
                        <a:spcAft>
                          <a:spcPts val="0"/>
                        </a:spcAft>
                      </a:pPr>
                      <a:r>
                        <a:rPr lang="en-US" sz="1400" dirty="0">
                          <a:solidFill>
                            <a:schemeClr val="tx1"/>
                          </a:solidFill>
                          <a:effectLst/>
                        </a:rPr>
                        <a:t>atmosphere</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2540" marT="38735" marB="0"/>
                </a:tc>
                <a:tc>
                  <a:txBody>
                    <a:bodyPr/>
                    <a:lstStyle/>
                    <a:p>
                      <a:pPr>
                        <a:lnSpc>
                          <a:spcPct val="107000"/>
                        </a:lnSpc>
                        <a:spcAft>
                          <a:spcPts val="0"/>
                        </a:spcAft>
                      </a:pPr>
                      <a:r>
                        <a:rPr lang="en-US" sz="1400">
                          <a:solidFill>
                            <a:schemeClr val="tx1"/>
                          </a:solidFill>
                          <a:effectLst/>
                        </a:rPr>
                        <a:t>atm</a:t>
                      </a:r>
                      <a:endParaRPr lang="en-US"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2540" marT="38735" marB="0"/>
                </a:tc>
                <a:tc>
                  <a:txBody>
                    <a:bodyPr/>
                    <a:lstStyle/>
                    <a:p>
                      <a:pPr>
                        <a:lnSpc>
                          <a:spcPct val="107000"/>
                        </a:lnSpc>
                        <a:spcAft>
                          <a:spcPts val="0"/>
                        </a:spcAft>
                      </a:pPr>
                      <a:r>
                        <a:rPr lang="en-US" sz="1400" b="1" dirty="0">
                          <a:solidFill>
                            <a:schemeClr val="tx1"/>
                          </a:solidFill>
                          <a:effectLst/>
                        </a:rPr>
                        <a:t>1 atm = 101.325 kPa</a:t>
                      </a:r>
                      <a:endParaRPr lang="en-US" sz="1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2540" marT="38735" marB="0"/>
                </a:tc>
                <a:extLst>
                  <a:ext uri="{0D108BD9-81ED-4DB2-BD59-A6C34878D82A}">
                    <a16:rowId xmlns:a16="http://schemas.microsoft.com/office/drawing/2014/main" val="2154008993"/>
                  </a:ext>
                </a:extLst>
              </a:tr>
              <a:tr h="303354">
                <a:tc>
                  <a:txBody>
                    <a:bodyPr/>
                    <a:lstStyle/>
                    <a:p>
                      <a:pPr marL="50165">
                        <a:lnSpc>
                          <a:spcPct val="107000"/>
                        </a:lnSpc>
                        <a:spcAft>
                          <a:spcPts val="0"/>
                        </a:spcAft>
                      </a:pPr>
                      <a:r>
                        <a:rPr lang="en-US" sz="1400" dirty="0">
                          <a:solidFill>
                            <a:schemeClr val="tx1"/>
                          </a:solidFill>
                          <a:effectLst/>
                        </a:rPr>
                        <a:t>torr</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2540" marT="38735" marB="0"/>
                </a:tc>
                <a:tc>
                  <a:txBody>
                    <a:bodyPr/>
                    <a:lstStyle/>
                    <a:p>
                      <a:pPr>
                        <a:lnSpc>
                          <a:spcPct val="107000"/>
                        </a:lnSpc>
                        <a:spcAft>
                          <a:spcPts val="0"/>
                        </a:spcAft>
                      </a:pPr>
                      <a:r>
                        <a:rPr lang="en-US" sz="1400" dirty="0">
                          <a:solidFill>
                            <a:schemeClr val="tx1"/>
                          </a:solidFill>
                          <a:effectLst/>
                        </a:rPr>
                        <a:t>Torr</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2540" marT="38735" marB="0"/>
                </a:tc>
                <a:tc>
                  <a:txBody>
                    <a:bodyPr/>
                    <a:lstStyle/>
                    <a:p>
                      <a:pPr algn="just">
                        <a:lnSpc>
                          <a:spcPct val="107000"/>
                        </a:lnSpc>
                        <a:spcAft>
                          <a:spcPts val="0"/>
                        </a:spcAft>
                      </a:pPr>
                      <a:r>
                        <a:rPr lang="en-US" sz="1400" b="1" dirty="0">
                          <a:solidFill>
                            <a:schemeClr val="tx1"/>
                          </a:solidFill>
                          <a:effectLst/>
                        </a:rPr>
                        <a:t>1 Torr = (101 325/760) Pa</a:t>
                      </a:r>
                      <a:r>
                        <a:rPr lang="en-US" sz="1400" dirty="0">
                          <a:solidFill>
                            <a:schemeClr val="tx1"/>
                          </a:solidFill>
                          <a:effectLst/>
                        </a:rPr>
                        <a:t> = 133.32… Pa</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2540" marT="38735" marB="0"/>
                </a:tc>
                <a:extLst>
                  <a:ext uri="{0D108BD9-81ED-4DB2-BD59-A6C34878D82A}">
                    <a16:rowId xmlns:a16="http://schemas.microsoft.com/office/drawing/2014/main" val="150547128"/>
                  </a:ext>
                </a:extLst>
              </a:tr>
              <a:tr h="319041">
                <a:tc>
                  <a:txBody>
                    <a:bodyPr/>
                    <a:lstStyle/>
                    <a:p>
                      <a:pPr marL="50165">
                        <a:lnSpc>
                          <a:spcPct val="107000"/>
                        </a:lnSpc>
                        <a:spcAft>
                          <a:spcPts val="0"/>
                        </a:spcAft>
                      </a:pPr>
                      <a:r>
                        <a:rPr lang="en-US" sz="1400" dirty="0">
                          <a:solidFill>
                            <a:schemeClr val="tx1"/>
                          </a:solidFill>
                          <a:effectLst/>
                        </a:rPr>
                        <a:t>millimeters of mercury</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2540" marT="38735" marB="0"/>
                </a:tc>
                <a:tc>
                  <a:txBody>
                    <a:bodyPr/>
                    <a:lstStyle/>
                    <a:p>
                      <a:pPr>
                        <a:lnSpc>
                          <a:spcPct val="107000"/>
                        </a:lnSpc>
                        <a:spcAft>
                          <a:spcPts val="0"/>
                        </a:spcAft>
                      </a:pPr>
                      <a:r>
                        <a:rPr lang="en-US" sz="1400" dirty="0">
                          <a:solidFill>
                            <a:schemeClr val="tx1"/>
                          </a:solidFill>
                          <a:effectLst/>
                        </a:rPr>
                        <a:t>mmHg</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2540" marT="38735" marB="0"/>
                </a:tc>
                <a:tc>
                  <a:txBody>
                    <a:bodyPr/>
                    <a:lstStyle/>
                    <a:p>
                      <a:pPr>
                        <a:lnSpc>
                          <a:spcPct val="107000"/>
                        </a:lnSpc>
                        <a:spcAft>
                          <a:spcPts val="0"/>
                        </a:spcAft>
                      </a:pPr>
                      <a:r>
                        <a:rPr lang="en-US" sz="1400" dirty="0">
                          <a:solidFill>
                            <a:schemeClr val="tx1"/>
                          </a:solidFill>
                          <a:effectLst/>
                        </a:rPr>
                        <a:t>1 mmHg = 133.322… Pa</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2540" marT="38735" marB="0"/>
                </a:tc>
                <a:extLst>
                  <a:ext uri="{0D108BD9-81ED-4DB2-BD59-A6C34878D82A}">
                    <a16:rowId xmlns:a16="http://schemas.microsoft.com/office/drawing/2014/main" val="2705505827"/>
                  </a:ext>
                </a:extLst>
              </a:tr>
              <a:tr h="462937">
                <a:tc>
                  <a:txBody>
                    <a:bodyPr/>
                    <a:lstStyle/>
                    <a:p>
                      <a:pPr marL="50165">
                        <a:lnSpc>
                          <a:spcPct val="107000"/>
                        </a:lnSpc>
                        <a:spcAft>
                          <a:spcPts val="0"/>
                        </a:spcAft>
                      </a:pPr>
                      <a:r>
                        <a:rPr lang="en-US" sz="1400" dirty="0">
                          <a:solidFill>
                            <a:schemeClr val="tx1"/>
                          </a:solidFill>
                          <a:effectLst/>
                        </a:rPr>
                        <a:t>pounds per square inch</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2540" marT="38735" marB="0"/>
                </a:tc>
                <a:tc>
                  <a:txBody>
                    <a:bodyPr/>
                    <a:lstStyle/>
                    <a:p>
                      <a:pPr marL="635">
                        <a:lnSpc>
                          <a:spcPct val="107000"/>
                        </a:lnSpc>
                        <a:spcAft>
                          <a:spcPts val="0"/>
                        </a:spcAft>
                      </a:pPr>
                      <a:r>
                        <a:rPr lang="en-US" sz="1400" dirty="0">
                          <a:solidFill>
                            <a:schemeClr val="tx1"/>
                          </a:solidFill>
                          <a:effectLst/>
                        </a:rPr>
                        <a:t>psi</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2540" marT="38735" marB="0"/>
                </a:tc>
                <a:tc>
                  <a:txBody>
                    <a:bodyPr/>
                    <a:lstStyle/>
                    <a:p>
                      <a:pPr>
                        <a:lnSpc>
                          <a:spcPct val="107000"/>
                        </a:lnSpc>
                        <a:spcAft>
                          <a:spcPts val="0"/>
                        </a:spcAft>
                      </a:pPr>
                      <a:r>
                        <a:rPr lang="en-US" sz="1400" dirty="0">
                          <a:solidFill>
                            <a:schemeClr val="tx1"/>
                          </a:solidFill>
                          <a:effectLst/>
                        </a:rPr>
                        <a:t>1 psi = 6.894 757… kPa</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2540" marT="38735" marB="0"/>
                </a:tc>
                <a:extLst>
                  <a:ext uri="{0D108BD9-81ED-4DB2-BD59-A6C34878D82A}">
                    <a16:rowId xmlns:a16="http://schemas.microsoft.com/office/drawing/2014/main" val="90700487"/>
                  </a:ext>
                </a:extLst>
              </a:tr>
            </a:tbl>
          </a:graphicData>
        </a:graphic>
      </p:graphicFrame>
      <p:sp>
        <p:nvSpPr>
          <p:cNvPr id="17" name="Rectangle 16">
            <a:extLst>
              <a:ext uri="{FF2B5EF4-FFF2-40B4-BE49-F238E27FC236}">
                <a16:creationId xmlns:a16="http://schemas.microsoft.com/office/drawing/2014/main" id="{CCEC1C7F-10A9-472F-B357-DEDDDFBE5A9C}"/>
              </a:ext>
            </a:extLst>
          </p:cNvPr>
          <p:cNvSpPr/>
          <p:nvPr/>
        </p:nvSpPr>
        <p:spPr>
          <a:xfrm>
            <a:off x="1729887" y="2827136"/>
            <a:ext cx="5060272" cy="461665"/>
          </a:xfrm>
          <a:prstGeom prst="rect">
            <a:avLst/>
          </a:prstGeom>
        </p:spPr>
        <p:txBody>
          <a:bodyPr wrap="square">
            <a:spAutoFit/>
          </a:bodyPr>
          <a:lstStyle/>
          <a:p>
            <a:r>
              <a:rPr lang="en-US" sz="2400" b="1" dirty="0">
                <a:latin typeface="MyriadPro-Regular"/>
              </a:rPr>
              <a:t>Pressure units </a:t>
            </a:r>
            <a:r>
              <a:rPr lang="en-US" sz="2400" dirty="0">
                <a:latin typeface="MyriadPro-Regular"/>
              </a:rPr>
              <a:t>(</a:t>
            </a:r>
            <a:r>
              <a:rPr lang="en-US" dirty="0"/>
              <a:t>Values in bold are exact)</a:t>
            </a:r>
          </a:p>
        </p:txBody>
      </p:sp>
      <p:sp>
        <p:nvSpPr>
          <p:cNvPr id="18" name="Rectangle 17">
            <a:extLst>
              <a:ext uri="{FF2B5EF4-FFF2-40B4-BE49-F238E27FC236}">
                <a16:creationId xmlns:a16="http://schemas.microsoft.com/office/drawing/2014/main" id="{97198B23-8E37-4378-B630-7378875ADCA0}"/>
              </a:ext>
            </a:extLst>
          </p:cNvPr>
          <p:cNvSpPr/>
          <p:nvPr/>
        </p:nvSpPr>
        <p:spPr>
          <a:xfrm>
            <a:off x="505143" y="5696151"/>
            <a:ext cx="6490880" cy="707886"/>
          </a:xfrm>
          <a:prstGeom prst="rect">
            <a:avLst/>
          </a:prstGeom>
        </p:spPr>
        <p:txBody>
          <a:bodyPr wrap="square">
            <a:spAutoFit/>
          </a:bodyPr>
          <a:lstStyle/>
          <a:p>
            <a:r>
              <a:rPr lang="en-US" sz="2000" dirty="0">
                <a:latin typeface="MinionPro-Regular"/>
              </a:rPr>
              <a:t>A pressure of 1 bar is the </a:t>
            </a:r>
            <a:r>
              <a:rPr lang="en-US" sz="2000" b="1" dirty="0">
                <a:latin typeface="MinionPro-Semibold"/>
              </a:rPr>
              <a:t>standard pressure </a:t>
            </a:r>
            <a:r>
              <a:rPr lang="en-US" sz="2000" dirty="0">
                <a:latin typeface="MinionPro-Regular"/>
              </a:rPr>
              <a:t>for reporting data; it is denoted </a:t>
            </a:r>
            <a:r>
              <a:rPr lang="en-US" sz="2000" i="1" dirty="0">
                <a:latin typeface="MinionPro-It"/>
              </a:rPr>
              <a:t>p</a:t>
            </a:r>
            <a:r>
              <a:rPr lang="en-US" sz="1000" baseline="30000" dirty="0">
                <a:latin typeface="STIXGeneral-Regular"/>
              </a:rPr>
              <a:t>⦵</a:t>
            </a:r>
            <a:r>
              <a:rPr lang="en-US" sz="2000" dirty="0">
                <a:latin typeface="MinionPro-Regular"/>
              </a:rPr>
              <a:t>.</a:t>
            </a:r>
            <a:endParaRPr lang="en-US" sz="2000" dirty="0"/>
          </a:p>
        </p:txBody>
      </p:sp>
      <p:sp>
        <p:nvSpPr>
          <p:cNvPr id="19" name="Rectangle 18">
            <a:extLst>
              <a:ext uri="{FF2B5EF4-FFF2-40B4-BE49-F238E27FC236}">
                <a16:creationId xmlns:a16="http://schemas.microsoft.com/office/drawing/2014/main" id="{6F2194A1-42A0-456C-A4E6-52F8CC26FC59}"/>
              </a:ext>
            </a:extLst>
          </p:cNvPr>
          <p:cNvSpPr/>
          <p:nvPr/>
        </p:nvSpPr>
        <p:spPr>
          <a:xfrm>
            <a:off x="3048000" y="3090446"/>
            <a:ext cx="6096000" cy="677108"/>
          </a:xfrm>
          <a:prstGeom prst="rect">
            <a:avLst/>
          </a:prstGeom>
        </p:spPr>
        <p:txBody>
          <a:bodyPr>
            <a:spAutoFit/>
          </a:bodyPr>
          <a:lstStyle/>
          <a:p>
            <a:endParaRPr lang="en-US" dirty="0">
              <a:latin typeface="Times New Roman" panose="02020603050405020304" pitchFamily="18" charset="0"/>
            </a:endParaRPr>
          </a:p>
          <a:p>
            <a:endParaRPr lang="en-US" sz="2000" dirty="0">
              <a:latin typeface="Times New Roman" panose="02020603050405020304" pitchFamily="18" charset="0"/>
            </a:endParaRPr>
          </a:p>
        </p:txBody>
      </p:sp>
      <p:grpSp>
        <p:nvGrpSpPr>
          <p:cNvPr id="59" name="Group 58">
            <a:extLst>
              <a:ext uri="{FF2B5EF4-FFF2-40B4-BE49-F238E27FC236}">
                <a16:creationId xmlns:a16="http://schemas.microsoft.com/office/drawing/2014/main" id="{0B38EE0B-287A-4FC9-A535-2196C71D463A}"/>
              </a:ext>
            </a:extLst>
          </p:cNvPr>
          <p:cNvGrpSpPr/>
          <p:nvPr/>
        </p:nvGrpSpPr>
        <p:grpSpPr>
          <a:xfrm>
            <a:off x="7937396" y="4717934"/>
            <a:ext cx="2336800" cy="466725"/>
            <a:chOff x="0" y="0"/>
            <a:chExt cx="2337181" cy="466166"/>
          </a:xfrm>
        </p:grpSpPr>
        <p:sp>
          <p:nvSpPr>
            <p:cNvPr id="60" name="Shape 121586">
              <a:extLst>
                <a:ext uri="{FF2B5EF4-FFF2-40B4-BE49-F238E27FC236}">
                  <a16:creationId xmlns:a16="http://schemas.microsoft.com/office/drawing/2014/main" id="{E99F97DA-7970-4F73-BB36-F19F0DB7FF14}"/>
                </a:ext>
              </a:extLst>
            </p:cNvPr>
            <p:cNvSpPr/>
            <p:nvPr/>
          </p:nvSpPr>
          <p:spPr>
            <a:xfrm>
              <a:off x="1168591" y="0"/>
              <a:ext cx="1168591" cy="466166"/>
            </a:xfrm>
            <a:custGeom>
              <a:avLst/>
              <a:gdLst/>
              <a:ahLst/>
              <a:cxnLst/>
              <a:rect l="0" t="0" r="0" b="0"/>
              <a:pathLst>
                <a:path w="1168591" h="466166">
                  <a:moveTo>
                    <a:pt x="0" y="0"/>
                  </a:moveTo>
                  <a:lnTo>
                    <a:pt x="1168591" y="0"/>
                  </a:lnTo>
                  <a:lnTo>
                    <a:pt x="1168591" y="466166"/>
                  </a:lnTo>
                  <a:lnTo>
                    <a:pt x="0" y="466166"/>
                  </a:lnTo>
                  <a:lnTo>
                    <a:pt x="0" y="0"/>
                  </a:lnTo>
                </a:path>
              </a:pathLst>
            </a:custGeom>
            <a:ln w="0" cap="flat">
              <a:miter lim="100000"/>
            </a:ln>
          </p:spPr>
          <p:style>
            <a:lnRef idx="0">
              <a:srgbClr val="000000">
                <a:alpha val="0"/>
              </a:srgbClr>
            </a:lnRef>
            <a:fillRef idx="1">
              <a:srgbClr val="E0B75A"/>
            </a:fillRef>
            <a:effectRef idx="0">
              <a:scrgbClr r="0" g="0" b="0"/>
            </a:effectRef>
            <a:fontRef idx="none"/>
          </p:style>
          <p:txBody>
            <a:bodyPr/>
            <a:lstStyle/>
            <a:p>
              <a:endParaRPr lang="en-US"/>
            </a:p>
          </p:txBody>
        </p:sp>
        <p:sp>
          <p:nvSpPr>
            <p:cNvPr id="61" name="Shape 242">
              <a:extLst>
                <a:ext uri="{FF2B5EF4-FFF2-40B4-BE49-F238E27FC236}">
                  <a16:creationId xmlns:a16="http://schemas.microsoft.com/office/drawing/2014/main" id="{F0D939FD-B4D4-4919-AB9A-F5C803B8EE47}"/>
                </a:ext>
              </a:extLst>
            </p:cNvPr>
            <p:cNvSpPr/>
            <p:nvPr/>
          </p:nvSpPr>
          <p:spPr>
            <a:xfrm>
              <a:off x="1168591" y="0"/>
              <a:ext cx="1168591" cy="466166"/>
            </a:xfrm>
            <a:custGeom>
              <a:avLst/>
              <a:gdLst/>
              <a:ahLst/>
              <a:cxnLst/>
              <a:rect l="0" t="0" r="0" b="0"/>
              <a:pathLst>
                <a:path w="1168591" h="466166">
                  <a:moveTo>
                    <a:pt x="0" y="466166"/>
                  </a:moveTo>
                  <a:lnTo>
                    <a:pt x="1168591" y="466166"/>
                  </a:lnTo>
                  <a:lnTo>
                    <a:pt x="1168591" y="0"/>
                  </a:lnTo>
                  <a:lnTo>
                    <a:pt x="0" y="0"/>
                  </a:lnTo>
                  <a:close/>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62" name="Shape 121587">
              <a:extLst>
                <a:ext uri="{FF2B5EF4-FFF2-40B4-BE49-F238E27FC236}">
                  <a16:creationId xmlns:a16="http://schemas.microsoft.com/office/drawing/2014/main" id="{255423FD-CF2D-417E-8F3E-83D7840AF2E8}"/>
                </a:ext>
              </a:extLst>
            </p:cNvPr>
            <p:cNvSpPr/>
            <p:nvPr/>
          </p:nvSpPr>
          <p:spPr>
            <a:xfrm>
              <a:off x="0" y="0"/>
              <a:ext cx="1168603" cy="466166"/>
            </a:xfrm>
            <a:custGeom>
              <a:avLst/>
              <a:gdLst/>
              <a:ahLst/>
              <a:cxnLst/>
              <a:rect l="0" t="0" r="0" b="0"/>
              <a:pathLst>
                <a:path w="1168603" h="466166">
                  <a:moveTo>
                    <a:pt x="0" y="0"/>
                  </a:moveTo>
                  <a:lnTo>
                    <a:pt x="1168603" y="0"/>
                  </a:lnTo>
                  <a:lnTo>
                    <a:pt x="1168603" y="466166"/>
                  </a:lnTo>
                  <a:lnTo>
                    <a:pt x="0" y="466166"/>
                  </a:lnTo>
                  <a:lnTo>
                    <a:pt x="0" y="0"/>
                  </a:lnTo>
                </a:path>
              </a:pathLst>
            </a:custGeom>
            <a:ln w="0" cap="flat">
              <a:miter lim="100000"/>
            </a:ln>
          </p:spPr>
          <p:style>
            <a:lnRef idx="0">
              <a:srgbClr val="000000">
                <a:alpha val="0"/>
              </a:srgbClr>
            </a:lnRef>
            <a:fillRef idx="1">
              <a:srgbClr val="EFD69F"/>
            </a:fillRef>
            <a:effectRef idx="0">
              <a:scrgbClr r="0" g="0" b="0"/>
            </a:effectRef>
            <a:fontRef idx="none"/>
          </p:style>
          <p:txBody>
            <a:bodyPr/>
            <a:lstStyle/>
            <a:p>
              <a:endParaRPr lang="en-US"/>
            </a:p>
          </p:txBody>
        </p:sp>
        <p:sp>
          <p:nvSpPr>
            <p:cNvPr id="63" name="Shape 244">
              <a:extLst>
                <a:ext uri="{FF2B5EF4-FFF2-40B4-BE49-F238E27FC236}">
                  <a16:creationId xmlns:a16="http://schemas.microsoft.com/office/drawing/2014/main" id="{B57688FB-163E-4836-8168-87CE261EAFE2}"/>
                </a:ext>
              </a:extLst>
            </p:cNvPr>
            <p:cNvSpPr/>
            <p:nvPr/>
          </p:nvSpPr>
          <p:spPr>
            <a:xfrm>
              <a:off x="0" y="0"/>
              <a:ext cx="1168603" cy="466166"/>
            </a:xfrm>
            <a:custGeom>
              <a:avLst/>
              <a:gdLst/>
              <a:ahLst/>
              <a:cxnLst/>
              <a:rect l="0" t="0" r="0" b="0"/>
              <a:pathLst>
                <a:path w="1168603" h="466166">
                  <a:moveTo>
                    <a:pt x="0" y="466166"/>
                  </a:moveTo>
                  <a:lnTo>
                    <a:pt x="1168603" y="466166"/>
                  </a:lnTo>
                  <a:lnTo>
                    <a:pt x="1168603" y="0"/>
                  </a:lnTo>
                  <a:lnTo>
                    <a:pt x="0" y="0"/>
                  </a:lnTo>
                  <a:close/>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64" name="Shape 121588">
              <a:extLst>
                <a:ext uri="{FF2B5EF4-FFF2-40B4-BE49-F238E27FC236}">
                  <a16:creationId xmlns:a16="http://schemas.microsoft.com/office/drawing/2014/main" id="{CF376A90-FCCC-4F5F-B8F9-86AF8FA560F2}"/>
                </a:ext>
              </a:extLst>
            </p:cNvPr>
            <p:cNvSpPr/>
            <p:nvPr/>
          </p:nvSpPr>
          <p:spPr>
            <a:xfrm>
              <a:off x="1127836" y="0"/>
              <a:ext cx="72466" cy="466166"/>
            </a:xfrm>
            <a:custGeom>
              <a:avLst/>
              <a:gdLst/>
              <a:ahLst/>
              <a:cxnLst/>
              <a:rect l="0" t="0" r="0" b="0"/>
              <a:pathLst>
                <a:path w="72466" h="466166">
                  <a:moveTo>
                    <a:pt x="0" y="0"/>
                  </a:moveTo>
                  <a:lnTo>
                    <a:pt x="72466" y="0"/>
                  </a:lnTo>
                  <a:lnTo>
                    <a:pt x="72466" y="466166"/>
                  </a:lnTo>
                  <a:lnTo>
                    <a:pt x="0" y="466166"/>
                  </a:lnTo>
                  <a:lnTo>
                    <a:pt x="0" y="0"/>
                  </a:lnTo>
                </a:path>
              </a:pathLst>
            </a:custGeom>
            <a:ln w="0" cap="flat">
              <a:miter lim="100000"/>
            </a:ln>
          </p:spPr>
          <p:style>
            <a:lnRef idx="0">
              <a:srgbClr val="000000">
                <a:alpha val="0"/>
              </a:srgbClr>
            </a:lnRef>
            <a:fillRef idx="1">
              <a:srgbClr val="742A42"/>
            </a:fillRef>
            <a:effectRef idx="0">
              <a:scrgbClr r="0" g="0" b="0"/>
            </a:effectRef>
            <a:fontRef idx="none"/>
          </p:style>
          <p:txBody>
            <a:bodyPr/>
            <a:lstStyle/>
            <a:p>
              <a:endParaRPr lang="en-US"/>
            </a:p>
          </p:txBody>
        </p:sp>
        <p:sp>
          <p:nvSpPr>
            <p:cNvPr id="65" name="Shape 250">
              <a:extLst>
                <a:ext uri="{FF2B5EF4-FFF2-40B4-BE49-F238E27FC236}">
                  <a16:creationId xmlns:a16="http://schemas.microsoft.com/office/drawing/2014/main" id="{9C5D77AF-E4B1-49E7-8A49-61ABCD3E3F41}"/>
                </a:ext>
              </a:extLst>
            </p:cNvPr>
            <p:cNvSpPr/>
            <p:nvPr/>
          </p:nvSpPr>
          <p:spPr>
            <a:xfrm>
              <a:off x="909219" y="199086"/>
              <a:ext cx="292303" cy="0"/>
            </a:xfrm>
            <a:custGeom>
              <a:avLst/>
              <a:gdLst/>
              <a:ahLst/>
              <a:cxnLst/>
              <a:rect l="0" t="0" r="0" b="0"/>
              <a:pathLst>
                <a:path w="292303">
                  <a:moveTo>
                    <a:pt x="292303" y="0"/>
                  </a:moveTo>
                  <a:lnTo>
                    <a:pt x="0"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66" name="Shape 251">
              <a:extLst>
                <a:ext uri="{FF2B5EF4-FFF2-40B4-BE49-F238E27FC236}">
                  <a16:creationId xmlns:a16="http://schemas.microsoft.com/office/drawing/2014/main" id="{5C401FC7-5067-41F4-B4DC-1EE2DB0D5E9A}"/>
                </a:ext>
              </a:extLst>
            </p:cNvPr>
            <p:cNvSpPr/>
            <p:nvPr/>
          </p:nvSpPr>
          <p:spPr>
            <a:xfrm>
              <a:off x="871449" y="169329"/>
              <a:ext cx="53492" cy="59513"/>
            </a:xfrm>
            <a:custGeom>
              <a:avLst/>
              <a:gdLst/>
              <a:ahLst/>
              <a:cxnLst/>
              <a:rect l="0" t="0" r="0" b="0"/>
              <a:pathLst>
                <a:path w="53492" h="59513">
                  <a:moveTo>
                    <a:pt x="53492" y="0"/>
                  </a:moveTo>
                  <a:lnTo>
                    <a:pt x="42735" y="29756"/>
                  </a:lnTo>
                  <a:lnTo>
                    <a:pt x="53492" y="59513"/>
                  </a:lnTo>
                  <a:cubicBezTo>
                    <a:pt x="39840" y="47600"/>
                    <a:pt x="17780" y="36347"/>
                    <a:pt x="0" y="29756"/>
                  </a:cubicBezTo>
                  <a:cubicBezTo>
                    <a:pt x="17780" y="23152"/>
                    <a:pt x="39840" y="11900"/>
                    <a:pt x="53492" y="0"/>
                  </a:cubicBezTo>
                  <a:close/>
                </a:path>
              </a:pathLst>
            </a:custGeom>
            <a:ln w="0" cap="flat">
              <a:miter lim="100000"/>
            </a:ln>
          </p:spPr>
          <p:style>
            <a:lnRef idx="0">
              <a:srgbClr val="000000">
                <a:alpha val="0"/>
              </a:srgbClr>
            </a:lnRef>
            <a:fillRef idx="1">
              <a:srgbClr val="181717"/>
            </a:fillRef>
            <a:effectRef idx="0">
              <a:scrgbClr r="0" g="0" b="0"/>
            </a:effectRef>
            <a:fontRef idx="none"/>
          </p:style>
          <p:txBody>
            <a:bodyPr/>
            <a:lstStyle/>
            <a:p>
              <a:endParaRPr lang="en-US"/>
            </a:p>
          </p:txBody>
        </p:sp>
        <p:sp>
          <p:nvSpPr>
            <p:cNvPr id="67" name="Rectangle 66">
              <a:extLst>
                <a:ext uri="{FF2B5EF4-FFF2-40B4-BE49-F238E27FC236}">
                  <a16:creationId xmlns:a16="http://schemas.microsoft.com/office/drawing/2014/main" id="{D96C86E1-8839-4AFA-9F2F-4BB4DDBF39F0}"/>
                </a:ext>
              </a:extLst>
            </p:cNvPr>
            <p:cNvSpPr/>
            <p:nvPr/>
          </p:nvSpPr>
          <p:spPr>
            <a:xfrm>
              <a:off x="1487352" y="121405"/>
              <a:ext cx="296006" cy="125489"/>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High</a:t>
              </a:r>
              <a:endParaRPr lang="en-US" sz="1100">
                <a:solidFill>
                  <a:srgbClr val="000000"/>
                </a:solidFill>
                <a:effectLst/>
                <a:latin typeface="Calibri" panose="020F0502020204030204" pitchFamily="34" charset="0"/>
                <a:ea typeface="Calibri" panose="020F0502020204030204" pitchFamily="34" charset="0"/>
              </a:endParaRPr>
            </a:p>
          </p:txBody>
        </p:sp>
        <p:sp>
          <p:nvSpPr>
            <p:cNvPr id="68" name="Rectangle 67">
              <a:extLst>
                <a:ext uri="{FF2B5EF4-FFF2-40B4-BE49-F238E27FC236}">
                  <a16:creationId xmlns:a16="http://schemas.microsoft.com/office/drawing/2014/main" id="{A2FD7E36-7CBC-487B-AE1A-0F2A5262D9DF}"/>
                </a:ext>
              </a:extLst>
            </p:cNvPr>
            <p:cNvSpPr/>
            <p:nvPr/>
          </p:nvSpPr>
          <p:spPr>
            <a:xfrm>
              <a:off x="1487352" y="246597"/>
              <a:ext cx="547784"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pressure</a:t>
              </a:r>
              <a:endParaRPr lang="en-US" sz="1100">
                <a:solidFill>
                  <a:srgbClr val="000000"/>
                </a:solidFill>
                <a:effectLst/>
                <a:latin typeface="Calibri" panose="020F0502020204030204" pitchFamily="34" charset="0"/>
                <a:ea typeface="Calibri" panose="020F0502020204030204" pitchFamily="34" charset="0"/>
              </a:endParaRPr>
            </a:p>
          </p:txBody>
        </p:sp>
        <p:sp>
          <p:nvSpPr>
            <p:cNvPr id="69" name="Rectangle 68">
              <a:extLst>
                <a:ext uri="{FF2B5EF4-FFF2-40B4-BE49-F238E27FC236}">
                  <a16:creationId xmlns:a16="http://schemas.microsoft.com/office/drawing/2014/main" id="{2460DBC7-FADD-4BE0-B683-63BD4FD13B22}"/>
                </a:ext>
              </a:extLst>
            </p:cNvPr>
            <p:cNvSpPr/>
            <p:nvPr/>
          </p:nvSpPr>
          <p:spPr>
            <a:xfrm>
              <a:off x="242033" y="121405"/>
              <a:ext cx="265100"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Low</a:t>
              </a:r>
              <a:endParaRPr lang="en-US" sz="1100">
                <a:solidFill>
                  <a:srgbClr val="000000"/>
                </a:solidFill>
                <a:effectLst/>
                <a:latin typeface="Calibri" panose="020F0502020204030204" pitchFamily="34" charset="0"/>
                <a:ea typeface="Calibri" panose="020F0502020204030204" pitchFamily="34" charset="0"/>
              </a:endParaRPr>
            </a:p>
          </p:txBody>
        </p:sp>
        <p:sp>
          <p:nvSpPr>
            <p:cNvPr id="70" name="Rectangle 69">
              <a:extLst>
                <a:ext uri="{FF2B5EF4-FFF2-40B4-BE49-F238E27FC236}">
                  <a16:creationId xmlns:a16="http://schemas.microsoft.com/office/drawing/2014/main" id="{3044EAAD-6FAF-44BB-A9F1-399D6F979ED7}"/>
                </a:ext>
              </a:extLst>
            </p:cNvPr>
            <p:cNvSpPr/>
            <p:nvPr/>
          </p:nvSpPr>
          <p:spPr>
            <a:xfrm>
              <a:off x="242033" y="246598"/>
              <a:ext cx="547784" cy="125490"/>
            </a:xfrm>
            <a:prstGeom prst="rect">
              <a:avLst/>
            </a:prstGeom>
            <a:ln>
              <a:noFill/>
            </a:ln>
          </p:spPr>
          <p:txBody>
            <a:bodyPr vert="horz" lIns="0" tIns="0" rIns="0" bIns="0" rtlCol="0">
              <a:noAutofit/>
            </a:bodyPr>
            <a:lstStyle/>
            <a:p>
              <a:pPr>
                <a:lnSpc>
                  <a:spcPct val="107000"/>
                </a:lnSpc>
                <a:spcAft>
                  <a:spcPts val="800"/>
                </a:spcAft>
              </a:pPr>
              <a:r>
                <a:rPr lang="en-US" sz="800" dirty="0">
                  <a:solidFill>
                    <a:srgbClr val="181717"/>
                  </a:solidFill>
                  <a:effectLst/>
                  <a:latin typeface="Calibri" panose="020F0502020204030204" pitchFamily="34" charset="0"/>
                  <a:ea typeface="Calibri" panose="020F0502020204030204" pitchFamily="34" charset="0"/>
                </a:rPr>
                <a:t>pressure</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71" name="Rectangle 70">
              <a:extLst>
                <a:ext uri="{FF2B5EF4-FFF2-40B4-BE49-F238E27FC236}">
                  <a16:creationId xmlns:a16="http://schemas.microsoft.com/office/drawing/2014/main" id="{7F4E54DF-1E9E-4274-8F9C-1FD40377534B}"/>
                </a:ext>
              </a:extLst>
            </p:cNvPr>
            <p:cNvSpPr/>
            <p:nvPr/>
          </p:nvSpPr>
          <p:spPr>
            <a:xfrm>
              <a:off x="19772" y="26451"/>
              <a:ext cx="44361"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72" name="Rectangle 71">
              <a:extLst>
                <a:ext uri="{FF2B5EF4-FFF2-40B4-BE49-F238E27FC236}">
                  <a16:creationId xmlns:a16="http://schemas.microsoft.com/office/drawing/2014/main" id="{77755BF8-2381-4A71-B03F-66EFFF8874BE}"/>
                </a:ext>
              </a:extLst>
            </p:cNvPr>
            <p:cNvSpPr/>
            <p:nvPr/>
          </p:nvSpPr>
          <p:spPr>
            <a:xfrm>
              <a:off x="53127" y="26451"/>
              <a:ext cx="66608"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c</a:t>
              </a:r>
              <a:endParaRPr lang="en-US" sz="1100">
                <a:solidFill>
                  <a:srgbClr val="000000"/>
                </a:solidFill>
                <a:effectLst/>
                <a:latin typeface="Calibri" panose="020F0502020204030204" pitchFamily="34" charset="0"/>
                <a:ea typeface="Calibri" panose="020F0502020204030204" pitchFamily="34" charset="0"/>
              </a:endParaRPr>
            </a:p>
          </p:txBody>
        </p:sp>
        <p:sp>
          <p:nvSpPr>
            <p:cNvPr id="73" name="Rectangle 72">
              <a:extLst>
                <a:ext uri="{FF2B5EF4-FFF2-40B4-BE49-F238E27FC236}">
                  <a16:creationId xmlns:a16="http://schemas.microsoft.com/office/drawing/2014/main" id="{A76B6F1B-95FB-44B3-AE1A-E0F3AF630EF8}"/>
                </a:ext>
              </a:extLst>
            </p:cNvPr>
            <p:cNvSpPr/>
            <p:nvPr/>
          </p:nvSpPr>
          <p:spPr>
            <a:xfrm>
              <a:off x="103208" y="26451"/>
              <a:ext cx="44361" cy="125490"/>
            </a:xfrm>
            <a:prstGeom prst="rect">
              <a:avLst/>
            </a:prstGeom>
            <a:ln>
              <a:noFill/>
            </a:ln>
          </p:spPr>
          <p:txBody>
            <a:bodyPr vert="horz" lIns="0" tIns="0" rIns="0" bIns="0" rtlCol="0">
              <a:noAutofit/>
            </a:bodyPr>
            <a:lstStyle/>
            <a:p>
              <a:pPr>
                <a:lnSpc>
                  <a:spcPct val="107000"/>
                </a:lnSpc>
                <a:spcAft>
                  <a:spcPts val="800"/>
                </a:spcAft>
              </a:pPr>
              <a:r>
                <a:rPr lang="en-US" sz="800" dirty="0">
                  <a:solidFill>
                    <a:srgbClr val="181717"/>
                  </a:solidFill>
                  <a:effectLst/>
                  <a:latin typeface="Calibri" panose="020F0502020204030204" pitchFamily="34" charset="0"/>
                  <a:ea typeface="Calibri" panose="020F0502020204030204" pitchFamily="34" charset="0"/>
                </a:rPr>
                <a:t>)</a:t>
              </a:r>
              <a:endParaRPr lang="en-US" sz="1100" dirty="0">
                <a:solidFill>
                  <a:srgbClr val="000000"/>
                </a:solidFill>
                <a:effectLst/>
                <a:latin typeface="Calibri" panose="020F0502020204030204" pitchFamily="34" charset="0"/>
                <a:ea typeface="Calibri" panose="020F0502020204030204" pitchFamily="34" charset="0"/>
              </a:endParaRPr>
            </a:p>
          </p:txBody>
        </p:sp>
      </p:grpSp>
      <p:grpSp>
        <p:nvGrpSpPr>
          <p:cNvPr id="74" name="Group 73">
            <a:extLst>
              <a:ext uri="{FF2B5EF4-FFF2-40B4-BE49-F238E27FC236}">
                <a16:creationId xmlns:a16="http://schemas.microsoft.com/office/drawing/2014/main" id="{7E33F080-3C3E-46B3-A0B6-A44E1F2D01B8}"/>
              </a:ext>
            </a:extLst>
          </p:cNvPr>
          <p:cNvGrpSpPr/>
          <p:nvPr/>
        </p:nvGrpSpPr>
        <p:grpSpPr>
          <a:xfrm>
            <a:off x="7905007" y="3566049"/>
            <a:ext cx="2336800" cy="466090"/>
            <a:chOff x="0" y="0"/>
            <a:chExt cx="2337181" cy="466166"/>
          </a:xfrm>
        </p:grpSpPr>
        <p:sp>
          <p:nvSpPr>
            <p:cNvPr id="75" name="Shape 121556">
              <a:extLst>
                <a:ext uri="{FF2B5EF4-FFF2-40B4-BE49-F238E27FC236}">
                  <a16:creationId xmlns:a16="http://schemas.microsoft.com/office/drawing/2014/main" id="{99EFB05E-3981-4017-9527-C816D881BC65}"/>
                </a:ext>
              </a:extLst>
            </p:cNvPr>
            <p:cNvSpPr/>
            <p:nvPr/>
          </p:nvSpPr>
          <p:spPr>
            <a:xfrm>
              <a:off x="0" y="0"/>
              <a:ext cx="1168603" cy="466166"/>
            </a:xfrm>
            <a:custGeom>
              <a:avLst/>
              <a:gdLst/>
              <a:ahLst/>
              <a:cxnLst/>
              <a:rect l="0" t="0" r="0" b="0"/>
              <a:pathLst>
                <a:path w="1168603" h="466166">
                  <a:moveTo>
                    <a:pt x="0" y="0"/>
                  </a:moveTo>
                  <a:lnTo>
                    <a:pt x="1168603" y="0"/>
                  </a:lnTo>
                  <a:lnTo>
                    <a:pt x="1168603" y="466166"/>
                  </a:lnTo>
                  <a:lnTo>
                    <a:pt x="0" y="466166"/>
                  </a:lnTo>
                  <a:lnTo>
                    <a:pt x="0" y="0"/>
                  </a:lnTo>
                </a:path>
              </a:pathLst>
            </a:custGeom>
            <a:ln w="0" cap="flat">
              <a:miter lim="127000"/>
            </a:ln>
          </p:spPr>
          <p:style>
            <a:lnRef idx="0">
              <a:srgbClr val="000000">
                <a:alpha val="0"/>
              </a:srgbClr>
            </a:lnRef>
            <a:fillRef idx="1">
              <a:srgbClr val="E0B75A"/>
            </a:fillRef>
            <a:effectRef idx="0">
              <a:scrgbClr r="0" g="0" b="0"/>
            </a:effectRef>
            <a:fontRef idx="none"/>
          </p:style>
          <p:txBody>
            <a:bodyPr/>
            <a:lstStyle/>
            <a:p>
              <a:endParaRPr lang="en-US"/>
            </a:p>
          </p:txBody>
        </p:sp>
        <p:sp>
          <p:nvSpPr>
            <p:cNvPr id="76" name="Shape 234">
              <a:extLst>
                <a:ext uri="{FF2B5EF4-FFF2-40B4-BE49-F238E27FC236}">
                  <a16:creationId xmlns:a16="http://schemas.microsoft.com/office/drawing/2014/main" id="{EAAAD7A9-A6E9-4946-9AB5-057B20785E96}"/>
                </a:ext>
              </a:extLst>
            </p:cNvPr>
            <p:cNvSpPr/>
            <p:nvPr/>
          </p:nvSpPr>
          <p:spPr>
            <a:xfrm>
              <a:off x="0" y="0"/>
              <a:ext cx="1168603" cy="466166"/>
            </a:xfrm>
            <a:custGeom>
              <a:avLst/>
              <a:gdLst/>
              <a:ahLst/>
              <a:cxnLst/>
              <a:rect l="0" t="0" r="0" b="0"/>
              <a:pathLst>
                <a:path w="1168603" h="466166">
                  <a:moveTo>
                    <a:pt x="0" y="466166"/>
                  </a:moveTo>
                  <a:lnTo>
                    <a:pt x="1168603" y="466166"/>
                  </a:lnTo>
                  <a:lnTo>
                    <a:pt x="1168603" y="0"/>
                  </a:lnTo>
                  <a:lnTo>
                    <a:pt x="0" y="0"/>
                  </a:lnTo>
                  <a:close/>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77" name="Shape 121557">
              <a:extLst>
                <a:ext uri="{FF2B5EF4-FFF2-40B4-BE49-F238E27FC236}">
                  <a16:creationId xmlns:a16="http://schemas.microsoft.com/office/drawing/2014/main" id="{BF54B65B-AB76-443C-B6E4-89BD1ECDA082}"/>
                </a:ext>
              </a:extLst>
            </p:cNvPr>
            <p:cNvSpPr/>
            <p:nvPr/>
          </p:nvSpPr>
          <p:spPr>
            <a:xfrm>
              <a:off x="1168591" y="0"/>
              <a:ext cx="1168591" cy="466166"/>
            </a:xfrm>
            <a:custGeom>
              <a:avLst/>
              <a:gdLst/>
              <a:ahLst/>
              <a:cxnLst/>
              <a:rect l="0" t="0" r="0" b="0"/>
              <a:pathLst>
                <a:path w="1168591" h="466166">
                  <a:moveTo>
                    <a:pt x="0" y="0"/>
                  </a:moveTo>
                  <a:lnTo>
                    <a:pt x="1168591" y="0"/>
                  </a:lnTo>
                  <a:lnTo>
                    <a:pt x="1168591" y="466166"/>
                  </a:lnTo>
                  <a:lnTo>
                    <a:pt x="0" y="466166"/>
                  </a:lnTo>
                  <a:lnTo>
                    <a:pt x="0" y="0"/>
                  </a:lnTo>
                </a:path>
              </a:pathLst>
            </a:custGeom>
            <a:ln w="0" cap="flat">
              <a:miter lim="100000"/>
            </a:ln>
          </p:spPr>
          <p:style>
            <a:lnRef idx="0">
              <a:srgbClr val="000000">
                <a:alpha val="0"/>
              </a:srgbClr>
            </a:lnRef>
            <a:fillRef idx="1">
              <a:srgbClr val="EFD69F"/>
            </a:fillRef>
            <a:effectRef idx="0">
              <a:scrgbClr r="0" g="0" b="0"/>
            </a:effectRef>
            <a:fontRef idx="none"/>
          </p:style>
          <p:txBody>
            <a:bodyPr/>
            <a:lstStyle/>
            <a:p>
              <a:endParaRPr lang="en-US"/>
            </a:p>
          </p:txBody>
        </p:sp>
        <p:sp>
          <p:nvSpPr>
            <p:cNvPr id="78" name="Shape 236">
              <a:extLst>
                <a:ext uri="{FF2B5EF4-FFF2-40B4-BE49-F238E27FC236}">
                  <a16:creationId xmlns:a16="http://schemas.microsoft.com/office/drawing/2014/main" id="{2A38B4C5-A4D7-4EE5-8DC3-73056ACE94D4}"/>
                </a:ext>
              </a:extLst>
            </p:cNvPr>
            <p:cNvSpPr/>
            <p:nvPr/>
          </p:nvSpPr>
          <p:spPr>
            <a:xfrm>
              <a:off x="1168591" y="0"/>
              <a:ext cx="1168591" cy="466166"/>
            </a:xfrm>
            <a:custGeom>
              <a:avLst/>
              <a:gdLst/>
              <a:ahLst/>
              <a:cxnLst/>
              <a:rect l="0" t="0" r="0" b="0"/>
              <a:pathLst>
                <a:path w="1168591" h="466166">
                  <a:moveTo>
                    <a:pt x="0" y="466166"/>
                  </a:moveTo>
                  <a:lnTo>
                    <a:pt x="1168591" y="466166"/>
                  </a:lnTo>
                  <a:lnTo>
                    <a:pt x="1168591" y="0"/>
                  </a:lnTo>
                  <a:lnTo>
                    <a:pt x="0" y="0"/>
                  </a:lnTo>
                  <a:close/>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79" name="Shape 121558">
              <a:extLst>
                <a:ext uri="{FF2B5EF4-FFF2-40B4-BE49-F238E27FC236}">
                  <a16:creationId xmlns:a16="http://schemas.microsoft.com/office/drawing/2014/main" id="{9C15CFD9-E45B-4664-9F85-854762B00F24}"/>
                </a:ext>
              </a:extLst>
            </p:cNvPr>
            <p:cNvSpPr/>
            <p:nvPr/>
          </p:nvSpPr>
          <p:spPr>
            <a:xfrm>
              <a:off x="1127836" y="0"/>
              <a:ext cx="72466" cy="466166"/>
            </a:xfrm>
            <a:custGeom>
              <a:avLst/>
              <a:gdLst/>
              <a:ahLst/>
              <a:cxnLst/>
              <a:rect l="0" t="0" r="0" b="0"/>
              <a:pathLst>
                <a:path w="72466" h="466166">
                  <a:moveTo>
                    <a:pt x="0" y="0"/>
                  </a:moveTo>
                  <a:lnTo>
                    <a:pt x="72466" y="0"/>
                  </a:lnTo>
                  <a:lnTo>
                    <a:pt x="72466" y="466166"/>
                  </a:lnTo>
                  <a:lnTo>
                    <a:pt x="0" y="466166"/>
                  </a:lnTo>
                  <a:lnTo>
                    <a:pt x="0" y="0"/>
                  </a:lnTo>
                </a:path>
              </a:pathLst>
            </a:custGeom>
            <a:ln w="0" cap="flat">
              <a:miter lim="100000"/>
            </a:ln>
          </p:spPr>
          <p:style>
            <a:lnRef idx="0">
              <a:srgbClr val="000000">
                <a:alpha val="0"/>
              </a:srgbClr>
            </a:lnRef>
            <a:fillRef idx="1">
              <a:srgbClr val="742A42"/>
            </a:fillRef>
            <a:effectRef idx="0">
              <a:scrgbClr r="0" g="0" b="0"/>
            </a:effectRef>
            <a:fontRef idx="none"/>
          </p:style>
          <p:txBody>
            <a:bodyPr/>
            <a:lstStyle/>
            <a:p>
              <a:endParaRPr lang="en-US"/>
            </a:p>
          </p:txBody>
        </p:sp>
        <p:sp>
          <p:nvSpPr>
            <p:cNvPr id="80" name="Shape 248">
              <a:extLst>
                <a:ext uri="{FF2B5EF4-FFF2-40B4-BE49-F238E27FC236}">
                  <a16:creationId xmlns:a16="http://schemas.microsoft.com/office/drawing/2014/main" id="{AEE4BD12-3106-42C8-B2F3-140D15A790EF}"/>
                </a:ext>
              </a:extLst>
            </p:cNvPr>
            <p:cNvSpPr/>
            <p:nvPr/>
          </p:nvSpPr>
          <p:spPr>
            <a:xfrm>
              <a:off x="1127823" y="243281"/>
              <a:ext cx="292291" cy="0"/>
            </a:xfrm>
            <a:custGeom>
              <a:avLst/>
              <a:gdLst/>
              <a:ahLst/>
              <a:cxnLst/>
              <a:rect l="0" t="0" r="0" b="0"/>
              <a:pathLst>
                <a:path w="292291">
                  <a:moveTo>
                    <a:pt x="0" y="0"/>
                  </a:moveTo>
                  <a:lnTo>
                    <a:pt x="292291" y="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81" name="Shape 249">
              <a:extLst>
                <a:ext uri="{FF2B5EF4-FFF2-40B4-BE49-F238E27FC236}">
                  <a16:creationId xmlns:a16="http://schemas.microsoft.com/office/drawing/2014/main" id="{527AAFAD-0A68-4A42-B6C7-87ED55F72DF4}"/>
                </a:ext>
              </a:extLst>
            </p:cNvPr>
            <p:cNvSpPr/>
            <p:nvPr/>
          </p:nvSpPr>
          <p:spPr>
            <a:xfrm>
              <a:off x="1404391" y="213525"/>
              <a:ext cx="53518" cy="59525"/>
            </a:xfrm>
            <a:custGeom>
              <a:avLst/>
              <a:gdLst/>
              <a:ahLst/>
              <a:cxnLst/>
              <a:rect l="0" t="0" r="0" b="0"/>
              <a:pathLst>
                <a:path w="53518" h="59525">
                  <a:moveTo>
                    <a:pt x="0" y="0"/>
                  </a:moveTo>
                  <a:cubicBezTo>
                    <a:pt x="13678" y="11912"/>
                    <a:pt x="35738" y="23165"/>
                    <a:pt x="53518" y="29756"/>
                  </a:cubicBezTo>
                  <a:cubicBezTo>
                    <a:pt x="35738" y="36361"/>
                    <a:pt x="13678" y="47613"/>
                    <a:pt x="0" y="59525"/>
                  </a:cubicBezTo>
                  <a:lnTo>
                    <a:pt x="10782" y="29756"/>
                  </a:lnTo>
                  <a:lnTo>
                    <a:pt x="0" y="0"/>
                  </a:lnTo>
                  <a:close/>
                </a:path>
              </a:pathLst>
            </a:custGeom>
            <a:ln w="0" cap="flat">
              <a:miter lim="100000"/>
            </a:ln>
          </p:spPr>
          <p:style>
            <a:lnRef idx="0">
              <a:srgbClr val="000000">
                <a:alpha val="0"/>
              </a:srgbClr>
            </a:lnRef>
            <a:fillRef idx="1">
              <a:srgbClr val="181717"/>
            </a:fillRef>
            <a:effectRef idx="0">
              <a:scrgbClr r="0" g="0" b="0"/>
            </a:effectRef>
            <a:fontRef idx="none"/>
          </p:style>
          <p:txBody>
            <a:bodyPr/>
            <a:lstStyle/>
            <a:p>
              <a:endParaRPr lang="en-US"/>
            </a:p>
          </p:txBody>
        </p:sp>
        <p:sp>
          <p:nvSpPr>
            <p:cNvPr id="82" name="Rectangle 81">
              <a:extLst>
                <a:ext uri="{FF2B5EF4-FFF2-40B4-BE49-F238E27FC236}">
                  <a16:creationId xmlns:a16="http://schemas.microsoft.com/office/drawing/2014/main" id="{9147EEE1-23BF-4BC6-B509-8B165E9FE9BC}"/>
                </a:ext>
              </a:extLst>
            </p:cNvPr>
            <p:cNvSpPr/>
            <p:nvPr/>
          </p:nvSpPr>
          <p:spPr>
            <a:xfrm>
              <a:off x="671904" y="14605"/>
              <a:ext cx="545786"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Movable</a:t>
              </a:r>
              <a:endParaRPr lang="en-US" sz="1100">
                <a:solidFill>
                  <a:srgbClr val="000000"/>
                </a:solidFill>
                <a:effectLst/>
                <a:latin typeface="Calibri" panose="020F0502020204030204" pitchFamily="34" charset="0"/>
                <a:ea typeface="Calibri" panose="020F0502020204030204" pitchFamily="34" charset="0"/>
              </a:endParaRPr>
            </a:p>
          </p:txBody>
        </p:sp>
        <p:sp>
          <p:nvSpPr>
            <p:cNvPr id="83" name="Rectangle 82">
              <a:extLst>
                <a:ext uri="{FF2B5EF4-FFF2-40B4-BE49-F238E27FC236}">
                  <a16:creationId xmlns:a16="http://schemas.microsoft.com/office/drawing/2014/main" id="{3410795B-2807-4D89-ABA4-1FB49B9CBC3D}"/>
                </a:ext>
              </a:extLst>
            </p:cNvPr>
            <p:cNvSpPr/>
            <p:nvPr/>
          </p:nvSpPr>
          <p:spPr>
            <a:xfrm>
              <a:off x="671904" y="139818"/>
              <a:ext cx="256441" cy="125489"/>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wall</a:t>
              </a:r>
              <a:endParaRPr lang="en-US" sz="1100">
                <a:solidFill>
                  <a:srgbClr val="000000"/>
                </a:solidFill>
                <a:effectLst/>
                <a:latin typeface="Calibri" panose="020F0502020204030204" pitchFamily="34" charset="0"/>
                <a:ea typeface="Calibri" panose="020F0502020204030204" pitchFamily="34" charset="0"/>
              </a:endParaRPr>
            </a:p>
          </p:txBody>
        </p:sp>
        <p:sp>
          <p:nvSpPr>
            <p:cNvPr id="84" name="Shape 254">
              <a:extLst>
                <a:ext uri="{FF2B5EF4-FFF2-40B4-BE49-F238E27FC236}">
                  <a16:creationId xmlns:a16="http://schemas.microsoft.com/office/drawing/2014/main" id="{0797BCD2-C30D-4236-96B8-C59B74757C87}"/>
                </a:ext>
              </a:extLst>
            </p:cNvPr>
            <p:cNvSpPr/>
            <p:nvPr/>
          </p:nvSpPr>
          <p:spPr>
            <a:xfrm>
              <a:off x="884834" y="168427"/>
              <a:ext cx="211125" cy="113170"/>
            </a:xfrm>
            <a:custGeom>
              <a:avLst/>
              <a:gdLst/>
              <a:ahLst/>
              <a:cxnLst/>
              <a:rect l="0" t="0" r="0" b="0"/>
              <a:pathLst>
                <a:path w="211125" h="113170">
                  <a:moveTo>
                    <a:pt x="0" y="0"/>
                  </a:moveTo>
                  <a:lnTo>
                    <a:pt x="211125" y="113170"/>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85" name="Rectangle 84">
              <a:extLst>
                <a:ext uri="{FF2B5EF4-FFF2-40B4-BE49-F238E27FC236}">
                  <a16:creationId xmlns:a16="http://schemas.microsoft.com/office/drawing/2014/main" id="{FEFAC635-E347-45AE-A039-BC5DA9A526AA}"/>
                </a:ext>
              </a:extLst>
            </p:cNvPr>
            <p:cNvSpPr/>
            <p:nvPr/>
          </p:nvSpPr>
          <p:spPr>
            <a:xfrm>
              <a:off x="242033" y="130339"/>
              <a:ext cx="296006"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High</a:t>
              </a:r>
              <a:endParaRPr lang="en-US" sz="1100">
                <a:solidFill>
                  <a:srgbClr val="000000"/>
                </a:solidFill>
                <a:effectLst/>
                <a:latin typeface="Calibri" panose="020F0502020204030204" pitchFamily="34" charset="0"/>
                <a:ea typeface="Calibri" panose="020F0502020204030204" pitchFamily="34" charset="0"/>
              </a:endParaRPr>
            </a:p>
          </p:txBody>
        </p:sp>
        <p:sp>
          <p:nvSpPr>
            <p:cNvPr id="86" name="Rectangle 85">
              <a:extLst>
                <a:ext uri="{FF2B5EF4-FFF2-40B4-BE49-F238E27FC236}">
                  <a16:creationId xmlns:a16="http://schemas.microsoft.com/office/drawing/2014/main" id="{34AE02E2-DF42-4085-94E2-96889E7FE7B6}"/>
                </a:ext>
              </a:extLst>
            </p:cNvPr>
            <p:cNvSpPr/>
            <p:nvPr/>
          </p:nvSpPr>
          <p:spPr>
            <a:xfrm>
              <a:off x="242033" y="255532"/>
              <a:ext cx="547784"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pressure</a:t>
              </a:r>
              <a:endParaRPr lang="en-US" sz="1100">
                <a:solidFill>
                  <a:srgbClr val="000000"/>
                </a:solidFill>
                <a:effectLst/>
                <a:latin typeface="Calibri" panose="020F0502020204030204" pitchFamily="34" charset="0"/>
                <a:ea typeface="Calibri" panose="020F0502020204030204" pitchFamily="34" charset="0"/>
              </a:endParaRPr>
            </a:p>
          </p:txBody>
        </p:sp>
        <p:sp>
          <p:nvSpPr>
            <p:cNvPr id="87" name="Rectangle 86">
              <a:extLst>
                <a:ext uri="{FF2B5EF4-FFF2-40B4-BE49-F238E27FC236}">
                  <a16:creationId xmlns:a16="http://schemas.microsoft.com/office/drawing/2014/main" id="{4450FCC2-DEE6-430F-9DDD-9277D8CBCEFB}"/>
                </a:ext>
              </a:extLst>
            </p:cNvPr>
            <p:cNvSpPr/>
            <p:nvPr/>
          </p:nvSpPr>
          <p:spPr>
            <a:xfrm>
              <a:off x="1487352" y="130339"/>
              <a:ext cx="265100"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Low</a:t>
              </a:r>
              <a:endParaRPr lang="en-US" sz="1100">
                <a:solidFill>
                  <a:srgbClr val="000000"/>
                </a:solidFill>
                <a:effectLst/>
                <a:latin typeface="Calibri" panose="020F0502020204030204" pitchFamily="34" charset="0"/>
                <a:ea typeface="Calibri" panose="020F0502020204030204" pitchFamily="34" charset="0"/>
              </a:endParaRPr>
            </a:p>
          </p:txBody>
        </p:sp>
        <p:sp>
          <p:nvSpPr>
            <p:cNvPr id="88" name="Rectangle 87">
              <a:extLst>
                <a:ext uri="{FF2B5EF4-FFF2-40B4-BE49-F238E27FC236}">
                  <a16:creationId xmlns:a16="http://schemas.microsoft.com/office/drawing/2014/main" id="{0F0D95D8-4B99-42B8-BE7E-554961413537}"/>
                </a:ext>
              </a:extLst>
            </p:cNvPr>
            <p:cNvSpPr/>
            <p:nvPr/>
          </p:nvSpPr>
          <p:spPr>
            <a:xfrm>
              <a:off x="1487352" y="255532"/>
              <a:ext cx="547784"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pressure</a:t>
              </a:r>
              <a:endParaRPr lang="en-US" sz="1100">
                <a:solidFill>
                  <a:srgbClr val="000000"/>
                </a:solidFill>
                <a:effectLst/>
                <a:latin typeface="Calibri" panose="020F0502020204030204" pitchFamily="34" charset="0"/>
                <a:ea typeface="Calibri" panose="020F0502020204030204" pitchFamily="34" charset="0"/>
              </a:endParaRPr>
            </a:p>
          </p:txBody>
        </p:sp>
        <p:sp>
          <p:nvSpPr>
            <p:cNvPr id="89" name="Rectangle 88">
              <a:extLst>
                <a:ext uri="{FF2B5EF4-FFF2-40B4-BE49-F238E27FC236}">
                  <a16:creationId xmlns:a16="http://schemas.microsoft.com/office/drawing/2014/main" id="{B41BDCD1-78F8-463B-9C68-E0F96CF73F58}"/>
                </a:ext>
              </a:extLst>
            </p:cNvPr>
            <p:cNvSpPr/>
            <p:nvPr/>
          </p:nvSpPr>
          <p:spPr>
            <a:xfrm>
              <a:off x="19772" y="14643"/>
              <a:ext cx="44361" cy="125489"/>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90" name="Rectangle 89">
              <a:extLst>
                <a:ext uri="{FF2B5EF4-FFF2-40B4-BE49-F238E27FC236}">
                  <a16:creationId xmlns:a16="http://schemas.microsoft.com/office/drawing/2014/main" id="{38F0250B-C86E-41F1-B658-569C12A2EC9F}"/>
                </a:ext>
              </a:extLst>
            </p:cNvPr>
            <p:cNvSpPr/>
            <p:nvPr/>
          </p:nvSpPr>
          <p:spPr>
            <a:xfrm>
              <a:off x="53127" y="14643"/>
              <a:ext cx="74068" cy="125489"/>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a:t>
              </a:r>
              <a:endParaRPr lang="en-US" sz="1100">
                <a:solidFill>
                  <a:srgbClr val="000000"/>
                </a:solidFill>
                <a:effectLst/>
                <a:latin typeface="Calibri" panose="020F0502020204030204" pitchFamily="34" charset="0"/>
                <a:ea typeface="Calibri" panose="020F0502020204030204" pitchFamily="34" charset="0"/>
              </a:endParaRPr>
            </a:p>
          </p:txBody>
        </p:sp>
        <p:sp>
          <p:nvSpPr>
            <p:cNvPr id="91" name="Rectangle 90">
              <a:extLst>
                <a:ext uri="{FF2B5EF4-FFF2-40B4-BE49-F238E27FC236}">
                  <a16:creationId xmlns:a16="http://schemas.microsoft.com/office/drawing/2014/main" id="{2A72452F-682F-4B7D-9DC9-E945F5D2D89D}"/>
                </a:ext>
              </a:extLst>
            </p:cNvPr>
            <p:cNvSpPr/>
            <p:nvPr/>
          </p:nvSpPr>
          <p:spPr>
            <a:xfrm>
              <a:off x="108817" y="14643"/>
              <a:ext cx="44361" cy="125489"/>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grpSp>
      <p:sp>
        <p:nvSpPr>
          <p:cNvPr id="92" name="Shape 121587">
            <a:extLst>
              <a:ext uri="{FF2B5EF4-FFF2-40B4-BE49-F238E27FC236}">
                <a16:creationId xmlns:a16="http://schemas.microsoft.com/office/drawing/2014/main" id="{42EA329C-386B-439F-AFAF-1BF1376D8838}"/>
              </a:ext>
            </a:extLst>
          </p:cNvPr>
          <p:cNvSpPr/>
          <p:nvPr/>
        </p:nvSpPr>
        <p:spPr>
          <a:xfrm>
            <a:off x="7922571" y="4145677"/>
            <a:ext cx="1168412" cy="466725"/>
          </a:xfrm>
          <a:custGeom>
            <a:avLst/>
            <a:gdLst/>
            <a:ahLst/>
            <a:cxnLst/>
            <a:rect l="0" t="0" r="0" b="0"/>
            <a:pathLst>
              <a:path w="1168603" h="466166">
                <a:moveTo>
                  <a:pt x="0" y="0"/>
                </a:moveTo>
                <a:lnTo>
                  <a:pt x="1168603" y="0"/>
                </a:lnTo>
                <a:lnTo>
                  <a:pt x="1168603" y="466166"/>
                </a:lnTo>
                <a:lnTo>
                  <a:pt x="0" y="466166"/>
                </a:lnTo>
                <a:lnTo>
                  <a:pt x="0" y="0"/>
                </a:lnTo>
              </a:path>
            </a:pathLst>
          </a:custGeom>
          <a:ln w="0" cap="flat">
            <a:miter lim="100000"/>
          </a:ln>
        </p:spPr>
        <p:style>
          <a:lnRef idx="0">
            <a:srgbClr val="000000">
              <a:alpha val="0"/>
            </a:srgbClr>
          </a:lnRef>
          <a:fillRef idx="1">
            <a:srgbClr val="EFD69F"/>
          </a:fillRef>
          <a:effectRef idx="0">
            <a:scrgbClr r="0" g="0" b="0"/>
          </a:effectRef>
          <a:fontRef idx="none"/>
        </p:style>
        <p:txBody>
          <a:bodyPr/>
          <a:lstStyle/>
          <a:p>
            <a:endParaRPr lang="en-US" sz="800" dirty="0"/>
          </a:p>
          <a:p>
            <a:r>
              <a:rPr lang="en-US" sz="800" dirty="0"/>
              <a:t>     Equal pressures</a:t>
            </a:r>
          </a:p>
        </p:txBody>
      </p:sp>
      <p:sp>
        <p:nvSpPr>
          <p:cNvPr id="93" name="Shape 121587">
            <a:extLst>
              <a:ext uri="{FF2B5EF4-FFF2-40B4-BE49-F238E27FC236}">
                <a16:creationId xmlns:a16="http://schemas.microsoft.com/office/drawing/2014/main" id="{E89C8991-DE07-424E-AE74-F76FF382808C}"/>
              </a:ext>
            </a:extLst>
          </p:cNvPr>
          <p:cNvSpPr/>
          <p:nvPr/>
        </p:nvSpPr>
        <p:spPr>
          <a:xfrm>
            <a:off x="9125540" y="4145677"/>
            <a:ext cx="1168412" cy="466725"/>
          </a:xfrm>
          <a:custGeom>
            <a:avLst/>
            <a:gdLst/>
            <a:ahLst/>
            <a:cxnLst/>
            <a:rect l="0" t="0" r="0" b="0"/>
            <a:pathLst>
              <a:path w="1168603" h="466166">
                <a:moveTo>
                  <a:pt x="0" y="0"/>
                </a:moveTo>
                <a:lnTo>
                  <a:pt x="1168603" y="0"/>
                </a:lnTo>
                <a:lnTo>
                  <a:pt x="1168603" y="466166"/>
                </a:lnTo>
                <a:lnTo>
                  <a:pt x="0" y="466166"/>
                </a:lnTo>
                <a:lnTo>
                  <a:pt x="0" y="0"/>
                </a:lnTo>
              </a:path>
            </a:pathLst>
          </a:custGeom>
          <a:ln w="0" cap="flat">
            <a:miter lim="100000"/>
          </a:ln>
        </p:spPr>
        <p:style>
          <a:lnRef idx="0">
            <a:srgbClr val="000000">
              <a:alpha val="0"/>
            </a:srgbClr>
          </a:lnRef>
          <a:fillRef idx="1">
            <a:srgbClr val="EFD69F"/>
          </a:fillRef>
          <a:effectRef idx="0">
            <a:scrgbClr r="0" g="0" b="0"/>
          </a:effectRef>
          <a:fontRef idx="none"/>
        </p:style>
        <p:txBody>
          <a:bodyPr/>
          <a:lstStyle/>
          <a:p>
            <a:endParaRPr lang="en-US" sz="800" dirty="0"/>
          </a:p>
          <a:p>
            <a:r>
              <a:rPr lang="en-US" sz="800" dirty="0"/>
              <a:t>     Equal pressures</a:t>
            </a:r>
          </a:p>
        </p:txBody>
      </p:sp>
      <p:sp>
        <p:nvSpPr>
          <p:cNvPr id="94" name="Shape 121588">
            <a:extLst>
              <a:ext uri="{FF2B5EF4-FFF2-40B4-BE49-F238E27FC236}">
                <a16:creationId xmlns:a16="http://schemas.microsoft.com/office/drawing/2014/main" id="{8C31444D-B869-4F28-B577-D489A1C1E4A5}"/>
              </a:ext>
            </a:extLst>
          </p:cNvPr>
          <p:cNvSpPr/>
          <p:nvPr/>
        </p:nvSpPr>
        <p:spPr>
          <a:xfrm>
            <a:off x="9062658" y="4145662"/>
            <a:ext cx="72454" cy="466725"/>
          </a:xfrm>
          <a:custGeom>
            <a:avLst/>
            <a:gdLst/>
            <a:ahLst/>
            <a:cxnLst/>
            <a:rect l="0" t="0" r="0" b="0"/>
            <a:pathLst>
              <a:path w="72466" h="466166">
                <a:moveTo>
                  <a:pt x="0" y="0"/>
                </a:moveTo>
                <a:lnTo>
                  <a:pt x="72466" y="0"/>
                </a:lnTo>
                <a:lnTo>
                  <a:pt x="72466" y="466166"/>
                </a:lnTo>
                <a:lnTo>
                  <a:pt x="0" y="466166"/>
                </a:lnTo>
                <a:lnTo>
                  <a:pt x="0" y="0"/>
                </a:lnTo>
              </a:path>
            </a:pathLst>
          </a:custGeom>
          <a:ln w="0" cap="flat">
            <a:miter lim="100000"/>
          </a:ln>
        </p:spPr>
        <p:style>
          <a:lnRef idx="0">
            <a:srgbClr val="000000">
              <a:alpha val="0"/>
            </a:srgbClr>
          </a:lnRef>
          <a:fillRef idx="1">
            <a:srgbClr val="742A42"/>
          </a:fillRef>
          <a:effectRef idx="0">
            <a:scrgbClr r="0" g="0" b="0"/>
          </a:effectRef>
          <a:fontRef idx="none"/>
        </p:style>
        <p:txBody>
          <a:bodyPr/>
          <a:lstStyle/>
          <a:p>
            <a:endParaRPr lang="en-US"/>
          </a:p>
        </p:txBody>
      </p:sp>
      <p:sp>
        <p:nvSpPr>
          <p:cNvPr id="132" name="Rectangle 131">
            <a:extLst>
              <a:ext uri="{FF2B5EF4-FFF2-40B4-BE49-F238E27FC236}">
                <a16:creationId xmlns:a16="http://schemas.microsoft.com/office/drawing/2014/main" id="{0FC56215-9268-4D41-8D18-420B65E40C42}"/>
              </a:ext>
            </a:extLst>
          </p:cNvPr>
          <p:cNvSpPr/>
          <p:nvPr/>
        </p:nvSpPr>
        <p:spPr>
          <a:xfrm>
            <a:off x="7689838" y="5265264"/>
            <a:ext cx="3404558" cy="1569660"/>
          </a:xfrm>
          <a:prstGeom prst="rect">
            <a:avLst/>
          </a:prstGeom>
        </p:spPr>
        <p:txBody>
          <a:bodyPr wrap="square">
            <a:spAutoFit/>
          </a:bodyPr>
          <a:lstStyle/>
          <a:p>
            <a:pPr algn="just"/>
            <a:r>
              <a:rPr lang="en-US" sz="1200" b="1" dirty="0">
                <a:latin typeface="MyriadPro-Regular"/>
              </a:rPr>
              <a:t>When a region of high pressure is separated from a region of low pressure by a movable wall, the wall will be pushed into one region or the other, as in (a) and (c). However, if the two pressures are identical, the wall will not move (b). The latter condition is one of mechanical equilibrium between the two</a:t>
            </a:r>
          </a:p>
          <a:p>
            <a:pPr algn="just"/>
            <a:r>
              <a:rPr lang="en-US" sz="1200" b="1" dirty="0">
                <a:latin typeface="MyriadPro-Regular"/>
              </a:rPr>
              <a:t>regions.</a:t>
            </a:r>
            <a:endParaRPr lang="en-US" sz="1200" b="1" dirty="0"/>
          </a:p>
        </p:txBody>
      </p:sp>
    </p:spTree>
    <p:extLst>
      <p:ext uri="{BB962C8B-B14F-4D97-AF65-F5344CB8AC3E}">
        <p14:creationId xmlns:p14="http://schemas.microsoft.com/office/powerpoint/2010/main" val="212329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utoUpdateAnimBg="0"/>
      <p:bldP spid="11" grpId="0"/>
      <p:bldP spid="17" grpId="0"/>
      <p:bldP spid="18" grpId="0"/>
      <p:bldP spid="92" grpId="0" animBg="1"/>
      <p:bldP spid="93" grpId="0" animBg="1"/>
      <p:bldP spid="94" grpId="0" animBg="1"/>
      <p:bldP spid="1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7EBF1AAC-CCF2-4772-913F-E49578406805}"/>
              </a:ext>
            </a:extLst>
          </p:cNvPr>
          <p:cNvSpPr/>
          <p:nvPr/>
        </p:nvSpPr>
        <p:spPr>
          <a:xfrm>
            <a:off x="4176214" y="199209"/>
            <a:ext cx="2364750" cy="584775"/>
          </a:xfrm>
          <a:prstGeom prst="rect">
            <a:avLst/>
          </a:prstGeom>
        </p:spPr>
        <p:txBody>
          <a:bodyPr wrap="none">
            <a:spAutoFit/>
          </a:bodyPr>
          <a:lstStyle/>
          <a:p>
            <a:r>
              <a:rPr lang="en-US" sz="3200" b="1" dirty="0">
                <a:latin typeface="MyriadPro-Semibold"/>
              </a:rPr>
              <a:t>Temperature</a:t>
            </a:r>
            <a:endParaRPr lang="en-US" sz="3200" dirty="0"/>
          </a:p>
        </p:txBody>
      </p:sp>
      <p:grpSp>
        <p:nvGrpSpPr>
          <p:cNvPr id="65" name="Group 45">
            <a:extLst>
              <a:ext uri="{FF2B5EF4-FFF2-40B4-BE49-F238E27FC236}">
                <a16:creationId xmlns:a16="http://schemas.microsoft.com/office/drawing/2014/main" id="{706493EA-3F01-4C3B-A499-825EFD5B78DE}"/>
              </a:ext>
            </a:extLst>
          </p:cNvPr>
          <p:cNvGrpSpPr>
            <a:grpSpLocks/>
          </p:cNvGrpSpPr>
          <p:nvPr/>
        </p:nvGrpSpPr>
        <p:grpSpPr bwMode="auto">
          <a:xfrm>
            <a:off x="1012226" y="833048"/>
            <a:ext cx="2209800" cy="4335463"/>
            <a:chOff x="1248" y="1008"/>
            <a:chExt cx="1392" cy="2731"/>
          </a:xfrm>
        </p:grpSpPr>
        <p:pic>
          <p:nvPicPr>
            <p:cNvPr id="66" name="Picture 29">
              <a:extLst>
                <a:ext uri="{FF2B5EF4-FFF2-40B4-BE49-F238E27FC236}">
                  <a16:creationId xmlns:a16="http://schemas.microsoft.com/office/drawing/2014/main" id="{97B736A5-3A92-4157-A1C5-2532DBB2DA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 y="1008"/>
              <a:ext cx="1286" cy="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34">
              <a:extLst>
                <a:ext uri="{FF2B5EF4-FFF2-40B4-BE49-F238E27FC236}">
                  <a16:creationId xmlns:a16="http://schemas.microsoft.com/office/drawing/2014/main" id="{98657CAF-089C-4E5C-837B-5A6734C35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 y="3408"/>
              <a:ext cx="441"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 name="Text Box 3">
            <a:extLst>
              <a:ext uri="{FF2B5EF4-FFF2-40B4-BE49-F238E27FC236}">
                <a16:creationId xmlns:a16="http://schemas.microsoft.com/office/drawing/2014/main" id="{B9FACBEA-F8C1-4757-BA30-80182DEF81E8}"/>
              </a:ext>
            </a:extLst>
          </p:cNvPr>
          <p:cNvSpPr txBox="1">
            <a:spLocks noChangeArrowheads="1"/>
          </p:cNvSpPr>
          <p:nvPr/>
        </p:nvSpPr>
        <p:spPr bwMode="auto">
          <a:xfrm>
            <a:off x="6535229" y="1256581"/>
            <a:ext cx="34660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800" i="1" dirty="0"/>
              <a:t>T</a:t>
            </a:r>
            <a:r>
              <a:rPr lang="en-US" altLang="en-US" sz="2800" dirty="0"/>
              <a:t>/K = </a:t>
            </a:r>
            <a:r>
              <a:rPr lang="de-DE" sz="2800" i="1" dirty="0">
                <a:latin typeface="SymbolStd"/>
              </a:rPr>
              <a:t>θ</a:t>
            </a:r>
            <a:r>
              <a:rPr lang="de-DE" sz="2800" dirty="0">
                <a:latin typeface="SymbolStd"/>
              </a:rPr>
              <a:t> /</a:t>
            </a:r>
            <a:r>
              <a:rPr lang="en-US" altLang="en-US" sz="2800" baseline="30000" dirty="0" err="1"/>
              <a:t>o</a:t>
            </a:r>
            <a:r>
              <a:rPr lang="en-US" altLang="en-US" sz="2800" dirty="0" err="1"/>
              <a:t>C</a:t>
            </a:r>
            <a:r>
              <a:rPr lang="en-US" altLang="en-US" sz="2800" dirty="0"/>
              <a:t> + 273.15</a:t>
            </a:r>
          </a:p>
        </p:txBody>
      </p:sp>
      <p:sp>
        <p:nvSpPr>
          <p:cNvPr id="75" name="Text Box 11">
            <a:extLst>
              <a:ext uri="{FF2B5EF4-FFF2-40B4-BE49-F238E27FC236}">
                <a16:creationId xmlns:a16="http://schemas.microsoft.com/office/drawing/2014/main" id="{DDB82C5E-D5CE-4E1F-9D1B-F571515B77F3}"/>
              </a:ext>
            </a:extLst>
          </p:cNvPr>
          <p:cNvSpPr txBox="1">
            <a:spLocks noChangeArrowheads="1"/>
          </p:cNvSpPr>
          <p:nvPr/>
        </p:nvSpPr>
        <p:spPr bwMode="auto">
          <a:xfrm>
            <a:off x="6773354" y="1805856"/>
            <a:ext cx="2254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t>273 K = 0 </a:t>
            </a:r>
            <a:r>
              <a:rPr lang="en-US" altLang="en-US" sz="2400" baseline="30000" dirty="0"/>
              <a:t>0</a:t>
            </a:r>
            <a:r>
              <a:rPr lang="en-US" altLang="en-US" sz="2400" dirty="0"/>
              <a:t>C    </a:t>
            </a:r>
          </a:p>
          <a:p>
            <a:pPr algn="ctr" eaLnBrk="1" hangingPunct="1">
              <a:spcBef>
                <a:spcPct val="0"/>
              </a:spcBef>
              <a:buFontTx/>
              <a:buNone/>
            </a:pPr>
            <a:r>
              <a:rPr lang="en-US" altLang="en-US" sz="2400" dirty="0"/>
              <a:t>373 K = 100 </a:t>
            </a:r>
            <a:r>
              <a:rPr lang="en-US" altLang="en-US" sz="2400" baseline="30000" dirty="0"/>
              <a:t>0</a:t>
            </a:r>
            <a:r>
              <a:rPr lang="en-US" altLang="en-US" sz="2400" dirty="0"/>
              <a:t>C</a:t>
            </a:r>
          </a:p>
        </p:txBody>
      </p:sp>
      <p:pic>
        <p:nvPicPr>
          <p:cNvPr id="77" name="Picture 15">
            <a:extLst>
              <a:ext uri="{FF2B5EF4-FFF2-40B4-BE49-F238E27FC236}">
                <a16:creationId xmlns:a16="http://schemas.microsoft.com/office/drawing/2014/main" id="{8775F1D2-359B-40EA-8D6E-4964E76F22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026" y="801236"/>
            <a:ext cx="8604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78">
            <a:extLst>
              <a:ext uri="{FF2B5EF4-FFF2-40B4-BE49-F238E27FC236}">
                <a16:creationId xmlns:a16="http://schemas.microsoft.com/office/drawing/2014/main" id="{49517B16-5943-4D34-BDDB-6D44798FB524}"/>
              </a:ext>
            </a:extLst>
          </p:cNvPr>
          <p:cNvSpPr/>
          <p:nvPr/>
        </p:nvSpPr>
        <p:spPr>
          <a:xfrm>
            <a:off x="4193673" y="2929836"/>
            <a:ext cx="7831756" cy="1015663"/>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The Kelvin Scale is known as </a:t>
            </a:r>
            <a:r>
              <a:rPr lang="en-US" sz="2000" b="1" dirty="0">
                <a:latin typeface="Arial" panose="020B0604020202020204" pitchFamily="34" charset="0"/>
                <a:cs typeface="Arial" panose="020B0604020202020204" pitchFamily="34" charset="0"/>
              </a:rPr>
              <a:t>the perfect-gas temperature scale </a:t>
            </a:r>
          </a:p>
          <a:p>
            <a:r>
              <a:rPr lang="en-US" sz="2000" dirty="0">
                <a:latin typeface="Arial" panose="020B0604020202020204" pitchFamily="34" charset="0"/>
                <a:cs typeface="Arial" panose="020B0604020202020204" pitchFamily="34" charset="0"/>
              </a:rPr>
              <a:t>                                    Or more commonly</a:t>
            </a:r>
            <a:r>
              <a:rPr lang="en-US" sz="2000" b="1" dirty="0">
                <a:latin typeface="Arial" panose="020B0604020202020204" pitchFamily="34" charset="0"/>
                <a:cs typeface="Arial" panose="020B0604020202020204" pitchFamily="34" charset="0"/>
              </a:rPr>
              <a:t> </a:t>
            </a:r>
          </a:p>
          <a:p>
            <a:r>
              <a:rPr lang="en-US" sz="2000" b="1" dirty="0">
                <a:latin typeface="Arial" panose="020B0604020202020204" pitchFamily="34" charset="0"/>
                <a:cs typeface="Arial" panose="020B0604020202020204" pitchFamily="34" charset="0"/>
              </a:rPr>
              <a:t>                     The thermodynamic temperature scale</a:t>
            </a:r>
            <a:endParaRPr lang="en-US" sz="2000" dirty="0">
              <a:latin typeface="Arial" panose="020B0604020202020204" pitchFamily="34" charset="0"/>
              <a:cs typeface="Arial" panose="020B0604020202020204" pitchFamily="34" charset="0"/>
            </a:endParaRPr>
          </a:p>
        </p:txBody>
      </p:sp>
      <p:sp>
        <p:nvSpPr>
          <p:cNvPr id="80" name="Text Box 11">
            <a:extLst>
              <a:ext uri="{FF2B5EF4-FFF2-40B4-BE49-F238E27FC236}">
                <a16:creationId xmlns:a16="http://schemas.microsoft.com/office/drawing/2014/main" id="{8F8B53DB-070B-4801-A0A5-2BC0EDDDC02A}"/>
              </a:ext>
            </a:extLst>
          </p:cNvPr>
          <p:cNvSpPr txBox="1">
            <a:spLocks noChangeArrowheads="1"/>
          </p:cNvSpPr>
          <p:nvPr/>
        </p:nvSpPr>
        <p:spPr bwMode="auto">
          <a:xfrm>
            <a:off x="5408360" y="4864701"/>
            <a:ext cx="47772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t>Note that </a:t>
            </a:r>
            <a:r>
              <a:rPr lang="en-US" altLang="en-US" sz="2000" i="1" dirty="0"/>
              <a:t>T</a:t>
            </a:r>
            <a:r>
              <a:rPr lang="en-US" altLang="en-US" sz="2000" dirty="0"/>
              <a:t> is reported in K and not in </a:t>
            </a:r>
            <a:r>
              <a:rPr lang="en-US" altLang="en-US" sz="2000" baseline="30000" dirty="0" err="1"/>
              <a:t>o</a:t>
            </a:r>
            <a:r>
              <a:rPr lang="en-US" altLang="en-US" sz="2000" dirty="0" err="1"/>
              <a:t>K</a:t>
            </a:r>
            <a:endParaRPr lang="en-US" altLang="en-US" sz="2000" dirty="0"/>
          </a:p>
        </p:txBody>
      </p:sp>
    </p:spTree>
    <p:extLst>
      <p:ext uri="{BB962C8B-B14F-4D97-AF65-F5344CB8AC3E}">
        <p14:creationId xmlns:p14="http://schemas.microsoft.com/office/powerpoint/2010/main" val="50016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7"/>
                                        </p:tgtEl>
                                        <p:attrNameLst>
                                          <p:attrName>style.visibility</p:attrName>
                                        </p:attrNameLst>
                                      </p:cBhvr>
                                      <p:to>
                                        <p:strVal val="visible"/>
                                      </p:to>
                                    </p:set>
                                    <p:anim calcmode="lin" valueType="num">
                                      <p:cBhvr additive="base">
                                        <p:cTn id="13" dur="500" fill="hold"/>
                                        <p:tgtEl>
                                          <p:spTgt spid="77"/>
                                        </p:tgtEl>
                                        <p:attrNameLst>
                                          <p:attrName>ppt_x</p:attrName>
                                        </p:attrNameLst>
                                      </p:cBhvr>
                                      <p:tavLst>
                                        <p:tav tm="0">
                                          <p:val>
                                            <p:strVal val="0-#ppt_w/2"/>
                                          </p:val>
                                        </p:tav>
                                        <p:tav tm="100000">
                                          <p:val>
                                            <p:strVal val="#ppt_x"/>
                                          </p:val>
                                        </p:tav>
                                      </p:tavLst>
                                    </p:anim>
                                    <p:anim calcmode="lin" valueType="num">
                                      <p:cBhvr additive="base">
                                        <p:cTn id="14"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fill="hold"/>
                                        <p:tgtEl>
                                          <p:spTgt spid="68"/>
                                        </p:tgtEl>
                                        <p:attrNameLst>
                                          <p:attrName>ppt_x</p:attrName>
                                        </p:attrNameLst>
                                      </p:cBhvr>
                                      <p:tavLst>
                                        <p:tav tm="0">
                                          <p:val>
                                            <p:strVal val="1+#ppt_w/2"/>
                                          </p:val>
                                        </p:tav>
                                        <p:tav tm="100000">
                                          <p:val>
                                            <p:strVal val="#ppt_x"/>
                                          </p:val>
                                        </p:tav>
                                      </p:tavLst>
                                    </p:anim>
                                    <p:anim calcmode="lin" valueType="num">
                                      <p:cBhvr additive="base">
                                        <p:cTn id="20"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additive="base">
                                        <p:cTn id="25" dur="500" fill="hold"/>
                                        <p:tgtEl>
                                          <p:spTgt spid="75"/>
                                        </p:tgtEl>
                                        <p:attrNameLst>
                                          <p:attrName>ppt_x</p:attrName>
                                        </p:attrNameLst>
                                      </p:cBhvr>
                                      <p:tavLst>
                                        <p:tav tm="0">
                                          <p:val>
                                            <p:strVal val="1+#ppt_w/2"/>
                                          </p:val>
                                        </p:tav>
                                        <p:tav tm="100000">
                                          <p:val>
                                            <p:strVal val="#ppt_x"/>
                                          </p:val>
                                        </p:tav>
                                      </p:tavLst>
                                    </p:anim>
                                    <p:anim calcmode="lin" valueType="num">
                                      <p:cBhvr additive="base">
                                        <p:cTn id="26"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1+#ppt_w/2"/>
                                          </p:val>
                                        </p:tav>
                                        <p:tav tm="100000">
                                          <p:val>
                                            <p:strVal val="#ppt_x"/>
                                          </p:val>
                                        </p:tav>
                                      </p:tavLst>
                                    </p:anim>
                                    <p:anim calcmode="lin" valueType="num">
                                      <p:cBhvr additive="base">
                                        <p:cTn id="36"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utoUpdateAnimBg="0"/>
      <p:bldP spid="75" grpId="0" autoUpdateAnimBg="0"/>
      <p:bldP spid="79" grpId="0"/>
      <p:bldP spid="8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87D17E-1533-431D-A77D-AF36556B83B8}"/>
              </a:ext>
            </a:extLst>
          </p:cNvPr>
          <p:cNvSpPr/>
          <p:nvPr/>
        </p:nvSpPr>
        <p:spPr>
          <a:xfrm>
            <a:off x="3765449" y="138824"/>
            <a:ext cx="3241593" cy="584775"/>
          </a:xfrm>
          <a:prstGeom prst="rect">
            <a:avLst/>
          </a:prstGeom>
        </p:spPr>
        <p:txBody>
          <a:bodyPr wrap="none">
            <a:spAutoFit/>
          </a:bodyPr>
          <a:lstStyle/>
          <a:p>
            <a:r>
              <a:rPr lang="en-US" sz="3200" b="1" dirty="0">
                <a:latin typeface="MyriadPro-Semibold"/>
              </a:rPr>
              <a:t>Equations of state</a:t>
            </a:r>
            <a:endParaRPr lang="en-US" sz="3200" dirty="0"/>
          </a:p>
        </p:txBody>
      </p:sp>
      <p:sp>
        <p:nvSpPr>
          <p:cNvPr id="3" name="Rectangle 2">
            <a:extLst>
              <a:ext uri="{FF2B5EF4-FFF2-40B4-BE49-F238E27FC236}">
                <a16:creationId xmlns:a16="http://schemas.microsoft.com/office/drawing/2014/main" id="{05B4946E-57CF-46DC-B6DC-60DAFB9A5A66}"/>
              </a:ext>
            </a:extLst>
          </p:cNvPr>
          <p:cNvSpPr/>
          <p:nvPr/>
        </p:nvSpPr>
        <p:spPr>
          <a:xfrm>
            <a:off x="224287" y="723599"/>
            <a:ext cx="9618454"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It is an experimental fact that each substance is described by an </a:t>
            </a:r>
            <a:r>
              <a:rPr lang="en-US" sz="2000" b="1" dirty="0">
                <a:latin typeface="Arial" panose="020B0604020202020204" pitchFamily="34" charset="0"/>
                <a:cs typeface="Arial" panose="020B0604020202020204" pitchFamily="34" charset="0"/>
              </a:rPr>
              <a:t>equation of state</a:t>
            </a:r>
            <a:r>
              <a:rPr lang="en-US" sz="2000" dirty="0">
                <a:latin typeface="Arial" panose="020B0604020202020204" pitchFamily="34" charset="0"/>
                <a:cs typeface="Arial" panose="020B0604020202020204" pitchFamily="34" charset="0"/>
              </a:rPr>
              <a:t>, an equation that interrelates the four variables </a:t>
            </a:r>
            <a:r>
              <a:rPr lang="en-US" sz="2000" i="1" dirty="0">
                <a:latin typeface="Arial" panose="020B0604020202020204" pitchFamily="34" charset="0"/>
                <a:cs typeface="Arial" panose="020B0604020202020204" pitchFamily="34" charset="0"/>
              </a:rPr>
              <a:t>n</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V</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p</a:t>
            </a:r>
            <a:r>
              <a:rPr lang="en-US" sz="2000" dirty="0">
                <a:latin typeface="Arial" panose="020B0604020202020204" pitchFamily="34" charset="0"/>
                <a:cs typeface="Arial" panose="020B0604020202020204" pitchFamily="34" charset="0"/>
              </a:rPr>
              <a:t>, and </a:t>
            </a:r>
            <a:r>
              <a:rPr lang="en-US" sz="2000" i="1" dirty="0">
                <a:latin typeface="Arial" panose="020B0604020202020204" pitchFamily="34" charset="0"/>
                <a:cs typeface="Arial" panose="020B0604020202020204" pitchFamily="34" charset="0"/>
              </a:rPr>
              <a:t>T</a:t>
            </a:r>
            <a:r>
              <a:rPr lang="en-US" sz="2000" dirty="0">
                <a:latin typeface="Arial" panose="020B060402020202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FD8BAF7E-ECC7-46AC-BD66-794D3112302B}"/>
              </a:ext>
            </a:extLst>
          </p:cNvPr>
          <p:cNvSpPr/>
          <p:nvPr/>
        </p:nvSpPr>
        <p:spPr>
          <a:xfrm>
            <a:off x="543925" y="1395433"/>
            <a:ext cx="4995278"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The general form of an equation of state is</a:t>
            </a:r>
          </a:p>
        </p:txBody>
      </p:sp>
      <p:sp>
        <p:nvSpPr>
          <p:cNvPr id="5" name="Rectangle 4">
            <a:extLst>
              <a:ext uri="{FF2B5EF4-FFF2-40B4-BE49-F238E27FC236}">
                <a16:creationId xmlns:a16="http://schemas.microsoft.com/office/drawing/2014/main" id="{AC769A1D-ABBF-4918-9FEE-036503FBDC6B}"/>
              </a:ext>
            </a:extLst>
          </p:cNvPr>
          <p:cNvSpPr/>
          <p:nvPr/>
        </p:nvSpPr>
        <p:spPr>
          <a:xfrm>
            <a:off x="3579458" y="1671920"/>
            <a:ext cx="2200239" cy="461665"/>
          </a:xfrm>
          <a:prstGeom prst="rect">
            <a:avLst/>
          </a:prstGeom>
        </p:spPr>
        <p:txBody>
          <a:bodyPr wrap="square">
            <a:spAutoFit/>
          </a:bodyPr>
          <a:lstStyle/>
          <a:p>
            <a:r>
              <a:rPr lang="fr-FR" sz="2400" i="1" dirty="0">
                <a:latin typeface="Arial" panose="020B0604020202020204" pitchFamily="34" charset="0"/>
                <a:cs typeface="Arial" panose="020B0604020202020204" pitchFamily="34" charset="0"/>
              </a:rPr>
              <a:t>p </a:t>
            </a:r>
            <a:r>
              <a:rPr lang="fr-FR" sz="2400" dirty="0">
                <a:latin typeface="Arial" panose="020B0604020202020204" pitchFamily="34" charset="0"/>
                <a:cs typeface="Arial" panose="020B0604020202020204" pitchFamily="34" charset="0"/>
              </a:rPr>
              <a:t>= </a:t>
            </a:r>
            <a:r>
              <a:rPr lang="fr-FR" sz="2400" i="1" dirty="0">
                <a:latin typeface="Arial" panose="020B0604020202020204" pitchFamily="34" charset="0"/>
                <a:cs typeface="Arial" panose="020B0604020202020204" pitchFamily="34" charset="0"/>
              </a:rPr>
              <a:t>f </a:t>
            </a:r>
            <a:r>
              <a:rPr lang="fr-FR" sz="2400" dirty="0">
                <a:latin typeface="Arial" panose="020B0604020202020204" pitchFamily="34" charset="0"/>
                <a:cs typeface="Arial" panose="020B0604020202020204" pitchFamily="34" charset="0"/>
              </a:rPr>
              <a:t>(</a:t>
            </a:r>
            <a:r>
              <a:rPr lang="fr-FR" sz="2400" i="1" dirty="0" err="1">
                <a:latin typeface="Arial" panose="020B0604020202020204" pitchFamily="34" charset="0"/>
                <a:cs typeface="Arial" panose="020B0604020202020204" pitchFamily="34" charset="0"/>
              </a:rPr>
              <a:t>T</a:t>
            </a:r>
            <a:r>
              <a:rPr lang="fr-FR" sz="2400" dirty="0" err="1">
                <a:latin typeface="Arial" panose="020B0604020202020204" pitchFamily="34" charset="0"/>
                <a:cs typeface="Arial" panose="020B0604020202020204" pitchFamily="34" charset="0"/>
              </a:rPr>
              <a:t>,</a:t>
            </a:r>
            <a:r>
              <a:rPr lang="fr-FR" sz="2400" i="1" dirty="0" err="1">
                <a:latin typeface="Arial" panose="020B0604020202020204" pitchFamily="34" charset="0"/>
                <a:cs typeface="Arial" panose="020B0604020202020204" pitchFamily="34" charset="0"/>
              </a:rPr>
              <a:t>V</a:t>
            </a:r>
            <a:r>
              <a:rPr lang="fr-FR" sz="2400" dirty="0" err="1">
                <a:latin typeface="Arial" panose="020B0604020202020204" pitchFamily="34" charset="0"/>
                <a:cs typeface="Arial" panose="020B0604020202020204" pitchFamily="34" charset="0"/>
              </a:rPr>
              <a:t>,</a:t>
            </a:r>
            <a:r>
              <a:rPr lang="fr-FR" sz="2400" i="1" dirty="0" err="1">
                <a:latin typeface="Arial" panose="020B0604020202020204" pitchFamily="34" charset="0"/>
                <a:cs typeface="Arial" panose="020B0604020202020204" pitchFamily="34" charset="0"/>
              </a:rPr>
              <a:t>n</a:t>
            </a:r>
            <a:r>
              <a:rPr lang="fr-FR"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837D35E-6DB4-4F6A-8E25-C9DD52A9DC58}"/>
              </a:ext>
            </a:extLst>
          </p:cNvPr>
          <p:cNvSpPr/>
          <p:nvPr/>
        </p:nvSpPr>
        <p:spPr>
          <a:xfrm>
            <a:off x="440408" y="2072057"/>
            <a:ext cx="9529314"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The equation of state of a perfect gas was established by combining a series of </a:t>
            </a:r>
            <a:r>
              <a:rPr lang="en-US" sz="2000" b="1" dirty="0">
                <a:latin typeface="Arial" panose="020B0604020202020204" pitchFamily="34" charset="0"/>
                <a:cs typeface="Arial" panose="020B0604020202020204" pitchFamily="34" charset="0"/>
              </a:rPr>
              <a:t>empirical laws.</a:t>
            </a:r>
          </a:p>
        </p:txBody>
      </p:sp>
      <p:sp>
        <p:nvSpPr>
          <p:cNvPr id="7" name="Rectangle 6">
            <a:extLst>
              <a:ext uri="{FF2B5EF4-FFF2-40B4-BE49-F238E27FC236}">
                <a16:creationId xmlns:a16="http://schemas.microsoft.com/office/drawing/2014/main" id="{2DE86069-CDA5-4F9D-ABEB-06230C587009}"/>
              </a:ext>
            </a:extLst>
          </p:cNvPr>
          <p:cNvSpPr/>
          <p:nvPr/>
        </p:nvSpPr>
        <p:spPr>
          <a:xfrm>
            <a:off x="224287" y="2770764"/>
            <a:ext cx="2665102" cy="461665"/>
          </a:xfrm>
          <a:prstGeom prst="rect">
            <a:avLst/>
          </a:prstGeom>
        </p:spPr>
        <p:txBody>
          <a:bodyPr wrap="square">
            <a:spAutoFit/>
          </a:bodyPr>
          <a:lstStyle/>
          <a:p>
            <a:r>
              <a:rPr lang="en-US" sz="2400" b="1" dirty="0"/>
              <a:t>1) Boyle’s law</a:t>
            </a:r>
          </a:p>
        </p:txBody>
      </p:sp>
      <p:pic>
        <p:nvPicPr>
          <p:cNvPr id="8" name="Picture 16">
            <a:extLst>
              <a:ext uri="{FF2B5EF4-FFF2-40B4-BE49-F238E27FC236}">
                <a16:creationId xmlns:a16="http://schemas.microsoft.com/office/drawing/2014/main" id="{F65270B0-C4AB-4790-99A3-3994F071F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43" y="3348173"/>
            <a:ext cx="4612257" cy="202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a:extLst>
              <a:ext uri="{FF2B5EF4-FFF2-40B4-BE49-F238E27FC236}">
                <a16:creationId xmlns:a16="http://schemas.microsoft.com/office/drawing/2014/main" id="{5B6F06C7-68F3-4623-9120-63536666E2AF}"/>
              </a:ext>
            </a:extLst>
          </p:cNvPr>
          <p:cNvSpPr txBox="1">
            <a:spLocks noChangeArrowheads="1"/>
          </p:cNvSpPr>
          <p:nvPr/>
        </p:nvSpPr>
        <p:spPr bwMode="auto">
          <a:xfrm>
            <a:off x="1823854" y="5111449"/>
            <a:ext cx="1374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P</a:t>
            </a:r>
            <a:r>
              <a:rPr lang="en-US" altLang="en-US" sz="2800" dirty="0">
                <a:latin typeface="Arial" panose="020B0604020202020204" pitchFamily="34" charset="0"/>
              </a:rPr>
              <a:t> </a:t>
            </a:r>
            <a:r>
              <a:rPr lang="en-US" altLang="en-US" sz="2800" dirty="0">
                <a:latin typeface="Symbol" panose="05050102010706020507" pitchFamily="18" charset="2"/>
              </a:rPr>
              <a:t>a</a:t>
            </a:r>
            <a:r>
              <a:rPr lang="en-US" altLang="en-US" sz="2800" dirty="0">
                <a:latin typeface="Arial" panose="020B0604020202020204" pitchFamily="34" charset="0"/>
              </a:rPr>
              <a:t> 1/</a:t>
            </a:r>
            <a:r>
              <a:rPr lang="en-US" altLang="en-US" sz="2800" i="1" dirty="0">
                <a:latin typeface="Arial" panose="020B0604020202020204" pitchFamily="34" charset="0"/>
              </a:rPr>
              <a:t>V</a:t>
            </a:r>
          </a:p>
        </p:txBody>
      </p:sp>
      <p:sp>
        <p:nvSpPr>
          <p:cNvPr id="10" name="Text Box 4">
            <a:extLst>
              <a:ext uri="{FF2B5EF4-FFF2-40B4-BE49-F238E27FC236}">
                <a16:creationId xmlns:a16="http://schemas.microsoft.com/office/drawing/2014/main" id="{4EB94212-5DC3-469A-9434-3AD0960EAFC4}"/>
              </a:ext>
            </a:extLst>
          </p:cNvPr>
          <p:cNvSpPr txBox="1">
            <a:spLocks noChangeArrowheads="1"/>
          </p:cNvSpPr>
          <p:nvPr/>
        </p:nvSpPr>
        <p:spPr bwMode="auto">
          <a:xfrm>
            <a:off x="1120592" y="5649612"/>
            <a:ext cx="27828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P</a:t>
            </a:r>
            <a:r>
              <a:rPr lang="en-US" altLang="en-US" sz="2800" dirty="0">
                <a:latin typeface="Arial" panose="020B0604020202020204" pitchFamily="34" charset="0"/>
              </a:rPr>
              <a:t> x </a:t>
            </a:r>
            <a:r>
              <a:rPr lang="en-US" altLang="en-US" sz="2800" i="1" dirty="0">
                <a:latin typeface="Arial" panose="020B0604020202020204" pitchFamily="34" charset="0"/>
              </a:rPr>
              <a:t>V</a:t>
            </a:r>
            <a:r>
              <a:rPr lang="en-US" altLang="en-US" sz="2800" dirty="0">
                <a:latin typeface="Arial" panose="020B0604020202020204" pitchFamily="34" charset="0"/>
              </a:rPr>
              <a:t> = constant</a:t>
            </a:r>
          </a:p>
        </p:txBody>
      </p:sp>
      <p:sp>
        <p:nvSpPr>
          <p:cNvPr id="11" name="Text Box 5">
            <a:extLst>
              <a:ext uri="{FF2B5EF4-FFF2-40B4-BE49-F238E27FC236}">
                <a16:creationId xmlns:a16="http://schemas.microsoft.com/office/drawing/2014/main" id="{BA5D348B-4620-4864-A5C6-E7AE84B1C57A}"/>
              </a:ext>
            </a:extLst>
          </p:cNvPr>
          <p:cNvSpPr txBox="1">
            <a:spLocks noChangeArrowheads="1"/>
          </p:cNvSpPr>
          <p:nvPr/>
        </p:nvSpPr>
        <p:spPr bwMode="auto">
          <a:xfrm>
            <a:off x="1079317" y="6264987"/>
            <a:ext cx="28241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P</a:t>
            </a:r>
            <a:r>
              <a:rPr lang="en-US" altLang="en-US" sz="2800" baseline="-25000" dirty="0">
                <a:latin typeface="Arial" panose="020B0604020202020204" pitchFamily="34" charset="0"/>
              </a:rPr>
              <a:t>1</a:t>
            </a:r>
            <a:r>
              <a:rPr lang="en-US" altLang="en-US" sz="2800" dirty="0">
                <a:latin typeface="Arial" panose="020B0604020202020204" pitchFamily="34" charset="0"/>
              </a:rPr>
              <a:t> x </a:t>
            </a:r>
            <a:r>
              <a:rPr lang="en-US" altLang="en-US" sz="2800" i="1" dirty="0">
                <a:latin typeface="Arial" panose="020B0604020202020204" pitchFamily="34" charset="0"/>
              </a:rPr>
              <a:t>V</a:t>
            </a:r>
            <a:r>
              <a:rPr lang="en-US" altLang="en-US" sz="2800" baseline="-25000" dirty="0">
                <a:latin typeface="Arial" panose="020B0604020202020204" pitchFamily="34" charset="0"/>
              </a:rPr>
              <a:t>1</a:t>
            </a:r>
            <a:r>
              <a:rPr lang="en-US" altLang="en-US" sz="2800" dirty="0">
                <a:latin typeface="Arial" panose="020B0604020202020204" pitchFamily="34" charset="0"/>
              </a:rPr>
              <a:t> = </a:t>
            </a:r>
            <a:r>
              <a:rPr lang="en-US" altLang="en-US" sz="2800" i="1" dirty="0">
                <a:latin typeface="Arial" panose="020B0604020202020204" pitchFamily="34" charset="0"/>
              </a:rPr>
              <a:t>P</a:t>
            </a:r>
            <a:r>
              <a:rPr lang="en-US" altLang="en-US" sz="2800" baseline="-25000" dirty="0">
                <a:latin typeface="Arial" panose="020B0604020202020204" pitchFamily="34" charset="0"/>
              </a:rPr>
              <a:t>2</a:t>
            </a:r>
            <a:r>
              <a:rPr lang="en-US" altLang="en-US" sz="2800" dirty="0">
                <a:latin typeface="Arial" panose="020B0604020202020204" pitchFamily="34" charset="0"/>
              </a:rPr>
              <a:t> x </a:t>
            </a:r>
            <a:r>
              <a:rPr lang="en-US" altLang="en-US" sz="2800" i="1" dirty="0">
                <a:latin typeface="Arial" panose="020B0604020202020204" pitchFamily="34" charset="0"/>
              </a:rPr>
              <a:t>V</a:t>
            </a:r>
            <a:r>
              <a:rPr lang="en-US" altLang="en-US" sz="2800" baseline="-25000" dirty="0">
                <a:latin typeface="Arial" panose="020B0604020202020204" pitchFamily="34" charset="0"/>
              </a:rPr>
              <a:t>2</a:t>
            </a:r>
            <a:endParaRPr lang="en-US" altLang="en-US" sz="2800" dirty="0">
              <a:latin typeface="Arial" panose="020B0604020202020204" pitchFamily="34" charset="0"/>
            </a:endParaRPr>
          </a:p>
        </p:txBody>
      </p:sp>
      <p:sp>
        <p:nvSpPr>
          <p:cNvPr id="12" name="Text Box 9">
            <a:extLst>
              <a:ext uri="{FF2B5EF4-FFF2-40B4-BE49-F238E27FC236}">
                <a16:creationId xmlns:a16="http://schemas.microsoft.com/office/drawing/2014/main" id="{E91DE6AA-4431-47DD-A9C1-CE296EF1C988}"/>
              </a:ext>
            </a:extLst>
          </p:cNvPr>
          <p:cNvSpPr txBox="1">
            <a:spLocks noChangeArrowheads="1"/>
          </p:cNvSpPr>
          <p:nvPr/>
        </p:nvSpPr>
        <p:spPr bwMode="auto">
          <a:xfrm>
            <a:off x="4886611" y="5665144"/>
            <a:ext cx="31213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dirty="0">
                <a:latin typeface="Arial" panose="020B0604020202020204" pitchFamily="34" charset="0"/>
              </a:rPr>
              <a:t>Constant </a:t>
            </a:r>
            <a:r>
              <a:rPr lang="en-US" altLang="en-US" sz="2800" b="1" i="1" dirty="0">
                <a:latin typeface="Arial" panose="020B0604020202020204" pitchFamily="34" charset="0"/>
              </a:rPr>
              <a:t>T</a:t>
            </a:r>
            <a:r>
              <a:rPr lang="en-US" altLang="en-US" sz="2800" b="1" dirty="0">
                <a:latin typeface="Arial" panose="020B0604020202020204" pitchFamily="34" charset="0"/>
              </a:rPr>
              <a:t> and </a:t>
            </a:r>
            <a:r>
              <a:rPr lang="en-US" altLang="en-US" sz="2800" b="1" i="1" dirty="0">
                <a:latin typeface="Arial" panose="020B0604020202020204" pitchFamily="34" charset="0"/>
              </a:rPr>
              <a:t>n</a:t>
            </a:r>
          </a:p>
        </p:txBody>
      </p:sp>
      <p:grpSp>
        <p:nvGrpSpPr>
          <p:cNvPr id="14" name="Group 13">
            <a:extLst>
              <a:ext uri="{FF2B5EF4-FFF2-40B4-BE49-F238E27FC236}">
                <a16:creationId xmlns:a16="http://schemas.microsoft.com/office/drawing/2014/main" id="{56F23370-F98A-4A2C-9B8E-003E755AC8C6}"/>
              </a:ext>
            </a:extLst>
          </p:cNvPr>
          <p:cNvGrpSpPr/>
          <p:nvPr/>
        </p:nvGrpSpPr>
        <p:grpSpPr>
          <a:xfrm>
            <a:off x="5539203" y="3272120"/>
            <a:ext cx="3069409" cy="1968450"/>
            <a:chOff x="-1" y="0"/>
            <a:chExt cx="2829181" cy="1757671"/>
          </a:xfrm>
        </p:grpSpPr>
        <p:sp>
          <p:nvSpPr>
            <p:cNvPr id="15" name="Rectangle 14">
              <a:extLst>
                <a:ext uri="{FF2B5EF4-FFF2-40B4-BE49-F238E27FC236}">
                  <a16:creationId xmlns:a16="http://schemas.microsoft.com/office/drawing/2014/main" id="{8199EC38-5AD9-47F7-8BCC-8126E0489769}"/>
                </a:ext>
              </a:extLst>
            </p:cNvPr>
            <p:cNvSpPr/>
            <p:nvPr/>
          </p:nvSpPr>
          <p:spPr>
            <a:xfrm rot="-5399999">
              <a:off x="-231414" y="678943"/>
              <a:ext cx="580478" cy="117647"/>
            </a:xfrm>
            <a:prstGeom prst="rect">
              <a:avLst/>
            </a:prstGeom>
            <a:ln>
              <a:noFill/>
            </a:ln>
          </p:spPr>
          <p:txBody>
            <a:bodyPr vert="horz" lIns="0" tIns="0" rIns="0" bIns="0" rtlCol="0">
              <a:noAutofit/>
            </a:bodyPr>
            <a:lstStyle/>
            <a:p>
              <a:pPr>
                <a:lnSpc>
                  <a:spcPct val="107000"/>
                </a:lnSpc>
                <a:spcAft>
                  <a:spcPts val="800"/>
                </a:spcAft>
              </a:pPr>
              <a:r>
                <a:rPr lang="en-US" sz="750">
                  <a:solidFill>
                    <a:srgbClr val="181717"/>
                  </a:solidFill>
                  <a:effectLst/>
                  <a:latin typeface="Calibri" panose="020F0502020204030204" pitchFamily="34" charset="0"/>
                  <a:ea typeface="Calibri" panose="020F0502020204030204" pitchFamily="34" charset="0"/>
                </a:rPr>
                <a:t>Pressure,</a:t>
              </a:r>
              <a:r>
                <a:rPr lang="en-US" sz="750" spc="-165">
                  <a:solidFill>
                    <a:srgbClr val="181717"/>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16" name="Rectangle 15">
              <a:extLst>
                <a:ext uri="{FF2B5EF4-FFF2-40B4-BE49-F238E27FC236}">
                  <a16:creationId xmlns:a16="http://schemas.microsoft.com/office/drawing/2014/main" id="{C8ACCA93-EF89-4694-B8CE-F9F7F9B0D8C8}"/>
                </a:ext>
              </a:extLst>
            </p:cNvPr>
            <p:cNvSpPr/>
            <p:nvPr/>
          </p:nvSpPr>
          <p:spPr>
            <a:xfrm rot="-5399999">
              <a:off x="20669" y="494578"/>
              <a:ext cx="76308" cy="117647"/>
            </a:xfrm>
            <a:prstGeom prst="rect">
              <a:avLst/>
            </a:prstGeom>
            <a:ln>
              <a:noFill/>
            </a:ln>
          </p:spPr>
          <p:txBody>
            <a:bodyPr vert="horz" lIns="0" tIns="0" rIns="0" bIns="0" rtlCol="0">
              <a:noAutofit/>
            </a:bodyPr>
            <a:lstStyle/>
            <a:p>
              <a:pPr>
                <a:lnSpc>
                  <a:spcPct val="107000"/>
                </a:lnSpc>
                <a:spcAft>
                  <a:spcPts val="800"/>
                </a:spcAft>
              </a:pPr>
              <a:r>
                <a:rPr lang="en-US" sz="750" i="1">
                  <a:solidFill>
                    <a:srgbClr val="181717"/>
                  </a:solidFill>
                  <a:effectLst/>
                  <a:latin typeface="Calibri" panose="020F0502020204030204" pitchFamily="34" charset="0"/>
                  <a:ea typeface="Calibri" panose="020F0502020204030204" pitchFamily="34" charset="0"/>
                </a:rPr>
                <a:t>p</a:t>
              </a:r>
              <a:endParaRPr lang="en-US" sz="1100">
                <a:solidFill>
                  <a:srgbClr val="000000"/>
                </a:solidFill>
                <a:effectLst/>
                <a:latin typeface="Calibri" panose="020F0502020204030204" pitchFamily="34" charset="0"/>
                <a:ea typeface="Calibri" panose="020F0502020204030204" pitchFamily="34" charset="0"/>
              </a:endParaRPr>
            </a:p>
          </p:txBody>
        </p:sp>
        <p:sp>
          <p:nvSpPr>
            <p:cNvPr id="17" name="Rectangle 16">
              <a:extLst>
                <a:ext uri="{FF2B5EF4-FFF2-40B4-BE49-F238E27FC236}">
                  <a16:creationId xmlns:a16="http://schemas.microsoft.com/office/drawing/2014/main" id="{5CE5BA40-681D-4160-AE9B-6F88D43CE70D}"/>
                </a:ext>
              </a:extLst>
            </p:cNvPr>
            <p:cNvSpPr/>
            <p:nvPr/>
          </p:nvSpPr>
          <p:spPr>
            <a:xfrm>
              <a:off x="1222780" y="1640024"/>
              <a:ext cx="518058" cy="117647"/>
            </a:xfrm>
            <a:prstGeom prst="rect">
              <a:avLst/>
            </a:prstGeom>
            <a:ln>
              <a:noFill/>
            </a:ln>
          </p:spPr>
          <p:txBody>
            <a:bodyPr vert="horz" lIns="0" tIns="0" rIns="0" bIns="0" rtlCol="0">
              <a:noAutofit/>
            </a:bodyPr>
            <a:lstStyle/>
            <a:p>
              <a:pPr>
                <a:lnSpc>
                  <a:spcPct val="107000"/>
                </a:lnSpc>
                <a:spcAft>
                  <a:spcPts val="800"/>
                </a:spcAft>
              </a:pPr>
              <a:r>
                <a:rPr lang="en-US" sz="750">
                  <a:solidFill>
                    <a:srgbClr val="181717"/>
                  </a:solidFill>
                  <a:effectLst/>
                  <a:latin typeface="Calibri" panose="020F0502020204030204" pitchFamily="34" charset="0"/>
                  <a:ea typeface="Calibri" panose="020F0502020204030204" pitchFamily="34" charset="0"/>
                </a:rPr>
                <a:t>/Volume,</a:t>
              </a:r>
              <a:endParaRPr lang="en-US" sz="1100">
                <a:solidFill>
                  <a:srgbClr val="000000"/>
                </a:solidFill>
                <a:effectLst/>
                <a:latin typeface="Calibri" panose="020F0502020204030204" pitchFamily="34" charset="0"/>
                <a:ea typeface="Calibri" panose="020F0502020204030204" pitchFamily="34" charset="0"/>
              </a:endParaRPr>
            </a:p>
          </p:txBody>
        </p:sp>
        <p:sp>
          <p:nvSpPr>
            <p:cNvPr id="18" name="Rectangle 17">
              <a:extLst>
                <a:ext uri="{FF2B5EF4-FFF2-40B4-BE49-F238E27FC236}">
                  <a16:creationId xmlns:a16="http://schemas.microsoft.com/office/drawing/2014/main" id="{FB22F158-7A5E-4870-87AD-76133BE6D9C0}"/>
                </a:ext>
              </a:extLst>
            </p:cNvPr>
            <p:cNvSpPr/>
            <p:nvPr/>
          </p:nvSpPr>
          <p:spPr>
            <a:xfrm>
              <a:off x="1170570" y="1640024"/>
              <a:ext cx="69439" cy="117647"/>
            </a:xfrm>
            <a:prstGeom prst="rect">
              <a:avLst/>
            </a:prstGeom>
            <a:ln>
              <a:noFill/>
            </a:ln>
          </p:spPr>
          <p:txBody>
            <a:bodyPr vert="horz" lIns="0" tIns="0" rIns="0" bIns="0" rtlCol="0">
              <a:noAutofit/>
            </a:bodyPr>
            <a:lstStyle/>
            <a:p>
              <a:pPr>
                <a:lnSpc>
                  <a:spcPct val="107000"/>
                </a:lnSpc>
                <a:spcAft>
                  <a:spcPts val="800"/>
                </a:spcAft>
              </a:pPr>
              <a:r>
                <a:rPr lang="en-US" sz="750">
                  <a:solidFill>
                    <a:srgbClr val="181717"/>
                  </a:solidFill>
                  <a:effectLst/>
                  <a:latin typeface="Calibri" panose="020F0502020204030204" pitchFamily="34" charset="0"/>
                  <a:ea typeface="Calibri" panose="020F0502020204030204" pitchFamily="34" charset="0"/>
                </a:rPr>
                <a:t>1</a:t>
              </a:r>
              <a:endParaRPr lang="en-US" sz="1100">
                <a:solidFill>
                  <a:srgbClr val="000000"/>
                </a:solidFill>
                <a:effectLst/>
                <a:latin typeface="Calibri" panose="020F050202020403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0E00FED8-DDEF-4DBD-B309-8A5E67818CD7}"/>
                </a:ext>
              </a:extLst>
            </p:cNvPr>
            <p:cNvSpPr/>
            <p:nvPr/>
          </p:nvSpPr>
          <p:spPr>
            <a:xfrm>
              <a:off x="1612297" y="1640024"/>
              <a:ext cx="34720" cy="117647"/>
            </a:xfrm>
            <a:prstGeom prst="rect">
              <a:avLst/>
            </a:prstGeom>
            <a:ln>
              <a:noFill/>
            </a:ln>
          </p:spPr>
          <p:txBody>
            <a:bodyPr vert="horz" lIns="0" tIns="0" rIns="0" bIns="0" rtlCol="0">
              <a:noAutofit/>
            </a:bodyPr>
            <a:lstStyle/>
            <a:p>
              <a:pPr>
                <a:lnSpc>
                  <a:spcPct val="107000"/>
                </a:lnSpc>
                <a:spcAft>
                  <a:spcPts val="800"/>
                </a:spcAft>
              </a:pPr>
              <a:r>
                <a:rPr lang="en-US" sz="750" i="1">
                  <a:solidFill>
                    <a:srgbClr val="181717"/>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20" name="Rectangle 19">
              <a:extLst>
                <a:ext uri="{FF2B5EF4-FFF2-40B4-BE49-F238E27FC236}">
                  <a16:creationId xmlns:a16="http://schemas.microsoft.com/office/drawing/2014/main" id="{930A37FF-0C22-48DC-923D-3CB064A8EC25}"/>
                </a:ext>
              </a:extLst>
            </p:cNvPr>
            <p:cNvSpPr/>
            <p:nvPr/>
          </p:nvSpPr>
          <p:spPr>
            <a:xfrm>
              <a:off x="1638393" y="1640024"/>
              <a:ext cx="69439" cy="117647"/>
            </a:xfrm>
            <a:prstGeom prst="rect">
              <a:avLst/>
            </a:prstGeom>
            <a:ln>
              <a:noFill/>
            </a:ln>
          </p:spPr>
          <p:txBody>
            <a:bodyPr vert="horz" lIns="0" tIns="0" rIns="0" bIns="0" rtlCol="0">
              <a:noAutofit/>
            </a:bodyPr>
            <a:lstStyle/>
            <a:p>
              <a:pPr>
                <a:lnSpc>
                  <a:spcPct val="107000"/>
                </a:lnSpc>
                <a:spcAft>
                  <a:spcPts val="800"/>
                </a:spcAft>
              </a:pPr>
              <a:r>
                <a:rPr lang="en-US" sz="750">
                  <a:solidFill>
                    <a:srgbClr val="181717"/>
                  </a:solidFill>
                  <a:effectLst/>
                  <a:latin typeface="Calibri" panose="020F0502020204030204" pitchFamily="34" charset="0"/>
                  <a:ea typeface="Calibri" panose="020F0502020204030204" pitchFamily="34" charset="0"/>
                </a:rPr>
                <a:t>1</a:t>
              </a:r>
              <a:endParaRPr lang="en-US" sz="1100">
                <a:solidFill>
                  <a:srgbClr val="000000"/>
                </a:solidFill>
                <a:effectLst/>
                <a:latin typeface="Calibri" panose="020F0502020204030204" pitchFamily="34" charset="0"/>
                <a:ea typeface="Calibri" panose="020F0502020204030204" pitchFamily="34" charset="0"/>
              </a:endParaRPr>
            </a:p>
          </p:txBody>
        </p:sp>
        <p:sp>
          <p:nvSpPr>
            <p:cNvPr id="21" name="Rectangle 20">
              <a:extLst>
                <a:ext uri="{FF2B5EF4-FFF2-40B4-BE49-F238E27FC236}">
                  <a16:creationId xmlns:a16="http://schemas.microsoft.com/office/drawing/2014/main" id="{D4107834-CE26-4444-92C7-9E1B4A5D9416}"/>
                </a:ext>
              </a:extLst>
            </p:cNvPr>
            <p:cNvSpPr/>
            <p:nvPr/>
          </p:nvSpPr>
          <p:spPr>
            <a:xfrm>
              <a:off x="1690603" y="1640024"/>
              <a:ext cx="34719" cy="117647"/>
            </a:xfrm>
            <a:prstGeom prst="rect">
              <a:avLst/>
            </a:prstGeom>
            <a:ln>
              <a:noFill/>
            </a:ln>
          </p:spPr>
          <p:txBody>
            <a:bodyPr vert="horz" lIns="0" tIns="0" rIns="0" bIns="0" rtlCol="0">
              <a:noAutofit/>
            </a:bodyPr>
            <a:lstStyle/>
            <a:p>
              <a:pPr>
                <a:lnSpc>
                  <a:spcPct val="107000"/>
                </a:lnSpc>
                <a:spcAft>
                  <a:spcPts val="800"/>
                </a:spcAft>
              </a:pPr>
              <a:r>
                <a:rPr lang="en-US" sz="750">
                  <a:solidFill>
                    <a:srgbClr val="181717"/>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22" name="Rectangle 21">
              <a:extLst>
                <a:ext uri="{FF2B5EF4-FFF2-40B4-BE49-F238E27FC236}">
                  <a16:creationId xmlns:a16="http://schemas.microsoft.com/office/drawing/2014/main" id="{6220BF61-E954-422B-B23F-F1FB2E84C35B}"/>
                </a:ext>
              </a:extLst>
            </p:cNvPr>
            <p:cNvSpPr/>
            <p:nvPr/>
          </p:nvSpPr>
          <p:spPr>
            <a:xfrm>
              <a:off x="1716717" y="1640024"/>
              <a:ext cx="83302" cy="117647"/>
            </a:xfrm>
            <a:prstGeom prst="rect">
              <a:avLst/>
            </a:prstGeom>
            <a:ln>
              <a:noFill/>
            </a:ln>
          </p:spPr>
          <p:txBody>
            <a:bodyPr vert="horz" lIns="0" tIns="0" rIns="0" bIns="0" rtlCol="0">
              <a:noAutofit/>
            </a:bodyPr>
            <a:lstStyle/>
            <a:p>
              <a:pPr>
                <a:lnSpc>
                  <a:spcPct val="107000"/>
                </a:lnSpc>
                <a:spcAft>
                  <a:spcPts val="800"/>
                </a:spcAft>
              </a:pPr>
              <a:r>
                <a:rPr lang="en-US" sz="750" i="1">
                  <a:solidFill>
                    <a:srgbClr val="181717"/>
                  </a:solidFill>
                  <a:effectLst/>
                  <a:latin typeface="Calibri" panose="020F0502020204030204" pitchFamily="34" charset="0"/>
                  <a:ea typeface="Calibri" panose="020F0502020204030204" pitchFamily="34" charset="0"/>
                </a:rPr>
                <a:t>V</a:t>
              </a:r>
              <a:endParaRPr lang="en-US" sz="1100">
                <a:solidFill>
                  <a:srgbClr val="000000"/>
                </a:solidFill>
                <a:effectLst/>
                <a:latin typeface="Calibri" panose="020F0502020204030204" pitchFamily="34" charset="0"/>
                <a:ea typeface="Calibri" panose="020F0502020204030204" pitchFamily="34" charset="0"/>
              </a:endParaRPr>
            </a:p>
          </p:txBody>
        </p:sp>
        <p:sp>
          <p:nvSpPr>
            <p:cNvPr id="23" name="Rectangle 22">
              <a:extLst>
                <a:ext uri="{FF2B5EF4-FFF2-40B4-BE49-F238E27FC236}">
                  <a16:creationId xmlns:a16="http://schemas.microsoft.com/office/drawing/2014/main" id="{031A9B7D-FC30-40EE-B5F8-42CED5BF8478}"/>
                </a:ext>
              </a:extLst>
            </p:cNvPr>
            <p:cNvSpPr/>
            <p:nvPr/>
          </p:nvSpPr>
          <p:spPr>
            <a:xfrm>
              <a:off x="51074" y="1485920"/>
              <a:ext cx="69439" cy="117647"/>
            </a:xfrm>
            <a:prstGeom prst="rect">
              <a:avLst/>
            </a:prstGeom>
            <a:ln>
              <a:noFill/>
            </a:ln>
          </p:spPr>
          <p:txBody>
            <a:bodyPr vert="horz" lIns="0" tIns="0" rIns="0" bIns="0" rtlCol="0">
              <a:noAutofit/>
            </a:bodyPr>
            <a:lstStyle/>
            <a:p>
              <a:pPr>
                <a:lnSpc>
                  <a:spcPct val="107000"/>
                </a:lnSpc>
                <a:spcAft>
                  <a:spcPts val="800"/>
                </a:spcAft>
              </a:pPr>
              <a:r>
                <a:rPr lang="en-US" sz="750">
                  <a:solidFill>
                    <a:srgbClr val="181717"/>
                  </a:solidFill>
                  <a:effectLst/>
                  <a:latin typeface="Calibri" panose="020F0502020204030204" pitchFamily="34" charset="0"/>
                  <a:ea typeface="Calibri" panose="020F0502020204030204" pitchFamily="34" charset="0"/>
                </a:rPr>
                <a:t>0</a:t>
              </a:r>
              <a:endParaRPr lang="en-US" sz="1100">
                <a:solidFill>
                  <a:srgbClr val="000000"/>
                </a:solidFill>
                <a:effectLst/>
                <a:latin typeface="Calibri" panose="020F0502020204030204" pitchFamily="34" charset="0"/>
                <a:ea typeface="Calibri" panose="020F0502020204030204" pitchFamily="34" charset="0"/>
              </a:endParaRPr>
            </a:p>
          </p:txBody>
        </p:sp>
        <p:sp>
          <p:nvSpPr>
            <p:cNvPr id="24" name="Rectangle 23">
              <a:extLst>
                <a:ext uri="{FF2B5EF4-FFF2-40B4-BE49-F238E27FC236}">
                  <a16:creationId xmlns:a16="http://schemas.microsoft.com/office/drawing/2014/main" id="{906AB881-0ED5-47CB-91D0-A88D9C491F0A}"/>
                </a:ext>
              </a:extLst>
            </p:cNvPr>
            <p:cNvSpPr/>
            <p:nvPr/>
          </p:nvSpPr>
          <p:spPr>
            <a:xfrm>
              <a:off x="94738" y="1580011"/>
              <a:ext cx="69439" cy="117647"/>
            </a:xfrm>
            <a:prstGeom prst="rect">
              <a:avLst/>
            </a:prstGeom>
            <a:ln>
              <a:noFill/>
            </a:ln>
          </p:spPr>
          <p:txBody>
            <a:bodyPr vert="horz" lIns="0" tIns="0" rIns="0" bIns="0" rtlCol="0">
              <a:noAutofit/>
            </a:bodyPr>
            <a:lstStyle/>
            <a:p>
              <a:pPr>
                <a:lnSpc>
                  <a:spcPct val="107000"/>
                </a:lnSpc>
                <a:spcAft>
                  <a:spcPts val="800"/>
                </a:spcAft>
              </a:pPr>
              <a:r>
                <a:rPr lang="en-US" sz="750">
                  <a:solidFill>
                    <a:srgbClr val="181717"/>
                  </a:solidFill>
                  <a:effectLst/>
                  <a:latin typeface="Calibri" panose="020F0502020204030204" pitchFamily="34" charset="0"/>
                  <a:ea typeface="Calibri" panose="020F0502020204030204" pitchFamily="34" charset="0"/>
                </a:rPr>
                <a:t>0</a:t>
              </a:r>
              <a:endParaRPr lang="en-US" sz="1100">
                <a:solidFill>
                  <a:srgbClr val="000000"/>
                </a:solidFill>
                <a:effectLst/>
                <a:latin typeface="Calibri" panose="020F0502020204030204" pitchFamily="34" charset="0"/>
                <a:ea typeface="Calibri" panose="020F0502020204030204" pitchFamily="34" charset="0"/>
              </a:endParaRPr>
            </a:p>
          </p:txBody>
        </p:sp>
        <p:sp>
          <p:nvSpPr>
            <p:cNvPr id="25" name="Shape 1128">
              <a:extLst>
                <a:ext uri="{FF2B5EF4-FFF2-40B4-BE49-F238E27FC236}">
                  <a16:creationId xmlns:a16="http://schemas.microsoft.com/office/drawing/2014/main" id="{E59E6F3E-961E-4232-B5A1-1A827B6E43C0}"/>
                </a:ext>
              </a:extLst>
            </p:cNvPr>
            <p:cNvSpPr/>
            <p:nvPr/>
          </p:nvSpPr>
          <p:spPr>
            <a:xfrm>
              <a:off x="133973" y="12"/>
              <a:ext cx="2695194" cy="1558786"/>
            </a:xfrm>
            <a:custGeom>
              <a:avLst/>
              <a:gdLst/>
              <a:ahLst/>
              <a:cxnLst/>
              <a:rect l="0" t="0" r="0" b="0"/>
              <a:pathLst>
                <a:path w="2695194" h="1558786">
                  <a:moveTo>
                    <a:pt x="0" y="0"/>
                  </a:moveTo>
                  <a:lnTo>
                    <a:pt x="2695194" y="0"/>
                  </a:lnTo>
                  <a:lnTo>
                    <a:pt x="2695194" y="1558786"/>
                  </a:lnTo>
                  <a:lnTo>
                    <a:pt x="0" y="1558786"/>
                  </a:lnTo>
                  <a:close/>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26" name="Shape 1130">
              <a:extLst>
                <a:ext uri="{FF2B5EF4-FFF2-40B4-BE49-F238E27FC236}">
                  <a16:creationId xmlns:a16="http://schemas.microsoft.com/office/drawing/2014/main" id="{9B794860-485C-49E5-8D31-BF025C6F1CDC}"/>
                </a:ext>
              </a:extLst>
            </p:cNvPr>
            <p:cNvSpPr/>
            <p:nvPr/>
          </p:nvSpPr>
          <p:spPr>
            <a:xfrm>
              <a:off x="133973" y="1169098"/>
              <a:ext cx="2695207" cy="0"/>
            </a:xfrm>
            <a:custGeom>
              <a:avLst/>
              <a:gdLst/>
              <a:ahLst/>
              <a:cxnLst/>
              <a:rect l="0" t="0" r="0" b="0"/>
              <a:pathLst>
                <a:path w="2695207">
                  <a:moveTo>
                    <a:pt x="0" y="0"/>
                  </a:moveTo>
                  <a:lnTo>
                    <a:pt x="2695207" y="0"/>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27" name="Shape 1131">
              <a:extLst>
                <a:ext uri="{FF2B5EF4-FFF2-40B4-BE49-F238E27FC236}">
                  <a16:creationId xmlns:a16="http://schemas.microsoft.com/office/drawing/2014/main" id="{1E3446C1-5BA6-485E-9423-D612DD2D04C6}"/>
                </a:ext>
              </a:extLst>
            </p:cNvPr>
            <p:cNvSpPr/>
            <p:nvPr/>
          </p:nvSpPr>
          <p:spPr>
            <a:xfrm>
              <a:off x="133973" y="779386"/>
              <a:ext cx="2695207" cy="0"/>
            </a:xfrm>
            <a:custGeom>
              <a:avLst/>
              <a:gdLst/>
              <a:ahLst/>
              <a:cxnLst/>
              <a:rect l="0" t="0" r="0" b="0"/>
              <a:pathLst>
                <a:path w="2695207">
                  <a:moveTo>
                    <a:pt x="0" y="0"/>
                  </a:moveTo>
                  <a:lnTo>
                    <a:pt x="2695207" y="0"/>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28" name="Shape 1132">
              <a:extLst>
                <a:ext uri="{FF2B5EF4-FFF2-40B4-BE49-F238E27FC236}">
                  <a16:creationId xmlns:a16="http://schemas.microsoft.com/office/drawing/2014/main" id="{3A9FECFD-1AEB-4A49-8CCD-89BA041A8F72}"/>
                </a:ext>
              </a:extLst>
            </p:cNvPr>
            <p:cNvSpPr/>
            <p:nvPr/>
          </p:nvSpPr>
          <p:spPr>
            <a:xfrm>
              <a:off x="133973" y="389699"/>
              <a:ext cx="2695207" cy="0"/>
            </a:xfrm>
            <a:custGeom>
              <a:avLst/>
              <a:gdLst/>
              <a:ahLst/>
              <a:cxnLst/>
              <a:rect l="0" t="0" r="0" b="0"/>
              <a:pathLst>
                <a:path w="2695207">
                  <a:moveTo>
                    <a:pt x="0" y="0"/>
                  </a:moveTo>
                  <a:lnTo>
                    <a:pt x="2695207" y="0"/>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29" name="Shape 1133">
              <a:extLst>
                <a:ext uri="{FF2B5EF4-FFF2-40B4-BE49-F238E27FC236}">
                  <a16:creationId xmlns:a16="http://schemas.microsoft.com/office/drawing/2014/main" id="{CAB94E2C-7841-4B47-B312-21737169EB9C}"/>
                </a:ext>
              </a:extLst>
            </p:cNvPr>
            <p:cNvSpPr/>
            <p:nvPr/>
          </p:nvSpPr>
          <p:spPr>
            <a:xfrm>
              <a:off x="2290268" y="12"/>
              <a:ext cx="0" cy="1558773"/>
            </a:xfrm>
            <a:custGeom>
              <a:avLst/>
              <a:gdLst/>
              <a:ahLst/>
              <a:cxnLst/>
              <a:rect l="0" t="0" r="0" b="0"/>
              <a:pathLst>
                <a:path h="1558773">
                  <a:moveTo>
                    <a:pt x="0" y="0"/>
                  </a:moveTo>
                  <a:lnTo>
                    <a:pt x="0" y="1558773"/>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30" name="Shape 1134">
              <a:extLst>
                <a:ext uri="{FF2B5EF4-FFF2-40B4-BE49-F238E27FC236}">
                  <a16:creationId xmlns:a16="http://schemas.microsoft.com/office/drawing/2014/main" id="{57FF42C8-EB50-49B5-B021-5D29AAD8951C}"/>
                </a:ext>
              </a:extLst>
            </p:cNvPr>
            <p:cNvSpPr/>
            <p:nvPr/>
          </p:nvSpPr>
          <p:spPr>
            <a:xfrm>
              <a:off x="1751369" y="12"/>
              <a:ext cx="0" cy="1558773"/>
            </a:xfrm>
            <a:custGeom>
              <a:avLst/>
              <a:gdLst/>
              <a:ahLst/>
              <a:cxnLst/>
              <a:rect l="0" t="0" r="0" b="0"/>
              <a:pathLst>
                <a:path h="1558773">
                  <a:moveTo>
                    <a:pt x="0" y="0"/>
                  </a:moveTo>
                  <a:lnTo>
                    <a:pt x="0" y="1558773"/>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31" name="Shape 1135">
              <a:extLst>
                <a:ext uri="{FF2B5EF4-FFF2-40B4-BE49-F238E27FC236}">
                  <a16:creationId xmlns:a16="http://schemas.microsoft.com/office/drawing/2014/main" id="{3C19C125-D358-48E8-A79F-240814436D0B}"/>
                </a:ext>
              </a:extLst>
            </p:cNvPr>
            <p:cNvSpPr/>
            <p:nvPr/>
          </p:nvSpPr>
          <p:spPr>
            <a:xfrm>
              <a:off x="1211797" y="12"/>
              <a:ext cx="0" cy="1558773"/>
            </a:xfrm>
            <a:custGeom>
              <a:avLst/>
              <a:gdLst/>
              <a:ahLst/>
              <a:cxnLst/>
              <a:rect l="0" t="0" r="0" b="0"/>
              <a:pathLst>
                <a:path h="1558773">
                  <a:moveTo>
                    <a:pt x="0" y="0"/>
                  </a:moveTo>
                  <a:lnTo>
                    <a:pt x="0" y="1558773"/>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32" name="Shape 1136">
              <a:extLst>
                <a:ext uri="{FF2B5EF4-FFF2-40B4-BE49-F238E27FC236}">
                  <a16:creationId xmlns:a16="http://schemas.microsoft.com/office/drawing/2014/main" id="{68B99267-26CE-4125-A96F-5DEF57EB4B7A}"/>
                </a:ext>
              </a:extLst>
            </p:cNvPr>
            <p:cNvSpPr/>
            <p:nvPr/>
          </p:nvSpPr>
          <p:spPr>
            <a:xfrm>
              <a:off x="672885" y="12"/>
              <a:ext cx="0" cy="1558773"/>
            </a:xfrm>
            <a:custGeom>
              <a:avLst/>
              <a:gdLst/>
              <a:ahLst/>
              <a:cxnLst/>
              <a:rect l="0" t="0" r="0" b="0"/>
              <a:pathLst>
                <a:path h="1558773">
                  <a:moveTo>
                    <a:pt x="0" y="0"/>
                  </a:moveTo>
                  <a:lnTo>
                    <a:pt x="0" y="1558773"/>
                  </a:lnTo>
                </a:path>
              </a:pathLst>
            </a:custGeom>
            <a:ln w="3124"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sp>
          <p:nvSpPr>
            <p:cNvPr id="33" name="Shape 1137">
              <a:extLst>
                <a:ext uri="{FF2B5EF4-FFF2-40B4-BE49-F238E27FC236}">
                  <a16:creationId xmlns:a16="http://schemas.microsoft.com/office/drawing/2014/main" id="{CE30AD61-381A-4E84-90E0-62925B61174A}"/>
                </a:ext>
              </a:extLst>
            </p:cNvPr>
            <p:cNvSpPr/>
            <p:nvPr/>
          </p:nvSpPr>
          <p:spPr>
            <a:xfrm>
              <a:off x="133973" y="12"/>
              <a:ext cx="2695194" cy="1558785"/>
            </a:xfrm>
            <a:custGeom>
              <a:avLst/>
              <a:gdLst/>
              <a:ahLst/>
              <a:cxnLst/>
              <a:rect l="0" t="0" r="0" b="0"/>
              <a:pathLst>
                <a:path w="2695194" h="1558785">
                  <a:moveTo>
                    <a:pt x="0" y="0"/>
                  </a:moveTo>
                  <a:lnTo>
                    <a:pt x="0" y="1558785"/>
                  </a:lnTo>
                  <a:lnTo>
                    <a:pt x="2695194" y="1558785"/>
                  </a:ln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34" name="Rectangle 33">
              <a:extLst>
                <a:ext uri="{FF2B5EF4-FFF2-40B4-BE49-F238E27FC236}">
                  <a16:creationId xmlns:a16="http://schemas.microsoft.com/office/drawing/2014/main" id="{F9A08509-80AD-4AC5-80CE-AE835D13510F}"/>
                </a:ext>
              </a:extLst>
            </p:cNvPr>
            <p:cNvSpPr/>
            <p:nvPr/>
          </p:nvSpPr>
          <p:spPr>
            <a:xfrm>
              <a:off x="1211820" y="673038"/>
              <a:ext cx="651426"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Increasing</a:t>
              </a:r>
              <a:endParaRPr lang="en-US" sz="1100">
                <a:solidFill>
                  <a:srgbClr val="000000"/>
                </a:solidFill>
                <a:effectLst/>
                <a:latin typeface="Calibri" panose="020F0502020204030204" pitchFamily="34" charset="0"/>
                <a:ea typeface="Calibri" panose="020F0502020204030204" pitchFamily="34" charset="0"/>
              </a:endParaRPr>
            </a:p>
          </p:txBody>
        </p:sp>
        <p:sp>
          <p:nvSpPr>
            <p:cNvPr id="35" name="Rectangle 34">
              <a:extLst>
                <a:ext uri="{FF2B5EF4-FFF2-40B4-BE49-F238E27FC236}">
                  <a16:creationId xmlns:a16="http://schemas.microsoft.com/office/drawing/2014/main" id="{93AFEFF6-5640-4EA7-B203-3FA35F3463AF}"/>
                </a:ext>
              </a:extLst>
            </p:cNvPr>
            <p:cNvSpPr/>
            <p:nvPr/>
          </p:nvSpPr>
          <p:spPr>
            <a:xfrm>
              <a:off x="1211820" y="798231"/>
              <a:ext cx="851250" cy="12549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temperature,</a:t>
              </a:r>
              <a:r>
                <a:rPr lang="en-US" sz="800" spc="40">
                  <a:solidFill>
                    <a:srgbClr val="181717"/>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36" name="Rectangle 35">
              <a:extLst>
                <a:ext uri="{FF2B5EF4-FFF2-40B4-BE49-F238E27FC236}">
                  <a16:creationId xmlns:a16="http://schemas.microsoft.com/office/drawing/2014/main" id="{1B08CC79-9E0A-4ADD-9C0D-C7F593A83168}"/>
                </a:ext>
              </a:extLst>
            </p:cNvPr>
            <p:cNvSpPr/>
            <p:nvPr/>
          </p:nvSpPr>
          <p:spPr>
            <a:xfrm>
              <a:off x="1851847" y="798231"/>
              <a:ext cx="81395" cy="125490"/>
            </a:xfrm>
            <a:prstGeom prst="rect">
              <a:avLst/>
            </a:prstGeom>
            <a:ln>
              <a:noFill/>
            </a:ln>
          </p:spPr>
          <p:txBody>
            <a:bodyPr vert="horz" lIns="0" tIns="0" rIns="0" bIns="0" rtlCol="0">
              <a:noAutofit/>
            </a:bodyPr>
            <a:lstStyle/>
            <a:p>
              <a:pPr>
                <a:lnSpc>
                  <a:spcPct val="107000"/>
                </a:lnSpc>
                <a:spcAft>
                  <a:spcPts val="800"/>
                </a:spcAft>
              </a:pPr>
              <a:r>
                <a:rPr lang="en-US" sz="800" i="1">
                  <a:solidFill>
                    <a:srgbClr val="181717"/>
                  </a:solidFill>
                  <a:effectLst/>
                  <a:latin typeface="Calibri" panose="020F0502020204030204" pitchFamily="34" charset="0"/>
                  <a:ea typeface="Calibri" panose="020F0502020204030204" pitchFamily="34" charset="0"/>
                </a:rPr>
                <a:t>T</a:t>
              </a:r>
              <a:endParaRPr lang="en-US" sz="1100">
                <a:solidFill>
                  <a:srgbClr val="000000"/>
                </a:solidFill>
                <a:effectLst/>
                <a:latin typeface="Calibri" panose="020F0502020204030204" pitchFamily="34" charset="0"/>
                <a:ea typeface="Calibri" panose="020F0502020204030204" pitchFamily="34" charset="0"/>
              </a:endParaRPr>
            </a:p>
          </p:txBody>
        </p:sp>
        <p:sp>
          <p:nvSpPr>
            <p:cNvPr id="37" name="Shape 1141">
              <a:extLst>
                <a:ext uri="{FF2B5EF4-FFF2-40B4-BE49-F238E27FC236}">
                  <a16:creationId xmlns:a16="http://schemas.microsoft.com/office/drawing/2014/main" id="{DBFB327E-09EF-49A1-A3AE-F6A82FEDF526}"/>
                </a:ext>
              </a:extLst>
            </p:cNvPr>
            <p:cNvSpPr/>
            <p:nvPr/>
          </p:nvSpPr>
          <p:spPr>
            <a:xfrm>
              <a:off x="133973" y="1192364"/>
              <a:ext cx="380187" cy="366421"/>
            </a:xfrm>
            <a:custGeom>
              <a:avLst/>
              <a:gdLst/>
              <a:ahLst/>
              <a:cxnLst/>
              <a:rect l="0" t="0" r="0" b="0"/>
              <a:pathLst>
                <a:path w="380187" h="366421">
                  <a:moveTo>
                    <a:pt x="0" y="366421"/>
                  </a:moveTo>
                  <a:lnTo>
                    <a:pt x="380187" y="0"/>
                  </a:lnTo>
                </a:path>
              </a:pathLst>
            </a:custGeom>
            <a:ln w="5004" cap="rnd">
              <a:custDash>
                <a:ds d="1" sp="98585"/>
              </a:custDash>
              <a:miter lim="100000"/>
            </a:ln>
          </p:spPr>
          <p:style>
            <a:lnRef idx="1">
              <a:srgbClr val="742A42"/>
            </a:lnRef>
            <a:fillRef idx="0">
              <a:srgbClr val="000000">
                <a:alpha val="0"/>
              </a:srgbClr>
            </a:fillRef>
            <a:effectRef idx="0">
              <a:scrgbClr r="0" g="0" b="0"/>
            </a:effectRef>
            <a:fontRef idx="none"/>
          </p:style>
          <p:txBody>
            <a:bodyPr/>
            <a:lstStyle/>
            <a:p>
              <a:endParaRPr lang="en-US"/>
            </a:p>
          </p:txBody>
        </p:sp>
        <p:sp>
          <p:nvSpPr>
            <p:cNvPr id="38" name="Shape 1142">
              <a:extLst>
                <a:ext uri="{FF2B5EF4-FFF2-40B4-BE49-F238E27FC236}">
                  <a16:creationId xmlns:a16="http://schemas.microsoft.com/office/drawing/2014/main" id="{68D30558-40AE-442A-9CFB-AAA69943F058}"/>
                </a:ext>
              </a:extLst>
            </p:cNvPr>
            <p:cNvSpPr/>
            <p:nvPr/>
          </p:nvSpPr>
          <p:spPr>
            <a:xfrm>
              <a:off x="133973" y="1220673"/>
              <a:ext cx="483502" cy="338113"/>
            </a:xfrm>
            <a:custGeom>
              <a:avLst/>
              <a:gdLst/>
              <a:ahLst/>
              <a:cxnLst/>
              <a:rect l="0" t="0" r="0" b="0"/>
              <a:pathLst>
                <a:path w="483502" h="338113">
                  <a:moveTo>
                    <a:pt x="0" y="338113"/>
                  </a:moveTo>
                  <a:lnTo>
                    <a:pt x="483502" y="0"/>
                  </a:lnTo>
                </a:path>
              </a:pathLst>
            </a:custGeom>
            <a:ln w="5004" cap="rnd">
              <a:custDash>
                <a:ds d="1" sp="98585"/>
              </a:custDash>
              <a:miter lim="100000"/>
            </a:ln>
          </p:spPr>
          <p:style>
            <a:lnRef idx="1">
              <a:srgbClr val="792C4A"/>
            </a:lnRef>
            <a:fillRef idx="0">
              <a:srgbClr val="000000">
                <a:alpha val="0"/>
              </a:srgbClr>
            </a:fillRef>
            <a:effectRef idx="0">
              <a:scrgbClr r="0" g="0" b="0"/>
            </a:effectRef>
            <a:fontRef idx="none"/>
          </p:style>
          <p:txBody>
            <a:bodyPr/>
            <a:lstStyle/>
            <a:p>
              <a:endParaRPr lang="en-US"/>
            </a:p>
          </p:txBody>
        </p:sp>
        <p:sp>
          <p:nvSpPr>
            <p:cNvPr id="39" name="Shape 1143">
              <a:extLst>
                <a:ext uri="{FF2B5EF4-FFF2-40B4-BE49-F238E27FC236}">
                  <a16:creationId xmlns:a16="http://schemas.microsoft.com/office/drawing/2014/main" id="{6D2A0946-8355-4864-A0F6-87DC1CABF238}"/>
                </a:ext>
              </a:extLst>
            </p:cNvPr>
            <p:cNvSpPr/>
            <p:nvPr/>
          </p:nvSpPr>
          <p:spPr>
            <a:xfrm>
              <a:off x="133973" y="1306423"/>
              <a:ext cx="541744" cy="252362"/>
            </a:xfrm>
            <a:custGeom>
              <a:avLst/>
              <a:gdLst/>
              <a:ahLst/>
              <a:cxnLst/>
              <a:rect l="0" t="0" r="0" b="0"/>
              <a:pathLst>
                <a:path w="541744" h="252362">
                  <a:moveTo>
                    <a:pt x="0" y="252362"/>
                  </a:moveTo>
                  <a:lnTo>
                    <a:pt x="541744" y="0"/>
                  </a:lnTo>
                </a:path>
              </a:pathLst>
            </a:custGeom>
            <a:ln w="5004" cap="rnd">
              <a:custDash>
                <a:ds d="1" sp="98585"/>
              </a:custDash>
              <a:miter lim="100000"/>
            </a:ln>
          </p:spPr>
          <p:style>
            <a:lnRef idx="1">
              <a:srgbClr val="26708E"/>
            </a:lnRef>
            <a:fillRef idx="0">
              <a:srgbClr val="000000">
                <a:alpha val="0"/>
              </a:srgbClr>
            </a:fillRef>
            <a:effectRef idx="0">
              <a:scrgbClr r="0" g="0" b="0"/>
            </a:effectRef>
            <a:fontRef idx="none"/>
          </p:style>
          <p:txBody>
            <a:bodyPr/>
            <a:lstStyle/>
            <a:p>
              <a:endParaRPr lang="en-US"/>
            </a:p>
          </p:txBody>
        </p:sp>
        <p:sp>
          <p:nvSpPr>
            <p:cNvPr id="40" name="Shape 1144">
              <a:extLst>
                <a:ext uri="{FF2B5EF4-FFF2-40B4-BE49-F238E27FC236}">
                  <a16:creationId xmlns:a16="http://schemas.microsoft.com/office/drawing/2014/main" id="{534AF693-4B0E-4222-A444-709DD3531CF7}"/>
                </a:ext>
              </a:extLst>
            </p:cNvPr>
            <p:cNvSpPr/>
            <p:nvPr/>
          </p:nvSpPr>
          <p:spPr>
            <a:xfrm>
              <a:off x="133973" y="1408988"/>
              <a:ext cx="517982" cy="149797"/>
            </a:xfrm>
            <a:custGeom>
              <a:avLst/>
              <a:gdLst/>
              <a:ahLst/>
              <a:cxnLst/>
              <a:rect l="0" t="0" r="0" b="0"/>
              <a:pathLst>
                <a:path w="517982" h="149797">
                  <a:moveTo>
                    <a:pt x="0" y="149797"/>
                  </a:moveTo>
                  <a:lnTo>
                    <a:pt x="517982" y="0"/>
                  </a:lnTo>
                </a:path>
              </a:pathLst>
            </a:custGeom>
            <a:ln w="5004" cap="rnd">
              <a:custDash>
                <a:ds d="1" sp="98585"/>
              </a:custDash>
              <a:miter lim="100000"/>
            </a:ln>
          </p:spPr>
          <p:style>
            <a:lnRef idx="1">
              <a:srgbClr val="245877"/>
            </a:lnRef>
            <a:fillRef idx="0">
              <a:srgbClr val="000000">
                <a:alpha val="0"/>
              </a:srgbClr>
            </a:fillRef>
            <a:effectRef idx="0">
              <a:scrgbClr r="0" g="0" b="0"/>
            </a:effectRef>
            <a:fontRef idx="none"/>
          </p:style>
          <p:txBody>
            <a:bodyPr/>
            <a:lstStyle/>
            <a:p>
              <a:endParaRPr lang="en-US"/>
            </a:p>
          </p:txBody>
        </p:sp>
        <p:sp>
          <p:nvSpPr>
            <p:cNvPr id="41" name="Shape 1145">
              <a:extLst>
                <a:ext uri="{FF2B5EF4-FFF2-40B4-BE49-F238E27FC236}">
                  <a16:creationId xmlns:a16="http://schemas.microsoft.com/office/drawing/2014/main" id="{D0AF9BF5-8C7F-4249-BCEA-E830177F575D}"/>
                </a:ext>
              </a:extLst>
            </p:cNvPr>
            <p:cNvSpPr/>
            <p:nvPr/>
          </p:nvSpPr>
          <p:spPr>
            <a:xfrm>
              <a:off x="486766" y="0"/>
              <a:ext cx="1264590" cy="1218768"/>
            </a:xfrm>
            <a:custGeom>
              <a:avLst/>
              <a:gdLst/>
              <a:ahLst/>
              <a:cxnLst/>
              <a:rect l="0" t="0" r="0" b="0"/>
              <a:pathLst>
                <a:path w="1264590" h="1218768">
                  <a:moveTo>
                    <a:pt x="0" y="1218768"/>
                  </a:moveTo>
                  <a:lnTo>
                    <a:pt x="1264590" y="0"/>
                  </a:lnTo>
                </a:path>
              </a:pathLst>
            </a:custGeom>
            <a:ln w="6261" cap="flat">
              <a:miter lim="100000"/>
            </a:ln>
          </p:spPr>
          <p:style>
            <a:lnRef idx="1">
              <a:srgbClr val="742A42"/>
            </a:lnRef>
            <a:fillRef idx="0">
              <a:srgbClr val="000000">
                <a:alpha val="0"/>
              </a:srgbClr>
            </a:fillRef>
            <a:effectRef idx="0">
              <a:scrgbClr r="0" g="0" b="0"/>
            </a:effectRef>
            <a:fontRef idx="none"/>
          </p:style>
          <p:txBody>
            <a:bodyPr/>
            <a:lstStyle/>
            <a:p>
              <a:endParaRPr lang="en-US"/>
            </a:p>
          </p:txBody>
        </p:sp>
        <p:sp>
          <p:nvSpPr>
            <p:cNvPr id="42" name="Shape 1146">
              <a:extLst>
                <a:ext uri="{FF2B5EF4-FFF2-40B4-BE49-F238E27FC236}">
                  <a16:creationId xmlns:a16="http://schemas.microsoft.com/office/drawing/2014/main" id="{3B8C2A50-D66B-4B77-A6A1-2BC4EE528C30}"/>
                </a:ext>
              </a:extLst>
            </p:cNvPr>
            <p:cNvSpPr/>
            <p:nvPr/>
          </p:nvSpPr>
          <p:spPr>
            <a:xfrm>
              <a:off x="535979" y="0"/>
              <a:ext cx="1827137" cy="1277671"/>
            </a:xfrm>
            <a:custGeom>
              <a:avLst/>
              <a:gdLst/>
              <a:ahLst/>
              <a:cxnLst/>
              <a:rect l="0" t="0" r="0" b="0"/>
              <a:pathLst>
                <a:path w="1827137" h="1277671">
                  <a:moveTo>
                    <a:pt x="0" y="1277671"/>
                  </a:moveTo>
                  <a:lnTo>
                    <a:pt x="1827137" y="0"/>
                  </a:lnTo>
                </a:path>
              </a:pathLst>
            </a:custGeom>
            <a:ln w="6261" cap="flat">
              <a:miter lim="100000"/>
            </a:ln>
          </p:spPr>
          <p:style>
            <a:lnRef idx="1">
              <a:srgbClr val="792C4A"/>
            </a:lnRef>
            <a:fillRef idx="0">
              <a:srgbClr val="000000">
                <a:alpha val="0"/>
              </a:srgbClr>
            </a:fillRef>
            <a:effectRef idx="0">
              <a:scrgbClr r="0" g="0" b="0"/>
            </a:effectRef>
            <a:fontRef idx="none"/>
          </p:style>
          <p:txBody>
            <a:bodyPr/>
            <a:lstStyle/>
            <a:p>
              <a:endParaRPr lang="en-US"/>
            </a:p>
          </p:txBody>
        </p:sp>
        <p:sp>
          <p:nvSpPr>
            <p:cNvPr id="43" name="Shape 1147">
              <a:extLst>
                <a:ext uri="{FF2B5EF4-FFF2-40B4-BE49-F238E27FC236}">
                  <a16:creationId xmlns:a16="http://schemas.microsoft.com/office/drawing/2014/main" id="{2BCAE48C-AB5E-4239-850B-BEEBC0C8958A}"/>
                </a:ext>
              </a:extLst>
            </p:cNvPr>
            <p:cNvSpPr/>
            <p:nvPr/>
          </p:nvSpPr>
          <p:spPr>
            <a:xfrm>
              <a:off x="566040" y="779399"/>
              <a:ext cx="2263127" cy="654444"/>
            </a:xfrm>
            <a:custGeom>
              <a:avLst/>
              <a:gdLst/>
              <a:ahLst/>
              <a:cxnLst/>
              <a:rect l="0" t="0" r="0" b="0"/>
              <a:pathLst>
                <a:path w="2263127" h="654444">
                  <a:moveTo>
                    <a:pt x="0" y="654444"/>
                  </a:moveTo>
                  <a:lnTo>
                    <a:pt x="2263127" y="0"/>
                  </a:lnTo>
                </a:path>
              </a:pathLst>
            </a:custGeom>
            <a:ln w="6261" cap="flat">
              <a:miter lim="100000"/>
            </a:ln>
          </p:spPr>
          <p:style>
            <a:lnRef idx="1">
              <a:srgbClr val="245877"/>
            </a:lnRef>
            <a:fillRef idx="0">
              <a:srgbClr val="000000">
                <a:alpha val="0"/>
              </a:srgbClr>
            </a:fillRef>
            <a:effectRef idx="0">
              <a:scrgbClr r="0" g="0" b="0"/>
            </a:effectRef>
            <a:fontRef idx="none"/>
          </p:style>
          <p:txBody>
            <a:bodyPr/>
            <a:lstStyle/>
            <a:p>
              <a:endParaRPr lang="en-US"/>
            </a:p>
          </p:txBody>
        </p:sp>
        <p:sp>
          <p:nvSpPr>
            <p:cNvPr id="44" name="Rectangle 43">
              <a:extLst>
                <a:ext uri="{FF2B5EF4-FFF2-40B4-BE49-F238E27FC236}">
                  <a16:creationId xmlns:a16="http://schemas.microsoft.com/office/drawing/2014/main" id="{886378DF-CC23-4AE9-9BB3-E0523858BBE8}"/>
                </a:ext>
              </a:extLst>
            </p:cNvPr>
            <p:cNvSpPr/>
            <p:nvPr/>
          </p:nvSpPr>
          <p:spPr>
            <a:xfrm rot="-5399999">
              <a:off x="-33832" y="1006789"/>
              <a:ext cx="791055" cy="117647"/>
            </a:xfrm>
            <a:prstGeom prst="rect">
              <a:avLst/>
            </a:prstGeom>
            <a:ln>
              <a:noFill/>
            </a:ln>
          </p:spPr>
          <p:txBody>
            <a:bodyPr vert="horz" lIns="0" tIns="0" rIns="0" bIns="0" rtlCol="0">
              <a:noAutofit/>
            </a:bodyPr>
            <a:lstStyle/>
            <a:p>
              <a:pPr>
                <a:lnSpc>
                  <a:spcPct val="107000"/>
                </a:lnSpc>
                <a:spcAft>
                  <a:spcPts val="800"/>
                </a:spcAft>
              </a:pPr>
              <a:r>
                <a:rPr lang="en-US" sz="750">
                  <a:solidFill>
                    <a:srgbClr val="181717"/>
                  </a:solidFill>
                  <a:effectLst/>
                  <a:latin typeface="Calibri" panose="020F0502020204030204" pitchFamily="34" charset="0"/>
                  <a:ea typeface="Calibri" panose="020F0502020204030204" pitchFamily="34" charset="0"/>
                </a:rPr>
                <a:t>Extrapolation</a:t>
              </a:r>
              <a:endParaRPr lang="en-US" sz="1100">
                <a:solidFill>
                  <a:srgbClr val="000000"/>
                </a:solidFill>
                <a:effectLst/>
                <a:latin typeface="Calibri" panose="020F0502020204030204" pitchFamily="34" charset="0"/>
                <a:ea typeface="Calibri" panose="020F0502020204030204" pitchFamily="34" charset="0"/>
              </a:endParaRPr>
            </a:p>
          </p:txBody>
        </p:sp>
        <p:sp>
          <p:nvSpPr>
            <p:cNvPr id="45" name="Shape 1149">
              <a:extLst>
                <a:ext uri="{FF2B5EF4-FFF2-40B4-BE49-F238E27FC236}">
                  <a16:creationId xmlns:a16="http://schemas.microsoft.com/office/drawing/2014/main" id="{79DE26CD-4AB4-4BC7-9E1F-F0737C353666}"/>
                </a:ext>
              </a:extLst>
            </p:cNvPr>
            <p:cNvSpPr/>
            <p:nvPr/>
          </p:nvSpPr>
          <p:spPr>
            <a:xfrm>
              <a:off x="1056628" y="721970"/>
              <a:ext cx="274219" cy="490652"/>
            </a:xfrm>
            <a:custGeom>
              <a:avLst/>
              <a:gdLst/>
              <a:ahLst/>
              <a:cxnLst/>
              <a:rect l="0" t="0" r="0" b="0"/>
              <a:pathLst>
                <a:path w="274219" h="490652">
                  <a:moveTo>
                    <a:pt x="274219" y="490652"/>
                  </a:moveTo>
                  <a:cubicBezTo>
                    <a:pt x="220853" y="305829"/>
                    <a:pt x="125844" y="138671"/>
                    <a:pt x="0" y="0"/>
                  </a:cubicBezTo>
                </a:path>
              </a:pathLst>
            </a:custGeom>
            <a:ln w="6261" cap="flat">
              <a:miter lim="100000"/>
            </a:ln>
          </p:spPr>
          <p:style>
            <a:lnRef idx="1">
              <a:srgbClr val="181717"/>
            </a:lnRef>
            <a:fillRef idx="0">
              <a:srgbClr val="000000">
                <a:alpha val="0"/>
              </a:srgbClr>
            </a:fillRef>
            <a:effectRef idx="0">
              <a:scrgbClr r="0" g="0" b="0"/>
            </a:effectRef>
            <a:fontRef idx="none"/>
          </p:style>
          <p:txBody>
            <a:bodyPr/>
            <a:lstStyle/>
            <a:p>
              <a:endParaRPr lang="en-US"/>
            </a:p>
          </p:txBody>
        </p:sp>
        <p:sp>
          <p:nvSpPr>
            <p:cNvPr id="46" name="Shape 1150">
              <a:extLst>
                <a:ext uri="{FF2B5EF4-FFF2-40B4-BE49-F238E27FC236}">
                  <a16:creationId xmlns:a16="http://schemas.microsoft.com/office/drawing/2014/main" id="{C2FC8BFF-F3D1-4A3A-940A-9E8FB433FCCD}"/>
                </a:ext>
              </a:extLst>
            </p:cNvPr>
            <p:cNvSpPr/>
            <p:nvPr/>
          </p:nvSpPr>
          <p:spPr>
            <a:xfrm>
              <a:off x="1030822" y="694372"/>
              <a:ext cx="58014" cy="59627"/>
            </a:xfrm>
            <a:custGeom>
              <a:avLst/>
              <a:gdLst/>
              <a:ahLst/>
              <a:cxnLst/>
              <a:rect l="0" t="0" r="0" b="0"/>
              <a:pathLst>
                <a:path w="58014" h="59627">
                  <a:moveTo>
                    <a:pt x="0" y="0"/>
                  </a:moveTo>
                  <a:cubicBezTo>
                    <a:pt x="16840" y="8725"/>
                    <a:pt x="39992" y="17488"/>
                    <a:pt x="58014" y="19609"/>
                  </a:cubicBezTo>
                  <a:lnTo>
                    <a:pt x="28727" y="31636"/>
                  </a:lnTo>
                  <a:lnTo>
                    <a:pt x="13944" y="59627"/>
                  </a:lnTo>
                  <a:cubicBezTo>
                    <a:pt x="13564" y="41491"/>
                    <a:pt x="7074" y="17589"/>
                    <a:pt x="0" y="0"/>
                  </a:cubicBezTo>
                  <a:close/>
                </a:path>
              </a:pathLst>
            </a:custGeom>
            <a:ln w="0" cap="flat">
              <a:miter lim="100000"/>
            </a:ln>
          </p:spPr>
          <p:style>
            <a:lnRef idx="0">
              <a:srgbClr val="000000">
                <a:alpha val="0"/>
              </a:srgbClr>
            </a:lnRef>
            <a:fillRef idx="1">
              <a:srgbClr val="181717"/>
            </a:fillRef>
            <a:effectRef idx="0">
              <a:scrgbClr r="0" g="0" b="0"/>
            </a:effectRef>
            <a:fontRef idx="none"/>
          </p:style>
          <p:txBody>
            <a:bodyPr/>
            <a:lstStyle/>
            <a:p>
              <a:endParaRPr lang="en-US"/>
            </a:p>
          </p:txBody>
        </p:sp>
        <p:sp>
          <p:nvSpPr>
            <p:cNvPr id="47" name="Shape 1151">
              <a:extLst>
                <a:ext uri="{FF2B5EF4-FFF2-40B4-BE49-F238E27FC236}">
                  <a16:creationId xmlns:a16="http://schemas.microsoft.com/office/drawing/2014/main" id="{5E7483F3-BF07-419E-9263-F83AD78DC3C2}"/>
                </a:ext>
              </a:extLst>
            </p:cNvPr>
            <p:cNvSpPr/>
            <p:nvPr/>
          </p:nvSpPr>
          <p:spPr>
            <a:xfrm>
              <a:off x="547510" y="303289"/>
              <a:ext cx="2281669" cy="1062850"/>
            </a:xfrm>
            <a:custGeom>
              <a:avLst/>
              <a:gdLst/>
              <a:ahLst/>
              <a:cxnLst/>
              <a:rect l="0" t="0" r="0" b="0"/>
              <a:pathLst>
                <a:path w="2281669" h="1062850">
                  <a:moveTo>
                    <a:pt x="0" y="1062850"/>
                  </a:moveTo>
                  <a:lnTo>
                    <a:pt x="2281669" y="0"/>
                  </a:lnTo>
                </a:path>
              </a:pathLst>
            </a:custGeom>
            <a:ln w="6261" cap="flat">
              <a:miter lim="100000"/>
            </a:ln>
          </p:spPr>
          <p:style>
            <a:lnRef idx="1">
              <a:srgbClr val="1B6A62"/>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11627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0-#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0-#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anim calcmode="lin" valueType="num">
                                      <p:cBhvr additive="base">
                                        <p:cTn id="5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9" grpId="0" autoUpdateAnimBg="0"/>
      <p:bldP spid="10" grpId="0" autoUpdateAnimBg="0"/>
      <p:bldP spid="1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8D4FDA6D-0D62-4AD2-AE22-E092FB9C711F}"/>
              </a:ext>
            </a:extLst>
          </p:cNvPr>
          <p:cNvSpPr txBox="1">
            <a:spLocks noChangeArrowheads="1"/>
          </p:cNvSpPr>
          <p:nvPr/>
        </p:nvSpPr>
        <p:spPr bwMode="auto">
          <a:xfrm>
            <a:off x="192298" y="120383"/>
            <a:ext cx="102738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000" b="1" dirty="0">
                <a:latin typeface="Arial" panose="020B0604020202020204" pitchFamily="34" charset="0"/>
              </a:rPr>
              <a:t>Example:</a:t>
            </a:r>
            <a:r>
              <a:rPr lang="en-US" altLang="en-US" sz="2000" dirty="0">
                <a:latin typeface="Arial" panose="020B0604020202020204" pitchFamily="34" charset="0"/>
              </a:rPr>
              <a:t>	A sample of chlorine gas occupies a volume of 946 mL at a pressure of 726 mmHg.  What is the pressure of the gas (in mmHg) if the volume is reduced at constant temperature to 154 mL?</a:t>
            </a:r>
          </a:p>
        </p:txBody>
      </p:sp>
      <p:sp>
        <p:nvSpPr>
          <p:cNvPr id="3" name="Text Box 4">
            <a:extLst>
              <a:ext uri="{FF2B5EF4-FFF2-40B4-BE49-F238E27FC236}">
                <a16:creationId xmlns:a16="http://schemas.microsoft.com/office/drawing/2014/main" id="{64A0FE74-52A8-426A-AEFB-F0D8E765A19D}"/>
              </a:ext>
            </a:extLst>
          </p:cNvPr>
          <p:cNvSpPr txBox="1">
            <a:spLocks noChangeArrowheads="1"/>
          </p:cNvSpPr>
          <p:nvPr/>
        </p:nvSpPr>
        <p:spPr bwMode="auto">
          <a:xfrm>
            <a:off x="2827173" y="2081400"/>
            <a:ext cx="28241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P</a:t>
            </a:r>
            <a:r>
              <a:rPr lang="en-US" altLang="en-US" sz="2800" baseline="-25000" dirty="0">
                <a:latin typeface="Arial" panose="020B0604020202020204" pitchFamily="34" charset="0"/>
              </a:rPr>
              <a:t>1</a:t>
            </a:r>
            <a:r>
              <a:rPr lang="en-US" altLang="en-US" sz="2800" dirty="0">
                <a:latin typeface="Arial" panose="020B0604020202020204" pitchFamily="34" charset="0"/>
              </a:rPr>
              <a:t> x </a:t>
            </a:r>
            <a:r>
              <a:rPr lang="en-US" altLang="en-US" sz="2800" i="1" dirty="0">
                <a:latin typeface="Arial" panose="020B0604020202020204" pitchFamily="34" charset="0"/>
              </a:rPr>
              <a:t>V</a:t>
            </a:r>
            <a:r>
              <a:rPr lang="en-US" altLang="en-US" sz="2800" baseline="-25000" dirty="0">
                <a:latin typeface="Arial" panose="020B0604020202020204" pitchFamily="34" charset="0"/>
              </a:rPr>
              <a:t>1</a:t>
            </a:r>
            <a:r>
              <a:rPr lang="en-US" altLang="en-US" sz="2800" dirty="0">
                <a:latin typeface="Arial" panose="020B0604020202020204" pitchFamily="34" charset="0"/>
              </a:rPr>
              <a:t> = </a:t>
            </a:r>
            <a:r>
              <a:rPr lang="en-US" altLang="en-US" sz="2800" i="1" dirty="0">
                <a:latin typeface="Arial" panose="020B0604020202020204" pitchFamily="34" charset="0"/>
              </a:rPr>
              <a:t>P</a:t>
            </a:r>
            <a:r>
              <a:rPr lang="en-US" altLang="en-US" sz="2800" baseline="-25000" dirty="0">
                <a:latin typeface="Arial" panose="020B0604020202020204" pitchFamily="34" charset="0"/>
              </a:rPr>
              <a:t>2</a:t>
            </a:r>
            <a:r>
              <a:rPr lang="en-US" altLang="en-US" sz="2800" dirty="0">
                <a:latin typeface="Arial" panose="020B0604020202020204" pitchFamily="34" charset="0"/>
              </a:rPr>
              <a:t> x </a:t>
            </a:r>
            <a:r>
              <a:rPr lang="en-US" altLang="en-US" sz="2800" i="1" dirty="0">
                <a:latin typeface="Arial" panose="020B0604020202020204" pitchFamily="34" charset="0"/>
              </a:rPr>
              <a:t>V</a:t>
            </a:r>
            <a:r>
              <a:rPr lang="en-US" altLang="en-US" sz="2800" baseline="-25000" dirty="0">
                <a:latin typeface="Arial" panose="020B0604020202020204" pitchFamily="34" charset="0"/>
              </a:rPr>
              <a:t>2</a:t>
            </a:r>
            <a:endParaRPr lang="en-US" altLang="en-US" sz="2800" dirty="0">
              <a:latin typeface="Arial" panose="020B0604020202020204" pitchFamily="34" charset="0"/>
            </a:endParaRPr>
          </a:p>
        </p:txBody>
      </p:sp>
      <p:sp>
        <p:nvSpPr>
          <p:cNvPr id="4" name="Text Box 5">
            <a:extLst>
              <a:ext uri="{FF2B5EF4-FFF2-40B4-BE49-F238E27FC236}">
                <a16:creationId xmlns:a16="http://schemas.microsoft.com/office/drawing/2014/main" id="{C5944B50-41E2-4606-98C1-EE93E8730FFF}"/>
              </a:ext>
            </a:extLst>
          </p:cNvPr>
          <p:cNvSpPr txBox="1">
            <a:spLocks noChangeArrowheads="1"/>
          </p:cNvSpPr>
          <p:nvPr/>
        </p:nvSpPr>
        <p:spPr bwMode="auto">
          <a:xfrm>
            <a:off x="2098274" y="2904171"/>
            <a:ext cx="2703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P</a:t>
            </a:r>
            <a:r>
              <a:rPr lang="en-US" altLang="en-US" sz="2800" baseline="-25000" dirty="0">
                <a:latin typeface="Arial" panose="020B0604020202020204" pitchFamily="34" charset="0"/>
              </a:rPr>
              <a:t>1</a:t>
            </a:r>
            <a:r>
              <a:rPr lang="en-US" altLang="en-US" sz="2800" dirty="0">
                <a:latin typeface="Arial" panose="020B0604020202020204" pitchFamily="34" charset="0"/>
              </a:rPr>
              <a:t> = 726 mmHg</a:t>
            </a:r>
            <a:endParaRPr lang="en-US" altLang="en-US" sz="2800" baseline="-25000" dirty="0">
              <a:latin typeface="Arial" panose="020B0604020202020204" pitchFamily="34" charset="0"/>
            </a:endParaRPr>
          </a:p>
        </p:txBody>
      </p:sp>
      <p:sp>
        <p:nvSpPr>
          <p:cNvPr id="5" name="Text Box 6">
            <a:extLst>
              <a:ext uri="{FF2B5EF4-FFF2-40B4-BE49-F238E27FC236}">
                <a16:creationId xmlns:a16="http://schemas.microsoft.com/office/drawing/2014/main" id="{4415DFAC-683A-4D8C-8BF4-04F8C7FDCC39}"/>
              </a:ext>
            </a:extLst>
          </p:cNvPr>
          <p:cNvSpPr txBox="1">
            <a:spLocks noChangeArrowheads="1"/>
          </p:cNvSpPr>
          <p:nvPr/>
        </p:nvSpPr>
        <p:spPr bwMode="auto">
          <a:xfrm>
            <a:off x="2098274" y="3577271"/>
            <a:ext cx="2149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baseline="-25000">
                <a:latin typeface="Arial" panose="020B0604020202020204" pitchFamily="34" charset="0"/>
              </a:rPr>
              <a:t>1</a:t>
            </a:r>
            <a:r>
              <a:rPr lang="en-US" altLang="en-US" sz="2800">
                <a:latin typeface="Arial" panose="020B0604020202020204" pitchFamily="34" charset="0"/>
              </a:rPr>
              <a:t> = 946 mL</a:t>
            </a:r>
            <a:endParaRPr lang="en-US" altLang="en-US" sz="2800" baseline="-25000">
              <a:latin typeface="Arial" panose="020B0604020202020204" pitchFamily="34" charset="0"/>
            </a:endParaRPr>
          </a:p>
        </p:txBody>
      </p:sp>
      <p:sp>
        <p:nvSpPr>
          <p:cNvPr id="6" name="Text Box 7">
            <a:extLst>
              <a:ext uri="{FF2B5EF4-FFF2-40B4-BE49-F238E27FC236}">
                <a16:creationId xmlns:a16="http://schemas.microsoft.com/office/drawing/2014/main" id="{01CB66D7-3967-4DA3-9FCE-A32D6DA8A2B6}"/>
              </a:ext>
            </a:extLst>
          </p:cNvPr>
          <p:cNvSpPr txBox="1">
            <a:spLocks noChangeArrowheads="1"/>
          </p:cNvSpPr>
          <p:nvPr/>
        </p:nvSpPr>
        <p:spPr bwMode="auto">
          <a:xfrm>
            <a:off x="5439961" y="2905758"/>
            <a:ext cx="1158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P</a:t>
            </a:r>
            <a:r>
              <a:rPr lang="en-US" altLang="en-US" sz="2800" baseline="-25000" dirty="0">
                <a:latin typeface="Arial" panose="020B0604020202020204" pitchFamily="34" charset="0"/>
              </a:rPr>
              <a:t>2</a:t>
            </a:r>
            <a:r>
              <a:rPr lang="en-US" altLang="en-US" sz="2800" dirty="0">
                <a:latin typeface="Arial" panose="020B0604020202020204" pitchFamily="34" charset="0"/>
              </a:rPr>
              <a:t> = ?</a:t>
            </a:r>
            <a:endParaRPr lang="en-US" altLang="en-US" sz="2800" baseline="-25000" dirty="0">
              <a:latin typeface="Arial" panose="020B0604020202020204" pitchFamily="34" charset="0"/>
            </a:endParaRPr>
          </a:p>
        </p:txBody>
      </p:sp>
      <p:sp>
        <p:nvSpPr>
          <p:cNvPr id="7" name="Text Box 8">
            <a:extLst>
              <a:ext uri="{FF2B5EF4-FFF2-40B4-BE49-F238E27FC236}">
                <a16:creationId xmlns:a16="http://schemas.microsoft.com/office/drawing/2014/main" id="{A450DEA4-D69F-4C06-9F91-62346935A5A2}"/>
              </a:ext>
            </a:extLst>
          </p:cNvPr>
          <p:cNvSpPr txBox="1">
            <a:spLocks noChangeArrowheads="1"/>
          </p:cNvSpPr>
          <p:nvPr/>
        </p:nvSpPr>
        <p:spPr bwMode="auto">
          <a:xfrm>
            <a:off x="5439961" y="3578858"/>
            <a:ext cx="2149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baseline="-25000">
                <a:latin typeface="Arial" panose="020B0604020202020204" pitchFamily="34" charset="0"/>
              </a:rPr>
              <a:t>2</a:t>
            </a:r>
            <a:r>
              <a:rPr lang="en-US" altLang="en-US" sz="2800">
                <a:latin typeface="Arial" panose="020B0604020202020204" pitchFamily="34" charset="0"/>
              </a:rPr>
              <a:t> = 154 mL</a:t>
            </a:r>
            <a:endParaRPr lang="en-US" altLang="en-US" sz="2800" baseline="-25000">
              <a:latin typeface="Arial" panose="020B0604020202020204" pitchFamily="34" charset="0"/>
            </a:endParaRPr>
          </a:p>
        </p:txBody>
      </p:sp>
      <p:grpSp>
        <p:nvGrpSpPr>
          <p:cNvPr id="8" name="Group 15">
            <a:extLst>
              <a:ext uri="{FF2B5EF4-FFF2-40B4-BE49-F238E27FC236}">
                <a16:creationId xmlns:a16="http://schemas.microsoft.com/office/drawing/2014/main" id="{65472A8F-FD40-4258-A292-04F533126B43}"/>
              </a:ext>
            </a:extLst>
          </p:cNvPr>
          <p:cNvGrpSpPr>
            <a:grpSpLocks/>
          </p:cNvGrpSpPr>
          <p:nvPr/>
        </p:nvGrpSpPr>
        <p:grpSpPr bwMode="auto">
          <a:xfrm>
            <a:off x="1486294" y="4514687"/>
            <a:ext cx="1301750" cy="1052512"/>
            <a:chOff x="1536" y="2928"/>
            <a:chExt cx="820" cy="663"/>
          </a:xfrm>
        </p:grpSpPr>
        <p:sp>
          <p:nvSpPr>
            <p:cNvPr id="9" name="Text Box 12">
              <a:extLst>
                <a:ext uri="{FF2B5EF4-FFF2-40B4-BE49-F238E27FC236}">
                  <a16:creationId xmlns:a16="http://schemas.microsoft.com/office/drawing/2014/main" id="{23F98CC7-ED31-45C1-807D-5F4E36B0C588}"/>
                </a:ext>
              </a:extLst>
            </p:cNvPr>
            <p:cNvSpPr txBox="1">
              <a:spLocks noChangeArrowheads="1"/>
            </p:cNvSpPr>
            <p:nvPr/>
          </p:nvSpPr>
          <p:spPr bwMode="auto">
            <a:xfrm>
              <a:off x="1536" y="2928"/>
              <a:ext cx="8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P</a:t>
              </a:r>
              <a:r>
                <a:rPr lang="en-US" altLang="en-US" sz="2800" baseline="-25000" dirty="0">
                  <a:latin typeface="Arial" panose="020B0604020202020204" pitchFamily="34" charset="0"/>
                </a:rPr>
                <a:t>1</a:t>
              </a:r>
              <a:r>
                <a:rPr lang="en-US" altLang="en-US" sz="2800" dirty="0">
                  <a:latin typeface="Arial" panose="020B0604020202020204" pitchFamily="34" charset="0"/>
                </a:rPr>
                <a:t> x </a:t>
              </a:r>
              <a:r>
                <a:rPr lang="en-US" altLang="en-US" sz="2800" i="1" dirty="0">
                  <a:latin typeface="Arial" panose="020B0604020202020204" pitchFamily="34" charset="0"/>
                </a:rPr>
                <a:t>V</a:t>
              </a:r>
              <a:r>
                <a:rPr lang="en-US" altLang="en-US" sz="2800" baseline="-25000" dirty="0">
                  <a:latin typeface="Arial" panose="020B0604020202020204" pitchFamily="34" charset="0"/>
                </a:rPr>
                <a:t>1</a:t>
              </a:r>
              <a:endParaRPr lang="en-US" altLang="en-US" sz="2800" i="1" dirty="0">
                <a:latin typeface="Arial" panose="020B0604020202020204" pitchFamily="34" charset="0"/>
              </a:endParaRPr>
            </a:p>
          </p:txBody>
        </p:sp>
        <p:sp>
          <p:nvSpPr>
            <p:cNvPr id="10" name="Line 13">
              <a:extLst>
                <a:ext uri="{FF2B5EF4-FFF2-40B4-BE49-F238E27FC236}">
                  <a16:creationId xmlns:a16="http://schemas.microsoft.com/office/drawing/2014/main" id="{37D4DECB-C076-4B7F-8085-21B23BAA8F94}"/>
                </a:ext>
              </a:extLst>
            </p:cNvPr>
            <p:cNvSpPr>
              <a:spLocks noChangeShapeType="1"/>
            </p:cNvSpPr>
            <p:nvPr/>
          </p:nvSpPr>
          <p:spPr bwMode="auto">
            <a:xfrm>
              <a:off x="1586" y="3259"/>
              <a:ext cx="7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 Box 14">
              <a:extLst>
                <a:ext uri="{FF2B5EF4-FFF2-40B4-BE49-F238E27FC236}">
                  <a16:creationId xmlns:a16="http://schemas.microsoft.com/office/drawing/2014/main" id="{60DF3F9D-95EB-4E51-B1D7-0186997B8271}"/>
                </a:ext>
              </a:extLst>
            </p:cNvPr>
            <p:cNvSpPr txBox="1">
              <a:spLocks noChangeArrowheads="1"/>
            </p:cNvSpPr>
            <p:nvPr/>
          </p:nvSpPr>
          <p:spPr bwMode="auto">
            <a:xfrm>
              <a:off x="1771" y="3264"/>
              <a:ext cx="3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baseline="-25000">
                  <a:latin typeface="Arial" panose="020B0604020202020204" pitchFamily="34" charset="0"/>
                </a:rPr>
                <a:t>2</a:t>
              </a:r>
              <a:endParaRPr lang="en-US" altLang="en-US" sz="2800" i="1">
                <a:latin typeface="Arial" panose="020B0604020202020204" pitchFamily="34" charset="0"/>
              </a:endParaRPr>
            </a:p>
          </p:txBody>
        </p:sp>
      </p:grpSp>
      <p:grpSp>
        <p:nvGrpSpPr>
          <p:cNvPr id="12" name="Group 20">
            <a:extLst>
              <a:ext uri="{FF2B5EF4-FFF2-40B4-BE49-F238E27FC236}">
                <a16:creationId xmlns:a16="http://schemas.microsoft.com/office/drawing/2014/main" id="{4BD48B59-5F44-453C-AE10-AE941ADA18E0}"/>
              </a:ext>
            </a:extLst>
          </p:cNvPr>
          <p:cNvGrpSpPr>
            <a:grpSpLocks/>
          </p:cNvGrpSpPr>
          <p:nvPr/>
        </p:nvGrpSpPr>
        <p:grpSpPr bwMode="auto">
          <a:xfrm>
            <a:off x="2765024" y="4521831"/>
            <a:ext cx="3895725" cy="1003299"/>
            <a:chOff x="2049" y="2847"/>
            <a:chExt cx="2454" cy="632"/>
          </a:xfrm>
        </p:grpSpPr>
        <p:sp>
          <p:nvSpPr>
            <p:cNvPr id="13" name="Text Box 16">
              <a:extLst>
                <a:ext uri="{FF2B5EF4-FFF2-40B4-BE49-F238E27FC236}">
                  <a16:creationId xmlns:a16="http://schemas.microsoft.com/office/drawing/2014/main" id="{3285D7AB-BE22-4C72-8829-2D5D70C3A759}"/>
                </a:ext>
              </a:extLst>
            </p:cNvPr>
            <p:cNvSpPr txBox="1">
              <a:spLocks noChangeArrowheads="1"/>
            </p:cNvSpPr>
            <p:nvPr/>
          </p:nvSpPr>
          <p:spPr bwMode="auto">
            <a:xfrm>
              <a:off x="2304" y="2847"/>
              <a:ext cx="219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726 mmHg x 946 mL</a:t>
              </a:r>
            </a:p>
          </p:txBody>
        </p:sp>
        <p:sp>
          <p:nvSpPr>
            <p:cNvPr id="14" name="Line 17">
              <a:extLst>
                <a:ext uri="{FF2B5EF4-FFF2-40B4-BE49-F238E27FC236}">
                  <a16:creationId xmlns:a16="http://schemas.microsoft.com/office/drawing/2014/main" id="{314E6C3B-A6A6-4FEA-83E5-18BBEFBCFD19}"/>
                </a:ext>
              </a:extLst>
            </p:cNvPr>
            <p:cNvSpPr>
              <a:spLocks noChangeShapeType="1"/>
            </p:cNvSpPr>
            <p:nvPr/>
          </p:nvSpPr>
          <p:spPr bwMode="auto">
            <a:xfrm>
              <a:off x="2348" y="3188"/>
              <a:ext cx="21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Text Box 18">
              <a:extLst>
                <a:ext uri="{FF2B5EF4-FFF2-40B4-BE49-F238E27FC236}">
                  <a16:creationId xmlns:a16="http://schemas.microsoft.com/office/drawing/2014/main" id="{D5FDB931-25C0-4E2B-9092-DBF04F295235}"/>
                </a:ext>
              </a:extLst>
            </p:cNvPr>
            <p:cNvSpPr txBox="1">
              <a:spLocks noChangeArrowheads="1"/>
            </p:cNvSpPr>
            <p:nvPr/>
          </p:nvSpPr>
          <p:spPr bwMode="auto">
            <a:xfrm>
              <a:off x="2972" y="3152"/>
              <a:ext cx="8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154 mL</a:t>
              </a:r>
            </a:p>
          </p:txBody>
        </p:sp>
        <p:sp>
          <p:nvSpPr>
            <p:cNvPr id="16" name="Text Box 19">
              <a:extLst>
                <a:ext uri="{FF2B5EF4-FFF2-40B4-BE49-F238E27FC236}">
                  <a16:creationId xmlns:a16="http://schemas.microsoft.com/office/drawing/2014/main" id="{0B84C37F-A7CC-48C8-B1B0-C10EE2EFE745}"/>
                </a:ext>
              </a:extLst>
            </p:cNvPr>
            <p:cNvSpPr txBox="1">
              <a:spLocks noChangeArrowheads="1"/>
            </p:cNvSpPr>
            <p:nvPr/>
          </p:nvSpPr>
          <p:spPr bwMode="auto">
            <a:xfrm>
              <a:off x="2049" y="3017"/>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a:t>
              </a:r>
            </a:p>
          </p:txBody>
        </p:sp>
      </p:grpSp>
      <p:sp>
        <p:nvSpPr>
          <p:cNvPr id="17" name="Text Box 21">
            <a:extLst>
              <a:ext uri="{FF2B5EF4-FFF2-40B4-BE49-F238E27FC236}">
                <a16:creationId xmlns:a16="http://schemas.microsoft.com/office/drawing/2014/main" id="{EF2B2755-A2ED-4481-BD94-415D2F14CAE1}"/>
              </a:ext>
            </a:extLst>
          </p:cNvPr>
          <p:cNvSpPr txBox="1">
            <a:spLocks noChangeArrowheads="1"/>
          </p:cNvSpPr>
          <p:nvPr/>
        </p:nvSpPr>
        <p:spPr bwMode="auto">
          <a:xfrm>
            <a:off x="6588527" y="4801558"/>
            <a:ext cx="25122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 </a:t>
            </a:r>
            <a:r>
              <a:rPr lang="en-US" altLang="en-US" sz="2800" b="1" dirty="0">
                <a:latin typeface="Arial" panose="020B0604020202020204" pitchFamily="34" charset="0"/>
              </a:rPr>
              <a:t>4460 mmHg</a:t>
            </a:r>
          </a:p>
        </p:txBody>
      </p:sp>
      <p:sp>
        <p:nvSpPr>
          <p:cNvPr id="18" name="Text Box 25">
            <a:extLst>
              <a:ext uri="{FF2B5EF4-FFF2-40B4-BE49-F238E27FC236}">
                <a16:creationId xmlns:a16="http://schemas.microsoft.com/office/drawing/2014/main" id="{DA8BA2E6-3FD5-45C8-B0A6-406ED90F7E09}"/>
              </a:ext>
            </a:extLst>
          </p:cNvPr>
          <p:cNvSpPr txBox="1">
            <a:spLocks noChangeArrowheads="1"/>
          </p:cNvSpPr>
          <p:nvPr/>
        </p:nvSpPr>
        <p:spPr bwMode="auto">
          <a:xfrm>
            <a:off x="2902909" y="1504952"/>
            <a:ext cx="278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P x V </a:t>
            </a:r>
            <a:r>
              <a:rPr lang="en-US" altLang="en-US" sz="2800" dirty="0">
                <a:latin typeface="Arial" panose="020B0604020202020204" pitchFamily="34" charset="0"/>
              </a:rPr>
              <a:t>=</a:t>
            </a:r>
            <a:r>
              <a:rPr lang="en-US" altLang="en-US" sz="2800" i="1" dirty="0">
                <a:latin typeface="Arial" panose="020B0604020202020204" pitchFamily="34" charset="0"/>
              </a:rPr>
              <a:t> constant</a:t>
            </a:r>
          </a:p>
        </p:txBody>
      </p:sp>
      <p:sp>
        <p:nvSpPr>
          <p:cNvPr id="19" name="Rectangle 18">
            <a:extLst>
              <a:ext uri="{FF2B5EF4-FFF2-40B4-BE49-F238E27FC236}">
                <a16:creationId xmlns:a16="http://schemas.microsoft.com/office/drawing/2014/main" id="{1CA6C32D-14AA-4984-B2B5-5FD8C0FAE951}"/>
              </a:ext>
            </a:extLst>
          </p:cNvPr>
          <p:cNvSpPr/>
          <p:nvPr/>
        </p:nvSpPr>
        <p:spPr>
          <a:xfrm>
            <a:off x="589113" y="1135620"/>
            <a:ext cx="761747" cy="369332"/>
          </a:xfrm>
          <a:prstGeom prst="rect">
            <a:avLst/>
          </a:prstGeom>
        </p:spPr>
        <p:txBody>
          <a:bodyPr wrap="none">
            <a:spAutoFit/>
          </a:bodyPr>
          <a:lstStyle/>
          <a:p>
            <a:r>
              <a:rPr lang="en-US" altLang="en-US" b="1" dirty="0" err="1">
                <a:latin typeface="Arial" panose="020B0604020202020204" pitchFamily="34" charset="0"/>
              </a:rPr>
              <a:t>Soln</a:t>
            </a:r>
            <a:r>
              <a:rPr lang="en-US" altLang="en-US" b="1" dirty="0">
                <a:latin typeface="Arial" panose="020B0604020202020204" pitchFamily="34" charset="0"/>
              </a:rPr>
              <a:t>:</a:t>
            </a:r>
            <a:endParaRPr lang="en-US" dirty="0"/>
          </a:p>
        </p:txBody>
      </p:sp>
      <p:sp>
        <p:nvSpPr>
          <p:cNvPr id="20" name="Text Box 7">
            <a:extLst>
              <a:ext uri="{FF2B5EF4-FFF2-40B4-BE49-F238E27FC236}">
                <a16:creationId xmlns:a16="http://schemas.microsoft.com/office/drawing/2014/main" id="{116F3367-A389-059B-A015-A4528CFFAEE4}"/>
              </a:ext>
            </a:extLst>
          </p:cNvPr>
          <p:cNvSpPr txBox="1">
            <a:spLocks noChangeArrowheads="1"/>
          </p:cNvSpPr>
          <p:nvPr/>
        </p:nvSpPr>
        <p:spPr bwMode="auto">
          <a:xfrm>
            <a:off x="596123" y="4746461"/>
            <a:ext cx="8659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P</a:t>
            </a:r>
            <a:r>
              <a:rPr lang="en-US" altLang="en-US" sz="2800" baseline="-25000" dirty="0">
                <a:latin typeface="Arial" panose="020B0604020202020204" pitchFamily="34" charset="0"/>
              </a:rPr>
              <a:t>2</a:t>
            </a:r>
            <a:r>
              <a:rPr lang="en-US" altLang="en-US" sz="2800" dirty="0">
                <a:latin typeface="Arial" panose="020B0604020202020204" pitchFamily="34" charset="0"/>
              </a:rPr>
              <a:t> =</a:t>
            </a:r>
            <a:endParaRPr lang="en-US" altLang="en-US" sz="2800" baseline="-25000" dirty="0">
              <a:latin typeface="Arial" panose="020B0604020202020204" pitchFamily="34" charset="0"/>
            </a:endParaRPr>
          </a:p>
        </p:txBody>
      </p:sp>
    </p:spTree>
    <p:extLst>
      <p:ext uri="{BB962C8B-B14F-4D97-AF65-F5344CB8AC3E}">
        <p14:creationId xmlns:p14="http://schemas.microsoft.com/office/powerpoint/2010/main" val="245111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1+#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1+#ppt_w/2"/>
                                          </p:val>
                                        </p:tav>
                                        <p:tav tm="100000">
                                          <p:val>
                                            <p:strVal val="#ppt_x"/>
                                          </p:val>
                                        </p:tav>
                                      </p:tavLst>
                                    </p:anim>
                                    <p:anim calcmode="lin" valueType="num">
                                      <p:cBhvr additive="base">
                                        <p:cTn id="4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1+#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1+#ppt_w/2"/>
                                          </p:val>
                                        </p:tav>
                                        <p:tav tm="100000">
                                          <p:val>
                                            <p:strVal val="#ppt_x"/>
                                          </p:val>
                                        </p:tav>
                                      </p:tavLst>
                                    </p:anim>
                                    <p:anim calcmode="lin" valueType="num">
                                      <p:cBhvr additive="base">
                                        <p:cTn id="5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1+#ppt_w/2"/>
                                          </p:val>
                                        </p:tav>
                                        <p:tav tm="100000">
                                          <p:val>
                                            <p:strVal val="#ppt_x"/>
                                          </p:val>
                                        </p:tav>
                                      </p:tavLst>
                                    </p:anim>
                                    <p:anim calcmode="lin" valueType="num">
                                      <p:cBhvr additive="base">
                                        <p:cTn id="6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1+#ppt_w/2"/>
                                          </p:val>
                                        </p:tav>
                                        <p:tav tm="100000">
                                          <p:val>
                                            <p:strVal val="#ppt_x"/>
                                          </p:val>
                                        </p:tav>
                                      </p:tavLst>
                                    </p:anim>
                                    <p:anim calcmode="lin" valueType="num">
                                      <p:cBhvr additive="base">
                                        <p:cTn id="7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utoUpdateAnimBg="0"/>
      <p:bldP spid="4" grpId="0" autoUpdateAnimBg="0"/>
      <p:bldP spid="5" grpId="0" autoUpdateAnimBg="0"/>
      <p:bldP spid="6" grpId="0" autoUpdateAnimBg="0"/>
      <p:bldP spid="7" grpId="0" autoUpdateAnimBg="0"/>
      <p:bldP spid="17" grpId="0" autoUpdateAnimBg="0"/>
      <p:bldP spid="18" grpId="0" autoUpdateAnimBg="0"/>
      <p:bldP spid="19" grpId="0"/>
      <p:bldP spid="2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DCAFB5-5000-41FF-85A7-204E884CB10B}"/>
              </a:ext>
            </a:extLst>
          </p:cNvPr>
          <p:cNvSpPr/>
          <p:nvPr/>
        </p:nvSpPr>
        <p:spPr>
          <a:xfrm>
            <a:off x="250627" y="228943"/>
            <a:ext cx="2518452" cy="461665"/>
          </a:xfrm>
          <a:prstGeom prst="rect">
            <a:avLst/>
          </a:prstGeom>
        </p:spPr>
        <p:txBody>
          <a:bodyPr wrap="square">
            <a:spAutoFit/>
          </a:bodyPr>
          <a:lstStyle/>
          <a:p>
            <a:r>
              <a:rPr lang="en-US" altLang="ar-SA" sz="2400" b="1" dirty="0"/>
              <a:t>2) Charles’ Law</a:t>
            </a:r>
            <a:endParaRPr lang="en-US" sz="2400" b="1" dirty="0"/>
          </a:p>
        </p:txBody>
      </p:sp>
      <p:sp>
        <p:nvSpPr>
          <p:cNvPr id="3" name="Text Box 3">
            <a:extLst>
              <a:ext uri="{FF2B5EF4-FFF2-40B4-BE49-F238E27FC236}">
                <a16:creationId xmlns:a16="http://schemas.microsoft.com/office/drawing/2014/main" id="{BA6E7C9E-2928-4FD0-996E-5459EB83712F}"/>
              </a:ext>
            </a:extLst>
          </p:cNvPr>
          <p:cNvSpPr txBox="1">
            <a:spLocks noChangeArrowheads="1"/>
          </p:cNvSpPr>
          <p:nvPr/>
        </p:nvSpPr>
        <p:spPr bwMode="auto">
          <a:xfrm>
            <a:off x="2376954" y="5957887"/>
            <a:ext cx="26613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As </a:t>
            </a:r>
            <a:r>
              <a:rPr lang="en-US" altLang="en-US" sz="2800" i="1" dirty="0">
                <a:latin typeface="Arial" panose="020B0604020202020204" pitchFamily="34" charset="0"/>
              </a:rPr>
              <a:t>T</a:t>
            </a:r>
            <a:r>
              <a:rPr lang="en-US" altLang="en-US" sz="2800" dirty="0">
                <a:latin typeface="Arial" panose="020B0604020202020204" pitchFamily="34" charset="0"/>
              </a:rPr>
              <a:t>  increases</a:t>
            </a:r>
          </a:p>
        </p:txBody>
      </p:sp>
      <p:sp>
        <p:nvSpPr>
          <p:cNvPr id="4" name="Text Box 4">
            <a:extLst>
              <a:ext uri="{FF2B5EF4-FFF2-40B4-BE49-F238E27FC236}">
                <a16:creationId xmlns:a16="http://schemas.microsoft.com/office/drawing/2014/main" id="{D93FB72F-AEAF-4CBE-840F-FDBEF3C35324}"/>
              </a:ext>
            </a:extLst>
          </p:cNvPr>
          <p:cNvSpPr txBox="1">
            <a:spLocks noChangeArrowheads="1"/>
          </p:cNvSpPr>
          <p:nvPr/>
        </p:nvSpPr>
        <p:spPr bwMode="auto">
          <a:xfrm>
            <a:off x="4874120" y="5957886"/>
            <a:ext cx="21627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V</a:t>
            </a:r>
            <a:r>
              <a:rPr lang="en-US" altLang="en-US" sz="2800" dirty="0">
                <a:latin typeface="Arial" panose="020B0604020202020204" pitchFamily="34" charset="0"/>
              </a:rPr>
              <a:t>  increases</a:t>
            </a:r>
            <a:endParaRPr lang="en-US" altLang="en-US" sz="2800" i="1" dirty="0">
              <a:latin typeface="Arial" panose="020B0604020202020204" pitchFamily="34" charset="0"/>
            </a:endParaRPr>
          </a:p>
        </p:txBody>
      </p:sp>
      <p:pic>
        <p:nvPicPr>
          <p:cNvPr id="5" name="Picture 6">
            <a:extLst>
              <a:ext uri="{FF2B5EF4-FFF2-40B4-BE49-F238E27FC236}">
                <a16:creationId xmlns:a16="http://schemas.microsoft.com/office/drawing/2014/main" id="{FB16E5B4-475D-41F9-878E-10AEA77102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79513"/>
            <a:ext cx="274955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3B23D81-1629-497D-93CF-5430873DB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09675"/>
            <a:ext cx="1700213"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a:extLst>
              <a:ext uri="{FF2B5EF4-FFF2-40B4-BE49-F238E27FC236}">
                <a16:creationId xmlns:a16="http://schemas.microsoft.com/office/drawing/2014/main" id="{FB711E77-ED19-4AD2-B137-9CE98078D05C}"/>
              </a:ext>
            </a:extLst>
          </p:cNvPr>
          <p:cNvSpPr txBox="1">
            <a:spLocks noChangeArrowheads="1"/>
          </p:cNvSpPr>
          <p:nvPr/>
        </p:nvSpPr>
        <p:spPr bwMode="auto">
          <a:xfrm>
            <a:off x="2597735" y="838200"/>
            <a:ext cx="4061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dirty="0">
                <a:latin typeface="Arial" panose="020B0604020202020204" pitchFamily="34" charset="0"/>
              </a:rPr>
              <a:t>Variation in </a:t>
            </a:r>
            <a:r>
              <a:rPr lang="en-US" altLang="en-US" sz="2400" i="1" dirty="0">
                <a:latin typeface="Arial" panose="020B0604020202020204" pitchFamily="34" charset="0"/>
              </a:rPr>
              <a:t>V</a:t>
            </a:r>
            <a:r>
              <a:rPr lang="en-US" altLang="en-US" sz="2400" dirty="0">
                <a:latin typeface="Arial" panose="020B0604020202020204" pitchFamily="34" charset="0"/>
              </a:rPr>
              <a:t> with </a:t>
            </a:r>
            <a:r>
              <a:rPr lang="en-US" altLang="en-US" sz="2400" i="1" dirty="0">
                <a:latin typeface="Arial" panose="020B0604020202020204" pitchFamily="34" charset="0"/>
              </a:rPr>
              <a:t>T</a:t>
            </a:r>
            <a:r>
              <a:rPr lang="en-US" altLang="en-US" sz="2400" dirty="0">
                <a:latin typeface="Arial" panose="020B0604020202020204" pitchFamily="34" charset="0"/>
              </a:rPr>
              <a:t> at </a:t>
            </a:r>
            <a:r>
              <a:rPr lang="en-US" altLang="en-US" sz="2400" i="1" dirty="0">
                <a:latin typeface="Arial" panose="020B0604020202020204" pitchFamily="34" charset="0"/>
              </a:rPr>
              <a:t>p</a:t>
            </a:r>
            <a:r>
              <a:rPr lang="en-US" altLang="en-US" sz="2400" dirty="0">
                <a:latin typeface="Arial" panose="020B0604020202020204" pitchFamily="34" charset="0"/>
              </a:rPr>
              <a:t> &amp; n</a:t>
            </a:r>
          </a:p>
        </p:txBody>
      </p:sp>
    </p:spTree>
    <p:extLst>
      <p:ext uri="{BB962C8B-B14F-4D97-AF65-F5344CB8AC3E}">
        <p14:creationId xmlns:p14="http://schemas.microsoft.com/office/powerpoint/2010/main" val="179259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13995</TotalTime>
  <Words>4148</Words>
  <Application>Microsoft Office PowerPoint</Application>
  <PresentationFormat>Widescreen</PresentationFormat>
  <Paragraphs>613</Paragraphs>
  <Slides>35</Slides>
  <Notes>0</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35</vt:i4>
      </vt:variant>
    </vt:vector>
  </HeadingPairs>
  <TitlesOfParts>
    <vt:vector size="57" baseType="lpstr">
      <vt:lpstr>Arial</vt:lpstr>
      <vt:lpstr>Calibri</vt:lpstr>
      <vt:lpstr>Cambria Math</vt:lpstr>
      <vt:lpstr>MinionPro-It</vt:lpstr>
      <vt:lpstr>MinionPro-Regular</vt:lpstr>
      <vt:lpstr>MinionPro-Semibold</vt:lpstr>
      <vt:lpstr>Monotype Corsiva</vt:lpstr>
      <vt:lpstr>MyriadPro-It</vt:lpstr>
      <vt:lpstr>MyriadPro-Light</vt:lpstr>
      <vt:lpstr>MyriadPro-Regular</vt:lpstr>
      <vt:lpstr>MyriadPro-Semibold</vt:lpstr>
      <vt:lpstr>Palatino Linotype</vt:lpstr>
      <vt:lpstr>SabonLTStd-Italic</vt:lpstr>
      <vt:lpstr>Segoe UI Symbol</vt:lpstr>
      <vt:lpstr>STIXGeneral-Regular</vt:lpstr>
      <vt:lpstr>Symbol</vt:lpstr>
      <vt:lpstr>SymbolStd</vt:lpstr>
      <vt:lpstr>Times New Roman</vt:lpstr>
      <vt:lpstr>Trebuchet MS</vt:lpstr>
      <vt:lpstr>UniversLTStd</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Maxwell distribution of speeds</vt:lpstr>
      <vt:lpstr>Maxwell distribution of speeds</vt:lpstr>
      <vt:lpstr>Maxwell distribution of speeds</vt:lpstr>
      <vt:lpstr>Maxwell distribution of speeds</vt:lpstr>
      <vt:lpstr>Maxwell distribution of speeds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Abdullah Al-Kahtani</dc:creator>
  <cp:lastModifiedBy>Ammar Tighezza</cp:lastModifiedBy>
  <cp:revision>118</cp:revision>
  <dcterms:created xsi:type="dcterms:W3CDTF">2025-12-14T08:29:46Z</dcterms:created>
  <dcterms:modified xsi:type="dcterms:W3CDTF">2026-02-01T18:37:39Z</dcterms:modified>
</cp:coreProperties>
</file>