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44" r:id="rId1"/>
  </p:sldMasterIdLst>
  <p:notesMasterIdLst>
    <p:notesMasterId r:id="rId16"/>
  </p:notesMasterIdLst>
  <p:sldIdLst>
    <p:sldId id="257" r:id="rId2"/>
    <p:sldId id="258" r:id="rId3"/>
    <p:sldId id="275" r:id="rId4"/>
    <p:sldId id="259" r:id="rId5"/>
    <p:sldId id="260" r:id="rId6"/>
    <p:sldId id="261" r:id="rId7"/>
    <p:sldId id="262" r:id="rId8"/>
    <p:sldId id="263" r:id="rId9"/>
    <p:sldId id="264" r:id="rId10"/>
    <p:sldId id="265" r:id="rId11"/>
    <p:sldId id="271" r:id="rId12"/>
    <p:sldId id="266" r:id="rId13"/>
    <p:sldId id="267" r:id="rId14"/>
    <p:sldId id="272" r:id="rId15"/>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C00"/>
    <a:srgbClr val="CC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النمط الفاتح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69" d="100"/>
          <a:sy n="69" d="100"/>
        </p:scale>
        <p:origin x="141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3366375-4508-4AA9-B201-4A9A43D4819E}" type="doc">
      <dgm:prSet loTypeId="urn:microsoft.com/office/officeart/2005/8/layout/vList5" loCatId="list" qsTypeId="urn:microsoft.com/office/officeart/2005/8/quickstyle/simple1#1" qsCatId="simple" csTypeId="urn:microsoft.com/office/officeart/2005/8/colors/accent1_2#1" csCatId="accent1" phldr="1"/>
      <dgm:spPr/>
      <dgm:t>
        <a:bodyPr/>
        <a:lstStyle/>
        <a:p>
          <a:pPr rtl="1"/>
          <a:endParaRPr lang="ar-SA"/>
        </a:p>
      </dgm:t>
    </dgm:pt>
    <dgm:pt modelId="{C324C728-83E6-43EA-B454-BC7FAFED453A}">
      <dgm:prSet phldrT="[نص]"/>
      <dgm:spPr/>
      <dgm:t>
        <a:bodyPr/>
        <a:lstStyle/>
        <a:p>
          <a:pPr rtl="1"/>
          <a:r>
            <a:rPr lang="ar-SA" b="1" dirty="0"/>
            <a:t>جغرافيا النبات الفلورية</a:t>
          </a:r>
        </a:p>
        <a:p>
          <a:pPr rtl="1"/>
          <a:r>
            <a:rPr lang="ar-SA" b="1" dirty="0"/>
            <a:t> </a:t>
          </a:r>
          <a:r>
            <a:rPr lang="en-US" b="1" dirty="0"/>
            <a:t>Floristic geography </a:t>
          </a:r>
          <a:r>
            <a:rPr lang="ar-SA" b="1" dirty="0"/>
            <a:t> </a:t>
          </a:r>
          <a:r>
            <a:rPr lang="ar-SA" b="1" i="1" dirty="0"/>
            <a:t> </a:t>
          </a:r>
          <a:endParaRPr lang="ar-SA" dirty="0"/>
        </a:p>
      </dgm:t>
    </dgm:pt>
    <dgm:pt modelId="{AE579EB4-ABFE-4B21-8264-91FB461F3061}" type="parTrans" cxnId="{C3485B3F-190C-4C6C-81C4-827F0A80DDF0}">
      <dgm:prSet/>
      <dgm:spPr/>
      <dgm:t>
        <a:bodyPr/>
        <a:lstStyle/>
        <a:p>
          <a:pPr rtl="1"/>
          <a:endParaRPr lang="ar-SA"/>
        </a:p>
      </dgm:t>
    </dgm:pt>
    <dgm:pt modelId="{69C38C3C-4AB0-4924-88A5-8CB3B6DFAA77}" type="sibTrans" cxnId="{C3485B3F-190C-4C6C-81C4-827F0A80DDF0}">
      <dgm:prSet/>
      <dgm:spPr/>
      <dgm:t>
        <a:bodyPr/>
        <a:lstStyle/>
        <a:p>
          <a:pPr rtl="1"/>
          <a:endParaRPr lang="ar-SA"/>
        </a:p>
      </dgm:t>
    </dgm:pt>
    <dgm:pt modelId="{4A4195B3-0611-4545-B4F1-E6A78156A334}">
      <dgm:prSet phldrT="[نص]"/>
      <dgm:spPr/>
      <dgm:t>
        <a:bodyPr/>
        <a:lstStyle/>
        <a:p>
          <a:pPr rtl="1"/>
          <a:r>
            <a:rPr lang="ar-SA" dirty="0"/>
            <a:t>تدرس مجموعة من الأنواع في فلورا منطقة</a:t>
          </a:r>
        </a:p>
      </dgm:t>
    </dgm:pt>
    <dgm:pt modelId="{EE83F962-AE1A-45BB-91A3-8D797318A969}" type="parTrans" cxnId="{34FD3F52-B3B6-4CDF-BA19-48AE209EFBC5}">
      <dgm:prSet/>
      <dgm:spPr/>
      <dgm:t>
        <a:bodyPr/>
        <a:lstStyle/>
        <a:p>
          <a:pPr rtl="1"/>
          <a:endParaRPr lang="ar-SA"/>
        </a:p>
      </dgm:t>
    </dgm:pt>
    <dgm:pt modelId="{1E7656F3-CDA4-4BF3-AE1E-8D9385D7A048}" type="sibTrans" cxnId="{34FD3F52-B3B6-4CDF-BA19-48AE209EFBC5}">
      <dgm:prSet/>
      <dgm:spPr/>
      <dgm:t>
        <a:bodyPr/>
        <a:lstStyle/>
        <a:p>
          <a:pPr rtl="1"/>
          <a:endParaRPr lang="ar-SA"/>
        </a:p>
      </dgm:t>
    </dgm:pt>
    <dgm:pt modelId="{9DE49F19-C042-4FA4-A891-177D7FD91B3A}">
      <dgm:prSet phldrT="[نص]"/>
      <dgm:spPr/>
      <dgm:t>
        <a:bodyPr/>
        <a:lstStyle/>
        <a:p>
          <a:pPr rtl="1"/>
          <a:r>
            <a:rPr lang="ar-SA" b="1" dirty="0"/>
            <a:t>جغرافيا النبات البيئية </a:t>
          </a:r>
          <a:r>
            <a:rPr lang="en-US" b="1" dirty="0"/>
            <a:t>Ecological geography </a:t>
          </a:r>
          <a:r>
            <a:rPr lang="ar-SA" b="1" dirty="0"/>
            <a:t> </a:t>
          </a:r>
          <a:r>
            <a:rPr lang="ar-SA" b="1" i="1" dirty="0"/>
            <a:t> </a:t>
          </a:r>
          <a:endParaRPr lang="ar-SA" dirty="0"/>
        </a:p>
      </dgm:t>
    </dgm:pt>
    <dgm:pt modelId="{AE2DB2C6-7FEC-45FD-ADED-85DB7A899EAE}" type="parTrans" cxnId="{D0DBBC4B-41C5-4A2F-B37B-C8636BED051B}">
      <dgm:prSet/>
      <dgm:spPr/>
      <dgm:t>
        <a:bodyPr/>
        <a:lstStyle/>
        <a:p>
          <a:pPr rtl="1"/>
          <a:endParaRPr lang="ar-SA"/>
        </a:p>
      </dgm:t>
    </dgm:pt>
    <dgm:pt modelId="{00E33EF3-4DAB-45B0-BDD5-821727655091}" type="sibTrans" cxnId="{D0DBBC4B-41C5-4A2F-B37B-C8636BED051B}">
      <dgm:prSet/>
      <dgm:spPr/>
      <dgm:t>
        <a:bodyPr/>
        <a:lstStyle/>
        <a:p>
          <a:pPr rtl="1"/>
          <a:endParaRPr lang="ar-SA"/>
        </a:p>
      </dgm:t>
    </dgm:pt>
    <dgm:pt modelId="{DC59C5A6-D0CB-4FD1-9F2C-6DEDED43626C}">
      <dgm:prSet phldrT="[نص]" custT="1"/>
      <dgm:spPr/>
      <dgm:t>
        <a:bodyPr/>
        <a:lstStyle/>
        <a:p>
          <a:pPr algn="ctr" rtl="1"/>
          <a:r>
            <a:rPr lang="ar-SA" sz="2400" dirty="0"/>
            <a:t>يدرس العلاقات والتأثيرات  بين الأنواع والوسط المحيط لمعرفة علاقات الارتباط</a:t>
          </a:r>
        </a:p>
      </dgm:t>
    </dgm:pt>
    <dgm:pt modelId="{C0FC350E-74BF-471C-A8A2-C838A38C9731}" type="parTrans" cxnId="{B29DC367-8A86-4E7B-9441-67CE24F80E0C}">
      <dgm:prSet/>
      <dgm:spPr/>
      <dgm:t>
        <a:bodyPr/>
        <a:lstStyle/>
        <a:p>
          <a:pPr rtl="1"/>
          <a:endParaRPr lang="ar-SA"/>
        </a:p>
      </dgm:t>
    </dgm:pt>
    <dgm:pt modelId="{0B3624CF-A963-4953-A81E-988A61DED45A}" type="sibTrans" cxnId="{B29DC367-8A86-4E7B-9441-67CE24F80E0C}">
      <dgm:prSet/>
      <dgm:spPr/>
      <dgm:t>
        <a:bodyPr/>
        <a:lstStyle/>
        <a:p>
          <a:pPr rtl="1"/>
          <a:endParaRPr lang="ar-SA"/>
        </a:p>
      </dgm:t>
    </dgm:pt>
    <dgm:pt modelId="{1D2FF55C-601D-4593-9D18-87EB5584DC83}">
      <dgm:prSet phldrT="[نص]"/>
      <dgm:spPr/>
      <dgm:t>
        <a:bodyPr/>
        <a:lstStyle/>
        <a:p>
          <a:pPr rtl="1"/>
          <a:r>
            <a:rPr lang="ar-SA" b="1" dirty="0"/>
            <a:t>جغرافيا النبات التاريخية</a:t>
          </a:r>
        </a:p>
        <a:p>
          <a:pPr rtl="1"/>
          <a:r>
            <a:rPr lang="en-US" b="1" dirty="0"/>
            <a:t>Historical geography</a:t>
          </a:r>
          <a:r>
            <a:rPr lang="ar-SA" b="1" dirty="0"/>
            <a:t> </a:t>
          </a:r>
          <a:endParaRPr lang="ar-SA" dirty="0"/>
        </a:p>
      </dgm:t>
    </dgm:pt>
    <dgm:pt modelId="{07CBFFAB-22B7-4CE3-826E-FFC653B90C02}" type="parTrans" cxnId="{B455CA4D-3A0B-4A2B-BA2C-10D6C2D425A3}">
      <dgm:prSet/>
      <dgm:spPr/>
      <dgm:t>
        <a:bodyPr/>
        <a:lstStyle/>
        <a:p>
          <a:pPr rtl="1"/>
          <a:endParaRPr lang="ar-SA"/>
        </a:p>
      </dgm:t>
    </dgm:pt>
    <dgm:pt modelId="{21E4A447-A344-486B-9FF8-D7E3A2F4B6FB}" type="sibTrans" cxnId="{B455CA4D-3A0B-4A2B-BA2C-10D6C2D425A3}">
      <dgm:prSet/>
      <dgm:spPr/>
      <dgm:t>
        <a:bodyPr/>
        <a:lstStyle/>
        <a:p>
          <a:pPr rtl="1"/>
          <a:endParaRPr lang="ar-SA"/>
        </a:p>
      </dgm:t>
    </dgm:pt>
    <dgm:pt modelId="{85F36589-0887-4AA7-9543-DA016B7146E1}">
      <dgm:prSet phldrT="[نص]"/>
      <dgm:spPr/>
      <dgm:t>
        <a:bodyPr/>
        <a:lstStyle/>
        <a:p>
          <a:pPr rtl="1"/>
          <a:r>
            <a:rPr lang="ar-SA" dirty="0"/>
            <a:t>سبب وجود النباتات سابقا وانقراضها والأسباب التي أدت لذلك</a:t>
          </a:r>
        </a:p>
      </dgm:t>
    </dgm:pt>
    <dgm:pt modelId="{0303C2D4-E4AA-4E20-9040-8E9F86E7F6F0}" type="parTrans" cxnId="{83F262BF-B3CE-4E37-9BD7-102B11B248A9}">
      <dgm:prSet/>
      <dgm:spPr/>
      <dgm:t>
        <a:bodyPr/>
        <a:lstStyle/>
        <a:p>
          <a:pPr rtl="1"/>
          <a:endParaRPr lang="ar-SA"/>
        </a:p>
      </dgm:t>
    </dgm:pt>
    <dgm:pt modelId="{ABD602B0-75D1-42C5-A56F-67F60EB71F4D}" type="sibTrans" cxnId="{83F262BF-B3CE-4E37-9BD7-102B11B248A9}">
      <dgm:prSet/>
      <dgm:spPr/>
      <dgm:t>
        <a:bodyPr/>
        <a:lstStyle/>
        <a:p>
          <a:pPr rtl="1"/>
          <a:endParaRPr lang="ar-SA"/>
        </a:p>
      </dgm:t>
    </dgm:pt>
    <dgm:pt modelId="{DB1AEEDF-8844-4C68-8117-E20408B03604}" type="pres">
      <dgm:prSet presAssocID="{F3366375-4508-4AA9-B201-4A9A43D4819E}" presName="Name0" presStyleCnt="0">
        <dgm:presLayoutVars>
          <dgm:dir/>
          <dgm:animLvl val="lvl"/>
          <dgm:resizeHandles val="exact"/>
        </dgm:presLayoutVars>
      </dgm:prSet>
      <dgm:spPr/>
      <dgm:t>
        <a:bodyPr/>
        <a:lstStyle/>
        <a:p>
          <a:endParaRPr lang="en-US"/>
        </a:p>
      </dgm:t>
    </dgm:pt>
    <dgm:pt modelId="{9F64C2CB-2196-4B82-AC67-FBD9FD57858E}" type="pres">
      <dgm:prSet presAssocID="{C324C728-83E6-43EA-B454-BC7FAFED453A}" presName="linNode" presStyleCnt="0"/>
      <dgm:spPr/>
    </dgm:pt>
    <dgm:pt modelId="{6A868EF4-00AE-4D97-AB7A-0D1827FEC55A}" type="pres">
      <dgm:prSet presAssocID="{C324C728-83E6-43EA-B454-BC7FAFED453A}" presName="parentText" presStyleLbl="node1" presStyleIdx="0" presStyleCnt="3" custScaleX="397327" custLinFactNeighborY="2139">
        <dgm:presLayoutVars>
          <dgm:chMax val="1"/>
          <dgm:bulletEnabled val="1"/>
        </dgm:presLayoutVars>
      </dgm:prSet>
      <dgm:spPr/>
      <dgm:t>
        <a:bodyPr/>
        <a:lstStyle/>
        <a:p>
          <a:endParaRPr lang="en-US"/>
        </a:p>
      </dgm:t>
    </dgm:pt>
    <dgm:pt modelId="{D24567CF-EF00-466A-B249-1FE0B956F7B3}" type="pres">
      <dgm:prSet presAssocID="{C324C728-83E6-43EA-B454-BC7FAFED453A}" presName="descendantText" presStyleLbl="alignAccFollowNode1" presStyleIdx="0" presStyleCnt="3">
        <dgm:presLayoutVars>
          <dgm:bulletEnabled val="1"/>
        </dgm:presLayoutVars>
      </dgm:prSet>
      <dgm:spPr/>
      <dgm:t>
        <a:bodyPr/>
        <a:lstStyle/>
        <a:p>
          <a:endParaRPr lang="en-US"/>
        </a:p>
      </dgm:t>
    </dgm:pt>
    <dgm:pt modelId="{1620586D-5B31-4BD7-8F00-DD2D30E19A95}" type="pres">
      <dgm:prSet presAssocID="{69C38C3C-4AB0-4924-88A5-8CB3B6DFAA77}" presName="sp" presStyleCnt="0"/>
      <dgm:spPr/>
    </dgm:pt>
    <dgm:pt modelId="{8C84B77E-234E-46A9-BE07-11F824534A90}" type="pres">
      <dgm:prSet presAssocID="{9DE49F19-C042-4FA4-A891-177D7FD91B3A}" presName="linNode" presStyleCnt="0"/>
      <dgm:spPr/>
    </dgm:pt>
    <dgm:pt modelId="{09945772-7EF5-4818-9F33-05C4D3D0C183}" type="pres">
      <dgm:prSet presAssocID="{9DE49F19-C042-4FA4-A891-177D7FD91B3A}" presName="parentText" presStyleLbl="node1" presStyleIdx="1" presStyleCnt="3" custScaleX="477513">
        <dgm:presLayoutVars>
          <dgm:chMax val="1"/>
          <dgm:bulletEnabled val="1"/>
        </dgm:presLayoutVars>
      </dgm:prSet>
      <dgm:spPr/>
      <dgm:t>
        <a:bodyPr/>
        <a:lstStyle/>
        <a:p>
          <a:endParaRPr lang="en-US"/>
        </a:p>
      </dgm:t>
    </dgm:pt>
    <dgm:pt modelId="{EC5CBEF8-E468-464D-A64F-F88C351146A6}" type="pres">
      <dgm:prSet presAssocID="{9DE49F19-C042-4FA4-A891-177D7FD91B3A}" presName="descendantText" presStyleLbl="alignAccFollowNode1" presStyleIdx="1" presStyleCnt="3" custScaleX="212432">
        <dgm:presLayoutVars>
          <dgm:bulletEnabled val="1"/>
        </dgm:presLayoutVars>
      </dgm:prSet>
      <dgm:spPr/>
      <dgm:t>
        <a:bodyPr/>
        <a:lstStyle/>
        <a:p>
          <a:endParaRPr lang="en-US"/>
        </a:p>
      </dgm:t>
    </dgm:pt>
    <dgm:pt modelId="{26205DBB-EADB-4A4F-8A8F-EF51D98D591D}" type="pres">
      <dgm:prSet presAssocID="{00E33EF3-4DAB-45B0-BDD5-821727655091}" presName="sp" presStyleCnt="0"/>
      <dgm:spPr/>
    </dgm:pt>
    <dgm:pt modelId="{E1557D6D-F28C-4E60-8A91-BC7A75A5111E}" type="pres">
      <dgm:prSet presAssocID="{1D2FF55C-601D-4593-9D18-87EB5584DC83}" presName="linNode" presStyleCnt="0"/>
      <dgm:spPr/>
    </dgm:pt>
    <dgm:pt modelId="{E060B40B-A874-4FAC-8620-7303BE6F8676}" type="pres">
      <dgm:prSet presAssocID="{1D2FF55C-601D-4593-9D18-87EB5584DC83}" presName="parentText" presStyleLbl="node1" presStyleIdx="2" presStyleCnt="3" custScaleX="588277">
        <dgm:presLayoutVars>
          <dgm:chMax val="1"/>
          <dgm:bulletEnabled val="1"/>
        </dgm:presLayoutVars>
      </dgm:prSet>
      <dgm:spPr/>
      <dgm:t>
        <a:bodyPr/>
        <a:lstStyle/>
        <a:p>
          <a:endParaRPr lang="en-US"/>
        </a:p>
      </dgm:t>
    </dgm:pt>
    <dgm:pt modelId="{653CED82-BD49-4E9A-B987-D62BC57A541F}" type="pres">
      <dgm:prSet presAssocID="{1D2FF55C-601D-4593-9D18-87EB5584DC83}" presName="descendantText" presStyleLbl="alignAccFollowNode1" presStyleIdx="2" presStyleCnt="3" custScaleX="327249" custLinFactNeighborX="12639" custLinFactNeighborY="1222">
        <dgm:presLayoutVars>
          <dgm:bulletEnabled val="1"/>
        </dgm:presLayoutVars>
      </dgm:prSet>
      <dgm:spPr/>
      <dgm:t>
        <a:bodyPr/>
        <a:lstStyle/>
        <a:p>
          <a:endParaRPr lang="en-US"/>
        </a:p>
      </dgm:t>
    </dgm:pt>
  </dgm:ptLst>
  <dgm:cxnLst>
    <dgm:cxn modelId="{C3485B3F-190C-4C6C-81C4-827F0A80DDF0}" srcId="{F3366375-4508-4AA9-B201-4A9A43D4819E}" destId="{C324C728-83E6-43EA-B454-BC7FAFED453A}" srcOrd="0" destOrd="0" parTransId="{AE579EB4-ABFE-4B21-8264-91FB461F3061}" sibTransId="{69C38C3C-4AB0-4924-88A5-8CB3B6DFAA77}"/>
    <dgm:cxn modelId="{B29DC367-8A86-4E7B-9441-67CE24F80E0C}" srcId="{9DE49F19-C042-4FA4-A891-177D7FD91B3A}" destId="{DC59C5A6-D0CB-4FD1-9F2C-6DEDED43626C}" srcOrd="0" destOrd="0" parTransId="{C0FC350E-74BF-471C-A8A2-C838A38C9731}" sibTransId="{0B3624CF-A963-4953-A81E-988A61DED45A}"/>
    <dgm:cxn modelId="{D1ED900E-E48B-49A2-90C8-B664F1613248}" type="presOf" srcId="{F3366375-4508-4AA9-B201-4A9A43D4819E}" destId="{DB1AEEDF-8844-4C68-8117-E20408B03604}" srcOrd="0" destOrd="0" presId="urn:microsoft.com/office/officeart/2005/8/layout/vList5"/>
    <dgm:cxn modelId="{06AC5563-F315-4DAA-8DF9-19CC0CB9AEAB}" type="presOf" srcId="{DC59C5A6-D0CB-4FD1-9F2C-6DEDED43626C}" destId="{EC5CBEF8-E468-464D-A64F-F88C351146A6}" srcOrd="0" destOrd="0" presId="urn:microsoft.com/office/officeart/2005/8/layout/vList5"/>
    <dgm:cxn modelId="{B455CA4D-3A0B-4A2B-BA2C-10D6C2D425A3}" srcId="{F3366375-4508-4AA9-B201-4A9A43D4819E}" destId="{1D2FF55C-601D-4593-9D18-87EB5584DC83}" srcOrd="2" destOrd="0" parTransId="{07CBFFAB-22B7-4CE3-826E-FFC653B90C02}" sibTransId="{21E4A447-A344-486B-9FF8-D7E3A2F4B6FB}"/>
    <dgm:cxn modelId="{89A28EDD-21FD-4F1E-99D4-0AACE4BAFECA}" type="presOf" srcId="{1D2FF55C-601D-4593-9D18-87EB5584DC83}" destId="{E060B40B-A874-4FAC-8620-7303BE6F8676}" srcOrd="0" destOrd="0" presId="urn:microsoft.com/office/officeart/2005/8/layout/vList5"/>
    <dgm:cxn modelId="{91C8ACDD-1315-4879-8BD8-29A912C3E7A5}" type="presOf" srcId="{4A4195B3-0611-4545-B4F1-E6A78156A334}" destId="{D24567CF-EF00-466A-B249-1FE0B956F7B3}" srcOrd="0" destOrd="0" presId="urn:microsoft.com/office/officeart/2005/8/layout/vList5"/>
    <dgm:cxn modelId="{096BE16C-365F-4B70-AB8C-E25223C32EC4}" type="presOf" srcId="{85F36589-0887-4AA7-9543-DA016B7146E1}" destId="{653CED82-BD49-4E9A-B987-D62BC57A541F}" srcOrd="0" destOrd="0" presId="urn:microsoft.com/office/officeart/2005/8/layout/vList5"/>
    <dgm:cxn modelId="{5608CB79-69FA-4E2E-9077-A2CA5E943BFD}" type="presOf" srcId="{9DE49F19-C042-4FA4-A891-177D7FD91B3A}" destId="{09945772-7EF5-4818-9F33-05C4D3D0C183}" srcOrd="0" destOrd="0" presId="urn:microsoft.com/office/officeart/2005/8/layout/vList5"/>
    <dgm:cxn modelId="{D0DBBC4B-41C5-4A2F-B37B-C8636BED051B}" srcId="{F3366375-4508-4AA9-B201-4A9A43D4819E}" destId="{9DE49F19-C042-4FA4-A891-177D7FD91B3A}" srcOrd="1" destOrd="0" parTransId="{AE2DB2C6-7FEC-45FD-ADED-85DB7A899EAE}" sibTransId="{00E33EF3-4DAB-45B0-BDD5-821727655091}"/>
    <dgm:cxn modelId="{83F262BF-B3CE-4E37-9BD7-102B11B248A9}" srcId="{1D2FF55C-601D-4593-9D18-87EB5584DC83}" destId="{85F36589-0887-4AA7-9543-DA016B7146E1}" srcOrd="0" destOrd="0" parTransId="{0303C2D4-E4AA-4E20-9040-8E9F86E7F6F0}" sibTransId="{ABD602B0-75D1-42C5-A56F-67F60EB71F4D}"/>
    <dgm:cxn modelId="{DD3FF2E3-4F0A-4F23-AEBA-F8D3FA51F935}" type="presOf" srcId="{C324C728-83E6-43EA-B454-BC7FAFED453A}" destId="{6A868EF4-00AE-4D97-AB7A-0D1827FEC55A}" srcOrd="0" destOrd="0" presId="urn:microsoft.com/office/officeart/2005/8/layout/vList5"/>
    <dgm:cxn modelId="{34FD3F52-B3B6-4CDF-BA19-48AE209EFBC5}" srcId="{C324C728-83E6-43EA-B454-BC7FAFED453A}" destId="{4A4195B3-0611-4545-B4F1-E6A78156A334}" srcOrd="0" destOrd="0" parTransId="{EE83F962-AE1A-45BB-91A3-8D797318A969}" sibTransId="{1E7656F3-CDA4-4BF3-AE1E-8D9385D7A048}"/>
    <dgm:cxn modelId="{4FCA0C36-0C0D-4F19-89F7-3E06BF474DC8}" type="presParOf" srcId="{DB1AEEDF-8844-4C68-8117-E20408B03604}" destId="{9F64C2CB-2196-4B82-AC67-FBD9FD57858E}" srcOrd="0" destOrd="0" presId="urn:microsoft.com/office/officeart/2005/8/layout/vList5"/>
    <dgm:cxn modelId="{AED15CD9-C0CB-482E-9226-E9D271DE9D78}" type="presParOf" srcId="{9F64C2CB-2196-4B82-AC67-FBD9FD57858E}" destId="{6A868EF4-00AE-4D97-AB7A-0D1827FEC55A}" srcOrd="0" destOrd="0" presId="urn:microsoft.com/office/officeart/2005/8/layout/vList5"/>
    <dgm:cxn modelId="{55F90ACC-AA75-4978-9775-2D143C5D4900}" type="presParOf" srcId="{9F64C2CB-2196-4B82-AC67-FBD9FD57858E}" destId="{D24567CF-EF00-466A-B249-1FE0B956F7B3}" srcOrd="1" destOrd="0" presId="urn:microsoft.com/office/officeart/2005/8/layout/vList5"/>
    <dgm:cxn modelId="{596B7A5D-A194-493F-8ED9-40AA65339DF2}" type="presParOf" srcId="{DB1AEEDF-8844-4C68-8117-E20408B03604}" destId="{1620586D-5B31-4BD7-8F00-DD2D30E19A95}" srcOrd="1" destOrd="0" presId="urn:microsoft.com/office/officeart/2005/8/layout/vList5"/>
    <dgm:cxn modelId="{805348EE-EC61-4DDF-9F89-B3D01FDCC6CB}" type="presParOf" srcId="{DB1AEEDF-8844-4C68-8117-E20408B03604}" destId="{8C84B77E-234E-46A9-BE07-11F824534A90}" srcOrd="2" destOrd="0" presId="urn:microsoft.com/office/officeart/2005/8/layout/vList5"/>
    <dgm:cxn modelId="{4FF58B2E-8EDA-4EB9-9D06-147260D2E8A1}" type="presParOf" srcId="{8C84B77E-234E-46A9-BE07-11F824534A90}" destId="{09945772-7EF5-4818-9F33-05C4D3D0C183}" srcOrd="0" destOrd="0" presId="urn:microsoft.com/office/officeart/2005/8/layout/vList5"/>
    <dgm:cxn modelId="{7D2225A6-54DC-4A91-AED4-2DB00670AB07}" type="presParOf" srcId="{8C84B77E-234E-46A9-BE07-11F824534A90}" destId="{EC5CBEF8-E468-464D-A64F-F88C351146A6}" srcOrd="1" destOrd="0" presId="urn:microsoft.com/office/officeart/2005/8/layout/vList5"/>
    <dgm:cxn modelId="{128714E4-81E9-4590-BBAF-C39CEFB883C9}" type="presParOf" srcId="{DB1AEEDF-8844-4C68-8117-E20408B03604}" destId="{26205DBB-EADB-4A4F-8A8F-EF51D98D591D}" srcOrd="3" destOrd="0" presId="urn:microsoft.com/office/officeart/2005/8/layout/vList5"/>
    <dgm:cxn modelId="{DF3C4FD4-60A9-4335-803B-828909A29805}" type="presParOf" srcId="{DB1AEEDF-8844-4C68-8117-E20408B03604}" destId="{E1557D6D-F28C-4E60-8A91-BC7A75A5111E}" srcOrd="4" destOrd="0" presId="urn:microsoft.com/office/officeart/2005/8/layout/vList5"/>
    <dgm:cxn modelId="{EF2DFDA7-E730-41A0-AB05-2CDF8DF6CB7D}" type="presParOf" srcId="{E1557D6D-F28C-4E60-8A91-BC7A75A5111E}" destId="{E060B40B-A874-4FAC-8620-7303BE6F8676}" srcOrd="0" destOrd="0" presId="urn:microsoft.com/office/officeart/2005/8/layout/vList5"/>
    <dgm:cxn modelId="{CD2BB431-B47B-455B-B423-6211AA67FE4D}" type="presParOf" srcId="{E1557D6D-F28C-4E60-8A91-BC7A75A5111E}" destId="{653CED82-BD49-4E9A-B987-D62BC57A541F}"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4567CF-EF00-466A-B249-1FE0B956F7B3}">
      <dsp:nvSpPr>
        <dsp:cNvPr id="0" name=""/>
        <dsp:cNvSpPr/>
      </dsp:nvSpPr>
      <dsp:spPr>
        <a:xfrm rot="5400000">
          <a:off x="6296499" y="-397048"/>
          <a:ext cx="1407914" cy="2559321"/>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0490" tIns="55245" rIns="110490" bIns="55245" numCol="1" spcCol="1270" anchor="ctr" anchorCtr="0">
          <a:noAutofit/>
        </a:bodyPr>
        <a:lstStyle/>
        <a:p>
          <a:pPr marL="285750" lvl="1" indent="-285750" algn="r" defTabSz="1289050" rtl="1">
            <a:lnSpc>
              <a:spcPct val="90000"/>
            </a:lnSpc>
            <a:spcBef>
              <a:spcPct val="0"/>
            </a:spcBef>
            <a:spcAft>
              <a:spcPct val="15000"/>
            </a:spcAft>
            <a:buChar char="••"/>
          </a:pPr>
          <a:r>
            <a:rPr lang="ar-SA" sz="2900" kern="1200" dirty="0"/>
            <a:t>تدرس مجموعة من الأنواع في فلورا منطقة</a:t>
          </a:r>
        </a:p>
      </dsp:txBody>
      <dsp:txXfrm rot="-5400000">
        <a:off x="5720796" y="247384"/>
        <a:ext cx="2490592" cy="1270456"/>
      </dsp:txXfrm>
    </dsp:sp>
    <dsp:sp modelId="{6A868EF4-00AE-4D97-AB7A-0D1827FEC55A}">
      <dsp:nvSpPr>
        <dsp:cNvPr id="0" name=""/>
        <dsp:cNvSpPr/>
      </dsp:nvSpPr>
      <dsp:spPr>
        <a:xfrm>
          <a:off x="802" y="40310"/>
          <a:ext cx="5719993" cy="175989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64770" rIns="129540" bIns="64770" numCol="1" spcCol="1270" anchor="ctr" anchorCtr="0">
          <a:noAutofit/>
        </a:bodyPr>
        <a:lstStyle/>
        <a:p>
          <a:pPr lvl="0" algn="ctr" defTabSz="1511300" rtl="1">
            <a:lnSpc>
              <a:spcPct val="90000"/>
            </a:lnSpc>
            <a:spcBef>
              <a:spcPct val="0"/>
            </a:spcBef>
            <a:spcAft>
              <a:spcPct val="35000"/>
            </a:spcAft>
          </a:pPr>
          <a:r>
            <a:rPr lang="ar-SA" sz="3400" b="1" kern="1200" dirty="0"/>
            <a:t>جغرافيا النبات الفلورية</a:t>
          </a:r>
        </a:p>
        <a:p>
          <a:pPr lvl="0" algn="ctr" defTabSz="1511300" rtl="1">
            <a:lnSpc>
              <a:spcPct val="90000"/>
            </a:lnSpc>
            <a:spcBef>
              <a:spcPct val="0"/>
            </a:spcBef>
            <a:spcAft>
              <a:spcPct val="35000"/>
            </a:spcAft>
          </a:pPr>
          <a:r>
            <a:rPr lang="ar-SA" sz="3400" b="1" kern="1200" dirty="0"/>
            <a:t> </a:t>
          </a:r>
          <a:r>
            <a:rPr lang="en-US" sz="3400" b="1" kern="1200" dirty="0"/>
            <a:t>Floristic geography </a:t>
          </a:r>
          <a:r>
            <a:rPr lang="ar-SA" sz="3400" b="1" kern="1200" dirty="0"/>
            <a:t> </a:t>
          </a:r>
          <a:r>
            <a:rPr lang="ar-SA" sz="3400" b="1" i="1" kern="1200" dirty="0"/>
            <a:t> </a:t>
          </a:r>
          <a:endParaRPr lang="ar-SA" sz="3400" kern="1200" dirty="0"/>
        </a:p>
      </dsp:txBody>
      <dsp:txXfrm>
        <a:off x="86713" y="126221"/>
        <a:ext cx="5548171" cy="1588070"/>
      </dsp:txXfrm>
    </dsp:sp>
    <dsp:sp modelId="{EC5CBEF8-E468-464D-A64F-F88C351146A6}">
      <dsp:nvSpPr>
        <dsp:cNvPr id="0" name=""/>
        <dsp:cNvSpPr/>
      </dsp:nvSpPr>
      <dsp:spPr>
        <a:xfrm rot="5400000">
          <a:off x="5746992" y="902651"/>
          <a:ext cx="1407914" cy="3655697"/>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0490" tIns="55245" rIns="110490" bIns="55245" numCol="1" spcCol="1270" anchor="ctr" anchorCtr="0">
          <a:noAutofit/>
        </a:bodyPr>
        <a:lstStyle/>
        <a:p>
          <a:pPr marL="228600" lvl="1" indent="-228600" algn="ctr" defTabSz="1066800" rtl="1">
            <a:lnSpc>
              <a:spcPct val="90000"/>
            </a:lnSpc>
            <a:spcBef>
              <a:spcPct val="0"/>
            </a:spcBef>
            <a:spcAft>
              <a:spcPct val="15000"/>
            </a:spcAft>
            <a:buChar char="••"/>
          </a:pPr>
          <a:r>
            <a:rPr lang="ar-SA" sz="2400" kern="1200" dirty="0"/>
            <a:t>يدرس العلاقات والتأثيرات  بين الأنواع والوسط المحيط لمعرفة علاقات الارتباط</a:t>
          </a:r>
        </a:p>
      </dsp:txBody>
      <dsp:txXfrm rot="-5400000">
        <a:off x="4623101" y="2095272"/>
        <a:ext cx="3586968" cy="1270456"/>
      </dsp:txXfrm>
    </dsp:sp>
    <dsp:sp modelId="{09945772-7EF5-4818-9F33-05C4D3D0C183}">
      <dsp:nvSpPr>
        <dsp:cNvPr id="0" name=""/>
        <dsp:cNvSpPr/>
      </dsp:nvSpPr>
      <dsp:spPr>
        <a:xfrm>
          <a:off x="802" y="1850553"/>
          <a:ext cx="4622298" cy="175989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64770" rIns="129540" bIns="64770" numCol="1" spcCol="1270" anchor="ctr" anchorCtr="0">
          <a:noAutofit/>
        </a:bodyPr>
        <a:lstStyle/>
        <a:p>
          <a:pPr lvl="0" algn="ctr" defTabSz="1511300" rtl="1">
            <a:lnSpc>
              <a:spcPct val="90000"/>
            </a:lnSpc>
            <a:spcBef>
              <a:spcPct val="0"/>
            </a:spcBef>
            <a:spcAft>
              <a:spcPct val="35000"/>
            </a:spcAft>
          </a:pPr>
          <a:r>
            <a:rPr lang="ar-SA" sz="3400" b="1" kern="1200" dirty="0"/>
            <a:t>جغرافيا النبات البيئية </a:t>
          </a:r>
          <a:r>
            <a:rPr lang="en-US" sz="3400" b="1" kern="1200" dirty="0"/>
            <a:t>Ecological geography </a:t>
          </a:r>
          <a:r>
            <a:rPr lang="ar-SA" sz="3400" b="1" kern="1200" dirty="0"/>
            <a:t> </a:t>
          </a:r>
          <a:r>
            <a:rPr lang="ar-SA" sz="3400" b="1" i="1" kern="1200" dirty="0"/>
            <a:t> </a:t>
          </a:r>
          <a:endParaRPr lang="ar-SA" sz="3400" kern="1200" dirty="0"/>
        </a:p>
      </dsp:txBody>
      <dsp:txXfrm>
        <a:off x="86713" y="1936464"/>
        <a:ext cx="4450476" cy="1588070"/>
      </dsp:txXfrm>
    </dsp:sp>
    <dsp:sp modelId="{653CED82-BD49-4E9A-B987-D62BC57A541F}">
      <dsp:nvSpPr>
        <dsp:cNvPr id="0" name=""/>
        <dsp:cNvSpPr/>
      </dsp:nvSpPr>
      <dsp:spPr>
        <a:xfrm rot="5400000">
          <a:off x="5519115" y="2537744"/>
          <a:ext cx="1407914" cy="4115695"/>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0490" tIns="55245" rIns="110490" bIns="55245" numCol="1" spcCol="1270" anchor="ctr" anchorCtr="0">
          <a:noAutofit/>
        </a:bodyPr>
        <a:lstStyle/>
        <a:p>
          <a:pPr marL="285750" lvl="1" indent="-285750" algn="r" defTabSz="1289050" rtl="1">
            <a:lnSpc>
              <a:spcPct val="90000"/>
            </a:lnSpc>
            <a:spcBef>
              <a:spcPct val="0"/>
            </a:spcBef>
            <a:spcAft>
              <a:spcPct val="15000"/>
            </a:spcAft>
            <a:buChar char="••"/>
          </a:pPr>
          <a:r>
            <a:rPr lang="ar-SA" sz="2900" kern="1200" dirty="0"/>
            <a:t>سبب وجود النباتات سابقا وانقراضها والأسباب التي أدت لذلك</a:t>
          </a:r>
        </a:p>
      </dsp:txBody>
      <dsp:txXfrm rot="-5400000">
        <a:off x="4165225" y="3960364"/>
        <a:ext cx="4046966" cy="1270456"/>
      </dsp:txXfrm>
    </dsp:sp>
    <dsp:sp modelId="{E060B40B-A874-4FAC-8620-7303BE6F8676}">
      <dsp:nvSpPr>
        <dsp:cNvPr id="0" name=""/>
        <dsp:cNvSpPr/>
      </dsp:nvSpPr>
      <dsp:spPr>
        <a:xfrm>
          <a:off x="802" y="3698440"/>
          <a:ext cx="4161685" cy="175989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64770" rIns="129540" bIns="64770" numCol="1" spcCol="1270" anchor="ctr" anchorCtr="0">
          <a:noAutofit/>
        </a:bodyPr>
        <a:lstStyle/>
        <a:p>
          <a:pPr lvl="0" algn="ctr" defTabSz="1511300" rtl="1">
            <a:lnSpc>
              <a:spcPct val="90000"/>
            </a:lnSpc>
            <a:spcBef>
              <a:spcPct val="0"/>
            </a:spcBef>
            <a:spcAft>
              <a:spcPct val="35000"/>
            </a:spcAft>
          </a:pPr>
          <a:r>
            <a:rPr lang="ar-SA" sz="3400" b="1" kern="1200" dirty="0"/>
            <a:t>جغرافيا النبات التاريخية</a:t>
          </a:r>
        </a:p>
        <a:p>
          <a:pPr lvl="0" algn="ctr" defTabSz="1511300" rtl="1">
            <a:lnSpc>
              <a:spcPct val="90000"/>
            </a:lnSpc>
            <a:spcBef>
              <a:spcPct val="0"/>
            </a:spcBef>
            <a:spcAft>
              <a:spcPct val="35000"/>
            </a:spcAft>
          </a:pPr>
          <a:r>
            <a:rPr lang="en-US" sz="3400" b="1" kern="1200" dirty="0"/>
            <a:t>Historical geography</a:t>
          </a:r>
          <a:r>
            <a:rPr lang="ar-SA" sz="3400" b="1" kern="1200" dirty="0"/>
            <a:t> </a:t>
          </a:r>
          <a:endParaRPr lang="ar-SA" sz="3400" kern="1200" dirty="0"/>
        </a:p>
      </dsp:txBody>
      <dsp:txXfrm>
        <a:off x="86713" y="3784351"/>
        <a:ext cx="3989863" cy="1588070"/>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SA"/>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F3834DBC-5B75-4CB3-8E1E-6C119B87F047}" type="datetimeFigureOut">
              <a:rPr lang="ar-SA" smtClean="0"/>
              <a:t>12/08/47</a:t>
            </a:fld>
            <a:endParaRPr lang="ar-SA"/>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SA"/>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SA"/>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C67CD458-D6B6-454F-A376-16EAD9E20691}" type="slidenum">
              <a:rPr lang="ar-SA" smtClean="0"/>
              <a:t>‹#›</a:t>
            </a:fld>
            <a:endParaRPr lang="ar-SA"/>
          </a:p>
        </p:txBody>
      </p:sp>
    </p:spTree>
    <p:extLst>
      <p:ext uri="{BB962C8B-B14F-4D97-AF65-F5344CB8AC3E}">
        <p14:creationId xmlns:p14="http://schemas.microsoft.com/office/powerpoint/2010/main" val="3961787077"/>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عنصر نائب لصورة الشريحة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عنصر نائب للملاحظا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l" rtl="0" eaLnBrk="1" hangingPunct="1">
              <a:spcBef>
                <a:spcPct val="0"/>
              </a:spcBef>
            </a:pPr>
            <a:endParaRPr lang="ar-SA"/>
          </a:p>
        </p:txBody>
      </p:sp>
      <p:sp>
        <p:nvSpPr>
          <p:cNvPr id="16387" name="عنصر نائب لرقم الشريحة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spcBef>
                <a:spcPct val="0"/>
              </a:spcBef>
              <a:defRPr/>
            </a:pPr>
            <a:fld id="{51A854EA-A784-486F-AC85-1EF09DA371FC}" type="slidenum">
              <a:rPr lang="ar-SA"/>
              <a:pPr>
                <a:spcBef>
                  <a:spcPct val="0"/>
                </a:spcBef>
                <a:defRPr/>
              </a:pPr>
              <a:t>5</a:t>
            </a:fld>
            <a:endParaRPr lang="ar-SA"/>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a:t>انقر لتحرير نمط العنوان الرئيسي</a:t>
            </a:r>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a:t>انقر لتحرير نمط العنوان الثانوي الرئيسي</a:t>
            </a:r>
          </a:p>
        </p:txBody>
      </p:sp>
      <p:sp>
        <p:nvSpPr>
          <p:cNvPr id="4" name="عنصر نائب للتاريخ 3"/>
          <p:cNvSpPr>
            <a:spLocks noGrp="1"/>
          </p:cNvSpPr>
          <p:nvPr>
            <p:ph type="dt" sz="half" idx="10"/>
          </p:nvPr>
        </p:nvSpPr>
        <p:spPr/>
        <p:txBody>
          <a:bodyPr/>
          <a:lstStyle/>
          <a:p>
            <a:pPr>
              <a:defRPr/>
            </a:pPr>
            <a:fld id="{6B83F1D1-DDA3-41A5-B1DC-1A667F40E1ED}" type="datetime1">
              <a:rPr lang="ar-SA" smtClean="0"/>
              <a:t>12/08/47</a:t>
            </a:fld>
            <a:endParaRPr lang="ar-SA" dirty="0"/>
          </a:p>
        </p:txBody>
      </p:sp>
      <p:sp>
        <p:nvSpPr>
          <p:cNvPr id="5" name="عنصر نائب للتذييل 4"/>
          <p:cNvSpPr>
            <a:spLocks noGrp="1"/>
          </p:cNvSpPr>
          <p:nvPr>
            <p:ph type="ftr" sz="quarter" idx="11"/>
          </p:nvPr>
        </p:nvSpPr>
        <p:spPr/>
        <p:txBody>
          <a:bodyPr/>
          <a:lstStyle/>
          <a:p>
            <a:pPr>
              <a:defRPr/>
            </a:pPr>
            <a:r>
              <a:rPr lang="en-US">
                <a:solidFill>
                  <a:srgbClr val="4D5B6B">
                    <a:lumMod val="60000"/>
                    <a:lumOff val="40000"/>
                  </a:srgbClr>
                </a:solidFill>
              </a:rPr>
              <a:t>Yasmeen 471</a:t>
            </a:r>
            <a:endParaRPr lang="ar-SA">
              <a:solidFill>
                <a:srgbClr val="4D5B6B">
                  <a:lumMod val="60000"/>
                  <a:lumOff val="40000"/>
                </a:srgbClr>
              </a:solidFill>
            </a:endParaRPr>
          </a:p>
        </p:txBody>
      </p:sp>
      <p:sp>
        <p:nvSpPr>
          <p:cNvPr id="6" name="عنصر نائب لرقم الشريحة 5"/>
          <p:cNvSpPr>
            <a:spLocks noGrp="1"/>
          </p:cNvSpPr>
          <p:nvPr>
            <p:ph type="sldNum" sz="quarter" idx="12"/>
          </p:nvPr>
        </p:nvSpPr>
        <p:spPr/>
        <p:txBody>
          <a:bodyPr/>
          <a:lstStyle/>
          <a:p>
            <a:pPr>
              <a:defRPr/>
            </a:pPr>
            <a:fld id="{9CE89497-3F50-45CF-A909-4B7012619B88}" type="slidenum">
              <a:rPr lang="ar-SA" smtClean="0">
                <a:solidFill>
                  <a:srgbClr val="675D59">
                    <a:lumMod val="60000"/>
                    <a:lumOff val="40000"/>
                  </a:srgbClr>
                </a:solidFill>
              </a:rPr>
              <a:pPr>
                <a:defRPr/>
              </a:pPr>
              <a:t>‹#›</a:t>
            </a:fld>
            <a:endParaRPr lang="ar-SA" dirty="0">
              <a:solidFill>
                <a:srgbClr val="675D59">
                  <a:lumMod val="60000"/>
                  <a:lumOff val="40000"/>
                </a:srgbClr>
              </a:solidFill>
            </a:endParaRPr>
          </a:p>
        </p:txBody>
      </p:sp>
    </p:spTree>
    <p:extLst>
      <p:ext uri="{BB962C8B-B14F-4D97-AF65-F5344CB8AC3E}">
        <p14:creationId xmlns:p14="http://schemas.microsoft.com/office/powerpoint/2010/main" val="5363040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عنوان العمودي 2"/>
          <p:cNvSpPr>
            <a:spLocks noGrp="1"/>
          </p:cNvSpPr>
          <p:nvPr>
            <p:ph type="body" orient="vert" idx="1"/>
          </p:nvPr>
        </p:nvSpPr>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pPr>
              <a:defRPr/>
            </a:pPr>
            <a:fld id="{8682FE38-03E3-423A-97D1-4CB1F19506BB}" type="datetime1">
              <a:rPr lang="ar-SA" smtClean="0"/>
              <a:t>12/08/47</a:t>
            </a:fld>
            <a:endParaRPr lang="ar-SA" dirty="0"/>
          </a:p>
        </p:txBody>
      </p:sp>
      <p:sp>
        <p:nvSpPr>
          <p:cNvPr id="5" name="عنصر نائب للتذييل 4"/>
          <p:cNvSpPr>
            <a:spLocks noGrp="1"/>
          </p:cNvSpPr>
          <p:nvPr>
            <p:ph type="ftr" sz="quarter" idx="11"/>
          </p:nvPr>
        </p:nvSpPr>
        <p:spPr/>
        <p:txBody>
          <a:bodyPr/>
          <a:lstStyle/>
          <a:p>
            <a:pPr>
              <a:defRPr/>
            </a:pPr>
            <a:r>
              <a:rPr lang="en-US">
                <a:solidFill>
                  <a:srgbClr val="4D5B6B">
                    <a:lumMod val="60000"/>
                    <a:lumOff val="40000"/>
                  </a:srgbClr>
                </a:solidFill>
              </a:rPr>
              <a:t>Yasmeen 471</a:t>
            </a:r>
            <a:endParaRPr lang="ar-SA">
              <a:solidFill>
                <a:srgbClr val="4D5B6B">
                  <a:lumMod val="60000"/>
                  <a:lumOff val="40000"/>
                </a:srgbClr>
              </a:solidFill>
            </a:endParaRPr>
          </a:p>
        </p:txBody>
      </p:sp>
      <p:sp>
        <p:nvSpPr>
          <p:cNvPr id="6" name="عنصر نائب لرقم الشريحة 5"/>
          <p:cNvSpPr>
            <a:spLocks noGrp="1"/>
          </p:cNvSpPr>
          <p:nvPr>
            <p:ph type="sldNum" sz="quarter" idx="12"/>
          </p:nvPr>
        </p:nvSpPr>
        <p:spPr/>
        <p:txBody>
          <a:bodyPr/>
          <a:lstStyle/>
          <a:p>
            <a:pPr>
              <a:defRPr/>
            </a:pPr>
            <a:fld id="{1C8BC81A-DB55-42C7-BD13-33A2B5D98A88}" type="slidenum">
              <a:rPr lang="ar-SA" smtClean="0">
                <a:solidFill>
                  <a:srgbClr val="675D59">
                    <a:lumMod val="60000"/>
                    <a:lumOff val="40000"/>
                  </a:srgbClr>
                </a:solidFill>
              </a:rPr>
              <a:pPr>
                <a:defRPr/>
              </a:pPr>
              <a:t>‹#›</a:t>
            </a:fld>
            <a:endParaRPr lang="ar-SA" dirty="0">
              <a:solidFill>
                <a:srgbClr val="675D59">
                  <a:lumMod val="60000"/>
                  <a:lumOff val="40000"/>
                </a:srgbClr>
              </a:solidFill>
            </a:endParaRPr>
          </a:p>
        </p:txBody>
      </p:sp>
    </p:spTree>
    <p:extLst>
      <p:ext uri="{BB962C8B-B14F-4D97-AF65-F5344CB8AC3E}">
        <p14:creationId xmlns:p14="http://schemas.microsoft.com/office/powerpoint/2010/main" val="30070487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a:t>انقر لتحرير نمط العنوان الرئيسي</a:t>
            </a:r>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pPr>
              <a:defRPr/>
            </a:pPr>
            <a:fld id="{857E3218-78ED-417D-998C-B826242DC133}" type="datetime1">
              <a:rPr lang="ar-SA" smtClean="0"/>
              <a:t>12/08/47</a:t>
            </a:fld>
            <a:endParaRPr lang="ar-SA" dirty="0"/>
          </a:p>
        </p:txBody>
      </p:sp>
      <p:sp>
        <p:nvSpPr>
          <p:cNvPr id="5" name="عنصر نائب للتذييل 4"/>
          <p:cNvSpPr>
            <a:spLocks noGrp="1"/>
          </p:cNvSpPr>
          <p:nvPr>
            <p:ph type="ftr" sz="quarter" idx="11"/>
          </p:nvPr>
        </p:nvSpPr>
        <p:spPr/>
        <p:txBody>
          <a:bodyPr/>
          <a:lstStyle/>
          <a:p>
            <a:pPr>
              <a:defRPr/>
            </a:pPr>
            <a:r>
              <a:rPr lang="en-US">
                <a:solidFill>
                  <a:srgbClr val="4D5B6B">
                    <a:lumMod val="60000"/>
                    <a:lumOff val="40000"/>
                  </a:srgbClr>
                </a:solidFill>
              </a:rPr>
              <a:t>Yasmeen 471</a:t>
            </a:r>
            <a:endParaRPr lang="ar-SA">
              <a:solidFill>
                <a:srgbClr val="4D5B6B">
                  <a:lumMod val="60000"/>
                  <a:lumOff val="40000"/>
                </a:srgbClr>
              </a:solidFill>
            </a:endParaRPr>
          </a:p>
        </p:txBody>
      </p:sp>
      <p:sp>
        <p:nvSpPr>
          <p:cNvPr id="6" name="عنصر نائب لرقم الشريحة 5"/>
          <p:cNvSpPr>
            <a:spLocks noGrp="1"/>
          </p:cNvSpPr>
          <p:nvPr>
            <p:ph type="sldNum" sz="quarter" idx="12"/>
          </p:nvPr>
        </p:nvSpPr>
        <p:spPr/>
        <p:txBody>
          <a:bodyPr/>
          <a:lstStyle/>
          <a:p>
            <a:pPr>
              <a:defRPr/>
            </a:pPr>
            <a:fld id="{F7C29C0C-DB7A-4F40-AD4E-B6F87651BFAB}" type="slidenum">
              <a:rPr lang="ar-SA" smtClean="0">
                <a:solidFill>
                  <a:srgbClr val="675D59">
                    <a:lumMod val="60000"/>
                    <a:lumOff val="40000"/>
                  </a:srgbClr>
                </a:solidFill>
              </a:rPr>
              <a:pPr>
                <a:defRPr/>
              </a:pPr>
              <a:t>‹#›</a:t>
            </a:fld>
            <a:endParaRPr lang="ar-SA" dirty="0">
              <a:solidFill>
                <a:srgbClr val="675D59">
                  <a:lumMod val="60000"/>
                  <a:lumOff val="40000"/>
                </a:srgbClr>
              </a:solidFill>
            </a:endParaRPr>
          </a:p>
        </p:txBody>
      </p:sp>
    </p:spTree>
    <p:extLst>
      <p:ext uri="{BB962C8B-B14F-4D97-AF65-F5344CB8AC3E}">
        <p14:creationId xmlns:p14="http://schemas.microsoft.com/office/powerpoint/2010/main" val="7893124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محتوى 2"/>
          <p:cNvSpPr>
            <a:spLocks noGrp="1"/>
          </p:cNvSpPr>
          <p:nvPr>
            <p:ph idx="1"/>
          </p:nvPr>
        </p:nvSpPr>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pPr>
              <a:defRPr/>
            </a:pPr>
            <a:fld id="{5C3656A1-96AD-48BB-BA30-2DA941F8EFE3}" type="datetime1">
              <a:rPr lang="ar-SA" smtClean="0"/>
              <a:t>12/08/47</a:t>
            </a:fld>
            <a:endParaRPr lang="ar-SA" dirty="0"/>
          </a:p>
        </p:txBody>
      </p:sp>
      <p:sp>
        <p:nvSpPr>
          <p:cNvPr id="5" name="عنصر نائب للتذييل 4"/>
          <p:cNvSpPr>
            <a:spLocks noGrp="1"/>
          </p:cNvSpPr>
          <p:nvPr>
            <p:ph type="ftr" sz="quarter" idx="11"/>
          </p:nvPr>
        </p:nvSpPr>
        <p:spPr/>
        <p:txBody>
          <a:bodyPr/>
          <a:lstStyle/>
          <a:p>
            <a:pPr>
              <a:defRPr/>
            </a:pPr>
            <a:r>
              <a:rPr lang="en-US">
                <a:solidFill>
                  <a:srgbClr val="4D5B6B">
                    <a:lumMod val="60000"/>
                    <a:lumOff val="40000"/>
                  </a:srgbClr>
                </a:solidFill>
              </a:rPr>
              <a:t>Yasmeen 471</a:t>
            </a:r>
            <a:endParaRPr lang="ar-SA">
              <a:solidFill>
                <a:srgbClr val="4D5B6B">
                  <a:lumMod val="60000"/>
                  <a:lumOff val="40000"/>
                </a:srgbClr>
              </a:solidFill>
            </a:endParaRPr>
          </a:p>
        </p:txBody>
      </p:sp>
      <p:sp>
        <p:nvSpPr>
          <p:cNvPr id="6" name="عنصر نائب لرقم الشريحة 5"/>
          <p:cNvSpPr>
            <a:spLocks noGrp="1"/>
          </p:cNvSpPr>
          <p:nvPr>
            <p:ph type="sldNum" sz="quarter" idx="12"/>
          </p:nvPr>
        </p:nvSpPr>
        <p:spPr/>
        <p:txBody>
          <a:bodyPr/>
          <a:lstStyle/>
          <a:p>
            <a:pPr>
              <a:defRPr/>
            </a:pPr>
            <a:fld id="{46C19919-A583-445B-85E9-9011268836DE}" type="slidenum">
              <a:rPr lang="ar-SA" smtClean="0">
                <a:solidFill>
                  <a:srgbClr val="675D59">
                    <a:lumMod val="60000"/>
                    <a:lumOff val="40000"/>
                  </a:srgbClr>
                </a:solidFill>
              </a:rPr>
              <a:pPr>
                <a:defRPr/>
              </a:pPr>
              <a:t>‹#›</a:t>
            </a:fld>
            <a:endParaRPr lang="ar-SA" dirty="0">
              <a:solidFill>
                <a:srgbClr val="675D59">
                  <a:lumMod val="60000"/>
                  <a:lumOff val="40000"/>
                </a:srgbClr>
              </a:solidFill>
            </a:endParaRPr>
          </a:p>
        </p:txBody>
      </p:sp>
    </p:spTree>
    <p:extLst>
      <p:ext uri="{BB962C8B-B14F-4D97-AF65-F5344CB8AC3E}">
        <p14:creationId xmlns:p14="http://schemas.microsoft.com/office/powerpoint/2010/main" val="24136843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a:t>انقر لتحرير نمط العنوان الرئيسي</a:t>
            </a:r>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النص الرئيسي</a:t>
            </a:r>
          </a:p>
        </p:txBody>
      </p:sp>
      <p:sp>
        <p:nvSpPr>
          <p:cNvPr id="4" name="عنصر نائب للتاريخ 3"/>
          <p:cNvSpPr>
            <a:spLocks noGrp="1"/>
          </p:cNvSpPr>
          <p:nvPr>
            <p:ph type="dt" sz="half" idx="10"/>
          </p:nvPr>
        </p:nvSpPr>
        <p:spPr/>
        <p:txBody>
          <a:bodyPr/>
          <a:lstStyle/>
          <a:p>
            <a:pPr>
              <a:defRPr/>
            </a:pPr>
            <a:fld id="{BA5F7140-8970-4AD3-A3E3-8597A244A37A}" type="datetime1">
              <a:rPr lang="ar-SA" smtClean="0"/>
              <a:t>12/08/47</a:t>
            </a:fld>
            <a:endParaRPr lang="ar-SA" dirty="0"/>
          </a:p>
        </p:txBody>
      </p:sp>
      <p:sp>
        <p:nvSpPr>
          <p:cNvPr id="5" name="عنصر نائب للتذييل 4"/>
          <p:cNvSpPr>
            <a:spLocks noGrp="1"/>
          </p:cNvSpPr>
          <p:nvPr>
            <p:ph type="ftr" sz="quarter" idx="11"/>
          </p:nvPr>
        </p:nvSpPr>
        <p:spPr/>
        <p:txBody>
          <a:bodyPr/>
          <a:lstStyle/>
          <a:p>
            <a:pPr>
              <a:defRPr/>
            </a:pPr>
            <a:r>
              <a:rPr lang="en-US">
                <a:solidFill>
                  <a:srgbClr val="4D5B6B">
                    <a:lumMod val="60000"/>
                    <a:lumOff val="40000"/>
                  </a:srgbClr>
                </a:solidFill>
              </a:rPr>
              <a:t>Yasmeen 471</a:t>
            </a:r>
            <a:endParaRPr lang="ar-SA">
              <a:solidFill>
                <a:srgbClr val="4D5B6B">
                  <a:lumMod val="60000"/>
                  <a:lumOff val="40000"/>
                </a:srgbClr>
              </a:solidFill>
            </a:endParaRPr>
          </a:p>
        </p:txBody>
      </p:sp>
      <p:sp>
        <p:nvSpPr>
          <p:cNvPr id="6" name="عنصر نائب لرقم الشريحة 5"/>
          <p:cNvSpPr>
            <a:spLocks noGrp="1"/>
          </p:cNvSpPr>
          <p:nvPr>
            <p:ph type="sldNum" sz="quarter" idx="12"/>
          </p:nvPr>
        </p:nvSpPr>
        <p:spPr/>
        <p:txBody>
          <a:bodyPr/>
          <a:lstStyle/>
          <a:p>
            <a:pPr>
              <a:defRPr/>
            </a:pPr>
            <a:fld id="{E5992BBB-6A98-487E-9BA9-BA7E692AB24E}" type="slidenum">
              <a:rPr lang="ar-SA" smtClean="0">
                <a:solidFill>
                  <a:srgbClr val="675D59">
                    <a:lumMod val="60000"/>
                    <a:lumOff val="40000"/>
                  </a:srgbClr>
                </a:solidFill>
              </a:rPr>
              <a:pPr>
                <a:defRPr/>
              </a:pPr>
              <a:t>‹#›</a:t>
            </a:fld>
            <a:endParaRPr lang="ar-SA" dirty="0">
              <a:solidFill>
                <a:srgbClr val="675D59">
                  <a:lumMod val="60000"/>
                  <a:lumOff val="40000"/>
                </a:srgbClr>
              </a:solidFill>
            </a:endParaRPr>
          </a:p>
        </p:txBody>
      </p:sp>
    </p:spTree>
    <p:extLst>
      <p:ext uri="{BB962C8B-B14F-4D97-AF65-F5344CB8AC3E}">
        <p14:creationId xmlns:p14="http://schemas.microsoft.com/office/powerpoint/2010/main" val="17478550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تاريخ 4"/>
          <p:cNvSpPr>
            <a:spLocks noGrp="1"/>
          </p:cNvSpPr>
          <p:nvPr>
            <p:ph type="dt" sz="half" idx="10"/>
          </p:nvPr>
        </p:nvSpPr>
        <p:spPr/>
        <p:txBody>
          <a:bodyPr/>
          <a:lstStyle/>
          <a:p>
            <a:pPr>
              <a:defRPr/>
            </a:pPr>
            <a:fld id="{8C0394EB-8205-4833-B851-B20E89E6D699}" type="datetime1">
              <a:rPr lang="ar-SA" smtClean="0"/>
              <a:t>12/08/47</a:t>
            </a:fld>
            <a:endParaRPr lang="ar-SA" dirty="0"/>
          </a:p>
        </p:txBody>
      </p:sp>
      <p:sp>
        <p:nvSpPr>
          <p:cNvPr id="6" name="عنصر نائب للتذييل 5"/>
          <p:cNvSpPr>
            <a:spLocks noGrp="1"/>
          </p:cNvSpPr>
          <p:nvPr>
            <p:ph type="ftr" sz="quarter" idx="11"/>
          </p:nvPr>
        </p:nvSpPr>
        <p:spPr/>
        <p:txBody>
          <a:bodyPr/>
          <a:lstStyle/>
          <a:p>
            <a:pPr>
              <a:defRPr/>
            </a:pPr>
            <a:r>
              <a:rPr lang="en-US">
                <a:solidFill>
                  <a:srgbClr val="4D5B6B">
                    <a:lumMod val="60000"/>
                    <a:lumOff val="40000"/>
                  </a:srgbClr>
                </a:solidFill>
              </a:rPr>
              <a:t>Yasmeen 471</a:t>
            </a:r>
            <a:endParaRPr lang="ar-SA">
              <a:solidFill>
                <a:srgbClr val="4D5B6B">
                  <a:lumMod val="60000"/>
                  <a:lumOff val="40000"/>
                </a:srgbClr>
              </a:solidFill>
            </a:endParaRPr>
          </a:p>
        </p:txBody>
      </p:sp>
      <p:sp>
        <p:nvSpPr>
          <p:cNvPr id="7" name="عنصر نائب لرقم الشريحة 6"/>
          <p:cNvSpPr>
            <a:spLocks noGrp="1"/>
          </p:cNvSpPr>
          <p:nvPr>
            <p:ph type="sldNum" sz="quarter" idx="12"/>
          </p:nvPr>
        </p:nvSpPr>
        <p:spPr/>
        <p:txBody>
          <a:bodyPr/>
          <a:lstStyle/>
          <a:p>
            <a:pPr>
              <a:defRPr/>
            </a:pPr>
            <a:fld id="{E6DDE24C-0D89-4D65-B261-23046A3708C8}" type="slidenum">
              <a:rPr lang="ar-SA" smtClean="0">
                <a:solidFill>
                  <a:srgbClr val="675D59">
                    <a:lumMod val="60000"/>
                    <a:lumOff val="40000"/>
                  </a:srgbClr>
                </a:solidFill>
              </a:rPr>
              <a:pPr>
                <a:defRPr/>
              </a:pPr>
              <a:t>‹#›</a:t>
            </a:fld>
            <a:endParaRPr lang="ar-SA" dirty="0">
              <a:solidFill>
                <a:srgbClr val="675D59">
                  <a:lumMod val="60000"/>
                  <a:lumOff val="40000"/>
                </a:srgbClr>
              </a:solidFill>
            </a:endParaRPr>
          </a:p>
        </p:txBody>
      </p:sp>
    </p:spTree>
    <p:extLst>
      <p:ext uri="{BB962C8B-B14F-4D97-AF65-F5344CB8AC3E}">
        <p14:creationId xmlns:p14="http://schemas.microsoft.com/office/powerpoint/2010/main" val="33819895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a:t>انقر لتحرير نمط العنوان الرئيسي</a:t>
            </a:r>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7" name="عنصر نائب للتاريخ 6"/>
          <p:cNvSpPr>
            <a:spLocks noGrp="1"/>
          </p:cNvSpPr>
          <p:nvPr>
            <p:ph type="dt" sz="half" idx="10"/>
          </p:nvPr>
        </p:nvSpPr>
        <p:spPr/>
        <p:txBody>
          <a:bodyPr/>
          <a:lstStyle/>
          <a:p>
            <a:pPr>
              <a:defRPr/>
            </a:pPr>
            <a:fld id="{7A2EB5E1-2C41-497C-A7E0-9C494CEB6707}" type="datetime1">
              <a:rPr lang="ar-SA" smtClean="0"/>
              <a:t>12/08/47</a:t>
            </a:fld>
            <a:endParaRPr lang="ar-SA" dirty="0"/>
          </a:p>
        </p:txBody>
      </p:sp>
      <p:sp>
        <p:nvSpPr>
          <p:cNvPr id="8" name="عنصر نائب للتذييل 7"/>
          <p:cNvSpPr>
            <a:spLocks noGrp="1"/>
          </p:cNvSpPr>
          <p:nvPr>
            <p:ph type="ftr" sz="quarter" idx="11"/>
          </p:nvPr>
        </p:nvSpPr>
        <p:spPr/>
        <p:txBody>
          <a:bodyPr/>
          <a:lstStyle/>
          <a:p>
            <a:pPr>
              <a:defRPr/>
            </a:pPr>
            <a:r>
              <a:rPr lang="en-US">
                <a:solidFill>
                  <a:srgbClr val="4D5B6B">
                    <a:lumMod val="60000"/>
                    <a:lumOff val="40000"/>
                  </a:srgbClr>
                </a:solidFill>
              </a:rPr>
              <a:t>Yasmeen 471</a:t>
            </a:r>
            <a:endParaRPr lang="ar-SA">
              <a:solidFill>
                <a:srgbClr val="4D5B6B">
                  <a:lumMod val="60000"/>
                  <a:lumOff val="40000"/>
                </a:srgbClr>
              </a:solidFill>
            </a:endParaRPr>
          </a:p>
        </p:txBody>
      </p:sp>
      <p:sp>
        <p:nvSpPr>
          <p:cNvPr id="9" name="عنصر نائب لرقم الشريحة 8"/>
          <p:cNvSpPr>
            <a:spLocks noGrp="1"/>
          </p:cNvSpPr>
          <p:nvPr>
            <p:ph type="sldNum" sz="quarter" idx="12"/>
          </p:nvPr>
        </p:nvSpPr>
        <p:spPr/>
        <p:txBody>
          <a:bodyPr/>
          <a:lstStyle/>
          <a:p>
            <a:pPr>
              <a:defRPr/>
            </a:pPr>
            <a:fld id="{87A3BB13-4552-4BF1-BBBA-13F9ABBE3503}" type="slidenum">
              <a:rPr lang="ar-SA" smtClean="0">
                <a:solidFill>
                  <a:srgbClr val="675D59">
                    <a:lumMod val="60000"/>
                    <a:lumOff val="40000"/>
                  </a:srgbClr>
                </a:solidFill>
              </a:rPr>
              <a:pPr>
                <a:defRPr/>
              </a:pPr>
              <a:t>‹#›</a:t>
            </a:fld>
            <a:endParaRPr lang="ar-SA" dirty="0">
              <a:solidFill>
                <a:srgbClr val="675D59">
                  <a:lumMod val="60000"/>
                  <a:lumOff val="40000"/>
                </a:srgbClr>
              </a:solidFill>
            </a:endParaRPr>
          </a:p>
        </p:txBody>
      </p:sp>
    </p:spTree>
    <p:extLst>
      <p:ext uri="{BB962C8B-B14F-4D97-AF65-F5344CB8AC3E}">
        <p14:creationId xmlns:p14="http://schemas.microsoft.com/office/powerpoint/2010/main" val="471919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تاريخ 2"/>
          <p:cNvSpPr>
            <a:spLocks noGrp="1"/>
          </p:cNvSpPr>
          <p:nvPr>
            <p:ph type="dt" sz="half" idx="10"/>
          </p:nvPr>
        </p:nvSpPr>
        <p:spPr/>
        <p:txBody>
          <a:bodyPr/>
          <a:lstStyle/>
          <a:p>
            <a:pPr>
              <a:defRPr/>
            </a:pPr>
            <a:fld id="{A7577419-37D2-4429-96C1-1DAD2F9F46FE}" type="datetime1">
              <a:rPr lang="ar-SA" smtClean="0"/>
              <a:t>12/08/47</a:t>
            </a:fld>
            <a:endParaRPr lang="ar-SA" dirty="0"/>
          </a:p>
        </p:txBody>
      </p:sp>
      <p:sp>
        <p:nvSpPr>
          <p:cNvPr id="4" name="عنصر نائب للتذييل 3"/>
          <p:cNvSpPr>
            <a:spLocks noGrp="1"/>
          </p:cNvSpPr>
          <p:nvPr>
            <p:ph type="ftr" sz="quarter" idx="11"/>
          </p:nvPr>
        </p:nvSpPr>
        <p:spPr/>
        <p:txBody>
          <a:bodyPr/>
          <a:lstStyle/>
          <a:p>
            <a:pPr>
              <a:defRPr/>
            </a:pPr>
            <a:r>
              <a:rPr lang="en-US">
                <a:solidFill>
                  <a:srgbClr val="4D5B6B">
                    <a:lumMod val="60000"/>
                    <a:lumOff val="40000"/>
                  </a:srgbClr>
                </a:solidFill>
              </a:rPr>
              <a:t>Yasmeen 471</a:t>
            </a:r>
            <a:endParaRPr lang="ar-SA">
              <a:solidFill>
                <a:srgbClr val="4D5B6B">
                  <a:lumMod val="60000"/>
                  <a:lumOff val="40000"/>
                </a:srgbClr>
              </a:solidFill>
            </a:endParaRPr>
          </a:p>
        </p:txBody>
      </p:sp>
      <p:sp>
        <p:nvSpPr>
          <p:cNvPr id="5" name="عنصر نائب لرقم الشريحة 4"/>
          <p:cNvSpPr>
            <a:spLocks noGrp="1"/>
          </p:cNvSpPr>
          <p:nvPr>
            <p:ph type="sldNum" sz="quarter" idx="12"/>
          </p:nvPr>
        </p:nvSpPr>
        <p:spPr/>
        <p:txBody>
          <a:bodyPr/>
          <a:lstStyle/>
          <a:p>
            <a:pPr>
              <a:defRPr/>
            </a:pPr>
            <a:fld id="{9E8E9521-CA22-4F63-A9E8-20B7665BF045}" type="slidenum">
              <a:rPr lang="ar-SA" smtClean="0">
                <a:solidFill>
                  <a:srgbClr val="675D59">
                    <a:lumMod val="60000"/>
                    <a:lumOff val="40000"/>
                  </a:srgbClr>
                </a:solidFill>
              </a:rPr>
              <a:pPr>
                <a:defRPr/>
              </a:pPr>
              <a:t>‹#›</a:t>
            </a:fld>
            <a:endParaRPr lang="ar-SA" dirty="0">
              <a:solidFill>
                <a:srgbClr val="675D59">
                  <a:lumMod val="60000"/>
                  <a:lumOff val="40000"/>
                </a:srgbClr>
              </a:solidFill>
            </a:endParaRPr>
          </a:p>
        </p:txBody>
      </p:sp>
    </p:spTree>
    <p:extLst>
      <p:ext uri="{BB962C8B-B14F-4D97-AF65-F5344CB8AC3E}">
        <p14:creationId xmlns:p14="http://schemas.microsoft.com/office/powerpoint/2010/main" val="20633979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pPr>
              <a:defRPr/>
            </a:pPr>
            <a:fld id="{A14139BA-B0D0-498D-9229-5BA2EB8CC870}" type="datetime1">
              <a:rPr lang="ar-SA" smtClean="0"/>
              <a:t>12/08/47</a:t>
            </a:fld>
            <a:endParaRPr lang="ar-SA" dirty="0"/>
          </a:p>
        </p:txBody>
      </p:sp>
      <p:sp>
        <p:nvSpPr>
          <p:cNvPr id="3" name="عنصر نائب للتذييل 2"/>
          <p:cNvSpPr>
            <a:spLocks noGrp="1"/>
          </p:cNvSpPr>
          <p:nvPr>
            <p:ph type="ftr" sz="quarter" idx="11"/>
          </p:nvPr>
        </p:nvSpPr>
        <p:spPr/>
        <p:txBody>
          <a:bodyPr/>
          <a:lstStyle/>
          <a:p>
            <a:pPr>
              <a:defRPr/>
            </a:pPr>
            <a:r>
              <a:rPr lang="en-US">
                <a:solidFill>
                  <a:srgbClr val="4D5B6B">
                    <a:lumMod val="60000"/>
                    <a:lumOff val="40000"/>
                  </a:srgbClr>
                </a:solidFill>
              </a:rPr>
              <a:t>Yasmeen 471</a:t>
            </a:r>
            <a:endParaRPr lang="ar-SA">
              <a:solidFill>
                <a:srgbClr val="4D5B6B">
                  <a:lumMod val="60000"/>
                  <a:lumOff val="40000"/>
                </a:srgbClr>
              </a:solidFill>
            </a:endParaRPr>
          </a:p>
        </p:txBody>
      </p:sp>
      <p:sp>
        <p:nvSpPr>
          <p:cNvPr id="4" name="عنصر نائب لرقم الشريحة 3"/>
          <p:cNvSpPr>
            <a:spLocks noGrp="1"/>
          </p:cNvSpPr>
          <p:nvPr>
            <p:ph type="sldNum" sz="quarter" idx="12"/>
          </p:nvPr>
        </p:nvSpPr>
        <p:spPr/>
        <p:txBody>
          <a:bodyPr/>
          <a:lstStyle/>
          <a:p>
            <a:pPr>
              <a:defRPr/>
            </a:pPr>
            <a:fld id="{32ADE164-9C18-4943-B40F-848ED1356A36}" type="slidenum">
              <a:rPr lang="ar-SA" smtClean="0">
                <a:solidFill>
                  <a:srgbClr val="675D59">
                    <a:lumMod val="60000"/>
                    <a:lumOff val="40000"/>
                  </a:srgbClr>
                </a:solidFill>
              </a:rPr>
              <a:pPr>
                <a:defRPr/>
              </a:pPr>
              <a:t>‹#›</a:t>
            </a:fld>
            <a:endParaRPr lang="ar-SA" dirty="0">
              <a:solidFill>
                <a:srgbClr val="675D59">
                  <a:lumMod val="60000"/>
                  <a:lumOff val="40000"/>
                </a:srgbClr>
              </a:solidFill>
            </a:endParaRPr>
          </a:p>
        </p:txBody>
      </p:sp>
    </p:spTree>
    <p:extLst>
      <p:ext uri="{BB962C8B-B14F-4D97-AF65-F5344CB8AC3E}">
        <p14:creationId xmlns:p14="http://schemas.microsoft.com/office/powerpoint/2010/main" val="8984467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a:t>انقر لتحرير نمط العنوان الرئيسي</a:t>
            </a:r>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4"/>
          <p:cNvSpPr>
            <a:spLocks noGrp="1"/>
          </p:cNvSpPr>
          <p:nvPr>
            <p:ph type="dt" sz="half" idx="10"/>
          </p:nvPr>
        </p:nvSpPr>
        <p:spPr/>
        <p:txBody>
          <a:bodyPr/>
          <a:lstStyle/>
          <a:p>
            <a:pPr>
              <a:defRPr/>
            </a:pPr>
            <a:fld id="{11B6A676-B73C-4D19-9A28-E7FE5A39E4C5}" type="datetime1">
              <a:rPr lang="ar-SA" smtClean="0"/>
              <a:t>12/08/47</a:t>
            </a:fld>
            <a:endParaRPr lang="ar-SA" dirty="0"/>
          </a:p>
        </p:txBody>
      </p:sp>
      <p:sp>
        <p:nvSpPr>
          <p:cNvPr id="6" name="عنصر نائب للتذييل 5"/>
          <p:cNvSpPr>
            <a:spLocks noGrp="1"/>
          </p:cNvSpPr>
          <p:nvPr>
            <p:ph type="ftr" sz="quarter" idx="11"/>
          </p:nvPr>
        </p:nvSpPr>
        <p:spPr/>
        <p:txBody>
          <a:bodyPr/>
          <a:lstStyle/>
          <a:p>
            <a:pPr>
              <a:defRPr/>
            </a:pPr>
            <a:r>
              <a:rPr lang="en-US">
                <a:solidFill>
                  <a:srgbClr val="4D5B6B">
                    <a:lumMod val="60000"/>
                    <a:lumOff val="40000"/>
                  </a:srgbClr>
                </a:solidFill>
              </a:rPr>
              <a:t>Yasmeen 471</a:t>
            </a:r>
            <a:endParaRPr lang="ar-SA">
              <a:solidFill>
                <a:srgbClr val="4D5B6B">
                  <a:lumMod val="60000"/>
                  <a:lumOff val="40000"/>
                </a:srgbClr>
              </a:solidFill>
            </a:endParaRPr>
          </a:p>
        </p:txBody>
      </p:sp>
      <p:sp>
        <p:nvSpPr>
          <p:cNvPr id="7" name="عنصر نائب لرقم الشريحة 6"/>
          <p:cNvSpPr>
            <a:spLocks noGrp="1"/>
          </p:cNvSpPr>
          <p:nvPr>
            <p:ph type="sldNum" sz="quarter" idx="12"/>
          </p:nvPr>
        </p:nvSpPr>
        <p:spPr/>
        <p:txBody>
          <a:bodyPr/>
          <a:lstStyle/>
          <a:p>
            <a:pPr>
              <a:defRPr/>
            </a:pPr>
            <a:fld id="{89A09251-1EA2-4428-9135-C4C9D6603EE9}" type="slidenum">
              <a:rPr lang="ar-SA" smtClean="0">
                <a:solidFill>
                  <a:srgbClr val="675D59">
                    <a:lumMod val="60000"/>
                    <a:lumOff val="40000"/>
                  </a:srgbClr>
                </a:solidFill>
              </a:rPr>
              <a:pPr>
                <a:defRPr/>
              </a:pPr>
              <a:t>‹#›</a:t>
            </a:fld>
            <a:endParaRPr lang="ar-SA" dirty="0">
              <a:solidFill>
                <a:srgbClr val="675D59">
                  <a:lumMod val="60000"/>
                  <a:lumOff val="40000"/>
                </a:srgbClr>
              </a:solidFill>
            </a:endParaRPr>
          </a:p>
        </p:txBody>
      </p:sp>
    </p:spTree>
    <p:extLst>
      <p:ext uri="{BB962C8B-B14F-4D97-AF65-F5344CB8AC3E}">
        <p14:creationId xmlns:p14="http://schemas.microsoft.com/office/powerpoint/2010/main" val="36961424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a:t>انقر لتحرير نمط العنوان الرئيسي</a:t>
            </a:r>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4"/>
          <p:cNvSpPr>
            <a:spLocks noGrp="1"/>
          </p:cNvSpPr>
          <p:nvPr>
            <p:ph type="dt" sz="half" idx="10"/>
          </p:nvPr>
        </p:nvSpPr>
        <p:spPr/>
        <p:txBody>
          <a:bodyPr/>
          <a:lstStyle/>
          <a:p>
            <a:pPr>
              <a:defRPr/>
            </a:pPr>
            <a:fld id="{E85DD599-5477-4DDA-9ACB-59AC676CF4F1}" type="datetime1">
              <a:rPr lang="ar-SA" smtClean="0"/>
              <a:t>12/08/47</a:t>
            </a:fld>
            <a:endParaRPr lang="ar-SA" dirty="0"/>
          </a:p>
        </p:txBody>
      </p:sp>
      <p:sp>
        <p:nvSpPr>
          <p:cNvPr id="6" name="عنصر نائب للتذييل 5"/>
          <p:cNvSpPr>
            <a:spLocks noGrp="1"/>
          </p:cNvSpPr>
          <p:nvPr>
            <p:ph type="ftr" sz="quarter" idx="11"/>
          </p:nvPr>
        </p:nvSpPr>
        <p:spPr/>
        <p:txBody>
          <a:bodyPr/>
          <a:lstStyle/>
          <a:p>
            <a:pPr>
              <a:defRPr/>
            </a:pPr>
            <a:r>
              <a:rPr lang="en-US">
                <a:solidFill>
                  <a:srgbClr val="4D5B6B">
                    <a:lumMod val="60000"/>
                    <a:lumOff val="40000"/>
                  </a:srgbClr>
                </a:solidFill>
              </a:rPr>
              <a:t>Yasmeen 471</a:t>
            </a:r>
            <a:endParaRPr lang="ar-SA">
              <a:solidFill>
                <a:srgbClr val="4D5B6B">
                  <a:lumMod val="60000"/>
                  <a:lumOff val="40000"/>
                </a:srgbClr>
              </a:solidFill>
            </a:endParaRPr>
          </a:p>
        </p:txBody>
      </p:sp>
      <p:sp>
        <p:nvSpPr>
          <p:cNvPr id="7" name="عنصر نائب لرقم الشريحة 6"/>
          <p:cNvSpPr>
            <a:spLocks noGrp="1"/>
          </p:cNvSpPr>
          <p:nvPr>
            <p:ph type="sldNum" sz="quarter" idx="12"/>
          </p:nvPr>
        </p:nvSpPr>
        <p:spPr/>
        <p:txBody>
          <a:bodyPr/>
          <a:lstStyle/>
          <a:p>
            <a:pPr>
              <a:defRPr/>
            </a:pPr>
            <a:fld id="{56D2C0D3-FB26-4C3E-B62D-6D9F6417DF70}" type="slidenum">
              <a:rPr lang="ar-SA" smtClean="0">
                <a:solidFill>
                  <a:srgbClr val="675D59">
                    <a:lumMod val="60000"/>
                    <a:lumOff val="40000"/>
                  </a:srgbClr>
                </a:solidFill>
              </a:rPr>
              <a:pPr>
                <a:defRPr/>
              </a:pPr>
              <a:t>‹#›</a:t>
            </a:fld>
            <a:endParaRPr lang="ar-SA" dirty="0">
              <a:solidFill>
                <a:srgbClr val="675D59">
                  <a:lumMod val="60000"/>
                  <a:lumOff val="40000"/>
                </a:srgbClr>
              </a:solidFill>
            </a:endParaRPr>
          </a:p>
        </p:txBody>
      </p:sp>
    </p:spTree>
    <p:extLst>
      <p:ext uri="{BB962C8B-B14F-4D97-AF65-F5344CB8AC3E}">
        <p14:creationId xmlns:p14="http://schemas.microsoft.com/office/powerpoint/2010/main" val="18849500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a:t>انقر لتحرير نمط العنوان الرئيسي</a:t>
            </a:r>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pPr>
              <a:defRPr/>
            </a:pPr>
            <a:fld id="{0BB9938A-58F2-4960-9CA0-E26C1203221D}" type="datetime1">
              <a:rPr lang="ar-SA" smtClean="0"/>
              <a:t>12/08/47</a:t>
            </a:fld>
            <a:endParaRPr lang="ar-SA" dirty="0"/>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pPr>
              <a:defRPr/>
            </a:pPr>
            <a:r>
              <a:rPr lang="en-US">
                <a:solidFill>
                  <a:srgbClr val="4D5B6B">
                    <a:lumMod val="60000"/>
                    <a:lumOff val="40000"/>
                  </a:srgbClr>
                </a:solidFill>
              </a:rPr>
              <a:t>Yasmeen 471</a:t>
            </a:r>
            <a:endParaRPr lang="ar-SA">
              <a:solidFill>
                <a:srgbClr val="4D5B6B">
                  <a:lumMod val="60000"/>
                  <a:lumOff val="40000"/>
                </a:srgbClr>
              </a:solidFill>
            </a:endParaRPr>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pPr>
              <a:defRPr/>
            </a:pPr>
            <a:fld id="{08043C9D-C720-4608-A88D-BB24611B14E8}" type="slidenum">
              <a:rPr lang="ar-SA" smtClean="0">
                <a:solidFill>
                  <a:srgbClr val="675D59">
                    <a:lumMod val="60000"/>
                    <a:lumOff val="40000"/>
                  </a:srgbClr>
                </a:solidFill>
              </a:rPr>
              <a:pPr>
                <a:defRPr/>
              </a:pPr>
              <a:t>‹#›</a:t>
            </a:fld>
            <a:endParaRPr lang="ar-SA" dirty="0">
              <a:solidFill>
                <a:srgbClr val="675D59">
                  <a:lumMod val="60000"/>
                  <a:lumOff val="40000"/>
                </a:srgbClr>
              </a:solidFill>
            </a:endParaRPr>
          </a:p>
        </p:txBody>
      </p:sp>
    </p:spTree>
    <p:extLst>
      <p:ext uri="{BB962C8B-B14F-4D97-AF65-F5344CB8AC3E}">
        <p14:creationId xmlns:p14="http://schemas.microsoft.com/office/powerpoint/2010/main" val="3595886802"/>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hf sldNum="0" hdr="0" dt="0"/>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714348" y="785794"/>
            <a:ext cx="7746084" cy="2376264"/>
          </a:xfrm>
        </p:spPr>
        <p:txBody>
          <a:bodyPr>
            <a:normAutofit/>
          </a:bodyPr>
          <a:lstStyle/>
          <a:p>
            <a:pPr eaLnBrk="1" fontAlgn="auto" hangingPunct="1">
              <a:spcAft>
                <a:spcPts val="0"/>
              </a:spcAft>
              <a:defRPr/>
            </a:pPr>
            <a:r>
              <a:rPr lang="ar-SA" sz="4800" b="1" dirty="0">
                <a:ln w="12700">
                  <a:solidFill>
                    <a:schemeClr val="tx2">
                      <a:satMod val="155000"/>
                    </a:schemeClr>
                  </a:solidFill>
                  <a:prstDash val="solid"/>
                </a:ln>
                <a:solidFill>
                  <a:schemeClr val="bg2">
                    <a:tint val="85000"/>
                    <a:satMod val="155000"/>
                  </a:schemeClr>
                </a:solidFill>
                <a:effectLst>
                  <a:glow rad="139700">
                    <a:schemeClr val="accent3">
                      <a:satMod val="175000"/>
                      <a:alpha val="40000"/>
                    </a:schemeClr>
                  </a:glow>
                  <a:outerShdw blurRad="41275" dist="20320" dir="1800000" algn="tl" rotWithShape="0">
                    <a:srgbClr val="000000">
                      <a:alpha val="40000"/>
                    </a:srgbClr>
                  </a:outerShdw>
                </a:effectLst>
              </a:rPr>
              <a:t>الجغرافيا النباتية</a:t>
            </a:r>
            <a:br>
              <a:rPr lang="ar-SA" sz="4800" b="1" dirty="0">
                <a:ln w="12700">
                  <a:solidFill>
                    <a:schemeClr val="tx2">
                      <a:satMod val="155000"/>
                    </a:schemeClr>
                  </a:solidFill>
                  <a:prstDash val="solid"/>
                </a:ln>
                <a:solidFill>
                  <a:schemeClr val="bg2">
                    <a:tint val="85000"/>
                    <a:satMod val="155000"/>
                  </a:schemeClr>
                </a:solidFill>
                <a:effectLst>
                  <a:glow rad="139700">
                    <a:schemeClr val="accent3">
                      <a:satMod val="175000"/>
                      <a:alpha val="40000"/>
                    </a:schemeClr>
                  </a:glow>
                  <a:outerShdw blurRad="41275" dist="20320" dir="1800000" algn="tl" rotWithShape="0">
                    <a:srgbClr val="000000">
                      <a:alpha val="40000"/>
                    </a:srgbClr>
                  </a:outerShdw>
                </a:effectLst>
              </a:rPr>
            </a:br>
            <a:r>
              <a:rPr lang="ar-SA" sz="2800" b="1" dirty="0">
                <a:ln w="12700">
                  <a:solidFill>
                    <a:schemeClr val="tx2">
                      <a:satMod val="155000"/>
                    </a:schemeClr>
                  </a:solidFill>
                  <a:prstDash val="solid"/>
                </a:ln>
                <a:solidFill>
                  <a:schemeClr val="bg2">
                    <a:tint val="85000"/>
                    <a:satMod val="155000"/>
                  </a:schemeClr>
                </a:solidFill>
                <a:effectLst>
                  <a:glow rad="139700">
                    <a:schemeClr val="accent3">
                      <a:satMod val="175000"/>
                      <a:alpha val="40000"/>
                    </a:schemeClr>
                  </a:glow>
                  <a:outerShdw blurRad="41275" dist="20320" dir="1800000" algn="tl" rotWithShape="0">
                    <a:srgbClr val="000000">
                      <a:alpha val="40000"/>
                    </a:srgbClr>
                  </a:outerShdw>
                </a:effectLst>
              </a:rPr>
              <a:t>347 نبت</a:t>
            </a:r>
            <a:r>
              <a:rPr lang="ar-SA" sz="4800" b="1" dirty="0">
                <a:ln w="12700">
                  <a:solidFill>
                    <a:schemeClr val="tx2">
                      <a:satMod val="155000"/>
                    </a:schemeClr>
                  </a:solidFill>
                  <a:prstDash val="solid"/>
                </a:ln>
                <a:solidFill>
                  <a:schemeClr val="bg2">
                    <a:tint val="85000"/>
                    <a:satMod val="155000"/>
                  </a:schemeClr>
                </a:solidFill>
                <a:effectLst>
                  <a:glow rad="139700">
                    <a:schemeClr val="accent3">
                      <a:satMod val="175000"/>
                      <a:alpha val="40000"/>
                    </a:schemeClr>
                  </a:glow>
                  <a:outerShdw blurRad="41275" dist="20320" dir="1800000" algn="tl" rotWithShape="0">
                    <a:srgbClr val="000000">
                      <a:alpha val="40000"/>
                    </a:srgbClr>
                  </a:outerShdw>
                </a:effectLst>
              </a:rPr>
              <a:t/>
            </a:r>
            <a:br>
              <a:rPr lang="ar-SA" sz="4800" b="1" dirty="0">
                <a:ln w="12700">
                  <a:solidFill>
                    <a:schemeClr val="tx2">
                      <a:satMod val="155000"/>
                    </a:schemeClr>
                  </a:solidFill>
                  <a:prstDash val="solid"/>
                </a:ln>
                <a:solidFill>
                  <a:schemeClr val="bg2">
                    <a:tint val="85000"/>
                    <a:satMod val="155000"/>
                  </a:schemeClr>
                </a:solidFill>
                <a:effectLst>
                  <a:glow rad="139700">
                    <a:schemeClr val="accent3">
                      <a:satMod val="175000"/>
                      <a:alpha val="40000"/>
                    </a:schemeClr>
                  </a:glow>
                  <a:outerShdw blurRad="41275" dist="20320" dir="1800000" algn="tl" rotWithShape="0">
                    <a:srgbClr val="000000">
                      <a:alpha val="40000"/>
                    </a:srgbClr>
                  </a:outerShdw>
                </a:effectLst>
              </a:rPr>
            </a:br>
            <a:r>
              <a:rPr lang="ar-SA" sz="4800" b="1" dirty="0">
                <a:ln w="12700">
                  <a:solidFill>
                    <a:schemeClr val="tx2">
                      <a:satMod val="155000"/>
                    </a:schemeClr>
                  </a:solidFill>
                  <a:prstDash val="solid"/>
                </a:ln>
                <a:solidFill>
                  <a:schemeClr val="bg2">
                    <a:tint val="85000"/>
                    <a:satMod val="155000"/>
                  </a:schemeClr>
                </a:solidFill>
                <a:effectLst>
                  <a:glow rad="139700">
                    <a:schemeClr val="accent3">
                      <a:satMod val="175000"/>
                      <a:alpha val="40000"/>
                    </a:schemeClr>
                  </a:glow>
                  <a:outerShdw blurRad="41275" dist="20320" dir="1800000" algn="tl" rotWithShape="0">
                    <a:srgbClr val="000000">
                      <a:alpha val="40000"/>
                    </a:srgbClr>
                  </a:outerShdw>
                </a:effectLst>
              </a:rPr>
              <a:t>محاضرة 1</a:t>
            </a:r>
          </a:p>
        </p:txBody>
      </p:sp>
      <p:sp>
        <p:nvSpPr>
          <p:cNvPr id="3" name="عنوان فرعي 2"/>
          <p:cNvSpPr>
            <a:spLocks noGrp="1"/>
          </p:cNvSpPr>
          <p:nvPr>
            <p:ph type="subTitle" idx="1"/>
          </p:nvPr>
        </p:nvSpPr>
        <p:spPr/>
        <p:txBody>
          <a:bodyPr rtlCol="0"/>
          <a:lstStyle/>
          <a:p>
            <a:pPr eaLnBrk="1" fontAlgn="auto" hangingPunct="1">
              <a:spcAft>
                <a:spcPts val="0"/>
              </a:spcAft>
              <a:defRPr/>
            </a:pPr>
            <a:r>
              <a:rPr lang="en-US" dirty="0"/>
              <a:t>347 bot</a:t>
            </a:r>
            <a:endParaRPr lang="ar-SA" dirty="0"/>
          </a:p>
        </p:txBody>
      </p:sp>
      <p:pic>
        <p:nvPicPr>
          <p:cNvPr id="1026" name="Picture 2" descr="ما هي الجغرافيا - الشمس"/>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3094045"/>
            <a:ext cx="7704856" cy="3600400"/>
          </a:xfrm>
          <a:prstGeom prst="rect">
            <a:avLst/>
          </a:prstGeom>
          <a:noFill/>
          <a:extLst>
            <a:ext uri="{909E8E84-426E-40DD-AFC4-6F175D3DCCD1}">
              <a14:hiddenFill xmlns:a14="http://schemas.microsoft.com/office/drawing/2010/main">
                <a:solidFill>
                  <a:srgbClr val="FFFFFF"/>
                </a:solidFill>
              </a14:hiddenFill>
            </a:ext>
          </a:extLst>
        </p:spPr>
      </p:pic>
      <p:sp>
        <p:nvSpPr>
          <p:cNvPr id="5" name="مربع نص 4"/>
          <p:cNvSpPr txBox="1"/>
          <p:nvPr/>
        </p:nvSpPr>
        <p:spPr>
          <a:xfrm>
            <a:off x="2085109" y="6093296"/>
            <a:ext cx="237566" cy="369332"/>
          </a:xfrm>
          <a:prstGeom prst="rect">
            <a:avLst/>
          </a:prstGeom>
          <a:noFill/>
        </p:spPr>
        <p:txBody>
          <a:bodyPr wrap="none" rtlCol="1">
            <a:spAutoFit/>
          </a:bodyPr>
          <a:lstStyle/>
          <a:p>
            <a:r>
              <a:rPr lang="en-US"/>
              <a:t> </a:t>
            </a:r>
            <a:endParaRPr lang="ar-SA" dirty="0"/>
          </a:p>
        </p:txBody>
      </p:sp>
      <p:sp>
        <p:nvSpPr>
          <p:cNvPr id="6" name="عنصر نائب للتذييل 5"/>
          <p:cNvSpPr>
            <a:spLocks noGrp="1"/>
          </p:cNvSpPr>
          <p:nvPr>
            <p:ph type="ftr" sz="quarter" idx="11"/>
          </p:nvPr>
        </p:nvSpPr>
        <p:spPr/>
        <p:txBody>
          <a:bodyPr/>
          <a:lstStyle/>
          <a:p>
            <a:pPr>
              <a:defRPr/>
            </a:pPr>
            <a:endParaRPr lang="ar-SA" dirty="0">
              <a:solidFill>
                <a:srgbClr val="4D5B6B">
                  <a:lumMod val="60000"/>
                  <a:lumOff val="40000"/>
                </a:srgbClr>
              </a:solidFill>
            </a:endParaRPr>
          </a:p>
        </p:txBody>
      </p:sp>
    </p:spTree>
    <p:extLst>
      <p:ext uri="{BB962C8B-B14F-4D97-AF65-F5344CB8AC3E}">
        <p14:creationId xmlns:p14="http://schemas.microsoft.com/office/powerpoint/2010/main" val="20241206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302427"/>
            <a:ext cx="9144000" cy="25829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83171" y="4653136"/>
            <a:ext cx="2944813" cy="20572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267" name="Rectangle 3"/>
          <p:cNvSpPr>
            <a:spLocks noGrp="1"/>
          </p:cNvSpPr>
          <p:nvPr>
            <p:ph idx="1"/>
          </p:nvPr>
        </p:nvSpPr>
        <p:spPr>
          <a:xfrm>
            <a:off x="323528" y="161528"/>
            <a:ext cx="8280077" cy="4419600"/>
          </a:xfrm>
          <a:effectLst>
            <a:glow rad="139700">
              <a:schemeClr val="accent5">
                <a:satMod val="175000"/>
                <a:alpha val="40000"/>
              </a:schemeClr>
            </a:glow>
          </a:effectLst>
        </p:spPr>
        <p:style>
          <a:lnRef idx="2">
            <a:schemeClr val="accent1"/>
          </a:lnRef>
          <a:fillRef idx="1">
            <a:schemeClr val="lt1"/>
          </a:fillRef>
          <a:effectRef idx="0">
            <a:schemeClr val="accent1"/>
          </a:effectRef>
          <a:fontRef idx="minor">
            <a:schemeClr val="dk1"/>
          </a:fontRef>
        </p:style>
        <p:txBody>
          <a:bodyPr>
            <a:normAutofit fontScale="85000" lnSpcReduction="20000"/>
          </a:bodyPr>
          <a:lstStyle/>
          <a:p>
            <a:pPr eaLnBrk="1" hangingPunct="1">
              <a:lnSpc>
                <a:spcPct val="150000"/>
              </a:lnSpc>
            </a:pPr>
            <a:r>
              <a:rPr lang="ar-SA" sz="2400" b="1" dirty="0">
                <a:solidFill>
                  <a:srgbClr val="FF0000"/>
                </a:solidFill>
                <a:cs typeface="+mj-cs"/>
              </a:rPr>
              <a:t>يصعب في كثير من الاحيان تفسير توزع الانواع النباتية ومساحة ومنطقة الانتشار على الارض من الظروف البيئية الحالية للأرض.</a:t>
            </a:r>
          </a:p>
          <a:p>
            <a:pPr>
              <a:lnSpc>
                <a:spcPct val="150000"/>
              </a:lnSpc>
            </a:pPr>
            <a:r>
              <a:rPr lang="ar-SA" sz="2400" b="1" dirty="0">
                <a:solidFill>
                  <a:schemeClr val="tx1">
                    <a:lumMod val="85000"/>
                    <a:lumOff val="15000"/>
                  </a:schemeClr>
                </a:solidFill>
                <a:cs typeface="+mj-cs"/>
              </a:rPr>
              <a:t>حيث لا تحتل الانواع المناطق المناسبة لنموها(عوامل البيئة) وهذا يعود لعوامل تاريخية حيث لم يتاح للنوع الوصول لتلك المناطق لعدم توفر وسائل الانتشار ,او انه انقرض من تلك المنطقة بسب الظروف البيئية في العصور السابقة. حيث يتجلى لنا </a:t>
            </a:r>
            <a:r>
              <a:rPr lang="ar-SA" sz="2400" b="1" dirty="0">
                <a:solidFill>
                  <a:schemeClr val="accent1"/>
                </a:solidFill>
                <a:cs typeface="+mj-cs"/>
              </a:rPr>
              <a:t>جغرافيا النبات التاريخية </a:t>
            </a:r>
            <a:r>
              <a:rPr lang="en-US" sz="2400" b="1" dirty="0">
                <a:solidFill>
                  <a:schemeClr val="accent1"/>
                </a:solidFill>
                <a:cs typeface="+mj-cs"/>
              </a:rPr>
              <a:t>Historical geography</a:t>
            </a:r>
            <a:r>
              <a:rPr lang="ar-SA" sz="2400" b="1" dirty="0">
                <a:solidFill>
                  <a:schemeClr val="tx1">
                    <a:lumMod val="85000"/>
                    <a:lumOff val="15000"/>
                  </a:schemeClr>
                </a:solidFill>
                <a:cs typeface="+mj-cs"/>
              </a:rPr>
              <a:t> </a:t>
            </a:r>
          </a:p>
          <a:p>
            <a:pPr marL="0" indent="0" eaLnBrk="1" hangingPunct="1">
              <a:lnSpc>
                <a:spcPct val="150000"/>
              </a:lnSpc>
              <a:buNone/>
            </a:pPr>
            <a:r>
              <a:rPr lang="ar-SA" sz="2800" b="1" dirty="0">
                <a:solidFill>
                  <a:schemeClr val="accent1"/>
                </a:solidFill>
                <a:cs typeface="+mj-cs"/>
              </a:rPr>
              <a:t>**</a:t>
            </a:r>
            <a:r>
              <a:rPr lang="ar-SA" sz="2800" b="1" dirty="0">
                <a:solidFill>
                  <a:schemeClr val="accent1"/>
                </a:solidFill>
                <a:highlight>
                  <a:srgbClr val="FFFF00"/>
                </a:highlight>
                <a:cs typeface="+mj-cs"/>
              </a:rPr>
              <a:t>جغرافيا النبات التاريخية </a:t>
            </a:r>
            <a:r>
              <a:rPr lang="en-US" sz="2800" b="1" dirty="0">
                <a:solidFill>
                  <a:schemeClr val="accent1"/>
                </a:solidFill>
                <a:highlight>
                  <a:srgbClr val="FFFF00"/>
                </a:highlight>
                <a:cs typeface="+mj-cs"/>
              </a:rPr>
              <a:t>Historical geography</a:t>
            </a:r>
            <a:endParaRPr lang="ar-SA" sz="2800" b="1" dirty="0">
              <a:solidFill>
                <a:schemeClr val="accent1"/>
              </a:solidFill>
              <a:highlight>
                <a:srgbClr val="FFFF00"/>
              </a:highlight>
              <a:cs typeface="+mj-cs"/>
            </a:endParaRPr>
          </a:p>
          <a:p>
            <a:pPr eaLnBrk="1" hangingPunct="1">
              <a:lnSpc>
                <a:spcPct val="150000"/>
              </a:lnSpc>
              <a:buFont typeface="Arial" pitchFamily="34" charset="0"/>
              <a:buNone/>
            </a:pPr>
            <a:r>
              <a:rPr lang="ar-SA" sz="2400" b="1" dirty="0">
                <a:solidFill>
                  <a:schemeClr val="tx1"/>
                </a:solidFill>
                <a:highlight>
                  <a:srgbClr val="FFFF00"/>
                </a:highlight>
                <a:latin typeface="Arial" pitchFamily="34" charset="0"/>
                <a:cs typeface="+mj-cs"/>
              </a:rPr>
              <a:t>حيث يدرس اسباب وجود انواع نباتية في حقبة زمنية معينة و انقراضها في نفس المنطقة نتيجة لتغيرات مناخية غير مناسبة او غيرها, وتدرس الاسباب والعلاقات بين النباتات و الوسط في العصور الجيولوجية القديمة</a:t>
            </a:r>
            <a:endParaRPr lang="en-US" sz="2400" b="1" dirty="0">
              <a:solidFill>
                <a:schemeClr val="tx1"/>
              </a:solidFill>
              <a:highlight>
                <a:srgbClr val="FFFF00"/>
              </a:highlight>
              <a:latin typeface="Arial" pitchFamily="34" charset="0"/>
              <a:cs typeface="+mj-cs"/>
            </a:endParaRPr>
          </a:p>
        </p:txBody>
      </p:sp>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5199087" y="4272111"/>
            <a:ext cx="1743075" cy="2619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عنصر نائب للتذييل 1"/>
          <p:cNvSpPr>
            <a:spLocks noGrp="1"/>
          </p:cNvSpPr>
          <p:nvPr>
            <p:ph type="ftr" sz="quarter" idx="11"/>
          </p:nvPr>
        </p:nvSpPr>
        <p:spPr/>
        <p:txBody>
          <a:bodyPr/>
          <a:lstStyle/>
          <a:p>
            <a:pPr>
              <a:defRPr/>
            </a:pPr>
            <a:r>
              <a:rPr lang="en-US">
                <a:solidFill>
                  <a:srgbClr val="4D5B6B">
                    <a:lumMod val="60000"/>
                    <a:lumOff val="40000"/>
                  </a:srgbClr>
                </a:solidFill>
              </a:rPr>
              <a:t>Yasmeen 471</a:t>
            </a:r>
            <a:endParaRPr lang="ar-SA">
              <a:solidFill>
                <a:srgbClr val="4D5B6B">
                  <a:lumMod val="60000"/>
                  <a:lumOff val="40000"/>
                </a:srgbClr>
              </a:solidFill>
            </a:endParaRPr>
          </a:p>
        </p:txBody>
      </p:sp>
    </p:spTree>
    <p:extLst>
      <p:ext uri="{BB962C8B-B14F-4D97-AF65-F5344CB8AC3E}">
        <p14:creationId xmlns:p14="http://schemas.microsoft.com/office/powerpoint/2010/main" val="34605943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302427"/>
            <a:ext cx="9144000" cy="25829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عنوان 1"/>
          <p:cNvSpPr>
            <a:spLocks noGrp="1"/>
          </p:cNvSpPr>
          <p:nvPr>
            <p:ph type="title"/>
          </p:nvPr>
        </p:nvSpPr>
        <p:spPr/>
        <p:txBody>
          <a:bodyPr>
            <a:normAutofit fontScale="90000"/>
          </a:bodyPr>
          <a:lstStyle/>
          <a:p>
            <a:pPr rtl="0"/>
            <a:r>
              <a:rPr lang="ar-SA" dirty="0"/>
              <a:t>تاريخ علم الجغرافيا النباتية</a:t>
            </a:r>
            <a:br>
              <a:rPr lang="ar-SA" dirty="0"/>
            </a:br>
            <a:r>
              <a:rPr lang="en-US" dirty="0"/>
              <a:t>History of</a:t>
            </a:r>
            <a:r>
              <a:rPr lang="ar-SA" dirty="0"/>
              <a:t> </a:t>
            </a:r>
            <a:r>
              <a:rPr lang="en-US" dirty="0"/>
              <a:t>plant geography</a:t>
            </a:r>
            <a:endParaRPr lang="ar-SA" dirty="0"/>
          </a:p>
        </p:txBody>
      </p:sp>
      <p:sp>
        <p:nvSpPr>
          <p:cNvPr id="3" name="عنصر نائب للمحتوى 2"/>
          <p:cNvSpPr>
            <a:spLocks noGrp="1"/>
          </p:cNvSpPr>
          <p:nvPr>
            <p:ph idx="1"/>
          </p:nvPr>
        </p:nvSpPr>
        <p:spPr>
          <a:xfrm>
            <a:off x="457200" y="1600200"/>
            <a:ext cx="8229600" cy="3687417"/>
          </a:xfrm>
          <a:effectLst>
            <a:glow rad="139700">
              <a:schemeClr val="accent5">
                <a:satMod val="175000"/>
                <a:alpha val="40000"/>
              </a:schemeClr>
            </a:glow>
          </a:effectLst>
        </p:spPr>
        <p:style>
          <a:lnRef idx="2">
            <a:schemeClr val="accent1"/>
          </a:lnRef>
          <a:fillRef idx="1">
            <a:schemeClr val="lt1"/>
          </a:fillRef>
          <a:effectRef idx="0">
            <a:schemeClr val="accent1"/>
          </a:effectRef>
          <a:fontRef idx="minor">
            <a:schemeClr val="dk1"/>
          </a:fontRef>
        </p:style>
        <p:txBody>
          <a:bodyPr/>
          <a:lstStyle/>
          <a:p>
            <a:r>
              <a:rPr lang="ar-SA" dirty="0"/>
              <a:t>قراءة حره (ارجعي الى المرجع (او أي مصدر تعلم اخر متاح لك ) واطلعي على التاريخ لعلم الجغرافيا النباتية )</a:t>
            </a:r>
          </a:p>
        </p:txBody>
      </p:sp>
      <p:pic>
        <p:nvPicPr>
          <p:cNvPr id="614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4441" t="7346" r="6356" b="8394"/>
          <a:stretch/>
        </p:blipFill>
        <p:spPr bwMode="auto">
          <a:xfrm>
            <a:off x="1604934" y="2780928"/>
            <a:ext cx="3255098" cy="22342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4441" t="7346" r="6356" b="8394"/>
          <a:stretch/>
        </p:blipFill>
        <p:spPr bwMode="auto">
          <a:xfrm>
            <a:off x="4845294" y="2922923"/>
            <a:ext cx="3255098" cy="22342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عنصر نائب للتذييل 3"/>
          <p:cNvSpPr>
            <a:spLocks noGrp="1"/>
          </p:cNvSpPr>
          <p:nvPr>
            <p:ph type="ftr" sz="quarter" idx="11"/>
          </p:nvPr>
        </p:nvSpPr>
        <p:spPr/>
        <p:txBody>
          <a:bodyPr/>
          <a:lstStyle/>
          <a:p>
            <a:pPr>
              <a:defRPr/>
            </a:pPr>
            <a:r>
              <a:rPr lang="en-US">
                <a:solidFill>
                  <a:srgbClr val="4D5B6B">
                    <a:lumMod val="60000"/>
                    <a:lumOff val="40000"/>
                  </a:srgbClr>
                </a:solidFill>
              </a:rPr>
              <a:t>Yasmeen 471</a:t>
            </a:r>
            <a:endParaRPr lang="ar-SA">
              <a:solidFill>
                <a:srgbClr val="4D5B6B">
                  <a:lumMod val="60000"/>
                  <a:lumOff val="40000"/>
                </a:srgbClr>
              </a:solidFill>
            </a:endParaRPr>
          </a:p>
        </p:txBody>
      </p:sp>
    </p:spTree>
    <p:extLst>
      <p:ext uri="{BB962C8B-B14F-4D97-AF65-F5344CB8AC3E}">
        <p14:creationId xmlns:p14="http://schemas.microsoft.com/office/powerpoint/2010/main" val="42508358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302427"/>
            <a:ext cx="9144000" cy="25829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مستطيل 1"/>
          <p:cNvSpPr/>
          <p:nvPr/>
        </p:nvSpPr>
        <p:spPr>
          <a:xfrm>
            <a:off x="107950" y="569913"/>
            <a:ext cx="8351838" cy="5016758"/>
          </a:xfrm>
          <a:prstGeom prst="rect">
            <a:avLst/>
          </a:prstGeom>
          <a:effectLst>
            <a:glow rad="139700">
              <a:schemeClr val="accent5">
                <a:satMod val="175000"/>
                <a:alpha val="40000"/>
              </a:schemeClr>
            </a:glow>
          </a:effectLst>
        </p:spPr>
        <p:style>
          <a:lnRef idx="2">
            <a:schemeClr val="accent1"/>
          </a:lnRef>
          <a:fillRef idx="1">
            <a:schemeClr val="lt1"/>
          </a:fillRef>
          <a:effectRef idx="0">
            <a:schemeClr val="accent1"/>
          </a:effectRef>
          <a:fontRef idx="minor">
            <a:schemeClr val="dk1"/>
          </a:fontRef>
        </p:style>
        <p:txBody>
          <a:bodyPr>
            <a:spAutoFit/>
          </a:bodyPr>
          <a:lstStyle/>
          <a:p>
            <a:pPr fontAlgn="base">
              <a:spcBef>
                <a:spcPct val="0"/>
              </a:spcBef>
              <a:spcAft>
                <a:spcPct val="0"/>
              </a:spcAft>
              <a:defRPr/>
            </a:pPr>
            <a:r>
              <a:rPr lang="ar-SA" sz="3200" b="1" u="sng" dirty="0">
                <a:solidFill>
                  <a:srgbClr val="FF0000"/>
                </a:solidFill>
                <a:effectLst>
                  <a:outerShdw blurRad="38100" dist="38100" dir="2700000" algn="tl">
                    <a:srgbClr val="C0C0C0"/>
                  </a:outerShdw>
                </a:effectLst>
              </a:rPr>
              <a:t>علاقة علم الجغرافيا النباتية بالعلوم الأخرى</a:t>
            </a:r>
          </a:p>
          <a:p>
            <a:pPr fontAlgn="base">
              <a:lnSpc>
                <a:spcPct val="150000"/>
              </a:lnSpc>
              <a:spcBef>
                <a:spcPct val="0"/>
              </a:spcBef>
              <a:spcAft>
                <a:spcPct val="0"/>
              </a:spcAft>
              <a:defRPr/>
            </a:pPr>
            <a:r>
              <a:rPr lang="ar-SA" sz="2400" dirty="0"/>
              <a:t>إذا كانت دراسة توزيع النباتات </a:t>
            </a:r>
            <a:r>
              <a:rPr lang="ar-SA" sz="2400" u="sng" dirty="0">
                <a:solidFill>
                  <a:srgbClr val="00B050"/>
                </a:solidFill>
              </a:rPr>
              <a:t>الجغرافي الوصفية </a:t>
            </a:r>
            <a:r>
              <a:rPr lang="ar-SA" sz="2400" dirty="0"/>
              <a:t>تتطلب </a:t>
            </a:r>
            <a:r>
              <a:rPr lang="ar-SA" sz="2400" dirty="0">
                <a:solidFill>
                  <a:schemeClr val="accent1">
                    <a:lumMod val="75000"/>
                  </a:schemeClr>
                </a:solidFill>
              </a:rPr>
              <a:t>جمع المعلومات من الحقل فقط,</a:t>
            </a:r>
            <a:r>
              <a:rPr lang="ar-SA" sz="2400" dirty="0"/>
              <a:t> فإن </a:t>
            </a:r>
            <a:r>
              <a:rPr lang="ar-SA" sz="2400" u="sng" dirty="0">
                <a:solidFill>
                  <a:srgbClr val="00B050"/>
                </a:solidFill>
              </a:rPr>
              <a:t>الدراسات الاستنتاجية </a:t>
            </a:r>
            <a:r>
              <a:rPr lang="ar-SA" sz="2400" dirty="0"/>
              <a:t>لهذا العلم تستعمل هذه المعلومات في محاولة لمعرفة</a:t>
            </a:r>
          </a:p>
          <a:p>
            <a:pPr fontAlgn="base">
              <a:lnSpc>
                <a:spcPct val="150000"/>
              </a:lnSpc>
              <a:spcBef>
                <a:spcPct val="0"/>
              </a:spcBef>
              <a:spcAft>
                <a:spcPct val="0"/>
              </a:spcAft>
              <a:defRPr/>
            </a:pPr>
            <a:r>
              <a:rPr lang="ar-SA" sz="2400" b="1" dirty="0">
                <a:solidFill>
                  <a:srgbClr val="4D5B6B"/>
                </a:solidFill>
              </a:rPr>
              <a:t>العوامل الكامنة وراء هذا التوزع سواء في وضعه الحالي أو العصور الجيولوجية السابقة</a:t>
            </a:r>
            <a:endParaRPr lang="ar-SA" sz="2400" b="1" u="sng" dirty="0">
              <a:solidFill>
                <a:srgbClr val="FF0000"/>
              </a:solidFill>
              <a:effectLst>
                <a:outerShdw blurRad="38100" dist="38100" dir="2700000" algn="tl">
                  <a:srgbClr val="C0C0C0"/>
                </a:outerShdw>
              </a:effectLst>
            </a:endParaRPr>
          </a:p>
          <a:p>
            <a:pPr fontAlgn="base">
              <a:lnSpc>
                <a:spcPct val="150000"/>
              </a:lnSpc>
              <a:spcBef>
                <a:spcPct val="0"/>
              </a:spcBef>
              <a:spcAft>
                <a:spcPct val="0"/>
              </a:spcAft>
              <a:defRPr/>
            </a:pPr>
            <a:r>
              <a:rPr lang="ar-SA" sz="2400" b="1" dirty="0">
                <a:solidFill>
                  <a:schemeClr val="accent2">
                    <a:lumMod val="75000"/>
                  </a:schemeClr>
                </a:solidFill>
              </a:rPr>
              <a:t>لذلك اعتمدت هذه الدراسات إلى حد كبير على العلوم الأخرى المجاورة مثل علم البيئة </a:t>
            </a:r>
            <a:r>
              <a:rPr lang="en-US" sz="2400" b="1" dirty="0">
                <a:solidFill>
                  <a:schemeClr val="accent2">
                    <a:lumMod val="75000"/>
                  </a:schemeClr>
                </a:solidFill>
                <a:cs typeface="Arial" pitchFamily="34" charset="0"/>
              </a:rPr>
              <a:t>Ecology</a:t>
            </a:r>
            <a:r>
              <a:rPr lang="ar-SA" sz="2400" b="1" dirty="0">
                <a:solidFill>
                  <a:schemeClr val="accent2">
                    <a:lumMod val="75000"/>
                  </a:schemeClr>
                </a:solidFill>
              </a:rPr>
              <a:t>  وعلم وظائف الأعضاء النباتية </a:t>
            </a:r>
            <a:r>
              <a:rPr lang="en-US" sz="2400" b="1" dirty="0">
                <a:solidFill>
                  <a:schemeClr val="accent2">
                    <a:lumMod val="75000"/>
                  </a:schemeClr>
                </a:solidFill>
                <a:cs typeface="Arial" pitchFamily="34" charset="0"/>
              </a:rPr>
              <a:t>Plant physiology</a:t>
            </a:r>
            <a:r>
              <a:rPr lang="ar-SA" sz="2400" b="1" dirty="0">
                <a:solidFill>
                  <a:schemeClr val="accent2">
                    <a:lumMod val="75000"/>
                  </a:schemeClr>
                </a:solidFill>
              </a:rPr>
              <a:t> والتصنيف </a:t>
            </a:r>
            <a:r>
              <a:rPr lang="en-US" sz="2400" b="1" dirty="0">
                <a:solidFill>
                  <a:schemeClr val="accent2">
                    <a:lumMod val="75000"/>
                  </a:schemeClr>
                </a:solidFill>
                <a:cs typeface="Arial" pitchFamily="34" charset="0"/>
              </a:rPr>
              <a:t>Taxonomy</a:t>
            </a:r>
            <a:r>
              <a:rPr lang="ar-SA" sz="2400" b="1" dirty="0">
                <a:solidFill>
                  <a:schemeClr val="accent2">
                    <a:lumMod val="75000"/>
                  </a:schemeClr>
                </a:solidFill>
              </a:rPr>
              <a:t> وعلم المستحاثات ( الحفريات ) النباتية </a:t>
            </a:r>
            <a:r>
              <a:rPr lang="en-US" sz="2400" b="1" dirty="0" err="1">
                <a:solidFill>
                  <a:schemeClr val="accent2">
                    <a:lumMod val="75000"/>
                  </a:schemeClr>
                </a:solidFill>
                <a:cs typeface="Arial" pitchFamily="34" charset="0"/>
              </a:rPr>
              <a:t>Paleobotany</a:t>
            </a:r>
            <a:r>
              <a:rPr lang="ar-SA" sz="2400" b="1" dirty="0">
                <a:solidFill>
                  <a:schemeClr val="accent2">
                    <a:lumMod val="75000"/>
                  </a:schemeClr>
                </a:solidFill>
              </a:rPr>
              <a:t> وعلم التطور </a:t>
            </a:r>
            <a:r>
              <a:rPr lang="en-US" sz="2400" b="1" dirty="0">
                <a:solidFill>
                  <a:schemeClr val="accent2">
                    <a:lumMod val="75000"/>
                  </a:schemeClr>
                </a:solidFill>
                <a:cs typeface="Arial" pitchFamily="34" charset="0"/>
              </a:rPr>
              <a:t>Evolution</a:t>
            </a:r>
            <a:r>
              <a:rPr lang="ar-SA" sz="2400" b="1" dirty="0">
                <a:solidFill>
                  <a:schemeClr val="accent2">
                    <a:lumMod val="75000"/>
                  </a:schemeClr>
                </a:solidFill>
                <a:cs typeface="Arial" pitchFamily="34" charset="0"/>
              </a:rPr>
              <a:t> وغيرها من العلوم الحديثة </a:t>
            </a:r>
            <a:r>
              <a:rPr lang="en-US" sz="2400" dirty="0"/>
              <a:t> </a:t>
            </a:r>
            <a:endParaRPr lang="ar-SA" sz="2400" b="1" dirty="0">
              <a:solidFill>
                <a:schemeClr val="accent2">
                  <a:lumMod val="75000"/>
                </a:schemeClr>
              </a:solidFill>
            </a:endParaRPr>
          </a:p>
        </p:txBody>
      </p:sp>
      <p:sp>
        <p:nvSpPr>
          <p:cNvPr id="4" name="عنصر نائب للتذييل 3"/>
          <p:cNvSpPr>
            <a:spLocks noGrp="1"/>
          </p:cNvSpPr>
          <p:nvPr>
            <p:ph type="ftr" sz="quarter" idx="11"/>
          </p:nvPr>
        </p:nvSpPr>
        <p:spPr/>
        <p:txBody>
          <a:bodyPr/>
          <a:lstStyle/>
          <a:p>
            <a:pPr>
              <a:defRPr/>
            </a:pPr>
            <a:r>
              <a:rPr lang="en-US">
                <a:solidFill>
                  <a:srgbClr val="4D5B6B">
                    <a:lumMod val="60000"/>
                    <a:lumOff val="40000"/>
                  </a:srgbClr>
                </a:solidFill>
              </a:rPr>
              <a:t>Yasmeen 471</a:t>
            </a:r>
            <a:endParaRPr lang="ar-SA">
              <a:solidFill>
                <a:srgbClr val="4D5B6B">
                  <a:lumMod val="60000"/>
                  <a:lumOff val="40000"/>
                </a:srgbClr>
              </a:solidFill>
            </a:endParaRPr>
          </a:p>
        </p:txBody>
      </p:sp>
    </p:spTree>
    <p:extLst>
      <p:ext uri="{BB962C8B-B14F-4D97-AF65-F5344CB8AC3E}">
        <p14:creationId xmlns:p14="http://schemas.microsoft.com/office/powerpoint/2010/main" val="5640132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302427"/>
            <a:ext cx="9144000" cy="25829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عنوان 1"/>
          <p:cNvSpPr>
            <a:spLocks noGrp="1"/>
          </p:cNvSpPr>
          <p:nvPr>
            <p:ph type="title"/>
          </p:nvPr>
        </p:nvSpPr>
        <p:spPr>
          <a:xfrm>
            <a:off x="611560" y="0"/>
            <a:ext cx="8395151" cy="1152128"/>
          </a:xfrm>
        </p:spPr>
        <p:txBody>
          <a:bodyPr>
            <a:normAutofit fontScale="90000"/>
          </a:bodyPr>
          <a:lstStyle/>
          <a:p>
            <a:pPr eaLnBrk="1" fontAlgn="auto" hangingPunct="1">
              <a:spcAft>
                <a:spcPts val="0"/>
              </a:spcAft>
              <a:defRPr/>
            </a:pPr>
            <a:r>
              <a:rPr lang="en-US" sz="3600" i="1" dirty="0">
                <a:solidFill>
                  <a:srgbClr val="FF0000"/>
                </a:solidFill>
                <a:effectLst/>
              </a:rPr>
              <a:t/>
            </a:r>
            <a:br>
              <a:rPr lang="en-US" sz="3600" i="1" dirty="0">
                <a:solidFill>
                  <a:srgbClr val="FF0000"/>
                </a:solidFill>
                <a:effectLst/>
              </a:rPr>
            </a:br>
            <a:endParaRPr lang="ar-SA" sz="3600" dirty="0">
              <a:solidFill>
                <a:srgbClr val="FF0000"/>
              </a:solidFill>
              <a:effectLst/>
            </a:endParaRPr>
          </a:p>
        </p:txBody>
      </p:sp>
      <p:sp>
        <p:nvSpPr>
          <p:cNvPr id="13315" name="عنصر نائب للمحتوى 2"/>
          <p:cNvSpPr>
            <a:spLocks noGrp="1"/>
          </p:cNvSpPr>
          <p:nvPr>
            <p:ph idx="1"/>
          </p:nvPr>
        </p:nvSpPr>
        <p:spPr>
          <a:xfrm>
            <a:off x="144016" y="188640"/>
            <a:ext cx="8892480" cy="5184576"/>
          </a:xfrm>
          <a:effectLst>
            <a:glow rad="139700">
              <a:schemeClr val="accent5">
                <a:satMod val="175000"/>
                <a:alpha val="40000"/>
              </a:schemeClr>
            </a:glow>
          </a:effectLst>
        </p:spPr>
        <p:style>
          <a:lnRef idx="2">
            <a:schemeClr val="accent1"/>
          </a:lnRef>
          <a:fillRef idx="1">
            <a:schemeClr val="lt1"/>
          </a:fillRef>
          <a:effectRef idx="0">
            <a:schemeClr val="accent1"/>
          </a:effectRef>
          <a:fontRef idx="minor">
            <a:schemeClr val="dk1"/>
          </a:fontRef>
        </p:style>
        <p:txBody>
          <a:bodyPr>
            <a:normAutofit fontScale="25000" lnSpcReduction="20000"/>
          </a:bodyPr>
          <a:lstStyle/>
          <a:p>
            <a:pPr marL="0" indent="0" algn="ctr">
              <a:lnSpc>
                <a:spcPct val="170000"/>
              </a:lnSpc>
              <a:buNone/>
            </a:pPr>
            <a:r>
              <a:rPr lang="ar-SA" sz="11200" b="1" u="sng" dirty="0">
                <a:solidFill>
                  <a:srgbClr val="FF0000"/>
                </a:solidFill>
                <a:ea typeface="+mj-ea"/>
                <a:cs typeface="Times New Roman"/>
              </a:rPr>
              <a:t>العوامل المؤثرة في توزيع النباتات الطبيعية في العالم</a:t>
            </a:r>
            <a:endParaRPr lang="ar-SA" sz="11200" b="1" u="sng" dirty="0">
              <a:cs typeface="+mj-cs"/>
            </a:endParaRPr>
          </a:p>
          <a:p>
            <a:pPr algn="justLow">
              <a:lnSpc>
                <a:spcPct val="170000"/>
              </a:lnSpc>
            </a:pPr>
            <a:r>
              <a:rPr lang="ar-SA" sz="7400" b="1" dirty="0">
                <a:cs typeface="+mj-cs"/>
              </a:rPr>
              <a:t>توسع الأنواع النباتية منطقة انتشارها عن طريق الانتشار أو الهجرة من موطنها الأصلي إلى مناطق جديدة و تستوطن فيها.</a:t>
            </a:r>
          </a:p>
          <a:p>
            <a:pPr algn="justLow">
              <a:lnSpc>
                <a:spcPct val="170000"/>
              </a:lnSpc>
            </a:pPr>
            <a:r>
              <a:rPr lang="ar-SA" sz="7400" b="1" u="sng" dirty="0">
                <a:solidFill>
                  <a:srgbClr val="CC0099"/>
                </a:solidFill>
                <a:highlight>
                  <a:srgbClr val="FFFF00"/>
                </a:highlight>
                <a:cs typeface="+mj-cs"/>
              </a:rPr>
              <a:t>تعد مقدرة بعض النباتات ( </a:t>
            </a:r>
            <a:r>
              <a:rPr lang="ar-SA" sz="7400" b="1" u="sng" dirty="0" err="1">
                <a:solidFill>
                  <a:srgbClr val="CC0099"/>
                </a:solidFill>
                <a:highlight>
                  <a:srgbClr val="FFFF00"/>
                </a:highlight>
                <a:cs typeface="+mj-cs"/>
              </a:rPr>
              <a:t>كالدياتومات</a:t>
            </a:r>
            <a:r>
              <a:rPr lang="ar-SA" sz="7400" b="1" u="sng" dirty="0">
                <a:solidFill>
                  <a:srgbClr val="CC0099"/>
                </a:solidFill>
                <a:highlight>
                  <a:srgbClr val="FFFF00"/>
                </a:highlight>
                <a:cs typeface="+mj-cs"/>
              </a:rPr>
              <a:t> </a:t>
            </a:r>
            <a:r>
              <a:rPr lang="en-US" sz="7400" b="1" u="sng" dirty="0">
                <a:solidFill>
                  <a:srgbClr val="CC0099"/>
                </a:solidFill>
                <a:highlight>
                  <a:srgbClr val="FFFF00"/>
                </a:highlight>
                <a:cs typeface="+mj-cs"/>
              </a:rPr>
              <a:t> Diatoms </a:t>
            </a:r>
            <a:r>
              <a:rPr lang="ar-SA" sz="7400" b="1" u="sng" dirty="0">
                <a:solidFill>
                  <a:srgbClr val="CC0099"/>
                </a:solidFill>
                <a:highlight>
                  <a:srgbClr val="FFFF00"/>
                </a:highlight>
                <a:cs typeface="+mj-cs"/>
              </a:rPr>
              <a:t>وغيرها من الطحالب) أو وحداتها التكاثرية </a:t>
            </a:r>
            <a:r>
              <a:rPr lang="en-US" sz="7400" b="1" u="sng" dirty="0">
                <a:solidFill>
                  <a:srgbClr val="CC0099"/>
                </a:solidFill>
                <a:highlight>
                  <a:srgbClr val="FFFF00"/>
                </a:highlight>
                <a:cs typeface="+mj-cs"/>
              </a:rPr>
              <a:t>،</a:t>
            </a:r>
            <a:r>
              <a:rPr lang="ar-SA" sz="7400" b="1" u="sng" dirty="0">
                <a:solidFill>
                  <a:srgbClr val="CC0099"/>
                </a:solidFill>
                <a:highlight>
                  <a:srgbClr val="FFFF00"/>
                </a:highlight>
                <a:cs typeface="+mj-cs"/>
              </a:rPr>
              <a:t>على الحركة من العوامل الهامة التي تمكن النباتات من توسيع منطقة انتشارها إلى أقصى حد ممكن</a:t>
            </a:r>
            <a:r>
              <a:rPr lang="ar-SA" sz="7400" b="1" u="sng" dirty="0">
                <a:solidFill>
                  <a:srgbClr val="CC0099"/>
                </a:solidFill>
                <a:cs typeface="+mj-cs"/>
              </a:rPr>
              <a:t>.</a:t>
            </a:r>
          </a:p>
          <a:p>
            <a:pPr algn="justLow">
              <a:lnSpc>
                <a:spcPct val="170000"/>
              </a:lnSpc>
            </a:pPr>
            <a:r>
              <a:rPr lang="ar-SA" sz="7400" b="1" dirty="0">
                <a:cs typeface="+mj-cs"/>
              </a:rPr>
              <a:t>تعمد الأنواع النباتية حين التوسع في رقعتها إلى الانتشار. فلابد أن يكون هناك طرق لينتقل من موطنه الأصلي إلى مناطق جديدة . وتستطيع التكاثر في تلك المنطقة لتستوطن المنطقة الجديدة.</a:t>
            </a:r>
          </a:p>
          <a:p>
            <a:pPr algn="justLow">
              <a:lnSpc>
                <a:spcPct val="170000"/>
              </a:lnSpc>
            </a:pPr>
            <a:r>
              <a:rPr lang="ar-SA" sz="7400" b="1" u="sng" dirty="0">
                <a:solidFill>
                  <a:srgbClr val="CC0099"/>
                </a:solidFill>
                <a:highlight>
                  <a:srgbClr val="FFFF00"/>
                </a:highlight>
                <a:cs typeface="+mj-cs"/>
              </a:rPr>
              <a:t>يشمل الاستيطان ثلاث مراحل على التوالي :الإنبات والنمو والتكاثر  (ولا يكتمل الا بها جميعاً )</a:t>
            </a:r>
          </a:p>
          <a:p>
            <a:pPr algn="justLow" eaLnBrk="1" hangingPunct="1">
              <a:lnSpc>
                <a:spcPct val="90000"/>
              </a:lnSpc>
              <a:buFont typeface="Arial" pitchFamily="34" charset="0"/>
              <a:buNone/>
            </a:pPr>
            <a:r>
              <a:rPr lang="ar-SA" sz="7400" b="1" dirty="0">
                <a:solidFill>
                  <a:srgbClr val="FF0000"/>
                </a:solidFill>
                <a:cs typeface="+mj-cs"/>
              </a:rPr>
              <a:t>أهم العوامل المؤثرة في توزيع النباتات الطبيعية على الكرة الارضية .</a:t>
            </a:r>
            <a:endParaRPr lang="en-US" sz="7400" b="1" i="1" dirty="0">
              <a:solidFill>
                <a:srgbClr val="FF0000"/>
              </a:solidFill>
              <a:cs typeface="+mj-cs"/>
            </a:endParaRPr>
          </a:p>
          <a:p>
            <a:pPr algn="justLow" eaLnBrk="1" hangingPunct="1">
              <a:lnSpc>
                <a:spcPct val="90000"/>
              </a:lnSpc>
              <a:buFont typeface="Arial" pitchFamily="34" charset="0"/>
              <a:buChar char="•"/>
            </a:pPr>
            <a:r>
              <a:rPr lang="ar-SA" sz="7400" b="1" u="sng" dirty="0">
                <a:solidFill>
                  <a:srgbClr val="00CC00"/>
                </a:solidFill>
                <a:cs typeface="+mj-cs"/>
              </a:rPr>
              <a:t>الانتشار </a:t>
            </a:r>
            <a:r>
              <a:rPr lang="en-US" sz="7400" b="1" u="sng" dirty="0">
                <a:solidFill>
                  <a:srgbClr val="00CC00"/>
                </a:solidFill>
                <a:cs typeface="+mj-cs"/>
              </a:rPr>
              <a:t>Dispersal</a:t>
            </a:r>
            <a:r>
              <a:rPr lang="ar-SA" sz="7400" b="1" u="sng" dirty="0">
                <a:solidFill>
                  <a:srgbClr val="00CC00"/>
                </a:solidFill>
                <a:cs typeface="+mj-cs"/>
              </a:rPr>
              <a:t>.</a:t>
            </a:r>
            <a:endParaRPr lang="en-US" sz="7400" b="1" i="1" u="sng" dirty="0">
              <a:solidFill>
                <a:srgbClr val="00CC00"/>
              </a:solidFill>
              <a:cs typeface="+mj-cs"/>
            </a:endParaRPr>
          </a:p>
          <a:p>
            <a:pPr algn="justLow" eaLnBrk="1" hangingPunct="1">
              <a:lnSpc>
                <a:spcPct val="90000"/>
              </a:lnSpc>
              <a:buFont typeface="Arial" pitchFamily="34" charset="0"/>
              <a:buChar char="•"/>
            </a:pPr>
            <a:r>
              <a:rPr lang="ar-SA" sz="7400" b="1" u="sng" dirty="0">
                <a:solidFill>
                  <a:srgbClr val="00CC00"/>
                </a:solidFill>
                <a:cs typeface="+mj-cs"/>
              </a:rPr>
              <a:t>العوامل البيئية </a:t>
            </a:r>
            <a:r>
              <a:rPr lang="en-US" sz="7400" b="1" u="sng" dirty="0">
                <a:solidFill>
                  <a:srgbClr val="00CC00"/>
                </a:solidFill>
                <a:cs typeface="+mj-cs"/>
              </a:rPr>
              <a:t>Environmental factors</a:t>
            </a:r>
            <a:endParaRPr lang="en-US" sz="7400" b="1" i="1" dirty="0">
              <a:solidFill>
                <a:srgbClr val="00CC00"/>
              </a:solidFill>
              <a:cs typeface="+mj-cs"/>
            </a:endParaRP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4498530"/>
            <a:ext cx="3143250" cy="2190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مستطيل 2"/>
          <p:cNvSpPr/>
          <p:nvPr/>
        </p:nvSpPr>
        <p:spPr>
          <a:xfrm>
            <a:off x="3995936" y="5565981"/>
            <a:ext cx="4572000" cy="923330"/>
          </a:xfrm>
          <a:prstGeom prst="rect">
            <a:avLst/>
          </a:prstGeom>
        </p:spPr>
        <p:style>
          <a:lnRef idx="1">
            <a:schemeClr val="accent2"/>
          </a:lnRef>
          <a:fillRef idx="2">
            <a:schemeClr val="accent2"/>
          </a:fillRef>
          <a:effectRef idx="1">
            <a:schemeClr val="accent2"/>
          </a:effectRef>
          <a:fontRef idx="minor">
            <a:schemeClr val="dk1"/>
          </a:fontRef>
        </p:style>
        <p:txBody>
          <a:bodyPr>
            <a:spAutoFit/>
          </a:bodyPr>
          <a:lstStyle/>
          <a:p>
            <a:r>
              <a:rPr lang="ar-SA" dirty="0"/>
              <a:t>توزيع تركيز حمض </a:t>
            </a:r>
            <a:r>
              <a:rPr lang="ar-SA" dirty="0" err="1"/>
              <a:t>السليسيليك</a:t>
            </a:r>
            <a:r>
              <a:rPr lang="ar-SA" dirty="0"/>
              <a:t> على سطح المحيطات ، من أطلس محيطات العالم لعام 2009 . حيثما يزداد تركيز </a:t>
            </a:r>
            <a:r>
              <a:rPr lang="ar-SA" dirty="0" err="1"/>
              <a:t>السيليكات</a:t>
            </a:r>
            <a:r>
              <a:rPr lang="ar-SA" dirty="0"/>
              <a:t> يزداد تكاثر </a:t>
            </a:r>
            <a:r>
              <a:rPr lang="ar-SA" dirty="0" err="1"/>
              <a:t>الدياتومات</a:t>
            </a:r>
            <a:r>
              <a:rPr lang="ar-SA" dirty="0"/>
              <a:t>.</a:t>
            </a:r>
          </a:p>
        </p:txBody>
      </p:sp>
      <p:sp>
        <p:nvSpPr>
          <p:cNvPr id="6" name="عنصر نائب للتذييل 5"/>
          <p:cNvSpPr>
            <a:spLocks noGrp="1"/>
          </p:cNvSpPr>
          <p:nvPr>
            <p:ph type="ftr" sz="quarter" idx="11"/>
          </p:nvPr>
        </p:nvSpPr>
        <p:spPr/>
        <p:txBody>
          <a:bodyPr/>
          <a:lstStyle/>
          <a:p>
            <a:pPr>
              <a:defRPr/>
            </a:pPr>
            <a:r>
              <a:rPr lang="en-US">
                <a:solidFill>
                  <a:srgbClr val="4D5B6B">
                    <a:lumMod val="60000"/>
                    <a:lumOff val="40000"/>
                  </a:srgbClr>
                </a:solidFill>
              </a:rPr>
              <a:t>Yasmeen 471</a:t>
            </a:r>
            <a:endParaRPr lang="ar-SA">
              <a:solidFill>
                <a:srgbClr val="4D5B6B">
                  <a:lumMod val="60000"/>
                  <a:lumOff val="40000"/>
                </a:srgbClr>
              </a:solidFill>
            </a:endParaRPr>
          </a:p>
        </p:txBody>
      </p:sp>
    </p:spTree>
    <p:extLst>
      <p:ext uri="{BB962C8B-B14F-4D97-AF65-F5344CB8AC3E}">
        <p14:creationId xmlns:p14="http://schemas.microsoft.com/office/powerpoint/2010/main" val="14810606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2"/>
          <p:cNvSpPr/>
          <p:nvPr/>
        </p:nvSpPr>
        <p:spPr>
          <a:xfrm>
            <a:off x="0" y="1124744"/>
            <a:ext cx="8712968" cy="2419124"/>
          </a:xfrm>
          <a:prstGeom prst="rect">
            <a:avLst/>
          </a:prstGeom>
        </p:spPr>
        <p:txBody>
          <a:bodyPr wrap="square">
            <a:spAutoFit/>
          </a:bodyPr>
          <a:lstStyle/>
          <a:p>
            <a:pPr algn="justLow">
              <a:lnSpc>
                <a:spcPct val="90000"/>
              </a:lnSpc>
            </a:pPr>
            <a:r>
              <a:rPr lang="ar-SA" sz="2800" b="1" dirty="0">
                <a:solidFill>
                  <a:srgbClr val="FF0000"/>
                </a:solidFill>
                <a:cs typeface="+mj-cs"/>
              </a:rPr>
              <a:t>المحاضرة القادمة:</a:t>
            </a:r>
          </a:p>
          <a:p>
            <a:pPr algn="justLow">
              <a:lnSpc>
                <a:spcPct val="90000"/>
              </a:lnSpc>
            </a:pPr>
            <a:endParaRPr lang="ar-SA" sz="2800" b="1" dirty="0">
              <a:solidFill>
                <a:srgbClr val="FF0000"/>
              </a:solidFill>
              <a:cs typeface="+mj-cs"/>
            </a:endParaRPr>
          </a:p>
          <a:p>
            <a:pPr algn="justLow">
              <a:lnSpc>
                <a:spcPct val="90000"/>
              </a:lnSpc>
            </a:pPr>
            <a:r>
              <a:rPr lang="ar-SA" sz="2800" b="1" dirty="0">
                <a:solidFill>
                  <a:srgbClr val="FF0000"/>
                </a:solidFill>
                <a:cs typeface="+mj-cs"/>
              </a:rPr>
              <a:t>أهم العوامل المؤثرة في توزيع النباتات الطبيعية على الكرة الارضية .</a:t>
            </a:r>
            <a:endParaRPr lang="en-US" sz="2800" b="1" i="1" dirty="0">
              <a:solidFill>
                <a:srgbClr val="FF0000"/>
              </a:solidFill>
              <a:cs typeface="+mj-cs"/>
            </a:endParaRPr>
          </a:p>
          <a:p>
            <a:pPr algn="justLow">
              <a:lnSpc>
                <a:spcPct val="90000"/>
              </a:lnSpc>
              <a:buFont typeface="Arial" pitchFamily="34" charset="0"/>
              <a:buChar char="•"/>
            </a:pPr>
            <a:r>
              <a:rPr lang="ar-SA" sz="2800" b="1" u="sng" dirty="0">
                <a:solidFill>
                  <a:srgbClr val="00CC00"/>
                </a:solidFill>
                <a:cs typeface="+mj-cs"/>
              </a:rPr>
              <a:t>الانتشار </a:t>
            </a:r>
            <a:r>
              <a:rPr lang="en-US" sz="2800" b="1" u="sng" dirty="0">
                <a:solidFill>
                  <a:srgbClr val="00CC00"/>
                </a:solidFill>
                <a:cs typeface="+mj-cs"/>
              </a:rPr>
              <a:t>Dispersal</a:t>
            </a:r>
            <a:r>
              <a:rPr lang="ar-SA" sz="2800" b="1" u="sng" dirty="0">
                <a:solidFill>
                  <a:srgbClr val="00CC00"/>
                </a:solidFill>
                <a:cs typeface="+mj-cs"/>
              </a:rPr>
              <a:t>.</a:t>
            </a:r>
          </a:p>
          <a:p>
            <a:pPr algn="justLow">
              <a:lnSpc>
                <a:spcPct val="90000"/>
              </a:lnSpc>
            </a:pPr>
            <a:endParaRPr lang="en-US" sz="2800" b="1" i="1" u="sng" dirty="0">
              <a:solidFill>
                <a:srgbClr val="00CC00"/>
              </a:solidFill>
              <a:cs typeface="+mj-cs"/>
            </a:endParaRPr>
          </a:p>
          <a:p>
            <a:pPr algn="justLow">
              <a:lnSpc>
                <a:spcPct val="90000"/>
              </a:lnSpc>
              <a:buFont typeface="Arial" pitchFamily="34" charset="0"/>
              <a:buChar char="•"/>
            </a:pPr>
            <a:r>
              <a:rPr lang="ar-SA" sz="2800" b="1" u="sng" dirty="0">
                <a:solidFill>
                  <a:srgbClr val="00CC00"/>
                </a:solidFill>
                <a:cs typeface="+mj-cs"/>
              </a:rPr>
              <a:t>العوامل البيئية </a:t>
            </a:r>
            <a:r>
              <a:rPr lang="en-US" sz="2800" b="1" u="sng" dirty="0">
                <a:solidFill>
                  <a:srgbClr val="00CC00"/>
                </a:solidFill>
                <a:cs typeface="+mj-cs"/>
              </a:rPr>
              <a:t>Environmental factors</a:t>
            </a:r>
            <a:endParaRPr lang="en-US" sz="2800" b="1" i="1" dirty="0">
              <a:solidFill>
                <a:srgbClr val="00CC00"/>
              </a:solidFill>
              <a:cs typeface="+mj-cs"/>
            </a:endParaRPr>
          </a:p>
        </p:txBody>
      </p:sp>
      <p:sp>
        <p:nvSpPr>
          <p:cNvPr id="4" name="عنصر نائب للتذييل 3"/>
          <p:cNvSpPr>
            <a:spLocks noGrp="1"/>
          </p:cNvSpPr>
          <p:nvPr>
            <p:ph type="ftr" sz="quarter" idx="11"/>
          </p:nvPr>
        </p:nvSpPr>
        <p:spPr/>
        <p:txBody>
          <a:bodyPr/>
          <a:lstStyle/>
          <a:p>
            <a:pPr>
              <a:defRPr/>
            </a:pPr>
            <a:r>
              <a:rPr lang="en-US" dirty="0">
                <a:solidFill>
                  <a:srgbClr val="4D5B6B">
                    <a:lumMod val="60000"/>
                    <a:lumOff val="40000"/>
                  </a:srgbClr>
                </a:solidFill>
              </a:rPr>
              <a:t>Yasmeen 471</a:t>
            </a:r>
            <a:endParaRPr lang="ar-SA" dirty="0">
              <a:solidFill>
                <a:srgbClr val="4D5B6B">
                  <a:lumMod val="60000"/>
                  <a:lumOff val="40000"/>
                </a:srgbClr>
              </a:solidFill>
            </a:endParaRPr>
          </a:p>
        </p:txBody>
      </p:sp>
    </p:spTree>
    <p:extLst>
      <p:ext uri="{BB962C8B-B14F-4D97-AF65-F5344CB8AC3E}">
        <p14:creationId xmlns:p14="http://schemas.microsoft.com/office/powerpoint/2010/main" val="40947751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302427"/>
            <a:ext cx="9144000" cy="25829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98" name="Rectangle 3"/>
          <p:cNvSpPr>
            <a:spLocks noGrp="1"/>
          </p:cNvSpPr>
          <p:nvPr>
            <p:ph type="subTitle" idx="1"/>
          </p:nvPr>
        </p:nvSpPr>
        <p:spPr>
          <a:xfrm>
            <a:off x="468313" y="620713"/>
            <a:ext cx="7467600" cy="1511300"/>
          </a:xfrm>
        </p:spPr>
        <p:txBody>
          <a:bodyPr>
            <a:normAutofit fontScale="92500"/>
          </a:bodyPr>
          <a:lstStyle/>
          <a:p>
            <a:r>
              <a:rPr lang="ar-EG" dirty="0"/>
              <a:t>كتاب </a:t>
            </a:r>
            <a:r>
              <a:rPr lang="ar-EG" sz="3600" b="1" dirty="0"/>
              <a:t>الجغرافيا النباتية</a:t>
            </a:r>
            <a:r>
              <a:rPr lang="ar-EG" dirty="0"/>
              <a:t> </a:t>
            </a:r>
            <a:r>
              <a:rPr lang="ar-SA" dirty="0"/>
              <a:t>(الرجوع للكتاب في المذاكرة )</a:t>
            </a:r>
            <a:endParaRPr lang="ar-EG" dirty="0"/>
          </a:p>
          <a:p>
            <a:pPr algn="ctr" eaLnBrk="1" hangingPunct="1">
              <a:buFont typeface="Arial" pitchFamily="34" charset="0"/>
              <a:buNone/>
            </a:pPr>
            <a:r>
              <a:rPr lang="ar-EG" dirty="0"/>
              <a:t> تأليف محمد </a:t>
            </a:r>
            <a:r>
              <a:rPr lang="ar-EG" dirty="0" err="1"/>
              <a:t>العودات</a:t>
            </a:r>
            <a:r>
              <a:rPr lang="ar-EG" dirty="0"/>
              <a:t> – عبد السلام عبد الله , عبد الله الشيخ.</a:t>
            </a:r>
          </a:p>
          <a:p>
            <a:pPr eaLnBrk="1" hangingPunct="1"/>
            <a:endParaRPr lang="en-US" dirty="0">
              <a:cs typeface="Arial" pitchFamily="34" charset="0"/>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1840" y="1665130"/>
            <a:ext cx="2880320" cy="37767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عنصر نائب للتذييل 3"/>
          <p:cNvSpPr>
            <a:spLocks noGrp="1"/>
          </p:cNvSpPr>
          <p:nvPr>
            <p:ph type="ftr" sz="quarter" idx="11"/>
          </p:nvPr>
        </p:nvSpPr>
        <p:spPr/>
        <p:txBody>
          <a:bodyPr/>
          <a:lstStyle/>
          <a:p>
            <a:pPr>
              <a:defRPr/>
            </a:pPr>
            <a:r>
              <a:rPr lang="en-US">
                <a:solidFill>
                  <a:srgbClr val="4D5B6B">
                    <a:lumMod val="60000"/>
                    <a:lumOff val="40000"/>
                  </a:srgbClr>
                </a:solidFill>
              </a:rPr>
              <a:t>Yasmeen 471</a:t>
            </a:r>
            <a:endParaRPr lang="ar-SA">
              <a:solidFill>
                <a:srgbClr val="4D5B6B">
                  <a:lumMod val="60000"/>
                  <a:lumOff val="40000"/>
                </a:srgbClr>
              </a:solidFill>
            </a:endParaRPr>
          </a:p>
        </p:txBody>
      </p:sp>
    </p:spTree>
    <p:extLst>
      <p:ext uri="{BB962C8B-B14F-4D97-AF65-F5344CB8AC3E}">
        <p14:creationId xmlns:p14="http://schemas.microsoft.com/office/powerpoint/2010/main" val="17532984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DC36ACEE-5DE1-9249-FD95-CD2BA09FDF7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302427"/>
            <a:ext cx="9144000" cy="25829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عنصر نائب للتذييل 1">
            <a:extLst>
              <a:ext uri="{FF2B5EF4-FFF2-40B4-BE49-F238E27FC236}">
                <a16:creationId xmlns:a16="http://schemas.microsoft.com/office/drawing/2014/main" id="{CF5AC853-7D7A-F451-3410-120F76C01CFD}"/>
              </a:ext>
            </a:extLst>
          </p:cNvPr>
          <p:cNvSpPr>
            <a:spLocks noGrp="1"/>
          </p:cNvSpPr>
          <p:nvPr>
            <p:ph type="ftr" sz="quarter" idx="11"/>
          </p:nvPr>
        </p:nvSpPr>
        <p:spPr/>
        <p:txBody>
          <a:bodyPr/>
          <a:lstStyle/>
          <a:p>
            <a:pPr>
              <a:defRPr/>
            </a:pPr>
            <a:r>
              <a:rPr lang="en-US">
                <a:solidFill>
                  <a:srgbClr val="4D5B6B">
                    <a:lumMod val="60000"/>
                    <a:lumOff val="40000"/>
                  </a:srgbClr>
                </a:solidFill>
              </a:rPr>
              <a:t>Yasmeen 471</a:t>
            </a:r>
            <a:endParaRPr lang="ar-SA">
              <a:solidFill>
                <a:srgbClr val="4D5B6B">
                  <a:lumMod val="60000"/>
                  <a:lumOff val="40000"/>
                </a:srgbClr>
              </a:solidFill>
            </a:endParaRPr>
          </a:p>
        </p:txBody>
      </p:sp>
      <p:graphicFrame>
        <p:nvGraphicFramePr>
          <p:cNvPr id="3" name="Table 7">
            <a:extLst>
              <a:ext uri="{FF2B5EF4-FFF2-40B4-BE49-F238E27FC236}">
                <a16:creationId xmlns:a16="http://schemas.microsoft.com/office/drawing/2014/main" id="{4820E765-2266-DEB5-B37E-FF495C7A1E26}"/>
              </a:ext>
            </a:extLst>
          </p:cNvPr>
          <p:cNvGraphicFramePr>
            <a:graphicFrameLocks noGrp="1"/>
          </p:cNvGraphicFramePr>
          <p:nvPr>
            <p:extLst>
              <p:ext uri="{D42A27DB-BD31-4B8C-83A1-F6EECF244321}">
                <p14:modId xmlns:p14="http://schemas.microsoft.com/office/powerpoint/2010/main" val="1801550841"/>
              </p:ext>
            </p:extLst>
          </p:nvPr>
        </p:nvGraphicFramePr>
        <p:xfrm>
          <a:off x="1259632" y="548680"/>
          <a:ext cx="6342885" cy="4892040"/>
        </p:xfrm>
        <a:graphic>
          <a:graphicData uri="http://schemas.openxmlformats.org/drawingml/2006/table">
            <a:tbl>
              <a:tblPr rtl="1" firstRow="1" firstCol="1" bandRow="1">
                <a:tableStyleId>{616DA210-FB5B-4158-B5E0-FEB733F419BA}</a:tableStyleId>
              </a:tblPr>
              <a:tblGrid>
                <a:gridCol w="1231239">
                  <a:extLst>
                    <a:ext uri="{9D8B030D-6E8A-4147-A177-3AD203B41FA5}">
                      <a16:colId xmlns:a16="http://schemas.microsoft.com/office/drawing/2014/main" val="3909567707"/>
                    </a:ext>
                  </a:extLst>
                </a:gridCol>
                <a:gridCol w="5111646">
                  <a:extLst>
                    <a:ext uri="{9D8B030D-6E8A-4147-A177-3AD203B41FA5}">
                      <a16:colId xmlns:a16="http://schemas.microsoft.com/office/drawing/2014/main" val="1229353045"/>
                    </a:ext>
                  </a:extLst>
                </a:gridCol>
              </a:tblGrid>
              <a:tr h="304101">
                <a:tc>
                  <a:txBody>
                    <a:bodyPr/>
                    <a:lstStyle/>
                    <a:p>
                      <a:pPr algn="r" rtl="1">
                        <a:lnSpc>
                          <a:spcPct val="100000"/>
                        </a:lnSpc>
                        <a:spcAft>
                          <a:spcPts val="0"/>
                        </a:spcAft>
                      </a:pPr>
                      <a:r>
                        <a:rPr lang="ar-SA" sz="1800" dirty="0">
                          <a:effectLst/>
                        </a:rPr>
                        <a:t>تسلسل المواضيع</a:t>
                      </a:r>
                      <a:endParaRPr lang="en-US" sz="1800" dirty="0">
                        <a:effectLst/>
                        <a:latin typeface="Calibri" panose="020F0502020204030204" pitchFamily="34" charset="0"/>
                        <a:ea typeface="Calibri" panose="020F0502020204030204" pitchFamily="34" charset="0"/>
                        <a:cs typeface="+mj-cs"/>
                      </a:endParaRPr>
                    </a:p>
                  </a:txBody>
                  <a:tcPr marL="0" marR="0" marT="0" marB="0" anchor="ctr"/>
                </a:tc>
                <a:tc>
                  <a:txBody>
                    <a:bodyPr/>
                    <a:lstStyle/>
                    <a:p>
                      <a:pPr algn="r" rtl="1">
                        <a:lnSpc>
                          <a:spcPct val="150000"/>
                        </a:lnSpc>
                        <a:spcAft>
                          <a:spcPts val="0"/>
                        </a:spcAft>
                      </a:pPr>
                      <a:r>
                        <a:rPr lang="ar-SA" sz="1800">
                          <a:effectLst/>
                        </a:rPr>
                        <a:t>الموضوع</a:t>
                      </a:r>
                      <a:endParaRPr lang="en-US" sz="1800">
                        <a:effectLst/>
                        <a:latin typeface="Calibri" panose="020F0502020204030204" pitchFamily="34" charset="0"/>
                        <a:ea typeface="Calibri" panose="020F0502020204030204" pitchFamily="34" charset="0"/>
                        <a:cs typeface="+mj-cs"/>
                      </a:endParaRPr>
                    </a:p>
                  </a:txBody>
                  <a:tcPr marL="0" marR="0" marT="0" marB="0" anchor="ctr"/>
                </a:tc>
                <a:extLst>
                  <a:ext uri="{0D108BD9-81ED-4DB2-BD59-A6C34878D82A}">
                    <a16:rowId xmlns:a16="http://schemas.microsoft.com/office/drawing/2014/main" val="2019246773"/>
                  </a:ext>
                </a:extLst>
              </a:tr>
              <a:tr h="304101">
                <a:tc>
                  <a:txBody>
                    <a:bodyPr/>
                    <a:lstStyle/>
                    <a:p>
                      <a:pPr lvl="1" algn="r" rtl="1">
                        <a:lnSpc>
                          <a:spcPct val="150000"/>
                        </a:lnSpc>
                        <a:spcAft>
                          <a:spcPts val="0"/>
                        </a:spcAft>
                      </a:pPr>
                      <a:r>
                        <a:rPr lang="ar-SA" sz="1400" dirty="0">
                          <a:effectLst/>
                        </a:rPr>
                        <a:t>الاول</a:t>
                      </a:r>
                      <a:endParaRPr lang="en-US" sz="1400" dirty="0">
                        <a:effectLst/>
                        <a:latin typeface="Calibri" panose="020F0502020204030204" pitchFamily="34" charset="0"/>
                        <a:ea typeface="Calibri" panose="020F0502020204030204" pitchFamily="34" charset="0"/>
                        <a:cs typeface="+mj-cs"/>
                      </a:endParaRPr>
                    </a:p>
                  </a:txBody>
                  <a:tcPr marL="0" marR="0" marT="0" marB="0" anchor="ctr"/>
                </a:tc>
                <a:tc>
                  <a:txBody>
                    <a:bodyPr/>
                    <a:lstStyle/>
                    <a:p>
                      <a:pPr lvl="1" algn="r" rtl="1">
                        <a:lnSpc>
                          <a:spcPct val="150000"/>
                        </a:lnSpc>
                        <a:spcAft>
                          <a:spcPts val="0"/>
                        </a:spcAft>
                      </a:pPr>
                      <a:r>
                        <a:rPr lang="ar-SA" sz="1800" dirty="0">
                          <a:effectLst/>
                        </a:rPr>
                        <a:t> تعريف بالمنهج  والخطة ومقدمة في علم الجغرافيا النباتية</a:t>
                      </a:r>
                      <a:endParaRPr lang="en-US" sz="1800" dirty="0">
                        <a:effectLst/>
                        <a:latin typeface="Calibri" panose="020F0502020204030204" pitchFamily="34" charset="0"/>
                        <a:ea typeface="Calibri" panose="020F0502020204030204" pitchFamily="34" charset="0"/>
                        <a:cs typeface="+mj-cs"/>
                      </a:endParaRPr>
                    </a:p>
                  </a:txBody>
                  <a:tcPr marL="0" marR="0" marT="0" marB="0" anchor="ctr"/>
                </a:tc>
                <a:extLst>
                  <a:ext uri="{0D108BD9-81ED-4DB2-BD59-A6C34878D82A}">
                    <a16:rowId xmlns:a16="http://schemas.microsoft.com/office/drawing/2014/main" val="3392388933"/>
                  </a:ext>
                </a:extLst>
              </a:tr>
              <a:tr h="304101">
                <a:tc>
                  <a:txBody>
                    <a:bodyPr/>
                    <a:lstStyle/>
                    <a:p>
                      <a:pPr lvl="1" algn="r" rtl="1">
                        <a:lnSpc>
                          <a:spcPct val="150000"/>
                        </a:lnSpc>
                        <a:spcAft>
                          <a:spcPts val="0"/>
                        </a:spcAft>
                      </a:pPr>
                      <a:r>
                        <a:rPr lang="ar-SA" sz="1400" dirty="0">
                          <a:effectLst/>
                        </a:rPr>
                        <a:t>الثاني</a:t>
                      </a:r>
                      <a:endParaRPr lang="en-US" sz="1400" dirty="0">
                        <a:effectLst/>
                        <a:latin typeface="Calibri" panose="020F0502020204030204" pitchFamily="34" charset="0"/>
                        <a:ea typeface="Calibri" panose="020F0502020204030204" pitchFamily="34" charset="0"/>
                        <a:cs typeface="+mj-cs"/>
                      </a:endParaRPr>
                    </a:p>
                  </a:txBody>
                  <a:tcPr marL="0" marR="0" marT="0" marB="0" anchor="ctr"/>
                </a:tc>
                <a:tc>
                  <a:txBody>
                    <a:bodyPr/>
                    <a:lstStyle/>
                    <a:p>
                      <a:pPr lvl="1" algn="r" rtl="1">
                        <a:lnSpc>
                          <a:spcPct val="150000"/>
                        </a:lnSpc>
                        <a:spcAft>
                          <a:spcPts val="0"/>
                        </a:spcAft>
                      </a:pPr>
                      <a:r>
                        <a:rPr lang="ar-SA" sz="1800" dirty="0">
                          <a:effectLst/>
                        </a:rPr>
                        <a:t>العوامل المؤثرة في توزيع النباتات على سطح الكرة الارضية</a:t>
                      </a:r>
                      <a:endParaRPr lang="en-US" sz="1800" dirty="0">
                        <a:effectLst/>
                        <a:latin typeface="Calibri" panose="020F0502020204030204" pitchFamily="34" charset="0"/>
                        <a:ea typeface="Calibri" panose="020F0502020204030204" pitchFamily="34" charset="0"/>
                        <a:cs typeface="+mj-cs"/>
                      </a:endParaRPr>
                    </a:p>
                  </a:txBody>
                  <a:tcPr marL="0" marR="0" marT="0" marB="0" anchor="ctr"/>
                </a:tc>
                <a:extLst>
                  <a:ext uri="{0D108BD9-81ED-4DB2-BD59-A6C34878D82A}">
                    <a16:rowId xmlns:a16="http://schemas.microsoft.com/office/drawing/2014/main" val="2168608893"/>
                  </a:ext>
                </a:extLst>
              </a:tr>
              <a:tr h="304101">
                <a:tc>
                  <a:txBody>
                    <a:bodyPr/>
                    <a:lstStyle/>
                    <a:p>
                      <a:pPr lvl="1" algn="r" rtl="1">
                        <a:lnSpc>
                          <a:spcPct val="150000"/>
                        </a:lnSpc>
                        <a:spcAft>
                          <a:spcPts val="0"/>
                        </a:spcAft>
                      </a:pPr>
                      <a:r>
                        <a:rPr lang="ar-SA" sz="1400" dirty="0">
                          <a:effectLst/>
                        </a:rPr>
                        <a:t>الثالث</a:t>
                      </a:r>
                      <a:endParaRPr lang="en-US" sz="1400" dirty="0">
                        <a:effectLst/>
                        <a:latin typeface="Calibri" panose="020F0502020204030204" pitchFamily="34" charset="0"/>
                        <a:ea typeface="Calibri" panose="020F0502020204030204" pitchFamily="34" charset="0"/>
                        <a:cs typeface="+mj-cs"/>
                      </a:endParaRPr>
                    </a:p>
                  </a:txBody>
                  <a:tcPr marL="0" marR="0" marT="0" marB="0" anchor="ctr"/>
                </a:tc>
                <a:tc>
                  <a:txBody>
                    <a:bodyPr/>
                    <a:lstStyle/>
                    <a:p>
                      <a:pPr lvl="1" algn="r" rtl="1">
                        <a:lnSpc>
                          <a:spcPct val="150000"/>
                        </a:lnSpc>
                        <a:spcAft>
                          <a:spcPts val="0"/>
                        </a:spcAft>
                      </a:pPr>
                      <a:r>
                        <a:rPr lang="ar-SA" sz="1800" dirty="0">
                          <a:effectLst/>
                        </a:rPr>
                        <a:t>الانتشار الذاتي وأنماطه</a:t>
                      </a:r>
                      <a:endParaRPr lang="en-US" sz="1800" dirty="0">
                        <a:effectLst/>
                        <a:latin typeface="Calibri" panose="020F0502020204030204" pitchFamily="34" charset="0"/>
                        <a:ea typeface="Calibri" panose="020F0502020204030204" pitchFamily="34" charset="0"/>
                        <a:cs typeface="+mj-cs"/>
                      </a:endParaRPr>
                    </a:p>
                  </a:txBody>
                  <a:tcPr marL="0" marR="0" marT="0" marB="0" anchor="ctr"/>
                </a:tc>
                <a:extLst>
                  <a:ext uri="{0D108BD9-81ED-4DB2-BD59-A6C34878D82A}">
                    <a16:rowId xmlns:a16="http://schemas.microsoft.com/office/drawing/2014/main" val="2646276038"/>
                  </a:ext>
                </a:extLst>
              </a:tr>
              <a:tr h="304101">
                <a:tc>
                  <a:txBody>
                    <a:bodyPr/>
                    <a:lstStyle/>
                    <a:p>
                      <a:pPr lvl="1" algn="r" rtl="1">
                        <a:lnSpc>
                          <a:spcPct val="150000"/>
                        </a:lnSpc>
                        <a:spcAft>
                          <a:spcPts val="0"/>
                        </a:spcAft>
                      </a:pPr>
                      <a:r>
                        <a:rPr lang="ar-SA" sz="1400" dirty="0">
                          <a:effectLst/>
                        </a:rPr>
                        <a:t>الرابع</a:t>
                      </a:r>
                      <a:endParaRPr lang="en-US" sz="1400" dirty="0">
                        <a:effectLst/>
                        <a:latin typeface="Calibri" panose="020F0502020204030204" pitchFamily="34" charset="0"/>
                        <a:ea typeface="Calibri" panose="020F0502020204030204" pitchFamily="34" charset="0"/>
                        <a:cs typeface="+mj-cs"/>
                      </a:endParaRPr>
                    </a:p>
                  </a:txBody>
                  <a:tcPr marL="0" marR="0" marT="0" marB="0" anchor="ct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SA" dirty="0"/>
                        <a:t>         </a:t>
                      </a:r>
                      <a:r>
                        <a:rPr lang="ar-SA" sz="1800" dirty="0">
                          <a:effectLst/>
                        </a:rPr>
                        <a:t>الانتشار غير الذاتي وأنماطه</a:t>
                      </a:r>
                      <a:endParaRPr lang="en-US" sz="1800" dirty="0">
                        <a:effectLst/>
                        <a:latin typeface="Calibri" panose="020F0502020204030204" pitchFamily="34" charset="0"/>
                        <a:ea typeface="Calibri" panose="020F0502020204030204" pitchFamily="34" charset="0"/>
                        <a:cs typeface="+mj-cs"/>
                      </a:endParaRPr>
                    </a:p>
                  </a:txBody>
                  <a:tcPr marL="0" marR="0" marT="0" marB="0" anchor="ctr"/>
                </a:tc>
                <a:extLst>
                  <a:ext uri="{0D108BD9-81ED-4DB2-BD59-A6C34878D82A}">
                    <a16:rowId xmlns:a16="http://schemas.microsoft.com/office/drawing/2014/main" val="1104557890"/>
                  </a:ext>
                </a:extLst>
              </a:tr>
              <a:tr h="304101">
                <a:tc>
                  <a:txBody>
                    <a:bodyPr/>
                    <a:lstStyle/>
                    <a:p>
                      <a:pPr lvl="1" algn="r" rtl="1">
                        <a:lnSpc>
                          <a:spcPct val="150000"/>
                        </a:lnSpc>
                        <a:spcAft>
                          <a:spcPts val="0"/>
                        </a:spcAft>
                      </a:pPr>
                      <a:r>
                        <a:rPr lang="ar-SA" sz="1400" dirty="0">
                          <a:effectLst/>
                        </a:rPr>
                        <a:t>الخامس</a:t>
                      </a:r>
                      <a:endParaRPr lang="en-US" sz="1400" dirty="0">
                        <a:effectLst/>
                        <a:latin typeface="Calibri" panose="020F0502020204030204" pitchFamily="34" charset="0"/>
                        <a:ea typeface="Calibri" panose="020F0502020204030204" pitchFamily="34" charset="0"/>
                        <a:cs typeface="+mj-cs"/>
                      </a:endParaRPr>
                    </a:p>
                  </a:txBody>
                  <a:tcPr marL="0" marR="0" marT="0" marB="0" anchor="ctr"/>
                </a:tc>
                <a:tc>
                  <a:txBody>
                    <a:bodyPr/>
                    <a:lstStyle/>
                    <a:p>
                      <a:pPr lvl="1" algn="r" rtl="1">
                        <a:lnSpc>
                          <a:spcPct val="150000"/>
                        </a:lnSpc>
                        <a:spcAft>
                          <a:spcPts val="0"/>
                        </a:spcAft>
                      </a:pPr>
                      <a:r>
                        <a:rPr lang="ar-SA" sz="1800" dirty="0">
                          <a:solidFill>
                            <a:schemeClr val="accent2">
                              <a:lumMod val="75000"/>
                            </a:schemeClr>
                          </a:solidFill>
                          <a:effectLst/>
                        </a:rPr>
                        <a:t>الاختبار الأول 29/9</a:t>
                      </a:r>
                      <a:endParaRPr lang="en-US" sz="1800" dirty="0">
                        <a:solidFill>
                          <a:schemeClr val="accent2">
                            <a:lumMod val="75000"/>
                          </a:schemeClr>
                        </a:solidFill>
                        <a:effectLst/>
                        <a:latin typeface="Calibri" panose="020F0502020204030204" pitchFamily="34" charset="0"/>
                        <a:ea typeface="Calibri" panose="020F0502020204030204" pitchFamily="34" charset="0"/>
                        <a:cs typeface="+mj-cs"/>
                      </a:endParaRPr>
                    </a:p>
                  </a:txBody>
                  <a:tcPr marL="0" marR="0" marT="0" marB="0" anchor="ctr"/>
                </a:tc>
                <a:extLst>
                  <a:ext uri="{0D108BD9-81ED-4DB2-BD59-A6C34878D82A}">
                    <a16:rowId xmlns:a16="http://schemas.microsoft.com/office/drawing/2014/main" val="1833224540"/>
                  </a:ext>
                </a:extLst>
              </a:tr>
              <a:tr h="304101">
                <a:tc>
                  <a:txBody>
                    <a:bodyPr/>
                    <a:lstStyle/>
                    <a:p>
                      <a:pPr lvl="1" algn="r" rtl="1">
                        <a:lnSpc>
                          <a:spcPct val="150000"/>
                        </a:lnSpc>
                        <a:spcAft>
                          <a:spcPts val="0"/>
                        </a:spcAft>
                      </a:pPr>
                      <a:r>
                        <a:rPr lang="ar-SA" sz="1400" dirty="0">
                          <a:effectLst/>
                        </a:rPr>
                        <a:t>السادس</a:t>
                      </a:r>
                      <a:endParaRPr lang="en-US" sz="1400" dirty="0">
                        <a:effectLst/>
                        <a:latin typeface="Calibri" panose="020F0502020204030204" pitchFamily="34" charset="0"/>
                        <a:ea typeface="Calibri" panose="020F0502020204030204" pitchFamily="34" charset="0"/>
                        <a:cs typeface="+mj-cs"/>
                      </a:endParaRPr>
                    </a:p>
                  </a:txBody>
                  <a:tcPr marL="0" marR="0" marT="0" marB="0" anchor="ctr"/>
                </a:tc>
                <a:tc>
                  <a:txBody>
                    <a:bodyPr/>
                    <a:lstStyle/>
                    <a:p>
                      <a:pPr marL="457200" marR="0" lvl="1" indent="0" algn="r" defTabSz="914400" rtl="1" eaLnBrk="1" fontAlgn="auto" latinLnBrk="0" hangingPunct="1">
                        <a:lnSpc>
                          <a:spcPct val="150000"/>
                        </a:lnSpc>
                        <a:spcBef>
                          <a:spcPts val="0"/>
                        </a:spcBef>
                        <a:spcAft>
                          <a:spcPts val="0"/>
                        </a:spcAft>
                        <a:buClrTx/>
                        <a:buSzTx/>
                        <a:buFontTx/>
                        <a:buNone/>
                        <a:tabLst/>
                        <a:defRPr/>
                      </a:pPr>
                      <a:r>
                        <a:rPr lang="ar-SA" sz="1800" dirty="0">
                          <a:effectLst/>
                        </a:rPr>
                        <a:t>العوامل البيئية المؤثرة على انتشار النباتات</a:t>
                      </a:r>
                      <a:endParaRPr lang="en-US" sz="1800" dirty="0">
                        <a:effectLst/>
                        <a:latin typeface="Calibri" panose="020F0502020204030204" pitchFamily="34" charset="0"/>
                        <a:ea typeface="Calibri" panose="020F0502020204030204" pitchFamily="34" charset="0"/>
                        <a:cs typeface="+mj-cs"/>
                      </a:endParaRPr>
                    </a:p>
                  </a:txBody>
                  <a:tcPr marL="0" marR="0" marT="0" marB="0" anchor="ctr"/>
                </a:tc>
                <a:extLst>
                  <a:ext uri="{0D108BD9-81ED-4DB2-BD59-A6C34878D82A}">
                    <a16:rowId xmlns:a16="http://schemas.microsoft.com/office/drawing/2014/main" val="107591283"/>
                  </a:ext>
                </a:extLst>
              </a:tr>
              <a:tr h="304101">
                <a:tc>
                  <a:txBody>
                    <a:bodyPr/>
                    <a:lstStyle/>
                    <a:p>
                      <a:pPr lvl="1" algn="r" rtl="1">
                        <a:lnSpc>
                          <a:spcPct val="150000"/>
                        </a:lnSpc>
                        <a:spcAft>
                          <a:spcPts val="0"/>
                        </a:spcAft>
                      </a:pPr>
                      <a:r>
                        <a:rPr lang="ar-SA" sz="1400" dirty="0">
                          <a:effectLst/>
                        </a:rPr>
                        <a:t>السابع</a:t>
                      </a:r>
                      <a:endParaRPr lang="en-US" sz="1400" dirty="0">
                        <a:effectLst/>
                        <a:latin typeface="Calibri" panose="020F0502020204030204" pitchFamily="34" charset="0"/>
                        <a:ea typeface="Calibri" panose="020F0502020204030204" pitchFamily="34" charset="0"/>
                        <a:cs typeface="+mj-cs"/>
                      </a:endParaRPr>
                    </a:p>
                  </a:txBody>
                  <a:tcPr marL="0" marR="0" marT="0" marB="0" anchor="ctr"/>
                </a:tc>
                <a:tc>
                  <a:txBody>
                    <a:bodyPr/>
                    <a:lstStyle/>
                    <a:p>
                      <a:pPr marL="457200" marR="0" lvl="1" indent="0" algn="r" defTabSz="914400" rtl="1" eaLnBrk="1" fontAlgn="auto" latinLnBrk="0" hangingPunct="1">
                        <a:lnSpc>
                          <a:spcPct val="150000"/>
                        </a:lnSpc>
                        <a:spcBef>
                          <a:spcPts val="0"/>
                        </a:spcBef>
                        <a:spcAft>
                          <a:spcPts val="0"/>
                        </a:spcAft>
                        <a:buClrTx/>
                        <a:buSzTx/>
                        <a:buFontTx/>
                        <a:buNone/>
                        <a:tabLst/>
                        <a:defRPr/>
                      </a:pPr>
                      <a:r>
                        <a:rPr lang="ar-SA" sz="1800" dirty="0">
                          <a:effectLst/>
                        </a:rPr>
                        <a:t>منطقة الانتشار ،مساحتها ،شكلها </a:t>
                      </a:r>
                      <a:endParaRPr lang="en-US" sz="1800" dirty="0">
                        <a:effectLst/>
                        <a:latin typeface="Calibri" panose="020F0502020204030204" pitchFamily="34" charset="0"/>
                        <a:ea typeface="Calibri" panose="020F0502020204030204" pitchFamily="34" charset="0"/>
                        <a:cs typeface="+mj-cs"/>
                      </a:endParaRPr>
                    </a:p>
                  </a:txBody>
                  <a:tcPr marL="0" marR="0" marT="0" marB="0" anchor="ctr"/>
                </a:tc>
                <a:extLst>
                  <a:ext uri="{0D108BD9-81ED-4DB2-BD59-A6C34878D82A}">
                    <a16:rowId xmlns:a16="http://schemas.microsoft.com/office/drawing/2014/main" val="2650229617"/>
                  </a:ext>
                </a:extLst>
              </a:tr>
              <a:tr h="304101">
                <a:tc>
                  <a:txBody>
                    <a:bodyPr/>
                    <a:lstStyle/>
                    <a:p>
                      <a:pPr lvl="1" algn="r" rtl="1">
                        <a:lnSpc>
                          <a:spcPct val="150000"/>
                        </a:lnSpc>
                        <a:spcAft>
                          <a:spcPts val="0"/>
                        </a:spcAft>
                      </a:pPr>
                      <a:r>
                        <a:rPr lang="ar-SA" sz="1400" dirty="0">
                          <a:effectLst/>
                        </a:rPr>
                        <a:t>الثامن</a:t>
                      </a:r>
                      <a:endParaRPr lang="en-US" sz="1400" dirty="0">
                        <a:effectLst/>
                        <a:latin typeface="Calibri" panose="020F0502020204030204" pitchFamily="34" charset="0"/>
                        <a:ea typeface="Calibri" panose="020F0502020204030204" pitchFamily="34" charset="0"/>
                        <a:cs typeface="+mj-cs"/>
                      </a:endParaRPr>
                    </a:p>
                  </a:txBody>
                  <a:tcPr marL="0" marR="0" marT="0" marB="0" anchor="ctr"/>
                </a:tc>
                <a:tc>
                  <a:txBody>
                    <a:bodyPr/>
                    <a:lstStyle/>
                    <a:p>
                      <a:pPr marL="457200" marR="0" lvl="1" indent="0" algn="r" defTabSz="914400" rtl="1" eaLnBrk="1" fontAlgn="auto" latinLnBrk="0" hangingPunct="1">
                        <a:lnSpc>
                          <a:spcPct val="150000"/>
                        </a:lnSpc>
                        <a:spcBef>
                          <a:spcPts val="0"/>
                        </a:spcBef>
                        <a:spcAft>
                          <a:spcPts val="0"/>
                        </a:spcAft>
                        <a:buClrTx/>
                        <a:buSzTx/>
                        <a:buFontTx/>
                        <a:buNone/>
                        <a:tabLst/>
                        <a:defRPr/>
                      </a:pPr>
                      <a:r>
                        <a:rPr lang="ar-SA" sz="1800" dirty="0">
                          <a:effectLst/>
                        </a:rPr>
                        <a:t>أنماط </a:t>
                      </a:r>
                      <a:r>
                        <a:rPr lang="ar-SA" sz="1800" kern="1200" dirty="0">
                          <a:solidFill>
                            <a:schemeClr val="dk1"/>
                          </a:solidFill>
                          <a:effectLst/>
                        </a:rPr>
                        <a:t>منطقة الانتشار</a:t>
                      </a:r>
                      <a:r>
                        <a:rPr lang="ar-SA" sz="1800" dirty="0">
                          <a:effectLst/>
                        </a:rPr>
                        <a:t> وتشكلها</a:t>
                      </a:r>
                      <a:endParaRPr lang="en-US" sz="1800" dirty="0">
                        <a:effectLst/>
                        <a:latin typeface="Calibri" panose="020F0502020204030204" pitchFamily="34" charset="0"/>
                        <a:ea typeface="Calibri" panose="020F0502020204030204" pitchFamily="34" charset="0"/>
                        <a:cs typeface="+mj-cs"/>
                      </a:endParaRPr>
                    </a:p>
                  </a:txBody>
                  <a:tcPr marL="0" marR="0" marT="0" marB="0" anchor="ctr"/>
                </a:tc>
                <a:extLst>
                  <a:ext uri="{0D108BD9-81ED-4DB2-BD59-A6C34878D82A}">
                    <a16:rowId xmlns:a16="http://schemas.microsoft.com/office/drawing/2014/main" val="795002393"/>
                  </a:ext>
                </a:extLst>
              </a:tr>
              <a:tr h="304101">
                <a:tc>
                  <a:txBody>
                    <a:bodyPr/>
                    <a:lstStyle/>
                    <a:p>
                      <a:pPr lvl="1" algn="r" rtl="1">
                        <a:lnSpc>
                          <a:spcPct val="150000"/>
                        </a:lnSpc>
                        <a:spcAft>
                          <a:spcPts val="0"/>
                        </a:spcAft>
                      </a:pPr>
                      <a:r>
                        <a:rPr lang="ar-SA" sz="1400" dirty="0">
                          <a:effectLst/>
                        </a:rPr>
                        <a:t>التاسع</a:t>
                      </a:r>
                      <a:endParaRPr lang="en-US" sz="1400" dirty="0">
                        <a:effectLst/>
                        <a:latin typeface="Calibri" panose="020F0502020204030204" pitchFamily="34" charset="0"/>
                        <a:ea typeface="Calibri" panose="020F0502020204030204" pitchFamily="34" charset="0"/>
                        <a:cs typeface="+mj-cs"/>
                      </a:endParaRPr>
                    </a:p>
                  </a:txBody>
                  <a:tcPr marL="0" marR="0" marT="0" marB="0" anchor="ctr"/>
                </a:tc>
                <a:tc>
                  <a:txBody>
                    <a:bodyPr/>
                    <a:lstStyle/>
                    <a:p>
                      <a:pPr marL="457200" marR="0" lvl="1" indent="0" algn="r" defTabSz="914400" rtl="1" eaLnBrk="1" fontAlgn="auto" latinLnBrk="0" hangingPunct="1">
                        <a:lnSpc>
                          <a:spcPct val="150000"/>
                        </a:lnSpc>
                        <a:spcBef>
                          <a:spcPts val="0"/>
                        </a:spcBef>
                        <a:spcAft>
                          <a:spcPts val="0"/>
                        </a:spcAft>
                        <a:buClrTx/>
                        <a:buSzTx/>
                        <a:buFontTx/>
                        <a:buNone/>
                        <a:tabLst/>
                        <a:defRPr/>
                      </a:pPr>
                      <a:r>
                        <a:rPr lang="ar-SA" sz="1800" dirty="0">
                          <a:effectLst/>
                        </a:rPr>
                        <a:t>الممالك الفلورية في العالم</a:t>
                      </a:r>
                      <a:r>
                        <a:rPr lang="ar-SA" sz="1800" dirty="0">
                          <a:solidFill>
                            <a:schemeClr val="accent2">
                              <a:lumMod val="75000"/>
                            </a:schemeClr>
                          </a:solidFill>
                          <a:effectLst/>
                          <a:latin typeface="Calibri" panose="020F0502020204030204" pitchFamily="34" charset="0"/>
                          <a:ea typeface="Calibri" panose="020F0502020204030204" pitchFamily="34" charset="0"/>
                          <a:cs typeface="+mj-cs"/>
                        </a:rPr>
                        <a:t> </a:t>
                      </a:r>
                      <a:endParaRPr lang="en-US" sz="1800" kern="1200" dirty="0">
                        <a:solidFill>
                          <a:schemeClr val="tx1"/>
                        </a:solidFill>
                        <a:effectLst/>
                        <a:latin typeface="Calibri" panose="020F0502020204030204" pitchFamily="34" charset="0"/>
                        <a:ea typeface="Calibri" panose="020F0502020204030204" pitchFamily="34" charset="0"/>
                        <a:cs typeface="+mn-cs"/>
                      </a:endParaRPr>
                    </a:p>
                  </a:txBody>
                  <a:tcPr marL="0" marR="0" marT="0" marB="0" anchor="ctr"/>
                </a:tc>
                <a:extLst>
                  <a:ext uri="{0D108BD9-81ED-4DB2-BD59-A6C34878D82A}">
                    <a16:rowId xmlns:a16="http://schemas.microsoft.com/office/drawing/2014/main" val="2166235177"/>
                  </a:ext>
                </a:extLst>
              </a:tr>
              <a:tr h="304101">
                <a:tc>
                  <a:txBody>
                    <a:bodyPr/>
                    <a:lstStyle/>
                    <a:p>
                      <a:pPr lvl="1" algn="r" rtl="1">
                        <a:lnSpc>
                          <a:spcPct val="150000"/>
                        </a:lnSpc>
                        <a:spcAft>
                          <a:spcPts val="0"/>
                        </a:spcAft>
                      </a:pPr>
                      <a:r>
                        <a:rPr lang="ar-SA" sz="1400" dirty="0">
                          <a:effectLst/>
                        </a:rPr>
                        <a:t>العاشر</a:t>
                      </a:r>
                      <a:endParaRPr lang="en-US" sz="1400" dirty="0">
                        <a:effectLst/>
                        <a:latin typeface="Calibri" panose="020F0502020204030204" pitchFamily="34" charset="0"/>
                        <a:ea typeface="Calibri" panose="020F0502020204030204" pitchFamily="34" charset="0"/>
                        <a:cs typeface="+mj-cs"/>
                      </a:endParaRPr>
                    </a:p>
                  </a:txBody>
                  <a:tcPr marL="0" marR="0" marT="0" marB="0" anchor="ctr"/>
                </a:tc>
                <a:tc>
                  <a:txBody>
                    <a:bodyPr/>
                    <a:lstStyle/>
                    <a:p>
                      <a:pPr marL="457200" marR="0" lvl="1" indent="0" algn="r" defTabSz="914400" rtl="1" eaLnBrk="1" fontAlgn="auto" latinLnBrk="0" hangingPunct="1">
                        <a:lnSpc>
                          <a:spcPct val="150000"/>
                        </a:lnSpc>
                        <a:spcBef>
                          <a:spcPts val="0"/>
                        </a:spcBef>
                        <a:spcAft>
                          <a:spcPts val="0"/>
                        </a:spcAft>
                        <a:buClrTx/>
                        <a:buSzTx/>
                        <a:buFontTx/>
                        <a:buNone/>
                        <a:tabLst/>
                        <a:defRPr/>
                      </a:pPr>
                      <a:r>
                        <a:rPr lang="ar-SA" sz="1800" dirty="0">
                          <a:solidFill>
                            <a:schemeClr val="accent2">
                              <a:lumMod val="75000"/>
                            </a:schemeClr>
                          </a:solidFill>
                          <a:effectLst/>
                        </a:rPr>
                        <a:t>الاختبار الثاني 3/11</a:t>
                      </a:r>
                      <a:endParaRPr lang="en-US" sz="1800" dirty="0">
                        <a:solidFill>
                          <a:schemeClr val="accent2">
                            <a:lumMod val="75000"/>
                          </a:schemeClr>
                        </a:solidFill>
                        <a:effectLst/>
                        <a:latin typeface="Calibri" panose="020F0502020204030204" pitchFamily="34" charset="0"/>
                        <a:ea typeface="Calibri" panose="020F0502020204030204" pitchFamily="34" charset="0"/>
                        <a:cs typeface="+mj-cs"/>
                      </a:endParaRPr>
                    </a:p>
                  </a:txBody>
                  <a:tcPr marL="0" marR="0" marT="0" marB="0" anchor="ctr"/>
                </a:tc>
                <a:extLst>
                  <a:ext uri="{0D108BD9-81ED-4DB2-BD59-A6C34878D82A}">
                    <a16:rowId xmlns:a16="http://schemas.microsoft.com/office/drawing/2014/main" val="3564648815"/>
                  </a:ext>
                </a:extLst>
              </a:tr>
              <a:tr h="304101">
                <a:tc>
                  <a:txBody>
                    <a:bodyPr/>
                    <a:lstStyle/>
                    <a:p>
                      <a:pPr lvl="1" algn="r" rtl="1">
                        <a:lnSpc>
                          <a:spcPct val="150000"/>
                        </a:lnSpc>
                        <a:spcAft>
                          <a:spcPts val="0"/>
                        </a:spcAft>
                      </a:pPr>
                      <a:r>
                        <a:rPr lang="ar-SA" sz="1400" dirty="0">
                          <a:effectLst/>
                        </a:rPr>
                        <a:t>الحادي عشر</a:t>
                      </a:r>
                      <a:endParaRPr lang="en-US" sz="1400" dirty="0">
                        <a:effectLst/>
                        <a:latin typeface="Calibri" panose="020F0502020204030204" pitchFamily="34" charset="0"/>
                        <a:ea typeface="Calibri" panose="020F0502020204030204" pitchFamily="34" charset="0"/>
                        <a:cs typeface="+mj-cs"/>
                      </a:endParaRPr>
                    </a:p>
                  </a:txBody>
                  <a:tcPr marL="0" marR="0" marT="0" marB="0" anchor="ctr"/>
                </a:tc>
                <a:tc>
                  <a:txBody>
                    <a:bodyPr/>
                    <a:lstStyle/>
                    <a:p>
                      <a:pPr marL="457200" marR="0" lvl="1" indent="0" algn="r" defTabSz="914400" rtl="1" eaLnBrk="1" fontAlgn="auto" latinLnBrk="0" hangingPunct="1">
                        <a:lnSpc>
                          <a:spcPct val="100000"/>
                        </a:lnSpc>
                        <a:spcBef>
                          <a:spcPts val="0"/>
                        </a:spcBef>
                        <a:spcAft>
                          <a:spcPts val="0"/>
                        </a:spcAft>
                        <a:buClrTx/>
                        <a:buSzTx/>
                        <a:buFontTx/>
                        <a:buNone/>
                        <a:tabLst/>
                        <a:defRPr/>
                      </a:pPr>
                      <a:r>
                        <a:rPr lang="en-US" altLang="ar-SA" sz="1600" b="1" dirty="0">
                          <a:solidFill>
                            <a:srgbClr val="993366"/>
                          </a:solidFill>
                          <a:latin typeface="Calibri" panose="020F0502020204030204" pitchFamily="34" charset="0"/>
                        </a:rPr>
                        <a:t> </a:t>
                      </a:r>
                      <a:r>
                        <a:rPr lang="ar-SA" altLang="ar-SA" sz="1800" b="0" dirty="0">
                          <a:solidFill>
                            <a:schemeClr val="tx1"/>
                          </a:solidFill>
                          <a:latin typeface="Calibri" panose="020F0502020204030204" pitchFamily="34" charset="0"/>
                        </a:rPr>
                        <a:t>نطاقات الغطاء النباتي </a:t>
                      </a:r>
                      <a:endParaRPr lang="en-US" altLang="ar-SA" sz="1800" b="0" dirty="0">
                        <a:solidFill>
                          <a:schemeClr val="tx1"/>
                        </a:solidFill>
                        <a:latin typeface="Calibri" panose="020F0502020204030204" pitchFamily="34" charset="0"/>
                      </a:endParaRPr>
                    </a:p>
                  </a:txBody>
                  <a:tcPr marL="0" marR="0" marT="0" marB="0" anchor="ctr"/>
                </a:tc>
                <a:extLst>
                  <a:ext uri="{0D108BD9-81ED-4DB2-BD59-A6C34878D82A}">
                    <a16:rowId xmlns:a16="http://schemas.microsoft.com/office/drawing/2014/main" val="1987708340"/>
                  </a:ext>
                </a:extLst>
              </a:tr>
            </a:tbl>
          </a:graphicData>
        </a:graphic>
      </p:graphicFrame>
    </p:spTree>
    <p:extLst>
      <p:ext uri="{BB962C8B-B14F-4D97-AF65-F5344CB8AC3E}">
        <p14:creationId xmlns:p14="http://schemas.microsoft.com/office/powerpoint/2010/main" val="4183898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302427"/>
            <a:ext cx="9144000" cy="25829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122" name="Rectangle 2"/>
          <p:cNvSpPr>
            <a:spLocks noGrp="1"/>
          </p:cNvSpPr>
          <p:nvPr>
            <p:ph type="ctrTitle"/>
          </p:nvPr>
        </p:nvSpPr>
        <p:spPr bwMode="auto">
          <a:xfrm>
            <a:off x="539750" y="333375"/>
            <a:ext cx="72390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r>
              <a:rPr lang="ar-SA" dirty="0"/>
              <a:t>الجغرافيا النباتية </a:t>
            </a:r>
            <a:r>
              <a:rPr lang="en-US" dirty="0"/>
              <a:t>Plant geography</a:t>
            </a:r>
            <a:endParaRPr lang="en-US" dirty="0">
              <a:ln>
                <a:noFill/>
              </a:ln>
              <a:solidFill>
                <a:schemeClr val="tx1"/>
              </a:solidFill>
              <a:effectLst/>
              <a:cs typeface="Arial" pitchFamily="34" charset="0"/>
            </a:endParaRPr>
          </a:p>
        </p:txBody>
      </p:sp>
      <p:sp>
        <p:nvSpPr>
          <p:cNvPr id="3" name="عنوان فرعي 2"/>
          <p:cNvSpPr>
            <a:spLocks noGrp="1"/>
          </p:cNvSpPr>
          <p:nvPr>
            <p:ph type="subTitle" idx="1"/>
          </p:nvPr>
        </p:nvSpPr>
        <p:spPr>
          <a:xfrm>
            <a:off x="179512" y="1340768"/>
            <a:ext cx="8640960" cy="4851673"/>
          </a:xfrm>
          <a:effectLst>
            <a:glow rad="139700">
              <a:schemeClr val="accent4">
                <a:satMod val="175000"/>
                <a:alpha val="40000"/>
              </a:schemeClr>
            </a:glow>
          </a:effectLst>
        </p:spPr>
        <p:style>
          <a:lnRef idx="2">
            <a:schemeClr val="accent1"/>
          </a:lnRef>
          <a:fillRef idx="1">
            <a:schemeClr val="lt1"/>
          </a:fillRef>
          <a:effectRef idx="0">
            <a:schemeClr val="accent1"/>
          </a:effectRef>
          <a:fontRef idx="minor">
            <a:schemeClr val="dk1"/>
          </a:fontRef>
        </p:style>
        <p:txBody>
          <a:bodyPr>
            <a:noAutofit/>
          </a:bodyPr>
          <a:lstStyle/>
          <a:p>
            <a:r>
              <a:rPr lang="ar-SA" sz="2000" b="1" dirty="0">
                <a:ln>
                  <a:noFill/>
                </a:ln>
                <a:solidFill>
                  <a:schemeClr val="tx1"/>
                </a:solidFill>
                <a:effectLst/>
              </a:rPr>
              <a:t>مقدمة</a:t>
            </a:r>
            <a:r>
              <a:rPr lang="en-US" sz="2000" b="1" dirty="0">
                <a:solidFill>
                  <a:schemeClr val="tx1"/>
                </a:solidFill>
              </a:rPr>
              <a:t> </a:t>
            </a:r>
          </a:p>
          <a:p>
            <a:pPr algn="just">
              <a:lnSpc>
                <a:spcPct val="150000"/>
              </a:lnSpc>
            </a:pPr>
            <a:r>
              <a:rPr lang="ar-SA" sz="2000" b="1" dirty="0">
                <a:solidFill>
                  <a:schemeClr val="tx1"/>
                </a:solidFill>
                <a:highlight>
                  <a:srgbClr val="FFFF00"/>
                </a:highlight>
                <a:cs typeface="+mj-cs"/>
              </a:rPr>
              <a:t>الجغرافيا النباتية (</a:t>
            </a:r>
            <a:r>
              <a:rPr lang="en-US" sz="2000" b="1" dirty="0">
                <a:solidFill>
                  <a:schemeClr val="tx1"/>
                </a:solidFill>
                <a:highlight>
                  <a:srgbClr val="FFFF00"/>
                </a:highlight>
                <a:cs typeface="+mj-cs"/>
              </a:rPr>
              <a:t>Plant geography</a:t>
            </a:r>
            <a:r>
              <a:rPr lang="ar-SA" sz="2000" b="1" dirty="0">
                <a:solidFill>
                  <a:schemeClr val="tx1"/>
                </a:solidFill>
                <a:highlight>
                  <a:srgbClr val="FFFF00"/>
                </a:highlight>
                <a:cs typeface="+mj-cs"/>
              </a:rPr>
              <a:t>) أو علم توزيع النباتات </a:t>
            </a:r>
            <a:r>
              <a:rPr lang="en-US" sz="2000" b="1" dirty="0">
                <a:solidFill>
                  <a:schemeClr val="tx1"/>
                </a:solidFill>
                <a:highlight>
                  <a:srgbClr val="FFFF00"/>
                </a:highlight>
                <a:cs typeface="+mj-cs"/>
              </a:rPr>
              <a:t>(Phytogeography)‏ </a:t>
            </a:r>
          </a:p>
          <a:p>
            <a:pPr algn="just">
              <a:lnSpc>
                <a:spcPct val="150000"/>
              </a:lnSpc>
            </a:pPr>
            <a:r>
              <a:rPr lang="ar-SA" sz="2000" b="1" dirty="0">
                <a:solidFill>
                  <a:schemeClr val="tx1"/>
                </a:solidFill>
                <a:highlight>
                  <a:srgbClr val="FFFF00"/>
                </a:highlight>
                <a:cs typeface="+mj-cs"/>
              </a:rPr>
              <a:t>هو فرع من فروع الجغرافيا البيولوجية، ويُعنى بالتوزيع الجغرافي لأنواع النباتات ومناطق زراعتها وانتشارها، وتأثيرها على سطح الأرض</a:t>
            </a:r>
            <a:r>
              <a:rPr lang="ar-SA" sz="2000" b="1" dirty="0">
                <a:solidFill>
                  <a:schemeClr val="tx1"/>
                </a:solidFill>
                <a:cs typeface="+mj-cs"/>
              </a:rPr>
              <a:t>. وتعتنى الجغرافيا النباتية بكافة جوانب توزيع النباتات، من عناصر التحكم بتوزيع نطاقات الأنواع الفردية (بكل المقاييس الكبيرة والصغيرة، من الفصائل و الاجناس والانواع</a:t>
            </a:r>
            <a:r>
              <a:rPr lang="en-US" sz="2000" dirty="0">
                <a:cs typeface="+mj-cs"/>
              </a:rPr>
              <a:t> </a:t>
            </a:r>
            <a:r>
              <a:rPr lang="ar-SA" sz="2000" b="1" dirty="0">
                <a:solidFill>
                  <a:schemeClr val="tx1"/>
                </a:solidFill>
                <a:cs typeface="+mj-cs"/>
              </a:rPr>
              <a:t>) إلى العوامل التي تتحكم في تكوين مجتمعات بأكملها والنباتات الإقليمية والعالمية .</a:t>
            </a:r>
          </a:p>
          <a:p>
            <a:pPr lvl="0" algn="r" rtl="1" fontAlgn="base"/>
            <a:r>
              <a:rPr lang="ar-SA" sz="2000" b="1" dirty="0">
                <a:solidFill>
                  <a:schemeClr val="tx1"/>
                </a:solidFill>
                <a:cs typeface="+mj-cs"/>
              </a:rPr>
              <a:t>كامبل (1926 </a:t>
            </a:r>
            <a:r>
              <a:rPr lang="en-US" sz="2000" b="1" dirty="0">
                <a:solidFill>
                  <a:schemeClr val="tx1"/>
                </a:solidFill>
                <a:cs typeface="+mj-cs"/>
              </a:rPr>
              <a:t>Campbell</a:t>
            </a:r>
            <a:r>
              <a:rPr lang="en-GB" sz="2000" b="1" dirty="0">
                <a:solidFill>
                  <a:schemeClr val="tx1"/>
                </a:solidFill>
                <a:cs typeface="+mj-cs"/>
              </a:rPr>
              <a:t>,</a:t>
            </a:r>
            <a:r>
              <a:rPr lang="ar-SA" sz="2000" b="1" dirty="0">
                <a:solidFill>
                  <a:schemeClr val="tx1"/>
                </a:solidFill>
                <a:cs typeface="+mj-cs"/>
              </a:rPr>
              <a:t>) </a:t>
            </a:r>
            <a:r>
              <a:rPr lang="ar-SA" sz="2000" dirty="0">
                <a:solidFill>
                  <a:schemeClr val="tx1"/>
                </a:solidFill>
                <a:cs typeface="+mj-cs"/>
              </a:rPr>
              <a:t>عرف الجغرافيا النبات على انه العلم الذي يهتم باكتشاف أوجه التشابه والتنوع في النباتات ودراسة </a:t>
            </a:r>
            <a:r>
              <a:rPr lang="ar-SA" sz="2000" dirty="0" err="1">
                <a:solidFill>
                  <a:schemeClr val="tx1"/>
                </a:solidFill>
                <a:cs typeface="+mj-cs"/>
              </a:rPr>
              <a:t>الفلوره</a:t>
            </a:r>
            <a:r>
              <a:rPr lang="ar-SA" sz="2000" dirty="0">
                <a:solidFill>
                  <a:schemeClr val="tx1"/>
                </a:solidFill>
                <a:cs typeface="+mj-cs"/>
              </a:rPr>
              <a:t> في المناطق المختلفة من الارض في العصر العالي والعصور الماضية.</a:t>
            </a:r>
            <a:endParaRPr lang="en-US" sz="2000" dirty="0">
              <a:solidFill>
                <a:schemeClr val="tx1"/>
              </a:solidFill>
              <a:cs typeface="+mj-cs"/>
            </a:endParaRPr>
          </a:p>
          <a:p>
            <a:pPr lvl="0" algn="r" rtl="1"/>
            <a:r>
              <a:rPr lang="ar-SA" sz="2000" b="1" dirty="0">
                <a:solidFill>
                  <a:schemeClr val="tx1"/>
                </a:solidFill>
                <a:cs typeface="+mj-cs"/>
              </a:rPr>
              <a:t>وولف (</a:t>
            </a:r>
            <a:r>
              <a:rPr lang="en-US" sz="2000" b="1" dirty="0">
                <a:solidFill>
                  <a:schemeClr val="tx1"/>
                </a:solidFill>
                <a:cs typeface="+mj-cs"/>
              </a:rPr>
              <a:t>Wulff ,1943</a:t>
            </a:r>
            <a:r>
              <a:rPr lang="ar-SA" sz="2000" b="1" dirty="0">
                <a:solidFill>
                  <a:schemeClr val="tx1"/>
                </a:solidFill>
                <a:cs typeface="+mj-cs"/>
              </a:rPr>
              <a:t>) </a:t>
            </a:r>
            <a:r>
              <a:rPr lang="ar-SA" sz="2000" dirty="0">
                <a:solidFill>
                  <a:schemeClr val="tx1"/>
                </a:solidFill>
                <a:cs typeface="+mj-cs"/>
              </a:rPr>
              <a:t>أن دراسة الجغرافيا النباتية هي دراسة لتوزيع الأنواع النباتية في بيئاتها وتوضيح أصل وتاريخ تطور النباتات.</a:t>
            </a:r>
            <a:endParaRPr lang="en-US" sz="2000" dirty="0">
              <a:solidFill>
                <a:schemeClr val="tx1"/>
              </a:solidFill>
              <a:cs typeface="+mj-cs"/>
            </a:endParaRPr>
          </a:p>
          <a:p>
            <a:pPr algn="r" rtl="1"/>
            <a:r>
              <a:rPr lang="ar-SA" sz="2000" b="1" dirty="0" err="1">
                <a:solidFill>
                  <a:schemeClr val="tx1"/>
                </a:solidFill>
                <a:cs typeface="+mj-cs"/>
              </a:rPr>
              <a:t>كرويزت</a:t>
            </a:r>
            <a:r>
              <a:rPr lang="ar-SA" sz="2000" b="1" dirty="0">
                <a:solidFill>
                  <a:schemeClr val="tx1"/>
                </a:solidFill>
                <a:cs typeface="+mj-cs"/>
              </a:rPr>
              <a:t> (</a:t>
            </a:r>
            <a:r>
              <a:rPr lang="en-US" sz="2000" b="1" dirty="0">
                <a:solidFill>
                  <a:schemeClr val="tx1"/>
                </a:solidFill>
                <a:cs typeface="+mj-cs"/>
              </a:rPr>
              <a:t>Croizat,1952</a:t>
            </a:r>
            <a:r>
              <a:rPr lang="ar-SA" sz="2000" b="1" dirty="0">
                <a:solidFill>
                  <a:schemeClr val="tx1"/>
                </a:solidFill>
                <a:cs typeface="+mj-cs"/>
              </a:rPr>
              <a:t>) </a:t>
            </a:r>
            <a:r>
              <a:rPr lang="ar-SA" sz="2000" dirty="0">
                <a:solidFill>
                  <a:schemeClr val="tx1"/>
                </a:solidFill>
                <a:cs typeface="+mj-cs"/>
              </a:rPr>
              <a:t>فإن دراسة الجغرافيا النباتية هي دراسة للهجرة وتطور النباتات في الزمان والمكان.</a:t>
            </a:r>
            <a:r>
              <a:rPr lang="en-US" sz="2000" dirty="0">
                <a:effectLst/>
                <a:cs typeface="+mj-cs"/>
              </a:rPr>
              <a:t> </a:t>
            </a:r>
            <a:r>
              <a:rPr lang="ar-SA" sz="2000" b="1" dirty="0">
                <a:solidFill>
                  <a:schemeClr val="tx1"/>
                </a:solidFill>
              </a:rPr>
              <a:t> </a:t>
            </a:r>
          </a:p>
        </p:txBody>
      </p:sp>
      <p:sp>
        <p:nvSpPr>
          <p:cNvPr id="4" name="عنصر نائب للتذييل 3"/>
          <p:cNvSpPr>
            <a:spLocks noGrp="1"/>
          </p:cNvSpPr>
          <p:nvPr>
            <p:ph type="ftr" sz="quarter" idx="11"/>
          </p:nvPr>
        </p:nvSpPr>
        <p:spPr/>
        <p:txBody>
          <a:bodyPr/>
          <a:lstStyle/>
          <a:p>
            <a:pPr>
              <a:defRPr/>
            </a:pPr>
            <a:r>
              <a:rPr lang="en-US">
                <a:solidFill>
                  <a:srgbClr val="4D5B6B">
                    <a:lumMod val="60000"/>
                    <a:lumOff val="40000"/>
                  </a:srgbClr>
                </a:solidFill>
              </a:rPr>
              <a:t>Yasmeen 471</a:t>
            </a:r>
            <a:endParaRPr lang="ar-SA">
              <a:solidFill>
                <a:srgbClr val="4D5B6B">
                  <a:lumMod val="60000"/>
                  <a:lumOff val="40000"/>
                </a:srgbClr>
              </a:solidFill>
            </a:endParaRPr>
          </a:p>
        </p:txBody>
      </p:sp>
    </p:spTree>
    <p:extLst>
      <p:ext uri="{BB962C8B-B14F-4D97-AF65-F5344CB8AC3E}">
        <p14:creationId xmlns:p14="http://schemas.microsoft.com/office/powerpoint/2010/main" val="17353778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302427"/>
            <a:ext cx="9144000" cy="25829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146" name="مستطيل 1"/>
          <p:cNvSpPr>
            <a:spLocks noChangeArrowheads="1"/>
          </p:cNvSpPr>
          <p:nvPr/>
        </p:nvSpPr>
        <p:spPr bwMode="auto">
          <a:xfrm>
            <a:off x="395536" y="332656"/>
            <a:ext cx="8496944" cy="5878532"/>
          </a:xfrm>
          <a:prstGeom prst="rect">
            <a:avLst/>
          </a:prstGeom>
          <a:ln/>
          <a:effectLst>
            <a:glow rad="63500">
              <a:schemeClr val="accent3">
                <a:satMod val="175000"/>
                <a:alpha val="40000"/>
              </a:schemeClr>
            </a:glow>
          </a:effectLst>
        </p:spPr>
        <p:style>
          <a:lnRef idx="2">
            <a:schemeClr val="accent1"/>
          </a:lnRef>
          <a:fillRef idx="1">
            <a:schemeClr val="lt1"/>
          </a:fillRef>
          <a:effectRef idx="0">
            <a:schemeClr val="accent1"/>
          </a:effectRef>
          <a:fontRef idx="minor">
            <a:schemeClr val="dk1"/>
          </a:fontRef>
        </p:style>
        <p:txBody>
          <a:bodyPr wrap="square">
            <a:spAutoFit/>
          </a:bodyPr>
          <a:lstStyle/>
          <a:p>
            <a:pPr algn="ctr" rtl="0" fontAlgn="base">
              <a:spcBef>
                <a:spcPct val="0"/>
              </a:spcBef>
              <a:spcAft>
                <a:spcPct val="0"/>
              </a:spcAft>
            </a:pPr>
            <a:r>
              <a:rPr lang="en-US" sz="3600" b="1" dirty="0">
                <a:solidFill>
                  <a:srgbClr val="33CC33"/>
                </a:solidFill>
                <a:cs typeface="Arial" pitchFamily="34" charset="0"/>
              </a:rPr>
              <a:t>Plant geography</a:t>
            </a:r>
            <a:r>
              <a:rPr lang="ar-SA" sz="3600" b="1" dirty="0">
                <a:solidFill>
                  <a:srgbClr val="33CC33"/>
                </a:solidFill>
                <a:cs typeface="+mj-cs"/>
              </a:rPr>
              <a:t>الجغرافيا النباتية</a:t>
            </a:r>
            <a:r>
              <a:rPr lang="ar-SA" sz="3600" b="1" dirty="0">
                <a:solidFill>
                  <a:srgbClr val="4D5B6B"/>
                </a:solidFill>
                <a:cs typeface="+mj-cs"/>
              </a:rPr>
              <a:t>   </a:t>
            </a:r>
          </a:p>
          <a:p>
            <a:pPr algn="just" fontAlgn="base">
              <a:lnSpc>
                <a:spcPct val="150000"/>
              </a:lnSpc>
              <a:spcBef>
                <a:spcPct val="0"/>
              </a:spcBef>
              <a:spcAft>
                <a:spcPct val="0"/>
              </a:spcAft>
            </a:pPr>
            <a:r>
              <a:rPr lang="ar-SA" sz="2400" b="1" dirty="0">
                <a:solidFill>
                  <a:srgbClr val="4D5B6B"/>
                </a:solidFill>
                <a:cs typeface="+mj-cs"/>
              </a:rPr>
              <a:t> </a:t>
            </a:r>
            <a:r>
              <a:rPr lang="ar-SA" sz="2000" b="1" dirty="0">
                <a:solidFill>
                  <a:srgbClr val="4D5B6B"/>
                </a:solidFill>
                <a:cs typeface="+mj-cs"/>
              </a:rPr>
              <a:t>يعرف ايضا بالعلم الذي يدرس توزيع الأنواع النباتية والوحدات التصنيفية الأكبر ( جنس , فصيلة , .......... الخ ) على سطح الكرة الأرضية والقوانين المحددة لهذا التوزيع , ولا تقتصر دراسة توزيع النباتات الحالية فقط .إنما تدرس النباتات في العصور الجيولوجية المختلفة (الترياسي </a:t>
            </a:r>
            <a:r>
              <a:rPr lang="ar-SA" sz="2000" b="1" dirty="0" err="1">
                <a:solidFill>
                  <a:srgbClr val="4D5B6B"/>
                </a:solidFill>
                <a:cs typeface="+mj-cs"/>
              </a:rPr>
              <a:t>والجوراسي</a:t>
            </a:r>
            <a:r>
              <a:rPr lang="ar-SA" sz="2000" b="1" dirty="0">
                <a:solidFill>
                  <a:srgbClr val="4D5B6B"/>
                </a:solidFill>
                <a:cs typeface="+mj-cs"/>
              </a:rPr>
              <a:t>  </a:t>
            </a:r>
            <a:r>
              <a:rPr lang="ar-SA" sz="2000" b="1" dirty="0" err="1">
                <a:solidFill>
                  <a:srgbClr val="4D5B6B"/>
                </a:solidFill>
                <a:cs typeface="+mj-cs"/>
              </a:rPr>
              <a:t>والكريتاسي</a:t>
            </a:r>
            <a:r>
              <a:rPr lang="ar-SA" sz="2000" b="1" dirty="0">
                <a:solidFill>
                  <a:srgbClr val="4D5B6B"/>
                </a:solidFill>
                <a:cs typeface="+mj-cs"/>
              </a:rPr>
              <a:t> وغيرها ),وتعتبر معلوماتنا عن التوزيع في العصور السابقة غير كاملة .</a:t>
            </a:r>
          </a:p>
          <a:p>
            <a:pPr algn="just" fontAlgn="base">
              <a:lnSpc>
                <a:spcPct val="150000"/>
              </a:lnSpc>
              <a:spcBef>
                <a:spcPct val="0"/>
              </a:spcBef>
              <a:spcAft>
                <a:spcPct val="0"/>
              </a:spcAft>
            </a:pPr>
            <a:r>
              <a:rPr lang="ar-SA" sz="2000" b="1" dirty="0">
                <a:solidFill>
                  <a:schemeClr val="accent2">
                    <a:lumMod val="75000"/>
                  </a:schemeClr>
                </a:solidFill>
                <a:cs typeface="+mj-cs"/>
              </a:rPr>
              <a:t>حيث نجد ان المعلومات المسجلة عن النباتات و توزيعها على سطح الكرة الأرضية في تغير مستمر وذلك لأن عددا كبيرا من الأنواع النباتية غير معروفة حتى الآن وكل عام يكتشف الباحثون العديد من الأنواع النباتية العليا والدنيا.</a:t>
            </a:r>
          </a:p>
          <a:p>
            <a:pPr algn="just" fontAlgn="base">
              <a:lnSpc>
                <a:spcPct val="150000"/>
              </a:lnSpc>
              <a:spcBef>
                <a:spcPct val="0"/>
              </a:spcBef>
              <a:spcAft>
                <a:spcPct val="0"/>
              </a:spcAft>
            </a:pPr>
            <a:r>
              <a:rPr lang="ar-SA" sz="2000" b="1" dirty="0">
                <a:cs typeface="+mj-cs"/>
              </a:rPr>
              <a:t>وتعد ايضا معلوماتنا عن توزيع النباتات المعروفة غير كاملة, ذلك لان الدراسات الحديثة تظهر لنا تواجد انواع نباتية في اماكن لم تسجل من قبل.</a:t>
            </a:r>
          </a:p>
          <a:p>
            <a:pPr algn="just" fontAlgn="base">
              <a:spcBef>
                <a:spcPct val="0"/>
              </a:spcBef>
              <a:spcAft>
                <a:spcPct val="0"/>
              </a:spcAft>
            </a:pPr>
            <a:r>
              <a:rPr lang="ar-SA" sz="2400" b="1" u="sng" dirty="0">
                <a:solidFill>
                  <a:srgbClr val="FF0000"/>
                </a:solidFill>
                <a:cs typeface="+mj-cs"/>
              </a:rPr>
              <a:t>من ذلك نستنتج ان معلوماتنا عن توزيع  النباتات في الارض في تغيير مستمر. </a:t>
            </a:r>
          </a:p>
          <a:p>
            <a:pPr algn="just" fontAlgn="base">
              <a:spcBef>
                <a:spcPct val="0"/>
              </a:spcBef>
              <a:spcAft>
                <a:spcPct val="0"/>
              </a:spcAft>
            </a:pPr>
            <a:r>
              <a:rPr lang="ar-SA" sz="2000" b="1" dirty="0">
                <a:solidFill>
                  <a:srgbClr val="00B050"/>
                </a:solidFill>
                <a:cs typeface="+mj-cs"/>
              </a:rPr>
              <a:t>السؤال الاول :((من هذا الاستنتاج وكطالبة جامعية فسري لي تصورك وتوقعاتك عن هذا التغير المستمر))**نشاط</a:t>
            </a:r>
          </a:p>
        </p:txBody>
      </p:sp>
      <p:sp>
        <p:nvSpPr>
          <p:cNvPr id="2" name="عنصر نائب للتذييل 1"/>
          <p:cNvSpPr>
            <a:spLocks noGrp="1"/>
          </p:cNvSpPr>
          <p:nvPr>
            <p:ph type="ftr" sz="quarter" idx="11"/>
          </p:nvPr>
        </p:nvSpPr>
        <p:spPr/>
        <p:txBody>
          <a:bodyPr/>
          <a:lstStyle/>
          <a:p>
            <a:pPr>
              <a:defRPr/>
            </a:pPr>
            <a:r>
              <a:rPr lang="en-US">
                <a:solidFill>
                  <a:srgbClr val="4D5B6B">
                    <a:lumMod val="60000"/>
                    <a:lumOff val="40000"/>
                  </a:srgbClr>
                </a:solidFill>
              </a:rPr>
              <a:t>Yasmeen 471</a:t>
            </a:r>
            <a:endParaRPr lang="ar-SA">
              <a:solidFill>
                <a:srgbClr val="4D5B6B">
                  <a:lumMod val="60000"/>
                  <a:lumOff val="40000"/>
                </a:srgbClr>
              </a:solidFill>
            </a:endParaRPr>
          </a:p>
        </p:txBody>
      </p:sp>
    </p:spTree>
    <p:extLst>
      <p:ext uri="{BB962C8B-B14F-4D97-AF65-F5344CB8AC3E}">
        <p14:creationId xmlns:p14="http://schemas.microsoft.com/office/powerpoint/2010/main" val="26150890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302427"/>
            <a:ext cx="9144000" cy="25829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170" name="Rectangle 3"/>
          <p:cNvSpPr>
            <a:spLocks noGrp="1"/>
          </p:cNvSpPr>
          <p:nvPr>
            <p:ph idx="1"/>
          </p:nvPr>
        </p:nvSpPr>
        <p:spPr>
          <a:xfrm>
            <a:off x="539552" y="838200"/>
            <a:ext cx="8064895" cy="5471120"/>
          </a:xfrm>
          <a:effectLst>
            <a:outerShdw blurRad="50800" dist="38100" algn="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noAutofit/>
          </a:bodyPr>
          <a:lstStyle/>
          <a:p>
            <a:pPr eaLnBrk="1" hangingPunct="1"/>
            <a:r>
              <a:rPr lang="ar-SA" sz="2400" b="1" dirty="0">
                <a:solidFill>
                  <a:schemeClr val="tx2">
                    <a:lumMod val="75000"/>
                  </a:schemeClr>
                </a:solidFill>
                <a:cs typeface="+mj-cs"/>
              </a:rPr>
              <a:t>الأنواع النباتية لا تعيش منفردة وإنما تكون مجتمعة في مجموعات هي </a:t>
            </a:r>
            <a:r>
              <a:rPr lang="ar-SA" sz="2400" b="1" dirty="0">
                <a:solidFill>
                  <a:schemeClr val="accent1"/>
                </a:solidFill>
                <a:cs typeface="+mj-cs"/>
              </a:rPr>
              <a:t>المجتمعات النباتية </a:t>
            </a:r>
            <a:r>
              <a:rPr lang="en-US" sz="2400" b="1" dirty="0">
                <a:solidFill>
                  <a:schemeClr val="accent1"/>
                </a:solidFill>
                <a:cs typeface="+mj-cs"/>
              </a:rPr>
              <a:t>plant communities</a:t>
            </a:r>
            <a:r>
              <a:rPr lang="en-US" sz="2400" b="1" dirty="0">
                <a:solidFill>
                  <a:schemeClr val="tx1"/>
                </a:solidFill>
                <a:cs typeface="+mj-cs"/>
              </a:rPr>
              <a:t> </a:t>
            </a:r>
            <a:r>
              <a:rPr lang="ar-SA" sz="2400" b="1" dirty="0">
                <a:solidFill>
                  <a:schemeClr val="tx1"/>
                </a:solidFill>
                <a:cs typeface="+mj-cs"/>
              </a:rPr>
              <a:t> .</a:t>
            </a:r>
          </a:p>
          <a:p>
            <a:pPr marL="0" indent="0" eaLnBrk="1" hangingPunct="1">
              <a:buNone/>
            </a:pPr>
            <a:r>
              <a:rPr lang="ar-SA" sz="2400" b="1" dirty="0">
                <a:solidFill>
                  <a:schemeClr val="tx1"/>
                </a:solidFill>
                <a:cs typeface="+mj-cs"/>
              </a:rPr>
              <a:t> </a:t>
            </a:r>
            <a:r>
              <a:rPr lang="ar-SA" sz="2400" b="1" u="sng" dirty="0">
                <a:solidFill>
                  <a:srgbClr val="FF0000"/>
                </a:solidFill>
                <a:cs typeface="+mj-cs"/>
              </a:rPr>
              <a:t>والمجتمع النباتي </a:t>
            </a:r>
            <a:r>
              <a:rPr lang="ar-SA" sz="2400" b="1" dirty="0">
                <a:solidFill>
                  <a:schemeClr val="tx1"/>
                </a:solidFill>
                <a:cs typeface="+mj-cs"/>
              </a:rPr>
              <a:t>عبارة عن </a:t>
            </a:r>
            <a:r>
              <a:rPr lang="ar-SA" sz="2400" b="1" dirty="0">
                <a:solidFill>
                  <a:schemeClr val="tx1"/>
                </a:solidFill>
                <a:highlight>
                  <a:srgbClr val="FFFF00"/>
                </a:highlight>
                <a:cs typeface="+mj-cs"/>
              </a:rPr>
              <a:t>مجموعة نباتية محددة, ولها على امتداد المنطقة التي تحتلها تقريباً نفس المظهر الخارجي, ما بقيت الظروف البيئية والعلاقات المتبادلة بين النباتات المشكلة لها والوسط المحيط واحدة</a:t>
            </a:r>
            <a:r>
              <a:rPr lang="ar-SA" sz="2400" b="1" dirty="0">
                <a:solidFill>
                  <a:schemeClr val="tx1"/>
                </a:solidFill>
                <a:cs typeface="+mj-cs"/>
              </a:rPr>
              <a:t>.</a:t>
            </a:r>
          </a:p>
          <a:p>
            <a:pPr eaLnBrk="1" hangingPunct="1">
              <a:buFont typeface="Arial" pitchFamily="34" charset="0"/>
              <a:buNone/>
            </a:pPr>
            <a:r>
              <a:rPr lang="ar-SA" sz="2400" b="1" dirty="0">
                <a:cs typeface="+mj-cs"/>
              </a:rPr>
              <a:t>** يعتبر  </a:t>
            </a:r>
            <a:r>
              <a:rPr lang="ar-SA" sz="2400" b="1" dirty="0">
                <a:solidFill>
                  <a:schemeClr val="accent1"/>
                </a:solidFill>
                <a:cs typeface="+mj-cs"/>
              </a:rPr>
              <a:t>النوع  </a:t>
            </a:r>
            <a:r>
              <a:rPr lang="en-US" sz="2400" b="1" dirty="0">
                <a:solidFill>
                  <a:schemeClr val="accent1"/>
                </a:solidFill>
                <a:cs typeface="+mj-cs"/>
              </a:rPr>
              <a:t>Species</a:t>
            </a:r>
            <a:r>
              <a:rPr lang="ar-EG" sz="2400" b="1" dirty="0">
                <a:cs typeface="+mj-cs"/>
              </a:rPr>
              <a:t> </a:t>
            </a:r>
            <a:r>
              <a:rPr lang="ar-EG" sz="2400" b="1" dirty="0">
                <a:solidFill>
                  <a:schemeClr val="accent3">
                    <a:lumMod val="50000"/>
                  </a:schemeClr>
                </a:solidFill>
                <a:cs typeface="+mj-cs"/>
              </a:rPr>
              <a:t>اصغر وحدة تصنيفية في علم </a:t>
            </a:r>
            <a:r>
              <a:rPr lang="ar-EG" sz="2400" b="1" dirty="0" err="1">
                <a:solidFill>
                  <a:schemeClr val="accent3">
                    <a:lumMod val="50000"/>
                  </a:schemeClr>
                </a:solidFill>
                <a:cs typeface="+mj-cs"/>
              </a:rPr>
              <a:t>الفلورا</a:t>
            </a:r>
            <a:r>
              <a:rPr lang="ar-SA" sz="2400" b="1" dirty="0">
                <a:solidFill>
                  <a:schemeClr val="accent3">
                    <a:lumMod val="50000"/>
                  </a:schemeClr>
                </a:solidFill>
                <a:cs typeface="+mj-cs"/>
              </a:rPr>
              <a:t>.  </a:t>
            </a:r>
          </a:p>
          <a:p>
            <a:pPr eaLnBrk="1" hangingPunct="1">
              <a:buFont typeface="Arial" pitchFamily="34" charset="0"/>
              <a:buNone/>
            </a:pPr>
            <a:r>
              <a:rPr lang="ar-SA" sz="2400" b="1" dirty="0">
                <a:cs typeface="+mj-cs"/>
              </a:rPr>
              <a:t>** تعتبر </a:t>
            </a:r>
            <a:r>
              <a:rPr lang="ar-SA" sz="2400" b="1" dirty="0">
                <a:solidFill>
                  <a:schemeClr val="accent1"/>
                </a:solidFill>
                <a:cs typeface="+mj-cs"/>
              </a:rPr>
              <a:t>العشيرة  </a:t>
            </a:r>
            <a:r>
              <a:rPr lang="en-US" sz="2400" b="1" dirty="0">
                <a:solidFill>
                  <a:schemeClr val="accent1"/>
                </a:solidFill>
                <a:cs typeface="+mj-cs"/>
              </a:rPr>
              <a:t>Association</a:t>
            </a:r>
            <a:r>
              <a:rPr lang="ar-SA" sz="2400" b="1" dirty="0">
                <a:solidFill>
                  <a:schemeClr val="accent3">
                    <a:lumMod val="50000"/>
                  </a:schemeClr>
                </a:solidFill>
                <a:cs typeface="+mj-cs"/>
              </a:rPr>
              <a:t>هي اصغر وحدة تصنيفية للغطاء النباتي </a:t>
            </a:r>
            <a:r>
              <a:rPr lang="ar-SA" sz="2400" b="1" dirty="0">
                <a:solidFill>
                  <a:schemeClr val="accent2"/>
                </a:solidFill>
                <a:cs typeface="+mj-cs"/>
              </a:rPr>
              <a:t>( وهي عبارة عن عدد من المجتمعات النباتية المتشابهة)</a:t>
            </a:r>
            <a:r>
              <a:rPr lang="ar-SA" sz="2400" dirty="0">
                <a:solidFill>
                  <a:schemeClr val="accent2"/>
                </a:solidFill>
                <a:cs typeface="+mj-cs"/>
              </a:rPr>
              <a:t> </a:t>
            </a:r>
          </a:p>
          <a:p>
            <a:pPr>
              <a:lnSpc>
                <a:spcPct val="150000"/>
              </a:lnSpc>
              <a:buNone/>
            </a:pPr>
            <a:r>
              <a:rPr lang="ar-SA" sz="2400" b="1" dirty="0">
                <a:solidFill>
                  <a:schemeClr val="tx2"/>
                </a:solidFill>
                <a:cs typeface="+mj-cs"/>
              </a:rPr>
              <a:t>**  </a:t>
            </a:r>
            <a:r>
              <a:rPr lang="ar-SA" sz="2400" b="1" dirty="0">
                <a:solidFill>
                  <a:schemeClr val="tx2"/>
                </a:solidFill>
                <a:highlight>
                  <a:srgbClr val="FFFF00"/>
                </a:highlight>
                <a:cs typeface="+mj-cs"/>
              </a:rPr>
              <a:t>تعد دراسة توزيع العشائر النباتية والوحدات التصنيفية الأكبر للغطاء النباتي كالتشكيل (التكوين)  </a:t>
            </a:r>
            <a:r>
              <a:rPr lang="en-US" sz="2400" b="1" dirty="0">
                <a:solidFill>
                  <a:schemeClr val="tx2"/>
                </a:solidFill>
                <a:highlight>
                  <a:srgbClr val="FFFF00"/>
                </a:highlight>
                <a:cs typeface="+mj-cs"/>
              </a:rPr>
              <a:t>(Formation )</a:t>
            </a:r>
            <a:r>
              <a:rPr lang="ar-SA" sz="2400" b="1" dirty="0">
                <a:solidFill>
                  <a:schemeClr val="tx2"/>
                </a:solidFill>
                <a:highlight>
                  <a:srgbClr val="FFFF00"/>
                </a:highlight>
                <a:cs typeface="+mj-cs"/>
              </a:rPr>
              <a:t>و نمط الغطاء النباتي (</a:t>
            </a:r>
            <a:r>
              <a:rPr lang="en-US" sz="2400" b="1" dirty="0">
                <a:solidFill>
                  <a:schemeClr val="tx2"/>
                </a:solidFill>
                <a:cs typeface="+mj-cs"/>
              </a:rPr>
              <a:t>type (Vegetation  </a:t>
            </a:r>
            <a:r>
              <a:rPr lang="ar-SA" sz="2400" b="1" dirty="0">
                <a:solidFill>
                  <a:schemeClr val="tx2"/>
                </a:solidFill>
                <a:cs typeface="+mj-cs"/>
              </a:rPr>
              <a:t>من المواضيع الرئيسة لعلم الجغرافيا النباتية.</a:t>
            </a:r>
            <a:endParaRPr lang="en-US" sz="2400" b="1" dirty="0">
              <a:solidFill>
                <a:schemeClr val="tx2"/>
              </a:solidFill>
              <a:cs typeface="+mj-cs"/>
            </a:endParaRPr>
          </a:p>
        </p:txBody>
      </p:sp>
      <p:sp>
        <p:nvSpPr>
          <p:cNvPr id="2" name="عنصر نائب للتذييل 1"/>
          <p:cNvSpPr>
            <a:spLocks noGrp="1"/>
          </p:cNvSpPr>
          <p:nvPr>
            <p:ph type="ftr" sz="quarter" idx="11"/>
          </p:nvPr>
        </p:nvSpPr>
        <p:spPr/>
        <p:txBody>
          <a:bodyPr/>
          <a:lstStyle/>
          <a:p>
            <a:pPr>
              <a:defRPr/>
            </a:pPr>
            <a:r>
              <a:rPr lang="en-US">
                <a:solidFill>
                  <a:srgbClr val="4D5B6B">
                    <a:lumMod val="60000"/>
                    <a:lumOff val="40000"/>
                  </a:srgbClr>
                </a:solidFill>
              </a:rPr>
              <a:t>Yasmeen 471</a:t>
            </a:r>
            <a:endParaRPr lang="ar-SA">
              <a:solidFill>
                <a:srgbClr val="4D5B6B">
                  <a:lumMod val="60000"/>
                  <a:lumOff val="40000"/>
                </a:srgbClr>
              </a:solidFill>
            </a:endParaRPr>
          </a:p>
        </p:txBody>
      </p:sp>
    </p:spTree>
    <p:extLst>
      <p:ext uri="{BB962C8B-B14F-4D97-AF65-F5344CB8AC3E}">
        <p14:creationId xmlns:p14="http://schemas.microsoft.com/office/powerpoint/2010/main" val="38649636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302427"/>
            <a:ext cx="9144000" cy="25829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رسم تخطيطي 1"/>
          <p:cNvGraphicFramePr/>
          <p:nvPr>
            <p:extLst>
              <p:ext uri="{D42A27DB-BD31-4B8C-83A1-F6EECF244321}">
                <p14:modId xmlns:p14="http://schemas.microsoft.com/office/powerpoint/2010/main" val="4247172061"/>
              </p:ext>
            </p:extLst>
          </p:nvPr>
        </p:nvGraphicFramePr>
        <p:xfrm>
          <a:off x="504902" y="1124744"/>
          <a:ext cx="8280920" cy="5461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مستطيل 2"/>
          <p:cNvSpPr/>
          <p:nvPr/>
        </p:nvSpPr>
        <p:spPr>
          <a:xfrm>
            <a:off x="1979712" y="116632"/>
            <a:ext cx="5688631" cy="1077218"/>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fontAlgn="base">
              <a:spcBef>
                <a:spcPct val="0"/>
              </a:spcBef>
              <a:spcAft>
                <a:spcPct val="0"/>
              </a:spcAft>
              <a:defRPr/>
            </a:pPr>
            <a:r>
              <a:rPr lang="ar-SA" sz="3200" b="1" dirty="0">
                <a:solidFill>
                  <a:srgbClr val="FF0000"/>
                </a:solidFill>
              </a:rPr>
              <a:t>أقسام الجغرافيا النباتية الرئيسية </a:t>
            </a:r>
          </a:p>
          <a:p>
            <a:pPr algn="ctr" fontAlgn="base">
              <a:spcBef>
                <a:spcPct val="0"/>
              </a:spcBef>
              <a:spcAft>
                <a:spcPct val="0"/>
              </a:spcAft>
              <a:defRPr/>
            </a:pPr>
            <a:r>
              <a:rPr lang="ar-SA" sz="3200" b="1" dirty="0">
                <a:solidFill>
                  <a:srgbClr val="FF0000"/>
                </a:solidFill>
                <a:cs typeface="Arial" pitchFamily="34" charset="0"/>
              </a:rPr>
              <a:t>تقسم الى 3 اقسام </a:t>
            </a:r>
            <a:endParaRPr lang="en-US" sz="3200" dirty="0">
              <a:solidFill>
                <a:srgbClr val="FF0000"/>
              </a:solidFill>
              <a:cs typeface="Arial" pitchFamily="34" charset="0"/>
            </a:endParaRPr>
          </a:p>
        </p:txBody>
      </p:sp>
      <p:sp>
        <p:nvSpPr>
          <p:cNvPr id="5" name="عنصر نائب للتذييل 4"/>
          <p:cNvSpPr>
            <a:spLocks noGrp="1"/>
          </p:cNvSpPr>
          <p:nvPr>
            <p:ph type="ftr" sz="quarter" idx="11"/>
          </p:nvPr>
        </p:nvSpPr>
        <p:spPr/>
        <p:txBody>
          <a:bodyPr/>
          <a:lstStyle/>
          <a:p>
            <a:pPr>
              <a:defRPr/>
            </a:pPr>
            <a:r>
              <a:rPr lang="en-US">
                <a:solidFill>
                  <a:srgbClr val="4D5B6B">
                    <a:lumMod val="60000"/>
                    <a:lumOff val="40000"/>
                  </a:srgbClr>
                </a:solidFill>
              </a:rPr>
              <a:t>Yasmeen 471</a:t>
            </a:r>
            <a:endParaRPr lang="ar-SA">
              <a:solidFill>
                <a:srgbClr val="4D5B6B">
                  <a:lumMod val="60000"/>
                  <a:lumOff val="40000"/>
                </a:srgbClr>
              </a:solidFill>
            </a:endParaRPr>
          </a:p>
        </p:txBody>
      </p:sp>
    </p:spTree>
    <p:extLst>
      <p:ext uri="{BB962C8B-B14F-4D97-AF65-F5344CB8AC3E}">
        <p14:creationId xmlns:p14="http://schemas.microsoft.com/office/powerpoint/2010/main" val="24726851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302427"/>
            <a:ext cx="9144000" cy="25829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219" name="AutoShape 5" descr="نتيجة بحث الصور عن ‪Floristic geography‬‏"/>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lnSpc>
                <a:spcPct val="90000"/>
              </a:lnSpc>
              <a:spcBef>
                <a:spcPct val="20000"/>
              </a:spcBef>
              <a:spcAft>
                <a:spcPct val="0"/>
              </a:spcAft>
              <a:buFont typeface="Arial" pitchFamily="34" charset="0"/>
              <a:buChar char="»"/>
            </a:pPr>
            <a:endParaRPr lang="en-US" sz="3200" b="1">
              <a:solidFill>
                <a:srgbClr val="006600"/>
              </a:solidFill>
              <a:cs typeface="Arial" pitchFamily="34" charset="0"/>
            </a:endParaRPr>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7743" y="3933056"/>
            <a:ext cx="4824537" cy="25625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218" name="Rectangle 3"/>
          <p:cNvSpPr>
            <a:spLocks noGrp="1"/>
          </p:cNvSpPr>
          <p:nvPr>
            <p:ph idx="1"/>
          </p:nvPr>
        </p:nvSpPr>
        <p:spPr>
          <a:xfrm>
            <a:off x="287525" y="188640"/>
            <a:ext cx="8784976" cy="3744416"/>
          </a:xfrm>
          <a:effectLst>
            <a:glow rad="139700">
              <a:schemeClr val="accent5">
                <a:satMod val="175000"/>
                <a:alpha val="40000"/>
              </a:schemeClr>
            </a:glow>
          </a:effectLst>
        </p:spPr>
        <p:style>
          <a:lnRef idx="2">
            <a:schemeClr val="accent1"/>
          </a:lnRef>
          <a:fillRef idx="1">
            <a:schemeClr val="lt1"/>
          </a:fillRef>
          <a:effectRef idx="0">
            <a:schemeClr val="accent1"/>
          </a:effectRef>
          <a:fontRef idx="minor">
            <a:schemeClr val="dk1"/>
          </a:fontRef>
        </p:style>
        <p:txBody>
          <a:bodyPr>
            <a:normAutofit fontScale="85000" lnSpcReduction="10000"/>
          </a:bodyPr>
          <a:lstStyle/>
          <a:p>
            <a:pPr eaLnBrk="1" hangingPunct="1"/>
            <a:r>
              <a:rPr lang="ar-SA" b="1" dirty="0">
                <a:solidFill>
                  <a:schemeClr val="accent1"/>
                </a:solidFill>
              </a:rPr>
              <a:t>جغرافيا النبات الفلورية</a:t>
            </a:r>
            <a:r>
              <a:rPr lang="ar-SA" dirty="0">
                <a:solidFill>
                  <a:schemeClr val="accent1"/>
                </a:solidFill>
              </a:rPr>
              <a:t> </a:t>
            </a:r>
            <a:r>
              <a:rPr lang="en-US" b="1" dirty="0">
                <a:solidFill>
                  <a:schemeClr val="accent1"/>
                </a:solidFill>
                <a:cs typeface="Arial" pitchFamily="34" charset="0"/>
              </a:rPr>
              <a:t>Floristic geography</a:t>
            </a:r>
            <a:endParaRPr lang="ar-SA" b="1" dirty="0">
              <a:solidFill>
                <a:schemeClr val="accent1"/>
              </a:solidFill>
            </a:endParaRPr>
          </a:p>
          <a:p>
            <a:pPr eaLnBrk="1" hangingPunct="1">
              <a:lnSpc>
                <a:spcPct val="150000"/>
              </a:lnSpc>
              <a:buFont typeface="Arial" pitchFamily="34" charset="0"/>
              <a:buNone/>
            </a:pPr>
            <a:r>
              <a:rPr lang="ar-SA" sz="2400" b="1" dirty="0">
                <a:solidFill>
                  <a:schemeClr val="tx1"/>
                </a:solidFill>
                <a:cs typeface="+mj-cs"/>
              </a:rPr>
              <a:t>تهتم بدراسة </a:t>
            </a:r>
            <a:r>
              <a:rPr lang="ar-SA" sz="2400" b="1" dirty="0" err="1">
                <a:solidFill>
                  <a:schemeClr val="tx1"/>
                </a:solidFill>
                <a:cs typeface="+mj-cs"/>
              </a:rPr>
              <a:t>الفلورا</a:t>
            </a:r>
            <a:r>
              <a:rPr lang="ar-SA" sz="2400" b="1" dirty="0">
                <a:solidFill>
                  <a:schemeClr val="tx1"/>
                </a:solidFill>
                <a:cs typeface="+mj-cs"/>
              </a:rPr>
              <a:t> لمنطقة معينة من العالم (وهي مجموعة من الانواع النباتات تعيش في المنطقة مثل فلورا السعودية فلورا مصر فلورا الوطن العربي....الخ</a:t>
            </a:r>
          </a:p>
          <a:p>
            <a:pPr>
              <a:lnSpc>
                <a:spcPct val="150000"/>
              </a:lnSpc>
              <a:buNone/>
            </a:pPr>
            <a:r>
              <a:rPr lang="ar-SA" sz="2400" b="1" dirty="0">
                <a:cs typeface="+mj-cs"/>
              </a:rPr>
              <a:t>عند دراسة تحديد مكان وجود الانواع النباتية المختلفة و مساحة و حدود منطقة انتشارها, ومقارنة فلورا المناطق المختلفة مع بعض نكون في مجال الجغرافية النبات الفلورية التي </a:t>
            </a:r>
            <a:r>
              <a:rPr lang="ar-SA" sz="2900" b="1" u="sng" dirty="0">
                <a:solidFill>
                  <a:srgbClr val="FF0000"/>
                </a:solidFill>
                <a:cs typeface="+mj-cs"/>
              </a:rPr>
              <a:t>(</a:t>
            </a:r>
            <a:r>
              <a:rPr lang="ar-SA" sz="2900" u="sng" dirty="0">
                <a:solidFill>
                  <a:srgbClr val="FF0000"/>
                </a:solidFill>
                <a:cs typeface="+mj-cs"/>
              </a:rPr>
              <a:t> التي تدرس الأنواع النباتية من حيث مكان وجودها وانتشارها وحدود منطقة انتشارها)</a:t>
            </a:r>
            <a:endParaRPr lang="ar-SA" sz="2400" b="1" u="sng" dirty="0">
              <a:solidFill>
                <a:srgbClr val="FF0000"/>
              </a:solidFill>
              <a:cs typeface="+mj-cs"/>
            </a:endParaRPr>
          </a:p>
          <a:p>
            <a:pPr eaLnBrk="1" hangingPunct="1">
              <a:lnSpc>
                <a:spcPct val="150000"/>
              </a:lnSpc>
              <a:buFont typeface="Arial" pitchFamily="34" charset="0"/>
              <a:buNone/>
            </a:pPr>
            <a:r>
              <a:rPr lang="ar-SA" sz="2400" b="1" dirty="0">
                <a:cs typeface="+mj-cs"/>
              </a:rPr>
              <a:t>صورة توضح فلورا النباتات الغازية والغريبة في العالم (مرجع)</a:t>
            </a:r>
            <a:endParaRPr lang="ar-SA" sz="2400" b="1" dirty="0">
              <a:solidFill>
                <a:schemeClr val="tx1"/>
              </a:solidFill>
              <a:cs typeface="+mj-cs"/>
            </a:endParaRPr>
          </a:p>
          <a:p>
            <a:pPr eaLnBrk="1" hangingPunct="1">
              <a:buFont typeface="Arial" pitchFamily="34" charset="0"/>
              <a:buNone/>
            </a:pPr>
            <a:endParaRPr lang="ar-SA" b="1" dirty="0">
              <a:solidFill>
                <a:schemeClr val="tx1"/>
              </a:solidFill>
            </a:endParaRPr>
          </a:p>
          <a:p>
            <a:pPr eaLnBrk="1" hangingPunct="1">
              <a:buFont typeface="Arial" pitchFamily="34" charset="0"/>
              <a:buNone/>
            </a:pPr>
            <a:endParaRPr lang="en-US" dirty="0">
              <a:cs typeface="Arial" pitchFamily="34" charset="0"/>
            </a:endParaRPr>
          </a:p>
        </p:txBody>
      </p:sp>
      <p:sp>
        <p:nvSpPr>
          <p:cNvPr id="2" name="عنصر نائب للتذييل 1"/>
          <p:cNvSpPr>
            <a:spLocks noGrp="1"/>
          </p:cNvSpPr>
          <p:nvPr>
            <p:ph type="ftr" sz="quarter" idx="11"/>
          </p:nvPr>
        </p:nvSpPr>
        <p:spPr/>
        <p:txBody>
          <a:bodyPr/>
          <a:lstStyle/>
          <a:p>
            <a:pPr>
              <a:defRPr/>
            </a:pPr>
            <a:r>
              <a:rPr lang="en-US">
                <a:solidFill>
                  <a:srgbClr val="4D5B6B">
                    <a:lumMod val="60000"/>
                    <a:lumOff val="40000"/>
                  </a:srgbClr>
                </a:solidFill>
              </a:rPr>
              <a:t>Yasmeen 471</a:t>
            </a:r>
            <a:endParaRPr lang="ar-SA">
              <a:solidFill>
                <a:srgbClr val="4D5B6B">
                  <a:lumMod val="60000"/>
                  <a:lumOff val="40000"/>
                </a:srgbClr>
              </a:solidFill>
            </a:endParaRPr>
          </a:p>
        </p:txBody>
      </p:sp>
    </p:spTree>
    <p:extLst>
      <p:ext uri="{BB962C8B-B14F-4D97-AF65-F5344CB8AC3E}">
        <p14:creationId xmlns:p14="http://schemas.microsoft.com/office/powerpoint/2010/main" val="26596888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302427"/>
            <a:ext cx="9144000" cy="25829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243" name="Rectangle 3"/>
          <p:cNvSpPr>
            <a:spLocks noGrp="1"/>
          </p:cNvSpPr>
          <p:nvPr>
            <p:ph idx="1"/>
          </p:nvPr>
        </p:nvSpPr>
        <p:spPr>
          <a:xfrm>
            <a:off x="395536" y="188639"/>
            <a:ext cx="8424936" cy="5405265"/>
          </a:xfrm>
          <a:effectLst>
            <a:glow rad="101600">
              <a:schemeClr val="accent5">
                <a:satMod val="175000"/>
                <a:alpha val="40000"/>
              </a:schemeClr>
            </a:glow>
          </a:effectLst>
        </p:spPr>
        <p:style>
          <a:lnRef idx="2">
            <a:schemeClr val="accent1"/>
          </a:lnRef>
          <a:fillRef idx="1">
            <a:schemeClr val="lt1"/>
          </a:fillRef>
          <a:effectRef idx="0">
            <a:schemeClr val="accent1"/>
          </a:effectRef>
          <a:fontRef idx="minor">
            <a:schemeClr val="dk1"/>
          </a:fontRef>
        </p:style>
        <p:txBody>
          <a:bodyPr>
            <a:noAutofit/>
          </a:bodyPr>
          <a:lstStyle/>
          <a:p>
            <a:pPr marL="0" indent="0" eaLnBrk="1" hangingPunct="1">
              <a:lnSpc>
                <a:spcPct val="170000"/>
              </a:lnSpc>
              <a:buNone/>
            </a:pPr>
            <a:r>
              <a:rPr lang="ar-SA" sz="2400" b="1" dirty="0">
                <a:cs typeface="+mj-cs"/>
              </a:rPr>
              <a:t>عند دراسة توزيع الانواع ومساحة انتشارها يظهر سؤال (</a:t>
            </a:r>
            <a:r>
              <a:rPr lang="ar-SA" sz="2400" b="1" dirty="0">
                <a:solidFill>
                  <a:srgbClr val="FF0000"/>
                </a:solidFill>
                <a:cs typeface="+mj-cs"/>
              </a:rPr>
              <a:t>ماهي  الاسباب التي تؤدي لوجود نوع في منطقة واختفائه في اخرى. وسبب انتشار(رقعة) انوع بهذا الشكل وهذه المساحة!!</a:t>
            </a:r>
            <a:r>
              <a:rPr lang="ar-SA" sz="2400" b="1" dirty="0">
                <a:cs typeface="+mj-cs"/>
              </a:rPr>
              <a:t> وهي اسباب معقدة يمكن وضعها في مجموعتين :</a:t>
            </a:r>
          </a:p>
          <a:p>
            <a:pPr marL="457200" indent="-457200" eaLnBrk="1" hangingPunct="1">
              <a:buFont typeface="+mj-lt"/>
              <a:buAutoNum type="arabicPeriod"/>
            </a:pPr>
            <a:r>
              <a:rPr lang="ar-SA" sz="2400" b="1" dirty="0">
                <a:solidFill>
                  <a:schemeClr val="accent2">
                    <a:lumMod val="75000"/>
                  </a:schemeClr>
                </a:solidFill>
                <a:cs typeface="+mj-cs"/>
              </a:rPr>
              <a:t>اسباب بيئية (مناخ </a:t>
            </a:r>
            <a:r>
              <a:rPr lang="ar-SA" sz="2400" b="1" dirty="0" err="1">
                <a:solidFill>
                  <a:schemeClr val="accent2">
                    <a:lumMod val="75000"/>
                  </a:schemeClr>
                </a:solidFill>
                <a:cs typeface="+mj-cs"/>
              </a:rPr>
              <a:t>تربة..الخ</a:t>
            </a:r>
            <a:r>
              <a:rPr lang="ar-SA" sz="2400" b="1" dirty="0">
                <a:solidFill>
                  <a:schemeClr val="accent2">
                    <a:lumMod val="75000"/>
                  </a:schemeClr>
                </a:solidFill>
                <a:cs typeface="+mj-cs"/>
              </a:rPr>
              <a:t>)</a:t>
            </a:r>
          </a:p>
          <a:p>
            <a:pPr marL="457200" indent="-457200" eaLnBrk="1" hangingPunct="1">
              <a:buFont typeface="+mj-lt"/>
              <a:buAutoNum type="arabicPeriod"/>
            </a:pPr>
            <a:r>
              <a:rPr lang="ar-SA" sz="2400" b="1" dirty="0">
                <a:solidFill>
                  <a:srgbClr val="00B050"/>
                </a:solidFill>
                <a:cs typeface="+mj-cs"/>
              </a:rPr>
              <a:t>اسباب تاريخية</a:t>
            </a:r>
          </a:p>
          <a:p>
            <a:pPr marL="0" indent="0">
              <a:buNone/>
            </a:pPr>
            <a:r>
              <a:rPr lang="ar-SA" sz="2400" b="1" dirty="0">
                <a:solidFill>
                  <a:schemeClr val="accent2">
                    <a:lumMod val="75000"/>
                  </a:schemeClr>
                </a:solidFill>
                <a:cs typeface="+mj-cs"/>
              </a:rPr>
              <a:t>1-(الاسباب البيئية او الظروف البيئية المحيطة بالدرجة الاولى مرتبطة بالمناخ والتربة ) </a:t>
            </a:r>
          </a:p>
          <a:p>
            <a:pPr marL="0" indent="0">
              <a:buNone/>
            </a:pPr>
            <a:r>
              <a:rPr lang="ar-SA" sz="2800" b="1" u="sng" dirty="0">
                <a:solidFill>
                  <a:schemeClr val="accent4">
                    <a:lumMod val="75000"/>
                  </a:schemeClr>
                </a:solidFill>
                <a:cs typeface="+mj-cs"/>
              </a:rPr>
              <a:t>**هي مجال </a:t>
            </a:r>
            <a:r>
              <a:rPr lang="ar-SA" sz="2800" b="1" u="sng" dirty="0">
                <a:solidFill>
                  <a:schemeClr val="accent4">
                    <a:lumMod val="75000"/>
                  </a:schemeClr>
                </a:solidFill>
                <a:highlight>
                  <a:srgbClr val="FFFF00"/>
                </a:highlight>
                <a:cs typeface="+mj-cs"/>
              </a:rPr>
              <a:t>جغرافيا النبات البيئية </a:t>
            </a:r>
            <a:r>
              <a:rPr lang="en-US" sz="2800" b="1" u="sng" dirty="0">
                <a:solidFill>
                  <a:schemeClr val="accent4">
                    <a:lumMod val="75000"/>
                  </a:schemeClr>
                </a:solidFill>
                <a:highlight>
                  <a:srgbClr val="FFFF00"/>
                </a:highlight>
                <a:cs typeface="+mj-cs"/>
              </a:rPr>
              <a:t>Ecological geography</a:t>
            </a:r>
            <a:endParaRPr lang="ar-SA" sz="2800" b="1" u="sng" dirty="0">
              <a:solidFill>
                <a:schemeClr val="accent4">
                  <a:lumMod val="75000"/>
                </a:schemeClr>
              </a:solidFill>
              <a:highlight>
                <a:srgbClr val="FFFF00"/>
              </a:highlight>
              <a:cs typeface="+mj-cs"/>
            </a:endParaRPr>
          </a:p>
          <a:p>
            <a:pPr eaLnBrk="1" hangingPunct="1">
              <a:lnSpc>
                <a:spcPct val="150000"/>
              </a:lnSpc>
              <a:buFont typeface="Arial" pitchFamily="34" charset="0"/>
              <a:buNone/>
            </a:pPr>
            <a:r>
              <a:rPr lang="ar-SA" sz="2400" b="1" dirty="0">
                <a:solidFill>
                  <a:schemeClr val="tx1"/>
                </a:solidFill>
                <a:latin typeface="Arial" pitchFamily="34" charset="0"/>
                <a:cs typeface="+mj-cs"/>
              </a:rPr>
              <a:t>وهو </a:t>
            </a:r>
            <a:r>
              <a:rPr lang="ar-SA" sz="2400" b="1" dirty="0">
                <a:solidFill>
                  <a:schemeClr val="tx1"/>
                </a:solidFill>
                <a:highlight>
                  <a:srgbClr val="FFFF00"/>
                </a:highlight>
                <a:latin typeface="Arial" pitchFamily="34" charset="0"/>
                <a:cs typeface="+mj-cs"/>
              </a:rPr>
              <a:t>علم يدرس العلاقات والتأثيرات بين الأنواع النباتية والوسط المحيط و معرفة الارتباط بين شكل ومساحة انتشار النوع و الظروف البيئية المحيطة</a:t>
            </a:r>
            <a:r>
              <a:rPr lang="ar-SA" sz="2400" b="1" dirty="0">
                <a:solidFill>
                  <a:schemeClr val="tx1"/>
                </a:solidFill>
                <a:latin typeface="Arial" pitchFamily="34" charset="0"/>
                <a:cs typeface="+mj-cs"/>
              </a:rPr>
              <a:t>.</a:t>
            </a:r>
            <a:endParaRPr lang="en-US" sz="2400" b="1" dirty="0">
              <a:solidFill>
                <a:schemeClr val="tx1"/>
              </a:solidFill>
              <a:latin typeface="Arial" pitchFamily="34" charset="0"/>
              <a:cs typeface="+mj-cs"/>
            </a:endParaRPr>
          </a:p>
        </p:txBody>
      </p:sp>
      <p:sp>
        <p:nvSpPr>
          <p:cNvPr id="2" name="عنصر نائب للتذييل 1"/>
          <p:cNvSpPr>
            <a:spLocks noGrp="1"/>
          </p:cNvSpPr>
          <p:nvPr>
            <p:ph type="ftr" sz="quarter" idx="11"/>
          </p:nvPr>
        </p:nvSpPr>
        <p:spPr/>
        <p:txBody>
          <a:bodyPr/>
          <a:lstStyle/>
          <a:p>
            <a:pPr>
              <a:defRPr/>
            </a:pPr>
            <a:r>
              <a:rPr lang="en-US">
                <a:solidFill>
                  <a:srgbClr val="4D5B6B">
                    <a:lumMod val="60000"/>
                    <a:lumOff val="40000"/>
                  </a:srgbClr>
                </a:solidFill>
              </a:rPr>
              <a:t>Yasmeen 471</a:t>
            </a:r>
            <a:endParaRPr lang="ar-SA">
              <a:solidFill>
                <a:srgbClr val="4D5B6B">
                  <a:lumMod val="60000"/>
                  <a:lumOff val="40000"/>
                </a:srgbClr>
              </a:solidFill>
            </a:endParaRPr>
          </a:p>
        </p:txBody>
      </p:sp>
    </p:spTree>
    <p:extLst>
      <p:ext uri="{BB962C8B-B14F-4D97-AF65-F5344CB8AC3E}">
        <p14:creationId xmlns:p14="http://schemas.microsoft.com/office/powerpoint/2010/main" val="311600767"/>
      </p:ext>
    </p:extLst>
  </p:cSld>
  <p:clrMapOvr>
    <a:masterClrMapping/>
  </p:clrMapOvr>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591</TotalTime>
  <Words>1149</Words>
  <Application>Microsoft Office PowerPoint</Application>
  <PresentationFormat>On-screen Show (4:3)</PresentationFormat>
  <Paragraphs>107</Paragraphs>
  <Slides>14</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Times New Roman</vt:lpstr>
      <vt:lpstr>نسق Office</vt:lpstr>
      <vt:lpstr>الجغرافيا النباتية 347 نبت محاضرة 1</vt:lpstr>
      <vt:lpstr>PowerPoint Presentation</vt:lpstr>
      <vt:lpstr>PowerPoint Presentation</vt:lpstr>
      <vt:lpstr>الجغرافيا النباتية Plant geography</vt:lpstr>
      <vt:lpstr>PowerPoint Presentation</vt:lpstr>
      <vt:lpstr>PowerPoint Presentation</vt:lpstr>
      <vt:lpstr>PowerPoint Presentation</vt:lpstr>
      <vt:lpstr>PowerPoint Presentation</vt:lpstr>
      <vt:lpstr>PowerPoint Presentation</vt:lpstr>
      <vt:lpstr>PowerPoint Presentation</vt:lpstr>
      <vt:lpstr>تاريخ علم الجغرافيا النباتية History of plant geography</vt:lpstr>
      <vt:lpstr>PowerPoint Presentation</vt:lpstr>
      <vt:lpstr> </vt:lpstr>
      <vt:lpstr>PowerPoint Presentation</vt:lpstr>
    </vt:vector>
  </TitlesOfParts>
  <Company>Ahmed-Under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الجغرافيا النباتية 1 الرجوع للكتاب في المذاكره</dc:title>
  <dc:creator>yasmeen</dc:creator>
  <cp:lastModifiedBy>maha abanomai</cp:lastModifiedBy>
  <cp:revision>56</cp:revision>
  <dcterms:created xsi:type="dcterms:W3CDTF">2020-09-05T07:29:25Z</dcterms:created>
  <dcterms:modified xsi:type="dcterms:W3CDTF">2026-01-30T08:07:48Z</dcterms:modified>
</cp:coreProperties>
</file>