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4" r:id="rId2"/>
  </p:sldMasterIdLst>
  <p:notesMasterIdLst>
    <p:notesMasterId r:id="rId10"/>
  </p:notesMasterIdLst>
  <p:handoutMasterIdLst>
    <p:handoutMasterId r:id="rId11"/>
  </p:handoutMasterIdLst>
  <p:sldIdLst>
    <p:sldId id="341" r:id="rId3"/>
    <p:sldId id="342" r:id="rId4"/>
    <p:sldId id="312" r:id="rId5"/>
    <p:sldId id="324" r:id="rId6"/>
    <p:sldId id="313" r:id="rId7"/>
    <p:sldId id="323" r:id="rId8"/>
    <p:sldId id="326" r:id="rId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0BE5"/>
    <a:srgbClr val="FDF1D7"/>
    <a:srgbClr val="FADA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01B821-A1FF-4177-AEE7-76D212191A09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702" autoAdjust="0"/>
  </p:normalViewPr>
  <p:slideViewPr>
    <p:cSldViewPr>
      <p:cViewPr varScale="1">
        <p:scale>
          <a:sx n="84" d="100"/>
          <a:sy n="84" d="100"/>
        </p:scale>
        <p:origin x="581" y="67"/>
      </p:cViewPr>
      <p:guideLst>
        <p:guide orient="horz" pos="2160"/>
        <p:guide pos="3840"/>
      </p:guideLst>
    </p:cSldViewPr>
  </p:slideViewPr>
  <p:outlineViewPr>
    <p:cViewPr>
      <p:scale>
        <a:sx n="1" d="1"/>
        <a:sy n="1" d="1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A577630-6CD8-4BA3-BD12-8EB824464816}" type="datetimeFigureOut">
              <a:rPr lang="en-US"/>
              <a:pPr>
                <a:defRPr/>
              </a:pPr>
              <a:t>8/22/2026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EF3B2FB-C93A-4DC1-8EB1-5DA6DB2CDF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7821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AD06A97-7DA2-44C9-A941-EA0903A9FD21}" type="datetimeFigureOut">
              <a:rPr lang="en-US"/>
              <a:pPr>
                <a:defRPr/>
              </a:pPr>
              <a:t>8/22/2026</a:t>
            </a:fld>
            <a:endParaRPr lang="en-U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anchor="ctr"/>
          <a:lstStyle/>
          <a:p>
            <a:pPr lvl="0"/>
            <a:endParaRPr lang="en-US" noProof="0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noProof="1"/>
              <a:t>Click to edit Master text styles</a:t>
            </a:r>
            <a:endParaRPr lang="en-US" noProof="0"/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 noProof="0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98592B3-F041-4619-8984-66974E42A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52595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72" name="Rectangle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874DABC-DA05-4015-83B2-2638A957AA02}" type="datetime1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8/22/2026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7173" name="Rectangle 5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7174" name="Rectangle 6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2A641FE-8A39-496A-B126-337E4611EFAF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7175" name="Rectangle 7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0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823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CCEDEC-0099-47FD-95C0-694891690101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880096-FD6F-4307-B2C0-4CB69F6F72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520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D0F94B-DA04-43B8-A0AF-84871E501C89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502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9A8515-3568-429E-B0B6-55190F842246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956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1DB663-A6DD-4C26-8F7C-C69455C3CBC2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F7CBC7-F352-4C57-A812-0807C94B1C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065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180E7-8190-46B6-9A7B-72996C55D062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155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0F2412-A763-4D75-9387-EE61D1ED0DAF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97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62610D-7BE9-4B70-AAAB-BB4CF2C343FD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91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5AE92E-8221-40C9-AE3A-EF7A2391A327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7F72BA-86C9-433D-93E5-A21FDF134A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477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D758C8-FB96-4BBE-B593-B9A97BF440A7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341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851824-834E-4010-9ADF-4251ED9672ED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715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29F902-B333-46ED-BAE3-A42FB359649E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952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CCB1E11-D185-452B-A6C8-205748FEBC60}" type="datetime2">
              <a:rPr lang="en-US" smtClean="0"/>
              <a:t>Saturday, August 22,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317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mazon.com/Modern-Physical-Organic-Chemistry-Anslyn/dp/1891389319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5000"/>
                <a:lumOff val="95000"/>
              </a:schemeClr>
            </a:gs>
            <a:gs pos="0">
              <a:schemeClr val="accent3">
                <a:lumMod val="20000"/>
                <a:lumOff val="80000"/>
              </a:schemeClr>
            </a:gs>
            <a:gs pos="6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1752600" y="914400"/>
            <a:ext cx="9982200" cy="4176195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4000" dirty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CHEM 344 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(</a:t>
            </a:r>
            <a:r>
              <a:rPr lang="en-US" u="sng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REQUIRED COURSE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)</a:t>
            </a:r>
            <a:b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rgbClr val="FF000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ORGANIC REACTION MECHANISM</a:t>
            </a:r>
            <a:b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FOR CHEMISTRY’ STUDENTS, COLLEGE OF SCIENCE</a:t>
            </a:r>
            <a:br>
              <a:rPr lang="en-US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Pre-requisites Course; CHEM 241</a:t>
            </a:r>
            <a:b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Credit Hours: 2(2+0)</a:t>
            </a:r>
            <a:endParaRPr lang="en-US" sz="3600" dirty="0">
              <a:solidFill>
                <a:srgbClr val="002060"/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992082-4EAC-4D0B-A2D7-6082AD72F50A}" type="slidenum">
              <a:rPr lang="en-US"/>
              <a:pPr>
                <a:defRPr/>
              </a:pPr>
              <a:t>1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3FE0B7-6314-41DE-8EC5-D3CE0D49C8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152402"/>
            <a:ext cx="1676400" cy="64401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CA531DB-4A96-4A66-8FC3-7114F60816C6}"/>
              </a:ext>
            </a:extLst>
          </p:cNvPr>
          <p:cNvCxnSpPr/>
          <p:nvPr/>
        </p:nvCxnSpPr>
        <p:spPr>
          <a:xfrm flipV="1">
            <a:off x="1752600" y="899597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974342B-4093-E2FF-012F-F5128E33AD94}"/>
              </a:ext>
            </a:extLst>
          </p:cNvPr>
          <p:cNvCxnSpPr/>
          <p:nvPr/>
        </p:nvCxnSpPr>
        <p:spPr>
          <a:xfrm flipV="1">
            <a:off x="1795992" y="5699141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Rectangle 2">
            <a:extLst>
              <a:ext uri="{FF2B5EF4-FFF2-40B4-BE49-F238E27FC236}">
                <a16:creationId xmlns:a16="http://schemas.microsoft.com/office/drawing/2014/main" id="{8DF4A4D4-1842-F2CC-F3FA-874F1E6ED2D1}"/>
              </a:ext>
            </a:extLst>
          </p:cNvPr>
          <p:cNvSpPr txBox="1">
            <a:spLocks/>
          </p:cNvSpPr>
          <p:nvPr/>
        </p:nvSpPr>
        <p:spPr>
          <a:xfrm>
            <a:off x="7924800" y="5410200"/>
            <a:ext cx="4021138" cy="790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rgbClr val="1909E7"/>
                </a:solidFill>
                <a:ea typeface="+mn-ea"/>
                <a:cs typeface="+mn-cs"/>
              </a:rPr>
              <a:t>Prof. Zainab </a:t>
            </a:r>
            <a:r>
              <a:rPr lang="en-US" sz="1600" b="1" dirty="0" err="1">
                <a:solidFill>
                  <a:srgbClr val="1909E7"/>
                </a:solidFill>
                <a:ea typeface="+mn-ea"/>
                <a:cs typeface="+mn-cs"/>
              </a:rPr>
              <a:t>Almarhoon</a:t>
            </a:r>
            <a:br>
              <a:rPr lang="en-US" sz="1600" b="1" dirty="0">
                <a:solidFill>
                  <a:srgbClr val="1909E7"/>
                </a:solidFill>
                <a:ea typeface="+mn-ea"/>
                <a:cs typeface="+mn-cs"/>
              </a:rPr>
            </a:br>
            <a:r>
              <a:rPr lang="en-US" sz="1600" dirty="0">
                <a:solidFill>
                  <a:srgbClr val="191B0E"/>
                </a:solidFill>
                <a:latin typeface="Tw Cen MT Condensed" panose="020B0606020104020203" pitchFamily="34" charset="0"/>
                <a:ea typeface="+mn-ea"/>
                <a:cs typeface="+mn-cs"/>
              </a:rPr>
              <a:t>Chemistry Department, College of Science, King Saud University</a:t>
            </a:r>
            <a:br>
              <a:rPr lang="en-US" sz="1200" b="1" i="1" dirty="0">
                <a:solidFill>
                  <a:srgbClr val="191B0E"/>
                </a:solidFill>
                <a:latin typeface="Tw Cen MT Condensed" panose="020B0606020104020203" pitchFamily="34" charset="0"/>
                <a:ea typeface="+mn-ea"/>
                <a:cs typeface="+mn-cs"/>
              </a:rPr>
            </a:br>
            <a:r>
              <a:rPr lang="en-US" sz="1200" dirty="0">
                <a:solidFill>
                  <a:srgbClr val="1909E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https://faculty.ksu.edu.sa/en/zalmarhoon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674E9C3-19D2-88D7-B4CB-F0B4BCD068B0}"/>
              </a:ext>
            </a:extLst>
          </p:cNvPr>
          <p:cNvSpPr txBox="1">
            <a:spLocks/>
          </p:cNvSpPr>
          <p:nvPr/>
        </p:nvSpPr>
        <p:spPr>
          <a:xfrm>
            <a:off x="2087054" y="5410200"/>
            <a:ext cx="4021138" cy="790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rgbClr val="1909E7"/>
                </a:solidFill>
                <a:ea typeface="+mn-ea"/>
                <a:cs typeface="+mn-cs"/>
              </a:rPr>
              <a:t>Prof. Mohamed El-Newehy</a:t>
            </a:r>
            <a:br>
              <a:rPr lang="en-US" sz="1600" b="1" dirty="0">
                <a:solidFill>
                  <a:srgbClr val="1909E7"/>
                </a:solidFill>
                <a:ea typeface="+mn-ea"/>
                <a:cs typeface="+mn-cs"/>
              </a:rPr>
            </a:br>
            <a:r>
              <a:rPr lang="en-US" sz="1600" dirty="0">
                <a:solidFill>
                  <a:srgbClr val="191B0E"/>
                </a:solidFill>
                <a:latin typeface="Tw Cen MT Condensed" panose="020B0606020104020203" pitchFamily="34" charset="0"/>
                <a:ea typeface="+mn-ea"/>
                <a:cs typeface="+mn-cs"/>
              </a:rPr>
              <a:t>Chemistry Department, College of Science, King Saud University</a:t>
            </a:r>
            <a:br>
              <a:rPr lang="en-US" sz="1200" b="1" i="1" dirty="0">
                <a:solidFill>
                  <a:srgbClr val="191B0E"/>
                </a:solidFill>
                <a:latin typeface="Tw Cen MT Condensed" panose="020B0606020104020203" pitchFamily="34" charset="0"/>
                <a:ea typeface="+mn-ea"/>
                <a:cs typeface="+mn-cs"/>
              </a:rPr>
            </a:br>
            <a:r>
              <a:rPr lang="en-US" sz="1200" dirty="0">
                <a:solidFill>
                  <a:srgbClr val="1909E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https://faculty.ksu.edu.sa/en/melnewehy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77BB5891-321E-414E-8B03-79F5A1EFB703}"/>
              </a:ext>
            </a:extLst>
          </p:cNvPr>
          <p:cNvSpPr/>
          <p:nvPr/>
        </p:nvSpPr>
        <p:spPr>
          <a:xfrm>
            <a:off x="609600" y="1027280"/>
            <a:ext cx="10591800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course includes a comprehensive overview of the principles and types of organic reactions, and their mechanisms.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Reactions: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includes 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substitution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elimination reactions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2), 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electrophilic addition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nucleophilic addition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Electrophilic &amp; nucleophilic aromatic substitution reactions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Mechanisms: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the 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nature of transition states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intermediates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their relative 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stability for different reaction types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course may also encourage students to understand the organic chemistry, explanations, reagents, mechanisms, and multiple examples.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FE82027-F30B-8762-B445-E122EFE2C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Course General Description</a:t>
            </a:r>
          </a:p>
        </p:txBody>
      </p:sp>
    </p:spTree>
    <p:extLst>
      <p:ext uri="{BB962C8B-B14F-4D97-AF65-F5344CB8AC3E}">
        <p14:creationId xmlns:p14="http://schemas.microsoft.com/office/powerpoint/2010/main" val="1799029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8BD728B3-23E1-9B57-2BF6-33789A9E42D9}"/>
              </a:ext>
            </a:extLst>
          </p:cNvPr>
          <p:cNvSpPr/>
          <p:nvPr/>
        </p:nvSpPr>
        <p:spPr>
          <a:xfrm>
            <a:off x="609600" y="1027280"/>
            <a:ext cx="10591800" cy="5011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the end of this course, the students should be able to</a:t>
            </a:r>
          </a:p>
          <a:p>
            <a:pPr marL="625475" indent="-396875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Recall the methods used for investigation the reactions mechanism, energy considerations and stereochemical considerations.</a:t>
            </a:r>
          </a:p>
          <a:p>
            <a:pPr marL="625475" indent="-396875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Recognize reaction intermediates, symmetry-controlled reactions and kinetics.</a:t>
            </a:r>
          </a:p>
          <a:p>
            <a:pPr marL="625475" indent="-396875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Recognize molecular rearrangements, structure-reactivity correlations and medium effect.</a:t>
            </a:r>
          </a:p>
          <a:p>
            <a:pPr marL="625475" indent="-396875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Realize the use of isotopes to understand the reaction.</a:t>
            </a:r>
          </a:p>
          <a:p>
            <a:pPr marL="625475" indent="-396875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the applications of reactions (electrophilic and nucleophilic reactions, as well as substitution, elimination and addition reactions).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6F0D7B9-6D52-1C43-12E4-A40147B17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Course Objectives</a:t>
            </a:r>
          </a:p>
        </p:txBody>
      </p:sp>
    </p:spTree>
    <p:extLst>
      <p:ext uri="{BB962C8B-B14F-4D97-AF65-F5344CB8AC3E}">
        <p14:creationId xmlns:p14="http://schemas.microsoft.com/office/powerpoint/2010/main" val="4138334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Topics To Be Covered 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C9BF0F6-AA85-4DFC-B89A-7D2418D82F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405211"/>
              </p:ext>
            </p:extLst>
          </p:nvPr>
        </p:nvGraphicFramePr>
        <p:xfrm>
          <a:off x="838200" y="1188505"/>
          <a:ext cx="10439400" cy="4480990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609918">
                  <a:extLst>
                    <a:ext uri="{9D8B030D-6E8A-4147-A177-3AD203B41FA5}">
                      <a16:colId xmlns:a16="http://schemas.microsoft.com/office/drawing/2014/main" val="3833137153"/>
                    </a:ext>
                  </a:extLst>
                </a:gridCol>
                <a:gridCol w="7695882">
                  <a:extLst>
                    <a:ext uri="{9D8B030D-6E8A-4147-A177-3AD203B41FA5}">
                      <a16:colId xmlns:a16="http://schemas.microsoft.com/office/drawing/2014/main" val="221933318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1039799203"/>
                    </a:ext>
                  </a:extLst>
                </a:gridCol>
              </a:tblGrid>
              <a:tr h="5923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of Topics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Contact Hours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216844"/>
                  </a:ext>
                </a:extLst>
              </a:tr>
              <a:tr h="378534">
                <a:tc>
                  <a:txBody>
                    <a:bodyPr/>
                    <a:lstStyle/>
                    <a:p>
                      <a:pPr marL="0" marR="13462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Fundamental concepts in organic reaction mechanism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0759205"/>
                  </a:ext>
                </a:extLst>
              </a:tr>
              <a:tr h="378534">
                <a:tc>
                  <a:txBody>
                    <a:bodyPr/>
                    <a:lstStyle/>
                    <a:p>
                      <a:pPr marL="0" marR="13462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Concepts of acid and bases in organic reactions.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3629873"/>
                  </a:ext>
                </a:extLst>
              </a:tr>
              <a:tr h="3785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Nucleophilic substitution reactions (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2400" i="1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2400" i="1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&amp; 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2400" i="1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2400" i="1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4922539"/>
                  </a:ext>
                </a:extLst>
              </a:tr>
              <a:tr h="3785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Elimination reactions (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E1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&amp; 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E2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0885949"/>
                  </a:ext>
                </a:extLst>
              </a:tr>
              <a:tr h="3785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Solving problems 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889962"/>
                  </a:ext>
                </a:extLst>
              </a:tr>
              <a:tr h="3785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Addition to carbon-carbon double bonds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5044834"/>
                  </a:ext>
                </a:extLst>
              </a:tr>
              <a:tr h="3785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Addition to carbonyl group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77452145"/>
                  </a:ext>
                </a:extLst>
              </a:tr>
              <a:tr h="3785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Solving problems 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361561"/>
                  </a:ext>
                </a:extLst>
              </a:tr>
              <a:tr h="3785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Electrophilic and nucleophilic aromatic substitution reactions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7826867"/>
                  </a:ext>
                </a:extLst>
              </a:tr>
              <a:tr h="481841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95035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054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113771" y="643463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1F77C1-083F-4B5A-87ED-125220A865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724942"/>
              </p:ext>
            </p:extLst>
          </p:nvPr>
        </p:nvGraphicFramePr>
        <p:xfrm>
          <a:off x="530087" y="1066800"/>
          <a:ext cx="11433313" cy="3918966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737113">
                  <a:extLst>
                    <a:ext uri="{9D8B030D-6E8A-4147-A177-3AD203B41FA5}">
                      <a16:colId xmlns:a16="http://schemas.microsoft.com/office/drawing/2014/main" val="3138720967"/>
                    </a:ext>
                  </a:extLst>
                </a:gridCol>
                <a:gridCol w="7696200">
                  <a:extLst>
                    <a:ext uri="{9D8B030D-6E8A-4147-A177-3AD203B41FA5}">
                      <a16:colId xmlns:a16="http://schemas.microsoft.com/office/drawing/2014/main" val="2542634027"/>
                    </a:ext>
                  </a:extLst>
                </a:gridCol>
              </a:tblGrid>
              <a:tr h="7383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Essential References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61963" marR="0" indent="-461963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arenR"/>
                      </a:pP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Organic Reaction Mechanism, 4</a:t>
                      </a:r>
                      <a:r>
                        <a:rPr lang="en-US" sz="2200" b="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Edition by V.K. Ahluwalia </a:t>
                      </a:r>
                      <a:r>
                        <a:rPr lang="en-US" sz="22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 al</a:t>
                      </a: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 2016.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67571892"/>
                  </a:ext>
                </a:extLst>
              </a:tr>
              <a:tr h="16981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Supportive References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 lvl="0" indent="-45720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Reaction mechanisms of organic chemistry, 9</a:t>
                      </a:r>
                      <a:r>
                        <a:rPr lang="en-US" sz="2200" b="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Edition, 2001.</a:t>
                      </a:r>
                    </a:p>
                    <a:p>
                      <a:pPr marL="457200" marR="0" lvl="0" indent="-45720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Guidebook to mechanism in organic chemistry by Sykes.</a:t>
                      </a:r>
                    </a:p>
                    <a:p>
                      <a:pPr marL="457200" marR="0" lvl="0" indent="-45720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Organic reaction mechanism, Salem </a:t>
                      </a:r>
                      <a:r>
                        <a:rPr lang="en-US" sz="22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Alshowiman</a:t>
                      </a: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 al</a:t>
                      </a: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(Arabic Edition).</a:t>
                      </a:r>
                      <a:endParaRPr lang="en-US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3172300"/>
                  </a:ext>
                </a:extLst>
              </a:tr>
              <a:tr h="7383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Electronic Materials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https://www.amazon.com/Modern-Physical-Organic-Chemistry-Anslyn/dp/1891389319</a:t>
                      </a: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79550661"/>
                  </a:ext>
                </a:extLst>
              </a:tr>
              <a:tr h="7383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 Learning Materials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9070" marR="0" indent="-17907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	PowerPoint presentation</a:t>
                      </a:r>
                    </a:p>
                    <a:p>
                      <a:pPr marL="179070" marR="0" indent="-17907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	Multimedia associated with textbook</a:t>
                      </a:r>
                      <a:endParaRPr lang="en-US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95068279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F6050089-840F-3EBE-2170-E163452432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3995446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113771" y="643463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46F568B-CE62-4296-925A-7F3CB2A724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2875750"/>
              </p:ext>
            </p:extLst>
          </p:nvPr>
        </p:nvGraphicFramePr>
        <p:xfrm>
          <a:off x="838200" y="1524000"/>
          <a:ext cx="10515600" cy="2999298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838200">
                  <a:extLst>
                    <a:ext uri="{9D8B030D-6E8A-4147-A177-3AD203B41FA5}">
                      <a16:colId xmlns:a16="http://schemas.microsoft.com/office/drawing/2014/main" val="2583988934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71705043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83602048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193536516"/>
                    </a:ext>
                  </a:extLst>
                </a:gridCol>
              </a:tblGrid>
              <a:tr h="90993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Assessment Activities 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Assessment timing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(in week no)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Percentage of Total Assessment Score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5697324"/>
                  </a:ext>
                </a:extLst>
              </a:tr>
              <a:tr h="294255">
                <a:tc>
                  <a:txBody>
                    <a:bodyPr/>
                    <a:lstStyle/>
                    <a:p>
                      <a:pPr marL="342900" marR="134620" lvl="0" indent="-34290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1</a:t>
                      </a:r>
                      <a:r>
                        <a:rPr lang="en-US" sz="2400" baseline="30000" dirty="0">
                          <a:effectLst/>
                          <a:cs typeface="+mj-cs"/>
                        </a:rPr>
                        <a:t>st</a:t>
                      </a:r>
                      <a:r>
                        <a:rPr lang="en-US" sz="2400" dirty="0">
                          <a:effectLst/>
                          <a:cs typeface="+mj-cs"/>
                        </a:rPr>
                        <a:t> Med term exam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7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20 %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1705342"/>
                  </a:ext>
                </a:extLst>
              </a:tr>
              <a:tr h="294255">
                <a:tc>
                  <a:txBody>
                    <a:bodyPr/>
                    <a:lstStyle/>
                    <a:p>
                      <a:pPr marL="0" marR="13462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2. 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2</a:t>
                      </a:r>
                      <a:r>
                        <a:rPr lang="en-US" sz="2400" baseline="30000" dirty="0">
                          <a:effectLst/>
                          <a:cs typeface="+mj-cs"/>
                        </a:rPr>
                        <a:t>nd</a:t>
                      </a:r>
                      <a:r>
                        <a:rPr lang="en-US" sz="2400" dirty="0">
                          <a:effectLst/>
                          <a:cs typeface="+mj-cs"/>
                        </a:rPr>
                        <a:t> Med term exam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12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20 %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5036353"/>
                  </a:ext>
                </a:extLst>
              </a:tr>
              <a:tr h="294255">
                <a:tc>
                  <a:txBody>
                    <a:bodyPr/>
                    <a:lstStyle/>
                    <a:p>
                      <a:pPr marL="0" marR="13462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3.</a:t>
                      </a:r>
                      <a:r>
                        <a:rPr lang="ar-EG" sz="2400" dirty="0">
                          <a:effectLst/>
                          <a:cs typeface="+mj-cs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Quizzes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All weeks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20%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4312324"/>
                  </a:ext>
                </a:extLst>
              </a:tr>
              <a:tr h="294255">
                <a:tc>
                  <a:txBody>
                    <a:bodyPr/>
                    <a:lstStyle/>
                    <a:p>
                      <a:pPr marL="0" marR="1225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4.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Final exam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16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40 %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4981347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288A6D09-7617-CD1E-0DCB-034AC9643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18110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Schedule of Assessment Tasks During the Semester</a:t>
            </a:r>
          </a:p>
        </p:txBody>
      </p:sp>
    </p:spTree>
    <p:extLst>
      <p:ext uri="{BB962C8B-B14F-4D97-AF65-F5344CB8AC3E}">
        <p14:creationId xmlns:p14="http://schemas.microsoft.com/office/powerpoint/2010/main" val="1938337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113771" y="643463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045B160D-2660-40BB-AB65-527560B7CC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192135"/>
              </p:ext>
            </p:extLst>
          </p:nvPr>
        </p:nvGraphicFramePr>
        <p:xfrm>
          <a:off x="502444" y="1002616"/>
          <a:ext cx="11187112" cy="166438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84926">
                  <a:extLst>
                    <a:ext uri="{9D8B030D-6E8A-4147-A177-3AD203B41FA5}">
                      <a16:colId xmlns:a16="http://schemas.microsoft.com/office/drawing/2014/main" val="2579550876"/>
                    </a:ext>
                  </a:extLst>
                </a:gridCol>
                <a:gridCol w="10502186">
                  <a:extLst>
                    <a:ext uri="{9D8B030D-6E8A-4147-A177-3AD203B41FA5}">
                      <a16:colId xmlns:a16="http://schemas.microsoft.com/office/drawing/2014/main" val="2818291117"/>
                    </a:ext>
                  </a:extLst>
                </a:gridCol>
              </a:tblGrid>
              <a:tr h="427833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91434" marR="91434" marT="45733" marB="45733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Knowledge</a:t>
                      </a:r>
                    </a:p>
                  </a:txBody>
                  <a:tcPr marL="91434" marR="91434" marT="45733" marB="45733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077518"/>
                  </a:ext>
                </a:extLst>
              </a:tr>
              <a:tr h="74083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 know in-depth knowledge of different types of organic reactions including transition states and intermediate in each step and structure-reactivity.</a:t>
                      </a:r>
                    </a:p>
                  </a:txBody>
                  <a:tcPr marL="68575" marR="6857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0332365"/>
                  </a:ext>
                </a:extLst>
              </a:tr>
              <a:tr h="49571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 understand the differences between kinetically and thermodynamically controlled reactions.</a:t>
                      </a:r>
                    </a:p>
                  </a:txBody>
                  <a:tcPr marL="68575" marR="6857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6124539"/>
                  </a:ext>
                </a:extLst>
              </a:tr>
            </a:tbl>
          </a:graphicData>
        </a:graphic>
      </p:graphicFrame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3817B3D7-C210-401B-9C7F-1BCD24CEDB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480393"/>
              </p:ext>
            </p:extLst>
          </p:nvPr>
        </p:nvGraphicFramePr>
        <p:xfrm>
          <a:off x="502444" y="2863074"/>
          <a:ext cx="11187112" cy="160646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84926">
                  <a:extLst>
                    <a:ext uri="{9D8B030D-6E8A-4147-A177-3AD203B41FA5}">
                      <a16:colId xmlns:a16="http://schemas.microsoft.com/office/drawing/2014/main" val="2579550876"/>
                    </a:ext>
                  </a:extLst>
                </a:gridCol>
                <a:gridCol w="10502186">
                  <a:extLst>
                    <a:ext uri="{9D8B030D-6E8A-4147-A177-3AD203B41FA5}">
                      <a16:colId xmlns:a16="http://schemas.microsoft.com/office/drawing/2014/main" val="2818291117"/>
                    </a:ext>
                  </a:extLst>
                </a:gridCol>
              </a:tblGrid>
              <a:tr h="38726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2.0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Skills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077518"/>
                  </a:ext>
                </a:extLst>
              </a:tr>
              <a:tr h="4711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 compare and distinguish reactivity based on the physical and chemical properties of the molecular structure. </a:t>
                      </a:r>
                    </a:p>
                  </a:txBody>
                  <a:tcPr marL="68575" marR="6857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0332365"/>
                  </a:ext>
                </a:extLst>
              </a:tr>
              <a:tr h="5596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 discuss the principles of rearrangements, structure-reactivity correlations and stereochemistry in identification of organic reactions.</a:t>
                      </a:r>
                    </a:p>
                  </a:txBody>
                  <a:tcPr marL="68575" marR="6857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6124539"/>
                  </a:ext>
                </a:extLst>
              </a:tr>
            </a:tbl>
          </a:graphicData>
        </a:graphic>
      </p:graphicFrame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F9E6DFCF-EBA7-46F4-A255-3C3C57970C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8597670"/>
              </p:ext>
            </p:extLst>
          </p:nvPr>
        </p:nvGraphicFramePr>
        <p:xfrm>
          <a:off x="502444" y="4567062"/>
          <a:ext cx="11187112" cy="98001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84926">
                  <a:extLst>
                    <a:ext uri="{9D8B030D-6E8A-4147-A177-3AD203B41FA5}">
                      <a16:colId xmlns:a16="http://schemas.microsoft.com/office/drawing/2014/main" val="2579550876"/>
                    </a:ext>
                  </a:extLst>
                </a:gridCol>
                <a:gridCol w="10502186">
                  <a:extLst>
                    <a:ext uri="{9D8B030D-6E8A-4147-A177-3AD203B41FA5}">
                      <a16:colId xmlns:a16="http://schemas.microsoft.com/office/drawing/2014/main" val="2818291117"/>
                    </a:ext>
                  </a:extLst>
                </a:gridCol>
              </a:tblGrid>
              <a:tr h="37041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3.0</a:t>
                      </a:r>
                    </a:p>
                  </a:txBody>
                  <a:tcPr marL="68575" marR="68575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Competence</a:t>
                      </a:r>
                    </a:p>
                  </a:txBody>
                  <a:tcPr marL="68575" marR="68575" marT="0" marB="0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077518"/>
                  </a:ext>
                </a:extLst>
              </a:tr>
              <a:tr h="4776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3.1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 exchange ideas, principles and information and communicate the scientific information in written and oral formats.</a:t>
                      </a:r>
                    </a:p>
                  </a:txBody>
                  <a:tcPr marL="68575" marR="6857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0332365"/>
                  </a:ext>
                </a:extLst>
              </a:tr>
            </a:tbl>
          </a:graphicData>
        </a:graphic>
      </p:graphicFrame>
      <p:sp>
        <p:nvSpPr>
          <p:cNvPr id="2" name="Rectangle 2">
            <a:extLst>
              <a:ext uri="{FF2B5EF4-FFF2-40B4-BE49-F238E27FC236}">
                <a16:creationId xmlns:a16="http://schemas.microsoft.com/office/drawing/2014/main" id="{1CDE4DAF-855C-E0F2-9A39-4762AD3A9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18110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Course Learning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3093391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0EB353-B075-4294-95C2-1EC6FDA8EA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602</Words>
  <Application>Microsoft Office PowerPoint</Application>
  <PresentationFormat>Widescreen</PresentationFormat>
  <Paragraphs>112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Bahnschrift</vt:lpstr>
      <vt:lpstr>Calibri</vt:lpstr>
      <vt:lpstr>Calibri Light</vt:lpstr>
      <vt:lpstr>Courier New</vt:lpstr>
      <vt:lpstr>Franklin Gothic Book</vt:lpstr>
      <vt:lpstr>Times New Roman</vt:lpstr>
      <vt:lpstr>Tw Cen MT Condensed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2018-01-06T12:05:08Z</dcterms:created>
  <dcterms:modified xsi:type="dcterms:W3CDTF">2026-08-21T21:19:03Z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TC100851999990</vt:lpwstr>
  </property>
</Properties>
</file>