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4" r:id="rId2"/>
  </p:sldMasterIdLst>
  <p:notesMasterIdLst>
    <p:notesMasterId r:id="rId10"/>
  </p:notesMasterIdLst>
  <p:handoutMasterIdLst>
    <p:handoutMasterId r:id="rId11"/>
  </p:handoutMasterIdLst>
  <p:sldIdLst>
    <p:sldId id="343" r:id="rId3"/>
    <p:sldId id="342" r:id="rId4"/>
    <p:sldId id="312" r:id="rId5"/>
    <p:sldId id="324" r:id="rId6"/>
    <p:sldId id="313" r:id="rId7"/>
    <p:sldId id="323" r:id="rId8"/>
    <p:sldId id="326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0BE5"/>
    <a:srgbClr val="FDF1D7"/>
    <a:srgbClr val="FAD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702" autoAdjust="0"/>
  </p:normalViewPr>
  <p:slideViewPr>
    <p:cSldViewPr>
      <p:cViewPr varScale="1">
        <p:scale>
          <a:sx n="76" d="100"/>
          <a:sy n="76" d="100"/>
        </p:scale>
        <p:origin x="869" y="283"/>
      </p:cViewPr>
      <p:guideLst>
        <p:guide orient="horz" pos="2160"/>
        <p:guide pos="384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A577630-6CD8-4BA3-BD12-8EB824464816}" type="datetimeFigureOut">
              <a:rPr lang="en-US"/>
              <a:pPr>
                <a:defRPr/>
              </a:pPr>
              <a:t>1/15/2026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EF3B2FB-C93A-4DC1-8EB1-5DA6DB2CD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821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AD06A97-7DA2-44C9-A941-EA0903A9FD21}" type="datetimeFigureOut">
              <a:rPr lang="en-US"/>
              <a:pPr>
                <a:defRPr/>
              </a:pPr>
              <a:t>1/15/2026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anchor="ctr"/>
          <a:lstStyle/>
          <a:p>
            <a:pPr lvl="0"/>
            <a:endParaRPr lang="en-US" noProof="0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noProof="1"/>
              <a:t>Click to edit Master text styles</a:t>
            </a:r>
            <a:endParaRPr lang="en-US" noProof="0"/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 noProof="0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98592B3-F041-4619-8984-66974E42A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5259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7172" name="Rectangle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4DABC-DA05-4015-83B2-2638A957AA02}" type="datetime1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1/15/2026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3" name="Rectangle 5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4" name="Rectangle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A641FE-8A39-496A-B126-337E4611EFAF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7175" name="Rectangle 7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0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8592B3-F041-4619-8984-66974E42AE7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23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CEDEC-0099-47FD-95C0-694891690101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880096-FD6F-4307-B2C0-4CB69F6F72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52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D0F94B-DA04-43B8-A0AF-84871E501C89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502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9A8515-3568-429E-B0B6-55190F842246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5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1DB663-A6DD-4C26-8F7C-C69455C3CBC2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F7CBC7-F352-4C57-A812-0807C94B1CF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065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180E7-8190-46B6-9A7B-72996C55D062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55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0F2412-A763-4D75-9387-EE61D1ED0DAF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9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62610D-7BE9-4B70-AAAB-BB4CF2C343FD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91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AE92E-8221-40C9-AE3A-EF7A2391A327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7F72BA-86C9-433D-93E5-A21FDF134A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77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D758C8-FB96-4BBE-B593-B9A97BF440A7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4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51824-834E-4010-9ADF-4251ED9672ED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1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29F902-B333-46ED-BAE3-A42FB359649E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52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CB1E11-D185-452B-A6C8-205748FEBC60}" type="datetime2">
              <a:rPr lang="en-US" smtClean="0"/>
              <a:t>Thursday, January 15,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E8DD58-9E14-4192-9FD1-0819C96AF16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1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Modern-Physical-Organic-Chemistry-Anslyn/dp/189138931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0">
              <a:schemeClr val="accent3">
                <a:lumMod val="20000"/>
                <a:lumOff val="80000"/>
              </a:schemeClr>
            </a:gs>
            <a:gs pos="6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/>
          </p:cNvSpPr>
          <p:nvPr>
            <p:ph type="subTitle" idx="1"/>
          </p:nvPr>
        </p:nvSpPr>
        <p:spPr>
          <a:xfrm>
            <a:off x="1752600" y="1447800"/>
            <a:ext cx="9982200" cy="4176195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sz="4000" dirty="0">
                <a:solidFill>
                  <a:srgbClr val="0070C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CHEM 342 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(</a:t>
            </a:r>
            <a:r>
              <a:rPr lang="en-US" u="sng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REQUIRED COURSE</a:t>
            </a:r>
            <a: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)</a:t>
            </a:r>
            <a:br>
              <a:rPr lang="en-US" dirty="0">
                <a:solidFill>
                  <a:srgbClr val="00B05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POLYMERS AND PETROCHEMICALS</a:t>
            </a:r>
            <a:b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FOR CHEMISTRY’ STUDENTS, COLLEGE OF SCIENCE</a:t>
            </a:r>
            <a:br>
              <a:rPr lang="en-US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Pre-requisites Course; CHEM 241</a:t>
            </a:r>
            <a:b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002060"/>
                </a:solidFill>
                <a:latin typeface="Bahnschrift" panose="020B0502040204020203" pitchFamily="34" charset="0"/>
                <a:cs typeface="Times New Roman" panose="02020603050405020304" pitchFamily="18" charset="0"/>
              </a:rPr>
              <a:t>Credit Hours: 2(2+0)</a:t>
            </a:r>
            <a:endParaRPr lang="en-US" sz="3600" dirty="0">
              <a:solidFill>
                <a:srgbClr val="002060"/>
              </a:solidFill>
              <a:latin typeface="Bahnschrift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992082-4EAC-4D0B-A2D7-6082AD72F50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Franklin Gothic Book" panose="020B0503020102020204" pitchFamily="34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Franklin Gothic Book" panose="020B0503020102020204" pitchFamily="34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3FE0B7-6314-41DE-8EC5-D3CE0D49C8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152402"/>
            <a:ext cx="1676400" cy="64401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CA531DB-4A96-4A66-8FC3-7114F60816C6}"/>
              </a:ext>
            </a:extLst>
          </p:cNvPr>
          <p:cNvCxnSpPr/>
          <p:nvPr/>
        </p:nvCxnSpPr>
        <p:spPr>
          <a:xfrm flipV="1">
            <a:off x="1752600" y="899597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74342B-4093-E2FF-012F-F5128E33AD94}"/>
              </a:ext>
            </a:extLst>
          </p:cNvPr>
          <p:cNvCxnSpPr/>
          <p:nvPr/>
        </p:nvCxnSpPr>
        <p:spPr>
          <a:xfrm flipV="1">
            <a:off x="1795992" y="5699141"/>
            <a:ext cx="10015008" cy="1480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Rectangle 2">
            <a:extLst>
              <a:ext uri="{FF2B5EF4-FFF2-40B4-BE49-F238E27FC236}">
                <a16:creationId xmlns:a16="http://schemas.microsoft.com/office/drawing/2014/main" id="{8DF4A4D4-1842-F2CC-F3FA-874F1E6ED2D1}"/>
              </a:ext>
            </a:extLst>
          </p:cNvPr>
          <p:cNvSpPr txBox="1">
            <a:spLocks/>
          </p:cNvSpPr>
          <p:nvPr/>
        </p:nvSpPr>
        <p:spPr>
          <a:xfrm>
            <a:off x="7924800" y="5410200"/>
            <a:ext cx="4021138" cy="790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Prof. Mohamed El-Newehy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  <a:t>Chemistry Department, College of Science, King Saud University</a:t>
            </a:r>
            <a:b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Tw Cen MT Condensed" panose="020B0606020104020203" pitchFamily="34" charset="0"/>
                <a:ea typeface="+mj-ea"/>
                <a:cs typeface="+mj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09E7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http://fac.ksu.edu.sa/melnewehy/home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7BB5891-321E-414E-8B03-79F5A1EFB703}"/>
              </a:ext>
            </a:extLst>
          </p:cNvPr>
          <p:cNvSpPr/>
          <p:nvPr/>
        </p:nvSpPr>
        <p:spPr>
          <a:xfrm>
            <a:off x="533400" y="1073417"/>
            <a:ext cx="10591800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course deals with introduction to polymers and petrochemicals including: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I: 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polymer science.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methods of synthesis (condensation and addition polymerization).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Copolymerization, polymerization techniques and applications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II: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petroleum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Fractional distillation of crude oil.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Petroleum and natural gas.</a:t>
            </a:r>
          </a:p>
          <a:p>
            <a:pPr marL="914400" indent="-452438" algn="just" eaLnBrk="1" fontAlgn="auto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petrochemicals and uses</a:t>
            </a:r>
          </a:p>
          <a:p>
            <a:pPr marL="1255713" indent="-342900" algn="just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Petrochemicals from methane.</a:t>
            </a:r>
          </a:p>
          <a:p>
            <a:pPr marL="1255713" indent="-342900" algn="just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Petrochemicals from ethane.</a:t>
            </a:r>
          </a:p>
          <a:p>
            <a:pPr marL="1255713" indent="-342900" algn="just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Petrochemicals from propane, and butane.</a:t>
            </a:r>
          </a:p>
          <a:p>
            <a:pPr marL="1255713" indent="-342900" algn="just" eaLnBrk="1" fontAlgn="auto" hangingPunct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Petrochemicals from benzene, toluene, and xylene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FE82027-F30B-8762-B445-E122EFE2C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General Description</a:t>
            </a:r>
          </a:p>
        </p:txBody>
      </p:sp>
    </p:spTree>
    <p:extLst>
      <p:ext uri="{BB962C8B-B14F-4D97-AF65-F5344CB8AC3E}">
        <p14:creationId xmlns:p14="http://schemas.microsoft.com/office/powerpoint/2010/main" val="179902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13771" y="642086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8BD728B3-23E1-9B57-2BF6-33789A9E42D9}"/>
              </a:ext>
            </a:extLst>
          </p:cNvPr>
          <p:cNvSpPr/>
          <p:nvPr/>
        </p:nvSpPr>
        <p:spPr>
          <a:xfrm>
            <a:off x="609600" y="1027280"/>
            <a:ext cx="1059180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the end of this course, the students should be able to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Define, classify and naming polymers.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the general methods for polymer synthesis (condensation and addition polymerization).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the features of free radical copolymerization.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the aspects of polymer reactions and modification and its applications.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 petroleum and fractional distillation process of crude oil.</a:t>
            </a:r>
          </a:p>
          <a:p>
            <a:pPr marL="625475" indent="-396875"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about the production of major petrochemicals.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F0D7B9-6D52-1C43-12E4-A40147B17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Objectives</a:t>
            </a:r>
          </a:p>
        </p:txBody>
      </p:sp>
    </p:spTree>
    <p:extLst>
      <p:ext uri="{BB962C8B-B14F-4D97-AF65-F5344CB8AC3E}">
        <p14:creationId xmlns:p14="http://schemas.microsoft.com/office/powerpoint/2010/main" val="413833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Topics To Be Covered 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17297" y="650021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C9BF0F6-AA85-4DFC-B89A-7D2418D82F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992415"/>
              </p:ext>
            </p:extLst>
          </p:nvPr>
        </p:nvGraphicFramePr>
        <p:xfrm>
          <a:off x="381000" y="964527"/>
          <a:ext cx="11277600" cy="567912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609918">
                  <a:extLst>
                    <a:ext uri="{9D8B030D-6E8A-4147-A177-3AD203B41FA5}">
                      <a16:colId xmlns:a16="http://schemas.microsoft.com/office/drawing/2014/main" val="3833137153"/>
                    </a:ext>
                  </a:extLst>
                </a:gridCol>
                <a:gridCol w="9219882">
                  <a:extLst>
                    <a:ext uri="{9D8B030D-6E8A-4147-A177-3AD203B41FA5}">
                      <a16:colId xmlns:a16="http://schemas.microsoft.com/office/drawing/2014/main" val="221933318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1039799203"/>
                    </a:ext>
                  </a:extLst>
                </a:gridCol>
              </a:tblGrid>
              <a:tr h="5923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List of Topics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Contact Hours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216844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13462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Introduction; definition classification of polymers and polymerization process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0759205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13462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Step-growth polymerization; Polycondensation (mechanism and examples)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3629873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Chain-growth polymerization (mechanism and examples)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4922539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Radical copolymerization; Types, monomer reactivity ratio and examples.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0885949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Polymer reactions and modification; examples for polymer applications.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89962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Petroleum and natural gas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5044834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Petrochemicals from methane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7452145"/>
                  </a:ext>
                </a:extLst>
              </a:tr>
              <a:tr h="37853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Petrochemicals from ethane.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361561"/>
                  </a:ext>
                </a:extLst>
              </a:tr>
              <a:tr h="1892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Petrochemicals from propane, and butane.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7826867"/>
                  </a:ext>
                </a:extLst>
              </a:tr>
              <a:tr h="18926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Petrochemicals from benzene, toluene, and xylene.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0665054"/>
                  </a:ext>
                </a:extLst>
              </a:tr>
              <a:tr h="48184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503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054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1F77C1-083F-4B5A-87ED-125220A865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506305"/>
              </p:ext>
            </p:extLst>
          </p:nvPr>
        </p:nvGraphicFramePr>
        <p:xfrm>
          <a:off x="530087" y="1066800"/>
          <a:ext cx="11433313" cy="5075682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37113">
                  <a:extLst>
                    <a:ext uri="{9D8B030D-6E8A-4147-A177-3AD203B41FA5}">
                      <a16:colId xmlns:a16="http://schemas.microsoft.com/office/drawing/2014/main" val="3138720967"/>
                    </a:ext>
                  </a:extLst>
                </a:gridCol>
                <a:gridCol w="7696200">
                  <a:extLst>
                    <a:ext uri="{9D8B030D-6E8A-4147-A177-3AD203B41FA5}">
                      <a16:colId xmlns:a16="http://schemas.microsoft.com/office/drawing/2014/main" val="2542634027"/>
                    </a:ext>
                  </a:extLst>
                </a:gridCol>
              </a:tblGrid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Essential References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61963" marR="0" indent="-461963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Principles of polymer chemistry, Springer, 3rd Edition, 2000. </a:t>
                      </a:r>
                    </a:p>
                    <a:p>
                      <a:pPr marL="461963" marR="0" indent="-461963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Polymer Chemistry,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Koltzenburg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Sebastian,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Maskos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Michael,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Nuyken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Oskar, Springer, 2017.</a:t>
                      </a:r>
                    </a:p>
                    <a:p>
                      <a:pPr marL="461963" marR="0" indent="-461963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Fundamentals of Polymerization,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Broja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 Mandal, World Scientific, 2013.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7571892"/>
                  </a:ext>
                </a:extLst>
              </a:tr>
              <a:tr h="169811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Supportive References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457200" marR="0" lvl="0" indent="-45720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Petrol and petrochemical industries, Salem </a:t>
                      </a:r>
                      <a:r>
                        <a:rPr lang="en-US" sz="2200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Slayyem</a:t>
                      </a: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Al-theyab, 2002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33172300"/>
                  </a:ext>
                </a:extLst>
              </a:tr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Electronic Materials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https://www.amazon.com/Modern-Physical-Organic-Chemistry-Anslyn/dp/1891389319</a:t>
                      </a:r>
                      <a:r>
                        <a:rPr lang="en-US" sz="2200" b="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79550661"/>
                  </a:ext>
                </a:extLst>
              </a:tr>
              <a:tr h="73838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Other Learning Materials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79070" marR="0" indent="-17907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	PowerPoint presentation</a:t>
                      </a:r>
                    </a:p>
                    <a:p>
                      <a:pPr marL="179070" marR="0" indent="-17907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	Multimedia associated with textbook</a:t>
                      </a:r>
                      <a:endParaRPr lang="en-US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506827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6050089-840F-3EBE-2170-E16345243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55626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3995446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46F568B-CE62-4296-925A-7F3CB2A724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992179"/>
              </p:ext>
            </p:extLst>
          </p:nvPr>
        </p:nvGraphicFramePr>
        <p:xfrm>
          <a:off x="838200" y="1524000"/>
          <a:ext cx="10515600" cy="3491233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58398893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7170504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83602048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193536516"/>
                    </a:ext>
                  </a:extLst>
                </a:gridCol>
              </a:tblGrid>
              <a:tr h="9099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+mj-cs"/>
                        </a:rPr>
                        <a:t>No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+mj-cs"/>
                        </a:rPr>
                        <a:t>Assessment Activities 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+mj-cs"/>
                        </a:rPr>
                        <a:t>Assessment timing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+mj-cs"/>
                        </a:rPr>
                        <a:t>(in week no)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+mj-cs"/>
                        </a:rPr>
                        <a:t>Percentage of Total Assessment Score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5697324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342900" marR="134620" lvl="0" indent="-34290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</a:t>
                      </a:r>
                      <a:r>
                        <a:rPr lang="en-US" sz="2400" baseline="30000" dirty="0">
                          <a:effectLst/>
                          <a:cs typeface="+mj-cs"/>
                        </a:rPr>
                        <a:t>st</a:t>
                      </a:r>
                      <a:r>
                        <a:rPr lang="en-US" sz="2400" dirty="0">
                          <a:effectLst/>
                          <a:cs typeface="+mj-cs"/>
                        </a:rPr>
                        <a:t> Med term exam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7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705342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3462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2. 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</a:t>
                      </a:r>
                      <a:r>
                        <a:rPr lang="en-US" sz="2400" baseline="30000" dirty="0">
                          <a:effectLst/>
                          <a:cs typeface="+mj-cs"/>
                        </a:rPr>
                        <a:t>nd</a:t>
                      </a:r>
                      <a:r>
                        <a:rPr lang="en-US" sz="2400" dirty="0">
                          <a:effectLst/>
                          <a:cs typeface="+mj-cs"/>
                        </a:rPr>
                        <a:t> Med term exam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20 %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5036353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3462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3.</a:t>
                      </a:r>
                      <a:r>
                        <a:rPr lang="ar-EG" sz="2400" dirty="0">
                          <a:effectLst/>
                          <a:cs typeface="+mj-cs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Homework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4 and 10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10%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4312324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225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4.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Report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4981347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marL="0" marR="1225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5.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Low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Final exam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16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cs typeface="+mj-cs"/>
                        </a:rPr>
                        <a:t>40 %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j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051341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88A6D09-7617-CD1E-0DCB-034AC9643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811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Schedule of Assessment Tasks During the Semester</a:t>
            </a:r>
          </a:p>
        </p:txBody>
      </p:sp>
    </p:spTree>
    <p:extLst>
      <p:ext uri="{BB962C8B-B14F-4D97-AF65-F5344CB8AC3E}">
        <p14:creationId xmlns:p14="http://schemas.microsoft.com/office/powerpoint/2010/main" val="1938337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3C12D4-1BB1-4CDC-88A6-B6E19B6BFEA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113771" y="643463"/>
            <a:ext cx="10015008" cy="14805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045B160D-2660-40BB-AB65-527560B7C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253132"/>
              </p:ext>
            </p:extLst>
          </p:nvPr>
        </p:nvGraphicFramePr>
        <p:xfrm>
          <a:off x="502444" y="1002616"/>
          <a:ext cx="11187112" cy="195285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6435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62275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427833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marL="91434" marR="91434" marT="45733" marB="45733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</a:p>
                  </a:txBody>
                  <a:tcPr marL="91434" marR="91434" marT="45733" marB="45733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39835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define polymers, petrochemicals and their classifications.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recognize the different methods used for polymer synthesis and the main differences between them.</a:t>
                      </a:r>
                    </a:p>
                  </a:txBody>
                  <a:tcPr marL="68575" marR="68575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12453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outline the production of main petrochemicals and their importance in our life.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6034744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3817B3D7-C210-401B-9C7F-1BCD24CED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3437"/>
              </p:ext>
            </p:extLst>
          </p:nvPr>
        </p:nvGraphicFramePr>
        <p:xfrm>
          <a:off x="510818" y="3119889"/>
          <a:ext cx="11187112" cy="122460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92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50218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3872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2.0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Skills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471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apply the mechanism of polymer synthesis and copolymerization.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  <a:tr h="36616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design reaction maps to summarize petrochemicals produced from oil.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6124539"/>
                  </a:ext>
                </a:extLst>
              </a:tr>
            </a:tbl>
          </a:graphicData>
        </a:graphic>
      </p:graphicFrame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F9E6DFCF-EBA7-46F4-A255-3C3C57970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728289"/>
              </p:ext>
            </p:extLst>
          </p:nvPr>
        </p:nvGraphicFramePr>
        <p:xfrm>
          <a:off x="522541" y="4508910"/>
          <a:ext cx="11187112" cy="110193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84926">
                  <a:extLst>
                    <a:ext uri="{9D8B030D-6E8A-4147-A177-3AD203B41FA5}">
                      <a16:colId xmlns:a16="http://schemas.microsoft.com/office/drawing/2014/main" val="2579550876"/>
                    </a:ext>
                  </a:extLst>
                </a:gridCol>
                <a:gridCol w="10502186">
                  <a:extLst>
                    <a:ext uri="{9D8B030D-6E8A-4147-A177-3AD203B41FA5}">
                      <a16:colId xmlns:a16="http://schemas.microsoft.com/office/drawing/2014/main" val="2818291117"/>
                    </a:ext>
                  </a:extLst>
                </a:gridCol>
              </a:tblGrid>
              <a:tr h="3704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Competence</a:t>
                      </a:r>
                    </a:p>
                  </a:txBody>
                  <a:tcPr marL="68575" marR="68575" marT="0" marB="0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077518"/>
                  </a:ext>
                </a:extLst>
              </a:tr>
              <a:tr h="35512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en-US" sz="2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 develop the ability to effectively communicate scientific information in written and oral formats.</a:t>
                      </a:r>
                    </a:p>
                  </a:txBody>
                  <a:tcPr marL="68575" marR="68575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332365"/>
                  </a:ext>
                </a:extLst>
              </a:tr>
            </a:tbl>
          </a:graphicData>
        </a:graphic>
      </p:graphicFrame>
      <p:sp>
        <p:nvSpPr>
          <p:cNvPr id="2" name="Rectangle 2">
            <a:extLst>
              <a:ext uri="{FF2B5EF4-FFF2-40B4-BE49-F238E27FC236}">
                <a16:creationId xmlns:a16="http://schemas.microsoft.com/office/drawing/2014/main" id="{1CDE4DAF-855C-E0F2-9A39-4762AD3A9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98438"/>
            <a:ext cx="118110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Course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09339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JhengHei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</a:minorFont>
    </a:fontScheme>
    <a:fmtScheme name="Office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40000">
              <a:schemeClr val="phClr">
                <a:shade val="70000"/>
                <a:satMod val="145000"/>
              </a:schemeClr>
            </a:gs>
            <a:gs pos="100000">
              <a:schemeClr val="phClr">
                <a:tint val="85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0EB353-B075-4294-95C2-1EC6FDA8E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578</Words>
  <Application>Microsoft Office PowerPoint</Application>
  <PresentationFormat>Widescreen</PresentationFormat>
  <Paragraphs>129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Bahnschrift</vt:lpstr>
      <vt:lpstr>Calibri</vt:lpstr>
      <vt:lpstr>Calibri Light</vt:lpstr>
      <vt:lpstr>Courier New</vt:lpstr>
      <vt:lpstr>Franklin Gothic Book</vt:lpstr>
      <vt:lpstr>Times New Roman</vt:lpstr>
      <vt:lpstr>Tw Cen MT Condensed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2018-01-06T12:05:08Z</dcterms:created>
  <dcterms:modified xsi:type="dcterms:W3CDTF">2026-01-15T08:57:10Z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TC100851999990</vt:lpwstr>
  </property>
</Properties>
</file>