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157"/>
  </p:notesMasterIdLst>
  <p:handoutMasterIdLst>
    <p:handoutMasterId r:id="rId158"/>
  </p:handoutMasterIdLst>
  <p:sldIdLst>
    <p:sldId id="256" r:id="rId2"/>
    <p:sldId id="394" r:id="rId3"/>
    <p:sldId id="395" r:id="rId4"/>
    <p:sldId id="425" r:id="rId5"/>
    <p:sldId id="426" r:id="rId6"/>
    <p:sldId id="396" r:id="rId7"/>
    <p:sldId id="402" r:id="rId8"/>
    <p:sldId id="403" r:id="rId9"/>
    <p:sldId id="397" r:id="rId10"/>
    <p:sldId id="398" r:id="rId11"/>
    <p:sldId id="399" r:id="rId12"/>
    <p:sldId id="400" r:id="rId13"/>
    <p:sldId id="401" r:id="rId14"/>
    <p:sldId id="271" r:id="rId15"/>
    <p:sldId id="272" r:id="rId16"/>
    <p:sldId id="275" r:id="rId17"/>
    <p:sldId id="273" r:id="rId18"/>
    <p:sldId id="280" r:id="rId19"/>
    <p:sldId id="274" r:id="rId20"/>
    <p:sldId id="277" r:id="rId21"/>
    <p:sldId id="276" r:id="rId22"/>
    <p:sldId id="278" r:id="rId23"/>
    <p:sldId id="279" r:id="rId24"/>
    <p:sldId id="281" r:id="rId25"/>
    <p:sldId id="282" r:id="rId26"/>
    <p:sldId id="283" r:id="rId27"/>
    <p:sldId id="284" r:id="rId28"/>
    <p:sldId id="286" r:id="rId29"/>
    <p:sldId id="285" r:id="rId30"/>
    <p:sldId id="287" r:id="rId31"/>
    <p:sldId id="288" r:id="rId32"/>
    <p:sldId id="289" r:id="rId33"/>
    <p:sldId id="290" r:id="rId34"/>
    <p:sldId id="291" r:id="rId35"/>
    <p:sldId id="292" r:id="rId36"/>
    <p:sldId id="293" r:id="rId37"/>
    <p:sldId id="294" r:id="rId38"/>
    <p:sldId id="296" r:id="rId39"/>
    <p:sldId id="297"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36" r:id="rId70"/>
    <p:sldId id="337" r:id="rId71"/>
    <p:sldId id="328" r:id="rId72"/>
    <p:sldId id="330" r:id="rId73"/>
    <p:sldId id="331" r:id="rId74"/>
    <p:sldId id="329" r:id="rId75"/>
    <p:sldId id="332" r:id="rId76"/>
    <p:sldId id="333" r:id="rId77"/>
    <p:sldId id="334" r:id="rId78"/>
    <p:sldId id="335" r:id="rId79"/>
    <p:sldId id="404" r:id="rId80"/>
    <p:sldId id="405" r:id="rId81"/>
    <p:sldId id="406" r:id="rId82"/>
    <p:sldId id="407" r:id="rId83"/>
    <p:sldId id="408" r:id="rId84"/>
    <p:sldId id="409" r:id="rId85"/>
    <p:sldId id="349" r:id="rId86"/>
    <p:sldId id="350" r:id="rId87"/>
    <p:sldId id="351" r:id="rId88"/>
    <p:sldId id="352" r:id="rId89"/>
    <p:sldId id="353" r:id="rId90"/>
    <p:sldId id="410" r:id="rId91"/>
    <p:sldId id="338" r:id="rId92"/>
    <p:sldId id="339" r:id="rId93"/>
    <p:sldId id="340" r:id="rId94"/>
    <p:sldId id="341" r:id="rId95"/>
    <p:sldId id="342" r:id="rId96"/>
    <p:sldId id="343" r:id="rId97"/>
    <p:sldId id="344" r:id="rId98"/>
    <p:sldId id="345" r:id="rId99"/>
    <p:sldId id="347" r:id="rId100"/>
    <p:sldId id="348" r:id="rId101"/>
    <p:sldId id="346" r:id="rId102"/>
    <p:sldId id="411" r:id="rId103"/>
    <p:sldId id="412" r:id="rId104"/>
    <p:sldId id="413" r:id="rId105"/>
    <p:sldId id="417" r:id="rId106"/>
    <p:sldId id="418" r:id="rId107"/>
    <p:sldId id="414" r:id="rId108"/>
    <p:sldId id="419" r:id="rId109"/>
    <p:sldId id="420" r:id="rId110"/>
    <p:sldId id="415" r:id="rId111"/>
    <p:sldId id="416" r:id="rId112"/>
    <p:sldId id="421" r:id="rId113"/>
    <p:sldId id="354" r:id="rId114"/>
    <p:sldId id="355" r:id="rId115"/>
    <p:sldId id="356" r:id="rId116"/>
    <p:sldId id="357" r:id="rId117"/>
    <p:sldId id="358" r:id="rId118"/>
    <p:sldId id="360" r:id="rId119"/>
    <p:sldId id="359" r:id="rId120"/>
    <p:sldId id="361" r:id="rId121"/>
    <p:sldId id="362" r:id="rId122"/>
    <p:sldId id="363" r:id="rId123"/>
    <p:sldId id="364" r:id="rId124"/>
    <p:sldId id="365" r:id="rId125"/>
    <p:sldId id="366" r:id="rId126"/>
    <p:sldId id="367" r:id="rId127"/>
    <p:sldId id="368" r:id="rId128"/>
    <p:sldId id="369" r:id="rId129"/>
    <p:sldId id="422" r:id="rId130"/>
    <p:sldId id="370" r:id="rId131"/>
    <p:sldId id="371" r:id="rId132"/>
    <p:sldId id="372" r:id="rId133"/>
    <p:sldId id="423" r:id="rId134"/>
    <p:sldId id="424" r:id="rId135"/>
    <p:sldId id="373" r:id="rId136"/>
    <p:sldId id="374" r:id="rId137"/>
    <p:sldId id="375" r:id="rId138"/>
    <p:sldId id="376" r:id="rId139"/>
    <p:sldId id="377" r:id="rId140"/>
    <p:sldId id="378" r:id="rId141"/>
    <p:sldId id="379" r:id="rId142"/>
    <p:sldId id="380" r:id="rId143"/>
    <p:sldId id="381" r:id="rId144"/>
    <p:sldId id="382" r:id="rId145"/>
    <p:sldId id="383" r:id="rId146"/>
    <p:sldId id="384" r:id="rId147"/>
    <p:sldId id="385" r:id="rId148"/>
    <p:sldId id="386" r:id="rId149"/>
    <p:sldId id="387" r:id="rId150"/>
    <p:sldId id="388" r:id="rId151"/>
    <p:sldId id="389" r:id="rId152"/>
    <p:sldId id="390" r:id="rId153"/>
    <p:sldId id="393" r:id="rId154"/>
    <p:sldId id="391" r:id="rId155"/>
    <p:sldId id="392" r:id="rId156"/>
  </p:sldIdLst>
  <p:sldSz cx="9144000" cy="6858000" type="screen4x3"/>
  <p:notesSz cx="7104063" cy="102346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r" defTabSz="914400" rtl="1" eaLnBrk="1" latinLnBrk="0" hangingPunct="1">
      <a:defRPr sz="2400" kern="1200">
        <a:solidFill>
          <a:schemeClr val="tx1"/>
        </a:solidFill>
        <a:latin typeface="Times New Roman" pitchFamily="18" charset="0"/>
        <a:ea typeface="+mn-ea"/>
        <a:cs typeface="+mn-cs"/>
      </a:defRPr>
    </a:lvl6pPr>
    <a:lvl7pPr marL="2743200" algn="r" defTabSz="914400" rtl="1" eaLnBrk="1" latinLnBrk="0" hangingPunct="1">
      <a:defRPr sz="2400" kern="1200">
        <a:solidFill>
          <a:schemeClr val="tx1"/>
        </a:solidFill>
        <a:latin typeface="Times New Roman" pitchFamily="18" charset="0"/>
        <a:ea typeface="+mn-ea"/>
        <a:cs typeface="+mn-cs"/>
      </a:defRPr>
    </a:lvl7pPr>
    <a:lvl8pPr marL="3200400" algn="r" defTabSz="914400" rtl="1" eaLnBrk="1" latinLnBrk="0" hangingPunct="1">
      <a:defRPr sz="2400" kern="1200">
        <a:solidFill>
          <a:schemeClr val="tx1"/>
        </a:solidFill>
        <a:latin typeface="Times New Roman" pitchFamily="18" charset="0"/>
        <a:ea typeface="+mn-ea"/>
        <a:cs typeface="+mn-cs"/>
      </a:defRPr>
    </a:lvl8pPr>
    <a:lvl9pPr marL="3657600" algn="r" defTabSz="914400" rtl="1"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CC"/>
    <a:srgbClr val="00FF00"/>
    <a:srgbClr val="FF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56" autoAdjust="0"/>
    <p:restoredTop sz="94610" autoAdjust="0"/>
  </p:normalViewPr>
  <p:slideViewPr>
    <p:cSldViewPr>
      <p:cViewPr varScale="1">
        <p:scale>
          <a:sx n="71" d="100"/>
          <a:sy n="71" d="100"/>
        </p:scale>
        <p:origin x="-156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2" d="100"/>
          <a:sy n="32" d="100"/>
        </p:scale>
        <p:origin x="-1123" y="-77"/>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1"/>
            <a:ext cx="3078427" cy="511731"/>
          </a:xfrm>
          <a:prstGeom prst="rect">
            <a:avLst/>
          </a:prstGeom>
          <a:noFill/>
          <a:ln w="12700" cap="sq">
            <a:noFill/>
            <a:miter lim="800000"/>
            <a:headEnd type="none" w="sm" len="sm"/>
            <a:tailEnd type="none" w="sm" len="sm"/>
          </a:ln>
          <a:effectLst/>
        </p:spPr>
        <p:txBody>
          <a:bodyPr vert="horz" wrap="square" lIns="99048" tIns="49524" rIns="99048" bIns="49524" numCol="1" anchor="t" anchorCtr="0" compatLnSpc="1">
            <a:prstTxWarp prst="textNoShape">
              <a:avLst/>
            </a:prstTxWarp>
          </a:bodyPr>
          <a:lstStyle>
            <a:lvl1pPr>
              <a:defRPr sz="1300"/>
            </a:lvl1pPr>
          </a:lstStyle>
          <a:p>
            <a:endParaRPr lang="en-US"/>
          </a:p>
        </p:txBody>
      </p:sp>
      <p:sp>
        <p:nvSpPr>
          <p:cNvPr id="40963" name="Rectangle 3"/>
          <p:cNvSpPr>
            <a:spLocks noGrp="1" noChangeArrowheads="1"/>
          </p:cNvSpPr>
          <p:nvPr>
            <p:ph type="dt" sz="quarter" idx="1"/>
          </p:nvPr>
        </p:nvSpPr>
        <p:spPr bwMode="auto">
          <a:xfrm>
            <a:off x="4025637" y="1"/>
            <a:ext cx="3078427" cy="511731"/>
          </a:xfrm>
          <a:prstGeom prst="rect">
            <a:avLst/>
          </a:prstGeom>
          <a:noFill/>
          <a:ln w="12700" cap="sq">
            <a:noFill/>
            <a:miter lim="800000"/>
            <a:headEnd type="none" w="sm" len="sm"/>
            <a:tailEnd type="none" w="sm" len="sm"/>
          </a:ln>
          <a:effectLst/>
        </p:spPr>
        <p:txBody>
          <a:bodyPr vert="horz" wrap="square" lIns="99048" tIns="49524" rIns="99048" bIns="49524" numCol="1" anchor="t" anchorCtr="0" compatLnSpc="1">
            <a:prstTxWarp prst="textNoShape">
              <a:avLst/>
            </a:prstTxWarp>
          </a:bodyPr>
          <a:lstStyle>
            <a:lvl1pPr algn="r">
              <a:defRPr sz="1300"/>
            </a:lvl1pPr>
          </a:lstStyle>
          <a:p>
            <a:endParaRPr lang="en-US"/>
          </a:p>
        </p:txBody>
      </p:sp>
      <p:sp>
        <p:nvSpPr>
          <p:cNvPr id="40964" name="Rectangle 4"/>
          <p:cNvSpPr>
            <a:spLocks noGrp="1" noChangeArrowheads="1"/>
          </p:cNvSpPr>
          <p:nvPr>
            <p:ph type="ftr" sz="quarter" idx="2"/>
          </p:nvPr>
        </p:nvSpPr>
        <p:spPr bwMode="auto">
          <a:xfrm>
            <a:off x="0" y="9722882"/>
            <a:ext cx="3078427" cy="511731"/>
          </a:xfrm>
          <a:prstGeom prst="rect">
            <a:avLst/>
          </a:prstGeom>
          <a:noFill/>
          <a:ln w="12700" cap="sq">
            <a:noFill/>
            <a:miter lim="800000"/>
            <a:headEnd type="none" w="sm" len="sm"/>
            <a:tailEnd type="none" w="sm" len="sm"/>
          </a:ln>
          <a:effectLst/>
        </p:spPr>
        <p:txBody>
          <a:bodyPr vert="horz" wrap="square" lIns="99048" tIns="49524" rIns="99048" bIns="49524" numCol="1" anchor="b" anchorCtr="0" compatLnSpc="1">
            <a:prstTxWarp prst="textNoShape">
              <a:avLst/>
            </a:prstTxWarp>
          </a:bodyPr>
          <a:lstStyle>
            <a:lvl1pPr>
              <a:defRPr sz="1300"/>
            </a:lvl1pPr>
          </a:lstStyle>
          <a:p>
            <a:endParaRPr lang="en-US"/>
          </a:p>
        </p:txBody>
      </p:sp>
      <p:sp>
        <p:nvSpPr>
          <p:cNvPr id="40965" name="Rectangle 5"/>
          <p:cNvSpPr>
            <a:spLocks noGrp="1" noChangeArrowheads="1"/>
          </p:cNvSpPr>
          <p:nvPr>
            <p:ph type="sldNum" sz="quarter" idx="3"/>
          </p:nvPr>
        </p:nvSpPr>
        <p:spPr bwMode="auto">
          <a:xfrm>
            <a:off x="4025637" y="9722882"/>
            <a:ext cx="3078427" cy="511731"/>
          </a:xfrm>
          <a:prstGeom prst="rect">
            <a:avLst/>
          </a:prstGeom>
          <a:noFill/>
          <a:ln w="12700" cap="sq">
            <a:noFill/>
            <a:miter lim="800000"/>
            <a:headEnd type="none" w="sm" len="sm"/>
            <a:tailEnd type="none" w="sm" len="sm"/>
          </a:ln>
          <a:effectLst/>
        </p:spPr>
        <p:txBody>
          <a:bodyPr vert="horz" wrap="square" lIns="99048" tIns="49524" rIns="99048" bIns="49524" numCol="1" anchor="b" anchorCtr="0" compatLnSpc="1">
            <a:prstTxWarp prst="textNoShape">
              <a:avLst/>
            </a:prstTxWarp>
          </a:bodyPr>
          <a:lstStyle>
            <a:lvl1pPr algn="r">
              <a:defRPr sz="1300">
                <a:cs typeface="Times New Roman" pitchFamily="18" charset="0"/>
              </a:defRPr>
            </a:lvl1pPr>
          </a:lstStyle>
          <a:p>
            <a:fld id="{92D85A68-6FAB-4062-96FD-1196004FDDAF}" type="slidenum">
              <a:rPr lang="ar-SA"/>
              <a:pPr/>
              <a:t>‹#›</a:t>
            </a:fld>
            <a:endParaRPr lang="en-US"/>
          </a:p>
        </p:txBody>
      </p:sp>
    </p:spTree>
    <p:extLst>
      <p:ext uri="{BB962C8B-B14F-4D97-AF65-F5344CB8AC3E}">
        <p14:creationId xmlns:p14="http://schemas.microsoft.com/office/powerpoint/2010/main" val="2885941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78427" cy="511731"/>
          </a:xfrm>
          <a:prstGeom prst="rect">
            <a:avLst/>
          </a:prstGeom>
          <a:noFill/>
          <a:ln w="12700" cap="sq">
            <a:noFill/>
            <a:miter lim="800000"/>
            <a:headEnd type="none" w="sm" len="sm"/>
            <a:tailEnd type="none" w="sm" len="sm"/>
          </a:ln>
          <a:effectLst/>
        </p:spPr>
        <p:txBody>
          <a:bodyPr vert="horz" wrap="square" lIns="99048" tIns="49524" rIns="99048" bIns="49524" numCol="1" anchor="t" anchorCtr="0" compatLnSpc="1">
            <a:prstTxWarp prst="textNoShape">
              <a:avLst/>
            </a:prstTxWarp>
          </a:bodyPr>
          <a:lstStyle>
            <a:lvl1pPr>
              <a:defRPr sz="1300"/>
            </a:lvl1pPr>
          </a:lstStyle>
          <a:p>
            <a:endParaRPr lang="en-US"/>
          </a:p>
        </p:txBody>
      </p:sp>
      <p:sp>
        <p:nvSpPr>
          <p:cNvPr id="35843" name="Rectangle 3"/>
          <p:cNvSpPr>
            <a:spLocks noGrp="1" noChangeArrowheads="1"/>
          </p:cNvSpPr>
          <p:nvPr>
            <p:ph type="dt" idx="1"/>
          </p:nvPr>
        </p:nvSpPr>
        <p:spPr bwMode="auto">
          <a:xfrm>
            <a:off x="4025637" y="1"/>
            <a:ext cx="3078427" cy="511731"/>
          </a:xfrm>
          <a:prstGeom prst="rect">
            <a:avLst/>
          </a:prstGeom>
          <a:noFill/>
          <a:ln w="12700" cap="sq">
            <a:noFill/>
            <a:miter lim="800000"/>
            <a:headEnd type="none" w="sm" len="sm"/>
            <a:tailEnd type="none" w="sm" len="sm"/>
          </a:ln>
          <a:effectLst/>
        </p:spPr>
        <p:txBody>
          <a:bodyPr vert="horz" wrap="square" lIns="99048" tIns="49524" rIns="99048" bIns="49524" numCol="1" anchor="t" anchorCtr="0" compatLnSpc="1">
            <a:prstTxWarp prst="textNoShape">
              <a:avLst/>
            </a:prstTxWarp>
          </a:bodyPr>
          <a:lstStyle>
            <a:lvl1pPr algn="r">
              <a:defRPr sz="1300"/>
            </a:lvl1pPr>
          </a:lstStyle>
          <a:p>
            <a:endParaRPr lang="en-US"/>
          </a:p>
        </p:txBody>
      </p:sp>
      <p:sp>
        <p:nvSpPr>
          <p:cNvPr id="35844" name="Rectangle 4"/>
          <p:cNvSpPr>
            <a:spLocks noGrp="1" noRot="1" noChangeAspect="1" noChangeArrowheads="1" noTextEdit="1"/>
          </p:cNvSpPr>
          <p:nvPr>
            <p:ph type="sldImg" idx="2"/>
          </p:nvPr>
        </p:nvSpPr>
        <p:spPr bwMode="auto">
          <a:xfrm>
            <a:off x="995363" y="768350"/>
            <a:ext cx="5113337" cy="3836988"/>
          </a:xfrm>
          <a:prstGeom prst="rect">
            <a:avLst/>
          </a:prstGeom>
          <a:noFill/>
          <a:ln w="9525">
            <a:solidFill>
              <a:srgbClr val="000000"/>
            </a:solidFill>
            <a:miter lim="800000"/>
            <a:headEnd/>
            <a:tailEnd/>
          </a:ln>
          <a:effectLst/>
        </p:spPr>
      </p:sp>
      <p:sp>
        <p:nvSpPr>
          <p:cNvPr id="35845" name="Rectangle 5"/>
          <p:cNvSpPr>
            <a:spLocks noGrp="1" noChangeArrowheads="1"/>
          </p:cNvSpPr>
          <p:nvPr>
            <p:ph type="body" sz="quarter" idx="3"/>
          </p:nvPr>
        </p:nvSpPr>
        <p:spPr bwMode="auto">
          <a:xfrm>
            <a:off x="947209" y="4861441"/>
            <a:ext cx="5209646" cy="4605576"/>
          </a:xfrm>
          <a:prstGeom prst="rect">
            <a:avLst/>
          </a:prstGeom>
          <a:noFill/>
          <a:ln w="12700" cap="sq">
            <a:noFill/>
            <a:miter lim="800000"/>
            <a:headEnd type="none" w="sm" len="sm"/>
            <a:tailEnd type="none" w="sm" len="sm"/>
          </a:ln>
          <a:effectLst/>
        </p:spPr>
        <p:txBody>
          <a:bodyPr vert="horz" wrap="square" lIns="99048" tIns="49524" rIns="99048" bIns="495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6" name="Rectangle 6"/>
          <p:cNvSpPr>
            <a:spLocks noGrp="1" noChangeArrowheads="1"/>
          </p:cNvSpPr>
          <p:nvPr>
            <p:ph type="ftr" sz="quarter" idx="4"/>
          </p:nvPr>
        </p:nvSpPr>
        <p:spPr bwMode="auto">
          <a:xfrm>
            <a:off x="0" y="9722882"/>
            <a:ext cx="3078427" cy="511731"/>
          </a:xfrm>
          <a:prstGeom prst="rect">
            <a:avLst/>
          </a:prstGeom>
          <a:noFill/>
          <a:ln w="12700" cap="sq">
            <a:noFill/>
            <a:miter lim="800000"/>
            <a:headEnd type="none" w="sm" len="sm"/>
            <a:tailEnd type="none" w="sm" len="sm"/>
          </a:ln>
          <a:effectLst/>
        </p:spPr>
        <p:txBody>
          <a:bodyPr vert="horz" wrap="square" lIns="99048" tIns="49524" rIns="99048" bIns="49524" numCol="1" anchor="b" anchorCtr="0" compatLnSpc="1">
            <a:prstTxWarp prst="textNoShape">
              <a:avLst/>
            </a:prstTxWarp>
          </a:bodyPr>
          <a:lstStyle>
            <a:lvl1pPr>
              <a:defRPr sz="1300"/>
            </a:lvl1pPr>
          </a:lstStyle>
          <a:p>
            <a:endParaRPr lang="en-US"/>
          </a:p>
        </p:txBody>
      </p:sp>
      <p:sp>
        <p:nvSpPr>
          <p:cNvPr id="35847" name="Rectangle 7"/>
          <p:cNvSpPr>
            <a:spLocks noGrp="1" noChangeArrowheads="1"/>
          </p:cNvSpPr>
          <p:nvPr>
            <p:ph type="sldNum" sz="quarter" idx="5"/>
          </p:nvPr>
        </p:nvSpPr>
        <p:spPr bwMode="auto">
          <a:xfrm>
            <a:off x="4025637" y="9722882"/>
            <a:ext cx="3078427" cy="511731"/>
          </a:xfrm>
          <a:prstGeom prst="rect">
            <a:avLst/>
          </a:prstGeom>
          <a:noFill/>
          <a:ln w="12700" cap="sq">
            <a:noFill/>
            <a:miter lim="800000"/>
            <a:headEnd type="none" w="sm" len="sm"/>
            <a:tailEnd type="none" w="sm" len="sm"/>
          </a:ln>
          <a:effectLst/>
        </p:spPr>
        <p:txBody>
          <a:bodyPr vert="horz" wrap="square" lIns="99048" tIns="49524" rIns="99048" bIns="49524" numCol="1" anchor="b" anchorCtr="0" compatLnSpc="1">
            <a:prstTxWarp prst="textNoShape">
              <a:avLst/>
            </a:prstTxWarp>
          </a:bodyPr>
          <a:lstStyle>
            <a:lvl1pPr algn="r">
              <a:defRPr sz="1300">
                <a:cs typeface="Times New Roman" pitchFamily="18" charset="0"/>
              </a:defRPr>
            </a:lvl1pPr>
          </a:lstStyle>
          <a:p>
            <a:fld id="{01DA1497-CDCC-40F8-9E9E-E1C04A3AEE03}" type="slidenum">
              <a:rPr lang="ar-SA"/>
              <a:pPr/>
              <a:t>‹#›</a:t>
            </a:fld>
            <a:endParaRPr lang="en-US"/>
          </a:p>
        </p:txBody>
      </p:sp>
    </p:spTree>
    <p:extLst>
      <p:ext uri="{BB962C8B-B14F-4D97-AF65-F5344CB8AC3E}">
        <p14:creationId xmlns:p14="http://schemas.microsoft.com/office/powerpoint/2010/main" val="465539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4" name="Group 2"/>
          <p:cNvGrpSpPr>
            <a:grpSpLocks/>
          </p:cNvGrpSpPr>
          <p:nvPr/>
        </p:nvGrpSpPr>
        <p:grpSpPr bwMode="auto">
          <a:xfrm>
            <a:off x="0" y="117475"/>
            <a:ext cx="9142413" cy="6738938"/>
            <a:chOff x="0" y="74"/>
            <a:chExt cx="5759" cy="4245"/>
          </a:xfrm>
        </p:grpSpPr>
        <p:sp>
          <p:nvSpPr>
            <p:cNvPr id="8195" name="Rectangle 3"/>
            <p:cNvSpPr>
              <a:spLocks noChangeArrowheads="1"/>
            </p:cNvSpPr>
            <p:nvPr/>
          </p:nvSpPr>
          <p:spPr bwMode="invGray">
            <a:xfrm>
              <a:off x="432" y="4113"/>
              <a:ext cx="2208" cy="206"/>
            </a:xfrm>
            <a:prstGeom prst="rect">
              <a:avLst/>
            </a:prstGeom>
            <a:solidFill>
              <a:schemeClr val="hlink"/>
            </a:solidFill>
            <a:ln w="9525">
              <a:noFill/>
              <a:miter lim="800000"/>
              <a:headEnd/>
              <a:tailEnd/>
            </a:ln>
            <a:effectLst/>
          </p:spPr>
          <p:txBody>
            <a:bodyPr/>
            <a:lstStyle/>
            <a:p>
              <a:endParaRPr lang="ar-SA"/>
            </a:p>
          </p:txBody>
        </p:sp>
        <p:sp>
          <p:nvSpPr>
            <p:cNvPr id="8196" name="Rectangle 4"/>
            <p:cNvSpPr>
              <a:spLocks noChangeArrowheads="1"/>
            </p:cNvSpPr>
            <p:nvPr/>
          </p:nvSpPr>
          <p:spPr bwMode="invGray">
            <a:xfrm>
              <a:off x="432" y="1536"/>
              <a:ext cx="5327" cy="480"/>
            </a:xfrm>
            <a:prstGeom prst="rect">
              <a:avLst/>
            </a:prstGeom>
            <a:solidFill>
              <a:schemeClr val="hlink"/>
            </a:solidFill>
            <a:ln w="9525">
              <a:noFill/>
              <a:miter lim="800000"/>
              <a:headEnd/>
              <a:tailEnd/>
            </a:ln>
            <a:effectLst/>
          </p:spPr>
          <p:txBody>
            <a:bodyPr/>
            <a:lstStyle/>
            <a:p>
              <a:endParaRPr lang="ar-SA"/>
            </a:p>
          </p:txBody>
        </p:sp>
        <p:sp>
          <p:nvSpPr>
            <p:cNvPr id="8197" name="Oval 5"/>
            <p:cNvSpPr>
              <a:spLocks noChangeArrowheads="1"/>
            </p:cNvSpPr>
            <p:nvPr/>
          </p:nvSpPr>
          <p:spPr bwMode="invGray">
            <a:xfrm>
              <a:off x="555" y="74"/>
              <a:ext cx="42" cy="42"/>
            </a:xfrm>
            <a:prstGeom prst="ellipse">
              <a:avLst/>
            </a:prstGeom>
            <a:solidFill>
              <a:schemeClr val="tx2"/>
            </a:solidFill>
            <a:ln w="9525">
              <a:noFill/>
              <a:round/>
              <a:headEnd/>
              <a:tailEnd/>
            </a:ln>
            <a:effectLst/>
          </p:spPr>
          <p:txBody>
            <a:bodyPr/>
            <a:lstStyle/>
            <a:p>
              <a:endParaRPr lang="ar-SA"/>
            </a:p>
          </p:txBody>
        </p:sp>
        <p:sp>
          <p:nvSpPr>
            <p:cNvPr id="8198" name="Oval 6"/>
            <p:cNvSpPr>
              <a:spLocks noChangeArrowheads="1"/>
            </p:cNvSpPr>
            <p:nvPr/>
          </p:nvSpPr>
          <p:spPr bwMode="invGray">
            <a:xfrm>
              <a:off x="555" y="219"/>
              <a:ext cx="42" cy="41"/>
            </a:xfrm>
            <a:prstGeom prst="ellipse">
              <a:avLst/>
            </a:prstGeom>
            <a:solidFill>
              <a:schemeClr val="tx2"/>
            </a:solidFill>
            <a:ln w="9525">
              <a:noFill/>
              <a:round/>
              <a:headEnd/>
              <a:tailEnd/>
            </a:ln>
            <a:effectLst/>
          </p:spPr>
          <p:txBody>
            <a:bodyPr/>
            <a:lstStyle/>
            <a:p>
              <a:endParaRPr lang="ar-SA"/>
            </a:p>
          </p:txBody>
        </p:sp>
        <p:sp>
          <p:nvSpPr>
            <p:cNvPr id="8199" name="Oval 7"/>
            <p:cNvSpPr>
              <a:spLocks noChangeArrowheads="1"/>
            </p:cNvSpPr>
            <p:nvPr/>
          </p:nvSpPr>
          <p:spPr bwMode="invGray">
            <a:xfrm>
              <a:off x="555" y="362"/>
              <a:ext cx="42" cy="41"/>
            </a:xfrm>
            <a:prstGeom prst="ellipse">
              <a:avLst/>
            </a:prstGeom>
            <a:solidFill>
              <a:schemeClr val="tx2"/>
            </a:solidFill>
            <a:ln w="9525">
              <a:noFill/>
              <a:round/>
              <a:headEnd/>
              <a:tailEnd/>
            </a:ln>
            <a:effectLst/>
          </p:spPr>
          <p:txBody>
            <a:bodyPr/>
            <a:lstStyle/>
            <a:p>
              <a:endParaRPr lang="ar-SA"/>
            </a:p>
          </p:txBody>
        </p:sp>
        <p:sp>
          <p:nvSpPr>
            <p:cNvPr id="8200" name="Oval 8"/>
            <p:cNvSpPr>
              <a:spLocks noChangeArrowheads="1"/>
            </p:cNvSpPr>
            <p:nvPr/>
          </p:nvSpPr>
          <p:spPr bwMode="invGray">
            <a:xfrm>
              <a:off x="555" y="651"/>
              <a:ext cx="42" cy="41"/>
            </a:xfrm>
            <a:prstGeom prst="ellipse">
              <a:avLst/>
            </a:prstGeom>
            <a:solidFill>
              <a:schemeClr val="tx2"/>
            </a:solidFill>
            <a:ln w="9525">
              <a:noFill/>
              <a:round/>
              <a:headEnd/>
              <a:tailEnd/>
            </a:ln>
            <a:effectLst/>
          </p:spPr>
          <p:txBody>
            <a:bodyPr/>
            <a:lstStyle/>
            <a:p>
              <a:endParaRPr lang="ar-SA"/>
            </a:p>
          </p:txBody>
        </p:sp>
        <p:sp>
          <p:nvSpPr>
            <p:cNvPr id="8201" name="Oval 9"/>
            <p:cNvSpPr>
              <a:spLocks noChangeArrowheads="1"/>
            </p:cNvSpPr>
            <p:nvPr/>
          </p:nvSpPr>
          <p:spPr bwMode="invGray">
            <a:xfrm>
              <a:off x="555" y="794"/>
              <a:ext cx="42" cy="42"/>
            </a:xfrm>
            <a:prstGeom prst="ellipse">
              <a:avLst/>
            </a:prstGeom>
            <a:solidFill>
              <a:schemeClr val="tx2"/>
            </a:solidFill>
            <a:ln w="9525">
              <a:noFill/>
              <a:round/>
              <a:headEnd/>
              <a:tailEnd/>
            </a:ln>
            <a:effectLst/>
          </p:spPr>
          <p:txBody>
            <a:bodyPr/>
            <a:lstStyle/>
            <a:p>
              <a:endParaRPr lang="ar-SA"/>
            </a:p>
          </p:txBody>
        </p:sp>
        <p:sp>
          <p:nvSpPr>
            <p:cNvPr id="8202" name="Oval 10"/>
            <p:cNvSpPr>
              <a:spLocks noChangeArrowheads="1"/>
            </p:cNvSpPr>
            <p:nvPr/>
          </p:nvSpPr>
          <p:spPr bwMode="invGray">
            <a:xfrm>
              <a:off x="555" y="939"/>
              <a:ext cx="42" cy="41"/>
            </a:xfrm>
            <a:prstGeom prst="ellipse">
              <a:avLst/>
            </a:prstGeom>
            <a:solidFill>
              <a:schemeClr val="tx2"/>
            </a:solidFill>
            <a:ln w="9525">
              <a:noFill/>
              <a:round/>
              <a:headEnd/>
              <a:tailEnd/>
            </a:ln>
            <a:effectLst/>
          </p:spPr>
          <p:txBody>
            <a:bodyPr/>
            <a:lstStyle/>
            <a:p>
              <a:endParaRPr lang="ar-SA"/>
            </a:p>
          </p:txBody>
        </p:sp>
        <p:sp>
          <p:nvSpPr>
            <p:cNvPr id="8203" name="Oval 11"/>
            <p:cNvSpPr>
              <a:spLocks noChangeArrowheads="1"/>
            </p:cNvSpPr>
            <p:nvPr/>
          </p:nvSpPr>
          <p:spPr bwMode="invGray">
            <a:xfrm>
              <a:off x="555" y="1082"/>
              <a:ext cx="42" cy="41"/>
            </a:xfrm>
            <a:prstGeom prst="ellipse">
              <a:avLst/>
            </a:prstGeom>
            <a:solidFill>
              <a:schemeClr val="tx2"/>
            </a:solidFill>
            <a:ln w="9525">
              <a:noFill/>
              <a:round/>
              <a:headEnd/>
              <a:tailEnd/>
            </a:ln>
            <a:effectLst/>
          </p:spPr>
          <p:txBody>
            <a:bodyPr/>
            <a:lstStyle/>
            <a:p>
              <a:endParaRPr lang="ar-SA"/>
            </a:p>
          </p:txBody>
        </p:sp>
        <p:sp>
          <p:nvSpPr>
            <p:cNvPr id="8204" name="Oval 12"/>
            <p:cNvSpPr>
              <a:spLocks noChangeArrowheads="1"/>
            </p:cNvSpPr>
            <p:nvPr/>
          </p:nvSpPr>
          <p:spPr bwMode="invGray">
            <a:xfrm>
              <a:off x="555" y="1227"/>
              <a:ext cx="42" cy="40"/>
            </a:xfrm>
            <a:prstGeom prst="ellipse">
              <a:avLst/>
            </a:prstGeom>
            <a:solidFill>
              <a:schemeClr val="tx2"/>
            </a:solidFill>
            <a:ln w="9525">
              <a:noFill/>
              <a:round/>
              <a:headEnd/>
              <a:tailEnd/>
            </a:ln>
            <a:effectLst/>
          </p:spPr>
          <p:txBody>
            <a:bodyPr/>
            <a:lstStyle/>
            <a:p>
              <a:endParaRPr lang="ar-SA"/>
            </a:p>
          </p:txBody>
        </p:sp>
        <p:sp>
          <p:nvSpPr>
            <p:cNvPr id="8205" name="Oval 13"/>
            <p:cNvSpPr>
              <a:spLocks noChangeArrowheads="1"/>
            </p:cNvSpPr>
            <p:nvPr/>
          </p:nvSpPr>
          <p:spPr bwMode="invGray">
            <a:xfrm>
              <a:off x="555" y="1371"/>
              <a:ext cx="42" cy="41"/>
            </a:xfrm>
            <a:prstGeom prst="ellipse">
              <a:avLst/>
            </a:prstGeom>
            <a:solidFill>
              <a:schemeClr val="tx2"/>
            </a:solidFill>
            <a:ln w="9525">
              <a:noFill/>
              <a:round/>
              <a:headEnd/>
              <a:tailEnd/>
            </a:ln>
            <a:effectLst/>
          </p:spPr>
          <p:txBody>
            <a:bodyPr/>
            <a:lstStyle/>
            <a:p>
              <a:endParaRPr lang="ar-SA"/>
            </a:p>
          </p:txBody>
        </p:sp>
        <p:grpSp>
          <p:nvGrpSpPr>
            <p:cNvPr id="8206" name="Group 14"/>
            <p:cNvGrpSpPr>
              <a:grpSpLocks/>
            </p:cNvGrpSpPr>
            <p:nvPr/>
          </p:nvGrpSpPr>
          <p:grpSpPr bwMode="auto">
            <a:xfrm>
              <a:off x="2859" y="4202"/>
              <a:ext cx="2729" cy="41"/>
              <a:chOff x="2859" y="4202"/>
              <a:chExt cx="2729" cy="41"/>
            </a:xfrm>
          </p:grpSpPr>
          <p:sp>
            <p:nvSpPr>
              <p:cNvPr id="8207" name="Oval 15"/>
              <p:cNvSpPr>
                <a:spLocks noChangeArrowheads="1"/>
              </p:cNvSpPr>
              <p:nvPr/>
            </p:nvSpPr>
            <p:spPr bwMode="invGray">
              <a:xfrm>
                <a:off x="2859" y="4202"/>
                <a:ext cx="42" cy="41"/>
              </a:xfrm>
              <a:prstGeom prst="ellipse">
                <a:avLst/>
              </a:prstGeom>
              <a:solidFill>
                <a:schemeClr val="tx2"/>
              </a:solidFill>
              <a:ln w="9525">
                <a:noFill/>
                <a:round/>
                <a:headEnd/>
                <a:tailEnd/>
              </a:ln>
              <a:effectLst/>
            </p:spPr>
            <p:txBody>
              <a:bodyPr/>
              <a:lstStyle/>
              <a:p>
                <a:endParaRPr lang="ar-SA"/>
              </a:p>
            </p:txBody>
          </p:sp>
          <p:sp>
            <p:nvSpPr>
              <p:cNvPr id="8208" name="Oval 16"/>
              <p:cNvSpPr>
                <a:spLocks noChangeArrowheads="1"/>
              </p:cNvSpPr>
              <p:nvPr/>
            </p:nvSpPr>
            <p:spPr bwMode="invGray">
              <a:xfrm>
                <a:off x="3243" y="4202"/>
                <a:ext cx="42" cy="41"/>
              </a:xfrm>
              <a:prstGeom prst="ellipse">
                <a:avLst/>
              </a:prstGeom>
              <a:solidFill>
                <a:schemeClr val="tx2"/>
              </a:solidFill>
              <a:ln w="9525">
                <a:noFill/>
                <a:round/>
                <a:headEnd/>
                <a:tailEnd/>
              </a:ln>
              <a:effectLst/>
            </p:spPr>
            <p:txBody>
              <a:bodyPr/>
              <a:lstStyle/>
              <a:p>
                <a:endParaRPr lang="ar-SA"/>
              </a:p>
            </p:txBody>
          </p:sp>
          <p:sp>
            <p:nvSpPr>
              <p:cNvPr id="8209" name="Oval 17"/>
              <p:cNvSpPr>
                <a:spLocks noChangeArrowheads="1"/>
              </p:cNvSpPr>
              <p:nvPr/>
            </p:nvSpPr>
            <p:spPr bwMode="invGray">
              <a:xfrm>
                <a:off x="3627" y="4202"/>
                <a:ext cx="41" cy="41"/>
              </a:xfrm>
              <a:prstGeom prst="ellipse">
                <a:avLst/>
              </a:prstGeom>
              <a:solidFill>
                <a:schemeClr val="tx2"/>
              </a:solidFill>
              <a:ln w="9525">
                <a:noFill/>
                <a:round/>
                <a:headEnd/>
                <a:tailEnd/>
              </a:ln>
              <a:effectLst/>
            </p:spPr>
            <p:txBody>
              <a:bodyPr/>
              <a:lstStyle/>
              <a:p>
                <a:endParaRPr lang="ar-SA"/>
              </a:p>
            </p:txBody>
          </p:sp>
          <p:sp>
            <p:nvSpPr>
              <p:cNvPr id="8210" name="Oval 18"/>
              <p:cNvSpPr>
                <a:spLocks noChangeArrowheads="1"/>
              </p:cNvSpPr>
              <p:nvPr/>
            </p:nvSpPr>
            <p:spPr bwMode="invGray">
              <a:xfrm>
                <a:off x="4011" y="4202"/>
                <a:ext cx="41" cy="41"/>
              </a:xfrm>
              <a:prstGeom prst="ellipse">
                <a:avLst/>
              </a:prstGeom>
              <a:solidFill>
                <a:schemeClr val="tx2"/>
              </a:solidFill>
              <a:ln w="9525">
                <a:noFill/>
                <a:round/>
                <a:headEnd/>
                <a:tailEnd/>
              </a:ln>
              <a:effectLst/>
            </p:spPr>
            <p:txBody>
              <a:bodyPr/>
              <a:lstStyle/>
              <a:p>
                <a:endParaRPr lang="ar-SA"/>
              </a:p>
            </p:txBody>
          </p:sp>
          <p:sp>
            <p:nvSpPr>
              <p:cNvPr id="8211" name="Oval 19"/>
              <p:cNvSpPr>
                <a:spLocks noChangeArrowheads="1"/>
              </p:cNvSpPr>
              <p:nvPr/>
            </p:nvSpPr>
            <p:spPr bwMode="invGray">
              <a:xfrm>
                <a:off x="4395" y="4202"/>
                <a:ext cx="42" cy="41"/>
              </a:xfrm>
              <a:prstGeom prst="ellipse">
                <a:avLst/>
              </a:prstGeom>
              <a:solidFill>
                <a:schemeClr val="tx2"/>
              </a:solidFill>
              <a:ln w="9525">
                <a:noFill/>
                <a:round/>
                <a:headEnd/>
                <a:tailEnd/>
              </a:ln>
              <a:effectLst/>
            </p:spPr>
            <p:txBody>
              <a:bodyPr/>
              <a:lstStyle/>
              <a:p>
                <a:endParaRPr lang="ar-SA"/>
              </a:p>
            </p:txBody>
          </p:sp>
          <p:sp>
            <p:nvSpPr>
              <p:cNvPr id="8212" name="Oval 20"/>
              <p:cNvSpPr>
                <a:spLocks noChangeArrowheads="1"/>
              </p:cNvSpPr>
              <p:nvPr/>
            </p:nvSpPr>
            <p:spPr bwMode="invGray">
              <a:xfrm>
                <a:off x="4779" y="4202"/>
                <a:ext cx="42" cy="41"/>
              </a:xfrm>
              <a:prstGeom prst="ellipse">
                <a:avLst/>
              </a:prstGeom>
              <a:solidFill>
                <a:schemeClr val="tx2"/>
              </a:solidFill>
              <a:ln w="9525">
                <a:noFill/>
                <a:round/>
                <a:headEnd/>
                <a:tailEnd/>
              </a:ln>
              <a:effectLst/>
            </p:spPr>
            <p:txBody>
              <a:bodyPr/>
              <a:lstStyle/>
              <a:p>
                <a:endParaRPr lang="ar-SA"/>
              </a:p>
            </p:txBody>
          </p:sp>
          <p:sp>
            <p:nvSpPr>
              <p:cNvPr id="8213" name="Oval 21"/>
              <p:cNvSpPr>
                <a:spLocks noChangeArrowheads="1"/>
              </p:cNvSpPr>
              <p:nvPr/>
            </p:nvSpPr>
            <p:spPr bwMode="invGray">
              <a:xfrm>
                <a:off x="5163" y="4202"/>
                <a:ext cx="42" cy="41"/>
              </a:xfrm>
              <a:prstGeom prst="ellipse">
                <a:avLst/>
              </a:prstGeom>
              <a:solidFill>
                <a:schemeClr val="tx2"/>
              </a:solidFill>
              <a:ln w="9525">
                <a:noFill/>
                <a:round/>
                <a:headEnd/>
                <a:tailEnd/>
              </a:ln>
              <a:effectLst/>
            </p:spPr>
            <p:txBody>
              <a:bodyPr/>
              <a:lstStyle/>
              <a:p>
                <a:endParaRPr lang="ar-SA"/>
              </a:p>
            </p:txBody>
          </p:sp>
          <p:sp>
            <p:nvSpPr>
              <p:cNvPr id="8214" name="Oval 22"/>
              <p:cNvSpPr>
                <a:spLocks noChangeArrowheads="1"/>
              </p:cNvSpPr>
              <p:nvPr/>
            </p:nvSpPr>
            <p:spPr bwMode="invGray">
              <a:xfrm>
                <a:off x="5547" y="4202"/>
                <a:ext cx="41" cy="41"/>
              </a:xfrm>
              <a:prstGeom prst="ellipse">
                <a:avLst/>
              </a:prstGeom>
              <a:solidFill>
                <a:schemeClr val="tx2"/>
              </a:solidFill>
              <a:ln w="9525">
                <a:noFill/>
                <a:round/>
                <a:headEnd/>
                <a:tailEnd/>
              </a:ln>
              <a:effectLst/>
            </p:spPr>
            <p:txBody>
              <a:bodyPr/>
              <a:lstStyle/>
              <a:p>
                <a:endParaRPr lang="ar-SA"/>
              </a:p>
            </p:txBody>
          </p:sp>
        </p:grpSp>
        <p:sp>
          <p:nvSpPr>
            <p:cNvPr id="8215" name="Oval 23"/>
            <p:cNvSpPr>
              <a:spLocks noChangeArrowheads="1"/>
            </p:cNvSpPr>
            <p:nvPr/>
          </p:nvSpPr>
          <p:spPr bwMode="invGray">
            <a:xfrm>
              <a:off x="555" y="507"/>
              <a:ext cx="42" cy="40"/>
            </a:xfrm>
            <a:prstGeom prst="ellipse">
              <a:avLst/>
            </a:prstGeom>
            <a:solidFill>
              <a:schemeClr val="tx2"/>
            </a:solidFill>
            <a:ln w="9525">
              <a:noFill/>
              <a:round/>
              <a:headEnd/>
              <a:tailEnd/>
            </a:ln>
            <a:effectLst/>
          </p:spPr>
          <p:txBody>
            <a:bodyPr/>
            <a:lstStyle/>
            <a:p>
              <a:endParaRPr lang="ar-SA"/>
            </a:p>
          </p:txBody>
        </p:sp>
        <p:grpSp>
          <p:nvGrpSpPr>
            <p:cNvPr id="8216" name="Group 24"/>
            <p:cNvGrpSpPr>
              <a:grpSpLocks/>
            </p:cNvGrpSpPr>
            <p:nvPr/>
          </p:nvGrpSpPr>
          <p:grpSpPr bwMode="auto">
            <a:xfrm>
              <a:off x="0" y="2327"/>
              <a:ext cx="1203" cy="1203"/>
              <a:chOff x="0" y="2327"/>
              <a:chExt cx="1203" cy="1203"/>
            </a:xfrm>
          </p:grpSpPr>
          <p:sp>
            <p:nvSpPr>
              <p:cNvPr id="8217" name="Freeform 25"/>
              <p:cNvSpPr>
                <a:spLocks/>
              </p:cNvSpPr>
              <p:nvPr/>
            </p:nvSpPr>
            <p:spPr bwMode="invGray">
              <a:xfrm>
                <a:off x="0" y="2394"/>
                <a:ext cx="443" cy="1033"/>
              </a:xfrm>
              <a:custGeom>
                <a:avLst/>
                <a:gdLst/>
                <a:ahLst/>
                <a:cxnLst>
                  <a:cxn ang="0">
                    <a:pos x="290" y="1016"/>
                  </a:cxn>
                  <a:cxn ang="0">
                    <a:pos x="316" y="974"/>
                  </a:cxn>
                  <a:cxn ang="0">
                    <a:pos x="354" y="920"/>
                  </a:cxn>
                  <a:cxn ang="0">
                    <a:pos x="384" y="884"/>
                  </a:cxn>
                  <a:cxn ang="0">
                    <a:pos x="381" y="832"/>
                  </a:cxn>
                  <a:cxn ang="0">
                    <a:pos x="370" y="794"/>
                  </a:cxn>
                  <a:cxn ang="0">
                    <a:pos x="361" y="760"/>
                  </a:cxn>
                  <a:cxn ang="0">
                    <a:pos x="361" y="734"/>
                  </a:cxn>
                  <a:cxn ang="0">
                    <a:pos x="359" y="707"/>
                  </a:cxn>
                  <a:cxn ang="0">
                    <a:pos x="373" y="691"/>
                  </a:cxn>
                  <a:cxn ang="0">
                    <a:pos x="391" y="686"/>
                  </a:cxn>
                  <a:cxn ang="0">
                    <a:pos x="395" y="680"/>
                  </a:cxn>
                  <a:cxn ang="0">
                    <a:pos x="390" y="671"/>
                  </a:cxn>
                  <a:cxn ang="0">
                    <a:pos x="386" y="660"/>
                  </a:cxn>
                  <a:cxn ang="0">
                    <a:pos x="437" y="635"/>
                  </a:cxn>
                  <a:cxn ang="0">
                    <a:pos x="442" y="619"/>
                  </a:cxn>
                  <a:cxn ang="0">
                    <a:pos x="438" y="604"/>
                  </a:cxn>
                  <a:cxn ang="0">
                    <a:pos x="400" y="543"/>
                  </a:cxn>
                  <a:cxn ang="0">
                    <a:pos x="384" y="474"/>
                  </a:cxn>
                  <a:cxn ang="0">
                    <a:pos x="354" y="455"/>
                  </a:cxn>
                  <a:cxn ang="0">
                    <a:pos x="326" y="433"/>
                  </a:cxn>
                  <a:cxn ang="0">
                    <a:pos x="312" y="411"/>
                  </a:cxn>
                  <a:cxn ang="0">
                    <a:pos x="307" y="391"/>
                  </a:cxn>
                  <a:cxn ang="0">
                    <a:pos x="290" y="339"/>
                  </a:cxn>
                  <a:cxn ang="0">
                    <a:pos x="308" y="289"/>
                  </a:cxn>
                  <a:cxn ang="0">
                    <a:pos x="298" y="278"/>
                  </a:cxn>
                  <a:cxn ang="0">
                    <a:pos x="280" y="307"/>
                  </a:cxn>
                  <a:cxn ang="0">
                    <a:pos x="269" y="283"/>
                  </a:cxn>
                  <a:cxn ang="0">
                    <a:pos x="272" y="224"/>
                  </a:cxn>
                  <a:cxn ang="0">
                    <a:pos x="280" y="177"/>
                  </a:cxn>
                  <a:cxn ang="0">
                    <a:pos x="280" y="146"/>
                  </a:cxn>
                  <a:cxn ang="0">
                    <a:pos x="281" y="123"/>
                  </a:cxn>
                  <a:cxn ang="0">
                    <a:pos x="290" y="104"/>
                  </a:cxn>
                  <a:cxn ang="0">
                    <a:pos x="296" y="97"/>
                  </a:cxn>
                  <a:cxn ang="0">
                    <a:pos x="298" y="94"/>
                  </a:cxn>
                  <a:cxn ang="0">
                    <a:pos x="301" y="92"/>
                  </a:cxn>
                  <a:cxn ang="0">
                    <a:pos x="307" y="83"/>
                  </a:cxn>
                  <a:cxn ang="0">
                    <a:pos x="317" y="79"/>
                  </a:cxn>
                  <a:cxn ang="0">
                    <a:pos x="328" y="77"/>
                  </a:cxn>
                  <a:cxn ang="0">
                    <a:pos x="337" y="74"/>
                  </a:cxn>
                  <a:cxn ang="0">
                    <a:pos x="345" y="67"/>
                  </a:cxn>
                  <a:cxn ang="0">
                    <a:pos x="337" y="50"/>
                  </a:cxn>
                  <a:cxn ang="0">
                    <a:pos x="337" y="47"/>
                  </a:cxn>
                  <a:cxn ang="0">
                    <a:pos x="337" y="43"/>
                  </a:cxn>
                  <a:cxn ang="0">
                    <a:pos x="337" y="41"/>
                  </a:cxn>
                  <a:cxn ang="0">
                    <a:pos x="334" y="38"/>
                  </a:cxn>
                  <a:cxn ang="0">
                    <a:pos x="321" y="21"/>
                  </a:cxn>
                  <a:cxn ang="0">
                    <a:pos x="316" y="0"/>
                  </a:cxn>
                  <a:cxn ang="0">
                    <a:pos x="188" y="94"/>
                  </a:cxn>
                  <a:cxn ang="0">
                    <a:pos x="88" y="218"/>
                  </a:cxn>
                  <a:cxn ang="0">
                    <a:pos x="21" y="366"/>
                  </a:cxn>
                  <a:cxn ang="0">
                    <a:pos x="0" y="530"/>
                  </a:cxn>
                  <a:cxn ang="0">
                    <a:pos x="20" y="680"/>
                  </a:cxn>
                  <a:cxn ang="0">
                    <a:pos x="74" y="819"/>
                  </a:cxn>
                  <a:cxn ang="0">
                    <a:pos x="160" y="938"/>
                  </a:cxn>
                  <a:cxn ang="0">
                    <a:pos x="272" y="1032"/>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6" y="97"/>
                    </a:lnTo>
                    <a:lnTo>
                      <a:pt x="298" y="94"/>
                    </a:lnTo>
                    <a:lnTo>
                      <a:pt x="298" y="94"/>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50"/>
                    </a:lnTo>
                    <a:lnTo>
                      <a:pt x="337" y="47"/>
                    </a:lnTo>
                    <a:lnTo>
                      <a:pt x="337" y="47"/>
                    </a:lnTo>
                    <a:lnTo>
                      <a:pt x="337" y="43"/>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w="9525">
                <a:noFill/>
                <a:round/>
                <a:headEnd type="none" w="sm" len="sm"/>
                <a:tailEnd type="none" w="sm" len="sm"/>
              </a:ln>
              <a:effectLst/>
            </p:spPr>
            <p:txBody>
              <a:bodyPr/>
              <a:lstStyle/>
              <a:p>
                <a:endParaRPr lang="ar-SA"/>
              </a:p>
            </p:txBody>
          </p:sp>
          <p:sp>
            <p:nvSpPr>
              <p:cNvPr id="8218" name="Freeform 26"/>
              <p:cNvSpPr>
                <a:spLocks/>
              </p:cNvSpPr>
              <p:nvPr/>
            </p:nvSpPr>
            <p:spPr bwMode="invGray">
              <a:xfrm>
                <a:off x="379" y="2327"/>
                <a:ext cx="824" cy="1203"/>
              </a:xfrm>
              <a:custGeom>
                <a:avLst/>
                <a:gdLst/>
                <a:ahLst/>
                <a:cxnLst>
                  <a:cxn ang="0">
                    <a:pos x="796" y="688"/>
                  </a:cxn>
                  <a:cxn ang="0">
                    <a:pos x="756" y="641"/>
                  </a:cxn>
                  <a:cxn ang="0">
                    <a:pos x="812" y="615"/>
                  </a:cxn>
                  <a:cxn ang="0">
                    <a:pos x="814" y="502"/>
                  </a:cxn>
                  <a:cxn ang="0">
                    <a:pos x="705" y="247"/>
                  </a:cxn>
                  <a:cxn ang="0">
                    <a:pos x="651" y="262"/>
                  </a:cxn>
                  <a:cxn ang="0">
                    <a:pos x="574" y="289"/>
                  </a:cxn>
                  <a:cxn ang="0">
                    <a:pos x="536" y="258"/>
                  </a:cxn>
                  <a:cxn ang="0">
                    <a:pos x="563" y="170"/>
                  </a:cxn>
                  <a:cxn ang="0">
                    <a:pos x="532" y="81"/>
                  </a:cxn>
                  <a:cxn ang="0">
                    <a:pos x="455" y="56"/>
                  </a:cxn>
                  <a:cxn ang="0">
                    <a:pos x="484" y="150"/>
                  </a:cxn>
                  <a:cxn ang="0">
                    <a:pos x="465" y="190"/>
                  </a:cxn>
                  <a:cxn ang="0">
                    <a:pos x="442" y="200"/>
                  </a:cxn>
                  <a:cxn ang="0">
                    <a:pos x="419" y="164"/>
                  </a:cxn>
                  <a:cxn ang="0">
                    <a:pos x="381" y="108"/>
                  </a:cxn>
                  <a:cxn ang="0">
                    <a:pos x="406" y="108"/>
                  </a:cxn>
                  <a:cxn ang="0">
                    <a:pos x="424" y="72"/>
                  </a:cxn>
                  <a:cxn ang="0">
                    <a:pos x="325" y="0"/>
                  </a:cxn>
                  <a:cxn ang="0">
                    <a:pos x="281" y="27"/>
                  </a:cxn>
                  <a:cxn ang="0">
                    <a:pos x="240" y="72"/>
                  </a:cxn>
                  <a:cxn ang="0">
                    <a:pos x="209" y="114"/>
                  </a:cxn>
                  <a:cxn ang="0">
                    <a:pos x="209" y="150"/>
                  </a:cxn>
                  <a:cxn ang="0">
                    <a:pos x="240" y="164"/>
                  </a:cxn>
                  <a:cxn ang="0">
                    <a:pos x="209" y="222"/>
                  </a:cxn>
                  <a:cxn ang="0">
                    <a:pos x="213" y="242"/>
                  </a:cxn>
                  <a:cxn ang="0">
                    <a:pos x="267" y="222"/>
                  </a:cxn>
                  <a:cxn ang="0">
                    <a:pos x="303" y="170"/>
                  </a:cxn>
                  <a:cxn ang="0">
                    <a:pos x="354" y="231"/>
                  </a:cxn>
                  <a:cxn ang="0">
                    <a:pos x="372" y="291"/>
                  </a:cxn>
                  <a:cxn ang="0">
                    <a:pos x="348" y="294"/>
                  </a:cxn>
                  <a:cxn ang="0">
                    <a:pos x="298" y="309"/>
                  </a:cxn>
                  <a:cxn ang="0">
                    <a:pos x="323" y="330"/>
                  </a:cxn>
                  <a:cxn ang="0">
                    <a:pos x="260" y="339"/>
                  </a:cxn>
                  <a:cxn ang="0">
                    <a:pos x="189" y="411"/>
                  </a:cxn>
                  <a:cxn ang="0">
                    <a:pos x="184" y="469"/>
                  </a:cxn>
                  <a:cxn ang="0">
                    <a:pos x="148" y="435"/>
                  </a:cxn>
                  <a:cxn ang="0">
                    <a:pos x="83" y="402"/>
                  </a:cxn>
                  <a:cxn ang="0">
                    <a:pos x="0" y="455"/>
                  </a:cxn>
                  <a:cxn ang="0">
                    <a:pos x="54" y="496"/>
                  </a:cxn>
                  <a:cxn ang="0">
                    <a:pos x="74" y="485"/>
                  </a:cxn>
                  <a:cxn ang="0">
                    <a:pos x="54" y="608"/>
                  </a:cxn>
                  <a:cxn ang="0">
                    <a:pos x="132" y="641"/>
                  </a:cxn>
                  <a:cxn ang="0">
                    <a:pos x="195" y="661"/>
                  </a:cxn>
                  <a:cxn ang="0">
                    <a:pos x="249" y="744"/>
                  </a:cxn>
                  <a:cxn ang="0">
                    <a:pos x="334" y="886"/>
                  </a:cxn>
                  <a:cxn ang="0">
                    <a:pos x="391" y="1007"/>
                  </a:cxn>
                  <a:cxn ang="0">
                    <a:pos x="292" y="1052"/>
                  </a:cxn>
                  <a:cxn ang="0">
                    <a:pos x="182" y="1105"/>
                  </a:cxn>
                  <a:cxn ang="0">
                    <a:pos x="68" y="1180"/>
                  </a:cxn>
                  <a:cxn ang="0">
                    <a:pos x="200" y="1202"/>
                  </a:cxn>
                  <a:cxn ang="0">
                    <a:pos x="417" y="1168"/>
                  </a:cxn>
                  <a:cxn ang="0">
                    <a:pos x="613" y="1052"/>
                  </a:cxn>
                  <a:cxn ang="0">
                    <a:pos x="610" y="929"/>
                  </a:cxn>
                  <a:cxn ang="0">
                    <a:pos x="543" y="888"/>
                  </a:cxn>
                  <a:cxn ang="0">
                    <a:pos x="567" y="791"/>
                  </a:cxn>
                  <a:cxn ang="0">
                    <a:pos x="655" y="738"/>
                  </a:cxn>
                  <a:cxn ang="0">
                    <a:pos x="725" y="713"/>
                  </a:cxn>
                  <a:cxn ang="0">
                    <a:pos x="792" y="729"/>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108"/>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0"/>
                    </a:lnTo>
                    <a:lnTo>
                      <a:pt x="209" y="110"/>
                    </a:lnTo>
                    <a:lnTo>
                      <a:pt x="209" y="114"/>
                    </a:lnTo>
                    <a:lnTo>
                      <a:pt x="184" y="139"/>
                    </a:lnTo>
                    <a:lnTo>
                      <a:pt x="184" y="139"/>
                    </a:lnTo>
                    <a:lnTo>
                      <a:pt x="184" y="139"/>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09" y="238"/>
                    </a:lnTo>
                    <a:lnTo>
                      <a:pt x="213" y="242"/>
                    </a:lnTo>
                    <a:lnTo>
                      <a:pt x="213" y="242"/>
                    </a:lnTo>
                    <a:lnTo>
                      <a:pt x="215" y="244"/>
                    </a:lnTo>
                    <a:lnTo>
                      <a:pt x="231" y="233"/>
                    </a:lnTo>
                    <a:lnTo>
                      <a:pt x="260" y="231"/>
                    </a:lnTo>
                    <a:lnTo>
                      <a:pt x="260" y="227"/>
                    </a:lnTo>
                    <a:lnTo>
                      <a:pt x="262" y="226"/>
                    </a:lnTo>
                    <a:lnTo>
                      <a:pt x="265" y="226"/>
                    </a:lnTo>
                    <a:lnTo>
                      <a:pt x="267" y="222"/>
                    </a:lnTo>
                    <a:lnTo>
                      <a:pt x="267" y="200"/>
                    </a:lnTo>
                    <a:lnTo>
                      <a:pt x="289" y="155"/>
                    </a:lnTo>
                    <a:lnTo>
                      <a:pt x="289" y="155"/>
                    </a:lnTo>
                    <a:lnTo>
                      <a:pt x="292" y="155"/>
                    </a:lnTo>
                    <a:lnTo>
                      <a:pt x="292"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23" y="330"/>
                    </a:lnTo>
                    <a:lnTo>
                      <a:pt x="319" y="334"/>
                    </a:lnTo>
                    <a:lnTo>
                      <a:pt x="317" y="339"/>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w="9525">
                <a:noFill/>
                <a:round/>
                <a:headEnd type="none" w="sm" len="sm"/>
                <a:tailEnd type="none" w="sm" len="sm"/>
              </a:ln>
              <a:effectLst/>
            </p:spPr>
            <p:txBody>
              <a:bodyPr/>
              <a:lstStyle/>
              <a:p>
                <a:endParaRPr lang="ar-SA"/>
              </a:p>
            </p:txBody>
          </p:sp>
          <p:sp>
            <p:nvSpPr>
              <p:cNvPr id="8219" name="Freeform 27"/>
              <p:cNvSpPr>
                <a:spLocks/>
              </p:cNvSpPr>
              <p:nvPr/>
            </p:nvSpPr>
            <p:spPr bwMode="invGray">
              <a:xfrm>
                <a:off x="530" y="2834"/>
                <a:ext cx="63" cy="73"/>
              </a:xfrm>
              <a:custGeom>
                <a:avLst/>
                <a:gdLst/>
                <a:ahLst/>
                <a:cxnLst>
                  <a:cxn ang="0">
                    <a:pos x="42" y="65"/>
                  </a:cxn>
                  <a:cxn ang="0">
                    <a:pos x="58" y="72"/>
                  </a:cxn>
                  <a:cxn ang="0">
                    <a:pos x="62" y="72"/>
                  </a:cxn>
                  <a:cxn ang="0">
                    <a:pos x="62" y="67"/>
                  </a:cxn>
                  <a:cxn ang="0">
                    <a:pos x="58" y="65"/>
                  </a:cxn>
                  <a:cxn ang="0">
                    <a:pos x="58" y="62"/>
                  </a:cxn>
                  <a:cxn ang="0">
                    <a:pos x="44" y="56"/>
                  </a:cxn>
                  <a:cxn ang="0">
                    <a:pos x="37" y="45"/>
                  </a:cxn>
                  <a:cxn ang="0">
                    <a:pos x="31" y="34"/>
                  </a:cxn>
                  <a:cxn ang="0">
                    <a:pos x="26" y="20"/>
                  </a:cxn>
                  <a:cxn ang="0">
                    <a:pos x="9" y="0"/>
                  </a:cxn>
                  <a:cxn ang="0">
                    <a:pos x="6" y="4"/>
                  </a:cxn>
                  <a:cxn ang="0">
                    <a:pos x="2" y="9"/>
                  </a:cxn>
                  <a:cxn ang="0">
                    <a:pos x="0" y="11"/>
                  </a:cxn>
                  <a:cxn ang="0">
                    <a:pos x="0" y="18"/>
                  </a:cxn>
                  <a:cxn ang="0">
                    <a:pos x="0" y="20"/>
                  </a:cxn>
                  <a:cxn ang="0">
                    <a:pos x="0" y="20"/>
                  </a:cxn>
                  <a:cxn ang="0">
                    <a:pos x="0" y="20"/>
                  </a:cxn>
                  <a:cxn ang="0">
                    <a:pos x="0" y="20"/>
                  </a:cxn>
                  <a:cxn ang="0">
                    <a:pos x="9" y="31"/>
                  </a:cxn>
                  <a:cxn ang="0">
                    <a:pos x="20" y="45"/>
                  </a:cxn>
                  <a:cxn ang="0">
                    <a:pos x="31" y="56"/>
                  </a:cxn>
                  <a:cxn ang="0">
                    <a:pos x="42" y="6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0" y="20"/>
                    </a:lnTo>
                    <a:lnTo>
                      <a:pt x="0" y="20"/>
                    </a:lnTo>
                    <a:lnTo>
                      <a:pt x="0" y="20"/>
                    </a:lnTo>
                    <a:lnTo>
                      <a:pt x="9" y="31"/>
                    </a:lnTo>
                    <a:lnTo>
                      <a:pt x="20" y="45"/>
                    </a:lnTo>
                    <a:lnTo>
                      <a:pt x="31" y="56"/>
                    </a:lnTo>
                    <a:lnTo>
                      <a:pt x="42" y="65"/>
                    </a:lnTo>
                  </a:path>
                </a:pathLst>
              </a:custGeom>
              <a:solidFill>
                <a:schemeClr val="folHlink"/>
              </a:solidFill>
              <a:ln w="9525">
                <a:noFill/>
                <a:round/>
                <a:headEnd type="none" w="sm" len="sm"/>
                <a:tailEnd type="none" w="sm" len="sm"/>
              </a:ln>
              <a:effectLst/>
            </p:spPr>
            <p:txBody>
              <a:bodyPr/>
              <a:lstStyle/>
              <a:p>
                <a:endParaRPr lang="ar-SA"/>
              </a:p>
            </p:txBody>
          </p:sp>
        </p:grpSp>
      </p:grpSp>
      <p:sp>
        <p:nvSpPr>
          <p:cNvPr id="8220" name="Rectangle 28"/>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8221"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8222" name="Rectangle 30"/>
          <p:cNvSpPr>
            <a:spLocks noGrp="1" noChangeArrowheads="1"/>
          </p:cNvSpPr>
          <p:nvPr>
            <p:ph type="dt" sz="quarter" idx="2"/>
          </p:nvPr>
        </p:nvSpPr>
        <p:spPr/>
        <p:txBody>
          <a:bodyPr/>
          <a:lstStyle>
            <a:lvl1pPr>
              <a:defRPr>
                <a:solidFill>
                  <a:srgbClr val="FFFFFF"/>
                </a:solidFill>
              </a:defRPr>
            </a:lvl1pPr>
          </a:lstStyle>
          <a:p>
            <a:endParaRPr lang="en-US"/>
          </a:p>
        </p:txBody>
      </p:sp>
      <p:sp>
        <p:nvSpPr>
          <p:cNvPr id="8223" name="Rectangle 31"/>
          <p:cNvSpPr>
            <a:spLocks noGrp="1" noChangeArrowheads="1"/>
          </p:cNvSpPr>
          <p:nvPr>
            <p:ph type="ftr" sz="quarter" idx="3"/>
          </p:nvPr>
        </p:nvSpPr>
        <p:spPr/>
        <p:txBody>
          <a:bodyPr/>
          <a:lstStyle>
            <a:lvl1pPr>
              <a:defRPr>
                <a:solidFill>
                  <a:srgbClr val="FFFFFF"/>
                </a:solidFill>
              </a:defRPr>
            </a:lvl1pPr>
          </a:lstStyle>
          <a:p>
            <a:endParaRPr lang="en-US"/>
          </a:p>
        </p:txBody>
      </p:sp>
      <p:sp>
        <p:nvSpPr>
          <p:cNvPr id="8224" name="Rectangle 32"/>
          <p:cNvSpPr>
            <a:spLocks noGrp="1" noChangeArrowheads="1"/>
          </p:cNvSpPr>
          <p:nvPr>
            <p:ph type="sldNum" sz="quarter" idx="4"/>
          </p:nvPr>
        </p:nvSpPr>
        <p:spPr/>
        <p:txBody>
          <a:bodyPr/>
          <a:lstStyle>
            <a:lvl1pPr>
              <a:defRPr>
                <a:solidFill>
                  <a:srgbClr val="FFFFFF"/>
                </a:solidFill>
              </a:defRPr>
            </a:lvl1pPr>
          </a:lstStyle>
          <a:p>
            <a:fld id="{78753ED4-73A0-4616-8CDF-97E9977DECC0}" type="slidenum">
              <a:rPr lang="ar-SA"/>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D68DEE-B795-4432-A2B7-F6A46ABF3000}"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D4F7D2-4B7D-41E6-8EAA-05BEAAFB9B0E}" type="slidenum">
              <a:rPr lang="ar-SA"/>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DE0209E0-D094-4A38-AA8D-73ADCE0F758D}"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94A980-22D9-4397-9619-D1AA4EE017EF}"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FF9CCD-4925-45B0-BFAF-56BDEA4F3176}"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18F2A1-2A14-4C6C-93B3-9AB6FFC9C18B}"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7F14A4C-504C-4A1C-8BF5-82872295EE18}"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591180D-516C-4874-A0C3-81AC97FDCA49}"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FA5B3C-AA9A-4F58-A207-84B08779505E}"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0351FE3-67B3-4F8B-BF66-4617D2774F1B}"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358BFE-6742-4DBD-8C76-F329140F35DE}"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685800" y="117475"/>
            <a:ext cx="8456613" cy="6738938"/>
            <a:chOff x="432" y="74"/>
            <a:chExt cx="5327" cy="4245"/>
          </a:xfrm>
        </p:grpSpPr>
        <p:sp>
          <p:nvSpPr>
            <p:cNvPr id="7171" name="Rectangle 3"/>
            <p:cNvSpPr>
              <a:spLocks noChangeArrowheads="1"/>
            </p:cNvSpPr>
            <p:nvPr/>
          </p:nvSpPr>
          <p:spPr bwMode="invGray">
            <a:xfrm>
              <a:off x="432" y="4176"/>
              <a:ext cx="2208" cy="143"/>
            </a:xfrm>
            <a:prstGeom prst="rect">
              <a:avLst/>
            </a:prstGeom>
            <a:solidFill>
              <a:schemeClr val="hlink"/>
            </a:solidFill>
            <a:ln w="9525">
              <a:noFill/>
              <a:miter lim="800000"/>
              <a:headEnd/>
              <a:tailEnd/>
            </a:ln>
            <a:effectLst/>
          </p:spPr>
          <p:txBody>
            <a:bodyPr/>
            <a:lstStyle/>
            <a:p>
              <a:endParaRPr lang="ar-SA"/>
            </a:p>
          </p:txBody>
        </p:sp>
        <p:grpSp>
          <p:nvGrpSpPr>
            <p:cNvPr id="7172" name="Group 4"/>
            <p:cNvGrpSpPr>
              <a:grpSpLocks/>
            </p:cNvGrpSpPr>
            <p:nvPr/>
          </p:nvGrpSpPr>
          <p:grpSpPr bwMode="auto">
            <a:xfrm>
              <a:off x="2859" y="4250"/>
              <a:ext cx="2729" cy="41"/>
              <a:chOff x="2859" y="4250"/>
              <a:chExt cx="2729" cy="41"/>
            </a:xfrm>
          </p:grpSpPr>
          <p:sp>
            <p:nvSpPr>
              <p:cNvPr id="7173" name="Oval 5"/>
              <p:cNvSpPr>
                <a:spLocks noChangeArrowheads="1"/>
              </p:cNvSpPr>
              <p:nvPr/>
            </p:nvSpPr>
            <p:spPr bwMode="invGray">
              <a:xfrm>
                <a:off x="2859" y="4250"/>
                <a:ext cx="42" cy="41"/>
              </a:xfrm>
              <a:prstGeom prst="ellipse">
                <a:avLst/>
              </a:prstGeom>
              <a:solidFill>
                <a:schemeClr val="tx2"/>
              </a:solidFill>
              <a:ln w="9525">
                <a:noFill/>
                <a:round/>
                <a:headEnd/>
                <a:tailEnd/>
              </a:ln>
              <a:effectLst/>
            </p:spPr>
            <p:txBody>
              <a:bodyPr/>
              <a:lstStyle/>
              <a:p>
                <a:endParaRPr lang="ar-SA"/>
              </a:p>
            </p:txBody>
          </p:sp>
          <p:sp>
            <p:nvSpPr>
              <p:cNvPr id="7174" name="Oval 6"/>
              <p:cNvSpPr>
                <a:spLocks noChangeArrowheads="1"/>
              </p:cNvSpPr>
              <p:nvPr/>
            </p:nvSpPr>
            <p:spPr bwMode="invGray">
              <a:xfrm>
                <a:off x="3243" y="4250"/>
                <a:ext cx="42" cy="41"/>
              </a:xfrm>
              <a:prstGeom prst="ellipse">
                <a:avLst/>
              </a:prstGeom>
              <a:solidFill>
                <a:schemeClr val="tx2"/>
              </a:solidFill>
              <a:ln w="9525">
                <a:noFill/>
                <a:round/>
                <a:headEnd/>
                <a:tailEnd/>
              </a:ln>
              <a:effectLst/>
            </p:spPr>
            <p:txBody>
              <a:bodyPr/>
              <a:lstStyle/>
              <a:p>
                <a:endParaRPr lang="ar-SA"/>
              </a:p>
            </p:txBody>
          </p:sp>
          <p:sp>
            <p:nvSpPr>
              <p:cNvPr id="7175" name="Oval 7"/>
              <p:cNvSpPr>
                <a:spLocks noChangeArrowheads="1"/>
              </p:cNvSpPr>
              <p:nvPr/>
            </p:nvSpPr>
            <p:spPr bwMode="invGray">
              <a:xfrm>
                <a:off x="3627" y="4250"/>
                <a:ext cx="41" cy="41"/>
              </a:xfrm>
              <a:prstGeom prst="ellipse">
                <a:avLst/>
              </a:prstGeom>
              <a:solidFill>
                <a:schemeClr val="tx2"/>
              </a:solidFill>
              <a:ln w="9525">
                <a:noFill/>
                <a:round/>
                <a:headEnd/>
                <a:tailEnd/>
              </a:ln>
              <a:effectLst/>
            </p:spPr>
            <p:txBody>
              <a:bodyPr/>
              <a:lstStyle/>
              <a:p>
                <a:endParaRPr lang="ar-SA"/>
              </a:p>
            </p:txBody>
          </p:sp>
          <p:sp>
            <p:nvSpPr>
              <p:cNvPr id="7176" name="Oval 8"/>
              <p:cNvSpPr>
                <a:spLocks noChangeArrowheads="1"/>
              </p:cNvSpPr>
              <p:nvPr/>
            </p:nvSpPr>
            <p:spPr bwMode="invGray">
              <a:xfrm>
                <a:off x="4011" y="4250"/>
                <a:ext cx="41" cy="41"/>
              </a:xfrm>
              <a:prstGeom prst="ellipse">
                <a:avLst/>
              </a:prstGeom>
              <a:solidFill>
                <a:schemeClr val="tx2"/>
              </a:solidFill>
              <a:ln w="9525">
                <a:noFill/>
                <a:round/>
                <a:headEnd/>
                <a:tailEnd/>
              </a:ln>
              <a:effectLst/>
            </p:spPr>
            <p:txBody>
              <a:bodyPr/>
              <a:lstStyle/>
              <a:p>
                <a:endParaRPr lang="ar-SA"/>
              </a:p>
            </p:txBody>
          </p:sp>
          <p:sp>
            <p:nvSpPr>
              <p:cNvPr id="7177" name="Oval 9"/>
              <p:cNvSpPr>
                <a:spLocks noChangeArrowheads="1"/>
              </p:cNvSpPr>
              <p:nvPr/>
            </p:nvSpPr>
            <p:spPr bwMode="invGray">
              <a:xfrm>
                <a:off x="4395" y="4250"/>
                <a:ext cx="42" cy="41"/>
              </a:xfrm>
              <a:prstGeom prst="ellipse">
                <a:avLst/>
              </a:prstGeom>
              <a:solidFill>
                <a:schemeClr val="tx2"/>
              </a:solidFill>
              <a:ln w="9525">
                <a:noFill/>
                <a:round/>
                <a:headEnd/>
                <a:tailEnd/>
              </a:ln>
              <a:effectLst/>
            </p:spPr>
            <p:txBody>
              <a:bodyPr/>
              <a:lstStyle/>
              <a:p>
                <a:endParaRPr lang="ar-SA"/>
              </a:p>
            </p:txBody>
          </p:sp>
          <p:sp>
            <p:nvSpPr>
              <p:cNvPr id="7178" name="Oval 10"/>
              <p:cNvSpPr>
                <a:spLocks noChangeArrowheads="1"/>
              </p:cNvSpPr>
              <p:nvPr/>
            </p:nvSpPr>
            <p:spPr bwMode="invGray">
              <a:xfrm>
                <a:off x="4779" y="4250"/>
                <a:ext cx="42" cy="41"/>
              </a:xfrm>
              <a:prstGeom prst="ellipse">
                <a:avLst/>
              </a:prstGeom>
              <a:solidFill>
                <a:schemeClr val="tx2"/>
              </a:solidFill>
              <a:ln w="9525">
                <a:noFill/>
                <a:round/>
                <a:headEnd/>
                <a:tailEnd/>
              </a:ln>
              <a:effectLst/>
            </p:spPr>
            <p:txBody>
              <a:bodyPr/>
              <a:lstStyle/>
              <a:p>
                <a:endParaRPr lang="ar-SA"/>
              </a:p>
            </p:txBody>
          </p:sp>
          <p:sp>
            <p:nvSpPr>
              <p:cNvPr id="7179" name="Oval 11"/>
              <p:cNvSpPr>
                <a:spLocks noChangeArrowheads="1"/>
              </p:cNvSpPr>
              <p:nvPr/>
            </p:nvSpPr>
            <p:spPr bwMode="invGray">
              <a:xfrm>
                <a:off x="5163" y="4250"/>
                <a:ext cx="42" cy="41"/>
              </a:xfrm>
              <a:prstGeom prst="ellipse">
                <a:avLst/>
              </a:prstGeom>
              <a:solidFill>
                <a:schemeClr val="tx2"/>
              </a:solidFill>
              <a:ln w="9525">
                <a:noFill/>
                <a:round/>
                <a:headEnd/>
                <a:tailEnd/>
              </a:ln>
              <a:effectLst/>
            </p:spPr>
            <p:txBody>
              <a:bodyPr/>
              <a:lstStyle/>
              <a:p>
                <a:endParaRPr lang="ar-SA"/>
              </a:p>
            </p:txBody>
          </p:sp>
          <p:sp>
            <p:nvSpPr>
              <p:cNvPr id="7180" name="Oval 12"/>
              <p:cNvSpPr>
                <a:spLocks noChangeArrowheads="1"/>
              </p:cNvSpPr>
              <p:nvPr/>
            </p:nvSpPr>
            <p:spPr bwMode="invGray">
              <a:xfrm>
                <a:off x="5547" y="4250"/>
                <a:ext cx="41" cy="41"/>
              </a:xfrm>
              <a:prstGeom prst="ellipse">
                <a:avLst/>
              </a:prstGeom>
              <a:solidFill>
                <a:schemeClr val="tx2"/>
              </a:solidFill>
              <a:ln w="9525">
                <a:noFill/>
                <a:round/>
                <a:headEnd/>
                <a:tailEnd/>
              </a:ln>
              <a:effectLst/>
            </p:spPr>
            <p:txBody>
              <a:bodyPr/>
              <a:lstStyle/>
              <a:p>
                <a:endParaRPr lang="ar-SA"/>
              </a:p>
            </p:txBody>
          </p:sp>
        </p:grpSp>
        <p:sp>
          <p:nvSpPr>
            <p:cNvPr id="7181" name="Rectangle 13"/>
            <p:cNvSpPr>
              <a:spLocks noChangeArrowheads="1"/>
            </p:cNvSpPr>
            <p:nvPr/>
          </p:nvSpPr>
          <p:spPr bwMode="invGray">
            <a:xfrm>
              <a:off x="480" y="480"/>
              <a:ext cx="5279" cy="480"/>
            </a:xfrm>
            <a:prstGeom prst="rect">
              <a:avLst/>
            </a:prstGeom>
            <a:solidFill>
              <a:schemeClr val="hlink"/>
            </a:solidFill>
            <a:ln w="9525">
              <a:noFill/>
              <a:miter lim="800000"/>
              <a:headEnd/>
              <a:tailEnd/>
            </a:ln>
            <a:effectLst/>
          </p:spPr>
          <p:txBody>
            <a:bodyPr/>
            <a:lstStyle/>
            <a:p>
              <a:endParaRPr lang="ar-SA"/>
            </a:p>
          </p:txBody>
        </p:sp>
        <p:sp>
          <p:nvSpPr>
            <p:cNvPr id="7182" name="Oval 14"/>
            <p:cNvSpPr>
              <a:spLocks noChangeArrowheads="1"/>
            </p:cNvSpPr>
            <p:nvPr/>
          </p:nvSpPr>
          <p:spPr bwMode="invGray">
            <a:xfrm>
              <a:off x="507" y="74"/>
              <a:ext cx="42" cy="42"/>
            </a:xfrm>
            <a:prstGeom prst="ellipse">
              <a:avLst/>
            </a:prstGeom>
            <a:solidFill>
              <a:schemeClr val="tx2"/>
            </a:solidFill>
            <a:ln w="9525">
              <a:noFill/>
              <a:round/>
              <a:headEnd/>
              <a:tailEnd/>
            </a:ln>
            <a:effectLst/>
          </p:spPr>
          <p:txBody>
            <a:bodyPr/>
            <a:lstStyle/>
            <a:p>
              <a:endParaRPr lang="ar-SA"/>
            </a:p>
          </p:txBody>
        </p:sp>
        <p:sp>
          <p:nvSpPr>
            <p:cNvPr id="7183" name="Oval 15"/>
            <p:cNvSpPr>
              <a:spLocks noChangeArrowheads="1"/>
            </p:cNvSpPr>
            <p:nvPr/>
          </p:nvSpPr>
          <p:spPr bwMode="invGray">
            <a:xfrm>
              <a:off x="507" y="219"/>
              <a:ext cx="42" cy="41"/>
            </a:xfrm>
            <a:prstGeom prst="ellipse">
              <a:avLst/>
            </a:prstGeom>
            <a:solidFill>
              <a:schemeClr val="tx2"/>
            </a:solidFill>
            <a:ln w="9525">
              <a:noFill/>
              <a:round/>
              <a:headEnd/>
              <a:tailEnd/>
            </a:ln>
            <a:effectLst/>
          </p:spPr>
          <p:txBody>
            <a:bodyPr/>
            <a:lstStyle/>
            <a:p>
              <a:endParaRPr lang="ar-SA"/>
            </a:p>
          </p:txBody>
        </p:sp>
        <p:sp>
          <p:nvSpPr>
            <p:cNvPr id="7184" name="Oval 16"/>
            <p:cNvSpPr>
              <a:spLocks noChangeArrowheads="1"/>
            </p:cNvSpPr>
            <p:nvPr/>
          </p:nvSpPr>
          <p:spPr bwMode="invGray">
            <a:xfrm>
              <a:off x="507" y="362"/>
              <a:ext cx="42" cy="41"/>
            </a:xfrm>
            <a:prstGeom prst="ellipse">
              <a:avLst/>
            </a:prstGeom>
            <a:solidFill>
              <a:schemeClr val="tx2"/>
            </a:solidFill>
            <a:ln w="9525">
              <a:noFill/>
              <a:round/>
              <a:headEnd/>
              <a:tailEnd/>
            </a:ln>
            <a:effectLst/>
          </p:spPr>
          <p:txBody>
            <a:bodyPr/>
            <a:lstStyle/>
            <a:p>
              <a:endParaRPr lang="ar-SA"/>
            </a:p>
          </p:txBody>
        </p:sp>
      </p:grpSp>
      <p:sp>
        <p:nvSpPr>
          <p:cNvPr id="7185" name="Rectangle 17"/>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7186" name="Rectangle 18"/>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87" name="Rectangle 1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US"/>
          </a:p>
        </p:txBody>
      </p:sp>
      <p:sp>
        <p:nvSpPr>
          <p:cNvPr id="7188" name="Rectangle 2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US"/>
          </a:p>
        </p:txBody>
      </p:sp>
      <p:sp>
        <p:nvSpPr>
          <p:cNvPr id="7189" name="Rectangle 2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cs typeface="Times New Roman" pitchFamily="18" charset="0"/>
              </a:defRPr>
            </a:lvl1pPr>
          </a:lstStyle>
          <a:p>
            <a:fld id="{43996C22-8ED4-4D71-924F-C734024659ED}"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ctr" rtl="0" eaLnBrk="0" fontAlgn="base" hangingPunct="0">
        <a:spcBef>
          <a:spcPct val="0"/>
        </a:spcBef>
        <a:spcAft>
          <a:spcPct val="0"/>
        </a:spcAft>
        <a:defRPr kumimoji="1" sz="4000" b="1">
          <a:solidFill>
            <a:schemeClr val="tx2"/>
          </a:solidFill>
          <a:latin typeface="+mj-lt"/>
          <a:ea typeface="+mj-ea"/>
          <a:cs typeface="+mj-cs"/>
        </a:defRPr>
      </a:lvl1pPr>
      <a:lvl2pPr algn="ctr" rtl="0" eaLnBrk="0" fontAlgn="base" hangingPunct="0">
        <a:spcBef>
          <a:spcPct val="0"/>
        </a:spcBef>
        <a:spcAft>
          <a:spcPct val="0"/>
        </a:spcAft>
        <a:defRPr kumimoji="1" sz="4000" b="1">
          <a:solidFill>
            <a:schemeClr val="tx2"/>
          </a:solidFill>
          <a:latin typeface="Arial" pitchFamily="34" charset="0"/>
        </a:defRPr>
      </a:lvl2pPr>
      <a:lvl3pPr algn="ctr" rtl="0" eaLnBrk="0" fontAlgn="base" hangingPunct="0">
        <a:spcBef>
          <a:spcPct val="0"/>
        </a:spcBef>
        <a:spcAft>
          <a:spcPct val="0"/>
        </a:spcAft>
        <a:defRPr kumimoji="1" sz="4000" b="1">
          <a:solidFill>
            <a:schemeClr val="tx2"/>
          </a:solidFill>
          <a:latin typeface="Arial" pitchFamily="34" charset="0"/>
        </a:defRPr>
      </a:lvl3pPr>
      <a:lvl4pPr algn="ctr" rtl="0" eaLnBrk="0" fontAlgn="base" hangingPunct="0">
        <a:spcBef>
          <a:spcPct val="0"/>
        </a:spcBef>
        <a:spcAft>
          <a:spcPct val="0"/>
        </a:spcAft>
        <a:defRPr kumimoji="1" sz="4000" b="1">
          <a:solidFill>
            <a:schemeClr val="tx2"/>
          </a:solidFill>
          <a:latin typeface="Arial" pitchFamily="34" charset="0"/>
        </a:defRPr>
      </a:lvl4pPr>
      <a:lvl5pPr algn="ctr" rtl="0" eaLnBrk="0" fontAlgn="base" hangingPunct="0">
        <a:spcBef>
          <a:spcPct val="0"/>
        </a:spcBef>
        <a:spcAft>
          <a:spcPct val="0"/>
        </a:spcAft>
        <a:defRPr kumimoji="1" sz="4000" b="1">
          <a:solidFill>
            <a:schemeClr val="tx2"/>
          </a:solidFill>
          <a:latin typeface="Arial" pitchFamily="34" charset="0"/>
        </a:defRPr>
      </a:lvl5pPr>
      <a:lvl6pPr marL="457200" algn="ctr" rtl="0" eaLnBrk="0" fontAlgn="base" hangingPunct="0">
        <a:spcBef>
          <a:spcPct val="0"/>
        </a:spcBef>
        <a:spcAft>
          <a:spcPct val="0"/>
        </a:spcAft>
        <a:defRPr kumimoji="1" sz="4000" b="1">
          <a:solidFill>
            <a:schemeClr val="tx2"/>
          </a:solidFill>
          <a:latin typeface="Arial" pitchFamily="34" charset="0"/>
        </a:defRPr>
      </a:lvl6pPr>
      <a:lvl7pPr marL="914400" algn="ctr" rtl="0" eaLnBrk="0" fontAlgn="base" hangingPunct="0">
        <a:spcBef>
          <a:spcPct val="0"/>
        </a:spcBef>
        <a:spcAft>
          <a:spcPct val="0"/>
        </a:spcAft>
        <a:defRPr kumimoji="1" sz="4000" b="1">
          <a:solidFill>
            <a:schemeClr val="tx2"/>
          </a:solidFill>
          <a:latin typeface="Arial" pitchFamily="34" charset="0"/>
        </a:defRPr>
      </a:lvl7pPr>
      <a:lvl8pPr marL="1371600" algn="ctr" rtl="0" eaLnBrk="0" fontAlgn="base" hangingPunct="0">
        <a:spcBef>
          <a:spcPct val="0"/>
        </a:spcBef>
        <a:spcAft>
          <a:spcPct val="0"/>
        </a:spcAft>
        <a:defRPr kumimoji="1" sz="4000" b="1">
          <a:solidFill>
            <a:schemeClr val="tx2"/>
          </a:solidFill>
          <a:latin typeface="Arial" pitchFamily="34" charset="0"/>
        </a:defRPr>
      </a:lvl8pPr>
      <a:lvl9pPr marL="1828800" algn="ctr" rtl="0" eaLnBrk="0" fontAlgn="base" hangingPunct="0">
        <a:spcBef>
          <a:spcPct val="0"/>
        </a:spcBef>
        <a:spcAft>
          <a:spcPct val="0"/>
        </a:spcAft>
        <a:defRPr kumimoji="1" sz="40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2.e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3.em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4.e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gif"/></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8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upload.wikimedia.org/wikipedia/commons/9/94/Linear_least_squares2.png"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en.wikipedia.org/wiki/File:Linear_least_squares_example2.svg"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8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en.wikipedia.org/wiki/File:Linear_least_squares_example2.sv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8458200" cy="1143000"/>
          </a:xfrm>
        </p:spPr>
        <p:txBody>
          <a:bodyPr/>
          <a:lstStyle/>
          <a:p>
            <a:r>
              <a:rPr lang="en-US" sz="3600" dirty="0" smtClean="0"/>
              <a:t>Geo406   Data Analysis in Geology</a:t>
            </a:r>
            <a:endParaRPr lang="en-US" sz="3600" dirty="0">
              <a:solidFill>
                <a:schemeClr val="accent2"/>
              </a:solidFill>
            </a:endParaRPr>
          </a:p>
        </p:txBody>
      </p:sp>
      <p:sp>
        <p:nvSpPr>
          <p:cNvPr id="2051" name="Rectangle 3"/>
          <p:cNvSpPr>
            <a:spLocks noGrp="1" noChangeArrowheads="1"/>
          </p:cNvSpPr>
          <p:nvPr>
            <p:ph type="subTitle" idx="1"/>
          </p:nvPr>
        </p:nvSpPr>
        <p:spPr/>
        <p:txBody>
          <a:bodyPr/>
          <a:lstStyle/>
          <a:p>
            <a:r>
              <a:rPr lang="en-US" sz="2400" b="1" dirty="0">
                <a:solidFill>
                  <a:srgbClr val="FF0000"/>
                </a:solidFill>
              </a:rPr>
              <a:t>Dr. Mohamed El </a:t>
            </a:r>
            <a:r>
              <a:rPr lang="en-US" sz="2400" b="1" dirty="0" smtClean="0">
                <a:solidFill>
                  <a:srgbClr val="FF0000"/>
                </a:solidFill>
              </a:rPr>
              <a:t>Alfy</a:t>
            </a:r>
          </a:p>
          <a:p>
            <a:endParaRPr lang="en-US" sz="2400" b="1" dirty="0" smtClean="0">
              <a:solidFill>
                <a:srgbClr val="FF0000"/>
              </a:solidFill>
            </a:endParaRPr>
          </a:p>
          <a:p>
            <a:r>
              <a:rPr lang="en-US" sz="1600" b="1" dirty="0" smtClean="0">
                <a:solidFill>
                  <a:srgbClr val="0000CC"/>
                </a:solidFill>
              </a:rPr>
              <a:t>melalfy@ksu.edu.sa</a:t>
            </a:r>
            <a:endParaRPr lang="en-US" sz="1600" b="1" dirty="0">
              <a:solidFill>
                <a:srgbClr val="0000CC"/>
              </a:solidFill>
            </a:endParaRPr>
          </a:p>
          <a:p>
            <a:endParaRPr lang="en-US" dirty="0">
              <a:solidFill>
                <a:srgbClr val="FFFF00"/>
              </a:solidFill>
            </a:endParaRPr>
          </a:p>
        </p:txBody>
      </p:sp>
      <p:pic>
        <p:nvPicPr>
          <p:cNvPr id="4" name="Picture 4"/>
          <p:cNvPicPr>
            <a:picLocks noChangeAspect="1" noChangeArrowheads="1"/>
          </p:cNvPicPr>
          <p:nvPr/>
        </p:nvPicPr>
        <p:blipFill>
          <a:blip r:embed="rId2"/>
          <a:srcRect/>
          <a:stretch>
            <a:fillRect/>
          </a:stretch>
        </p:blipFill>
        <p:spPr bwMode="auto">
          <a:xfrm>
            <a:off x="7978775" y="260350"/>
            <a:ext cx="892175"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rgbClr val="FF0000"/>
                </a:solidFill>
              </a:rPr>
              <a:t>Spatial data exploration</a:t>
            </a:r>
            <a:endParaRPr lang="ar-SA" sz="3200" dirty="0">
              <a:solidFill>
                <a:srgbClr val="FF0000"/>
              </a:solidFill>
            </a:endParaRPr>
          </a:p>
        </p:txBody>
      </p:sp>
      <p:sp>
        <p:nvSpPr>
          <p:cNvPr id="3" name="Content Placeholder 2"/>
          <p:cNvSpPr>
            <a:spLocks noGrp="1"/>
          </p:cNvSpPr>
          <p:nvPr>
            <p:ph idx="1"/>
          </p:nvPr>
        </p:nvSpPr>
        <p:spPr/>
        <p:txBody>
          <a:bodyPr/>
          <a:lstStyle/>
          <a:p>
            <a:r>
              <a:rPr lang="en-GB" dirty="0" smtClean="0"/>
              <a:t>Sampling frameworks – point sampling</a:t>
            </a:r>
          </a:p>
          <a:p>
            <a:endParaRPr lang="ar-SA" dirty="0"/>
          </a:p>
        </p:txBody>
      </p:sp>
      <p:pic>
        <p:nvPicPr>
          <p:cNvPr id="4" name="Picture 6" descr="pointsampling"/>
          <p:cNvPicPr>
            <a:picLocks noChangeAspect="1" noChangeArrowheads="1"/>
          </p:cNvPicPr>
          <p:nvPr/>
        </p:nvPicPr>
        <p:blipFill>
          <a:blip r:embed="rId2"/>
          <a:srcRect/>
          <a:stretch>
            <a:fillRect/>
          </a:stretch>
        </p:blipFill>
        <p:spPr bwMode="auto">
          <a:xfrm>
            <a:off x="1763713" y="2819400"/>
            <a:ext cx="6006972" cy="3689350"/>
          </a:xfrm>
          <a:prstGeom prst="rect">
            <a:avLst/>
          </a:prstGeom>
          <a:noFill/>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0550"/>
            <a:ext cx="9210675" cy="611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35035" y="152400"/>
            <a:ext cx="4427815" cy="461665"/>
          </a:xfrm>
          <a:prstGeom prst="rect">
            <a:avLst/>
          </a:prstGeom>
        </p:spPr>
        <p:txBody>
          <a:bodyPr wrap="none">
            <a:spAutoFit/>
          </a:bodyPr>
          <a:lstStyle/>
          <a:p>
            <a:r>
              <a:rPr lang="en-US" b="1" dirty="0"/>
              <a:t>Bins of </a:t>
            </a:r>
            <a:r>
              <a:rPr lang="en-US" b="1" dirty="0" smtClean="0"/>
              <a:t>100 </a:t>
            </a:r>
            <a:r>
              <a:rPr lang="en-US" b="1" dirty="0"/>
              <a:t>m width up to </a:t>
            </a:r>
            <a:r>
              <a:rPr lang="en-US" b="1" dirty="0" smtClean="0"/>
              <a:t>600 </a:t>
            </a:r>
            <a:r>
              <a:rPr lang="en-US" b="1" dirty="0"/>
              <a:t>m</a:t>
            </a:r>
            <a:endParaRPr lang="en-US" dirty="0"/>
          </a:p>
        </p:txBody>
      </p:sp>
    </p:spTree>
    <p:extLst>
      <p:ext uri="{BB962C8B-B14F-4D97-AF65-F5344CB8AC3E}">
        <p14:creationId xmlns:p14="http://schemas.microsoft.com/office/powerpoint/2010/main" val="296579789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FF00"/>
                </a:solidFill>
              </a:rPr>
              <a:t>h-scatterplots</a:t>
            </a:r>
            <a:endParaRPr lang="en-US" sz="2800" dirty="0">
              <a:solidFill>
                <a:srgbClr val="00FF00"/>
              </a:solidFill>
            </a:endParaRPr>
          </a:p>
        </p:txBody>
      </p:sp>
      <p:sp>
        <p:nvSpPr>
          <p:cNvPr id="3" name="Content Placeholder 2"/>
          <p:cNvSpPr>
            <a:spLocks noGrp="1"/>
          </p:cNvSpPr>
          <p:nvPr>
            <p:ph idx="1"/>
          </p:nvPr>
        </p:nvSpPr>
        <p:spPr>
          <a:xfrm>
            <a:off x="685800" y="1752600"/>
            <a:ext cx="7772400" cy="4114800"/>
          </a:xfrm>
        </p:spPr>
        <p:txBody>
          <a:bodyPr/>
          <a:lstStyle/>
          <a:p>
            <a:pPr>
              <a:lnSpc>
                <a:spcPct val="200000"/>
              </a:lnSpc>
            </a:pPr>
            <a:r>
              <a:rPr lang="en-US" sz="2000" b="1" dirty="0">
                <a:solidFill>
                  <a:srgbClr val="FF0000"/>
                </a:solidFill>
              </a:rPr>
              <a:t>Q18 : </a:t>
            </a:r>
            <a:r>
              <a:rPr lang="en-US" sz="2000" b="1" dirty="0"/>
              <a:t>Describe </a:t>
            </a:r>
            <a:r>
              <a:rPr lang="en-US" sz="2000" b="1" dirty="0" smtClean="0"/>
              <a:t>the “</a:t>
            </a:r>
            <a:r>
              <a:rPr lang="en-US" sz="2000" b="1" dirty="0"/>
              <a:t>evolution</a:t>
            </a:r>
            <a:r>
              <a:rPr lang="en-US" sz="2000" b="1" dirty="0" smtClean="0"/>
              <a:t>” of </a:t>
            </a:r>
            <a:r>
              <a:rPr lang="en-US" sz="2000" b="1" dirty="0"/>
              <a:t>the cloud of point pairs as the separation distance increases. </a:t>
            </a:r>
          </a:p>
          <a:p>
            <a:pPr>
              <a:lnSpc>
                <a:spcPct val="200000"/>
              </a:lnSpc>
            </a:pPr>
            <a:r>
              <a:rPr lang="en-US" sz="2000" b="1" dirty="0">
                <a:solidFill>
                  <a:srgbClr val="00FF00"/>
                </a:solidFill>
              </a:rPr>
              <a:t>A18 :</a:t>
            </a:r>
            <a:r>
              <a:rPr lang="en-US" sz="2000" b="1" dirty="0"/>
              <a:t> It becomes more diffuse, i.e. further from the 1:1 line.</a:t>
            </a:r>
          </a:p>
        </p:txBody>
      </p:sp>
    </p:spTree>
    <p:extLst>
      <p:ext uri="{BB962C8B-B14F-4D97-AF65-F5344CB8AC3E}">
        <p14:creationId xmlns:p14="http://schemas.microsoft.com/office/powerpoint/2010/main" val="130052616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609600"/>
            <a:ext cx="7772400" cy="1143000"/>
          </a:xfrm>
        </p:spPr>
        <p:txBody>
          <a:bodyPr/>
          <a:lstStyle/>
          <a:p>
            <a:r>
              <a:rPr lang="en-US" dirty="0"/>
              <a:t>Correlation Coefficient</a:t>
            </a:r>
          </a:p>
        </p:txBody>
      </p:sp>
      <p:sp>
        <p:nvSpPr>
          <p:cNvPr id="7" name="Rectangle 3"/>
          <p:cNvSpPr txBox="1">
            <a:spLocks noChangeArrowheads="1"/>
          </p:cNvSpPr>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a:spcBef>
                <a:spcPts val="1200"/>
              </a:spcBef>
            </a:pPr>
            <a:r>
              <a:rPr lang="en-US" sz="2800" b="1" dirty="0" smtClean="0"/>
              <a:t>The correlation coefficient computed from the sample data measures the strength and direction of a relationship between two variables.</a:t>
            </a:r>
          </a:p>
          <a:p>
            <a:pPr>
              <a:spcBef>
                <a:spcPts val="1200"/>
              </a:spcBef>
            </a:pPr>
            <a:r>
              <a:rPr lang="en-US" sz="2800" b="1" dirty="0" smtClean="0"/>
              <a:t>The range of the correlation coefficient is.</a:t>
            </a:r>
          </a:p>
          <a:p>
            <a:pPr>
              <a:spcBef>
                <a:spcPts val="1200"/>
              </a:spcBef>
              <a:buFontTx/>
              <a:buNone/>
            </a:pPr>
            <a:r>
              <a:rPr lang="en-US" sz="2800" b="1" dirty="0" smtClean="0"/>
              <a:t>	- 1 to + 1 and is identified by </a:t>
            </a:r>
            <a:r>
              <a:rPr lang="en-US" sz="2800" b="1" i="1" dirty="0" smtClean="0"/>
              <a:t>r.</a:t>
            </a:r>
            <a:endParaRPr lang="en-US" sz="2800" b="1" dirty="0"/>
          </a:p>
        </p:txBody>
      </p:sp>
    </p:spTree>
    <p:extLst>
      <p:ext uri="{BB962C8B-B14F-4D97-AF65-F5344CB8AC3E}">
        <p14:creationId xmlns:p14="http://schemas.microsoft.com/office/powerpoint/2010/main" val="372464539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248400"/>
            <a:ext cx="1905000" cy="457200"/>
          </a:xfrm>
        </p:spPr>
        <p:txBody>
          <a:bodyPr/>
          <a:lstStyle/>
          <a:p>
            <a:fld id="{50426D0A-2E46-4F5C-8C42-6B48B12E1B2F}" type="slidenum">
              <a:rPr lang="en-US" sz="1200" b="1"/>
              <a:pPr/>
              <a:t>103</a:t>
            </a:fld>
            <a:endParaRPr lang="en-US" sz="1200" b="1"/>
          </a:p>
        </p:txBody>
      </p:sp>
      <p:sp>
        <p:nvSpPr>
          <p:cNvPr id="5" name="Rectangle 2"/>
          <p:cNvSpPr>
            <a:spLocks noGrp="1" noChangeArrowheads="1"/>
          </p:cNvSpPr>
          <p:nvPr>
            <p:ph type="title"/>
          </p:nvPr>
        </p:nvSpPr>
        <p:spPr>
          <a:xfrm>
            <a:off x="609600" y="609600"/>
            <a:ext cx="8229600" cy="1143000"/>
          </a:xfrm>
        </p:spPr>
        <p:txBody>
          <a:bodyPr/>
          <a:lstStyle/>
          <a:p>
            <a:r>
              <a:rPr lang="en-US" sz="3600" dirty="0"/>
              <a:t>Positive and </a:t>
            </a:r>
            <a:r>
              <a:rPr lang="en-US" sz="3600" dirty="0" smtClean="0"/>
              <a:t>Negative  </a:t>
            </a:r>
            <a:r>
              <a:rPr lang="en-US" sz="3600" dirty="0"/>
              <a:t>Correlations</a:t>
            </a:r>
          </a:p>
        </p:txBody>
      </p:sp>
      <p:sp>
        <p:nvSpPr>
          <p:cNvPr id="6" name="Rectangle 3"/>
          <p:cNvSpPr txBox="1">
            <a:spLocks noChangeArrowheads="1"/>
          </p:cNvSpPr>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r>
              <a:rPr lang="en-US" sz="2800" b="1" dirty="0" smtClean="0"/>
              <a:t>A positive relationship exists when both variables increase or decrease at the same time. (Weight and height).</a:t>
            </a:r>
          </a:p>
          <a:p>
            <a:endParaRPr lang="en-US" sz="2800" b="1" dirty="0" smtClean="0"/>
          </a:p>
          <a:p>
            <a:r>
              <a:rPr lang="en-US" sz="2800" b="1" dirty="0" smtClean="0"/>
              <a:t>A negative relationship exist when one variable increases and the other variable decreases or vice versa. (Strength and age).</a:t>
            </a:r>
            <a:endParaRPr lang="en-US" sz="2800" b="1" dirty="0"/>
          </a:p>
        </p:txBody>
      </p:sp>
    </p:spTree>
    <p:extLst>
      <p:ext uri="{BB962C8B-B14F-4D97-AF65-F5344CB8AC3E}">
        <p14:creationId xmlns:p14="http://schemas.microsoft.com/office/powerpoint/2010/main" val="296328653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09600"/>
            <a:ext cx="7772400" cy="1143000"/>
          </a:xfrm>
        </p:spPr>
        <p:txBody>
          <a:bodyPr/>
          <a:lstStyle/>
          <a:p>
            <a:r>
              <a:rPr lang="en-US" sz="3600" dirty="0"/>
              <a:t>Range of </a:t>
            </a:r>
            <a:r>
              <a:rPr lang="en-US" sz="3600" dirty="0" smtClean="0"/>
              <a:t>correlation coefficient</a:t>
            </a:r>
            <a:endParaRPr lang="en-US" sz="3600" dirty="0"/>
          </a:p>
        </p:txBody>
      </p:sp>
      <p:sp>
        <p:nvSpPr>
          <p:cNvPr id="5" name="Rectangle 3"/>
          <p:cNvSpPr txBox="1">
            <a:spLocks noChangeArrowheads="1"/>
          </p:cNvSpPr>
          <p:nvPr/>
        </p:nvSpPr>
        <p:spPr bwMode="auto">
          <a:xfrm>
            <a:off x="685800" y="1981200"/>
            <a:ext cx="38100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r>
              <a:rPr lang="en-US" sz="2800" smtClean="0"/>
              <a:t>In case of exact positive linear relationship the value of r is +1.</a:t>
            </a:r>
          </a:p>
          <a:p>
            <a:r>
              <a:rPr lang="en-US" sz="2800" smtClean="0"/>
              <a:t>In case of a strong positive linear relationship, the value of </a:t>
            </a:r>
            <a:r>
              <a:rPr lang="en-US" sz="2800" i="1" smtClean="0"/>
              <a:t>r</a:t>
            </a:r>
            <a:r>
              <a:rPr lang="en-US" sz="2800" smtClean="0"/>
              <a:t> will be close to + 1.</a:t>
            </a:r>
          </a:p>
          <a:p>
            <a:pPr>
              <a:buFontTx/>
              <a:buNone/>
            </a:pPr>
            <a:endParaRPr lang="en-US" sz="2800" dirty="0"/>
          </a:p>
        </p:txBody>
      </p:sp>
      <p:graphicFrame>
        <p:nvGraphicFramePr>
          <p:cNvPr id="6" name="Object 4"/>
          <p:cNvGraphicFramePr>
            <a:graphicFrameLocks noChangeAspect="1"/>
          </p:cNvGraphicFramePr>
          <p:nvPr>
            <p:extLst>
              <p:ext uri="{D42A27DB-BD31-4B8C-83A1-F6EECF244321}">
                <p14:modId xmlns:p14="http://schemas.microsoft.com/office/powerpoint/2010/main" val="1366071586"/>
              </p:ext>
            </p:extLst>
          </p:nvPr>
        </p:nvGraphicFramePr>
        <p:xfrm>
          <a:off x="4648200" y="2971800"/>
          <a:ext cx="3810000" cy="2020887"/>
        </p:xfrm>
        <a:graphic>
          <a:graphicData uri="http://schemas.openxmlformats.org/presentationml/2006/ole">
            <mc:AlternateContent xmlns:mc="http://schemas.openxmlformats.org/markup-compatibility/2006">
              <mc:Choice xmlns:v="urn:schemas-microsoft-com:vml" Requires="v">
                <p:oleObj spid="_x0000_s1081" name="Chart" r:id="rId3" imgW="3610291" imgH="1914887" progId="Excel.Chart.8">
                  <p:embed/>
                </p:oleObj>
              </mc:Choice>
              <mc:Fallback>
                <p:oleObj name="Chart" r:id="rId3" imgW="3610291" imgH="1914887"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971800"/>
                        <a:ext cx="3810000" cy="2020887"/>
                      </a:xfrm>
                      <a:prstGeom prst="rect">
                        <a:avLst/>
                      </a:prstGeom>
                    </p:spPr>
                  </p:pic>
                </p:oleObj>
              </mc:Fallback>
            </mc:AlternateContent>
          </a:graphicData>
        </a:graphic>
      </p:graphicFrame>
    </p:spTree>
    <p:extLst>
      <p:ext uri="{BB962C8B-B14F-4D97-AF65-F5344CB8AC3E}">
        <p14:creationId xmlns:p14="http://schemas.microsoft.com/office/powerpoint/2010/main" val="265339692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a:xfrm>
            <a:off x="457200" y="914400"/>
            <a:ext cx="8382000" cy="795338"/>
          </a:xfrm>
          <a:ln/>
        </p:spPr>
        <p:txBody>
          <a:bodyPr/>
          <a:lstStyle/>
          <a:p>
            <a:pPr>
              <a:lnSpc>
                <a:spcPct val="95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a:t>High Degree of positive correlation</a:t>
            </a:r>
          </a:p>
        </p:txBody>
      </p:sp>
      <p:sp>
        <p:nvSpPr>
          <p:cNvPr id="5" name="Rectangle 2"/>
          <p:cNvSpPr txBox="1">
            <a:spLocks noChangeArrowheads="1"/>
          </p:cNvSpPr>
          <p:nvPr/>
        </p:nvSpPr>
        <p:spPr bwMode="auto">
          <a:xfrm>
            <a:off x="1066800" y="2101850"/>
            <a:ext cx="7772400" cy="762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a:lnSpc>
                <a:spcPct val="9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solidFill>
                  <a:srgbClr val="000000"/>
                </a:solidFill>
              </a:rPr>
              <a:t>Positive relationship</a:t>
            </a:r>
            <a:endParaRPr lang="en-GB" dirty="0">
              <a:solidFill>
                <a:srgbClr val="000000"/>
              </a:solidFill>
            </a:endParaRPr>
          </a:p>
        </p:txBody>
      </p:sp>
      <p:sp>
        <p:nvSpPr>
          <p:cNvPr id="6" name="Line 3"/>
          <p:cNvSpPr>
            <a:spLocks noChangeShapeType="1"/>
          </p:cNvSpPr>
          <p:nvPr/>
        </p:nvSpPr>
        <p:spPr bwMode="auto">
          <a:xfrm>
            <a:off x="2286000" y="2971800"/>
            <a:ext cx="1588" cy="2895600"/>
          </a:xfrm>
          <a:prstGeom prst="line">
            <a:avLst/>
          </a:prstGeom>
          <a:noFill/>
          <a:ln w="2844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4"/>
          <p:cNvSpPr>
            <a:spLocks noChangeShapeType="1"/>
          </p:cNvSpPr>
          <p:nvPr/>
        </p:nvSpPr>
        <p:spPr bwMode="auto">
          <a:xfrm>
            <a:off x="2286000" y="5867400"/>
            <a:ext cx="4038600" cy="1588"/>
          </a:xfrm>
          <a:prstGeom prst="line">
            <a:avLst/>
          </a:prstGeom>
          <a:noFill/>
          <a:ln w="38160">
            <a:solidFill>
              <a:srgbClr val="5B52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AutoShape 5"/>
          <p:cNvSpPr>
            <a:spLocks noChangeArrowheads="1"/>
          </p:cNvSpPr>
          <p:nvPr/>
        </p:nvSpPr>
        <p:spPr bwMode="auto">
          <a:xfrm>
            <a:off x="3810000" y="5943600"/>
            <a:ext cx="471902" cy="445379"/>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lnSpc>
                <a:spcPct val="95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dirty="0" err="1" smtClean="0">
                <a:solidFill>
                  <a:srgbClr val="000000"/>
                </a:solidFill>
              </a:rPr>
              <a:t>Cl</a:t>
            </a:r>
            <a:endParaRPr lang="en-GB" sz="2400" b="0" dirty="0">
              <a:solidFill>
                <a:srgbClr val="000000"/>
              </a:solidFill>
            </a:endParaRPr>
          </a:p>
        </p:txBody>
      </p:sp>
      <p:sp>
        <p:nvSpPr>
          <p:cNvPr id="9" name="Text Box 6"/>
          <p:cNvSpPr txBox="1">
            <a:spLocks noChangeArrowheads="1"/>
          </p:cNvSpPr>
          <p:nvPr/>
        </p:nvSpPr>
        <p:spPr bwMode="auto">
          <a:xfrm>
            <a:off x="838200" y="434975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lnSpc>
                <a:spcPct val="95000"/>
              </a:lnSpc>
              <a:buClr>
                <a:srgbClr val="000000"/>
              </a:buClr>
              <a:buSzPct val="100000"/>
              <a:buFont typeface="Times New Roman" pitchFamily="18" charset="0"/>
              <a:buNone/>
            </a:pPr>
            <a:r>
              <a:rPr lang="en-GB" b="0" dirty="0" smtClean="0">
                <a:solidFill>
                  <a:srgbClr val="000000"/>
                </a:solidFill>
              </a:rPr>
              <a:t>Na</a:t>
            </a:r>
            <a:endParaRPr lang="en-GB" b="0" dirty="0">
              <a:solidFill>
                <a:srgbClr val="000000"/>
              </a:solidFill>
            </a:endParaRPr>
          </a:p>
        </p:txBody>
      </p:sp>
      <p:sp>
        <p:nvSpPr>
          <p:cNvPr id="10" name="Oval 7"/>
          <p:cNvSpPr>
            <a:spLocks noChangeArrowheads="1"/>
          </p:cNvSpPr>
          <p:nvPr/>
        </p:nvSpPr>
        <p:spPr bwMode="auto">
          <a:xfrm rot="15960000">
            <a:off x="2859088" y="52197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1" name="Oval 8"/>
          <p:cNvSpPr>
            <a:spLocks noChangeArrowheads="1"/>
          </p:cNvSpPr>
          <p:nvPr/>
        </p:nvSpPr>
        <p:spPr bwMode="auto">
          <a:xfrm rot="15960000">
            <a:off x="3154363" y="50482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2" name="Oval 9"/>
          <p:cNvSpPr>
            <a:spLocks noChangeArrowheads="1"/>
          </p:cNvSpPr>
          <p:nvPr/>
        </p:nvSpPr>
        <p:spPr bwMode="auto">
          <a:xfrm rot="15960000">
            <a:off x="3144838" y="48958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3" name="Oval 10"/>
          <p:cNvSpPr>
            <a:spLocks noChangeArrowheads="1"/>
          </p:cNvSpPr>
          <p:nvPr/>
        </p:nvSpPr>
        <p:spPr bwMode="auto">
          <a:xfrm rot="15960000">
            <a:off x="3438525" y="47259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4" name="Oval 11"/>
          <p:cNvSpPr>
            <a:spLocks noChangeArrowheads="1"/>
          </p:cNvSpPr>
          <p:nvPr/>
        </p:nvSpPr>
        <p:spPr bwMode="auto">
          <a:xfrm rot="15960000">
            <a:off x="3430588" y="45735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5" name="Oval 12"/>
          <p:cNvSpPr>
            <a:spLocks noChangeArrowheads="1"/>
          </p:cNvSpPr>
          <p:nvPr/>
        </p:nvSpPr>
        <p:spPr bwMode="auto">
          <a:xfrm rot="15960000">
            <a:off x="3724275" y="44021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6" name="Oval 13"/>
          <p:cNvSpPr>
            <a:spLocks noChangeArrowheads="1"/>
          </p:cNvSpPr>
          <p:nvPr/>
        </p:nvSpPr>
        <p:spPr bwMode="auto">
          <a:xfrm rot="15960000">
            <a:off x="3714750" y="42497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7" name="Oval 14"/>
          <p:cNvSpPr>
            <a:spLocks noChangeArrowheads="1"/>
          </p:cNvSpPr>
          <p:nvPr/>
        </p:nvSpPr>
        <p:spPr bwMode="auto">
          <a:xfrm rot="15960000">
            <a:off x="4010025" y="40798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8" name="Oval 15"/>
          <p:cNvSpPr>
            <a:spLocks noChangeArrowheads="1"/>
          </p:cNvSpPr>
          <p:nvPr/>
        </p:nvSpPr>
        <p:spPr bwMode="auto">
          <a:xfrm rot="15960000">
            <a:off x="4076700" y="39227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9" name="Oval 16"/>
          <p:cNvSpPr>
            <a:spLocks noChangeArrowheads="1"/>
          </p:cNvSpPr>
          <p:nvPr/>
        </p:nvSpPr>
        <p:spPr bwMode="auto">
          <a:xfrm rot="15960000">
            <a:off x="3125788" y="52593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0" name="Oval 17"/>
          <p:cNvSpPr>
            <a:spLocks noChangeArrowheads="1"/>
          </p:cNvSpPr>
          <p:nvPr/>
        </p:nvSpPr>
        <p:spPr bwMode="auto">
          <a:xfrm rot="15960000">
            <a:off x="3421063" y="50879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1" name="Oval 18"/>
          <p:cNvSpPr>
            <a:spLocks noChangeArrowheads="1"/>
          </p:cNvSpPr>
          <p:nvPr/>
        </p:nvSpPr>
        <p:spPr bwMode="auto">
          <a:xfrm rot="15960000">
            <a:off x="3411538" y="49355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2" name="Oval 19"/>
          <p:cNvSpPr>
            <a:spLocks noChangeArrowheads="1"/>
          </p:cNvSpPr>
          <p:nvPr/>
        </p:nvSpPr>
        <p:spPr bwMode="auto">
          <a:xfrm rot="15960000">
            <a:off x="3705225" y="47656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3" name="Oval 20"/>
          <p:cNvSpPr>
            <a:spLocks noChangeArrowheads="1"/>
          </p:cNvSpPr>
          <p:nvPr/>
        </p:nvSpPr>
        <p:spPr bwMode="auto">
          <a:xfrm rot="15960000">
            <a:off x="3697288" y="46132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4" name="Oval 21"/>
          <p:cNvSpPr>
            <a:spLocks noChangeArrowheads="1"/>
          </p:cNvSpPr>
          <p:nvPr/>
        </p:nvSpPr>
        <p:spPr bwMode="auto">
          <a:xfrm rot="15960000">
            <a:off x="3990975" y="44418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5" name="Oval 22"/>
          <p:cNvSpPr>
            <a:spLocks noChangeArrowheads="1"/>
          </p:cNvSpPr>
          <p:nvPr/>
        </p:nvSpPr>
        <p:spPr bwMode="auto">
          <a:xfrm rot="15960000">
            <a:off x="3981450" y="42894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6" name="Oval 23"/>
          <p:cNvSpPr>
            <a:spLocks noChangeArrowheads="1"/>
          </p:cNvSpPr>
          <p:nvPr/>
        </p:nvSpPr>
        <p:spPr bwMode="auto">
          <a:xfrm rot="15960000">
            <a:off x="4276725" y="41195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7" name="Oval 24"/>
          <p:cNvSpPr>
            <a:spLocks noChangeArrowheads="1"/>
          </p:cNvSpPr>
          <p:nvPr/>
        </p:nvSpPr>
        <p:spPr bwMode="auto">
          <a:xfrm rot="15960000">
            <a:off x="4343400" y="39624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8" name="Oval 25"/>
          <p:cNvSpPr>
            <a:spLocks noChangeArrowheads="1"/>
          </p:cNvSpPr>
          <p:nvPr/>
        </p:nvSpPr>
        <p:spPr bwMode="auto">
          <a:xfrm rot="15960000">
            <a:off x="3125788" y="47259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9" name="Oval 26"/>
          <p:cNvSpPr>
            <a:spLocks noChangeArrowheads="1"/>
          </p:cNvSpPr>
          <p:nvPr/>
        </p:nvSpPr>
        <p:spPr bwMode="auto">
          <a:xfrm rot="15960000">
            <a:off x="3421063" y="45545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0" name="Oval 27"/>
          <p:cNvSpPr>
            <a:spLocks noChangeArrowheads="1"/>
          </p:cNvSpPr>
          <p:nvPr/>
        </p:nvSpPr>
        <p:spPr bwMode="auto">
          <a:xfrm rot="15960000">
            <a:off x="3411538" y="44021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1" name="Oval 28"/>
          <p:cNvSpPr>
            <a:spLocks noChangeArrowheads="1"/>
          </p:cNvSpPr>
          <p:nvPr/>
        </p:nvSpPr>
        <p:spPr bwMode="auto">
          <a:xfrm rot="15960000">
            <a:off x="3705225" y="42322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2" name="Oval 29"/>
          <p:cNvSpPr>
            <a:spLocks noChangeArrowheads="1"/>
          </p:cNvSpPr>
          <p:nvPr/>
        </p:nvSpPr>
        <p:spPr bwMode="auto">
          <a:xfrm rot="15960000">
            <a:off x="3697288" y="40798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3" name="Oval 30"/>
          <p:cNvSpPr>
            <a:spLocks noChangeArrowheads="1"/>
          </p:cNvSpPr>
          <p:nvPr/>
        </p:nvSpPr>
        <p:spPr bwMode="auto">
          <a:xfrm rot="15960000">
            <a:off x="3990975" y="39084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4" name="Oval 31"/>
          <p:cNvSpPr>
            <a:spLocks noChangeArrowheads="1"/>
          </p:cNvSpPr>
          <p:nvPr/>
        </p:nvSpPr>
        <p:spPr bwMode="auto">
          <a:xfrm rot="15960000">
            <a:off x="3981450" y="37560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5" name="Oval 32"/>
          <p:cNvSpPr>
            <a:spLocks noChangeArrowheads="1"/>
          </p:cNvSpPr>
          <p:nvPr/>
        </p:nvSpPr>
        <p:spPr bwMode="auto">
          <a:xfrm rot="15960000">
            <a:off x="4276725" y="35861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6" name="Oval 33"/>
          <p:cNvSpPr>
            <a:spLocks noChangeArrowheads="1"/>
          </p:cNvSpPr>
          <p:nvPr/>
        </p:nvSpPr>
        <p:spPr bwMode="auto">
          <a:xfrm rot="15960000">
            <a:off x="4343400" y="34290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7" name="Oval 34"/>
          <p:cNvSpPr>
            <a:spLocks noChangeArrowheads="1"/>
          </p:cNvSpPr>
          <p:nvPr/>
        </p:nvSpPr>
        <p:spPr bwMode="auto">
          <a:xfrm rot="15960000">
            <a:off x="3470275" y="49149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8" name="Oval 35"/>
          <p:cNvSpPr>
            <a:spLocks noChangeArrowheads="1"/>
          </p:cNvSpPr>
          <p:nvPr/>
        </p:nvSpPr>
        <p:spPr bwMode="auto">
          <a:xfrm rot="15960000">
            <a:off x="3763963" y="47434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9" name="Oval 36"/>
          <p:cNvSpPr>
            <a:spLocks noChangeArrowheads="1"/>
          </p:cNvSpPr>
          <p:nvPr/>
        </p:nvSpPr>
        <p:spPr bwMode="auto">
          <a:xfrm rot="15960000">
            <a:off x="3756025" y="45910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0" name="Oval 37"/>
          <p:cNvSpPr>
            <a:spLocks noChangeArrowheads="1"/>
          </p:cNvSpPr>
          <p:nvPr/>
        </p:nvSpPr>
        <p:spPr bwMode="auto">
          <a:xfrm rot="15960000">
            <a:off x="4049713" y="44211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1" name="Oval 38"/>
          <p:cNvSpPr>
            <a:spLocks noChangeArrowheads="1"/>
          </p:cNvSpPr>
          <p:nvPr/>
        </p:nvSpPr>
        <p:spPr bwMode="auto">
          <a:xfrm rot="15960000">
            <a:off x="4041775" y="42687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2" name="Oval 39"/>
          <p:cNvSpPr>
            <a:spLocks noChangeArrowheads="1"/>
          </p:cNvSpPr>
          <p:nvPr/>
        </p:nvSpPr>
        <p:spPr bwMode="auto">
          <a:xfrm rot="15960000">
            <a:off x="4335463" y="40973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3" name="Oval 40"/>
          <p:cNvSpPr>
            <a:spLocks noChangeArrowheads="1"/>
          </p:cNvSpPr>
          <p:nvPr/>
        </p:nvSpPr>
        <p:spPr bwMode="auto">
          <a:xfrm rot="15960000">
            <a:off x="4325938" y="39449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4" name="Oval 41"/>
          <p:cNvSpPr>
            <a:spLocks noChangeArrowheads="1"/>
          </p:cNvSpPr>
          <p:nvPr/>
        </p:nvSpPr>
        <p:spPr bwMode="auto">
          <a:xfrm rot="15960000">
            <a:off x="4621213" y="37750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5" name="Oval 42"/>
          <p:cNvSpPr>
            <a:spLocks noChangeArrowheads="1"/>
          </p:cNvSpPr>
          <p:nvPr/>
        </p:nvSpPr>
        <p:spPr bwMode="auto">
          <a:xfrm rot="15960000">
            <a:off x="4687888" y="36179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6" name="Oval 43"/>
          <p:cNvSpPr>
            <a:spLocks noChangeArrowheads="1"/>
          </p:cNvSpPr>
          <p:nvPr/>
        </p:nvSpPr>
        <p:spPr bwMode="auto">
          <a:xfrm rot="15960000">
            <a:off x="3736975" y="49545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7" name="Oval 44"/>
          <p:cNvSpPr>
            <a:spLocks noChangeArrowheads="1"/>
          </p:cNvSpPr>
          <p:nvPr/>
        </p:nvSpPr>
        <p:spPr bwMode="auto">
          <a:xfrm rot="15960000">
            <a:off x="4032250" y="47831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8" name="Oval 45"/>
          <p:cNvSpPr>
            <a:spLocks noChangeArrowheads="1"/>
          </p:cNvSpPr>
          <p:nvPr/>
        </p:nvSpPr>
        <p:spPr bwMode="auto">
          <a:xfrm rot="15960000">
            <a:off x="4022725" y="46307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9" name="Oval 46"/>
          <p:cNvSpPr>
            <a:spLocks noChangeArrowheads="1"/>
          </p:cNvSpPr>
          <p:nvPr/>
        </p:nvSpPr>
        <p:spPr bwMode="auto">
          <a:xfrm rot="15960000">
            <a:off x="4316413" y="44608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0" name="Oval 47"/>
          <p:cNvSpPr>
            <a:spLocks noChangeArrowheads="1"/>
          </p:cNvSpPr>
          <p:nvPr/>
        </p:nvSpPr>
        <p:spPr bwMode="auto">
          <a:xfrm rot="15960000">
            <a:off x="4308475" y="43084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1" name="Oval 48"/>
          <p:cNvSpPr>
            <a:spLocks noChangeArrowheads="1"/>
          </p:cNvSpPr>
          <p:nvPr/>
        </p:nvSpPr>
        <p:spPr bwMode="auto">
          <a:xfrm rot="15960000">
            <a:off x="4602163" y="41370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2" name="Oval 49"/>
          <p:cNvSpPr>
            <a:spLocks noChangeArrowheads="1"/>
          </p:cNvSpPr>
          <p:nvPr/>
        </p:nvSpPr>
        <p:spPr bwMode="auto">
          <a:xfrm rot="15960000">
            <a:off x="4592638" y="39846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3" name="Oval 50"/>
          <p:cNvSpPr>
            <a:spLocks noChangeArrowheads="1"/>
          </p:cNvSpPr>
          <p:nvPr/>
        </p:nvSpPr>
        <p:spPr bwMode="auto">
          <a:xfrm rot="15960000">
            <a:off x="4887913" y="38147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4" name="Oval 51"/>
          <p:cNvSpPr>
            <a:spLocks noChangeArrowheads="1"/>
          </p:cNvSpPr>
          <p:nvPr/>
        </p:nvSpPr>
        <p:spPr bwMode="auto">
          <a:xfrm rot="15960000">
            <a:off x="4954588" y="36576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5" name="Oval 52"/>
          <p:cNvSpPr>
            <a:spLocks noChangeArrowheads="1"/>
          </p:cNvSpPr>
          <p:nvPr/>
        </p:nvSpPr>
        <p:spPr bwMode="auto">
          <a:xfrm rot="15960000">
            <a:off x="3736975" y="44211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6" name="Oval 53"/>
          <p:cNvSpPr>
            <a:spLocks noChangeArrowheads="1"/>
          </p:cNvSpPr>
          <p:nvPr/>
        </p:nvSpPr>
        <p:spPr bwMode="auto">
          <a:xfrm rot="15960000">
            <a:off x="4032250" y="42497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7" name="Oval 54"/>
          <p:cNvSpPr>
            <a:spLocks noChangeArrowheads="1"/>
          </p:cNvSpPr>
          <p:nvPr/>
        </p:nvSpPr>
        <p:spPr bwMode="auto">
          <a:xfrm rot="15960000">
            <a:off x="4022725" y="40973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8" name="Oval 55"/>
          <p:cNvSpPr>
            <a:spLocks noChangeArrowheads="1"/>
          </p:cNvSpPr>
          <p:nvPr/>
        </p:nvSpPr>
        <p:spPr bwMode="auto">
          <a:xfrm rot="15960000">
            <a:off x="4316413" y="39274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9" name="Oval 56"/>
          <p:cNvSpPr>
            <a:spLocks noChangeArrowheads="1"/>
          </p:cNvSpPr>
          <p:nvPr/>
        </p:nvSpPr>
        <p:spPr bwMode="auto">
          <a:xfrm rot="15960000">
            <a:off x="4308475" y="37750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60" name="Oval 57"/>
          <p:cNvSpPr>
            <a:spLocks noChangeArrowheads="1"/>
          </p:cNvSpPr>
          <p:nvPr/>
        </p:nvSpPr>
        <p:spPr bwMode="auto">
          <a:xfrm rot="15960000">
            <a:off x="4602163" y="36036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61" name="Oval 58"/>
          <p:cNvSpPr>
            <a:spLocks noChangeArrowheads="1"/>
          </p:cNvSpPr>
          <p:nvPr/>
        </p:nvSpPr>
        <p:spPr bwMode="auto">
          <a:xfrm rot="15960000">
            <a:off x="4592638" y="34512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62" name="Oval 59"/>
          <p:cNvSpPr>
            <a:spLocks noChangeArrowheads="1"/>
          </p:cNvSpPr>
          <p:nvPr/>
        </p:nvSpPr>
        <p:spPr bwMode="auto">
          <a:xfrm rot="15960000">
            <a:off x="4887913" y="32813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63" name="Oval 60"/>
          <p:cNvSpPr>
            <a:spLocks noChangeArrowheads="1"/>
          </p:cNvSpPr>
          <p:nvPr/>
        </p:nvSpPr>
        <p:spPr bwMode="auto">
          <a:xfrm rot="15960000">
            <a:off x="4954588" y="31242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64" name="Line 61"/>
          <p:cNvSpPr>
            <a:spLocks noChangeShapeType="1"/>
          </p:cNvSpPr>
          <p:nvPr/>
        </p:nvSpPr>
        <p:spPr bwMode="auto">
          <a:xfrm flipV="1">
            <a:off x="2743200" y="2970213"/>
            <a:ext cx="2667000" cy="2593975"/>
          </a:xfrm>
          <a:prstGeom prst="line">
            <a:avLst/>
          </a:prstGeom>
          <a:noFill/>
          <a:ln w="2844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5" name="Group 62"/>
          <p:cNvGrpSpPr>
            <a:grpSpLocks/>
          </p:cNvGrpSpPr>
          <p:nvPr/>
        </p:nvGrpSpPr>
        <p:grpSpPr bwMode="auto">
          <a:xfrm>
            <a:off x="6837363" y="2795588"/>
            <a:ext cx="1352550" cy="455612"/>
            <a:chOff x="4307" y="1761"/>
            <a:chExt cx="852" cy="287"/>
          </a:xfrm>
        </p:grpSpPr>
        <p:sp>
          <p:nvSpPr>
            <p:cNvPr id="66" name="AutoShape 63"/>
            <p:cNvSpPr>
              <a:spLocks noChangeArrowheads="1"/>
            </p:cNvSpPr>
            <p:nvPr/>
          </p:nvSpPr>
          <p:spPr bwMode="auto">
            <a:xfrm>
              <a:off x="4307" y="1761"/>
              <a:ext cx="853" cy="288"/>
            </a:xfrm>
            <a:prstGeom prst="roundRect">
              <a:avLst>
                <a:gd name="adj" fmla="val 347"/>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 name="AutoShape 64"/>
            <p:cNvSpPr>
              <a:spLocks noChangeArrowheads="1"/>
            </p:cNvSpPr>
            <p:nvPr/>
          </p:nvSpPr>
          <p:spPr bwMode="auto">
            <a:xfrm>
              <a:off x="4307" y="1761"/>
              <a:ext cx="853" cy="288"/>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buClr>
                  <a:srgbClr val="FF0000"/>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dirty="0">
                  <a:solidFill>
                    <a:srgbClr val="FF0000"/>
                  </a:solidFill>
                  <a:latin typeface="Tahoma" pitchFamily="34" charset="0"/>
                </a:rPr>
                <a:t>r = +.80</a:t>
              </a:r>
            </a:p>
          </p:txBody>
        </p:sp>
      </p:grpSp>
    </p:spTree>
    <p:extLst>
      <p:ext uri="{BB962C8B-B14F-4D97-AF65-F5344CB8AC3E}">
        <p14:creationId xmlns:p14="http://schemas.microsoft.com/office/powerpoint/2010/main" val="13197645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a:xfrm>
            <a:off x="1066800" y="838200"/>
            <a:ext cx="7772400" cy="712788"/>
          </a:xfrm>
          <a:ln/>
        </p:spPr>
        <p:txBody>
          <a:bodyPr/>
          <a:lstStyle/>
          <a:p>
            <a:pPr>
              <a:lnSpc>
                <a:spcPct val="95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t>        Degree of correlation</a:t>
            </a:r>
          </a:p>
        </p:txBody>
      </p:sp>
      <p:sp>
        <p:nvSpPr>
          <p:cNvPr id="5" name="Rectangle 2"/>
          <p:cNvSpPr txBox="1">
            <a:spLocks noChangeArrowheads="1"/>
          </p:cNvSpPr>
          <p:nvPr/>
        </p:nvSpPr>
        <p:spPr bwMode="auto">
          <a:xfrm>
            <a:off x="1066800" y="210185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a:lnSpc>
                <a:spcPct val="9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b="1" smtClean="0">
                <a:solidFill>
                  <a:srgbClr val="000000"/>
                </a:solidFill>
              </a:rPr>
              <a:t>Moderate  Positive Correlation</a:t>
            </a:r>
            <a:endParaRPr lang="en-GB" b="1">
              <a:solidFill>
                <a:srgbClr val="000000"/>
              </a:solidFill>
            </a:endParaRPr>
          </a:p>
        </p:txBody>
      </p:sp>
      <p:sp>
        <p:nvSpPr>
          <p:cNvPr id="6" name="Line 3"/>
          <p:cNvSpPr>
            <a:spLocks noChangeShapeType="1"/>
          </p:cNvSpPr>
          <p:nvPr/>
        </p:nvSpPr>
        <p:spPr bwMode="auto">
          <a:xfrm>
            <a:off x="2286000" y="2971800"/>
            <a:ext cx="1588" cy="2895600"/>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4"/>
          <p:cNvSpPr>
            <a:spLocks noChangeShapeType="1"/>
          </p:cNvSpPr>
          <p:nvPr/>
        </p:nvSpPr>
        <p:spPr bwMode="auto">
          <a:xfrm>
            <a:off x="2286000" y="5867400"/>
            <a:ext cx="4038600" cy="1588"/>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AutoShape 5"/>
          <p:cNvSpPr>
            <a:spLocks noChangeArrowheads="1"/>
          </p:cNvSpPr>
          <p:nvPr/>
        </p:nvSpPr>
        <p:spPr bwMode="auto">
          <a:xfrm>
            <a:off x="3810000" y="5943600"/>
            <a:ext cx="729985" cy="445379"/>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lnSpc>
                <a:spcPct val="95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dirty="0" smtClean="0">
                <a:solidFill>
                  <a:srgbClr val="000000"/>
                </a:solidFill>
              </a:rPr>
              <a:t>SO4</a:t>
            </a:r>
            <a:endParaRPr lang="en-GB" sz="2400" b="0" dirty="0">
              <a:solidFill>
                <a:srgbClr val="000000"/>
              </a:solidFill>
            </a:endParaRPr>
          </a:p>
        </p:txBody>
      </p:sp>
      <p:sp>
        <p:nvSpPr>
          <p:cNvPr id="9" name="Text Box 6"/>
          <p:cNvSpPr txBox="1">
            <a:spLocks noChangeArrowheads="1"/>
          </p:cNvSpPr>
          <p:nvPr/>
        </p:nvSpPr>
        <p:spPr bwMode="auto">
          <a:xfrm>
            <a:off x="1219200" y="3592513"/>
            <a:ext cx="838200" cy="44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lnSpc>
                <a:spcPct val="95000"/>
              </a:lnSpc>
              <a:buClr>
                <a:srgbClr val="000000"/>
              </a:buClr>
              <a:buSzPct val="100000"/>
              <a:buFont typeface="Times New Roman" pitchFamily="18" charset="0"/>
              <a:buNone/>
            </a:pPr>
            <a:r>
              <a:rPr lang="en-GB" b="0" dirty="0" smtClean="0">
                <a:solidFill>
                  <a:srgbClr val="000000"/>
                </a:solidFill>
              </a:rPr>
              <a:t>Na</a:t>
            </a:r>
            <a:endParaRPr lang="en-GB" b="0" dirty="0">
              <a:solidFill>
                <a:srgbClr val="000000"/>
              </a:solidFill>
            </a:endParaRPr>
          </a:p>
        </p:txBody>
      </p:sp>
      <p:sp>
        <p:nvSpPr>
          <p:cNvPr id="10" name="Oval 7"/>
          <p:cNvSpPr>
            <a:spLocks noChangeArrowheads="1"/>
          </p:cNvSpPr>
          <p:nvPr/>
        </p:nvSpPr>
        <p:spPr bwMode="auto">
          <a:xfrm rot="5100000">
            <a:off x="5189538" y="32051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1" name="Oval 8"/>
          <p:cNvSpPr>
            <a:spLocks noChangeArrowheads="1"/>
          </p:cNvSpPr>
          <p:nvPr/>
        </p:nvSpPr>
        <p:spPr bwMode="auto">
          <a:xfrm rot="5100000">
            <a:off x="4760913" y="33131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2" name="Oval 9"/>
          <p:cNvSpPr>
            <a:spLocks noChangeArrowheads="1"/>
          </p:cNvSpPr>
          <p:nvPr/>
        </p:nvSpPr>
        <p:spPr bwMode="auto">
          <a:xfrm rot="5100000">
            <a:off x="4775200" y="34655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3" name="Oval 10"/>
          <p:cNvSpPr>
            <a:spLocks noChangeArrowheads="1"/>
          </p:cNvSpPr>
          <p:nvPr/>
        </p:nvSpPr>
        <p:spPr bwMode="auto">
          <a:xfrm rot="5100000">
            <a:off x="4532313" y="36179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4" name="Oval 11"/>
          <p:cNvSpPr>
            <a:spLocks noChangeArrowheads="1"/>
          </p:cNvSpPr>
          <p:nvPr/>
        </p:nvSpPr>
        <p:spPr bwMode="auto">
          <a:xfrm rot="5100000">
            <a:off x="4546600" y="37703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5" name="Oval 12"/>
          <p:cNvSpPr>
            <a:spLocks noChangeArrowheads="1"/>
          </p:cNvSpPr>
          <p:nvPr/>
        </p:nvSpPr>
        <p:spPr bwMode="auto">
          <a:xfrm rot="5100000">
            <a:off x="4241800" y="39195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6" name="Oval 13"/>
          <p:cNvSpPr>
            <a:spLocks noChangeArrowheads="1"/>
          </p:cNvSpPr>
          <p:nvPr/>
        </p:nvSpPr>
        <p:spPr bwMode="auto">
          <a:xfrm rot="5100000">
            <a:off x="4256088" y="40719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7" name="Oval 14"/>
          <p:cNvSpPr>
            <a:spLocks noChangeArrowheads="1"/>
          </p:cNvSpPr>
          <p:nvPr/>
        </p:nvSpPr>
        <p:spPr bwMode="auto">
          <a:xfrm rot="5100000">
            <a:off x="4070350" y="43767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8" name="Oval 15"/>
          <p:cNvSpPr>
            <a:spLocks noChangeArrowheads="1"/>
          </p:cNvSpPr>
          <p:nvPr/>
        </p:nvSpPr>
        <p:spPr bwMode="auto">
          <a:xfrm rot="5100000">
            <a:off x="3900488" y="44450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9" name="Oval 16"/>
          <p:cNvSpPr>
            <a:spLocks noChangeArrowheads="1"/>
          </p:cNvSpPr>
          <p:nvPr/>
        </p:nvSpPr>
        <p:spPr bwMode="auto">
          <a:xfrm rot="5100000">
            <a:off x="4922838" y="31718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0" name="Oval 17"/>
          <p:cNvSpPr>
            <a:spLocks noChangeArrowheads="1"/>
          </p:cNvSpPr>
          <p:nvPr/>
        </p:nvSpPr>
        <p:spPr bwMode="auto">
          <a:xfrm rot="5100000">
            <a:off x="4632325" y="33528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1" name="Oval 18"/>
          <p:cNvSpPr>
            <a:spLocks noChangeArrowheads="1"/>
          </p:cNvSpPr>
          <p:nvPr/>
        </p:nvSpPr>
        <p:spPr bwMode="auto">
          <a:xfrm rot="5100000">
            <a:off x="4646613" y="35036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2" name="Oval 19"/>
          <p:cNvSpPr>
            <a:spLocks noChangeArrowheads="1"/>
          </p:cNvSpPr>
          <p:nvPr/>
        </p:nvSpPr>
        <p:spPr bwMode="auto">
          <a:xfrm rot="5100000">
            <a:off x="4443413" y="38227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3" name="Oval 20"/>
          <p:cNvSpPr>
            <a:spLocks noChangeArrowheads="1"/>
          </p:cNvSpPr>
          <p:nvPr/>
        </p:nvSpPr>
        <p:spPr bwMode="auto">
          <a:xfrm rot="5100000">
            <a:off x="4349750" y="38465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4" name="Oval 21"/>
          <p:cNvSpPr>
            <a:spLocks noChangeArrowheads="1"/>
          </p:cNvSpPr>
          <p:nvPr/>
        </p:nvSpPr>
        <p:spPr bwMode="auto">
          <a:xfrm rot="5100000">
            <a:off x="4081463" y="40147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5" name="Oval 22"/>
          <p:cNvSpPr>
            <a:spLocks noChangeArrowheads="1"/>
          </p:cNvSpPr>
          <p:nvPr/>
        </p:nvSpPr>
        <p:spPr bwMode="auto">
          <a:xfrm rot="5100000">
            <a:off x="4094163" y="41656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6" name="Oval 23"/>
          <p:cNvSpPr>
            <a:spLocks noChangeArrowheads="1"/>
          </p:cNvSpPr>
          <p:nvPr/>
        </p:nvSpPr>
        <p:spPr bwMode="auto">
          <a:xfrm rot="5100000">
            <a:off x="3924300" y="44561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7" name="Oval 24"/>
          <p:cNvSpPr>
            <a:spLocks noChangeArrowheads="1"/>
          </p:cNvSpPr>
          <p:nvPr/>
        </p:nvSpPr>
        <p:spPr bwMode="auto">
          <a:xfrm rot="5100000">
            <a:off x="3741738" y="45037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8" name="Oval 25"/>
          <p:cNvSpPr>
            <a:spLocks noChangeArrowheads="1"/>
          </p:cNvSpPr>
          <p:nvPr/>
        </p:nvSpPr>
        <p:spPr bwMode="auto">
          <a:xfrm rot="5100000">
            <a:off x="4799013" y="36337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9" name="Oval 26"/>
          <p:cNvSpPr>
            <a:spLocks noChangeArrowheads="1"/>
          </p:cNvSpPr>
          <p:nvPr/>
        </p:nvSpPr>
        <p:spPr bwMode="auto">
          <a:xfrm rot="5100000">
            <a:off x="4557713" y="37893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0" name="Oval 27"/>
          <p:cNvSpPr>
            <a:spLocks noChangeArrowheads="1"/>
          </p:cNvSpPr>
          <p:nvPr/>
        </p:nvSpPr>
        <p:spPr bwMode="auto">
          <a:xfrm rot="5100000">
            <a:off x="4570413" y="39401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1" name="Oval 28"/>
          <p:cNvSpPr>
            <a:spLocks noChangeArrowheads="1"/>
          </p:cNvSpPr>
          <p:nvPr/>
        </p:nvSpPr>
        <p:spPr bwMode="auto">
          <a:xfrm rot="5100000">
            <a:off x="4264025" y="40894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2" name="Oval 29"/>
          <p:cNvSpPr>
            <a:spLocks noChangeArrowheads="1"/>
          </p:cNvSpPr>
          <p:nvPr/>
        </p:nvSpPr>
        <p:spPr bwMode="auto">
          <a:xfrm rot="5100000">
            <a:off x="4276725" y="42402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3" name="Oval 30"/>
          <p:cNvSpPr>
            <a:spLocks noChangeArrowheads="1"/>
          </p:cNvSpPr>
          <p:nvPr/>
        </p:nvSpPr>
        <p:spPr bwMode="auto">
          <a:xfrm rot="5100000">
            <a:off x="3986213" y="44577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4" name="Oval 31"/>
          <p:cNvSpPr>
            <a:spLocks noChangeArrowheads="1"/>
          </p:cNvSpPr>
          <p:nvPr/>
        </p:nvSpPr>
        <p:spPr bwMode="auto">
          <a:xfrm rot="5100000">
            <a:off x="4000500" y="46085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5" name="Oval 32"/>
          <p:cNvSpPr>
            <a:spLocks noChangeArrowheads="1"/>
          </p:cNvSpPr>
          <p:nvPr/>
        </p:nvSpPr>
        <p:spPr bwMode="auto">
          <a:xfrm rot="5100000">
            <a:off x="3679825" y="47609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6" name="Oval 33"/>
          <p:cNvSpPr>
            <a:spLocks noChangeArrowheads="1"/>
          </p:cNvSpPr>
          <p:nvPr/>
        </p:nvSpPr>
        <p:spPr bwMode="auto">
          <a:xfrm rot="5100000">
            <a:off x="3617913" y="49196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7" name="Oval 34"/>
          <p:cNvSpPr>
            <a:spLocks noChangeArrowheads="1"/>
          </p:cNvSpPr>
          <p:nvPr/>
        </p:nvSpPr>
        <p:spPr bwMode="auto">
          <a:xfrm rot="5100000">
            <a:off x="4586288" y="35258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8" name="Oval 35"/>
          <p:cNvSpPr>
            <a:spLocks noChangeArrowheads="1"/>
          </p:cNvSpPr>
          <p:nvPr/>
        </p:nvSpPr>
        <p:spPr bwMode="auto">
          <a:xfrm rot="5100000">
            <a:off x="4384675" y="38465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9" name="Oval 36"/>
          <p:cNvSpPr>
            <a:spLocks noChangeArrowheads="1"/>
          </p:cNvSpPr>
          <p:nvPr/>
        </p:nvSpPr>
        <p:spPr bwMode="auto">
          <a:xfrm rot="5100000">
            <a:off x="4292600" y="38719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0" name="Oval 37"/>
          <p:cNvSpPr>
            <a:spLocks noChangeArrowheads="1"/>
          </p:cNvSpPr>
          <p:nvPr/>
        </p:nvSpPr>
        <p:spPr bwMode="auto">
          <a:xfrm rot="5100000">
            <a:off x="4021138" y="40370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1" name="Oval 38"/>
          <p:cNvSpPr>
            <a:spLocks noChangeArrowheads="1"/>
          </p:cNvSpPr>
          <p:nvPr/>
        </p:nvSpPr>
        <p:spPr bwMode="auto">
          <a:xfrm rot="5100000">
            <a:off x="4035425" y="41894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2" name="Oval 39"/>
          <p:cNvSpPr>
            <a:spLocks noChangeArrowheads="1"/>
          </p:cNvSpPr>
          <p:nvPr/>
        </p:nvSpPr>
        <p:spPr bwMode="auto">
          <a:xfrm rot="5100000">
            <a:off x="3744913" y="43688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3" name="Oval 40"/>
          <p:cNvSpPr>
            <a:spLocks noChangeArrowheads="1"/>
          </p:cNvSpPr>
          <p:nvPr/>
        </p:nvSpPr>
        <p:spPr bwMode="auto">
          <a:xfrm rot="5100000">
            <a:off x="3760788" y="45212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4" name="Oval 41"/>
          <p:cNvSpPr>
            <a:spLocks noChangeArrowheads="1"/>
          </p:cNvSpPr>
          <p:nvPr/>
        </p:nvSpPr>
        <p:spPr bwMode="auto">
          <a:xfrm rot="5100000">
            <a:off x="3470275" y="46990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5" name="Oval 42"/>
          <p:cNvSpPr>
            <a:spLocks noChangeArrowheads="1"/>
          </p:cNvSpPr>
          <p:nvPr/>
        </p:nvSpPr>
        <p:spPr bwMode="auto">
          <a:xfrm rot="5100000">
            <a:off x="3408363" y="48577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6" name="Oval 43"/>
          <p:cNvSpPr>
            <a:spLocks noChangeArrowheads="1"/>
          </p:cNvSpPr>
          <p:nvPr/>
        </p:nvSpPr>
        <p:spPr bwMode="auto">
          <a:xfrm rot="5100000">
            <a:off x="4406900" y="36337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7" name="Oval 44"/>
          <p:cNvSpPr>
            <a:spLocks noChangeArrowheads="1"/>
          </p:cNvSpPr>
          <p:nvPr/>
        </p:nvSpPr>
        <p:spPr bwMode="auto">
          <a:xfrm rot="5100000">
            <a:off x="4117975" y="38131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8" name="Oval 45"/>
          <p:cNvSpPr>
            <a:spLocks noChangeArrowheads="1"/>
          </p:cNvSpPr>
          <p:nvPr/>
        </p:nvSpPr>
        <p:spPr bwMode="auto">
          <a:xfrm rot="5100000">
            <a:off x="4129088" y="39655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9" name="Oval 46"/>
          <p:cNvSpPr>
            <a:spLocks noChangeArrowheads="1"/>
          </p:cNvSpPr>
          <p:nvPr/>
        </p:nvSpPr>
        <p:spPr bwMode="auto">
          <a:xfrm rot="5100000">
            <a:off x="3873500" y="41148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0" name="Oval 47"/>
          <p:cNvSpPr>
            <a:spLocks noChangeArrowheads="1"/>
          </p:cNvSpPr>
          <p:nvPr/>
        </p:nvSpPr>
        <p:spPr bwMode="auto">
          <a:xfrm rot="5100000">
            <a:off x="3884613" y="42672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1" name="Oval 48"/>
          <p:cNvSpPr>
            <a:spLocks noChangeArrowheads="1"/>
          </p:cNvSpPr>
          <p:nvPr/>
        </p:nvSpPr>
        <p:spPr bwMode="auto">
          <a:xfrm rot="5100000">
            <a:off x="3597275" y="44481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2" name="Oval 49"/>
          <p:cNvSpPr>
            <a:spLocks noChangeArrowheads="1"/>
          </p:cNvSpPr>
          <p:nvPr/>
        </p:nvSpPr>
        <p:spPr bwMode="auto">
          <a:xfrm rot="5100000">
            <a:off x="3492500" y="44878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3" name="Oval 50"/>
          <p:cNvSpPr>
            <a:spLocks noChangeArrowheads="1"/>
          </p:cNvSpPr>
          <p:nvPr/>
        </p:nvSpPr>
        <p:spPr bwMode="auto">
          <a:xfrm rot="5100000">
            <a:off x="3148013" y="49069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4" name="Oval 51"/>
          <p:cNvSpPr>
            <a:spLocks noChangeArrowheads="1"/>
          </p:cNvSpPr>
          <p:nvPr/>
        </p:nvSpPr>
        <p:spPr bwMode="auto">
          <a:xfrm rot="5100000">
            <a:off x="3086100" y="50657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5" name="Oval 52"/>
          <p:cNvSpPr>
            <a:spLocks noChangeArrowheads="1"/>
          </p:cNvSpPr>
          <p:nvPr/>
        </p:nvSpPr>
        <p:spPr bwMode="auto">
          <a:xfrm rot="5100000">
            <a:off x="4229100" y="39004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6" name="Oval 53"/>
          <p:cNvSpPr>
            <a:spLocks noChangeArrowheads="1"/>
          </p:cNvSpPr>
          <p:nvPr/>
        </p:nvSpPr>
        <p:spPr bwMode="auto">
          <a:xfrm rot="5100000">
            <a:off x="4043363" y="42068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7" name="Oval 54"/>
          <p:cNvSpPr>
            <a:spLocks noChangeArrowheads="1"/>
          </p:cNvSpPr>
          <p:nvPr/>
        </p:nvSpPr>
        <p:spPr bwMode="auto">
          <a:xfrm rot="5100000">
            <a:off x="4059238" y="43592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8" name="Oval 55"/>
          <p:cNvSpPr>
            <a:spLocks noChangeArrowheads="1"/>
          </p:cNvSpPr>
          <p:nvPr/>
        </p:nvSpPr>
        <p:spPr bwMode="auto">
          <a:xfrm rot="5100000">
            <a:off x="3768725" y="45370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9" name="Oval 56"/>
          <p:cNvSpPr>
            <a:spLocks noChangeArrowheads="1"/>
          </p:cNvSpPr>
          <p:nvPr/>
        </p:nvSpPr>
        <p:spPr bwMode="auto">
          <a:xfrm rot="5100000">
            <a:off x="3783013" y="46894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60" name="Oval 57"/>
          <p:cNvSpPr>
            <a:spLocks noChangeArrowheads="1"/>
          </p:cNvSpPr>
          <p:nvPr/>
        </p:nvSpPr>
        <p:spPr bwMode="auto">
          <a:xfrm rot="5100000">
            <a:off x="3494088" y="48688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61" name="Oval 58"/>
          <p:cNvSpPr>
            <a:spLocks noChangeArrowheads="1"/>
          </p:cNvSpPr>
          <p:nvPr/>
        </p:nvSpPr>
        <p:spPr bwMode="auto">
          <a:xfrm rot="5100000">
            <a:off x="3508375" y="50212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62" name="Oval 59"/>
          <p:cNvSpPr>
            <a:spLocks noChangeArrowheads="1"/>
          </p:cNvSpPr>
          <p:nvPr/>
        </p:nvSpPr>
        <p:spPr bwMode="auto">
          <a:xfrm rot="5100000">
            <a:off x="3217863" y="51990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63" name="Oval 60"/>
          <p:cNvSpPr>
            <a:spLocks noChangeArrowheads="1"/>
          </p:cNvSpPr>
          <p:nvPr/>
        </p:nvSpPr>
        <p:spPr bwMode="auto">
          <a:xfrm rot="5100000">
            <a:off x="3152775" y="53594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64" name="Line 61"/>
          <p:cNvSpPr>
            <a:spLocks noChangeShapeType="1"/>
          </p:cNvSpPr>
          <p:nvPr/>
        </p:nvSpPr>
        <p:spPr bwMode="auto">
          <a:xfrm flipH="1">
            <a:off x="2779713" y="2933700"/>
            <a:ext cx="2595562" cy="2665413"/>
          </a:xfrm>
          <a:prstGeom prst="line">
            <a:avLst/>
          </a:prstGeom>
          <a:noFill/>
          <a:ln w="2844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Oval 62"/>
          <p:cNvSpPr>
            <a:spLocks noChangeArrowheads="1"/>
          </p:cNvSpPr>
          <p:nvPr/>
        </p:nvSpPr>
        <p:spPr bwMode="auto">
          <a:xfrm rot="5100000">
            <a:off x="3914775" y="36306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66" name="Oval 63"/>
          <p:cNvSpPr>
            <a:spLocks noChangeArrowheads="1"/>
          </p:cNvSpPr>
          <p:nvPr/>
        </p:nvSpPr>
        <p:spPr bwMode="auto">
          <a:xfrm rot="5100000">
            <a:off x="3927475" y="37814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67" name="Oval 64"/>
          <p:cNvSpPr>
            <a:spLocks noChangeArrowheads="1"/>
          </p:cNvSpPr>
          <p:nvPr/>
        </p:nvSpPr>
        <p:spPr bwMode="auto">
          <a:xfrm rot="5100000">
            <a:off x="3854450" y="36528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68" name="Oval 65"/>
          <p:cNvSpPr>
            <a:spLocks noChangeArrowheads="1"/>
          </p:cNvSpPr>
          <p:nvPr/>
        </p:nvSpPr>
        <p:spPr bwMode="auto">
          <a:xfrm rot="5100000">
            <a:off x="3868738" y="38052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69" name="Oval 66"/>
          <p:cNvSpPr>
            <a:spLocks noChangeArrowheads="1"/>
          </p:cNvSpPr>
          <p:nvPr/>
        </p:nvSpPr>
        <p:spPr bwMode="auto">
          <a:xfrm rot="5100000">
            <a:off x="3951288" y="34290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70" name="Oval 67"/>
          <p:cNvSpPr>
            <a:spLocks noChangeArrowheads="1"/>
          </p:cNvSpPr>
          <p:nvPr/>
        </p:nvSpPr>
        <p:spPr bwMode="auto">
          <a:xfrm rot="5100000">
            <a:off x="3962400" y="35814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71" name="Oval 68"/>
          <p:cNvSpPr>
            <a:spLocks noChangeArrowheads="1"/>
          </p:cNvSpPr>
          <p:nvPr/>
        </p:nvSpPr>
        <p:spPr bwMode="auto">
          <a:xfrm rot="5100000">
            <a:off x="3706813" y="37306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72" name="Oval 69"/>
          <p:cNvSpPr>
            <a:spLocks noChangeArrowheads="1"/>
          </p:cNvSpPr>
          <p:nvPr/>
        </p:nvSpPr>
        <p:spPr bwMode="auto">
          <a:xfrm rot="5100000">
            <a:off x="3876675" y="38227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73" name="Oval 70"/>
          <p:cNvSpPr>
            <a:spLocks noChangeArrowheads="1"/>
          </p:cNvSpPr>
          <p:nvPr/>
        </p:nvSpPr>
        <p:spPr bwMode="auto">
          <a:xfrm rot="5100000">
            <a:off x="3562350" y="39989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74" name="Oval 71"/>
          <p:cNvSpPr>
            <a:spLocks noChangeArrowheads="1"/>
          </p:cNvSpPr>
          <p:nvPr/>
        </p:nvSpPr>
        <p:spPr bwMode="auto">
          <a:xfrm rot="5100000">
            <a:off x="3575050" y="41497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75" name="Oval 72"/>
          <p:cNvSpPr>
            <a:spLocks noChangeArrowheads="1"/>
          </p:cNvSpPr>
          <p:nvPr/>
        </p:nvSpPr>
        <p:spPr bwMode="auto">
          <a:xfrm rot="5100000">
            <a:off x="3503613" y="40211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76" name="Oval 73"/>
          <p:cNvSpPr>
            <a:spLocks noChangeArrowheads="1"/>
          </p:cNvSpPr>
          <p:nvPr/>
        </p:nvSpPr>
        <p:spPr bwMode="auto">
          <a:xfrm rot="5100000">
            <a:off x="3516313" y="41735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77" name="Oval 74"/>
          <p:cNvSpPr>
            <a:spLocks noChangeArrowheads="1"/>
          </p:cNvSpPr>
          <p:nvPr/>
        </p:nvSpPr>
        <p:spPr bwMode="auto">
          <a:xfrm rot="5100000">
            <a:off x="3598863" y="37973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78" name="Oval 75"/>
          <p:cNvSpPr>
            <a:spLocks noChangeArrowheads="1"/>
          </p:cNvSpPr>
          <p:nvPr/>
        </p:nvSpPr>
        <p:spPr bwMode="auto">
          <a:xfrm rot="5100000">
            <a:off x="3609975" y="39497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79" name="Oval 76"/>
          <p:cNvSpPr>
            <a:spLocks noChangeArrowheads="1"/>
          </p:cNvSpPr>
          <p:nvPr/>
        </p:nvSpPr>
        <p:spPr bwMode="auto">
          <a:xfrm rot="5100000">
            <a:off x="3354388" y="40989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80" name="Oval 77"/>
          <p:cNvSpPr>
            <a:spLocks noChangeArrowheads="1"/>
          </p:cNvSpPr>
          <p:nvPr/>
        </p:nvSpPr>
        <p:spPr bwMode="auto">
          <a:xfrm rot="5100000">
            <a:off x="3524250" y="41910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81" name="Oval 78"/>
          <p:cNvSpPr>
            <a:spLocks noChangeArrowheads="1"/>
          </p:cNvSpPr>
          <p:nvPr/>
        </p:nvSpPr>
        <p:spPr bwMode="auto">
          <a:xfrm rot="5100000">
            <a:off x="4446588" y="41640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82" name="Oval 79"/>
          <p:cNvSpPr>
            <a:spLocks noChangeArrowheads="1"/>
          </p:cNvSpPr>
          <p:nvPr/>
        </p:nvSpPr>
        <p:spPr bwMode="auto">
          <a:xfrm rot="5100000">
            <a:off x="4460875" y="43148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83" name="Oval 80"/>
          <p:cNvSpPr>
            <a:spLocks noChangeArrowheads="1"/>
          </p:cNvSpPr>
          <p:nvPr/>
        </p:nvSpPr>
        <p:spPr bwMode="auto">
          <a:xfrm rot="5100000">
            <a:off x="4389438" y="41862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84" name="Oval 81"/>
          <p:cNvSpPr>
            <a:spLocks noChangeArrowheads="1"/>
          </p:cNvSpPr>
          <p:nvPr/>
        </p:nvSpPr>
        <p:spPr bwMode="auto">
          <a:xfrm rot="5100000">
            <a:off x="4400550" y="43386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85" name="Oval 82"/>
          <p:cNvSpPr>
            <a:spLocks noChangeArrowheads="1"/>
          </p:cNvSpPr>
          <p:nvPr/>
        </p:nvSpPr>
        <p:spPr bwMode="auto">
          <a:xfrm rot="5100000">
            <a:off x="4484688" y="39624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86" name="Oval 83"/>
          <p:cNvSpPr>
            <a:spLocks noChangeArrowheads="1"/>
          </p:cNvSpPr>
          <p:nvPr/>
        </p:nvSpPr>
        <p:spPr bwMode="auto">
          <a:xfrm rot="5100000">
            <a:off x="4497388" y="41148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87" name="Oval 84"/>
          <p:cNvSpPr>
            <a:spLocks noChangeArrowheads="1"/>
          </p:cNvSpPr>
          <p:nvPr/>
        </p:nvSpPr>
        <p:spPr bwMode="auto">
          <a:xfrm rot="5100000">
            <a:off x="4240213" y="42640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88" name="Oval 85"/>
          <p:cNvSpPr>
            <a:spLocks noChangeArrowheads="1"/>
          </p:cNvSpPr>
          <p:nvPr/>
        </p:nvSpPr>
        <p:spPr bwMode="auto">
          <a:xfrm rot="5100000">
            <a:off x="4411663" y="43561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89" name="Oval 86"/>
          <p:cNvSpPr>
            <a:spLocks noChangeArrowheads="1"/>
          </p:cNvSpPr>
          <p:nvPr/>
        </p:nvSpPr>
        <p:spPr bwMode="auto">
          <a:xfrm rot="5100000">
            <a:off x="4094163" y="47609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90" name="Oval 87"/>
          <p:cNvSpPr>
            <a:spLocks noChangeArrowheads="1"/>
          </p:cNvSpPr>
          <p:nvPr/>
        </p:nvSpPr>
        <p:spPr bwMode="auto">
          <a:xfrm rot="5100000">
            <a:off x="4108450" y="49117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91" name="Oval 88"/>
          <p:cNvSpPr>
            <a:spLocks noChangeArrowheads="1"/>
          </p:cNvSpPr>
          <p:nvPr/>
        </p:nvSpPr>
        <p:spPr bwMode="auto">
          <a:xfrm rot="5100000">
            <a:off x="4035425" y="47831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92" name="Oval 89"/>
          <p:cNvSpPr>
            <a:spLocks noChangeArrowheads="1"/>
          </p:cNvSpPr>
          <p:nvPr/>
        </p:nvSpPr>
        <p:spPr bwMode="auto">
          <a:xfrm rot="5100000">
            <a:off x="4048125" y="49355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93" name="Oval 90"/>
          <p:cNvSpPr>
            <a:spLocks noChangeArrowheads="1"/>
          </p:cNvSpPr>
          <p:nvPr/>
        </p:nvSpPr>
        <p:spPr bwMode="auto">
          <a:xfrm rot="5100000">
            <a:off x="4132263" y="45593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94" name="Oval 91"/>
          <p:cNvSpPr>
            <a:spLocks noChangeArrowheads="1"/>
          </p:cNvSpPr>
          <p:nvPr/>
        </p:nvSpPr>
        <p:spPr bwMode="auto">
          <a:xfrm rot="5100000">
            <a:off x="4144963" y="47117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95" name="Oval 92"/>
          <p:cNvSpPr>
            <a:spLocks noChangeArrowheads="1"/>
          </p:cNvSpPr>
          <p:nvPr/>
        </p:nvSpPr>
        <p:spPr bwMode="auto">
          <a:xfrm rot="5100000">
            <a:off x="3887788" y="48609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96" name="Oval 93"/>
          <p:cNvSpPr>
            <a:spLocks noChangeArrowheads="1"/>
          </p:cNvSpPr>
          <p:nvPr/>
        </p:nvSpPr>
        <p:spPr bwMode="auto">
          <a:xfrm rot="5100000">
            <a:off x="4059238" y="49530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97" name="Oval 94"/>
          <p:cNvSpPr>
            <a:spLocks noChangeArrowheads="1"/>
          </p:cNvSpPr>
          <p:nvPr/>
        </p:nvSpPr>
        <p:spPr bwMode="auto">
          <a:xfrm rot="5100000">
            <a:off x="3714750" y="51546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98" name="Oval 95"/>
          <p:cNvSpPr>
            <a:spLocks noChangeArrowheads="1"/>
          </p:cNvSpPr>
          <p:nvPr/>
        </p:nvSpPr>
        <p:spPr bwMode="auto">
          <a:xfrm rot="5100000">
            <a:off x="3725863" y="53054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99" name="Oval 96"/>
          <p:cNvSpPr>
            <a:spLocks noChangeArrowheads="1"/>
          </p:cNvSpPr>
          <p:nvPr/>
        </p:nvSpPr>
        <p:spPr bwMode="auto">
          <a:xfrm rot="5100000">
            <a:off x="3656013" y="51768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00" name="Oval 97"/>
          <p:cNvSpPr>
            <a:spLocks noChangeArrowheads="1"/>
          </p:cNvSpPr>
          <p:nvPr/>
        </p:nvSpPr>
        <p:spPr bwMode="auto">
          <a:xfrm rot="5100000">
            <a:off x="3668713" y="53292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01" name="Oval 98"/>
          <p:cNvSpPr>
            <a:spLocks noChangeArrowheads="1"/>
          </p:cNvSpPr>
          <p:nvPr/>
        </p:nvSpPr>
        <p:spPr bwMode="auto">
          <a:xfrm rot="5100000">
            <a:off x="3749675" y="49530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02" name="Oval 99"/>
          <p:cNvSpPr>
            <a:spLocks noChangeArrowheads="1"/>
          </p:cNvSpPr>
          <p:nvPr/>
        </p:nvSpPr>
        <p:spPr bwMode="auto">
          <a:xfrm rot="5100000">
            <a:off x="3763963" y="51054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03" name="Oval 100"/>
          <p:cNvSpPr>
            <a:spLocks noChangeArrowheads="1"/>
          </p:cNvSpPr>
          <p:nvPr/>
        </p:nvSpPr>
        <p:spPr bwMode="auto">
          <a:xfrm rot="5100000">
            <a:off x="3505200" y="52546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04" name="Oval 101"/>
          <p:cNvSpPr>
            <a:spLocks noChangeArrowheads="1"/>
          </p:cNvSpPr>
          <p:nvPr/>
        </p:nvSpPr>
        <p:spPr bwMode="auto">
          <a:xfrm rot="5100000">
            <a:off x="3678238" y="53467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05" name="Oval 102"/>
          <p:cNvSpPr>
            <a:spLocks noChangeArrowheads="1"/>
          </p:cNvSpPr>
          <p:nvPr/>
        </p:nvSpPr>
        <p:spPr bwMode="auto">
          <a:xfrm rot="5100000">
            <a:off x="4446588" y="46085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06" name="Oval 103"/>
          <p:cNvSpPr>
            <a:spLocks noChangeArrowheads="1"/>
          </p:cNvSpPr>
          <p:nvPr/>
        </p:nvSpPr>
        <p:spPr bwMode="auto">
          <a:xfrm rot="5100000">
            <a:off x="4460875" y="47593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07" name="Oval 104"/>
          <p:cNvSpPr>
            <a:spLocks noChangeArrowheads="1"/>
          </p:cNvSpPr>
          <p:nvPr/>
        </p:nvSpPr>
        <p:spPr bwMode="auto">
          <a:xfrm rot="5100000">
            <a:off x="4389438" y="46307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08" name="Oval 105"/>
          <p:cNvSpPr>
            <a:spLocks noChangeArrowheads="1"/>
          </p:cNvSpPr>
          <p:nvPr/>
        </p:nvSpPr>
        <p:spPr bwMode="auto">
          <a:xfrm rot="5100000">
            <a:off x="4400550" y="47831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09" name="Oval 106"/>
          <p:cNvSpPr>
            <a:spLocks noChangeArrowheads="1"/>
          </p:cNvSpPr>
          <p:nvPr/>
        </p:nvSpPr>
        <p:spPr bwMode="auto">
          <a:xfrm rot="5100000">
            <a:off x="4484688" y="44069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10" name="Oval 107"/>
          <p:cNvSpPr>
            <a:spLocks noChangeArrowheads="1"/>
          </p:cNvSpPr>
          <p:nvPr/>
        </p:nvSpPr>
        <p:spPr bwMode="auto">
          <a:xfrm rot="5100000">
            <a:off x="4497388" y="45593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11" name="Oval 108"/>
          <p:cNvSpPr>
            <a:spLocks noChangeArrowheads="1"/>
          </p:cNvSpPr>
          <p:nvPr/>
        </p:nvSpPr>
        <p:spPr bwMode="auto">
          <a:xfrm rot="5100000">
            <a:off x="4240213" y="47085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12" name="Oval 109"/>
          <p:cNvSpPr>
            <a:spLocks noChangeArrowheads="1"/>
          </p:cNvSpPr>
          <p:nvPr/>
        </p:nvSpPr>
        <p:spPr bwMode="auto">
          <a:xfrm rot="5100000">
            <a:off x="4411663" y="48006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13" name="Oval 110"/>
          <p:cNvSpPr>
            <a:spLocks noChangeArrowheads="1"/>
          </p:cNvSpPr>
          <p:nvPr/>
        </p:nvSpPr>
        <p:spPr bwMode="auto">
          <a:xfrm rot="5100000">
            <a:off x="4857750" y="41640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14" name="Oval 111"/>
          <p:cNvSpPr>
            <a:spLocks noChangeArrowheads="1"/>
          </p:cNvSpPr>
          <p:nvPr/>
        </p:nvSpPr>
        <p:spPr bwMode="auto">
          <a:xfrm rot="5100000">
            <a:off x="4868863" y="43148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15" name="Oval 112"/>
          <p:cNvSpPr>
            <a:spLocks noChangeArrowheads="1"/>
          </p:cNvSpPr>
          <p:nvPr/>
        </p:nvSpPr>
        <p:spPr bwMode="auto">
          <a:xfrm rot="5100000">
            <a:off x="4799013" y="41862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16" name="Oval 113"/>
          <p:cNvSpPr>
            <a:spLocks noChangeArrowheads="1"/>
          </p:cNvSpPr>
          <p:nvPr/>
        </p:nvSpPr>
        <p:spPr bwMode="auto">
          <a:xfrm rot="5100000">
            <a:off x="4811713" y="43386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17" name="Oval 114"/>
          <p:cNvSpPr>
            <a:spLocks noChangeArrowheads="1"/>
          </p:cNvSpPr>
          <p:nvPr/>
        </p:nvSpPr>
        <p:spPr bwMode="auto">
          <a:xfrm rot="5100000">
            <a:off x="4892675" y="39624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18" name="Oval 115"/>
          <p:cNvSpPr>
            <a:spLocks noChangeArrowheads="1"/>
          </p:cNvSpPr>
          <p:nvPr/>
        </p:nvSpPr>
        <p:spPr bwMode="auto">
          <a:xfrm rot="5100000">
            <a:off x="4906963" y="41148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19" name="Oval 116"/>
          <p:cNvSpPr>
            <a:spLocks noChangeArrowheads="1"/>
          </p:cNvSpPr>
          <p:nvPr/>
        </p:nvSpPr>
        <p:spPr bwMode="auto">
          <a:xfrm rot="5100000">
            <a:off x="4648200" y="42640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20" name="Oval 117"/>
          <p:cNvSpPr>
            <a:spLocks noChangeArrowheads="1"/>
          </p:cNvSpPr>
          <p:nvPr/>
        </p:nvSpPr>
        <p:spPr bwMode="auto">
          <a:xfrm rot="5100000">
            <a:off x="4821238" y="43561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21" name="Oval 118"/>
          <p:cNvSpPr>
            <a:spLocks noChangeArrowheads="1"/>
          </p:cNvSpPr>
          <p:nvPr/>
        </p:nvSpPr>
        <p:spPr bwMode="auto">
          <a:xfrm rot="5100000">
            <a:off x="5008563" y="34782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22" name="Oval 119"/>
          <p:cNvSpPr>
            <a:spLocks noChangeArrowheads="1"/>
          </p:cNvSpPr>
          <p:nvPr/>
        </p:nvSpPr>
        <p:spPr bwMode="auto">
          <a:xfrm rot="5100000">
            <a:off x="5022850" y="36290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23" name="Oval 120"/>
          <p:cNvSpPr>
            <a:spLocks noChangeArrowheads="1"/>
          </p:cNvSpPr>
          <p:nvPr/>
        </p:nvSpPr>
        <p:spPr bwMode="auto">
          <a:xfrm rot="5100000">
            <a:off x="4949825" y="35004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24" name="Oval 121"/>
          <p:cNvSpPr>
            <a:spLocks noChangeArrowheads="1"/>
          </p:cNvSpPr>
          <p:nvPr/>
        </p:nvSpPr>
        <p:spPr bwMode="auto">
          <a:xfrm rot="5100000">
            <a:off x="4962525" y="36528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25" name="Oval 122"/>
          <p:cNvSpPr>
            <a:spLocks noChangeArrowheads="1"/>
          </p:cNvSpPr>
          <p:nvPr/>
        </p:nvSpPr>
        <p:spPr bwMode="auto">
          <a:xfrm rot="5100000">
            <a:off x="5046663" y="32766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26" name="Oval 123"/>
          <p:cNvSpPr>
            <a:spLocks noChangeArrowheads="1"/>
          </p:cNvSpPr>
          <p:nvPr/>
        </p:nvSpPr>
        <p:spPr bwMode="auto">
          <a:xfrm rot="5100000">
            <a:off x="5059363" y="34290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27" name="Oval 124"/>
          <p:cNvSpPr>
            <a:spLocks noChangeArrowheads="1"/>
          </p:cNvSpPr>
          <p:nvPr/>
        </p:nvSpPr>
        <p:spPr bwMode="auto">
          <a:xfrm rot="5100000">
            <a:off x="4802188" y="35782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28" name="Oval 125"/>
          <p:cNvSpPr>
            <a:spLocks noChangeArrowheads="1"/>
          </p:cNvSpPr>
          <p:nvPr/>
        </p:nvSpPr>
        <p:spPr bwMode="auto">
          <a:xfrm rot="5100000">
            <a:off x="4973638" y="36703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29" name="Oval 126"/>
          <p:cNvSpPr>
            <a:spLocks noChangeArrowheads="1"/>
          </p:cNvSpPr>
          <p:nvPr/>
        </p:nvSpPr>
        <p:spPr bwMode="auto">
          <a:xfrm rot="5100000">
            <a:off x="4295775" y="34655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30" name="Oval 127"/>
          <p:cNvSpPr>
            <a:spLocks noChangeArrowheads="1"/>
          </p:cNvSpPr>
          <p:nvPr/>
        </p:nvSpPr>
        <p:spPr bwMode="auto">
          <a:xfrm rot="5100000">
            <a:off x="4306888" y="36163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31" name="Oval 128"/>
          <p:cNvSpPr>
            <a:spLocks noChangeArrowheads="1"/>
          </p:cNvSpPr>
          <p:nvPr/>
        </p:nvSpPr>
        <p:spPr bwMode="auto">
          <a:xfrm rot="5100000">
            <a:off x="4237038" y="34877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32" name="Oval 129"/>
          <p:cNvSpPr>
            <a:spLocks noChangeArrowheads="1"/>
          </p:cNvSpPr>
          <p:nvPr/>
        </p:nvSpPr>
        <p:spPr bwMode="auto">
          <a:xfrm rot="5100000">
            <a:off x="4249738" y="36401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33" name="Oval 130"/>
          <p:cNvSpPr>
            <a:spLocks noChangeArrowheads="1"/>
          </p:cNvSpPr>
          <p:nvPr/>
        </p:nvSpPr>
        <p:spPr bwMode="auto">
          <a:xfrm rot="5100000">
            <a:off x="4330700" y="32639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34" name="Oval 131"/>
          <p:cNvSpPr>
            <a:spLocks noChangeArrowheads="1"/>
          </p:cNvSpPr>
          <p:nvPr/>
        </p:nvSpPr>
        <p:spPr bwMode="auto">
          <a:xfrm rot="5100000">
            <a:off x="4344988" y="34163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35" name="Oval 132"/>
          <p:cNvSpPr>
            <a:spLocks noChangeArrowheads="1"/>
          </p:cNvSpPr>
          <p:nvPr/>
        </p:nvSpPr>
        <p:spPr bwMode="auto">
          <a:xfrm rot="5100000">
            <a:off x="4086225" y="35655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36" name="Oval 133"/>
          <p:cNvSpPr>
            <a:spLocks noChangeArrowheads="1"/>
          </p:cNvSpPr>
          <p:nvPr/>
        </p:nvSpPr>
        <p:spPr bwMode="auto">
          <a:xfrm rot="5100000">
            <a:off x="4259263" y="36576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37" name="Oval 134"/>
          <p:cNvSpPr>
            <a:spLocks noChangeArrowheads="1"/>
          </p:cNvSpPr>
          <p:nvPr/>
        </p:nvSpPr>
        <p:spPr bwMode="auto">
          <a:xfrm rot="5100000">
            <a:off x="3257550" y="44688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38" name="Oval 135"/>
          <p:cNvSpPr>
            <a:spLocks noChangeArrowheads="1"/>
          </p:cNvSpPr>
          <p:nvPr/>
        </p:nvSpPr>
        <p:spPr bwMode="auto">
          <a:xfrm rot="5100000">
            <a:off x="3268663" y="46196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39" name="Oval 136"/>
          <p:cNvSpPr>
            <a:spLocks noChangeArrowheads="1"/>
          </p:cNvSpPr>
          <p:nvPr/>
        </p:nvSpPr>
        <p:spPr bwMode="auto">
          <a:xfrm rot="5100000">
            <a:off x="3198813" y="44910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40" name="Oval 137"/>
          <p:cNvSpPr>
            <a:spLocks noChangeArrowheads="1"/>
          </p:cNvSpPr>
          <p:nvPr/>
        </p:nvSpPr>
        <p:spPr bwMode="auto">
          <a:xfrm rot="5100000">
            <a:off x="3211513" y="46434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41" name="Oval 138"/>
          <p:cNvSpPr>
            <a:spLocks noChangeArrowheads="1"/>
          </p:cNvSpPr>
          <p:nvPr/>
        </p:nvSpPr>
        <p:spPr bwMode="auto">
          <a:xfrm rot="5100000">
            <a:off x="3292475" y="42672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42" name="Oval 139"/>
          <p:cNvSpPr>
            <a:spLocks noChangeArrowheads="1"/>
          </p:cNvSpPr>
          <p:nvPr/>
        </p:nvSpPr>
        <p:spPr bwMode="auto">
          <a:xfrm rot="5100000">
            <a:off x="3306763" y="44196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43" name="Oval 140"/>
          <p:cNvSpPr>
            <a:spLocks noChangeArrowheads="1"/>
          </p:cNvSpPr>
          <p:nvPr/>
        </p:nvSpPr>
        <p:spPr bwMode="auto">
          <a:xfrm rot="5100000">
            <a:off x="3048000" y="45688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44" name="Oval 141"/>
          <p:cNvSpPr>
            <a:spLocks noChangeArrowheads="1"/>
          </p:cNvSpPr>
          <p:nvPr/>
        </p:nvSpPr>
        <p:spPr bwMode="auto">
          <a:xfrm rot="5100000">
            <a:off x="3221038" y="46609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45" name="AutoShape 142"/>
          <p:cNvSpPr>
            <a:spLocks noChangeArrowheads="1"/>
          </p:cNvSpPr>
          <p:nvPr/>
        </p:nvSpPr>
        <p:spPr bwMode="auto">
          <a:xfrm>
            <a:off x="6461125" y="3317875"/>
            <a:ext cx="1274763" cy="45720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lnSpc>
                <a:spcPct val="95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rPr>
              <a:t>r = + 0.4</a:t>
            </a:r>
          </a:p>
        </p:txBody>
      </p:sp>
    </p:spTree>
    <p:extLst>
      <p:ext uri="{BB962C8B-B14F-4D97-AF65-F5344CB8AC3E}">
        <p14:creationId xmlns:p14="http://schemas.microsoft.com/office/powerpoint/2010/main" val="335052966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09600"/>
            <a:ext cx="7772400" cy="1143000"/>
          </a:xfrm>
        </p:spPr>
        <p:txBody>
          <a:bodyPr/>
          <a:lstStyle/>
          <a:p>
            <a:r>
              <a:rPr lang="en-US" sz="3600" dirty="0"/>
              <a:t>Range of correlation coefficient</a:t>
            </a:r>
          </a:p>
        </p:txBody>
      </p:sp>
      <p:sp>
        <p:nvSpPr>
          <p:cNvPr id="5" name="Rectangle 3"/>
          <p:cNvSpPr txBox="1">
            <a:spLocks noChangeArrowheads="1"/>
          </p:cNvSpPr>
          <p:nvPr/>
        </p:nvSpPr>
        <p:spPr bwMode="auto">
          <a:xfrm>
            <a:off x="685800" y="1981200"/>
            <a:ext cx="38100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r>
              <a:rPr lang="en-US" sz="2800" smtClean="0"/>
              <a:t>In case of exact negative linear relationship the value of </a:t>
            </a:r>
            <a:r>
              <a:rPr lang="en-US" sz="2800" i="1" smtClean="0"/>
              <a:t>r</a:t>
            </a:r>
            <a:r>
              <a:rPr lang="en-US" sz="2800" smtClean="0"/>
              <a:t> is –1.</a:t>
            </a:r>
          </a:p>
          <a:p>
            <a:r>
              <a:rPr lang="en-US" sz="2800" smtClean="0"/>
              <a:t>In case of a strong negative linear relationship, the value of </a:t>
            </a:r>
            <a:r>
              <a:rPr lang="en-US" sz="2800" i="1" smtClean="0"/>
              <a:t>r</a:t>
            </a:r>
            <a:r>
              <a:rPr lang="en-US" sz="2800" smtClean="0"/>
              <a:t> will be close to – 1.</a:t>
            </a:r>
          </a:p>
          <a:p>
            <a:pPr>
              <a:buFontTx/>
              <a:buNone/>
            </a:pPr>
            <a:endParaRPr lang="en-US" sz="2800" dirty="0"/>
          </a:p>
        </p:txBody>
      </p:sp>
      <p:graphicFrame>
        <p:nvGraphicFramePr>
          <p:cNvPr id="6" name="Object 4"/>
          <p:cNvGraphicFramePr>
            <a:graphicFrameLocks noChangeAspect="1"/>
          </p:cNvGraphicFramePr>
          <p:nvPr>
            <p:extLst>
              <p:ext uri="{D42A27DB-BD31-4B8C-83A1-F6EECF244321}">
                <p14:modId xmlns:p14="http://schemas.microsoft.com/office/powerpoint/2010/main" val="2708226825"/>
              </p:ext>
            </p:extLst>
          </p:nvPr>
        </p:nvGraphicFramePr>
        <p:xfrm>
          <a:off x="4648200" y="2971800"/>
          <a:ext cx="3810000" cy="2020887"/>
        </p:xfrm>
        <a:graphic>
          <a:graphicData uri="http://schemas.openxmlformats.org/presentationml/2006/ole">
            <mc:AlternateContent xmlns:mc="http://schemas.openxmlformats.org/markup-compatibility/2006">
              <mc:Choice xmlns:v="urn:schemas-microsoft-com:vml" Requires="v">
                <p:oleObj spid="_x0000_s2105" name="Chart" r:id="rId3" imgW="3610291" imgH="1914887" progId="Excel.Chart.8">
                  <p:embed/>
                </p:oleObj>
              </mc:Choice>
              <mc:Fallback>
                <p:oleObj name="Chart" r:id="rId3" imgW="3610291" imgH="1914887"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971800"/>
                        <a:ext cx="3810000" cy="2020887"/>
                      </a:xfrm>
                      <a:prstGeom prst="rect">
                        <a:avLst/>
                      </a:prstGeom>
                    </p:spPr>
                  </p:pic>
                </p:oleObj>
              </mc:Fallback>
            </mc:AlternateContent>
          </a:graphicData>
        </a:graphic>
      </p:graphicFrame>
    </p:spTree>
    <p:extLst>
      <p:ext uri="{BB962C8B-B14F-4D97-AF65-F5344CB8AC3E}">
        <p14:creationId xmlns:p14="http://schemas.microsoft.com/office/powerpoint/2010/main" val="9766166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a:xfrm>
            <a:off x="1066800" y="838200"/>
            <a:ext cx="7772400" cy="712788"/>
          </a:xfrm>
          <a:ln/>
        </p:spPr>
        <p:txBody>
          <a:bodyPr/>
          <a:lstStyle/>
          <a:p>
            <a:pPr>
              <a:lnSpc>
                <a:spcPct val="95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t>          Degree of correlation</a:t>
            </a:r>
          </a:p>
        </p:txBody>
      </p:sp>
      <p:sp>
        <p:nvSpPr>
          <p:cNvPr id="5" name="Rectangle 2"/>
          <p:cNvSpPr txBox="1">
            <a:spLocks noChangeArrowheads="1"/>
          </p:cNvSpPr>
          <p:nvPr/>
        </p:nvSpPr>
        <p:spPr bwMode="auto">
          <a:xfrm>
            <a:off x="1066800" y="2101850"/>
            <a:ext cx="7772400" cy="762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a:lnSpc>
                <a:spcPct val="9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b="1" smtClean="0">
                <a:solidFill>
                  <a:srgbClr val="000000"/>
                </a:solidFill>
              </a:rPr>
              <a:t>Moderate Negative Correlation</a:t>
            </a:r>
            <a:endParaRPr lang="en-GB" b="1">
              <a:solidFill>
                <a:srgbClr val="000000"/>
              </a:solidFill>
            </a:endParaRPr>
          </a:p>
        </p:txBody>
      </p:sp>
      <p:sp>
        <p:nvSpPr>
          <p:cNvPr id="6" name="Line 3"/>
          <p:cNvSpPr>
            <a:spLocks noChangeShapeType="1"/>
          </p:cNvSpPr>
          <p:nvPr/>
        </p:nvSpPr>
        <p:spPr bwMode="auto">
          <a:xfrm>
            <a:off x="2286000" y="2971800"/>
            <a:ext cx="1588" cy="2895600"/>
          </a:xfrm>
          <a:prstGeom prst="line">
            <a:avLst/>
          </a:prstGeom>
          <a:noFill/>
          <a:ln w="2844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4"/>
          <p:cNvSpPr>
            <a:spLocks noChangeShapeType="1"/>
          </p:cNvSpPr>
          <p:nvPr/>
        </p:nvSpPr>
        <p:spPr bwMode="auto">
          <a:xfrm>
            <a:off x="2286000" y="5867400"/>
            <a:ext cx="4038600" cy="1588"/>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AutoShape 5"/>
          <p:cNvSpPr>
            <a:spLocks noChangeArrowheads="1"/>
          </p:cNvSpPr>
          <p:nvPr/>
        </p:nvSpPr>
        <p:spPr bwMode="auto">
          <a:xfrm>
            <a:off x="3810000" y="5943600"/>
            <a:ext cx="986465" cy="445379"/>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lnSpc>
                <a:spcPct val="95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dirty="0" smtClean="0">
                <a:solidFill>
                  <a:srgbClr val="000000"/>
                </a:solidFill>
              </a:rPr>
              <a:t>HCO3</a:t>
            </a:r>
            <a:endParaRPr lang="en-GB" sz="2400" b="0" dirty="0">
              <a:solidFill>
                <a:srgbClr val="000000"/>
              </a:solidFill>
            </a:endParaRPr>
          </a:p>
        </p:txBody>
      </p:sp>
      <p:sp>
        <p:nvSpPr>
          <p:cNvPr id="9" name="Text Box 6"/>
          <p:cNvSpPr txBox="1">
            <a:spLocks noChangeArrowheads="1"/>
          </p:cNvSpPr>
          <p:nvPr/>
        </p:nvSpPr>
        <p:spPr bwMode="auto">
          <a:xfrm>
            <a:off x="733425" y="3200400"/>
            <a:ext cx="1400175" cy="44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lnSpc>
                <a:spcPct val="95000"/>
              </a:lnSpc>
              <a:buClr>
                <a:srgbClr val="000000"/>
              </a:buClr>
              <a:buSzPct val="100000"/>
              <a:buFont typeface="Times New Roman" pitchFamily="18" charset="0"/>
              <a:buNone/>
            </a:pPr>
            <a:r>
              <a:rPr lang="en-GB" dirty="0" smtClean="0">
                <a:solidFill>
                  <a:srgbClr val="000000"/>
                </a:solidFill>
              </a:rPr>
              <a:t>pH</a:t>
            </a:r>
            <a:endParaRPr lang="en-GB" b="0" dirty="0">
              <a:solidFill>
                <a:srgbClr val="000000"/>
              </a:solidFill>
            </a:endParaRPr>
          </a:p>
        </p:txBody>
      </p:sp>
      <p:grpSp>
        <p:nvGrpSpPr>
          <p:cNvPr id="10" name="Group 7"/>
          <p:cNvGrpSpPr>
            <a:grpSpLocks/>
          </p:cNvGrpSpPr>
          <p:nvPr/>
        </p:nvGrpSpPr>
        <p:grpSpPr bwMode="auto">
          <a:xfrm>
            <a:off x="2781300" y="3009900"/>
            <a:ext cx="2663825" cy="2590800"/>
            <a:chOff x="1752" y="1896"/>
            <a:chExt cx="1678" cy="1632"/>
          </a:xfrm>
        </p:grpSpPr>
        <p:sp>
          <p:nvSpPr>
            <p:cNvPr id="11" name="Oval 8"/>
            <p:cNvSpPr>
              <a:spLocks noChangeArrowheads="1"/>
            </p:cNvSpPr>
            <p:nvPr/>
          </p:nvSpPr>
          <p:spPr bwMode="auto">
            <a:xfrm rot="10500000">
              <a:off x="3213" y="3414"/>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12" name="Oval 9"/>
            <p:cNvSpPr>
              <a:spLocks noChangeArrowheads="1"/>
            </p:cNvSpPr>
            <p:nvPr/>
          </p:nvSpPr>
          <p:spPr bwMode="auto">
            <a:xfrm rot="10500000">
              <a:off x="3100" y="3232"/>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13" name="Oval 10"/>
            <p:cNvSpPr>
              <a:spLocks noChangeArrowheads="1"/>
            </p:cNvSpPr>
            <p:nvPr/>
          </p:nvSpPr>
          <p:spPr bwMode="auto">
            <a:xfrm rot="10500000">
              <a:off x="3004" y="3240"/>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14" name="Oval 11"/>
            <p:cNvSpPr>
              <a:spLocks noChangeArrowheads="1"/>
            </p:cNvSpPr>
            <p:nvPr/>
          </p:nvSpPr>
          <p:spPr bwMode="auto">
            <a:xfrm rot="10500000">
              <a:off x="2891" y="3059"/>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15" name="Oval 12"/>
            <p:cNvSpPr>
              <a:spLocks noChangeArrowheads="1"/>
            </p:cNvSpPr>
            <p:nvPr/>
          </p:nvSpPr>
          <p:spPr bwMode="auto">
            <a:xfrm rot="10500000">
              <a:off x="2796" y="3066"/>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16" name="Oval 13"/>
            <p:cNvSpPr>
              <a:spLocks noChangeArrowheads="1"/>
            </p:cNvSpPr>
            <p:nvPr/>
          </p:nvSpPr>
          <p:spPr bwMode="auto">
            <a:xfrm rot="10500000">
              <a:off x="2683" y="2884"/>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17" name="Oval 14"/>
            <p:cNvSpPr>
              <a:spLocks noChangeArrowheads="1"/>
            </p:cNvSpPr>
            <p:nvPr/>
          </p:nvSpPr>
          <p:spPr bwMode="auto">
            <a:xfrm rot="10500000">
              <a:off x="2586" y="2893"/>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18" name="Oval 15"/>
            <p:cNvSpPr>
              <a:spLocks noChangeArrowheads="1"/>
            </p:cNvSpPr>
            <p:nvPr/>
          </p:nvSpPr>
          <p:spPr bwMode="auto">
            <a:xfrm rot="10500000">
              <a:off x="2475" y="2710"/>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19" name="Oval 16"/>
            <p:cNvSpPr>
              <a:spLocks noChangeArrowheads="1"/>
            </p:cNvSpPr>
            <p:nvPr/>
          </p:nvSpPr>
          <p:spPr bwMode="auto">
            <a:xfrm rot="10500000">
              <a:off x="2375" y="2671"/>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20" name="Oval 17"/>
            <p:cNvSpPr>
              <a:spLocks noChangeArrowheads="1"/>
            </p:cNvSpPr>
            <p:nvPr/>
          </p:nvSpPr>
          <p:spPr bwMode="auto">
            <a:xfrm rot="10500000">
              <a:off x="3233" y="3246"/>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21" name="Oval 18"/>
            <p:cNvSpPr>
              <a:spLocks noChangeArrowheads="1"/>
            </p:cNvSpPr>
            <p:nvPr/>
          </p:nvSpPr>
          <p:spPr bwMode="auto">
            <a:xfrm rot="10500000">
              <a:off x="3120" y="3063"/>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22" name="Oval 19"/>
            <p:cNvSpPr>
              <a:spLocks noChangeArrowheads="1"/>
            </p:cNvSpPr>
            <p:nvPr/>
          </p:nvSpPr>
          <p:spPr bwMode="auto">
            <a:xfrm rot="10500000">
              <a:off x="3024" y="3072"/>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23" name="Oval 20"/>
            <p:cNvSpPr>
              <a:spLocks noChangeArrowheads="1"/>
            </p:cNvSpPr>
            <p:nvPr/>
          </p:nvSpPr>
          <p:spPr bwMode="auto">
            <a:xfrm rot="10500000">
              <a:off x="2912" y="2890"/>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24" name="Oval 21"/>
            <p:cNvSpPr>
              <a:spLocks noChangeArrowheads="1"/>
            </p:cNvSpPr>
            <p:nvPr/>
          </p:nvSpPr>
          <p:spPr bwMode="auto">
            <a:xfrm rot="10500000">
              <a:off x="2816" y="2898"/>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25" name="Oval 22"/>
            <p:cNvSpPr>
              <a:spLocks noChangeArrowheads="1"/>
            </p:cNvSpPr>
            <p:nvPr/>
          </p:nvSpPr>
          <p:spPr bwMode="auto">
            <a:xfrm rot="10500000">
              <a:off x="2703" y="2716"/>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26" name="Oval 23"/>
            <p:cNvSpPr>
              <a:spLocks noChangeArrowheads="1"/>
            </p:cNvSpPr>
            <p:nvPr/>
          </p:nvSpPr>
          <p:spPr bwMode="auto">
            <a:xfrm rot="10500000">
              <a:off x="2607" y="2725"/>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27" name="Oval 24"/>
            <p:cNvSpPr>
              <a:spLocks noChangeArrowheads="1"/>
            </p:cNvSpPr>
            <p:nvPr/>
          </p:nvSpPr>
          <p:spPr bwMode="auto">
            <a:xfrm rot="10500000">
              <a:off x="2495" y="2542"/>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28" name="Oval 25"/>
            <p:cNvSpPr>
              <a:spLocks noChangeArrowheads="1"/>
            </p:cNvSpPr>
            <p:nvPr/>
          </p:nvSpPr>
          <p:spPr bwMode="auto">
            <a:xfrm rot="10500000">
              <a:off x="2395" y="2502"/>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29" name="Oval 26"/>
            <p:cNvSpPr>
              <a:spLocks noChangeArrowheads="1"/>
            </p:cNvSpPr>
            <p:nvPr/>
          </p:nvSpPr>
          <p:spPr bwMode="auto">
            <a:xfrm rot="10500000">
              <a:off x="2897" y="3256"/>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30" name="Oval 27"/>
            <p:cNvSpPr>
              <a:spLocks noChangeArrowheads="1"/>
            </p:cNvSpPr>
            <p:nvPr/>
          </p:nvSpPr>
          <p:spPr bwMode="auto">
            <a:xfrm rot="10500000">
              <a:off x="2784" y="3072"/>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31" name="Oval 28"/>
            <p:cNvSpPr>
              <a:spLocks noChangeArrowheads="1"/>
            </p:cNvSpPr>
            <p:nvPr/>
          </p:nvSpPr>
          <p:spPr bwMode="auto">
            <a:xfrm rot="10500000">
              <a:off x="2688" y="3081"/>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32" name="Oval 29"/>
            <p:cNvSpPr>
              <a:spLocks noChangeArrowheads="1"/>
            </p:cNvSpPr>
            <p:nvPr/>
          </p:nvSpPr>
          <p:spPr bwMode="auto">
            <a:xfrm rot="10500000">
              <a:off x="2576" y="2899"/>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33" name="Oval 30"/>
            <p:cNvSpPr>
              <a:spLocks noChangeArrowheads="1"/>
            </p:cNvSpPr>
            <p:nvPr/>
          </p:nvSpPr>
          <p:spPr bwMode="auto">
            <a:xfrm rot="10500000">
              <a:off x="2481" y="2907"/>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34" name="Oval 31"/>
            <p:cNvSpPr>
              <a:spLocks noChangeArrowheads="1"/>
            </p:cNvSpPr>
            <p:nvPr/>
          </p:nvSpPr>
          <p:spPr bwMode="auto">
            <a:xfrm rot="10500000">
              <a:off x="2367" y="2725"/>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35" name="Oval 32"/>
            <p:cNvSpPr>
              <a:spLocks noChangeArrowheads="1"/>
            </p:cNvSpPr>
            <p:nvPr/>
          </p:nvSpPr>
          <p:spPr bwMode="auto">
            <a:xfrm rot="10500000">
              <a:off x="2271" y="2734"/>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36" name="Oval 33"/>
            <p:cNvSpPr>
              <a:spLocks noChangeArrowheads="1"/>
            </p:cNvSpPr>
            <p:nvPr/>
          </p:nvSpPr>
          <p:spPr bwMode="auto">
            <a:xfrm rot="10500000">
              <a:off x="2159" y="2551"/>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37" name="Oval 34"/>
            <p:cNvSpPr>
              <a:spLocks noChangeArrowheads="1"/>
            </p:cNvSpPr>
            <p:nvPr/>
          </p:nvSpPr>
          <p:spPr bwMode="auto">
            <a:xfrm rot="10500000">
              <a:off x="2059" y="2512"/>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38" name="Oval 35"/>
            <p:cNvSpPr>
              <a:spLocks noChangeArrowheads="1"/>
            </p:cNvSpPr>
            <p:nvPr/>
          </p:nvSpPr>
          <p:spPr bwMode="auto">
            <a:xfrm rot="10500000">
              <a:off x="3010" y="3035"/>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39" name="Oval 36"/>
            <p:cNvSpPr>
              <a:spLocks noChangeArrowheads="1"/>
            </p:cNvSpPr>
            <p:nvPr/>
          </p:nvSpPr>
          <p:spPr bwMode="auto">
            <a:xfrm rot="10500000">
              <a:off x="2897" y="2852"/>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40" name="Oval 37"/>
            <p:cNvSpPr>
              <a:spLocks noChangeArrowheads="1"/>
            </p:cNvSpPr>
            <p:nvPr/>
          </p:nvSpPr>
          <p:spPr bwMode="auto">
            <a:xfrm rot="10500000">
              <a:off x="2801" y="2861"/>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41" name="Oval 38"/>
            <p:cNvSpPr>
              <a:spLocks noChangeArrowheads="1"/>
            </p:cNvSpPr>
            <p:nvPr/>
          </p:nvSpPr>
          <p:spPr bwMode="auto">
            <a:xfrm rot="10500000">
              <a:off x="2689" y="2679"/>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42" name="Oval 39"/>
            <p:cNvSpPr>
              <a:spLocks noChangeArrowheads="1"/>
            </p:cNvSpPr>
            <p:nvPr/>
          </p:nvSpPr>
          <p:spPr bwMode="auto">
            <a:xfrm rot="10500000">
              <a:off x="2593" y="2687"/>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43" name="Oval 40"/>
            <p:cNvSpPr>
              <a:spLocks noChangeArrowheads="1"/>
            </p:cNvSpPr>
            <p:nvPr/>
          </p:nvSpPr>
          <p:spPr bwMode="auto">
            <a:xfrm rot="10500000">
              <a:off x="2480" y="2505"/>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44" name="Oval 41"/>
            <p:cNvSpPr>
              <a:spLocks noChangeArrowheads="1"/>
            </p:cNvSpPr>
            <p:nvPr/>
          </p:nvSpPr>
          <p:spPr bwMode="auto">
            <a:xfrm rot="10500000">
              <a:off x="2384" y="2514"/>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45" name="Oval 42"/>
            <p:cNvSpPr>
              <a:spLocks noChangeArrowheads="1"/>
            </p:cNvSpPr>
            <p:nvPr/>
          </p:nvSpPr>
          <p:spPr bwMode="auto">
            <a:xfrm rot="10500000">
              <a:off x="2272" y="2331"/>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46" name="Oval 43"/>
            <p:cNvSpPr>
              <a:spLocks noChangeArrowheads="1"/>
            </p:cNvSpPr>
            <p:nvPr/>
          </p:nvSpPr>
          <p:spPr bwMode="auto">
            <a:xfrm rot="10500000">
              <a:off x="2171" y="2292"/>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47" name="Oval 44"/>
            <p:cNvSpPr>
              <a:spLocks noChangeArrowheads="1"/>
            </p:cNvSpPr>
            <p:nvPr/>
          </p:nvSpPr>
          <p:spPr bwMode="auto">
            <a:xfrm rot="10500000">
              <a:off x="3030" y="2867"/>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48" name="Oval 45"/>
            <p:cNvSpPr>
              <a:spLocks noChangeArrowheads="1"/>
            </p:cNvSpPr>
            <p:nvPr/>
          </p:nvSpPr>
          <p:spPr bwMode="auto">
            <a:xfrm rot="10500000">
              <a:off x="2917" y="2684"/>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49" name="Oval 46"/>
            <p:cNvSpPr>
              <a:spLocks noChangeArrowheads="1"/>
            </p:cNvSpPr>
            <p:nvPr/>
          </p:nvSpPr>
          <p:spPr bwMode="auto">
            <a:xfrm rot="10500000">
              <a:off x="2821" y="2692"/>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50" name="Oval 47"/>
            <p:cNvSpPr>
              <a:spLocks noChangeArrowheads="1"/>
            </p:cNvSpPr>
            <p:nvPr/>
          </p:nvSpPr>
          <p:spPr bwMode="auto">
            <a:xfrm rot="10500000">
              <a:off x="2709" y="2510"/>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51" name="Oval 48"/>
            <p:cNvSpPr>
              <a:spLocks noChangeArrowheads="1"/>
            </p:cNvSpPr>
            <p:nvPr/>
          </p:nvSpPr>
          <p:spPr bwMode="auto">
            <a:xfrm rot="10500000">
              <a:off x="2613" y="2518"/>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52" name="Oval 49"/>
            <p:cNvSpPr>
              <a:spLocks noChangeArrowheads="1"/>
            </p:cNvSpPr>
            <p:nvPr/>
          </p:nvSpPr>
          <p:spPr bwMode="auto">
            <a:xfrm rot="10500000">
              <a:off x="2500" y="2337"/>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53" name="Oval 50"/>
            <p:cNvSpPr>
              <a:spLocks noChangeArrowheads="1"/>
            </p:cNvSpPr>
            <p:nvPr/>
          </p:nvSpPr>
          <p:spPr bwMode="auto">
            <a:xfrm rot="10500000">
              <a:off x="2404" y="2345"/>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54" name="Oval 51"/>
            <p:cNvSpPr>
              <a:spLocks noChangeArrowheads="1"/>
            </p:cNvSpPr>
            <p:nvPr/>
          </p:nvSpPr>
          <p:spPr bwMode="auto">
            <a:xfrm rot="10500000">
              <a:off x="2292" y="2162"/>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55" name="Oval 52"/>
            <p:cNvSpPr>
              <a:spLocks noChangeArrowheads="1"/>
            </p:cNvSpPr>
            <p:nvPr/>
          </p:nvSpPr>
          <p:spPr bwMode="auto">
            <a:xfrm rot="10500000">
              <a:off x="2192" y="2123"/>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56" name="Oval 53"/>
            <p:cNvSpPr>
              <a:spLocks noChangeArrowheads="1"/>
            </p:cNvSpPr>
            <p:nvPr/>
          </p:nvSpPr>
          <p:spPr bwMode="auto">
            <a:xfrm rot="10500000">
              <a:off x="2695" y="2876"/>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57" name="Oval 54"/>
            <p:cNvSpPr>
              <a:spLocks noChangeArrowheads="1"/>
            </p:cNvSpPr>
            <p:nvPr/>
          </p:nvSpPr>
          <p:spPr bwMode="auto">
            <a:xfrm rot="10500000">
              <a:off x="2581" y="2693"/>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58" name="Oval 55"/>
            <p:cNvSpPr>
              <a:spLocks noChangeArrowheads="1"/>
            </p:cNvSpPr>
            <p:nvPr/>
          </p:nvSpPr>
          <p:spPr bwMode="auto">
            <a:xfrm rot="10500000">
              <a:off x="2486" y="2702"/>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59" name="Oval 56"/>
            <p:cNvSpPr>
              <a:spLocks noChangeArrowheads="1"/>
            </p:cNvSpPr>
            <p:nvPr/>
          </p:nvSpPr>
          <p:spPr bwMode="auto">
            <a:xfrm rot="10500000">
              <a:off x="2373" y="2520"/>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60" name="Oval 57"/>
            <p:cNvSpPr>
              <a:spLocks noChangeArrowheads="1"/>
            </p:cNvSpPr>
            <p:nvPr/>
          </p:nvSpPr>
          <p:spPr bwMode="auto">
            <a:xfrm rot="10500000">
              <a:off x="2278" y="2528"/>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61" name="Oval 58"/>
            <p:cNvSpPr>
              <a:spLocks noChangeArrowheads="1"/>
            </p:cNvSpPr>
            <p:nvPr/>
          </p:nvSpPr>
          <p:spPr bwMode="auto">
            <a:xfrm rot="10500000">
              <a:off x="2164" y="2346"/>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62" name="Oval 59"/>
            <p:cNvSpPr>
              <a:spLocks noChangeArrowheads="1"/>
            </p:cNvSpPr>
            <p:nvPr/>
          </p:nvSpPr>
          <p:spPr bwMode="auto">
            <a:xfrm rot="10500000">
              <a:off x="2068" y="2355"/>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63" name="Oval 60"/>
            <p:cNvSpPr>
              <a:spLocks noChangeArrowheads="1"/>
            </p:cNvSpPr>
            <p:nvPr/>
          </p:nvSpPr>
          <p:spPr bwMode="auto">
            <a:xfrm rot="10500000">
              <a:off x="1956" y="2172"/>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64" name="Oval 61"/>
            <p:cNvSpPr>
              <a:spLocks noChangeArrowheads="1"/>
            </p:cNvSpPr>
            <p:nvPr/>
          </p:nvSpPr>
          <p:spPr bwMode="auto">
            <a:xfrm rot="10500000">
              <a:off x="1856" y="2133"/>
              <a:ext cx="48" cy="48"/>
            </a:xfrm>
            <a:prstGeom prst="ellipse">
              <a:avLst/>
            </a:prstGeom>
            <a:solidFill>
              <a:srgbClr val="C9DDF1"/>
            </a:solidFill>
            <a:ln w="19080">
              <a:solidFill>
                <a:srgbClr val="000000"/>
              </a:solidFill>
              <a:round/>
              <a:headEnd/>
              <a:tailEnd/>
            </a:ln>
          </p:spPr>
          <p:txBody>
            <a:bodyPr wrap="none" anchor="ctr"/>
            <a:lstStyle/>
            <a:p>
              <a:endParaRPr lang="en-US"/>
            </a:p>
          </p:txBody>
        </p:sp>
        <p:sp>
          <p:nvSpPr>
            <p:cNvPr id="65" name="Line 62"/>
            <p:cNvSpPr>
              <a:spLocks noChangeShapeType="1"/>
            </p:cNvSpPr>
            <p:nvPr/>
          </p:nvSpPr>
          <p:spPr bwMode="auto">
            <a:xfrm flipH="1" flipV="1">
              <a:off x="1752" y="1894"/>
              <a:ext cx="1681" cy="1635"/>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6" name="Group 63"/>
          <p:cNvGrpSpPr>
            <a:grpSpLocks/>
          </p:cNvGrpSpPr>
          <p:nvPr/>
        </p:nvGrpSpPr>
        <p:grpSpPr bwMode="auto">
          <a:xfrm>
            <a:off x="6837363" y="2795588"/>
            <a:ext cx="1241425" cy="455612"/>
            <a:chOff x="4307" y="1761"/>
            <a:chExt cx="782" cy="287"/>
          </a:xfrm>
        </p:grpSpPr>
        <p:sp>
          <p:nvSpPr>
            <p:cNvPr id="67" name="AutoShape 64"/>
            <p:cNvSpPr>
              <a:spLocks noChangeArrowheads="1"/>
            </p:cNvSpPr>
            <p:nvPr/>
          </p:nvSpPr>
          <p:spPr bwMode="auto">
            <a:xfrm>
              <a:off x="4307" y="1761"/>
              <a:ext cx="783" cy="288"/>
            </a:xfrm>
            <a:prstGeom prst="roundRect">
              <a:avLst>
                <a:gd name="adj" fmla="val 34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 name="AutoShape 65"/>
            <p:cNvSpPr>
              <a:spLocks noChangeArrowheads="1"/>
            </p:cNvSpPr>
            <p:nvPr/>
          </p:nvSpPr>
          <p:spPr bwMode="auto">
            <a:xfrm>
              <a:off x="4307" y="1761"/>
              <a:ext cx="783" cy="288"/>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eaLnBrk="1" hangingPunct="1">
                <a:buClr>
                  <a:srgbClr val="FF0000"/>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a:solidFill>
                    <a:srgbClr val="FF0000"/>
                  </a:solidFill>
                  <a:latin typeface="Tahoma" pitchFamily="34" charset="0"/>
                </a:rPr>
                <a:t>r = -.80</a:t>
              </a:r>
            </a:p>
          </p:txBody>
        </p:sp>
      </p:grpSp>
    </p:spTree>
    <p:extLst>
      <p:ext uri="{BB962C8B-B14F-4D97-AF65-F5344CB8AC3E}">
        <p14:creationId xmlns:p14="http://schemas.microsoft.com/office/powerpoint/2010/main" val="10062451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a:xfrm>
            <a:off x="1066800" y="1066800"/>
            <a:ext cx="7772400" cy="779463"/>
          </a:xfrm>
          <a:ln/>
        </p:spPr>
        <p:txBody>
          <a:bodyPr/>
          <a:lstStyle/>
          <a:p>
            <a:pPr>
              <a:lnSpc>
                <a:spcPct val="95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t>       Degree of correlation</a:t>
            </a:r>
          </a:p>
        </p:txBody>
      </p:sp>
      <p:sp>
        <p:nvSpPr>
          <p:cNvPr id="5" name="Rectangle 2"/>
          <p:cNvSpPr txBox="1">
            <a:spLocks noChangeArrowheads="1"/>
          </p:cNvSpPr>
          <p:nvPr/>
        </p:nvSpPr>
        <p:spPr bwMode="auto">
          <a:xfrm>
            <a:off x="533400" y="2133600"/>
            <a:ext cx="8229600" cy="4343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a:lnSpc>
                <a:spcPct val="95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b="1" smtClean="0">
                <a:solidFill>
                  <a:srgbClr val="000000"/>
                </a:solidFill>
              </a:rPr>
              <a:t>Weak negative Correlation</a:t>
            </a:r>
            <a:endParaRPr lang="en-GB" b="1">
              <a:solidFill>
                <a:srgbClr val="000000"/>
              </a:solidFill>
            </a:endParaRPr>
          </a:p>
        </p:txBody>
      </p:sp>
      <p:sp>
        <p:nvSpPr>
          <p:cNvPr id="6" name="Line 3"/>
          <p:cNvSpPr>
            <a:spLocks noChangeShapeType="1"/>
          </p:cNvSpPr>
          <p:nvPr/>
        </p:nvSpPr>
        <p:spPr bwMode="auto">
          <a:xfrm>
            <a:off x="2286000" y="2971800"/>
            <a:ext cx="1588" cy="2895600"/>
          </a:xfrm>
          <a:prstGeom prst="line">
            <a:avLst/>
          </a:prstGeom>
          <a:noFill/>
          <a:ln w="2844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4"/>
          <p:cNvSpPr>
            <a:spLocks noChangeShapeType="1"/>
          </p:cNvSpPr>
          <p:nvPr/>
        </p:nvSpPr>
        <p:spPr bwMode="auto">
          <a:xfrm>
            <a:off x="2286000" y="5867400"/>
            <a:ext cx="4038600" cy="1588"/>
          </a:xfrm>
          <a:prstGeom prst="line">
            <a:avLst/>
          </a:prstGeom>
          <a:noFill/>
          <a:ln w="381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AutoShape 5"/>
          <p:cNvSpPr>
            <a:spLocks noChangeArrowheads="1"/>
          </p:cNvSpPr>
          <p:nvPr/>
        </p:nvSpPr>
        <p:spPr bwMode="auto">
          <a:xfrm>
            <a:off x="3810000" y="5943600"/>
            <a:ext cx="558464" cy="445379"/>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lnSpc>
                <a:spcPct val="95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dirty="0" smtClean="0">
                <a:solidFill>
                  <a:srgbClr val="000000"/>
                </a:solidFill>
              </a:rPr>
              <a:t>pH</a:t>
            </a:r>
            <a:endParaRPr lang="en-GB" sz="2400" b="0" dirty="0">
              <a:solidFill>
                <a:srgbClr val="000000"/>
              </a:solidFill>
            </a:endParaRPr>
          </a:p>
        </p:txBody>
      </p:sp>
      <p:sp>
        <p:nvSpPr>
          <p:cNvPr id="9" name="Text Box 6"/>
          <p:cNvSpPr txBox="1">
            <a:spLocks noChangeArrowheads="1"/>
          </p:cNvSpPr>
          <p:nvPr/>
        </p:nvSpPr>
        <p:spPr bwMode="auto">
          <a:xfrm>
            <a:off x="1143000" y="3124200"/>
            <a:ext cx="914400" cy="44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lnSpc>
                <a:spcPct val="95000"/>
              </a:lnSpc>
              <a:buClr>
                <a:srgbClr val="000000"/>
              </a:buClr>
              <a:buSzPct val="100000"/>
              <a:buFont typeface="Times New Roman" pitchFamily="18" charset="0"/>
              <a:buNone/>
            </a:pPr>
            <a:r>
              <a:rPr lang="en-GB" b="0" dirty="0" smtClean="0">
                <a:solidFill>
                  <a:srgbClr val="000000"/>
                </a:solidFill>
              </a:rPr>
              <a:t>Na</a:t>
            </a:r>
            <a:endParaRPr lang="en-GB" b="0" dirty="0">
              <a:solidFill>
                <a:srgbClr val="000000"/>
              </a:solidFill>
            </a:endParaRPr>
          </a:p>
        </p:txBody>
      </p:sp>
      <p:sp>
        <p:nvSpPr>
          <p:cNvPr id="10" name="Oval 7"/>
          <p:cNvSpPr>
            <a:spLocks noChangeArrowheads="1"/>
          </p:cNvSpPr>
          <p:nvPr/>
        </p:nvSpPr>
        <p:spPr bwMode="auto">
          <a:xfrm rot="10500000">
            <a:off x="5060950" y="53768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1" name="Oval 8"/>
          <p:cNvSpPr>
            <a:spLocks noChangeArrowheads="1"/>
          </p:cNvSpPr>
          <p:nvPr/>
        </p:nvSpPr>
        <p:spPr bwMode="auto">
          <a:xfrm rot="10500000">
            <a:off x="4953000" y="49498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2" name="Oval 9"/>
          <p:cNvSpPr>
            <a:spLocks noChangeArrowheads="1"/>
          </p:cNvSpPr>
          <p:nvPr/>
        </p:nvSpPr>
        <p:spPr bwMode="auto">
          <a:xfrm rot="10500000">
            <a:off x="4800600" y="49625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3" name="Oval 10"/>
          <p:cNvSpPr>
            <a:spLocks noChangeArrowheads="1"/>
          </p:cNvSpPr>
          <p:nvPr/>
        </p:nvSpPr>
        <p:spPr bwMode="auto">
          <a:xfrm rot="10500000">
            <a:off x="4648200" y="47212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4" name="Oval 11"/>
          <p:cNvSpPr>
            <a:spLocks noChangeArrowheads="1"/>
          </p:cNvSpPr>
          <p:nvPr/>
        </p:nvSpPr>
        <p:spPr bwMode="auto">
          <a:xfrm rot="10500000">
            <a:off x="4495800" y="47339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5" name="Oval 12"/>
          <p:cNvSpPr>
            <a:spLocks noChangeArrowheads="1"/>
          </p:cNvSpPr>
          <p:nvPr/>
        </p:nvSpPr>
        <p:spPr bwMode="auto">
          <a:xfrm rot="10500000">
            <a:off x="4346575" y="44307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6" name="Oval 13"/>
          <p:cNvSpPr>
            <a:spLocks noChangeArrowheads="1"/>
          </p:cNvSpPr>
          <p:nvPr/>
        </p:nvSpPr>
        <p:spPr bwMode="auto">
          <a:xfrm rot="10500000">
            <a:off x="4194175" y="44434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7" name="Oval 14"/>
          <p:cNvSpPr>
            <a:spLocks noChangeArrowheads="1"/>
          </p:cNvSpPr>
          <p:nvPr/>
        </p:nvSpPr>
        <p:spPr bwMode="auto">
          <a:xfrm rot="10500000">
            <a:off x="3889375" y="42608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8" name="Oval 15"/>
          <p:cNvSpPr>
            <a:spLocks noChangeArrowheads="1"/>
          </p:cNvSpPr>
          <p:nvPr/>
        </p:nvSpPr>
        <p:spPr bwMode="auto">
          <a:xfrm rot="10500000">
            <a:off x="3821113" y="40894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9" name="Oval 16"/>
          <p:cNvSpPr>
            <a:spLocks noChangeArrowheads="1"/>
          </p:cNvSpPr>
          <p:nvPr/>
        </p:nvSpPr>
        <p:spPr bwMode="auto">
          <a:xfrm rot="10500000">
            <a:off x="5094288" y="51117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0" name="Oval 17"/>
          <p:cNvSpPr>
            <a:spLocks noChangeArrowheads="1"/>
          </p:cNvSpPr>
          <p:nvPr/>
        </p:nvSpPr>
        <p:spPr bwMode="auto">
          <a:xfrm rot="10500000">
            <a:off x="4913313" y="48212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1" name="Oval 18"/>
          <p:cNvSpPr>
            <a:spLocks noChangeArrowheads="1"/>
          </p:cNvSpPr>
          <p:nvPr/>
        </p:nvSpPr>
        <p:spPr bwMode="auto">
          <a:xfrm rot="10500000">
            <a:off x="4762500" y="48339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2" name="Oval 19"/>
          <p:cNvSpPr>
            <a:spLocks noChangeArrowheads="1"/>
          </p:cNvSpPr>
          <p:nvPr/>
        </p:nvSpPr>
        <p:spPr bwMode="auto">
          <a:xfrm rot="10500000">
            <a:off x="4443413" y="46323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3" name="Oval 20"/>
          <p:cNvSpPr>
            <a:spLocks noChangeArrowheads="1"/>
          </p:cNvSpPr>
          <p:nvPr/>
        </p:nvSpPr>
        <p:spPr bwMode="auto">
          <a:xfrm rot="10500000">
            <a:off x="4419600" y="45402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4" name="Oval 21"/>
          <p:cNvSpPr>
            <a:spLocks noChangeArrowheads="1"/>
          </p:cNvSpPr>
          <p:nvPr/>
        </p:nvSpPr>
        <p:spPr bwMode="auto">
          <a:xfrm rot="10500000">
            <a:off x="4251325" y="42687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5" name="Oval 22"/>
          <p:cNvSpPr>
            <a:spLocks noChangeArrowheads="1"/>
          </p:cNvSpPr>
          <p:nvPr/>
        </p:nvSpPr>
        <p:spPr bwMode="auto">
          <a:xfrm rot="10500000">
            <a:off x="4100513" y="42830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6" name="Oval 23"/>
          <p:cNvSpPr>
            <a:spLocks noChangeArrowheads="1"/>
          </p:cNvSpPr>
          <p:nvPr/>
        </p:nvSpPr>
        <p:spPr bwMode="auto">
          <a:xfrm rot="10500000">
            <a:off x="3810000" y="41132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7" name="Oval 24"/>
          <p:cNvSpPr>
            <a:spLocks noChangeArrowheads="1"/>
          </p:cNvSpPr>
          <p:nvPr/>
        </p:nvSpPr>
        <p:spPr bwMode="auto">
          <a:xfrm rot="10500000">
            <a:off x="3762375" y="39306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8" name="Oval 25"/>
          <p:cNvSpPr>
            <a:spLocks noChangeArrowheads="1"/>
          </p:cNvSpPr>
          <p:nvPr/>
        </p:nvSpPr>
        <p:spPr bwMode="auto">
          <a:xfrm rot="10500000">
            <a:off x="4632325" y="49879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9" name="Oval 26"/>
          <p:cNvSpPr>
            <a:spLocks noChangeArrowheads="1"/>
          </p:cNvSpPr>
          <p:nvPr/>
        </p:nvSpPr>
        <p:spPr bwMode="auto">
          <a:xfrm rot="10500000">
            <a:off x="4476750" y="47450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0" name="Oval 27"/>
          <p:cNvSpPr>
            <a:spLocks noChangeArrowheads="1"/>
          </p:cNvSpPr>
          <p:nvPr/>
        </p:nvSpPr>
        <p:spPr bwMode="auto">
          <a:xfrm rot="10500000">
            <a:off x="4325938" y="47593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1" name="Oval 28"/>
          <p:cNvSpPr>
            <a:spLocks noChangeArrowheads="1"/>
          </p:cNvSpPr>
          <p:nvPr/>
        </p:nvSpPr>
        <p:spPr bwMode="auto">
          <a:xfrm rot="10500000">
            <a:off x="4176713" y="44545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2" name="Oval 29"/>
          <p:cNvSpPr>
            <a:spLocks noChangeArrowheads="1"/>
          </p:cNvSpPr>
          <p:nvPr/>
        </p:nvSpPr>
        <p:spPr bwMode="auto">
          <a:xfrm rot="10500000">
            <a:off x="4025900" y="44656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3" name="Oval 30"/>
          <p:cNvSpPr>
            <a:spLocks noChangeArrowheads="1"/>
          </p:cNvSpPr>
          <p:nvPr/>
        </p:nvSpPr>
        <p:spPr bwMode="auto">
          <a:xfrm rot="10500000">
            <a:off x="3808413" y="41751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4" name="Oval 31"/>
          <p:cNvSpPr>
            <a:spLocks noChangeArrowheads="1"/>
          </p:cNvSpPr>
          <p:nvPr/>
        </p:nvSpPr>
        <p:spPr bwMode="auto">
          <a:xfrm rot="10500000">
            <a:off x="3657600" y="41894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5" name="Oval 32"/>
          <p:cNvSpPr>
            <a:spLocks noChangeArrowheads="1"/>
          </p:cNvSpPr>
          <p:nvPr/>
        </p:nvSpPr>
        <p:spPr bwMode="auto">
          <a:xfrm rot="10500000">
            <a:off x="3505200" y="38703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6" name="Oval 33"/>
          <p:cNvSpPr>
            <a:spLocks noChangeArrowheads="1"/>
          </p:cNvSpPr>
          <p:nvPr/>
        </p:nvSpPr>
        <p:spPr bwMode="auto">
          <a:xfrm rot="10500000">
            <a:off x="3346450" y="38068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7" name="Oval 34"/>
          <p:cNvSpPr>
            <a:spLocks noChangeArrowheads="1"/>
          </p:cNvSpPr>
          <p:nvPr/>
        </p:nvSpPr>
        <p:spPr bwMode="auto">
          <a:xfrm rot="10500000">
            <a:off x="4740275" y="47767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8" name="Oval 35"/>
          <p:cNvSpPr>
            <a:spLocks noChangeArrowheads="1"/>
          </p:cNvSpPr>
          <p:nvPr/>
        </p:nvSpPr>
        <p:spPr bwMode="auto">
          <a:xfrm rot="10500000">
            <a:off x="4419600" y="45735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9" name="Oval 36"/>
          <p:cNvSpPr>
            <a:spLocks noChangeArrowheads="1"/>
          </p:cNvSpPr>
          <p:nvPr/>
        </p:nvSpPr>
        <p:spPr bwMode="auto">
          <a:xfrm rot="10500000">
            <a:off x="4394200" y="44815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0" name="Oval 37"/>
          <p:cNvSpPr>
            <a:spLocks noChangeArrowheads="1"/>
          </p:cNvSpPr>
          <p:nvPr/>
        </p:nvSpPr>
        <p:spPr bwMode="auto">
          <a:xfrm rot="10500000">
            <a:off x="4229100" y="42100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1" name="Oval 38"/>
          <p:cNvSpPr>
            <a:spLocks noChangeArrowheads="1"/>
          </p:cNvSpPr>
          <p:nvPr/>
        </p:nvSpPr>
        <p:spPr bwMode="auto">
          <a:xfrm rot="10500000">
            <a:off x="4076700" y="42243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2" name="Oval 39"/>
          <p:cNvSpPr>
            <a:spLocks noChangeArrowheads="1"/>
          </p:cNvSpPr>
          <p:nvPr/>
        </p:nvSpPr>
        <p:spPr bwMode="auto">
          <a:xfrm rot="10500000">
            <a:off x="3897313" y="39354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3" name="Oval 40"/>
          <p:cNvSpPr>
            <a:spLocks noChangeArrowheads="1"/>
          </p:cNvSpPr>
          <p:nvPr/>
        </p:nvSpPr>
        <p:spPr bwMode="auto">
          <a:xfrm rot="10500000">
            <a:off x="3744913" y="39497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4" name="Oval 41"/>
          <p:cNvSpPr>
            <a:spLocks noChangeArrowheads="1"/>
          </p:cNvSpPr>
          <p:nvPr/>
        </p:nvSpPr>
        <p:spPr bwMode="auto">
          <a:xfrm rot="10500000">
            <a:off x="3567113" y="36591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5" name="Oval 42"/>
          <p:cNvSpPr>
            <a:spLocks noChangeArrowheads="1"/>
          </p:cNvSpPr>
          <p:nvPr/>
        </p:nvSpPr>
        <p:spPr bwMode="auto">
          <a:xfrm rot="10500000">
            <a:off x="3408363" y="35972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6" name="Oval 43"/>
          <p:cNvSpPr>
            <a:spLocks noChangeArrowheads="1"/>
          </p:cNvSpPr>
          <p:nvPr/>
        </p:nvSpPr>
        <p:spPr bwMode="auto">
          <a:xfrm rot="10500000">
            <a:off x="4632325" y="45942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7" name="Oval 44"/>
          <p:cNvSpPr>
            <a:spLocks noChangeArrowheads="1"/>
          </p:cNvSpPr>
          <p:nvPr/>
        </p:nvSpPr>
        <p:spPr bwMode="auto">
          <a:xfrm rot="10500000">
            <a:off x="4452938" y="43068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8" name="Oval 45"/>
          <p:cNvSpPr>
            <a:spLocks noChangeArrowheads="1"/>
          </p:cNvSpPr>
          <p:nvPr/>
        </p:nvSpPr>
        <p:spPr bwMode="auto">
          <a:xfrm rot="10500000">
            <a:off x="4300538" y="43195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49" name="Oval 46"/>
          <p:cNvSpPr>
            <a:spLocks noChangeArrowheads="1"/>
          </p:cNvSpPr>
          <p:nvPr/>
        </p:nvSpPr>
        <p:spPr bwMode="auto">
          <a:xfrm rot="10500000">
            <a:off x="4151313" y="40624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0" name="Oval 47"/>
          <p:cNvSpPr>
            <a:spLocks noChangeArrowheads="1"/>
          </p:cNvSpPr>
          <p:nvPr/>
        </p:nvSpPr>
        <p:spPr bwMode="auto">
          <a:xfrm rot="10500000">
            <a:off x="3998913" y="40751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1" name="Oval 48"/>
          <p:cNvSpPr>
            <a:spLocks noChangeArrowheads="1"/>
          </p:cNvSpPr>
          <p:nvPr/>
        </p:nvSpPr>
        <p:spPr bwMode="auto">
          <a:xfrm rot="10500000">
            <a:off x="3817938" y="37846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2" name="Oval 49"/>
          <p:cNvSpPr>
            <a:spLocks noChangeArrowheads="1"/>
          </p:cNvSpPr>
          <p:nvPr/>
        </p:nvSpPr>
        <p:spPr bwMode="auto">
          <a:xfrm rot="10500000">
            <a:off x="3778250" y="36798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3" name="Oval 50"/>
          <p:cNvSpPr>
            <a:spLocks noChangeArrowheads="1"/>
          </p:cNvSpPr>
          <p:nvPr/>
        </p:nvSpPr>
        <p:spPr bwMode="auto">
          <a:xfrm rot="10500000">
            <a:off x="3359150" y="33353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4" name="Oval 51"/>
          <p:cNvSpPr>
            <a:spLocks noChangeArrowheads="1"/>
          </p:cNvSpPr>
          <p:nvPr/>
        </p:nvSpPr>
        <p:spPr bwMode="auto">
          <a:xfrm rot="10500000">
            <a:off x="3200400" y="32750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5" name="Oval 52"/>
          <p:cNvSpPr>
            <a:spLocks noChangeArrowheads="1"/>
          </p:cNvSpPr>
          <p:nvPr/>
        </p:nvSpPr>
        <p:spPr bwMode="auto">
          <a:xfrm rot="10500000">
            <a:off x="4365625" y="44180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6" name="Oval 53"/>
          <p:cNvSpPr>
            <a:spLocks noChangeArrowheads="1"/>
          </p:cNvSpPr>
          <p:nvPr/>
        </p:nvSpPr>
        <p:spPr bwMode="auto">
          <a:xfrm rot="10500000">
            <a:off x="4059238" y="42338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7" name="Oval 54"/>
          <p:cNvSpPr>
            <a:spLocks noChangeArrowheads="1"/>
          </p:cNvSpPr>
          <p:nvPr/>
        </p:nvSpPr>
        <p:spPr bwMode="auto">
          <a:xfrm rot="10500000">
            <a:off x="3906838" y="42481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8" name="Oval 55"/>
          <p:cNvSpPr>
            <a:spLocks noChangeArrowheads="1"/>
          </p:cNvSpPr>
          <p:nvPr/>
        </p:nvSpPr>
        <p:spPr bwMode="auto">
          <a:xfrm rot="10500000">
            <a:off x="3729038" y="39592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59" name="Oval 56"/>
          <p:cNvSpPr>
            <a:spLocks noChangeArrowheads="1"/>
          </p:cNvSpPr>
          <p:nvPr/>
        </p:nvSpPr>
        <p:spPr bwMode="auto">
          <a:xfrm rot="10500000">
            <a:off x="3576638" y="39703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60" name="Oval 57"/>
          <p:cNvSpPr>
            <a:spLocks noChangeArrowheads="1"/>
          </p:cNvSpPr>
          <p:nvPr/>
        </p:nvSpPr>
        <p:spPr bwMode="auto">
          <a:xfrm rot="10500000">
            <a:off x="3397250" y="36830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61" name="Oval 58"/>
          <p:cNvSpPr>
            <a:spLocks noChangeArrowheads="1"/>
          </p:cNvSpPr>
          <p:nvPr/>
        </p:nvSpPr>
        <p:spPr bwMode="auto">
          <a:xfrm rot="10500000">
            <a:off x="3244850" y="36972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62" name="Oval 59"/>
          <p:cNvSpPr>
            <a:spLocks noChangeArrowheads="1"/>
          </p:cNvSpPr>
          <p:nvPr/>
        </p:nvSpPr>
        <p:spPr bwMode="auto">
          <a:xfrm rot="10500000">
            <a:off x="3067050" y="34067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63" name="Oval 60"/>
          <p:cNvSpPr>
            <a:spLocks noChangeArrowheads="1"/>
          </p:cNvSpPr>
          <p:nvPr/>
        </p:nvSpPr>
        <p:spPr bwMode="auto">
          <a:xfrm rot="10500000">
            <a:off x="2906713" y="33432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64" name="Line 61"/>
          <p:cNvSpPr>
            <a:spLocks noChangeShapeType="1"/>
          </p:cNvSpPr>
          <p:nvPr/>
        </p:nvSpPr>
        <p:spPr bwMode="auto">
          <a:xfrm flipH="1" flipV="1">
            <a:off x="2741613" y="2970213"/>
            <a:ext cx="2668587" cy="2595562"/>
          </a:xfrm>
          <a:prstGeom prst="line">
            <a:avLst/>
          </a:prstGeom>
          <a:noFill/>
          <a:ln w="2844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Oval 62"/>
          <p:cNvSpPr>
            <a:spLocks noChangeArrowheads="1"/>
          </p:cNvSpPr>
          <p:nvPr/>
        </p:nvSpPr>
        <p:spPr bwMode="auto">
          <a:xfrm rot="10500000">
            <a:off x="4635500" y="41021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66" name="Oval 63"/>
          <p:cNvSpPr>
            <a:spLocks noChangeArrowheads="1"/>
          </p:cNvSpPr>
          <p:nvPr/>
        </p:nvSpPr>
        <p:spPr bwMode="auto">
          <a:xfrm rot="10500000">
            <a:off x="4484688" y="41163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67" name="Oval 64"/>
          <p:cNvSpPr>
            <a:spLocks noChangeArrowheads="1"/>
          </p:cNvSpPr>
          <p:nvPr/>
        </p:nvSpPr>
        <p:spPr bwMode="auto">
          <a:xfrm rot="10500000">
            <a:off x="4613275" y="40433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68" name="Oval 65"/>
          <p:cNvSpPr>
            <a:spLocks noChangeArrowheads="1"/>
          </p:cNvSpPr>
          <p:nvPr/>
        </p:nvSpPr>
        <p:spPr bwMode="auto">
          <a:xfrm rot="10500000">
            <a:off x="4460875" y="40576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69" name="Oval 66"/>
          <p:cNvSpPr>
            <a:spLocks noChangeArrowheads="1"/>
          </p:cNvSpPr>
          <p:nvPr/>
        </p:nvSpPr>
        <p:spPr bwMode="auto">
          <a:xfrm rot="10500000">
            <a:off x="4837113" y="41402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70" name="Oval 67"/>
          <p:cNvSpPr>
            <a:spLocks noChangeArrowheads="1"/>
          </p:cNvSpPr>
          <p:nvPr/>
        </p:nvSpPr>
        <p:spPr bwMode="auto">
          <a:xfrm rot="10500000">
            <a:off x="4684713" y="41529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71" name="Oval 68"/>
          <p:cNvSpPr>
            <a:spLocks noChangeArrowheads="1"/>
          </p:cNvSpPr>
          <p:nvPr/>
        </p:nvSpPr>
        <p:spPr bwMode="auto">
          <a:xfrm rot="10500000">
            <a:off x="4535488" y="38957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72" name="Oval 69"/>
          <p:cNvSpPr>
            <a:spLocks noChangeArrowheads="1"/>
          </p:cNvSpPr>
          <p:nvPr/>
        </p:nvSpPr>
        <p:spPr bwMode="auto">
          <a:xfrm rot="10500000">
            <a:off x="4443413" y="40671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73" name="Oval 70"/>
          <p:cNvSpPr>
            <a:spLocks noChangeArrowheads="1"/>
          </p:cNvSpPr>
          <p:nvPr/>
        </p:nvSpPr>
        <p:spPr bwMode="auto">
          <a:xfrm rot="10500000">
            <a:off x="4267200" y="37496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74" name="Oval 71"/>
          <p:cNvSpPr>
            <a:spLocks noChangeArrowheads="1"/>
          </p:cNvSpPr>
          <p:nvPr/>
        </p:nvSpPr>
        <p:spPr bwMode="auto">
          <a:xfrm rot="10500000">
            <a:off x="4116388" y="37639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75" name="Oval 72"/>
          <p:cNvSpPr>
            <a:spLocks noChangeArrowheads="1"/>
          </p:cNvSpPr>
          <p:nvPr/>
        </p:nvSpPr>
        <p:spPr bwMode="auto">
          <a:xfrm rot="10500000">
            <a:off x="4244975" y="36909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76" name="Oval 73"/>
          <p:cNvSpPr>
            <a:spLocks noChangeArrowheads="1"/>
          </p:cNvSpPr>
          <p:nvPr/>
        </p:nvSpPr>
        <p:spPr bwMode="auto">
          <a:xfrm rot="10500000">
            <a:off x="4092575" y="37052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77" name="Oval 74"/>
          <p:cNvSpPr>
            <a:spLocks noChangeArrowheads="1"/>
          </p:cNvSpPr>
          <p:nvPr/>
        </p:nvSpPr>
        <p:spPr bwMode="auto">
          <a:xfrm rot="10500000">
            <a:off x="4468813" y="37877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78" name="Oval 75"/>
          <p:cNvSpPr>
            <a:spLocks noChangeArrowheads="1"/>
          </p:cNvSpPr>
          <p:nvPr/>
        </p:nvSpPr>
        <p:spPr bwMode="auto">
          <a:xfrm rot="10500000">
            <a:off x="4316413" y="38004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79" name="Oval 76"/>
          <p:cNvSpPr>
            <a:spLocks noChangeArrowheads="1"/>
          </p:cNvSpPr>
          <p:nvPr/>
        </p:nvSpPr>
        <p:spPr bwMode="auto">
          <a:xfrm rot="10500000">
            <a:off x="4167188" y="35433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80" name="Oval 77"/>
          <p:cNvSpPr>
            <a:spLocks noChangeArrowheads="1"/>
          </p:cNvSpPr>
          <p:nvPr/>
        </p:nvSpPr>
        <p:spPr bwMode="auto">
          <a:xfrm rot="10500000">
            <a:off x="4075113" y="37147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81" name="Oval 78"/>
          <p:cNvSpPr>
            <a:spLocks noChangeArrowheads="1"/>
          </p:cNvSpPr>
          <p:nvPr/>
        </p:nvSpPr>
        <p:spPr bwMode="auto">
          <a:xfrm rot="10500000">
            <a:off x="4102100" y="46370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82" name="Oval 79"/>
          <p:cNvSpPr>
            <a:spLocks noChangeArrowheads="1"/>
          </p:cNvSpPr>
          <p:nvPr/>
        </p:nvSpPr>
        <p:spPr bwMode="auto">
          <a:xfrm rot="10500000">
            <a:off x="3951288" y="46482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83" name="Oval 80"/>
          <p:cNvSpPr>
            <a:spLocks noChangeArrowheads="1"/>
          </p:cNvSpPr>
          <p:nvPr/>
        </p:nvSpPr>
        <p:spPr bwMode="auto">
          <a:xfrm rot="10500000">
            <a:off x="4079875" y="45783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84" name="Oval 81"/>
          <p:cNvSpPr>
            <a:spLocks noChangeArrowheads="1"/>
          </p:cNvSpPr>
          <p:nvPr/>
        </p:nvSpPr>
        <p:spPr bwMode="auto">
          <a:xfrm rot="10500000">
            <a:off x="3927475" y="45894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85" name="Oval 82"/>
          <p:cNvSpPr>
            <a:spLocks noChangeArrowheads="1"/>
          </p:cNvSpPr>
          <p:nvPr/>
        </p:nvSpPr>
        <p:spPr bwMode="auto">
          <a:xfrm rot="10500000">
            <a:off x="4303713" y="46720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86" name="Oval 83"/>
          <p:cNvSpPr>
            <a:spLocks noChangeArrowheads="1"/>
          </p:cNvSpPr>
          <p:nvPr/>
        </p:nvSpPr>
        <p:spPr bwMode="auto">
          <a:xfrm rot="10500000">
            <a:off x="4151313" y="46863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87" name="Oval 84"/>
          <p:cNvSpPr>
            <a:spLocks noChangeArrowheads="1"/>
          </p:cNvSpPr>
          <p:nvPr/>
        </p:nvSpPr>
        <p:spPr bwMode="auto">
          <a:xfrm rot="10500000">
            <a:off x="4002088" y="44275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88" name="Oval 85"/>
          <p:cNvSpPr>
            <a:spLocks noChangeArrowheads="1"/>
          </p:cNvSpPr>
          <p:nvPr/>
        </p:nvSpPr>
        <p:spPr bwMode="auto">
          <a:xfrm rot="10500000">
            <a:off x="3910013" y="46005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89" name="Oval 86"/>
          <p:cNvSpPr>
            <a:spLocks noChangeArrowheads="1"/>
          </p:cNvSpPr>
          <p:nvPr/>
        </p:nvSpPr>
        <p:spPr bwMode="auto">
          <a:xfrm rot="10500000">
            <a:off x="3505200" y="42846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90" name="Oval 87"/>
          <p:cNvSpPr>
            <a:spLocks noChangeArrowheads="1"/>
          </p:cNvSpPr>
          <p:nvPr/>
        </p:nvSpPr>
        <p:spPr bwMode="auto">
          <a:xfrm rot="10500000">
            <a:off x="3354388" y="42957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91" name="Oval 88"/>
          <p:cNvSpPr>
            <a:spLocks noChangeArrowheads="1"/>
          </p:cNvSpPr>
          <p:nvPr/>
        </p:nvSpPr>
        <p:spPr bwMode="auto">
          <a:xfrm rot="10500000">
            <a:off x="3482975" y="42259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92" name="Oval 89"/>
          <p:cNvSpPr>
            <a:spLocks noChangeArrowheads="1"/>
          </p:cNvSpPr>
          <p:nvPr/>
        </p:nvSpPr>
        <p:spPr bwMode="auto">
          <a:xfrm rot="10500000">
            <a:off x="3330575" y="42370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93" name="Oval 90"/>
          <p:cNvSpPr>
            <a:spLocks noChangeArrowheads="1"/>
          </p:cNvSpPr>
          <p:nvPr/>
        </p:nvSpPr>
        <p:spPr bwMode="auto">
          <a:xfrm rot="10500000">
            <a:off x="3706813" y="43211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94" name="Oval 91"/>
          <p:cNvSpPr>
            <a:spLocks noChangeArrowheads="1"/>
          </p:cNvSpPr>
          <p:nvPr/>
        </p:nvSpPr>
        <p:spPr bwMode="auto">
          <a:xfrm rot="10500000">
            <a:off x="3554413" y="43338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95" name="Oval 92"/>
          <p:cNvSpPr>
            <a:spLocks noChangeArrowheads="1"/>
          </p:cNvSpPr>
          <p:nvPr/>
        </p:nvSpPr>
        <p:spPr bwMode="auto">
          <a:xfrm rot="10500000">
            <a:off x="3405188" y="40751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96" name="Oval 93"/>
          <p:cNvSpPr>
            <a:spLocks noChangeArrowheads="1"/>
          </p:cNvSpPr>
          <p:nvPr/>
        </p:nvSpPr>
        <p:spPr bwMode="auto">
          <a:xfrm rot="10500000">
            <a:off x="3313113" y="42481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97" name="Oval 94"/>
          <p:cNvSpPr>
            <a:spLocks noChangeArrowheads="1"/>
          </p:cNvSpPr>
          <p:nvPr/>
        </p:nvSpPr>
        <p:spPr bwMode="auto">
          <a:xfrm rot="10500000">
            <a:off x="3111500" y="39036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98" name="Oval 95"/>
          <p:cNvSpPr>
            <a:spLocks noChangeArrowheads="1"/>
          </p:cNvSpPr>
          <p:nvPr/>
        </p:nvSpPr>
        <p:spPr bwMode="auto">
          <a:xfrm rot="10500000">
            <a:off x="2960688" y="39163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99" name="Oval 96"/>
          <p:cNvSpPr>
            <a:spLocks noChangeArrowheads="1"/>
          </p:cNvSpPr>
          <p:nvPr/>
        </p:nvSpPr>
        <p:spPr bwMode="auto">
          <a:xfrm rot="10500000">
            <a:off x="3089275" y="38449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00" name="Oval 97"/>
          <p:cNvSpPr>
            <a:spLocks noChangeArrowheads="1"/>
          </p:cNvSpPr>
          <p:nvPr/>
        </p:nvSpPr>
        <p:spPr bwMode="auto">
          <a:xfrm rot="10500000">
            <a:off x="2936875" y="38576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01" name="Oval 98"/>
          <p:cNvSpPr>
            <a:spLocks noChangeArrowheads="1"/>
          </p:cNvSpPr>
          <p:nvPr/>
        </p:nvSpPr>
        <p:spPr bwMode="auto">
          <a:xfrm rot="10500000">
            <a:off x="3313113" y="39385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02" name="Oval 99"/>
          <p:cNvSpPr>
            <a:spLocks noChangeArrowheads="1"/>
          </p:cNvSpPr>
          <p:nvPr/>
        </p:nvSpPr>
        <p:spPr bwMode="auto">
          <a:xfrm rot="10500000">
            <a:off x="3160713" y="39512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03" name="Oval 100"/>
          <p:cNvSpPr>
            <a:spLocks noChangeArrowheads="1"/>
          </p:cNvSpPr>
          <p:nvPr/>
        </p:nvSpPr>
        <p:spPr bwMode="auto">
          <a:xfrm rot="10500000">
            <a:off x="3011488" y="36957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04" name="Oval 101"/>
          <p:cNvSpPr>
            <a:spLocks noChangeArrowheads="1"/>
          </p:cNvSpPr>
          <p:nvPr/>
        </p:nvSpPr>
        <p:spPr bwMode="auto">
          <a:xfrm rot="10500000">
            <a:off x="2919413" y="38655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05" name="Oval 102"/>
          <p:cNvSpPr>
            <a:spLocks noChangeArrowheads="1"/>
          </p:cNvSpPr>
          <p:nvPr/>
        </p:nvSpPr>
        <p:spPr bwMode="auto">
          <a:xfrm rot="10500000">
            <a:off x="3657600" y="46370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06" name="Oval 103"/>
          <p:cNvSpPr>
            <a:spLocks noChangeArrowheads="1"/>
          </p:cNvSpPr>
          <p:nvPr/>
        </p:nvSpPr>
        <p:spPr bwMode="auto">
          <a:xfrm rot="10500000">
            <a:off x="3506788" y="46482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07" name="Oval 104"/>
          <p:cNvSpPr>
            <a:spLocks noChangeArrowheads="1"/>
          </p:cNvSpPr>
          <p:nvPr/>
        </p:nvSpPr>
        <p:spPr bwMode="auto">
          <a:xfrm rot="10500000">
            <a:off x="3635375" y="45783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08" name="Oval 105"/>
          <p:cNvSpPr>
            <a:spLocks noChangeArrowheads="1"/>
          </p:cNvSpPr>
          <p:nvPr/>
        </p:nvSpPr>
        <p:spPr bwMode="auto">
          <a:xfrm rot="10500000">
            <a:off x="3482975" y="45894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09" name="Oval 106"/>
          <p:cNvSpPr>
            <a:spLocks noChangeArrowheads="1"/>
          </p:cNvSpPr>
          <p:nvPr/>
        </p:nvSpPr>
        <p:spPr bwMode="auto">
          <a:xfrm rot="10500000">
            <a:off x="3859213" y="46720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10" name="Oval 107"/>
          <p:cNvSpPr>
            <a:spLocks noChangeArrowheads="1"/>
          </p:cNvSpPr>
          <p:nvPr/>
        </p:nvSpPr>
        <p:spPr bwMode="auto">
          <a:xfrm rot="10500000">
            <a:off x="3706813" y="46863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11" name="Oval 108"/>
          <p:cNvSpPr>
            <a:spLocks noChangeArrowheads="1"/>
          </p:cNvSpPr>
          <p:nvPr/>
        </p:nvSpPr>
        <p:spPr bwMode="auto">
          <a:xfrm rot="10500000">
            <a:off x="3557588" y="44275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12" name="Oval 109"/>
          <p:cNvSpPr>
            <a:spLocks noChangeArrowheads="1"/>
          </p:cNvSpPr>
          <p:nvPr/>
        </p:nvSpPr>
        <p:spPr bwMode="auto">
          <a:xfrm rot="10500000">
            <a:off x="3465513" y="46005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13" name="Oval 110"/>
          <p:cNvSpPr>
            <a:spLocks noChangeArrowheads="1"/>
          </p:cNvSpPr>
          <p:nvPr/>
        </p:nvSpPr>
        <p:spPr bwMode="auto">
          <a:xfrm rot="10500000">
            <a:off x="4102100" y="50466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14" name="Oval 111"/>
          <p:cNvSpPr>
            <a:spLocks noChangeArrowheads="1"/>
          </p:cNvSpPr>
          <p:nvPr/>
        </p:nvSpPr>
        <p:spPr bwMode="auto">
          <a:xfrm rot="10500000">
            <a:off x="3951288" y="50593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15" name="Oval 112"/>
          <p:cNvSpPr>
            <a:spLocks noChangeArrowheads="1"/>
          </p:cNvSpPr>
          <p:nvPr/>
        </p:nvSpPr>
        <p:spPr bwMode="auto">
          <a:xfrm rot="10500000">
            <a:off x="4079875" y="49879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16" name="Oval 113"/>
          <p:cNvSpPr>
            <a:spLocks noChangeArrowheads="1"/>
          </p:cNvSpPr>
          <p:nvPr/>
        </p:nvSpPr>
        <p:spPr bwMode="auto">
          <a:xfrm rot="10500000">
            <a:off x="3927475" y="50006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17" name="Oval 114"/>
          <p:cNvSpPr>
            <a:spLocks noChangeArrowheads="1"/>
          </p:cNvSpPr>
          <p:nvPr/>
        </p:nvSpPr>
        <p:spPr bwMode="auto">
          <a:xfrm rot="10500000">
            <a:off x="4303713" y="50815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18" name="Oval 115"/>
          <p:cNvSpPr>
            <a:spLocks noChangeArrowheads="1"/>
          </p:cNvSpPr>
          <p:nvPr/>
        </p:nvSpPr>
        <p:spPr bwMode="auto">
          <a:xfrm rot="10500000">
            <a:off x="4151313" y="50942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19" name="Oval 116"/>
          <p:cNvSpPr>
            <a:spLocks noChangeArrowheads="1"/>
          </p:cNvSpPr>
          <p:nvPr/>
        </p:nvSpPr>
        <p:spPr bwMode="auto">
          <a:xfrm rot="10500000">
            <a:off x="4002088" y="48387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20" name="Oval 117"/>
          <p:cNvSpPr>
            <a:spLocks noChangeArrowheads="1"/>
          </p:cNvSpPr>
          <p:nvPr/>
        </p:nvSpPr>
        <p:spPr bwMode="auto">
          <a:xfrm rot="10500000">
            <a:off x="3910013" y="50085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21" name="Oval 118"/>
          <p:cNvSpPr>
            <a:spLocks noChangeArrowheads="1"/>
          </p:cNvSpPr>
          <p:nvPr/>
        </p:nvSpPr>
        <p:spPr bwMode="auto">
          <a:xfrm rot="10500000">
            <a:off x="4787900" y="51990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22" name="Oval 119"/>
          <p:cNvSpPr>
            <a:spLocks noChangeArrowheads="1"/>
          </p:cNvSpPr>
          <p:nvPr/>
        </p:nvSpPr>
        <p:spPr bwMode="auto">
          <a:xfrm rot="10500000">
            <a:off x="4637088" y="52101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23" name="Oval 120"/>
          <p:cNvSpPr>
            <a:spLocks noChangeArrowheads="1"/>
          </p:cNvSpPr>
          <p:nvPr/>
        </p:nvSpPr>
        <p:spPr bwMode="auto">
          <a:xfrm rot="10500000">
            <a:off x="4765675" y="51403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24" name="Oval 121"/>
          <p:cNvSpPr>
            <a:spLocks noChangeArrowheads="1"/>
          </p:cNvSpPr>
          <p:nvPr/>
        </p:nvSpPr>
        <p:spPr bwMode="auto">
          <a:xfrm rot="10500000">
            <a:off x="4613275" y="51514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25" name="Oval 122"/>
          <p:cNvSpPr>
            <a:spLocks noChangeArrowheads="1"/>
          </p:cNvSpPr>
          <p:nvPr/>
        </p:nvSpPr>
        <p:spPr bwMode="auto">
          <a:xfrm rot="10500000">
            <a:off x="4989513" y="52355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26" name="Oval 123"/>
          <p:cNvSpPr>
            <a:spLocks noChangeArrowheads="1"/>
          </p:cNvSpPr>
          <p:nvPr/>
        </p:nvSpPr>
        <p:spPr bwMode="auto">
          <a:xfrm rot="10500000">
            <a:off x="4837113" y="52482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27" name="Oval 124"/>
          <p:cNvSpPr>
            <a:spLocks noChangeArrowheads="1"/>
          </p:cNvSpPr>
          <p:nvPr/>
        </p:nvSpPr>
        <p:spPr bwMode="auto">
          <a:xfrm rot="10500000">
            <a:off x="4687888" y="49895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28" name="Oval 125"/>
          <p:cNvSpPr>
            <a:spLocks noChangeArrowheads="1"/>
          </p:cNvSpPr>
          <p:nvPr/>
        </p:nvSpPr>
        <p:spPr bwMode="auto">
          <a:xfrm rot="10500000">
            <a:off x="4595813" y="51625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29" name="Oval 126"/>
          <p:cNvSpPr>
            <a:spLocks noChangeArrowheads="1"/>
          </p:cNvSpPr>
          <p:nvPr/>
        </p:nvSpPr>
        <p:spPr bwMode="auto">
          <a:xfrm rot="10500000">
            <a:off x="4800600" y="44846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30" name="Oval 127"/>
          <p:cNvSpPr>
            <a:spLocks noChangeArrowheads="1"/>
          </p:cNvSpPr>
          <p:nvPr/>
        </p:nvSpPr>
        <p:spPr bwMode="auto">
          <a:xfrm rot="10500000">
            <a:off x="4649788" y="44973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31" name="Oval 128"/>
          <p:cNvSpPr>
            <a:spLocks noChangeArrowheads="1"/>
          </p:cNvSpPr>
          <p:nvPr/>
        </p:nvSpPr>
        <p:spPr bwMode="auto">
          <a:xfrm rot="10500000">
            <a:off x="4778375" y="44259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32" name="Oval 129"/>
          <p:cNvSpPr>
            <a:spLocks noChangeArrowheads="1"/>
          </p:cNvSpPr>
          <p:nvPr/>
        </p:nvSpPr>
        <p:spPr bwMode="auto">
          <a:xfrm rot="10500000">
            <a:off x="4625975" y="44386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33" name="Oval 130"/>
          <p:cNvSpPr>
            <a:spLocks noChangeArrowheads="1"/>
          </p:cNvSpPr>
          <p:nvPr/>
        </p:nvSpPr>
        <p:spPr bwMode="auto">
          <a:xfrm rot="10500000">
            <a:off x="5002213" y="45212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34" name="Oval 131"/>
          <p:cNvSpPr>
            <a:spLocks noChangeArrowheads="1"/>
          </p:cNvSpPr>
          <p:nvPr/>
        </p:nvSpPr>
        <p:spPr bwMode="auto">
          <a:xfrm rot="10500000">
            <a:off x="4849813" y="45323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35" name="Oval 132"/>
          <p:cNvSpPr>
            <a:spLocks noChangeArrowheads="1"/>
          </p:cNvSpPr>
          <p:nvPr/>
        </p:nvSpPr>
        <p:spPr bwMode="auto">
          <a:xfrm rot="10500000">
            <a:off x="4700588" y="42767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36" name="Oval 133"/>
          <p:cNvSpPr>
            <a:spLocks noChangeArrowheads="1"/>
          </p:cNvSpPr>
          <p:nvPr/>
        </p:nvSpPr>
        <p:spPr bwMode="auto">
          <a:xfrm rot="10500000">
            <a:off x="4608513" y="44465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37" name="Oval 134"/>
          <p:cNvSpPr>
            <a:spLocks noChangeArrowheads="1"/>
          </p:cNvSpPr>
          <p:nvPr/>
        </p:nvSpPr>
        <p:spPr bwMode="auto">
          <a:xfrm rot="10500000">
            <a:off x="3797300" y="34464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38" name="Oval 135"/>
          <p:cNvSpPr>
            <a:spLocks noChangeArrowheads="1"/>
          </p:cNvSpPr>
          <p:nvPr/>
        </p:nvSpPr>
        <p:spPr bwMode="auto">
          <a:xfrm rot="10500000">
            <a:off x="3646488" y="34591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39" name="Oval 136"/>
          <p:cNvSpPr>
            <a:spLocks noChangeArrowheads="1"/>
          </p:cNvSpPr>
          <p:nvPr/>
        </p:nvSpPr>
        <p:spPr bwMode="auto">
          <a:xfrm rot="10500000">
            <a:off x="3775075" y="33877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40" name="Oval 137"/>
          <p:cNvSpPr>
            <a:spLocks noChangeArrowheads="1"/>
          </p:cNvSpPr>
          <p:nvPr/>
        </p:nvSpPr>
        <p:spPr bwMode="auto">
          <a:xfrm rot="10500000">
            <a:off x="3622675" y="34004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41" name="Oval 138"/>
          <p:cNvSpPr>
            <a:spLocks noChangeArrowheads="1"/>
          </p:cNvSpPr>
          <p:nvPr/>
        </p:nvSpPr>
        <p:spPr bwMode="auto">
          <a:xfrm rot="10500000">
            <a:off x="3998913" y="34813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42" name="Oval 139"/>
          <p:cNvSpPr>
            <a:spLocks noChangeArrowheads="1"/>
          </p:cNvSpPr>
          <p:nvPr/>
        </p:nvSpPr>
        <p:spPr bwMode="auto">
          <a:xfrm rot="10500000">
            <a:off x="3846513" y="34940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43" name="Oval 140"/>
          <p:cNvSpPr>
            <a:spLocks noChangeArrowheads="1"/>
          </p:cNvSpPr>
          <p:nvPr/>
        </p:nvSpPr>
        <p:spPr bwMode="auto">
          <a:xfrm rot="10500000">
            <a:off x="3697288" y="32385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44" name="Oval 141"/>
          <p:cNvSpPr>
            <a:spLocks noChangeArrowheads="1"/>
          </p:cNvSpPr>
          <p:nvPr/>
        </p:nvSpPr>
        <p:spPr bwMode="auto">
          <a:xfrm rot="10500000">
            <a:off x="3605213" y="34083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45" name="AutoShape 142"/>
          <p:cNvSpPr>
            <a:spLocks noChangeArrowheads="1"/>
          </p:cNvSpPr>
          <p:nvPr/>
        </p:nvSpPr>
        <p:spPr bwMode="auto">
          <a:xfrm>
            <a:off x="6461125" y="3317875"/>
            <a:ext cx="1203325" cy="45720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lnSpc>
                <a:spcPct val="95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rPr>
              <a:t>r = - 0.2</a:t>
            </a:r>
          </a:p>
        </p:txBody>
      </p:sp>
      <p:sp>
        <p:nvSpPr>
          <p:cNvPr id="146" name="Oval 143"/>
          <p:cNvSpPr>
            <a:spLocks noChangeArrowheads="1"/>
          </p:cNvSpPr>
          <p:nvPr/>
        </p:nvSpPr>
        <p:spPr bwMode="auto">
          <a:xfrm rot="10500000">
            <a:off x="4462463" y="44529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47" name="Oval 144"/>
          <p:cNvSpPr>
            <a:spLocks noChangeArrowheads="1"/>
          </p:cNvSpPr>
          <p:nvPr/>
        </p:nvSpPr>
        <p:spPr bwMode="auto">
          <a:xfrm rot="10500000">
            <a:off x="4394200" y="42799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48" name="Oval 145"/>
          <p:cNvSpPr>
            <a:spLocks noChangeArrowheads="1"/>
          </p:cNvSpPr>
          <p:nvPr/>
        </p:nvSpPr>
        <p:spPr bwMode="auto">
          <a:xfrm rot="10500000">
            <a:off x="4824413" y="44624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49" name="Oval 146"/>
          <p:cNvSpPr>
            <a:spLocks noChangeArrowheads="1"/>
          </p:cNvSpPr>
          <p:nvPr/>
        </p:nvSpPr>
        <p:spPr bwMode="auto">
          <a:xfrm rot="10500000">
            <a:off x="4673600" y="44735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50" name="Oval 147"/>
          <p:cNvSpPr>
            <a:spLocks noChangeArrowheads="1"/>
          </p:cNvSpPr>
          <p:nvPr/>
        </p:nvSpPr>
        <p:spPr bwMode="auto">
          <a:xfrm rot="10500000">
            <a:off x="4383088" y="43037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51" name="Oval 148"/>
          <p:cNvSpPr>
            <a:spLocks noChangeArrowheads="1"/>
          </p:cNvSpPr>
          <p:nvPr/>
        </p:nvSpPr>
        <p:spPr bwMode="auto">
          <a:xfrm rot="10500000">
            <a:off x="4335463" y="41211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52" name="Oval 149"/>
          <p:cNvSpPr>
            <a:spLocks noChangeArrowheads="1"/>
          </p:cNvSpPr>
          <p:nvPr/>
        </p:nvSpPr>
        <p:spPr bwMode="auto">
          <a:xfrm rot="10500000">
            <a:off x="4381500" y="43656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53" name="Oval 150"/>
          <p:cNvSpPr>
            <a:spLocks noChangeArrowheads="1"/>
          </p:cNvSpPr>
          <p:nvPr/>
        </p:nvSpPr>
        <p:spPr bwMode="auto">
          <a:xfrm rot="10500000">
            <a:off x="4230688" y="43815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54" name="Oval 151"/>
          <p:cNvSpPr>
            <a:spLocks noChangeArrowheads="1"/>
          </p:cNvSpPr>
          <p:nvPr/>
        </p:nvSpPr>
        <p:spPr bwMode="auto">
          <a:xfrm rot="10500000">
            <a:off x="4078288" y="40624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55" name="Oval 152"/>
          <p:cNvSpPr>
            <a:spLocks noChangeArrowheads="1"/>
          </p:cNvSpPr>
          <p:nvPr/>
        </p:nvSpPr>
        <p:spPr bwMode="auto">
          <a:xfrm rot="10500000">
            <a:off x="3919538" y="40005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56" name="Oval 153"/>
          <p:cNvSpPr>
            <a:spLocks noChangeArrowheads="1"/>
          </p:cNvSpPr>
          <p:nvPr/>
        </p:nvSpPr>
        <p:spPr bwMode="auto">
          <a:xfrm rot="10500000">
            <a:off x="4802188" y="44037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57" name="Oval 154"/>
          <p:cNvSpPr>
            <a:spLocks noChangeArrowheads="1"/>
          </p:cNvSpPr>
          <p:nvPr/>
        </p:nvSpPr>
        <p:spPr bwMode="auto">
          <a:xfrm rot="10500000">
            <a:off x="4649788" y="44164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58" name="Oval 155"/>
          <p:cNvSpPr>
            <a:spLocks noChangeArrowheads="1"/>
          </p:cNvSpPr>
          <p:nvPr/>
        </p:nvSpPr>
        <p:spPr bwMode="auto">
          <a:xfrm rot="10500000">
            <a:off x="4470400" y="41275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59" name="Oval 156"/>
          <p:cNvSpPr>
            <a:spLocks noChangeArrowheads="1"/>
          </p:cNvSpPr>
          <p:nvPr/>
        </p:nvSpPr>
        <p:spPr bwMode="auto">
          <a:xfrm rot="10500000">
            <a:off x="4318000" y="41402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60" name="Oval 157"/>
          <p:cNvSpPr>
            <a:spLocks noChangeArrowheads="1"/>
          </p:cNvSpPr>
          <p:nvPr/>
        </p:nvSpPr>
        <p:spPr bwMode="auto">
          <a:xfrm rot="10500000">
            <a:off x="4140200" y="38496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61" name="Oval 158"/>
          <p:cNvSpPr>
            <a:spLocks noChangeArrowheads="1"/>
          </p:cNvSpPr>
          <p:nvPr/>
        </p:nvSpPr>
        <p:spPr bwMode="auto">
          <a:xfrm rot="10500000">
            <a:off x="3981450" y="37877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62" name="Oval 159"/>
          <p:cNvSpPr>
            <a:spLocks noChangeArrowheads="1"/>
          </p:cNvSpPr>
          <p:nvPr/>
        </p:nvSpPr>
        <p:spPr bwMode="auto">
          <a:xfrm rot="10500000">
            <a:off x="5026025" y="44973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63" name="Oval 160"/>
          <p:cNvSpPr>
            <a:spLocks noChangeArrowheads="1"/>
          </p:cNvSpPr>
          <p:nvPr/>
        </p:nvSpPr>
        <p:spPr bwMode="auto">
          <a:xfrm rot="10500000">
            <a:off x="4873625" y="45116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64" name="Oval 161"/>
          <p:cNvSpPr>
            <a:spLocks noChangeArrowheads="1"/>
          </p:cNvSpPr>
          <p:nvPr/>
        </p:nvSpPr>
        <p:spPr bwMode="auto">
          <a:xfrm rot="10500000">
            <a:off x="4724400" y="42529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65" name="Oval 162"/>
          <p:cNvSpPr>
            <a:spLocks noChangeArrowheads="1"/>
          </p:cNvSpPr>
          <p:nvPr/>
        </p:nvSpPr>
        <p:spPr bwMode="auto">
          <a:xfrm rot="10500000">
            <a:off x="4572000" y="42672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66" name="Oval 163"/>
          <p:cNvSpPr>
            <a:spLocks noChangeArrowheads="1"/>
          </p:cNvSpPr>
          <p:nvPr/>
        </p:nvSpPr>
        <p:spPr bwMode="auto">
          <a:xfrm rot="10500000">
            <a:off x="4391025" y="39782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67" name="Oval 164"/>
          <p:cNvSpPr>
            <a:spLocks noChangeArrowheads="1"/>
          </p:cNvSpPr>
          <p:nvPr/>
        </p:nvSpPr>
        <p:spPr bwMode="auto">
          <a:xfrm rot="10500000">
            <a:off x="4351338" y="38735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68" name="Oval 165"/>
          <p:cNvSpPr>
            <a:spLocks noChangeArrowheads="1"/>
          </p:cNvSpPr>
          <p:nvPr/>
        </p:nvSpPr>
        <p:spPr bwMode="auto">
          <a:xfrm rot="10500000">
            <a:off x="3932238" y="35290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69" name="Oval 166"/>
          <p:cNvSpPr>
            <a:spLocks noChangeArrowheads="1"/>
          </p:cNvSpPr>
          <p:nvPr/>
        </p:nvSpPr>
        <p:spPr bwMode="auto">
          <a:xfrm rot="10500000">
            <a:off x="4632325" y="44259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70" name="Oval 167"/>
          <p:cNvSpPr>
            <a:spLocks noChangeArrowheads="1"/>
          </p:cNvSpPr>
          <p:nvPr/>
        </p:nvSpPr>
        <p:spPr bwMode="auto">
          <a:xfrm rot="10500000">
            <a:off x="4479925" y="44386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71" name="Oval 168"/>
          <p:cNvSpPr>
            <a:spLocks noChangeArrowheads="1"/>
          </p:cNvSpPr>
          <p:nvPr/>
        </p:nvSpPr>
        <p:spPr bwMode="auto">
          <a:xfrm rot="10500000">
            <a:off x="4302125" y="41513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72" name="Oval 169"/>
          <p:cNvSpPr>
            <a:spLocks noChangeArrowheads="1"/>
          </p:cNvSpPr>
          <p:nvPr/>
        </p:nvSpPr>
        <p:spPr bwMode="auto">
          <a:xfrm rot="10500000">
            <a:off x="4149725" y="41640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73" name="Oval 170"/>
          <p:cNvSpPr>
            <a:spLocks noChangeArrowheads="1"/>
          </p:cNvSpPr>
          <p:nvPr/>
        </p:nvSpPr>
        <p:spPr bwMode="auto">
          <a:xfrm rot="10500000">
            <a:off x="3970338" y="38735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74" name="Oval 171"/>
          <p:cNvSpPr>
            <a:spLocks noChangeArrowheads="1"/>
          </p:cNvSpPr>
          <p:nvPr/>
        </p:nvSpPr>
        <p:spPr bwMode="auto">
          <a:xfrm rot="10500000">
            <a:off x="5208588" y="42957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75" name="Oval 172"/>
          <p:cNvSpPr>
            <a:spLocks noChangeArrowheads="1"/>
          </p:cNvSpPr>
          <p:nvPr/>
        </p:nvSpPr>
        <p:spPr bwMode="auto">
          <a:xfrm rot="10500000">
            <a:off x="5057775" y="43068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76" name="Oval 173"/>
          <p:cNvSpPr>
            <a:spLocks noChangeArrowheads="1"/>
          </p:cNvSpPr>
          <p:nvPr/>
        </p:nvSpPr>
        <p:spPr bwMode="auto">
          <a:xfrm rot="10500000">
            <a:off x="5186363" y="42370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77" name="Oval 174"/>
          <p:cNvSpPr>
            <a:spLocks noChangeArrowheads="1"/>
          </p:cNvSpPr>
          <p:nvPr/>
        </p:nvSpPr>
        <p:spPr bwMode="auto">
          <a:xfrm rot="10500000">
            <a:off x="5033963" y="42497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78" name="Oval 175"/>
          <p:cNvSpPr>
            <a:spLocks noChangeArrowheads="1"/>
          </p:cNvSpPr>
          <p:nvPr/>
        </p:nvSpPr>
        <p:spPr bwMode="auto">
          <a:xfrm rot="10500000">
            <a:off x="5410200" y="43307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79" name="Oval 176"/>
          <p:cNvSpPr>
            <a:spLocks noChangeArrowheads="1"/>
          </p:cNvSpPr>
          <p:nvPr/>
        </p:nvSpPr>
        <p:spPr bwMode="auto">
          <a:xfrm rot="10500000">
            <a:off x="5257800" y="43449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80" name="Oval 177"/>
          <p:cNvSpPr>
            <a:spLocks noChangeArrowheads="1"/>
          </p:cNvSpPr>
          <p:nvPr/>
        </p:nvSpPr>
        <p:spPr bwMode="auto">
          <a:xfrm rot="10500000">
            <a:off x="5108575" y="40862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81" name="Oval 178"/>
          <p:cNvSpPr>
            <a:spLocks noChangeArrowheads="1"/>
          </p:cNvSpPr>
          <p:nvPr/>
        </p:nvSpPr>
        <p:spPr bwMode="auto">
          <a:xfrm rot="10500000">
            <a:off x="5016500" y="42592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82" name="Oval 179"/>
          <p:cNvSpPr>
            <a:spLocks noChangeArrowheads="1"/>
          </p:cNvSpPr>
          <p:nvPr/>
        </p:nvSpPr>
        <p:spPr bwMode="auto">
          <a:xfrm rot="10500000">
            <a:off x="4840288" y="39433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83" name="Oval 180"/>
          <p:cNvSpPr>
            <a:spLocks noChangeArrowheads="1"/>
          </p:cNvSpPr>
          <p:nvPr/>
        </p:nvSpPr>
        <p:spPr bwMode="auto">
          <a:xfrm rot="10500000">
            <a:off x="4689475" y="39544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84" name="Oval 181"/>
          <p:cNvSpPr>
            <a:spLocks noChangeArrowheads="1"/>
          </p:cNvSpPr>
          <p:nvPr/>
        </p:nvSpPr>
        <p:spPr bwMode="auto">
          <a:xfrm rot="10500000">
            <a:off x="3459163" y="49307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85" name="Oval 182"/>
          <p:cNvSpPr>
            <a:spLocks noChangeArrowheads="1"/>
          </p:cNvSpPr>
          <p:nvPr/>
        </p:nvSpPr>
        <p:spPr bwMode="auto">
          <a:xfrm rot="10500000">
            <a:off x="4665663" y="38973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86" name="Oval 183"/>
          <p:cNvSpPr>
            <a:spLocks noChangeArrowheads="1"/>
          </p:cNvSpPr>
          <p:nvPr/>
        </p:nvSpPr>
        <p:spPr bwMode="auto">
          <a:xfrm rot="10500000">
            <a:off x="5041900" y="39782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87" name="Oval 184"/>
          <p:cNvSpPr>
            <a:spLocks noChangeArrowheads="1"/>
          </p:cNvSpPr>
          <p:nvPr/>
        </p:nvSpPr>
        <p:spPr bwMode="auto">
          <a:xfrm rot="10500000">
            <a:off x="4889500" y="39925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88" name="Oval 185"/>
          <p:cNvSpPr>
            <a:spLocks noChangeArrowheads="1"/>
          </p:cNvSpPr>
          <p:nvPr/>
        </p:nvSpPr>
        <p:spPr bwMode="auto">
          <a:xfrm rot="10500000">
            <a:off x="3381375" y="47831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89" name="Oval 186"/>
          <p:cNvSpPr>
            <a:spLocks noChangeArrowheads="1"/>
          </p:cNvSpPr>
          <p:nvPr/>
        </p:nvSpPr>
        <p:spPr bwMode="auto">
          <a:xfrm rot="10500000">
            <a:off x="4648200" y="39068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90" name="Oval 187"/>
          <p:cNvSpPr>
            <a:spLocks noChangeArrowheads="1"/>
          </p:cNvSpPr>
          <p:nvPr/>
        </p:nvSpPr>
        <p:spPr bwMode="auto">
          <a:xfrm rot="10500000">
            <a:off x="4078288" y="44767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91" name="Oval 188"/>
          <p:cNvSpPr>
            <a:spLocks noChangeArrowheads="1"/>
          </p:cNvSpPr>
          <p:nvPr/>
        </p:nvSpPr>
        <p:spPr bwMode="auto">
          <a:xfrm rot="10500000">
            <a:off x="3927475" y="44894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92" name="Oval 189"/>
          <p:cNvSpPr>
            <a:spLocks noChangeArrowheads="1"/>
          </p:cNvSpPr>
          <p:nvPr/>
        </p:nvSpPr>
        <p:spPr bwMode="auto">
          <a:xfrm rot="10500000">
            <a:off x="4056063" y="44180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93" name="Oval 190"/>
          <p:cNvSpPr>
            <a:spLocks noChangeArrowheads="1"/>
          </p:cNvSpPr>
          <p:nvPr/>
        </p:nvSpPr>
        <p:spPr bwMode="auto">
          <a:xfrm rot="10500000">
            <a:off x="3903663" y="44307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94" name="Oval 191"/>
          <p:cNvSpPr>
            <a:spLocks noChangeArrowheads="1"/>
          </p:cNvSpPr>
          <p:nvPr/>
        </p:nvSpPr>
        <p:spPr bwMode="auto">
          <a:xfrm rot="10500000">
            <a:off x="4279900" y="45132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95" name="Oval 192"/>
          <p:cNvSpPr>
            <a:spLocks noChangeArrowheads="1"/>
          </p:cNvSpPr>
          <p:nvPr/>
        </p:nvSpPr>
        <p:spPr bwMode="auto">
          <a:xfrm rot="10500000">
            <a:off x="4127500" y="45243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96" name="Oval 193"/>
          <p:cNvSpPr>
            <a:spLocks noChangeArrowheads="1"/>
          </p:cNvSpPr>
          <p:nvPr/>
        </p:nvSpPr>
        <p:spPr bwMode="auto">
          <a:xfrm rot="10500000">
            <a:off x="3978275" y="42687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97" name="Oval 194"/>
          <p:cNvSpPr>
            <a:spLocks noChangeArrowheads="1"/>
          </p:cNvSpPr>
          <p:nvPr/>
        </p:nvSpPr>
        <p:spPr bwMode="auto">
          <a:xfrm rot="10500000">
            <a:off x="3886200" y="44386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98" name="Oval 195"/>
          <p:cNvSpPr>
            <a:spLocks noChangeArrowheads="1"/>
          </p:cNvSpPr>
          <p:nvPr/>
        </p:nvSpPr>
        <p:spPr bwMode="auto">
          <a:xfrm rot="10500000">
            <a:off x="3886200" y="41322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199" name="Oval 196"/>
          <p:cNvSpPr>
            <a:spLocks noChangeArrowheads="1"/>
          </p:cNvSpPr>
          <p:nvPr/>
        </p:nvSpPr>
        <p:spPr bwMode="auto">
          <a:xfrm rot="10500000">
            <a:off x="5273675" y="44688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00" name="Oval 197"/>
          <p:cNvSpPr>
            <a:spLocks noChangeArrowheads="1"/>
          </p:cNvSpPr>
          <p:nvPr/>
        </p:nvSpPr>
        <p:spPr bwMode="auto">
          <a:xfrm rot="10500000">
            <a:off x="4370388" y="36369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01" name="Oval 198"/>
          <p:cNvSpPr>
            <a:spLocks noChangeArrowheads="1"/>
          </p:cNvSpPr>
          <p:nvPr/>
        </p:nvSpPr>
        <p:spPr bwMode="auto">
          <a:xfrm rot="10500000">
            <a:off x="4219575" y="36512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02" name="Oval 199"/>
          <p:cNvSpPr>
            <a:spLocks noChangeArrowheads="1"/>
          </p:cNvSpPr>
          <p:nvPr/>
        </p:nvSpPr>
        <p:spPr bwMode="auto">
          <a:xfrm rot="10500000">
            <a:off x="4348163" y="35782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03" name="Oval 200"/>
          <p:cNvSpPr>
            <a:spLocks noChangeArrowheads="1"/>
          </p:cNvSpPr>
          <p:nvPr/>
        </p:nvSpPr>
        <p:spPr bwMode="auto">
          <a:xfrm rot="10500000">
            <a:off x="4195763" y="35909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04" name="Oval 201"/>
          <p:cNvSpPr>
            <a:spLocks noChangeArrowheads="1"/>
          </p:cNvSpPr>
          <p:nvPr/>
        </p:nvSpPr>
        <p:spPr bwMode="auto">
          <a:xfrm rot="10500000">
            <a:off x="4572000" y="36750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05" name="Oval 202"/>
          <p:cNvSpPr>
            <a:spLocks noChangeArrowheads="1"/>
          </p:cNvSpPr>
          <p:nvPr/>
        </p:nvSpPr>
        <p:spPr bwMode="auto">
          <a:xfrm rot="10500000">
            <a:off x="4419600" y="36877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06" name="Oval 203"/>
          <p:cNvSpPr>
            <a:spLocks noChangeArrowheads="1"/>
          </p:cNvSpPr>
          <p:nvPr/>
        </p:nvSpPr>
        <p:spPr bwMode="auto">
          <a:xfrm rot="10500000">
            <a:off x="4270375" y="34305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07" name="Oval 204"/>
          <p:cNvSpPr>
            <a:spLocks noChangeArrowheads="1"/>
          </p:cNvSpPr>
          <p:nvPr/>
        </p:nvSpPr>
        <p:spPr bwMode="auto">
          <a:xfrm rot="10500000">
            <a:off x="4178300" y="36020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08" name="Oval 205"/>
          <p:cNvSpPr>
            <a:spLocks noChangeArrowheads="1"/>
          </p:cNvSpPr>
          <p:nvPr/>
        </p:nvSpPr>
        <p:spPr bwMode="auto">
          <a:xfrm rot="10500000">
            <a:off x="5072063" y="49625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09" name="Oval 206"/>
          <p:cNvSpPr>
            <a:spLocks noChangeArrowheads="1"/>
          </p:cNvSpPr>
          <p:nvPr/>
        </p:nvSpPr>
        <p:spPr bwMode="auto">
          <a:xfrm rot="10500000">
            <a:off x="4919663" y="49784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10" name="Oval 207"/>
          <p:cNvSpPr>
            <a:spLocks noChangeArrowheads="1"/>
          </p:cNvSpPr>
          <p:nvPr/>
        </p:nvSpPr>
        <p:spPr bwMode="auto">
          <a:xfrm rot="10500000">
            <a:off x="4614863" y="47942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11" name="Oval 208"/>
          <p:cNvSpPr>
            <a:spLocks noChangeArrowheads="1"/>
          </p:cNvSpPr>
          <p:nvPr/>
        </p:nvSpPr>
        <p:spPr bwMode="auto">
          <a:xfrm rot="10500000">
            <a:off x="4546600" y="46212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12" name="Oval 209"/>
          <p:cNvSpPr>
            <a:spLocks noChangeArrowheads="1"/>
          </p:cNvSpPr>
          <p:nvPr/>
        </p:nvSpPr>
        <p:spPr bwMode="auto">
          <a:xfrm rot="10500000">
            <a:off x="5168900" y="51673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13" name="Oval 210"/>
          <p:cNvSpPr>
            <a:spLocks noChangeArrowheads="1"/>
          </p:cNvSpPr>
          <p:nvPr/>
        </p:nvSpPr>
        <p:spPr bwMode="auto">
          <a:xfrm rot="10500000">
            <a:off x="5145088" y="50736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14" name="Oval 211"/>
          <p:cNvSpPr>
            <a:spLocks noChangeArrowheads="1"/>
          </p:cNvSpPr>
          <p:nvPr/>
        </p:nvSpPr>
        <p:spPr bwMode="auto">
          <a:xfrm rot="10500000">
            <a:off x="4976813" y="48037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15" name="Oval 212"/>
          <p:cNvSpPr>
            <a:spLocks noChangeArrowheads="1"/>
          </p:cNvSpPr>
          <p:nvPr/>
        </p:nvSpPr>
        <p:spPr bwMode="auto">
          <a:xfrm rot="10500000">
            <a:off x="4826000" y="48148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16" name="Oval 213"/>
          <p:cNvSpPr>
            <a:spLocks noChangeArrowheads="1"/>
          </p:cNvSpPr>
          <p:nvPr/>
        </p:nvSpPr>
        <p:spPr bwMode="auto">
          <a:xfrm rot="10500000">
            <a:off x="4535488" y="46466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17" name="Oval 214"/>
          <p:cNvSpPr>
            <a:spLocks noChangeArrowheads="1"/>
          </p:cNvSpPr>
          <p:nvPr/>
        </p:nvSpPr>
        <p:spPr bwMode="auto">
          <a:xfrm rot="10500000">
            <a:off x="4902200" y="49879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18" name="Oval 215"/>
          <p:cNvSpPr>
            <a:spLocks noChangeArrowheads="1"/>
          </p:cNvSpPr>
          <p:nvPr/>
        </p:nvSpPr>
        <p:spPr bwMode="auto">
          <a:xfrm rot="10500000">
            <a:off x="4751388" y="50006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19" name="Oval 216"/>
          <p:cNvSpPr>
            <a:spLocks noChangeArrowheads="1"/>
          </p:cNvSpPr>
          <p:nvPr/>
        </p:nvSpPr>
        <p:spPr bwMode="auto">
          <a:xfrm rot="10500000">
            <a:off x="4533900" y="47069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20" name="Oval 217"/>
          <p:cNvSpPr>
            <a:spLocks noChangeArrowheads="1"/>
          </p:cNvSpPr>
          <p:nvPr/>
        </p:nvSpPr>
        <p:spPr bwMode="auto">
          <a:xfrm rot="10500000">
            <a:off x="4383088" y="47212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21" name="Oval 218"/>
          <p:cNvSpPr>
            <a:spLocks noChangeArrowheads="1"/>
          </p:cNvSpPr>
          <p:nvPr/>
        </p:nvSpPr>
        <p:spPr bwMode="auto">
          <a:xfrm rot="10500000">
            <a:off x="5145088" y="51054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22" name="Oval 219"/>
          <p:cNvSpPr>
            <a:spLocks noChangeArrowheads="1"/>
          </p:cNvSpPr>
          <p:nvPr/>
        </p:nvSpPr>
        <p:spPr bwMode="auto">
          <a:xfrm rot="10500000">
            <a:off x="5119688" y="50149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23" name="Oval 220"/>
          <p:cNvSpPr>
            <a:spLocks noChangeArrowheads="1"/>
          </p:cNvSpPr>
          <p:nvPr/>
        </p:nvSpPr>
        <p:spPr bwMode="auto">
          <a:xfrm rot="10500000">
            <a:off x="4954588" y="47450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24" name="Oval 221"/>
          <p:cNvSpPr>
            <a:spLocks noChangeArrowheads="1"/>
          </p:cNvSpPr>
          <p:nvPr/>
        </p:nvSpPr>
        <p:spPr bwMode="auto">
          <a:xfrm rot="10500000">
            <a:off x="4802188" y="47561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25" name="Oval 222"/>
          <p:cNvSpPr>
            <a:spLocks noChangeArrowheads="1"/>
          </p:cNvSpPr>
          <p:nvPr/>
        </p:nvSpPr>
        <p:spPr bwMode="auto">
          <a:xfrm rot="10500000">
            <a:off x="5178425" y="48402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26" name="Oval 223"/>
          <p:cNvSpPr>
            <a:spLocks noChangeArrowheads="1"/>
          </p:cNvSpPr>
          <p:nvPr/>
        </p:nvSpPr>
        <p:spPr bwMode="auto">
          <a:xfrm rot="10500000">
            <a:off x="5026025" y="48529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27" name="Oval 224"/>
          <p:cNvSpPr>
            <a:spLocks noChangeArrowheads="1"/>
          </p:cNvSpPr>
          <p:nvPr/>
        </p:nvSpPr>
        <p:spPr bwMode="auto">
          <a:xfrm rot="10500000">
            <a:off x="4876800" y="45942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28" name="Oval 225"/>
          <p:cNvSpPr>
            <a:spLocks noChangeArrowheads="1"/>
          </p:cNvSpPr>
          <p:nvPr/>
        </p:nvSpPr>
        <p:spPr bwMode="auto">
          <a:xfrm rot="10500000">
            <a:off x="4724400" y="46085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29" name="Oval 226"/>
          <p:cNvSpPr>
            <a:spLocks noChangeArrowheads="1"/>
          </p:cNvSpPr>
          <p:nvPr/>
        </p:nvSpPr>
        <p:spPr bwMode="auto">
          <a:xfrm rot="10500000">
            <a:off x="5091113" y="49498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30" name="Oval 227"/>
          <p:cNvSpPr>
            <a:spLocks noChangeArrowheads="1"/>
          </p:cNvSpPr>
          <p:nvPr/>
        </p:nvSpPr>
        <p:spPr bwMode="auto">
          <a:xfrm rot="10500000">
            <a:off x="4784725" y="47672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31" name="Oval 228"/>
          <p:cNvSpPr>
            <a:spLocks noChangeArrowheads="1"/>
          </p:cNvSpPr>
          <p:nvPr/>
        </p:nvSpPr>
        <p:spPr bwMode="auto">
          <a:xfrm rot="10500000">
            <a:off x="4632325" y="47799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32" name="Oval 229"/>
          <p:cNvSpPr>
            <a:spLocks noChangeArrowheads="1"/>
          </p:cNvSpPr>
          <p:nvPr/>
        </p:nvSpPr>
        <p:spPr bwMode="auto">
          <a:xfrm rot="10500000">
            <a:off x="5210175" y="46482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33" name="Oval 230"/>
          <p:cNvSpPr>
            <a:spLocks noChangeArrowheads="1"/>
          </p:cNvSpPr>
          <p:nvPr/>
        </p:nvSpPr>
        <p:spPr bwMode="auto">
          <a:xfrm rot="10500000">
            <a:off x="5186363" y="45894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34" name="Oval 231"/>
          <p:cNvSpPr>
            <a:spLocks noChangeArrowheads="1"/>
          </p:cNvSpPr>
          <p:nvPr/>
        </p:nvSpPr>
        <p:spPr bwMode="auto">
          <a:xfrm rot="10500000">
            <a:off x="5168900" y="46005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35" name="Oval 232"/>
          <p:cNvSpPr>
            <a:spLocks noChangeArrowheads="1"/>
          </p:cNvSpPr>
          <p:nvPr/>
        </p:nvSpPr>
        <p:spPr bwMode="auto">
          <a:xfrm rot="10500000">
            <a:off x="4827588" y="51704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36" name="Oval 233"/>
          <p:cNvSpPr>
            <a:spLocks noChangeArrowheads="1"/>
          </p:cNvSpPr>
          <p:nvPr/>
        </p:nvSpPr>
        <p:spPr bwMode="auto">
          <a:xfrm rot="10500000">
            <a:off x="4676775" y="51831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37" name="Oval 234"/>
          <p:cNvSpPr>
            <a:spLocks noChangeArrowheads="1"/>
          </p:cNvSpPr>
          <p:nvPr/>
        </p:nvSpPr>
        <p:spPr bwMode="auto">
          <a:xfrm rot="10500000">
            <a:off x="4805363" y="51117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38" name="Oval 235"/>
          <p:cNvSpPr>
            <a:spLocks noChangeArrowheads="1"/>
          </p:cNvSpPr>
          <p:nvPr/>
        </p:nvSpPr>
        <p:spPr bwMode="auto">
          <a:xfrm rot="10500000">
            <a:off x="4652963" y="51244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39" name="Oval 236"/>
          <p:cNvSpPr>
            <a:spLocks noChangeArrowheads="1"/>
          </p:cNvSpPr>
          <p:nvPr/>
        </p:nvSpPr>
        <p:spPr bwMode="auto">
          <a:xfrm rot="10500000">
            <a:off x="4727575" y="49625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40" name="Oval 237"/>
          <p:cNvSpPr>
            <a:spLocks noChangeArrowheads="1"/>
          </p:cNvSpPr>
          <p:nvPr/>
        </p:nvSpPr>
        <p:spPr bwMode="auto">
          <a:xfrm rot="10500000">
            <a:off x="4635500" y="51323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41" name="Oval 238"/>
          <p:cNvSpPr>
            <a:spLocks noChangeArrowheads="1"/>
          </p:cNvSpPr>
          <p:nvPr/>
        </p:nvSpPr>
        <p:spPr bwMode="auto">
          <a:xfrm rot="10500000">
            <a:off x="4230688" y="48180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42" name="Oval 239"/>
          <p:cNvSpPr>
            <a:spLocks noChangeArrowheads="1"/>
          </p:cNvSpPr>
          <p:nvPr/>
        </p:nvSpPr>
        <p:spPr bwMode="auto">
          <a:xfrm rot="10500000">
            <a:off x="4079875" y="48307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43" name="Oval 240"/>
          <p:cNvSpPr>
            <a:spLocks noChangeArrowheads="1"/>
          </p:cNvSpPr>
          <p:nvPr/>
        </p:nvSpPr>
        <p:spPr bwMode="auto">
          <a:xfrm rot="10500000">
            <a:off x="4208463" y="47593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44" name="Oval 241"/>
          <p:cNvSpPr>
            <a:spLocks noChangeArrowheads="1"/>
          </p:cNvSpPr>
          <p:nvPr/>
        </p:nvSpPr>
        <p:spPr bwMode="auto">
          <a:xfrm rot="10500000">
            <a:off x="4056063" y="47720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45" name="Oval 242"/>
          <p:cNvSpPr>
            <a:spLocks noChangeArrowheads="1"/>
          </p:cNvSpPr>
          <p:nvPr/>
        </p:nvSpPr>
        <p:spPr bwMode="auto">
          <a:xfrm rot="10500000">
            <a:off x="4432300" y="48529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46" name="Oval 243"/>
          <p:cNvSpPr>
            <a:spLocks noChangeArrowheads="1"/>
          </p:cNvSpPr>
          <p:nvPr/>
        </p:nvSpPr>
        <p:spPr bwMode="auto">
          <a:xfrm rot="10500000">
            <a:off x="4279900" y="48656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47" name="Oval 244"/>
          <p:cNvSpPr>
            <a:spLocks noChangeArrowheads="1"/>
          </p:cNvSpPr>
          <p:nvPr/>
        </p:nvSpPr>
        <p:spPr bwMode="auto">
          <a:xfrm rot="10500000">
            <a:off x="4130675" y="46101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48" name="Oval 245"/>
          <p:cNvSpPr>
            <a:spLocks noChangeArrowheads="1"/>
          </p:cNvSpPr>
          <p:nvPr/>
        </p:nvSpPr>
        <p:spPr bwMode="auto">
          <a:xfrm rot="10500000">
            <a:off x="4038600" y="47799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49" name="Oval 246"/>
          <p:cNvSpPr>
            <a:spLocks noChangeArrowheads="1"/>
          </p:cNvSpPr>
          <p:nvPr/>
        </p:nvSpPr>
        <p:spPr bwMode="auto">
          <a:xfrm rot="10500000">
            <a:off x="4383088" y="51704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50" name="Oval 247"/>
          <p:cNvSpPr>
            <a:spLocks noChangeArrowheads="1"/>
          </p:cNvSpPr>
          <p:nvPr/>
        </p:nvSpPr>
        <p:spPr bwMode="auto">
          <a:xfrm rot="10500000">
            <a:off x="4232275" y="51831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51" name="Oval 248"/>
          <p:cNvSpPr>
            <a:spLocks noChangeArrowheads="1"/>
          </p:cNvSpPr>
          <p:nvPr/>
        </p:nvSpPr>
        <p:spPr bwMode="auto">
          <a:xfrm rot="10500000">
            <a:off x="4360863" y="51117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52" name="Oval 249"/>
          <p:cNvSpPr>
            <a:spLocks noChangeArrowheads="1"/>
          </p:cNvSpPr>
          <p:nvPr/>
        </p:nvSpPr>
        <p:spPr bwMode="auto">
          <a:xfrm rot="10500000">
            <a:off x="4208463" y="51244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53" name="Oval 250"/>
          <p:cNvSpPr>
            <a:spLocks noChangeArrowheads="1"/>
          </p:cNvSpPr>
          <p:nvPr/>
        </p:nvSpPr>
        <p:spPr bwMode="auto">
          <a:xfrm rot="10500000">
            <a:off x="4283075" y="49625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54" name="Oval 251"/>
          <p:cNvSpPr>
            <a:spLocks noChangeArrowheads="1"/>
          </p:cNvSpPr>
          <p:nvPr/>
        </p:nvSpPr>
        <p:spPr bwMode="auto">
          <a:xfrm rot="10500000">
            <a:off x="4191000" y="51323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55" name="Oval 252"/>
          <p:cNvSpPr>
            <a:spLocks noChangeArrowheads="1"/>
          </p:cNvSpPr>
          <p:nvPr/>
        </p:nvSpPr>
        <p:spPr bwMode="auto">
          <a:xfrm rot="10500000">
            <a:off x="5187950" y="49847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56" name="Oval 253"/>
          <p:cNvSpPr>
            <a:spLocks noChangeArrowheads="1"/>
          </p:cNvSpPr>
          <p:nvPr/>
        </p:nvSpPr>
        <p:spPr bwMode="auto">
          <a:xfrm rot="10500000">
            <a:off x="5119688" y="48148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57" name="Oval 254"/>
          <p:cNvSpPr>
            <a:spLocks noChangeArrowheads="1"/>
          </p:cNvSpPr>
          <p:nvPr/>
        </p:nvSpPr>
        <p:spPr bwMode="auto">
          <a:xfrm rot="10500000">
            <a:off x="5108575" y="48387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58" name="Oval 255"/>
          <p:cNvSpPr>
            <a:spLocks noChangeArrowheads="1"/>
          </p:cNvSpPr>
          <p:nvPr/>
        </p:nvSpPr>
        <p:spPr bwMode="auto">
          <a:xfrm rot="10500000">
            <a:off x="5060950" y="46561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59" name="Oval 256"/>
          <p:cNvSpPr>
            <a:spLocks noChangeArrowheads="1"/>
          </p:cNvSpPr>
          <p:nvPr/>
        </p:nvSpPr>
        <p:spPr bwMode="auto">
          <a:xfrm rot="10500000">
            <a:off x="5106988" y="49006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60" name="Oval 257"/>
          <p:cNvSpPr>
            <a:spLocks noChangeArrowheads="1"/>
          </p:cNvSpPr>
          <p:nvPr/>
        </p:nvSpPr>
        <p:spPr bwMode="auto">
          <a:xfrm rot="10500000">
            <a:off x="4956175" y="49149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61" name="Oval 258"/>
          <p:cNvSpPr>
            <a:spLocks noChangeArrowheads="1"/>
          </p:cNvSpPr>
          <p:nvPr/>
        </p:nvSpPr>
        <p:spPr bwMode="auto">
          <a:xfrm rot="10500000">
            <a:off x="4803775" y="45942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62" name="Oval 259"/>
          <p:cNvSpPr>
            <a:spLocks noChangeArrowheads="1"/>
          </p:cNvSpPr>
          <p:nvPr/>
        </p:nvSpPr>
        <p:spPr bwMode="auto">
          <a:xfrm rot="10500000">
            <a:off x="5195888" y="46593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63" name="Oval 260"/>
          <p:cNvSpPr>
            <a:spLocks noChangeArrowheads="1"/>
          </p:cNvSpPr>
          <p:nvPr/>
        </p:nvSpPr>
        <p:spPr bwMode="auto">
          <a:xfrm rot="10500000">
            <a:off x="5043488" y="46751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64" name="Oval 261"/>
          <p:cNvSpPr>
            <a:spLocks noChangeArrowheads="1"/>
          </p:cNvSpPr>
          <p:nvPr/>
        </p:nvSpPr>
        <p:spPr bwMode="auto">
          <a:xfrm rot="10500000">
            <a:off x="5297488" y="47990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65" name="Oval 262"/>
          <p:cNvSpPr>
            <a:spLocks noChangeArrowheads="1"/>
          </p:cNvSpPr>
          <p:nvPr/>
        </p:nvSpPr>
        <p:spPr bwMode="auto">
          <a:xfrm rot="10500000">
            <a:off x="5205413" y="49736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66" name="Oval 263"/>
          <p:cNvSpPr>
            <a:spLocks noChangeArrowheads="1"/>
          </p:cNvSpPr>
          <p:nvPr/>
        </p:nvSpPr>
        <p:spPr bwMode="auto">
          <a:xfrm rot="10500000">
            <a:off x="5027613" y="46831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67" name="Oval 264"/>
          <p:cNvSpPr>
            <a:spLocks noChangeArrowheads="1"/>
          </p:cNvSpPr>
          <p:nvPr/>
        </p:nvSpPr>
        <p:spPr bwMode="auto">
          <a:xfrm rot="10500000">
            <a:off x="4875213" y="46974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68" name="Oval 265"/>
          <p:cNvSpPr>
            <a:spLocks noChangeArrowheads="1"/>
          </p:cNvSpPr>
          <p:nvPr/>
        </p:nvSpPr>
        <p:spPr bwMode="auto">
          <a:xfrm rot="10500000">
            <a:off x="4803775" y="50085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69" name="Oval 266"/>
          <p:cNvSpPr>
            <a:spLocks noChangeArrowheads="1"/>
          </p:cNvSpPr>
          <p:nvPr/>
        </p:nvSpPr>
        <p:spPr bwMode="auto">
          <a:xfrm rot="10500000">
            <a:off x="4652963" y="50228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70" name="Oval 267"/>
          <p:cNvSpPr>
            <a:spLocks noChangeArrowheads="1"/>
          </p:cNvSpPr>
          <p:nvPr/>
        </p:nvSpPr>
        <p:spPr bwMode="auto">
          <a:xfrm rot="10500000">
            <a:off x="4781550" y="49498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71" name="Oval 268"/>
          <p:cNvSpPr>
            <a:spLocks noChangeArrowheads="1"/>
          </p:cNvSpPr>
          <p:nvPr/>
        </p:nvSpPr>
        <p:spPr bwMode="auto">
          <a:xfrm rot="10500000">
            <a:off x="4629150" y="49625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72" name="Oval 269"/>
          <p:cNvSpPr>
            <a:spLocks noChangeArrowheads="1"/>
          </p:cNvSpPr>
          <p:nvPr/>
        </p:nvSpPr>
        <p:spPr bwMode="auto">
          <a:xfrm rot="10500000">
            <a:off x="5005388" y="50466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73" name="Oval 270"/>
          <p:cNvSpPr>
            <a:spLocks noChangeArrowheads="1"/>
          </p:cNvSpPr>
          <p:nvPr/>
        </p:nvSpPr>
        <p:spPr bwMode="auto">
          <a:xfrm rot="10500000">
            <a:off x="4852988" y="50593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74" name="Oval 271"/>
          <p:cNvSpPr>
            <a:spLocks noChangeArrowheads="1"/>
          </p:cNvSpPr>
          <p:nvPr/>
        </p:nvSpPr>
        <p:spPr bwMode="auto">
          <a:xfrm rot="10500000">
            <a:off x="4703763" y="48021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75" name="Oval 272"/>
          <p:cNvSpPr>
            <a:spLocks noChangeArrowheads="1"/>
          </p:cNvSpPr>
          <p:nvPr/>
        </p:nvSpPr>
        <p:spPr bwMode="auto">
          <a:xfrm rot="10500000">
            <a:off x="4611688" y="49736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76" name="Oval 273"/>
          <p:cNvSpPr>
            <a:spLocks noChangeArrowheads="1"/>
          </p:cNvSpPr>
          <p:nvPr/>
        </p:nvSpPr>
        <p:spPr bwMode="auto">
          <a:xfrm rot="10500000">
            <a:off x="4611688" y="46640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77" name="Oval 274"/>
          <p:cNvSpPr>
            <a:spLocks noChangeArrowheads="1"/>
          </p:cNvSpPr>
          <p:nvPr/>
        </p:nvSpPr>
        <p:spPr bwMode="auto">
          <a:xfrm rot="10500000">
            <a:off x="4979988" y="41290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78" name="Oval 275"/>
          <p:cNvSpPr>
            <a:spLocks noChangeArrowheads="1"/>
          </p:cNvSpPr>
          <p:nvPr/>
        </p:nvSpPr>
        <p:spPr bwMode="auto">
          <a:xfrm rot="10500000">
            <a:off x="4827588" y="41433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79" name="Oval 276"/>
          <p:cNvSpPr>
            <a:spLocks noChangeArrowheads="1"/>
          </p:cNvSpPr>
          <p:nvPr/>
        </p:nvSpPr>
        <p:spPr bwMode="auto">
          <a:xfrm rot="10500000">
            <a:off x="4522788" y="39592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80" name="Oval 277"/>
          <p:cNvSpPr>
            <a:spLocks noChangeArrowheads="1"/>
          </p:cNvSpPr>
          <p:nvPr/>
        </p:nvSpPr>
        <p:spPr bwMode="auto">
          <a:xfrm rot="10500000">
            <a:off x="4454525" y="37877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81" name="Oval 278"/>
          <p:cNvSpPr>
            <a:spLocks noChangeArrowheads="1"/>
          </p:cNvSpPr>
          <p:nvPr/>
        </p:nvSpPr>
        <p:spPr bwMode="auto">
          <a:xfrm rot="10500000">
            <a:off x="5076825" y="43307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82" name="Oval 279"/>
          <p:cNvSpPr>
            <a:spLocks noChangeArrowheads="1"/>
          </p:cNvSpPr>
          <p:nvPr/>
        </p:nvSpPr>
        <p:spPr bwMode="auto">
          <a:xfrm rot="10500000">
            <a:off x="5053013" y="42370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83" name="Oval 280"/>
          <p:cNvSpPr>
            <a:spLocks noChangeArrowheads="1"/>
          </p:cNvSpPr>
          <p:nvPr/>
        </p:nvSpPr>
        <p:spPr bwMode="auto">
          <a:xfrm rot="10500000">
            <a:off x="4884738" y="39687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84" name="Oval 281"/>
          <p:cNvSpPr>
            <a:spLocks noChangeArrowheads="1"/>
          </p:cNvSpPr>
          <p:nvPr/>
        </p:nvSpPr>
        <p:spPr bwMode="auto">
          <a:xfrm rot="10500000">
            <a:off x="4733925" y="39814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85" name="Oval 282"/>
          <p:cNvSpPr>
            <a:spLocks noChangeArrowheads="1"/>
          </p:cNvSpPr>
          <p:nvPr/>
        </p:nvSpPr>
        <p:spPr bwMode="auto">
          <a:xfrm rot="10500000">
            <a:off x="4443413" y="38115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86" name="Oval 283"/>
          <p:cNvSpPr>
            <a:spLocks noChangeArrowheads="1"/>
          </p:cNvSpPr>
          <p:nvPr/>
        </p:nvSpPr>
        <p:spPr bwMode="auto">
          <a:xfrm rot="10500000">
            <a:off x="4395788" y="36290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87" name="Oval 284"/>
          <p:cNvSpPr>
            <a:spLocks noChangeArrowheads="1"/>
          </p:cNvSpPr>
          <p:nvPr/>
        </p:nvSpPr>
        <p:spPr bwMode="auto">
          <a:xfrm rot="10500000">
            <a:off x="4810125" y="41529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88" name="Oval 285"/>
          <p:cNvSpPr>
            <a:spLocks noChangeArrowheads="1"/>
          </p:cNvSpPr>
          <p:nvPr/>
        </p:nvSpPr>
        <p:spPr bwMode="auto">
          <a:xfrm rot="10500000">
            <a:off x="4659313" y="41640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89" name="Oval 286"/>
          <p:cNvSpPr>
            <a:spLocks noChangeArrowheads="1"/>
          </p:cNvSpPr>
          <p:nvPr/>
        </p:nvSpPr>
        <p:spPr bwMode="auto">
          <a:xfrm rot="10500000">
            <a:off x="4441825" y="38735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90" name="Oval 287"/>
          <p:cNvSpPr>
            <a:spLocks noChangeArrowheads="1"/>
          </p:cNvSpPr>
          <p:nvPr/>
        </p:nvSpPr>
        <p:spPr bwMode="auto">
          <a:xfrm rot="10500000">
            <a:off x="4291013" y="38877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91" name="Oval 288"/>
          <p:cNvSpPr>
            <a:spLocks noChangeArrowheads="1"/>
          </p:cNvSpPr>
          <p:nvPr/>
        </p:nvSpPr>
        <p:spPr bwMode="auto">
          <a:xfrm rot="10500000">
            <a:off x="4138613" y="35671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92" name="Oval 289"/>
          <p:cNvSpPr>
            <a:spLocks noChangeArrowheads="1"/>
          </p:cNvSpPr>
          <p:nvPr/>
        </p:nvSpPr>
        <p:spPr bwMode="auto">
          <a:xfrm rot="10500000">
            <a:off x="5053013" y="42719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93" name="Oval 290"/>
          <p:cNvSpPr>
            <a:spLocks noChangeArrowheads="1"/>
          </p:cNvSpPr>
          <p:nvPr/>
        </p:nvSpPr>
        <p:spPr bwMode="auto">
          <a:xfrm rot="10500000">
            <a:off x="5027613" y="41798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94" name="Oval 291"/>
          <p:cNvSpPr>
            <a:spLocks noChangeArrowheads="1"/>
          </p:cNvSpPr>
          <p:nvPr/>
        </p:nvSpPr>
        <p:spPr bwMode="auto">
          <a:xfrm rot="10500000">
            <a:off x="4862513" y="39084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95" name="Oval 292"/>
          <p:cNvSpPr>
            <a:spLocks noChangeArrowheads="1"/>
          </p:cNvSpPr>
          <p:nvPr/>
        </p:nvSpPr>
        <p:spPr bwMode="auto">
          <a:xfrm rot="10500000">
            <a:off x="4710113" y="39227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96" name="Oval 293"/>
          <p:cNvSpPr>
            <a:spLocks noChangeArrowheads="1"/>
          </p:cNvSpPr>
          <p:nvPr/>
        </p:nvSpPr>
        <p:spPr bwMode="auto">
          <a:xfrm rot="10500000">
            <a:off x="4530725" y="36337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97" name="Oval 294"/>
          <p:cNvSpPr>
            <a:spLocks noChangeArrowheads="1"/>
          </p:cNvSpPr>
          <p:nvPr/>
        </p:nvSpPr>
        <p:spPr bwMode="auto">
          <a:xfrm rot="10500000">
            <a:off x="4378325" y="36480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98" name="Oval 295"/>
          <p:cNvSpPr>
            <a:spLocks noChangeArrowheads="1"/>
          </p:cNvSpPr>
          <p:nvPr/>
        </p:nvSpPr>
        <p:spPr bwMode="auto">
          <a:xfrm rot="10500000">
            <a:off x="5086350" y="40052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299" name="Oval 296"/>
          <p:cNvSpPr>
            <a:spLocks noChangeArrowheads="1"/>
          </p:cNvSpPr>
          <p:nvPr/>
        </p:nvSpPr>
        <p:spPr bwMode="auto">
          <a:xfrm rot="10500000">
            <a:off x="4933950" y="40163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00" name="Oval 297"/>
          <p:cNvSpPr>
            <a:spLocks noChangeArrowheads="1"/>
          </p:cNvSpPr>
          <p:nvPr/>
        </p:nvSpPr>
        <p:spPr bwMode="auto">
          <a:xfrm rot="10500000">
            <a:off x="3425825" y="48069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01" name="Oval 298"/>
          <p:cNvSpPr>
            <a:spLocks noChangeArrowheads="1"/>
          </p:cNvSpPr>
          <p:nvPr/>
        </p:nvSpPr>
        <p:spPr bwMode="auto">
          <a:xfrm rot="10500000">
            <a:off x="4632325" y="37719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02" name="Oval 299"/>
          <p:cNvSpPr>
            <a:spLocks noChangeArrowheads="1"/>
          </p:cNvSpPr>
          <p:nvPr/>
        </p:nvSpPr>
        <p:spPr bwMode="auto">
          <a:xfrm rot="10500000">
            <a:off x="4451350" y="34845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03" name="Oval 300"/>
          <p:cNvSpPr>
            <a:spLocks noChangeArrowheads="1"/>
          </p:cNvSpPr>
          <p:nvPr/>
        </p:nvSpPr>
        <p:spPr bwMode="auto">
          <a:xfrm rot="10500000">
            <a:off x="4999038" y="41163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04" name="Oval 301"/>
          <p:cNvSpPr>
            <a:spLocks noChangeArrowheads="1"/>
          </p:cNvSpPr>
          <p:nvPr/>
        </p:nvSpPr>
        <p:spPr bwMode="auto">
          <a:xfrm rot="10500000">
            <a:off x="4692650" y="39322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05" name="Oval 302"/>
          <p:cNvSpPr>
            <a:spLocks noChangeArrowheads="1"/>
          </p:cNvSpPr>
          <p:nvPr/>
        </p:nvSpPr>
        <p:spPr bwMode="auto">
          <a:xfrm rot="10500000">
            <a:off x="4540250" y="39465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06" name="Oval 303"/>
          <p:cNvSpPr>
            <a:spLocks noChangeArrowheads="1"/>
          </p:cNvSpPr>
          <p:nvPr/>
        </p:nvSpPr>
        <p:spPr bwMode="auto">
          <a:xfrm rot="10500000">
            <a:off x="4362450" y="36560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07" name="Oval 304"/>
          <p:cNvSpPr>
            <a:spLocks noChangeArrowheads="1"/>
          </p:cNvSpPr>
          <p:nvPr/>
        </p:nvSpPr>
        <p:spPr bwMode="auto">
          <a:xfrm rot="10500000">
            <a:off x="4210050" y="36703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08" name="Oval 305"/>
          <p:cNvSpPr>
            <a:spLocks noChangeArrowheads="1"/>
          </p:cNvSpPr>
          <p:nvPr/>
        </p:nvSpPr>
        <p:spPr bwMode="auto">
          <a:xfrm rot="10500000">
            <a:off x="3759200" y="48609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09" name="Oval 306"/>
          <p:cNvSpPr>
            <a:spLocks noChangeArrowheads="1"/>
          </p:cNvSpPr>
          <p:nvPr/>
        </p:nvSpPr>
        <p:spPr bwMode="auto">
          <a:xfrm rot="10500000">
            <a:off x="3735388" y="48037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10" name="Oval 307"/>
          <p:cNvSpPr>
            <a:spLocks noChangeArrowheads="1"/>
          </p:cNvSpPr>
          <p:nvPr/>
        </p:nvSpPr>
        <p:spPr bwMode="auto">
          <a:xfrm rot="10500000">
            <a:off x="3810000" y="46402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11" name="Oval 308"/>
          <p:cNvSpPr>
            <a:spLocks noChangeArrowheads="1"/>
          </p:cNvSpPr>
          <p:nvPr/>
        </p:nvSpPr>
        <p:spPr bwMode="auto">
          <a:xfrm rot="10500000">
            <a:off x="3717925" y="48133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12" name="Oval 309"/>
          <p:cNvSpPr>
            <a:spLocks noChangeArrowheads="1"/>
          </p:cNvSpPr>
          <p:nvPr/>
        </p:nvSpPr>
        <p:spPr bwMode="auto">
          <a:xfrm rot="10500000">
            <a:off x="3541713" y="44973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13" name="Oval 310"/>
          <p:cNvSpPr>
            <a:spLocks noChangeArrowheads="1"/>
          </p:cNvSpPr>
          <p:nvPr/>
        </p:nvSpPr>
        <p:spPr bwMode="auto">
          <a:xfrm rot="10500000">
            <a:off x="3390900" y="45085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14" name="Oval 311"/>
          <p:cNvSpPr>
            <a:spLocks noChangeArrowheads="1"/>
          </p:cNvSpPr>
          <p:nvPr/>
        </p:nvSpPr>
        <p:spPr bwMode="auto">
          <a:xfrm rot="10500000">
            <a:off x="3743325" y="45323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15" name="Oval 312"/>
          <p:cNvSpPr>
            <a:spLocks noChangeArrowheads="1"/>
          </p:cNvSpPr>
          <p:nvPr/>
        </p:nvSpPr>
        <p:spPr bwMode="auto">
          <a:xfrm rot="10500000">
            <a:off x="3590925" y="45466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16" name="Oval 313"/>
          <p:cNvSpPr>
            <a:spLocks noChangeArrowheads="1"/>
          </p:cNvSpPr>
          <p:nvPr/>
        </p:nvSpPr>
        <p:spPr bwMode="auto">
          <a:xfrm rot="10500000">
            <a:off x="4735513" y="43338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17" name="Oval 314"/>
          <p:cNvSpPr>
            <a:spLocks noChangeArrowheads="1"/>
          </p:cNvSpPr>
          <p:nvPr/>
        </p:nvSpPr>
        <p:spPr bwMode="auto">
          <a:xfrm rot="10500000">
            <a:off x="4713288" y="42767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18" name="Oval 315"/>
          <p:cNvSpPr>
            <a:spLocks noChangeArrowheads="1"/>
          </p:cNvSpPr>
          <p:nvPr/>
        </p:nvSpPr>
        <p:spPr bwMode="auto">
          <a:xfrm rot="10500000">
            <a:off x="4560888" y="42878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19" name="Oval 316"/>
          <p:cNvSpPr>
            <a:spLocks noChangeArrowheads="1"/>
          </p:cNvSpPr>
          <p:nvPr/>
        </p:nvSpPr>
        <p:spPr bwMode="auto">
          <a:xfrm rot="10500000">
            <a:off x="4635500" y="41275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20" name="Oval 317"/>
          <p:cNvSpPr>
            <a:spLocks noChangeArrowheads="1"/>
          </p:cNvSpPr>
          <p:nvPr/>
        </p:nvSpPr>
        <p:spPr bwMode="auto">
          <a:xfrm rot="10500000">
            <a:off x="4543425" y="42989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21" name="Oval 318"/>
          <p:cNvSpPr>
            <a:spLocks noChangeArrowheads="1"/>
          </p:cNvSpPr>
          <p:nvPr/>
        </p:nvSpPr>
        <p:spPr bwMode="auto">
          <a:xfrm rot="10500000">
            <a:off x="4138613" y="39814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22" name="Oval 319"/>
          <p:cNvSpPr>
            <a:spLocks noChangeArrowheads="1"/>
          </p:cNvSpPr>
          <p:nvPr/>
        </p:nvSpPr>
        <p:spPr bwMode="auto">
          <a:xfrm rot="10500000">
            <a:off x="4116388" y="39243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23" name="Oval 320"/>
          <p:cNvSpPr>
            <a:spLocks noChangeArrowheads="1"/>
          </p:cNvSpPr>
          <p:nvPr/>
        </p:nvSpPr>
        <p:spPr bwMode="auto">
          <a:xfrm rot="10500000">
            <a:off x="4340225" y="40195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24" name="Oval 321"/>
          <p:cNvSpPr>
            <a:spLocks noChangeArrowheads="1"/>
          </p:cNvSpPr>
          <p:nvPr/>
        </p:nvSpPr>
        <p:spPr bwMode="auto">
          <a:xfrm rot="10500000">
            <a:off x="4187825" y="40322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25" name="Oval 322"/>
          <p:cNvSpPr>
            <a:spLocks noChangeArrowheads="1"/>
          </p:cNvSpPr>
          <p:nvPr/>
        </p:nvSpPr>
        <p:spPr bwMode="auto">
          <a:xfrm rot="10500000">
            <a:off x="4038600" y="37750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26" name="Oval 323"/>
          <p:cNvSpPr>
            <a:spLocks noChangeArrowheads="1"/>
          </p:cNvSpPr>
          <p:nvPr/>
        </p:nvSpPr>
        <p:spPr bwMode="auto">
          <a:xfrm rot="10500000">
            <a:off x="4291013" y="43338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27" name="Oval 324"/>
          <p:cNvSpPr>
            <a:spLocks noChangeArrowheads="1"/>
          </p:cNvSpPr>
          <p:nvPr/>
        </p:nvSpPr>
        <p:spPr bwMode="auto">
          <a:xfrm rot="10500000">
            <a:off x="4268788" y="42767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28" name="Oval 325"/>
          <p:cNvSpPr>
            <a:spLocks noChangeArrowheads="1"/>
          </p:cNvSpPr>
          <p:nvPr/>
        </p:nvSpPr>
        <p:spPr bwMode="auto">
          <a:xfrm rot="10500000">
            <a:off x="4116388" y="42878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29" name="Oval 326"/>
          <p:cNvSpPr>
            <a:spLocks noChangeArrowheads="1"/>
          </p:cNvSpPr>
          <p:nvPr/>
        </p:nvSpPr>
        <p:spPr bwMode="auto">
          <a:xfrm rot="10500000">
            <a:off x="4191000" y="41275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30" name="Oval 327"/>
          <p:cNvSpPr>
            <a:spLocks noChangeArrowheads="1"/>
          </p:cNvSpPr>
          <p:nvPr/>
        </p:nvSpPr>
        <p:spPr bwMode="auto">
          <a:xfrm rot="10500000">
            <a:off x="4098925" y="42989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31" name="Oval 328"/>
          <p:cNvSpPr>
            <a:spLocks noChangeArrowheads="1"/>
          </p:cNvSpPr>
          <p:nvPr/>
        </p:nvSpPr>
        <p:spPr bwMode="auto">
          <a:xfrm rot="10500000">
            <a:off x="5095875" y="41513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32" name="Oval 329"/>
          <p:cNvSpPr>
            <a:spLocks noChangeArrowheads="1"/>
          </p:cNvSpPr>
          <p:nvPr/>
        </p:nvSpPr>
        <p:spPr bwMode="auto">
          <a:xfrm rot="10500000">
            <a:off x="5027613" y="39782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33" name="Oval 330"/>
          <p:cNvSpPr>
            <a:spLocks noChangeArrowheads="1"/>
          </p:cNvSpPr>
          <p:nvPr/>
        </p:nvSpPr>
        <p:spPr bwMode="auto">
          <a:xfrm rot="10500000">
            <a:off x="5016500" y="40036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34" name="Oval 331"/>
          <p:cNvSpPr>
            <a:spLocks noChangeArrowheads="1"/>
          </p:cNvSpPr>
          <p:nvPr/>
        </p:nvSpPr>
        <p:spPr bwMode="auto">
          <a:xfrm rot="10500000">
            <a:off x="3609975" y="48688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35" name="Oval 332"/>
          <p:cNvSpPr>
            <a:spLocks noChangeArrowheads="1"/>
          </p:cNvSpPr>
          <p:nvPr/>
        </p:nvSpPr>
        <p:spPr bwMode="auto">
          <a:xfrm rot="10500000">
            <a:off x="5014913" y="40655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36" name="Oval 333"/>
          <p:cNvSpPr>
            <a:spLocks noChangeArrowheads="1"/>
          </p:cNvSpPr>
          <p:nvPr/>
        </p:nvSpPr>
        <p:spPr bwMode="auto">
          <a:xfrm rot="10500000">
            <a:off x="4864100" y="40782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37" name="Oval 334"/>
          <p:cNvSpPr>
            <a:spLocks noChangeArrowheads="1"/>
          </p:cNvSpPr>
          <p:nvPr/>
        </p:nvSpPr>
        <p:spPr bwMode="auto">
          <a:xfrm rot="10500000">
            <a:off x="3352800" y="48069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38" name="Oval 335"/>
          <p:cNvSpPr>
            <a:spLocks noChangeArrowheads="1"/>
          </p:cNvSpPr>
          <p:nvPr/>
        </p:nvSpPr>
        <p:spPr bwMode="auto">
          <a:xfrm rot="10500000">
            <a:off x="4552950" y="36988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39" name="Oval 336"/>
          <p:cNvSpPr>
            <a:spLocks noChangeArrowheads="1"/>
          </p:cNvSpPr>
          <p:nvPr/>
        </p:nvSpPr>
        <p:spPr bwMode="auto">
          <a:xfrm rot="10500000">
            <a:off x="3744913" y="48736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40" name="Oval 337"/>
          <p:cNvSpPr>
            <a:spLocks noChangeArrowheads="1"/>
          </p:cNvSpPr>
          <p:nvPr/>
        </p:nvSpPr>
        <p:spPr bwMode="auto">
          <a:xfrm rot="10500000">
            <a:off x="3592513" y="48879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41" name="Oval 338"/>
          <p:cNvSpPr>
            <a:spLocks noChangeArrowheads="1"/>
          </p:cNvSpPr>
          <p:nvPr/>
        </p:nvSpPr>
        <p:spPr bwMode="auto">
          <a:xfrm rot="10500000">
            <a:off x="3414713" y="45974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42" name="Oval 339"/>
          <p:cNvSpPr>
            <a:spLocks noChangeArrowheads="1"/>
          </p:cNvSpPr>
          <p:nvPr/>
        </p:nvSpPr>
        <p:spPr bwMode="auto">
          <a:xfrm rot="10500000">
            <a:off x="4614863" y="34861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43" name="Oval 340"/>
          <p:cNvSpPr>
            <a:spLocks noChangeArrowheads="1"/>
          </p:cNvSpPr>
          <p:nvPr/>
        </p:nvSpPr>
        <p:spPr bwMode="auto">
          <a:xfrm rot="10500000">
            <a:off x="5205413" y="39655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44" name="Oval 341"/>
          <p:cNvSpPr>
            <a:spLocks noChangeArrowheads="1"/>
          </p:cNvSpPr>
          <p:nvPr/>
        </p:nvSpPr>
        <p:spPr bwMode="auto">
          <a:xfrm rot="10500000">
            <a:off x="3665538" y="47244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45" name="Oval 342"/>
          <p:cNvSpPr>
            <a:spLocks noChangeArrowheads="1"/>
          </p:cNvSpPr>
          <p:nvPr/>
        </p:nvSpPr>
        <p:spPr bwMode="auto">
          <a:xfrm rot="10500000">
            <a:off x="3625850" y="46196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46" name="Oval 343"/>
          <p:cNvSpPr>
            <a:spLocks noChangeArrowheads="1"/>
          </p:cNvSpPr>
          <p:nvPr/>
        </p:nvSpPr>
        <p:spPr bwMode="auto">
          <a:xfrm rot="10500000">
            <a:off x="5113338" y="41370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47" name="Oval 344"/>
          <p:cNvSpPr>
            <a:spLocks noChangeArrowheads="1"/>
          </p:cNvSpPr>
          <p:nvPr/>
        </p:nvSpPr>
        <p:spPr bwMode="auto">
          <a:xfrm rot="10500000">
            <a:off x="3576638" y="48958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48" name="Oval 345"/>
          <p:cNvSpPr>
            <a:spLocks noChangeArrowheads="1"/>
          </p:cNvSpPr>
          <p:nvPr/>
        </p:nvSpPr>
        <p:spPr bwMode="auto">
          <a:xfrm rot="10500000">
            <a:off x="3424238" y="49101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49" name="Oval 346"/>
          <p:cNvSpPr>
            <a:spLocks noChangeArrowheads="1"/>
          </p:cNvSpPr>
          <p:nvPr/>
        </p:nvSpPr>
        <p:spPr bwMode="auto">
          <a:xfrm rot="10500000">
            <a:off x="4603750" y="35734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50" name="Oval 347"/>
          <p:cNvSpPr>
            <a:spLocks noChangeArrowheads="1"/>
          </p:cNvSpPr>
          <p:nvPr/>
        </p:nvSpPr>
        <p:spPr bwMode="auto">
          <a:xfrm rot="10500000">
            <a:off x="4711700" y="41751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51" name="Oval 348"/>
          <p:cNvSpPr>
            <a:spLocks noChangeArrowheads="1"/>
          </p:cNvSpPr>
          <p:nvPr/>
        </p:nvSpPr>
        <p:spPr bwMode="auto">
          <a:xfrm rot="10500000">
            <a:off x="4560888" y="41878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52" name="Oval 349"/>
          <p:cNvSpPr>
            <a:spLocks noChangeArrowheads="1"/>
          </p:cNvSpPr>
          <p:nvPr/>
        </p:nvSpPr>
        <p:spPr bwMode="auto">
          <a:xfrm rot="10500000">
            <a:off x="4689475" y="41163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53" name="Oval 350"/>
          <p:cNvSpPr>
            <a:spLocks noChangeArrowheads="1"/>
          </p:cNvSpPr>
          <p:nvPr/>
        </p:nvSpPr>
        <p:spPr bwMode="auto">
          <a:xfrm rot="10500000">
            <a:off x="4537075" y="41290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54" name="Oval 351"/>
          <p:cNvSpPr>
            <a:spLocks noChangeArrowheads="1"/>
          </p:cNvSpPr>
          <p:nvPr/>
        </p:nvSpPr>
        <p:spPr bwMode="auto">
          <a:xfrm rot="10500000">
            <a:off x="4913313" y="42100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55" name="Oval 352"/>
          <p:cNvSpPr>
            <a:spLocks noChangeArrowheads="1"/>
          </p:cNvSpPr>
          <p:nvPr/>
        </p:nvSpPr>
        <p:spPr bwMode="auto">
          <a:xfrm rot="10500000">
            <a:off x="4760913" y="42243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56" name="Oval 353"/>
          <p:cNvSpPr>
            <a:spLocks noChangeArrowheads="1"/>
          </p:cNvSpPr>
          <p:nvPr/>
        </p:nvSpPr>
        <p:spPr bwMode="auto">
          <a:xfrm rot="10500000">
            <a:off x="4611688" y="39671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57" name="Oval 354"/>
          <p:cNvSpPr>
            <a:spLocks noChangeArrowheads="1"/>
          </p:cNvSpPr>
          <p:nvPr/>
        </p:nvSpPr>
        <p:spPr bwMode="auto">
          <a:xfrm rot="10500000">
            <a:off x="4519613" y="41370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58" name="Oval 355"/>
          <p:cNvSpPr>
            <a:spLocks noChangeArrowheads="1"/>
          </p:cNvSpPr>
          <p:nvPr/>
        </p:nvSpPr>
        <p:spPr bwMode="auto">
          <a:xfrm rot="10500000">
            <a:off x="4519613" y="38306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59" name="Oval 356"/>
          <p:cNvSpPr>
            <a:spLocks noChangeArrowheads="1"/>
          </p:cNvSpPr>
          <p:nvPr/>
        </p:nvSpPr>
        <p:spPr bwMode="auto">
          <a:xfrm rot="10500000">
            <a:off x="5180013" y="43211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60" name="Oval 357"/>
          <p:cNvSpPr>
            <a:spLocks noChangeArrowheads="1"/>
          </p:cNvSpPr>
          <p:nvPr/>
        </p:nvSpPr>
        <p:spPr bwMode="auto">
          <a:xfrm rot="10500000">
            <a:off x="5168900" y="43449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61" name="Oval 358"/>
          <p:cNvSpPr>
            <a:spLocks noChangeArrowheads="1"/>
          </p:cNvSpPr>
          <p:nvPr/>
        </p:nvSpPr>
        <p:spPr bwMode="auto">
          <a:xfrm rot="10500000">
            <a:off x="4764088" y="43068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62" name="Oval 359"/>
          <p:cNvSpPr>
            <a:spLocks noChangeArrowheads="1"/>
          </p:cNvSpPr>
          <p:nvPr/>
        </p:nvSpPr>
        <p:spPr bwMode="auto">
          <a:xfrm rot="10500000">
            <a:off x="4918075" y="36830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63" name="Oval 360"/>
          <p:cNvSpPr>
            <a:spLocks noChangeArrowheads="1"/>
          </p:cNvSpPr>
          <p:nvPr/>
        </p:nvSpPr>
        <p:spPr bwMode="auto">
          <a:xfrm rot="10500000">
            <a:off x="4900613" y="36941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64" name="Oval 361"/>
          <p:cNvSpPr>
            <a:spLocks noChangeArrowheads="1"/>
          </p:cNvSpPr>
          <p:nvPr/>
        </p:nvSpPr>
        <p:spPr bwMode="auto">
          <a:xfrm rot="10500000">
            <a:off x="4648200" y="37306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65" name="Oval 362"/>
          <p:cNvSpPr>
            <a:spLocks noChangeArrowheads="1"/>
          </p:cNvSpPr>
          <p:nvPr/>
        </p:nvSpPr>
        <p:spPr bwMode="auto">
          <a:xfrm rot="10500000">
            <a:off x="4497388" y="37417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66" name="Oval 363"/>
          <p:cNvSpPr>
            <a:spLocks noChangeArrowheads="1"/>
          </p:cNvSpPr>
          <p:nvPr/>
        </p:nvSpPr>
        <p:spPr bwMode="auto">
          <a:xfrm rot="10500000">
            <a:off x="4625975" y="36718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67" name="Oval 364"/>
          <p:cNvSpPr>
            <a:spLocks noChangeArrowheads="1"/>
          </p:cNvSpPr>
          <p:nvPr/>
        </p:nvSpPr>
        <p:spPr bwMode="auto">
          <a:xfrm rot="10500000">
            <a:off x="4473575" y="36830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68" name="Oval 365"/>
          <p:cNvSpPr>
            <a:spLocks noChangeArrowheads="1"/>
          </p:cNvSpPr>
          <p:nvPr/>
        </p:nvSpPr>
        <p:spPr bwMode="auto">
          <a:xfrm rot="10500000">
            <a:off x="4849813" y="37671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69" name="Oval 366"/>
          <p:cNvSpPr>
            <a:spLocks noChangeArrowheads="1"/>
          </p:cNvSpPr>
          <p:nvPr/>
        </p:nvSpPr>
        <p:spPr bwMode="auto">
          <a:xfrm rot="10500000">
            <a:off x="4697413" y="37798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70" name="Oval 367"/>
          <p:cNvSpPr>
            <a:spLocks noChangeArrowheads="1"/>
          </p:cNvSpPr>
          <p:nvPr/>
        </p:nvSpPr>
        <p:spPr bwMode="auto">
          <a:xfrm rot="10500000">
            <a:off x="4456113" y="36941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71" name="Oval 368"/>
          <p:cNvSpPr>
            <a:spLocks noChangeArrowheads="1"/>
          </p:cNvSpPr>
          <p:nvPr/>
        </p:nvSpPr>
        <p:spPr bwMode="auto">
          <a:xfrm rot="10500000">
            <a:off x="4449763" y="40243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72" name="Oval 369"/>
          <p:cNvSpPr>
            <a:spLocks noChangeArrowheads="1"/>
          </p:cNvSpPr>
          <p:nvPr/>
        </p:nvSpPr>
        <p:spPr bwMode="auto">
          <a:xfrm rot="10500000">
            <a:off x="4371975" y="38766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73" name="Oval 370"/>
          <p:cNvSpPr>
            <a:spLocks noChangeArrowheads="1"/>
          </p:cNvSpPr>
          <p:nvPr/>
        </p:nvSpPr>
        <p:spPr bwMode="auto">
          <a:xfrm rot="10500000">
            <a:off x="4918075" y="35829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74" name="Oval 371"/>
          <p:cNvSpPr>
            <a:spLocks noChangeArrowheads="1"/>
          </p:cNvSpPr>
          <p:nvPr/>
        </p:nvSpPr>
        <p:spPr bwMode="auto">
          <a:xfrm rot="10500000">
            <a:off x="4416425" y="39004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75" name="Oval 372"/>
          <p:cNvSpPr>
            <a:spLocks noChangeArrowheads="1"/>
          </p:cNvSpPr>
          <p:nvPr/>
        </p:nvSpPr>
        <p:spPr bwMode="auto">
          <a:xfrm rot="10500000">
            <a:off x="4749800" y="39544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76" name="Oval 373"/>
          <p:cNvSpPr>
            <a:spLocks noChangeArrowheads="1"/>
          </p:cNvSpPr>
          <p:nvPr/>
        </p:nvSpPr>
        <p:spPr bwMode="auto">
          <a:xfrm rot="10500000">
            <a:off x="4725988" y="389731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77" name="Oval 374"/>
          <p:cNvSpPr>
            <a:spLocks noChangeArrowheads="1"/>
          </p:cNvSpPr>
          <p:nvPr/>
        </p:nvSpPr>
        <p:spPr bwMode="auto">
          <a:xfrm rot="10500000">
            <a:off x="4800600" y="37338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78" name="Oval 375"/>
          <p:cNvSpPr>
            <a:spLocks noChangeArrowheads="1"/>
          </p:cNvSpPr>
          <p:nvPr/>
        </p:nvSpPr>
        <p:spPr bwMode="auto">
          <a:xfrm rot="10500000">
            <a:off x="4708525" y="39068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79" name="Oval 376"/>
          <p:cNvSpPr>
            <a:spLocks noChangeArrowheads="1"/>
          </p:cNvSpPr>
          <p:nvPr/>
        </p:nvSpPr>
        <p:spPr bwMode="auto">
          <a:xfrm rot="10500000">
            <a:off x="4532313" y="359092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80" name="Oval 377"/>
          <p:cNvSpPr>
            <a:spLocks noChangeArrowheads="1"/>
          </p:cNvSpPr>
          <p:nvPr/>
        </p:nvSpPr>
        <p:spPr bwMode="auto">
          <a:xfrm rot="10500000">
            <a:off x="4381500" y="36020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81" name="Oval 378"/>
          <p:cNvSpPr>
            <a:spLocks noChangeArrowheads="1"/>
          </p:cNvSpPr>
          <p:nvPr/>
        </p:nvSpPr>
        <p:spPr bwMode="auto">
          <a:xfrm rot="10500000">
            <a:off x="4733925" y="36258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82" name="Oval 379"/>
          <p:cNvSpPr>
            <a:spLocks noChangeArrowheads="1"/>
          </p:cNvSpPr>
          <p:nvPr/>
        </p:nvSpPr>
        <p:spPr bwMode="auto">
          <a:xfrm rot="10500000">
            <a:off x="4581525" y="36401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83" name="Oval 380"/>
          <p:cNvSpPr>
            <a:spLocks noChangeArrowheads="1"/>
          </p:cNvSpPr>
          <p:nvPr/>
        </p:nvSpPr>
        <p:spPr bwMode="auto">
          <a:xfrm rot="10500000">
            <a:off x="4600575" y="396240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84" name="Oval 381"/>
          <p:cNvSpPr>
            <a:spLocks noChangeArrowheads="1"/>
          </p:cNvSpPr>
          <p:nvPr/>
        </p:nvSpPr>
        <p:spPr bwMode="auto">
          <a:xfrm rot="10500000">
            <a:off x="4343400" y="39004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85" name="Oval 382"/>
          <p:cNvSpPr>
            <a:spLocks noChangeArrowheads="1"/>
          </p:cNvSpPr>
          <p:nvPr/>
        </p:nvSpPr>
        <p:spPr bwMode="auto">
          <a:xfrm rot="10500000">
            <a:off x="4735513" y="39671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86" name="Oval 383"/>
          <p:cNvSpPr>
            <a:spLocks noChangeArrowheads="1"/>
          </p:cNvSpPr>
          <p:nvPr/>
        </p:nvSpPr>
        <p:spPr bwMode="auto">
          <a:xfrm rot="10500000">
            <a:off x="4583113" y="3981450"/>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87" name="Oval 384"/>
          <p:cNvSpPr>
            <a:spLocks noChangeArrowheads="1"/>
          </p:cNvSpPr>
          <p:nvPr/>
        </p:nvSpPr>
        <p:spPr bwMode="auto">
          <a:xfrm rot="10500000">
            <a:off x="4405313" y="36909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88" name="Oval 385"/>
          <p:cNvSpPr>
            <a:spLocks noChangeArrowheads="1"/>
          </p:cNvSpPr>
          <p:nvPr/>
        </p:nvSpPr>
        <p:spPr bwMode="auto">
          <a:xfrm rot="10500000">
            <a:off x="4656138" y="381793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89" name="Oval 386"/>
          <p:cNvSpPr>
            <a:spLocks noChangeArrowheads="1"/>
          </p:cNvSpPr>
          <p:nvPr/>
        </p:nvSpPr>
        <p:spPr bwMode="auto">
          <a:xfrm rot="10500000">
            <a:off x="4616450" y="3713163"/>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90" name="Oval 387"/>
          <p:cNvSpPr>
            <a:spLocks noChangeArrowheads="1"/>
          </p:cNvSpPr>
          <p:nvPr/>
        </p:nvSpPr>
        <p:spPr bwMode="auto">
          <a:xfrm rot="10500000">
            <a:off x="4567238" y="3989388"/>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
        <p:nvSpPr>
          <p:cNvPr id="391" name="Oval 388"/>
          <p:cNvSpPr>
            <a:spLocks noChangeArrowheads="1"/>
          </p:cNvSpPr>
          <p:nvPr/>
        </p:nvSpPr>
        <p:spPr bwMode="auto">
          <a:xfrm rot="10500000">
            <a:off x="4414838" y="4003675"/>
            <a:ext cx="76200" cy="76200"/>
          </a:xfrm>
          <a:prstGeom prst="ellipse">
            <a:avLst/>
          </a:prstGeom>
          <a:solidFill>
            <a:srgbClr val="C9DDF1"/>
          </a:solidFill>
          <a:ln w="9360">
            <a:solidFill>
              <a:srgbClr val="5B5249"/>
            </a:solidFill>
            <a:round/>
            <a:headEnd/>
            <a:tailEnd/>
          </a:ln>
        </p:spPr>
        <p:txBody>
          <a:bodyPr wrap="none" anchor="ctr"/>
          <a:lstStyle/>
          <a:p>
            <a:endParaRPr lang="en-US"/>
          </a:p>
        </p:txBody>
      </p:sp>
    </p:spTree>
    <p:extLst>
      <p:ext uri="{BB962C8B-B14F-4D97-AF65-F5344CB8AC3E}">
        <p14:creationId xmlns:p14="http://schemas.microsoft.com/office/powerpoint/2010/main" val="112709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88125" y="6021388"/>
            <a:ext cx="2133600" cy="457200"/>
          </a:xfrm>
        </p:spPr>
        <p:txBody>
          <a:bodyPr/>
          <a:lstStyle/>
          <a:p>
            <a:fld id="{94C97369-DFF5-4689-A0DD-C1C74611D428}" type="slidenum">
              <a:rPr lang="en-GB"/>
              <a:pPr/>
              <a:t>11</a:t>
            </a:fld>
            <a:endParaRPr lang="en-GB"/>
          </a:p>
        </p:txBody>
      </p:sp>
      <p:sp>
        <p:nvSpPr>
          <p:cNvPr id="7" name="Rectangle 2"/>
          <p:cNvSpPr txBox="1">
            <a:spLocks noChangeArrowheads="1"/>
          </p:cNvSpPr>
          <p:nvPr/>
        </p:nvSpPr>
        <p:spPr bwMode="auto">
          <a:xfrm>
            <a:off x="468313" y="457200"/>
            <a:ext cx="82296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GB" sz="3200" b="1" i="0" u="none" strike="noStrike" kern="0" cap="none" spc="0" normalizeH="0" baseline="0" noProof="0" dirty="0" smtClean="0">
                <a:ln>
                  <a:noFill/>
                </a:ln>
                <a:solidFill>
                  <a:srgbClr val="FF0000"/>
                </a:solidFill>
                <a:effectLst/>
                <a:uLnTx/>
                <a:uFillTx/>
                <a:latin typeface="+mj-lt"/>
                <a:ea typeface="+mj-ea"/>
                <a:cs typeface="+mj-cs"/>
              </a:rPr>
              <a:t>Spatial data exploration</a:t>
            </a:r>
            <a:endParaRPr kumimoji="1" lang="en-GB" sz="3200" b="1" i="0" u="none" strike="noStrike" kern="0" cap="none" spc="0" normalizeH="0" baseline="0" noProof="0" dirty="0">
              <a:ln>
                <a:noFill/>
              </a:ln>
              <a:solidFill>
                <a:srgbClr val="FF0000"/>
              </a:solidFill>
              <a:effectLst/>
              <a:uLnTx/>
              <a:uFillTx/>
              <a:latin typeface="+mj-lt"/>
              <a:ea typeface="+mj-ea"/>
              <a:cs typeface="+mj-cs"/>
            </a:endParaRPr>
          </a:p>
        </p:txBody>
      </p:sp>
      <p:sp>
        <p:nvSpPr>
          <p:cNvPr id="8" name="Rectangle 3"/>
          <p:cNvSpPr txBox="1">
            <a:spLocks noChangeArrowheads="1"/>
          </p:cNvSpPr>
          <p:nvPr/>
        </p:nvSpPr>
        <p:spPr bwMode="auto">
          <a:xfrm>
            <a:off x="468313" y="1484313"/>
            <a:ext cx="8229600" cy="45307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1" lang="en-GB" sz="2800" b="0" i="0" u="none" strike="noStrike" kern="0" cap="none" spc="0" normalizeH="0" baseline="0" noProof="0" dirty="0" smtClean="0">
                <a:ln>
                  <a:noFill/>
                </a:ln>
                <a:solidFill>
                  <a:schemeClr val="tx1"/>
                </a:solidFill>
                <a:effectLst/>
                <a:uLnTx/>
                <a:uFillTx/>
                <a:latin typeface="+mn-lt"/>
              </a:rPr>
              <a:t>Sampling frameworks – within zones</a:t>
            </a:r>
            <a:endParaRPr kumimoji="1" lang="en-GB" sz="2800" b="0" i="0" u="none" strike="noStrike" kern="0" cap="none" spc="0" normalizeH="0" baseline="0" noProof="0" dirty="0">
              <a:ln>
                <a:noFill/>
              </a:ln>
              <a:solidFill>
                <a:schemeClr val="tx1"/>
              </a:solidFill>
              <a:effectLst/>
              <a:uLnTx/>
              <a:uFillTx/>
              <a:latin typeface="+mn-lt"/>
            </a:endParaRPr>
          </a:p>
        </p:txBody>
      </p:sp>
      <p:sp>
        <p:nvSpPr>
          <p:cNvPr id="9" name="Rectangle 4"/>
          <p:cNvSpPr>
            <a:spLocks noChangeArrowheads="1"/>
          </p:cNvSpPr>
          <p:nvPr/>
        </p:nvSpPr>
        <p:spPr bwMode="auto">
          <a:xfrm>
            <a:off x="0" y="3219450"/>
            <a:ext cx="9144000" cy="0"/>
          </a:xfrm>
          <a:prstGeom prst="rect">
            <a:avLst/>
          </a:prstGeom>
          <a:noFill/>
          <a:ln w="9525">
            <a:noFill/>
            <a:miter lim="800000"/>
            <a:headEnd/>
            <a:tailEnd/>
          </a:ln>
          <a:effectLst/>
        </p:spPr>
        <p:txBody>
          <a:bodyPr wrap="none" anchor="ctr">
            <a:spAutoFit/>
          </a:bodyPr>
          <a:lstStyle/>
          <a:p>
            <a:endParaRPr lang="ar-SA"/>
          </a:p>
        </p:txBody>
      </p:sp>
      <p:sp>
        <p:nvSpPr>
          <p:cNvPr id="10" name="Rectangle 5"/>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ar-SA"/>
          </a:p>
        </p:txBody>
      </p:sp>
      <p:pic>
        <p:nvPicPr>
          <p:cNvPr id="11" name="Picture 7" descr="policerandom"/>
          <p:cNvPicPr>
            <a:picLocks noChangeAspect="1" noChangeArrowheads="1"/>
          </p:cNvPicPr>
          <p:nvPr/>
        </p:nvPicPr>
        <p:blipFill>
          <a:blip r:embed="rId2"/>
          <a:srcRect/>
          <a:stretch>
            <a:fillRect/>
          </a:stretch>
        </p:blipFill>
        <p:spPr bwMode="auto">
          <a:xfrm>
            <a:off x="5895975" y="2492375"/>
            <a:ext cx="2563813" cy="3527425"/>
          </a:xfrm>
          <a:prstGeom prst="rect">
            <a:avLst/>
          </a:prstGeom>
          <a:noFill/>
        </p:spPr>
      </p:pic>
      <p:pic>
        <p:nvPicPr>
          <p:cNvPr id="12" name="Picture 8" descr="tntsystematicsample"/>
          <p:cNvPicPr>
            <a:picLocks noChangeAspect="1" noChangeArrowheads="1"/>
          </p:cNvPicPr>
          <p:nvPr/>
        </p:nvPicPr>
        <p:blipFill>
          <a:blip r:embed="rId3"/>
          <a:srcRect/>
          <a:stretch>
            <a:fillRect/>
          </a:stretch>
        </p:blipFill>
        <p:spPr bwMode="auto">
          <a:xfrm>
            <a:off x="3276600" y="2565400"/>
            <a:ext cx="2454275" cy="3454400"/>
          </a:xfrm>
          <a:prstGeom prst="rect">
            <a:avLst/>
          </a:prstGeom>
          <a:noFill/>
        </p:spPr>
      </p:pic>
      <p:sp>
        <p:nvSpPr>
          <p:cNvPr id="13" name="Text Box 9"/>
          <p:cNvSpPr txBox="1">
            <a:spLocks noChangeArrowheads="1"/>
          </p:cNvSpPr>
          <p:nvPr/>
        </p:nvSpPr>
        <p:spPr bwMode="auto">
          <a:xfrm>
            <a:off x="5651500" y="2133600"/>
            <a:ext cx="3024188" cy="276999"/>
          </a:xfrm>
          <a:prstGeom prst="rect">
            <a:avLst/>
          </a:prstGeom>
          <a:noFill/>
          <a:ln w="9525">
            <a:noFill/>
            <a:miter lim="800000"/>
            <a:headEnd/>
            <a:tailEnd/>
          </a:ln>
          <a:effectLst/>
        </p:spPr>
        <p:txBody>
          <a:bodyPr>
            <a:spAutoFit/>
          </a:bodyPr>
          <a:lstStyle/>
          <a:p>
            <a:pPr algn="ctr">
              <a:spcBef>
                <a:spcPct val="50000"/>
              </a:spcBef>
            </a:pPr>
            <a:r>
              <a:rPr lang="en-GB" sz="1200" b="1">
                <a:solidFill>
                  <a:srgbClr val="FF0000"/>
                </a:solidFill>
              </a:rPr>
              <a:t>Selection of 5 random points per zone</a:t>
            </a:r>
          </a:p>
        </p:txBody>
      </p:sp>
      <p:sp>
        <p:nvSpPr>
          <p:cNvPr id="14" name="Text Box 10"/>
          <p:cNvSpPr txBox="1">
            <a:spLocks noChangeArrowheads="1"/>
          </p:cNvSpPr>
          <p:nvPr/>
        </p:nvSpPr>
        <p:spPr bwMode="auto">
          <a:xfrm>
            <a:off x="395288" y="2060575"/>
            <a:ext cx="2519362" cy="461665"/>
          </a:xfrm>
          <a:prstGeom prst="rect">
            <a:avLst/>
          </a:prstGeom>
          <a:noFill/>
          <a:ln w="9525">
            <a:noFill/>
            <a:miter lim="800000"/>
            <a:headEnd/>
            <a:tailEnd/>
          </a:ln>
          <a:effectLst/>
        </p:spPr>
        <p:txBody>
          <a:bodyPr>
            <a:spAutoFit/>
          </a:bodyPr>
          <a:lstStyle/>
          <a:p>
            <a:pPr algn="ctr">
              <a:spcBef>
                <a:spcPct val="50000"/>
              </a:spcBef>
            </a:pPr>
            <a:r>
              <a:rPr lang="en-GB" sz="1200" b="1" dirty="0">
                <a:solidFill>
                  <a:srgbClr val="FF0000"/>
                </a:solidFill>
              </a:rPr>
              <a:t>Grid generation - square grid within field boundaries</a:t>
            </a:r>
          </a:p>
        </p:txBody>
      </p:sp>
      <p:pic>
        <p:nvPicPr>
          <p:cNvPr id="15" name="Picture 11" descr="tntsquare"/>
          <p:cNvPicPr>
            <a:picLocks noChangeAspect="1" noChangeArrowheads="1"/>
          </p:cNvPicPr>
          <p:nvPr/>
        </p:nvPicPr>
        <p:blipFill>
          <a:blip r:embed="rId4"/>
          <a:srcRect/>
          <a:stretch>
            <a:fillRect/>
          </a:stretch>
        </p:blipFill>
        <p:spPr bwMode="auto">
          <a:xfrm>
            <a:off x="684213" y="2492375"/>
            <a:ext cx="2414587" cy="3525838"/>
          </a:xfrm>
          <a:prstGeom prst="rect">
            <a:avLst/>
          </a:prstGeom>
          <a:noFill/>
        </p:spPr>
      </p:pic>
      <p:sp>
        <p:nvSpPr>
          <p:cNvPr id="16" name="Text Box 12"/>
          <p:cNvSpPr txBox="1">
            <a:spLocks noChangeArrowheads="1"/>
          </p:cNvSpPr>
          <p:nvPr/>
        </p:nvSpPr>
        <p:spPr bwMode="auto">
          <a:xfrm>
            <a:off x="3276600" y="1944469"/>
            <a:ext cx="2232025" cy="646331"/>
          </a:xfrm>
          <a:prstGeom prst="rect">
            <a:avLst/>
          </a:prstGeom>
          <a:noFill/>
          <a:ln w="9525">
            <a:noFill/>
            <a:miter lim="800000"/>
            <a:headEnd/>
            <a:tailEnd/>
          </a:ln>
          <a:effectLst/>
        </p:spPr>
        <p:txBody>
          <a:bodyPr>
            <a:spAutoFit/>
          </a:bodyPr>
          <a:lstStyle/>
          <a:p>
            <a:pPr algn="ctr">
              <a:spcBef>
                <a:spcPct val="50000"/>
              </a:spcBef>
            </a:pPr>
            <a:r>
              <a:rPr lang="en-GB" sz="1200" b="1" dirty="0">
                <a:solidFill>
                  <a:srgbClr val="FF0000"/>
                </a:solidFill>
              </a:rPr>
              <a:t>Grid generation (hexagonal) - selection of 1 point per cell, random offset from centre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09600"/>
            <a:ext cx="7772400" cy="1143000"/>
          </a:xfrm>
        </p:spPr>
        <p:txBody>
          <a:bodyPr/>
          <a:lstStyle/>
          <a:p>
            <a:r>
              <a:rPr lang="en-US" sz="3600" dirty="0"/>
              <a:t>Range of correlation coefficient</a:t>
            </a:r>
          </a:p>
        </p:txBody>
      </p:sp>
      <p:sp>
        <p:nvSpPr>
          <p:cNvPr id="5" name="Rectangle 3"/>
          <p:cNvSpPr txBox="1">
            <a:spLocks noChangeArrowheads="1"/>
          </p:cNvSpPr>
          <p:nvPr/>
        </p:nvSpPr>
        <p:spPr bwMode="auto">
          <a:xfrm>
            <a:off x="685800" y="2133600"/>
            <a:ext cx="38100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a:buFontTx/>
              <a:buNone/>
            </a:pPr>
            <a:r>
              <a:rPr lang="en-US" sz="2800" dirty="0" smtClean="0"/>
              <a:t>	</a:t>
            </a:r>
          </a:p>
          <a:p>
            <a:pPr>
              <a:buFontTx/>
              <a:buNone/>
            </a:pPr>
            <a:r>
              <a:rPr lang="en-US" sz="2800" dirty="0" smtClean="0"/>
              <a:t>	</a:t>
            </a:r>
          </a:p>
          <a:p>
            <a:pPr>
              <a:buFontTx/>
              <a:buNone/>
            </a:pPr>
            <a:r>
              <a:rPr lang="en-US" sz="2800" dirty="0" smtClean="0"/>
              <a:t>	In case of a weak relationship the value of </a:t>
            </a:r>
            <a:r>
              <a:rPr lang="en-US" sz="2800" i="1" dirty="0" smtClean="0"/>
              <a:t>r</a:t>
            </a:r>
            <a:r>
              <a:rPr lang="en-US" sz="2800" dirty="0" smtClean="0"/>
              <a:t> will be close to 0.</a:t>
            </a:r>
          </a:p>
          <a:p>
            <a:pPr>
              <a:buFontTx/>
              <a:buNone/>
            </a:pPr>
            <a:endParaRPr lang="en-US" sz="2800" dirty="0"/>
          </a:p>
        </p:txBody>
      </p:sp>
      <p:graphicFrame>
        <p:nvGraphicFramePr>
          <p:cNvPr id="6" name="Object 14"/>
          <p:cNvGraphicFramePr>
            <a:graphicFrameLocks noChangeAspect="1"/>
          </p:cNvGraphicFramePr>
          <p:nvPr>
            <p:extLst>
              <p:ext uri="{D42A27DB-BD31-4B8C-83A1-F6EECF244321}">
                <p14:modId xmlns:p14="http://schemas.microsoft.com/office/powerpoint/2010/main" val="1396589292"/>
              </p:ext>
            </p:extLst>
          </p:nvPr>
        </p:nvGraphicFramePr>
        <p:xfrm>
          <a:off x="4648200" y="3179763"/>
          <a:ext cx="3810000" cy="2020887"/>
        </p:xfrm>
        <a:graphic>
          <a:graphicData uri="http://schemas.openxmlformats.org/presentationml/2006/ole">
            <mc:AlternateContent xmlns:mc="http://schemas.openxmlformats.org/markup-compatibility/2006">
              <mc:Choice xmlns:v="urn:schemas-microsoft-com:vml" Requires="v">
                <p:oleObj spid="_x0000_s3128" name="Chart" r:id="rId3" imgW="3610291" imgH="1914887" progId="Excel.Chart.8">
                  <p:embed/>
                </p:oleObj>
              </mc:Choice>
              <mc:Fallback>
                <p:oleObj name="Chart" r:id="rId3" imgW="3610291" imgH="1914887"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179763"/>
                        <a:ext cx="3810000" cy="202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5106770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26"/>
          <p:cNvGraphicFramePr>
            <a:graphicFrameLocks noGrp="1"/>
          </p:cNvGraphicFramePr>
          <p:nvPr>
            <p:extLst>
              <p:ext uri="{D42A27DB-BD31-4B8C-83A1-F6EECF244321}">
                <p14:modId xmlns:p14="http://schemas.microsoft.com/office/powerpoint/2010/main" val="3071745284"/>
              </p:ext>
            </p:extLst>
          </p:nvPr>
        </p:nvGraphicFramePr>
        <p:xfrm>
          <a:off x="1981200" y="2057400"/>
          <a:ext cx="5486400" cy="4357308"/>
        </p:xfrm>
        <a:graphic>
          <a:graphicData uri="http://schemas.openxmlformats.org/drawingml/2006/table">
            <a:tbl>
              <a:tblPr/>
              <a:tblGrid>
                <a:gridCol w="896938"/>
                <a:gridCol w="949325"/>
                <a:gridCol w="973137"/>
                <a:gridCol w="762000"/>
                <a:gridCol w="914400"/>
                <a:gridCol w="990600"/>
              </a:tblGrid>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Na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Cl</a:t>
                      </a:r>
                      <a:endParaRPr kumimoji="0" lang="en-US" sz="1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Times New Roman" pitchFamily="18"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Times New Roman" pitchFamily="18" charset="0"/>
                        </a:rPr>
                        <a:t>X*Y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Times New Roman" pitchFamily="18" charset="0"/>
                        </a:rPr>
                        <a:t>X</a:t>
                      </a:r>
                      <a:r>
                        <a:rPr kumimoji="0" lang="en-US" sz="1800" b="0" i="0" u="none" strike="noStrike" cap="none" normalizeH="0" baseline="30000" dirty="0" smtClean="0">
                          <a:ln>
                            <a:noFill/>
                          </a:ln>
                          <a:solidFill>
                            <a:srgbClr val="FF0000"/>
                          </a:solidFill>
                          <a:effectLst/>
                          <a:latin typeface="Times New Roman" pitchFamily="18" charset="0"/>
                          <a:sym typeface="Symbol" pitchFamily="18" charset="2"/>
                        </a:rPr>
                        <a:t>2</a:t>
                      </a:r>
                      <a:endParaRPr kumimoji="0" lang="en-US" sz="1200" b="0"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Times New Roman" pitchFamily="18" charset="0"/>
                        </a:rPr>
                        <a:t>Y</a:t>
                      </a:r>
                      <a:r>
                        <a:rPr kumimoji="0" lang="en-US" sz="2800" b="0" i="0" u="none" strike="noStrike" cap="none" normalizeH="0" baseline="30000" dirty="0" smtClean="0">
                          <a:ln>
                            <a:noFill/>
                          </a:ln>
                          <a:solidFill>
                            <a:srgbClr val="FF0000"/>
                          </a:solidFill>
                          <a:effectLst/>
                          <a:latin typeface="Times New Roman" pitchFamily="18" charset="0"/>
                          <a:sym typeface="Symbol" pitchFamily="18" charset="2"/>
                        </a:rPr>
                        <a:t>2</a:t>
                      </a:r>
                      <a:endParaRPr kumimoji="0" lang="en-US" sz="1800" b="0" i="0" u="none" strike="noStrike" cap="none" normalizeH="0" baseline="0" dirty="0" smtClean="0">
                        <a:ln>
                          <a:noFill/>
                        </a:ln>
                        <a:solidFill>
                          <a:srgbClr val="FF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5504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1849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16384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5760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2304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14400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7560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3136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18225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143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8723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3721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20449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141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9447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4489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19881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10640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4900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23104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dirty="0" smtClean="0">
                          <a:sym typeface="Symbol" pitchFamily="18" charset="2"/>
                        </a:rPr>
                        <a:t></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sym typeface="Symbol" pitchFamily="18" charset="2"/>
                        </a:rPr>
                        <a:t>345</a:t>
                      </a:r>
                      <a:endParaRPr kumimoji="0" lang="en-US" sz="18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sym typeface="Symbol" pitchFamily="18" charset="2"/>
                        </a:rPr>
                        <a:t>819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sym typeface="Symbol" pitchFamily="18" charset="2"/>
                        </a:rPr>
                        <a:t>47634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sym typeface="Symbol" pitchFamily="18" charset="2"/>
                        </a:rPr>
                        <a:t>20399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sym typeface="Symbol" pitchFamily="18" charset="2"/>
                        </a:rPr>
                        <a:t>112443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1143000" y="609600"/>
            <a:ext cx="7696200" cy="954107"/>
          </a:xfrm>
          <a:prstGeom prst="rect">
            <a:avLst/>
          </a:prstGeom>
        </p:spPr>
        <p:txBody>
          <a:bodyPr wrap="square">
            <a:spAutoFit/>
          </a:bodyPr>
          <a:lstStyle/>
          <a:p>
            <a:pPr lvl="1">
              <a:buFontTx/>
              <a:buNone/>
            </a:pPr>
            <a:r>
              <a:rPr lang="en-US" sz="2800" b="1" i="1" dirty="0">
                <a:solidFill>
                  <a:srgbClr val="FF0000"/>
                </a:solidFill>
              </a:rPr>
              <a:t>r</a:t>
            </a:r>
            <a:r>
              <a:rPr lang="en-US" sz="2800" b="1" dirty="0">
                <a:solidFill>
                  <a:srgbClr val="FF0000"/>
                </a:solidFill>
              </a:rPr>
              <a:t> = [n(</a:t>
            </a:r>
            <a:r>
              <a:rPr lang="en-US" sz="2800" b="1" dirty="0">
                <a:solidFill>
                  <a:srgbClr val="FF0000"/>
                </a:solidFill>
                <a:sym typeface="Symbol" pitchFamily="18" charset="2"/>
              </a:rPr>
              <a:t></a:t>
            </a:r>
            <a:r>
              <a:rPr lang="en-US" sz="2800" b="1" dirty="0" err="1">
                <a:solidFill>
                  <a:srgbClr val="FF0000"/>
                </a:solidFill>
                <a:sym typeface="Symbol" pitchFamily="18" charset="2"/>
              </a:rPr>
              <a:t>xy</a:t>
            </a:r>
            <a:r>
              <a:rPr lang="en-US" sz="2800" b="1" dirty="0">
                <a:solidFill>
                  <a:srgbClr val="FF0000"/>
                </a:solidFill>
                <a:sym typeface="Symbol" pitchFamily="18" charset="2"/>
              </a:rPr>
              <a:t>) – (x)(y)] / </a:t>
            </a:r>
          </a:p>
          <a:p>
            <a:pPr lvl="1">
              <a:buFontTx/>
              <a:buNone/>
            </a:pPr>
            <a:r>
              <a:rPr lang="en-US" sz="2800" b="1" dirty="0">
                <a:solidFill>
                  <a:srgbClr val="FF0000"/>
                </a:solidFill>
                <a:sym typeface="Symbol" pitchFamily="18" charset="2"/>
              </a:rPr>
              <a:t>{[n(x</a:t>
            </a:r>
            <a:r>
              <a:rPr lang="en-US" sz="2800" b="1" baseline="30000" dirty="0">
                <a:solidFill>
                  <a:srgbClr val="FF0000"/>
                </a:solidFill>
                <a:sym typeface="Symbol" pitchFamily="18" charset="2"/>
              </a:rPr>
              <a:t>2</a:t>
            </a:r>
            <a:r>
              <a:rPr lang="en-US" sz="2800" b="1" dirty="0">
                <a:solidFill>
                  <a:srgbClr val="FF0000"/>
                </a:solidFill>
                <a:sym typeface="Symbol" pitchFamily="18" charset="2"/>
              </a:rPr>
              <a:t>) – (x)</a:t>
            </a:r>
            <a:r>
              <a:rPr lang="en-US" sz="2800" b="1" baseline="30000" dirty="0">
                <a:solidFill>
                  <a:srgbClr val="FF0000"/>
                </a:solidFill>
                <a:sym typeface="Symbol" pitchFamily="18" charset="2"/>
              </a:rPr>
              <a:t>2</a:t>
            </a:r>
            <a:r>
              <a:rPr lang="en-US" sz="2800" b="1" dirty="0">
                <a:solidFill>
                  <a:srgbClr val="FF0000"/>
                </a:solidFill>
                <a:sym typeface="Symbol" pitchFamily="18" charset="2"/>
              </a:rPr>
              <a:t>][n(y</a:t>
            </a:r>
            <a:r>
              <a:rPr lang="en-US" sz="2800" b="1" baseline="30000" dirty="0">
                <a:solidFill>
                  <a:srgbClr val="FF0000"/>
                </a:solidFill>
                <a:sym typeface="Symbol" pitchFamily="18" charset="2"/>
              </a:rPr>
              <a:t>2</a:t>
            </a:r>
            <a:r>
              <a:rPr lang="en-US" sz="2800" b="1" dirty="0">
                <a:solidFill>
                  <a:srgbClr val="FF0000"/>
                </a:solidFill>
                <a:sym typeface="Symbol" pitchFamily="18" charset="2"/>
              </a:rPr>
              <a:t>) – (y)</a:t>
            </a:r>
            <a:r>
              <a:rPr lang="en-US" sz="2800" b="1" baseline="30000" dirty="0">
                <a:solidFill>
                  <a:srgbClr val="FF0000"/>
                </a:solidFill>
                <a:sym typeface="Symbol" pitchFamily="18" charset="2"/>
              </a:rPr>
              <a:t>2</a:t>
            </a:r>
            <a:r>
              <a:rPr lang="en-US" sz="2800" b="1" dirty="0">
                <a:solidFill>
                  <a:srgbClr val="FF0000"/>
                </a:solidFill>
                <a:sym typeface="Symbol" pitchFamily="18" charset="2"/>
              </a:rPr>
              <a:t>]}</a:t>
            </a:r>
            <a:r>
              <a:rPr lang="en-US" sz="2800" b="1" baseline="30000" dirty="0">
                <a:solidFill>
                  <a:srgbClr val="FF0000"/>
                </a:solidFill>
                <a:sym typeface="Symbol" pitchFamily="18" charset="2"/>
              </a:rPr>
              <a:t>0.5</a:t>
            </a:r>
            <a:endParaRPr lang="en-US" sz="2800" b="1" dirty="0">
              <a:solidFill>
                <a:srgbClr val="FF0000"/>
              </a:solidFill>
              <a:sym typeface="Symbol" pitchFamily="18" charset="2"/>
            </a:endParaRPr>
          </a:p>
        </p:txBody>
      </p:sp>
    </p:spTree>
    <p:extLst>
      <p:ext uri="{BB962C8B-B14F-4D97-AF65-F5344CB8AC3E}">
        <p14:creationId xmlns:p14="http://schemas.microsoft.com/office/powerpoint/2010/main" val="8265921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85800" y="1524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r>
              <a:rPr lang="en-US" dirty="0" smtClean="0"/>
              <a:t>Substitute in the formula and solve for </a:t>
            </a:r>
            <a:r>
              <a:rPr lang="en-US" i="1" dirty="0" smtClean="0"/>
              <a:t>r</a:t>
            </a:r>
            <a:r>
              <a:rPr lang="en-US" dirty="0" smtClean="0"/>
              <a:t>:</a:t>
            </a:r>
          </a:p>
          <a:p>
            <a:pPr lvl="1">
              <a:buFontTx/>
              <a:buNone/>
            </a:pPr>
            <a:r>
              <a:rPr lang="en-US" dirty="0" smtClean="0">
                <a:sym typeface="Symbol" pitchFamily="18" charset="2"/>
              </a:rPr>
              <a:t>r= {(6*47634)-(345*819)}/{[(6*20399)-345</a:t>
            </a:r>
            <a:r>
              <a:rPr lang="en-US" baseline="30000" dirty="0" smtClean="0">
                <a:sym typeface="Symbol" pitchFamily="18" charset="2"/>
              </a:rPr>
              <a:t>2</a:t>
            </a:r>
            <a:r>
              <a:rPr lang="en-US" dirty="0" smtClean="0">
                <a:sym typeface="Symbol" pitchFamily="18" charset="2"/>
              </a:rPr>
              <a:t>][(6*112443)-819</a:t>
            </a:r>
            <a:r>
              <a:rPr lang="en-US" baseline="30000" dirty="0" smtClean="0">
                <a:sym typeface="Symbol" pitchFamily="18" charset="2"/>
              </a:rPr>
              <a:t>2</a:t>
            </a:r>
            <a:r>
              <a:rPr lang="en-US" dirty="0" smtClean="0">
                <a:sym typeface="Symbol" pitchFamily="18" charset="2"/>
              </a:rPr>
              <a:t>]}</a:t>
            </a:r>
            <a:r>
              <a:rPr lang="en-US" baseline="30000" dirty="0" smtClean="0">
                <a:sym typeface="Symbol" pitchFamily="18" charset="2"/>
              </a:rPr>
              <a:t>0.5</a:t>
            </a:r>
            <a:r>
              <a:rPr lang="en-US" dirty="0" smtClean="0">
                <a:sym typeface="Symbol" pitchFamily="18" charset="2"/>
              </a:rPr>
              <a:t>.</a:t>
            </a:r>
          </a:p>
          <a:p>
            <a:pPr lvl="1">
              <a:buFontTx/>
              <a:buNone/>
            </a:pPr>
            <a:r>
              <a:rPr lang="en-US" dirty="0" smtClean="0">
                <a:sym typeface="Symbol" pitchFamily="18" charset="2"/>
              </a:rPr>
              <a:t>r= 0.897.</a:t>
            </a:r>
          </a:p>
          <a:p>
            <a:r>
              <a:rPr lang="en-US" dirty="0" smtClean="0"/>
              <a:t>The correlation coefficient suggests a strong positive relationship between Na and Cl.</a:t>
            </a:r>
          </a:p>
          <a:p>
            <a:r>
              <a:rPr lang="en-US" dirty="0"/>
              <a:t>http://www.youtube.com/watch?v=_lHnF5Rd8Wc</a:t>
            </a:r>
          </a:p>
        </p:txBody>
      </p:sp>
    </p:spTree>
    <p:extLst>
      <p:ext uri="{BB962C8B-B14F-4D97-AF65-F5344CB8AC3E}">
        <p14:creationId xmlns:p14="http://schemas.microsoft.com/office/powerpoint/2010/main" val="342011936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solidFill>
                  <a:srgbClr val="FF0000"/>
                </a:solidFill>
              </a:rPr>
              <a:t>Semivariance</a:t>
            </a:r>
            <a:endParaRPr lang="en-US" sz="3600" dirty="0">
              <a:solidFill>
                <a:srgbClr val="FF0000"/>
              </a:solidFill>
            </a:endParaRPr>
          </a:p>
        </p:txBody>
      </p:sp>
      <p:sp>
        <p:nvSpPr>
          <p:cNvPr id="3" name="Content Placeholder 2"/>
          <p:cNvSpPr>
            <a:spLocks noGrp="1"/>
          </p:cNvSpPr>
          <p:nvPr>
            <p:ph idx="1"/>
          </p:nvPr>
        </p:nvSpPr>
        <p:spPr>
          <a:xfrm>
            <a:off x="685800" y="1600200"/>
            <a:ext cx="7772400" cy="4114800"/>
          </a:xfrm>
        </p:spPr>
        <p:txBody>
          <a:bodyPr/>
          <a:lstStyle/>
          <a:p>
            <a:r>
              <a:rPr lang="en-US" sz="1800" b="1" dirty="0" smtClean="0"/>
              <a:t>This </a:t>
            </a:r>
            <a:r>
              <a:rPr lang="en-US" sz="1800" b="1" dirty="0"/>
              <a:t>is a mathematical measure of the </a:t>
            </a:r>
            <a:r>
              <a:rPr lang="en-US" sz="1800" b="1" dirty="0">
                <a:solidFill>
                  <a:srgbClr val="00FF00"/>
                </a:solidFill>
              </a:rPr>
              <a:t>difference</a:t>
            </a:r>
            <a:r>
              <a:rPr lang="en-US" sz="1800" b="1" dirty="0"/>
              <a:t> between the two points in a point-pair</a:t>
            </a:r>
            <a:r>
              <a:rPr lang="en-US" sz="1800" b="1" dirty="0" smtClean="0"/>
              <a:t>.</a:t>
            </a:r>
          </a:p>
          <a:p>
            <a:r>
              <a:rPr lang="en-US" sz="1800" b="1" dirty="0" smtClean="0"/>
              <a:t>It </a:t>
            </a:r>
            <a:r>
              <a:rPr lang="en-US" sz="1800" b="1" dirty="0"/>
              <a:t>is expressed as </a:t>
            </a:r>
            <a:r>
              <a:rPr lang="en-US" sz="1800" b="1" dirty="0">
                <a:solidFill>
                  <a:srgbClr val="00FF00"/>
                </a:solidFill>
              </a:rPr>
              <a:t>squared difference </a:t>
            </a:r>
            <a:r>
              <a:rPr lang="en-US" sz="1800" b="1" dirty="0"/>
              <a:t>so that the order of the points doesn’t matter (i.e</a:t>
            </a:r>
            <a:r>
              <a:rPr lang="en-US" sz="1800" b="1" dirty="0" smtClean="0"/>
              <a:t>. subtraction </a:t>
            </a:r>
            <a:r>
              <a:rPr lang="en-US" sz="1800" b="1" dirty="0"/>
              <a:t>in either direction gives the same results).</a:t>
            </a:r>
          </a:p>
          <a:p>
            <a:endParaRPr lang="en-US" sz="1800" b="1" dirty="0" smtClean="0"/>
          </a:p>
          <a:p>
            <a:r>
              <a:rPr lang="en-US" sz="1800" b="1" dirty="0" smtClean="0"/>
              <a:t>Each </a:t>
            </a:r>
            <a:r>
              <a:rPr lang="en-US" sz="1800" b="1" dirty="0"/>
              <a:t>pair of observation points has a </a:t>
            </a:r>
            <a:r>
              <a:rPr lang="en-US" sz="1800" b="1" dirty="0" err="1">
                <a:solidFill>
                  <a:srgbClr val="00FF00"/>
                </a:solidFill>
              </a:rPr>
              <a:t>semivariance</a:t>
            </a:r>
            <a:r>
              <a:rPr lang="en-US" sz="1800" b="1" dirty="0"/>
              <a:t>, usually represented as the </a:t>
            </a:r>
            <a:r>
              <a:rPr lang="en-US" sz="1800" b="1" dirty="0" smtClean="0"/>
              <a:t>Greek letter </a:t>
            </a:r>
            <a:r>
              <a:rPr lang="el-GR" sz="1800" b="1" dirty="0" smtClean="0"/>
              <a:t>γ</a:t>
            </a:r>
            <a:r>
              <a:rPr lang="en-US" sz="1800" b="1" i="1" dirty="0" smtClean="0"/>
              <a:t> </a:t>
            </a:r>
            <a:r>
              <a:rPr lang="en-US" sz="1800" b="1" dirty="0"/>
              <a:t>(‘gamma’), and defined as:</a:t>
            </a:r>
          </a:p>
          <a:p>
            <a:r>
              <a:rPr lang="el-GR" sz="1800" b="1" dirty="0" smtClean="0">
                <a:solidFill>
                  <a:srgbClr val="00FF00"/>
                </a:solidFill>
              </a:rPr>
              <a:t>γ</a:t>
            </a:r>
            <a:r>
              <a:rPr lang="en-US" sz="1800" b="1" dirty="0" smtClean="0">
                <a:solidFill>
                  <a:srgbClr val="00FF00"/>
                </a:solidFill>
              </a:rPr>
              <a:t> </a:t>
            </a:r>
            <a:r>
              <a:rPr lang="en-US" sz="1800" b="1" i="1" dirty="0" smtClean="0">
                <a:solidFill>
                  <a:srgbClr val="00FF00"/>
                </a:solidFill>
              </a:rPr>
              <a:t>(</a:t>
            </a:r>
            <a:r>
              <a:rPr lang="en-US" sz="1800" b="1" dirty="0" smtClean="0">
                <a:solidFill>
                  <a:srgbClr val="00FF00"/>
                </a:solidFill>
              </a:rPr>
              <a:t>x</a:t>
            </a:r>
            <a:r>
              <a:rPr lang="en-US" sz="1800" b="1" i="1" dirty="0" smtClean="0">
                <a:solidFill>
                  <a:srgbClr val="00FF00"/>
                </a:solidFill>
              </a:rPr>
              <a:t>i</a:t>
            </a:r>
            <a:r>
              <a:rPr lang="en-US" sz="1800" b="1" i="1" dirty="0">
                <a:solidFill>
                  <a:srgbClr val="00FF00"/>
                </a:solidFill>
              </a:rPr>
              <a:t>, </a:t>
            </a:r>
            <a:r>
              <a:rPr lang="en-US" sz="1800" b="1" dirty="0" err="1">
                <a:solidFill>
                  <a:srgbClr val="00FF00"/>
                </a:solidFill>
              </a:rPr>
              <a:t>x</a:t>
            </a:r>
            <a:r>
              <a:rPr lang="en-US" sz="1800" b="1" i="1" dirty="0" err="1">
                <a:solidFill>
                  <a:srgbClr val="00FF00"/>
                </a:solidFill>
              </a:rPr>
              <a:t>j</a:t>
            </a:r>
            <a:r>
              <a:rPr lang="en-US" sz="1800" b="1" i="1" dirty="0">
                <a:solidFill>
                  <a:srgbClr val="00FF00"/>
                </a:solidFill>
              </a:rPr>
              <a:t>) </a:t>
            </a:r>
            <a:r>
              <a:rPr lang="en-US" sz="1800" b="1" dirty="0" smtClean="0">
                <a:solidFill>
                  <a:srgbClr val="00FF00"/>
                </a:solidFill>
              </a:rPr>
              <a:t>= 1/2</a:t>
            </a:r>
            <a:r>
              <a:rPr lang="en-US" sz="1800" b="1" i="1" dirty="0" smtClean="0">
                <a:solidFill>
                  <a:srgbClr val="00FF00"/>
                </a:solidFill>
              </a:rPr>
              <a:t>[z(</a:t>
            </a:r>
            <a:r>
              <a:rPr lang="en-US" sz="1800" b="1" dirty="0" smtClean="0">
                <a:solidFill>
                  <a:srgbClr val="00FF00"/>
                </a:solidFill>
              </a:rPr>
              <a:t>x</a:t>
            </a:r>
            <a:r>
              <a:rPr lang="en-US" sz="1800" b="1" i="1" dirty="0" smtClean="0">
                <a:solidFill>
                  <a:srgbClr val="00FF00"/>
                </a:solidFill>
              </a:rPr>
              <a:t>i</a:t>
            </a:r>
            <a:r>
              <a:rPr lang="en-US" sz="1800" b="1" i="1" dirty="0">
                <a:solidFill>
                  <a:srgbClr val="00FF00"/>
                </a:solidFill>
              </a:rPr>
              <a:t>) </a:t>
            </a:r>
            <a:r>
              <a:rPr lang="en-US" sz="1800" b="1" dirty="0">
                <a:solidFill>
                  <a:srgbClr val="00FF00"/>
                </a:solidFill>
              </a:rPr>
              <a:t>− </a:t>
            </a:r>
            <a:r>
              <a:rPr lang="en-US" sz="1800" b="1" i="1" dirty="0">
                <a:solidFill>
                  <a:srgbClr val="00FF00"/>
                </a:solidFill>
              </a:rPr>
              <a:t>z(</a:t>
            </a:r>
            <a:r>
              <a:rPr lang="en-US" sz="1800" b="1" dirty="0" err="1">
                <a:solidFill>
                  <a:srgbClr val="00FF00"/>
                </a:solidFill>
              </a:rPr>
              <a:t>x</a:t>
            </a:r>
            <a:r>
              <a:rPr lang="en-US" sz="1800" b="1" i="1" dirty="0" err="1">
                <a:solidFill>
                  <a:srgbClr val="00FF00"/>
                </a:solidFill>
              </a:rPr>
              <a:t>j</a:t>
            </a:r>
            <a:r>
              <a:rPr lang="en-US" sz="1800" b="1" i="1" dirty="0" smtClean="0">
                <a:solidFill>
                  <a:srgbClr val="00FF00"/>
                </a:solidFill>
              </a:rPr>
              <a:t>)]</a:t>
            </a:r>
            <a:r>
              <a:rPr lang="en-US" sz="2400" b="1" baseline="30000" dirty="0" smtClean="0">
                <a:solidFill>
                  <a:srgbClr val="00FF00"/>
                </a:solidFill>
              </a:rPr>
              <a:t>2</a:t>
            </a:r>
            <a:endParaRPr lang="en-US" sz="2400" b="1" baseline="30000" dirty="0">
              <a:solidFill>
                <a:srgbClr val="00FF00"/>
              </a:solidFill>
            </a:endParaRPr>
          </a:p>
          <a:p>
            <a:r>
              <a:rPr lang="en-US" sz="1800" b="1" dirty="0"/>
              <a:t>where </a:t>
            </a:r>
            <a:r>
              <a:rPr lang="en-US" sz="1800" b="1" dirty="0">
                <a:solidFill>
                  <a:srgbClr val="FF0000"/>
                </a:solidFill>
              </a:rPr>
              <a:t>x</a:t>
            </a:r>
            <a:r>
              <a:rPr lang="en-US" sz="1800" b="1" dirty="0"/>
              <a:t> is a </a:t>
            </a:r>
            <a:r>
              <a:rPr lang="en-US" sz="1800" b="1" dirty="0">
                <a:solidFill>
                  <a:srgbClr val="00FF00"/>
                </a:solidFill>
              </a:rPr>
              <a:t>geographic</a:t>
            </a:r>
            <a:r>
              <a:rPr lang="en-US" sz="1800" b="1" dirty="0"/>
              <a:t> point and </a:t>
            </a:r>
            <a:r>
              <a:rPr lang="en-US" sz="1800" b="1" i="1" dirty="0">
                <a:solidFill>
                  <a:srgbClr val="FF0000"/>
                </a:solidFill>
              </a:rPr>
              <a:t>z(</a:t>
            </a:r>
            <a:r>
              <a:rPr lang="en-US" sz="1800" b="1" dirty="0">
                <a:solidFill>
                  <a:srgbClr val="FF0000"/>
                </a:solidFill>
              </a:rPr>
              <a:t>x</a:t>
            </a:r>
            <a:r>
              <a:rPr lang="en-US" sz="1800" b="1" i="1" dirty="0">
                <a:solidFill>
                  <a:srgbClr val="FF0000"/>
                </a:solidFill>
              </a:rPr>
              <a:t>)</a:t>
            </a:r>
            <a:r>
              <a:rPr lang="en-US" sz="1800" b="1" i="1" dirty="0"/>
              <a:t> </a:t>
            </a:r>
            <a:r>
              <a:rPr lang="en-US" sz="1800" b="1" dirty="0"/>
              <a:t>is its </a:t>
            </a:r>
            <a:r>
              <a:rPr lang="en-US" sz="1800" b="1" dirty="0">
                <a:solidFill>
                  <a:srgbClr val="00FF00"/>
                </a:solidFill>
              </a:rPr>
              <a:t>attribute value</a:t>
            </a:r>
            <a:r>
              <a:rPr lang="en-US" sz="1800" b="1" dirty="0"/>
              <a:t>.</a:t>
            </a:r>
          </a:p>
          <a:p>
            <a:endParaRPr lang="en-US" sz="1800" b="1" dirty="0" smtClean="0"/>
          </a:p>
          <a:p>
            <a:r>
              <a:rPr lang="en-US" sz="1800" b="1" dirty="0" smtClean="0"/>
              <a:t>(</a:t>
            </a:r>
            <a:r>
              <a:rPr lang="en-US" sz="1800" b="1" dirty="0"/>
              <a:t>Note: The ‘semi’ refers to the factor 1</a:t>
            </a:r>
            <a:r>
              <a:rPr lang="en-US" sz="1800" b="1" i="1" dirty="0"/>
              <a:t>/</a:t>
            </a:r>
            <a:r>
              <a:rPr lang="en-US" sz="1800" b="1" dirty="0"/>
              <a:t>2, because there are two ways to compute for </a:t>
            </a:r>
            <a:r>
              <a:rPr lang="en-US" sz="1800" b="1" dirty="0" smtClean="0"/>
              <a:t>the same </a:t>
            </a:r>
            <a:r>
              <a:rPr lang="en-US" sz="1800" b="1" dirty="0"/>
              <a:t>point pair.)</a:t>
            </a:r>
          </a:p>
          <a:p>
            <a:r>
              <a:rPr lang="en-US" sz="1800" b="1" dirty="0"/>
              <a:t>So, the </a:t>
            </a:r>
            <a:r>
              <a:rPr lang="en-US" sz="1800" b="1" dirty="0" err="1"/>
              <a:t>semivariance</a:t>
            </a:r>
            <a:r>
              <a:rPr lang="en-US" sz="1800" b="1" dirty="0"/>
              <a:t> between two points is half the </a:t>
            </a:r>
            <a:r>
              <a:rPr lang="en-US" sz="1800" b="1" dirty="0">
                <a:solidFill>
                  <a:srgbClr val="00FF00"/>
                </a:solidFill>
              </a:rPr>
              <a:t>squared difference</a:t>
            </a:r>
            <a:r>
              <a:rPr lang="en-US" sz="1800" b="1" dirty="0"/>
              <a:t> between </a:t>
            </a:r>
            <a:r>
              <a:rPr lang="en-US" sz="1800" b="1" dirty="0" smtClean="0"/>
              <a:t>their values</a:t>
            </a:r>
            <a:r>
              <a:rPr lang="en-US" sz="1800" b="1" dirty="0"/>
              <a:t>. If the values are </a:t>
            </a:r>
            <a:r>
              <a:rPr lang="en-US" sz="1800" b="1" dirty="0">
                <a:solidFill>
                  <a:srgbClr val="00FF00"/>
                </a:solidFill>
              </a:rPr>
              <a:t>similar</a:t>
            </a:r>
            <a:r>
              <a:rPr lang="en-US" sz="1800" b="1" dirty="0"/>
              <a:t>, the </a:t>
            </a:r>
            <a:r>
              <a:rPr lang="en-US" sz="1800" b="1" dirty="0" err="1"/>
              <a:t>semivariance</a:t>
            </a:r>
            <a:r>
              <a:rPr lang="en-US" sz="1800" b="1" dirty="0"/>
              <a:t> will be small.</a:t>
            </a:r>
          </a:p>
          <a:p>
            <a:pPr marL="0" indent="0">
              <a:buNone/>
            </a:pPr>
            <a:endParaRPr lang="en-US" sz="2000" b="1" dirty="0"/>
          </a:p>
        </p:txBody>
      </p:sp>
    </p:spTree>
    <p:extLst>
      <p:ext uri="{BB962C8B-B14F-4D97-AF65-F5344CB8AC3E}">
        <p14:creationId xmlns:p14="http://schemas.microsoft.com/office/powerpoint/2010/main" val="178188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nSpc>
                <a:spcPct val="200000"/>
              </a:lnSpc>
              <a:buNone/>
            </a:pPr>
            <a:r>
              <a:rPr lang="en-US" sz="2000" b="1" dirty="0">
                <a:solidFill>
                  <a:srgbClr val="FF3300"/>
                </a:solidFill>
              </a:rPr>
              <a:t>Q19 : </a:t>
            </a:r>
            <a:r>
              <a:rPr lang="en-US" sz="2000" b="1" dirty="0"/>
              <a:t>What are the units of measure for the </a:t>
            </a:r>
            <a:r>
              <a:rPr lang="en-US" sz="2000" b="1" dirty="0" err="1"/>
              <a:t>semivariance</a:t>
            </a:r>
            <a:r>
              <a:rPr lang="en-US" sz="2000" b="1" dirty="0"/>
              <a:t>? </a:t>
            </a:r>
          </a:p>
          <a:p>
            <a:pPr marL="0" indent="0">
              <a:lnSpc>
                <a:spcPct val="200000"/>
              </a:lnSpc>
              <a:buNone/>
            </a:pPr>
            <a:r>
              <a:rPr lang="en-US" sz="2000" b="1" dirty="0">
                <a:solidFill>
                  <a:srgbClr val="00FF00"/>
                </a:solidFill>
              </a:rPr>
              <a:t>A19 : </a:t>
            </a:r>
            <a:r>
              <a:rPr lang="en-US" sz="2000" b="1" dirty="0"/>
              <a:t>The square of the units of measure of the variable.</a:t>
            </a:r>
          </a:p>
          <a:p>
            <a:endParaRPr lang="en-US" dirty="0"/>
          </a:p>
        </p:txBody>
      </p:sp>
    </p:spTree>
    <p:extLst>
      <p:ext uri="{BB962C8B-B14F-4D97-AF65-F5344CB8AC3E}">
        <p14:creationId xmlns:p14="http://schemas.microsoft.com/office/powerpoint/2010/main" val="346386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981200"/>
            <a:ext cx="8686800" cy="4114800"/>
          </a:xfrm>
        </p:spPr>
        <p:txBody>
          <a:bodyPr/>
          <a:lstStyle/>
          <a:p>
            <a:pPr marL="0" indent="0">
              <a:buNone/>
            </a:pPr>
            <a:r>
              <a:rPr lang="en-US" sz="1800" b="1" dirty="0">
                <a:solidFill>
                  <a:srgbClr val="FF3300"/>
                </a:solidFill>
              </a:rPr>
              <a:t>Q20 :</a:t>
            </a:r>
            <a:r>
              <a:rPr lang="en-US" sz="1800" b="1" dirty="0"/>
              <a:t> Here are the first two points of </a:t>
            </a:r>
            <a:r>
              <a:rPr lang="en-US" sz="1800" b="1" dirty="0" err="1" smtClean="0"/>
              <a:t>Qassim</a:t>
            </a:r>
            <a:r>
              <a:rPr lang="en-US" sz="1800" b="1" dirty="0" smtClean="0"/>
              <a:t> soil </a:t>
            </a:r>
            <a:r>
              <a:rPr lang="en-US" sz="1800" b="1" dirty="0"/>
              <a:t>sample dataset:</a:t>
            </a:r>
          </a:p>
          <a:p>
            <a:pPr marL="0" indent="0">
              <a:buNone/>
            </a:pPr>
            <a:r>
              <a:rPr lang="en-US" sz="1800" b="1" dirty="0" smtClean="0"/>
              <a:t>coordinates	 </a:t>
            </a:r>
            <a:r>
              <a:rPr lang="en-US" sz="1800" b="1" dirty="0"/>
              <a:t>Rock </a:t>
            </a:r>
            <a:r>
              <a:rPr lang="en-US" sz="1800" b="1" dirty="0" smtClean="0"/>
              <a:t>	   Cd 	Cu 	</a:t>
            </a:r>
            <a:r>
              <a:rPr lang="en-US" sz="1800" b="1" dirty="0" err="1" smtClean="0"/>
              <a:t>Pb</a:t>
            </a:r>
            <a:r>
              <a:rPr lang="en-US" sz="1800" b="1" dirty="0" smtClean="0"/>
              <a:t>	 Co	 Cr	 Ni    </a:t>
            </a:r>
            <a:r>
              <a:rPr lang="en-US" sz="1800" b="1" dirty="0"/>
              <a:t>Zn</a:t>
            </a:r>
          </a:p>
          <a:p>
            <a:pPr marL="0" indent="0">
              <a:buNone/>
            </a:pPr>
            <a:r>
              <a:rPr lang="pt-BR" sz="1800" b="1" dirty="0"/>
              <a:t>1 (2.386, 3.077) </a:t>
            </a:r>
            <a:r>
              <a:rPr lang="pt-BR" sz="1800" b="1" dirty="0" smtClean="0"/>
              <a:t>Sand stone 1.740  25.72   77.36       9.32       38.32     21.32  92.56</a:t>
            </a:r>
            <a:endParaRPr lang="pt-BR" sz="1800" b="1" dirty="0"/>
          </a:p>
          <a:p>
            <a:pPr marL="0" indent="0">
              <a:buNone/>
            </a:pPr>
            <a:r>
              <a:rPr lang="fi-FI" sz="1800" b="1" dirty="0"/>
              <a:t>2 (2.544, 1.972) </a:t>
            </a:r>
            <a:r>
              <a:rPr lang="fi-FI" sz="1800" b="1" dirty="0" smtClean="0"/>
              <a:t>Sandstone </a:t>
            </a:r>
            <a:r>
              <a:rPr lang="fi-FI" sz="1800" b="1" dirty="0"/>
              <a:t>1.335 </a:t>
            </a:r>
            <a:r>
              <a:rPr lang="fi-FI" sz="1800" b="1" dirty="0" smtClean="0"/>
              <a:t>  24.76   </a:t>
            </a:r>
            <a:r>
              <a:rPr lang="fi-FI" sz="1800" b="1" dirty="0"/>
              <a:t>77.88 </a:t>
            </a:r>
            <a:r>
              <a:rPr lang="fi-FI" sz="1800" b="1" dirty="0" smtClean="0"/>
              <a:t>     10.00       40.20    29.72  </a:t>
            </a:r>
            <a:r>
              <a:rPr lang="fi-FI" sz="1800" b="1" dirty="0"/>
              <a:t>73.56</a:t>
            </a:r>
          </a:p>
          <a:p>
            <a:pPr marL="0" indent="0">
              <a:buNone/>
            </a:pPr>
            <a:r>
              <a:rPr lang="en-US" sz="1800" b="1" dirty="0"/>
              <a:t>For this point-pair, compute:</a:t>
            </a:r>
          </a:p>
          <a:p>
            <a:pPr marL="0" indent="0">
              <a:buNone/>
            </a:pPr>
            <a:r>
              <a:rPr lang="en-US" sz="1800" b="1" dirty="0"/>
              <a:t>1. </a:t>
            </a:r>
            <a:r>
              <a:rPr lang="en-US" sz="1800" b="1" dirty="0">
                <a:solidFill>
                  <a:srgbClr val="FF3300"/>
                </a:solidFill>
              </a:rPr>
              <a:t>The Euclidean distance </a:t>
            </a:r>
            <a:r>
              <a:rPr lang="en-US" sz="1800" b="1" dirty="0"/>
              <a:t>between the points;</a:t>
            </a:r>
          </a:p>
          <a:p>
            <a:pPr marL="0" indent="0">
              <a:buNone/>
            </a:pPr>
            <a:r>
              <a:rPr lang="en-US" sz="1800" b="1" dirty="0"/>
              <a:t>2. The </a:t>
            </a:r>
            <a:r>
              <a:rPr lang="en-US" sz="1800" b="1" dirty="0">
                <a:solidFill>
                  <a:srgbClr val="FF3300"/>
                </a:solidFill>
              </a:rPr>
              <a:t>difference between </a:t>
            </a:r>
            <a:r>
              <a:rPr lang="en-US" sz="1800" b="1" dirty="0"/>
              <a:t>the </a:t>
            </a:r>
            <a:r>
              <a:rPr lang="en-US" sz="1800" b="1" dirty="0" err="1"/>
              <a:t>Pb</a:t>
            </a:r>
            <a:r>
              <a:rPr lang="en-US" sz="1800" b="1" dirty="0"/>
              <a:t> values;</a:t>
            </a:r>
          </a:p>
          <a:p>
            <a:pPr marL="0" indent="0">
              <a:buNone/>
            </a:pPr>
            <a:r>
              <a:rPr lang="en-US" sz="1800" b="1" dirty="0"/>
              <a:t>3. The </a:t>
            </a:r>
            <a:r>
              <a:rPr lang="en-US" sz="1800" b="1" dirty="0" err="1">
                <a:solidFill>
                  <a:srgbClr val="FF3300"/>
                </a:solidFill>
              </a:rPr>
              <a:t>semivariance</a:t>
            </a:r>
            <a:r>
              <a:rPr lang="en-US" sz="1800" b="1" dirty="0"/>
              <a:t> between the </a:t>
            </a:r>
            <a:r>
              <a:rPr lang="en-US" sz="1800" b="1" dirty="0" err="1"/>
              <a:t>Pb</a:t>
            </a:r>
            <a:r>
              <a:rPr lang="en-US" sz="1800" b="1" dirty="0"/>
              <a:t> values;</a:t>
            </a:r>
          </a:p>
          <a:p>
            <a:pPr marL="0" indent="0">
              <a:buNone/>
            </a:pPr>
            <a:r>
              <a:rPr lang="en-US" sz="1800" b="1" dirty="0"/>
              <a:t>•</a:t>
            </a:r>
          </a:p>
          <a:p>
            <a:pPr marL="0" indent="0">
              <a:buNone/>
            </a:pPr>
            <a:r>
              <a:rPr lang="en-US" sz="1800" b="1" dirty="0">
                <a:solidFill>
                  <a:srgbClr val="00FF00"/>
                </a:solidFill>
              </a:rPr>
              <a:t>A20 :</a:t>
            </a:r>
          </a:p>
          <a:p>
            <a:pPr marL="0" indent="0">
              <a:buNone/>
            </a:pPr>
            <a:r>
              <a:rPr lang="en-US" sz="1800" b="1" dirty="0"/>
              <a:t>1. </a:t>
            </a:r>
            <a:r>
              <a:rPr lang="en-US" sz="1800" b="1" dirty="0" smtClean="0"/>
              <a:t>√</a:t>
            </a:r>
            <a:r>
              <a:rPr lang="en-US" sz="1800" b="1" i="1" dirty="0" smtClean="0"/>
              <a:t>(</a:t>
            </a:r>
            <a:r>
              <a:rPr lang="en-US" sz="1800" b="1" dirty="0"/>
              <a:t>2</a:t>
            </a:r>
            <a:r>
              <a:rPr lang="en-US" sz="1800" b="1" i="1" dirty="0"/>
              <a:t>.</a:t>
            </a:r>
            <a:r>
              <a:rPr lang="en-US" sz="1800" b="1" dirty="0"/>
              <a:t>386 − 2</a:t>
            </a:r>
            <a:r>
              <a:rPr lang="en-US" sz="1800" b="1" i="1" dirty="0"/>
              <a:t>.</a:t>
            </a:r>
            <a:r>
              <a:rPr lang="en-US" sz="1800" b="1" dirty="0"/>
              <a:t>544</a:t>
            </a:r>
            <a:r>
              <a:rPr lang="en-US" sz="1800" b="1" i="1" dirty="0"/>
              <a:t>)</a:t>
            </a:r>
            <a:r>
              <a:rPr lang="en-US" sz="1800" b="1" baseline="30000" dirty="0"/>
              <a:t>2</a:t>
            </a:r>
            <a:r>
              <a:rPr lang="en-US" sz="1800" b="1" dirty="0"/>
              <a:t> + </a:t>
            </a:r>
            <a:r>
              <a:rPr lang="en-US" sz="1800" b="1" i="1" dirty="0"/>
              <a:t>(</a:t>
            </a:r>
            <a:r>
              <a:rPr lang="en-US" sz="1800" b="1" dirty="0"/>
              <a:t>3</a:t>
            </a:r>
            <a:r>
              <a:rPr lang="en-US" sz="1800" b="1" i="1" dirty="0"/>
              <a:t>.</a:t>
            </a:r>
            <a:r>
              <a:rPr lang="en-US" sz="1800" b="1" dirty="0"/>
              <a:t>077 − 1</a:t>
            </a:r>
            <a:r>
              <a:rPr lang="en-US" sz="1800" b="1" i="1" dirty="0"/>
              <a:t>.</a:t>
            </a:r>
            <a:r>
              <a:rPr lang="en-US" sz="1800" b="1" dirty="0"/>
              <a:t>972</a:t>
            </a:r>
            <a:r>
              <a:rPr lang="en-US" sz="1800" b="1" i="1" dirty="0"/>
              <a:t>)</a:t>
            </a:r>
            <a:r>
              <a:rPr lang="en-US" sz="1800" b="1" baseline="30000" dirty="0"/>
              <a:t>2</a:t>
            </a:r>
            <a:r>
              <a:rPr lang="en-US" sz="1800" b="1" dirty="0"/>
              <a:t> = 1</a:t>
            </a:r>
            <a:r>
              <a:rPr lang="en-US" sz="1800" b="1" i="1" dirty="0"/>
              <a:t>.</a:t>
            </a:r>
            <a:r>
              <a:rPr lang="en-US" sz="1800" b="1" dirty="0"/>
              <a:t>1162 km</a:t>
            </a:r>
          </a:p>
          <a:p>
            <a:pPr marL="0" indent="0">
              <a:buNone/>
            </a:pPr>
            <a:r>
              <a:rPr lang="en-US" sz="1800" b="1" dirty="0"/>
              <a:t>2. 77</a:t>
            </a:r>
            <a:r>
              <a:rPr lang="en-US" sz="1800" b="1" i="1" dirty="0"/>
              <a:t>.</a:t>
            </a:r>
            <a:r>
              <a:rPr lang="en-US" sz="1800" b="1" dirty="0"/>
              <a:t>36 − 77</a:t>
            </a:r>
            <a:r>
              <a:rPr lang="en-US" sz="1800" b="1" i="1" dirty="0"/>
              <a:t>.</a:t>
            </a:r>
            <a:r>
              <a:rPr lang="en-US" sz="1800" b="1" dirty="0"/>
              <a:t>88 = −0</a:t>
            </a:r>
            <a:r>
              <a:rPr lang="en-US" sz="1800" b="1" i="1" dirty="0"/>
              <a:t>.</a:t>
            </a:r>
            <a:r>
              <a:rPr lang="en-US" sz="1800" b="1" dirty="0"/>
              <a:t>52 mg kg-1</a:t>
            </a:r>
          </a:p>
          <a:p>
            <a:pPr marL="0" indent="0">
              <a:buNone/>
            </a:pPr>
            <a:r>
              <a:rPr lang="nn-NO" sz="1800" b="1" dirty="0"/>
              <a:t>3. 0</a:t>
            </a:r>
            <a:r>
              <a:rPr lang="nn-NO" sz="1800" b="1" i="1" dirty="0"/>
              <a:t>.</a:t>
            </a:r>
            <a:r>
              <a:rPr lang="nn-NO" sz="1800" b="1" dirty="0"/>
              <a:t>5 · </a:t>
            </a:r>
            <a:r>
              <a:rPr lang="nn-NO" sz="1800" b="1" i="1" dirty="0"/>
              <a:t>(</a:t>
            </a:r>
            <a:r>
              <a:rPr lang="nn-NO" sz="1800" b="1" dirty="0"/>
              <a:t>77</a:t>
            </a:r>
            <a:r>
              <a:rPr lang="nn-NO" sz="1800" b="1" i="1" dirty="0"/>
              <a:t>.</a:t>
            </a:r>
            <a:r>
              <a:rPr lang="nn-NO" sz="1800" b="1" dirty="0"/>
              <a:t>36 − 77</a:t>
            </a:r>
            <a:r>
              <a:rPr lang="nn-NO" sz="1800" b="1" i="1" dirty="0"/>
              <a:t>.</a:t>
            </a:r>
            <a:r>
              <a:rPr lang="nn-NO" sz="1800" b="1" dirty="0"/>
              <a:t>88</a:t>
            </a:r>
            <a:r>
              <a:rPr lang="nn-NO" sz="1800" b="1" i="1" dirty="0"/>
              <a:t>)</a:t>
            </a:r>
            <a:r>
              <a:rPr lang="nn-NO" sz="2400" b="1" baseline="30000" dirty="0"/>
              <a:t>2</a:t>
            </a:r>
            <a:r>
              <a:rPr lang="nn-NO" sz="1800" b="1" dirty="0"/>
              <a:t> = 0</a:t>
            </a:r>
            <a:r>
              <a:rPr lang="nn-NO" sz="1800" b="1" i="1" dirty="0"/>
              <a:t>.</a:t>
            </a:r>
            <a:r>
              <a:rPr lang="nn-NO" sz="1800" b="1" dirty="0"/>
              <a:t>1352 (mg kg-1)2</a:t>
            </a:r>
          </a:p>
        </p:txBody>
      </p:sp>
    </p:spTree>
    <p:extLst>
      <p:ext uri="{BB962C8B-B14F-4D97-AF65-F5344CB8AC3E}">
        <p14:creationId xmlns:p14="http://schemas.microsoft.com/office/powerpoint/2010/main" val="208803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200000"/>
              </a:lnSpc>
            </a:pPr>
            <a:r>
              <a:rPr lang="en-US" sz="2000" b="1" dirty="0"/>
              <a:t>Now we know two things about a point-pair:</a:t>
            </a:r>
          </a:p>
          <a:p>
            <a:pPr>
              <a:lnSpc>
                <a:spcPct val="200000"/>
              </a:lnSpc>
            </a:pPr>
            <a:r>
              <a:rPr lang="en-US" sz="2000" b="1" dirty="0"/>
              <a:t>1. The </a:t>
            </a:r>
            <a:r>
              <a:rPr lang="en-US" sz="2000" b="1" dirty="0">
                <a:solidFill>
                  <a:srgbClr val="00FF00"/>
                </a:solidFill>
              </a:rPr>
              <a:t>distance</a:t>
            </a:r>
            <a:r>
              <a:rPr lang="en-US" sz="2000" b="1" dirty="0"/>
              <a:t> between them in </a:t>
            </a:r>
            <a:r>
              <a:rPr lang="en-US" sz="2000" b="1" dirty="0">
                <a:solidFill>
                  <a:srgbClr val="00FF00"/>
                </a:solidFill>
              </a:rPr>
              <a:t>geographic</a:t>
            </a:r>
            <a:r>
              <a:rPr lang="en-US" sz="2000" b="1" dirty="0"/>
              <a:t> space;</a:t>
            </a:r>
          </a:p>
          <a:p>
            <a:pPr>
              <a:lnSpc>
                <a:spcPct val="200000"/>
              </a:lnSpc>
            </a:pPr>
            <a:r>
              <a:rPr lang="en-US" sz="2000" b="1" dirty="0"/>
              <a:t>2. The </a:t>
            </a:r>
            <a:r>
              <a:rPr lang="en-US" sz="2000" b="1" dirty="0" err="1">
                <a:solidFill>
                  <a:srgbClr val="00FF00"/>
                </a:solidFill>
              </a:rPr>
              <a:t>semivariance</a:t>
            </a:r>
            <a:r>
              <a:rPr lang="en-US" sz="2000" b="1" dirty="0">
                <a:solidFill>
                  <a:srgbClr val="00FF00"/>
                </a:solidFill>
              </a:rPr>
              <a:t> </a:t>
            </a:r>
            <a:r>
              <a:rPr lang="en-US" sz="2000" b="1" dirty="0"/>
              <a:t>between them in </a:t>
            </a:r>
            <a:r>
              <a:rPr lang="en-US" sz="2000" b="1" dirty="0">
                <a:solidFill>
                  <a:srgbClr val="00FF00"/>
                </a:solidFill>
              </a:rPr>
              <a:t>attribute</a:t>
            </a:r>
            <a:r>
              <a:rPr lang="en-US" sz="2000" b="1" dirty="0"/>
              <a:t> space.</a:t>
            </a:r>
          </a:p>
          <a:p>
            <a:pPr>
              <a:lnSpc>
                <a:spcPct val="200000"/>
              </a:lnSpc>
            </a:pPr>
            <a:r>
              <a:rPr lang="en-US" sz="2000" b="1" dirty="0"/>
              <a:t>So . . . it seems natural to see if points that are ‘</a:t>
            </a:r>
            <a:r>
              <a:rPr lang="en-US" sz="2000" b="1" dirty="0">
                <a:solidFill>
                  <a:srgbClr val="00FF00"/>
                </a:solidFill>
              </a:rPr>
              <a:t>close by’ in geographical space</a:t>
            </a:r>
            <a:r>
              <a:rPr lang="en-US" sz="2000" b="1" dirty="0"/>
              <a:t> are also ‘</a:t>
            </a:r>
            <a:r>
              <a:rPr lang="en-US" sz="2000" b="1" dirty="0">
                <a:solidFill>
                  <a:srgbClr val="00FF00"/>
                </a:solidFill>
              </a:rPr>
              <a:t>close by’ </a:t>
            </a:r>
            <a:r>
              <a:rPr lang="en-US" sz="2000" b="1" dirty="0" smtClean="0">
                <a:solidFill>
                  <a:srgbClr val="00FF00"/>
                </a:solidFill>
              </a:rPr>
              <a:t>in attribute </a:t>
            </a:r>
            <a:r>
              <a:rPr lang="en-US" sz="2000" b="1" dirty="0">
                <a:solidFill>
                  <a:srgbClr val="00FF00"/>
                </a:solidFill>
              </a:rPr>
              <a:t>space</a:t>
            </a:r>
            <a:r>
              <a:rPr lang="en-US" sz="2000" b="1" dirty="0"/>
              <a:t>.</a:t>
            </a:r>
          </a:p>
          <a:p>
            <a:pPr>
              <a:lnSpc>
                <a:spcPct val="200000"/>
              </a:lnSpc>
            </a:pPr>
            <a:r>
              <a:rPr lang="en-US" sz="2000" b="1" dirty="0"/>
              <a:t>This would be evidence of </a:t>
            </a:r>
            <a:r>
              <a:rPr lang="en-US" sz="2000" b="1" dirty="0">
                <a:solidFill>
                  <a:srgbClr val="00FF00"/>
                </a:solidFill>
              </a:rPr>
              <a:t>spatial dependence.</a:t>
            </a:r>
          </a:p>
          <a:p>
            <a:pPr marL="0" indent="0">
              <a:buNone/>
            </a:pPr>
            <a:endParaRPr lang="en-US" sz="2000" dirty="0"/>
          </a:p>
        </p:txBody>
      </p:sp>
    </p:spTree>
    <p:extLst>
      <p:ext uri="{BB962C8B-B14F-4D97-AF65-F5344CB8AC3E}">
        <p14:creationId xmlns:p14="http://schemas.microsoft.com/office/powerpoint/2010/main" val="292442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FF00"/>
                </a:solidFill>
                <a:latin typeface="CMSSBX10"/>
              </a:rPr>
              <a:t>The </a:t>
            </a:r>
            <a:r>
              <a:rPr lang="en-US" sz="3200" dirty="0" err="1">
                <a:solidFill>
                  <a:srgbClr val="00FF00"/>
                </a:solidFill>
                <a:latin typeface="CMSSBX10"/>
              </a:rPr>
              <a:t>variogram</a:t>
            </a:r>
            <a:r>
              <a:rPr lang="en-US" sz="3200" dirty="0">
                <a:solidFill>
                  <a:srgbClr val="00FF00"/>
                </a:solidFill>
                <a:latin typeface="CMSSBX10"/>
              </a:rPr>
              <a:t> </a:t>
            </a:r>
            <a:r>
              <a:rPr lang="en-US" sz="3200" dirty="0" smtClean="0">
                <a:solidFill>
                  <a:srgbClr val="00FF00"/>
                </a:solidFill>
                <a:latin typeface="CMSSBX10"/>
              </a:rPr>
              <a:t>cloud</a:t>
            </a:r>
            <a:endParaRPr lang="en-US" dirty="0">
              <a:solidFill>
                <a:srgbClr val="00FF00"/>
              </a:solidFill>
            </a:endParaRPr>
          </a:p>
        </p:txBody>
      </p:sp>
      <p:sp>
        <p:nvSpPr>
          <p:cNvPr id="3" name="Content Placeholder 2"/>
          <p:cNvSpPr>
            <a:spLocks noGrp="1"/>
          </p:cNvSpPr>
          <p:nvPr>
            <p:ph idx="1"/>
          </p:nvPr>
        </p:nvSpPr>
        <p:spPr/>
        <p:txBody>
          <a:bodyPr/>
          <a:lstStyle/>
          <a:p>
            <a:pPr>
              <a:lnSpc>
                <a:spcPct val="150000"/>
              </a:lnSpc>
            </a:pPr>
            <a:r>
              <a:rPr lang="en-US" sz="2000" b="1" dirty="0" smtClean="0">
                <a:latin typeface="CMSS17"/>
              </a:rPr>
              <a:t>This </a:t>
            </a:r>
            <a:r>
              <a:rPr lang="en-US" sz="2000" b="1" dirty="0">
                <a:latin typeface="CMSS17"/>
              </a:rPr>
              <a:t>is a graph showing </a:t>
            </a:r>
            <a:r>
              <a:rPr lang="en-US" sz="2000" b="1" dirty="0" err="1">
                <a:solidFill>
                  <a:srgbClr val="00FF00"/>
                </a:solidFill>
                <a:latin typeface="CMSSBX10"/>
              </a:rPr>
              <a:t>semivariances</a:t>
            </a:r>
            <a:r>
              <a:rPr lang="en-US" sz="2000" b="1" dirty="0">
                <a:solidFill>
                  <a:srgbClr val="00FF00"/>
                </a:solidFill>
                <a:latin typeface="CMSSBX10"/>
              </a:rPr>
              <a:t> </a:t>
            </a:r>
            <a:r>
              <a:rPr lang="en-US" sz="2000" b="1" dirty="0">
                <a:latin typeface="CMSS17"/>
              </a:rPr>
              <a:t>between all point-pairs:</a:t>
            </a:r>
          </a:p>
          <a:p>
            <a:pPr>
              <a:lnSpc>
                <a:spcPct val="150000"/>
              </a:lnSpc>
            </a:pPr>
            <a:r>
              <a:rPr lang="en-US" sz="2000" b="1" dirty="0">
                <a:latin typeface="CMSSBX10"/>
              </a:rPr>
              <a:t>X-axis </a:t>
            </a:r>
            <a:r>
              <a:rPr lang="en-US" sz="2000" b="1" dirty="0">
                <a:latin typeface="CMSS17"/>
              </a:rPr>
              <a:t>The</a:t>
            </a:r>
            <a:r>
              <a:rPr lang="en-US" sz="2000" b="1" dirty="0">
                <a:solidFill>
                  <a:srgbClr val="000000"/>
                </a:solidFill>
                <a:latin typeface="CMSS17"/>
              </a:rPr>
              <a:t> </a:t>
            </a:r>
            <a:r>
              <a:rPr lang="en-US" sz="2000" b="1" dirty="0">
                <a:solidFill>
                  <a:srgbClr val="00FF00"/>
                </a:solidFill>
                <a:latin typeface="CMSSBX10"/>
              </a:rPr>
              <a:t>separation distance </a:t>
            </a:r>
            <a:r>
              <a:rPr lang="en-US" sz="2000" b="1" dirty="0">
                <a:latin typeface="CMSS17"/>
              </a:rPr>
              <a:t>within the point-pair</a:t>
            </a:r>
          </a:p>
          <a:p>
            <a:pPr>
              <a:lnSpc>
                <a:spcPct val="150000"/>
              </a:lnSpc>
            </a:pPr>
            <a:r>
              <a:rPr lang="en-US" sz="2000" b="1" dirty="0">
                <a:latin typeface="CMSSBX10"/>
              </a:rPr>
              <a:t>Y-axis </a:t>
            </a:r>
            <a:r>
              <a:rPr lang="en-US" sz="2000" b="1" dirty="0">
                <a:latin typeface="CMSS17"/>
              </a:rPr>
              <a:t>The</a:t>
            </a:r>
            <a:r>
              <a:rPr lang="en-US" sz="2000" b="1" dirty="0">
                <a:solidFill>
                  <a:srgbClr val="000000"/>
                </a:solidFill>
                <a:latin typeface="CMSS17"/>
              </a:rPr>
              <a:t> </a:t>
            </a:r>
            <a:r>
              <a:rPr lang="en-US" sz="2000" b="1" dirty="0" err="1">
                <a:solidFill>
                  <a:srgbClr val="00FF00"/>
                </a:solidFill>
                <a:latin typeface="CMSSBX10"/>
              </a:rPr>
              <a:t>semivariance</a:t>
            </a:r>
            <a:endParaRPr lang="en-US" sz="2000" b="1" dirty="0">
              <a:solidFill>
                <a:srgbClr val="00FF00"/>
              </a:solidFill>
              <a:latin typeface="CMSSBX10"/>
            </a:endParaRPr>
          </a:p>
          <a:p>
            <a:pPr>
              <a:lnSpc>
                <a:spcPct val="150000"/>
              </a:lnSpc>
            </a:pPr>
            <a:r>
              <a:rPr lang="en-US" sz="2000" b="1" dirty="0" smtClean="0">
                <a:solidFill>
                  <a:srgbClr val="00FF00"/>
                </a:solidFill>
                <a:latin typeface="CMSSBX10"/>
              </a:rPr>
              <a:t>Advantage</a:t>
            </a:r>
            <a:r>
              <a:rPr lang="en-US" sz="2000" b="1" dirty="0">
                <a:solidFill>
                  <a:srgbClr val="00FF00"/>
                </a:solidFill>
                <a:latin typeface="CMSS17"/>
              </a:rPr>
              <a:t>:</a:t>
            </a:r>
            <a:r>
              <a:rPr lang="en-US" sz="2000" b="1" dirty="0">
                <a:latin typeface="CMSS17"/>
              </a:rPr>
              <a:t> Shows the </a:t>
            </a:r>
            <a:r>
              <a:rPr lang="en-US" sz="2000" b="1" dirty="0" smtClean="0">
                <a:latin typeface="CMSS17"/>
              </a:rPr>
              <a:t>comparison </a:t>
            </a:r>
            <a:r>
              <a:rPr lang="en-US" sz="2000" b="1" dirty="0">
                <a:latin typeface="CMSS17"/>
              </a:rPr>
              <a:t>between all point-pairs as a function of </a:t>
            </a:r>
            <a:r>
              <a:rPr lang="en-US" sz="2000" b="1" dirty="0" smtClean="0">
                <a:latin typeface="CMSS17"/>
              </a:rPr>
              <a:t>their separation</a:t>
            </a:r>
            <a:r>
              <a:rPr lang="en-US" sz="2000" b="1" dirty="0">
                <a:latin typeface="CMSS17"/>
              </a:rPr>
              <a:t>;</a:t>
            </a:r>
          </a:p>
          <a:p>
            <a:pPr>
              <a:lnSpc>
                <a:spcPct val="150000"/>
              </a:lnSpc>
            </a:pPr>
            <a:r>
              <a:rPr lang="en-US" sz="2000" b="1" dirty="0" smtClean="0">
                <a:solidFill>
                  <a:srgbClr val="00FF00"/>
                </a:solidFill>
                <a:latin typeface="CMSSBX10"/>
              </a:rPr>
              <a:t>Advantage</a:t>
            </a:r>
            <a:r>
              <a:rPr lang="en-US" sz="2000" b="1" dirty="0">
                <a:solidFill>
                  <a:srgbClr val="00FF00"/>
                </a:solidFill>
                <a:latin typeface="CMSS17"/>
              </a:rPr>
              <a:t>: </a:t>
            </a:r>
            <a:r>
              <a:rPr lang="en-US" sz="2000" b="1" dirty="0">
                <a:latin typeface="CMSS17"/>
              </a:rPr>
              <a:t>Shows which point-pairs do not fit the general pattern</a:t>
            </a:r>
          </a:p>
          <a:p>
            <a:pPr>
              <a:lnSpc>
                <a:spcPct val="150000"/>
              </a:lnSpc>
            </a:pPr>
            <a:r>
              <a:rPr lang="en-US" sz="2000" b="1" dirty="0" smtClean="0">
                <a:solidFill>
                  <a:srgbClr val="00FF00"/>
                </a:solidFill>
                <a:latin typeface="CMSSBX10"/>
              </a:rPr>
              <a:t>Disadvantage</a:t>
            </a:r>
            <a:r>
              <a:rPr lang="en-US" sz="2000" b="1" dirty="0">
                <a:solidFill>
                  <a:srgbClr val="00FF00"/>
                </a:solidFill>
                <a:latin typeface="CMSS17"/>
              </a:rPr>
              <a:t>: </a:t>
            </a:r>
            <a:r>
              <a:rPr lang="en-US" sz="2000" b="1" dirty="0">
                <a:latin typeface="CMSS17"/>
              </a:rPr>
              <a:t>too many graph points, hard to interpret</a:t>
            </a:r>
            <a:endParaRPr lang="en-US" sz="1000" b="1" dirty="0">
              <a:latin typeface="CMSSBX10"/>
            </a:endParaRPr>
          </a:p>
          <a:p>
            <a:endParaRPr lang="en-US" sz="2000" dirty="0"/>
          </a:p>
        </p:txBody>
      </p:sp>
    </p:spTree>
    <p:extLst>
      <p:ext uri="{BB962C8B-B14F-4D97-AF65-F5344CB8AC3E}">
        <p14:creationId xmlns:p14="http://schemas.microsoft.com/office/powerpoint/2010/main" val="4055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609600"/>
            <a:ext cx="6296025" cy="598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bwMode="auto">
          <a:xfrm>
            <a:off x="0" y="2590800"/>
            <a:ext cx="1857375"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marL="0" indent="0" algn="ctr">
              <a:buNone/>
            </a:pPr>
            <a:r>
              <a:rPr lang="en-US" sz="2000" b="1" dirty="0" smtClean="0">
                <a:solidFill>
                  <a:srgbClr val="00FF00"/>
                </a:solidFill>
              </a:rPr>
              <a:t>Separations to 200 m</a:t>
            </a:r>
          </a:p>
          <a:p>
            <a:endParaRPr lang="en-US" sz="1800" b="1" dirty="0"/>
          </a:p>
        </p:txBody>
      </p:sp>
    </p:spTree>
    <p:extLst>
      <p:ext uri="{BB962C8B-B14F-4D97-AF65-F5344CB8AC3E}">
        <p14:creationId xmlns:p14="http://schemas.microsoft.com/office/powerpoint/2010/main" val="246211291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09600"/>
            <a:ext cx="6400800" cy="5770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0" y="2590800"/>
            <a:ext cx="1857375"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marL="0" indent="0" algn="ctr">
              <a:buNone/>
            </a:pPr>
            <a:r>
              <a:rPr lang="en-US" sz="2000" b="1" dirty="0" smtClean="0">
                <a:solidFill>
                  <a:srgbClr val="00FF00"/>
                </a:solidFill>
              </a:rPr>
              <a:t>Separations to 2 Km</a:t>
            </a:r>
          </a:p>
          <a:p>
            <a:endParaRPr lang="en-US" sz="1800" b="1" dirty="0"/>
          </a:p>
        </p:txBody>
      </p:sp>
    </p:spTree>
    <p:extLst>
      <p:ext uri="{BB962C8B-B14F-4D97-AF65-F5344CB8AC3E}">
        <p14:creationId xmlns:p14="http://schemas.microsoft.com/office/powerpoint/2010/main" val="385720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8313" y="550862"/>
            <a:ext cx="8229600" cy="1143000"/>
          </a:xfrm>
        </p:spPr>
        <p:txBody>
          <a:bodyPr/>
          <a:lstStyle/>
          <a:p>
            <a:r>
              <a:rPr lang="en-GB" sz="3200" dirty="0">
                <a:solidFill>
                  <a:srgbClr val="FF0000"/>
                </a:solidFill>
              </a:rPr>
              <a:t>Spatial data exploration</a:t>
            </a:r>
          </a:p>
        </p:txBody>
      </p:sp>
      <p:sp>
        <p:nvSpPr>
          <p:cNvPr id="5" name="Rectangle 4"/>
          <p:cNvSpPr>
            <a:spLocks noChangeArrowheads="1"/>
          </p:cNvSpPr>
          <p:nvPr/>
        </p:nvSpPr>
        <p:spPr bwMode="auto">
          <a:xfrm>
            <a:off x="0" y="3509962"/>
            <a:ext cx="9144000" cy="0"/>
          </a:xfrm>
          <a:prstGeom prst="rect">
            <a:avLst/>
          </a:prstGeom>
          <a:noFill/>
          <a:ln w="9525">
            <a:noFill/>
            <a:miter lim="800000"/>
            <a:headEnd/>
            <a:tailEnd/>
          </a:ln>
          <a:effectLst/>
        </p:spPr>
        <p:txBody>
          <a:bodyPr wrap="none" anchor="ctr">
            <a:spAutoFit/>
          </a:bodyPr>
          <a:lstStyle/>
          <a:p>
            <a:endParaRPr lang="ar-SA"/>
          </a:p>
        </p:txBody>
      </p:sp>
      <p:sp>
        <p:nvSpPr>
          <p:cNvPr id="6" name="Rectangle 5"/>
          <p:cNvSpPr>
            <a:spLocks noChangeArrowheads="1"/>
          </p:cNvSpPr>
          <p:nvPr/>
        </p:nvSpPr>
        <p:spPr bwMode="auto">
          <a:xfrm>
            <a:off x="0" y="3505200"/>
            <a:ext cx="9144000" cy="0"/>
          </a:xfrm>
          <a:prstGeom prst="rect">
            <a:avLst/>
          </a:prstGeom>
          <a:noFill/>
          <a:ln w="9525">
            <a:noFill/>
            <a:miter lim="800000"/>
            <a:headEnd/>
            <a:tailEnd/>
          </a:ln>
          <a:effectLst/>
        </p:spPr>
        <p:txBody>
          <a:bodyPr wrap="none" anchor="ctr">
            <a:spAutoFit/>
          </a:bodyPr>
          <a:lstStyle/>
          <a:p>
            <a:endParaRPr lang="ar-SA"/>
          </a:p>
        </p:txBody>
      </p:sp>
      <p:graphicFrame>
        <p:nvGraphicFramePr>
          <p:cNvPr id="7" name="Group 74"/>
          <p:cNvGraphicFramePr>
            <a:graphicFrameLocks noGrp="1"/>
          </p:cNvGraphicFramePr>
          <p:nvPr>
            <p:extLst>
              <p:ext uri="{D42A27DB-BD31-4B8C-83A1-F6EECF244321}">
                <p14:modId xmlns:p14="http://schemas.microsoft.com/office/powerpoint/2010/main" val="3441759514"/>
              </p:ext>
            </p:extLst>
          </p:nvPr>
        </p:nvGraphicFramePr>
        <p:xfrm>
          <a:off x="612775" y="1703387"/>
          <a:ext cx="7920038" cy="4938713"/>
        </p:xfrm>
        <a:graphic>
          <a:graphicData uri="http://schemas.openxmlformats.org/drawingml/2006/table">
            <a:tbl>
              <a:tblPr/>
              <a:tblGrid>
                <a:gridCol w="3960813"/>
                <a:gridCol w="3959225"/>
              </a:tblGrid>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0000"/>
                          </a:solidFill>
                          <a:effectLst/>
                          <a:latin typeface="Trebuchet MS" pitchFamily="34" charset="0"/>
                          <a:cs typeface="Times New Roman" pitchFamily="18" charset="0"/>
                        </a:rPr>
                        <a:t>A. 10% random sample from existing point set</a:t>
                      </a:r>
                      <a:endParaRPr kumimoji="0" lang="en-GB" sz="1600" b="1" i="0" u="none" strike="noStrike" cap="none" normalizeH="0" baseline="0" dirty="0" smtClean="0">
                        <a:ln>
                          <a:noFill/>
                        </a:ln>
                        <a:solidFill>
                          <a:srgbClr val="FF0000"/>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0000"/>
                          </a:solidFill>
                          <a:effectLst/>
                          <a:latin typeface="Trebuchet MS" pitchFamily="34" charset="0"/>
                          <a:cs typeface="Times New Roman" pitchFamily="18" charset="0"/>
                        </a:rPr>
                        <a:t>B. Stratified random selection, 30% of each stratum</a:t>
                      </a:r>
                      <a:endParaRPr kumimoji="0" lang="en-GB" sz="1600" b="1" i="0" u="none" strike="noStrike" cap="none" normalizeH="0" baseline="0" dirty="0" smtClean="0">
                        <a:ln>
                          <a:noFill/>
                        </a:ln>
                        <a:solidFill>
                          <a:srgbClr val="FF0000"/>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47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ar-SA" sz="12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ar-SA" sz="1200" b="0" i="0" u="none" strike="noStrike" cap="none" normalizeH="0" baseline="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77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rebuchet MS" pitchFamily="34" charset="0"/>
                          <a:cs typeface="Times New Roman" pitchFamily="18" charset="0"/>
                        </a:rPr>
                        <a:t>800 radio-activity monitoring </a:t>
                      </a:r>
                      <a:r>
                        <a:rPr kumimoji="0" lang="en-GB" sz="1400" b="1" i="0" u="none" strike="noStrike" cap="none" normalizeH="0" baseline="0" dirty="0" smtClean="0">
                          <a:ln>
                            <a:noFill/>
                          </a:ln>
                          <a:solidFill>
                            <a:schemeClr val="tx1"/>
                          </a:solidFill>
                          <a:effectLst/>
                          <a:latin typeface="Trebuchet MS" pitchFamily="34" charset="0"/>
                          <a:cs typeface="Times New Roman" pitchFamily="18" charset="0"/>
                        </a:rPr>
                        <a:t>sites. </a:t>
                      </a:r>
                      <a:r>
                        <a:rPr kumimoji="0" lang="en-GB" sz="1400" b="1" i="0" u="none" strike="noStrike" cap="none" normalizeH="0" baseline="0" dirty="0" smtClean="0">
                          <a:ln>
                            <a:noFill/>
                          </a:ln>
                          <a:solidFill>
                            <a:schemeClr val="tx1"/>
                          </a:solidFill>
                          <a:effectLst/>
                          <a:latin typeface="Trebuchet MS" pitchFamily="34" charset="0"/>
                          <a:cs typeface="Times New Roman" pitchFamily="18" charset="0"/>
                        </a:rPr>
                        <a:t>Random sample of 80 (red/large dots)</a:t>
                      </a:r>
                      <a:endParaRPr kumimoji="0" lang="en-GB" sz="1400" b="1"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rebuchet MS" pitchFamily="34" charset="0"/>
                          <a:cs typeface="Times New Roman" pitchFamily="18" charset="0"/>
                        </a:rPr>
                        <a:t>200 radio-activity monitoring </a:t>
                      </a:r>
                      <a:r>
                        <a:rPr kumimoji="0" lang="en-GB" sz="1400" b="1" i="0" u="none" strike="noStrike" cap="none" normalizeH="0" baseline="0" dirty="0" smtClean="0">
                          <a:ln>
                            <a:noFill/>
                          </a:ln>
                          <a:solidFill>
                            <a:schemeClr val="tx1"/>
                          </a:solidFill>
                          <a:effectLst/>
                          <a:latin typeface="Trebuchet MS" pitchFamily="34" charset="0"/>
                          <a:cs typeface="Times New Roman" pitchFamily="18" charset="0"/>
                        </a:rPr>
                        <a:t>sites. </a:t>
                      </a:r>
                      <a:r>
                        <a:rPr kumimoji="0" lang="en-GB" sz="1400" b="1" i="0" u="none" strike="noStrike" cap="none" normalizeH="0" baseline="0" dirty="0" smtClean="0">
                          <a:ln>
                            <a:noFill/>
                          </a:ln>
                          <a:solidFill>
                            <a:schemeClr val="tx1"/>
                          </a:solidFill>
                          <a:effectLst/>
                          <a:latin typeface="Trebuchet MS" pitchFamily="34" charset="0"/>
                          <a:cs typeface="Times New Roman" pitchFamily="18" charset="0"/>
                        </a:rPr>
                        <a:t>Random sample of 30 (red/large dots)&lt;100 units of radiation and 30 (crosses)&gt;=100 units of radiation</a:t>
                      </a:r>
                      <a:endParaRPr kumimoji="0" lang="en-GB" sz="1400" b="1" i="0" u="none" strike="noStrike" cap="none" normalizeH="0" baseline="0" dirty="0" smtClean="0">
                        <a:ln>
                          <a:noFill/>
                        </a:ln>
                        <a:solidFill>
                          <a:schemeClr val="tx1"/>
                        </a:solidFill>
                        <a:effectLst/>
                        <a:latin typeface="Trebuchet MS"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8" name="Picture 53" descr="radon800-10percent"/>
          <p:cNvPicPr>
            <a:picLocks noChangeAspect="1" noChangeArrowheads="1"/>
          </p:cNvPicPr>
          <p:nvPr/>
        </p:nvPicPr>
        <p:blipFill>
          <a:blip r:embed="rId2"/>
          <a:srcRect/>
          <a:stretch>
            <a:fillRect/>
          </a:stretch>
        </p:blipFill>
        <p:spPr bwMode="auto">
          <a:xfrm>
            <a:off x="1692275" y="2324100"/>
            <a:ext cx="1636713" cy="3238500"/>
          </a:xfrm>
          <a:prstGeom prst="rect">
            <a:avLst/>
          </a:prstGeom>
          <a:noFill/>
        </p:spPr>
      </p:pic>
      <p:pic>
        <p:nvPicPr>
          <p:cNvPr id="9" name="Picture 59" descr="radon200-30percent-stratified-revised"/>
          <p:cNvPicPr>
            <a:picLocks noChangeAspect="1" noChangeArrowheads="1"/>
          </p:cNvPicPr>
          <p:nvPr/>
        </p:nvPicPr>
        <p:blipFill>
          <a:blip r:embed="rId3"/>
          <a:srcRect/>
          <a:stretch>
            <a:fillRect/>
          </a:stretch>
        </p:blipFill>
        <p:spPr bwMode="auto">
          <a:xfrm>
            <a:off x="5795963" y="2320925"/>
            <a:ext cx="1641475" cy="3241675"/>
          </a:xfrm>
          <a:prstGeom prst="rect">
            <a:avLst/>
          </a:prstGeom>
          <a:noFill/>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spcBef>
                <a:spcPts val="1800"/>
              </a:spcBef>
              <a:buNone/>
            </a:pPr>
            <a:r>
              <a:rPr lang="en-US" sz="1800" b="1" dirty="0">
                <a:solidFill>
                  <a:srgbClr val="FF0000"/>
                </a:solidFill>
              </a:rPr>
              <a:t>Q21 </a:t>
            </a:r>
            <a:r>
              <a:rPr lang="en-US" sz="1800" b="1" dirty="0"/>
              <a:t>: Can you see a trend in the semi-variances as the separation distance increases? </a:t>
            </a:r>
          </a:p>
          <a:p>
            <a:pPr marL="0" indent="0">
              <a:spcBef>
                <a:spcPts val="1800"/>
              </a:spcBef>
              <a:buNone/>
            </a:pPr>
            <a:r>
              <a:rPr lang="en-US" sz="1800" b="1" dirty="0">
                <a:solidFill>
                  <a:srgbClr val="00CD33"/>
                </a:solidFill>
              </a:rPr>
              <a:t>A21 </a:t>
            </a:r>
            <a:r>
              <a:rPr lang="en-US" sz="1800" b="1" dirty="0"/>
              <a:t>: As separation increases, so does semi-variance. </a:t>
            </a:r>
          </a:p>
          <a:p>
            <a:pPr marL="0" indent="0">
              <a:spcBef>
                <a:spcPts val="1800"/>
              </a:spcBef>
              <a:buNone/>
            </a:pPr>
            <a:r>
              <a:rPr lang="en-US" sz="1800" b="1" dirty="0">
                <a:solidFill>
                  <a:srgbClr val="FF0000"/>
                </a:solidFill>
              </a:rPr>
              <a:t>Q22 </a:t>
            </a:r>
            <a:r>
              <a:rPr lang="en-US" sz="1800" b="1" dirty="0"/>
              <a:t>: What is the difficulty with interpreting this graph? </a:t>
            </a:r>
          </a:p>
          <a:p>
            <a:pPr marL="0" indent="0">
              <a:spcBef>
                <a:spcPts val="1800"/>
              </a:spcBef>
              <a:buNone/>
            </a:pPr>
            <a:r>
              <a:rPr lang="en-US" sz="1800" b="1" dirty="0">
                <a:solidFill>
                  <a:srgbClr val="00CD33"/>
                </a:solidFill>
              </a:rPr>
              <a:t>A22 </a:t>
            </a:r>
            <a:r>
              <a:rPr lang="en-US" sz="1800" b="1" dirty="0"/>
              <a:t>: This is quite difficult to see because of the large number of low semi-variances; </a:t>
            </a:r>
            <a:endParaRPr lang="en-US" sz="1800" b="1" dirty="0" smtClean="0"/>
          </a:p>
          <a:p>
            <a:pPr marL="0" indent="0">
              <a:spcBef>
                <a:spcPts val="1800"/>
              </a:spcBef>
              <a:buNone/>
            </a:pPr>
            <a:r>
              <a:rPr lang="en-US" sz="1800" b="1" dirty="0" smtClean="0"/>
              <a:t>* The second graph there are </a:t>
            </a:r>
            <a:r>
              <a:rPr lang="en-US" sz="1800" b="1" dirty="0"/>
              <a:t>hundreds of points almost on top of each other, making it very hard to get a sense of the </a:t>
            </a:r>
            <a:r>
              <a:rPr lang="en-US" sz="1800" b="1" dirty="0" smtClean="0"/>
              <a:t>average. </a:t>
            </a:r>
          </a:p>
          <a:p>
            <a:pPr marL="0" indent="0">
              <a:spcBef>
                <a:spcPts val="1800"/>
              </a:spcBef>
              <a:buNone/>
            </a:pPr>
            <a:r>
              <a:rPr lang="en-US" sz="1800" b="1" dirty="0" smtClean="0"/>
              <a:t>* In </a:t>
            </a:r>
            <a:r>
              <a:rPr lang="en-US" sz="1800" b="1" dirty="0"/>
              <a:t>the </a:t>
            </a:r>
            <a:r>
              <a:rPr lang="en-US" sz="1800" b="1" dirty="0" smtClean="0"/>
              <a:t>first graph </a:t>
            </a:r>
            <a:r>
              <a:rPr lang="en-US" sz="1800" b="1" dirty="0"/>
              <a:t>this is a bit clearer, but this only applies to the closest point-pairs.</a:t>
            </a:r>
          </a:p>
          <a:p>
            <a:pPr marL="0" indent="0">
              <a:buNone/>
            </a:pPr>
            <a:endParaRPr lang="en-US" sz="2000" b="1" dirty="0"/>
          </a:p>
        </p:txBody>
      </p:sp>
    </p:spTree>
    <p:extLst>
      <p:ext uri="{BB962C8B-B14F-4D97-AF65-F5344CB8AC3E}">
        <p14:creationId xmlns:p14="http://schemas.microsoft.com/office/powerpoint/2010/main" val="136087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0000"/>
                </a:solidFill>
              </a:rPr>
              <a:t>The empirical </a:t>
            </a:r>
            <a:r>
              <a:rPr lang="en-US" sz="3200" dirty="0" err="1" smtClean="0">
                <a:solidFill>
                  <a:srgbClr val="FF0000"/>
                </a:solidFill>
              </a:rPr>
              <a:t>variogram</a:t>
            </a:r>
            <a:endParaRPr lang="en-US" sz="4400" dirty="0">
              <a:solidFill>
                <a:srgbClr val="FF0000"/>
              </a:solidFill>
            </a:endParaRPr>
          </a:p>
        </p:txBody>
      </p:sp>
      <p:sp>
        <p:nvSpPr>
          <p:cNvPr id="3" name="Content Placeholder 2"/>
          <p:cNvSpPr>
            <a:spLocks noGrp="1"/>
          </p:cNvSpPr>
          <p:nvPr>
            <p:ph idx="1"/>
          </p:nvPr>
        </p:nvSpPr>
        <p:spPr/>
        <p:txBody>
          <a:bodyPr/>
          <a:lstStyle/>
          <a:p>
            <a:pPr marL="0" indent="0">
              <a:spcBef>
                <a:spcPts val="1200"/>
              </a:spcBef>
              <a:buNone/>
            </a:pPr>
            <a:r>
              <a:rPr lang="en-US" sz="2000" dirty="0" smtClean="0"/>
              <a:t>To </a:t>
            </a:r>
            <a:r>
              <a:rPr lang="en-US" sz="2000" dirty="0"/>
              <a:t>summarize the </a:t>
            </a:r>
            <a:r>
              <a:rPr lang="en-US" sz="2000" dirty="0" err="1"/>
              <a:t>variogram</a:t>
            </a:r>
            <a:r>
              <a:rPr lang="en-US" sz="2000" dirty="0"/>
              <a:t> cloud, group the separations into </a:t>
            </a:r>
            <a:r>
              <a:rPr lang="en-US" sz="2000" dirty="0">
                <a:solidFill>
                  <a:srgbClr val="00FF00"/>
                </a:solidFill>
              </a:rPr>
              <a:t>lags</a:t>
            </a:r>
            <a:r>
              <a:rPr lang="en-US" sz="2000" dirty="0"/>
              <a:t> (separation </a:t>
            </a:r>
            <a:r>
              <a:rPr lang="en-US" sz="2000" dirty="0" smtClean="0">
                <a:solidFill>
                  <a:srgbClr val="00FF00"/>
                </a:solidFill>
              </a:rPr>
              <a:t>bins</a:t>
            </a:r>
            <a:r>
              <a:rPr lang="en-US" sz="2000" dirty="0" smtClean="0"/>
              <a:t>, like </a:t>
            </a:r>
            <a:r>
              <a:rPr lang="en-US" sz="2000" dirty="0"/>
              <a:t>a histogram)</a:t>
            </a:r>
          </a:p>
          <a:p>
            <a:pPr marL="0" indent="0">
              <a:spcBef>
                <a:spcPts val="1200"/>
              </a:spcBef>
              <a:buNone/>
            </a:pPr>
            <a:r>
              <a:rPr lang="en-US" sz="2000" dirty="0" smtClean="0"/>
              <a:t>Then</a:t>
            </a:r>
            <a:r>
              <a:rPr lang="en-US" sz="2000" dirty="0"/>
              <a:t>, compute the </a:t>
            </a:r>
            <a:r>
              <a:rPr lang="en-US" sz="2000" dirty="0">
                <a:solidFill>
                  <a:srgbClr val="00FF00"/>
                </a:solidFill>
              </a:rPr>
              <a:t>average</a:t>
            </a:r>
            <a:r>
              <a:rPr lang="en-US" sz="2000" dirty="0"/>
              <a:t> </a:t>
            </a:r>
            <a:r>
              <a:rPr lang="en-US" sz="2000" dirty="0" err="1"/>
              <a:t>semivariance</a:t>
            </a:r>
            <a:r>
              <a:rPr lang="en-US" sz="2000" dirty="0"/>
              <a:t> of all the point-pairs in the </a:t>
            </a:r>
            <a:r>
              <a:rPr lang="en-US" sz="2000" dirty="0" smtClean="0"/>
              <a:t>bin</a:t>
            </a:r>
          </a:p>
          <a:p>
            <a:pPr marL="0" indent="0">
              <a:spcBef>
                <a:spcPts val="1200"/>
              </a:spcBef>
              <a:buNone/>
            </a:pPr>
            <a:r>
              <a:rPr lang="en-US" sz="2000" dirty="0" smtClean="0"/>
              <a:t>This </a:t>
            </a:r>
            <a:r>
              <a:rPr lang="en-US" sz="2000" dirty="0"/>
              <a:t>is the empirical </a:t>
            </a:r>
            <a:r>
              <a:rPr lang="en-US" sz="2000" dirty="0" err="1" smtClean="0"/>
              <a:t>variogram</a:t>
            </a:r>
            <a:endParaRPr lang="en-US" sz="2000" dirty="0" smtClean="0"/>
          </a:p>
          <a:p>
            <a:pPr marL="0" indent="0">
              <a:spcBef>
                <a:spcPts val="1200"/>
              </a:spcBef>
              <a:buNone/>
            </a:pPr>
            <a:endParaRPr lang="en-US" sz="2000" dirty="0"/>
          </a:p>
          <a:p>
            <a:pPr marL="0" indent="0">
              <a:spcBef>
                <a:spcPts val="1200"/>
              </a:spcBef>
              <a:buNone/>
            </a:pPr>
            <a:endParaRPr lang="en-US" sz="2000" dirty="0"/>
          </a:p>
          <a:p>
            <a:pPr marL="0" indent="0">
              <a:spcBef>
                <a:spcPts val="1200"/>
              </a:spcBef>
              <a:buNone/>
            </a:pPr>
            <a:r>
              <a:rPr lang="en-US" sz="2000" dirty="0" smtClean="0">
                <a:solidFill>
                  <a:srgbClr val="00FF00"/>
                </a:solidFill>
              </a:rPr>
              <a:t>m(h</a:t>
            </a:r>
            <a:r>
              <a:rPr lang="en-US" sz="2000" dirty="0">
                <a:solidFill>
                  <a:srgbClr val="00FF00"/>
                </a:solidFill>
              </a:rPr>
              <a:t>)</a:t>
            </a:r>
            <a:r>
              <a:rPr lang="en-US" sz="2000" dirty="0"/>
              <a:t> is the number of point pairs separated by vector </a:t>
            </a:r>
            <a:r>
              <a:rPr lang="en-US" sz="2000" dirty="0" smtClean="0">
                <a:solidFill>
                  <a:srgbClr val="00FF00"/>
                </a:solidFill>
              </a:rPr>
              <a:t>h</a:t>
            </a:r>
            <a:endParaRPr lang="en-US" sz="2000" dirty="0">
              <a:solidFill>
                <a:srgbClr val="00FF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3495" y="4038600"/>
            <a:ext cx="33623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3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0000"/>
                </a:solidFill>
                <a:latin typeface="CMSSBX10"/>
              </a:rPr>
              <a:t>Defining the </a:t>
            </a:r>
            <a:r>
              <a:rPr lang="en-US" sz="3200" dirty="0" smtClean="0">
                <a:solidFill>
                  <a:srgbClr val="00FF00"/>
                </a:solidFill>
                <a:latin typeface="CMSSBX10"/>
              </a:rPr>
              <a:t>bins</a:t>
            </a:r>
            <a:endParaRPr lang="en-US" sz="3200" dirty="0">
              <a:solidFill>
                <a:srgbClr val="00FF00"/>
              </a:solidFill>
            </a:endParaRPr>
          </a:p>
        </p:txBody>
      </p:sp>
      <p:sp>
        <p:nvSpPr>
          <p:cNvPr id="3" name="Content Placeholder 2"/>
          <p:cNvSpPr>
            <a:spLocks noGrp="1"/>
          </p:cNvSpPr>
          <p:nvPr>
            <p:ph idx="1"/>
          </p:nvPr>
        </p:nvSpPr>
        <p:spPr/>
        <p:txBody>
          <a:bodyPr/>
          <a:lstStyle/>
          <a:p>
            <a:r>
              <a:rPr lang="en-US" sz="1800" b="1" dirty="0" smtClean="0">
                <a:latin typeface="CMSS17"/>
              </a:rPr>
              <a:t>There </a:t>
            </a:r>
            <a:r>
              <a:rPr lang="en-US" sz="1800" b="1" dirty="0">
                <a:latin typeface="CMSS17"/>
              </a:rPr>
              <a:t>are some practical considerations, just like defining bins for a histogram:</a:t>
            </a:r>
          </a:p>
          <a:p>
            <a:r>
              <a:rPr lang="en-US" sz="1800" b="1" dirty="0" smtClean="0">
                <a:latin typeface="CMSS17"/>
              </a:rPr>
              <a:t>Each </a:t>
            </a:r>
            <a:r>
              <a:rPr lang="en-US" sz="1800" b="1" dirty="0">
                <a:latin typeface="CMSS17"/>
              </a:rPr>
              <a:t>bin should have enough points to give a robust estimate of the </a:t>
            </a:r>
            <a:r>
              <a:rPr lang="en-US" sz="1800" b="1" dirty="0" smtClean="0">
                <a:latin typeface="CMSS17"/>
              </a:rPr>
              <a:t>representative semi-variance</a:t>
            </a:r>
            <a:r>
              <a:rPr lang="en-US" sz="1800" b="1" dirty="0">
                <a:latin typeface="CMSS17"/>
              </a:rPr>
              <a:t>; otherwise the </a:t>
            </a:r>
            <a:r>
              <a:rPr lang="en-US" sz="1800" b="1" dirty="0" err="1">
                <a:latin typeface="CMSS17"/>
              </a:rPr>
              <a:t>variogram</a:t>
            </a:r>
            <a:r>
              <a:rPr lang="en-US" sz="1800" b="1" dirty="0">
                <a:latin typeface="CMSS17"/>
              </a:rPr>
              <a:t> is </a:t>
            </a:r>
            <a:r>
              <a:rPr lang="en-US" sz="1800" b="1" dirty="0" smtClean="0">
                <a:solidFill>
                  <a:srgbClr val="00FF00"/>
                </a:solidFill>
                <a:latin typeface="CMSSBX10"/>
              </a:rPr>
              <a:t>erratic</a:t>
            </a:r>
            <a:endParaRPr lang="en-US" sz="1800" b="1" dirty="0">
              <a:solidFill>
                <a:srgbClr val="000000"/>
              </a:solidFill>
              <a:latin typeface="CMSS17"/>
            </a:endParaRPr>
          </a:p>
          <a:p>
            <a:r>
              <a:rPr lang="en-US" sz="1800" b="1" dirty="0" smtClean="0">
                <a:latin typeface="CMSS17"/>
              </a:rPr>
              <a:t>If </a:t>
            </a:r>
            <a:r>
              <a:rPr lang="en-US" sz="1800" b="1" dirty="0">
                <a:latin typeface="CMSS17"/>
              </a:rPr>
              <a:t>a bin is too wide, the </a:t>
            </a:r>
            <a:r>
              <a:rPr lang="en-US" sz="1800" b="1" dirty="0">
                <a:solidFill>
                  <a:srgbClr val="00FF00"/>
                </a:solidFill>
                <a:latin typeface="CMSSBX10"/>
              </a:rPr>
              <a:t>theoretical </a:t>
            </a:r>
            <a:r>
              <a:rPr lang="en-US" sz="1800" b="1" dirty="0" err="1">
                <a:solidFill>
                  <a:srgbClr val="00FF00"/>
                </a:solidFill>
                <a:latin typeface="CMSSBX10"/>
              </a:rPr>
              <a:t>variogram</a:t>
            </a:r>
            <a:r>
              <a:rPr lang="en-US" sz="1800" b="1" dirty="0">
                <a:solidFill>
                  <a:srgbClr val="00FF00"/>
                </a:solidFill>
                <a:latin typeface="CMSSBX10"/>
              </a:rPr>
              <a:t> model </a:t>
            </a:r>
            <a:r>
              <a:rPr lang="en-US" sz="1800" b="1" dirty="0">
                <a:latin typeface="CMSS17"/>
              </a:rPr>
              <a:t>will be hard to estimate </a:t>
            </a:r>
            <a:r>
              <a:rPr lang="en-US" sz="1800" b="1" dirty="0" smtClean="0">
                <a:latin typeface="CMSS17"/>
              </a:rPr>
              <a:t>and fit</a:t>
            </a:r>
            <a:r>
              <a:rPr lang="en-US" sz="1800" b="1" dirty="0">
                <a:latin typeface="CMSS17"/>
              </a:rPr>
              <a:t>; </a:t>
            </a:r>
            <a:endParaRPr lang="en-US" sz="1800" b="1" dirty="0" smtClean="0">
              <a:latin typeface="CMSS17"/>
            </a:endParaRPr>
          </a:p>
          <a:p>
            <a:r>
              <a:rPr lang="en-US" sz="1800" b="1" dirty="0" smtClean="0">
                <a:latin typeface="CMSS17"/>
              </a:rPr>
              <a:t>The</a:t>
            </a:r>
            <a:r>
              <a:rPr lang="en-US" sz="1800" b="1" dirty="0" smtClean="0">
                <a:solidFill>
                  <a:srgbClr val="000000"/>
                </a:solidFill>
                <a:latin typeface="CMSS17"/>
              </a:rPr>
              <a:t> </a:t>
            </a:r>
            <a:r>
              <a:rPr lang="en-US" sz="1800" b="1" dirty="0">
                <a:solidFill>
                  <a:srgbClr val="00FF00"/>
                </a:solidFill>
                <a:latin typeface="CMSSBX10"/>
              </a:rPr>
              <a:t>largest separation </a:t>
            </a:r>
            <a:r>
              <a:rPr lang="en-US" sz="1800" b="1" dirty="0">
                <a:latin typeface="CMSS17"/>
              </a:rPr>
              <a:t>should not exceed half the</a:t>
            </a:r>
            <a:r>
              <a:rPr lang="en-US" sz="1800" b="1" dirty="0">
                <a:solidFill>
                  <a:srgbClr val="000000"/>
                </a:solidFill>
                <a:latin typeface="CMSS17"/>
              </a:rPr>
              <a:t> </a:t>
            </a:r>
            <a:r>
              <a:rPr lang="en-US" sz="1800" b="1" dirty="0">
                <a:solidFill>
                  <a:srgbClr val="00FF00"/>
                </a:solidFill>
                <a:latin typeface="CMSSBX10"/>
              </a:rPr>
              <a:t>longest separation</a:t>
            </a:r>
            <a:r>
              <a:rPr lang="en-US" sz="1800" b="1" dirty="0">
                <a:solidFill>
                  <a:srgbClr val="0000FF"/>
                </a:solidFill>
                <a:latin typeface="CMSSBX10"/>
              </a:rPr>
              <a:t> </a:t>
            </a:r>
            <a:r>
              <a:rPr lang="en-US" sz="1800" b="1" dirty="0">
                <a:latin typeface="CMSS17"/>
              </a:rPr>
              <a:t>in </a:t>
            </a:r>
            <a:r>
              <a:rPr lang="en-US" sz="1800" b="1" dirty="0" smtClean="0">
                <a:latin typeface="CMSS17"/>
              </a:rPr>
              <a:t>the dataset</a:t>
            </a:r>
            <a:r>
              <a:rPr lang="en-US" sz="1800" b="1" dirty="0">
                <a:latin typeface="CMSS17"/>
              </a:rPr>
              <a:t>; in general it should be somewhat shorter, since it is </a:t>
            </a:r>
            <a:r>
              <a:rPr lang="en-US" sz="1800" b="1" dirty="0">
                <a:solidFill>
                  <a:srgbClr val="00FF00"/>
                </a:solidFill>
                <a:latin typeface="CMSS17"/>
              </a:rPr>
              <a:t>the </a:t>
            </a:r>
            <a:r>
              <a:rPr lang="en-US" sz="1800" b="1" dirty="0">
                <a:solidFill>
                  <a:srgbClr val="00FF00"/>
                </a:solidFill>
                <a:latin typeface="CMSSBX10"/>
              </a:rPr>
              <a:t>local</a:t>
            </a:r>
            <a:r>
              <a:rPr lang="en-US" sz="1800" b="1" dirty="0">
                <a:solidFill>
                  <a:srgbClr val="0000FF"/>
                </a:solidFill>
                <a:latin typeface="CMSSBX10"/>
              </a:rPr>
              <a:t> </a:t>
            </a:r>
            <a:r>
              <a:rPr lang="en-US" sz="1800" b="1" dirty="0" smtClean="0">
                <a:latin typeface="CMSS17"/>
              </a:rPr>
              <a:t>spatial dependence </a:t>
            </a:r>
            <a:r>
              <a:rPr lang="en-US" sz="1800" b="1" dirty="0">
                <a:latin typeface="CMSS17"/>
              </a:rPr>
              <a:t>which is most interesting.</a:t>
            </a:r>
          </a:p>
          <a:p>
            <a:r>
              <a:rPr lang="en-US" sz="1800" b="1" dirty="0">
                <a:latin typeface="CMSS17"/>
              </a:rPr>
              <a:t>All computer programs that compute </a:t>
            </a:r>
            <a:r>
              <a:rPr lang="en-US" sz="1800" b="1" dirty="0" err="1">
                <a:latin typeface="CMSS17"/>
              </a:rPr>
              <a:t>variograms</a:t>
            </a:r>
            <a:r>
              <a:rPr lang="en-US" sz="1800" b="1" dirty="0">
                <a:latin typeface="CMSS17"/>
              </a:rPr>
              <a:t> use some </a:t>
            </a:r>
            <a:r>
              <a:rPr lang="en-US" sz="1800" b="1" dirty="0">
                <a:solidFill>
                  <a:srgbClr val="00FF00"/>
                </a:solidFill>
                <a:latin typeface="CMSSBX10"/>
              </a:rPr>
              <a:t>defaults</a:t>
            </a:r>
            <a:r>
              <a:rPr lang="en-US" sz="1800" b="1" dirty="0">
                <a:solidFill>
                  <a:srgbClr val="0000FF"/>
                </a:solidFill>
                <a:latin typeface="CMSSBX10"/>
              </a:rPr>
              <a:t> </a:t>
            </a:r>
            <a:r>
              <a:rPr lang="en-US" sz="1800" b="1" dirty="0">
                <a:latin typeface="CMSS17"/>
              </a:rPr>
              <a:t>for the </a:t>
            </a:r>
            <a:r>
              <a:rPr lang="en-US" sz="1800" b="1" dirty="0" smtClean="0">
                <a:latin typeface="CMSS17"/>
              </a:rPr>
              <a:t>largest separation </a:t>
            </a:r>
            <a:r>
              <a:rPr lang="en-US" sz="1800" b="1" dirty="0">
                <a:latin typeface="CMSS17"/>
              </a:rPr>
              <a:t>and number of bins; </a:t>
            </a:r>
            <a:endParaRPr lang="en-US" sz="1800" b="1" dirty="0" smtClean="0">
              <a:latin typeface="CMSS17"/>
            </a:endParaRPr>
          </a:p>
          <a:p>
            <a:r>
              <a:rPr lang="en-US" sz="1800" b="1" dirty="0" smtClean="0">
                <a:latin typeface="CMSS17"/>
              </a:rPr>
              <a:t>It can</a:t>
            </a:r>
            <a:r>
              <a:rPr lang="en-US" sz="1800" b="1" dirty="0" smtClean="0">
                <a:latin typeface="CMTT12"/>
              </a:rPr>
              <a:t> </a:t>
            </a:r>
            <a:r>
              <a:rPr lang="en-US" sz="1800" b="1" dirty="0" smtClean="0">
                <a:latin typeface="CMSS17"/>
              </a:rPr>
              <a:t>use </a:t>
            </a:r>
            <a:r>
              <a:rPr lang="en-US" sz="1800" b="1" dirty="0">
                <a:latin typeface="CMSS17"/>
              </a:rPr>
              <a:t>1/3 of the longest separation, and divides </a:t>
            </a:r>
            <a:r>
              <a:rPr lang="en-US" sz="1800" b="1" dirty="0" smtClean="0">
                <a:latin typeface="CMSS17"/>
              </a:rPr>
              <a:t>this into </a:t>
            </a:r>
            <a:r>
              <a:rPr lang="en-US" sz="1800" b="1" dirty="0">
                <a:latin typeface="CMSS17"/>
              </a:rPr>
              <a:t>15 equal-width bins.</a:t>
            </a:r>
            <a:endParaRPr lang="en-US" sz="1800" b="1" dirty="0">
              <a:latin typeface="CMSSBX10"/>
            </a:endParaRPr>
          </a:p>
          <a:p>
            <a:pPr marL="0" indent="0">
              <a:buNone/>
            </a:pPr>
            <a:endParaRPr lang="en-US" sz="2000" b="1" dirty="0"/>
          </a:p>
        </p:txBody>
      </p:sp>
    </p:spTree>
    <p:extLst>
      <p:ext uri="{BB962C8B-B14F-4D97-AF65-F5344CB8AC3E}">
        <p14:creationId xmlns:p14="http://schemas.microsoft.com/office/powerpoint/2010/main" val="270767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FF0000"/>
                </a:solidFill>
              </a:rPr>
              <a:t>Numerical example of an experimental </a:t>
            </a:r>
            <a:r>
              <a:rPr lang="en-US" sz="2400" dirty="0" err="1" smtClean="0">
                <a:solidFill>
                  <a:srgbClr val="FF0000"/>
                </a:solidFill>
              </a:rPr>
              <a:t>variogram</a:t>
            </a:r>
            <a:endParaRPr lang="en-US" sz="4800" dirty="0">
              <a:solidFill>
                <a:srgbClr val="FF0000"/>
              </a:solidFill>
            </a:endParaRPr>
          </a:p>
        </p:txBody>
      </p:sp>
      <p:sp>
        <p:nvSpPr>
          <p:cNvPr id="3" name="Content Placeholder 2"/>
          <p:cNvSpPr>
            <a:spLocks noGrp="1"/>
          </p:cNvSpPr>
          <p:nvPr>
            <p:ph idx="1"/>
          </p:nvPr>
        </p:nvSpPr>
        <p:spPr>
          <a:xfrm>
            <a:off x="685800" y="1600200"/>
            <a:ext cx="7772400" cy="4114800"/>
          </a:xfrm>
        </p:spPr>
        <p:txBody>
          <a:bodyPr/>
          <a:lstStyle/>
          <a:p>
            <a:pPr marL="0" indent="0">
              <a:buNone/>
            </a:pPr>
            <a:r>
              <a:rPr lang="en-US" sz="1800" b="1" dirty="0" smtClean="0"/>
              <a:t>Here </a:t>
            </a:r>
            <a:r>
              <a:rPr lang="en-US" sz="1800" b="1" dirty="0"/>
              <a:t>is an experimental </a:t>
            </a:r>
            <a:r>
              <a:rPr lang="en-US" sz="1800" b="1" dirty="0" err="1"/>
              <a:t>variogram</a:t>
            </a:r>
            <a:r>
              <a:rPr lang="en-US" sz="1800" b="1" dirty="0"/>
              <a:t> of log10Pb from the </a:t>
            </a:r>
            <a:r>
              <a:rPr lang="en-US" sz="1800" b="1" dirty="0" err="1" smtClean="0"/>
              <a:t>Qassim</a:t>
            </a:r>
            <a:r>
              <a:rPr lang="en-US" sz="1800" b="1" dirty="0" smtClean="0"/>
              <a:t> soil </a:t>
            </a:r>
            <a:r>
              <a:rPr lang="en-US" sz="1800" b="1" dirty="0"/>
              <a:t>samples; for simplicity </a:t>
            </a:r>
            <a:r>
              <a:rPr lang="en-US" sz="1800" b="1" dirty="0" smtClean="0"/>
              <a:t>the maximum </a:t>
            </a:r>
            <a:r>
              <a:rPr lang="en-US" sz="1800" b="1" dirty="0"/>
              <a:t>separation was set to 1.5 km:</a:t>
            </a:r>
          </a:p>
          <a:p>
            <a:pPr marL="0" indent="0">
              <a:buNone/>
            </a:pPr>
            <a:r>
              <a:rPr lang="en-US" sz="1800" b="1" dirty="0" err="1" smtClean="0">
                <a:solidFill>
                  <a:srgbClr val="00FF00"/>
                </a:solidFill>
              </a:rPr>
              <a:t>np</a:t>
            </a:r>
            <a:r>
              <a:rPr lang="en-US" sz="1800" b="1" dirty="0" smtClean="0">
                <a:solidFill>
                  <a:srgbClr val="00FF00"/>
                </a:solidFill>
              </a:rPr>
              <a:t> 	</a:t>
            </a:r>
            <a:r>
              <a:rPr lang="en-US" sz="1800" b="1" dirty="0" err="1" smtClean="0">
                <a:solidFill>
                  <a:srgbClr val="00FF00"/>
                </a:solidFill>
              </a:rPr>
              <a:t>dist</a:t>
            </a:r>
            <a:r>
              <a:rPr lang="en-US" sz="1800" b="1" dirty="0" smtClean="0">
                <a:solidFill>
                  <a:srgbClr val="00FF00"/>
                </a:solidFill>
              </a:rPr>
              <a:t> 	gamma</a:t>
            </a:r>
            <a:endParaRPr lang="en-US" sz="1800" b="1" dirty="0">
              <a:solidFill>
                <a:srgbClr val="00FF00"/>
              </a:solidFill>
            </a:endParaRPr>
          </a:p>
          <a:p>
            <a:pPr marL="0" indent="0">
              <a:buNone/>
            </a:pPr>
            <a:r>
              <a:rPr lang="en-US" sz="1400" b="1" dirty="0"/>
              <a:t>1 </a:t>
            </a:r>
            <a:r>
              <a:rPr lang="en-US" sz="1400" b="1" dirty="0" smtClean="0"/>
              <a:t>262 	0.037054 	0.014245</a:t>
            </a:r>
            <a:endParaRPr lang="en-US" sz="1400" b="1" dirty="0"/>
          </a:p>
          <a:p>
            <a:pPr marL="0" indent="0">
              <a:buNone/>
            </a:pPr>
            <a:r>
              <a:rPr lang="en-US" sz="1400" b="1" dirty="0"/>
              <a:t>2 197 </a:t>
            </a:r>
            <a:r>
              <a:rPr lang="en-US" sz="1400" b="1" dirty="0" smtClean="0"/>
              <a:t>	0.151837	 </a:t>
            </a:r>
            <a:r>
              <a:rPr lang="en-US" sz="1400" b="1" dirty="0"/>
              <a:t>0.020510</a:t>
            </a:r>
          </a:p>
          <a:p>
            <a:pPr marL="0" indent="0">
              <a:buNone/>
            </a:pPr>
            <a:r>
              <a:rPr lang="en-US" sz="1400" b="1" dirty="0"/>
              <a:t>3 363 </a:t>
            </a:r>
            <a:r>
              <a:rPr lang="en-US" sz="1400" b="1" dirty="0" smtClean="0"/>
              <a:t>	0.255571 	0.031182</a:t>
            </a:r>
            <a:endParaRPr lang="en-US" sz="1400" b="1" dirty="0"/>
          </a:p>
          <a:p>
            <a:pPr marL="0" indent="0">
              <a:buNone/>
            </a:pPr>
            <a:r>
              <a:rPr lang="en-US" sz="1400" b="1" dirty="0"/>
              <a:t>4 </a:t>
            </a:r>
            <a:r>
              <a:rPr lang="en-US" sz="1400" b="1" dirty="0" smtClean="0"/>
              <a:t>565	 0.353183	 </a:t>
            </a:r>
            <a:r>
              <a:rPr lang="en-US" sz="1400" b="1" dirty="0"/>
              <a:t>0.027535</a:t>
            </a:r>
          </a:p>
          <a:p>
            <a:pPr marL="0" indent="0">
              <a:buNone/>
            </a:pPr>
            <a:r>
              <a:rPr lang="en-US" sz="1400" b="1" dirty="0"/>
              <a:t>5 608 </a:t>
            </a:r>
            <a:r>
              <a:rPr lang="en-US" sz="1400" b="1" dirty="0" smtClean="0"/>
              <a:t>	0.452477 	0.031559</a:t>
            </a:r>
            <a:endParaRPr lang="en-US" sz="1400" b="1" dirty="0"/>
          </a:p>
          <a:p>
            <a:pPr marL="0" indent="0">
              <a:buNone/>
            </a:pPr>
            <a:r>
              <a:rPr lang="en-US" sz="1400" b="1" dirty="0"/>
              <a:t>6 607 </a:t>
            </a:r>
            <a:r>
              <a:rPr lang="en-US" sz="1400" b="1" dirty="0" smtClean="0"/>
              <a:t>	0.538099 	0.029263</a:t>
            </a:r>
            <a:endParaRPr lang="en-US" sz="1400" b="1" dirty="0"/>
          </a:p>
          <a:p>
            <a:pPr marL="0" indent="0">
              <a:buNone/>
            </a:pPr>
            <a:r>
              <a:rPr lang="en-US" sz="1400" b="1" dirty="0"/>
              <a:t>7 615 </a:t>
            </a:r>
            <a:r>
              <a:rPr lang="en-US" sz="1400" b="1" dirty="0" smtClean="0"/>
              <a:t>	0.651635 	0.031891</a:t>
            </a:r>
            <a:endParaRPr lang="en-US" sz="1400" b="1" dirty="0"/>
          </a:p>
          <a:p>
            <a:pPr marL="0" indent="0">
              <a:buNone/>
            </a:pPr>
            <a:r>
              <a:rPr lang="en-US" sz="1400" b="1" dirty="0"/>
              <a:t>8 980 </a:t>
            </a:r>
            <a:r>
              <a:rPr lang="en-US" sz="1400" b="1" dirty="0" smtClean="0"/>
              <a:t>	0.755513 	0.031293</a:t>
            </a:r>
            <a:endParaRPr lang="en-US" sz="1400" b="1" dirty="0"/>
          </a:p>
          <a:p>
            <a:pPr marL="0" indent="0">
              <a:buNone/>
            </a:pPr>
            <a:r>
              <a:rPr lang="en-US" sz="1400" b="1" dirty="0"/>
              <a:t>9 753 </a:t>
            </a:r>
            <a:r>
              <a:rPr lang="en-US" sz="1400" b="1" dirty="0" smtClean="0"/>
              <a:t>	0.851272 	0.031229</a:t>
            </a:r>
            <a:endParaRPr lang="en-US" sz="1400" b="1" dirty="0"/>
          </a:p>
          <a:p>
            <a:pPr marL="0" indent="0">
              <a:buNone/>
            </a:pPr>
            <a:r>
              <a:rPr lang="en-US" sz="1400" b="1" dirty="0"/>
              <a:t>10 705 </a:t>
            </a:r>
            <a:r>
              <a:rPr lang="en-US" sz="1400" b="1" dirty="0" smtClean="0"/>
              <a:t>	0.951857 	0.030979</a:t>
            </a:r>
            <a:endParaRPr lang="en-US" sz="1400" b="1" dirty="0"/>
          </a:p>
          <a:p>
            <a:pPr marL="0" indent="0">
              <a:buNone/>
            </a:pPr>
            <a:r>
              <a:rPr lang="en-US" sz="1400" b="1" dirty="0"/>
              <a:t>11 </a:t>
            </a:r>
            <a:r>
              <a:rPr lang="en-US" sz="1400" b="1" dirty="0" smtClean="0"/>
              <a:t>1167	 </a:t>
            </a:r>
            <a:r>
              <a:rPr lang="en-US" sz="1400" b="1" dirty="0"/>
              <a:t>1.048865 </a:t>
            </a:r>
            <a:r>
              <a:rPr lang="en-US" sz="1400" b="1" dirty="0" smtClean="0"/>
              <a:t>	0.031923</a:t>
            </a:r>
            <a:endParaRPr lang="en-US" sz="1400" b="1" dirty="0"/>
          </a:p>
          <a:p>
            <a:pPr marL="0" indent="0">
              <a:buNone/>
            </a:pPr>
            <a:r>
              <a:rPr lang="en-US" sz="1400" b="1" dirty="0"/>
              <a:t>12 1066 </a:t>
            </a:r>
            <a:r>
              <a:rPr lang="en-US" sz="1400" b="1" dirty="0" smtClean="0"/>
              <a:t>	1.140061 	0.033649</a:t>
            </a:r>
            <a:endParaRPr lang="en-US" sz="1400" b="1" dirty="0"/>
          </a:p>
          <a:p>
            <a:pPr marL="0" indent="0">
              <a:buNone/>
            </a:pPr>
            <a:r>
              <a:rPr lang="en-US" sz="1400" b="1" dirty="0"/>
              <a:t>13 1134 </a:t>
            </a:r>
            <a:r>
              <a:rPr lang="en-US" sz="1400" b="1" dirty="0" smtClean="0"/>
              <a:t>	1.254365 	0.035221</a:t>
            </a:r>
            <a:endParaRPr lang="en-US" sz="1400" b="1" dirty="0"/>
          </a:p>
          <a:p>
            <a:pPr marL="0" indent="0">
              <a:buNone/>
            </a:pPr>
            <a:r>
              <a:rPr lang="en-US" sz="1400" b="1" dirty="0"/>
              <a:t>14 1130 </a:t>
            </a:r>
            <a:r>
              <a:rPr lang="en-US" sz="1400" b="1" dirty="0" smtClean="0"/>
              <a:t>	1.350202 	0.033418</a:t>
            </a:r>
            <a:endParaRPr lang="en-US" sz="1400" b="1" dirty="0"/>
          </a:p>
          <a:p>
            <a:pPr marL="0" indent="0">
              <a:buNone/>
            </a:pPr>
            <a:r>
              <a:rPr lang="en-US" sz="1400" b="1" dirty="0"/>
              <a:t>15 1235 </a:t>
            </a:r>
            <a:r>
              <a:rPr lang="en-US" sz="1400" b="1" dirty="0" smtClean="0"/>
              <a:t>	1.450247 	0.036693</a:t>
            </a:r>
            <a:endParaRPr lang="en-US" sz="1400" b="1" dirty="0"/>
          </a:p>
          <a:p>
            <a:pPr marL="0" indent="0">
              <a:buNone/>
            </a:pPr>
            <a:endParaRPr lang="en-US" sz="1800" b="1" dirty="0"/>
          </a:p>
        </p:txBody>
      </p:sp>
      <p:sp>
        <p:nvSpPr>
          <p:cNvPr id="4" name="Rectangle 3"/>
          <p:cNvSpPr/>
          <p:nvPr/>
        </p:nvSpPr>
        <p:spPr>
          <a:xfrm>
            <a:off x="4419600" y="3397010"/>
            <a:ext cx="4572000" cy="1477328"/>
          </a:xfrm>
          <a:prstGeom prst="rect">
            <a:avLst/>
          </a:prstGeom>
        </p:spPr>
        <p:txBody>
          <a:bodyPr>
            <a:spAutoFit/>
          </a:bodyPr>
          <a:lstStyle/>
          <a:p>
            <a:r>
              <a:rPr lang="en-US" sz="1800" b="1" dirty="0" err="1">
                <a:solidFill>
                  <a:srgbClr val="00FF00"/>
                </a:solidFill>
              </a:rPr>
              <a:t>np</a:t>
            </a:r>
            <a:r>
              <a:rPr lang="en-US" sz="1800" b="1" dirty="0">
                <a:solidFill>
                  <a:srgbClr val="00FF00"/>
                </a:solidFill>
              </a:rPr>
              <a:t> </a:t>
            </a:r>
            <a:r>
              <a:rPr lang="en-US" sz="1800" b="1" dirty="0"/>
              <a:t>are the number of point-pairs in the bin; </a:t>
            </a:r>
            <a:r>
              <a:rPr lang="en-US" sz="1800" b="1" dirty="0" err="1">
                <a:solidFill>
                  <a:srgbClr val="00FF00"/>
                </a:solidFill>
              </a:rPr>
              <a:t>dist</a:t>
            </a:r>
            <a:r>
              <a:rPr lang="en-US" sz="1800" b="1" dirty="0">
                <a:solidFill>
                  <a:srgbClr val="00FF00"/>
                </a:solidFill>
              </a:rPr>
              <a:t> </a:t>
            </a:r>
            <a:r>
              <a:rPr lang="en-US" sz="1800" b="1" dirty="0"/>
              <a:t>is the average separation of these</a:t>
            </a:r>
          </a:p>
          <a:p>
            <a:r>
              <a:rPr lang="en-US" sz="1800" b="1" dirty="0"/>
              <a:t>pairs; </a:t>
            </a:r>
            <a:endParaRPr lang="en-US" sz="1800" b="1" dirty="0" smtClean="0"/>
          </a:p>
          <a:p>
            <a:r>
              <a:rPr lang="en-US" sz="1800" b="1" dirty="0" smtClean="0">
                <a:solidFill>
                  <a:srgbClr val="00FF00"/>
                </a:solidFill>
              </a:rPr>
              <a:t>gamma</a:t>
            </a:r>
            <a:r>
              <a:rPr lang="en-US" sz="1800" b="1" dirty="0" smtClean="0"/>
              <a:t> </a:t>
            </a:r>
            <a:r>
              <a:rPr lang="en-US" sz="1800" b="1" dirty="0"/>
              <a:t>is the average </a:t>
            </a:r>
            <a:r>
              <a:rPr lang="en-US" sz="1800" b="1" dirty="0" err="1"/>
              <a:t>semivariance</a:t>
            </a:r>
            <a:r>
              <a:rPr lang="en-US" sz="1800" b="1" dirty="0"/>
              <a:t> in the bin.</a:t>
            </a:r>
          </a:p>
        </p:txBody>
      </p:sp>
    </p:spTree>
    <p:extLst>
      <p:ext uri="{BB962C8B-B14F-4D97-AF65-F5344CB8AC3E}">
        <p14:creationId xmlns:p14="http://schemas.microsoft.com/office/powerpoint/2010/main" val="309558851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1800" b="1" dirty="0">
                <a:solidFill>
                  <a:srgbClr val="FF3300"/>
                </a:solidFill>
              </a:rPr>
              <a:t>Q23 :</a:t>
            </a:r>
          </a:p>
          <a:p>
            <a:pPr marL="0" indent="0">
              <a:buNone/>
            </a:pPr>
            <a:r>
              <a:rPr lang="en-US" sz="1800" b="1" dirty="0"/>
              <a:t>1. What is the </a:t>
            </a:r>
            <a:r>
              <a:rPr lang="en-US" sz="1800" b="1" dirty="0">
                <a:solidFill>
                  <a:srgbClr val="00FF00"/>
                </a:solidFill>
              </a:rPr>
              <a:t>minimum and maximum separation </a:t>
            </a:r>
            <a:r>
              <a:rPr lang="en-US" sz="1800" b="1" dirty="0"/>
              <a:t>for bin </a:t>
            </a:r>
            <a:r>
              <a:rPr lang="en-US" sz="1800" b="1" dirty="0">
                <a:solidFill>
                  <a:srgbClr val="00FF00"/>
                </a:solidFill>
              </a:rPr>
              <a:t>2</a:t>
            </a:r>
            <a:r>
              <a:rPr lang="en-US" sz="1800" b="1" dirty="0"/>
              <a:t>?</a:t>
            </a:r>
          </a:p>
          <a:p>
            <a:pPr marL="0" indent="0">
              <a:buNone/>
            </a:pPr>
            <a:r>
              <a:rPr lang="en-US" sz="1800" b="1" dirty="0"/>
              <a:t>2. How </a:t>
            </a:r>
            <a:r>
              <a:rPr lang="en-US" sz="1800" b="1" dirty="0">
                <a:solidFill>
                  <a:srgbClr val="00FF00"/>
                </a:solidFill>
              </a:rPr>
              <a:t>many point-pairs </a:t>
            </a:r>
            <a:r>
              <a:rPr lang="en-US" sz="1800" b="1" dirty="0"/>
              <a:t>are in this bin </a:t>
            </a:r>
            <a:r>
              <a:rPr lang="en-US" sz="1800" b="1" dirty="0">
                <a:solidFill>
                  <a:srgbClr val="00FF00"/>
                </a:solidFill>
              </a:rPr>
              <a:t>2</a:t>
            </a:r>
            <a:r>
              <a:rPr lang="en-US" sz="1800" b="1" dirty="0"/>
              <a:t>?</a:t>
            </a:r>
          </a:p>
          <a:p>
            <a:pPr marL="0" indent="0">
              <a:buNone/>
            </a:pPr>
            <a:r>
              <a:rPr lang="en-US" sz="1800" b="1" dirty="0"/>
              <a:t>3. What is the </a:t>
            </a:r>
            <a:r>
              <a:rPr lang="en-US" sz="1800" b="1" dirty="0">
                <a:solidFill>
                  <a:srgbClr val="00FF00"/>
                </a:solidFill>
              </a:rPr>
              <a:t>average separation </a:t>
            </a:r>
            <a:r>
              <a:rPr lang="en-US" sz="1800" b="1" dirty="0"/>
              <a:t>of all the point-pairs in bin </a:t>
            </a:r>
            <a:r>
              <a:rPr lang="en-US" sz="1800" b="1" dirty="0">
                <a:solidFill>
                  <a:srgbClr val="00FF00"/>
                </a:solidFill>
              </a:rPr>
              <a:t>2</a:t>
            </a:r>
            <a:r>
              <a:rPr lang="en-US" sz="1800" b="1" dirty="0"/>
              <a:t>?</a:t>
            </a:r>
          </a:p>
          <a:p>
            <a:pPr marL="0" indent="0">
              <a:buNone/>
            </a:pPr>
            <a:r>
              <a:rPr lang="en-US" sz="1800" b="1" dirty="0"/>
              <a:t>4. What is the average </a:t>
            </a:r>
            <a:r>
              <a:rPr lang="en-US" sz="1800" b="1" dirty="0" err="1">
                <a:solidFill>
                  <a:srgbClr val="00FF00"/>
                </a:solidFill>
              </a:rPr>
              <a:t>semivariance</a:t>
            </a:r>
            <a:r>
              <a:rPr lang="en-US" sz="1800" b="1" dirty="0"/>
              <a:t> of all the point-pairs in bin </a:t>
            </a:r>
            <a:r>
              <a:rPr lang="en-US" sz="1800" b="1" dirty="0">
                <a:solidFill>
                  <a:srgbClr val="00FF00"/>
                </a:solidFill>
              </a:rPr>
              <a:t>2</a:t>
            </a:r>
            <a:r>
              <a:rPr lang="en-US" sz="1800" b="1" dirty="0"/>
              <a:t>?</a:t>
            </a:r>
          </a:p>
          <a:p>
            <a:pPr marL="0" indent="0">
              <a:buNone/>
            </a:pPr>
            <a:r>
              <a:rPr lang="en-US" sz="1800" b="1" dirty="0"/>
              <a:t>•</a:t>
            </a:r>
          </a:p>
          <a:p>
            <a:pPr marL="0" indent="0">
              <a:buNone/>
            </a:pPr>
            <a:r>
              <a:rPr lang="en-US" sz="1800" b="1" dirty="0">
                <a:solidFill>
                  <a:srgbClr val="00FF00"/>
                </a:solidFill>
              </a:rPr>
              <a:t>A23 :</a:t>
            </a:r>
          </a:p>
          <a:p>
            <a:pPr marL="0" indent="0">
              <a:buNone/>
            </a:pPr>
            <a:r>
              <a:rPr lang="en-US" sz="1800" b="1" dirty="0"/>
              <a:t>1. 0.1, 0.2 km (100 to 200 m); we specified are 15 bins, equally dividing 1.5 km.</a:t>
            </a:r>
          </a:p>
          <a:p>
            <a:pPr marL="0" indent="0">
              <a:buNone/>
            </a:pPr>
            <a:r>
              <a:rPr lang="en-US" sz="1800" b="1" dirty="0"/>
              <a:t>2. 197</a:t>
            </a:r>
          </a:p>
          <a:p>
            <a:pPr marL="0" indent="0">
              <a:buNone/>
            </a:pPr>
            <a:r>
              <a:rPr lang="en-US" sz="1800" b="1" dirty="0"/>
              <a:t>3. 0.151837 km (152 m); the middle of the range is 150 m; </a:t>
            </a:r>
            <a:endParaRPr lang="en-US" sz="1800" b="1" dirty="0" smtClean="0"/>
          </a:p>
          <a:p>
            <a:pPr marL="0" indent="0">
              <a:buNone/>
            </a:pPr>
            <a:r>
              <a:rPr lang="en-US" sz="1800" b="1" dirty="0" smtClean="0"/>
              <a:t>4</a:t>
            </a:r>
            <a:r>
              <a:rPr lang="en-US" sz="1800" b="1" dirty="0"/>
              <a:t>. 0.020510 </a:t>
            </a:r>
          </a:p>
          <a:p>
            <a:pPr marL="0" indent="0">
              <a:buNone/>
            </a:pPr>
            <a:endParaRPr lang="en-US" sz="1800" b="1" dirty="0"/>
          </a:p>
        </p:txBody>
      </p:sp>
    </p:spTree>
    <p:extLst>
      <p:ext uri="{BB962C8B-B14F-4D97-AF65-F5344CB8AC3E}">
        <p14:creationId xmlns:p14="http://schemas.microsoft.com/office/powerpoint/2010/main" val="157061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200000"/>
              </a:lnSpc>
            </a:pPr>
            <a:r>
              <a:rPr lang="en-US" sz="1800" b="1" dirty="0">
                <a:solidFill>
                  <a:srgbClr val="FF3300"/>
                </a:solidFill>
              </a:rPr>
              <a:t>Q24 : </a:t>
            </a:r>
            <a:r>
              <a:rPr lang="en-US" sz="1800" b="1" dirty="0"/>
              <a:t>What is the trend in the average semi-variances as the average separation distance increases? </a:t>
            </a:r>
          </a:p>
          <a:p>
            <a:pPr>
              <a:lnSpc>
                <a:spcPct val="200000"/>
              </a:lnSpc>
            </a:pPr>
            <a:r>
              <a:rPr lang="en-US" sz="1800" b="1" dirty="0">
                <a:solidFill>
                  <a:srgbClr val="00FF00"/>
                </a:solidFill>
              </a:rPr>
              <a:t>A24 : </a:t>
            </a:r>
            <a:r>
              <a:rPr lang="en-US" sz="1800" b="1" dirty="0"/>
              <a:t>There is a definite increase: at closer separations the semi-variance is less. There is </a:t>
            </a:r>
            <a:r>
              <a:rPr lang="en-US" sz="1800" b="1" dirty="0" smtClean="0"/>
              <a:t>some “</a:t>
            </a:r>
            <a:r>
              <a:rPr lang="en-US" sz="1800" b="1" dirty="0"/>
              <a:t>noise”, </a:t>
            </a:r>
            <a:r>
              <a:rPr lang="en-US" sz="1800" b="1" dirty="0" smtClean="0"/>
              <a:t>the trend </a:t>
            </a:r>
            <a:r>
              <a:rPr lang="en-US" sz="1800" b="1" dirty="0"/>
              <a:t>is not monotonic.</a:t>
            </a:r>
          </a:p>
          <a:p>
            <a:pPr marL="0" indent="0">
              <a:buNone/>
            </a:pPr>
            <a:endParaRPr lang="en-US" sz="1800" b="1" dirty="0"/>
          </a:p>
        </p:txBody>
      </p:sp>
    </p:spTree>
    <p:extLst>
      <p:ext uri="{BB962C8B-B14F-4D97-AF65-F5344CB8AC3E}">
        <p14:creationId xmlns:p14="http://schemas.microsoft.com/office/powerpoint/2010/main" val="424763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00FF00"/>
                </a:solidFill>
              </a:rPr>
              <a:t>Plotting the experimental </a:t>
            </a:r>
            <a:r>
              <a:rPr lang="en-US" sz="2400" dirty="0" err="1" smtClean="0">
                <a:solidFill>
                  <a:srgbClr val="00FF00"/>
                </a:solidFill>
              </a:rPr>
              <a:t>variogram</a:t>
            </a:r>
            <a:endParaRPr lang="en-US" dirty="0">
              <a:solidFill>
                <a:srgbClr val="00FF00"/>
              </a:solidFill>
            </a:endParaRPr>
          </a:p>
        </p:txBody>
      </p:sp>
      <p:sp>
        <p:nvSpPr>
          <p:cNvPr id="3" name="Content Placeholder 2"/>
          <p:cNvSpPr>
            <a:spLocks noGrp="1"/>
          </p:cNvSpPr>
          <p:nvPr>
            <p:ph idx="1"/>
          </p:nvPr>
        </p:nvSpPr>
        <p:spPr/>
        <p:txBody>
          <a:bodyPr/>
          <a:lstStyle/>
          <a:p>
            <a:pPr marL="0" indent="0">
              <a:lnSpc>
                <a:spcPct val="150000"/>
              </a:lnSpc>
              <a:buNone/>
            </a:pPr>
            <a:r>
              <a:rPr lang="en-US" sz="1800" b="1" dirty="0" smtClean="0"/>
              <a:t>This </a:t>
            </a:r>
            <a:r>
              <a:rPr lang="en-US" sz="1800" b="1" dirty="0"/>
              <a:t>can be plotted as </a:t>
            </a:r>
            <a:r>
              <a:rPr lang="en-US" sz="1800" b="1" dirty="0" err="1"/>
              <a:t>semivariance</a:t>
            </a:r>
            <a:r>
              <a:rPr lang="en-US" sz="1800" b="1" dirty="0"/>
              <a:t> gamma against average separation </a:t>
            </a:r>
            <a:r>
              <a:rPr lang="en-US" sz="1800" b="1" dirty="0" smtClean="0"/>
              <a:t>distance, </a:t>
            </a:r>
            <a:r>
              <a:rPr lang="en-US" sz="1800" b="1" dirty="0"/>
              <a:t>along </a:t>
            </a:r>
            <a:r>
              <a:rPr lang="en-US" sz="1800" b="1" dirty="0" smtClean="0"/>
              <a:t>with the </a:t>
            </a:r>
            <a:r>
              <a:rPr lang="en-US" sz="1800" b="1" dirty="0"/>
              <a:t>number of points that contributed to each estimate </a:t>
            </a:r>
            <a:r>
              <a:rPr lang="en-US" sz="1800" b="1" dirty="0" err="1"/>
              <a:t>np</a:t>
            </a:r>
            <a:endParaRPr lang="en-US" sz="1800" b="1" dirty="0"/>
          </a:p>
          <a:p>
            <a:endParaRPr lang="en-US" dirty="0"/>
          </a:p>
        </p:txBody>
      </p:sp>
    </p:spTree>
    <p:extLst>
      <p:ext uri="{BB962C8B-B14F-4D97-AF65-F5344CB8AC3E}">
        <p14:creationId xmlns:p14="http://schemas.microsoft.com/office/powerpoint/2010/main" val="277330517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1984"/>
            <a:ext cx="6096000" cy="6030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0" y="6172200"/>
            <a:ext cx="8077200" cy="461665"/>
          </a:xfrm>
          <a:prstGeom prst="rect">
            <a:avLst/>
          </a:prstGeom>
        </p:spPr>
        <p:txBody>
          <a:bodyPr wrap="square">
            <a:spAutoFit/>
          </a:bodyPr>
          <a:lstStyle/>
          <a:p>
            <a:pPr algn="ctr"/>
            <a:r>
              <a:rPr lang="en-US" b="1" dirty="0">
                <a:solidFill>
                  <a:srgbClr val="00FF00"/>
                </a:solidFill>
              </a:rPr>
              <a:t>Experimental </a:t>
            </a:r>
            <a:r>
              <a:rPr lang="en-US" b="1" dirty="0" err="1">
                <a:solidFill>
                  <a:srgbClr val="00FF00"/>
                </a:solidFill>
              </a:rPr>
              <a:t>variogram</a:t>
            </a:r>
            <a:r>
              <a:rPr lang="en-US" b="1" dirty="0">
                <a:solidFill>
                  <a:srgbClr val="00FF00"/>
                </a:solidFill>
              </a:rPr>
              <a:t> of log10Pb, </a:t>
            </a:r>
            <a:r>
              <a:rPr lang="en-US" b="1" dirty="0" err="1" smtClean="0">
                <a:solidFill>
                  <a:srgbClr val="00FF00"/>
                </a:solidFill>
              </a:rPr>
              <a:t>Qassim</a:t>
            </a:r>
            <a:r>
              <a:rPr lang="en-US" b="1" dirty="0" smtClean="0">
                <a:solidFill>
                  <a:srgbClr val="00FF00"/>
                </a:solidFill>
              </a:rPr>
              <a:t> </a:t>
            </a:r>
            <a:r>
              <a:rPr lang="en-US" b="1" dirty="0">
                <a:solidFill>
                  <a:srgbClr val="00FF00"/>
                </a:solidFill>
              </a:rPr>
              <a:t>soil samples</a:t>
            </a:r>
          </a:p>
        </p:txBody>
      </p:sp>
    </p:spTree>
    <p:extLst>
      <p:ext uri="{BB962C8B-B14F-4D97-AF65-F5344CB8AC3E}">
        <p14:creationId xmlns:p14="http://schemas.microsoft.com/office/powerpoint/2010/main" val="265833884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000" b="1" dirty="0">
                <a:solidFill>
                  <a:srgbClr val="FF3300"/>
                </a:solidFill>
              </a:rPr>
              <a:t>Q25 :</a:t>
            </a:r>
          </a:p>
          <a:p>
            <a:pPr marL="457200" indent="-457200">
              <a:buAutoNum type="arabicPeriod"/>
            </a:pPr>
            <a:r>
              <a:rPr lang="en-US" sz="2000" b="1" dirty="0" smtClean="0"/>
              <a:t>How </a:t>
            </a:r>
            <a:r>
              <a:rPr lang="en-US" sz="2000" b="1" dirty="0"/>
              <a:t>many point-pairs are in bin with the closest separation</a:t>
            </a:r>
            <a:r>
              <a:rPr lang="en-US" sz="2000" b="1" dirty="0" smtClean="0"/>
              <a:t>?</a:t>
            </a:r>
          </a:p>
          <a:p>
            <a:pPr marL="0" indent="0">
              <a:buNone/>
            </a:pPr>
            <a:r>
              <a:rPr lang="en-US" sz="2000" b="1" dirty="0" smtClean="0">
                <a:solidFill>
                  <a:srgbClr val="00FF00"/>
                </a:solidFill>
              </a:rPr>
              <a:t>262</a:t>
            </a:r>
            <a:endParaRPr lang="en-US" sz="2000" b="1" dirty="0">
              <a:solidFill>
                <a:srgbClr val="00FF00"/>
              </a:solidFill>
            </a:endParaRPr>
          </a:p>
          <a:p>
            <a:pPr marL="0" indent="0">
              <a:buNone/>
            </a:pPr>
            <a:r>
              <a:rPr lang="en-US" sz="2000" b="1" dirty="0"/>
              <a:t>2. What is the average separation of all the point-pairs in this bin? (You will have to estimate by </a:t>
            </a:r>
            <a:r>
              <a:rPr lang="en-US" sz="2000" b="1" dirty="0" smtClean="0"/>
              <a:t>eye from </a:t>
            </a:r>
            <a:r>
              <a:rPr lang="en-US" sz="2000" b="1" dirty="0"/>
              <a:t>the graph</a:t>
            </a:r>
            <a:r>
              <a:rPr lang="en-US" sz="2000" b="1" dirty="0" smtClean="0"/>
              <a:t>)</a:t>
            </a:r>
          </a:p>
          <a:p>
            <a:pPr marL="0" indent="0">
              <a:buNone/>
            </a:pPr>
            <a:r>
              <a:rPr lang="en-US" sz="2000" b="1" dirty="0" smtClean="0">
                <a:solidFill>
                  <a:srgbClr val="00FF00"/>
                </a:solidFill>
              </a:rPr>
              <a:t>≈ 0</a:t>
            </a:r>
            <a:r>
              <a:rPr lang="en-US" sz="2000" b="1" i="1" dirty="0" smtClean="0">
                <a:solidFill>
                  <a:srgbClr val="00FF00"/>
                </a:solidFill>
              </a:rPr>
              <a:t>.</a:t>
            </a:r>
            <a:r>
              <a:rPr lang="en-US" sz="2000" b="1" dirty="0" smtClean="0">
                <a:solidFill>
                  <a:srgbClr val="00FF00"/>
                </a:solidFill>
              </a:rPr>
              <a:t>04km</a:t>
            </a:r>
            <a:endParaRPr lang="en-US" sz="2000" b="1" dirty="0">
              <a:solidFill>
                <a:srgbClr val="00FF00"/>
              </a:solidFill>
            </a:endParaRPr>
          </a:p>
          <a:p>
            <a:pPr marL="0" indent="0">
              <a:buNone/>
            </a:pPr>
            <a:r>
              <a:rPr lang="en-US" sz="2000" b="1" dirty="0" smtClean="0"/>
              <a:t>3</a:t>
            </a:r>
            <a:r>
              <a:rPr lang="en-US" sz="2000" b="1" dirty="0"/>
              <a:t>. What is the average </a:t>
            </a:r>
            <a:r>
              <a:rPr lang="en-US" sz="2000" b="1" dirty="0" err="1"/>
              <a:t>semivariance</a:t>
            </a:r>
            <a:r>
              <a:rPr lang="en-US" sz="2000" b="1" dirty="0"/>
              <a:t> of all the point-pairs in this bin?(You will have to estimate by </a:t>
            </a:r>
            <a:r>
              <a:rPr lang="en-US" sz="2000" b="1" dirty="0" smtClean="0"/>
              <a:t>eye from </a:t>
            </a:r>
            <a:r>
              <a:rPr lang="en-US" sz="2000" b="1" dirty="0"/>
              <a:t>the graph)</a:t>
            </a:r>
          </a:p>
          <a:p>
            <a:pPr marL="0" indent="0">
              <a:buNone/>
            </a:pPr>
            <a:r>
              <a:rPr lang="en-US" sz="2000" dirty="0">
                <a:solidFill>
                  <a:srgbClr val="00FF00"/>
                </a:solidFill>
              </a:rPr>
              <a:t>≈ </a:t>
            </a:r>
            <a:r>
              <a:rPr lang="en-US" sz="2000" b="1" dirty="0" smtClean="0">
                <a:solidFill>
                  <a:srgbClr val="00FF00"/>
                </a:solidFill>
              </a:rPr>
              <a:t>0.013(log10 </a:t>
            </a:r>
            <a:r>
              <a:rPr lang="en-US" sz="2000" b="1" dirty="0">
                <a:solidFill>
                  <a:srgbClr val="00FF00"/>
                </a:solidFill>
              </a:rPr>
              <a:t>mg kg</a:t>
            </a:r>
            <a:r>
              <a:rPr lang="en-US" sz="2000" b="1" baseline="30000" dirty="0">
                <a:solidFill>
                  <a:srgbClr val="00FF00"/>
                </a:solidFill>
              </a:rPr>
              <a:t>−1</a:t>
            </a:r>
            <a:r>
              <a:rPr lang="en-US" sz="2000" b="1" dirty="0">
                <a:solidFill>
                  <a:srgbClr val="00FF00"/>
                </a:solidFill>
              </a:rPr>
              <a:t>)</a:t>
            </a:r>
            <a:r>
              <a:rPr lang="en-US" sz="2000" b="1" baseline="30000" dirty="0">
                <a:solidFill>
                  <a:srgbClr val="00FF00"/>
                </a:solidFill>
              </a:rPr>
              <a:t>2</a:t>
            </a:r>
          </a:p>
        </p:txBody>
      </p:sp>
    </p:spTree>
    <p:extLst>
      <p:ext uri="{BB962C8B-B14F-4D97-AF65-F5344CB8AC3E}">
        <p14:creationId xmlns:p14="http://schemas.microsoft.com/office/powerpoint/2010/main" val="49217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opendtect.org/rel/doc/User/base/figures/fig.TREE.HORIZONS.Variogram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8887069" cy="594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38600" y="4248090"/>
            <a:ext cx="990600" cy="400110"/>
          </a:xfrm>
          <a:prstGeom prst="rect">
            <a:avLst/>
          </a:prstGeom>
          <a:noFill/>
        </p:spPr>
        <p:txBody>
          <a:bodyPr wrap="square" rtlCol="0">
            <a:spAutoFit/>
          </a:bodyPr>
          <a:lstStyle/>
          <a:p>
            <a:r>
              <a:rPr lang="en-US" sz="2000" dirty="0" smtClean="0">
                <a:solidFill>
                  <a:srgbClr val="FF0000"/>
                </a:solidFill>
              </a:rPr>
              <a:t>Nugget</a:t>
            </a:r>
            <a:endParaRPr lang="en-US" sz="2000" dirty="0">
              <a:solidFill>
                <a:srgbClr val="FF0000"/>
              </a:solidFill>
            </a:endParaRPr>
          </a:p>
        </p:txBody>
      </p:sp>
    </p:spTree>
    <p:extLst>
      <p:ext uri="{BB962C8B-B14F-4D97-AF65-F5344CB8AC3E}">
        <p14:creationId xmlns:p14="http://schemas.microsoft.com/office/powerpoint/2010/main" val="796641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8313" y="493712"/>
            <a:ext cx="8229600" cy="1143000"/>
          </a:xfrm>
        </p:spPr>
        <p:txBody>
          <a:bodyPr/>
          <a:lstStyle/>
          <a:p>
            <a:r>
              <a:rPr lang="en-GB" sz="3200" dirty="0">
                <a:solidFill>
                  <a:srgbClr val="FF0000"/>
                </a:solidFill>
              </a:rPr>
              <a:t>Spatial data exploration</a:t>
            </a:r>
          </a:p>
        </p:txBody>
      </p:sp>
      <p:sp>
        <p:nvSpPr>
          <p:cNvPr id="5" name="Rectangle 3"/>
          <p:cNvSpPr txBox="1">
            <a:spLocks noChangeArrowheads="1"/>
          </p:cNvSpPr>
          <p:nvPr/>
        </p:nvSpPr>
        <p:spPr bwMode="auto">
          <a:xfrm>
            <a:off x="468313" y="1717675"/>
            <a:ext cx="8229600" cy="45307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en-GB" sz="3200" b="0" i="0" u="none" strike="noStrike" kern="0" cap="none" spc="0" normalizeH="0" baseline="0" noProof="0" dirty="0" smtClean="0">
                <a:ln>
                  <a:noFill/>
                </a:ln>
                <a:solidFill>
                  <a:schemeClr val="tx1"/>
                </a:solidFill>
                <a:effectLst/>
                <a:uLnTx/>
                <a:uFillTx/>
                <a:latin typeface="+mn-lt"/>
                <a:ea typeface="+mn-ea"/>
                <a:cs typeface="+mn-cs"/>
              </a:rPr>
              <a:t>Random points on a network</a:t>
            </a:r>
            <a:endParaRPr kumimoji="1" lang="en-GB" sz="3200" b="0" i="0" u="none" strike="noStrike" kern="0" cap="none" spc="0" normalizeH="0" baseline="0" noProof="0" dirty="0">
              <a:ln>
                <a:noFill/>
              </a:ln>
              <a:solidFill>
                <a:schemeClr val="tx1"/>
              </a:solidFill>
              <a:effectLst/>
              <a:uLnTx/>
              <a:uFillTx/>
              <a:latin typeface="+mn-lt"/>
              <a:ea typeface="+mn-ea"/>
              <a:cs typeface="+mn-cs"/>
            </a:endParaRPr>
          </a:p>
        </p:txBody>
      </p:sp>
      <p:pic>
        <p:nvPicPr>
          <p:cNvPr id="6" name="Picture 5" descr="triplois-network-rand-pts"/>
          <p:cNvPicPr>
            <a:picLocks noChangeAspect="1" noChangeArrowheads="1"/>
          </p:cNvPicPr>
          <p:nvPr/>
        </p:nvPicPr>
        <p:blipFill>
          <a:blip r:embed="rId2"/>
          <a:srcRect/>
          <a:stretch>
            <a:fillRect/>
          </a:stretch>
        </p:blipFill>
        <p:spPr bwMode="auto">
          <a:xfrm>
            <a:off x="762000" y="2632425"/>
            <a:ext cx="3232150" cy="3006375"/>
          </a:xfrm>
          <a:prstGeom prst="rect">
            <a:avLst/>
          </a:prstGeom>
          <a:noFill/>
        </p:spPr>
      </p:pic>
      <p:pic>
        <p:nvPicPr>
          <p:cNvPr id="7" name="Picture 4" descr="triplois-network-rand"/>
          <p:cNvPicPr>
            <a:picLocks noChangeAspect="1" noChangeArrowheads="1"/>
          </p:cNvPicPr>
          <p:nvPr/>
        </p:nvPicPr>
        <p:blipFill>
          <a:blip r:embed="rId3"/>
          <a:srcRect/>
          <a:stretch>
            <a:fillRect/>
          </a:stretch>
        </p:blipFill>
        <p:spPr bwMode="auto">
          <a:xfrm>
            <a:off x="4643438" y="2654300"/>
            <a:ext cx="3241675" cy="2992437"/>
          </a:xfrm>
          <a:prstGeom prst="rect">
            <a:avLst/>
          </a:prstGeom>
          <a:noFill/>
        </p:spPr>
      </p:pic>
      <p:sp>
        <p:nvSpPr>
          <p:cNvPr id="8" name="Rectangle 8"/>
          <p:cNvSpPr>
            <a:spLocks noChangeArrowheads="1"/>
          </p:cNvSpPr>
          <p:nvPr/>
        </p:nvSpPr>
        <p:spPr bwMode="auto">
          <a:xfrm>
            <a:off x="1727200" y="2405062"/>
            <a:ext cx="2857500" cy="0"/>
          </a:xfrm>
          <a:prstGeom prst="rect">
            <a:avLst/>
          </a:prstGeom>
          <a:noFill/>
          <a:ln w="9525">
            <a:noFill/>
            <a:miter lim="800000"/>
            <a:headEnd/>
            <a:tailEnd/>
          </a:ln>
          <a:effectLst/>
        </p:spPr>
        <p:txBody>
          <a:bodyPr wrap="none" anchor="ctr">
            <a:spAutoFit/>
          </a:bodyPr>
          <a:lstStyle/>
          <a:p>
            <a:endParaRPr lang="ar-SA"/>
          </a:p>
        </p:txBody>
      </p:sp>
      <p:sp>
        <p:nvSpPr>
          <p:cNvPr id="9" name="Rectangle 10"/>
          <p:cNvSpPr>
            <a:spLocks noChangeArrowheads="1"/>
          </p:cNvSpPr>
          <p:nvPr/>
        </p:nvSpPr>
        <p:spPr bwMode="auto">
          <a:xfrm>
            <a:off x="1727200" y="2405062"/>
            <a:ext cx="2832100" cy="0"/>
          </a:xfrm>
          <a:prstGeom prst="rect">
            <a:avLst/>
          </a:prstGeom>
          <a:noFill/>
          <a:ln w="9525">
            <a:noFill/>
            <a:miter lim="800000"/>
            <a:headEnd/>
            <a:tailEnd/>
          </a:ln>
          <a:effectLst/>
        </p:spPr>
        <p:txBody>
          <a:bodyPr wrap="none" anchor="ctr">
            <a:spAutoFit/>
          </a:bodyPr>
          <a:lstStyle/>
          <a:p>
            <a:endParaRPr lang="ar-SA"/>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FF00"/>
                </a:solidFill>
              </a:rPr>
              <a:t>Features of the experimental </a:t>
            </a:r>
            <a:r>
              <a:rPr lang="en-US" sz="2800" dirty="0" err="1" smtClean="0">
                <a:solidFill>
                  <a:srgbClr val="00FF00"/>
                </a:solidFill>
              </a:rPr>
              <a:t>variogram</a:t>
            </a:r>
            <a:endParaRPr lang="en-US" sz="2800" dirty="0">
              <a:solidFill>
                <a:srgbClr val="00FF00"/>
              </a:solidFill>
            </a:endParaRPr>
          </a:p>
        </p:txBody>
      </p:sp>
      <p:sp>
        <p:nvSpPr>
          <p:cNvPr id="3" name="Content Placeholder 2"/>
          <p:cNvSpPr>
            <a:spLocks noGrp="1"/>
          </p:cNvSpPr>
          <p:nvPr>
            <p:ph idx="1"/>
          </p:nvPr>
        </p:nvSpPr>
        <p:spPr>
          <a:xfrm>
            <a:off x="685800" y="1752600"/>
            <a:ext cx="7772400" cy="4114800"/>
          </a:xfrm>
        </p:spPr>
        <p:txBody>
          <a:bodyPr/>
          <a:lstStyle/>
          <a:p>
            <a:pPr marL="0" indent="0">
              <a:buNone/>
            </a:pPr>
            <a:r>
              <a:rPr lang="en-US" sz="2000" b="1" dirty="0" smtClean="0"/>
              <a:t>Later </a:t>
            </a:r>
            <a:r>
              <a:rPr lang="en-US" sz="2000" b="1" dirty="0"/>
              <a:t>we will look at fitting a theoretical model to the experimental </a:t>
            </a:r>
            <a:r>
              <a:rPr lang="en-US" sz="2000" b="1" dirty="0" err="1"/>
              <a:t>variogram</a:t>
            </a:r>
            <a:r>
              <a:rPr lang="en-US" sz="2000" b="1" dirty="0"/>
              <a:t>; </a:t>
            </a:r>
            <a:r>
              <a:rPr lang="en-US" sz="2000" b="1" dirty="0" smtClean="0"/>
              <a:t>but even </a:t>
            </a:r>
            <a:r>
              <a:rPr lang="en-US" sz="2000" b="1" dirty="0"/>
              <a:t>without a model we can notice some features which characterize the spatial</a:t>
            </a:r>
          </a:p>
          <a:p>
            <a:pPr marL="0" indent="0">
              <a:buNone/>
            </a:pPr>
            <a:r>
              <a:rPr lang="en-US" sz="2000" b="1" dirty="0"/>
              <a:t>dependence, which we define here only qualitatively:</a:t>
            </a:r>
          </a:p>
          <a:p>
            <a:pPr marL="0" indent="0">
              <a:buNone/>
            </a:pPr>
            <a:r>
              <a:rPr lang="en-US" sz="2000" b="1" dirty="0"/>
              <a:t> </a:t>
            </a:r>
            <a:r>
              <a:rPr lang="en-US" sz="2000" b="1" dirty="0">
                <a:solidFill>
                  <a:srgbClr val="00FF00"/>
                </a:solidFill>
              </a:rPr>
              <a:t>Sill: </a:t>
            </a:r>
            <a:r>
              <a:rPr lang="en-US" sz="2000" b="1" dirty="0"/>
              <a:t>maximum semi-variance</a:t>
            </a:r>
          </a:p>
          <a:p>
            <a:pPr marL="857250" indent="0">
              <a:buNone/>
            </a:pPr>
            <a:r>
              <a:rPr lang="en-US" sz="2000" b="1" dirty="0" smtClean="0"/>
              <a:t>* </a:t>
            </a:r>
            <a:r>
              <a:rPr lang="en-US" sz="2000" b="1" dirty="0"/>
              <a:t>represents variability in the absence of spatial dependence</a:t>
            </a:r>
            <a:endParaRPr lang="en-US" sz="1800" b="1" dirty="0"/>
          </a:p>
          <a:p>
            <a:pPr marL="0" indent="0">
              <a:buNone/>
            </a:pPr>
            <a:r>
              <a:rPr lang="en-US" sz="2000" b="1" dirty="0">
                <a:solidFill>
                  <a:srgbClr val="00FF00"/>
                </a:solidFill>
              </a:rPr>
              <a:t> Range: </a:t>
            </a:r>
            <a:r>
              <a:rPr lang="en-US" sz="2000" b="1" dirty="0"/>
              <a:t>separation between point-pairs at which the sill is reached</a:t>
            </a:r>
          </a:p>
          <a:p>
            <a:pPr marL="914400" indent="-914400">
              <a:buNone/>
            </a:pPr>
            <a:r>
              <a:rPr lang="en-US" sz="2000" b="1" dirty="0" smtClean="0"/>
              <a:t>	* </a:t>
            </a:r>
            <a:r>
              <a:rPr lang="en-US" sz="2000" b="1" dirty="0"/>
              <a:t>distance at which there is no evidence of spatial dependence</a:t>
            </a:r>
          </a:p>
          <a:p>
            <a:pPr marL="0" indent="0">
              <a:buNone/>
            </a:pPr>
            <a:r>
              <a:rPr lang="en-US" sz="2000" b="1" dirty="0"/>
              <a:t> </a:t>
            </a:r>
            <a:r>
              <a:rPr lang="en-US" sz="2000" b="1" dirty="0">
                <a:solidFill>
                  <a:srgbClr val="00FF00"/>
                </a:solidFill>
              </a:rPr>
              <a:t>Nugget: </a:t>
            </a:r>
            <a:r>
              <a:rPr lang="en-US" sz="2000" b="1" dirty="0"/>
              <a:t>semi-variance as the separation approaches zero</a:t>
            </a:r>
          </a:p>
          <a:p>
            <a:pPr marL="971550" indent="-971550">
              <a:buNone/>
            </a:pPr>
            <a:r>
              <a:rPr lang="en-US" sz="2000" b="1" dirty="0" smtClean="0"/>
              <a:t>	* </a:t>
            </a:r>
            <a:r>
              <a:rPr lang="en-US" sz="2000" b="1" dirty="0"/>
              <a:t>represents variability at a point that can’t be explained by spatial structure</a:t>
            </a:r>
          </a:p>
        </p:txBody>
      </p:sp>
    </p:spTree>
    <p:extLst>
      <p:ext uri="{BB962C8B-B14F-4D97-AF65-F5344CB8AC3E}">
        <p14:creationId xmlns:p14="http://schemas.microsoft.com/office/powerpoint/2010/main" val="413501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000" b="1" dirty="0">
                <a:solidFill>
                  <a:srgbClr val="FF0000"/>
                </a:solidFill>
              </a:rPr>
              <a:t>Q26 :</a:t>
            </a:r>
          </a:p>
          <a:p>
            <a:pPr marL="457200" indent="-457200">
              <a:buAutoNum type="arabicPeriod"/>
            </a:pPr>
            <a:r>
              <a:rPr lang="en-US" sz="2000" b="1" dirty="0" smtClean="0"/>
              <a:t>What </a:t>
            </a:r>
            <a:r>
              <a:rPr lang="en-US" sz="2000" b="1" dirty="0"/>
              <a:t>is the approximate sill of this experimental </a:t>
            </a:r>
            <a:r>
              <a:rPr lang="en-US" sz="2000" b="1" dirty="0" err="1"/>
              <a:t>variogram</a:t>
            </a:r>
            <a:r>
              <a:rPr lang="en-US" sz="2000" b="1" dirty="0" smtClean="0"/>
              <a:t>?</a:t>
            </a:r>
          </a:p>
          <a:p>
            <a:pPr marL="971550" indent="0">
              <a:buNone/>
            </a:pPr>
            <a:r>
              <a:rPr lang="en-US" sz="2000" b="1" dirty="0">
                <a:solidFill>
                  <a:srgbClr val="00FF00"/>
                </a:solidFill>
              </a:rPr>
              <a:t>Sill: 0.031; </a:t>
            </a:r>
            <a:endParaRPr lang="en-US" sz="2000" b="1" dirty="0" smtClean="0">
              <a:solidFill>
                <a:srgbClr val="00FF00"/>
              </a:solidFill>
            </a:endParaRPr>
          </a:p>
          <a:p>
            <a:pPr marL="971550" indent="-914400">
              <a:buNone/>
            </a:pPr>
            <a:r>
              <a:rPr lang="en-US" sz="2000" b="1" dirty="0" smtClean="0"/>
              <a:t>2</a:t>
            </a:r>
            <a:r>
              <a:rPr lang="en-US" sz="2000" b="1" dirty="0"/>
              <a:t>. What is the approximate range of this experimental </a:t>
            </a:r>
            <a:r>
              <a:rPr lang="en-US" sz="2000" b="1" dirty="0" err="1"/>
              <a:t>variogram</a:t>
            </a:r>
            <a:r>
              <a:rPr lang="en-US" sz="2000" b="1" dirty="0" smtClean="0"/>
              <a:t>?</a:t>
            </a:r>
          </a:p>
          <a:p>
            <a:pPr marL="971550" indent="0">
              <a:buNone/>
            </a:pPr>
            <a:r>
              <a:rPr lang="en-US" sz="2000" b="1" dirty="0">
                <a:solidFill>
                  <a:srgbClr val="00FF00"/>
                </a:solidFill>
              </a:rPr>
              <a:t>Range: 0.5 km for the above </a:t>
            </a:r>
            <a:r>
              <a:rPr lang="en-US" sz="2000" b="1" dirty="0" smtClean="0">
                <a:solidFill>
                  <a:srgbClr val="00FF00"/>
                </a:solidFill>
              </a:rPr>
              <a:t>sill</a:t>
            </a:r>
          </a:p>
          <a:p>
            <a:pPr marL="971550" indent="-914400">
              <a:buNone/>
            </a:pPr>
            <a:r>
              <a:rPr lang="en-US" sz="2000" b="1" dirty="0" smtClean="0"/>
              <a:t>3</a:t>
            </a:r>
            <a:r>
              <a:rPr lang="en-US" sz="2000" b="1" dirty="0"/>
              <a:t>. What is the approximate nugget of this experimental </a:t>
            </a:r>
            <a:r>
              <a:rPr lang="en-US" sz="2000" b="1" dirty="0" err="1"/>
              <a:t>variogram</a:t>
            </a:r>
            <a:r>
              <a:rPr lang="en-US" sz="2000" b="1" dirty="0" smtClean="0"/>
              <a:t>?</a:t>
            </a:r>
          </a:p>
          <a:p>
            <a:pPr marL="0" indent="0">
              <a:buNone/>
            </a:pPr>
            <a:r>
              <a:rPr lang="en-US" sz="2000" b="1" dirty="0" smtClean="0">
                <a:solidFill>
                  <a:srgbClr val="00FF00"/>
                </a:solidFill>
              </a:rPr>
              <a:t>	Nugget</a:t>
            </a:r>
            <a:r>
              <a:rPr lang="en-US" sz="2000" b="1" dirty="0">
                <a:solidFill>
                  <a:srgbClr val="00FF00"/>
                </a:solidFill>
              </a:rPr>
              <a:t>: 0.013; extrapolate by eye to the y-axis.</a:t>
            </a:r>
            <a:endParaRPr lang="en-US" sz="2000" b="1" dirty="0" smtClean="0">
              <a:solidFill>
                <a:srgbClr val="00FF00"/>
              </a:solidFill>
            </a:endParaRPr>
          </a:p>
          <a:p>
            <a:pPr marL="0" indent="0">
              <a:buNone/>
            </a:pPr>
            <a:endParaRPr lang="en-US" sz="2000" b="1" dirty="0"/>
          </a:p>
        </p:txBody>
      </p:sp>
    </p:spTree>
    <p:extLst>
      <p:ext uri="{BB962C8B-B14F-4D97-AF65-F5344CB8AC3E}">
        <p14:creationId xmlns:p14="http://schemas.microsoft.com/office/powerpoint/2010/main" val="374870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FF00"/>
                </a:solidFill>
              </a:rPr>
              <a:t>Evidence of spatial </a:t>
            </a:r>
            <a:r>
              <a:rPr lang="en-US" sz="2800" dirty="0" smtClean="0">
                <a:solidFill>
                  <a:srgbClr val="00FF00"/>
                </a:solidFill>
              </a:rPr>
              <a:t>dependence</a:t>
            </a:r>
            <a:endParaRPr lang="en-US" sz="2800" dirty="0">
              <a:solidFill>
                <a:srgbClr val="00FF00"/>
              </a:solidFill>
            </a:endParaRPr>
          </a:p>
        </p:txBody>
      </p:sp>
      <p:sp>
        <p:nvSpPr>
          <p:cNvPr id="3" name="Content Placeholder 2"/>
          <p:cNvSpPr>
            <a:spLocks noGrp="1"/>
          </p:cNvSpPr>
          <p:nvPr>
            <p:ph idx="1"/>
          </p:nvPr>
        </p:nvSpPr>
        <p:spPr>
          <a:xfrm>
            <a:off x="685800" y="1828800"/>
            <a:ext cx="7772400" cy="4114800"/>
          </a:xfrm>
        </p:spPr>
        <p:txBody>
          <a:bodyPr/>
          <a:lstStyle/>
          <a:p>
            <a:pPr>
              <a:spcBef>
                <a:spcPts val="1200"/>
              </a:spcBef>
            </a:pPr>
            <a:r>
              <a:rPr lang="en-US" sz="1800" b="1" dirty="0" smtClean="0"/>
              <a:t>The </a:t>
            </a:r>
            <a:r>
              <a:rPr lang="en-US" sz="1800" b="1" dirty="0"/>
              <a:t>experimental </a:t>
            </a:r>
            <a:r>
              <a:rPr lang="en-US" sz="1800" b="1" dirty="0" err="1"/>
              <a:t>variogram</a:t>
            </a:r>
            <a:r>
              <a:rPr lang="en-US" sz="1800" b="1" dirty="0"/>
              <a:t> provides </a:t>
            </a:r>
            <a:r>
              <a:rPr lang="en-US" sz="1800" b="1" dirty="0">
                <a:solidFill>
                  <a:srgbClr val="00FF00"/>
                </a:solidFill>
              </a:rPr>
              <a:t>evidence</a:t>
            </a:r>
            <a:r>
              <a:rPr lang="en-US" sz="1800" b="1" dirty="0"/>
              <a:t> that there </a:t>
            </a:r>
            <a:r>
              <a:rPr lang="en-US" sz="1800" b="1" dirty="0">
                <a:solidFill>
                  <a:srgbClr val="00FF00"/>
                </a:solidFill>
              </a:rPr>
              <a:t>is local spatial dependence</a:t>
            </a:r>
            <a:r>
              <a:rPr lang="en-US" sz="1800" b="1" dirty="0"/>
              <a:t>.</a:t>
            </a:r>
          </a:p>
          <a:p>
            <a:pPr>
              <a:spcBef>
                <a:spcPts val="1200"/>
              </a:spcBef>
            </a:pPr>
            <a:r>
              <a:rPr lang="en-US" sz="1800" b="1" dirty="0"/>
              <a:t> The variability between point-pairs is </a:t>
            </a:r>
            <a:r>
              <a:rPr lang="en-US" sz="1800" b="1" dirty="0">
                <a:solidFill>
                  <a:srgbClr val="00FF00"/>
                </a:solidFill>
              </a:rPr>
              <a:t>lower</a:t>
            </a:r>
            <a:r>
              <a:rPr lang="en-US" sz="1800" b="1" dirty="0"/>
              <a:t> if they are </a:t>
            </a:r>
            <a:r>
              <a:rPr lang="en-US" sz="1800" b="1" dirty="0">
                <a:solidFill>
                  <a:srgbClr val="00FF00"/>
                </a:solidFill>
              </a:rPr>
              <a:t>closer</a:t>
            </a:r>
            <a:r>
              <a:rPr lang="en-US" sz="1800" b="1" dirty="0"/>
              <a:t> to each other; i.e. </a:t>
            </a:r>
            <a:r>
              <a:rPr lang="en-US" sz="1800" b="1" dirty="0" smtClean="0"/>
              <a:t>the separation </a:t>
            </a:r>
            <a:r>
              <a:rPr lang="en-US" sz="1800" b="1" dirty="0"/>
              <a:t>is </a:t>
            </a:r>
            <a:r>
              <a:rPr lang="en-US" sz="1800" b="1" dirty="0">
                <a:solidFill>
                  <a:srgbClr val="00FF00"/>
                </a:solidFill>
              </a:rPr>
              <a:t>small</a:t>
            </a:r>
            <a:r>
              <a:rPr lang="en-US" sz="1800" b="1" dirty="0"/>
              <a:t>.</a:t>
            </a:r>
          </a:p>
          <a:p>
            <a:pPr>
              <a:spcBef>
                <a:spcPts val="1200"/>
              </a:spcBef>
            </a:pPr>
            <a:r>
              <a:rPr lang="en-US" sz="1800" b="1" dirty="0"/>
              <a:t> There is some distance, the </a:t>
            </a:r>
            <a:r>
              <a:rPr lang="en-US" sz="1800" b="1" dirty="0">
                <a:solidFill>
                  <a:srgbClr val="00FF00"/>
                </a:solidFill>
              </a:rPr>
              <a:t>range</a:t>
            </a:r>
            <a:r>
              <a:rPr lang="en-US" sz="1800" b="1" dirty="0"/>
              <a:t> where this effect is noted; beyond the range there </a:t>
            </a:r>
            <a:r>
              <a:rPr lang="en-US" sz="1800" b="1" dirty="0" smtClean="0"/>
              <a:t>is no </a:t>
            </a:r>
            <a:r>
              <a:rPr lang="en-US" sz="1800" b="1" dirty="0"/>
              <a:t>dependence.</a:t>
            </a:r>
          </a:p>
          <a:p>
            <a:pPr>
              <a:spcBef>
                <a:spcPts val="1200"/>
              </a:spcBef>
            </a:pPr>
            <a:r>
              <a:rPr lang="en-US" sz="1800" b="1" dirty="0"/>
              <a:t> The relative magnitude of the </a:t>
            </a:r>
            <a:r>
              <a:rPr lang="en-US" sz="1800" b="1" dirty="0">
                <a:solidFill>
                  <a:srgbClr val="00FF00"/>
                </a:solidFill>
              </a:rPr>
              <a:t>total sill and nugget </a:t>
            </a:r>
            <a:r>
              <a:rPr lang="en-US" sz="1800" b="1" dirty="0"/>
              <a:t>give the strength of the </a:t>
            </a:r>
            <a:r>
              <a:rPr lang="en-US" sz="1800" b="1" dirty="0" smtClean="0">
                <a:solidFill>
                  <a:srgbClr val="00FF00"/>
                </a:solidFill>
              </a:rPr>
              <a:t>local spatial </a:t>
            </a:r>
            <a:r>
              <a:rPr lang="en-US" sz="1800" b="1" dirty="0">
                <a:solidFill>
                  <a:srgbClr val="00FF00"/>
                </a:solidFill>
              </a:rPr>
              <a:t>dependence</a:t>
            </a:r>
            <a:r>
              <a:rPr lang="en-US" sz="1800" b="1" dirty="0"/>
              <a:t>; the </a:t>
            </a:r>
            <a:r>
              <a:rPr lang="en-US" sz="1800" b="1" dirty="0">
                <a:solidFill>
                  <a:srgbClr val="00FF00"/>
                </a:solidFill>
              </a:rPr>
              <a:t>nugget</a:t>
            </a:r>
            <a:r>
              <a:rPr lang="en-US" sz="1800" b="1" dirty="0"/>
              <a:t> represents completely </a:t>
            </a:r>
            <a:r>
              <a:rPr lang="en-US" sz="1800" b="1" dirty="0">
                <a:solidFill>
                  <a:srgbClr val="00FF00"/>
                </a:solidFill>
              </a:rPr>
              <a:t>unexplained</a:t>
            </a:r>
            <a:r>
              <a:rPr lang="en-US" sz="1800" b="1" dirty="0"/>
              <a:t> variability.</a:t>
            </a:r>
          </a:p>
          <a:p>
            <a:pPr>
              <a:spcBef>
                <a:spcPts val="1200"/>
              </a:spcBef>
            </a:pPr>
            <a:r>
              <a:rPr lang="en-US" sz="1800" b="1" dirty="0"/>
              <a:t>There are of course variables for which there </a:t>
            </a:r>
            <a:r>
              <a:rPr lang="en-US" sz="1800" b="1" dirty="0">
                <a:solidFill>
                  <a:srgbClr val="00FF00"/>
                </a:solidFill>
              </a:rPr>
              <a:t>is no spatial dependence</a:t>
            </a:r>
            <a:r>
              <a:rPr lang="en-US" sz="1800" b="1" dirty="0"/>
              <a:t>, in which </a:t>
            </a:r>
            <a:r>
              <a:rPr lang="en-US" sz="1800" b="1" dirty="0" smtClean="0"/>
              <a:t>case the </a:t>
            </a:r>
            <a:r>
              <a:rPr lang="en-US" sz="1800" b="1" dirty="0"/>
              <a:t>experimental </a:t>
            </a:r>
            <a:r>
              <a:rPr lang="en-US" sz="1800" b="1" dirty="0" err="1"/>
              <a:t>variogram</a:t>
            </a:r>
            <a:r>
              <a:rPr lang="en-US" sz="1800" b="1" dirty="0"/>
              <a:t> has the </a:t>
            </a:r>
            <a:r>
              <a:rPr lang="en-US" sz="1800" b="1" dirty="0">
                <a:solidFill>
                  <a:srgbClr val="00FF00"/>
                </a:solidFill>
              </a:rPr>
              <a:t>sill equal to the nugget</a:t>
            </a:r>
            <a:r>
              <a:rPr lang="en-US" sz="1800" b="1" dirty="0"/>
              <a:t>; this is called a </a:t>
            </a:r>
            <a:r>
              <a:rPr lang="en-US" sz="1800" b="1" dirty="0" smtClean="0">
                <a:solidFill>
                  <a:srgbClr val="00FF00"/>
                </a:solidFill>
              </a:rPr>
              <a:t>pure nugget </a:t>
            </a:r>
            <a:r>
              <a:rPr lang="en-US" sz="1800" b="1" dirty="0">
                <a:solidFill>
                  <a:srgbClr val="00FF00"/>
                </a:solidFill>
              </a:rPr>
              <a:t>effect</a:t>
            </a:r>
          </a:p>
          <a:p>
            <a:pPr>
              <a:spcBef>
                <a:spcPts val="1200"/>
              </a:spcBef>
            </a:pPr>
            <a:r>
              <a:rPr lang="en-US" sz="1800" b="1" dirty="0"/>
              <a:t>The next graph shows an example.</a:t>
            </a:r>
          </a:p>
        </p:txBody>
      </p:sp>
    </p:spTree>
    <p:extLst>
      <p:ext uri="{BB962C8B-B14F-4D97-AF65-F5344CB8AC3E}">
        <p14:creationId xmlns:p14="http://schemas.microsoft.com/office/powerpoint/2010/main" val="63710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4" name="Picture 4" descr="https://www.crops.org/images/publications/sssaj/76/3/1107fig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52450"/>
            <a:ext cx="8815294" cy="561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9574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8" name="Picture 4" descr="https://www.crops.org/images/publications/aj/97/3/0772f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6200"/>
            <a:ext cx="57912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petrolog.net/webhelp/Petrolog_Desktop/Image24__variogram_mode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764741"/>
            <a:ext cx="5775004" cy="2039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54065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037" y="614239"/>
            <a:ext cx="7234963" cy="5938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97704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FF00"/>
                </a:solidFill>
              </a:rPr>
              <a:t>Visualizing anisotropy</a:t>
            </a:r>
            <a:endParaRPr lang="ar-SA" sz="3200" dirty="0">
              <a:solidFill>
                <a:srgbClr val="00FF00"/>
              </a:solidFill>
            </a:endParaRPr>
          </a:p>
        </p:txBody>
      </p:sp>
      <p:sp>
        <p:nvSpPr>
          <p:cNvPr id="3" name="Content Placeholder 2"/>
          <p:cNvSpPr>
            <a:spLocks noGrp="1"/>
          </p:cNvSpPr>
          <p:nvPr>
            <p:ph idx="1"/>
          </p:nvPr>
        </p:nvSpPr>
        <p:spPr/>
        <p:txBody>
          <a:bodyPr/>
          <a:lstStyle/>
          <a:p>
            <a:pPr>
              <a:lnSpc>
                <a:spcPct val="200000"/>
              </a:lnSpc>
              <a:buNone/>
            </a:pPr>
            <a:r>
              <a:rPr lang="en-US" sz="2000" b="1" dirty="0" smtClean="0"/>
              <a:t>1. Anisotropy</a:t>
            </a:r>
          </a:p>
          <a:p>
            <a:pPr>
              <a:lnSpc>
                <a:spcPct val="200000"/>
              </a:lnSpc>
              <a:buNone/>
            </a:pPr>
            <a:r>
              <a:rPr lang="en-US" sz="2000" b="1" dirty="0" smtClean="0"/>
              <a:t>2. </a:t>
            </a:r>
            <a:r>
              <a:rPr lang="en-US" sz="2000" b="1" dirty="0" err="1" smtClean="0"/>
              <a:t>Variogram</a:t>
            </a:r>
            <a:r>
              <a:rPr lang="en-US" sz="2000" b="1" dirty="0" smtClean="0"/>
              <a:t> surfaces</a:t>
            </a:r>
          </a:p>
          <a:p>
            <a:pPr>
              <a:lnSpc>
                <a:spcPct val="200000"/>
              </a:lnSpc>
              <a:buNone/>
            </a:pPr>
            <a:r>
              <a:rPr lang="en-US" sz="2000" b="1" dirty="0" smtClean="0"/>
              <a:t>3. Directional </a:t>
            </a:r>
            <a:r>
              <a:rPr lang="en-US" sz="2000" b="1" dirty="0" err="1" smtClean="0"/>
              <a:t>variograms</a:t>
            </a:r>
            <a:endParaRPr lang="ar-SA" sz="2000" b="1"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FF00"/>
                </a:solidFill>
              </a:rPr>
              <a:t>Commentary</a:t>
            </a:r>
            <a:endParaRPr lang="ar-SA" dirty="0">
              <a:solidFill>
                <a:srgbClr val="00FF00"/>
              </a:solidFill>
            </a:endParaRPr>
          </a:p>
        </p:txBody>
      </p:sp>
      <p:sp>
        <p:nvSpPr>
          <p:cNvPr id="3" name="Content Placeholder 2"/>
          <p:cNvSpPr>
            <a:spLocks noGrp="1"/>
          </p:cNvSpPr>
          <p:nvPr>
            <p:ph idx="1"/>
          </p:nvPr>
        </p:nvSpPr>
        <p:spPr>
          <a:xfrm>
            <a:off x="685800" y="1714488"/>
            <a:ext cx="7772400" cy="4114800"/>
          </a:xfrm>
        </p:spPr>
        <p:txBody>
          <a:bodyPr/>
          <a:lstStyle/>
          <a:p>
            <a:pPr>
              <a:buNone/>
            </a:pPr>
            <a:r>
              <a:rPr lang="en-US" sz="2000" b="1" dirty="0" smtClean="0"/>
              <a:t>We have been considering spatial dependence as if it is the same in all directions from a point (isotropic or </a:t>
            </a:r>
            <a:r>
              <a:rPr lang="en-US" sz="2000" b="1" dirty="0" err="1" smtClean="0"/>
              <a:t>omnidirectional</a:t>
            </a:r>
            <a:r>
              <a:rPr lang="en-US" sz="2000" b="1" dirty="0" smtClean="0"/>
              <a:t>).</a:t>
            </a:r>
          </a:p>
          <a:p>
            <a:pPr>
              <a:buNone/>
            </a:pPr>
            <a:r>
              <a:rPr lang="en-US" sz="2000" b="1" dirty="0" smtClean="0">
                <a:solidFill>
                  <a:srgbClr val="00FF00"/>
                </a:solidFill>
              </a:rPr>
              <a:t>For example</a:t>
            </a:r>
            <a:r>
              <a:rPr lang="en-US" sz="2000" b="1" dirty="0" smtClean="0"/>
              <a:t>, if I want to know the weather at a point where there is no station, I can equally consider stations at some distance from my location, no matter whether they are N, S, E or W.</a:t>
            </a:r>
          </a:p>
          <a:p>
            <a:pPr>
              <a:buNone/>
            </a:pPr>
            <a:r>
              <a:rPr lang="en-US" sz="2000" b="1" dirty="0" smtClean="0"/>
              <a:t>But this is self-evidently not always true! In this example, suppose the winds almost always blow from the North. Then the temperatures recorded at stations 100 km to the N or S of me will likely be closer to the temperature at my station than temperatures recorded at stations 100 km to the E or W. </a:t>
            </a:r>
          </a:p>
          <a:p>
            <a:pPr>
              <a:buNone/>
            </a:pPr>
            <a:r>
              <a:rPr lang="en-US" sz="2000" b="1" dirty="0" smtClean="0"/>
              <a:t>We now see how to detect </a:t>
            </a:r>
            <a:r>
              <a:rPr lang="en-US" sz="2000" b="1" dirty="0" smtClean="0">
                <a:solidFill>
                  <a:srgbClr val="00FF00"/>
                </a:solidFill>
              </a:rPr>
              <a:t>anisotropy</a:t>
            </a:r>
            <a:r>
              <a:rPr lang="en-US" sz="2000" b="1" dirty="0" smtClean="0"/>
              <a:t>.</a:t>
            </a:r>
            <a:endParaRPr lang="ar-SA" sz="2000" b="1"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0000"/>
                </a:solidFill>
              </a:rPr>
              <a:t>Anisotropy</a:t>
            </a:r>
            <a:endParaRPr lang="ar-SA" sz="3600" dirty="0">
              <a:solidFill>
                <a:srgbClr val="FF0000"/>
              </a:solidFill>
            </a:endParaRPr>
          </a:p>
        </p:txBody>
      </p:sp>
      <p:sp>
        <p:nvSpPr>
          <p:cNvPr id="3" name="Content Placeholder 2"/>
          <p:cNvSpPr>
            <a:spLocks noGrp="1"/>
          </p:cNvSpPr>
          <p:nvPr>
            <p:ph idx="1"/>
          </p:nvPr>
        </p:nvSpPr>
        <p:spPr>
          <a:xfrm>
            <a:off x="685800" y="1643050"/>
            <a:ext cx="7772400" cy="4114800"/>
          </a:xfrm>
        </p:spPr>
        <p:txBody>
          <a:bodyPr/>
          <a:lstStyle/>
          <a:p>
            <a:pPr>
              <a:lnSpc>
                <a:spcPct val="150000"/>
              </a:lnSpc>
            </a:pPr>
            <a:r>
              <a:rPr lang="en-US" sz="2000" b="1" dirty="0" err="1" smtClean="0"/>
              <a:t>Greek“</a:t>
            </a:r>
            <a:r>
              <a:rPr lang="en-US" sz="2000" b="1" dirty="0" err="1" smtClean="0">
                <a:solidFill>
                  <a:srgbClr val="00FF00"/>
                </a:solidFill>
              </a:rPr>
              <a:t>Iso</a:t>
            </a:r>
            <a:r>
              <a:rPr lang="en-US" sz="2000" b="1" dirty="0" smtClean="0"/>
              <a:t>”+“</a:t>
            </a:r>
            <a:r>
              <a:rPr lang="en-US" sz="2000" b="1" dirty="0" smtClean="0">
                <a:solidFill>
                  <a:srgbClr val="00FF00"/>
                </a:solidFill>
              </a:rPr>
              <a:t>tropic</a:t>
            </a:r>
            <a:r>
              <a:rPr lang="en-US" sz="2000" b="1" dirty="0" smtClean="0"/>
              <a:t>”= </a:t>
            </a:r>
            <a:r>
              <a:rPr lang="en-US" sz="2000" b="1" dirty="0" err="1" smtClean="0"/>
              <a:t>English“same</a:t>
            </a:r>
            <a:r>
              <a:rPr lang="en-US" sz="2000" b="1" dirty="0" smtClean="0"/>
              <a:t>”+“trend”; </a:t>
            </a:r>
            <a:r>
              <a:rPr lang="en-US" sz="2000" b="1" dirty="0" err="1" smtClean="0"/>
              <a:t>Greek“</a:t>
            </a:r>
            <a:r>
              <a:rPr lang="en-US" sz="2000" b="1" dirty="0" err="1" smtClean="0">
                <a:solidFill>
                  <a:srgbClr val="00FF00"/>
                </a:solidFill>
              </a:rPr>
              <a:t>an</a:t>
            </a:r>
            <a:r>
              <a:rPr lang="en-US" sz="2000" b="1" dirty="0" smtClean="0"/>
              <a:t>-”= </a:t>
            </a:r>
            <a:r>
              <a:rPr lang="en-US" sz="2000" b="1" dirty="0" err="1" smtClean="0"/>
              <a:t>English“not</a:t>
            </a:r>
            <a:r>
              <a:rPr lang="en-US" sz="2000" b="1" dirty="0" smtClean="0"/>
              <a:t>-”</a:t>
            </a:r>
          </a:p>
          <a:p>
            <a:pPr>
              <a:lnSpc>
                <a:spcPct val="150000"/>
              </a:lnSpc>
            </a:pPr>
            <a:r>
              <a:rPr lang="en-US" sz="2000" b="1" dirty="0" smtClean="0"/>
              <a:t>Variation may depend on </a:t>
            </a:r>
            <a:r>
              <a:rPr lang="en-US" sz="2000" b="1" dirty="0" smtClean="0">
                <a:solidFill>
                  <a:srgbClr val="00FF00"/>
                </a:solidFill>
              </a:rPr>
              <a:t>direction</a:t>
            </a:r>
            <a:r>
              <a:rPr lang="en-US" sz="2000" b="1" dirty="0" smtClean="0"/>
              <a:t>, not just </a:t>
            </a:r>
            <a:r>
              <a:rPr lang="en-US" sz="2000" b="1" dirty="0" smtClean="0">
                <a:solidFill>
                  <a:srgbClr val="00FF00"/>
                </a:solidFill>
              </a:rPr>
              <a:t>distance</a:t>
            </a:r>
          </a:p>
          <a:p>
            <a:pPr>
              <a:lnSpc>
                <a:spcPct val="150000"/>
              </a:lnSpc>
            </a:pPr>
            <a:r>
              <a:rPr lang="en-US" sz="2000" b="1" dirty="0" smtClean="0"/>
              <a:t>This is why we refer to the separation </a:t>
            </a:r>
            <a:r>
              <a:rPr lang="en-US" sz="2000" b="1" dirty="0" smtClean="0">
                <a:solidFill>
                  <a:srgbClr val="00FF00"/>
                </a:solidFill>
              </a:rPr>
              <a:t>vector</a:t>
            </a:r>
            <a:r>
              <a:rPr lang="en-US" sz="2000" b="1" dirty="0" smtClean="0"/>
              <a:t>; up till now this has just meant distance,</a:t>
            </a:r>
          </a:p>
          <a:p>
            <a:pPr>
              <a:lnSpc>
                <a:spcPct val="150000"/>
              </a:lnSpc>
            </a:pPr>
            <a:r>
              <a:rPr lang="en-US" sz="2000" b="1" dirty="0" smtClean="0"/>
              <a:t>but now it includes direction</a:t>
            </a:r>
          </a:p>
          <a:p>
            <a:pPr>
              <a:lnSpc>
                <a:spcPct val="150000"/>
              </a:lnSpc>
            </a:pPr>
            <a:r>
              <a:rPr lang="en-US" sz="2000" b="1" dirty="0" smtClean="0"/>
              <a:t>Case 1: same sill, different ranges in different directions (</a:t>
            </a:r>
            <a:r>
              <a:rPr lang="en-US" sz="2000" b="1" dirty="0" smtClean="0">
                <a:solidFill>
                  <a:srgbClr val="00FF00"/>
                </a:solidFill>
              </a:rPr>
              <a:t>geometric</a:t>
            </a:r>
            <a:r>
              <a:rPr lang="en-US" sz="2000" b="1" dirty="0" smtClean="0"/>
              <a:t>, also called affine, anisotropy)</a:t>
            </a:r>
          </a:p>
          <a:p>
            <a:pPr>
              <a:lnSpc>
                <a:spcPct val="150000"/>
              </a:lnSpc>
            </a:pPr>
            <a:r>
              <a:rPr lang="en-US" sz="2000" b="1" dirty="0" smtClean="0"/>
              <a:t>Case 2: same range, sill varies with direction (</a:t>
            </a:r>
            <a:r>
              <a:rPr lang="en-US" sz="2000" b="1" dirty="0" smtClean="0">
                <a:solidFill>
                  <a:srgbClr val="00FF00"/>
                </a:solidFill>
              </a:rPr>
              <a:t>zonal</a:t>
            </a:r>
            <a:r>
              <a:rPr lang="en-US" sz="2000" b="1" dirty="0" smtClean="0"/>
              <a:t> anisotropy)</a:t>
            </a:r>
            <a:endParaRPr lang="ar-SA" sz="2000" b="1"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FF0000"/>
                </a:solidFill>
              </a:rPr>
              <a:t>How can anisotropy arise?</a:t>
            </a:r>
            <a:endParaRPr lang="ar-SA" dirty="0">
              <a:solidFill>
                <a:srgbClr val="FF0000"/>
              </a:solidFill>
            </a:endParaRPr>
          </a:p>
        </p:txBody>
      </p:sp>
      <p:sp>
        <p:nvSpPr>
          <p:cNvPr id="3" name="Content Placeholder 2"/>
          <p:cNvSpPr>
            <a:spLocks noGrp="1"/>
          </p:cNvSpPr>
          <p:nvPr>
            <p:ph idx="1"/>
          </p:nvPr>
        </p:nvSpPr>
        <p:spPr>
          <a:xfrm>
            <a:off x="685800" y="1714488"/>
            <a:ext cx="7772400" cy="4114800"/>
          </a:xfrm>
        </p:spPr>
        <p:txBody>
          <a:bodyPr/>
          <a:lstStyle/>
          <a:p>
            <a:pPr>
              <a:lnSpc>
                <a:spcPct val="150000"/>
              </a:lnSpc>
            </a:pPr>
            <a:r>
              <a:rPr lang="en-US" sz="2000" b="1" dirty="0" smtClean="0"/>
              <a:t>Directional </a:t>
            </a:r>
            <a:r>
              <a:rPr lang="en-US" sz="2000" b="1" dirty="0" smtClean="0">
                <a:solidFill>
                  <a:srgbClr val="00FF00"/>
                </a:solidFill>
              </a:rPr>
              <a:t>process</a:t>
            </a:r>
          </a:p>
          <a:p>
            <a:pPr>
              <a:lnSpc>
                <a:spcPct val="150000"/>
              </a:lnSpc>
            </a:pPr>
            <a:r>
              <a:rPr lang="en-US" sz="2000" b="1" dirty="0" smtClean="0"/>
              <a:t>* Example: sand content in a narrow flood plain: much greater spatial dependence along the axis parallel to the river</a:t>
            </a:r>
          </a:p>
          <a:p>
            <a:pPr>
              <a:lnSpc>
                <a:spcPct val="150000"/>
              </a:lnSpc>
            </a:pPr>
            <a:r>
              <a:rPr lang="en-US" sz="2000" b="1" dirty="0" smtClean="0"/>
              <a:t>* Example: secondary mineralization near an intrusive dyke along a fault</a:t>
            </a:r>
          </a:p>
          <a:p>
            <a:pPr>
              <a:lnSpc>
                <a:spcPct val="150000"/>
              </a:lnSpc>
            </a:pPr>
            <a:r>
              <a:rPr lang="en-US" sz="2000" b="1" dirty="0" smtClean="0"/>
              <a:t>* Example: population density in a hilly terrain with long, linear valleys</a:t>
            </a:r>
          </a:p>
          <a:p>
            <a:pPr>
              <a:lnSpc>
                <a:spcPct val="150000"/>
              </a:lnSpc>
            </a:pPr>
            <a:r>
              <a:rPr lang="en-US" sz="2000" b="1" dirty="0" smtClean="0"/>
              <a:t>Note that the </a:t>
            </a:r>
            <a:r>
              <a:rPr lang="en-US" sz="2000" b="1" dirty="0" smtClean="0">
                <a:solidFill>
                  <a:srgbClr val="00FF00"/>
                </a:solidFill>
              </a:rPr>
              <a:t>nugget</a:t>
            </a:r>
            <a:r>
              <a:rPr lang="en-US" sz="2000" b="1" dirty="0" smtClean="0"/>
              <a:t> must logically be isotropic: it is variation at a point (which has no direction)</a:t>
            </a:r>
            <a:endParaRPr lang="ar-SA"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685800" y="762000"/>
            <a:ext cx="7772400" cy="1143000"/>
          </a:xfrm>
        </p:spPr>
        <p:txBody>
          <a:bodyPr/>
          <a:lstStyle/>
          <a:p>
            <a:r>
              <a:rPr lang="en-US" sz="3200" dirty="0" smtClean="0">
                <a:solidFill>
                  <a:srgbClr val="FF0000"/>
                </a:solidFill>
              </a:rPr>
              <a:t>Populations and samples</a:t>
            </a:r>
            <a:br>
              <a:rPr lang="en-US" sz="3200" dirty="0" smtClean="0">
                <a:solidFill>
                  <a:srgbClr val="FF0000"/>
                </a:solidFill>
              </a:rPr>
            </a:br>
            <a:endParaRPr lang="en-CA" sz="3200" dirty="0">
              <a:solidFill>
                <a:srgbClr val="FF0000"/>
              </a:solidFill>
              <a:latin typeface="Arial Black" pitchFamily="34" charset="0"/>
            </a:endParaRPr>
          </a:p>
        </p:txBody>
      </p:sp>
      <p:sp>
        <p:nvSpPr>
          <p:cNvPr id="214019" name="Rectangle 3"/>
          <p:cNvSpPr>
            <a:spLocks noGrp="1" noChangeArrowheads="1"/>
          </p:cNvSpPr>
          <p:nvPr>
            <p:ph type="body" idx="1"/>
          </p:nvPr>
        </p:nvSpPr>
        <p:spPr>
          <a:xfrm>
            <a:off x="609600" y="1752600"/>
            <a:ext cx="8305800" cy="4114800"/>
          </a:xfrm>
        </p:spPr>
        <p:txBody>
          <a:bodyPr/>
          <a:lstStyle/>
          <a:p>
            <a:pPr>
              <a:spcBef>
                <a:spcPts val="1800"/>
              </a:spcBef>
              <a:buNone/>
            </a:pPr>
            <a:r>
              <a:rPr lang="en-US" sz="1800" b="1" dirty="0" smtClean="0">
                <a:solidFill>
                  <a:schemeClr val="accent1">
                    <a:lumMod val="60000"/>
                    <a:lumOff val="40000"/>
                  </a:schemeClr>
                </a:solidFill>
              </a:rPr>
              <a:t>. A population is a set of well-defined objects.</a:t>
            </a:r>
          </a:p>
          <a:p>
            <a:pPr>
              <a:spcBef>
                <a:spcPts val="1800"/>
              </a:spcBef>
              <a:buNone/>
            </a:pPr>
            <a:r>
              <a:rPr lang="en-US" sz="1800" b="1" dirty="0" smtClean="0"/>
              <a:t>1. We must be able to say, for every object, if it is in the population or not.</a:t>
            </a:r>
          </a:p>
          <a:p>
            <a:pPr>
              <a:spcBef>
                <a:spcPts val="1800"/>
              </a:spcBef>
              <a:buNone/>
            </a:pPr>
            <a:r>
              <a:rPr lang="en-US" sz="1800" b="1" dirty="0" smtClean="0"/>
              <a:t>2. We must be able, in principle, to find every individual of the population.</a:t>
            </a:r>
          </a:p>
          <a:p>
            <a:pPr>
              <a:spcBef>
                <a:spcPts val="1800"/>
              </a:spcBef>
              <a:buNone/>
            </a:pPr>
            <a:r>
              <a:rPr lang="en-US" sz="1800" b="1" dirty="0" smtClean="0"/>
              <a:t>A geographic example of a population is all pixels in a multi-spectral satellite image.</a:t>
            </a:r>
          </a:p>
          <a:p>
            <a:pPr>
              <a:spcBef>
                <a:spcPts val="1800"/>
              </a:spcBef>
              <a:buNone/>
            </a:pPr>
            <a:r>
              <a:rPr lang="en-US" sz="1800" b="1" dirty="0" smtClean="0">
                <a:solidFill>
                  <a:schemeClr val="accent1">
                    <a:lumMod val="60000"/>
                    <a:lumOff val="40000"/>
                  </a:schemeClr>
                </a:solidFill>
              </a:rPr>
              <a:t>. A sample is some subset of a population.</a:t>
            </a:r>
          </a:p>
          <a:p>
            <a:pPr>
              <a:spcBef>
                <a:spcPts val="1800"/>
              </a:spcBef>
              <a:buNone/>
            </a:pPr>
            <a:r>
              <a:rPr lang="en-US" sz="1800" b="1" dirty="0" smtClean="0"/>
              <a:t>1. We must be able to say, for every object in the population, if it is in the sample or not.</a:t>
            </a:r>
          </a:p>
          <a:p>
            <a:pPr>
              <a:spcBef>
                <a:spcPts val="1800"/>
              </a:spcBef>
              <a:buNone/>
            </a:pPr>
            <a:r>
              <a:rPr lang="en-US" sz="1800" b="1" dirty="0" smtClean="0"/>
              <a:t>2. Sampling is the process of selecting a sample from a population.</a:t>
            </a:r>
          </a:p>
          <a:p>
            <a:pPr>
              <a:spcBef>
                <a:spcPts val="1800"/>
              </a:spcBef>
              <a:buNone/>
            </a:pPr>
            <a:r>
              <a:rPr lang="en-US" sz="1800" b="1" dirty="0" smtClean="0"/>
              <a:t>Continuing the example, a sample from this population could be a set of pixels from known ground truth points.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fade">
                                      <p:cBhvr>
                                        <p:cTn id="7" dur="2000"/>
                                        <p:tgtEl>
                                          <p:spTgt spid="214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019">
                                            <p:txEl>
                                              <p:pRg st="1" end="1"/>
                                            </p:txEl>
                                          </p:spTgt>
                                        </p:tgtEl>
                                        <p:attrNameLst>
                                          <p:attrName>style.visibility</p:attrName>
                                        </p:attrNameLst>
                                      </p:cBhvr>
                                      <p:to>
                                        <p:strVal val="visible"/>
                                      </p:to>
                                    </p:set>
                                    <p:animEffect transition="in" filter="fade">
                                      <p:cBhvr>
                                        <p:cTn id="12" dur="2000"/>
                                        <p:tgtEl>
                                          <p:spTgt spid="214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4019">
                                            <p:txEl>
                                              <p:pRg st="2" end="2"/>
                                            </p:txEl>
                                          </p:spTgt>
                                        </p:tgtEl>
                                        <p:attrNameLst>
                                          <p:attrName>style.visibility</p:attrName>
                                        </p:attrNameLst>
                                      </p:cBhvr>
                                      <p:to>
                                        <p:strVal val="visible"/>
                                      </p:to>
                                    </p:set>
                                    <p:animEffect transition="in" filter="fade">
                                      <p:cBhvr>
                                        <p:cTn id="17" dur="2000"/>
                                        <p:tgtEl>
                                          <p:spTgt spid="2140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4019">
                                            <p:txEl>
                                              <p:pRg st="3" end="3"/>
                                            </p:txEl>
                                          </p:spTgt>
                                        </p:tgtEl>
                                        <p:attrNameLst>
                                          <p:attrName>style.visibility</p:attrName>
                                        </p:attrNameLst>
                                      </p:cBhvr>
                                      <p:to>
                                        <p:strVal val="visible"/>
                                      </p:to>
                                    </p:set>
                                    <p:animEffect transition="in" filter="fade">
                                      <p:cBhvr>
                                        <p:cTn id="22" dur="2000"/>
                                        <p:tgtEl>
                                          <p:spTgt spid="2140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4019">
                                            <p:txEl>
                                              <p:pRg st="4" end="4"/>
                                            </p:txEl>
                                          </p:spTgt>
                                        </p:tgtEl>
                                        <p:attrNameLst>
                                          <p:attrName>style.visibility</p:attrName>
                                        </p:attrNameLst>
                                      </p:cBhvr>
                                      <p:to>
                                        <p:strVal val="visible"/>
                                      </p:to>
                                    </p:set>
                                    <p:animEffect transition="in" filter="fade">
                                      <p:cBhvr>
                                        <p:cTn id="27" dur="2000"/>
                                        <p:tgtEl>
                                          <p:spTgt spid="2140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4019">
                                            <p:txEl>
                                              <p:pRg st="5" end="5"/>
                                            </p:txEl>
                                          </p:spTgt>
                                        </p:tgtEl>
                                        <p:attrNameLst>
                                          <p:attrName>style.visibility</p:attrName>
                                        </p:attrNameLst>
                                      </p:cBhvr>
                                      <p:to>
                                        <p:strVal val="visible"/>
                                      </p:to>
                                    </p:set>
                                    <p:animEffect transition="in" filter="fade">
                                      <p:cBhvr>
                                        <p:cTn id="32" dur="2000"/>
                                        <p:tgtEl>
                                          <p:spTgt spid="2140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4019">
                                            <p:txEl>
                                              <p:pRg st="6" end="6"/>
                                            </p:txEl>
                                          </p:spTgt>
                                        </p:tgtEl>
                                        <p:attrNameLst>
                                          <p:attrName>style.visibility</p:attrName>
                                        </p:attrNameLst>
                                      </p:cBhvr>
                                      <p:to>
                                        <p:strVal val="visible"/>
                                      </p:to>
                                    </p:set>
                                    <p:animEffect transition="in" filter="fade">
                                      <p:cBhvr>
                                        <p:cTn id="37" dur="2000"/>
                                        <p:tgtEl>
                                          <p:spTgt spid="2140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4019">
                                            <p:txEl>
                                              <p:pRg st="7" end="7"/>
                                            </p:txEl>
                                          </p:spTgt>
                                        </p:tgtEl>
                                        <p:attrNameLst>
                                          <p:attrName>style.visibility</p:attrName>
                                        </p:attrNameLst>
                                      </p:cBhvr>
                                      <p:to>
                                        <p:strVal val="visible"/>
                                      </p:to>
                                    </p:set>
                                    <p:animEffect transition="in" filter="fade">
                                      <p:cBhvr>
                                        <p:cTn id="42" dur="2000"/>
                                        <p:tgtEl>
                                          <p:spTgt spid="2140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nSpc>
                <a:spcPct val="150000"/>
              </a:lnSpc>
            </a:pPr>
            <a:r>
              <a:rPr lang="en-US" sz="2000" b="1" dirty="0" smtClean="0">
                <a:solidFill>
                  <a:srgbClr val="FF3300"/>
                </a:solidFill>
              </a:rPr>
              <a:t>Q27 : </a:t>
            </a:r>
            <a:r>
              <a:rPr lang="en-US" sz="2000" b="1" dirty="0" smtClean="0"/>
              <a:t>What is the physical reason you would expect greater spatial dependence (i.e. more similarity in values) of the sand content along the axis parallel to the river than in the axis perpendicular to it? </a:t>
            </a:r>
          </a:p>
          <a:p>
            <a:pPr>
              <a:lnSpc>
                <a:spcPct val="150000"/>
              </a:lnSpc>
            </a:pPr>
            <a:r>
              <a:rPr lang="en-US" sz="2000" b="1" dirty="0" smtClean="0">
                <a:solidFill>
                  <a:srgbClr val="00FF00"/>
                </a:solidFill>
              </a:rPr>
              <a:t>A27 : </a:t>
            </a:r>
            <a:r>
              <a:rPr lang="en-US" sz="2000" b="1" dirty="0" smtClean="0"/>
              <a:t>The energy of the river is along its axis, so that when it floods the momentum of the floodwater keeps it flowing more-or-less along this axis. Also, topographic barriers to floodwater, such as river terraces, also tend to be along the main river axis.</a:t>
            </a:r>
            <a:endParaRPr lang="ar-SA" sz="2000" b="1"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FF3300"/>
                </a:solidFill>
              </a:rPr>
              <a:t>How do we detect anisotropy?</a:t>
            </a:r>
            <a:endParaRPr lang="ar-SA" dirty="0">
              <a:solidFill>
                <a:srgbClr val="FF3300"/>
              </a:solidFill>
            </a:endParaRPr>
          </a:p>
        </p:txBody>
      </p:sp>
      <p:sp>
        <p:nvSpPr>
          <p:cNvPr id="3" name="Content Placeholder 2"/>
          <p:cNvSpPr>
            <a:spLocks noGrp="1"/>
          </p:cNvSpPr>
          <p:nvPr>
            <p:ph idx="1"/>
          </p:nvPr>
        </p:nvSpPr>
        <p:spPr/>
        <p:txBody>
          <a:bodyPr/>
          <a:lstStyle/>
          <a:p>
            <a:pPr>
              <a:lnSpc>
                <a:spcPct val="150000"/>
              </a:lnSpc>
              <a:buNone/>
            </a:pPr>
            <a:r>
              <a:rPr lang="en-US" sz="2000" b="1" dirty="0" smtClean="0"/>
              <a:t>1. Looking for </a:t>
            </a:r>
            <a:r>
              <a:rPr lang="en-US" sz="2000" b="1" dirty="0" smtClean="0">
                <a:solidFill>
                  <a:srgbClr val="00FF00"/>
                </a:solidFill>
              </a:rPr>
              <a:t>directional</a:t>
            </a:r>
            <a:r>
              <a:rPr lang="en-US" sz="2000" b="1" dirty="0" smtClean="0"/>
              <a:t> patterns in the post-plot;</a:t>
            </a:r>
          </a:p>
          <a:p>
            <a:pPr>
              <a:lnSpc>
                <a:spcPct val="150000"/>
              </a:lnSpc>
              <a:buNone/>
            </a:pPr>
            <a:r>
              <a:rPr lang="en-US" sz="2000" b="1" dirty="0" smtClean="0"/>
              <a:t>2. With a </a:t>
            </a:r>
            <a:r>
              <a:rPr lang="en-US" sz="2000" b="1" dirty="0" err="1" smtClean="0">
                <a:solidFill>
                  <a:srgbClr val="00FF00"/>
                </a:solidFill>
              </a:rPr>
              <a:t>variogram</a:t>
            </a:r>
            <a:r>
              <a:rPr lang="en-US" sz="2000" b="1" dirty="0" smtClean="0">
                <a:solidFill>
                  <a:srgbClr val="00FF00"/>
                </a:solidFill>
              </a:rPr>
              <a:t> surface</a:t>
            </a:r>
            <a:r>
              <a:rPr lang="en-US" sz="2000" b="1" dirty="0" smtClean="0"/>
              <a:t>, sometimes called a </a:t>
            </a:r>
            <a:r>
              <a:rPr lang="en-US" sz="2000" b="1" dirty="0" err="1" smtClean="0">
                <a:solidFill>
                  <a:srgbClr val="00FF00"/>
                </a:solidFill>
              </a:rPr>
              <a:t>variogram</a:t>
            </a:r>
            <a:r>
              <a:rPr lang="en-US" sz="2000" b="1" dirty="0" smtClean="0"/>
              <a:t> </a:t>
            </a:r>
            <a:r>
              <a:rPr lang="en-US" sz="2000" b="1" dirty="0" smtClean="0">
                <a:solidFill>
                  <a:srgbClr val="00FF00"/>
                </a:solidFill>
              </a:rPr>
              <a:t>map</a:t>
            </a:r>
            <a:r>
              <a:rPr lang="en-US" sz="2000" b="1" dirty="0" smtClean="0"/>
              <a:t>;</a:t>
            </a:r>
          </a:p>
          <a:p>
            <a:pPr>
              <a:lnSpc>
                <a:spcPct val="150000"/>
              </a:lnSpc>
              <a:buNone/>
            </a:pPr>
            <a:r>
              <a:rPr lang="en-US" sz="2000" b="1" dirty="0" smtClean="0"/>
              <a:t>3. Computing directional </a:t>
            </a:r>
            <a:r>
              <a:rPr lang="en-US" sz="2000" b="1" dirty="0" err="1" smtClean="0"/>
              <a:t>variograms</a:t>
            </a:r>
            <a:r>
              <a:rPr lang="en-US" sz="2000" b="1" dirty="0" smtClean="0"/>
              <a:t>, where we only consider points separated by a </a:t>
            </a:r>
            <a:r>
              <a:rPr lang="en-US" sz="2000" b="1" dirty="0" smtClean="0">
                <a:solidFill>
                  <a:srgbClr val="00FF00"/>
                </a:solidFill>
              </a:rPr>
              <a:t>distance</a:t>
            </a:r>
            <a:r>
              <a:rPr lang="en-US" sz="2000" b="1" dirty="0" smtClean="0"/>
              <a:t> but also in a given direction from each other.</a:t>
            </a:r>
          </a:p>
          <a:p>
            <a:pPr>
              <a:lnSpc>
                <a:spcPct val="150000"/>
              </a:lnSpc>
              <a:buNone/>
            </a:pPr>
            <a:r>
              <a:rPr lang="en-US" sz="2000" b="1" dirty="0" smtClean="0"/>
              <a:t>We can compute different directional </a:t>
            </a:r>
            <a:r>
              <a:rPr lang="en-US" sz="2000" b="1" dirty="0" err="1" smtClean="0"/>
              <a:t>variograms</a:t>
            </a:r>
            <a:r>
              <a:rPr lang="en-US" sz="2000" b="1" dirty="0" smtClean="0"/>
              <a:t> and see if they have different structure.</a:t>
            </a:r>
            <a:endParaRPr lang="ar-SA" sz="2000" b="1"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FF00"/>
                </a:solidFill>
              </a:rPr>
              <a:t>Detecting anisotropy with a </a:t>
            </a:r>
            <a:r>
              <a:rPr lang="en-US" sz="2400" dirty="0" err="1" smtClean="0">
                <a:solidFill>
                  <a:srgbClr val="00FF00"/>
                </a:solidFill>
              </a:rPr>
              <a:t>variogram</a:t>
            </a:r>
            <a:r>
              <a:rPr lang="en-US" sz="2400" dirty="0" smtClean="0">
                <a:solidFill>
                  <a:srgbClr val="00FF00"/>
                </a:solidFill>
              </a:rPr>
              <a:t> surface</a:t>
            </a:r>
            <a:endParaRPr lang="ar-SA" sz="3600" dirty="0">
              <a:solidFill>
                <a:srgbClr val="00FF00"/>
              </a:solidFill>
            </a:endParaRPr>
          </a:p>
        </p:txBody>
      </p:sp>
      <p:sp>
        <p:nvSpPr>
          <p:cNvPr id="3" name="Content Placeholder 2"/>
          <p:cNvSpPr>
            <a:spLocks noGrp="1"/>
          </p:cNvSpPr>
          <p:nvPr>
            <p:ph idx="1"/>
          </p:nvPr>
        </p:nvSpPr>
        <p:spPr/>
        <p:txBody>
          <a:bodyPr/>
          <a:lstStyle/>
          <a:p>
            <a:pPr>
              <a:spcBef>
                <a:spcPts val="2400"/>
              </a:spcBef>
            </a:pPr>
            <a:r>
              <a:rPr lang="en-US" sz="2000" b="1" dirty="0" smtClean="0"/>
              <a:t>One way to see </a:t>
            </a:r>
            <a:r>
              <a:rPr lang="en-US" sz="2000" b="1" dirty="0" err="1" smtClean="0"/>
              <a:t>anistropy</a:t>
            </a:r>
            <a:r>
              <a:rPr lang="en-US" sz="2000" b="1" dirty="0" smtClean="0"/>
              <a:t> is with a </a:t>
            </a:r>
            <a:r>
              <a:rPr lang="en-US" sz="2000" b="1" dirty="0" err="1" smtClean="0">
                <a:solidFill>
                  <a:srgbClr val="00FF00"/>
                </a:solidFill>
              </a:rPr>
              <a:t>variogram</a:t>
            </a:r>
            <a:r>
              <a:rPr lang="en-US" sz="2000" b="1" dirty="0" smtClean="0"/>
              <a:t> </a:t>
            </a:r>
            <a:r>
              <a:rPr lang="en-US" sz="2000" b="1" dirty="0" smtClean="0">
                <a:solidFill>
                  <a:srgbClr val="00FF00"/>
                </a:solidFill>
              </a:rPr>
              <a:t>surface</a:t>
            </a:r>
            <a:r>
              <a:rPr lang="en-US" sz="2000" b="1" dirty="0" smtClean="0"/>
              <a:t>, sometimes called </a:t>
            </a:r>
            <a:r>
              <a:rPr lang="en-US" sz="2000" b="1" dirty="0" smtClean="0">
                <a:solidFill>
                  <a:srgbClr val="00FF00"/>
                </a:solidFill>
              </a:rPr>
              <a:t>a </a:t>
            </a:r>
            <a:r>
              <a:rPr lang="en-US" sz="2000" b="1" dirty="0" err="1" smtClean="0">
                <a:solidFill>
                  <a:srgbClr val="00FF00"/>
                </a:solidFill>
              </a:rPr>
              <a:t>variogram</a:t>
            </a:r>
            <a:r>
              <a:rPr lang="en-US" sz="2000" b="1" dirty="0" smtClean="0">
                <a:solidFill>
                  <a:srgbClr val="00FF00"/>
                </a:solidFill>
              </a:rPr>
              <a:t> map</a:t>
            </a:r>
            <a:r>
              <a:rPr lang="en-US" sz="2000" b="1" dirty="0" smtClean="0"/>
              <a:t>.</a:t>
            </a:r>
          </a:p>
          <a:p>
            <a:pPr>
              <a:spcBef>
                <a:spcPts val="2400"/>
              </a:spcBef>
            </a:pPr>
            <a:r>
              <a:rPr lang="en-US" sz="2000" b="1" dirty="0" smtClean="0"/>
              <a:t>This is not a map! but rather a plot </a:t>
            </a:r>
            <a:r>
              <a:rPr lang="en-US" sz="2000" b="1" dirty="0" smtClean="0">
                <a:solidFill>
                  <a:srgbClr val="00FF00"/>
                </a:solidFill>
              </a:rPr>
              <a:t>of </a:t>
            </a:r>
            <a:r>
              <a:rPr lang="en-US" sz="2000" b="1" dirty="0" err="1" smtClean="0">
                <a:solidFill>
                  <a:srgbClr val="00FF00"/>
                </a:solidFill>
              </a:rPr>
              <a:t>semivariances</a:t>
            </a:r>
            <a:r>
              <a:rPr lang="en-US" sz="2000" b="1" dirty="0" smtClean="0">
                <a:solidFill>
                  <a:srgbClr val="00FF00"/>
                </a:solidFill>
              </a:rPr>
              <a:t> </a:t>
            </a:r>
            <a:r>
              <a:rPr lang="en-US" sz="2000" b="1" dirty="0" smtClean="0"/>
              <a:t>vs. </a:t>
            </a:r>
            <a:r>
              <a:rPr lang="en-US" sz="2000" b="1" dirty="0" smtClean="0">
                <a:solidFill>
                  <a:srgbClr val="00FF00"/>
                </a:solidFill>
              </a:rPr>
              <a:t>distance </a:t>
            </a:r>
            <a:r>
              <a:rPr lang="en-US" sz="2000" b="1" dirty="0" smtClean="0"/>
              <a:t>and </a:t>
            </a:r>
            <a:r>
              <a:rPr lang="en-US" sz="2000" b="1" dirty="0" smtClean="0">
                <a:solidFill>
                  <a:srgbClr val="00FF00"/>
                </a:solidFill>
              </a:rPr>
              <a:t>direction</a:t>
            </a:r>
            <a:r>
              <a:rPr lang="en-US" sz="2000" b="1" dirty="0" smtClean="0"/>
              <a:t> (the separation vector)</a:t>
            </a:r>
          </a:p>
          <a:p>
            <a:pPr>
              <a:spcBef>
                <a:spcPts val="2400"/>
              </a:spcBef>
            </a:pPr>
            <a:r>
              <a:rPr lang="en-US" sz="2000" b="1" dirty="0" smtClean="0"/>
              <a:t>Each grid cell shows the </a:t>
            </a:r>
            <a:r>
              <a:rPr lang="en-US" sz="2000" b="1" dirty="0" err="1" smtClean="0">
                <a:solidFill>
                  <a:srgbClr val="00FF00"/>
                </a:solidFill>
              </a:rPr>
              <a:t>semivariance</a:t>
            </a:r>
            <a:r>
              <a:rPr lang="en-US" sz="2000" b="1" dirty="0" smtClean="0"/>
              <a:t> at a given </a:t>
            </a:r>
            <a:r>
              <a:rPr lang="en-US" sz="2000" b="1" dirty="0" smtClean="0">
                <a:solidFill>
                  <a:srgbClr val="00FF00"/>
                </a:solidFill>
              </a:rPr>
              <a:t>distance</a:t>
            </a:r>
            <a:r>
              <a:rPr lang="en-US" sz="2000" b="1" dirty="0" smtClean="0"/>
              <a:t> and </a:t>
            </a:r>
            <a:r>
              <a:rPr lang="en-US" sz="2000" b="1" dirty="0" smtClean="0">
                <a:solidFill>
                  <a:srgbClr val="00FF00"/>
                </a:solidFill>
              </a:rPr>
              <a:t>direction</a:t>
            </a:r>
            <a:r>
              <a:rPr lang="en-US" sz="2000" b="1" dirty="0" smtClean="0"/>
              <a:t> separation (lag)</a:t>
            </a:r>
          </a:p>
          <a:p>
            <a:pPr>
              <a:spcBef>
                <a:spcPts val="2400"/>
              </a:spcBef>
            </a:pPr>
            <a:r>
              <a:rPr lang="en-US" sz="2000" b="1" dirty="0" smtClean="0"/>
              <a:t>Symmetric by definition, can be read in either direction</a:t>
            </a:r>
          </a:p>
          <a:p>
            <a:pPr>
              <a:spcBef>
                <a:spcPts val="2400"/>
              </a:spcBef>
            </a:pPr>
            <a:r>
              <a:rPr lang="en-US" sz="2000" b="1" dirty="0" smtClean="0"/>
              <a:t>A </a:t>
            </a:r>
            <a:r>
              <a:rPr lang="en-US" sz="2000" b="1" dirty="0" smtClean="0">
                <a:solidFill>
                  <a:srgbClr val="00FF00"/>
                </a:solidFill>
              </a:rPr>
              <a:t>transect</a:t>
            </a:r>
            <a:r>
              <a:rPr lang="en-US" sz="2000" b="1" dirty="0" smtClean="0"/>
              <a:t> from the origin to the margin gives a </a:t>
            </a:r>
            <a:r>
              <a:rPr lang="en-US" sz="2000" b="1" dirty="0" smtClean="0">
                <a:solidFill>
                  <a:srgbClr val="00FF00"/>
                </a:solidFill>
              </a:rPr>
              <a:t>directional </a:t>
            </a:r>
            <a:r>
              <a:rPr lang="en-US" sz="2000" b="1" dirty="0" err="1" smtClean="0">
                <a:solidFill>
                  <a:srgbClr val="00FF00"/>
                </a:solidFill>
              </a:rPr>
              <a:t>variogram</a:t>
            </a:r>
            <a:r>
              <a:rPr lang="en-US" sz="2000" b="1" dirty="0" smtClean="0"/>
              <a:t> (next visualization technique)</a:t>
            </a:r>
            <a:endParaRPr lang="ar-SA" sz="2000" b="1"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FF00"/>
                </a:solidFill>
              </a:rPr>
              <a:t>Detecting anisotropy with a </a:t>
            </a:r>
            <a:r>
              <a:rPr lang="en-US" sz="2400" dirty="0" err="1" smtClean="0">
                <a:solidFill>
                  <a:srgbClr val="00FF00"/>
                </a:solidFill>
              </a:rPr>
              <a:t>variogram</a:t>
            </a:r>
            <a:r>
              <a:rPr lang="en-US" sz="2400" dirty="0" smtClean="0">
                <a:solidFill>
                  <a:srgbClr val="00FF00"/>
                </a:solidFill>
              </a:rPr>
              <a:t> surface</a:t>
            </a:r>
            <a:endParaRPr lang="ar-SA" sz="3600" dirty="0">
              <a:solidFill>
                <a:srgbClr val="00FF00"/>
              </a:solidFill>
            </a:endParaRPr>
          </a:p>
        </p:txBody>
      </p:sp>
      <p:sp>
        <p:nvSpPr>
          <p:cNvPr id="3" name="Content Placeholder 2"/>
          <p:cNvSpPr>
            <a:spLocks noGrp="1"/>
          </p:cNvSpPr>
          <p:nvPr>
            <p:ph idx="1"/>
          </p:nvPr>
        </p:nvSpPr>
        <p:spPr/>
        <p:txBody>
          <a:bodyPr/>
          <a:lstStyle/>
          <a:p>
            <a:pPr>
              <a:spcBef>
                <a:spcPts val="2400"/>
              </a:spcBef>
            </a:pPr>
            <a:r>
              <a:rPr lang="en-US" sz="2000" b="1" dirty="0" smtClean="0"/>
              <a:t>One way to see </a:t>
            </a:r>
            <a:r>
              <a:rPr lang="en-US" sz="2000" b="1" dirty="0" err="1" smtClean="0"/>
              <a:t>anistropy</a:t>
            </a:r>
            <a:r>
              <a:rPr lang="en-US" sz="2000" b="1" dirty="0" smtClean="0"/>
              <a:t> is with a </a:t>
            </a:r>
            <a:r>
              <a:rPr lang="en-US" sz="2000" b="1" dirty="0" err="1" smtClean="0">
                <a:solidFill>
                  <a:srgbClr val="00FF00"/>
                </a:solidFill>
              </a:rPr>
              <a:t>variogram</a:t>
            </a:r>
            <a:r>
              <a:rPr lang="en-US" sz="2000" b="1" dirty="0" smtClean="0"/>
              <a:t> </a:t>
            </a:r>
            <a:r>
              <a:rPr lang="en-US" sz="2000" b="1" dirty="0" smtClean="0">
                <a:solidFill>
                  <a:srgbClr val="00FF00"/>
                </a:solidFill>
              </a:rPr>
              <a:t>surface</a:t>
            </a:r>
            <a:r>
              <a:rPr lang="en-US" sz="2000" b="1" dirty="0" smtClean="0"/>
              <a:t>, sometimes called </a:t>
            </a:r>
            <a:r>
              <a:rPr lang="en-US" sz="2000" b="1" dirty="0" smtClean="0">
                <a:solidFill>
                  <a:srgbClr val="00FF00"/>
                </a:solidFill>
              </a:rPr>
              <a:t>a </a:t>
            </a:r>
            <a:r>
              <a:rPr lang="en-US" sz="2000" b="1" dirty="0" err="1" smtClean="0">
                <a:solidFill>
                  <a:srgbClr val="00FF00"/>
                </a:solidFill>
              </a:rPr>
              <a:t>variogram</a:t>
            </a:r>
            <a:r>
              <a:rPr lang="en-US" sz="2000" b="1" dirty="0" smtClean="0">
                <a:solidFill>
                  <a:srgbClr val="00FF00"/>
                </a:solidFill>
              </a:rPr>
              <a:t> map</a:t>
            </a:r>
            <a:r>
              <a:rPr lang="en-US" sz="2000" b="1" dirty="0" smtClean="0"/>
              <a:t>.</a:t>
            </a:r>
          </a:p>
          <a:p>
            <a:pPr>
              <a:spcBef>
                <a:spcPts val="2400"/>
              </a:spcBef>
            </a:pPr>
            <a:r>
              <a:rPr lang="en-US" sz="2000" b="1" dirty="0" smtClean="0"/>
              <a:t>This is not a map! but rather a plot </a:t>
            </a:r>
            <a:r>
              <a:rPr lang="en-US" sz="2000" b="1" dirty="0" smtClean="0">
                <a:solidFill>
                  <a:srgbClr val="00FF00"/>
                </a:solidFill>
              </a:rPr>
              <a:t>of </a:t>
            </a:r>
            <a:r>
              <a:rPr lang="en-US" sz="2000" b="1" dirty="0" err="1" smtClean="0">
                <a:solidFill>
                  <a:srgbClr val="00FF00"/>
                </a:solidFill>
              </a:rPr>
              <a:t>semivariances</a:t>
            </a:r>
            <a:r>
              <a:rPr lang="en-US" sz="2000" b="1" dirty="0" smtClean="0">
                <a:solidFill>
                  <a:srgbClr val="00FF00"/>
                </a:solidFill>
              </a:rPr>
              <a:t> </a:t>
            </a:r>
            <a:r>
              <a:rPr lang="en-US" sz="2000" b="1" dirty="0" smtClean="0"/>
              <a:t>vs. </a:t>
            </a:r>
            <a:r>
              <a:rPr lang="en-US" sz="2000" b="1" dirty="0" smtClean="0">
                <a:solidFill>
                  <a:srgbClr val="00FF00"/>
                </a:solidFill>
              </a:rPr>
              <a:t>distance </a:t>
            </a:r>
            <a:r>
              <a:rPr lang="en-US" sz="2000" b="1" dirty="0" smtClean="0"/>
              <a:t>and </a:t>
            </a:r>
            <a:r>
              <a:rPr lang="en-US" sz="2000" b="1" dirty="0" smtClean="0">
                <a:solidFill>
                  <a:srgbClr val="00FF00"/>
                </a:solidFill>
              </a:rPr>
              <a:t>direction</a:t>
            </a:r>
            <a:r>
              <a:rPr lang="en-US" sz="2000" b="1" dirty="0" smtClean="0"/>
              <a:t> (the separation vector)</a:t>
            </a:r>
          </a:p>
          <a:p>
            <a:pPr>
              <a:spcBef>
                <a:spcPts val="2400"/>
              </a:spcBef>
            </a:pPr>
            <a:r>
              <a:rPr lang="en-US" sz="2000" b="1" dirty="0" smtClean="0"/>
              <a:t>Each grid cell shows the </a:t>
            </a:r>
            <a:r>
              <a:rPr lang="en-US" sz="2000" b="1" dirty="0" err="1" smtClean="0">
                <a:solidFill>
                  <a:srgbClr val="00FF00"/>
                </a:solidFill>
              </a:rPr>
              <a:t>semivariance</a:t>
            </a:r>
            <a:r>
              <a:rPr lang="en-US" sz="2000" b="1" dirty="0" smtClean="0"/>
              <a:t> at a given </a:t>
            </a:r>
            <a:r>
              <a:rPr lang="en-US" sz="2000" b="1" dirty="0" smtClean="0">
                <a:solidFill>
                  <a:srgbClr val="00FF00"/>
                </a:solidFill>
              </a:rPr>
              <a:t>distance</a:t>
            </a:r>
            <a:r>
              <a:rPr lang="en-US" sz="2000" b="1" dirty="0" smtClean="0"/>
              <a:t> and </a:t>
            </a:r>
            <a:r>
              <a:rPr lang="en-US" sz="2000" b="1" dirty="0" smtClean="0">
                <a:solidFill>
                  <a:srgbClr val="00FF00"/>
                </a:solidFill>
              </a:rPr>
              <a:t>direction</a:t>
            </a:r>
            <a:r>
              <a:rPr lang="en-US" sz="2000" b="1" dirty="0" smtClean="0"/>
              <a:t> separation (lag)</a:t>
            </a:r>
          </a:p>
          <a:p>
            <a:pPr>
              <a:spcBef>
                <a:spcPts val="2400"/>
              </a:spcBef>
            </a:pPr>
            <a:r>
              <a:rPr lang="en-US" sz="2000" b="1" dirty="0" smtClean="0"/>
              <a:t>Symmetric by definition, can be read in either direction</a:t>
            </a:r>
          </a:p>
          <a:p>
            <a:pPr>
              <a:spcBef>
                <a:spcPts val="2400"/>
              </a:spcBef>
            </a:pPr>
            <a:r>
              <a:rPr lang="en-US" sz="2000" b="1" dirty="0" smtClean="0"/>
              <a:t>A </a:t>
            </a:r>
            <a:r>
              <a:rPr lang="en-US" sz="2000" b="1" dirty="0" smtClean="0">
                <a:solidFill>
                  <a:srgbClr val="00FF00"/>
                </a:solidFill>
              </a:rPr>
              <a:t>transect</a:t>
            </a:r>
            <a:r>
              <a:rPr lang="en-US" sz="2000" b="1" dirty="0" smtClean="0"/>
              <a:t> from the origin to the margin gives a </a:t>
            </a:r>
            <a:r>
              <a:rPr lang="en-US" sz="2000" b="1" dirty="0" smtClean="0">
                <a:solidFill>
                  <a:srgbClr val="00FF00"/>
                </a:solidFill>
              </a:rPr>
              <a:t>directional </a:t>
            </a:r>
            <a:r>
              <a:rPr lang="en-US" sz="2000" b="1" dirty="0" err="1" smtClean="0">
                <a:solidFill>
                  <a:srgbClr val="00FF00"/>
                </a:solidFill>
              </a:rPr>
              <a:t>variogram</a:t>
            </a:r>
            <a:r>
              <a:rPr lang="en-US" sz="2000" b="1" dirty="0" smtClean="0"/>
              <a:t> (next visualization technique)</a:t>
            </a:r>
            <a:endParaRPr lang="ar-SA" sz="2000" b="1"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FF00"/>
                </a:solidFill>
              </a:rPr>
              <a:t>Detecting anisotropy with a </a:t>
            </a:r>
            <a:r>
              <a:rPr lang="en-US" sz="2400" dirty="0" err="1" smtClean="0">
                <a:solidFill>
                  <a:srgbClr val="00FF00"/>
                </a:solidFill>
              </a:rPr>
              <a:t>variogram</a:t>
            </a:r>
            <a:r>
              <a:rPr lang="en-US" sz="2400" dirty="0" smtClean="0">
                <a:solidFill>
                  <a:srgbClr val="00FF00"/>
                </a:solidFill>
              </a:rPr>
              <a:t> surface</a:t>
            </a:r>
            <a:endParaRPr lang="ar-SA" sz="3600" dirty="0">
              <a:solidFill>
                <a:srgbClr val="00FF00"/>
              </a:solidFill>
            </a:endParaRPr>
          </a:p>
        </p:txBody>
      </p:sp>
      <p:sp>
        <p:nvSpPr>
          <p:cNvPr id="3" name="Content Placeholder 2"/>
          <p:cNvSpPr>
            <a:spLocks noGrp="1"/>
          </p:cNvSpPr>
          <p:nvPr>
            <p:ph idx="1"/>
          </p:nvPr>
        </p:nvSpPr>
        <p:spPr/>
        <p:txBody>
          <a:bodyPr/>
          <a:lstStyle/>
          <a:p>
            <a:pPr>
              <a:spcBef>
                <a:spcPts val="2400"/>
              </a:spcBef>
            </a:pPr>
            <a:r>
              <a:rPr lang="en-US" sz="2000" b="1" dirty="0" smtClean="0"/>
              <a:t>One way to see </a:t>
            </a:r>
            <a:r>
              <a:rPr lang="en-US" sz="2000" b="1" dirty="0" err="1" smtClean="0"/>
              <a:t>anistropy</a:t>
            </a:r>
            <a:r>
              <a:rPr lang="en-US" sz="2000" b="1" dirty="0" smtClean="0"/>
              <a:t> is with a </a:t>
            </a:r>
            <a:r>
              <a:rPr lang="en-US" sz="2000" b="1" dirty="0" err="1" smtClean="0">
                <a:solidFill>
                  <a:srgbClr val="00FF00"/>
                </a:solidFill>
              </a:rPr>
              <a:t>variogram</a:t>
            </a:r>
            <a:r>
              <a:rPr lang="en-US" sz="2000" b="1" dirty="0" smtClean="0"/>
              <a:t> </a:t>
            </a:r>
            <a:r>
              <a:rPr lang="en-US" sz="2000" b="1" dirty="0" smtClean="0">
                <a:solidFill>
                  <a:srgbClr val="00FF00"/>
                </a:solidFill>
              </a:rPr>
              <a:t>surface</a:t>
            </a:r>
            <a:r>
              <a:rPr lang="en-US" sz="2000" b="1" dirty="0" smtClean="0"/>
              <a:t>, sometimes called </a:t>
            </a:r>
            <a:r>
              <a:rPr lang="en-US" sz="2000" b="1" dirty="0" smtClean="0">
                <a:solidFill>
                  <a:srgbClr val="00FF00"/>
                </a:solidFill>
              </a:rPr>
              <a:t>a </a:t>
            </a:r>
            <a:r>
              <a:rPr lang="en-US" sz="2000" b="1" dirty="0" err="1" smtClean="0">
                <a:solidFill>
                  <a:srgbClr val="00FF00"/>
                </a:solidFill>
              </a:rPr>
              <a:t>variogram</a:t>
            </a:r>
            <a:r>
              <a:rPr lang="en-US" sz="2000" b="1" dirty="0" smtClean="0">
                <a:solidFill>
                  <a:srgbClr val="00FF00"/>
                </a:solidFill>
              </a:rPr>
              <a:t> map</a:t>
            </a:r>
            <a:r>
              <a:rPr lang="en-US" sz="2000" b="1" dirty="0" smtClean="0"/>
              <a:t>.</a:t>
            </a:r>
          </a:p>
          <a:p>
            <a:pPr>
              <a:spcBef>
                <a:spcPts val="2400"/>
              </a:spcBef>
            </a:pPr>
            <a:r>
              <a:rPr lang="en-US" sz="2000" b="1" dirty="0" smtClean="0"/>
              <a:t>This is not a map! but rather a plot </a:t>
            </a:r>
            <a:r>
              <a:rPr lang="en-US" sz="2000" b="1" dirty="0" smtClean="0">
                <a:solidFill>
                  <a:srgbClr val="00FF00"/>
                </a:solidFill>
              </a:rPr>
              <a:t>of </a:t>
            </a:r>
            <a:r>
              <a:rPr lang="en-US" sz="2000" b="1" dirty="0" err="1" smtClean="0">
                <a:solidFill>
                  <a:srgbClr val="00FF00"/>
                </a:solidFill>
              </a:rPr>
              <a:t>semivariances</a:t>
            </a:r>
            <a:r>
              <a:rPr lang="en-US" sz="2000" b="1" dirty="0" smtClean="0">
                <a:solidFill>
                  <a:srgbClr val="00FF00"/>
                </a:solidFill>
              </a:rPr>
              <a:t> </a:t>
            </a:r>
            <a:r>
              <a:rPr lang="en-US" sz="2000" b="1" dirty="0" smtClean="0"/>
              <a:t>vs. </a:t>
            </a:r>
            <a:r>
              <a:rPr lang="en-US" sz="2000" b="1" dirty="0" smtClean="0">
                <a:solidFill>
                  <a:srgbClr val="00FF00"/>
                </a:solidFill>
              </a:rPr>
              <a:t>distance </a:t>
            </a:r>
            <a:r>
              <a:rPr lang="en-US" sz="2000" b="1" dirty="0" smtClean="0"/>
              <a:t>and </a:t>
            </a:r>
            <a:r>
              <a:rPr lang="en-US" sz="2000" b="1" dirty="0" smtClean="0">
                <a:solidFill>
                  <a:srgbClr val="00FF00"/>
                </a:solidFill>
              </a:rPr>
              <a:t>direction</a:t>
            </a:r>
            <a:r>
              <a:rPr lang="en-US" sz="2000" b="1" dirty="0" smtClean="0"/>
              <a:t> (the separation vector)</a:t>
            </a:r>
          </a:p>
          <a:p>
            <a:pPr>
              <a:spcBef>
                <a:spcPts val="2400"/>
              </a:spcBef>
            </a:pPr>
            <a:r>
              <a:rPr lang="en-US" sz="2000" b="1" dirty="0" smtClean="0"/>
              <a:t>Each grid cell shows the </a:t>
            </a:r>
            <a:r>
              <a:rPr lang="en-US" sz="2000" b="1" dirty="0" err="1" smtClean="0">
                <a:solidFill>
                  <a:srgbClr val="00FF00"/>
                </a:solidFill>
              </a:rPr>
              <a:t>semivariance</a:t>
            </a:r>
            <a:r>
              <a:rPr lang="en-US" sz="2000" b="1" dirty="0" smtClean="0"/>
              <a:t> at a given </a:t>
            </a:r>
            <a:r>
              <a:rPr lang="en-US" sz="2000" b="1" dirty="0" smtClean="0">
                <a:solidFill>
                  <a:srgbClr val="00FF00"/>
                </a:solidFill>
              </a:rPr>
              <a:t>distance</a:t>
            </a:r>
            <a:r>
              <a:rPr lang="en-US" sz="2000" b="1" dirty="0" smtClean="0"/>
              <a:t> and </a:t>
            </a:r>
            <a:r>
              <a:rPr lang="en-US" sz="2000" b="1" dirty="0" smtClean="0">
                <a:solidFill>
                  <a:srgbClr val="00FF00"/>
                </a:solidFill>
              </a:rPr>
              <a:t>direction</a:t>
            </a:r>
            <a:r>
              <a:rPr lang="en-US" sz="2000" b="1" dirty="0" smtClean="0"/>
              <a:t> separation (lag)</a:t>
            </a:r>
          </a:p>
          <a:p>
            <a:pPr>
              <a:spcBef>
                <a:spcPts val="2400"/>
              </a:spcBef>
            </a:pPr>
            <a:r>
              <a:rPr lang="en-US" sz="2000" b="1" dirty="0" smtClean="0"/>
              <a:t>Symmetric by definition, can be read in either direction</a:t>
            </a:r>
          </a:p>
          <a:p>
            <a:pPr>
              <a:spcBef>
                <a:spcPts val="2400"/>
              </a:spcBef>
            </a:pPr>
            <a:r>
              <a:rPr lang="en-US" sz="2000" b="1" dirty="0" smtClean="0"/>
              <a:t>A </a:t>
            </a:r>
            <a:r>
              <a:rPr lang="en-US" sz="2000" b="1" dirty="0" smtClean="0">
                <a:solidFill>
                  <a:srgbClr val="00FF00"/>
                </a:solidFill>
              </a:rPr>
              <a:t>transect</a:t>
            </a:r>
            <a:r>
              <a:rPr lang="en-US" sz="2000" b="1" dirty="0" smtClean="0"/>
              <a:t> from the origin to the margin gives a </a:t>
            </a:r>
            <a:r>
              <a:rPr lang="en-US" sz="2000" b="1" dirty="0" smtClean="0">
                <a:solidFill>
                  <a:srgbClr val="00FF00"/>
                </a:solidFill>
              </a:rPr>
              <a:t>directional </a:t>
            </a:r>
            <a:r>
              <a:rPr lang="en-US" sz="2000" b="1" dirty="0" err="1" smtClean="0">
                <a:solidFill>
                  <a:srgbClr val="00FF00"/>
                </a:solidFill>
              </a:rPr>
              <a:t>variogram</a:t>
            </a:r>
            <a:r>
              <a:rPr lang="en-US" sz="2000" b="1" dirty="0" smtClean="0"/>
              <a:t> (next visualization technique)</a:t>
            </a:r>
            <a:endParaRPr lang="ar-SA" sz="2000" b="1"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solidFill>
                  <a:srgbClr val="00FF00"/>
                </a:solidFill>
              </a:rPr>
              <a:t>Variogram</a:t>
            </a:r>
            <a:r>
              <a:rPr lang="en-US" sz="2800" dirty="0" smtClean="0">
                <a:solidFill>
                  <a:srgbClr val="00FF00"/>
                </a:solidFill>
              </a:rPr>
              <a:t> surface showing anisotropy</a:t>
            </a:r>
            <a:endParaRPr lang="ar-SA" dirty="0">
              <a:solidFill>
                <a:srgbClr val="00FF00"/>
              </a:solidFill>
            </a:endParaRPr>
          </a:p>
        </p:txBody>
      </p:sp>
      <p:sp>
        <p:nvSpPr>
          <p:cNvPr id="3" name="Content Placeholder 2"/>
          <p:cNvSpPr>
            <a:spLocks noGrp="1"/>
          </p:cNvSpPr>
          <p:nvPr>
            <p:ph idx="1"/>
          </p:nvPr>
        </p:nvSpPr>
        <p:spPr/>
        <p:txBody>
          <a:bodyPr/>
          <a:lstStyle/>
          <a:p>
            <a:pPr>
              <a:spcBef>
                <a:spcPts val="2400"/>
              </a:spcBef>
            </a:pPr>
            <a:endParaRPr lang="ar-SA" sz="2000" b="1" dirty="0"/>
          </a:p>
        </p:txBody>
      </p:sp>
      <p:pic>
        <p:nvPicPr>
          <p:cNvPr id="1026" name="Picture 2"/>
          <p:cNvPicPr>
            <a:picLocks noChangeAspect="1" noChangeArrowheads="1"/>
          </p:cNvPicPr>
          <p:nvPr/>
        </p:nvPicPr>
        <p:blipFill>
          <a:blip r:embed="rId2"/>
          <a:srcRect/>
          <a:stretch>
            <a:fillRect/>
          </a:stretch>
        </p:blipFill>
        <p:spPr bwMode="auto">
          <a:xfrm>
            <a:off x="1857356" y="1928802"/>
            <a:ext cx="5346823" cy="45633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solidFill>
                  <a:srgbClr val="00FF00"/>
                </a:solidFill>
              </a:rPr>
              <a:t>Variogram</a:t>
            </a:r>
            <a:r>
              <a:rPr lang="en-US" sz="2800" dirty="0" smtClean="0">
                <a:solidFill>
                  <a:srgbClr val="00FF00"/>
                </a:solidFill>
              </a:rPr>
              <a:t> surface showing anisotropy</a:t>
            </a:r>
            <a:endParaRPr lang="ar-SA" dirty="0">
              <a:solidFill>
                <a:srgbClr val="00FF00"/>
              </a:solidFill>
            </a:endParaRPr>
          </a:p>
        </p:txBody>
      </p:sp>
      <p:sp>
        <p:nvSpPr>
          <p:cNvPr id="3" name="Content Placeholder 2"/>
          <p:cNvSpPr>
            <a:spLocks noGrp="1"/>
          </p:cNvSpPr>
          <p:nvPr>
            <p:ph idx="1"/>
          </p:nvPr>
        </p:nvSpPr>
        <p:spPr>
          <a:xfrm>
            <a:off x="685800" y="1885968"/>
            <a:ext cx="7772400" cy="4114800"/>
          </a:xfrm>
        </p:spPr>
        <p:txBody>
          <a:bodyPr/>
          <a:lstStyle/>
          <a:p>
            <a:pPr>
              <a:spcBef>
                <a:spcPts val="2400"/>
              </a:spcBef>
            </a:pPr>
            <a:r>
              <a:rPr lang="en-US" sz="2000" b="1" dirty="0" smtClean="0">
                <a:solidFill>
                  <a:srgbClr val="FF3300"/>
                </a:solidFill>
              </a:rPr>
              <a:t>Q28 : </a:t>
            </a:r>
            <a:r>
              <a:rPr lang="en-US" sz="2000" b="1" dirty="0" smtClean="0"/>
              <a:t>What is the approximate </a:t>
            </a:r>
            <a:r>
              <a:rPr lang="en-US" sz="2000" b="1" dirty="0" err="1" smtClean="0"/>
              <a:t>semivariance</a:t>
            </a:r>
            <a:r>
              <a:rPr lang="en-US" sz="2000" b="1" dirty="0" smtClean="0"/>
              <a:t> at a separation of distance 500 m, direction due E (or W)? </a:t>
            </a:r>
          </a:p>
          <a:p>
            <a:pPr>
              <a:spcBef>
                <a:spcPts val="2400"/>
              </a:spcBef>
            </a:pPr>
            <a:r>
              <a:rPr lang="en-US" sz="2000" b="1" dirty="0" smtClean="0">
                <a:solidFill>
                  <a:srgbClr val="00FF00"/>
                </a:solidFill>
              </a:rPr>
              <a:t>A28 :  </a:t>
            </a:r>
            <a:r>
              <a:rPr lang="en-US" sz="2000" b="1" dirty="0" smtClean="0"/>
              <a:t>0</a:t>
            </a:r>
            <a:r>
              <a:rPr lang="en-US" sz="2000" b="1" i="1" dirty="0" smtClean="0"/>
              <a:t>.8; compare the purple </a:t>
            </a:r>
            <a:r>
              <a:rPr lang="en-US" sz="2000" b="1" i="1" dirty="0" err="1" smtClean="0"/>
              <a:t>colour</a:t>
            </a:r>
            <a:r>
              <a:rPr lang="en-US" sz="2000" b="1" i="1" dirty="0" smtClean="0"/>
              <a:t> with the legend at the right of the figure. </a:t>
            </a:r>
          </a:p>
          <a:p>
            <a:pPr>
              <a:spcBef>
                <a:spcPts val="2400"/>
              </a:spcBef>
            </a:pPr>
            <a:r>
              <a:rPr lang="en-US" sz="2000" b="1" dirty="0" smtClean="0">
                <a:solidFill>
                  <a:srgbClr val="FF3300"/>
                </a:solidFill>
              </a:rPr>
              <a:t>Q29 : </a:t>
            </a:r>
            <a:r>
              <a:rPr lang="en-US" sz="2000" b="1" dirty="0" smtClean="0"/>
              <a:t>What is the approximate separation distance for the cell at 300 m E, 200 m S? •</a:t>
            </a:r>
          </a:p>
          <a:p>
            <a:pPr>
              <a:spcBef>
                <a:spcPts val="2400"/>
              </a:spcBef>
            </a:pPr>
            <a:r>
              <a:rPr lang="en-US" sz="2000" b="1" dirty="0" smtClean="0">
                <a:solidFill>
                  <a:srgbClr val="00FF00"/>
                </a:solidFill>
              </a:rPr>
              <a:t>A29 :</a:t>
            </a:r>
          </a:p>
          <a:p>
            <a:pPr>
              <a:spcBef>
                <a:spcPts val="2400"/>
              </a:spcBef>
            </a:pPr>
            <a:r>
              <a:rPr lang="en-US" sz="2000" b="1" dirty="0" smtClean="0"/>
              <a:t>((300)</a:t>
            </a:r>
            <a:r>
              <a:rPr lang="en-US" sz="2000" b="1" baseline="30000" dirty="0" smtClean="0"/>
              <a:t>2</a:t>
            </a:r>
            <a:r>
              <a:rPr lang="en-US" sz="2000" b="1" dirty="0" smtClean="0"/>
              <a:t>+(200)</a:t>
            </a:r>
            <a:r>
              <a:rPr lang="en-US" sz="2000" b="1" baseline="30000" dirty="0" smtClean="0"/>
              <a:t>2</a:t>
            </a:r>
            <a:r>
              <a:rPr lang="en-US" sz="2000" b="1" dirty="0" smtClean="0"/>
              <a:t>)</a:t>
            </a:r>
            <a:r>
              <a:rPr lang="en-US" sz="2000" b="1" baseline="30000" dirty="0" smtClean="0"/>
              <a:t>1/2</a:t>
            </a:r>
            <a:r>
              <a:rPr lang="en-US" sz="2000" b="1" dirty="0" smtClean="0"/>
              <a:t>= 360</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685800" y="1785926"/>
            <a:ext cx="7772400" cy="4114800"/>
          </a:xfrm>
        </p:spPr>
        <p:txBody>
          <a:bodyPr/>
          <a:lstStyle/>
          <a:p>
            <a:pPr>
              <a:spcBef>
                <a:spcPts val="2400"/>
              </a:spcBef>
            </a:pPr>
            <a:r>
              <a:rPr lang="en-US" sz="2000" b="1" dirty="0" smtClean="0">
                <a:solidFill>
                  <a:srgbClr val="FF3300"/>
                </a:solidFill>
              </a:rPr>
              <a:t>Q30 : </a:t>
            </a:r>
            <a:r>
              <a:rPr lang="en-US" sz="2000" b="1" dirty="0" smtClean="0"/>
              <a:t>What is the approximate separation azimuth (direction from N) in this cell?</a:t>
            </a:r>
          </a:p>
          <a:p>
            <a:pPr>
              <a:spcBef>
                <a:spcPts val="2400"/>
              </a:spcBef>
            </a:pPr>
            <a:r>
              <a:rPr lang="en-US" sz="2000" b="1" dirty="0" smtClean="0">
                <a:solidFill>
                  <a:srgbClr val="00FF00"/>
                </a:solidFill>
              </a:rPr>
              <a:t>A30 : </a:t>
            </a:r>
            <a:r>
              <a:rPr lang="en-US" sz="2000" b="1" dirty="0" err="1" smtClean="0"/>
              <a:t>arctan</a:t>
            </a:r>
            <a:r>
              <a:rPr lang="en-US" sz="2000" b="1" i="1" dirty="0" smtClean="0"/>
              <a:t>(200/300) +        =2.16 radians from North; this is 2.16 *                  =124 deg </a:t>
            </a:r>
          </a:p>
          <a:p>
            <a:pPr>
              <a:spcBef>
                <a:spcPts val="2400"/>
              </a:spcBef>
            </a:pPr>
            <a:r>
              <a:rPr lang="en-US" sz="2000" b="1" dirty="0" smtClean="0">
                <a:solidFill>
                  <a:srgbClr val="FF3300"/>
                </a:solidFill>
              </a:rPr>
              <a:t>Q31 : </a:t>
            </a:r>
            <a:r>
              <a:rPr lang="en-US" sz="2000" b="1" dirty="0" smtClean="0"/>
              <a:t>What is the approximate </a:t>
            </a:r>
            <a:r>
              <a:rPr lang="en-US" sz="2000" b="1" dirty="0" err="1" smtClean="0"/>
              <a:t>semivariance</a:t>
            </a:r>
            <a:r>
              <a:rPr lang="en-US" sz="2000" b="1" dirty="0" smtClean="0"/>
              <a:t> at this separation? </a:t>
            </a:r>
          </a:p>
          <a:p>
            <a:pPr>
              <a:spcBef>
                <a:spcPts val="2400"/>
              </a:spcBef>
            </a:pPr>
            <a:r>
              <a:rPr lang="en-US" sz="2000" b="1" dirty="0" smtClean="0">
                <a:solidFill>
                  <a:srgbClr val="00FF00"/>
                </a:solidFill>
              </a:rPr>
              <a:t>A31 : </a:t>
            </a:r>
            <a:r>
              <a:rPr lang="en-US" sz="2000" b="1" dirty="0" smtClean="0"/>
              <a:t>The cell at </a:t>
            </a:r>
            <a:r>
              <a:rPr lang="en-US" sz="2000" b="1" dirty="0" err="1" smtClean="0"/>
              <a:t>dx</a:t>
            </a:r>
            <a:r>
              <a:rPr lang="en-US" sz="2000" b="1" dirty="0" smtClean="0"/>
              <a:t> = +300, </a:t>
            </a:r>
            <a:r>
              <a:rPr lang="en-US" sz="2000" b="1" dirty="0" err="1" smtClean="0"/>
              <a:t>dy</a:t>
            </a:r>
            <a:r>
              <a:rPr lang="en-US" sz="2000" b="1" dirty="0" smtClean="0"/>
              <a:t> = -200 has a blue color that corresponds to 0.5.</a:t>
            </a:r>
            <a:endParaRPr lang="ar-SA" sz="2000" b="1" dirty="0" smtClean="0"/>
          </a:p>
          <a:p>
            <a:endParaRPr lang="ar-SA" dirty="0"/>
          </a:p>
        </p:txBody>
      </p:sp>
      <p:pic>
        <p:nvPicPr>
          <p:cNvPr id="2051" name="Picture 3"/>
          <p:cNvPicPr>
            <a:picLocks noChangeAspect="1" noChangeArrowheads="1"/>
          </p:cNvPicPr>
          <p:nvPr/>
        </p:nvPicPr>
        <p:blipFill>
          <a:blip r:embed="rId2"/>
          <a:srcRect/>
          <a:stretch>
            <a:fillRect/>
          </a:stretch>
        </p:blipFill>
        <p:spPr bwMode="auto">
          <a:xfrm>
            <a:off x="3929058" y="2757485"/>
            <a:ext cx="495300" cy="3143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2024051" y="3071812"/>
            <a:ext cx="904875" cy="285750"/>
          </a:xfrm>
          <a:prstGeom prst="rect">
            <a:avLst/>
          </a:prstGeom>
          <a:noFill/>
          <a:ln w="9525">
            <a:noFill/>
            <a:miter lim="800000"/>
            <a:headEnd/>
            <a:tailEnd/>
          </a:ln>
          <a:effectLst/>
        </p:spPr>
      </p:pic>
      <p:pic>
        <p:nvPicPr>
          <p:cNvPr id="2054" name="Picture 6" descr="http://mathforum.org/dr.math/gifs/todd5.6.03.gif"/>
          <p:cNvPicPr>
            <a:picLocks noChangeAspect="1" noChangeArrowheads="1"/>
          </p:cNvPicPr>
          <p:nvPr/>
        </p:nvPicPr>
        <p:blipFill>
          <a:blip r:embed="rId4"/>
          <a:srcRect/>
          <a:stretch>
            <a:fillRect/>
          </a:stretch>
        </p:blipFill>
        <p:spPr bwMode="auto">
          <a:xfrm>
            <a:off x="5791233" y="4429132"/>
            <a:ext cx="3495675" cy="2609851"/>
          </a:xfrm>
          <a:prstGeom prst="rect">
            <a:avLst/>
          </a:prstGeom>
          <a:noFill/>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FF00"/>
                </a:solidFill>
              </a:rPr>
              <a:t>Interpreting the </a:t>
            </a:r>
            <a:r>
              <a:rPr lang="en-US" sz="2400" dirty="0" err="1" smtClean="0">
                <a:solidFill>
                  <a:srgbClr val="00FF00"/>
                </a:solidFill>
              </a:rPr>
              <a:t>variogram</a:t>
            </a:r>
            <a:r>
              <a:rPr lang="en-US" sz="2400" dirty="0" smtClean="0">
                <a:solidFill>
                  <a:srgbClr val="00FF00"/>
                </a:solidFill>
              </a:rPr>
              <a:t> surface</a:t>
            </a:r>
            <a:endParaRPr lang="ar-SA" dirty="0">
              <a:solidFill>
                <a:srgbClr val="00FF00"/>
              </a:solidFill>
            </a:endParaRPr>
          </a:p>
        </p:txBody>
      </p:sp>
      <p:sp>
        <p:nvSpPr>
          <p:cNvPr id="3" name="Content Placeholder 2"/>
          <p:cNvSpPr>
            <a:spLocks noGrp="1"/>
          </p:cNvSpPr>
          <p:nvPr>
            <p:ph idx="1"/>
          </p:nvPr>
        </p:nvSpPr>
        <p:spPr/>
        <p:txBody>
          <a:bodyPr/>
          <a:lstStyle/>
          <a:p>
            <a:pPr>
              <a:spcBef>
                <a:spcPts val="2400"/>
              </a:spcBef>
            </a:pPr>
            <a:r>
              <a:rPr lang="en-US" sz="2000" b="1" dirty="0" smtClean="0"/>
              <a:t>The principal use is to find the </a:t>
            </a:r>
            <a:r>
              <a:rPr lang="en-US" sz="2000" b="1" dirty="0" smtClean="0">
                <a:solidFill>
                  <a:srgbClr val="00FF00"/>
                </a:solidFill>
              </a:rPr>
              <a:t>direction</a:t>
            </a:r>
            <a:r>
              <a:rPr lang="en-US" sz="2000" b="1" dirty="0" smtClean="0"/>
              <a:t> of </a:t>
            </a:r>
            <a:r>
              <a:rPr lang="en-US" sz="2000" b="1" dirty="0" smtClean="0">
                <a:solidFill>
                  <a:srgbClr val="00FF00"/>
                </a:solidFill>
              </a:rPr>
              <a:t>maximum</a:t>
            </a:r>
            <a:r>
              <a:rPr lang="en-US" sz="2000" b="1" dirty="0" smtClean="0"/>
              <a:t> spatial dependence, i.e. the </a:t>
            </a:r>
            <a:r>
              <a:rPr lang="en-US" sz="2000" b="1" dirty="0" smtClean="0">
                <a:solidFill>
                  <a:srgbClr val="00FF00"/>
                </a:solidFill>
              </a:rPr>
              <a:t>lowest</a:t>
            </a:r>
            <a:r>
              <a:rPr lang="en-US" sz="2000" b="1" dirty="0" smtClean="0"/>
              <a:t> </a:t>
            </a:r>
            <a:r>
              <a:rPr lang="en-US" sz="2000" b="1" dirty="0" err="1" smtClean="0"/>
              <a:t>semivariances</a:t>
            </a:r>
            <a:r>
              <a:rPr lang="en-US" sz="2000" b="1" dirty="0" smtClean="0"/>
              <a:t> at a given </a:t>
            </a:r>
            <a:r>
              <a:rPr lang="en-US" sz="2000" b="1" dirty="0" smtClean="0">
                <a:solidFill>
                  <a:srgbClr val="00FF00"/>
                </a:solidFill>
              </a:rPr>
              <a:t>distance</a:t>
            </a:r>
            <a:r>
              <a:rPr lang="en-US" sz="2000" b="1" dirty="0" smtClean="0"/>
              <a:t>.</a:t>
            </a:r>
          </a:p>
          <a:p>
            <a:pPr>
              <a:spcBef>
                <a:spcPts val="2400"/>
              </a:spcBef>
            </a:pPr>
            <a:r>
              <a:rPr lang="en-US" sz="2000" b="1" dirty="0" smtClean="0"/>
              <a:t>To do this, start at the centre and look for the direction where the color stays the </a:t>
            </a:r>
            <a:r>
              <a:rPr lang="en-US" sz="2000" b="1" dirty="0" smtClean="0">
                <a:solidFill>
                  <a:srgbClr val="00FF00"/>
                </a:solidFill>
              </a:rPr>
              <a:t>same</a:t>
            </a:r>
            <a:r>
              <a:rPr lang="en-US" sz="2000" b="1" dirty="0" smtClean="0"/>
              <a:t> (or similar).</a:t>
            </a:r>
            <a:endParaRPr lang="ar-SA" sz="2000" b="1"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FF00"/>
                </a:solidFill>
              </a:rPr>
              <a:t>Interpreting the </a:t>
            </a:r>
            <a:r>
              <a:rPr lang="en-US" sz="2400" dirty="0" err="1" smtClean="0">
                <a:solidFill>
                  <a:srgbClr val="00FF00"/>
                </a:solidFill>
              </a:rPr>
              <a:t>variogram</a:t>
            </a:r>
            <a:r>
              <a:rPr lang="en-US" sz="2400" dirty="0" smtClean="0">
                <a:solidFill>
                  <a:srgbClr val="00FF00"/>
                </a:solidFill>
              </a:rPr>
              <a:t> surface</a:t>
            </a:r>
            <a:endParaRPr lang="ar-SA" dirty="0">
              <a:solidFill>
                <a:srgbClr val="00FF00"/>
              </a:solidFill>
            </a:endParaRPr>
          </a:p>
        </p:txBody>
      </p:sp>
      <p:sp>
        <p:nvSpPr>
          <p:cNvPr id="3" name="Content Placeholder 2"/>
          <p:cNvSpPr>
            <a:spLocks noGrp="1"/>
          </p:cNvSpPr>
          <p:nvPr>
            <p:ph idx="1"/>
          </p:nvPr>
        </p:nvSpPr>
        <p:spPr/>
        <p:txBody>
          <a:bodyPr/>
          <a:lstStyle/>
          <a:p>
            <a:pPr>
              <a:spcBef>
                <a:spcPts val="1800"/>
              </a:spcBef>
            </a:pPr>
            <a:r>
              <a:rPr lang="en-US" sz="2000" b="1" dirty="0" smtClean="0">
                <a:solidFill>
                  <a:srgbClr val="FF0000"/>
                </a:solidFill>
              </a:rPr>
              <a:t>Q32 : </a:t>
            </a:r>
            <a:r>
              <a:rPr lang="en-US" sz="2000" b="1" dirty="0" smtClean="0"/>
              <a:t>Which direction (as an azimuth from N) shows the strongest spatial dependence, i.e. where the </a:t>
            </a:r>
            <a:r>
              <a:rPr lang="en-US" sz="2000" b="1" dirty="0" err="1" smtClean="0"/>
              <a:t>semivariance</a:t>
            </a:r>
            <a:r>
              <a:rPr lang="en-US" sz="2000" b="1" dirty="0" smtClean="0"/>
              <a:t> stays low over the farthest distance? </a:t>
            </a:r>
          </a:p>
          <a:p>
            <a:pPr>
              <a:spcBef>
                <a:spcPts val="1800"/>
              </a:spcBef>
            </a:pPr>
            <a:r>
              <a:rPr lang="en-US" sz="2000" b="1" dirty="0" smtClean="0">
                <a:solidFill>
                  <a:srgbClr val="00FF00"/>
                </a:solidFill>
              </a:rPr>
              <a:t>A32 : </a:t>
            </a:r>
            <a:r>
              <a:rPr lang="en-US" sz="2000" b="1" dirty="0" smtClean="0"/>
              <a:t>Approximately 30 degrees from N. The dark blue colors form a clear band in the NNE - SSW axis. </a:t>
            </a:r>
          </a:p>
          <a:p>
            <a:pPr>
              <a:spcBef>
                <a:spcPts val="1800"/>
              </a:spcBef>
            </a:pPr>
            <a:r>
              <a:rPr lang="en-US" sz="2000" b="1" dirty="0" smtClean="0">
                <a:solidFill>
                  <a:srgbClr val="FF0000"/>
                </a:solidFill>
              </a:rPr>
              <a:t>Q33 : </a:t>
            </a:r>
            <a:r>
              <a:rPr lang="en-US" sz="2000" b="1" dirty="0" smtClean="0"/>
              <a:t>Does the orthogonal axis, i.e. 90 degrees rotated from the principal axis of spatial dependence, appear to have the weakest spatial dependence, i.e. where the </a:t>
            </a:r>
            <a:r>
              <a:rPr lang="en-US" sz="2000" b="1" dirty="0" err="1" smtClean="0"/>
              <a:t>semivariance</a:t>
            </a:r>
            <a:r>
              <a:rPr lang="en-US" sz="2000" b="1" dirty="0" smtClean="0"/>
              <a:t> increases most rapidly away from the centre of the map? </a:t>
            </a:r>
          </a:p>
          <a:p>
            <a:pPr>
              <a:spcBef>
                <a:spcPts val="1800"/>
              </a:spcBef>
            </a:pPr>
            <a:r>
              <a:rPr lang="en-US" sz="2000" b="1" dirty="0" smtClean="0">
                <a:solidFill>
                  <a:srgbClr val="00FF00"/>
                </a:solidFill>
              </a:rPr>
              <a:t>A33 : </a:t>
            </a:r>
            <a:r>
              <a:rPr lang="en-US" sz="2000" b="1" dirty="0" smtClean="0"/>
              <a:t>Yes, the axis at approximately 120 degrees from N (30 + 90) does appear to be the direction in which </a:t>
            </a:r>
            <a:r>
              <a:rPr lang="en-US" sz="2000" b="1" dirty="0" err="1" smtClean="0"/>
              <a:t>semivariance</a:t>
            </a:r>
            <a:r>
              <a:rPr lang="en-US" sz="2000" b="1" dirty="0" smtClean="0"/>
              <a:t> increases most rapidly.</a:t>
            </a:r>
            <a:endParaRPr lang="ar-SA"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0000"/>
                </a:solidFill>
              </a:rPr>
              <a:t>To check your understanding . . .</a:t>
            </a:r>
            <a:endParaRPr lang="ar-SA" dirty="0">
              <a:solidFill>
                <a:srgbClr val="FF0000"/>
              </a:solidFill>
            </a:endParaRPr>
          </a:p>
        </p:txBody>
      </p:sp>
      <p:sp>
        <p:nvSpPr>
          <p:cNvPr id="3" name="Content Placeholder 2"/>
          <p:cNvSpPr>
            <a:spLocks noGrp="1"/>
          </p:cNvSpPr>
          <p:nvPr>
            <p:ph idx="1"/>
          </p:nvPr>
        </p:nvSpPr>
        <p:spPr/>
        <p:txBody>
          <a:bodyPr/>
          <a:lstStyle/>
          <a:p>
            <a:pPr>
              <a:lnSpc>
                <a:spcPct val="200000"/>
              </a:lnSpc>
            </a:pPr>
            <a:r>
              <a:rPr lang="en-US" sz="1800" b="1" dirty="0" smtClean="0">
                <a:solidFill>
                  <a:srgbClr val="FF0000"/>
                </a:solidFill>
              </a:rPr>
              <a:t>Q1 </a:t>
            </a:r>
            <a:r>
              <a:rPr lang="en-US" sz="1800" b="1" dirty="0" smtClean="0"/>
              <a:t>: Suppose we are studying the distribution of rare element species in an aquifer. Are all the element species in this aquifer reserve population or sample? </a:t>
            </a:r>
          </a:p>
          <a:p>
            <a:pPr>
              <a:lnSpc>
                <a:spcPct val="200000"/>
              </a:lnSpc>
            </a:pPr>
            <a:r>
              <a:rPr lang="en-US" sz="1800" b="1" dirty="0" smtClean="0">
                <a:solidFill>
                  <a:srgbClr val="00B050"/>
                </a:solidFill>
              </a:rPr>
              <a:t>A1</a:t>
            </a:r>
            <a:r>
              <a:rPr lang="en-US" sz="1800" b="1" dirty="0" smtClean="0"/>
              <a:t> : This is the population; it includes all the objects of interest for the study.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FF00"/>
                </a:solidFill>
              </a:rPr>
              <a:t>Interpreting the </a:t>
            </a:r>
            <a:r>
              <a:rPr lang="en-US" sz="2400" dirty="0" err="1" smtClean="0">
                <a:solidFill>
                  <a:srgbClr val="00FF00"/>
                </a:solidFill>
              </a:rPr>
              <a:t>variogram</a:t>
            </a:r>
            <a:r>
              <a:rPr lang="en-US" sz="2400" dirty="0" smtClean="0">
                <a:solidFill>
                  <a:srgbClr val="00FF00"/>
                </a:solidFill>
              </a:rPr>
              <a:t> surface</a:t>
            </a:r>
            <a:endParaRPr lang="ar-SA" dirty="0">
              <a:solidFill>
                <a:srgbClr val="00FF00"/>
              </a:solidFill>
            </a:endParaRPr>
          </a:p>
        </p:txBody>
      </p:sp>
      <p:sp>
        <p:nvSpPr>
          <p:cNvPr id="3" name="Content Placeholder 2"/>
          <p:cNvSpPr>
            <a:spLocks noGrp="1"/>
          </p:cNvSpPr>
          <p:nvPr>
            <p:ph idx="1"/>
          </p:nvPr>
        </p:nvSpPr>
        <p:spPr/>
        <p:txBody>
          <a:bodyPr/>
          <a:lstStyle/>
          <a:p>
            <a:pPr>
              <a:spcBef>
                <a:spcPts val="2400"/>
              </a:spcBef>
            </a:pPr>
            <a:r>
              <a:rPr lang="en-US" sz="2000" b="1" dirty="0" smtClean="0"/>
              <a:t>We saw above the “pure nugget” </a:t>
            </a:r>
            <a:r>
              <a:rPr lang="en-US" sz="2000" b="1" dirty="0" err="1" smtClean="0"/>
              <a:t>variogram</a:t>
            </a:r>
            <a:r>
              <a:rPr lang="en-US" sz="2000" b="1" dirty="0" smtClean="0"/>
              <a:t>, showing that not all variables have spatial dependence.</a:t>
            </a:r>
          </a:p>
          <a:p>
            <a:pPr>
              <a:spcBef>
                <a:spcPts val="2400"/>
              </a:spcBef>
            </a:pPr>
            <a:r>
              <a:rPr lang="en-US" sz="2000" b="1" dirty="0" smtClean="0"/>
              <a:t>Similarly, not all variables show anisotropy; in fact many do not. The following graph shows a variable with</a:t>
            </a:r>
          </a:p>
          <a:p>
            <a:pPr>
              <a:spcBef>
                <a:spcPts val="2400"/>
              </a:spcBef>
            </a:pPr>
            <a:r>
              <a:rPr lang="en-US" sz="2000" b="1" dirty="0" smtClean="0">
                <a:solidFill>
                  <a:srgbClr val="00FF00"/>
                </a:solidFill>
              </a:rPr>
              <a:t>isotropic</a:t>
            </a:r>
            <a:r>
              <a:rPr lang="en-US" sz="2000" b="1" dirty="0" smtClean="0"/>
              <a:t> (same in all directions) spatial dependence.</a:t>
            </a:r>
          </a:p>
          <a:p>
            <a:pPr>
              <a:spcBef>
                <a:spcPts val="2400"/>
              </a:spcBef>
            </a:pPr>
            <a:r>
              <a:rPr lang="en-US" sz="2000" b="1" dirty="0" smtClean="0"/>
              <a:t>Note: </a:t>
            </a:r>
            <a:r>
              <a:rPr lang="en-US" sz="2000" b="1" dirty="0" err="1" smtClean="0"/>
              <a:t>variogram</a:t>
            </a:r>
            <a:r>
              <a:rPr lang="en-US" sz="2000" b="1" dirty="0" smtClean="0"/>
              <a:t> maps are often “irregular” in appearance (“speckled”) because in most datasets there are few point-pairs to estimate the </a:t>
            </a:r>
            <a:r>
              <a:rPr lang="en-US" sz="2000" b="1" dirty="0" err="1" smtClean="0"/>
              <a:t>semivariance</a:t>
            </a:r>
            <a:r>
              <a:rPr lang="en-US" sz="2000" b="1" dirty="0" smtClean="0"/>
              <a:t> at a given distance and direction (separation) bin.</a:t>
            </a:r>
          </a:p>
          <a:p>
            <a:pPr>
              <a:buNone/>
            </a:pPr>
            <a:endParaRPr lang="ar-SA" sz="2000" b="1"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t>Variogram</a:t>
            </a:r>
            <a:r>
              <a:rPr lang="en-US" sz="2400" dirty="0" smtClean="0"/>
              <a:t> surface showing isotropy</a:t>
            </a:r>
            <a:endParaRPr lang="ar-SA" sz="2400" dirty="0"/>
          </a:p>
        </p:txBody>
      </p:sp>
      <p:pic>
        <p:nvPicPr>
          <p:cNvPr id="3074" name="Picture 2"/>
          <p:cNvPicPr>
            <a:picLocks noGrp="1" noChangeAspect="1" noChangeArrowheads="1"/>
          </p:cNvPicPr>
          <p:nvPr>
            <p:ph idx="1"/>
          </p:nvPr>
        </p:nvPicPr>
        <p:blipFill>
          <a:blip r:embed="rId2"/>
          <a:srcRect/>
          <a:stretch>
            <a:fillRect/>
          </a:stretch>
        </p:blipFill>
        <p:spPr bwMode="auto">
          <a:xfrm>
            <a:off x="1714480" y="1981199"/>
            <a:ext cx="5131869" cy="4642343"/>
          </a:xfrm>
          <a:prstGeom prst="rect">
            <a:avLst/>
          </a:prstGeom>
          <a:noFill/>
          <a:ln w="9525">
            <a:noFill/>
            <a:miter lim="800000"/>
            <a:headEnd/>
            <a:tailEnd/>
          </a:ln>
          <a:effectLst/>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FF0000"/>
                </a:solidFill>
              </a:rPr>
              <a:t>Detecting anisotropy with a directional </a:t>
            </a:r>
            <a:r>
              <a:rPr lang="en-US" sz="2400" dirty="0" err="1" smtClean="0">
                <a:solidFill>
                  <a:srgbClr val="FF0000"/>
                </a:solidFill>
              </a:rPr>
              <a:t>variogram</a:t>
            </a:r>
            <a:endParaRPr lang="ar-SA" dirty="0">
              <a:solidFill>
                <a:srgbClr val="FF0000"/>
              </a:solidFill>
            </a:endParaRPr>
          </a:p>
        </p:txBody>
      </p:sp>
      <p:sp>
        <p:nvSpPr>
          <p:cNvPr id="3" name="Content Placeholder 2"/>
          <p:cNvSpPr>
            <a:spLocks noGrp="1"/>
          </p:cNvSpPr>
          <p:nvPr>
            <p:ph idx="1"/>
          </p:nvPr>
        </p:nvSpPr>
        <p:spPr>
          <a:xfrm>
            <a:off x="685800" y="1714488"/>
            <a:ext cx="7772400" cy="4114800"/>
          </a:xfrm>
        </p:spPr>
        <p:txBody>
          <a:bodyPr/>
          <a:lstStyle/>
          <a:p>
            <a:pPr>
              <a:spcBef>
                <a:spcPts val="0"/>
              </a:spcBef>
              <a:buNone/>
            </a:pPr>
            <a:r>
              <a:rPr lang="en-US" sz="2000" b="1" dirty="0" smtClean="0"/>
              <a:t>. A directional </a:t>
            </a:r>
            <a:r>
              <a:rPr lang="en-US" sz="2000" b="1" dirty="0" err="1" smtClean="0"/>
              <a:t>variogram</a:t>
            </a:r>
            <a:r>
              <a:rPr lang="en-US" sz="2000" b="1" dirty="0" smtClean="0"/>
              <a:t> only considers point pairs separated by a certain direction</a:t>
            </a:r>
          </a:p>
          <a:p>
            <a:pPr>
              <a:spcBef>
                <a:spcPts val="0"/>
              </a:spcBef>
              <a:buNone/>
            </a:pPr>
            <a:r>
              <a:rPr lang="en-US" sz="2000" b="1" dirty="0" smtClean="0"/>
              <a:t>. These are put in bins defined by distance classes, within a certain directional range, as with an </a:t>
            </a:r>
            <a:r>
              <a:rPr lang="en-US" sz="2000" b="1" dirty="0" err="1" smtClean="0"/>
              <a:t>omnidirectional</a:t>
            </a:r>
            <a:r>
              <a:rPr lang="en-US" sz="2000" b="1" dirty="0" smtClean="0"/>
              <a:t> </a:t>
            </a:r>
            <a:r>
              <a:rPr lang="en-US" sz="2000" b="1" dirty="0" err="1" smtClean="0"/>
              <a:t>variogram</a:t>
            </a:r>
            <a:endParaRPr lang="en-US" sz="2000" b="1" dirty="0" smtClean="0"/>
          </a:p>
          <a:p>
            <a:pPr>
              <a:spcBef>
                <a:spcPts val="0"/>
              </a:spcBef>
              <a:buNone/>
            </a:pPr>
            <a:r>
              <a:rPr lang="en-US" sz="2000" b="1" dirty="0" smtClean="0"/>
              <a:t>. </a:t>
            </a:r>
            <a:r>
              <a:rPr lang="en-US" sz="2000" b="1" dirty="0" smtClean="0">
                <a:solidFill>
                  <a:srgbClr val="FF0000"/>
                </a:solidFill>
              </a:rPr>
              <a:t>These parameters must be specified:</a:t>
            </a:r>
          </a:p>
          <a:p>
            <a:pPr>
              <a:spcBef>
                <a:spcPts val="0"/>
              </a:spcBef>
              <a:buNone/>
            </a:pPr>
            <a:r>
              <a:rPr lang="en-US" sz="2000" b="1" dirty="0" smtClean="0"/>
              <a:t>1. </a:t>
            </a:r>
            <a:r>
              <a:rPr lang="en-US" sz="2000" b="1" dirty="0" smtClean="0">
                <a:solidFill>
                  <a:srgbClr val="00FF00"/>
                </a:solidFill>
              </a:rPr>
              <a:t>Maximum distance</a:t>
            </a:r>
            <a:r>
              <a:rPr lang="en-US" sz="2000" b="1" dirty="0" smtClean="0"/>
              <a:t>, width of bins as for </a:t>
            </a:r>
            <a:r>
              <a:rPr lang="en-US" sz="2000" b="1" dirty="0" err="1" smtClean="0"/>
              <a:t>omnidirectional</a:t>
            </a:r>
            <a:r>
              <a:rPr lang="en-US" sz="2000" b="1" dirty="0" smtClean="0"/>
              <a:t> </a:t>
            </a:r>
            <a:r>
              <a:rPr lang="en-US" sz="2000" b="1" dirty="0" err="1" smtClean="0"/>
              <a:t>variograms</a:t>
            </a:r>
            <a:r>
              <a:rPr lang="en-US" sz="2000" b="1" dirty="0" smtClean="0"/>
              <a:t>;</a:t>
            </a:r>
          </a:p>
          <a:p>
            <a:pPr>
              <a:spcBef>
                <a:spcPts val="0"/>
              </a:spcBef>
              <a:buNone/>
            </a:pPr>
            <a:r>
              <a:rPr lang="en-US" sz="2000" b="1" dirty="0" smtClean="0"/>
              <a:t>2</a:t>
            </a:r>
            <a:r>
              <a:rPr lang="en-US" sz="2000" b="1" dirty="0" smtClean="0">
                <a:solidFill>
                  <a:srgbClr val="00FF00"/>
                </a:solidFill>
              </a:rPr>
              <a:t>. Direction </a:t>
            </a:r>
            <a:r>
              <a:rPr lang="en-US" sz="2000" b="1" dirty="0" smtClean="0"/>
              <a:t>of the major or minor axis in 1st quadrant; implicitly specifies</a:t>
            </a:r>
          </a:p>
          <a:p>
            <a:pPr>
              <a:spcBef>
                <a:spcPts val="0"/>
              </a:spcBef>
              <a:buNone/>
            </a:pPr>
            <a:r>
              <a:rPr lang="en-US" sz="2000" b="1" dirty="0" smtClean="0"/>
              <a:t>perpendicular as other axis;</a:t>
            </a:r>
          </a:p>
          <a:p>
            <a:pPr>
              <a:spcBef>
                <a:spcPts val="0"/>
              </a:spcBef>
              <a:buNone/>
            </a:pPr>
            <a:r>
              <a:rPr lang="en-US" sz="2000" b="1" dirty="0" smtClean="0"/>
              <a:t>3. </a:t>
            </a:r>
            <a:r>
              <a:rPr lang="en-US" sz="2000" b="1" dirty="0" smtClean="0">
                <a:solidFill>
                  <a:srgbClr val="00FF00"/>
                </a:solidFill>
              </a:rPr>
              <a:t>Tolerance</a:t>
            </a:r>
            <a:r>
              <a:rPr lang="en-US" sz="2000" b="1" dirty="0" smtClean="0"/>
              <a:t>: Degrees on either side which are considered to have the ‘same’ angle;</a:t>
            </a:r>
          </a:p>
          <a:p>
            <a:pPr>
              <a:spcBef>
                <a:spcPts val="0"/>
              </a:spcBef>
              <a:buNone/>
            </a:pPr>
            <a:r>
              <a:rPr lang="en-US" sz="2000" b="1" dirty="0" smtClean="0"/>
              <a:t>4</a:t>
            </a:r>
            <a:r>
              <a:rPr lang="en-US" sz="2000" b="1" dirty="0" smtClean="0">
                <a:solidFill>
                  <a:srgbClr val="00FF00"/>
                </a:solidFill>
              </a:rPr>
              <a:t>. Band width</a:t>
            </a:r>
            <a:r>
              <a:rPr lang="en-US" sz="2000" b="1" dirty="0" smtClean="0"/>
              <a:t>: Limit the bin to a certain width; this keeps the band from taking in too many far-away points.</a:t>
            </a:r>
            <a:endParaRPr lang="ar-SA" sz="2000" b="1"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Directional </a:t>
            </a:r>
            <a:r>
              <a:rPr lang="en-US" sz="2000" dirty="0" err="1" smtClean="0"/>
              <a:t>variograms</a:t>
            </a:r>
            <a:r>
              <a:rPr lang="en-US" sz="2000" dirty="0" smtClean="0"/>
              <a:t> of Log(Zn), </a:t>
            </a:r>
            <a:r>
              <a:rPr lang="en-US" sz="2000" dirty="0" err="1" smtClean="0"/>
              <a:t>Qassim</a:t>
            </a:r>
            <a:r>
              <a:rPr lang="en-US" sz="2000" dirty="0" smtClean="0"/>
              <a:t> soil samples</a:t>
            </a:r>
            <a:endParaRPr lang="ar-SA" sz="2000" dirty="0"/>
          </a:p>
        </p:txBody>
      </p:sp>
      <p:sp>
        <p:nvSpPr>
          <p:cNvPr id="3" name="Content Placeholder 2"/>
          <p:cNvSpPr>
            <a:spLocks noGrp="1"/>
          </p:cNvSpPr>
          <p:nvPr>
            <p:ph idx="1"/>
          </p:nvPr>
        </p:nvSpPr>
        <p:spPr/>
        <p:txBody>
          <a:bodyPr/>
          <a:lstStyle/>
          <a:p>
            <a:endParaRPr lang="ar-SA"/>
          </a:p>
        </p:txBody>
      </p:sp>
      <p:pic>
        <p:nvPicPr>
          <p:cNvPr id="4098" name="Picture 2"/>
          <p:cNvPicPr>
            <a:picLocks noChangeAspect="1" noChangeArrowheads="1"/>
          </p:cNvPicPr>
          <p:nvPr/>
        </p:nvPicPr>
        <p:blipFill>
          <a:blip r:embed="rId2"/>
          <a:srcRect/>
          <a:stretch>
            <a:fillRect/>
          </a:stretch>
        </p:blipFill>
        <p:spPr bwMode="auto">
          <a:xfrm>
            <a:off x="469037" y="1443041"/>
            <a:ext cx="7851051" cy="5057793"/>
          </a:xfrm>
          <a:prstGeom prst="rect">
            <a:avLst/>
          </a:prstGeom>
          <a:noFill/>
          <a:ln w="9525">
            <a:noFill/>
            <a:miter lim="800000"/>
            <a:headEnd/>
            <a:tailEnd/>
          </a:ln>
          <a:effectLst/>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spcBef>
                <a:spcPts val="1800"/>
              </a:spcBef>
            </a:pPr>
            <a:r>
              <a:rPr lang="en-US" sz="2000" b="1" dirty="0" smtClean="0">
                <a:solidFill>
                  <a:srgbClr val="FF3300"/>
                </a:solidFill>
              </a:rPr>
              <a:t>Q34 : </a:t>
            </a:r>
            <a:r>
              <a:rPr lang="en-US" sz="2000" b="1" dirty="0" smtClean="0"/>
              <a:t>Do the two directions have similar </a:t>
            </a:r>
            <a:r>
              <a:rPr lang="en-US" sz="2000" b="1" dirty="0" err="1" smtClean="0"/>
              <a:t>variograms</a:t>
            </a:r>
            <a:r>
              <a:rPr lang="en-US" sz="2000" b="1" dirty="0" smtClean="0"/>
              <a:t>? (Consider sill, range, nugget) </a:t>
            </a:r>
          </a:p>
          <a:p>
            <a:pPr>
              <a:spcBef>
                <a:spcPts val="1800"/>
              </a:spcBef>
            </a:pPr>
            <a:r>
              <a:rPr lang="en-US" sz="2000" b="1" dirty="0" smtClean="0">
                <a:solidFill>
                  <a:srgbClr val="00FF00"/>
                </a:solidFill>
              </a:rPr>
              <a:t>A34 : </a:t>
            </a:r>
            <a:r>
              <a:rPr lang="en-US" sz="2000" b="1" dirty="0" smtClean="0"/>
              <a:t>They are quite different. The 30N </a:t>
            </a:r>
            <a:r>
              <a:rPr lang="en-US" sz="2000" b="1" dirty="0" err="1" smtClean="0"/>
              <a:t>variogram</a:t>
            </a:r>
            <a:r>
              <a:rPr lang="en-US" sz="2000" b="1" dirty="0" smtClean="0"/>
              <a:t> has a very regular form, with almost zero nugget, range about 1100 m, and sill near 0.6. </a:t>
            </a:r>
          </a:p>
          <a:p>
            <a:pPr>
              <a:spcBef>
                <a:spcPts val="1800"/>
              </a:spcBef>
              <a:buNone/>
            </a:pPr>
            <a:r>
              <a:rPr lang="en-US" sz="2000" b="1" dirty="0" smtClean="0"/>
              <a:t>	The 120N </a:t>
            </a:r>
            <a:r>
              <a:rPr lang="en-US" sz="2000" b="1" dirty="0" err="1" smtClean="0"/>
              <a:t>variogram</a:t>
            </a:r>
            <a:r>
              <a:rPr lang="en-US" sz="2000" b="1" dirty="0" smtClean="0"/>
              <a:t> is irregular (partly because of the smaller number of point-pairs in that direction), with a nugget near 0.1, a range that is quite difficult to estimate but which may be placed near 800 m where the first sill of about 0.8 is reached. </a:t>
            </a:r>
          </a:p>
          <a:p>
            <a:endParaRPr lang="ar-SA"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spcBef>
                <a:spcPts val="2400"/>
              </a:spcBef>
            </a:pPr>
            <a:r>
              <a:rPr lang="en-US" sz="2000" b="1" dirty="0" smtClean="0">
                <a:solidFill>
                  <a:srgbClr val="FF0000"/>
                </a:solidFill>
              </a:rPr>
              <a:t>Q35 : </a:t>
            </a:r>
            <a:r>
              <a:rPr lang="en-US" sz="2000" b="1" dirty="0" smtClean="0"/>
              <a:t>In which of the two perpendicular axes is the spatial dependence stronger (longer range, lower nugget to sill ratio)? </a:t>
            </a:r>
          </a:p>
          <a:p>
            <a:pPr>
              <a:spcBef>
                <a:spcPts val="2400"/>
              </a:spcBef>
            </a:pPr>
            <a:r>
              <a:rPr lang="en-US" sz="2000" b="1" dirty="0" smtClean="0">
                <a:solidFill>
                  <a:srgbClr val="00FF00"/>
                </a:solidFill>
              </a:rPr>
              <a:t>A35 : </a:t>
            </a:r>
            <a:r>
              <a:rPr lang="en-US" sz="2000" b="1" dirty="0" smtClean="0"/>
              <a:t>30N. </a:t>
            </a:r>
          </a:p>
          <a:p>
            <a:pPr>
              <a:spcBef>
                <a:spcPts val="2400"/>
              </a:spcBef>
            </a:pPr>
            <a:r>
              <a:rPr lang="en-US" sz="2000" b="1" dirty="0" smtClean="0">
                <a:solidFill>
                  <a:srgbClr val="FF0000"/>
                </a:solidFill>
              </a:rPr>
              <a:t>Q36 : </a:t>
            </a:r>
            <a:r>
              <a:rPr lang="en-US" sz="2000" b="1" dirty="0" smtClean="0"/>
              <a:t>How is this evidence that the spatial process by which the metal (Zn) was distributed over the area is directional? </a:t>
            </a:r>
          </a:p>
          <a:p>
            <a:pPr>
              <a:spcBef>
                <a:spcPts val="2400"/>
              </a:spcBef>
            </a:pPr>
            <a:r>
              <a:rPr lang="en-US" sz="2000" b="1" dirty="0" smtClean="0">
                <a:solidFill>
                  <a:srgbClr val="00FF00"/>
                </a:solidFill>
              </a:rPr>
              <a:t>A36 : </a:t>
            </a:r>
            <a:r>
              <a:rPr lang="en-US" sz="2000" b="1" dirty="0" smtClean="0"/>
              <a:t>The longer range and lower variability in the 30N direction shows that whatever process distributed the Zn is oriented along that axis.</a:t>
            </a:r>
            <a:endParaRPr lang="ar-SA" sz="20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0000"/>
                </a:solidFill>
              </a:rPr>
              <a:t>To check your understanding . . .</a:t>
            </a:r>
            <a:endParaRPr lang="ar-SA" dirty="0">
              <a:solidFill>
                <a:srgbClr val="FF0000"/>
              </a:solidFill>
            </a:endParaRPr>
          </a:p>
        </p:txBody>
      </p:sp>
      <p:sp>
        <p:nvSpPr>
          <p:cNvPr id="3" name="Content Placeholder 2"/>
          <p:cNvSpPr>
            <a:spLocks noGrp="1"/>
          </p:cNvSpPr>
          <p:nvPr>
            <p:ph idx="1"/>
          </p:nvPr>
        </p:nvSpPr>
        <p:spPr/>
        <p:txBody>
          <a:bodyPr/>
          <a:lstStyle/>
          <a:p>
            <a:pPr>
              <a:lnSpc>
                <a:spcPct val="200000"/>
              </a:lnSpc>
            </a:pPr>
            <a:r>
              <a:rPr lang="en-US" sz="1800" b="1" dirty="0" smtClean="0">
                <a:solidFill>
                  <a:srgbClr val="FF0000"/>
                </a:solidFill>
              </a:rPr>
              <a:t>Q2 </a:t>
            </a:r>
            <a:r>
              <a:rPr lang="en-US" sz="1800" b="1" dirty="0" smtClean="0"/>
              <a:t>: If we make a transect from one side of the aquifer to the other, and measure all the element species within 10 km of the centre line, is this a population or sample of the element species in the aquifer reserve?</a:t>
            </a:r>
          </a:p>
          <a:p>
            <a:pPr>
              <a:lnSpc>
                <a:spcPct val="200000"/>
              </a:lnSpc>
            </a:pPr>
            <a:r>
              <a:rPr lang="en-US" sz="1800" b="1" dirty="0" smtClean="0">
                <a:solidFill>
                  <a:srgbClr val="00B050"/>
                </a:solidFill>
              </a:rPr>
              <a:t>A2</a:t>
            </a:r>
            <a:r>
              <a:rPr lang="en-US" sz="1800" b="1" dirty="0" smtClean="0"/>
              <a:t> : This is the sample; it is a defined subset of the population.</a:t>
            </a:r>
            <a:endParaRPr lang="ar-SA"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0000"/>
                </a:solidFill>
              </a:rPr>
              <a:t>What do we mean by “statistics”?</a:t>
            </a:r>
            <a:endParaRPr lang="ar-SA" sz="4400" dirty="0">
              <a:solidFill>
                <a:srgbClr val="FF0000"/>
              </a:solidFill>
            </a:endParaRPr>
          </a:p>
        </p:txBody>
      </p:sp>
      <p:sp>
        <p:nvSpPr>
          <p:cNvPr id="3" name="Content Placeholder 2"/>
          <p:cNvSpPr>
            <a:spLocks noGrp="1"/>
          </p:cNvSpPr>
          <p:nvPr>
            <p:ph idx="1"/>
          </p:nvPr>
        </p:nvSpPr>
        <p:spPr>
          <a:xfrm>
            <a:off x="685800" y="1828800"/>
            <a:ext cx="7772400" cy="4114800"/>
          </a:xfrm>
        </p:spPr>
        <p:txBody>
          <a:bodyPr/>
          <a:lstStyle/>
          <a:p>
            <a:pPr>
              <a:spcBef>
                <a:spcPts val="1200"/>
              </a:spcBef>
              <a:buNone/>
            </a:pPr>
            <a:r>
              <a:rPr lang="en-US" sz="1800" b="1" dirty="0" smtClean="0"/>
              <a:t>Two common use of the word:</a:t>
            </a:r>
          </a:p>
          <a:p>
            <a:pPr>
              <a:spcBef>
                <a:spcPts val="1200"/>
              </a:spcBef>
              <a:buNone/>
            </a:pPr>
            <a:r>
              <a:rPr lang="en-US" sz="1800" b="1" dirty="0" smtClean="0"/>
              <a:t>1. </a:t>
            </a:r>
            <a:r>
              <a:rPr lang="en-US" sz="1800" b="1" dirty="0" smtClean="0">
                <a:solidFill>
                  <a:schemeClr val="accent1">
                    <a:lumMod val="60000"/>
                    <a:lumOff val="40000"/>
                  </a:schemeClr>
                </a:solidFill>
              </a:rPr>
              <a:t>Descriptive statistics</a:t>
            </a:r>
            <a:r>
              <a:rPr lang="en-US" sz="1800" b="1" dirty="0" smtClean="0"/>
              <a:t>: numerical summaries of samples;  (what was observed)</a:t>
            </a:r>
          </a:p>
          <a:p>
            <a:pPr>
              <a:spcBef>
                <a:spcPts val="1200"/>
              </a:spcBef>
              <a:buNone/>
            </a:pPr>
            <a:r>
              <a:rPr lang="en-US" sz="1800" b="1" dirty="0" smtClean="0"/>
              <a:t>2</a:t>
            </a:r>
            <a:r>
              <a:rPr lang="en-US" sz="1800" b="1" dirty="0" smtClean="0">
                <a:solidFill>
                  <a:schemeClr val="accent1">
                    <a:lumMod val="60000"/>
                    <a:lumOff val="40000"/>
                  </a:schemeClr>
                </a:solidFill>
              </a:rPr>
              <a:t>. Inferential statistics</a:t>
            </a:r>
            <a:r>
              <a:rPr lang="en-US" sz="1800" b="1" dirty="0" smtClean="0"/>
              <a:t>: from samples to populations.  (what could have been or will be observed in a larger population)</a:t>
            </a:r>
          </a:p>
          <a:p>
            <a:pPr>
              <a:spcBef>
                <a:spcPts val="1200"/>
              </a:spcBef>
              <a:buNone/>
            </a:pPr>
            <a:r>
              <a:rPr lang="en-US" sz="1800" b="1" dirty="0" smtClean="0"/>
              <a:t>Example:</a:t>
            </a:r>
          </a:p>
          <a:p>
            <a:pPr>
              <a:spcBef>
                <a:spcPts val="1200"/>
              </a:spcBef>
              <a:buNone/>
            </a:pPr>
            <a:r>
              <a:rPr lang="en-US" sz="1800" b="1" dirty="0" smtClean="0">
                <a:solidFill>
                  <a:schemeClr val="accent1">
                    <a:lumMod val="60000"/>
                    <a:lumOff val="40000"/>
                  </a:schemeClr>
                </a:solidFill>
              </a:rPr>
              <a:t>Descriptive</a:t>
            </a:r>
            <a:r>
              <a:rPr lang="en-US" sz="1800" b="1" dirty="0" smtClean="0"/>
              <a:t> “The adjustments of 14 GPS control points for this </a:t>
            </a:r>
            <a:r>
              <a:rPr lang="en-US" sz="1800" b="1" dirty="0" err="1" smtClean="0"/>
              <a:t>orthorectification</a:t>
            </a:r>
            <a:r>
              <a:rPr lang="en-US" sz="1800" b="1" dirty="0" smtClean="0"/>
              <a:t> ranged from 3.63 to 8.36 m with an arithmetic mean of 5.145 m”</a:t>
            </a:r>
          </a:p>
          <a:p>
            <a:pPr>
              <a:spcBef>
                <a:spcPts val="1200"/>
              </a:spcBef>
              <a:buNone/>
            </a:pPr>
            <a:r>
              <a:rPr lang="en-US" sz="1800" b="1" dirty="0" smtClean="0">
                <a:solidFill>
                  <a:schemeClr val="accent1">
                    <a:lumMod val="60000"/>
                    <a:lumOff val="40000"/>
                  </a:schemeClr>
                </a:solidFill>
              </a:rPr>
              <a:t>Inferential</a:t>
            </a:r>
            <a:r>
              <a:rPr lang="en-US" sz="1800" b="1" dirty="0" smtClean="0"/>
              <a:t> “The mean adjustment for any set of GPS points taken under specified conditions and used for </a:t>
            </a:r>
            <a:r>
              <a:rPr lang="en-US" sz="1800" b="1" dirty="0" err="1" smtClean="0"/>
              <a:t>orthorectification</a:t>
            </a:r>
            <a:r>
              <a:rPr lang="en-US" sz="1800" b="1" dirty="0" smtClean="0"/>
              <a:t> is no less than 4.3 and no more than 6.1 m; this statement has a 5% probability of being wrong.”</a:t>
            </a:r>
            <a:endParaRPr lang="ar-SA"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pic>
        <p:nvPicPr>
          <p:cNvPr id="3074" name="Picture 2"/>
          <p:cNvPicPr>
            <a:picLocks noChangeAspect="1" noChangeArrowheads="1"/>
          </p:cNvPicPr>
          <p:nvPr/>
        </p:nvPicPr>
        <p:blipFill>
          <a:blip r:embed="rId2"/>
          <a:srcRect/>
          <a:stretch>
            <a:fillRect/>
          </a:stretch>
        </p:blipFill>
        <p:spPr bwMode="auto">
          <a:xfrm>
            <a:off x="685800" y="405979"/>
            <a:ext cx="7789210" cy="55227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8" name="Content Placeholder 7"/>
          <p:cNvSpPr>
            <a:spLocks noGrp="1"/>
          </p:cNvSpPr>
          <p:nvPr>
            <p:ph idx="1"/>
          </p:nvPr>
        </p:nvSpPr>
        <p:spPr/>
        <p:txBody>
          <a:bodyPr/>
          <a:lstStyle/>
          <a:p>
            <a:pPr>
              <a:spcBef>
                <a:spcPts val="1800"/>
              </a:spcBef>
              <a:buNone/>
            </a:pPr>
            <a:r>
              <a:rPr lang="en-US" sz="1800" b="1" dirty="0" smtClean="0">
                <a:solidFill>
                  <a:srgbClr val="FF0000"/>
                </a:solidFill>
              </a:rPr>
              <a:t>Q3</a:t>
            </a:r>
            <a:r>
              <a:rPr lang="en-US" sz="1800" b="1" dirty="0" smtClean="0"/>
              <a:t> : Suppose we do a survey of all the computers in an organization, and we discover that, of the total 120 computers, 80 are running some version of Microsoft Windows operating system, 20 Mac OS X, and 20 Linux. If we now say that 2/3 of the computers in this organization are running Windows, is this a descriptive or inferential statistic? </a:t>
            </a:r>
          </a:p>
          <a:p>
            <a:pPr>
              <a:spcBef>
                <a:spcPts val="1800"/>
              </a:spcBef>
              <a:buNone/>
            </a:pPr>
            <a:r>
              <a:rPr lang="en-US" sz="1800" b="1" dirty="0" smtClean="0">
                <a:solidFill>
                  <a:srgbClr val="00B050"/>
                </a:solidFill>
              </a:rPr>
              <a:t>A3 :</a:t>
            </a:r>
            <a:r>
              <a:rPr lang="en-US" sz="1800" b="1" dirty="0" smtClean="0"/>
              <a:t> This a descriptive statistic. It summarizes the entire population. Note that we counted every computer, so we have complete information. There is no need to infer.</a:t>
            </a:r>
            <a:endParaRPr lang="ar-SA"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73311167"/>
              </p:ext>
            </p:extLst>
          </p:nvPr>
        </p:nvGraphicFramePr>
        <p:xfrm>
          <a:off x="228601" y="0"/>
          <a:ext cx="7543799" cy="6857999"/>
        </p:xfrm>
        <a:graphic>
          <a:graphicData uri="http://schemas.openxmlformats.org/drawingml/2006/table">
            <a:tbl>
              <a:tblPr>
                <a:tableStyleId>{5C22544A-7EE6-4342-B048-85BDC9FD1C3A}</a:tableStyleId>
              </a:tblPr>
              <a:tblGrid>
                <a:gridCol w="4337221"/>
                <a:gridCol w="1927654"/>
                <a:gridCol w="1278924"/>
              </a:tblGrid>
              <a:tr h="218948">
                <a:tc gridSpan="3">
                  <a:txBody>
                    <a:bodyPr/>
                    <a:lstStyle/>
                    <a:p>
                      <a:pPr algn="just" rtl="0">
                        <a:lnSpc>
                          <a:spcPct val="115000"/>
                        </a:lnSpc>
                        <a:spcBef>
                          <a:spcPts val="300"/>
                        </a:spcBef>
                        <a:spcAft>
                          <a:spcPts val="300"/>
                        </a:spcAft>
                      </a:pPr>
                      <a:r>
                        <a:rPr lang="en-US" sz="1100" b="1" dirty="0">
                          <a:effectLst/>
                        </a:rPr>
                        <a:t>1 Topics to be Covered </a:t>
                      </a:r>
                      <a:endParaRPr lang="en-US" sz="1200" b="1" dirty="0">
                        <a:effectLst/>
                        <a:latin typeface="Calibri"/>
                        <a:ea typeface="Calibri"/>
                        <a:cs typeface="Arial"/>
                      </a:endParaRPr>
                    </a:p>
                  </a:txBody>
                  <a:tcPr marL="49099" marR="49099" marT="0" marB="0"/>
                </a:tc>
                <a:tc hMerge="1">
                  <a:txBody>
                    <a:bodyPr/>
                    <a:lstStyle/>
                    <a:p>
                      <a:endParaRPr lang="en-US"/>
                    </a:p>
                  </a:txBody>
                  <a:tcPr/>
                </a:tc>
                <a:tc hMerge="1">
                  <a:txBody>
                    <a:bodyPr/>
                    <a:lstStyle/>
                    <a:p>
                      <a:endParaRPr lang="en-US"/>
                    </a:p>
                  </a:txBody>
                  <a:tcPr/>
                </a:tc>
              </a:tr>
              <a:tr h="545404">
                <a:tc>
                  <a:txBody>
                    <a:bodyPr/>
                    <a:lstStyle/>
                    <a:p>
                      <a:pPr algn="ctr" rtl="0">
                        <a:lnSpc>
                          <a:spcPct val="100000"/>
                        </a:lnSpc>
                        <a:spcBef>
                          <a:spcPts val="0"/>
                        </a:spcBef>
                        <a:spcAft>
                          <a:spcPts val="0"/>
                        </a:spcAft>
                      </a:pPr>
                      <a:r>
                        <a:rPr lang="fr-FR" sz="1400" b="1" dirty="0" err="1">
                          <a:solidFill>
                            <a:srgbClr val="FF0000"/>
                          </a:solidFill>
                          <a:effectLst/>
                        </a:rPr>
                        <a:t>Topic</a:t>
                      </a:r>
                      <a:endParaRPr lang="en-US" sz="1600" b="1" dirty="0">
                        <a:solidFill>
                          <a:srgbClr val="FF0000"/>
                        </a:solidFill>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400" b="1" dirty="0">
                          <a:solidFill>
                            <a:srgbClr val="FF0000"/>
                          </a:solidFill>
                          <a:effectLst/>
                        </a:rPr>
                        <a:t>No. of</a:t>
                      </a:r>
                      <a:endParaRPr lang="en-US" sz="1600" b="1" dirty="0">
                        <a:solidFill>
                          <a:srgbClr val="FF0000"/>
                        </a:solidFill>
                        <a:effectLst/>
                      </a:endParaRPr>
                    </a:p>
                    <a:p>
                      <a:pPr algn="ctr" rtl="0">
                        <a:lnSpc>
                          <a:spcPct val="100000"/>
                        </a:lnSpc>
                        <a:spcBef>
                          <a:spcPts val="0"/>
                        </a:spcBef>
                        <a:spcAft>
                          <a:spcPts val="0"/>
                        </a:spcAft>
                      </a:pPr>
                      <a:r>
                        <a:rPr lang="en-US" sz="1400" b="1" dirty="0">
                          <a:solidFill>
                            <a:srgbClr val="FF0000"/>
                          </a:solidFill>
                          <a:effectLst/>
                        </a:rPr>
                        <a:t>Weeks</a:t>
                      </a:r>
                      <a:endParaRPr lang="en-US" sz="1600" b="1" dirty="0">
                        <a:solidFill>
                          <a:srgbClr val="FF0000"/>
                        </a:solidFill>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400" b="1" dirty="0">
                          <a:solidFill>
                            <a:srgbClr val="FF0000"/>
                          </a:solidFill>
                          <a:effectLst/>
                        </a:rPr>
                        <a:t>Contact hours</a:t>
                      </a:r>
                      <a:endParaRPr lang="en-US" sz="1600" b="1" dirty="0">
                        <a:solidFill>
                          <a:srgbClr val="FF0000"/>
                        </a:solidFill>
                        <a:effectLst/>
                        <a:latin typeface="Calibri"/>
                        <a:ea typeface="Calibri"/>
                        <a:cs typeface="Arial"/>
                      </a:endParaRPr>
                    </a:p>
                  </a:txBody>
                  <a:tcPr marL="49099" marR="49099" marT="0" marB="0"/>
                </a:tc>
              </a:tr>
              <a:tr h="454973">
                <a:tc>
                  <a:txBody>
                    <a:bodyPr/>
                    <a:lstStyle/>
                    <a:p>
                      <a:pPr algn="ctr" rtl="0">
                        <a:lnSpc>
                          <a:spcPct val="100000"/>
                        </a:lnSpc>
                        <a:spcBef>
                          <a:spcPts val="0"/>
                        </a:spcBef>
                        <a:spcAft>
                          <a:spcPts val="0"/>
                        </a:spcAft>
                      </a:pPr>
                      <a:r>
                        <a:rPr lang="en-US" sz="1600" b="1" dirty="0">
                          <a:effectLst/>
                        </a:rPr>
                        <a:t>Sampling methods  </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dirty="0">
                          <a:effectLst/>
                        </a:rPr>
                        <a:t>1</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a:effectLst/>
                        </a:rPr>
                        <a:t>(1+1)</a:t>
                      </a:r>
                      <a:endParaRPr lang="en-US" sz="1200" b="1">
                        <a:effectLst/>
                        <a:latin typeface="Calibri"/>
                        <a:ea typeface="Calibri"/>
                        <a:cs typeface="Arial"/>
                      </a:endParaRPr>
                    </a:p>
                  </a:txBody>
                  <a:tcPr marL="49099" marR="49099" marT="0" marB="0"/>
                </a:tc>
              </a:tr>
              <a:tr h="524912">
                <a:tc>
                  <a:txBody>
                    <a:bodyPr/>
                    <a:lstStyle/>
                    <a:p>
                      <a:pPr algn="ctr" rtl="0">
                        <a:lnSpc>
                          <a:spcPct val="100000"/>
                        </a:lnSpc>
                        <a:spcBef>
                          <a:spcPts val="0"/>
                        </a:spcBef>
                        <a:spcAft>
                          <a:spcPts val="0"/>
                        </a:spcAft>
                      </a:pPr>
                      <a:r>
                        <a:rPr lang="en-US" sz="1600" b="1" dirty="0">
                          <a:effectLst/>
                        </a:rPr>
                        <a:t>Data distributions</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dirty="0">
                          <a:effectLst/>
                        </a:rPr>
                        <a:t>1</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a:effectLst/>
                        </a:rPr>
                        <a:t>(1+1)</a:t>
                      </a:r>
                      <a:endParaRPr lang="en-US" sz="1200" b="1">
                        <a:effectLst/>
                        <a:latin typeface="Calibri"/>
                        <a:ea typeface="Calibri"/>
                        <a:cs typeface="Arial"/>
                      </a:endParaRPr>
                    </a:p>
                  </a:txBody>
                  <a:tcPr marL="49099" marR="49099" marT="0" marB="0"/>
                </a:tc>
              </a:tr>
              <a:tr h="530929">
                <a:tc>
                  <a:txBody>
                    <a:bodyPr/>
                    <a:lstStyle/>
                    <a:p>
                      <a:pPr algn="ctr" rtl="0">
                        <a:lnSpc>
                          <a:spcPct val="100000"/>
                        </a:lnSpc>
                        <a:spcBef>
                          <a:spcPts val="0"/>
                        </a:spcBef>
                        <a:spcAft>
                          <a:spcPts val="0"/>
                        </a:spcAft>
                      </a:pPr>
                      <a:r>
                        <a:rPr lang="en-US" sz="1600" b="1" dirty="0">
                          <a:effectLst/>
                        </a:rPr>
                        <a:t>Precision and accuracy</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dirty="0">
                          <a:effectLst/>
                        </a:rPr>
                        <a:t>1</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a:effectLst/>
                        </a:rPr>
                        <a:t>(1+1)</a:t>
                      </a:r>
                      <a:endParaRPr lang="en-US" sz="1200" b="1">
                        <a:effectLst/>
                        <a:latin typeface="Calibri"/>
                        <a:ea typeface="Calibri"/>
                        <a:cs typeface="Arial"/>
                      </a:endParaRPr>
                    </a:p>
                  </a:txBody>
                  <a:tcPr marL="49099" marR="49099" marT="0" marB="0"/>
                </a:tc>
              </a:tr>
              <a:tr h="419629">
                <a:tc>
                  <a:txBody>
                    <a:bodyPr/>
                    <a:lstStyle/>
                    <a:p>
                      <a:pPr algn="ctr" rtl="0">
                        <a:lnSpc>
                          <a:spcPct val="100000"/>
                        </a:lnSpc>
                        <a:spcBef>
                          <a:spcPts val="0"/>
                        </a:spcBef>
                        <a:spcAft>
                          <a:spcPts val="0"/>
                        </a:spcAft>
                      </a:pPr>
                      <a:r>
                        <a:rPr lang="en-US" sz="1600" b="1" dirty="0">
                          <a:effectLst/>
                        </a:rPr>
                        <a:t>Confidence intervals</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dirty="0">
                          <a:effectLst/>
                        </a:rPr>
                        <a:t>1</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a:effectLst/>
                        </a:rPr>
                        <a:t>(1+1)</a:t>
                      </a:r>
                      <a:endParaRPr lang="en-US" sz="1200" b="1">
                        <a:effectLst/>
                        <a:latin typeface="Calibri"/>
                        <a:ea typeface="Calibri"/>
                        <a:cs typeface="Arial"/>
                      </a:endParaRPr>
                    </a:p>
                  </a:txBody>
                  <a:tcPr marL="49099" marR="49099" marT="0" marB="0"/>
                </a:tc>
              </a:tr>
              <a:tr h="524912">
                <a:tc>
                  <a:txBody>
                    <a:bodyPr/>
                    <a:lstStyle/>
                    <a:p>
                      <a:pPr algn="ctr" rtl="0">
                        <a:lnSpc>
                          <a:spcPct val="100000"/>
                        </a:lnSpc>
                        <a:spcBef>
                          <a:spcPts val="0"/>
                        </a:spcBef>
                        <a:spcAft>
                          <a:spcPts val="0"/>
                        </a:spcAft>
                      </a:pPr>
                      <a:r>
                        <a:rPr lang="en-US" sz="1600" b="1" dirty="0">
                          <a:effectLst/>
                        </a:rPr>
                        <a:t>Least squares methods</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dirty="0">
                          <a:effectLst/>
                        </a:rPr>
                        <a:t>2</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a:effectLst/>
                        </a:rPr>
                        <a:t>(2+2)</a:t>
                      </a:r>
                      <a:endParaRPr lang="en-US" sz="1200" b="1">
                        <a:effectLst/>
                        <a:latin typeface="Calibri"/>
                        <a:ea typeface="Calibri"/>
                        <a:cs typeface="Arial"/>
                      </a:endParaRPr>
                    </a:p>
                  </a:txBody>
                  <a:tcPr marL="49099" marR="49099" marT="0" marB="0"/>
                </a:tc>
              </a:tr>
              <a:tr h="533938">
                <a:tc>
                  <a:txBody>
                    <a:bodyPr/>
                    <a:lstStyle/>
                    <a:p>
                      <a:pPr algn="ctr" rtl="0">
                        <a:lnSpc>
                          <a:spcPct val="100000"/>
                        </a:lnSpc>
                        <a:spcBef>
                          <a:spcPts val="0"/>
                        </a:spcBef>
                        <a:spcAft>
                          <a:spcPts val="0"/>
                        </a:spcAft>
                      </a:pPr>
                      <a:r>
                        <a:rPr lang="en-US" sz="1600" b="1" dirty="0">
                          <a:effectLst/>
                        </a:rPr>
                        <a:t>Correlation</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dirty="0">
                          <a:effectLst/>
                        </a:rPr>
                        <a:t>1</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a:effectLst/>
                        </a:rPr>
                        <a:t>(1+1)</a:t>
                      </a:r>
                      <a:endParaRPr lang="en-US" sz="1200" b="1">
                        <a:effectLst/>
                        <a:latin typeface="Calibri"/>
                        <a:ea typeface="Calibri"/>
                        <a:cs typeface="Arial"/>
                      </a:endParaRPr>
                    </a:p>
                  </a:txBody>
                  <a:tcPr marL="49099" marR="49099" marT="0" marB="0"/>
                </a:tc>
              </a:tr>
              <a:tr h="422639">
                <a:tc>
                  <a:txBody>
                    <a:bodyPr/>
                    <a:lstStyle/>
                    <a:p>
                      <a:pPr algn="ctr" rtl="0">
                        <a:lnSpc>
                          <a:spcPct val="100000"/>
                        </a:lnSpc>
                        <a:spcBef>
                          <a:spcPts val="0"/>
                        </a:spcBef>
                        <a:spcAft>
                          <a:spcPts val="0"/>
                        </a:spcAft>
                      </a:pPr>
                      <a:r>
                        <a:rPr lang="en-US" sz="1600" b="1" dirty="0">
                          <a:effectLst/>
                        </a:rPr>
                        <a:t>Time series analysis</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dirty="0">
                          <a:effectLst/>
                        </a:rPr>
                        <a:t>1</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a:effectLst/>
                        </a:rPr>
                        <a:t>(1+1)</a:t>
                      </a:r>
                      <a:endParaRPr lang="en-US" sz="1200" b="1">
                        <a:effectLst/>
                        <a:latin typeface="Calibri"/>
                        <a:ea typeface="Calibri"/>
                        <a:cs typeface="Arial"/>
                      </a:endParaRPr>
                    </a:p>
                  </a:txBody>
                  <a:tcPr marL="49099" marR="49099" marT="0" marB="0"/>
                </a:tc>
              </a:tr>
              <a:tr h="564019">
                <a:tc>
                  <a:txBody>
                    <a:bodyPr/>
                    <a:lstStyle/>
                    <a:p>
                      <a:pPr algn="ctr" rtl="0">
                        <a:lnSpc>
                          <a:spcPct val="100000"/>
                        </a:lnSpc>
                        <a:spcBef>
                          <a:spcPts val="0"/>
                        </a:spcBef>
                        <a:spcAft>
                          <a:spcPts val="0"/>
                        </a:spcAft>
                      </a:pPr>
                      <a:r>
                        <a:rPr lang="en-US" sz="1600" b="1" dirty="0">
                          <a:effectLst/>
                        </a:rPr>
                        <a:t>Multivariate techniques</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dirty="0">
                          <a:effectLst/>
                        </a:rPr>
                        <a:t>2</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a:effectLst/>
                        </a:rPr>
                        <a:t>(2+2)</a:t>
                      </a:r>
                      <a:endParaRPr lang="en-US" sz="1200" b="1">
                        <a:effectLst/>
                        <a:latin typeface="Calibri"/>
                        <a:ea typeface="Calibri"/>
                        <a:cs typeface="Arial"/>
                      </a:endParaRPr>
                    </a:p>
                  </a:txBody>
                  <a:tcPr marL="49099" marR="49099" marT="0" marB="0"/>
                </a:tc>
              </a:tr>
              <a:tr h="529424">
                <a:tc>
                  <a:txBody>
                    <a:bodyPr/>
                    <a:lstStyle/>
                    <a:p>
                      <a:pPr algn="ctr" rtl="0">
                        <a:lnSpc>
                          <a:spcPct val="100000"/>
                        </a:lnSpc>
                        <a:spcBef>
                          <a:spcPts val="0"/>
                        </a:spcBef>
                        <a:spcAft>
                          <a:spcPts val="0"/>
                        </a:spcAft>
                      </a:pPr>
                      <a:r>
                        <a:rPr lang="en-US" sz="1600" b="1" dirty="0">
                          <a:effectLst/>
                        </a:rPr>
                        <a:t>Cluster analysis</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dirty="0">
                          <a:effectLst/>
                        </a:rPr>
                        <a:t>1</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a:effectLst/>
                        </a:rPr>
                        <a:t>(1+1)</a:t>
                      </a:r>
                      <a:endParaRPr lang="en-US" sz="1200" b="1">
                        <a:effectLst/>
                        <a:latin typeface="Calibri"/>
                        <a:ea typeface="Calibri"/>
                        <a:cs typeface="Arial"/>
                      </a:endParaRPr>
                    </a:p>
                  </a:txBody>
                  <a:tcPr marL="49099" marR="49099" marT="0" marB="0"/>
                </a:tc>
              </a:tr>
              <a:tr h="529424">
                <a:tc>
                  <a:txBody>
                    <a:bodyPr/>
                    <a:lstStyle/>
                    <a:p>
                      <a:pPr algn="ctr" rtl="0">
                        <a:lnSpc>
                          <a:spcPct val="100000"/>
                        </a:lnSpc>
                        <a:spcBef>
                          <a:spcPts val="0"/>
                        </a:spcBef>
                        <a:spcAft>
                          <a:spcPts val="0"/>
                        </a:spcAft>
                      </a:pPr>
                      <a:r>
                        <a:rPr lang="en-US" sz="1600" b="1" dirty="0">
                          <a:effectLst/>
                        </a:rPr>
                        <a:t>Principal component analysis</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dirty="0">
                          <a:effectLst/>
                        </a:rPr>
                        <a:t>1</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a:effectLst/>
                        </a:rPr>
                        <a:t>(1+1)</a:t>
                      </a:r>
                      <a:endParaRPr lang="en-US" sz="1200" b="1">
                        <a:effectLst/>
                        <a:latin typeface="Calibri"/>
                        <a:ea typeface="Calibri"/>
                        <a:cs typeface="Arial"/>
                      </a:endParaRPr>
                    </a:p>
                  </a:txBody>
                  <a:tcPr marL="49099" marR="49099" marT="0" marB="0"/>
                </a:tc>
              </a:tr>
              <a:tr h="529424">
                <a:tc>
                  <a:txBody>
                    <a:bodyPr/>
                    <a:lstStyle/>
                    <a:p>
                      <a:pPr algn="ctr" rtl="0">
                        <a:lnSpc>
                          <a:spcPct val="100000"/>
                        </a:lnSpc>
                        <a:spcBef>
                          <a:spcPts val="0"/>
                        </a:spcBef>
                        <a:spcAft>
                          <a:spcPts val="0"/>
                        </a:spcAft>
                      </a:pPr>
                      <a:r>
                        <a:rPr lang="en-US" sz="1600" b="1" dirty="0" err="1">
                          <a:effectLst/>
                        </a:rPr>
                        <a:t>Kriging</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dirty="0">
                          <a:effectLst/>
                        </a:rPr>
                        <a:t>1</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a:effectLst/>
                        </a:rPr>
                        <a:t>(1+1)</a:t>
                      </a:r>
                      <a:endParaRPr lang="en-US" sz="1200" b="1">
                        <a:effectLst/>
                        <a:latin typeface="Calibri"/>
                        <a:ea typeface="Calibri"/>
                        <a:cs typeface="Arial"/>
                      </a:endParaRPr>
                    </a:p>
                  </a:txBody>
                  <a:tcPr marL="49099" marR="49099" marT="0" marB="0"/>
                </a:tc>
              </a:tr>
              <a:tr h="529424">
                <a:tc>
                  <a:txBody>
                    <a:bodyPr/>
                    <a:lstStyle/>
                    <a:p>
                      <a:pPr algn="ctr" rtl="0">
                        <a:lnSpc>
                          <a:spcPct val="100000"/>
                        </a:lnSpc>
                        <a:spcBef>
                          <a:spcPts val="0"/>
                        </a:spcBef>
                        <a:spcAft>
                          <a:spcPts val="0"/>
                        </a:spcAft>
                      </a:pPr>
                      <a:r>
                        <a:rPr lang="en-US" sz="1600" b="1" dirty="0">
                          <a:effectLst/>
                        </a:rPr>
                        <a:t>Geologic modeling</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dirty="0">
                          <a:effectLst/>
                        </a:rPr>
                        <a:t>2</a:t>
                      </a:r>
                      <a:endParaRPr lang="en-US" sz="1200" b="1" dirty="0">
                        <a:effectLst/>
                        <a:latin typeface="Calibri"/>
                        <a:ea typeface="Calibri"/>
                        <a:cs typeface="Arial"/>
                      </a:endParaRPr>
                    </a:p>
                  </a:txBody>
                  <a:tcPr marL="49099" marR="49099" marT="0" marB="0"/>
                </a:tc>
                <a:tc>
                  <a:txBody>
                    <a:bodyPr/>
                    <a:lstStyle/>
                    <a:p>
                      <a:pPr algn="ctr" rtl="0">
                        <a:lnSpc>
                          <a:spcPct val="100000"/>
                        </a:lnSpc>
                        <a:spcBef>
                          <a:spcPts val="0"/>
                        </a:spcBef>
                        <a:spcAft>
                          <a:spcPts val="0"/>
                        </a:spcAft>
                      </a:pPr>
                      <a:r>
                        <a:rPr lang="en-US" sz="1200" b="1" dirty="0">
                          <a:effectLst/>
                        </a:rPr>
                        <a:t>(2+2)</a:t>
                      </a:r>
                      <a:endParaRPr lang="en-US" sz="1200" b="1" dirty="0">
                        <a:effectLst/>
                        <a:latin typeface="Calibri"/>
                        <a:ea typeface="Calibri"/>
                        <a:cs typeface="Arial"/>
                      </a:endParaRPr>
                    </a:p>
                  </a:txBody>
                  <a:tcPr marL="49099" marR="49099" marT="0" marB="0"/>
                </a:tc>
              </a:tr>
            </a:tbl>
          </a:graphicData>
        </a:graphic>
      </p:graphicFrame>
    </p:spTree>
    <p:extLst>
      <p:ext uri="{BB962C8B-B14F-4D97-AF65-F5344CB8AC3E}">
        <p14:creationId xmlns:p14="http://schemas.microsoft.com/office/powerpoint/2010/main" val="1339642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8" name="Content Placeholder 7"/>
          <p:cNvSpPr>
            <a:spLocks noGrp="1"/>
          </p:cNvSpPr>
          <p:nvPr>
            <p:ph idx="1"/>
          </p:nvPr>
        </p:nvSpPr>
        <p:spPr/>
        <p:txBody>
          <a:bodyPr/>
          <a:lstStyle/>
          <a:p>
            <a:pPr>
              <a:spcBef>
                <a:spcPts val="1800"/>
              </a:spcBef>
              <a:buNone/>
            </a:pPr>
            <a:r>
              <a:rPr lang="en-US" sz="1800" b="1" dirty="0" smtClean="0">
                <a:solidFill>
                  <a:srgbClr val="FF0000"/>
                </a:solidFill>
              </a:rPr>
              <a:t>Q4</a:t>
            </a:r>
            <a:r>
              <a:rPr lang="en-US" sz="1800" b="1" dirty="0" smtClean="0"/>
              <a:t>: Suppose we create a sampling frame (list) of all the businesses of a certain size in a city, we visit a random sample of these, and we count the operating systems on their computers. Again we count 80 Windows, 20 Mac OS X, and 20 Linux. If we now say that 2/3 of the computers used for business in this city are running Windows, is this a descriptive or inferential statistic?</a:t>
            </a:r>
          </a:p>
          <a:p>
            <a:pPr>
              <a:spcBef>
                <a:spcPts val="1800"/>
              </a:spcBef>
              <a:buNone/>
            </a:pPr>
            <a:r>
              <a:rPr lang="en-US" sz="1800" b="1" dirty="0" smtClean="0">
                <a:solidFill>
                  <a:srgbClr val="00B050"/>
                </a:solidFill>
              </a:rPr>
              <a:t>A4 :</a:t>
            </a:r>
            <a:r>
              <a:rPr lang="en-US" sz="1800" b="1" dirty="0" smtClean="0"/>
              <a:t> We have summarized a sample (some of the businesses) that is representative of a larger population (all the business). We infer that, if we could do an exhaustive count (as in the previous example), we would find this proportion of each OS.</a:t>
            </a:r>
            <a:endParaRPr lang="ar-SA"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0000"/>
                </a:solidFill>
              </a:rPr>
              <a:t>Why use statistical analysis?</a:t>
            </a:r>
            <a:endParaRPr lang="ar-SA" sz="3200" dirty="0">
              <a:solidFill>
                <a:srgbClr val="FF0000"/>
              </a:solidFill>
            </a:endParaRPr>
          </a:p>
        </p:txBody>
      </p:sp>
      <p:sp>
        <p:nvSpPr>
          <p:cNvPr id="3" name="Content Placeholder 2"/>
          <p:cNvSpPr>
            <a:spLocks noGrp="1"/>
          </p:cNvSpPr>
          <p:nvPr>
            <p:ph idx="1"/>
          </p:nvPr>
        </p:nvSpPr>
        <p:spPr/>
        <p:txBody>
          <a:bodyPr/>
          <a:lstStyle/>
          <a:p>
            <a:pPr>
              <a:spcBef>
                <a:spcPts val="1800"/>
              </a:spcBef>
              <a:buNone/>
            </a:pPr>
            <a:r>
              <a:rPr lang="en-US" sz="1800" b="1" dirty="0" smtClean="0"/>
              <a:t>1. </a:t>
            </a:r>
            <a:r>
              <a:rPr lang="en-US" sz="1800" b="1" dirty="0" smtClean="0">
                <a:solidFill>
                  <a:schemeClr val="accent1">
                    <a:lumMod val="60000"/>
                    <a:lumOff val="40000"/>
                  </a:schemeClr>
                </a:solidFill>
              </a:rPr>
              <a:t>Descriptive</a:t>
            </a:r>
            <a:r>
              <a:rPr lang="en-US" sz="1800" b="1" dirty="0" smtClean="0"/>
              <a:t>: we want to summarize some data in a shorter form</a:t>
            </a:r>
          </a:p>
          <a:p>
            <a:pPr>
              <a:spcBef>
                <a:spcPts val="1800"/>
              </a:spcBef>
              <a:buNone/>
            </a:pPr>
            <a:r>
              <a:rPr lang="en-US" sz="1800" b="1" dirty="0" smtClean="0"/>
              <a:t>2. </a:t>
            </a:r>
            <a:r>
              <a:rPr lang="en-US" sz="1800" b="1" dirty="0" smtClean="0">
                <a:solidFill>
                  <a:schemeClr val="accent1">
                    <a:lumMod val="60000"/>
                    <a:lumOff val="40000"/>
                  </a:schemeClr>
                </a:solidFill>
              </a:rPr>
              <a:t>Inferential</a:t>
            </a:r>
            <a:r>
              <a:rPr lang="en-US" sz="1800" b="1" dirty="0" smtClean="0"/>
              <a:t>: We are trying to understand some process and maybe predict based on this understanding</a:t>
            </a:r>
          </a:p>
          <a:p>
            <a:pPr>
              <a:spcBef>
                <a:spcPts val="1800"/>
              </a:spcBef>
              <a:buNone/>
            </a:pPr>
            <a:r>
              <a:rPr lang="en-US" sz="1800" b="1" dirty="0" smtClean="0"/>
              <a:t>. So we need to </a:t>
            </a:r>
            <a:r>
              <a:rPr lang="en-US" sz="1800" b="1" dirty="0" smtClean="0">
                <a:solidFill>
                  <a:schemeClr val="accent1">
                    <a:lumMod val="60000"/>
                    <a:lumOff val="40000"/>
                  </a:schemeClr>
                </a:solidFill>
              </a:rPr>
              <a:t>model</a:t>
            </a:r>
            <a:r>
              <a:rPr lang="en-US" sz="1800" b="1" dirty="0" smtClean="0"/>
              <a:t> it, i.e. make a conceptual or mathematical representation, from which we infer the process.</a:t>
            </a:r>
          </a:p>
          <a:p>
            <a:pPr>
              <a:spcBef>
                <a:spcPts val="1800"/>
              </a:spcBef>
              <a:buNone/>
            </a:pPr>
            <a:r>
              <a:rPr lang="en-US" sz="1800" b="1" dirty="0" smtClean="0"/>
              <a:t>. But how do we know if the model is “</a:t>
            </a:r>
            <a:r>
              <a:rPr lang="en-US" sz="1800" b="1" dirty="0" smtClean="0">
                <a:solidFill>
                  <a:schemeClr val="accent1">
                    <a:lumMod val="60000"/>
                    <a:lumOff val="40000"/>
                  </a:schemeClr>
                </a:solidFill>
              </a:rPr>
              <a:t>correct</a:t>
            </a:r>
            <a:r>
              <a:rPr lang="en-US" sz="1800" b="1" dirty="0" smtClean="0"/>
              <a:t>” ?</a:t>
            </a:r>
          </a:p>
          <a:p>
            <a:pPr>
              <a:spcBef>
                <a:spcPts val="1800"/>
              </a:spcBef>
              <a:buNone/>
            </a:pPr>
            <a:r>
              <a:rPr lang="en-US" sz="1800" b="1" dirty="0" smtClean="0"/>
              <a:t>* Are we imagining relations where there are none?</a:t>
            </a:r>
          </a:p>
          <a:p>
            <a:pPr>
              <a:spcBef>
                <a:spcPts val="1800"/>
              </a:spcBef>
              <a:buNone/>
            </a:pPr>
            <a:r>
              <a:rPr lang="en-US" sz="1800" b="1" dirty="0" smtClean="0"/>
              <a:t>* Are there true relations we haven’t found?</a:t>
            </a:r>
          </a:p>
          <a:p>
            <a:pPr>
              <a:spcBef>
                <a:spcPts val="1800"/>
              </a:spcBef>
              <a:buNone/>
            </a:pPr>
            <a:r>
              <a:rPr lang="en-US" sz="1800" b="1" dirty="0" smtClean="0"/>
              <a:t>. Statistical analysis gives us a way to </a:t>
            </a:r>
            <a:r>
              <a:rPr lang="en-US" sz="1800" b="1" dirty="0" smtClean="0">
                <a:solidFill>
                  <a:schemeClr val="accent1">
                    <a:lumMod val="60000"/>
                    <a:lumOff val="40000"/>
                  </a:schemeClr>
                </a:solidFill>
              </a:rPr>
              <a:t>quantify the confidence </a:t>
            </a:r>
            <a:r>
              <a:rPr lang="en-US" sz="1800" b="1" dirty="0" smtClean="0"/>
              <a:t>we can have in our inferences.</a:t>
            </a:r>
            <a:endParaRPr lang="ar-SA"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0000"/>
                </a:solidFill>
              </a:rPr>
              <a:t>Commentary</a:t>
            </a:r>
            <a:endParaRPr lang="ar-SA" sz="3200" dirty="0">
              <a:solidFill>
                <a:srgbClr val="FF0000"/>
              </a:solidFill>
            </a:endParaRPr>
          </a:p>
        </p:txBody>
      </p:sp>
      <p:sp>
        <p:nvSpPr>
          <p:cNvPr id="3" name="Content Placeholder 2"/>
          <p:cNvSpPr>
            <a:spLocks noGrp="1"/>
          </p:cNvSpPr>
          <p:nvPr>
            <p:ph idx="1"/>
          </p:nvPr>
        </p:nvSpPr>
        <p:spPr/>
        <p:txBody>
          <a:bodyPr/>
          <a:lstStyle/>
          <a:p>
            <a:pPr>
              <a:spcBef>
                <a:spcPts val="1800"/>
              </a:spcBef>
              <a:buNone/>
            </a:pPr>
            <a:r>
              <a:rPr lang="en-US" sz="1800" b="1" dirty="0" smtClean="0"/>
              <a:t>The most common example of </a:t>
            </a:r>
            <a:r>
              <a:rPr lang="en-US" sz="1800" b="1" dirty="0" err="1" smtClean="0"/>
              <a:t>geostatistical</a:t>
            </a:r>
            <a:r>
              <a:rPr lang="en-US" sz="1800" b="1" dirty="0" smtClean="0"/>
              <a:t> inference is the prediction of some attribute at an </a:t>
            </a:r>
            <a:r>
              <a:rPr lang="en-US" sz="1800" b="1" dirty="0" err="1" smtClean="0"/>
              <a:t>unsampled</a:t>
            </a:r>
            <a:r>
              <a:rPr lang="en-US" sz="1800" b="1" dirty="0" smtClean="0"/>
              <a:t> point, based on some set of sampled points.</a:t>
            </a:r>
          </a:p>
          <a:p>
            <a:pPr>
              <a:spcBef>
                <a:spcPts val="1800"/>
              </a:spcBef>
              <a:buNone/>
            </a:pPr>
            <a:r>
              <a:rPr lang="en-US" sz="1800" b="1" dirty="0" smtClean="0"/>
              <a:t>In the next slide we show an example from Hail area, the copper (Cu) content of soil samples has been measured at 155 points (left figure); </a:t>
            </a:r>
          </a:p>
          <a:p>
            <a:pPr>
              <a:spcBef>
                <a:spcPts val="1800"/>
              </a:spcBef>
              <a:buNone/>
            </a:pPr>
            <a:r>
              <a:rPr lang="en-US" sz="1800" b="1" dirty="0" smtClean="0"/>
              <a:t>from this we can predict at all points in the area of interest (right figure).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pic>
        <p:nvPicPr>
          <p:cNvPr id="2051" name="Picture 3"/>
          <p:cNvPicPr>
            <a:picLocks noChangeAspect="1" noChangeArrowheads="1"/>
          </p:cNvPicPr>
          <p:nvPr/>
        </p:nvPicPr>
        <p:blipFill>
          <a:blip r:embed="rId2"/>
          <a:srcRect/>
          <a:stretch>
            <a:fillRect/>
          </a:stretch>
        </p:blipFill>
        <p:spPr bwMode="auto">
          <a:xfrm>
            <a:off x="-28575" y="981075"/>
            <a:ext cx="9201150" cy="48958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is “geo”-statistics?</a:t>
            </a:r>
            <a:endParaRPr lang="ar-SA" sz="2800" dirty="0"/>
          </a:p>
        </p:txBody>
      </p:sp>
      <p:sp>
        <p:nvSpPr>
          <p:cNvPr id="3" name="Content Placeholder 2"/>
          <p:cNvSpPr>
            <a:spLocks noGrp="1"/>
          </p:cNvSpPr>
          <p:nvPr>
            <p:ph idx="1"/>
          </p:nvPr>
        </p:nvSpPr>
        <p:spPr/>
        <p:txBody>
          <a:bodyPr/>
          <a:lstStyle/>
          <a:p>
            <a:pPr marL="324000">
              <a:spcBef>
                <a:spcPts val="1800"/>
              </a:spcBef>
              <a:buNone/>
            </a:pPr>
            <a:r>
              <a:rPr lang="en-US" sz="1800" b="1" dirty="0" err="1" smtClean="0">
                <a:solidFill>
                  <a:schemeClr val="accent1">
                    <a:lumMod val="60000"/>
                    <a:lumOff val="40000"/>
                  </a:schemeClr>
                </a:solidFill>
              </a:rPr>
              <a:t>Geostatistics</a:t>
            </a:r>
            <a:r>
              <a:rPr lang="en-US" sz="1800" b="1" dirty="0" smtClean="0"/>
              <a:t> is statistics on a population with known location, i.e. coordinates:</a:t>
            </a:r>
          </a:p>
          <a:p>
            <a:pPr marL="324000">
              <a:spcBef>
                <a:spcPts val="1800"/>
              </a:spcBef>
              <a:buNone/>
            </a:pPr>
            <a:r>
              <a:rPr lang="en-US" sz="1800" b="1" dirty="0" smtClean="0"/>
              <a:t>1. In one dimension (along a line or curve)</a:t>
            </a:r>
          </a:p>
          <a:p>
            <a:pPr marL="324000">
              <a:spcBef>
                <a:spcPts val="1800"/>
              </a:spcBef>
              <a:buNone/>
            </a:pPr>
            <a:r>
              <a:rPr lang="en-US" sz="1800" b="1" dirty="0" smtClean="0"/>
              <a:t>2. In two dimensions (in a map or image)</a:t>
            </a:r>
          </a:p>
          <a:p>
            <a:pPr marL="324000">
              <a:spcBef>
                <a:spcPts val="1800"/>
              </a:spcBef>
              <a:buNone/>
            </a:pPr>
            <a:r>
              <a:rPr lang="en-US" sz="1800" b="1" dirty="0" smtClean="0"/>
              <a:t>3. In three dimensions (in a volume)</a:t>
            </a:r>
          </a:p>
          <a:p>
            <a:pPr marL="324000">
              <a:spcBef>
                <a:spcPts val="1800"/>
              </a:spcBef>
              <a:buNone/>
            </a:pPr>
            <a:r>
              <a:rPr lang="en-US" sz="1800" b="1" dirty="0" smtClean="0"/>
              <a:t>The most common application of </a:t>
            </a:r>
            <a:r>
              <a:rPr lang="en-US" sz="1800" b="1" dirty="0" err="1" smtClean="0"/>
              <a:t>geostatistics</a:t>
            </a:r>
            <a:r>
              <a:rPr lang="en-US" sz="1800" b="1" dirty="0" smtClean="0"/>
              <a:t> is in 2D (maps).</a:t>
            </a:r>
          </a:p>
          <a:p>
            <a:pPr marL="324000">
              <a:spcBef>
                <a:spcPts val="1800"/>
              </a:spcBef>
              <a:buNone/>
            </a:pPr>
            <a:r>
              <a:rPr lang="en-US" sz="1800" b="1" dirty="0" smtClean="0"/>
              <a:t>Key point: Every observation (sample point) has both:</a:t>
            </a:r>
          </a:p>
          <a:p>
            <a:pPr marL="324000">
              <a:spcBef>
                <a:spcPts val="1800"/>
              </a:spcBef>
              <a:buNone/>
            </a:pPr>
            <a:r>
              <a:rPr lang="en-US" sz="1800" b="1" dirty="0" smtClean="0"/>
              <a:t>1. coordinates (where it is located); and</a:t>
            </a:r>
          </a:p>
          <a:p>
            <a:pPr marL="324000">
              <a:spcBef>
                <a:spcPts val="1800"/>
              </a:spcBef>
              <a:buNone/>
            </a:pPr>
            <a:r>
              <a:rPr lang="en-US" sz="1800" b="1" dirty="0" smtClean="0"/>
              <a:t>2. attributes (what it is).</a:t>
            </a:r>
            <a:endParaRPr lang="ar-SA"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772400" cy="4114800"/>
          </a:xfrm>
        </p:spPr>
        <p:txBody>
          <a:bodyPr/>
          <a:lstStyle/>
          <a:p>
            <a:pPr>
              <a:buNone/>
            </a:pPr>
            <a:r>
              <a:rPr lang="en-US" sz="1800" b="1" dirty="0" smtClean="0"/>
              <a:t>Let’s first look at a data set that is not geo-statistical.</a:t>
            </a:r>
          </a:p>
          <a:p>
            <a:pPr>
              <a:buNone/>
            </a:pPr>
            <a:r>
              <a:rPr lang="en-US" sz="1800" b="1" dirty="0" smtClean="0"/>
              <a:t>It is a list of soil samples (without their locations) with the lead (</a:t>
            </a:r>
            <a:r>
              <a:rPr lang="en-US" sz="1800" b="1" dirty="0" err="1" smtClean="0"/>
              <a:t>Pb</a:t>
            </a:r>
            <a:r>
              <a:rPr lang="en-US" sz="1800" b="1" dirty="0" smtClean="0"/>
              <a:t>) concentration:</a:t>
            </a:r>
          </a:p>
          <a:p>
            <a:pPr>
              <a:buNone/>
            </a:pPr>
            <a:endParaRPr lang="ar-SA" sz="1800" b="1" dirty="0"/>
          </a:p>
        </p:txBody>
      </p:sp>
      <p:graphicFrame>
        <p:nvGraphicFramePr>
          <p:cNvPr id="2" name="Table 1"/>
          <p:cNvGraphicFramePr>
            <a:graphicFrameLocks noGrp="1"/>
          </p:cNvGraphicFramePr>
          <p:nvPr>
            <p:extLst>
              <p:ext uri="{D42A27DB-BD31-4B8C-83A1-F6EECF244321}">
                <p14:modId xmlns:p14="http://schemas.microsoft.com/office/powerpoint/2010/main" val="3013771310"/>
              </p:ext>
            </p:extLst>
          </p:nvPr>
        </p:nvGraphicFramePr>
        <p:xfrm>
          <a:off x="2819400" y="1828800"/>
          <a:ext cx="6096000" cy="482092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rtl="0"/>
                      <a:r>
                        <a:rPr lang="en-US" sz="1800" b="1" dirty="0" smtClean="0"/>
                        <a:t>Observation ID</a:t>
                      </a:r>
                      <a:endParaRPr lang="en-US" b="1" dirty="0"/>
                    </a:p>
                  </a:txBody>
                  <a:tcPr/>
                </a:tc>
                <a:tc>
                  <a:txBody>
                    <a:bodyPr/>
                    <a:lstStyle/>
                    <a:p>
                      <a:pPr algn="ctr" rtl="0"/>
                      <a:r>
                        <a:rPr lang="en-US" sz="1800" b="1" dirty="0" err="1" smtClean="0"/>
                        <a:t>Pb</a:t>
                      </a:r>
                      <a:endParaRPr lang="en-US" b="1" dirty="0"/>
                    </a:p>
                  </a:txBody>
                  <a:tcPr/>
                </a:tc>
              </a:tr>
              <a:tr h="370840">
                <a:tc>
                  <a:txBody>
                    <a:bodyPr/>
                    <a:lstStyle/>
                    <a:p>
                      <a:pPr algn="ctr" rtl="0"/>
                      <a:r>
                        <a:rPr lang="en-US" b="1" dirty="0" smtClean="0"/>
                        <a:t>1</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77.36</a:t>
                      </a:r>
                      <a:endParaRPr lang="en-US" b="1" dirty="0"/>
                    </a:p>
                  </a:txBody>
                  <a:tcPr/>
                </a:tc>
              </a:tr>
              <a:tr h="370840">
                <a:tc>
                  <a:txBody>
                    <a:bodyPr/>
                    <a:lstStyle/>
                    <a:p>
                      <a:pPr algn="ctr" rtl="0"/>
                      <a:r>
                        <a:rPr lang="en-US" b="1" dirty="0" smtClean="0"/>
                        <a:t>2</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77.88</a:t>
                      </a:r>
                      <a:endParaRPr lang="en-US" b="1" dirty="0"/>
                    </a:p>
                  </a:txBody>
                  <a:tcPr/>
                </a:tc>
              </a:tr>
              <a:tr h="370840">
                <a:tc>
                  <a:txBody>
                    <a:bodyPr/>
                    <a:lstStyle/>
                    <a:p>
                      <a:pPr algn="ctr" rtl="0"/>
                      <a:r>
                        <a:rPr lang="en-US" b="1" dirty="0" smtClean="0"/>
                        <a:t>3</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30.80</a:t>
                      </a:r>
                      <a:endParaRPr lang="en-US" b="1" dirty="0"/>
                    </a:p>
                  </a:txBody>
                  <a:tcPr/>
                </a:tc>
              </a:tr>
              <a:tr h="370840">
                <a:tc>
                  <a:txBody>
                    <a:bodyPr/>
                    <a:lstStyle/>
                    <a:p>
                      <a:pPr algn="ctr" rtl="0"/>
                      <a:r>
                        <a:rPr lang="en-US" b="1" dirty="0" smtClean="0"/>
                        <a:t>4</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56.40</a:t>
                      </a:r>
                      <a:endParaRPr lang="en-US" b="1" dirty="0"/>
                    </a:p>
                  </a:txBody>
                  <a:tcPr/>
                </a:tc>
              </a:tr>
              <a:tr h="370840">
                <a:tc>
                  <a:txBody>
                    <a:bodyPr/>
                    <a:lstStyle/>
                    <a:p>
                      <a:pPr algn="ctr" rtl="0"/>
                      <a:r>
                        <a:rPr lang="en-US" b="1" dirty="0" smtClean="0"/>
                        <a:t>5</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66.40</a:t>
                      </a:r>
                      <a:endParaRPr lang="en-US" b="1" dirty="0"/>
                    </a:p>
                  </a:txBody>
                  <a:tcPr/>
                </a:tc>
              </a:tr>
              <a:tr h="370840">
                <a:tc>
                  <a:txBody>
                    <a:bodyPr/>
                    <a:lstStyle/>
                    <a:p>
                      <a:pPr algn="ctr" rtl="0"/>
                      <a:r>
                        <a:rPr lang="en-US" b="1" dirty="0" smtClean="0"/>
                        <a:t>6</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72.40</a:t>
                      </a:r>
                      <a:endParaRPr lang="en-US" b="1" dirty="0"/>
                    </a:p>
                  </a:txBody>
                  <a:tcPr/>
                </a:tc>
              </a:tr>
              <a:tr h="370840">
                <a:tc>
                  <a:txBody>
                    <a:bodyPr/>
                    <a:lstStyle/>
                    <a:p>
                      <a:pPr algn="ctr" rtl="0"/>
                      <a:r>
                        <a:rPr lang="en-US" b="1" dirty="0" smtClean="0"/>
                        <a:t>7</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60.00</a:t>
                      </a:r>
                      <a:endParaRPr lang="en-US" b="1" dirty="0"/>
                    </a:p>
                  </a:txBody>
                  <a:tcPr/>
                </a:tc>
              </a:tr>
              <a:tr h="370840">
                <a:tc>
                  <a:txBody>
                    <a:bodyPr/>
                    <a:lstStyle/>
                    <a:p>
                      <a:pPr algn="ctr" rtl="0"/>
                      <a:r>
                        <a:rPr lang="en-US" b="1" dirty="0" smtClean="0"/>
                        <a:t>8</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144.00</a:t>
                      </a:r>
                      <a:endParaRPr lang="en-US" b="1" dirty="0"/>
                    </a:p>
                  </a:txBody>
                  <a:tcPr/>
                </a:tc>
              </a:tr>
              <a:tr h="370840">
                <a:tc>
                  <a:txBody>
                    <a:bodyPr/>
                    <a:lstStyle/>
                    <a:p>
                      <a:pPr algn="ctr" rtl="0"/>
                      <a:r>
                        <a:rPr lang="en-US" b="1" dirty="0" smtClean="0"/>
                        <a:t>9</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52.40</a:t>
                      </a:r>
                      <a:endParaRPr lang="en-US" b="1" dirty="0"/>
                    </a:p>
                  </a:txBody>
                  <a:tcPr/>
                </a:tc>
              </a:tr>
              <a:tr h="370840">
                <a:tc>
                  <a:txBody>
                    <a:bodyPr/>
                    <a:lstStyle/>
                    <a:p>
                      <a:pPr algn="ctr" rtl="0"/>
                      <a:r>
                        <a:rPr lang="en-US" b="1" dirty="0" smtClean="0"/>
                        <a:t>10</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41.60</a:t>
                      </a:r>
                      <a:endParaRPr lang="en-US" b="1" dirty="0"/>
                    </a:p>
                  </a:txBody>
                  <a:tcPr/>
                </a:tc>
              </a:tr>
              <a:tr h="370840">
                <a:tc>
                  <a:txBody>
                    <a:bodyPr/>
                    <a:lstStyle/>
                    <a:p>
                      <a:pPr algn="ctr" rtl="0"/>
                      <a:r>
                        <a:rPr lang="en-US" b="1" dirty="0" smtClean="0"/>
                        <a:t>11</a:t>
                      </a:r>
                      <a:endParaRPr lang="en-US" b="1" dirty="0"/>
                    </a:p>
                  </a:txBody>
                  <a:tcPr/>
                </a:tc>
                <a:tc>
                  <a:txBody>
                    <a:bodyPr/>
                    <a:lstStyle/>
                    <a:p>
                      <a:pPr algn="ctr" rtl="0"/>
                      <a:r>
                        <a:rPr lang="en-US" b="1" dirty="0" smtClean="0"/>
                        <a:t>46.00</a:t>
                      </a:r>
                      <a:endParaRPr lang="en-US" b="1" dirty="0"/>
                    </a:p>
                  </a:txBody>
                  <a:tcPr/>
                </a:tc>
              </a:tr>
              <a:tr h="370840">
                <a:tc>
                  <a:txBody>
                    <a:bodyPr/>
                    <a:lstStyle/>
                    <a:p>
                      <a:pPr algn="ctr" rtl="0"/>
                      <a:r>
                        <a:rPr lang="en-US" b="1" dirty="0" smtClean="0"/>
                        <a:t>12</a:t>
                      </a:r>
                      <a:endParaRPr lang="en-US" b="1" dirty="0"/>
                    </a:p>
                  </a:txBody>
                  <a:tcPr/>
                </a:tc>
                <a:tc>
                  <a:txBody>
                    <a:bodyPr/>
                    <a:lstStyle/>
                    <a:p>
                      <a:pPr algn="ctr" rtl="0">
                        <a:buNone/>
                      </a:pPr>
                      <a:r>
                        <a:rPr lang="en-US" b="1" dirty="0" smtClean="0"/>
                        <a:t>56.40</a:t>
                      </a:r>
                      <a:endParaRPr lang="en-US" b="1" dirty="0"/>
                    </a:p>
                  </a:txBody>
                  <a:tcPr/>
                </a:tc>
              </a:tr>
            </a:tbl>
          </a:graphicData>
        </a:graphic>
      </p:graphicFrame>
      <p:sp>
        <p:nvSpPr>
          <p:cNvPr id="4" name="Rectangle 3"/>
          <p:cNvSpPr/>
          <p:nvPr/>
        </p:nvSpPr>
        <p:spPr>
          <a:xfrm>
            <a:off x="228600" y="2438400"/>
            <a:ext cx="2971800" cy="1200329"/>
          </a:xfrm>
          <a:prstGeom prst="rect">
            <a:avLst/>
          </a:prstGeom>
        </p:spPr>
        <p:txBody>
          <a:bodyPr wrap="square">
            <a:spAutoFit/>
          </a:bodyPr>
          <a:lstStyle/>
          <a:p>
            <a:pPr>
              <a:buNone/>
              <a:tabLst>
                <a:tab pos="58738" algn="l"/>
                <a:tab pos="174625" algn="l"/>
              </a:tabLst>
            </a:pPr>
            <a:r>
              <a:rPr lang="en-US" b="1" dirty="0"/>
              <a:t>	The </a:t>
            </a:r>
            <a:r>
              <a:rPr lang="en-US" b="1" dirty="0" smtClean="0"/>
              <a:t>column </a:t>
            </a:r>
            <a:r>
              <a:rPr lang="en-US" b="1" dirty="0" err="1"/>
              <a:t>Pb</a:t>
            </a:r>
            <a:r>
              <a:rPr lang="en-US" b="1" dirty="0"/>
              <a:t> is the attribute of interest.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spcBef>
                <a:spcPts val="1800"/>
              </a:spcBef>
              <a:buNone/>
            </a:pPr>
            <a:r>
              <a:rPr lang="en-US" sz="1800" b="1" dirty="0" smtClean="0">
                <a:solidFill>
                  <a:srgbClr val="FF0000"/>
                </a:solidFill>
              </a:rPr>
              <a:t>Q5</a:t>
            </a:r>
            <a:r>
              <a:rPr lang="en-US" sz="1800" b="1" dirty="0" smtClean="0"/>
              <a:t> : Can we determine the median, maximum and minimum of this set of samples? </a:t>
            </a:r>
          </a:p>
          <a:p>
            <a:pPr>
              <a:spcBef>
                <a:spcPts val="1800"/>
              </a:spcBef>
              <a:buNone/>
            </a:pPr>
            <a:r>
              <a:rPr lang="en-US" sz="1800" b="1" dirty="0" smtClean="0">
                <a:solidFill>
                  <a:srgbClr val="00B050"/>
                </a:solidFill>
              </a:rPr>
              <a:t>A5</a:t>
            </a:r>
            <a:r>
              <a:rPr lang="en-US" sz="1800" b="1" dirty="0" smtClean="0"/>
              <a:t> : Yes; the minimum is 30.8, the maximum 141, and the median 58.2 (half-way between the 6th and 7th sorted values).</a:t>
            </a:r>
          </a:p>
          <a:p>
            <a:pPr>
              <a:spcBef>
                <a:spcPts val="1800"/>
              </a:spcBef>
              <a:buNone/>
            </a:pPr>
            <a:r>
              <a:rPr lang="en-US" sz="1800" b="1" dirty="0" smtClean="0"/>
              <a:t>We can see this better when the list is sorted:</a:t>
            </a:r>
          </a:p>
          <a:p>
            <a:pPr>
              <a:spcBef>
                <a:spcPts val="1800"/>
              </a:spcBef>
              <a:buNone/>
            </a:pPr>
            <a:r>
              <a:rPr lang="ar-SA" sz="1800" b="1" dirty="0" smtClean="0"/>
              <a:t>30.8 41.6 46.0 52.4 56.4 56.4 60.0 66.4 72.4 77.36 77.88 141.0</a:t>
            </a:r>
          </a:p>
          <a:p>
            <a:pPr>
              <a:spcBef>
                <a:spcPts val="1800"/>
              </a:spcBef>
              <a:buNone/>
            </a:pPr>
            <a:r>
              <a:rPr lang="en-US" sz="1800" b="1" dirty="0" smtClean="0"/>
              <a:t>The point is that this is a list of values and we can compute descriptive statistics on it. There is no geographical context.</a:t>
            </a:r>
          </a:p>
          <a:p>
            <a:pPr>
              <a:buNone/>
            </a:pPr>
            <a:endParaRPr lang="ar-SA"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nSpc>
                <a:spcPct val="200000"/>
              </a:lnSpc>
              <a:buNone/>
            </a:pPr>
            <a:r>
              <a:rPr lang="en-US" sz="1800" b="1" dirty="0" smtClean="0">
                <a:solidFill>
                  <a:srgbClr val="FF0000"/>
                </a:solidFill>
              </a:rPr>
              <a:t>Q6</a:t>
            </a:r>
            <a:r>
              <a:rPr lang="en-US" sz="1800" b="1" dirty="0" smtClean="0"/>
              <a:t> : Can we make a map of the sample points with their </a:t>
            </a:r>
            <a:r>
              <a:rPr lang="en-US" sz="1800" b="1" dirty="0" err="1" smtClean="0"/>
              <a:t>Pb</a:t>
            </a:r>
            <a:r>
              <a:rPr lang="en-US" sz="1800" b="1" dirty="0" smtClean="0"/>
              <a:t> values?</a:t>
            </a:r>
          </a:p>
          <a:p>
            <a:pPr>
              <a:lnSpc>
                <a:spcPct val="200000"/>
              </a:lnSpc>
              <a:buNone/>
            </a:pPr>
            <a:r>
              <a:rPr lang="en-US" sz="1800" b="1" dirty="0" smtClean="0">
                <a:solidFill>
                  <a:srgbClr val="00B050"/>
                </a:solidFill>
              </a:rPr>
              <a:t>A6</a:t>
            </a:r>
            <a:r>
              <a:rPr lang="en-US" sz="1800" b="1" dirty="0" smtClean="0"/>
              <a:t> : No, we can’t make a map, because there are no coordinates'.</a:t>
            </a:r>
          </a:p>
          <a:p>
            <a:pPr>
              <a:buNone/>
            </a:pPr>
            <a:endParaRPr lang="ar-SA"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0"/>
            <a:ext cx="7772400" cy="4114800"/>
          </a:xfrm>
        </p:spPr>
        <p:txBody>
          <a:bodyPr/>
          <a:lstStyle/>
          <a:p>
            <a:pPr>
              <a:buNone/>
            </a:pPr>
            <a:r>
              <a:rPr lang="en-US" sz="1800" b="1" dirty="0"/>
              <a:t>Now we look at a data set that is geo-statistical.</a:t>
            </a:r>
          </a:p>
          <a:p>
            <a:pPr>
              <a:buNone/>
            </a:pPr>
            <a:r>
              <a:rPr lang="en-US" sz="1800" b="1" dirty="0"/>
              <a:t>These are soil samples taken in </a:t>
            </a:r>
            <a:r>
              <a:rPr lang="en-US" sz="1800" b="1" dirty="0" smtClean="0"/>
              <a:t>Hail, </a:t>
            </a:r>
            <a:r>
              <a:rPr lang="en-US" sz="1800" b="1" dirty="0"/>
              <a:t>and their lead content; but this time </a:t>
            </a:r>
            <a:r>
              <a:rPr lang="en-US" sz="1800" b="1" dirty="0" smtClean="0"/>
              <a:t>with their coordinates. </a:t>
            </a:r>
            <a:r>
              <a:rPr lang="en-US" sz="1800" b="1" dirty="0"/>
              <a:t>First let’s look at the tabular form:</a:t>
            </a:r>
            <a:endParaRPr lang="ar-SA" sz="1800" b="1" dirty="0"/>
          </a:p>
        </p:txBody>
      </p:sp>
      <p:graphicFrame>
        <p:nvGraphicFramePr>
          <p:cNvPr id="2" name="Table 1"/>
          <p:cNvGraphicFramePr>
            <a:graphicFrameLocks noGrp="1"/>
          </p:cNvGraphicFramePr>
          <p:nvPr>
            <p:extLst>
              <p:ext uri="{D42A27DB-BD31-4B8C-83A1-F6EECF244321}">
                <p14:modId xmlns:p14="http://schemas.microsoft.com/office/powerpoint/2010/main" val="4082462071"/>
              </p:ext>
            </p:extLst>
          </p:nvPr>
        </p:nvGraphicFramePr>
        <p:xfrm>
          <a:off x="2743200" y="1600200"/>
          <a:ext cx="6096000" cy="50901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rtl="0"/>
                      <a:r>
                        <a:rPr lang="en-US" sz="1800" b="1" dirty="0" smtClean="0"/>
                        <a:t>Observation ID</a:t>
                      </a:r>
                      <a:endParaRPr lang="en-US" b="1" dirty="0"/>
                    </a:p>
                  </a:txBody>
                  <a:tcPr/>
                </a:tc>
                <a:tc>
                  <a:txBody>
                    <a:bodyPr/>
                    <a:lstStyle/>
                    <a:p>
                      <a:pPr algn="ctr" rtl="0"/>
                      <a:r>
                        <a:rPr lang="en-US" b="1" dirty="0" smtClean="0"/>
                        <a:t>Latitude</a:t>
                      </a:r>
                      <a:endParaRPr lang="en-US" b="1" dirty="0"/>
                    </a:p>
                  </a:txBody>
                  <a:tcPr/>
                </a:tc>
                <a:tc>
                  <a:txBody>
                    <a:bodyPr/>
                    <a:lstStyle/>
                    <a:p>
                      <a:pPr algn="ctr" rtl="0"/>
                      <a:r>
                        <a:rPr lang="en-US" b="1" dirty="0" err="1" smtClean="0"/>
                        <a:t>Longtuide</a:t>
                      </a:r>
                      <a:endParaRPr lang="en-US" b="1" dirty="0"/>
                    </a:p>
                  </a:txBody>
                  <a:tcPr/>
                </a:tc>
                <a:tc>
                  <a:txBody>
                    <a:bodyPr/>
                    <a:lstStyle/>
                    <a:p>
                      <a:pPr algn="ctr" rtl="0"/>
                      <a:r>
                        <a:rPr lang="en-US" sz="1800" b="1" dirty="0" err="1" smtClean="0"/>
                        <a:t>Pb</a:t>
                      </a:r>
                      <a:endParaRPr lang="en-US" b="1" dirty="0"/>
                    </a:p>
                  </a:txBody>
                  <a:tcPr/>
                </a:tc>
              </a:tr>
              <a:tr h="370840">
                <a:tc>
                  <a:txBody>
                    <a:bodyPr/>
                    <a:lstStyle/>
                    <a:p>
                      <a:pPr algn="ctr" rtl="0"/>
                      <a:r>
                        <a:rPr lang="en-US" b="1" dirty="0" smtClean="0"/>
                        <a:t>1</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26.51236</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43.56245</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77.36</a:t>
                      </a:r>
                      <a:endParaRPr lang="en-US" b="1" dirty="0"/>
                    </a:p>
                  </a:txBody>
                  <a:tcPr/>
                </a:tc>
              </a:tr>
              <a:tr h="370840">
                <a:tc>
                  <a:txBody>
                    <a:bodyPr/>
                    <a:lstStyle/>
                    <a:p>
                      <a:pPr algn="ctr" rtl="0"/>
                      <a:r>
                        <a:rPr lang="en-US" b="1" dirty="0" smtClean="0"/>
                        <a:t>2</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26.42135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43.56235</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77.88</a:t>
                      </a:r>
                      <a:endParaRPr lang="en-US" b="1" dirty="0"/>
                    </a:p>
                  </a:txBody>
                  <a:tcPr/>
                </a:tc>
              </a:tr>
              <a:tr h="370840">
                <a:tc>
                  <a:txBody>
                    <a:bodyPr/>
                    <a:lstStyle/>
                    <a:p>
                      <a:pPr algn="ctr" rtl="0"/>
                      <a:r>
                        <a:rPr lang="en-US" b="1" dirty="0" smtClean="0"/>
                        <a:t>3</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26.65231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43.65842</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30.80</a:t>
                      </a:r>
                      <a:endParaRPr lang="en-US" b="1" dirty="0"/>
                    </a:p>
                  </a:txBody>
                  <a:tcPr/>
                </a:tc>
              </a:tr>
              <a:tr h="370840">
                <a:tc>
                  <a:txBody>
                    <a:bodyPr/>
                    <a:lstStyle/>
                    <a:p>
                      <a:pPr algn="ctr" rtl="0"/>
                      <a:r>
                        <a:rPr lang="en-US" b="1" dirty="0" smtClean="0"/>
                        <a:t>4</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26.45236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43.52345</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56.40</a:t>
                      </a:r>
                      <a:endParaRPr lang="en-US" b="1" dirty="0"/>
                    </a:p>
                  </a:txBody>
                  <a:tcPr/>
                </a:tc>
              </a:tr>
              <a:tr h="370840">
                <a:tc>
                  <a:txBody>
                    <a:bodyPr/>
                    <a:lstStyle/>
                    <a:p>
                      <a:pPr algn="ctr" rtl="0"/>
                      <a:r>
                        <a:rPr lang="en-US" b="1" dirty="0" smtClean="0"/>
                        <a:t>5</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26.52356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43.56564</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66.40</a:t>
                      </a:r>
                      <a:endParaRPr lang="en-US" b="1" dirty="0"/>
                    </a:p>
                  </a:txBody>
                  <a:tcPr/>
                </a:tc>
              </a:tr>
              <a:tr h="370840">
                <a:tc>
                  <a:txBody>
                    <a:bodyPr/>
                    <a:lstStyle/>
                    <a:p>
                      <a:pPr algn="ctr" rtl="0"/>
                      <a:r>
                        <a:rPr lang="en-US" b="1" dirty="0" smtClean="0"/>
                        <a:t>6</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26.52654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43.52655</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72.40</a:t>
                      </a:r>
                      <a:endParaRPr lang="en-US" b="1" dirty="0"/>
                    </a:p>
                  </a:txBody>
                  <a:tcPr/>
                </a:tc>
              </a:tr>
              <a:tr h="370840">
                <a:tc>
                  <a:txBody>
                    <a:bodyPr/>
                    <a:lstStyle/>
                    <a:p>
                      <a:pPr algn="ctr" rtl="0"/>
                      <a:r>
                        <a:rPr lang="en-US" b="1" dirty="0" smtClean="0"/>
                        <a:t>7</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26.45632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43.52355</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60.00</a:t>
                      </a:r>
                      <a:endParaRPr lang="en-US" b="1" dirty="0"/>
                    </a:p>
                  </a:txBody>
                  <a:tcPr/>
                </a:tc>
              </a:tr>
              <a:tr h="370840">
                <a:tc>
                  <a:txBody>
                    <a:bodyPr/>
                    <a:lstStyle/>
                    <a:p>
                      <a:pPr algn="ctr" rtl="0"/>
                      <a:r>
                        <a:rPr lang="en-US" b="1" dirty="0" smtClean="0"/>
                        <a:t>8</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26.26543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43.51245</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144.00</a:t>
                      </a:r>
                      <a:endParaRPr lang="en-US" b="1" dirty="0"/>
                    </a:p>
                  </a:txBody>
                  <a:tcPr/>
                </a:tc>
              </a:tr>
              <a:tr h="370840">
                <a:tc>
                  <a:txBody>
                    <a:bodyPr/>
                    <a:lstStyle/>
                    <a:p>
                      <a:pPr algn="ctr" rtl="0"/>
                      <a:r>
                        <a:rPr lang="en-US" b="1" dirty="0" smtClean="0"/>
                        <a:t>9</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26.62356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43.52243</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52.40</a:t>
                      </a:r>
                      <a:endParaRPr lang="en-US" b="1" dirty="0"/>
                    </a:p>
                  </a:txBody>
                  <a:tcPr/>
                </a:tc>
              </a:tr>
              <a:tr h="370840">
                <a:tc>
                  <a:txBody>
                    <a:bodyPr/>
                    <a:lstStyle/>
                    <a:p>
                      <a:pPr algn="ctr" rtl="0"/>
                      <a:r>
                        <a:rPr lang="en-US" b="1" dirty="0" smtClean="0"/>
                        <a:t>10</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26.63564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43.57245</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41.60</a:t>
                      </a:r>
                      <a:endParaRPr lang="en-US" b="1" dirty="0"/>
                    </a:p>
                  </a:txBody>
                  <a:tcPr/>
                </a:tc>
              </a:tr>
              <a:tr h="370840">
                <a:tc>
                  <a:txBody>
                    <a:bodyPr/>
                    <a:lstStyle/>
                    <a:p>
                      <a:pPr algn="ctr" rtl="0"/>
                      <a:r>
                        <a:rPr lang="en-US" b="1" dirty="0" smtClean="0"/>
                        <a:t>11</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26.63251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43.57248</a:t>
                      </a:r>
                      <a:endParaRPr lang="en-US" b="1" dirty="0"/>
                    </a:p>
                  </a:txBody>
                  <a:tcPr/>
                </a:tc>
                <a:tc>
                  <a:txBody>
                    <a:bodyPr/>
                    <a:lstStyle/>
                    <a:p>
                      <a:pPr algn="ctr" rtl="0"/>
                      <a:r>
                        <a:rPr lang="en-US" b="1" dirty="0" smtClean="0"/>
                        <a:t>46.00</a:t>
                      </a:r>
                      <a:endParaRPr lang="en-US" b="1" dirty="0"/>
                    </a:p>
                  </a:txBody>
                  <a:tcPr/>
                </a:tc>
              </a:tr>
              <a:tr h="370840">
                <a:tc>
                  <a:txBody>
                    <a:bodyPr/>
                    <a:lstStyle/>
                    <a:p>
                      <a:pPr algn="ctr" rtl="0"/>
                      <a:r>
                        <a:rPr lang="en-US" b="1" dirty="0" smtClean="0"/>
                        <a:t>12</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26.55674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43.52244</a:t>
                      </a:r>
                      <a:endParaRPr lang="en-US" b="1" dirty="0"/>
                    </a:p>
                  </a:txBody>
                  <a:tcPr/>
                </a:tc>
                <a:tc>
                  <a:txBody>
                    <a:bodyPr/>
                    <a:lstStyle/>
                    <a:p>
                      <a:pPr algn="ctr" rtl="0">
                        <a:buNone/>
                      </a:pPr>
                      <a:r>
                        <a:rPr lang="en-US" b="1" dirty="0" smtClean="0"/>
                        <a:t>56.40</a:t>
                      </a:r>
                      <a:endParaRPr lang="en-US" b="1" dirty="0"/>
                    </a:p>
                  </a:txBody>
                  <a:tcPr/>
                </a:tc>
              </a:tr>
            </a:tbl>
          </a:graphicData>
        </a:graphic>
      </p:graphicFrame>
      <p:sp>
        <p:nvSpPr>
          <p:cNvPr id="4" name="Rectangle 3"/>
          <p:cNvSpPr/>
          <p:nvPr/>
        </p:nvSpPr>
        <p:spPr>
          <a:xfrm>
            <a:off x="228600" y="2438400"/>
            <a:ext cx="2514600" cy="2677656"/>
          </a:xfrm>
          <a:prstGeom prst="rect">
            <a:avLst/>
          </a:prstGeom>
        </p:spPr>
        <p:txBody>
          <a:bodyPr wrap="square">
            <a:spAutoFit/>
          </a:bodyPr>
          <a:lstStyle/>
          <a:p>
            <a:pPr>
              <a:buNone/>
              <a:tabLst>
                <a:tab pos="58738" algn="l"/>
                <a:tab pos="174625" algn="l"/>
              </a:tabLst>
            </a:pPr>
            <a:r>
              <a:rPr lang="en-US" b="1" dirty="0"/>
              <a:t>The columns E and N are the </a:t>
            </a:r>
            <a:r>
              <a:rPr lang="en-US" b="1" dirty="0" smtClean="0"/>
              <a:t>coordinates, </a:t>
            </a:r>
            <a:r>
              <a:rPr lang="en-US" b="1" dirty="0"/>
              <a:t>i.e. the spatial reference; the column </a:t>
            </a:r>
            <a:r>
              <a:rPr lang="en-US" b="1" dirty="0" err="1"/>
              <a:t>Pb</a:t>
            </a:r>
            <a:r>
              <a:rPr lang="en-US" b="1" dirty="0"/>
              <a:t> is the attribute.</a:t>
            </a:r>
          </a:p>
        </p:txBody>
      </p:sp>
    </p:spTree>
    <p:extLst>
      <p:ext uri="{BB962C8B-B14F-4D97-AF65-F5344CB8AC3E}">
        <p14:creationId xmlns:p14="http://schemas.microsoft.com/office/powerpoint/2010/main" val="424774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1800" b="1" dirty="0">
                <a:solidFill>
                  <a:srgbClr val="FF0000"/>
                </a:solidFill>
              </a:rPr>
              <a:t>Q7 </a:t>
            </a:r>
            <a:r>
              <a:rPr lang="en-US" sz="1800" b="1" dirty="0"/>
              <a:t>: Comparing this to the non-</a:t>
            </a:r>
            <a:r>
              <a:rPr lang="en-US" sz="1800" b="1" dirty="0" err="1"/>
              <a:t>geostatistical</a:t>
            </a:r>
            <a:r>
              <a:rPr lang="en-US" sz="1800" b="1" dirty="0"/>
              <a:t> list of soil samples and their lead contents (above), what </a:t>
            </a:r>
            <a:r>
              <a:rPr lang="en-US" sz="1800" b="1" dirty="0" smtClean="0"/>
              <a:t>new information </a:t>
            </a:r>
            <a:r>
              <a:rPr lang="en-US" sz="1800" b="1" dirty="0"/>
              <a:t>is added here</a:t>
            </a:r>
            <a:r>
              <a:rPr lang="en-US" sz="1800" b="1" dirty="0" smtClean="0"/>
              <a:t>?</a:t>
            </a:r>
          </a:p>
          <a:p>
            <a:pPr marL="0" indent="0">
              <a:buNone/>
            </a:pPr>
            <a:endParaRPr lang="en-US" sz="1800" b="1" dirty="0"/>
          </a:p>
          <a:p>
            <a:pPr marL="0" indent="0">
              <a:buNone/>
            </a:pPr>
            <a:r>
              <a:rPr lang="en-US" sz="1800" b="1" dirty="0">
                <a:solidFill>
                  <a:srgbClr val="92D050"/>
                </a:solidFill>
              </a:rPr>
              <a:t>A7 </a:t>
            </a:r>
            <a:r>
              <a:rPr lang="en-US" sz="1800" b="1" dirty="0"/>
              <a:t>: In addition to the sample ID and the </a:t>
            </a:r>
            <a:r>
              <a:rPr lang="en-US" sz="1800" b="1" dirty="0" err="1"/>
              <a:t>Pb</a:t>
            </a:r>
            <a:r>
              <a:rPr lang="en-US" sz="1800" b="1" dirty="0"/>
              <a:t> content, we also have east (E) and north (N) </a:t>
            </a:r>
            <a:r>
              <a:rPr lang="en-US" sz="1800" b="1" dirty="0" smtClean="0"/>
              <a:t>coordinates for </a:t>
            </a:r>
            <a:r>
              <a:rPr lang="en-US" sz="1800" b="1" dirty="0"/>
              <a:t>each sample.</a:t>
            </a:r>
          </a:p>
        </p:txBody>
      </p:sp>
    </p:spTree>
    <p:extLst>
      <p:ext uri="{BB962C8B-B14F-4D97-AF65-F5344CB8AC3E}">
        <p14:creationId xmlns:p14="http://schemas.microsoft.com/office/powerpoint/2010/main" val="230100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6015460"/>
              </p:ext>
            </p:extLst>
          </p:nvPr>
        </p:nvGraphicFramePr>
        <p:xfrm>
          <a:off x="0" y="1"/>
          <a:ext cx="9144000" cy="6857999"/>
        </p:xfrm>
        <a:graphic>
          <a:graphicData uri="http://schemas.openxmlformats.org/drawingml/2006/table">
            <a:tbl>
              <a:tblPr>
                <a:tableStyleId>{5C22544A-7EE6-4342-B048-85BDC9FD1C3A}</a:tableStyleId>
              </a:tblPr>
              <a:tblGrid>
                <a:gridCol w="1350434"/>
                <a:gridCol w="5126566"/>
                <a:gridCol w="1333500"/>
                <a:gridCol w="1333500"/>
              </a:tblGrid>
              <a:tr h="926995">
                <a:tc gridSpan="4">
                  <a:txBody>
                    <a:bodyPr/>
                    <a:lstStyle/>
                    <a:p>
                      <a:pPr algn="ctr" rtl="1">
                        <a:lnSpc>
                          <a:spcPct val="90000"/>
                        </a:lnSpc>
                        <a:spcAft>
                          <a:spcPts val="1000"/>
                        </a:spcAft>
                      </a:pPr>
                      <a:r>
                        <a:rPr lang="en-US" sz="1400" b="1" dirty="0">
                          <a:effectLst/>
                        </a:rPr>
                        <a:t> </a:t>
                      </a:r>
                      <a:endParaRPr lang="en-US" sz="1800" b="1" dirty="0">
                        <a:effectLst/>
                      </a:endParaRPr>
                    </a:p>
                    <a:p>
                      <a:pPr algn="ctr" rtl="1">
                        <a:lnSpc>
                          <a:spcPct val="90000"/>
                        </a:lnSpc>
                        <a:spcAft>
                          <a:spcPts val="1000"/>
                        </a:spcAft>
                      </a:pPr>
                      <a:r>
                        <a:rPr lang="en-US" sz="2000" b="1" dirty="0" smtClean="0">
                          <a:solidFill>
                            <a:srgbClr val="0000CC"/>
                          </a:solidFill>
                          <a:effectLst/>
                        </a:rPr>
                        <a:t>Schedule </a:t>
                      </a:r>
                      <a:r>
                        <a:rPr lang="en-US" sz="2000" b="1" dirty="0">
                          <a:solidFill>
                            <a:srgbClr val="0000CC"/>
                          </a:solidFill>
                          <a:effectLst/>
                        </a:rPr>
                        <a:t>of Assessment Tasks for Students During the Semester</a:t>
                      </a:r>
                      <a:endParaRPr lang="en-US" sz="1800" b="1" dirty="0">
                        <a:solidFill>
                          <a:srgbClr val="0000CC"/>
                        </a:solidFill>
                        <a:effectLst/>
                        <a:latin typeface="Calibri"/>
                        <a:ea typeface="Calibri"/>
                        <a:cs typeface="Arial"/>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186202">
                <a:tc>
                  <a:txBody>
                    <a:bodyPr/>
                    <a:lstStyle/>
                    <a:p>
                      <a:pPr algn="ctr" rtl="1">
                        <a:lnSpc>
                          <a:spcPct val="90000"/>
                        </a:lnSpc>
                        <a:spcAft>
                          <a:spcPts val="1000"/>
                        </a:spcAft>
                      </a:pPr>
                      <a:r>
                        <a:rPr lang="en-US" sz="1600" b="1" dirty="0">
                          <a:solidFill>
                            <a:srgbClr val="FF0000"/>
                          </a:solidFill>
                          <a:effectLst/>
                        </a:rPr>
                        <a:t>Assessment</a:t>
                      </a:r>
                      <a:endParaRPr lang="en-US" sz="2000" b="1" dirty="0">
                        <a:solidFill>
                          <a:srgbClr val="FF0000"/>
                        </a:solidFill>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1600" b="1" dirty="0">
                          <a:solidFill>
                            <a:srgbClr val="FF0000"/>
                          </a:solidFill>
                          <a:effectLst/>
                        </a:rPr>
                        <a:t>Assessment task (</a:t>
                      </a:r>
                      <a:r>
                        <a:rPr lang="en-US" sz="1600" b="1" dirty="0" err="1">
                          <a:solidFill>
                            <a:srgbClr val="FF0000"/>
                          </a:solidFill>
                          <a:effectLst/>
                        </a:rPr>
                        <a:t>eg</a:t>
                      </a:r>
                      <a:r>
                        <a:rPr lang="en-US" sz="1600" b="1" dirty="0">
                          <a:solidFill>
                            <a:srgbClr val="FF0000"/>
                          </a:solidFill>
                          <a:effectLst/>
                        </a:rPr>
                        <a:t>. essay, test, group project, examination etc.)</a:t>
                      </a:r>
                      <a:endParaRPr lang="en-US" sz="2000" b="1" dirty="0">
                        <a:solidFill>
                          <a:srgbClr val="FF0000"/>
                        </a:solidFill>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1600" b="1" dirty="0">
                          <a:solidFill>
                            <a:srgbClr val="FF0000"/>
                          </a:solidFill>
                          <a:effectLst/>
                        </a:rPr>
                        <a:t>Week due</a:t>
                      </a:r>
                      <a:endParaRPr lang="en-US" sz="2000" b="1" dirty="0">
                        <a:solidFill>
                          <a:srgbClr val="FF0000"/>
                        </a:solidFill>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1600" b="1" dirty="0">
                          <a:solidFill>
                            <a:srgbClr val="FF0000"/>
                          </a:solidFill>
                          <a:effectLst/>
                        </a:rPr>
                        <a:t>Proportion of Final Assessment</a:t>
                      </a:r>
                      <a:endParaRPr lang="en-US" sz="2000" b="1" dirty="0">
                        <a:solidFill>
                          <a:srgbClr val="FF0000"/>
                        </a:solidFill>
                        <a:effectLst/>
                        <a:latin typeface="Calibri"/>
                        <a:ea typeface="Calibri"/>
                        <a:cs typeface="Arial"/>
                      </a:endParaRPr>
                    </a:p>
                  </a:txBody>
                  <a:tcPr marL="68580" marR="68580" marT="0" marB="0" anchor="ctr"/>
                </a:tc>
              </a:tr>
              <a:tr h="593100">
                <a:tc>
                  <a:txBody>
                    <a:bodyPr/>
                    <a:lstStyle/>
                    <a:p>
                      <a:pPr algn="ctr" rtl="1">
                        <a:lnSpc>
                          <a:spcPct val="90000"/>
                        </a:lnSpc>
                        <a:spcAft>
                          <a:spcPts val="1000"/>
                        </a:spcAft>
                      </a:pPr>
                      <a:r>
                        <a:rPr lang="en-US" sz="1400" b="1">
                          <a:effectLst/>
                        </a:rPr>
                        <a:t>1</a:t>
                      </a:r>
                      <a:endParaRPr lang="en-US" sz="1800" b="1">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2000" b="1">
                          <a:effectLst/>
                        </a:rPr>
                        <a:t>1</a:t>
                      </a:r>
                      <a:r>
                        <a:rPr lang="en-US" sz="2000" b="1" baseline="30000">
                          <a:effectLst/>
                        </a:rPr>
                        <a:t>st</a:t>
                      </a:r>
                      <a:r>
                        <a:rPr lang="en-US" sz="2000" b="1">
                          <a:effectLst/>
                        </a:rPr>
                        <a:t> exam</a:t>
                      </a:r>
                      <a:endParaRPr lang="en-US" sz="1800" b="1">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1400" b="1">
                          <a:effectLst/>
                        </a:rPr>
                        <a:t>6</a:t>
                      </a:r>
                      <a:endParaRPr lang="en-US" sz="1800" b="1">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1400" b="1">
                          <a:effectLst/>
                        </a:rPr>
                        <a:t>15</a:t>
                      </a:r>
                      <a:endParaRPr lang="en-US" sz="1800" b="1">
                        <a:effectLst/>
                        <a:latin typeface="Calibri"/>
                        <a:ea typeface="Calibri"/>
                        <a:cs typeface="Arial"/>
                      </a:endParaRPr>
                    </a:p>
                  </a:txBody>
                  <a:tcPr marL="68580" marR="68580" marT="0" marB="0" anchor="ctr"/>
                </a:tc>
              </a:tr>
              <a:tr h="593100">
                <a:tc>
                  <a:txBody>
                    <a:bodyPr/>
                    <a:lstStyle/>
                    <a:p>
                      <a:pPr algn="ctr" rtl="1">
                        <a:lnSpc>
                          <a:spcPct val="90000"/>
                        </a:lnSpc>
                        <a:spcAft>
                          <a:spcPts val="1000"/>
                        </a:spcAft>
                      </a:pPr>
                      <a:r>
                        <a:rPr lang="en-US" sz="1400" b="1">
                          <a:effectLst/>
                        </a:rPr>
                        <a:t>2</a:t>
                      </a:r>
                      <a:endParaRPr lang="en-US" sz="1800" b="1">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1800" b="1">
                          <a:effectLst/>
                        </a:rPr>
                        <a:t>lab reports</a:t>
                      </a:r>
                      <a:endParaRPr lang="en-US" sz="1800" b="1">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1400" b="1">
                          <a:effectLst/>
                        </a:rPr>
                        <a:t>Every 3 weeks</a:t>
                      </a:r>
                      <a:endParaRPr lang="en-US" sz="1800" b="1">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1400" b="1">
                          <a:effectLst/>
                        </a:rPr>
                        <a:t>5</a:t>
                      </a:r>
                      <a:endParaRPr lang="en-US" sz="1800" b="1">
                        <a:effectLst/>
                        <a:latin typeface="Calibri"/>
                        <a:ea typeface="Calibri"/>
                        <a:cs typeface="Arial"/>
                      </a:endParaRPr>
                    </a:p>
                  </a:txBody>
                  <a:tcPr marL="68580" marR="68580" marT="0" marB="0" anchor="ctr"/>
                </a:tc>
              </a:tr>
              <a:tr h="593100">
                <a:tc>
                  <a:txBody>
                    <a:bodyPr/>
                    <a:lstStyle/>
                    <a:p>
                      <a:pPr algn="ctr" rtl="1">
                        <a:lnSpc>
                          <a:spcPct val="90000"/>
                        </a:lnSpc>
                        <a:spcAft>
                          <a:spcPts val="1000"/>
                        </a:spcAft>
                      </a:pPr>
                      <a:r>
                        <a:rPr lang="en-US" sz="1400" b="1">
                          <a:effectLst/>
                        </a:rPr>
                        <a:t>3</a:t>
                      </a:r>
                      <a:endParaRPr lang="en-US" sz="1800" b="1">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1800" b="1">
                          <a:effectLst/>
                        </a:rPr>
                        <a:t>Mid-term exam</a:t>
                      </a:r>
                      <a:endParaRPr lang="en-US" sz="1800" b="1">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1400" b="1">
                          <a:effectLst/>
                        </a:rPr>
                        <a:t>12</a:t>
                      </a:r>
                      <a:endParaRPr lang="en-US" sz="1800" b="1">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1400" b="1">
                          <a:effectLst/>
                        </a:rPr>
                        <a:t>15</a:t>
                      </a:r>
                      <a:endParaRPr lang="en-US" sz="1800" b="1">
                        <a:effectLst/>
                        <a:latin typeface="Calibri"/>
                        <a:ea typeface="Calibri"/>
                        <a:cs typeface="Arial"/>
                      </a:endParaRPr>
                    </a:p>
                  </a:txBody>
                  <a:tcPr marL="68580" marR="68580" marT="0" marB="0" anchor="ctr"/>
                </a:tc>
              </a:tr>
              <a:tr h="593100">
                <a:tc>
                  <a:txBody>
                    <a:bodyPr/>
                    <a:lstStyle/>
                    <a:p>
                      <a:pPr algn="ctr" rtl="1">
                        <a:lnSpc>
                          <a:spcPct val="90000"/>
                        </a:lnSpc>
                        <a:spcAft>
                          <a:spcPts val="1000"/>
                        </a:spcAft>
                      </a:pPr>
                      <a:r>
                        <a:rPr lang="en-US" sz="1400" b="1">
                          <a:effectLst/>
                        </a:rPr>
                        <a:t>4</a:t>
                      </a:r>
                      <a:endParaRPr lang="en-US" sz="1800" b="1">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1800" b="1">
                          <a:effectLst/>
                        </a:rPr>
                        <a:t>1</a:t>
                      </a:r>
                      <a:r>
                        <a:rPr lang="en-US" sz="1800" b="1" baseline="30000">
                          <a:effectLst/>
                        </a:rPr>
                        <a:t>st</a:t>
                      </a:r>
                      <a:r>
                        <a:rPr lang="en-US" sz="1800" b="1">
                          <a:effectLst/>
                        </a:rPr>
                        <a:t> lab exam</a:t>
                      </a:r>
                      <a:endParaRPr lang="en-US" sz="1800" b="1">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1400" b="1">
                          <a:effectLst/>
                        </a:rPr>
                        <a:t>6</a:t>
                      </a:r>
                      <a:endParaRPr lang="en-US" sz="1800" b="1">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1400" b="1">
                          <a:effectLst/>
                        </a:rPr>
                        <a:t>5</a:t>
                      </a:r>
                      <a:endParaRPr lang="en-US" sz="1800" b="1">
                        <a:effectLst/>
                        <a:latin typeface="Calibri"/>
                        <a:ea typeface="Calibri"/>
                        <a:cs typeface="Arial"/>
                      </a:endParaRPr>
                    </a:p>
                  </a:txBody>
                  <a:tcPr marL="68580" marR="68580" marT="0" marB="0" anchor="ctr"/>
                </a:tc>
              </a:tr>
              <a:tr h="593100">
                <a:tc>
                  <a:txBody>
                    <a:bodyPr/>
                    <a:lstStyle/>
                    <a:p>
                      <a:pPr algn="ctr" rtl="1">
                        <a:lnSpc>
                          <a:spcPct val="90000"/>
                        </a:lnSpc>
                        <a:spcAft>
                          <a:spcPts val="1000"/>
                        </a:spcAft>
                      </a:pPr>
                      <a:r>
                        <a:rPr lang="en-US" sz="1400" b="1">
                          <a:effectLst/>
                        </a:rPr>
                        <a:t>5</a:t>
                      </a:r>
                      <a:endParaRPr lang="en-US" sz="1800" b="1">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1800" b="1">
                          <a:effectLst/>
                        </a:rPr>
                        <a:t>2</a:t>
                      </a:r>
                      <a:r>
                        <a:rPr lang="en-US" sz="1800" b="1" baseline="30000">
                          <a:effectLst/>
                        </a:rPr>
                        <a:t>nd</a:t>
                      </a:r>
                      <a:r>
                        <a:rPr lang="en-US" sz="1800" b="1">
                          <a:effectLst/>
                        </a:rPr>
                        <a:t> lab exam</a:t>
                      </a:r>
                      <a:endParaRPr lang="en-US" sz="1800" b="1">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1400" b="1">
                          <a:effectLst/>
                        </a:rPr>
                        <a:t>12</a:t>
                      </a:r>
                      <a:endParaRPr lang="en-US" sz="1800" b="1">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1400" b="1">
                          <a:effectLst/>
                        </a:rPr>
                        <a:t>10</a:t>
                      </a:r>
                      <a:endParaRPr lang="en-US" sz="1800" b="1">
                        <a:effectLst/>
                        <a:latin typeface="Calibri"/>
                        <a:ea typeface="Calibri"/>
                        <a:cs typeface="Arial"/>
                      </a:endParaRPr>
                    </a:p>
                  </a:txBody>
                  <a:tcPr marL="68580" marR="68580" marT="0" marB="0" anchor="ctr"/>
                </a:tc>
              </a:tr>
              <a:tr h="593100">
                <a:tc>
                  <a:txBody>
                    <a:bodyPr/>
                    <a:lstStyle/>
                    <a:p>
                      <a:pPr algn="ctr" rtl="1">
                        <a:lnSpc>
                          <a:spcPct val="90000"/>
                        </a:lnSpc>
                        <a:spcAft>
                          <a:spcPts val="1000"/>
                        </a:spcAft>
                      </a:pPr>
                      <a:r>
                        <a:rPr lang="en-US" sz="1400" b="1">
                          <a:effectLst/>
                        </a:rPr>
                        <a:t>6</a:t>
                      </a:r>
                      <a:endParaRPr lang="en-US" sz="1800" b="1">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1800" b="1">
                          <a:effectLst/>
                        </a:rPr>
                        <a:t>Final Practical exam</a:t>
                      </a:r>
                      <a:endParaRPr lang="en-US" sz="1800" b="1">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1400" b="1">
                          <a:effectLst/>
                        </a:rPr>
                        <a:t>Last week</a:t>
                      </a:r>
                      <a:endParaRPr lang="en-US" sz="1800" b="1">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1400" b="1">
                          <a:effectLst/>
                        </a:rPr>
                        <a:t>10</a:t>
                      </a:r>
                      <a:endParaRPr lang="en-US" sz="1800" b="1">
                        <a:effectLst/>
                        <a:latin typeface="Calibri"/>
                        <a:ea typeface="Calibri"/>
                        <a:cs typeface="Arial"/>
                      </a:endParaRPr>
                    </a:p>
                  </a:txBody>
                  <a:tcPr marL="68580" marR="68580" marT="0" marB="0" anchor="ctr"/>
                </a:tc>
              </a:tr>
              <a:tr h="1186202">
                <a:tc>
                  <a:txBody>
                    <a:bodyPr/>
                    <a:lstStyle/>
                    <a:p>
                      <a:pPr algn="ctr" rtl="1">
                        <a:lnSpc>
                          <a:spcPct val="90000"/>
                        </a:lnSpc>
                        <a:spcAft>
                          <a:spcPts val="1000"/>
                        </a:spcAft>
                      </a:pPr>
                      <a:r>
                        <a:rPr lang="en-US" sz="1400" b="1">
                          <a:effectLst/>
                        </a:rPr>
                        <a:t>7</a:t>
                      </a:r>
                      <a:endParaRPr lang="en-US" sz="1800" b="1">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1800" b="1">
                          <a:effectLst/>
                        </a:rPr>
                        <a:t>Final exam</a:t>
                      </a:r>
                      <a:endParaRPr lang="en-US" sz="1800" b="1">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1400" b="1">
                          <a:effectLst/>
                        </a:rPr>
                        <a:t>As scheduled by the College</a:t>
                      </a:r>
                      <a:endParaRPr lang="en-US" sz="1800" b="1">
                        <a:effectLst/>
                        <a:latin typeface="Calibri"/>
                        <a:ea typeface="Calibri"/>
                        <a:cs typeface="Arial"/>
                      </a:endParaRPr>
                    </a:p>
                  </a:txBody>
                  <a:tcPr marL="68580" marR="68580" marT="0" marB="0" anchor="ctr"/>
                </a:tc>
                <a:tc>
                  <a:txBody>
                    <a:bodyPr/>
                    <a:lstStyle/>
                    <a:p>
                      <a:pPr algn="ctr" rtl="1">
                        <a:lnSpc>
                          <a:spcPct val="90000"/>
                        </a:lnSpc>
                        <a:spcAft>
                          <a:spcPts val="1000"/>
                        </a:spcAft>
                      </a:pPr>
                      <a:r>
                        <a:rPr lang="en-US" sz="1400" b="1" dirty="0">
                          <a:effectLst/>
                        </a:rPr>
                        <a:t>40</a:t>
                      </a:r>
                      <a:endParaRPr lang="en-US" sz="1800" b="1"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val="3300137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spcBef>
                <a:spcPts val="1800"/>
              </a:spcBef>
              <a:buNone/>
            </a:pPr>
            <a:r>
              <a:rPr lang="en-US" sz="1800" b="1" dirty="0"/>
              <a:t>On the figure (next slide) you will see:</a:t>
            </a:r>
          </a:p>
          <a:p>
            <a:pPr marL="0" indent="0">
              <a:spcBef>
                <a:spcPts val="1800"/>
              </a:spcBef>
              <a:buNone/>
            </a:pPr>
            <a:r>
              <a:rPr lang="en-US" sz="1800" b="1" dirty="0"/>
              <a:t>1. A </a:t>
            </a:r>
            <a:r>
              <a:rPr lang="en-US" sz="1800" b="1" dirty="0" smtClean="0"/>
              <a:t>coordinate </a:t>
            </a:r>
            <a:r>
              <a:rPr lang="en-US" sz="1800" b="1" dirty="0"/>
              <a:t>system (shown by the over-printed grid lines)</a:t>
            </a:r>
          </a:p>
          <a:p>
            <a:pPr marL="0" indent="0">
              <a:spcBef>
                <a:spcPts val="1800"/>
              </a:spcBef>
              <a:buNone/>
            </a:pPr>
            <a:r>
              <a:rPr lang="en-US" sz="1800" b="1" dirty="0"/>
              <a:t>2. The locations of 256 sample points – where a soil sample was taken</a:t>
            </a:r>
          </a:p>
          <a:p>
            <a:pPr marL="0" indent="0">
              <a:spcBef>
                <a:spcPts val="1800"/>
              </a:spcBef>
              <a:buNone/>
            </a:pPr>
            <a:r>
              <a:rPr lang="en-US" sz="1800" b="1" dirty="0"/>
              <a:t>3. The attribute value at each sample point – symbolized by the relative size of the symbol at each point</a:t>
            </a:r>
          </a:p>
          <a:p>
            <a:pPr marL="0" indent="0">
              <a:spcBef>
                <a:spcPts val="1800"/>
              </a:spcBef>
              <a:buNone/>
            </a:pPr>
            <a:r>
              <a:rPr lang="en-US" sz="1800" b="1" dirty="0"/>
              <a:t>– in this case the amount of lead (</a:t>
            </a:r>
            <a:r>
              <a:rPr lang="en-US" sz="1800" b="1" dirty="0" err="1"/>
              <a:t>Pb</a:t>
            </a:r>
            <a:r>
              <a:rPr lang="en-US" sz="1800" b="1" dirty="0"/>
              <a:t>) in the soil sample</a:t>
            </a:r>
          </a:p>
          <a:p>
            <a:pPr marL="0" indent="0">
              <a:spcBef>
                <a:spcPts val="1800"/>
              </a:spcBef>
              <a:buNone/>
            </a:pPr>
            <a:r>
              <a:rPr lang="en-US" sz="1800" b="1" dirty="0"/>
              <a:t>This is called a post-plot (“</a:t>
            </a:r>
            <a:r>
              <a:rPr lang="en-US" sz="1800" b="1" dirty="0" err="1"/>
              <a:t>posting”the</a:t>
            </a:r>
            <a:r>
              <a:rPr lang="en-US" sz="1800" b="1" dirty="0"/>
              <a:t> value of each sample) or a bubble plot (the size of </a:t>
            </a:r>
            <a:r>
              <a:rPr lang="en-US" sz="1800" b="1" dirty="0" err="1" smtClean="0"/>
              <a:t>each“bubble”is</a:t>
            </a:r>
            <a:r>
              <a:rPr lang="en-US" sz="1800" b="1" dirty="0" smtClean="0"/>
              <a:t> proportional </a:t>
            </a:r>
            <a:r>
              <a:rPr lang="en-US" sz="1800" b="1" dirty="0"/>
              <a:t>to its attribute value).</a:t>
            </a:r>
          </a:p>
        </p:txBody>
      </p:sp>
    </p:spTree>
    <p:extLst>
      <p:ext uri="{BB962C8B-B14F-4D97-AF65-F5344CB8AC3E}">
        <p14:creationId xmlns:p14="http://schemas.microsoft.com/office/powerpoint/2010/main" val="182432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5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500"/>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fade">
                                      <p:cBhvr>
                                        <p:cTn id="52" dur="500"/>
                                        <p:tgtEl>
                                          <p:spTgt spid="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fade">
                                      <p:cBhvr>
                                        <p:cTn id="57" dur="500"/>
                                        <p:tgtEl>
                                          <p:spTgt spid="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fade">
                                      <p:cBhvr>
                                        <p:cTn id="6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1143000"/>
          </a:xfrm>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3877"/>
            <a:ext cx="6477000" cy="654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940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spcBef>
                <a:spcPts val="1800"/>
              </a:spcBef>
              <a:buNone/>
            </a:pPr>
            <a:r>
              <a:rPr lang="en-US" sz="1800" b="1" dirty="0">
                <a:solidFill>
                  <a:srgbClr val="FF0000"/>
                </a:solidFill>
              </a:rPr>
              <a:t>Q8 : </a:t>
            </a:r>
            <a:r>
              <a:rPr lang="en-US" sz="1800" b="1" dirty="0"/>
              <a:t>In the figure, how can you determine the </a:t>
            </a:r>
            <a:r>
              <a:rPr lang="en-US" sz="1800" b="1" dirty="0" smtClean="0"/>
              <a:t>coordinates </a:t>
            </a:r>
            <a:r>
              <a:rPr lang="en-US" sz="1800" b="1" dirty="0"/>
              <a:t>of each sample point? </a:t>
            </a:r>
          </a:p>
          <a:p>
            <a:pPr marL="0" indent="0">
              <a:spcBef>
                <a:spcPts val="1800"/>
              </a:spcBef>
              <a:buNone/>
            </a:pPr>
            <a:r>
              <a:rPr lang="en-US" sz="1800" b="1" dirty="0">
                <a:solidFill>
                  <a:srgbClr val="92D050"/>
                </a:solidFill>
              </a:rPr>
              <a:t>A8 </a:t>
            </a:r>
            <a:r>
              <a:rPr lang="en-US" sz="1800" b="1" dirty="0"/>
              <a:t>: We can estimate them from the overprinted grid. </a:t>
            </a:r>
          </a:p>
          <a:p>
            <a:pPr marL="0" indent="0">
              <a:spcBef>
                <a:spcPts val="1800"/>
              </a:spcBef>
              <a:buNone/>
            </a:pPr>
            <a:r>
              <a:rPr lang="en-US" sz="1800" b="1" dirty="0">
                <a:solidFill>
                  <a:srgbClr val="FF0000"/>
                </a:solidFill>
              </a:rPr>
              <a:t>Q9 </a:t>
            </a:r>
            <a:r>
              <a:rPr lang="en-US" sz="1800" b="1" dirty="0"/>
              <a:t>: What are the </a:t>
            </a:r>
            <a:r>
              <a:rPr lang="en-US" sz="1800" b="1" dirty="0" smtClean="0"/>
              <a:t>coordinates </a:t>
            </a:r>
            <a:r>
              <a:rPr lang="en-US" sz="1800" b="1" dirty="0"/>
              <a:t>of the sample point displayed as a red symbol? </a:t>
            </a:r>
          </a:p>
          <a:p>
            <a:pPr marL="0" indent="0">
              <a:spcBef>
                <a:spcPts val="1800"/>
              </a:spcBef>
              <a:buNone/>
            </a:pPr>
            <a:r>
              <a:rPr lang="en-US" sz="1800" b="1" dirty="0">
                <a:solidFill>
                  <a:srgbClr val="92D050"/>
                </a:solidFill>
              </a:rPr>
              <a:t>A9</a:t>
            </a:r>
            <a:r>
              <a:rPr lang="en-US" sz="1800" b="1" dirty="0"/>
              <a:t> : 2 km E, 3 km N (right on a grid intersection)</a:t>
            </a:r>
          </a:p>
        </p:txBody>
      </p:sp>
    </p:spTree>
    <p:extLst>
      <p:ext uri="{BB962C8B-B14F-4D97-AF65-F5344CB8AC3E}">
        <p14:creationId xmlns:p14="http://schemas.microsoft.com/office/powerpoint/2010/main" val="161366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spcBef>
                <a:spcPts val="1800"/>
              </a:spcBef>
              <a:buNone/>
            </a:pPr>
            <a:r>
              <a:rPr lang="en-US" sz="1800" b="1" dirty="0">
                <a:solidFill>
                  <a:srgbClr val="FF0000"/>
                </a:solidFill>
              </a:rPr>
              <a:t>Q10</a:t>
            </a:r>
            <a:r>
              <a:rPr lang="en-US" sz="1800" b="1" dirty="0"/>
              <a:t> : What is the origin of this </a:t>
            </a:r>
            <a:r>
              <a:rPr lang="en-US" sz="1800" b="1" dirty="0" smtClean="0"/>
              <a:t>coordinate </a:t>
            </a:r>
            <a:r>
              <a:rPr lang="en-US" sz="1800" b="1" dirty="0"/>
              <a:t>system? </a:t>
            </a:r>
          </a:p>
          <a:p>
            <a:pPr marL="0" indent="0">
              <a:spcBef>
                <a:spcPts val="1800"/>
              </a:spcBef>
              <a:buNone/>
            </a:pPr>
            <a:r>
              <a:rPr lang="en-US" sz="1800" b="1" dirty="0">
                <a:solidFill>
                  <a:srgbClr val="92D050"/>
                </a:solidFill>
              </a:rPr>
              <a:t>A10</a:t>
            </a:r>
            <a:r>
              <a:rPr lang="en-US" sz="1800" b="1" dirty="0"/>
              <a:t> : (0,0) at the lower-left corner of the study area. </a:t>
            </a:r>
          </a:p>
          <a:p>
            <a:pPr marL="0" indent="0">
              <a:spcBef>
                <a:spcPts val="1800"/>
              </a:spcBef>
              <a:buNone/>
            </a:pPr>
            <a:r>
              <a:rPr lang="en-US" sz="1800" b="1" dirty="0">
                <a:solidFill>
                  <a:srgbClr val="FF0000"/>
                </a:solidFill>
              </a:rPr>
              <a:t>Q11</a:t>
            </a:r>
            <a:r>
              <a:rPr lang="en-US" sz="1800" b="1" dirty="0"/>
              <a:t> : How could these </a:t>
            </a:r>
            <a:r>
              <a:rPr lang="en-US" sz="1800" b="1" dirty="0" smtClean="0"/>
              <a:t>coordinates </a:t>
            </a:r>
            <a:r>
              <a:rPr lang="en-US" sz="1800" b="1" dirty="0"/>
              <a:t>be related to some common system such as UTM? </a:t>
            </a:r>
          </a:p>
          <a:p>
            <a:pPr marL="0" indent="0">
              <a:spcBef>
                <a:spcPts val="1800"/>
              </a:spcBef>
              <a:buNone/>
            </a:pPr>
            <a:r>
              <a:rPr lang="en-US" sz="1800" b="1" dirty="0">
                <a:solidFill>
                  <a:srgbClr val="00FF00"/>
                </a:solidFill>
              </a:rPr>
              <a:t>A11</a:t>
            </a:r>
            <a:r>
              <a:rPr lang="en-US" sz="1800" b="1" dirty="0"/>
              <a:t> : If we can find out the UTM </a:t>
            </a:r>
            <a:r>
              <a:rPr lang="en-US" sz="1800" b="1" dirty="0" smtClean="0"/>
              <a:t>coordinates </a:t>
            </a:r>
            <a:r>
              <a:rPr lang="en-US" sz="1800" b="1" dirty="0"/>
              <a:t>of the origin, i.e. the (0,0) of the local system, we can </a:t>
            </a:r>
            <a:r>
              <a:rPr lang="en-US" sz="1800" b="1" dirty="0" smtClean="0"/>
              <a:t>add this </a:t>
            </a:r>
            <a:r>
              <a:rPr lang="en-US" sz="1800" b="1" dirty="0"/>
              <a:t>to the local </a:t>
            </a:r>
            <a:r>
              <a:rPr lang="en-US" sz="1800" b="1" dirty="0" smtClean="0"/>
              <a:t>coordinates </a:t>
            </a:r>
            <a:r>
              <a:rPr lang="en-US" sz="1800" b="1" dirty="0"/>
              <a:t>to get the UTM </a:t>
            </a:r>
            <a:r>
              <a:rPr lang="en-US" sz="1800" b="1" dirty="0" smtClean="0"/>
              <a:t>coordinate. </a:t>
            </a:r>
            <a:r>
              <a:rPr lang="en-US" sz="1800" b="1" dirty="0"/>
              <a:t>Then, if the local </a:t>
            </a:r>
            <a:r>
              <a:rPr lang="en-US" sz="1800" b="1" dirty="0" smtClean="0"/>
              <a:t>coordinate </a:t>
            </a:r>
            <a:r>
              <a:rPr lang="en-US" sz="1800" b="1" dirty="0"/>
              <a:t>system is </a:t>
            </a:r>
            <a:r>
              <a:rPr lang="en-US" sz="1800" b="1" dirty="0" smtClean="0"/>
              <a:t>already North </a:t>
            </a:r>
            <a:r>
              <a:rPr lang="en-US" sz="1800" b="1" dirty="0"/>
              <a:t>oriented, we just add this UTM origin to all the local </a:t>
            </a:r>
            <a:r>
              <a:rPr lang="en-US" sz="1800" b="1" dirty="0" smtClean="0"/>
              <a:t>coordinates; </a:t>
            </a:r>
            <a:r>
              <a:rPr lang="en-US" sz="1800" b="1" dirty="0"/>
              <a:t>if not, we need the UTM </a:t>
            </a:r>
            <a:r>
              <a:rPr lang="en-US" sz="1800" b="1" dirty="0" smtClean="0"/>
              <a:t>coordinate of </a:t>
            </a:r>
            <a:r>
              <a:rPr lang="en-US" sz="1800" b="1" dirty="0"/>
              <a:t>one other point, and then we can apply a transformation.</a:t>
            </a:r>
          </a:p>
        </p:txBody>
      </p:sp>
    </p:spTree>
    <p:extLst>
      <p:ext uri="{BB962C8B-B14F-4D97-AF65-F5344CB8AC3E}">
        <p14:creationId xmlns:p14="http://schemas.microsoft.com/office/powerpoint/2010/main" val="41095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spcBef>
                <a:spcPts val="1800"/>
              </a:spcBef>
              <a:buNone/>
            </a:pPr>
            <a:r>
              <a:rPr lang="en-US" sz="1800" b="1" dirty="0">
                <a:solidFill>
                  <a:srgbClr val="FF3300"/>
                </a:solidFill>
              </a:rPr>
              <a:t>Q12 : </a:t>
            </a:r>
            <a:r>
              <a:rPr lang="en-US" sz="1800" b="1" dirty="0"/>
              <a:t>Suppose we have a satellite image that has not been geo-referenced. Can we speak of </a:t>
            </a:r>
            <a:r>
              <a:rPr lang="en-US" sz="1800" b="1" dirty="0" err="1" smtClean="0"/>
              <a:t>geostatistics</a:t>
            </a:r>
            <a:r>
              <a:rPr lang="en-US" sz="1800" b="1" dirty="0" smtClean="0"/>
              <a:t> on </a:t>
            </a:r>
            <a:r>
              <a:rPr lang="en-US" sz="1800" b="1" dirty="0"/>
              <a:t>the pixel values? </a:t>
            </a:r>
          </a:p>
          <a:p>
            <a:pPr marL="0" indent="0">
              <a:spcBef>
                <a:spcPts val="1800"/>
              </a:spcBef>
              <a:buNone/>
            </a:pPr>
            <a:r>
              <a:rPr lang="en-US" sz="1800" b="1" dirty="0">
                <a:solidFill>
                  <a:srgbClr val="92D050"/>
                </a:solidFill>
              </a:rPr>
              <a:t>A12 </a:t>
            </a:r>
            <a:r>
              <a:rPr lang="en-US" sz="1800" b="1" dirty="0"/>
              <a:t>: Yes, because there is a spatial relation between pixels. </a:t>
            </a:r>
          </a:p>
          <a:p>
            <a:pPr marL="0" indent="0">
              <a:spcBef>
                <a:spcPts val="1800"/>
              </a:spcBef>
              <a:buNone/>
            </a:pPr>
            <a:r>
              <a:rPr lang="en-US" sz="1800" b="1" dirty="0">
                <a:solidFill>
                  <a:srgbClr val="FF3300"/>
                </a:solidFill>
              </a:rPr>
              <a:t>Q13 </a:t>
            </a:r>
            <a:r>
              <a:rPr lang="en-US" sz="1800" b="1" dirty="0"/>
              <a:t>: In this case, what are the </a:t>
            </a:r>
            <a:r>
              <a:rPr lang="en-US" sz="1800" b="1" dirty="0" smtClean="0"/>
              <a:t>coordinates </a:t>
            </a:r>
            <a:r>
              <a:rPr lang="en-US" sz="1800" b="1" dirty="0"/>
              <a:t>and what are the attributes? </a:t>
            </a:r>
          </a:p>
          <a:p>
            <a:pPr marL="0" indent="0">
              <a:spcBef>
                <a:spcPts val="1800"/>
              </a:spcBef>
              <a:buNone/>
            </a:pPr>
            <a:r>
              <a:rPr lang="en-US" sz="1800" b="1" dirty="0">
                <a:solidFill>
                  <a:srgbClr val="92D050"/>
                </a:solidFill>
              </a:rPr>
              <a:t>A13 : </a:t>
            </a:r>
            <a:r>
              <a:rPr lang="en-US" sz="1800" b="1" dirty="0"/>
              <a:t>The row and column in the image is a </a:t>
            </a:r>
            <a:r>
              <a:rPr lang="en-US" sz="1800" b="1" dirty="0" smtClean="0"/>
              <a:t>coordinate; </a:t>
            </a:r>
            <a:r>
              <a:rPr lang="en-US" sz="1800" b="1" dirty="0"/>
              <a:t>the DN (digital number, reflectance) is </a:t>
            </a:r>
            <a:r>
              <a:rPr lang="en-US" sz="1800" b="1" dirty="0" smtClean="0"/>
              <a:t>the attribute</a:t>
            </a:r>
            <a:r>
              <a:rPr lang="en-US" sz="1800" b="1" dirty="0"/>
              <a:t>.</a:t>
            </a:r>
          </a:p>
          <a:p>
            <a:pPr marL="0" indent="0">
              <a:spcBef>
                <a:spcPts val="1800"/>
              </a:spcBef>
              <a:buNone/>
            </a:pPr>
            <a:r>
              <a:rPr lang="en-US" sz="1800" b="1" dirty="0"/>
              <a:t>Note that the image is not geo-referenced so we can’t do </a:t>
            </a:r>
            <a:r>
              <a:rPr lang="en-US" sz="1800" b="1" dirty="0" err="1" smtClean="0"/>
              <a:t>geostatistics</a:t>
            </a:r>
            <a:r>
              <a:rPr lang="en-US" sz="1800" b="1" dirty="0" smtClean="0"/>
              <a:t> </a:t>
            </a:r>
            <a:r>
              <a:rPr lang="en-US" sz="1800" b="1" dirty="0"/>
              <a:t>in terms of position on the Earth</a:t>
            </a:r>
            <a:r>
              <a:rPr lang="en-US" sz="1800" b="1" dirty="0" smtClean="0"/>
              <a:t>; but </a:t>
            </a:r>
            <a:r>
              <a:rPr lang="en-US" sz="1800" b="1" dirty="0"/>
              <a:t>we can speak of spatial relations within the image</a:t>
            </a:r>
            <a:r>
              <a:rPr lang="en-US" sz="1800" b="1" dirty="0" smtClean="0"/>
              <a:t>.</a:t>
            </a:r>
          </a:p>
        </p:txBody>
      </p:sp>
    </p:spTree>
    <p:extLst>
      <p:ext uri="{BB962C8B-B14F-4D97-AF65-F5344CB8AC3E}">
        <p14:creationId xmlns:p14="http://schemas.microsoft.com/office/powerpoint/2010/main" val="29083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buNone/>
            </a:pPr>
            <a:r>
              <a:rPr lang="en-US" sz="1800" b="1" dirty="0">
                <a:solidFill>
                  <a:srgbClr val="FF3300"/>
                </a:solidFill>
              </a:rPr>
              <a:t>Q14</a:t>
            </a:r>
            <a:r>
              <a:rPr lang="en-US" sz="1800" b="1" dirty="0">
                <a:solidFill>
                  <a:srgbClr val="FFFFFF"/>
                </a:solidFill>
              </a:rPr>
              <a:t> : Suppose now the images has been geo-referenced. What are now the coordinates? </a:t>
            </a:r>
            <a:endParaRPr lang="en-US" sz="1800" b="1" dirty="0" smtClean="0">
              <a:solidFill>
                <a:srgbClr val="FFFFFF"/>
              </a:solidFill>
            </a:endParaRPr>
          </a:p>
          <a:p>
            <a:pPr marL="0" lvl="0" indent="0">
              <a:buNone/>
            </a:pPr>
            <a:endParaRPr lang="en-US" sz="1800" b="1" dirty="0">
              <a:solidFill>
                <a:srgbClr val="FFFFFF"/>
              </a:solidFill>
            </a:endParaRPr>
          </a:p>
          <a:p>
            <a:pPr marL="0" lvl="0" indent="0">
              <a:buNone/>
            </a:pPr>
            <a:r>
              <a:rPr lang="en-US" sz="1800" b="1" dirty="0">
                <a:solidFill>
                  <a:srgbClr val="92D050"/>
                </a:solidFill>
              </a:rPr>
              <a:t>A14 : </a:t>
            </a:r>
            <a:r>
              <a:rPr lang="en-US" sz="1800" b="1" dirty="0">
                <a:solidFill>
                  <a:srgbClr val="FFFFFF"/>
                </a:solidFill>
              </a:rPr>
              <a:t>Whichever coordinate system that was used for geo-referencing.</a:t>
            </a:r>
          </a:p>
          <a:p>
            <a:endParaRPr lang="en-US" dirty="0"/>
          </a:p>
        </p:txBody>
      </p:sp>
    </p:spTree>
    <p:extLst>
      <p:ext uri="{BB962C8B-B14F-4D97-AF65-F5344CB8AC3E}">
        <p14:creationId xmlns:p14="http://schemas.microsoft.com/office/powerpoint/2010/main" val="6727029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000" b="1" dirty="0"/>
              <a:t>So, we know that each sample has a location</a:t>
            </a:r>
            <a:r>
              <a:rPr lang="en-US" sz="2000" b="1" dirty="0" smtClean="0"/>
              <a:t>.</a:t>
            </a:r>
          </a:p>
          <a:p>
            <a:pPr marL="0" indent="0">
              <a:buNone/>
            </a:pPr>
            <a:r>
              <a:rPr lang="en-US" sz="2000" b="1" dirty="0" smtClean="0"/>
              <a:t>What </a:t>
            </a:r>
            <a:r>
              <a:rPr lang="en-US" sz="2000" b="1" dirty="0"/>
              <a:t>is so special about that? </a:t>
            </a:r>
            <a:endParaRPr lang="en-US" sz="2000" b="1" dirty="0" smtClean="0"/>
          </a:p>
          <a:p>
            <a:pPr marL="0" indent="0">
              <a:buNone/>
            </a:pPr>
            <a:r>
              <a:rPr lang="en-US" sz="2000" b="1" dirty="0" smtClean="0"/>
              <a:t>After </a:t>
            </a:r>
            <a:r>
              <a:rPr lang="en-US" sz="2000" b="1" dirty="0"/>
              <a:t>all, the </a:t>
            </a:r>
            <a:r>
              <a:rPr lang="en-US" sz="2000" b="1" dirty="0" smtClean="0"/>
              <a:t>attribute information </a:t>
            </a:r>
            <a:r>
              <a:rPr lang="en-US" sz="2000" b="1" dirty="0"/>
              <a:t>is the same. </a:t>
            </a:r>
            <a:endParaRPr lang="en-US" sz="2000" b="1" dirty="0" smtClean="0"/>
          </a:p>
          <a:p>
            <a:pPr marL="0" indent="0">
              <a:buNone/>
            </a:pPr>
            <a:r>
              <a:rPr lang="en-US" sz="2000" b="1" dirty="0" smtClean="0"/>
              <a:t>What </a:t>
            </a:r>
            <a:r>
              <a:rPr lang="en-US" sz="2000" b="1" dirty="0"/>
              <a:t>is the value-added of knowing the location? What new possibilities </a:t>
            </a:r>
            <a:r>
              <a:rPr lang="en-US" sz="2000" b="1" dirty="0" smtClean="0"/>
              <a:t>for analysis </a:t>
            </a:r>
            <a:r>
              <a:rPr lang="en-US" sz="2000" b="1" dirty="0"/>
              <a:t>does this imply?</a:t>
            </a:r>
          </a:p>
        </p:txBody>
      </p:sp>
    </p:spTree>
    <p:extLst>
      <p:ext uri="{BB962C8B-B14F-4D97-AF65-F5344CB8AC3E}">
        <p14:creationId xmlns:p14="http://schemas.microsoft.com/office/powerpoint/2010/main" val="601979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FF0000"/>
                </a:solidFill>
              </a:rPr>
              <a:t>The </a:t>
            </a:r>
            <a:r>
              <a:rPr lang="en-US" sz="2800" dirty="0">
                <a:solidFill>
                  <a:srgbClr val="FF0000"/>
                </a:solidFill>
              </a:rPr>
              <a:t>added value of </a:t>
            </a:r>
            <a:r>
              <a:rPr lang="en-US" sz="2800" dirty="0" err="1" smtClean="0">
                <a:solidFill>
                  <a:srgbClr val="FF0000"/>
                </a:solidFill>
              </a:rPr>
              <a:t>geostatistics</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sz="1800" b="1" dirty="0" smtClean="0"/>
              <a:t>1</a:t>
            </a:r>
            <a:r>
              <a:rPr lang="en-US" sz="1800" b="1" dirty="0"/>
              <a:t>. The </a:t>
            </a:r>
            <a:r>
              <a:rPr lang="en-US" sz="1800" b="1" dirty="0">
                <a:solidFill>
                  <a:schemeClr val="accent1">
                    <a:lumMod val="60000"/>
                    <a:lumOff val="40000"/>
                  </a:schemeClr>
                </a:solidFill>
              </a:rPr>
              <a:t>location</a:t>
            </a:r>
            <a:r>
              <a:rPr lang="en-US" sz="1800" b="1" dirty="0"/>
              <a:t> of a sample is an intrinsic part of its definition.</a:t>
            </a:r>
          </a:p>
          <a:p>
            <a:pPr marL="0" indent="0">
              <a:buNone/>
            </a:pPr>
            <a:r>
              <a:rPr lang="en-US" sz="1800" b="1" dirty="0"/>
              <a:t>2. All data sets from a given area are </a:t>
            </a:r>
            <a:r>
              <a:rPr lang="en-US" sz="1800" b="1" dirty="0">
                <a:solidFill>
                  <a:schemeClr val="accent1">
                    <a:lumMod val="60000"/>
                    <a:lumOff val="40000"/>
                  </a:schemeClr>
                </a:solidFill>
              </a:rPr>
              <a:t>implicitly related </a:t>
            </a:r>
            <a:r>
              <a:rPr lang="en-US" sz="1800" b="1" dirty="0"/>
              <a:t>by their coordinates</a:t>
            </a:r>
          </a:p>
          <a:p>
            <a:pPr marL="0" indent="0">
              <a:buNone/>
            </a:pPr>
            <a:r>
              <a:rPr lang="en-US" sz="1800" b="1" dirty="0" smtClean="0"/>
              <a:t>So </a:t>
            </a:r>
            <a:r>
              <a:rPr lang="en-US" sz="1800" b="1" dirty="0"/>
              <a:t>they can be displayed and related in a GIS</a:t>
            </a:r>
          </a:p>
          <a:p>
            <a:pPr marL="0" indent="0">
              <a:buNone/>
            </a:pPr>
            <a:r>
              <a:rPr lang="en-US" sz="1800" b="1" dirty="0"/>
              <a:t>3. Values at sample points can not be assumed to be </a:t>
            </a:r>
            <a:r>
              <a:rPr lang="en-US" sz="1800" b="1" dirty="0">
                <a:solidFill>
                  <a:schemeClr val="accent1">
                    <a:lumMod val="60000"/>
                    <a:lumOff val="40000"/>
                  </a:schemeClr>
                </a:solidFill>
              </a:rPr>
              <a:t>independent</a:t>
            </a:r>
            <a:r>
              <a:rPr lang="en-US" sz="1800" b="1" dirty="0"/>
              <a:t>: there is </a:t>
            </a:r>
            <a:r>
              <a:rPr lang="en-US" sz="1800" b="1" dirty="0" smtClean="0"/>
              <a:t>often </a:t>
            </a:r>
            <a:r>
              <a:rPr lang="en-US" sz="1800" b="1" dirty="0" smtClean="0">
                <a:solidFill>
                  <a:schemeClr val="accent1">
                    <a:lumMod val="60000"/>
                    <a:lumOff val="40000"/>
                  </a:schemeClr>
                </a:solidFill>
              </a:rPr>
              <a:t>evidence</a:t>
            </a:r>
            <a:r>
              <a:rPr lang="en-US" sz="1800" b="1" dirty="0" smtClean="0"/>
              <a:t> </a:t>
            </a:r>
            <a:r>
              <a:rPr lang="en-US" sz="1800" b="1" dirty="0"/>
              <a:t>that nearby points tend to have similar values of attributes.</a:t>
            </a:r>
          </a:p>
          <a:p>
            <a:pPr marL="0" indent="0">
              <a:buNone/>
            </a:pPr>
            <a:r>
              <a:rPr lang="en-US" sz="1800" b="1" dirty="0"/>
              <a:t>4. That is, there may be </a:t>
            </a:r>
            <a:r>
              <a:rPr lang="en-US" sz="1800" b="1" dirty="0">
                <a:solidFill>
                  <a:schemeClr val="accent1">
                    <a:lumMod val="60000"/>
                    <a:lumOff val="40000"/>
                  </a:schemeClr>
                </a:solidFill>
              </a:rPr>
              <a:t>a spatial structure </a:t>
            </a:r>
            <a:r>
              <a:rPr lang="en-US" sz="1800" b="1" dirty="0"/>
              <a:t>to the data</a:t>
            </a:r>
          </a:p>
          <a:p>
            <a:pPr marL="0" indent="0">
              <a:buNone/>
            </a:pPr>
            <a:r>
              <a:rPr lang="en-US" sz="1800" b="1" dirty="0" smtClean="0"/>
              <a:t>. Classical </a:t>
            </a:r>
            <a:r>
              <a:rPr lang="en-US" sz="1800" b="1" dirty="0"/>
              <a:t>statistics assumes independence of samples</a:t>
            </a:r>
          </a:p>
          <a:p>
            <a:pPr marL="0" indent="0">
              <a:buNone/>
            </a:pPr>
            <a:r>
              <a:rPr lang="en-US" sz="1800" b="1" dirty="0" smtClean="0"/>
              <a:t>. But</a:t>
            </a:r>
            <a:r>
              <a:rPr lang="en-US" sz="1800" b="1" dirty="0"/>
              <a:t>, if there is spatial structure, this is not true!</a:t>
            </a:r>
          </a:p>
          <a:p>
            <a:pPr marL="0" indent="0">
              <a:buNone/>
            </a:pPr>
            <a:r>
              <a:rPr lang="en-US" sz="1800" b="1" dirty="0" smtClean="0"/>
              <a:t>. This </a:t>
            </a:r>
            <a:r>
              <a:rPr lang="en-US" sz="1800" b="1" dirty="0"/>
              <a:t>has major implications for sampling design and statistical inference</a:t>
            </a:r>
          </a:p>
          <a:p>
            <a:pPr marL="0" indent="0">
              <a:buNone/>
            </a:pPr>
            <a:r>
              <a:rPr lang="en-US" sz="1800" b="1" dirty="0"/>
              <a:t>5. Data values may be related to their coordinates </a:t>
            </a:r>
            <a:r>
              <a:rPr lang="en-US" sz="1800" b="1" dirty="0" smtClean="0"/>
              <a:t>→ </a:t>
            </a:r>
            <a:r>
              <a:rPr lang="en-US" sz="1800" b="1" dirty="0"/>
              <a:t>spatial trend</a:t>
            </a:r>
          </a:p>
        </p:txBody>
      </p:sp>
    </p:spTree>
    <p:extLst>
      <p:ext uri="{BB962C8B-B14F-4D97-AF65-F5344CB8AC3E}">
        <p14:creationId xmlns:p14="http://schemas.microsoft.com/office/powerpoint/2010/main" val="424039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
            </a:r>
            <a:endParaRPr lang="en-US"/>
          </a:p>
        </p:txBody>
      </p:sp>
      <p:sp>
        <p:nvSpPr>
          <p:cNvPr id="3" name="Content Placeholder 2"/>
          <p:cNvSpPr>
            <a:spLocks noGrp="1"/>
          </p:cNvSpPr>
          <p:nvPr>
            <p:ph idx="1"/>
          </p:nvPr>
        </p:nvSpPr>
        <p:spPr>
          <a:xfrm>
            <a:off x="0" y="1600200"/>
            <a:ext cx="2514600" cy="4114800"/>
          </a:xfrm>
        </p:spPr>
        <p:txBody>
          <a:bodyPr/>
          <a:lstStyle/>
          <a:p>
            <a:r>
              <a:rPr lang="en-US" sz="1800" b="1" dirty="0" smtClean="0"/>
              <a:t>Let’s look again at the post-plot, </a:t>
            </a:r>
          </a:p>
          <a:p>
            <a:r>
              <a:rPr lang="en-US" sz="1800" b="1" dirty="0" smtClean="0"/>
              <a:t>this time to see if we can discover evidence of spatial dependence – </a:t>
            </a:r>
          </a:p>
          <a:p>
            <a:endParaRPr lang="en-US" sz="1800" b="1" dirty="0" smtClean="0"/>
          </a:p>
          <a:p>
            <a:endParaRPr lang="en-US" sz="1800" b="1" dirty="0" smtClean="0"/>
          </a:p>
          <a:p>
            <a:r>
              <a:rPr lang="en-US" sz="1800" b="1" dirty="0" smtClean="0"/>
              <a:t>that is,</a:t>
            </a:r>
          </a:p>
          <a:p>
            <a:r>
              <a:rPr lang="en-US" sz="1800" b="1" dirty="0" smtClean="0"/>
              <a:t>points that are close to each other have similar attribute values.</a:t>
            </a:r>
            <a:endParaRPr lang="en-US" sz="18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93877"/>
            <a:ext cx="6477000" cy="654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6042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nSpc>
                <a:spcPct val="150000"/>
              </a:lnSpc>
              <a:buNone/>
            </a:pPr>
            <a:r>
              <a:rPr lang="en-US" sz="1800" b="1" dirty="0" smtClean="0">
                <a:solidFill>
                  <a:srgbClr val="FF0000"/>
                </a:solidFill>
              </a:rPr>
              <a:t>Q15 :</a:t>
            </a:r>
            <a:r>
              <a:rPr lang="en-US" sz="1800" b="1" dirty="0" smtClean="0"/>
              <a:t> Do large circles (representing high </a:t>
            </a:r>
            <a:r>
              <a:rPr lang="en-US" sz="1800" b="1" dirty="0" err="1" smtClean="0"/>
              <a:t>Pb</a:t>
            </a:r>
            <a:r>
              <a:rPr lang="en-US" sz="1800" b="1" dirty="0" smtClean="0"/>
              <a:t> concentrations) seem to form clusters?</a:t>
            </a:r>
          </a:p>
          <a:p>
            <a:pPr>
              <a:lnSpc>
                <a:spcPct val="150000"/>
              </a:lnSpc>
              <a:buNone/>
            </a:pPr>
            <a:r>
              <a:rPr lang="en-US" sz="1800" b="1" dirty="0" smtClean="0"/>
              <a:t>A15 : Yes; for example there seems to be </a:t>
            </a:r>
            <a:r>
              <a:rPr lang="en-US" sz="1800" b="1" dirty="0" err="1" smtClean="0"/>
              <a:t>a“hot</a:t>
            </a:r>
            <a:r>
              <a:rPr lang="en-US" sz="1800" b="1" dirty="0" smtClean="0"/>
              <a:t> </a:t>
            </a:r>
            <a:r>
              <a:rPr lang="en-US" sz="1800" b="1" dirty="0" err="1" smtClean="0"/>
              <a:t>spot”around</a:t>
            </a:r>
            <a:r>
              <a:rPr lang="en-US" sz="1800" b="1" dirty="0" smtClean="0"/>
              <a:t> (3,1); see the figure on the next page.</a:t>
            </a:r>
          </a:p>
          <a:p>
            <a:pPr>
              <a:lnSpc>
                <a:spcPct val="150000"/>
              </a:lnSpc>
              <a:buNone/>
            </a:pPr>
            <a:r>
              <a:rPr lang="en-US" sz="1800" b="1" dirty="0" smtClean="0">
                <a:solidFill>
                  <a:srgbClr val="FF0000"/>
                </a:solidFill>
              </a:rPr>
              <a:t>Q16 : </a:t>
            </a:r>
            <a:r>
              <a:rPr lang="en-US" sz="1800" b="1" dirty="0" smtClean="0"/>
              <a:t>Do small circles (representing low </a:t>
            </a:r>
            <a:r>
              <a:rPr lang="en-US" sz="1800" b="1" dirty="0" err="1" smtClean="0"/>
              <a:t>Pb</a:t>
            </a:r>
            <a:r>
              <a:rPr lang="en-US" sz="1800" b="1" dirty="0" smtClean="0"/>
              <a:t> concentrations) seem to form clusters? </a:t>
            </a:r>
          </a:p>
          <a:p>
            <a:pPr>
              <a:lnSpc>
                <a:spcPct val="150000"/>
              </a:lnSpc>
              <a:buNone/>
            </a:pPr>
            <a:r>
              <a:rPr lang="en-US" sz="1800" b="1" dirty="0" smtClean="0"/>
              <a:t>A16 : Yes; for example at the top of the map near (3.5, 5.5); see the figure on the next page. </a:t>
            </a:r>
          </a:p>
          <a:p>
            <a:pPr>
              <a:lnSpc>
                <a:spcPct val="150000"/>
              </a:lnSpc>
              <a:buNone/>
            </a:pPr>
            <a:r>
              <a:rPr lang="en-US" sz="1800" b="1" dirty="0" smtClean="0">
                <a:solidFill>
                  <a:srgbClr val="FF0000"/>
                </a:solidFill>
              </a:rPr>
              <a:t>Q17 : </a:t>
            </a:r>
            <a:r>
              <a:rPr lang="en-US" sz="1800" b="1" dirty="0" smtClean="0"/>
              <a:t>What is the approximate radius the clusters? </a:t>
            </a:r>
          </a:p>
          <a:p>
            <a:pPr>
              <a:lnSpc>
                <a:spcPct val="150000"/>
              </a:lnSpc>
              <a:buNone/>
            </a:pPr>
            <a:r>
              <a:rPr lang="en-US" sz="1800" b="1" dirty="0" smtClean="0"/>
              <a:t>A17 : They are not so big, approximately 0.5 km radius.</a:t>
            </a:r>
            <a:endParaRPr lang="ar-SA"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b="1" dirty="0">
                <a:solidFill>
                  <a:schemeClr val="accent1">
                    <a:lumMod val="60000"/>
                    <a:lumOff val="40000"/>
                  </a:schemeClr>
                </a:solidFill>
              </a:rPr>
              <a:t>A simple </a:t>
            </a:r>
            <a:r>
              <a:rPr lang="en-US" b="1" dirty="0" smtClean="0">
                <a:solidFill>
                  <a:schemeClr val="accent1">
                    <a:lumMod val="60000"/>
                    <a:lumOff val="40000"/>
                  </a:schemeClr>
                </a:solidFill>
              </a:rPr>
              <a:t>definition</a:t>
            </a:r>
          </a:p>
          <a:p>
            <a:pPr marL="0" indent="0" algn="ctr">
              <a:buNone/>
            </a:pPr>
            <a:endParaRPr lang="en-US" b="1" dirty="0"/>
          </a:p>
          <a:p>
            <a:pPr marL="0" indent="0" algn="ctr">
              <a:buNone/>
            </a:pPr>
            <a:r>
              <a:rPr lang="en-US" b="1" dirty="0">
                <a:solidFill>
                  <a:srgbClr val="FF0000"/>
                </a:solidFill>
              </a:rPr>
              <a:t>Statistics: </a:t>
            </a:r>
            <a:endParaRPr lang="en-US" b="1" dirty="0" smtClean="0">
              <a:solidFill>
                <a:srgbClr val="FF0000"/>
              </a:solidFill>
            </a:endParaRPr>
          </a:p>
          <a:p>
            <a:pPr algn="ctr"/>
            <a:endParaRPr lang="en-US" b="1" dirty="0" smtClean="0"/>
          </a:p>
          <a:p>
            <a:pPr marL="0" indent="0" algn="ctr">
              <a:buNone/>
            </a:pPr>
            <a:r>
              <a:rPr lang="en-US" b="1" dirty="0" smtClean="0"/>
              <a:t>“</a:t>
            </a:r>
            <a:r>
              <a:rPr lang="en-US" b="1" dirty="0"/>
              <a:t>The determination of the probable from the possible”</a:t>
            </a:r>
          </a:p>
        </p:txBody>
      </p:sp>
    </p:spTree>
    <p:extLst>
      <p:ext uri="{BB962C8B-B14F-4D97-AF65-F5344CB8AC3E}">
        <p14:creationId xmlns:p14="http://schemas.microsoft.com/office/powerpoint/2010/main" val="3589643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Feature and geographic </a:t>
            </a:r>
            <a:r>
              <a:rPr lang="en-US" sz="2400" dirty="0" smtClean="0">
                <a:solidFill>
                  <a:srgbClr val="C00000"/>
                </a:solidFill>
              </a:rPr>
              <a:t>spaces</a:t>
            </a:r>
            <a:endParaRPr lang="ar-SA" sz="3600" dirty="0"/>
          </a:p>
        </p:txBody>
      </p:sp>
      <p:sp>
        <p:nvSpPr>
          <p:cNvPr id="3" name="Content Placeholder 2"/>
          <p:cNvSpPr>
            <a:spLocks noGrp="1"/>
          </p:cNvSpPr>
          <p:nvPr>
            <p:ph idx="1"/>
          </p:nvPr>
        </p:nvSpPr>
        <p:spPr/>
        <p:txBody>
          <a:bodyPr/>
          <a:lstStyle/>
          <a:p>
            <a:pPr>
              <a:lnSpc>
                <a:spcPct val="200000"/>
              </a:lnSpc>
            </a:pPr>
            <a:r>
              <a:rPr lang="en-US" sz="1800" b="1" dirty="0" smtClean="0"/>
              <a:t>The word </a:t>
            </a:r>
            <a:r>
              <a:rPr lang="en-US" sz="1800" b="1" dirty="0" smtClean="0">
                <a:solidFill>
                  <a:schemeClr val="accent1">
                    <a:lumMod val="60000"/>
                    <a:lumOff val="40000"/>
                  </a:schemeClr>
                </a:solidFill>
              </a:rPr>
              <a:t>space</a:t>
            </a:r>
            <a:r>
              <a:rPr lang="en-US" sz="1800" b="1" dirty="0" smtClean="0"/>
              <a:t> is used in mathematics to refer to any set of variables that form metric axes and which therefore allow us to compute a </a:t>
            </a:r>
            <a:r>
              <a:rPr lang="en-US" sz="1800" b="1" dirty="0" smtClean="0">
                <a:solidFill>
                  <a:schemeClr val="accent1">
                    <a:lumMod val="60000"/>
                    <a:lumOff val="40000"/>
                  </a:schemeClr>
                </a:solidFill>
              </a:rPr>
              <a:t>distance</a:t>
            </a:r>
            <a:r>
              <a:rPr lang="en-US" sz="1800" b="1" dirty="0" smtClean="0"/>
              <a:t> between points in that space.</a:t>
            </a:r>
          </a:p>
          <a:p>
            <a:pPr>
              <a:lnSpc>
                <a:spcPct val="200000"/>
              </a:lnSpc>
            </a:pPr>
            <a:r>
              <a:rPr lang="en-US" sz="1800" b="1" dirty="0" smtClean="0"/>
              <a:t>If these variables represent geographic </a:t>
            </a:r>
            <a:r>
              <a:rPr lang="en-US" sz="1800" b="1" dirty="0" smtClean="0">
                <a:solidFill>
                  <a:schemeClr val="accent1">
                    <a:lumMod val="60000"/>
                    <a:lumOff val="40000"/>
                  </a:schemeClr>
                </a:solidFill>
              </a:rPr>
              <a:t>coordinates</a:t>
            </a:r>
            <a:r>
              <a:rPr lang="en-US" sz="1800" b="1" dirty="0" smtClean="0"/>
              <a:t>, we have a </a:t>
            </a:r>
            <a:r>
              <a:rPr lang="en-US" sz="1800" b="1" dirty="0" smtClean="0">
                <a:solidFill>
                  <a:schemeClr val="accent1">
                    <a:lumMod val="60000"/>
                    <a:lumOff val="40000"/>
                  </a:schemeClr>
                </a:solidFill>
              </a:rPr>
              <a:t>geographic</a:t>
            </a:r>
            <a:r>
              <a:rPr lang="en-US" sz="1800" b="1" dirty="0" smtClean="0"/>
              <a:t> space.</a:t>
            </a:r>
          </a:p>
          <a:p>
            <a:pPr>
              <a:lnSpc>
                <a:spcPct val="200000"/>
              </a:lnSpc>
            </a:pPr>
            <a:r>
              <a:rPr lang="en-US" sz="1800" b="1" dirty="0" smtClean="0"/>
              <a:t>If these variables represent </a:t>
            </a:r>
            <a:r>
              <a:rPr lang="en-US" sz="1800" b="1" dirty="0" smtClean="0">
                <a:solidFill>
                  <a:schemeClr val="accent1">
                    <a:lumMod val="60000"/>
                    <a:lumOff val="40000"/>
                  </a:schemeClr>
                </a:solidFill>
              </a:rPr>
              <a:t>attributes</a:t>
            </a:r>
            <a:r>
              <a:rPr lang="en-US" sz="1800" b="1" dirty="0" smtClean="0"/>
              <a:t>, we have a </a:t>
            </a:r>
            <a:r>
              <a:rPr lang="en-US" sz="1800" b="1" dirty="0" smtClean="0">
                <a:solidFill>
                  <a:schemeClr val="accent1">
                    <a:lumMod val="60000"/>
                    <a:lumOff val="40000"/>
                  </a:schemeClr>
                </a:solidFill>
              </a:rPr>
              <a:t>feature</a:t>
            </a:r>
            <a:r>
              <a:rPr lang="en-US" sz="1800" b="1" dirty="0" smtClean="0"/>
              <a:t> </a:t>
            </a:r>
            <a:r>
              <a:rPr lang="en-US" sz="1800" b="1" dirty="0" smtClean="0">
                <a:solidFill>
                  <a:schemeClr val="accent1">
                    <a:lumMod val="60000"/>
                    <a:lumOff val="40000"/>
                  </a:schemeClr>
                </a:solidFill>
              </a:rPr>
              <a:t>space</a:t>
            </a:r>
            <a:r>
              <a:rPr lang="en-US" sz="1800" b="1" dirty="0" smtClean="0"/>
              <a:t>.</a:t>
            </a:r>
            <a:endParaRPr lang="ar-SA"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C00000"/>
                </a:solidFill>
              </a:rPr>
              <a:t>Scatter plot of a 2D feature space</a:t>
            </a:r>
            <a:br>
              <a:rPr lang="en-US" sz="2400" dirty="0" smtClean="0">
                <a:solidFill>
                  <a:srgbClr val="C00000"/>
                </a:solidFill>
              </a:rPr>
            </a:br>
            <a:endParaRPr lang="ar-SA" sz="2400" dirty="0"/>
          </a:p>
        </p:txBody>
      </p:sp>
      <p:sp>
        <p:nvSpPr>
          <p:cNvPr id="3" name="Content Placeholder 2"/>
          <p:cNvSpPr>
            <a:spLocks noGrp="1"/>
          </p:cNvSpPr>
          <p:nvPr>
            <p:ph idx="1"/>
          </p:nvPr>
        </p:nvSpPr>
        <p:spPr>
          <a:xfrm>
            <a:off x="381000" y="1524000"/>
            <a:ext cx="3124200" cy="4114800"/>
          </a:xfrm>
        </p:spPr>
        <p:txBody>
          <a:bodyPr/>
          <a:lstStyle/>
          <a:p>
            <a:pPr>
              <a:lnSpc>
                <a:spcPct val="200000"/>
              </a:lnSpc>
              <a:buNone/>
            </a:pPr>
            <a:r>
              <a:rPr lang="en-US" sz="1800" b="1" dirty="0" smtClean="0"/>
              <a:t>This is a visualization of a 2D feature space using a scatter plot. </a:t>
            </a:r>
          </a:p>
          <a:p>
            <a:pPr>
              <a:lnSpc>
                <a:spcPct val="200000"/>
              </a:lnSpc>
              <a:buNone/>
            </a:pPr>
            <a:r>
              <a:rPr lang="en-US" sz="1800" b="1" dirty="0" smtClean="0"/>
              <a:t>The points are individual fossil  measured</a:t>
            </a:r>
            <a:endParaRPr lang="ar-SA" sz="1800" b="1" dirty="0"/>
          </a:p>
        </p:txBody>
      </p:sp>
      <p:pic>
        <p:nvPicPr>
          <p:cNvPr id="1026" name="Picture 2"/>
          <p:cNvPicPr>
            <a:picLocks noChangeAspect="1" noChangeArrowheads="1"/>
          </p:cNvPicPr>
          <p:nvPr/>
        </p:nvPicPr>
        <p:blipFill>
          <a:blip r:embed="rId2"/>
          <a:srcRect/>
          <a:stretch>
            <a:fillRect/>
          </a:stretch>
        </p:blipFill>
        <p:spPr bwMode="auto">
          <a:xfrm>
            <a:off x="3533775" y="1524000"/>
            <a:ext cx="5610225" cy="46919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nSpc>
                <a:spcPct val="200000"/>
              </a:lnSpc>
              <a:buNone/>
            </a:pPr>
            <a:r>
              <a:rPr lang="en-US" sz="1800" b="1" dirty="0">
                <a:solidFill>
                  <a:srgbClr val="FF0000"/>
                </a:solidFill>
              </a:rPr>
              <a:t>Q18 : </a:t>
            </a:r>
            <a:r>
              <a:rPr lang="en-US" sz="1800" b="1" dirty="0"/>
              <a:t>What are the two dimensions of this feature space, and their units of measure? </a:t>
            </a:r>
          </a:p>
          <a:p>
            <a:pPr marL="0" indent="0">
              <a:lnSpc>
                <a:spcPct val="200000"/>
              </a:lnSpc>
              <a:buNone/>
            </a:pPr>
            <a:r>
              <a:rPr lang="en-US" sz="1800" b="1" dirty="0" smtClean="0">
                <a:solidFill>
                  <a:srgbClr val="00B050"/>
                </a:solidFill>
              </a:rPr>
              <a:t>A18 : </a:t>
            </a:r>
            <a:r>
              <a:rPr lang="en-US" sz="1800" b="1" dirty="0" smtClean="0"/>
              <a:t>Dimension </a:t>
            </a:r>
            <a:r>
              <a:rPr lang="en-US" sz="1800" b="1" dirty="0"/>
              <a:t>1: </a:t>
            </a:r>
            <a:r>
              <a:rPr lang="en-US" sz="1800" b="1" dirty="0" smtClean="0"/>
              <a:t>Fossil width </a:t>
            </a:r>
            <a:r>
              <a:rPr lang="en-US" sz="1800" b="1" dirty="0"/>
              <a:t>in mm; Dimension 2: </a:t>
            </a:r>
            <a:r>
              <a:rPr lang="en-US" sz="1800" b="1" dirty="0" smtClean="0"/>
              <a:t>Fossil length </a:t>
            </a:r>
            <a:r>
              <a:rPr lang="en-US" sz="1800" b="1" dirty="0"/>
              <a:t>in cm. </a:t>
            </a:r>
          </a:p>
          <a:p>
            <a:pPr marL="0" indent="0">
              <a:lnSpc>
                <a:spcPct val="200000"/>
              </a:lnSpc>
              <a:buNone/>
            </a:pPr>
            <a:r>
              <a:rPr lang="en-US" sz="1800" b="1" dirty="0">
                <a:solidFill>
                  <a:srgbClr val="FF0000"/>
                </a:solidFill>
              </a:rPr>
              <a:t>Q19 :</a:t>
            </a:r>
            <a:r>
              <a:rPr lang="en-US" sz="1800" b="1" dirty="0"/>
              <a:t> Does there appear to be a correlation between the two dimensions for this set of observations? </a:t>
            </a:r>
          </a:p>
          <a:p>
            <a:pPr marL="0" indent="0">
              <a:lnSpc>
                <a:spcPct val="200000"/>
              </a:lnSpc>
              <a:buNone/>
            </a:pPr>
            <a:r>
              <a:rPr lang="en-US" sz="1800" b="1" dirty="0">
                <a:solidFill>
                  <a:srgbClr val="00B050"/>
                </a:solidFill>
              </a:rPr>
              <a:t>A19 : </a:t>
            </a:r>
            <a:r>
              <a:rPr lang="en-US" sz="1800" b="1" dirty="0"/>
              <a:t>Yes, there appears to be a strong positive correlation.</a:t>
            </a:r>
          </a:p>
        </p:txBody>
      </p:sp>
    </p:spTree>
    <p:extLst>
      <p:ext uri="{BB962C8B-B14F-4D97-AF65-F5344CB8AC3E}">
        <p14:creationId xmlns:p14="http://schemas.microsoft.com/office/powerpoint/2010/main" val="211760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Geographic </a:t>
            </a:r>
            <a:r>
              <a:rPr lang="en-US" sz="2800" dirty="0" smtClean="0"/>
              <a:t>space</a:t>
            </a:r>
            <a:endParaRPr lang="en-US" sz="2800" dirty="0"/>
          </a:p>
        </p:txBody>
      </p:sp>
      <p:sp>
        <p:nvSpPr>
          <p:cNvPr id="3" name="Content Placeholder 2"/>
          <p:cNvSpPr>
            <a:spLocks noGrp="1"/>
          </p:cNvSpPr>
          <p:nvPr>
            <p:ph idx="1"/>
          </p:nvPr>
        </p:nvSpPr>
        <p:spPr>
          <a:xfrm>
            <a:off x="685800" y="1828800"/>
            <a:ext cx="7772400" cy="4114800"/>
          </a:xfrm>
        </p:spPr>
        <p:txBody>
          <a:bodyPr/>
          <a:lstStyle/>
          <a:p>
            <a:pPr>
              <a:spcBef>
                <a:spcPts val="1800"/>
              </a:spcBef>
            </a:pPr>
            <a:r>
              <a:rPr lang="en-US" sz="2000" b="1" dirty="0" smtClean="0"/>
              <a:t>Axes </a:t>
            </a:r>
            <a:r>
              <a:rPr lang="en-US" sz="2000" b="1" dirty="0"/>
              <a:t>are 1D </a:t>
            </a:r>
            <a:r>
              <a:rPr lang="en-US" sz="2000" b="1" dirty="0">
                <a:solidFill>
                  <a:schemeClr val="accent1">
                    <a:lumMod val="60000"/>
                    <a:lumOff val="40000"/>
                  </a:schemeClr>
                </a:solidFill>
              </a:rPr>
              <a:t>lines</a:t>
            </a:r>
            <a:r>
              <a:rPr lang="en-US" sz="2000" b="1" dirty="0"/>
              <a:t>; they almost always have the </a:t>
            </a:r>
            <a:r>
              <a:rPr lang="en-US" sz="2000" b="1" dirty="0">
                <a:solidFill>
                  <a:schemeClr val="accent1">
                    <a:lumMod val="60000"/>
                    <a:lumOff val="40000"/>
                  </a:schemeClr>
                </a:solidFill>
              </a:rPr>
              <a:t>same units </a:t>
            </a:r>
            <a:r>
              <a:rPr lang="en-US" sz="2000" b="1" dirty="0"/>
              <a:t>of measure (e.g. </a:t>
            </a:r>
            <a:r>
              <a:rPr lang="en-US" sz="2000" b="1" dirty="0" err="1"/>
              <a:t>metres</a:t>
            </a:r>
            <a:r>
              <a:rPr lang="en-US" sz="2000" b="1" dirty="0" smtClean="0"/>
              <a:t>, </a:t>
            </a:r>
            <a:r>
              <a:rPr lang="en-US" sz="2000" b="1" dirty="0" err="1" smtClean="0"/>
              <a:t>kilometres</a:t>
            </a:r>
            <a:r>
              <a:rPr lang="en-US" sz="2000" b="1" dirty="0" smtClean="0"/>
              <a:t> </a:t>
            </a:r>
            <a:r>
              <a:rPr lang="en-US" sz="2000" b="1" dirty="0"/>
              <a:t>. . . )</a:t>
            </a:r>
          </a:p>
          <a:p>
            <a:pPr>
              <a:spcBef>
                <a:spcPts val="1800"/>
              </a:spcBef>
            </a:pPr>
            <a:r>
              <a:rPr lang="en-US" sz="2000" b="1" dirty="0" smtClean="0">
                <a:solidFill>
                  <a:schemeClr val="accent1">
                    <a:lumMod val="60000"/>
                    <a:lumOff val="40000"/>
                  </a:schemeClr>
                </a:solidFill>
              </a:rPr>
              <a:t>One-dimensional</a:t>
            </a:r>
            <a:r>
              <a:rPr lang="en-US" sz="2000" b="1" dirty="0"/>
              <a:t>: </a:t>
            </a:r>
            <a:r>
              <a:rPr lang="en-US" sz="2000" b="1" dirty="0" smtClean="0"/>
              <a:t>coordinates </a:t>
            </a:r>
            <a:r>
              <a:rPr lang="en-US" sz="2000" b="1" dirty="0"/>
              <a:t>are on a line with respect to some origin </a:t>
            </a:r>
            <a:r>
              <a:rPr lang="en-US" sz="2000" b="1" i="1" dirty="0"/>
              <a:t>(</a:t>
            </a:r>
            <a:r>
              <a:rPr lang="en-US" sz="2000" b="1" dirty="0"/>
              <a:t>0</a:t>
            </a:r>
            <a:r>
              <a:rPr lang="en-US" sz="2000" b="1" i="1" dirty="0"/>
              <a:t>)</a:t>
            </a:r>
            <a:r>
              <a:rPr lang="en-US" sz="2000" b="1" dirty="0"/>
              <a:t>: </a:t>
            </a:r>
            <a:r>
              <a:rPr lang="en-US" sz="2000" b="1" i="1" dirty="0"/>
              <a:t>(x</a:t>
            </a:r>
            <a:r>
              <a:rPr lang="en-US" sz="2000" b="1" dirty="0"/>
              <a:t>1</a:t>
            </a:r>
            <a:r>
              <a:rPr lang="en-US" sz="2000" b="1" i="1" dirty="0"/>
              <a:t>) </a:t>
            </a:r>
            <a:r>
              <a:rPr lang="en-US" sz="2000" b="1" dirty="0"/>
              <a:t>= </a:t>
            </a:r>
            <a:r>
              <a:rPr lang="en-US" sz="2000" b="1" i="1" dirty="0"/>
              <a:t>x</a:t>
            </a:r>
          </a:p>
          <a:p>
            <a:pPr>
              <a:spcBef>
                <a:spcPts val="1800"/>
              </a:spcBef>
            </a:pPr>
            <a:r>
              <a:rPr lang="en-US" sz="2000" b="1" dirty="0" smtClean="0">
                <a:solidFill>
                  <a:schemeClr val="accent1">
                    <a:lumMod val="60000"/>
                    <a:lumOff val="40000"/>
                  </a:schemeClr>
                </a:solidFill>
              </a:rPr>
              <a:t>Two-dimensional</a:t>
            </a:r>
            <a:r>
              <a:rPr lang="en-US" sz="2000" b="1" dirty="0"/>
              <a:t>: </a:t>
            </a:r>
            <a:r>
              <a:rPr lang="en-US" sz="2000" b="1" dirty="0" smtClean="0"/>
              <a:t>coordinates </a:t>
            </a:r>
            <a:r>
              <a:rPr lang="en-US" sz="2000" b="1" dirty="0"/>
              <a:t>are on a grid with respect to some origin </a:t>
            </a:r>
            <a:r>
              <a:rPr lang="en-US" sz="2000" b="1" i="1" dirty="0"/>
              <a:t>(</a:t>
            </a:r>
            <a:r>
              <a:rPr lang="en-US" sz="2000" b="1" dirty="0"/>
              <a:t>0</a:t>
            </a:r>
            <a:r>
              <a:rPr lang="en-US" sz="2000" b="1" i="1" dirty="0"/>
              <a:t>, </a:t>
            </a:r>
            <a:r>
              <a:rPr lang="en-US" sz="2000" b="1" dirty="0"/>
              <a:t>0</a:t>
            </a:r>
            <a:r>
              <a:rPr lang="en-US" sz="2000" b="1" i="1" dirty="0" smtClean="0"/>
              <a:t>)</a:t>
            </a:r>
            <a:r>
              <a:rPr lang="en-US" sz="2000" b="1" dirty="0" smtClean="0"/>
              <a:t>: </a:t>
            </a:r>
            <a:r>
              <a:rPr lang="en-US" sz="2000" b="1" i="1" dirty="0" smtClean="0"/>
              <a:t>(</a:t>
            </a:r>
            <a:r>
              <a:rPr lang="en-US" sz="2000" b="1" i="1" dirty="0"/>
              <a:t>x</a:t>
            </a:r>
            <a:r>
              <a:rPr lang="en-US" sz="2000" b="1" dirty="0"/>
              <a:t>1</a:t>
            </a:r>
            <a:r>
              <a:rPr lang="en-US" sz="2000" b="1" i="1" dirty="0"/>
              <a:t>,x</a:t>
            </a:r>
            <a:r>
              <a:rPr lang="en-US" sz="2000" b="1" dirty="0"/>
              <a:t>2</a:t>
            </a:r>
            <a:r>
              <a:rPr lang="en-US" sz="2000" b="1" i="1" dirty="0"/>
              <a:t>) </a:t>
            </a:r>
            <a:r>
              <a:rPr lang="en-US" sz="2000" b="1" dirty="0"/>
              <a:t>= </a:t>
            </a:r>
            <a:r>
              <a:rPr lang="en-US" sz="2000" b="1" i="1" dirty="0"/>
              <a:t>(</a:t>
            </a:r>
            <a:r>
              <a:rPr lang="en-US" sz="2000" b="1" i="1" dirty="0" err="1"/>
              <a:t>x,y</a:t>
            </a:r>
            <a:r>
              <a:rPr lang="en-US" sz="2000" b="1" i="1" dirty="0"/>
              <a:t>) </a:t>
            </a:r>
            <a:r>
              <a:rPr lang="en-US" sz="2000" b="1" dirty="0"/>
              <a:t>= </a:t>
            </a:r>
            <a:r>
              <a:rPr lang="en-US" sz="2000" b="1" i="1" dirty="0"/>
              <a:t>(E,N)</a:t>
            </a:r>
          </a:p>
          <a:p>
            <a:pPr>
              <a:spcBef>
                <a:spcPts val="1800"/>
              </a:spcBef>
            </a:pPr>
            <a:r>
              <a:rPr lang="en-US" sz="2000" b="1" dirty="0" smtClean="0">
                <a:solidFill>
                  <a:schemeClr val="accent1">
                    <a:lumMod val="60000"/>
                    <a:lumOff val="40000"/>
                  </a:schemeClr>
                </a:solidFill>
              </a:rPr>
              <a:t>Three-dimensional</a:t>
            </a:r>
            <a:r>
              <a:rPr lang="en-US" sz="2000" b="1" dirty="0"/>
              <a:t>: </a:t>
            </a:r>
            <a:r>
              <a:rPr lang="en-US" sz="2000" b="1" dirty="0" smtClean="0"/>
              <a:t>coordinates </a:t>
            </a:r>
            <a:r>
              <a:rPr lang="en-US" sz="2000" b="1" dirty="0"/>
              <a:t>are grid and elevation from a reference elevation</a:t>
            </a:r>
            <a:r>
              <a:rPr lang="en-US" sz="2000" b="1" dirty="0" smtClean="0"/>
              <a:t>: </a:t>
            </a:r>
            <a:r>
              <a:rPr lang="en-US" sz="2000" b="1" i="1" dirty="0" smtClean="0"/>
              <a:t>(</a:t>
            </a:r>
            <a:r>
              <a:rPr lang="en-US" sz="2000" b="1" i="1" dirty="0"/>
              <a:t>x</a:t>
            </a:r>
            <a:r>
              <a:rPr lang="en-US" sz="2000" b="1" dirty="0"/>
              <a:t>1</a:t>
            </a:r>
            <a:r>
              <a:rPr lang="en-US" sz="2000" b="1" i="1" dirty="0"/>
              <a:t>,x</a:t>
            </a:r>
            <a:r>
              <a:rPr lang="en-US" sz="2000" b="1" dirty="0"/>
              <a:t>2</a:t>
            </a:r>
            <a:r>
              <a:rPr lang="en-US" sz="2000" b="1" i="1" dirty="0"/>
              <a:t>,x</a:t>
            </a:r>
            <a:r>
              <a:rPr lang="en-US" sz="2000" b="1" dirty="0"/>
              <a:t>3</a:t>
            </a:r>
            <a:r>
              <a:rPr lang="en-US" sz="2000" b="1" i="1" dirty="0"/>
              <a:t>) </a:t>
            </a:r>
            <a:r>
              <a:rPr lang="en-US" sz="2000" b="1" dirty="0"/>
              <a:t>= </a:t>
            </a:r>
            <a:r>
              <a:rPr lang="en-US" sz="2000" b="1" i="1" dirty="0"/>
              <a:t>(</a:t>
            </a:r>
            <a:r>
              <a:rPr lang="en-US" sz="2000" b="1" i="1" dirty="0" err="1"/>
              <a:t>x,y</a:t>
            </a:r>
            <a:r>
              <a:rPr lang="en-US" sz="2000" b="1" i="1" dirty="0"/>
              <a:t>, z) </a:t>
            </a:r>
            <a:r>
              <a:rPr lang="en-US" sz="2000" b="1" dirty="0"/>
              <a:t>= </a:t>
            </a:r>
            <a:r>
              <a:rPr lang="en-US" sz="2000" b="1" i="1" dirty="0"/>
              <a:t>(E,N,H)</a:t>
            </a:r>
          </a:p>
          <a:p>
            <a:pPr>
              <a:spcBef>
                <a:spcPts val="1800"/>
              </a:spcBef>
            </a:pPr>
            <a:r>
              <a:rPr lang="en-US" sz="2000" b="1" dirty="0" smtClean="0"/>
              <a:t>Note</a:t>
            </a:r>
            <a:r>
              <a:rPr lang="en-US" sz="2000" b="1" dirty="0"/>
              <a:t>: </a:t>
            </a:r>
            <a:r>
              <a:rPr lang="en-US" sz="2000" b="1" dirty="0">
                <a:solidFill>
                  <a:schemeClr val="accent1">
                    <a:lumMod val="60000"/>
                    <a:lumOff val="40000"/>
                  </a:schemeClr>
                </a:solidFill>
              </a:rPr>
              <a:t>latitude-longitude</a:t>
            </a:r>
            <a:r>
              <a:rPr lang="en-US" sz="2000" b="1" dirty="0"/>
              <a:t> </a:t>
            </a:r>
            <a:r>
              <a:rPr lang="en-US" sz="2000" b="1" dirty="0" smtClean="0"/>
              <a:t>coordinates </a:t>
            </a:r>
            <a:r>
              <a:rPr lang="en-US" sz="2000" b="1" dirty="0"/>
              <a:t>do not have equal distances in the </a:t>
            </a:r>
            <a:r>
              <a:rPr lang="en-US" sz="2000" b="1" dirty="0" smtClean="0"/>
              <a:t>two dimensions</a:t>
            </a:r>
            <a:r>
              <a:rPr lang="en-US" sz="2000" b="1" dirty="0"/>
              <a:t>; they should be transformed to metric (grid) </a:t>
            </a:r>
            <a:r>
              <a:rPr lang="en-US" sz="2000" b="1" dirty="0" smtClean="0"/>
              <a:t>coordinates </a:t>
            </a:r>
            <a:r>
              <a:rPr lang="en-US" sz="2000" b="1" dirty="0"/>
              <a:t>for </a:t>
            </a:r>
            <a:r>
              <a:rPr lang="en-US" sz="2000" b="1" dirty="0" smtClean="0"/>
              <a:t>geo-statistical analysis.</a:t>
            </a:r>
            <a:endParaRPr lang="en-US" sz="2000" b="1" dirty="0"/>
          </a:p>
        </p:txBody>
      </p:sp>
    </p:spTree>
    <p:extLst>
      <p:ext uri="{BB962C8B-B14F-4D97-AF65-F5344CB8AC3E}">
        <p14:creationId xmlns:p14="http://schemas.microsoft.com/office/powerpoint/2010/main" val="15059463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000" b="1" dirty="0">
                <a:solidFill>
                  <a:srgbClr val="FF0000"/>
                </a:solidFill>
              </a:rPr>
              <a:t>Q22 : </a:t>
            </a:r>
            <a:r>
              <a:rPr lang="en-US" sz="2000" b="1" dirty="0"/>
              <a:t>What are the dimensions and units of measure of a </a:t>
            </a:r>
            <a:r>
              <a:rPr lang="en-US" sz="2000" b="1" dirty="0" smtClean="0"/>
              <a:t>geographic </a:t>
            </a:r>
            <a:r>
              <a:rPr lang="en-US" sz="2000" b="1" dirty="0"/>
              <a:t>space defined by UTM </a:t>
            </a:r>
            <a:r>
              <a:rPr lang="en-US" sz="2000" b="1" dirty="0" smtClean="0"/>
              <a:t>coordinates?</a:t>
            </a:r>
          </a:p>
          <a:p>
            <a:pPr marL="0" indent="0">
              <a:buNone/>
            </a:pPr>
            <a:endParaRPr lang="en-US" sz="2000" b="1" dirty="0"/>
          </a:p>
          <a:p>
            <a:pPr marL="0" indent="0">
              <a:buNone/>
            </a:pPr>
            <a:r>
              <a:rPr lang="en-US" sz="2000" b="1" dirty="0">
                <a:solidFill>
                  <a:srgbClr val="00B050"/>
                </a:solidFill>
              </a:rPr>
              <a:t>A22 </a:t>
            </a:r>
            <a:r>
              <a:rPr lang="en-US" sz="2000" b="1" dirty="0" smtClean="0">
                <a:solidFill>
                  <a:srgbClr val="00B050"/>
                </a:solidFill>
              </a:rPr>
              <a:t>: </a:t>
            </a:r>
            <a:r>
              <a:rPr lang="en-US" sz="2000" b="1" dirty="0" smtClean="0"/>
              <a:t>There </a:t>
            </a:r>
            <a:r>
              <a:rPr lang="en-US" sz="2000" b="1" dirty="0"/>
              <a:t>are two dimensions, UTM East and UTM North. These are both measured in </a:t>
            </a:r>
            <a:r>
              <a:rPr lang="en-US" sz="2000" b="1" dirty="0" smtClean="0"/>
              <a:t>meters </a:t>
            </a:r>
            <a:r>
              <a:rPr lang="en-US" sz="2000" b="1" dirty="0"/>
              <a:t>from </a:t>
            </a:r>
            <a:r>
              <a:rPr lang="en-US" sz="2000" b="1" dirty="0" smtClean="0"/>
              <a:t>the zone </a:t>
            </a:r>
            <a:r>
              <a:rPr lang="en-US" sz="2000" b="1" dirty="0"/>
              <a:t>origin.</a:t>
            </a:r>
          </a:p>
        </p:txBody>
      </p:sp>
    </p:spTree>
    <p:extLst>
      <p:ext uri="{BB962C8B-B14F-4D97-AF65-F5344CB8AC3E}">
        <p14:creationId xmlns:p14="http://schemas.microsoft.com/office/powerpoint/2010/main" val="8881621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Exploring and visualizing spatial data </a:t>
            </a:r>
          </a:p>
        </p:txBody>
      </p:sp>
      <p:sp>
        <p:nvSpPr>
          <p:cNvPr id="3" name="Content Placeholder 2"/>
          <p:cNvSpPr>
            <a:spLocks noGrp="1"/>
          </p:cNvSpPr>
          <p:nvPr>
            <p:ph idx="1"/>
          </p:nvPr>
        </p:nvSpPr>
        <p:spPr/>
        <p:txBody>
          <a:bodyPr/>
          <a:lstStyle/>
          <a:p>
            <a:pPr marL="0" indent="0">
              <a:lnSpc>
                <a:spcPct val="150000"/>
              </a:lnSpc>
              <a:buNone/>
            </a:pPr>
            <a:r>
              <a:rPr lang="en-US" sz="2000" b="1" dirty="0">
                <a:solidFill>
                  <a:srgbClr val="00FF00"/>
                </a:solidFill>
              </a:rPr>
              <a:t>Topics for this lecture</a:t>
            </a:r>
          </a:p>
          <a:p>
            <a:pPr marL="457200" indent="-457200">
              <a:lnSpc>
                <a:spcPct val="150000"/>
              </a:lnSpc>
              <a:buFont typeface="+mj-lt"/>
              <a:buAutoNum type="arabicPeriod"/>
            </a:pPr>
            <a:r>
              <a:rPr lang="en-US" sz="2000" b="1" dirty="0" smtClean="0"/>
              <a:t>Visualizing </a:t>
            </a:r>
            <a:r>
              <a:rPr lang="en-US" sz="2000" b="1" dirty="0"/>
              <a:t>spatial structure: point distribution, </a:t>
            </a:r>
            <a:r>
              <a:rPr lang="en-US" sz="2000" b="1" dirty="0" err="1"/>
              <a:t>postplots</a:t>
            </a:r>
            <a:r>
              <a:rPr lang="en-US" sz="2000" b="1" dirty="0"/>
              <a:t>, </a:t>
            </a:r>
            <a:r>
              <a:rPr lang="en-US" sz="2000" b="1" dirty="0" err="1"/>
              <a:t>quantile</a:t>
            </a:r>
            <a:r>
              <a:rPr lang="en-US" sz="2000" b="1" dirty="0"/>
              <a:t> plots</a:t>
            </a:r>
          </a:p>
          <a:p>
            <a:pPr marL="457200" indent="-457200">
              <a:lnSpc>
                <a:spcPct val="150000"/>
              </a:lnSpc>
              <a:buFont typeface="+mj-lt"/>
              <a:buAutoNum type="arabicPeriod"/>
            </a:pPr>
            <a:r>
              <a:rPr lang="en-US" sz="2000" b="1" dirty="0" smtClean="0"/>
              <a:t>Visualizing </a:t>
            </a:r>
            <a:r>
              <a:rPr lang="en-US" sz="2000" b="1" dirty="0"/>
              <a:t>regional trends</a:t>
            </a:r>
          </a:p>
          <a:p>
            <a:pPr marL="457200" indent="-457200">
              <a:lnSpc>
                <a:spcPct val="150000"/>
              </a:lnSpc>
              <a:buFont typeface="+mj-lt"/>
              <a:buAutoNum type="arabicPeriod"/>
            </a:pPr>
            <a:r>
              <a:rPr lang="en-US" sz="2000" b="1" dirty="0" smtClean="0"/>
              <a:t>Visualizing </a:t>
            </a:r>
            <a:r>
              <a:rPr lang="en-US" sz="2000" b="1" dirty="0"/>
              <a:t>spatial dependence: h-scatterplots, </a:t>
            </a:r>
            <a:r>
              <a:rPr lang="en-US" sz="2000" b="1" dirty="0" err="1"/>
              <a:t>variogram</a:t>
            </a:r>
            <a:r>
              <a:rPr lang="en-US" sz="2000" b="1" dirty="0"/>
              <a:t> cloud, experimental </a:t>
            </a:r>
            <a:r>
              <a:rPr lang="en-US" sz="2000" b="1" dirty="0" err="1"/>
              <a:t>variogram</a:t>
            </a:r>
            <a:endParaRPr lang="en-US" sz="2000" b="1" dirty="0"/>
          </a:p>
          <a:p>
            <a:pPr marL="457200" indent="-457200">
              <a:lnSpc>
                <a:spcPct val="150000"/>
              </a:lnSpc>
              <a:buFont typeface="+mj-lt"/>
              <a:buAutoNum type="arabicPeriod"/>
            </a:pPr>
            <a:r>
              <a:rPr lang="en-US" sz="2000" b="1" dirty="0" smtClean="0"/>
              <a:t>Visualizing </a:t>
            </a:r>
            <a:r>
              <a:rPr lang="en-US" sz="2000" b="1" dirty="0"/>
              <a:t>anisotropy: </a:t>
            </a:r>
            <a:r>
              <a:rPr lang="en-US" sz="2000" b="1" dirty="0" err="1"/>
              <a:t>variogram</a:t>
            </a:r>
            <a:r>
              <a:rPr lang="en-US" sz="2000" b="1" dirty="0"/>
              <a:t> surfaces, directional </a:t>
            </a:r>
            <a:r>
              <a:rPr lang="en-US" sz="2000" b="1" dirty="0" err="1"/>
              <a:t>variograms</a:t>
            </a:r>
            <a:endParaRPr lang="en-US" sz="2000" b="1" dirty="0"/>
          </a:p>
        </p:txBody>
      </p:sp>
    </p:spTree>
    <p:extLst>
      <p:ext uri="{BB962C8B-B14F-4D97-AF65-F5344CB8AC3E}">
        <p14:creationId xmlns:p14="http://schemas.microsoft.com/office/powerpoint/2010/main" val="33166731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Visualizing spatial </a:t>
            </a:r>
            <a:r>
              <a:rPr lang="en-US" sz="2800" dirty="0" smtClean="0"/>
              <a:t>structure</a:t>
            </a:r>
            <a:endParaRPr lang="en-US" sz="4400" dirty="0"/>
          </a:p>
        </p:txBody>
      </p:sp>
      <p:sp>
        <p:nvSpPr>
          <p:cNvPr id="3" name="Content Placeholder 2"/>
          <p:cNvSpPr>
            <a:spLocks noGrp="1"/>
          </p:cNvSpPr>
          <p:nvPr>
            <p:ph idx="1"/>
          </p:nvPr>
        </p:nvSpPr>
        <p:spPr/>
        <p:txBody>
          <a:bodyPr/>
          <a:lstStyle/>
          <a:p>
            <a:pPr marL="0" indent="0">
              <a:lnSpc>
                <a:spcPct val="200000"/>
              </a:lnSpc>
              <a:buNone/>
            </a:pPr>
            <a:r>
              <a:rPr lang="en-US" sz="2000" b="1" dirty="0" smtClean="0"/>
              <a:t>1</a:t>
            </a:r>
            <a:r>
              <a:rPr lang="en-US" sz="2000" b="1" dirty="0"/>
              <a:t>. Distribution in space</a:t>
            </a:r>
          </a:p>
          <a:p>
            <a:pPr marL="0" indent="0">
              <a:lnSpc>
                <a:spcPct val="200000"/>
              </a:lnSpc>
              <a:buNone/>
            </a:pPr>
            <a:r>
              <a:rPr lang="en-US" sz="2000" b="1" dirty="0"/>
              <a:t>2. </a:t>
            </a:r>
            <a:r>
              <a:rPr lang="en-US" sz="2000" b="1" dirty="0" err="1"/>
              <a:t>Postplots</a:t>
            </a:r>
            <a:endParaRPr lang="en-US" sz="2000" b="1" dirty="0"/>
          </a:p>
          <a:p>
            <a:pPr marL="0" indent="0">
              <a:lnSpc>
                <a:spcPct val="200000"/>
              </a:lnSpc>
              <a:buNone/>
            </a:pPr>
            <a:r>
              <a:rPr lang="en-US" sz="2000" b="1" dirty="0"/>
              <a:t>3. </a:t>
            </a:r>
            <a:r>
              <a:rPr lang="en-US" sz="2000" b="1" dirty="0" err="1"/>
              <a:t>Quantile</a:t>
            </a:r>
            <a:r>
              <a:rPr lang="en-US" sz="2000" b="1" dirty="0"/>
              <a:t> plots</a:t>
            </a:r>
          </a:p>
        </p:txBody>
      </p:sp>
    </p:spTree>
    <p:extLst>
      <p:ext uri="{BB962C8B-B14F-4D97-AF65-F5344CB8AC3E}">
        <p14:creationId xmlns:p14="http://schemas.microsoft.com/office/powerpoint/2010/main" val="38333085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spcBef>
                <a:spcPts val="1800"/>
              </a:spcBef>
              <a:buNone/>
            </a:pPr>
            <a:r>
              <a:rPr lang="en-US" sz="2000" b="1" dirty="0"/>
              <a:t>We begin by examining sets of sample points in space.</a:t>
            </a:r>
          </a:p>
          <a:p>
            <a:pPr>
              <a:spcBef>
                <a:spcPts val="1800"/>
              </a:spcBef>
            </a:pPr>
            <a:r>
              <a:rPr lang="en-US" sz="2000" b="1" dirty="0"/>
              <a:t>The first question is how these points are </a:t>
            </a:r>
            <a:r>
              <a:rPr lang="en-US" sz="2000" b="1" dirty="0" smtClean="0"/>
              <a:t>distributed </a:t>
            </a:r>
            <a:r>
              <a:rPr lang="en-US" sz="2000" b="1" dirty="0"/>
              <a:t>over the space. Are they clustered, dispersed, in </a:t>
            </a:r>
            <a:r>
              <a:rPr lang="en-US" sz="2000" b="1" dirty="0" smtClean="0"/>
              <a:t>a regular </a:t>
            </a:r>
            <a:r>
              <a:rPr lang="en-US" sz="2000" b="1" dirty="0"/>
              <a:t>or irregular pattern, evenly or un-evenly distributed over </a:t>
            </a:r>
            <a:r>
              <a:rPr lang="en-US" sz="2000" b="1" dirty="0" smtClean="0"/>
              <a:t>sub-regions</a:t>
            </a:r>
            <a:r>
              <a:rPr lang="en-US" sz="2000" b="1" dirty="0"/>
              <a:t>?</a:t>
            </a:r>
          </a:p>
          <a:p>
            <a:pPr>
              <a:spcBef>
                <a:spcPts val="1800"/>
              </a:spcBef>
            </a:pPr>
            <a:r>
              <a:rPr lang="en-US" sz="2000" b="1" dirty="0"/>
              <a:t>There are statistical techniques to answer these questions objectively; here we are concerned only </a:t>
            </a:r>
            <a:r>
              <a:rPr lang="en-US" sz="2000" b="1" dirty="0" smtClean="0"/>
              <a:t>with  visualization</a:t>
            </a:r>
            <a:endParaRPr lang="en-US" sz="2000" b="1" dirty="0"/>
          </a:p>
        </p:txBody>
      </p:sp>
    </p:spTree>
    <p:extLst>
      <p:ext uri="{BB962C8B-B14F-4D97-AF65-F5344CB8AC3E}">
        <p14:creationId xmlns:p14="http://schemas.microsoft.com/office/powerpoint/2010/main" val="29025070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spcBef>
                <a:spcPts val="1800"/>
              </a:spcBef>
              <a:buNone/>
            </a:pPr>
            <a:r>
              <a:rPr lang="en-US" sz="2000" b="1" dirty="0"/>
              <a:t>Distribution in space</a:t>
            </a:r>
          </a:p>
          <a:p>
            <a:pPr marL="0" indent="0">
              <a:spcBef>
                <a:spcPts val="1800"/>
              </a:spcBef>
              <a:buNone/>
            </a:pPr>
            <a:r>
              <a:rPr lang="en-US" sz="2000" b="1" dirty="0"/>
              <a:t>This is examined with a scatterplot on the </a:t>
            </a:r>
            <a:r>
              <a:rPr lang="en-US" sz="2000" b="1" dirty="0" smtClean="0"/>
              <a:t>coordinate </a:t>
            </a:r>
            <a:r>
              <a:rPr lang="en-US" sz="2000" b="1" dirty="0"/>
              <a:t>axes, showing only the position </a:t>
            </a:r>
            <a:r>
              <a:rPr lang="en-US" sz="2000" b="1" dirty="0" smtClean="0"/>
              <a:t>of each </a:t>
            </a:r>
            <a:r>
              <a:rPr lang="en-US" sz="2000" b="1" dirty="0"/>
              <a:t>sample.</a:t>
            </a:r>
          </a:p>
          <a:p>
            <a:pPr marL="0" indent="0">
              <a:spcBef>
                <a:spcPts val="1800"/>
              </a:spcBef>
              <a:buNone/>
            </a:pPr>
            <a:r>
              <a:rPr lang="en-US" sz="2000" b="1" dirty="0"/>
              <a:t>This can be in:</a:t>
            </a:r>
          </a:p>
          <a:p>
            <a:pPr marL="0" indent="0">
              <a:spcBef>
                <a:spcPts val="1800"/>
              </a:spcBef>
              <a:buNone/>
            </a:pPr>
            <a:r>
              <a:rPr lang="en-US" sz="2000" b="1" dirty="0"/>
              <a:t>1. 1D : along a line or curve</a:t>
            </a:r>
          </a:p>
          <a:p>
            <a:pPr marL="0" indent="0">
              <a:spcBef>
                <a:spcPts val="1800"/>
              </a:spcBef>
              <a:buNone/>
            </a:pPr>
            <a:r>
              <a:rPr lang="en-US" sz="2000" b="1" dirty="0"/>
              <a:t>2. 2D: in the plane or on a surface</a:t>
            </a:r>
          </a:p>
          <a:p>
            <a:pPr marL="0" indent="0">
              <a:spcBef>
                <a:spcPts val="1800"/>
              </a:spcBef>
              <a:buNone/>
            </a:pPr>
            <a:r>
              <a:rPr lang="en-US" sz="2000" b="1" dirty="0"/>
              <a:t>3. 3D: in a volume of space</a:t>
            </a:r>
          </a:p>
        </p:txBody>
      </p:sp>
    </p:spTree>
    <p:extLst>
      <p:ext uri="{BB962C8B-B14F-4D97-AF65-F5344CB8AC3E}">
        <p14:creationId xmlns:p14="http://schemas.microsoft.com/office/powerpoint/2010/main" val="16714437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124200"/>
            <a:ext cx="2514600" cy="2133600"/>
          </a:xfrm>
        </p:spPr>
        <p:txBody>
          <a:bodyPr/>
          <a:lstStyle/>
          <a:p>
            <a:pPr marL="0" indent="0" algn="ctr">
              <a:buNone/>
            </a:pPr>
            <a:r>
              <a:rPr lang="en-US" sz="2000" b="1" dirty="0"/>
              <a:t>Let’s look at some distributions of sample points in 2D space.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84395"/>
            <a:ext cx="5943600" cy="6688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731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3300"/>
                </a:solidFill>
              </a:rPr>
              <a:t>What is “statistical analysis</a:t>
            </a:r>
            <a:r>
              <a:rPr lang="en-US" sz="3200" dirty="0" smtClean="0">
                <a:solidFill>
                  <a:srgbClr val="FF3300"/>
                </a:solidFill>
              </a:rPr>
              <a:t>”?</a:t>
            </a:r>
            <a:endParaRPr lang="en-US" sz="3200" dirty="0">
              <a:solidFill>
                <a:srgbClr val="FF3300"/>
              </a:solidFill>
            </a:endParaRPr>
          </a:p>
        </p:txBody>
      </p:sp>
      <p:sp>
        <p:nvSpPr>
          <p:cNvPr id="3" name="Content Placeholder 2"/>
          <p:cNvSpPr>
            <a:spLocks noGrp="1"/>
          </p:cNvSpPr>
          <p:nvPr>
            <p:ph idx="1"/>
          </p:nvPr>
        </p:nvSpPr>
        <p:spPr>
          <a:xfrm>
            <a:off x="228600" y="1981200"/>
            <a:ext cx="8686800" cy="4114800"/>
          </a:xfrm>
        </p:spPr>
        <p:txBody>
          <a:bodyPr/>
          <a:lstStyle/>
          <a:p>
            <a:r>
              <a:rPr lang="en-US" sz="2800" b="1" dirty="0" smtClean="0"/>
              <a:t>This </a:t>
            </a:r>
            <a:r>
              <a:rPr lang="en-US" sz="2800" b="1" dirty="0"/>
              <a:t>term refers to a wide range of techniques to. . .</a:t>
            </a:r>
          </a:p>
          <a:p>
            <a:r>
              <a:rPr lang="en-US" sz="2800" b="1" dirty="0"/>
              <a:t>1. (Describe)</a:t>
            </a:r>
          </a:p>
          <a:p>
            <a:r>
              <a:rPr lang="en-US" sz="2800" b="1" dirty="0"/>
              <a:t>2. Explore</a:t>
            </a:r>
          </a:p>
          <a:p>
            <a:r>
              <a:rPr lang="en-US" sz="2800" b="1" dirty="0"/>
              <a:t>3. Understand</a:t>
            </a:r>
          </a:p>
          <a:p>
            <a:r>
              <a:rPr lang="en-US" sz="2800" b="1" dirty="0"/>
              <a:t>4. Prove</a:t>
            </a:r>
          </a:p>
          <a:p>
            <a:r>
              <a:rPr lang="en-US" sz="2800" b="1" dirty="0"/>
              <a:t>5. Predict</a:t>
            </a:r>
          </a:p>
        </p:txBody>
      </p:sp>
    </p:spTree>
    <p:extLst>
      <p:ext uri="{BB962C8B-B14F-4D97-AF65-F5344CB8AC3E}">
        <p14:creationId xmlns:p14="http://schemas.microsoft.com/office/powerpoint/2010/main" val="4686581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spcBef>
                <a:spcPts val="1200"/>
              </a:spcBef>
              <a:buNone/>
            </a:pPr>
            <a:r>
              <a:rPr lang="en-US" sz="2000" b="1" dirty="0">
                <a:solidFill>
                  <a:srgbClr val="FF3300"/>
                </a:solidFill>
              </a:rPr>
              <a:t>Q1 :</a:t>
            </a:r>
            <a:r>
              <a:rPr lang="en-US" sz="2000" b="1" dirty="0"/>
              <a:t> Do the points cover the entire 5x5 km square? What area do </a:t>
            </a:r>
            <a:r>
              <a:rPr lang="en-US" sz="2000" b="1" dirty="0" smtClean="0"/>
              <a:t>they </a:t>
            </a:r>
            <a:r>
              <a:rPr lang="en-US" sz="2000" b="1" dirty="0"/>
              <a:t>cover</a:t>
            </a:r>
            <a:r>
              <a:rPr lang="en-US" sz="2000" b="1" dirty="0" smtClean="0"/>
              <a:t>?</a:t>
            </a:r>
          </a:p>
          <a:p>
            <a:pPr marL="0" indent="0">
              <a:spcBef>
                <a:spcPts val="1200"/>
              </a:spcBef>
              <a:buNone/>
            </a:pPr>
            <a:r>
              <a:rPr lang="en-US" sz="2000" b="1" dirty="0">
                <a:solidFill>
                  <a:srgbClr val="00B050"/>
                </a:solidFill>
              </a:rPr>
              <a:t>A1 </a:t>
            </a:r>
            <a:r>
              <a:rPr lang="en-US" sz="2000" b="1" dirty="0" smtClean="0">
                <a:solidFill>
                  <a:srgbClr val="00B050"/>
                </a:solidFill>
              </a:rPr>
              <a:t>:</a:t>
            </a:r>
            <a:r>
              <a:rPr lang="en-US" sz="2000" b="1" dirty="0" smtClean="0"/>
              <a:t> They </a:t>
            </a:r>
            <a:r>
              <a:rPr lang="en-US" sz="2000" b="1" dirty="0"/>
              <a:t>only cover one part; this is the study area.</a:t>
            </a:r>
          </a:p>
          <a:p>
            <a:pPr marL="0" indent="0">
              <a:spcBef>
                <a:spcPts val="1200"/>
              </a:spcBef>
              <a:buNone/>
            </a:pPr>
            <a:endParaRPr lang="en-US" sz="2000" b="1" dirty="0" smtClean="0">
              <a:solidFill>
                <a:srgbClr val="FF3300"/>
              </a:solidFill>
            </a:endParaRPr>
          </a:p>
          <a:p>
            <a:pPr marL="0" indent="0">
              <a:spcBef>
                <a:spcPts val="1200"/>
              </a:spcBef>
              <a:buNone/>
            </a:pPr>
            <a:r>
              <a:rPr lang="en-US" sz="2000" b="1" dirty="0" smtClean="0">
                <a:solidFill>
                  <a:srgbClr val="FF3300"/>
                </a:solidFill>
              </a:rPr>
              <a:t>Q2 </a:t>
            </a:r>
            <a:r>
              <a:rPr lang="en-US" sz="2000" b="1" dirty="0">
                <a:solidFill>
                  <a:srgbClr val="FF3300"/>
                </a:solidFill>
              </a:rPr>
              <a:t>: </a:t>
            </a:r>
            <a:r>
              <a:rPr lang="en-US" sz="2000" b="1" dirty="0"/>
              <a:t>Within the convex hull of the points (i.e. the area bounded by the outermost points), is the</a:t>
            </a:r>
          </a:p>
          <a:p>
            <a:pPr marL="0" indent="0">
              <a:spcBef>
                <a:spcPts val="1200"/>
              </a:spcBef>
              <a:buNone/>
            </a:pPr>
            <a:r>
              <a:rPr lang="en-US" sz="2000" b="1" dirty="0"/>
              <a:t>distribution:</a:t>
            </a:r>
          </a:p>
          <a:p>
            <a:pPr marL="0" indent="0">
              <a:spcBef>
                <a:spcPts val="1200"/>
              </a:spcBef>
              <a:buNone/>
            </a:pPr>
            <a:r>
              <a:rPr lang="en-US" sz="2000" b="1" dirty="0"/>
              <a:t>1. Regular or irregular?</a:t>
            </a:r>
          </a:p>
          <a:p>
            <a:pPr marL="0" indent="0">
              <a:spcBef>
                <a:spcPts val="1200"/>
              </a:spcBef>
              <a:buNone/>
            </a:pPr>
            <a:r>
              <a:rPr lang="en-US" sz="2000" b="1" dirty="0"/>
              <a:t>2. </a:t>
            </a:r>
            <a:r>
              <a:rPr lang="en-US" sz="2000" b="1" dirty="0" smtClean="0"/>
              <a:t>Clustered </a:t>
            </a:r>
            <a:r>
              <a:rPr lang="en-US" sz="2000" b="1" dirty="0"/>
              <a:t>or dispersed</a:t>
            </a:r>
            <a:r>
              <a:rPr lang="en-US" sz="2000" b="1" dirty="0" smtClean="0"/>
              <a:t>?</a:t>
            </a:r>
          </a:p>
          <a:p>
            <a:pPr marL="0" indent="0">
              <a:spcBef>
                <a:spcPts val="1200"/>
              </a:spcBef>
              <a:buNone/>
            </a:pPr>
            <a:r>
              <a:rPr lang="en-US" sz="2000" b="1" dirty="0" smtClean="0">
                <a:solidFill>
                  <a:srgbClr val="00B050"/>
                </a:solidFill>
              </a:rPr>
              <a:t>A2 </a:t>
            </a:r>
            <a:r>
              <a:rPr lang="en-US" sz="2000" b="1" dirty="0">
                <a:solidFill>
                  <a:srgbClr val="00B050"/>
                </a:solidFill>
              </a:rPr>
              <a:t>: </a:t>
            </a:r>
            <a:r>
              <a:rPr lang="en-US" sz="2000" b="1" dirty="0"/>
              <a:t>Irregular (i.e. not in a regular pattern); some small clusters but mostly well-distributed over the </a:t>
            </a:r>
            <a:r>
              <a:rPr lang="en-US" sz="2000" b="1" dirty="0" smtClean="0"/>
              <a:t>study area</a:t>
            </a:r>
            <a:r>
              <a:rPr lang="en-US" sz="2000" b="1" dirty="0"/>
              <a:t>.</a:t>
            </a:r>
          </a:p>
        </p:txBody>
      </p:sp>
    </p:spTree>
    <p:extLst>
      <p:ext uri="{BB962C8B-B14F-4D97-AF65-F5344CB8AC3E}">
        <p14:creationId xmlns:p14="http://schemas.microsoft.com/office/powerpoint/2010/main" val="30276123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399"/>
            <a:ext cx="6838950" cy="656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096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752600"/>
            <a:ext cx="7772400" cy="4114800"/>
          </a:xfrm>
        </p:spPr>
        <p:txBody>
          <a:bodyPr/>
          <a:lstStyle/>
          <a:p>
            <a:pPr marL="0" indent="0">
              <a:spcBef>
                <a:spcPts val="1800"/>
              </a:spcBef>
              <a:buNone/>
            </a:pPr>
            <a:r>
              <a:rPr lang="en-US" sz="2000" b="1" dirty="0">
                <a:solidFill>
                  <a:srgbClr val="FF3300"/>
                </a:solidFill>
              </a:rPr>
              <a:t>Q3 : </a:t>
            </a:r>
            <a:r>
              <a:rPr lang="en-US" sz="2000" b="1" dirty="0"/>
              <a:t>Do the points cover the entire 1x1 km square? •</a:t>
            </a:r>
          </a:p>
          <a:p>
            <a:pPr marL="0" indent="0">
              <a:spcBef>
                <a:spcPts val="1800"/>
              </a:spcBef>
              <a:buNone/>
            </a:pPr>
            <a:r>
              <a:rPr lang="en-US" sz="2000" b="1" dirty="0">
                <a:solidFill>
                  <a:srgbClr val="00FF00"/>
                </a:solidFill>
              </a:rPr>
              <a:t>A3 :</a:t>
            </a:r>
            <a:r>
              <a:rPr lang="en-US" sz="2000" b="1" dirty="0"/>
              <a:t> No, they do not cover the NE or SE corners; however there are points outside the area (not visible </a:t>
            </a:r>
            <a:r>
              <a:rPr lang="en-US" sz="2000" b="1" dirty="0" smtClean="0"/>
              <a:t>in this </a:t>
            </a:r>
            <a:r>
              <a:rPr lang="en-US" sz="2000" b="1" dirty="0"/>
              <a:t>plot) that are near to these. </a:t>
            </a:r>
          </a:p>
          <a:p>
            <a:pPr marL="0" indent="0">
              <a:spcBef>
                <a:spcPts val="1800"/>
              </a:spcBef>
              <a:buNone/>
            </a:pPr>
            <a:r>
              <a:rPr lang="en-US" sz="2000" b="1" dirty="0">
                <a:solidFill>
                  <a:srgbClr val="FF3300"/>
                </a:solidFill>
              </a:rPr>
              <a:t>Q4 : </a:t>
            </a:r>
            <a:r>
              <a:rPr lang="en-US" sz="2000" b="1" dirty="0"/>
              <a:t>Within the convex hull of the points (i.e. the area bounded by the outermost points), is </a:t>
            </a:r>
            <a:r>
              <a:rPr lang="en-US" sz="2000" b="1" dirty="0" smtClean="0"/>
              <a:t>the distribution</a:t>
            </a:r>
            <a:r>
              <a:rPr lang="en-US" sz="2000" b="1" dirty="0"/>
              <a:t>:</a:t>
            </a:r>
          </a:p>
          <a:p>
            <a:pPr marL="0" indent="0">
              <a:spcBef>
                <a:spcPts val="1800"/>
              </a:spcBef>
              <a:buNone/>
            </a:pPr>
            <a:r>
              <a:rPr lang="en-US" sz="2000" b="1" dirty="0"/>
              <a:t>1. Regular or irregular?</a:t>
            </a:r>
          </a:p>
          <a:p>
            <a:pPr marL="0" indent="0">
              <a:spcBef>
                <a:spcPts val="1800"/>
              </a:spcBef>
              <a:buNone/>
            </a:pPr>
            <a:r>
              <a:rPr lang="en-US" sz="2000" b="1" dirty="0"/>
              <a:t>2. Clustered or dispersed?</a:t>
            </a:r>
          </a:p>
          <a:p>
            <a:pPr marL="0" indent="0">
              <a:spcBef>
                <a:spcPts val="1800"/>
              </a:spcBef>
              <a:buNone/>
            </a:pPr>
            <a:r>
              <a:rPr lang="en-US" sz="2000" b="1" dirty="0" smtClean="0">
                <a:solidFill>
                  <a:srgbClr val="00FF00"/>
                </a:solidFill>
              </a:rPr>
              <a:t>A4 </a:t>
            </a:r>
            <a:r>
              <a:rPr lang="en-US" sz="2000" b="1" dirty="0">
                <a:solidFill>
                  <a:srgbClr val="00FF00"/>
                </a:solidFill>
              </a:rPr>
              <a:t>:</a:t>
            </a:r>
            <a:r>
              <a:rPr lang="en-US" sz="2000" b="1" dirty="0"/>
              <a:t> Irregular; mostly clustered.</a:t>
            </a:r>
          </a:p>
        </p:txBody>
      </p:sp>
    </p:spTree>
    <p:extLst>
      <p:ext uri="{BB962C8B-B14F-4D97-AF65-F5344CB8AC3E}">
        <p14:creationId xmlns:p14="http://schemas.microsoft.com/office/powerpoint/2010/main" val="403547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spcBef>
                <a:spcPts val="1800"/>
              </a:spcBef>
              <a:buNone/>
            </a:pPr>
            <a:r>
              <a:rPr lang="en-US" sz="2400" b="1" dirty="0" err="1">
                <a:solidFill>
                  <a:srgbClr val="C00000"/>
                </a:solidFill>
              </a:rPr>
              <a:t>Postplots</a:t>
            </a:r>
            <a:endParaRPr lang="en-US" sz="2000" b="1" dirty="0">
              <a:solidFill>
                <a:srgbClr val="C00000"/>
              </a:solidFill>
            </a:endParaRPr>
          </a:p>
          <a:p>
            <a:pPr marL="0" indent="0">
              <a:spcBef>
                <a:spcPts val="1800"/>
              </a:spcBef>
              <a:buNone/>
            </a:pPr>
            <a:r>
              <a:rPr lang="en-US" sz="2000" b="1" dirty="0"/>
              <a:t>These are the same as distribution plots, except they show the </a:t>
            </a:r>
            <a:r>
              <a:rPr lang="en-US" sz="2000" b="1" dirty="0">
                <a:solidFill>
                  <a:srgbClr val="00FF00"/>
                </a:solidFill>
              </a:rPr>
              <a:t>relative value </a:t>
            </a:r>
            <a:r>
              <a:rPr lang="en-US" sz="2000" b="1" dirty="0"/>
              <a:t>of </a:t>
            </a:r>
            <a:r>
              <a:rPr lang="en-US" sz="2000" b="1" dirty="0" smtClean="0"/>
              <a:t>each point </a:t>
            </a:r>
            <a:r>
              <a:rPr lang="en-US" sz="2000" b="1" dirty="0"/>
              <a:t>in its </a:t>
            </a:r>
            <a:r>
              <a:rPr lang="en-US" sz="2000" b="1" dirty="0">
                <a:solidFill>
                  <a:srgbClr val="00FF00"/>
                </a:solidFill>
              </a:rPr>
              <a:t>feature </a:t>
            </a:r>
            <a:r>
              <a:rPr lang="en-US" sz="2000" b="1" dirty="0"/>
              <a:t>space by some graphic element:</a:t>
            </a:r>
          </a:p>
          <a:p>
            <a:pPr marL="0" indent="0">
              <a:spcBef>
                <a:spcPts val="1800"/>
              </a:spcBef>
              <a:buNone/>
            </a:pPr>
            <a:r>
              <a:rPr lang="en-US" sz="2000" b="1" dirty="0"/>
              <a:t>1. relative </a:t>
            </a:r>
            <a:r>
              <a:rPr lang="en-US" sz="2000" b="1" dirty="0">
                <a:solidFill>
                  <a:srgbClr val="00FF00"/>
                </a:solidFill>
              </a:rPr>
              <a:t>size</a:t>
            </a:r>
            <a:r>
              <a:rPr lang="en-US" sz="2000" b="1" dirty="0"/>
              <a:t>, or</a:t>
            </a:r>
          </a:p>
          <a:p>
            <a:pPr marL="0" indent="0">
              <a:spcBef>
                <a:spcPts val="1800"/>
              </a:spcBef>
              <a:buNone/>
            </a:pPr>
            <a:r>
              <a:rPr lang="en-US" sz="2000" b="1" dirty="0"/>
              <a:t>2. </a:t>
            </a:r>
            <a:r>
              <a:rPr lang="en-US" sz="2000" b="1" dirty="0" smtClean="0">
                <a:solidFill>
                  <a:srgbClr val="00FF00"/>
                </a:solidFill>
              </a:rPr>
              <a:t>color</a:t>
            </a:r>
            <a:r>
              <a:rPr lang="en-US" sz="2000" b="1" dirty="0" smtClean="0"/>
              <a:t>, </a:t>
            </a:r>
            <a:r>
              <a:rPr lang="en-US" sz="2000" b="1" dirty="0"/>
              <a:t>or</a:t>
            </a:r>
          </a:p>
          <a:p>
            <a:pPr marL="0" indent="0">
              <a:spcBef>
                <a:spcPts val="1800"/>
              </a:spcBef>
              <a:buNone/>
            </a:pPr>
            <a:r>
              <a:rPr lang="en-US" sz="2000" b="1" dirty="0"/>
              <a:t>3. both</a:t>
            </a:r>
          </a:p>
        </p:txBody>
      </p:sp>
    </p:spTree>
    <p:extLst>
      <p:ext uri="{BB962C8B-B14F-4D97-AF65-F5344CB8AC3E}">
        <p14:creationId xmlns:p14="http://schemas.microsoft.com/office/powerpoint/2010/main" val="30824949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00000"/>
                </a:solidFill>
              </a:rPr>
              <a:t>Showing feature-space values with symbol </a:t>
            </a:r>
            <a:r>
              <a:rPr lang="en-US" sz="2400" dirty="0" smtClean="0">
                <a:solidFill>
                  <a:srgbClr val="C00000"/>
                </a:solidFill>
              </a:rPr>
              <a:t>size</a:t>
            </a:r>
            <a:endParaRPr lang="en-US" dirty="0">
              <a:solidFill>
                <a:srgbClr val="C00000"/>
              </a:solidFill>
            </a:endParaRPr>
          </a:p>
        </p:txBody>
      </p:sp>
      <p:sp>
        <p:nvSpPr>
          <p:cNvPr id="3" name="Content Placeholder 2"/>
          <p:cNvSpPr>
            <a:spLocks noGrp="1"/>
          </p:cNvSpPr>
          <p:nvPr>
            <p:ph idx="1"/>
          </p:nvPr>
        </p:nvSpPr>
        <p:spPr/>
        <p:txBody>
          <a:bodyPr/>
          <a:lstStyle/>
          <a:p>
            <a:pPr marL="0" indent="0">
              <a:spcBef>
                <a:spcPts val="1800"/>
              </a:spcBef>
              <a:buNone/>
            </a:pPr>
            <a:r>
              <a:rPr lang="en-US" sz="2000" b="1" dirty="0" smtClean="0"/>
              <a:t>One </a:t>
            </a:r>
            <a:r>
              <a:rPr lang="en-US" sz="2000" b="1" dirty="0"/>
              <a:t>way to represent the value in feature space in by the symbol size, in some </a:t>
            </a:r>
            <a:r>
              <a:rPr lang="en-US" sz="2000" b="1" dirty="0" smtClean="0"/>
              <a:t>way proportional </a:t>
            </a:r>
            <a:r>
              <a:rPr lang="en-US" sz="2000" b="1" dirty="0"/>
              <a:t>to the value. But, which size?</a:t>
            </a:r>
          </a:p>
          <a:p>
            <a:pPr marL="0" indent="0">
              <a:spcBef>
                <a:spcPts val="1800"/>
              </a:spcBef>
              <a:buNone/>
            </a:pPr>
            <a:r>
              <a:rPr lang="en-US" sz="2000" b="1" dirty="0" smtClean="0"/>
              <a:t>Radius </a:t>
            </a:r>
            <a:r>
              <a:rPr lang="en-US" sz="2000" b="1" dirty="0"/>
              <a:t>proportional to </a:t>
            </a:r>
            <a:r>
              <a:rPr lang="en-US" sz="2000" b="1" dirty="0">
                <a:solidFill>
                  <a:srgbClr val="00FF00"/>
                </a:solidFill>
              </a:rPr>
              <a:t>value</a:t>
            </a:r>
          </a:p>
          <a:p>
            <a:pPr marL="0" indent="0">
              <a:spcBef>
                <a:spcPts val="1800"/>
              </a:spcBef>
              <a:buNone/>
            </a:pPr>
            <a:r>
              <a:rPr lang="en-US" sz="2000" b="1" dirty="0" smtClean="0"/>
              <a:t>Radius </a:t>
            </a:r>
            <a:r>
              <a:rPr lang="en-US" sz="2000" b="1" dirty="0"/>
              <a:t>proportional to </a:t>
            </a:r>
            <a:r>
              <a:rPr lang="en-US" sz="2000" b="1" dirty="0">
                <a:solidFill>
                  <a:srgbClr val="00FF00"/>
                </a:solidFill>
              </a:rPr>
              <a:t>transformed value</a:t>
            </a:r>
          </a:p>
          <a:p>
            <a:pPr marL="457200" indent="-457200">
              <a:spcBef>
                <a:spcPts val="1800"/>
              </a:spcBef>
              <a:buAutoNum type="arabicPeriod"/>
            </a:pPr>
            <a:r>
              <a:rPr lang="en-US" sz="2000" b="1" dirty="0" smtClean="0"/>
              <a:t>Square </a:t>
            </a:r>
            <a:r>
              <a:rPr lang="en-US" sz="2000" b="1" dirty="0"/>
              <a:t>root (because radius is </a:t>
            </a:r>
            <a:r>
              <a:rPr lang="en-US" sz="2000" b="1" dirty="0" smtClean="0"/>
              <a:t>1D)</a:t>
            </a:r>
          </a:p>
          <a:p>
            <a:pPr marL="457200" indent="-457200">
              <a:spcBef>
                <a:spcPts val="1800"/>
              </a:spcBef>
              <a:buAutoNum type="arabicPeriod"/>
            </a:pPr>
            <a:r>
              <a:rPr lang="en-US" sz="2000" b="1" dirty="0" smtClean="0"/>
              <a:t>Logarithm to some base</a:t>
            </a:r>
            <a:endParaRPr lang="en-US" sz="2000" b="1" dirty="0"/>
          </a:p>
        </p:txBody>
      </p:sp>
    </p:spTree>
    <p:extLst>
      <p:ext uri="{BB962C8B-B14F-4D97-AF65-F5344CB8AC3E}">
        <p14:creationId xmlns:p14="http://schemas.microsoft.com/office/powerpoint/2010/main" val="8794272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535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0099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000" b="1" dirty="0">
                <a:solidFill>
                  <a:srgbClr val="FF3300"/>
                </a:solidFill>
              </a:rPr>
              <a:t>Q5 : </a:t>
            </a:r>
            <a:r>
              <a:rPr lang="en-US" sz="2000" b="1" dirty="0"/>
              <a:t>Which of this two graphs best shows the highest values (“hot spots”)? </a:t>
            </a:r>
            <a:endParaRPr lang="en-US" sz="2000" b="1" dirty="0" smtClean="0"/>
          </a:p>
          <a:p>
            <a:pPr marL="0" indent="0">
              <a:buNone/>
            </a:pPr>
            <a:r>
              <a:rPr lang="en-US" sz="2000" b="1" dirty="0">
                <a:solidFill>
                  <a:srgbClr val="00FF00"/>
                </a:solidFill>
              </a:rPr>
              <a:t>A5 :</a:t>
            </a:r>
            <a:r>
              <a:rPr lang="en-US" sz="2000" b="1" dirty="0"/>
              <a:t> The plot where the radius is proportional to the square root of the value; the points with the </a:t>
            </a:r>
            <a:r>
              <a:rPr lang="en-US" sz="2000" b="1" dirty="0" smtClean="0"/>
              <a:t>highest values </a:t>
            </a:r>
            <a:r>
              <a:rPr lang="en-US" sz="2000" b="1" dirty="0"/>
              <a:t>are much large than the others and clearly highlighted.</a:t>
            </a:r>
          </a:p>
          <a:p>
            <a:pPr marL="0" indent="0">
              <a:buNone/>
            </a:pPr>
            <a:endParaRPr lang="en-US" sz="2000" b="1" dirty="0"/>
          </a:p>
          <a:p>
            <a:pPr marL="0" indent="0">
              <a:buNone/>
            </a:pPr>
            <a:r>
              <a:rPr lang="en-US" sz="2000" b="1" dirty="0">
                <a:solidFill>
                  <a:srgbClr val="FF3300"/>
                </a:solidFill>
              </a:rPr>
              <a:t>Q6 :</a:t>
            </a:r>
            <a:r>
              <a:rPr lang="en-US" sz="2000" b="1" dirty="0"/>
              <a:t> Which of this two graphs best shows the distribution of the </a:t>
            </a:r>
            <a:r>
              <a:rPr lang="en-US" sz="2000" b="1" dirty="0" smtClean="0"/>
              <a:t>values </a:t>
            </a:r>
            <a:r>
              <a:rPr lang="en-US" sz="2000" b="1" dirty="0"/>
              <a:t>in feature space</a:t>
            </a:r>
            <a:r>
              <a:rPr lang="en-US" sz="2000" b="1" dirty="0" smtClean="0"/>
              <a:t>?</a:t>
            </a:r>
          </a:p>
          <a:p>
            <a:pPr marL="0" indent="0">
              <a:buNone/>
            </a:pPr>
            <a:r>
              <a:rPr lang="en-US" sz="2000" b="1" dirty="0">
                <a:solidFill>
                  <a:srgbClr val="00FF00"/>
                </a:solidFill>
              </a:rPr>
              <a:t>A6 : </a:t>
            </a:r>
            <a:r>
              <a:rPr lang="en-US" sz="2000" b="1" dirty="0"/>
              <a:t>The plot where the radius is proportional to the value; taking the square root makes it difficult to </a:t>
            </a:r>
            <a:r>
              <a:rPr lang="en-US" sz="2000" b="1" dirty="0" smtClean="0"/>
              <a:t>see the </a:t>
            </a:r>
            <a:r>
              <a:rPr lang="en-US" sz="2000" b="1" dirty="0"/>
              <a:t>difference between most of the values, i.e. only the </a:t>
            </a:r>
            <a:r>
              <a:rPr lang="en-US" sz="2000" b="1" dirty="0" smtClean="0"/>
              <a:t>hot spots </a:t>
            </a:r>
            <a:r>
              <a:rPr lang="en-US" sz="2000" b="1" dirty="0"/>
              <a:t>stand out.</a:t>
            </a:r>
          </a:p>
        </p:txBody>
      </p:sp>
    </p:spTree>
    <p:extLst>
      <p:ext uri="{BB962C8B-B14F-4D97-AF65-F5344CB8AC3E}">
        <p14:creationId xmlns:p14="http://schemas.microsoft.com/office/powerpoint/2010/main" val="34628204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lnSpc>
                <a:spcPct val="150000"/>
              </a:lnSpc>
              <a:buNone/>
            </a:pPr>
            <a:r>
              <a:rPr lang="en-US" sz="2400" b="1" dirty="0"/>
              <a:t>Showing feature-space values with a </a:t>
            </a:r>
            <a:r>
              <a:rPr lang="en-US" sz="2400" b="1" dirty="0" smtClean="0">
                <a:solidFill>
                  <a:schemeClr val="accent1">
                    <a:lumMod val="60000"/>
                    <a:lumOff val="40000"/>
                  </a:schemeClr>
                </a:solidFill>
              </a:rPr>
              <a:t>color ramp</a:t>
            </a:r>
          </a:p>
          <a:p>
            <a:pPr marL="0" indent="0" algn="ctr">
              <a:lnSpc>
                <a:spcPct val="150000"/>
              </a:lnSpc>
              <a:buNone/>
            </a:pPr>
            <a:endParaRPr lang="en-US" sz="2400" b="1" dirty="0"/>
          </a:p>
          <a:p>
            <a:pPr>
              <a:lnSpc>
                <a:spcPct val="150000"/>
              </a:lnSpc>
            </a:pPr>
            <a:r>
              <a:rPr lang="en-US" sz="2000" b="1" dirty="0"/>
              <a:t>Another way to show the difference between feature-space values is with a </a:t>
            </a:r>
            <a:r>
              <a:rPr lang="en-US" sz="2000" b="1" dirty="0" smtClean="0"/>
              <a:t>color </a:t>
            </a:r>
            <a:r>
              <a:rPr lang="en-US" sz="2000" b="1" dirty="0"/>
              <a:t>ramp</a:t>
            </a:r>
            <a:r>
              <a:rPr lang="en-US" sz="2000" b="1" dirty="0" smtClean="0"/>
              <a:t>, i.e</a:t>
            </a:r>
            <a:r>
              <a:rPr lang="en-US" sz="2000" b="1" dirty="0"/>
              <a:t>. a sequence of </a:t>
            </a:r>
            <a:r>
              <a:rPr lang="en-US" sz="2000" b="1" dirty="0" smtClean="0"/>
              <a:t>colors </a:t>
            </a:r>
            <a:r>
              <a:rPr lang="en-US" sz="2000" b="1" dirty="0"/>
              <a:t>from low to high values.</a:t>
            </a:r>
          </a:p>
          <a:p>
            <a:pPr>
              <a:lnSpc>
                <a:spcPct val="150000"/>
              </a:lnSpc>
            </a:pPr>
            <a:r>
              <a:rPr lang="en-US" sz="2000" b="1" dirty="0"/>
              <a:t>Different </a:t>
            </a:r>
            <a:r>
              <a:rPr lang="en-US" sz="2000" b="1" dirty="0" smtClean="0"/>
              <a:t>color </a:t>
            </a:r>
            <a:r>
              <a:rPr lang="en-US" sz="2000" b="1" dirty="0"/>
              <a:t>ramps give very different impressions of the same data, as we now illustrate</a:t>
            </a:r>
            <a:r>
              <a:rPr lang="en-US" sz="2000" b="1" dirty="0" smtClean="0"/>
              <a:t>.</a:t>
            </a:r>
            <a:endParaRPr lang="en-US" sz="2000" b="1" dirty="0"/>
          </a:p>
        </p:txBody>
      </p:sp>
    </p:spTree>
    <p:extLst>
      <p:ext uri="{BB962C8B-B14F-4D97-AF65-F5344CB8AC3E}">
        <p14:creationId xmlns:p14="http://schemas.microsoft.com/office/powerpoint/2010/main" val="23651547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Post-plot of </a:t>
            </a:r>
            <a:r>
              <a:rPr lang="en-US" sz="2400" dirty="0" err="1"/>
              <a:t>Pb</a:t>
            </a:r>
            <a:r>
              <a:rPr lang="en-US" sz="2400" dirty="0"/>
              <a:t> values</a:t>
            </a:r>
            <a:r>
              <a:rPr lang="en-US" sz="2400" dirty="0" smtClean="0"/>
              <a:t>, </a:t>
            </a:r>
            <a:r>
              <a:rPr lang="en-US" sz="2400" dirty="0" err="1" smtClean="0"/>
              <a:t>Qassim</a:t>
            </a:r>
            <a:r>
              <a:rPr lang="en-US" sz="2400" dirty="0" smtClean="0"/>
              <a:t> area, Colors </a:t>
            </a:r>
            <a:endParaRPr lang="en-US" sz="2400"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1676400"/>
            <a:ext cx="8977312"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1204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1800" b="1" dirty="0" smtClean="0">
                <a:solidFill>
                  <a:srgbClr val="FF3300"/>
                </a:solidFill>
              </a:rPr>
              <a:t>Q7 </a:t>
            </a:r>
            <a:r>
              <a:rPr lang="en-US" sz="1800" b="1" dirty="0">
                <a:solidFill>
                  <a:srgbClr val="FF3300"/>
                </a:solidFill>
              </a:rPr>
              <a:t>:  </a:t>
            </a:r>
            <a:r>
              <a:rPr lang="en-US" sz="1800" b="1" dirty="0"/>
              <a:t>Which of the two ramps (blue/purple/yellow </a:t>
            </a:r>
            <a:r>
              <a:rPr lang="en-US" sz="1800" b="1" dirty="0" smtClean="0"/>
              <a:t>and cyan/magenta</a:t>
            </a:r>
            <a:r>
              <a:rPr lang="en-US" sz="1800" b="1" dirty="0"/>
              <a:t>) do you think better highlights </a:t>
            </a:r>
            <a:r>
              <a:rPr lang="en-US" sz="1800" b="1" dirty="0" smtClean="0"/>
              <a:t> the hot </a:t>
            </a:r>
            <a:r>
              <a:rPr lang="en-US" sz="1800" b="1" dirty="0"/>
              <a:t>spots?                                                                                          </a:t>
            </a:r>
          </a:p>
          <a:p>
            <a:pPr marL="0" indent="0">
              <a:buNone/>
            </a:pPr>
            <a:r>
              <a:rPr lang="en-US" sz="1800" b="1" dirty="0"/>
              <a:t>                                                                           </a:t>
            </a:r>
          </a:p>
          <a:p>
            <a:pPr marL="0" indent="0">
              <a:buNone/>
            </a:pPr>
            <a:r>
              <a:rPr lang="en-US" sz="1800" b="1" dirty="0">
                <a:solidFill>
                  <a:srgbClr val="00FF00"/>
                </a:solidFill>
              </a:rPr>
              <a:t>A7 :  </a:t>
            </a:r>
            <a:r>
              <a:rPr lang="en-US" sz="1800" b="1" dirty="0"/>
              <a:t>No correct answer here; it depends on the psychology of the viewer. </a:t>
            </a:r>
            <a:r>
              <a:rPr lang="en-US" sz="1800" b="1" dirty="0" smtClean="0"/>
              <a:t>It shows </a:t>
            </a:r>
            <a:r>
              <a:rPr lang="en-US" sz="1800" b="1" dirty="0"/>
              <a:t>the highest </a:t>
            </a:r>
            <a:r>
              <a:rPr lang="en-US" sz="1800" b="1" dirty="0" smtClean="0"/>
              <a:t>values </a:t>
            </a:r>
            <a:r>
              <a:rPr lang="en-US" sz="1800" b="1" dirty="0"/>
              <a:t>in bright pink but the </a:t>
            </a:r>
            <a:r>
              <a:rPr lang="en-US" sz="1800" b="1" dirty="0" smtClean="0"/>
              <a:t>colors </a:t>
            </a:r>
            <a:r>
              <a:rPr lang="en-US" sz="1800" b="1" dirty="0"/>
              <a:t>are somewhat pastel and difficult to distinguish; the BPY </a:t>
            </a:r>
            <a:r>
              <a:rPr lang="en-US" sz="1800" b="1" dirty="0" smtClean="0"/>
              <a:t> shows </a:t>
            </a:r>
            <a:r>
              <a:rPr lang="en-US" sz="1800" b="1" dirty="0"/>
              <a:t>the highest values in yellow against a mostly blue background.                                </a:t>
            </a:r>
          </a:p>
          <a:p>
            <a:pPr marL="0" indent="0">
              <a:buNone/>
            </a:pPr>
            <a:r>
              <a:rPr lang="en-US" sz="1800" b="1" dirty="0" smtClean="0">
                <a:solidFill>
                  <a:srgbClr val="FF3300"/>
                </a:solidFill>
              </a:rPr>
              <a:t>Q8 </a:t>
            </a:r>
            <a:r>
              <a:rPr lang="en-US" sz="1800" b="1" dirty="0">
                <a:solidFill>
                  <a:srgbClr val="FF3300"/>
                </a:solidFill>
              </a:rPr>
              <a:t>:  </a:t>
            </a:r>
            <a:r>
              <a:rPr lang="en-US" sz="1800" b="1" dirty="0"/>
              <a:t>Do you prefer the size or </a:t>
            </a:r>
            <a:r>
              <a:rPr lang="en-US" sz="1800" b="1" dirty="0" smtClean="0"/>
              <a:t>color </a:t>
            </a:r>
            <a:r>
              <a:rPr lang="en-US" sz="1800" b="1" dirty="0"/>
              <a:t>to show the feature-space value?                             </a:t>
            </a:r>
          </a:p>
          <a:p>
            <a:pPr marL="0" indent="0">
              <a:buNone/>
            </a:pPr>
            <a:endParaRPr lang="en-US" sz="1800" b="1" dirty="0" smtClean="0"/>
          </a:p>
          <a:p>
            <a:pPr marL="0" indent="0">
              <a:buNone/>
            </a:pPr>
            <a:r>
              <a:rPr lang="en-US" sz="1800" b="1" dirty="0" smtClean="0">
                <a:solidFill>
                  <a:srgbClr val="00FF00"/>
                </a:solidFill>
              </a:rPr>
              <a:t>A8 </a:t>
            </a:r>
            <a:r>
              <a:rPr lang="en-US" sz="1800" b="1" dirty="0">
                <a:solidFill>
                  <a:srgbClr val="00FF00"/>
                </a:solidFill>
              </a:rPr>
              <a:t>:  </a:t>
            </a:r>
            <a:r>
              <a:rPr lang="en-US" sz="1800" b="1" dirty="0"/>
              <a:t>Personal preference.                                                                          </a:t>
            </a:r>
          </a:p>
          <a:p>
            <a:r>
              <a:rPr lang="en-US" sz="1800" b="1" dirty="0"/>
              <a:t>                                                               </a:t>
            </a:r>
          </a:p>
        </p:txBody>
      </p:sp>
    </p:spTree>
    <p:extLst>
      <p:ext uri="{BB962C8B-B14F-4D97-AF65-F5344CB8AC3E}">
        <p14:creationId xmlns:p14="http://schemas.microsoft.com/office/powerpoint/2010/main" val="3378043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sz="3200" dirty="0" err="1" smtClean="0">
                <a:solidFill>
                  <a:srgbClr val="FF0000"/>
                </a:solidFill>
              </a:rPr>
              <a:t>Geostatistics</a:t>
            </a:r>
            <a:endParaRPr lang="ar-SA" sz="3200" dirty="0">
              <a:solidFill>
                <a:srgbClr val="FF0000"/>
              </a:solidFill>
            </a:endParaRPr>
          </a:p>
        </p:txBody>
      </p:sp>
      <p:sp>
        <p:nvSpPr>
          <p:cNvPr id="4" name="Rectangle 3"/>
          <p:cNvSpPr>
            <a:spLocks noGrp="1" noChangeArrowheads="1"/>
          </p:cNvSpPr>
          <p:nvPr>
            <p:ph idx="1"/>
          </p:nvPr>
        </p:nvSpPr>
        <p:spPr/>
        <p:txBody>
          <a:bodyPr/>
          <a:lstStyle/>
          <a:p>
            <a:pPr algn="just" eaLnBrk="1" hangingPunct="1">
              <a:defRPr/>
            </a:pPr>
            <a:r>
              <a:rPr lang="en-US" sz="2400" b="1" dirty="0" err="1" smtClean="0"/>
              <a:t>Geostatistical</a:t>
            </a:r>
            <a:r>
              <a:rPr lang="en-US" sz="2400" b="1" dirty="0" smtClean="0"/>
              <a:t> analysis is distinct from other spatial models in the statistics in that it assumes the region of study is continuous.</a:t>
            </a:r>
          </a:p>
          <a:p>
            <a:pPr eaLnBrk="1" hangingPunct="1">
              <a:defRPr/>
            </a:pPr>
            <a:endParaRPr lang="en-US" sz="2400" b="1" dirty="0" smtClean="0"/>
          </a:p>
          <a:p>
            <a:pPr lvl="1" algn="just">
              <a:buFontTx/>
              <a:buChar char="•"/>
              <a:defRPr/>
            </a:pPr>
            <a:r>
              <a:rPr lang="en-US" sz="2400" b="1" dirty="0" smtClean="0">
                <a:effectLst>
                  <a:outerShdw blurRad="38100" dist="38100" dir="2700000" algn="tl">
                    <a:srgbClr val="000000"/>
                  </a:outerShdw>
                </a:effectLst>
              </a:rPr>
              <a:t>Observations could be taken at any point within the study area</a:t>
            </a:r>
          </a:p>
          <a:p>
            <a:pPr lvl="1">
              <a:defRPr/>
            </a:pPr>
            <a:endParaRPr lang="en-US" sz="2400" b="1" dirty="0" smtClean="0">
              <a:effectLst>
                <a:outerShdw blurRad="38100" dist="38100" dir="2700000" algn="tl">
                  <a:srgbClr val="000000"/>
                </a:outerShdw>
              </a:effectLst>
            </a:endParaRPr>
          </a:p>
          <a:p>
            <a:pPr lvl="1" algn="just">
              <a:buFontTx/>
              <a:buChar char="•"/>
              <a:defRPr/>
            </a:pPr>
            <a:r>
              <a:rPr lang="en-US" sz="2400" b="1" dirty="0" smtClean="0">
                <a:effectLst>
                  <a:outerShdw blurRad="38100" dist="38100" dir="2700000" algn="tl">
                    <a:srgbClr val="000000"/>
                  </a:outerShdw>
                </a:effectLst>
              </a:rPr>
              <a:t>Interpolation at points in between observed locations makes sense</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We </a:t>
            </a:r>
            <a:r>
              <a:rPr lang="en-US" sz="2400" dirty="0"/>
              <a:t>can combine both visualization </a:t>
            </a:r>
            <a:r>
              <a:rPr lang="en-US" sz="2400" dirty="0" smtClean="0"/>
              <a:t>techniques (</a:t>
            </a:r>
            <a:r>
              <a:rPr lang="en-US" sz="2400" dirty="0" smtClean="0">
                <a:solidFill>
                  <a:srgbClr val="00FF00"/>
                </a:solidFill>
              </a:rPr>
              <a:t>Size </a:t>
            </a:r>
            <a:r>
              <a:rPr lang="en-US" sz="2400" dirty="0" smtClean="0"/>
              <a:t>and </a:t>
            </a:r>
            <a:r>
              <a:rPr lang="en-US" sz="2400" dirty="0" smtClean="0">
                <a:solidFill>
                  <a:srgbClr val="00FF00"/>
                </a:solidFill>
              </a:rPr>
              <a:t>color</a:t>
            </a:r>
            <a:r>
              <a:rPr lang="en-US" sz="2400" dirty="0" smtClean="0"/>
              <a:t> </a:t>
            </a:r>
            <a:r>
              <a:rPr lang="en-US" sz="2400" dirty="0"/>
              <a:t>in one graph</a:t>
            </a:r>
            <a:r>
              <a:rPr lang="en-US" sz="2400"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025" y="1800225"/>
            <a:ext cx="4933950"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1604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Quantile</a:t>
            </a:r>
            <a:r>
              <a:rPr lang="en-US" sz="2400" dirty="0"/>
              <a:t> plots</a:t>
            </a:r>
          </a:p>
        </p:txBody>
      </p:sp>
      <p:sp>
        <p:nvSpPr>
          <p:cNvPr id="3" name="Content Placeholder 2"/>
          <p:cNvSpPr>
            <a:spLocks noGrp="1"/>
          </p:cNvSpPr>
          <p:nvPr>
            <p:ph idx="1"/>
          </p:nvPr>
        </p:nvSpPr>
        <p:spPr>
          <a:xfrm>
            <a:off x="685800" y="1600200"/>
            <a:ext cx="7772400" cy="4114800"/>
          </a:xfrm>
        </p:spPr>
        <p:txBody>
          <a:bodyPr/>
          <a:lstStyle/>
          <a:p>
            <a:pPr>
              <a:lnSpc>
                <a:spcPct val="150000"/>
              </a:lnSpc>
            </a:pPr>
            <a:r>
              <a:rPr lang="en-US" sz="2000" b="1" dirty="0">
                <a:latin typeface="CMSS17"/>
              </a:rPr>
              <a:t>A </a:t>
            </a:r>
            <a:r>
              <a:rPr lang="en-US" sz="2000" b="1" dirty="0" err="1">
                <a:latin typeface="CMSSBX10"/>
              </a:rPr>
              <a:t>quantile</a:t>
            </a:r>
            <a:r>
              <a:rPr lang="en-US" sz="2000" b="1" dirty="0">
                <a:latin typeface="CMSSBX10"/>
              </a:rPr>
              <a:t> plot </a:t>
            </a:r>
            <a:r>
              <a:rPr lang="en-US" sz="2000" b="1" dirty="0">
                <a:latin typeface="CMSS17"/>
              </a:rPr>
              <a:t>is a </a:t>
            </a:r>
            <a:r>
              <a:rPr lang="en-US" sz="2000" b="1" dirty="0" err="1">
                <a:latin typeface="CMSS17"/>
              </a:rPr>
              <a:t>postplot</a:t>
            </a:r>
            <a:r>
              <a:rPr lang="en-US" sz="2000" b="1" dirty="0">
                <a:latin typeface="CMSS17"/>
              </a:rPr>
              <a:t> where one </a:t>
            </a:r>
            <a:r>
              <a:rPr lang="en-US" sz="2000" b="1" dirty="0" err="1">
                <a:latin typeface="CMSS17"/>
              </a:rPr>
              <a:t>quantile</a:t>
            </a:r>
            <a:r>
              <a:rPr lang="en-US" sz="2000" b="1" dirty="0">
                <a:latin typeface="CMSS17"/>
              </a:rPr>
              <a:t> is represented in a </a:t>
            </a:r>
            <a:r>
              <a:rPr lang="en-US" sz="2000" b="1" dirty="0">
                <a:latin typeface="CMSSBX10"/>
              </a:rPr>
              <a:t>contrasting size </a:t>
            </a:r>
            <a:r>
              <a:rPr lang="en-US" sz="2000" b="1" dirty="0" smtClean="0">
                <a:latin typeface="CMSSBX10"/>
              </a:rPr>
              <a:t>or </a:t>
            </a:r>
            <a:r>
              <a:rPr lang="en-US" sz="2000" b="1" dirty="0" err="1" smtClean="0">
                <a:latin typeface="CMSSBX10"/>
              </a:rPr>
              <a:t>colour</a:t>
            </a:r>
            <a:r>
              <a:rPr lang="en-US" sz="2000" b="1" dirty="0" smtClean="0">
                <a:latin typeface="CMSS17"/>
              </a:rPr>
              <a:t>.</a:t>
            </a:r>
          </a:p>
          <a:p>
            <a:pPr>
              <a:lnSpc>
                <a:spcPct val="150000"/>
              </a:lnSpc>
            </a:pPr>
            <a:r>
              <a:rPr lang="en-US" sz="2000" b="1" dirty="0" smtClean="0">
                <a:latin typeface="CMSS17"/>
              </a:rPr>
              <a:t>This </a:t>
            </a:r>
            <a:r>
              <a:rPr lang="en-US" sz="2000" b="1" dirty="0">
                <a:latin typeface="CMSS17"/>
              </a:rPr>
              <a:t>shows how that </a:t>
            </a:r>
            <a:r>
              <a:rPr lang="en-US" sz="2000" b="1" dirty="0" err="1">
                <a:latin typeface="CMSS17"/>
              </a:rPr>
              <a:t>quantile</a:t>
            </a:r>
            <a:r>
              <a:rPr lang="en-US" sz="2000" b="1" dirty="0">
                <a:latin typeface="CMSS17"/>
              </a:rPr>
              <a:t> is distributed.</a:t>
            </a:r>
          </a:p>
          <a:p>
            <a:pPr>
              <a:lnSpc>
                <a:spcPct val="150000"/>
              </a:lnSpc>
            </a:pPr>
            <a:r>
              <a:rPr lang="en-US" sz="2000" b="1" dirty="0">
                <a:latin typeface="CMSS17"/>
              </a:rPr>
              <a:t>A </a:t>
            </a:r>
            <a:r>
              <a:rPr lang="en-US" sz="2000" b="1" dirty="0" err="1">
                <a:latin typeface="CMSSBX10"/>
              </a:rPr>
              <a:t>quantile</a:t>
            </a:r>
            <a:r>
              <a:rPr lang="en-US" sz="2000" b="1" dirty="0">
                <a:latin typeface="CMSSBX10"/>
              </a:rPr>
              <a:t> </a:t>
            </a:r>
            <a:r>
              <a:rPr lang="en-US" sz="2000" b="1" dirty="0">
                <a:latin typeface="CMSS17"/>
              </a:rPr>
              <a:t>is a defined range of the </a:t>
            </a:r>
            <a:r>
              <a:rPr lang="en-US" sz="2000" b="1" dirty="0">
                <a:latin typeface="CMSSBX10"/>
              </a:rPr>
              <a:t>cumulative </a:t>
            </a:r>
            <a:r>
              <a:rPr lang="en-US" sz="2000" b="1" dirty="0" smtClean="0">
                <a:latin typeface="CMSS17"/>
              </a:rPr>
              <a:t>empirical </a:t>
            </a:r>
            <a:r>
              <a:rPr lang="en-US" sz="2000" b="1" dirty="0">
                <a:latin typeface="CMSS17"/>
              </a:rPr>
              <a:t>distribution of the variable.</a:t>
            </a:r>
          </a:p>
          <a:p>
            <a:pPr>
              <a:lnSpc>
                <a:spcPct val="150000"/>
              </a:lnSpc>
            </a:pPr>
            <a:r>
              <a:rPr lang="en-US" sz="2000" b="1" dirty="0">
                <a:latin typeface="CMSS17"/>
              </a:rPr>
              <a:t>The </a:t>
            </a:r>
            <a:r>
              <a:rPr lang="en-US" sz="2000" b="1" dirty="0" err="1">
                <a:latin typeface="CMSS17"/>
              </a:rPr>
              <a:t>quantiles</a:t>
            </a:r>
            <a:r>
              <a:rPr lang="en-US" sz="2000" b="1" dirty="0">
                <a:latin typeface="CMSS17"/>
              </a:rPr>
              <a:t> can be:</a:t>
            </a:r>
          </a:p>
          <a:p>
            <a:pPr marL="0" indent="0">
              <a:lnSpc>
                <a:spcPct val="150000"/>
              </a:lnSpc>
              <a:buNone/>
            </a:pPr>
            <a:r>
              <a:rPr lang="en-US" sz="2000" b="1" dirty="0" smtClean="0">
                <a:latin typeface="CMSSBX10"/>
              </a:rPr>
              <a:t>quartiles </a:t>
            </a:r>
            <a:r>
              <a:rPr lang="en-US" sz="2000" b="1" dirty="0">
                <a:latin typeface="CMSS17"/>
              </a:rPr>
              <a:t>(0-25%, 25-50% . . . );</a:t>
            </a:r>
          </a:p>
          <a:p>
            <a:pPr marL="0" indent="0">
              <a:lnSpc>
                <a:spcPct val="150000"/>
              </a:lnSpc>
              <a:buNone/>
            </a:pPr>
            <a:r>
              <a:rPr lang="en-US" sz="2000" b="1" dirty="0" err="1" smtClean="0">
                <a:latin typeface="CMSSBX10"/>
              </a:rPr>
              <a:t>deciles</a:t>
            </a:r>
            <a:r>
              <a:rPr lang="en-US" sz="2000" b="1" dirty="0" smtClean="0">
                <a:latin typeface="CMSSBX10"/>
              </a:rPr>
              <a:t> </a:t>
            </a:r>
            <a:r>
              <a:rPr lang="en-US" sz="2000" b="1" dirty="0">
                <a:latin typeface="CMSS17"/>
              </a:rPr>
              <a:t>(0-10%, 10-20% . . . );</a:t>
            </a:r>
          </a:p>
          <a:p>
            <a:pPr>
              <a:lnSpc>
                <a:spcPct val="150000"/>
              </a:lnSpc>
            </a:pPr>
            <a:r>
              <a:rPr lang="en-US" sz="2000" b="1" dirty="0" smtClean="0">
                <a:latin typeface="CMSS17"/>
              </a:rPr>
              <a:t>any </a:t>
            </a:r>
            <a:r>
              <a:rPr lang="en-US" sz="2000" b="1" dirty="0">
                <a:latin typeface="CMSS17"/>
              </a:rPr>
              <a:t>cutoff point </a:t>
            </a:r>
            <a:r>
              <a:rPr lang="en-US" sz="2000" b="1" dirty="0" smtClean="0">
                <a:latin typeface="CMSS17"/>
              </a:rPr>
              <a:t>interesting </a:t>
            </a:r>
            <a:r>
              <a:rPr lang="en-US" sz="2000" b="1" dirty="0">
                <a:latin typeface="CMSS17"/>
              </a:rPr>
              <a:t>to the analyst, </a:t>
            </a:r>
            <a:r>
              <a:rPr lang="en-US" sz="2000" b="1" dirty="0" err="1">
                <a:latin typeface="CMSS17"/>
              </a:rPr>
              <a:t>e.g</a:t>
            </a:r>
            <a:r>
              <a:rPr lang="en-US" sz="2000" b="1" dirty="0">
                <a:latin typeface="CMSS17"/>
              </a:rPr>
              <a:t> 95% (i.e. highest 5%)</a:t>
            </a:r>
            <a:endParaRPr lang="en-US" sz="2000" b="1" dirty="0"/>
          </a:p>
        </p:txBody>
      </p:sp>
    </p:spTree>
    <p:extLst>
      <p:ext uri="{BB962C8B-B14F-4D97-AF65-F5344CB8AC3E}">
        <p14:creationId xmlns:p14="http://schemas.microsoft.com/office/powerpoint/2010/main" val="13074640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7772400" cy="4114800"/>
          </a:xfrm>
        </p:spPr>
        <p:txBody>
          <a:bodyPr/>
          <a:lstStyle/>
          <a:p>
            <a:pPr marL="0" indent="0">
              <a:buNone/>
            </a:pPr>
            <a:r>
              <a:rPr lang="en-US" sz="2000" b="1" dirty="0" smtClean="0"/>
              <a:t>Here </a:t>
            </a:r>
            <a:r>
              <a:rPr lang="en-US" sz="2000" b="1" dirty="0"/>
              <a:t>are all the values, sorted ascending:</a:t>
            </a:r>
          </a:p>
          <a:p>
            <a:pPr marL="0" indent="0">
              <a:buNone/>
            </a:pPr>
            <a:r>
              <a:rPr lang="en-US" sz="1800" b="1" dirty="0" smtClean="0"/>
              <a:t>[</a:t>
            </a:r>
            <a:r>
              <a:rPr lang="en-US" sz="1800" b="1" dirty="0"/>
              <a:t>1] 18.96 20.20 21.48 21.60 22.36 22.56 23.68 24.64 25.40 26.00 26.76</a:t>
            </a:r>
          </a:p>
          <a:p>
            <a:pPr marL="0" indent="0">
              <a:buNone/>
            </a:pPr>
            <a:r>
              <a:rPr lang="en-US" sz="1800" b="1" dirty="0"/>
              <a:t>[12] 26.84 26.96 27.00 27.04 27.04 27.20 27.68 28.56 28.60 28.80 29.36</a:t>
            </a:r>
          </a:p>
          <a:p>
            <a:pPr marL="0" indent="0">
              <a:buNone/>
            </a:pPr>
            <a:r>
              <a:rPr lang="en-US" sz="2000" b="1" dirty="0"/>
              <a:t>...</a:t>
            </a:r>
          </a:p>
          <a:p>
            <a:pPr marL="0" indent="0">
              <a:buNone/>
            </a:pPr>
            <a:r>
              <a:rPr lang="en-US" sz="1800" b="1" dirty="0"/>
              <a:t>[243] 91.20 93.92 101.92 104.68 107.60 116.48 118.00 129.20 135.20 138.56 141.00</a:t>
            </a:r>
          </a:p>
          <a:p>
            <a:pPr marL="0" indent="0">
              <a:buNone/>
            </a:pPr>
            <a:r>
              <a:rPr lang="en-US" sz="1800" b="1" dirty="0"/>
              <a:t>[254] 146.80 157.28 172.12 195.60 226.40 229.56</a:t>
            </a:r>
          </a:p>
          <a:p>
            <a:pPr marL="0" indent="0">
              <a:buNone/>
            </a:pPr>
            <a:endParaRPr lang="en-US" sz="2000" b="1" dirty="0" smtClean="0"/>
          </a:p>
          <a:p>
            <a:pPr marL="0" indent="0">
              <a:buNone/>
            </a:pPr>
            <a:r>
              <a:rPr lang="en-US" sz="2000" b="1" dirty="0" smtClean="0"/>
              <a:t>Here </a:t>
            </a:r>
            <a:r>
              <a:rPr lang="en-US" sz="2000" b="1" dirty="0"/>
              <a:t>are some </a:t>
            </a:r>
            <a:r>
              <a:rPr lang="en-US" sz="2000" b="1" dirty="0" err="1"/>
              <a:t>quantiles</a:t>
            </a:r>
            <a:r>
              <a:rPr lang="en-US" sz="2000" b="1" dirty="0"/>
              <a:t>:</a:t>
            </a:r>
          </a:p>
          <a:p>
            <a:pPr marL="0" indent="0">
              <a:buNone/>
            </a:pPr>
            <a:r>
              <a:rPr lang="en-US" sz="1800" b="1" dirty="0" smtClean="0"/>
              <a:t>0</a:t>
            </a:r>
            <a:r>
              <a:rPr lang="en-US" sz="1800" b="1" dirty="0"/>
              <a:t>% 25% 50% 75% 100%</a:t>
            </a:r>
          </a:p>
          <a:p>
            <a:pPr marL="0" indent="0">
              <a:buNone/>
            </a:pPr>
            <a:r>
              <a:rPr lang="en-US" sz="1800" b="1" dirty="0"/>
              <a:t>18.96 36.52 46.40 60.40 229.56</a:t>
            </a:r>
          </a:p>
          <a:p>
            <a:pPr marL="0" indent="0">
              <a:buNone/>
            </a:pPr>
            <a:endParaRPr lang="en-US" sz="2000" b="1" dirty="0"/>
          </a:p>
          <a:p>
            <a:pPr marL="0" indent="0">
              <a:buNone/>
            </a:pPr>
            <a:r>
              <a:rPr lang="en-US" sz="1800" b="1" dirty="0"/>
              <a:t>10% 20% 30% 40% 50% 60% 70% 80% 90% 100%</a:t>
            </a:r>
          </a:p>
          <a:p>
            <a:pPr marL="0" indent="0">
              <a:buNone/>
            </a:pPr>
            <a:r>
              <a:rPr lang="en-US" sz="1800" b="1" dirty="0"/>
              <a:t>30.792 34.952 37.680 41.656 46.400 51.200 56.472 65.360 80.480 229.560</a:t>
            </a:r>
          </a:p>
          <a:p>
            <a:pPr marL="0" indent="0">
              <a:buNone/>
            </a:pPr>
            <a:r>
              <a:rPr lang="en-US" sz="1800" b="1" dirty="0" smtClean="0"/>
              <a:t>95% 		104.97</a:t>
            </a:r>
            <a:endParaRPr lang="en-US" sz="1800" b="1" dirty="0"/>
          </a:p>
        </p:txBody>
      </p:sp>
      <p:sp>
        <p:nvSpPr>
          <p:cNvPr id="4" name="Rectangle 3"/>
          <p:cNvSpPr/>
          <p:nvPr/>
        </p:nvSpPr>
        <p:spPr>
          <a:xfrm>
            <a:off x="762000" y="895290"/>
            <a:ext cx="8229599" cy="400110"/>
          </a:xfrm>
          <a:prstGeom prst="rect">
            <a:avLst/>
          </a:prstGeom>
        </p:spPr>
        <p:txBody>
          <a:bodyPr wrap="square">
            <a:spAutoFit/>
          </a:bodyPr>
          <a:lstStyle/>
          <a:p>
            <a:pPr lvl="0">
              <a:spcBef>
                <a:spcPct val="20000"/>
              </a:spcBef>
            </a:pPr>
            <a:r>
              <a:rPr kumimoji="1" lang="en-US" sz="2000" b="1" kern="0" dirty="0">
                <a:solidFill>
                  <a:srgbClr val="FFFFFF"/>
                </a:solidFill>
                <a:latin typeface="Arial"/>
              </a:rPr>
              <a:t>Examples of </a:t>
            </a:r>
            <a:r>
              <a:rPr kumimoji="1" lang="en-US" sz="2000" b="1" kern="0" dirty="0" err="1">
                <a:solidFill>
                  <a:srgbClr val="FFFFFF"/>
                </a:solidFill>
                <a:latin typeface="Arial"/>
              </a:rPr>
              <a:t>quantiles</a:t>
            </a:r>
            <a:r>
              <a:rPr kumimoji="1" lang="en-US" sz="2000" b="1" kern="0" dirty="0">
                <a:solidFill>
                  <a:srgbClr val="FFFFFF"/>
                </a:solidFill>
                <a:latin typeface="Arial"/>
              </a:rPr>
              <a:t> of the </a:t>
            </a:r>
            <a:r>
              <a:rPr kumimoji="1" lang="en-US" sz="2000" b="1" kern="0" dirty="0" err="1">
                <a:solidFill>
                  <a:srgbClr val="FFFFFF"/>
                </a:solidFill>
                <a:latin typeface="Arial"/>
              </a:rPr>
              <a:t>Pb</a:t>
            </a:r>
            <a:r>
              <a:rPr kumimoji="1" lang="en-US" sz="2000" b="1" kern="0" dirty="0">
                <a:solidFill>
                  <a:srgbClr val="FFFFFF"/>
                </a:solidFill>
                <a:latin typeface="Arial"/>
              </a:rPr>
              <a:t> contents of 259 soil samples:</a:t>
            </a:r>
          </a:p>
        </p:txBody>
      </p:sp>
    </p:spTree>
    <p:extLst>
      <p:ext uri="{BB962C8B-B14F-4D97-AF65-F5344CB8AC3E}">
        <p14:creationId xmlns:p14="http://schemas.microsoft.com/office/powerpoint/2010/main" val="29972594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50000"/>
              </a:lnSpc>
            </a:pPr>
            <a:r>
              <a:rPr lang="en-US" sz="2000" b="1" dirty="0"/>
              <a:t>The figure on the next page has 10 graphs, one for each </a:t>
            </a:r>
            <a:r>
              <a:rPr lang="en-US" sz="2000" b="1" dirty="0" err="1"/>
              <a:t>decile</a:t>
            </a:r>
            <a:r>
              <a:rPr lang="en-US" sz="2000" b="1" dirty="0"/>
              <a:t>. Points whose </a:t>
            </a:r>
            <a:r>
              <a:rPr lang="en-US" sz="2000" b="1" dirty="0" err="1"/>
              <a:t>Pb</a:t>
            </a:r>
            <a:r>
              <a:rPr lang="en-US" sz="2000" b="1" dirty="0"/>
              <a:t> content is in the </a:t>
            </a:r>
            <a:r>
              <a:rPr lang="en-US" sz="2000" b="1" dirty="0" err="1"/>
              <a:t>decile</a:t>
            </a:r>
            <a:r>
              <a:rPr lang="en-US" sz="2000" b="1" dirty="0"/>
              <a:t> </a:t>
            </a:r>
            <a:r>
              <a:rPr lang="en-US" sz="2000" b="1" dirty="0" smtClean="0"/>
              <a:t>are shown </a:t>
            </a:r>
            <a:r>
              <a:rPr lang="en-US" sz="2000" b="1" dirty="0"/>
              <a:t>with a large symbol and others with a small symbol.</a:t>
            </a:r>
          </a:p>
          <a:p>
            <a:pPr>
              <a:lnSpc>
                <a:spcPct val="150000"/>
              </a:lnSpc>
            </a:pPr>
            <a:r>
              <a:rPr lang="en-US" sz="2000" b="1" dirty="0"/>
              <a:t>This sequence of graphs shows:</a:t>
            </a:r>
          </a:p>
          <a:p>
            <a:pPr>
              <a:lnSpc>
                <a:spcPct val="150000"/>
              </a:lnSpc>
            </a:pPr>
            <a:r>
              <a:rPr lang="en-US" sz="2000" b="1" dirty="0" smtClean="0"/>
              <a:t>whether </a:t>
            </a:r>
            <a:r>
              <a:rPr lang="en-US" sz="2000" b="1" dirty="0"/>
              <a:t>certain </a:t>
            </a:r>
            <a:r>
              <a:rPr lang="en-US" sz="2000" b="1" dirty="0" err="1"/>
              <a:t>deciles</a:t>
            </a:r>
            <a:r>
              <a:rPr lang="en-US" sz="2000" b="1" dirty="0"/>
              <a:t> are concentrated in parts of the area; this would suggest a regional </a:t>
            </a:r>
            <a:r>
              <a:rPr lang="en-US" sz="2000" b="1" dirty="0" smtClean="0"/>
              <a:t>trend  whether </a:t>
            </a:r>
            <a:r>
              <a:rPr lang="en-US" sz="2000" b="1" dirty="0"/>
              <a:t>the </a:t>
            </a:r>
            <a:r>
              <a:rPr lang="en-US" sz="2000" b="1" dirty="0" err="1"/>
              <a:t>deciles</a:t>
            </a:r>
            <a:r>
              <a:rPr lang="en-US" sz="2000" b="1" dirty="0"/>
              <a:t> are clustered; if all are about equally clustered this suggests local </a:t>
            </a:r>
            <a:r>
              <a:rPr lang="en-US" sz="2000" b="1" dirty="0" smtClean="0"/>
              <a:t>spatial dependence</a:t>
            </a:r>
            <a:endParaRPr lang="en-US" sz="2000" b="1" dirty="0"/>
          </a:p>
          <a:p>
            <a:pPr marL="0" indent="0">
              <a:lnSpc>
                <a:spcPct val="150000"/>
              </a:lnSpc>
              <a:buNone/>
            </a:pPr>
            <a:endParaRPr lang="en-US" sz="2000" b="1" dirty="0"/>
          </a:p>
        </p:txBody>
      </p:sp>
    </p:spTree>
    <p:extLst>
      <p:ext uri="{BB962C8B-B14F-4D97-AF65-F5344CB8AC3E}">
        <p14:creationId xmlns:p14="http://schemas.microsoft.com/office/powerpoint/2010/main" val="2544511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86" y="331057"/>
            <a:ext cx="8723613" cy="622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29200" y="5334000"/>
            <a:ext cx="3586238" cy="461665"/>
          </a:xfrm>
          <a:prstGeom prst="rect">
            <a:avLst/>
          </a:prstGeom>
        </p:spPr>
        <p:txBody>
          <a:bodyPr wrap="none">
            <a:spAutoFit/>
          </a:bodyPr>
          <a:lstStyle/>
          <a:p>
            <a:r>
              <a:rPr lang="en-US" b="1" dirty="0" err="1">
                <a:solidFill>
                  <a:srgbClr val="00FF00"/>
                </a:solidFill>
              </a:rPr>
              <a:t>Quantile</a:t>
            </a:r>
            <a:r>
              <a:rPr lang="en-US" b="1" dirty="0">
                <a:solidFill>
                  <a:srgbClr val="00FF00"/>
                </a:solidFill>
              </a:rPr>
              <a:t> plot of </a:t>
            </a:r>
            <a:r>
              <a:rPr lang="en-US" b="1" dirty="0" err="1">
                <a:solidFill>
                  <a:srgbClr val="00FF00"/>
                </a:solidFill>
              </a:rPr>
              <a:t>Pb</a:t>
            </a:r>
            <a:r>
              <a:rPr lang="en-US" b="1" dirty="0">
                <a:solidFill>
                  <a:srgbClr val="00FF00"/>
                </a:solidFill>
              </a:rPr>
              <a:t> values</a:t>
            </a:r>
          </a:p>
        </p:txBody>
      </p:sp>
    </p:spTree>
    <p:extLst>
      <p:ext uri="{BB962C8B-B14F-4D97-AF65-F5344CB8AC3E}">
        <p14:creationId xmlns:p14="http://schemas.microsoft.com/office/powerpoint/2010/main" val="677438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nSpc>
                <a:spcPct val="150000"/>
              </a:lnSpc>
              <a:buNone/>
            </a:pPr>
            <a:r>
              <a:rPr lang="en-US" sz="2000" b="1" dirty="0">
                <a:solidFill>
                  <a:srgbClr val="FF0000"/>
                </a:solidFill>
              </a:rPr>
              <a:t>Q9 : </a:t>
            </a:r>
            <a:r>
              <a:rPr lang="en-US" sz="2000" b="1" dirty="0"/>
              <a:t>Are any of the </a:t>
            </a:r>
            <a:r>
              <a:rPr lang="en-US" sz="2000" b="1" dirty="0" err="1"/>
              <a:t>deciles</a:t>
            </a:r>
            <a:r>
              <a:rPr lang="en-US" sz="2000" b="1" dirty="0"/>
              <a:t> concentrated in parts of the area? •</a:t>
            </a:r>
          </a:p>
          <a:p>
            <a:pPr marL="0" indent="0">
              <a:lnSpc>
                <a:spcPct val="150000"/>
              </a:lnSpc>
              <a:buNone/>
            </a:pPr>
            <a:r>
              <a:rPr lang="en-US" sz="2000" b="1" dirty="0">
                <a:solidFill>
                  <a:srgbClr val="00FF00"/>
                </a:solidFill>
              </a:rPr>
              <a:t>A9 : </a:t>
            </a:r>
            <a:r>
              <a:rPr lang="en-US" sz="2000" b="1" dirty="0"/>
              <a:t>No, each </a:t>
            </a:r>
            <a:r>
              <a:rPr lang="en-US" sz="2000" b="1" dirty="0" err="1"/>
              <a:t>decile</a:t>
            </a:r>
            <a:r>
              <a:rPr lang="en-US" sz="2000" b="1" dirty="0"/>
              <a:t> is distributed over the entire area. </a:t>
            </a:r>
            <a:endParaRPr lang="en-US" sz="2000" b="1" dirty="0" smtClean="0"/>
          </a:p>
          <a:p>
            <a:pPr marL="0" indent="0">
              <a:lnSpc>
                <a:spcPct val="150000"/>
              </a:lnSpc>
              <a:buNone/>
            </a:pPr>
            <a:endParaRPr lang="en-US" sz="2000" b="1" dirty="0"/>
          </a:p>
          <a:p>
            <a:pPr marL="0" indent="0">
              <a:lnSpc>
                <a:spcPct val="150000"/>
              </a:lnSpc>
              <a:buNone/>
            </a:pPr>
            <a:r>
              <a:rPr lang="en-US" sz="2000" b="1" dirty="0">
                <a:solidFill>
                  <a:srgbClr val="FF0000"/>
                </a:solidFill>
              </a:rPr>
              <a:t>Q10 : </a:t>
            </a:r>
            <a:r>
              <a:rPr lang="en-US" sz="2000" b="1" dirty="0"/>
              <a:t>Are points in any or all of the </a:t>
            </a:r>
            <a:r>
              <a:rPr lang="en-US" sz="2000" b="1" dirty="0" err="1"/>
              <a:t>deciles</a:t>
            </a:r>
            <a:r>
              <a:rPr lang="en-US" sz="2000" b="1" dirty="0"/>
              <a:t> clustered? </a:t>
            </a:r>
          </a:p>
          <a:p>
            <a:pPr marL="0" indent="0">
              <a:lnSpc>
                <a:spcPct val="150000"/>
              </a:lnSpc>
              <a:buNone/>
            </a:pPr>
            <a:r>
              <a:rPr lang="en-US" sz="2000" b="1" dirty="0">
                <a:solidFill>
                  <a:srgbClr val="00FF00"/>
                </a:solidFill>
              </a:rPr>
              <a:t>A10 : </a:t>
            </a:r>
            <a:r>
              <a:rPr lang="en-US" sz="2000" b="1" dirty="0"/>
              <a:t>Yes, points in all </a:t>
            </a:r>
            <a:r>
              <a:rPr lang="en-US" sz="2000" b="1" dirty="0" err="1"/>
              <a:t>deciles</a:t>
            </a:r>
            <a:r>
              <a:rPr lang="en-US" sz="2000" b="1" dirty="0"/>
              <a:t> form clusters.</a:t>
            </a:r>
          </a:p>
        </p:txBody>
      </p:sp>
    </p:spTree>
    <p:extLst>
      <p:ext uri="{BB962C8B-B14F-4D97-AF65-F5344CB8AC3E}">
        <p14:creationId xmlns:p14="http://schemas.microsoft.com/office/powerpoint/2010/main" val="6561052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FF00"/>
                </a:solidFill>
              </a:rPr>
              <a:t>4 Visualizing </a:t>
            </a:r>
            <a:r>
              <a:rPr lang="en-US" sz="2800" dirty="0">
                <a:solidFill>
                  <a:srgbClr val="00FF00"/>
                </a:solidFill>
              </a:rPr>
              <a:t>a regional trend</a:t>
            </a:r>
          </a:p>
        </p:txBody>
      </p:sp>
      <p:sp>
        <p:nvSpPr>
          <p:cNvPr id="3" name="Content Placeholder 2"/>
          <p:cNvSpPr>
            <a:spLocks noGrp="1"/>
          </p:cNvSpPr>
          <p:nvPr>
            <p:ph idx="1"/>
          </p:nvPr>
        </p:nvSpPr>
        <p:spPr/>
        <p:txBody>
          <a:bodyPr/>
          <a:lstStyle/>
          <a:p>
            <a:pPr marL="0" indent="0">
              <a:lnSpc>
                <a:spcPct val="200000"/>
              </a:lnSpc>
              <a:buNone/>
            </a:pPr>
            <a:r>
              <a:rPr lang="en-US" sz="2000" b="1" dirty="0"/>
              <a:t>1. Origin of regional trends</a:t>
            </a:r>
          </a:p>
          <a:p>
            <a:pPr marL="0" indent="0">
              <a:lnSpc>
                <a:spcPct val="200000"/>
              </a:lnSpc>
              <a:buNone/>
            </a:pPr>
            <a:r>
              <a:rPr lang="en-US" sz="2000" b="1" dirty="0"/>
              <a:t>2. Looking for a trend in the post-plot;</a:t>
            </a:r>
          </a:p>
          <a:p>
            <a:pPr marL="0" indent="0">
              <a:lnSpc>
                <a:spcPct val="200000"/>
              </a:lnSpc>
              <a:buNone/>
            </a:pPr>
            <a:r>
              <a:rPr lang="en-US" sz="2000" b="1" dirty="0"/>
              <a:t>3. Computing a trend </a:t>
            </a:r>
            <a:r>
              <a:rPr lang="en-US" sz="2000" b="1" dirty="0" smtClean="0"/>
              <a:t>surface</a:t>
            </a:r>
            <a:endParaRPr lang="en-US" sz="2000" b="1" dirty="0"/>
          </a:p>
        </p:txBody>
      </p:sp>
    </p:spTree>
    <p:extLst>
      <p:ext uri="{BB962C8B-B14F-4D97-AF65-F5344CB8AC3E}">
        <p14:creationId xmlns:p14="http://schemas.microsoft.com/office/powerpoint/2010/main" val="42214259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Regional </a:t>
            </a:r>
            <a:r>
              <a:rPr lang="en-US" sz="2800" dirty="0" smtClean="0"/>
              <a:t>trends</a:t>
            </a:r>
            <a:endParaRPr lang="en-US" sz="2800" dirty="0"/>
          </a:p>
        </p:txBody>
      </p:sp>
      <p:sp>
        <p:nvSpPr>
          <p:cNvPr id="3" name="Content Placeholder 2"/>
          <p:cNvSpPr>
            <a:spLocks noGrp="1"/>
          </p:cNvSpPr>
          <p:nvPr>
            <p:ph idx="1"/>
          </p:nvPr>
        </p:nvSpPr>
        <p:spPr/>
        <p:txBody>
          <a:bodyPr/>
          <a:lstStyle/>
          <a:p>
            <a:pPr>
              <a:lnSpc>
                <a:spcPct val="150000"/>
              </a:lnSpc>
            </a:pPr>
            <a:r>
              <a:rPr lang="en-US" sz="2000" b="1" dirty="0" smtClean="0"/>
              <a:t>One </a:t>
            </a:r>
            <a:r>
              <a:rPr lang="en-US" sz="2000" b="1" dirty="0"/>
              <a:t>kind of spatial structure is a </a:t>
            </a:r>
            <a:r>
              <a:rPr lang="en-US" sz="2000" b="1" dirty="0">
                <a:solidFill>
                  <a:srgbClr val="00FF00"/>
                </a:solidFill>
              </a:rPr>
              <a:t>regional trend</a:t>
            </a:r>
            <a:r>
              <a:rPr lang="en-US" sz="2000" b="1" dirty="0"/>
              <a:t>, where the feature space value of </a:t>
            </a:r>
            <a:r>
              <a:rPr lang="en-US" sz="2000" b="1" dirty="0" smtClean="0"/>
              <a:t>the variable </a:t>
            </a:r>
            <a:r>
              <a:rPr lang="en-US" sz="2000" b="1" dirty="0"/>
              <a:t>changes </a:t>
            </a:r>
            <a:r>
              <a:rPr lang="en-US" sz="2000" b="1" dirty="0">
                <a:solidFill>
                  <a:srgbClr val="00FF00"/>
                </a:solidFill>
              </a:rPr>
              <a:t>systematically</a:t>
            </a:r>
            <a:r>
              <a:rPr lang="en-US" sz="2000" b="1" dirty="0"/>
              <a:t> with the </a:t>
            </a:r>
            <a:r>
              <a:rPr lang="en-US" sz="2000" b="1" dirty="0">
                <a:solidFill>
                  <a:srgbClr val="00FF00"/>
                </a:solidFill>
              </a:rPr>
              <a:t>geographic space </a:t>
            </a:r>
            <a:r>
              <a:rPr lang="en-US" sz="2000" b="1" dirty="0" smtClean="0">
                <a:solidFill>
                  <a:srgbClr val="00FF00"/>
                </a:solidFill>
              </a:rPr>
              <a:t>coordinates</a:t>
            </a:r>
            <a:r>
              <a:rPr lang="en-US" sz="2000" b="1" dirty="0" smtClean="0"/>
              <a:t>.</a:t>
            </a:r>
            <a:endParaRPr lang="en-US" sz="2000" b="1" dirty="0"/>
          </a:p>
          <a:p>
            <a:pPr>
              <a:lnSpc>
                <a:spcPct val="150000"/>
              </a:lnSpc>
            </a:pPr>
            <a:r>
              <a:rPr lang="en-US" sz="2000" b="1" dirty="0"/>
              <a:t>A common example in many parts of the world is </a:t>
            </a:r>
            <a:r>
              <a:rPr lang="en-US" sz="2000" b="1" dirty="0">
                <a:solidFill>
                  <a:srgbClr val="00FF00"/>
                </a:solidFill>
              </a:rPr>
              <a:t>annual precipitation </a:t>
            </a:r>
            <a:r>
              <a:rPr lang="en-US" sz="2000" b="1" dirty="0"/>
              <a:t>across a region</a:t>
            </a:r>
            <a:r>
              <a:rPr lang="en-US" sz="2000" b="1" dirty="0" smtClean="0"/>
              <a:t>, which </a:t>
            </a:r>
            <a:r>
              <a:rPr lang="en-US" sz="2000" b="1" dirty="0"/>
              <a:t>decreases away from a source.</a:t>
            </a:r>
          </a:p>
          <a:p>
            <a:pPr marL="0" indent="0">
              <a:buNone/>
            </a:pPr>
            <a:endParaRPr lang="en-US" sz="2000" b="1" dirty="0"/>
          </a:p>
        </p:txBody>
      </p:sp>
    </p:spTree>
    <p:extLst>
      <p:ext uri="{BB962C8B-B14F-4D97-AF65-F5344CB8AC3E}">
        <p14:creationId xmlns:p14="http://schemas.microsoft.com/office/powerpoint/2010/main" val="31216116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Orders of </a:t>
            </a:r>
            <a:r>
              <a:rPr lang="en-US" sz="2800" dirty="0" smtClean="0"/>
              <a:t>trends</a:t>
            </a:r>
            <a:endParaRPr lang="en-US" sz="2800" dirty="0"/>
          </a:p>
        </p:txBody>
      </p:sp>
      <p:sp>
        <p:nvSpPr>
          <p:cNvPr id="3" name="Content Placeholder 2"/>
          <p:cNvSpPr>
            <a:spLocks noGrp="1"/>
          </p:cNvSpPr>
          <p:nvPr>
            <p:ph idx="1"/>
          </p:nvPr>
        </p:nvSpPr>
        <p:spPr>
          <a:xfrm>
            <a:off x="685800" y="1600200"/>
            <a:ext cx="7772400" cy="4114800"/>
          </a:xfrm>
        </p:spPr>
        <p:txBody>
          <a:bodyPr/>
          <a:lstStyle/>
          <a:p>
            <a:pPr marL="0" indent="0">
              <a:lnSpc>
                <a:spcPct val="150000"/>
              </a:lnSpc>
              <a:buNone/>
            </a:pPr>
            <a:r>
              <a:rPr lang="en-US" sz="2000" b="1" dirty="0" smtClean="0"/>
              <a:t>A </a:t>
            </a:r>
            <a:r>
              <a:rPr lang="en-US" sz="2000" b="1" dirty="0"/>
              <a:t>systematic trend is an approximation to some mathematical surface; </a:t>
            </a:r>
          </a:p>
          <a:p>
            <a:pPr marL="0" indent="0">
              <a:lnSpc>
                <a:spcPct val="150000"/>
              </a:lnSpc>
              <a:buNone/>
            </a:pPr>
            <a:r>
              <a:rPr lang="en-US" sz="2000" b="1" dirty="0"/>
              <a:t>For now, we are concerned with the form of the surface:</a:t>
            </a:r>
          </a:p>
          <a:p>
            <a:pPr marL="0" indent="0">
              <a:lnSpc>
                <a:spcPct val="150000"/>
              </a:lnSpc>
              <a:buNone/>
            </a:pPr>
            <a:r>
              <a:rPr lang="en-US" sz="2000" b="1" dirty="0" smtClean="0">
                <a:solidFill>
                  <a:srgbClr val="00FF00"/>
                </a:solidFill>
              </a:rPr>
              <a:t>First-order</a:t>
            </a:r>
            <a:r>
              <a:rPr lang="en-US" sz="2000" b="1" dirty="0">
                <a:solidFill>
                  <a:srgbClr val="00FF00"/>
                </a:solidFill>
              </a:rPr>
              <a:t>, </a:t>
            </a:r>
            <a:r>
              <a:rPr lang="en-US" sz="2000" b="1" dirty="0"/>
              <a:t>where the surface is a plane (also called linear): the attribute </a:t>
            </a:r>
            <a:r>
              <a:rPr lang="en-US" sz="2000" b="1" dirty="0" smtClean="0"/>
              <a:t>value changes </a:t>
            </a:r>
            <a:r>
              <a:rPr lang="en-US" sz="2000" b="1" dirty="0"/>
              <a:t>by the same amount for a given change in distance away from an origin;</a:t>
            </a:r>
          </a:p>
          <a:p>
            <a:pPr marL="0" indent="0">
              <a:lnSpc>
                <a:spcPct val="150000"/>
              </a:lnSpc>
              <a:buNone/>
            </a:pPr>
            <a:r>
              <a:rPr lang="en-US" sz="2000" b="1" dirty="0" smtClean="0">
                <a:solidFill>
                  <a:srgbClr val="00FF00"/>
                </a:solidFill>
              </a:rPr>
              <a:t>Second-order</a:t>
            </a:r>
            <a:r>
              <a:rPr lang="en-US" sz="2000" b="1" dirty="0"/>
              <a:t>, where the surface is a </a:t>
            </a:r>
            <a:r>
              <a:rPr lang="en-US" sz="2000" b="1" dirty="0" err="1"/>
              <a:t>paraboloid</a:t>
            </a:r>
            <a:r>
              <a:rPr lang="en-US" sz="2000" b="1" dirty="0"/>
              <a:t> (2D version of a parabola), i.e. </a:t>
            </a:r>
            <a:r>
              <a:rPr lang="en-US" sz="2000" b="1" dirty="0" smtClean="0"/>
              <a:t>a bowl </a:t>
            </a:r>
            <a:r>
              <a:rPr lang="en-US" sz="2000" b="1" dirty="0"/>
              <a:t>(lowest in the middle) or dome (highest in the middle)</a:t>
            </a:r>
          </a:p>
          <a:p>
            <a:pPr marL="0" indent="0">
              <a:lnSpc>
                <a:spcPct val="150000"/>
              </a:lnSpc>
              <a:buNone/>
            </a:pPr>
            <a:r>
              <a:rPr lang="en-US" sz="2000" b="1" dirty="0" smtClean="0">
                <a:solidFill>
                  <a:srgbClr val="00FF00"/>
                </a:solidFill>
              </a:rPr>
              <a:t>Higher-order</a:t>
            </a:r>
            <a:r>
              <a:rPr lang="en-US" sz="2000" b="1" dirty="0"/>
              <a:t>, where the surface has saddle points or folds</a:t>
            </a:r>
          </a:p>
        </p:txBody>
      </p:sp>
    </p:spTree>
    <p:extLst>
      <p:ext uri="{BB962C8B-B14F-4D97-AF65-F5344CB8AC3E}">
        <p14:creationId xmlns:p14="http://schemas.microsoft.com/office/powerpoint/2010/main" val="3669998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descr="http://charting.webhosting.info/scripts/gen_line_graph.php?xd=04/04/11~%5E04/11/11~%5E04/18/11~%5E04/25/11~%5E05/02/11~%5E05/09/11&amp;yd=1524038~%5E1536769~%5E1546789~%5E1562537~%5E1581215~%5E15948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532" y="762000"/>
            <a:ext cx="523875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jcflowers1.iweb.bsu.edu/rlo/images/tatren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429000"/>
            <a:ext cx="4600575" cy="27717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img97.imageshack.us/img97/7526/crude0q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067049"/>
            <a:ext cx="2558548"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64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sz="3200" dirty="0" smtClean="0">
                <a:solidFill>
                  <a:srgbClr val="FF0000"/>
                </a:solidFill>
              </a:rPr>
              <a:t>Why </a:t>
            </a:r>
            <a:r>
              <a:rPr lang="en-US" sz="3200" dirty="0" err="1" smtClean="0">
                <a:solidFill>
                  <a:srgbClr val="FF0000"/>
                </a:solidFill>
              </a:rPr>
              <a:t>Geostatistics</a:t>
            </a:r>
            <a:r>
              <a:rPr lang="en-US" sz="3200" dirty="0" smtClean="0">
                <a:solidFill>
                  <a:srgbClr val="FF0000"/>
                </a:solidFill>
              </a:rPr>
              <a:t>?</a:t>
            </a:r>
            <a:endParaRPr lang="ar-SA" sz="3200" dirty="0">
              <a:solidFill>
                <a:srgbClr val="FF0000"/>
              </a:solidFill>
            </a:endParaRPr>
          </a:p>
        </p:txBody>
      </p:sp>
      <p:sp>
        <p:nvSpPr>
          <p:cNvPr id="3" name="Content Placeholder 2"/>
          <p:cNvSpPr>
            <a:spLocks noGrp="1"/>
          </p:cNvSpPr>
          <p:nvPr>
            <p:ph idx="1"/>
          </p:nvPr>
        </p:nvSpPr>
        <p:spPr>
          <a:xfrm>
            <a:off x="685800" y="1981200"/>
            <a:ext cx="8229600" cy="4114800"/>
          </a:xfrm>
        </p:spPr>
        <p:txBody>
          <a:bodyPr/>
          <a:lstStyle/>
          <a:p>
            <a:pPr algn="just"/>
            <a:r>
              <a:rPr lang="en-US" sz="2000" b="1" dirty="0" smtClean="0"/>
              <a:t>Classic statistics is generally devoted to the analysis and interpretation of un- certainties caused by limited sampling of a property under study.</a:t>
            </a:r>
          </a:p>
          <a:p>
            <a:pPr marL="0" indent="0" algn="just">
              <a:buNone/>
            </a:pPr>
            <a:r>
              <a:rPr lang="en-US" sz="2000" b="1" dirty="0" smtClean="0"/>
              <a:t> </a:t>
            </a:r>
          </a:p>
          <a:p>
            <a:pPr algn="just"/>
            <a:r>
              <a:rPr lang="en-US" sz="2000" b="1" dirty="0" err="1" smtClean="0"/>
              <a:t>Geostatistics</a:t>
            </a:r>
            <a:r>
              <a:rPr lang="en-US" sz="2000" b="1" dirty="0" smtClean="0"/>
              <a:t> however deviates from classic statistics in that </a:t>
            </a:r>
            <a:r>
              <a:rPr lang="en-US" sz="2000" b="1" dirty="0" err="1" smtClean="0"/>
              <a:t>Geostatistics</a:t>
            </a:r>
            <a:r>
              <a:rPr lang="en-US" sz="2000" b="1" dirty="0" smtClean="0"/>
              <a:t> is not tied to a population distribution model that assumes, for example, all samples of a population are normally distributed and independent from one another.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descr="http://rst.gsfc.nasa.gov/Sect16/2001fig1sm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0" y="228600"/>
            <a:ext cx="37719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upload.wikimedia.org/wikipedia/commons/thumb/4/40/Saddle_point.png/220px-Saddle_poi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0"/>
            <a:ext cx="3162300" cy="263045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blackdiamondnow.typepad.com/.a/6a00e5513924e688330133f6130ede970b-800w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514600"/>
            <a:ext cx="4889500" cy="3385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7835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772400" cy="4114800"/>
          </a:xfrm>
        </p:spPr>
        <p:txBody>
          <a:bodyPr/>
          <a:lstStyle/>
          <a:p>
            <a:pPr marL="0" indent="0">
              <a:buNone/>
            </a:pPr>
            <a:r>
              <a:rPr lang="en-US" sz="2000" b="1" dirty="0">
                <a:solidFill>
                  <a:srgbClr val="FF3300"/>
                </a:solidFill>
              </a:rPr>
              <a:t>Q11 : </a:t>
            </a:r>
            <a:r>
              <a:rPr lang="en-US" sz="2000" b="1" dirty="0"/>
              <a:t>What order of trend surface would you expect from these situations:</a:t>
            </a:r>
          </a:p>
          <a:p>
            <a:pPr marL="0" indent="0">
              <a:buNone/>
            </a:pPr>
            <a:r>
              <a:rPr lang="en-US" sz="2000" b="1" dirty="0"/>
              <a:t>1. Mean annual precipitation in a coastal region where there is a low coastal plain, bounded inland by </a:t>
            </a:r>
            <a:r>
              <a:rPr lang="en-US" sz="2000" b="1" dirty="0" smtClean="0"/>
              <a:t>a mountain </a:t>
            </a:r>
            <a:r>
              <a:rPr lang="en-US" sz="2000" b="1" dirty="0"/>
              <a:t>range; both of these are more or less linear in a given direction;</a:t>
            </a:r>
          </a:p>
          <a:p>
            <a:pPr marL="0" indent="0">
              <a:buNone/>
            </a:pPr>
            <a:r>
              <a:rPr lang="en-US" sz="2000" b="1" dirty="0"/>
              <a:t>2. The depth to a gas deposit trapped in a salt dome;</a:t>
            </a:r>
          </a:p>
          <a:p>
            <a:pPr marL="0" indent="0" algn="just">
              <a:buNone/>
            </a:pPr>
            <a:r>
              <a:rPr lang="en-US" sz="2000" b="1" dirty="0"/>
              <a:t>3. Clay content in a soil developed from a sedimentary series of </a:t>
            </a:r>
            <a:r>
              <a:rPr lang="en-US" sz="2000" b="1" dirty="0" err="1"/>
              <a:t>shales</a:t>
            </a:r>
            <a:r>
              <a:rPr lang="en-US" sz="2000" b="1" dirty="0"/>
              <a:t> (</a:t>
            </a:r>
            <a:r>
              <a:rPr lang="en-US" sz="2000" b="1" dirty="0" err="1"/>
              <a:t>claystones</a:t>
            </a:r>
            <a:r>
              <a:rPr lang="en-US" sz="2000" b="1" dirty="0"/>
              <a:t>), siltstones </a:t>
            </a:r>
            <a:r>
              <a:rPr lang="en-US" sz="2000" b="1" dirty="0" smtClean="0"/>
              <a:t>and sandstones, outcropping </a:t>
            </a:r>
            <a:r>
              <a:rPr lang="en-US" sz="2000" b="1" dirty="0"/>
              <a:t>as parallel strata?</a:t>
            </a:r>
          </a:p>
          <a:p>
            <a:pPr marL="0" indent="0">
              <a:buNone/>
            </a:pPr>
            <a:r>
              <a:rPr lang="en-US" sz="2000" b="1" dirty="0"/>
              <a:t>•</a:t>
            </a:r>
          </a:p>
          <a:p>
            <a:pPr marL="0" indent="0">
              <a:buNone/>
            </a:pPr>
            <a:r>
              <a:rPr lang="en-US" sz="2000" b="1" dirty="0">
                <a:solidFill>
                  <a:srgbClr val="00FF00"/>
                </a:solidFill>
              </a:rPr>
              <a:t>A11 :</a:t>
            </a:r>
          </a:p>
          <a:p>
            <a:pPr marL="0" indent="0">
              <a:buNone/>
            </a:pPr>
            <a:r>
              <a:rPr lang="en-US" sz="2000" b="1" dirty="0"/>
              <a:t>1. First-order (linear, planar), increasing from the coast to the mountain (orographic effect on </a:t>
            </a:r>
            <a:r>
              <a:rPr lang="en-US" sz="2000" b="1" dirty="0" smtClean="0"/>
              <a:t>on-shore winds</a:t>
            </a:r>
            <a:r>
              <a:rPr lang="en-US" sz="2000" b="1" dirty="0"/>
              <a:t>);</a:t>
            </a:r>
          </a:p>
          <a:p>
            <a:pPr marL="0" indent="0">
              <a:buNone/>
            </a:pPr>
            <a:r>
              <a:rPr lang="en-US" sz="2000" b="1" dirty="0"/>
              <a:t>2. Second-order; a dome (shallowest in middle);</a:t>
            </a:r>
          </a:p>
          <a:p>
            <a:pPr marL="0" indent="0">
              <a:buNone/>
            </a:pPr>
            <a:r>
              <a:rPr lang="en-US" sz="2000" b="1" dirty="0"/>
              <a:t>3. Higher-order (many parallel ‘troughs’ and ‘ridges’)</a:t>
            </a:r>
          </a:p>
        </p:txBody>
      </p:sp>
    </p:spTree>
    <p:extLst>
      <p:ext uri="{BB962C8B-B14F-4D97-AF65-F5344CB8AC3E}">
        <p14:creationId xmlns:p14="http://schemas.microsoft.com/office/powerpoint/2010/main" val="10499429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b="1" dirty="0"/>
              <a:t>Looking for a trend in the </a:t>
            </a:r>
            <a:r>
              <a:rPr lang="en-US" sz="2400" b="1" dirty="0" smtClean="0"/>
              <a:t>post-plot</a:t>
            </a:r>
          </a:p>
          <a:p>
            <a:endParaRPr lang="en-US" sz="2400" b="1" dirty="0"/>
          </a:p>
          <a:p>
            <a:r>
              <a:rPr lang="en-US" sz="2400" b="1" dirty="0"/>
              <a:t>The post-plot shows </a:t>
            </a:r>
            <a:r>
              <a:rPr lang="en-US" sz="2400" b="1" dirty="0">
                <a:solidFill>
                  <a:srgbClr val="00FF00"/>
                </a:solidFill>
              </a:rPr>
              <a:t>local</a:t>
            </a:r>
            <a:r>
              <a:rPr lang="en-US" sz="2400" b="1" dirty="0"/>
              <a:t> spatial dependence by the </a:t>
            </a:r>
            <a:r>
              <a:rPr lang="en-US" sz="2400" b="1" dirty="0">
                <a:solidFill>
                  <a:srgbClr val="00FF00"/>
                </a:solidFill>
              </a:rPr>
              <a:t>clustering</a:t>
            </a:r>
            <a:r>
              <a:rPr lang="en-US" sz="2400" b="1" dirty="0"/>
              <a:t> of similar attribute values.</a:t>
            </a:r>
          </a:p>
          <a:p>
            <a:r>
              <a:rPr lang="en-US" sz="2400" b="1" dirty="0"/>
              <a:t>It can also show a </a:t>
            </a:r>
            <a:r>
              <a:rPr lang="en-US" sz="2400" b="1" dirty="0">
                <a:solidFill>
                  <a:srgbClr val="00FF00"/>
                </a:solidFill>
              </a:rPr>
              <a:t>regional trend </a:t>
            </a:r>
            <a:r>
              <a:rPr lang="en-US" sz="2400" b="1" dirty="0"/>
              <a:t>if the size or </a:t>
            </a:r>
            <a:r>
              <a:rPr lang="en-US" sz="2400" b="1" dirty="0" smtClean="0"/>
              <a:t>color </a:t>
            </a:r>
            <a:r>
              <a:rPr lang="en-US" sz="2400" b="1" dirty="0"/>
              <a:t>of the symbols (related to </a:t>
            </a:r>
            <a:r>
              <a:rPr lang="en-US" sz="2400" b="1" dirty="0" smtClean="0"/>
              <a:t>the attribute </a:t>
            </a:r>
            <a:r>
              <a:rPr lang="en-US" sz="2400" b="1" dirty="0"/>
              <a:t>values) </a:t>
            </a:r>
            <a:r>
              <a:rPr lang="en-US" sz="2400" b="1" dirty="0">
                <a:solidFill>
                  <a:srgbClr val="00FF00"/>
                </a:solidFill>
              </a:rPr>
              <a:t>systematically change </a:t>
            </a:r>
            <a:r>
              <a:rPr lang="en-US" sz="2400" b="1" dirty="0"/>
              <a:t>over the whole plot.</a:t>
            </a:r>
          </a:p>
        </p:txBody>
      </p:sp>
    </p:spTree>
    <p:extLst>
      <p:ext uri="{BB962C8B-B14F-4D97-AF65-F5344CB8AC3E}">
        <p14:creationId xmlns:p14="http://schemas.microsoft.com/office/powerpoint/2010/main" val="29093221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6733"/>
            <a:ext cx="7772399" cy="641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4330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7772400" cy="4114800"/>
          </a:xfrm>
        </p:spPr>
        <p:txBody>
          <a:bodyPr/>
          <a:lstStyle/>
          <a:p>
            <a:pPr marL="0" indent="0">
              <a:buNone/>
            </a:pPr>
            <a:r>
              <a:rPr lang="en-US" sz="2000" b="1" dirty="0">
                <a:solidFill>
                  <a:srgbClr val="FF0000"/>
                </a:solidFill>
              </a:rPr>
              <a:t>Q12 : </a:t>
            </a:r>
            <a:r>
              <a:rPr lang="en-US" sz="2000" b="1" dirty="0"/>
              <a:t>Describe the regional pattern of the clay content shown in the previous graph. </a:t>
            </a:r>
          </a:p>
          <a:p>
            <a:pPr marL="0" indent="0">
              <a:buNone/>
            </a:pPr>
            <a:r>
              <a:rPr lang="en-US" sz="2000" b="1" dirty="0">
                <a:solidFill>
                  <a:srgbClr val="00FF00"/>
                </a:solidFill>
              </a:rPr>
              <a:t>A12 : </a:t>
            </a:r>
            <a:r>
              <a:rPr lang="en-US" sz="2000" b="1" dirty="0"/>
              <a:t>It is lowest in the NW corner and increases towards the E and S. </a:t>
            </a:r>
            <a:endParaRPr lang="en-US" sz="2000" b="1" dirty="0" smtClean="0"/>
          </a:p>
          <a:p>
            <a:pPr marL="0" indent="0">
              <a:buNone/>
            </a:pPr>
            <a:endParaRPr lang="en-US" sz="2000" b="1" dirty="0"/>
          </a:p>
          <a:p>
            <a:pPr marL="0" indent="0">
              <a:buNone/>
            </a:pPr>
            <a:r>
              <a:rPr lang="en-US" sz="2000" b="1" dirty="0">
                <a:solidFill>
                  <a:srgbClr val="FF0000"/>
                </a:solidFill>
              </a:rPr>
              <a:t>Q13 :</a:t>
            </a:r>
            <a:r>
              <a:rPr lang="en-US" sz="2000" b="1" dirty="0"/>
              <a:t> How much of the variability in clay content explained by the trend? </a:t>
            </a:r>
            <a:r>
              <a:rPr lang="en-US" sz="2000" b="1" dirty="0" smtClean="0"/>
              <a:t> </a:t>
            </a:r>
            <a:endParaRPr lang="en-US" sz="2000" b="1" dirty="0"/>
          </a:p>
          <a:p>
            <a:pPr marL="0" indent="0">
              <a:buNone/>
            </a:pPr>
            <a:r>
              <a:rPr lang="en-US" sz="2000" b="1" dirty="0">
                <a:solidFill>
                  <a:srgbClr val="00FF00"/>
                </a:solidFill>
              </a:rPr>
              <a:t>A13 : </a:t>
            </a:r>
            <a:r>
              <a:rPr lang="en-US" sz="2000" b="1" dirty="0"/>
              <a:t>The big differences are explained, but within each of sample clusters there is some variability. </a:t>
            </a:r>
            <a:r>
              <a:rPr lang="en-US" sz="2000" b="1" dirty="0" smtClean="0"/>
              <a:t>An anomaly </a:t>
            </a:r>
            <a:r>
              <a:rPr lang="en-US" sz="2000" b="1" dirty="0"/>
              <a:t>is found right in the middle of the plot near (680000, 325000) where a cluster of small values </a:t>
            </a:r>
            <a:r>
              <a:rPr lang="en-US" sz="2000" b="1" dirty="0" smtClean="0"/>
              <a:t>is found</a:t>
            </a:r>
            <a:r>
              <a:rPr lang="en-US" sz="2000" b="1" dirty="0"/>
              <a:t>. Qualitatively</a:t>
            </a:r>
            <a:r>
              <a:rPr lang="en-US" sz="2000" b="1" dirty="0" smtClean="0"/>
              <a:t>, “</a:t>
            </a:r>
            <a:r>
              <a:rPr lang="en-US" sz="2000" b="1" dirty="0"/>
              <a:t>much</a:t>
            </a:r>
            <a:r>
              <a:rPr lang="en-US" sz="2000" b="1" dirty="0" smtClean="0"/>
              <a:t>” of </a:t>
            </a:r>
            <a:r>
              <a:rPr lang="en-US" sz="2000" b="1" dirty="0"/>
              <a:t>the variability is explained by the trend.</a:t>
            </a:r>
          </a:p>
        </p:txBody>
      </p:sp>
    </p:spTree>
    <p:extLst>
      <p:ext uri="{BB962C8B-B14F-4D97-AF65-F5344CB8AC3E}">
        <p14:creationId xmlns:p14="http://schemas.microsoft.com/office/powerpoint/2010/main" val="18404261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tx1"/>
                </a:solidFill>
                <a:latin typeface="CMSSBX10"/>
              </a:rPr>
              <a:t>Visualizing a trend with a trend </a:t>
            </a:r>
            <a:r>
              <a:rPr lang="en-US" sz="2400" dirty="0" smtClean="0">
                <a:solidFill>
                  <a:schemeClr val="tx1"/>
                </a:solidFill>
                <a:latin typeface="CMSSBX10"/>
              </a:rPr>
              <a:t>surface</a:t>
            </a:r>
            <a:endParaRPr lang="en-US" dirty="0">
              <a:solidFill>
                <a:schemeClr val="tx1"/>
              </a:solidFill>
            </a:endParaRPr>
          </a:p>
        </p:txBody>
      </p:sp>
      <p:sp>
        <p:nvSpPr>
          <p:cNvPr id="3" name="Content Placeholder 2"/>
          <p:cNvSpPr>
            <a:spLocks noGrp="1"/>
          </p:cNvSpPr>
          <p:nvPr>
            <p:ph idx="1"/>
          </p:nvPr>
        </p:nvSpPr>
        <p:spPr>
          <a:xfrm>
            <a:off x="685800" y="1752600"/>
            <a:ext cx="7772400" cy="4114800"/>
          </a:xfrm>
        </p:spPr>
        <p:txBody>
          <a:bodyPr/>
          <a:lstStyle/>
          <a:p>
            <a:pPr marL="0" indent="0">
              <a:lnSpc>
                <a:spcPct val="150000"/>
              </a:lnSpc>
              <a:buNone/>
            </a:pPr>
            <a:r>
              <a:rPr lang="en-US" sz="2000" b="1" dirty="0" smtClean="0">
                <a:latin typeface="CMSS17"/>
              </a:rPr>
              <a:t>From </a:t>
            </a:r>
            <a:r>
              <a:rPr lang="en-US" sz="2000" b="1" dirty="0">
                <a:latin typeface="CMSS17"/>
              </a:rPr>
              <a:t>the set of points we can </a:t>
            </a:r>
            <a:r>
              <a:rPr lang="en-US" sz="2000" b="1" dirty="0">
                <a:solidFill>
                  <a:srgbClr val="00FF00"/>
                </a:solidFill>
                <a:latin typeface="CMSSBX10"/>
              </a:rPr>
              <a:t>fit an empirical model </a:t>
            </a:r>
            <a:r>
              <a:rPr lang="en-US" sz="2000" b="1" dirty="0">
                <a:latin typeface="CMSS17"/>
              </a:rPr>
              <a:t>which expresses the attribute as </a:t>
            </a:r>
            <a:r>
              <a:rPr lang="en-US" sz="2000" b="1" dirty="0" smtClean="0">
                <a:latin typeface="CMSS17"/>
              </a:rPr>
              <a:t>a function </a:t>
            </a:r>
            <a:r>
              <a:rPr lang="en-US" sz="2000" b="1" dirty="0">
                <a:latin typeface="CMSS17"/>
              </a:rPr>
              <a:t>of the </a:t>
            </a:r>
            <a:r>
              <a:rPr lang="en-US" sz="2000" b="1" dirty="0" smtClean="0">
                <a:latin typeface="CMSS17"/>
              </a:rPr>
              <a:t>coordinates:</a:t>
            </a:r>
            <a:endParaRPr lang="en-US" sz="2000" b="1" dirty="0">
              <a:latin typeface="CMSS17"/>
            </a:endParaRPr>
          </a:p>
          <a:p>
            <a:pPr marL="0" indent="0">
              <a:lnSpc>
                <a:spcPct val="150000"/>
              </a:lnSpc>
              <a:buNone/>
            </a:pPr>
            <a:r>
              <a:rPr lang="en-US" sz="1800" b="1" dirty="0">
                <a:solidFill>
                  <a:srgbClr val="00FF00"/>
                </a:solidFill>
                <a:latin typeface="LucidaNewMath-AltItalic"/>
              </a:rPr>
              <a:t>z </a:t>
            </a:r>
            <a:r>
              <a:rPr lang="en-US" sz="1800" b="1" dirty="0">
                <a:solidFill>
                  <a:srgbClr val="00FF00"/>
                </a:solidFill>
                <a:latin typeface="LucidaNewMath-Symbol"/>
              </a:rPr>
              <a:t>= </a:t>
            </a:r>
            <a:r>
              <a:rPr lang="en-US" sz="1800" b="1" dirty="0">
                <a:solidFill>
                  <a:srgbClr val="00FF00"/>
                </a:solidFill>
                <a:latin typeface="LucidaNewMath-AltItalic"/>
              </a:rPr>
              <a:t>f (</a:t>
            </a:r>
            <a:r>
              <a:rPr lang="en-US" sz="1800" b="1" dirty="0">
                <a:solidFill>
                  <a:srgbClr val="00FF00"/>
                </a:solidFill>
                <a:latin typeface="LucidaBright-Demi"/>
              </a:rPr>
              <a:t>x</a:t>
            </a:r>
            <a:r>
              <a:rPr lang="en-US" sz="1800" b="1" dirty="0" smtClean="0">
                <a:solidFill>
                  <a:srgbClr val="00FF00"/>
                </a:solidFill>
                <a:latin typeface="LucidaNewMath-AltItalic"/>
              </a:rPr>
              <a:t>) </a:t>
            </a:r>
            <a:r>
              <a:rPr lang="en-US" sz="2000" b="1" dirty="0" smtClean="0">
                <a:latin typeface="CMSS17"/>
              </a:rPr>
              <a:t>where </a:t>
            </a:r>
            <a:r>
              <a:rPr lang="en-US" sz="1800" b="1" dirty="0">
                <a:latin typeface="LucidaBright-Demi"/>
              </a:rPr>
              <a:t>x </a:t>
            </a:r>
            <a:r>
              <a:rPr lang="en-US" sz="2000" b="1" dirty="0">
                <a:latin typeface="CMSS17"/>
              </a:rPr>
              <a:t>is a </a:t>
            </a:r>
            <a:r>
              <a:rPr lang="en-US" sz="2000" b="1" dirty="0" smtClean="0">
                <a:latin typeface="CMSS17"/>
              </a:rPr>
              <a:t>coordinate </a:t>
            </a:r>
            <a:r>
              <a:rPr lang="en-US" sz="2000" b="1" dirty="0">
                <a:latin typeface="CMSS17"/>
              </a:rPr>
              <a:t>vector, e.g. in 2D it might be:</a:t>
            </a:r>
          </a:p>
          <a:p>
            <a:pPr marL="0" indent="0">
              <a:lnSpc>
                <a:spcPct val="150000"/>
              </a:lnSpc>
              <a:buNone/>
            </a:pPr>
            <a:r>
              <a:rPr lang="en-US" sz="1800" b="1" dirty="0">
                <a:latin typeface="LucidaNewMath-AltItalic"/>
              </a:rPr>
              <a:t>(</a:t>
            </a:r>
            <a:r>
              <a:rPr lang="en-US" sz="1800" b="1" dirty="0" err="1">
                <a:latin typeface="LucidaNewMath-AltItalic"/>
              </a:rPr>
              <a:t>x,y</a:t>
            </a:r>
            <a:r>
              <a:rPr lang="en-US" sz="1800" b="1" dirty="0">
                <a:latin typeface="LucidaNewMath-AltItalic"/>
              </a:rPr>
              <a:t>) </a:t>
            </a:r>
            <a:r>
              <a:rPr lang="en-US" sz="1800" b="1" dirty="0">
                <a:latin typeface="LucidaNewMath-Symbol"/>
              </a:rPr>
              <a:t>= </a:t>
            </a:r>
            <a:r>
              <a:rPr lang="en-US" sz="1800" b="1" dirty="0">
                <a:latin typeface="LucidaNewMath-AltItalic"/>
              </a:rPr>
              <a:t>(</a:t>
            </a:r>
            <a:r>
              <a:rPr lang="en-US" sz="1800" b="1" dirty="0">
                <a:latin typeface="LucidaBright"/>
              </a:rPr>
              <a:t>UTM E</a:t>
            </a:r>
            <a:r>
              <a:rPr lang="en-US" sz="1800" b="1" dirty="0">
                <a:latin typeface="LucidaNewMath-AltItalic"/>
              </a:rPr>
              <a:t>,</a:t>
            </a:r>
            <a:r>
              <a:rPr lang="en-US" sz="1800" b="1" dirty="0">
                <a:latin typeface="LucidaBright"/>
              </a:rPr>
              <a:t>UTM N</a:t>
            </a:r>
            <a:r>
              <a:rPr lang="en-US" sz="1800" b="1" dirty="0">
                <a:latin typeface="LucidaNewMath-AltItalic"/>
              </a:rPr>
              <a:t>)</a:t>
            </a:r>
          </a:p>
          <a:p>
            <a:pPr marL="0" indent="0">
              <a:lnSpc>
                <a:spcPct val="150000"/>
              </a:lnSpc>
              <a:buNone/>
            </a:pPr>
            <a:r>
              <a:rPr lang="en-US" sz="2000" b="1" dirty="0">
                <a:latin typeface="CMSS17"/>
              </a:rPr>
              <a:t>Then we apply the fitted function over a </a:t>
            </a:r>
            <a:r>
              <a:rPr lang="en-US" sz="2000" b="1" dirty="0">
                <a:solidFill>
                  <a:srgbClr val="00FF00"/>
                </a:solidFill>
                <a:latin typeface="CMSSBX10"/>
              </a:rPr>
              <a:t>regular grid </a:t>
            </a:r>
            <a:r>
              <a:rPr lang="en-US" sz="2000" b="1" dirty="0">
                <a:latin typeface="CMSS17"/>
              </a:rPr>
              <a:t>of points, and display this as </a:t>
            </a:r>
            <a:r>
              <a:rPr lang="en-US" sz="2000" b="1" dirty="0" smtClean="0">
                <a:latin typeface="CMSS17"/>
              </a:rPr>
              <a:t>a </a:t>
            </a:r>
            <a:r>
              <a:rPr lang="en-US" sz="2000" b="1" dirty="0" smtClean="0">
                <a:solidFill>
                  <a:srgbClr val="00FF00"/>
                </a:solidFill>
                <a:latin typeface="CMSSBX10"/>
              </a:rPr>
              <a:t>map</a:t>
            </a:r>
            <a:r>
              <a:rPr lang="en-US" sz="2000" b="1" dirty="0">
                <a:solidFill>
                  <a:srgbClr val="00FF00"/>
                </a:solidFill>
                <a:latin typeface="CMSS17"/>
              </a:rPr>
              <a:t>. </a:t>
            </a:r>
            <a:r>
              <a:rPr lang="en-US" sz="2000" b="1" dirty="0">
                <a:latin typeface="CMSS17"/>
              </a:rPr>
              <a:t>Normally the points are represented as pixels</a:t>
            </a:r>
            <a:r>
              <a:rPr lang="en-US" sz="2000" b="1" dirty="0" smtClean="0">
                <a:latin typeface="CMSS17"/>
              </a:rPr>
              <a:t>.</a:t>
            </a:r>
            <a:endParaRPr lang="en-US" sz="2000" b="1" dirty="0">
              <a:latin typeface="CMSS17"/>
            </a:endParaRPr>
          </a:p>
        </p:txBody>
      </p:sp>
    </p:spTree>
    <p:extLst>
      <p:ext uri="{BB962C8B-B14F-4D97-AF65-F5344CB8AC3E}">
        <p14:creationId xmlns:p14="http://schemas.microsoft.com/office/powerpoint/2010/main" val="37412972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89" y="1"/>
            <a:ext cx="871182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67479" y="314980"/>
            <a:ext cx="4018921" cy="523220"/>
          </a:xfrm>
          <a:prstGeom prst="rect">
            <a:avLst/>
          </a:prstGeom>
        </p:spPr>
        <p:txBody>
          <a:bodyPr wrap="none">
            <a:spAutoFit/>
          </a:bodyPr>
          <a:lstStyle/>
          <a:p>
            <a:r>
              <a:rPr lang="en-US" sz="2800" b="1" dirty="0">
                <a:solidFill>
                  <a:srgbClr val="00FF00"/>
                </a:solidFill>
              </a:rPr>
              <a:t>First-order trend surface</a:t>
            </a:r>
          </a:p>
        </p:txBody>
      </p:sp>
    </p:spTree>
    <p:extLst>
      <p:ext uri="{BB962C8B-B14F-4D97-AF65-F5344CB8AC3E}">
        <p14:creationId xmlns:p14="http://schemas.microsoft.com/office/powerpoint/2010/main" val="35715803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04" y="-76199"/>
            <a:ext cx="8898396"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67479" y="314980"/>
            <a:ext cx="4379597" cy="523220"/>
          </a:xfrm>
          <a:prstGeom prst="rect">
            <a:avLst/>
          </a:prstGeom>
        </p:spPr>
        <p:txBody>
          <a:bodyPr wrap="none">
            <a:spAutoFit/>
          </a:bodyPr>
          <a:lstStyle/>
          <a:p>
            <a:r>
              <a:rPr lang="en-US" sz="2800" b="1" dirty="0" smtClean="0">
                <a:solidFill>
                  <a:srgbClr val="00FF00"/>
                </a:solidFill>
              </a:rPr>
              <a:t>Second-order </a:t>
            </a:r>
            <a:r>
              <a:rPr lang="en-US" sz="2800" b="1" dirty="0">
                <a:solidFill>
                  <a:srgbClr val="00FF00"/>
                </a:solidFill>
              </a:rPr>
              <a:t>trend surface</a:t>
            </a:r>
          </a:p>
        </p:txBody>
      </p:sp>
    </p:spTree>
    <p:extLst>
      <p:ext uri="{BB962C8B-B14F-4D97-AF65-F5344CB8AC3E}">
        <p14:creationId xmlns:p14="http://schemas.microsoft.com/office/powerpoint/2010/main" val="21240662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000" b="1" dirty="0">
                <a:solidFill>
                  <a:srgbClr val="FF3300"/>
                </a:solidFill>
              </a:rPr>
              <a:t>Q14 :</a:t>
            </a:r>
            <a:r>
              <a:rPr lang="en-US" sz="2000" b="1" dirty="0"/>
              <a:t> Which of these two trend surfaces best fits the sample points? (Compare the overprinted </a:t>
            </a:r>
            <a:r>
              <a:rPr lang="en-US" sz="2000" b="1" dirty="0" smtClean="0"/>
              <a:t>post-plot with </a:t>
            </a:r>
            <a:r>
              <a:rPr lang="en-US" sz="2000" b="1" dirty="0"/>
              <a:t>the surface). </a:t>
            </a:r>
          </a:p>
          <a:p>
            <a:pPr marL="0" indent="0">
              <a:buNone/>
            </a:pPr>
            <a:r>
              <a:rPr lang="en-US" sz="2000" b="1" dirty="0">
                <a:solidFill>
                  <a:srgbClr val="00FF00"/>
                </a:solidFill>
              </a:rPr>
              <a:t>A14 :</a:t>
            </a:r>
            <a:r>
              <a:rPr lang="en-US" sz="2000" b="1" dirty="0"/>
              <a:t> The second-order surface fits much better, because it matches all three clusters of high clay </a:t>
            </a:r>
            <a:r>
              <a:rPr lang="en-US" sz="2000" b="1" dirty="0" smtClean="0"/>
              <a:t>contents in </a:t>
            </a:r>
            <a:r>
              <a:rPr lang="en-US" sz="2000" b="1" dirty="0"/>
              <a:t>the E, S, and NE of the area. The first-order surface under-estimates especially the NE cluster. </a:t>
            </a:r>
            <a:endParaRPr lang="en-US" sz="2000" b="1" dirty="0" smtClean="0"/>
          </a:p>
          <a:p>
            <a:pPr marL="0" indent="0">
              <a:buNone/>
            </a:pPr>
            <a:endParaRPr lang="en-US" sz="2000" b="1" dirty="0"/>
          </a:p>
          <a:p>
            <a:pPr marL="0" indent="0">
              <a:buNone/>
            </a:pPr>
            <a:r>
              <a:rPr lang="en-US" sz="2000" b="1" dirty="0">
                <a:solidFill>
                  <a:srgbClr val="FF3300"/>
                </a:solidFill>
              </a:rPr>
              <a:t>Q15 :</a:t>
            </a:r>
            <a:r>
              <a:rPr lang="en-US" sz="2000" b="1" dirty="0"/>
              <a:t> Is the second-order surface a bowl or dome? •</a:t>
            </a:r>
          </a:p>
          <a:p>
            <a:pPr marL="0" indent="0">
              <a:buNone/>
            </a:pPr>
            <a:r>
              <a:rPr lang="en-US" sz="2000" b="1" dirty="0">
                <a:solidFill>
                  <a:srgbClr val="00FF00"/>
                </a:solidFill>
              </a:rPr>
              <a:t>A15 :</a:t>
            </a:r>
            <a:r>
              <a:rPr lang="en-US" sz="2000" b="1" dirty="0"/>
              <a:t> It is a </a:t>
            </a:r>
            <a:r>
              <a:rPr lang="en-US" sz="2000" b="1" dirty="0" smtClean="0"/>
              <a:t>(elliptically-shaped</a:t>
            </a:r>
            <a:r>
              <a:rPr lang="en-US" sz="2000" b="1" dirty="0"/>
              <a:t>) bowl; the lowest values are found in the NW corner and increase in </a:t>
            </a:r>
            <a:r>
              <a:rPr lang="en-US" sz="2000" b="1" dirty="0" smtClean="0"/>
              <a:t>all directions </a:t>
            </a:r>
            <a:r>
              <a:rPr lang="en-US" sz="2000" b="1" dirty="0"/>
              <a:t>from there.</a:t>
            </a:r>
          </a:p>
        </p:txBody>
      </p:sp>
    </p:spTree>
    <p:extLst>
      <p:ext uri="{BB962C8B-B14F-4D97-AF65-F5344CB8AC3E}">
        <p14:creationId xmlns:p14="http://schemas.microsoft.com/office/powerpoint/2010/main" val="25327232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914400" algn="l"/>
              </a:tabLst>
            </a:pPr>
            <a:r>
              <a:rPr lang="en-US" sz="2800" dirty="0" smtClean="0">
                <a:solidFill>
                  <a:srgbClr val="FF0000"/>
                </a:solidFill>
              </a:rPr>
              <a:t>The least squares regression line</a:t>
            </a:r>
            <a:endParaRPr lang="ar-SA" sz="2800" dirty="0">
              <a:solidFill>
                <a:srgbClr val="FF0000"/>
              </a:solidFill>
            </a:endParaRPr>
          </a:p>
        </p:txBody>
      </p:sp>
      <p:sp>
        <p:nvSpPr>
          <p:cNvPr id="3" name="Content Placeholder 2"/>
          <p:cNvSpPr>
            <a:spLocks noGrp="1"/>
          </p:cNvSpPr>
          <p:nvPr>
            <p:ph idx="1"/>
          </p:nvPr>
        </p:nvSpPr>
        <p:spPr/>
        <p:txBody>
          <a:bodyPr/>
          <a:lstStyle/>
          <a:p>
            <a:r>
              <a:rPr lang="en-US" sz="2400" b="1" dirty="0" smtClean="0"/>
              <a:t>The least squares regression line is the line which produces the smallest value of the sum of the squares of the residuals. </a:t>
            </a:r>
          </a:p>
          <a:p>
            <a:endParaRPr lang="en-US" sz="2400" b="1" dirty="0" smtClean="0"/>
          </a:p>
          <a:p>
            <a:r>
              <a:rPr lang="en-US" sz="2400" b="1" dirty="0" smtClean="0"/>
              <a:t>A residual is the vertical distance from a point on a scatter diagram to the line of best fit. Therefore the least squares regression line can be seen as the best line of best fit.</a:t>
            </a:r>
            <a:endParaRPr lang="ar-SA"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sz="3200" dirty="0" smtClean="0">
                <a:solidFill>
                  <a:srgbClr val="FF0000"/>
                </a:solidFill>
              </a:rPr>
              <a:t>Why </a:t>
            </a:r>
            <a:r>
              <a:rPr lang="en-US" sz="3200" dirty="0" err="1" smtClean="0">
                <a:solidFill>
                  <a:srgbClr val="FF0000"/>
                </a:solidFill>
              </a:rPr>
              <a:t>Geostatistics</a:t>
            </a:r>
            <a:r>
              <a:rPr lang="en-US" sz="3200" dirty="0" smtClean="0">
                <a:solidFill>
                  <a:srgbClr val="FF0000"/>
                </a:solidFill>
              </a:rPr>
              <a:t>?</a:t>
            </a:r>
            <a:endParaRPr lang="ar-SA" sz="3200" dirty="0">
              <a:solidFill>
                <a:srgbClr val="FF0000"/>
              </a:solidFill>
            </a:endParaRPr>
          </a:p>
        </p:txBody>
      </p:sp>
      <p:sp>
        <p:nvSpPr>
          <p:cNvPr id="3" name="Content Placeholder 2"/>
          <p:cNvSpPr>
            <a:spLocks noGrp="1"/>
          </p:cNvSpPr>
          <p:nvPr>
            <p:ph idx="1"/>
          </p:nvPr>
        </p:nvSpPr>
        <p:spPr>
          <a:xfrm>
            <a:off x="685800" y="1752600"/>
            <a:ext cx="8229600" cy="4114800"/>
          </a:xfrm>
        </p:spPr>
        <p:txBody>
          <a:bodyPr/>
          <a:lstStyle/>
          <a:p>
            <a:pPr algn="just"/>
            <a:r>
              <a:rPr lang="en-US" sz="2000" b="1" dirty="0" smtClean="0"/>
              <a:t>Most of the earth science data (rock properties, contaminant concentrations) can be highly skewed and/or possess spatial correlation (data values from locations that are closer together tend to be more similar than data values from locations that are further apart).</a:t>
            </a:r>
          </a:p>
          <a:p>
            <a:pPr algn="just"/>
            <a:endParaRPr lang="en-US" sz="2000" b="1" dirty="0" smtClean="0"/>
          </a:p>
          <a:p>
            <a:pPr algn="just"/>
            <a:r>
              <a:rPr lang="en-US" sz="2000" b="1" dirty="0" smtClean="0"/>
              <a:t>To most geologists, the fact that closely spaced samples tend to be similar is not surprising since such samples have been influenced by similar physical and chemical depositional/transport processes.</a:t>
            </a:r>
          </a:p>
          <a:p>
            <a:pPr algn="just"/>
            <a:endParaRPr lang="en-US" sz="2000" b="1" dirty="0" smtClean="0"/>
          </a:p>
          <a:p>
            <a:r>
              <a:rPr lang="en-US" sz="2000" b="1" dirty="0" smtClean="0"/>
              <a:t>Compared to the classic statistics which examine the statistical distribution of a set of sampled data, </a:t>
            </a:r>
            <a:r>
              <a:rPr lang="en-US" sz="2000" b="1" dirty="0" err="1" smtClean="0"/>
              <a:t>geostatistics</a:t>
            </a:r>
            <a:r>
              <a:rPr lang="en-US" sz="2000" b="1" dirty="0" smtClean="0"/>
              <a:t> incorporates both the statistical distribution of the sample data and the spatial correlation among the sample data</a:t>
            </a:r>
            <a:endParaRPr lang="ar-SA" sz="2000" b="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sz="2400" b="1" dirty="0" smtClean="0"/>
              <a:t>The equation of the least squares regression line of y on x is:</a:t>
            </a:r>
          </a:p>
          <a:p>
            <a:r>
              <a:rPr lang="en-US" sz="2400" b="1" dirty="0" smtClean="0"/>
              <a:t>                     </a:t>
            </a:r>
            <a:r>
              <a:rPr lang="en-US" sz="2400" b="1" i="1" dirty="0" smtClean="0"/>
              <a:t>Y-Y</a:t>
            </a:r>
            <a:r>
              <a:rPr lang="en-US" sz="2400" b="1" i="1" baseline="30000" dirty="0" smtClean="0"/>
              <a:t>/</a:t>
            </a:r>
            <a:r>
              <a:rPr lang="en-US" sz="2400" b="1" i="1" dirty="0" smtClean="0"/>
              <a:t>= b(X-X</a:t>
            </a:r>
            <a:r>
              <a:rPr lang="en-US" sz="2400" b="1" i="1" baseline="30000" dirty="0" smtClean="0"/>
              <a:t>/</a:t>
            </a:r>
            <a:r>
              <a:rPr lang="en-US" sz="2400" b="1" i="1" dirty="0" smtClean="0"/>
              <a:t>)</a:t>
            </a:r>
          </a:p>
          <a:p>
            <a:r>
              <a:rPr lang="en-US" sz="2400" b="1" dirty="0" smtClean="0"/>
              <a:t/>
            </a:r>
            <a:br>
              <a:rPr lang="en-US" sz="2400" b="1" dirty="0" smtClean="0"/>
            </a:br>
            <a:r>
              <a:rPr lang="en-US" sz="2400" b="1" dirty="0" smtClean="0"/>
              <a:t>Where b is:</a:t>
            </a:r>
          </a:p>
          <a:p>
            <a:r>
              <a:rPr lang="en-US" sz="2400" b="1" dirty="0" smtClean="0"/>
              <a:t/>
            </a:r>
            <a:br>
              <a:rPr lang="en-US" sz="2400" b="1" dirty="0" smtClean="0"/>
            </a:br>
            <a:r>
              <a:rPr lang="en-US" sz="2400" b="1" dirty="0" smtClean="0"/>
              <a:t/>
            </a:r>
            <a:br>
              <a:rPr lang="en-US" sz="2400" b="1" dirty="0" smtClean="0"/>
            </a:br>
            <a:r>
              <a:rPr lang="en-US" sz="2400" b="1" dirty="0" smtClean="0"/>
              <a:t>As you can see there are 3 different ways to calculate the value for b, based on what information you are given in the question</a:t>
            </a:r>
          </a:p>
          <a:p>
            <a:endParaRPr lang="ar-SA" sz="2400" b="1" dirty="0"/>
          </a:p>
        </p:txBody>
      </p:sp>
      <p:pic>
        <p:nvPicPr>
          <p:cNvPr id="1028" name="Picture 4" descr="C:\Documents and Settings\dell.com\My Documents\My Pictures\untitled.bmp"/>
          <p:cNvPicPr>
            <a:picLocks noChangeAspect="1" noChangeArrowheads="1"/>
          </p:cNvPicPr>
          <p:nvPr/>
        </p:nvPicPr>
        <p:blipFill>
          <a:blip r:embed="rId2"/>
          <a:srcRect/>
          <a:stretch>
            <a:fillRect/>
          </a:stretch>
        </p:blipFill>
        <p:spPr bwMode="auto">
          <a:xfrm>
            <a:off x="2819400" y="3581400"/>
            <a:ext cx="4648200" cy="933450"/>
          </a:xfrm>
          <a:prstGeom prst="rect">
            <a:avLst/>
          </a:prstGeom>
          <a:noFill/>
        </p:spPr>
      </p:pic>
      <p:pic>
        <p:nvPicPr>
          <p:cNvPr id="1030" name="Picture 6" descr="Dynamic image 0"/>
          <p:cNvPicPr>
            <a:picLocks noChangeAspect="1" noChangeArrowheads="1"/>
          </p:cNvPicPr>
          <p:nvPr/>
        </p:nvPicPr>
        <p:blipFill>
          <a:blip r:embed="rId3"/>
          <a:srcRect/>
          <a:stretch>
            <a:fillRect/>
          </a:stretch>
        </p:blipFill>
        <p:spPr bwMode="auto">
          <a:xfrm>
            <a:off x="8926513" y="-136525"/>
            <a:ext cx="1828800" cy="285750"/>
          </a:xfrm>
          <a:prstGeom prst="rect">
            <a:avLst/>
          </a:prstGeom>
          <a:noFill/>
        </p:spPr>
      </p:pic>
      <p:pic>
        <p:nvPicPr>
          <p:cNvPr id="1032" name="Picture 8" descr="Dynamic image 0"/>
          <p:cNvPicPr>
            <a:picLocks noChangeAspect="1" noChangeArrowheads="1"/>
          </p:cNvPicPr>
          <p:nvPr/>
        </p:nvPicPr>
        <p:blipFill>
          <a:blip r:embed="rId3"/>
          <a:srcRect/>
          <a:stretch>
            <a:fillRect/>
          </a:stretch>
        </p:blipFill>
        <p:spPr bwMode="auto">
          <a:xfrm>
            <a:off x="8926513" y="-136525"/>
            <a:ext cx="1828800" cy="285750"/>
          </a:xfrm>
          <a:prstGeom prst="rect">
            <a:avLst/>
          </a:prstGeom>
          <a:noFill/>
        </p:spPr>
      </p:pic>
      <p:pic>
        <p:nvPicPr>
          <p:cNvPr id="1035" name="Picture 11" descr="Dynamic image 0"/>
          <p:cNvPicPr>
            <a:picLocks noChangeAspect="1" noChangeArrowheads="1"/>
          </p:cNvPicPr>
          <p:nvPr/>
        </p:nvPicPr>
        <p:blipFill>
          <a:blip r:embed="rId3"/>
          <a:srcRect/>
          <a:stretch>
            <a:fillRect/>
          </a:stretch>
        </p:blipFill>
        <p:spPr bwMode="auto">
          <a:xfrm>
            <a:off x="8926513" y="90488"/>
            <a:ext cx="1828800" cy="28575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sz="2400" b="1" dirty="0" smtClean="0"/>
              <a:t>Example</a:t>
            </a:r>
          </a:p>
          <a:p>
            <a:endParaRPr lang="en-US" sz="2400" b="1" dirty="0" smtClean="0"/>
          </a:p>
          <a:p>
            <a:r>
              <a:rPr lang="en-US" sz="2400" b="1" dirty="0" smtClean="0"/>
              <a:t>Calculate the least squared regression line of y on x from the following data:</a:t>
            </a:r>
          </a:p>
          <a:p>
            <a:r>
              <a:rPr lang="en-US" sz="2400" b="1" dirty="0" smtClean="0"/>
              <a:t>X:  20 30 40 50 60 70 </a:t>
            </a:r>
          </a:p>
          <a:p>
            <a:r>
              <a:rPr lang="en-US" sz="2400" b="1" dirty="0" smtClean="0"/>
              <a:t>Y : 2.49 2.41 2.38 2.14 1.97 2.03 </a:t>
            </a:r>
          </a:p>
          <a:p>
            <a:endParaRPr lang="en-US" sz="2400" b="1" dirty="0" smtClean="0"/>
          </a:p>
          <a:p>
            <a:r>
              <a:rPr lang="en-US" sz="2400" b="1" dirty="0" smtClean="0"/>
              <a:t>Firstly draw up a table of the values you need and fill it out. In this example we'll use the third equation for b so we need all the values of x</a:t>
            </a:r>
            <a:r>
              <a:rPr lang="en-US" sz="2400" b="1" baseline="30000" dirty="0" smtClean="0"/>
              <a:t>2</a:t>
            </a:r>
            <a:r>
              <a:rPr lang="en-US" sz="2400" b="1" dirty="0" smtClean="0"/>
              <a:t> and </a:t>
            </a:r>
            <a:r>
              <a:rPr lang="en-US" sz="2400" b="1" dirty="0" err="1" smtClean="0"/>
              <a:t>x</a:t>
            </a:r>
            <a:r>
              <a:rPr lang="en-US" sz="2400" b="1" baseline="-25000" dirty="0" err="1" smtClean="0"/>
              <a:t>i</a:t>
            </a:r>
            <a:r>
              <a:rPr lang="en-US" sz="2400" b="1" dirty="0" err="1" smtClean="0"/>
              <a:t>y</a:t>
            </a:r>
            <a:r>
              <a:rPr lang="en-US" sz="2400" b="1" baseline="-25000" dirty="0" err="1" smtClean="0"/>
              <a:t>i</a:t>
            </a:r>
            <a:r>
              <a:rPr lang="en-US" sz="2400" b="1" dirty="0" smtClean="0"/>
              <a:t>:</a:t>
            </a:r>
          </a:p>
          <a:p>
            <a:endParaRPr lang="ar-SA" sz="2400" b="1"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s-ES" sz="2400" dirty="0" smtClean="0">
                <a:solidFill>
                  <a:srgbClr val="00FF00"/>
                </a:solidFill>
              </a:rPr>
              <a:t>X	</a:t>
            </a:r>
            <a:r>
              <a:rPr lang="es-ES" sz="2400" dirty="0" smtClean="0"/>
              <a:t>	</a:t>
            </a:r>
            <a:r>
              <a:rPr lang="es-ES" sz="2400" dirty="0" smtClean="0">
                <a:solidFill>
                  <a:srgbClr val="00FF00"/>
                </a:solidFill>
              </a:rPr>
              <a:t>Y</a:t>
            </a:r>
            <a:r>
              <a:rPr lang="es-ES" sz="2400" dirty="0" smtClean="0"/>
              <a:t>	   		</a:t>
            </a:r>
            <a:r>
              <a:rPr lang="es-ES" sz="2400" dirty="0" smtClean="0">
                <a:solidFill>
                  <a:srgbClr val="00FF00"/>
                </a:solidFill>
              </a:rPr>
              <a:t>x</a:t>
            </a:r>
            <a:r>
              <a:rPr lang="es-ES" sz="2400" baseline="30000" dirty="0" smtClean="0">
                <a:solidFill>
                  <a:srgbClr val="00FF00"/>
                </a:solidFill>
              </a:rPr>
              <a:t>2</a:t>
            </a:r>
            <a:r>
              <a:rPr lang="es-ES" sz="2400" dirty="0" smtClean="0">
                <a:solidFill>
                  <a:srgbClr val="00FF00"/>
                </a:solidFill>
              </a:rPr>
              <a:t> </a:t>
            </a:r>
            <a:r>
              <a:rPr lang="es-ES" sz="2400" dirty="0" smtClean="0"/>
              <a:t>		</a:t>
            </a:r>
            <a:r>
              <a:rPr lang="es-ES" sz="2400" dirty="0" err="1" smtClean="0">
                <a:solidFill>
                  <a:srgbClr val="00FF00"/>
                </a:solidFill>
              </a:rPr>
              <a:t>x</a:t>
            </a:r>
            <a:r>
              <a:rPr lang="es-ES" sz="2400" baseline="-25000" dirty="0" err="1" smtClean="0">
                <a:solidFill>
                  <a:srgbClr val="00FF00"/>
                </a:solidFill>
              </a:rPr>
              <a:t>i</a:t>
            </a:r>
            <a:r>
              <a:rPr lang="es-ES" sz="2400" dirty="0" err="1" smtClean="0">
                <a:solidFill>
                  <a:srgbClr val="00FF00"/>
                </a:solidFill>
              </a:rPr>
              <a:t>y</a:t>
            </a:r>
            <a:r>
              <a:rPr lang="es-ES" sz="2400" baseline="-25000" dirty="0" err="1" smtClean="0">
                <a:solidFill>
                  <a:srgbClr val="00FF00"/>
                </a:solidFill>
              </a:rPr>
              <a:t>i</a:t>
            </a:r>
            <a:r>
              <a:rPr lang="es-ES" sz="2400" dirty="0" smtClean="0">
                <a:solidFill>
                  <a:srgbClr val="00FF00"/>
                </a:solidFill>
              </a:rPr>
              <a:t> </a:t>
            </a:r>
            <a:r>
              <a:rPr lang="es-ES" sz="2400" dirty="0" smtClean="0"/>
              <a:t>     20 		2.49 			400 		49.9    30 		2.41			 900 		72.3    40 		2.38 			1600 		95.2    50 		2.14 			2500  		107     60 		1.97 			3600 		118.2   70 		2.03 			4900 		142.1 </a:t>
            </a:r>
          </a:p>
          <a:p>
            <a:endParaRPr lang="es-ES" sz="2400" dirty="0" smtClean="0"/>
          </a:p>
          <a:p>
            <a:r>
              <a:rPr lang="es-ES" sz="2400" dirty="0" smtClean="0">
                <a:solidFill>
                  <a:srgbClr val="00FF00"/>
                </a:solidFill>
              </a:rPr>
              <a:t>270 	13.42 			13900 	584.7</a:t>
            </a:r>
            <a:endParaRPr lang="ar-SA" sz="2400" dirty="0">
              <a:solidFill>
                <a:srgbClr val="00FF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dirty="0" smtClean="0"/>
              <a:t>Next step is to calculate the means of the x and y values:</a:t>
            </a:r>
          </a:p>
          <a:p>
            <a:endParaRPr lang="en-US" dirty="0" smtClean="0"/>
          </a:p>
          <a:p>
            <a:endParaRPr lang="en-US" dirty="0" smtClean="0"/>
          </a:p>
          <a:p>
            <a:endParaRPr lang="en-US" dirty="0" smtClean="0"/>
          </a:p>
          <a:p>
            <a:endParaRPr lang="en-US" dirty="0" smtClean="0"/>
          </a:p>
          <a:p>
            <a:endParaRPr lang="en-US" dirty="0" smtClean="0"/>
          </a:p>
          <a:p>
            <a:endParaRPr lang="ar-SA" dirty="0"/>
          </a:p>
        </p:txBody>
      </p:sp>
      <p:pic>
        <p:nvPicPr>
          <p:cNvPr id="153602" name="Picture 2" descr="C:\Documents and Settings\dell.com\My Documents\My Pictures\untitled.bmp"/>
          <p:cNvPicPr>
            <a:picLocks noChangeAspect="1" noChangeArrowheads="1"/>
          </p:cNvPicPr>
          <p:nvPr/>
        </p:nvPicPr>
        <p:blipFill>
          <a:blip r:embed="rId2"/>
          <a:srcRect/>
          <a:stretch>
            <a:fillRect/>
          </a:stretch>
        </p:blipFill>
        <p:spPr bwMode="auto">
          <a:xfrm>
            <a:off x="2971800" y="3200400"/>
            <a:ext cx="1828800" cy="457200"/>
          </a:xfrm>
          <a:prstGeom prst="rect">
            <a:avLst/>
          </a:prstGeom>
          <a:noFill/>
        </p:spPr>
      </p:pic>
      <p:pic>
        <p:nvPicPr>
          <p:cNvPr id="153603" name="Picture 3" descr="C:\Documents and Settings\dell.com\My Documents\My Pictures\untitled.bmp"/>
          <p:cNvPicPr>
            <a:picLocks noChangeAspect="1" noChangeArrowheads="1"/>
          </p:cNvPicPr>
          <p:nvPr/>
        </p:nvPicPr>
        <p:blipFill>
          <a:blip r:embed="rId3"/>
          <a:srcRect/>
          <a:stretch>
            <a:fillRect/>
          </a:stretch>
        </p:blipFill>
        <p:spPr bwMode="auto">
          <a:xfrm>
            <a:off x="2971800" y="3810000"/>
            <a:ext cx="2327564" cy="457200"/>
          </a:xfrm>
          <a:prstGeom prst="rect">
            <a:avLst/>
          </a:prstGeom>
          <a:noFill/>
        </p:spPr>
      </p:pic>
      <p:pic>
        <p:nvPicPr>
          <p:cNvPr id="153604" name="Picture 4" descr="C:\Documents and Settings\dell.com\My Documents\My Pictures\untitled.bmp"/>
          <p:cNvPicPr>
            <a:picLocks noChangeAspect="1" noChangeArrowheads="1"/>
          </p:cNvPicPr>
          <p:nvPr/>
        </p:nvPicPr>
        <p:blipFill>
          <a:blip r:embed="rId4"/>
          <a:srcRect/>
          <a:stretch>
            <a:fillRect/>
          </a:stretch>
        </p:blipFill>
        <p:spPr bwMode="auto">
          <a:xfrm>
            <a:off x="2133599" y="4572000"/>
            <a:ext cx="3640667" cy="762000"/>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sz="2400" b="1" dirty="0" smtClean="0"/>
              <a:t>Hence the equation is therefore:</a:t>
            </a:r>
          </a:p>
          <a:p>
            <a:endParaRPr lang="ar-SA" dirty="0"/>
          </a:p>
        </p:txBody>
      </p:sp>
      <p:pic>
        <p:nvPicPr>
          <p:cNvPr id="154626" name="Picture 2" descr="C:\Documents and Settings\dell.com\My Documents\My Pictures\untitled.bmp"/>
          <p:cNvPicPr>
            <a:picLocks noChangeAspect="1" noChangeArrowheads="1"/>
          </p:cNvPicPr>
          <p:nvPr/>
        </p:nvPicPr>
        <p:blipFill>
          <a:blip r:embed="rId2"/>
          <a:srcRect/>
          <a:stretch>
            <a:fillRect/>
          </a:stretch>
        </p:blipFill>
        <p:spPr bwMode="auto">
          <a:xfrm>
            <a:off x="1905000" y="2743200"/>
            <a:ext cx="4876800" cy="457200"/>
          </a:xfrm>
          <a:prstGeom prst="rect">
            <a:avLst/>
          </a:prstGeom>
          <a:noFill/>
        </p:spPr>
      </p:pic>
      <p:pic>
        <p:nvPicPr>
          <p:cNvPr id="154627" name="Picture 3" descr="C:\Documents and Settings\dell.com\My Documents\My Pictures\untitled.bmp"/>
          <p:cNvPicPr>
            <a:picLocks noChangeAspect="1" noChangeArrowheads="1"/>
          </p:cNvPicPr>
          <p:nvPr/>
        </p:nvPicPr>
        <p:blipFill>
          <a:blip r:embed="rId3"/>
          <a:srcRect/>
          <a:stretch>
            <a:fillRect/>
          </a:stretch>
        </p:blipFill>
        <p:spPr bwMode="auto">
          <a:xfrm>
            <a:off x="1981199" y="4114800"/>
            <a:ext cx="4876801" cy="52832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rgbClr val="00FF00"/>
                </a:solidFill>
              </a:rPr>
              <a:t>Computing a trend surface model by ordinary least squares </a:t>
            </a:r>
            <a:r>
              <a:rPr lang="en-US" sz="2000" dirty="0" smtClean="0">
                <a:solidFill>
                  <a:srgbClr val="00FF00"/>
                </a:solidFill>
              </a:rPr>
              <a:t>regression</a:t>
            </a:r>
            <a:endParaRPr lang="en-US" dirty="0">
              <a:solidFill>
                <a:srgbClr val="00FF00"/>
              </a:solidFill>
            </a:endParaRPr>
          </a:p>
        </p:txBody>
      </p:sp>
      <p:sp>
        <p:nvSpPr>
          <p:cNvPr id="3" name="Content Placeholder 2"/>
          <p:cNvSpPr>
            <a:spLocks noGrp="1"/>
          </p:cNvSpPr>
          <p:nvPr>
            <p:ph idx="1"/>
          </p:nvPr>
        </p:nvSpPr>
        <p:spPr/>
        <p:txBody>
          <a:bodyPr/>
          <a:lstStyle/>
          <a:p>
            <a:pPr marL="0" indent="0">
              <a:buNone/>
            </a:pPr>
            <a:r>
              <a:rPr lang="en-US" sz="1800" b="1" dirty="0" smtClean="0"/>
              <a:t>We </a:t>
            </a:r>
            <a:r>
              <a:rPr lang="en-US" sz="1800" b="1" dirty="0"/>
              <a:t>use the </a:t>
            </a:r>
            <a:r>
              <a:rPr lang="en-US" sz="1800" b="1" dirty="0" err="1" smtClean="0"/>
              <a:t>Qassim</a:t>
            </a:r>
            <a:r>
              <a:rPr lang="en-US" sz="1800" b="1" dirty="0" smtClean="0"/>
              <a:t> soils </a:t>
            </a:r>
            <a:r>
              <a:rPr lang="en-US" sz="1800" b="1" dirty="0"/>
              <a:t>data </a:t>
            </a:r>
            <a:r>
              <a:rPr lang="en-US" sz="1800" b="1" dirty="0" smtClean="0"/>
              <a:t>of; each observation </a:t>
            </a:r>
            <a:r>
              <a:rPr lang="en-US" sz="1800" b="1" dirty="0"/>
              <a:t>has two UTM </a:t>
            </a:r>
            <a:r>
              <a:rPr lang="en-US" sz="1800" b="1" dirty="0" smtClean="0"/>
              <a:t>coordinates </a:t>
            </a:r>
            <a:r>
              <a:rPr lang="en-US" sz="1800" b="1" dirty="0"/>
              <a:t>and two attributes</a:t>
            </a:r>
            <a:r>
              <a:rPr lang="en-US" sz="1800" b="1" dirty="0" smtClean="0"/>
              <a:t>:</a:t>
            </a:r>
          </a:p>
          <a:p>
            <a:pPr marL="0" indent="0">
              <a:buNone/>
            </a:pPr>
            <a:endParaRPr lang="en-US" sz="1800" b="1" dirty="0"/>
          </a:p>
          <a:p>
            <a:pPr marL="0" indent="0">
              <a:buNone/>
            </a:pPr>
            <a:r>
              <a:rPr lang="en-US" sz="1800" b="1" dirty="0"/>
              <a:t>UTM_E </a:t>
            </a:r>
            <a:r>
              <a:rPr lang="en-US" sz="1800" b="1" dirty="0" smtClean="0"/>
              <a:t>		UTM_N		 clay 	pH</a:t>
            </a:r>
            <a:endParaRPr lang="en-US" sz="1800" b="1" dirty="0"/>
          </a:p>
          <a:p>
            <a:pPr marL="0" indent="0">
              <a:buNone/>
            </a:pPr>
            <a:r>
              <a:rPr lang="en-US" sz="1800" b="1" dirty="0"/>
              <a:t>1 702638 </a:t>
            </a:r>
            <a:r>
              <a:rPr lang="en-US" sz="1800" b="1" dirty="0" smtClean="0"/>
              <a:t>	326959 		78 	4.80</a:t>
            </a:r>
            <a:endParaRPr lang="en-US" sz="1800" b="1" dirty="0"/>
          </a:p>
          <a:p>
            <a:pPr marL="0" indent="0">
              <a:buNone/>
            </a:pPr>
            <a:r>
              <a:rPr lang="en-US" sz="1800" b="1" dirty="0"/>
              <a:t>2 701659 </a:t>
            </a:r>
            <a:r>
              <a:rPr lang="en-US" sz="1800" b="1" dirty="0" smtClean="0"/>
              <a:t>	326772		 </a:t>
            </a:r>
            <a:r>
              <a:rPr lang="en-US" sz="1800" b="1" dirty="0"/>
              <a:t>80 </a:t>
            </a:r>
            <a:r>
              <a:rPr lang="en-US" sz="1800" b="1" dirty="0" smtClean="0"/>
              <a:t>	4.40</a:t>
            </a:r>
            <a:endParaRPr lang="en-US" sz="1800" b="1" dirty="0"/>
          </a:p>
          <a:p>
            <a:pPr marL="0" indent="0">
              <a:buNone/>
            </a:pPr>
            <a:r>
              <a:rPr lang="en-US" sz="1800" b="1" dirty="0"/>
              <a:t>3 703488 </a:t>
            </a:r>
            <a:r>
              <a:rPr lang="en-US" sz="1800" b="1" dirty="0" smtClean="0"/>
              <a:t>	322133 		66 	4.20</a:t>
            </a:r>
            <a:endParaRPr lang="en-US" sz="1800" b="1" dirty="0"/>
          </a:p>
          <a:p>
            <a:pPr marL="0" indent="0">
              <a:buNone/>
            </a:pPr>
            <a:r>
              <a:rPr lang="en-US" sz="1800" b="1" dirty="0"/>
              <a:t>4 703421 </a:t>
            </a:r>
            <a:r>
              <a:rPr lang="en-US" sz="1800" b="1" dirty="0" smtClean="0"/>
              <a:t>	322508 		61 	4.54</a:t>
            </a:r>
            <a:endParaRPr lang="en-US" sz="1800" b="1" dirty="0"/>
          </a:p>
          <a:p>
            <a:pPr marL="0" indent="0">
              <a:buNone/>
            </a:pPr>
            <a:r>
              <a:rPr lang="en-US" sz="1800" b="1" dirty="0"/>
              <a:t>5 703358 </a:t>
            </a:r>
            <a:r>
              <a:rPr lang="en-US" sz="1800" b="1" dirty="0" smtClean="0"/>
              <a:t>	322846 		53 	4.40</a:t>
            </a:r>
            <a:endParaRPr lang="en-US" sz="1800" b="1" dirty="0"/>
          </a:p>
          <a:p>
            <a:pPr marL="0" indent="0">
              <a:buNone/>
            </a:pPr>
            <a:r>
              <a:rPr lang="en-US" sz="1800" b="1" dirty="0"/>
              <a:t>6 702334 </a:t>
            </a:r>
            <a:r>
              <a:rPr lang="en-US" sz="1800" b="1" dirty="0" smtClean="0"/>
              <a:t>	324551 		57 	4.56</a:t>
            </a:r>
            <a:endParaRPr lang="en-US" sz="1800" b="1" dirty="0"/>
          </a:p>
          <a:p>
            <a:pPr marL="0" indent="0">
              <a:buNone/>
            </a:pPr>
            <a:r>
              <a:rPr lang="en-US" sz="1800" b="1" dirty="0"/>
              <a:t>We use the </a:t>
            </a:r>
            <a:r>
              <a:rPr lang="en-US" sz="1800" b="1" dirty="0" smtClean="0"/>
              <a:t>linear models </a:t>
            </a:r>
            <a:r>
              <a:rPr lang="en-US" sz="1800" b="1" dirty="0"/>
              <a:t>method; all statistical packages have an </a:t>
            </a:r>
            <a:r>
              <a:rPr lang="en-US" sz="1800" b="1" dirty="0" smtClean="0"/>
              <a:t>equivalent comment </a:t>
            </a:r>
            <a:r>
              <a:rPr lang="en-US" sz="1800" b="1" dirty="0"/>
              <a:t>to compute a least-squares </a:t>
            </a:r>
            <a:r>
              <a:rPr lang="en-US" sz="1800" b="1" dirty="0" smtClean="0"/>
              <a:t>fit</a:t>
            </a:r>
            <a:endParaRPr lang="en-US" sz="1800" b="1" dirty="0"/>
          </a:p>
        </p:txBody>
      </p:sp>
    </p:spTree>
    <p:extLst>
      <p:ext uri="{BB962C8B-B14F-4D97-AF65-F5344CB8AC3E}">
        <p14:creationId xmlns:p14="http://schemas.microsoft.com/office/powerpoint/2010/main" val="144565284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File:Linear least squares2.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33400"/>
            <a:ext cx="4752975" cy="570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3567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981200"/>
            <a:ext cx="4114800" cy="4114800"/>
          </a:xfrm>
        </p:spPr>
        <p:txBody>
          <a:bodyPr/>
          <a:lstStyle/>
          <a:p>
            <a:pPr marL="0" indent="0">
              <a:buNone/>
            </a:pPr>
            <a:r>
              <a:rPr lang="en-US" sz="1800" b="1" dirty="0"/>
              <a:t>As a result of an experiment, four (</a:t>
            </a:r>
            <a:r>
              <a:rPr lang="en-US" sz="1800" b="1" i="1" dirty="0" err="1"/>
              <a:t>x</a:t>
            </a:r>
            <a:r>
              <a:rPr lang="en-US" sz="1800" b="1" dirty="0" err="1"/>
              <a:t>,</a:t>
            </a:r>
            <a:r>
              <a:rPr lang="en-US" sz="1800" b="1" i="1" dirty="0" err="1"/>
              <a:t>y</a:t>
            </a:r>
            <a:r>
              <a:rPr lang="en-US" sz="1800" b="1" dirty="0"/>
              <a:t>) data points were obtained, (1,6), (2,5), (3,7), and (4,10</a:t>
            </a:r>
            <a:r>
              <a:rPr lang="en-US" sz="1800" b="1" dirty="0" smtClean="0"/>
              <a:t>)</a:t>
            </a:r>
          </a:p>
          <a:p>
            <a:pPr marL="0" indent="0">
              <a:buNone/>
            </a:pPr>
            <a:endParaRPr lang="en-US" sz="1800" b="1" dirty="0"/>
          </a:p>
          <a:p>
            <a:pPr marL="0" indent="0">
              <a:buNone/>
            </a:pPr>
            <a:r>
              <a:rPr lang="en-US" sz="1800" b="1" dirty="0"/>
              <a:t>It is desired to find a </a:t>
            </a:r>
            <a:r>
              <a:rPr lang="en-US" sz="1800" b="1" dirty="0" smtClean="0"/>
              <a:t>line</a:t>
            </a:r>
          </a:p>
          <a:p>
            <a:pPr marL="0" indent="0">
              <a:buNone/>
            </a:pPr>
            <a:r>
              <a:rPr lang="en-US" sz="1800" b="1" i="1" dirty="0" smtClean="0">
                <a:solidFill>
                  <a:srgbClr val="00FF00"/>
                </a:solidFill>
              </a:rPr>
              <a:t>y</a:t>
            </a:r>
            <a:r>
              <a:rPr lang="en-US" sz="1800" b="1" dirty="0" smtClean="0">
                <a:solidFill>
                  <a:srgbClr val="00FF00"/>
                </a:solidFill>
              </a:rPr>
              <a:t> </a:t>
            </a:r>
            <a:r>
              <a:rPr lang="en-US" sz="1800" b="1" dirty="0">
                <a:solidFill>
                  <a:srgbClr val="00FF00"/>
                </a:solidFill>
              </a:rPr>
              <a:t>= β</a:t>
            </a:r>
            <a:r>
              <a:rPr lang="en-US" sz="1800" b="1" baseline="-25000" dirty="0">
                <a:solidFill>
                  <a:srgbClr val="00FF00"/>
                </a:solidFill>
              </a:rPr>
              <a:t>1</a:t>
            </a:r>
            <a:r>
              <a:rPr lang="en-US" sz="1800" b="1" dirty="0">
                <a:solidFill>
                  <a:srgbClr val="00FF00"/>
                </a:solidFill>
              </a:rPr>
              <a:t> + β</a:t>
            </a:r>
            <a:r>
              <a:rPr lang="en-US" sz="1800" b="1" baseline="-25000" dirty="0">
                <a:solidFill>
                  <a:srgbClr val="00FF00"/>
                </a:solidFill>
              </a:rPr>
              <a:t>2</a:t>
            </a:r>
            <a:r>
              <a:rPr lang="en-US" sz="1800" b="1" i="1" dirty="0">
                <a:solidFill>
                  <a:srgbClr val="00FF00"/>
                </a:solidFill>
              </a:rPr>
              <a:t>x</a:t>
            </a:r>
            <a:r>
              <a:rPr lang="en-US" sz="1800" b="1" dirty="0">
                <a:solidFill>
                  <a:srgbClr val="00FF00"/>
                </a:solidFill>
              </a:rPr>
              <a:t> </a:t>
            </a:r>
            <a:endParaRPr lang="en-US" sz="1800" b="1" dirty="0" smtClean="0">
              <a:solidFill>
                <a:srgbClr val="00FF00"/>
              </a:solidFill>
            </a:endParaRPr>
          </a:p>
          <a:p>
            <a:pPr marL="0" indent="0">
              <a:buNone/>
            </a:pPr>
            <a:r>
              <a:rPr lang="en-US" sz="1800" b="1" dirty="0" smtClean="0"/>
              <a:t>that </a:t>
            </a:r>
            <a:r>
              <a:rPr lang="en-US" sz="1800" b="1" dirty="0"/>
              <a:t>fits "best" these four points</a:t>
            </a:r>
            <a:r>
              <a:rPr lang="en-US" sz="1800" b="1" dirty="0" smtClean="0"/>
              <a:t>.</a:t>
            </a:r>
          </a:p>
          <a:p>
            <a:pPr marL="0" indent="0">
              <a:buNone/>
            </a:pPr>
            <a:endParaRPr lang="en-US" sz="1800" b="1" dirty="0"/>
          </a:p>
        </p:txBody>
      </p:sp>
      <p:pic>
        <p:nvPicPr>
          <p:cNvPr id="2050" name="Picture 2" descr="http://upload.wikimedia.org/wikipedia/commons/thumb/b/b0/Linear_least_squares_example2.svg/220px-Linear_least_squares_example2.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4114800" cy="40399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egin{alignat}{3}&#10;\beta_1  +  1\beta_2 &amp;&amp;\; = \;&amp;&amp; 6 &amp; \\&#10;\beta_1  +  2\beta_2 &amp;&amp;\; = \;&amp;&amp; 5 &amp; \\&#10;\beta_1  +  3\beta_2 &amp;&amp;\; = \;&amp;&amp; 7 &amp; \\&#10;\beta_1  +  4\beta_2 &amp;&amp;\; = \;&amp;&amp; 10 &amp; \\&#10;\end{align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267200"/>
            <a:ext cx="2133600" cy="1299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2841969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1800" b="1" dirty="0"/>
              <a:t>The </a:t>
            </a:r>
            <a:r>
              <a:rPr lang="en-US" sz="1800" b="1" dirty="0">
                <a:solidFill>
                  <a:srgbClr val="00FF00"/>
                </a:solidFill>
              </a:rPr>
              <a:t>least squares </a:t>
            </a:r>
            <a:r>
              <a:rPr lang="en-US" sz="1800" b="1" dirty="0"/>
              <a:t>approach to solving this problem is to try to make as small as possible the sum of squares of "errors" between the right- and left-hand sides of these equations, that is, to find the </a:t>
            </a:r>
            <a:r>
              <a:rPr lang="en-US" sz="1800" b="1" dirty="0">
                <a:solidFill>
                  <a:srgbClr val="00FF00"/>
                </a:solidFill>
              </a:rPr>
              <a:t>minimum </a:t>
            </a:r>
            <a:r>
              <a:rPr lang="en-US" sz="1800" b="1" dirty="0"/>
              <a:t>of the </a:t>
            </a:r>
            <a:r>
              <a:rPr lang="en-US" sz="1800" b="1" dirty="0" smtClean="0"/>
              <a:t>function</a:t>
            </a:r>
          </a:p>
          <a:p>
            <a:pPr marL="0" indent="0">
              <a:buNone/>
            </a:pPr>
            <a:endParaRPr lang="en-US" sz="1800" b="1" dirty="0"/>
          </a:p>
          <a:p>
            <a:pPr marL="0" indent="0">
              <a:buNone/>
            </a:pPr>
            <a:endParaRPr lang="en-US" sz="1800" b="1" dirty="0" smtClean="0"/>
          </a:p>
          <a:p>
            <a:pPr marL="0" indent="0">
              <a:buNone/>
            </a:pPr>
            <a:endParaRPr lang="en-US" sz="1800" b="1" dirty="0"/>
          </a:p>
          <a:p>
            <a:pPr marL="0" indent="0">
              <a:buNone/>
            </a:pPr>
            <a:endParaRPr lang="en-US" sz="1800" b="1" dirty="0" smtClean="0"/>
          </a:p>
          <a:p>
            <a:r>
              <a:rPr lang="en-US" sz="1800" b="1" dirty="0">
                <a:solidFill>
                  <a:srgbClr val="00FF00"/>
                </a:solidFill>
              </a:rPr>
              <a:t>The minimum</a:t>
            </a:r>
            <a:r>
              <a:rPr lang="en-US" sz="1800" b="1" dirty="0"/>
              <a:t> is determined by calculating the </a:t>
            </a:r>
            <a:r>
              <a:rPr lang="en-US" sz="1800" b="1" dirty="0">
                <a:solidFill>
                  <a:srgbClr val="00FF00"/>
                </a:solidFill>
              </a:rPr>
              <a:t>partial derivatives </a:t>
            </a:r>
            <a:r>
              <a:rPr lang="en-US" sz="1800" b="1" dirty="0"/>
              <a:t>of </a:t>
            </a:r>
            <a:r>
              <a:rPr lang="en-US" sz="1800" b="1" i="1" dirty="0"/>
              <a:t>S</a:t>
            </a:r>
            <a:r>
              <a:rPr lang="en-US" sz="1800" b="1" dirty="0"/>
              <a:t>(β</a:t>
            </a:r>
            <a:r>
              <a:rPr lang="en-US" sz="1800" b="1" baseline="-25000" dirty="0"/>
              <a:t>1</a:t>
            </a:r>
            <a:r>
              <a:rPr lang="en-US" sz="1800" b="1" dirty="0"/>
              <a:t>,β</a:t>
            </a:r>
            <a:r>
              <a:rPr lang="en-US" sz="1800" b="1" baseline="-25000" dirty="0"/>
              <a:t>2</a:t>
            </a:r>
            <a:r>
              <a:rPr lang="en-US" sz="1800" b="1" dirty="0"/>
              <a:t>) with respect to β</a:t>
            </a:r>
            <a:r>
              <a:rPr lang="en-US" sz="1800" b="1" baseline="-25000" dirty="0"/>
              <a:t>1</a:t>
            </a:r>
            <a:r>
              <a:rPr lang="en-US" sz="1800" b="1" dirty="0"/>
              <a:t> and β</a:t>
            </a:r>
            <a:r>
              <a:rPr lang="en-US" sz="1800" b="1" baseline="-25000" dirty="0"/>
              <a:t>2</a:t>
            </a:r>
            <a:r>
              <a:rPr lang="en-US" sz="1800" b="1" dirty="0"/>
              <a:t> and setting them to </a:t>
            </a:r>
            <a:r>
              <a:rPr lang="en-US" sz="1800" b="1" dirty="0">
                <a:solidFill>
                  <a:srgbClr val="00FF00"/>
                </a:solidFill>
              </a:rPr>
              <a:t>zero</a:t>
            </a:r>
            <a:r>
              <a:rPr lang="en-US" sz="1800" b="1" dirty="0"/>
              <a:t>. </a:t>
            </a:r>
            <a:endParaRPr lang="en-US" sz="1800" b="1" dirty="0" smtClean="0"/>
          </a:p>
          <a:p>
            <a:r>
              <a:rPr lang="en-US" sz="1800" b="1" dirty="0" smtClean="0"/>
              <a:t>This </a:t>
            </a:r>
            <a:r>
              <a:rPr lang="en-US" sz="1800" b="1" dirty="0"/>
              <a:t>results in a system of two equations in two unknowns, called the normal equations, which give, when </a:t>
            </a:r>
            <a:r>
              <a:rPr lang="en-US" sz="1800" b="1" dirty="0" smtClean="0"/>
              <a:t>solved</a:t>
            </a:r>
          </a:p>
          <a:p>
            <a:r>
              <a:rPr lang="en-US" sz="1800" b="1" dirty="0"/>
              <a:t>β</a:t>
            </a:r>
            <a:r>
              <a:rPr lang="en-US" sz="1800" b="1" baseline="-25000" dirty="0"/>
              <a:t>1</a:t>
            </a:r>
            <a:r>
              <a:rPr lang="en-US" sz="1800" b="1" dirty="0"/>
              <a:t> = </a:t>
            </a:r>
            <a:r>
              <a:rPr lang="en-US" sz="1800" b="1" dirty="0" smtClean="0"/>
              <a:t>3.5 β</a:t>
            </a:r>
            <a:r>
              <a:rPr lang="en-US" sz="1800" b="1" baseline="-25000" dirty="0" smtClean="0"/>
              <a:t>2</a:t>
            </a:r>
            <a:r>
              <a:rPr lang="en-US" sz="1800" b="1" dirty="0" smtClean="0"/>
              <a:t> </a:t>
            </a:r>
            <a:r>
              <a:rPr lang="en-US" sz="1800" b="1" dirty="0"/>
              <a:t>= </a:t>
            </a:r>
            <a:r>
              <a:rPr lang="en-US" sz="1800" b="1" dirty="0" smtClean="0"/>
              <a:t>1.4</a:t>
            </a:r>
          </a:p>
          <a:p>
            <a:r>
              <a:rPr lang="en-US" sz="1800" b="1" dirty="0" smtClean="0"/>
              <a:t> and </a:t>
            </a:r>
            <a:r>
              <a:rPr lang="en-US" sz="1800" b="1" dirty="0"/>
              <a:t>the equation </a:t>
            </a:r>
            <a:r>
              <a:rPr lang="en-US" sz="1800" b="1" i="1" dirty="0"/>
              <a:t>y</a:t>
            </a:r>
            <a:r>
              <a:rPr lang="en-US" sz="1800" b="1" dirty="0"/>
              <a:t> = 3.5 + 1.4</a:t>
            </a:r>
            <a:r>
              <a:rPr lang="en-US" sz="1800" b="1" i="1" dirty="0"/>
              <a:t>x</a:t>
            </a:r>
            <a:r>
              <a:rPr lang="en-US" sz="1800" b="1" dirty="0"/>
              <a:t> of the line of best fit.</a:t>
            </a:r>
          </a:p>
          <a:p>
            <a:pPr marL="0" indent="0">
              <a:buNone/>
            </a:pPr>
            <a:endParaRPr lang="en-US" sz="1800" b="1" dirty="0" smtClean="0"/>
          </a:p>
          <a:p>
            <a:pPr marL="0" indent="0">
              <a:buNone/>
            </a:pPr>
            <a:endParaRPr lang="en-US" sz="1800" b="1" dirty="0"/>
          </a:p>
        </p:txBody>
      </p:sp>
      <p:pic>
        <p:nvPicPr>
          <p:cNvPr id="3074" name="Picture 2" descr="\begin{align}S(\beta_1, \beta_2) =&amp;&#10; \left[6-(\beta_1+1\beta_2)\right]^2&#10;+\left[5-(\beta_1+2\beta_2)   \right]^2 \\&#10;&amp;+\left[7-(\beta_1 +  3\beta_2)\right]^2&#10;+\left[10-(\beta_1  +  4\beta_2)\right]^2.\end{al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079" y="3320142"/>
            <a:ext cx="6555921" cy="83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96714451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981200"/>
            <a:ext cx="5120924" cy="4114800"/>
          </a:xfrm>
        </p:spPr>
        <p:txBody>
          <a:bodyPr/>
          <a:lstStyle/>
          <a:p>
            <a:pPr marL="0" indent="0">
              <a:buNone/>
            </a:pPr>
            <a:r>
              <a:rPr lang="en-US" sz="2000" b="1" dirty="0" smtClean="0"/>
              <a:t>The </a:t>
            </a:r>
            <a:r>
              <a:rPr lang="en-US" sz="2000" b="1" dirty="0">
                <a:solidFill>
                  <a:srgbClr val="00FF00"/>
                </a:solidFill>
              </a:rPr>
              <a:t>residuals</a:t>
            </a:r>
            <a:r>
              <a:rPr lang="en-US" sz="2000" b="1" dirty="0"/>
              <a:t>, that is, the discrepancies between the </a:t>
            </a:r>
            <a:r>
              <a:rPr lang="en-US" sz="2000" b="1" i="1" dirty="0"/>
              <a:t>y</a:t>
            </a:r>
            <a:r>
              <a:rPr lang="en-US" sz="2000" b="1" dirty="0"/>
              <a:t> values from the experiment and the </a:t>
            </a:r>
            <a:r>
              <a:rPr lang="en-US" sz="2000" b="1" i="1" dirty="0"/>
              <a:t>y</a:t>
            </a:r>
            <a:r>
              <a:rPr lang="en-US" sz="2000" b="1" dirty="0"/>
              <a:t> values calculated using the line of best fit are then found to be </a:t>
            </a:r>
            <a:r>
              <a:rPr lang="en-US" sz="2000" b="1" dirty="0" smtClean="0"/>
              <a:t>:</a:t>
            </a:r>
          </a:p>
          <a:p>
            <a:pPr marL="0" indent="0">
              <a:buNone/>
            </a:pPr>
            <a:r>
              <a:rPr lang="en-US" sz="2000" b="1" dirty="0" smtClean="0"/>
              <a:t>1.1</a:t>
            </a:r>
            <a:r>
              <a:rPr lang="en-US" sz="2000" b="1" dirty="0"/>
              <a:t>, − 1.3, − 0.7, and 0.9 </a:t>
            </a:r>
            <a:endParaRPr lang="en-US" sz="2000" b="1" dirty="0" smtClean="0"/>
          </a:p>
          <a:p>
            <a:pPr marL="0" indent="0">
              <a:buNone/>
            </a:pPr>
            <a:endParaRPr lang="en-US" sz="2000" b="1" dirty="0" smtClean="0"/>
          </a:p>
          <a:p>
            <a:pPr marL="0" indent="0">
              <a:buNone/>
            </a:pPr>
            <a:r>
              <a:rPr lang="en-US" sz="2000" b="1" dirty="0" smtClean="0">
                <a:solidFill>
                  <a:srgbClr val="00FF00"/>
                </a:solidFill>
              </a:rPr>
              <a:t>The </a:t>
            </a:r>
            <a:r>
              <a:rPr lang="en-US" sz="2000" b="1" dirty="0">
                <a:solidFill>
                  <a:srgbClr val="00FF00"/>
                </a:solidFill>
              </a:rPr>
              <a:t>minimum value of the sum of squares is </a:t>
            </a:r>
            <a:r>
              <a:rPr lang="en-US" sz="2000" b="1" dirty="0" smtClean="0"/>
              <a:t>:</a:t>
            </a:r>
          </a:p>
          <a:p>
            <a:pPr marL="0" indent="0">
              <a:buNone/>
            </a:pPr>
            <a:r>
              <a:rPr lang="en-US" sz="2000" b="1" i="1" dirty="0" smtClean="0"/>
              <a:t>S </a:t>
            </a:r>
            <a:r>
              <a:rPr lang="en-US" sz="2000" b="1" dirty="0" smtClean="0"/>
              <a:t>(3.5,1.4</a:t>
            </a:r>
            <a:r>
              <a:rPr lang="en-US" sz="2000" b="1" dirty="0"/>
              <a:t>) = 1.1</a:t>
            </a:r>
            <a:r>
              <a:rPr lang="en-US" sz="2000" b="1" baseline="30000" dirty="0"/>
              <a:t>2</a:t>
            </a:r>
            <a:r>
              <a:rPr lang="en-US" sz="2000" b="1" dirty="0"/>
              <a:t> + ( − 1.3)</a:t>
            </a:r>
            <a:r>
              <a:rPr lang="en-US" sz="2000" b="1" baseline="30000" dirty="0"/>
              <a:t>2</a:t>
            </a:r>
            <a:r>
              <a:rPr lang="en-US" sz="2000" b="1" dirty="0"/>
              <a:t> + ( − 0.7)</a:t>
            </a:r>
            <a:r>
              <a:rPr lang="en-US" sz="2000" b="1" baseline="30000" dirty="0"/>
              <a:t>2</a:t>
            </a:r>
            <a:r>
              <a:rPr lang="en-US" sz="2000" b="1" dirty="0"/>
              <a:t> + 0.9</a:t>
            </a:r>
            <a:r>
              <a:rPr lang="en-US" sz="2000" b="1" baseline="30000" dirty="0"/>
              <a:t>2</a:t>
            </a:r>
            <a:r>
              <a:rPr lang="en-US" sz="2000" b="1" dirty="0"/>
              <a:t> = 4.2.</a:t>
            </a:r>
          </a:p>
          <a:p>
            <a:endParaRPr lang="en-US" dirty="0"/>
          </a:p>
        </p:txBody>
      </p:sp>
      <p:pic>
        <p:nvPicPr>
          <p:cNvPr id="4" name="Picture 2" descr="http://upload.wikimedia.org/wikipedia/commons/thumb/b/b0/Linear_least_squares_example2.svg/220px-Linear_least_squares_example2.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514599"/>
            <a:ext cx="3505200" cy="3441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105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p:txBody>
          <a:bodyPr/>
          <a:lstStyle/>
          <a:p>
            <a:pPr>
              <a:spcBef>
                <a:spcPts val="1200"/>
              </a:spcBef>
            </a:pPr>
            <a:r>
              <a:rPr lang="en-GB" sz="2000" b="1" dirty="0"/>
              <a:t>Sampling frameworks</a:t>
            </a:r>
          </a:p>
          <a:p>
            <a:pPr lvl="1">
              <a:spcBef>
                <a:spcPts val="1200"/>
              </a:spcBef>
            </a:pPr>
            <a:r>
              <a:rPr lang="en-GB" sz="2000" b="1" dirty="0"/>
              <a:t>Pure random sampling</a:t>
            </a:r>
          </a:p>
          <a:p>
            <a:pPr lvl="1">
              <a:spcBef>
                <a:spcPts val="1200"/>
              </a:spcBef>
            </a:pPr>
            <a:r>
              <a:rPr lang="en-GB" sz="2000" b="1" dirty="0"/>
              <a:t>Stratified random – by class/strata </a:t>
            </a:r>
          </a:p>
          <a:p>
            <a:pPr lvl="1">
              <a:spcBef>
                <a:spcPts val="1200"/>
              </a:spcBef>
            </a:pPr>
            <a:r>
              <a:rPr lang="en-GB" sz="2000" b="1" dirty="0"/>
              <a:t>Randomised within defined grids</a:t>
            </a:r>
          </a:p>
          <a:p>
            <a:pPr lvl="1">
              <a:spcBef>
                <a:spcPts val="1200"/>
              </a:spcBef>
            </a:pPr>
            <a:r>
              <a:rPr lang="en-GB" sz="2000" b="1" dirty="0"/>
              <a:t>Uniform</a:t>
            </a:r>
          </a:p>
          <a:p>
            <a:pPr lvl="1">
              <a:spcBef>
                <a:spcPts val="1200"/>
              </a:spcBef>
            </a:pPr>
            <a:r>
              <a:rPr lang="en-GB" sz="2000" b="1" dirty="0"/>
              <a:t>Uniform with randomised offsets</a:t>
            </a:r>
          </a:p>
          <a:p>
            <a:pPr lvl="1">
              <a:spcBef>
                <a:spcPts val="1200"/>
              </a:spcBef>
            </a:pPr>
            <a:r>
              <a:rPr lang="en-GB" sz="2000" b="1" dirty="0"/>
              <a:t>Sampling and </a:t>
            </a:r>
            <a:r>
              <a:rPr lang="en-GB" sz="2000" b="1" dirty="0" err="1"/>
              <a:t>declustering</a:t>
            </a:r>
            <a:endParaRPr lang="en-GB" sz="2000" b="1" dirty="0"/>
          </a:p>
        </p:txBody>
      </p:sp>
      <p:sp>
        <p:nvSpPr>
          <p:cNvPr id="5" name="Rectangle 2"/>
          <p:cNvSpPr>
            <a:spLocks noGrp="1" noChangeArrowheads="1"/>
          </p:cNvSpPr>
          <p:nvPr>
            <p:ph type="title"/>
          </p:nvPr>
        </p:nvSpPr>
        <p:spPr/>
        <p:txBody>
          <a:bodyPr/>
          <a:lstStyle/>
          <a:p>
            <a:r>
              <a:rPr lang="en-GB" sz="3200" dirty="0">
                <a:solidFill>
                  <a:srgbClr val="FF0000"/>
                </a:solidFill>
              </a:rPr>
              <a:t>Spatial data exploration</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dirty="0" smtClean="0"/>
              <a:t>http://www.youtube.com/watch?v=jEEJNz0RK4Q</a:t>
            </a:r>
            <a:endParaRPr lang="ar-SA"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FF00"/>
                </a:solidFill>
              </a:rPr>
              <a:t>Visualizing spatial dependence</a:t>
            </a:r>
          </a:p>
        </p:txBody>
      </p:sp>
      <p:sp>
        <p:nvSpPr>
          <p:cNvPr id="3" name="Content Placeholder 2"/>
          <p:cNvSpPr>
            <a:spLocks noGrp="1"/>
          </p:cNvSpPr>
          <p:nvPr>
            <p:ph idx="1"/>
          </p:nvPr>
        </p:nvSpPr>
        <p:spPr/>
        <p:txBody>
          <a:bodyPr/>
          <a:lstStyle/>
          <a:p>
            <a:pPr marL="0" indent="0">
              <a:lnSpc>
                <a:spcPct val="200000"/>
              </a:lnSpc>
              <a:buNone/>
            </a:pPr>
            <a:r>
              <a:rPr lang="en-US" sz="2000" b="1" dirty="0"/>
              <a:t>1. Point-pairs</a:t>
            </a:r>
          </a:p>
          <a:p>
            <a:pPr marL="0" indent="0">
              <a:lnSpc>
                <a:spcPct val="200000"/>
              </a:lnSpc>
              <a:buNone/>
            </a:pPr>
            <a:r>
              <a:rPr lang="en-US" sz="2000" b="1" dirty="0"/>
              <a:t>2. h-scatterplots</a:t>
            </a:r>
          </a:p>
          <a:p>
            <a:pPr marL="0" indent="0">
              <a:lnSpc>
                <a:spcPct val="200000"/>
              </a:lnSpc>
              <a:buNone/>
            </a:pPr>
            <a:r>
              <a:rPr lang="en-US" sz="2000" b="1" dirty="0"/>
              <a:t>3. </a:t>
            </a:r>
            <a:r>
              <a:rPr lang="en-US" sz="2000" b="1" dirty="0" err="1"/>
              <a:t>Variogram</a:t>
            </a:r>
            <a:r>
              <a:rPr lang="en-US" sz="2000" b="1" dirty="0"/>
              <a:t> clouds</a:t>
            </a:r>
          </a:p>
          <a:p>
            <a:pPr marL="0" indent="0">
              <a:lnSpc>
                <a:spcPct val="200000"/>
              </a:lnSpc>
              <a:buNone/>
            </a:pPr>
            <a:r>
              <a:rPr lang="en-US" sz="2000" b="1" dirty="0"/>
              <a:t>4. Experimental </a:t>
            </a:r>
            <a:r>
              <a:rPr lang="en-US" sz="2000" b="1" dirty="0" err="1"/>
              <a:t>variograms</a:t>
            </a:r>
            <a:endParaRPr lang="en-US" sz="2000" b="1" dirty="0"/>
          </a:p>
        </p:txBody>
      </p:sp>
    </p:spTree>
    <p:extLst>
      <p:ext uri="{BB962C8B-B14F-4D97-AF65-F5344CB8AC3E}">
        <p14:creationId xmlns:p14="http://schemas.microsoft.com/office/powerpoint/2010/main" val="170326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FF00"/>
                </a:solidFill>
              </a:rPr>
              <a:t>Point-pairs</a:t>
            </a:r>
            <a:endParaRPr lang="en-US" sz="2800" dirty="0">
              <a:solidFill>
                <a:srgbClr val="00FF00"/>
              </a:solidFill>
            </a:endParaRPr>
          </a:p>
        </p:txBody>
      </p:sp>
      <p:sp>
        <p:nvSpPr>
          <p:cNvPr id="3" name="Content Placeholder 2"/>
          <p:cNvSpPr>
            <a:spLocks noGrp="1"/>
          </p:cNvSpPr>
          <p:nvPr>
            <p:ph idx="1"/>
          </p:nvPr>
        </p:nvSpPr>
        <p:spPr/>
        <p:txBody>
          <a:bodyPr/>
          <a:lstStyle/>
          <a:p>
            <a:pPr marL="0" indent="0">
              <a:lnSpc>
                <a:spcPct val="150000"/>
              </a:lnSpc>
              <a:buNone/>
            </a:pPr>
            <a:r>
              <a:rPr lang="en-US" sz="2000" b="1" dirty="0" smtClean="0"/>
              <a:t>Any </a:t>
            </a:r>
            <a:r>
              <a:rPr lang="en-US" sz="2000" b="1" dirty="0"/>
              <a:t>two points are a point-pair.</a:t>
            </a:r>
          </a:p>
          <a:p>
            <a:pPr marL="0" indent="0">
              <a:lnSpc>
                <a:spcPct val="150000"/>
              </a:lnSpc>
              <a:buNone/>
            </a:pPr>
            <a:r>
              <a:rPr lang="en-US" sz="2000" b="1" dirty="0"/>
              <a:t>If there are n points in a dataset, there are (n </a:t>
            </a:r>
            <a:r>
              <a:rPr lang="en-US" sz="2000" b="1" dirty="0" smtClean="0"/>
              <a:t>* </a:t>
            </a:r>
            <a:r>
              <a:rPr lang="en-US" sz="2000" b="1" dirty="0"/>
              <a:t>(n − 1)/2</a:t>
            </a:r>
            <a:r>
              <a:rPr lang="en-US" sz="2000" b="1" dirty="0">
                <a:solidFill>
                  <a:srgbClr val="00FF00"/>
                </a:solidFill>
              </a:rPr>
              <a:t>) unique point-pairs;</a:t>
            </a:r>
            <a:r>
              <a:rPr lang="en-US" sz="2000" b="1" dirty="0"/>
              <a:t> </a:t>
            </a:r>
            <a:endParaRPr lang="en-US" sz="2000" b="1" dirty="0" smtClean="0"/>
          </a:p>
          <a:p>
            <a:pPr marL="0" indent="0">
              <a:lnSpc>
                <a:spcPct val="150000"/>
              </a:lnSpc>
              <a:buNone/>
            </a:pPr>
            <a:r>
              <a:rPr lang="en-US" sz="2000" b="1" dirty="0" smtClean="0"/>
              <a:t>that </a:t>
            </a:r>
            <a:r>
              <a:rPr lang="en-US" sz="2000" b="1" dirty="0"/>
              <a:t>is</a:t>
            </a:r>
            <a:r>
              <a:rPr lang="en-US" sz="2000" b="1" dirty="0" smtClean="0"/>
              <a:t>, any </a:t>
            </a:r>
            <a:r>
              <a:rPr lang="en-US" sz="2000" b="1" dirty="0"/>
              <a:t>of the n points can be compared to the other (n − 1) points.</a:t>
            </a:r>
          </a:p>
        </p:txBody>
      </p:sp>
    </p:spTree>
    <p:extLst>
      <p:ext uri="{BB962C8B-B14F-4D97-AF65-F5344CB8AC3E}">
        <p14:creationId xmlns:p14="http://schemas.microsoft.com/office/powerpoint/2010/main" val="411856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FF00"/>
                </a:solidFill>
              </a:rPr>
              <a:t>Point-pairs</a:t>
            </a:r>
            <a:endParaRPr lang="en-US" sz="2800" dirty="0">
              <a:solidFill>
                <a:srgbClr val="00FF00"/>
              </a:solidFill>
            </a:endParaRPr>
          </a:p>
        </p:txBody>
      </p:sp>
      <p:sp>
        <p:nvSpPr>
          <p:cNvPr id="3" name="Content Placeholder 2"/>
          <p:cNvSpPr>
            <a:spLocks noGrp="1"/>
          </p:cNvSpPr>
          <p:nvPr>
            <p:ph idx="1"/>
          </p:nvPr>
        </p:nvSpPr>
        <p:spPr>
          <a:xfrm>
            <a:off x="685800" y="1752600"/>
            <a:ext cx="7772400" cy="4114800"/>
          </a:xfrm>
        </p:spPr>
        <p:txBody>
          <a:bodyPr/>
          <a:lstStyle/>
          <a:p>
            <a:pPr marL="0" indent="0">
              <a:lnSpc>
                <a:spcPct val="150000"/>
              </a:lnSpc>
              <a:buNone/>
            </a:pPr>
            <a:r>
              <a:rPr lang="en-US" sz="2000" b="1" dirty="0">
                <a:solidFill>
                  <a:srgbClr val="FF0000"/>
                </a:solidFill>
              </a:rPr>
              <a:t>Q16 : </a:t>
            </a:r>
            <a:r>
              <a:rPr lang="en-US" sz="2000" b="1" dirty="0"/>
              <a:t>The </a:t>
            </a:r>
            <a:r>
              <a:rPr lang="en-US" sz="2000" b="1" dirty="0" smtClean="0"/>
              <a:t>Hail data </a:t>
            </a:r>
            <a:r>
              <a:rPr lang="en-US" sz="2000" b="1" dirty="0"/>
              <a:t>set has 155 sample points. How many point-pairs can be formed from these? </a:t>
            </a:r>
          </a:p>
          <a:p>
            <a:pPr marL="0" indent="0">
              <a:lnSpc>
                <a:spcPct val="150000"/>
              </a:lnSpc>
              <a:buNone/>
            </a:pPr>
            <a:r>
              <a:rPr lang="en-US" sz="2000" b="1" dirty="0">
                <a:solidFill>
                  <a:srgbClr val="00FF00"/>
                </a:solidFill>
              </a:rPr>
              <a:t>A16 : (</a:t>
            </a:r>
            <a:r>
              <a:rPr lang="en-US" sz="2000" b="1" dirty="0" smtClean="0">
                <a:solidFill>
                  <a:srgbClr val="00FF00"/>
                </a:solidFill>
              </a:rPr>
              <a:t>155*154</a:t>
            </a:r>
            <a:r>
              <a:rPr lang="en-US" sz="2000" b="1" dirty="0">
                <a:solidFill>
                  <a:srgbClr val="00FF00"/>
                </a:solidFill>
              </a:rPr>
              <a:t>)/2 = 11, 935 </a:t>
            </a:r>
          </a:p>
          <a:p>
            <a:pPr marL="0" indent="0">
              <a:lnSpc>
                <a:spcPct val="150000"/>
              </a:lnSpc>
              <a:buNone/>
            </a:pPr>
            <a:r>
              <a:rPr lang="en-US" sz="2000" b="1" dirty="0">
                <a:solidFill>
                  <a:srgbClr val="FF0000"/>
                </a:solidFill>
              </a:rPr>
              <a:t>Q17 :</a:t>
            </a:r>
            <a:r>
              <a:rPr lang="en-US" sz="2000" b="1" dirty="0"/>
              <a:t> Are you surprised by the size of this number? </a:t>
            </a:r>
          </a:p>
          <a:p>
            <a:pPr marL="0" indent="0">
              <a:lnSpc>
                <a:spcPct val="150000"/>
              </a:lnSpc>
              <a:buNone/>
            </a:pPr>
            <a:r>
              <a:rPr lang="en-US" sz="2000" b="1" dirty="0">
                <a:solidFill>
                  <a:srgbClr val="00FF00"/>
                </a:solidFill>
              </a:rPr>
              <a:t>A17 :</a:t>
            </a:r>
            <a:r>
              <a:rPr lang="en-US" sz="2000" b="1" dirty="0"/>
              <a:t> Most people are surprised by the large number of pairs. Human intuition is not good at </a:t>
            </a:r>
            <a:r>
              <a:rPr lang="en-US" sz="2000" b="1" dirty="0" smtClean="0"/>
              <a:t>estimating combinations</a:t>
            </a:r>
            <a:r>
              <a:rPr lang="en-US" sz="2000" b="1" dirty="0"/>
              <a:t>. </a:t>
            </a:r>
            <a:endParaRPr lang="en-US" sz="2000" b="1" dirty="0" smtClean="0"/>
          </a:p>
        </p:txBody>
      </p:sp>
    </p:spTree>
    <p:extLst>
      <p:ext uri="{BB962C8B-B14F-4D97-AF65-F5344CB8AC3E}">
        <p14:creationId xmlns:p14="http://schemas.microsoft.com/office/powerpoint/2010/main" val="79568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FF00"/>
                </a:solidFill>
              </a:rPr>
              <a:t>Point-pairs</a:t>
            </a:r>
            <a:endParaRPr lang="en-US" sz="2800" dirty="0">
              <a:solidFill>
                <a:srgbClr val="00FF00"/>
              </a:solidFill>
            </a:endParaRPr>
          </a:p>
        </p:txBody>
      </p:sp>
      <p:sp>
        <p:nvSpPr>
          <p:cNvPr id="3" name="Content Placeholder 2"/>
          <p:cNvSpPr>
            <a:spLocks noGrp="1"/>
          </p:cNvSpPr>
          <p:nvPr>
            <p:ph idx="1"/>
          </p:nvPr>
        </p:nvSpPr>
        <p:spPr>
          <a:xfrm>
            <a:off x="685800" y="1752600"/>
            <a:ext cx="7772400" cy="4114800"/>
          </a:xfrm>
        </p:spPr>
        <p:txBody>
          <a:bodyPr/>
          <a:lstStyle/>
          <a:p>
            <a:pPr marL="0" indent="0" algn="ctr">
              <a:lnSpc>
                <a:spcPct val="150000"/>
              </a:lnSpc>
              <a:buNone/>
            </a:pPr>
            <a:r>
              <a:rPr lang="en-US" sz="2000" b="1" dirty="0"/>
              <a:t>Comparing points in a point-pair</a:t>
            </a:r>
          </a:p>
          <a:p>
            <a:pPr marL="0" indent="0">
              <a:lnSpc>
                <a:spcPct val="150000"/>
              </a:lnSpc>
              <a:buNone/>
            </a:pPr>
            <a:r>
              <a:rPr lang="en-US" sz="2000" b="1" dirty="0"/>
              <a:t>These can be compared two ways:</a:t>
            </a:r>
          </a:p>
          <a:p>
            <a:pPr marL="0" indent="0">
              <a:lnSpc>
                <a:spcPct val="150000"/>
              </a:lnSpc>
              <a:buNone/>
            </a:pPr>
            <a:r>
              <a:rPr lang="en-US" sz="2000" b="1" dirty="0"/>
              <a:t>1. </a:t>
            </a:r>
            <a:r>
              <a:rPr lang="en-US" sz="2000" b="1" dirty="0">
                <a:solidFill>
                  <a:srgbClr val="00FF00"/>
                </a:solidFill>
              </a:rPr>
              <a:t>Their locations</a:t>
            </a:r>
            <a:r>
              <a:rPr lang="en-US" sz="2000" b="1" dirty="0"/>
              <a:t>, i.e. we can find the distance and direction between them </a:t>
            </a:r>
            <a:r>
              <a:rPr lang="en-US" sz="2000" b="1" dirty="0" smtClean="0"/>
              <a:t>in geographic </a:t>
            </a:r>
            <a:r>
              <a:rPr lang="en-US" sz="2000" b="1" dirty="0"/>
              <a:t>space;</a:t>
            </a:r>
          </a:p>
          <a:p>
            <a:pPr marL="0" indent="0">
              <a:lnSpc>
                <a:spcPct val="150000"/>
              </a:lnSpc>
              <a:buNone/>
            </a:pPr>
            <a:r>
              <a:rPr lang="en-US" sz="2000" b="1" dirty="0"/>
              <a:t>2. Their </a:t>
            </a:r>
            <a:r>
              <a:rPr lang="en-US" sz="2000" b="1" dirty="0">
                <a:solidFill>
                  <a:srgbClr val="00FF00"/>
                </a:solidFill>
              </a:rPr>
              <a:t>attribute values </a:t>
            </a:r>
            <a:r>
              <a:rPr lang="en-US" sz="2000" b="1" dirty="0"/>
              <a:t>in feature space.</a:t>
            </a:r>
          </a:p>
          <a:p>
            <a:pPr marL="0" indent="0">
              <a:lnSpc>
                <a:spcPct val="150000"/>
              </a:lnSpc>
              <a:buNone/>
            </a:pPr>
            <a:r>
              <a:rPr lang="en-US" sz="2000" b="1" dirty="0"/>
              <a:t>The combination of distance and direction is called the </a:t>
            </a:r>
            <a:r>
              <a:rPr lang="en-US" sz="2000" b="1" dirty="0">
                <a:solidFill>
                  <a:srgbClr val="FF0000"/>
                </a:solidFill>
              </a:rPr>
              <a:t>separation vector</a:t>
            </a:r>
            <a:r>
              <a:rPr lang="en-US" sz="2000" b="1" dirty="0" smtClean="0"/>
              <a:t>.</a:t>
            </a:r>
            <a:endParaRPr lang="en-US" sz="2000" b="1" dirty="0"/>
          </a:p>
        </p:txBody>
      </p:sp>
    </p:spTree>
    <p:extLst>
      <p:ext uri="{BB962C8B-B14F-4D97-AF65-F5344CB8AC3E}">
        <p14:creationId xmlns:p14="http://schemas.microsoft.com/office/powerpoint/2010/main" val="178711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FF00"/>
                </a:solidFill>
              </a:rPr>
              <a:t>Point-pairs</a:t>
            </a:r>
            <a:endParaRPr lang="en-US" sz="2800" dirty="0">
              <a:solidFill>
                <a:srgbClr val="00FF00"/>
              </a:solidFill>
            </a:endParaRPr>
          </a:p>
        </p:txBody>
      </p:sp>
      <p:sp>
        <p:nvSpPr>
          <p:cNvPr id="3" name="Content Placeholder 2"/>
          <p:cNvSpPr>
            <a:spLocks noGrp="1"/>
          </p:cNvSpPr>
          <p:nvPr>
            <p:ph idx="1"/>
          </p:nvPr>
        </p:nvSpPr>
        <p:spPr>
          <a:xfrm>
            <a:off x="685800" y="1752600"/>
            <a:ext cx="7772400" cy="4114800"/>
          </a:xfrm>
        </p:spPr>
        <p:txBody>
          <a:bodyPr/>
          <a:lstStyle/>
          <a:p>
            <a:pPr marL="0" indent="0" algn="ctr">
              <a:lnSpc>
                <a:spcPct val="150000"/>
              </a:lnSpc>
              <a:buNone/>
            </a:pPr>
            <a:r>
              <a:rPr lang="en-US" sz="2000" b="1" dirty="0">
                <a:solidFill>
                  <a:srgbClr val="00FF00"/>
                </a:solidFill>
              </a:rPr>
              <a:t>Practical considerations for the separation vector</a:t>
            </a:r>
          </a:p>
          <a:p>
            <a:pPr marL="0" indent="0" algn="just">
              <a:lnSpc>
                <a:spcPct val="150000"/>
              </a:lnSpc>
              <a:buNone/>
            </a:pPr>
            <a:r>
              <a:rPr lang="en-US" sz="2000" b="1" dirty="0"/>
              <a:t>Except with gridded points, there are </a:t>
            </a:r>
            <a:r>
              <a:rPr lang="en-US" sz="2000" b="1" dirty="0">
                <a:solidFill>
                  <a:srgbClr val="FF0000"/>
                </a:solidFill>
              </a:rPr>
              <a:t>rarely</a:t>
            </a:r>
            <a:r>
              <a:rPr lang="en-US" sz="2000" b="1" dirty="0"/>
              <a:t> many point-pairs with exactly the </a:t>
            </a:r>
            <a:r>
              <a:rPr lang="en-US" sz="2000" b="1" dirty="0" smtClean="0"/>
              <a:t>same separation </a:t>
            </a:r>
            <a:r>
              <a:rPr lang="en-US" sz="2000" b="1" dirty="0"/>
              <a:t>vector.</a:t>
            </a:r>
          </a:p>
          <a:p>
            <a:pPr marL="0" indent="0" algn="just">
              <a:lnSpc>
                <a:spcPct val="150000"/>
              </a:lnSpc>
              <a:buNone/>
            </a:pPr>
            <a:r>
              <a:rPr lang="en-US" sz="2000" b="1" dirty="0"/>
              <a:t>Therefore, in practice we set up a </a:t>
            </a:r>
            <a:r>
              <a:rPr lang="en-US" sz="2000" b="1" dirty="0">
                <a:solidFill>
                  <a:srgbClr val="00FF00"/>
                </a:solidFill>
              </a:rPr>
              <a:t>bin</a:t>
            </a:r>
            <a:r>
              <a:rPr lang="en-US" sz="2000" b="1" dirty="0"/>
              <a:t>, also called (for historical reasons) a </a:t>
            </a:r>
            <a:r>
              <a:rPr lang="en-US" sz="2000" b="1" dirty="0">
                <a:solidFill>
                  <a:srgbClr val="00FF00"/>
                </a:solidFill>
              </a:rPr>
              <a:t>lag</a:t>
            </a:r>
            <a:r>
              <a:rPr lang="en-US" sz="2000" b="1" dirty="0"/>
              <a:t>, which is </a:t>
            </a:r>
            <a:r>
              <a:rPr lang="en-US" sz="2000" b="1" dirty="0" smtClean="0"/>
              <a:t>a range </a:t>
            </a:r>
            <a:r>
              <a:rPr lang="en-US" sz="2000" b="1" dirty="0"/>
              <a:t>of distances and directions.</a:t>
            </a:r>
          </a:p>
        </p:txBody>
      </p:sp>
    </p:spTree>
    <p:extLst>
      <p:ext uri="{BB962C8B-B14F-4D97-AF65-F5344CB8AC3E}">
        <p14:creationId xmlns:p14="http://schemas.microsoft.com/office/powerpoint/2010/main" val="130918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FF00"/>
                </a:solidFill>
              </a:rPr>
              <a:t>h-scatterplots</a:t>
            </a:r>
            <a:endParaRPr lang="en-US" sz="2800" dirty="0">
              <a:solidFill>
                <a:srgbClr val="00FF00"/>
              </a:solidFill>
            </a:endParaRPr>
          </a:p>
        </p:txBody>
      </p:sp>
      <p:sp>
        <p:nvSpPr>
          <p:cNvPr id="3" name="Content Placeholder 2"/>
          <p:cNvSpPr>
            <a:spLocks noGrp="1"/>
          </p:cNvSpPr>
          <p:nvPr>
            <p:ph idx="1"/>
          </p:nvPr>
        </p:nvSpPr>
        <p:spPr>
          <a:xfrm>
            <a:off x="685800" y="1752600"/>
            <a:ext cx="7772400" cy="4114800"/>
          </a:xfrm>
        </p:spPr>
        <p:txBody>
          <a:bodyPr/>
          <a:lstStyle/>
          <a:p>
            <a:pPr marL="0" indent="0" algn="just">
              <a:lnSpc>
                <a:spcPct val="150000"/>
              </a:lnSpc>
              <a:buNone/>
            </a:pPr>
            <a:r>
              <a:rPr lang="en-US" sz="2000" b="1" dirty="0" smtClean="0"/>
              <a:t>This </a:t>
            </a:r>
            <a:r>
              <a:rPr lang="en-US" sz="2000" b="1" dirty="0"/>
              <a:t>is a scatterplot </a:t>
            </a:r>
            <a:r>
              <a:rPr lang="en-US" sz="2000" b="1" dirty="0" smtClean="0"/>
              <a:t>(two </a:t>
            </a:r>
            <a:r>
              <a:rPr lang="en-US" sz="2000" b="1" dirty="0"/>
              <a:t>variables plotted against each other), with these two axes:</a:t>
            </a:r>
          </a:p>
          <a:p>
            <a:pPr marL="0" indent="0" algn="just">
              <a:lnSpc>
                <a:spcPct val="150000"/>
              </a:lnSpc>
              <a:buNone/>
            </a:pPr>
            <a:r>
              <a:rPr lang="en-US" sz="2000" b="1" dirty="0">
                <a:solidFill>
                  <a:srgbClr val="00FF00"/>
                </a:solidFill>
              </a:rPr>
              <a:t>X-axis</a:t>
            </a:r>
            <a:r>
              <a:rPr lang="en-US" sz="2000" b="1" dirty="0"/>
              <a:t> The attribute value at a point</a:t>
            </a:r>
          </a:p>
          <a:p>
            <a:pPr marL="0" indent="0" algn="just">
              <a:lnSpc>
                <a:spcPct val="150000"/>
              </a:lnSpc>
              <a:buNone/>
            </a:pPr>
            <a:r>
              <a:rPr lang="en-US" sz="2000" b="1" dirty="0">
                <a:solidFill>
                  <a:srgbClr val="00FF00"/>
                </a:solidFill>
              </a:rPr>
              <a:t>Y-axis</a:t>
            </a:r>
            <a:r>
              <a:rPr lang="en-US" sz="2000" b="1" dirty="0"/>
              <a:t> The attribute value at a second point, at some defined distance (and </a:t>
            </a:r>
            <a:r>
              <a:rPr lang="en-US" sz="2000" b="1" dirty="0" smtClean="0"/>
              <a:t>possibly direction</a:t>
            </a:r>
            <a:r>
              <a:rPr lang="en-US" sz="2000" b="1" dirty="0"/>
              <a:t>, to be discussed as anisotropy, below), from the first point.</a:t>
            </a:r>
          </a:p>
          <a:p>
            <a:pPr marL="0" indent="0" algn="just">
              <a:lnSpc>
                <a:spcPct val="150000"/>
              </a:lnSpc>
              <a:buNone/>
            </a:pPr>
            <a:r>
              <a:rPr lang="en-US" sz="2000" b="1" dirty="0"/>
              <a:t>All pairs of points (for short usually called </a:t>
            </a:r>
            <a:r>
              <a:rPr lang="en-US" sz="2000" b="1" dirty="0">
                <a:solidFill>
                  <a:srgbClr val="00FF00"/>
                </a:solidFill>
              </a:rPr>
              <a:t>point-pairs</a:t>
            </a:r>
            <a:r>
              <a:rPr lang="en-US" sz="2000" b="1" dirty="0"/>
              <a:t>) separated by the </a:t>
            </a:r>
            <a:r>
              <a:rPr lang="en-US" sz="2000" b="1" dirty="0" smtClean="0"/>
              <a:t>defined distance </a:t>
            </a:r>
            <a:r>
              <a:rPr lang="en-US" sz="2000" b="1" dirty="0"/>
              <a:t>are shown on the scatterplot</a:t>
            </a:r>
            <a:r>
              <a:rPr lang="en-US" sz="2000" b="1" dirty="0" smtClean="0"/>
              <a:t>.</a:t>
            </a:r>
            <a:endParaRPr lang="en-US" sz="2000" b="1" dirty="0"/>
          </a:p>
        </p:txBody>
      </p:sp>
    </p:spTree>
    <p:extLst>
      <p:ext uri="{BB962C8B-B14F-4D97-AF65-F5344CB8AC3E}">
        <p14:creationId xmlns:p14="http://schemas.microsoft.com/office/powerpoint/2010/main" val="385979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FF00"/>
                </a:solidFill>
              </a:rPr>
              <a:t>h-scatterplots</a:t>
            </a:r>
            <a:endParaRPr lang="en-US" sz="2800" dirty="0">
              <a:solidFill>
                <a:srgbClr val="00FF00"/>
              </a:solidFill>
            </a:endParaRPr>
          </a:p>
        </p:txBody>
      </p:sp>
      <p:sp>
        <p:nvSpPr>
          <p:cNvPr id="3" name="Content Placeholder 2"/>
          <p:cNvSpPr>
            <a:spLocks noGrp="1"/>
          </p:cNvSpPr>
          <p:nvPr>
            <p:ph idx="1"/>
          </p:nvPr>
        </p:nvSpPr>
        <p:spPr>
          <a:xfrm>
            <a:off x="685800" y="1752600"/>
            <a:ext cx="7772400" cy="4114800"/>
          </a:xfrm>
        </p:spPr>
        <p:txBody>
          <a:bodyPr/>
          <a:lstStyle/>
          <a:p>
            <a:pPr marL="0" indent="0" algn="ctr">
              <a:lnSpc>
                <a:spcPct val="150000"/>
              </a:lnSpc>
              <a:buNone/>
            </a:pPr>
            <a:r>
              <a:rPr lang="en-US" sz="2400" b="1" dirty="0">
                <a:solidFill>
                  <a:srgbClr val="FF0000"/>
                </a:solidFill>
              </a:rPr>
              <a:t>Interpreting the h-scatterplot</a:t>
            </a:r>
          </a:p>
          <a:p>
            <a:pPr marL="0" indent="0" algn="just">
              <a:lnSpc>
                <a:spcPct val="150000"/>
              </a:lnSpc>
              <a:buNone/>
            </a:pPr>
            <a:r>
              <a:rPr lang="en-US" sz="2000" b="1" dirty="0"/>
              <a:t>If there is no relation </a:t>
            </a:r>
            <a:r>
              <a:rPr lang="en-US" sz="2000" b="1" dirty="0" smtClean="0"/>
              <a:t>between </a:t>
            </a:r>
            <a:r>
              <a:rPr lang="en-US" sz="2000" b="1" dirty="0"/>
              <a:t>the values at the separation, the h-scatterplot will be </a:t>
            </a:r>
            <a:r>
              <a:rPr lang="en-US" sz="2000" b="1" dirty="0" smtClean="0"/>
              <a:t>a </a:t>
            </a:r>
            <a:r>
              <a:rPr lang="en-US" sz="2000" b="1" dirty="0" smtClean="0">
                <a:solidFill>
                  <a:srgbClr val="00FF00"/>
                </a:solidFill>
              </a:rPr>
              <a:t>diffuse </a:t>
            </a:r>
            <a:r>
              <a:rPr lang="en-US" sz="2000" b="1" dirty="0">
                <a:solidFill>
                  <a:srgbClr val="00FF00"/>
                </a:solidFill>
              </a:rPr>
              <a:t>cloud </a:t>
            </a:r>
            <a:r>
              <a:rPr lang="en-US" sz="2000" b="1" dirty="0"/>
              <a:t>with a </a:t>
            </a:r>
            <a:r>
              <a:rPr lang="en-US" sz="2000" b="1" dirty="0">
                <a:solidFill>
                  <a:srgbClr val="00FF00"/>
                </a:solidFill>
              </a:rPr>
              <a:t>low correlation coefficient</a:t>
            </a:r>
            <a:r>
              <a:rPr lang="en-US" sz="2000" b="1" dirty="0"/>
              <a:t>.</a:t>
            </a:r>
          </a:p>
          <a:p>
            <a:pPr marL="0" indent="0" algn="just">
              <a:lnSpc>
                <a:spcPct val="150000"/>
              </a:lnSpc>
              <a:buNone/>
            </a:pPr>
            <a:r>
              <a:rPr lang="en-US" sz="2000" b="1" dirty="0"/>
              <a:t>If there is a </a:t>
            </a:r>
            <a:r>
              <a:rPr lang="en-US" sz="2000" b="1" dirty="0">
                <a:solidFill>
                  <a:srgbClr val="00FF00"/>
                </a:solidFill>
              </a:rPr>
              <a:t>strong relation </a:t>
            </a:r>
            <a:r>
              <a:rPr lang="en-US" sz="2000" b="1" dirty="0" smtClean="0"/>
              <a:t>between </a:t>
            </a:r>
            <a:r>
              <a:rPr lang="en-US" sz="2000" b="1" dirty="0"/>
              <a:t>the values at the separation, the </a:t>
            </a:r>
            <a:r>
              <a:rPr lang="en-US" sz="2000" b="1" dirty="0" smtClean="0"/>
              <a:t>h-scatter plot </a:t>
            </a:r>
            <a:r>
              <a:rPr lang="en-US" sz="2000" b="1" dirty="0"/>
              <a:t>will </a:t>
            </a:r>
            <a:r>
              <a:rPr lang="en-US" sz="2000" b="1" dirty="0" smtClean="0"/>
              <a:t>be a </a:t>
            </a:r>
            <a:r>
              <a:rPr lang="en-US" sz="2000" b="1" dirty="0"/>
              <a:t>close to </a:t>
            </a:r>
            <a:r>
              <a:rPr lang="en-US" sz="2000" b="1" dirty="0">
                <a:solidFill>
                  <a:srgbClr val="00FF00"/>
                </a:solidFill>
              </a:rPr>
              <a:t>the 1:1 line </a:t>
            </a:r>
            <a:r>
              <a:rPr lang="en-US" sz="2000" b="1" dirty="0"/>
              <a:t>with </a:t>
            </a:r>
            <a:r>
              <a:rPr lang="en-US" sz="2000" b="1" dirty="0">
                <a:solidFill>
                  <a:srgbClr val="00FF00"/>
                </a:solidFill>
              </a:rPr>
              <a:t>a high correlation coefficient</a:t>
            </a:r>
            <a:r>
              <a:rPr lang="en-US" sz="2000" b="1" dirty="0"/>
              <a:t>.</a:t>
            </a:r>
          </a:p>
        </p:txBody>
      </p:sp>
    </p:spTree>
    <p:extLst>
      <p:ext uri="{BB962C8B-B14F-4D97-AF65-F5344CB8AC3E}">
        <p14:creationId xmlns:p14="http://schemas.microsoft.com/office/powerpoint/2010/main" val="367884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FF00"/>
                </a:solidFill>
              </a:rPr>
              <a:t>h-scatterplots</a:t>
            </a:r>
            <a:endParaRPr lang="en-US" sz="2800" dirty="0">
              <a:solidFill>
                <a:srgbClr val="00FF00"/>
              </a:solidFill>
            </a:endParaRPr>
          </a:p>
        </p:txBody>
      </p:sp>
      <p:sp>
        <p:nvSpPr>
          <p:cNvPr id="3" name="Content Placeholder 2"/>
          <p:cNvSpPr>
            <a:spLocks noGrp="1"/>
          </p:cNvSpPr>
          <p:nvPr>
            <p:ph idx="1"/>
          </p:nvPr>
        </p:nvSpPr>
        <p:spPr>
          <a:xfrm>
            <a:off x="685800" y="1752600"/>
            <a:ext cx="7772400" cy="4114800"/>
          </a:xfrm>
        </p:spPr>
        <p:txBody>
          <a:bodyPr/>
          <a:lstStyle/>
          <a:p>
            <a:pPr marL="0" indent="0" algn="ctr">
              <a:lnSpc>
                <a:spcPct val="150000"/>
              </a:lnSpc>
              <a:buNone/>
            </a:pPr>
            <a:r>
              <a:rPr lang="en-US" sz="2000" b="1" dirty="0"/>
              <a:t>The next two slides show h-scatterplots for the </a:t>
            </a:r>
            <a:r>
              <a:rPr lang="en-US" sz="2000" b="1" dirty="0" err="1"/>
              <a:t>Pb</a:t>
            </a:r>
            <a:r>
              <a:rPr lang="en-US" sz="2000" b="1" dirty="0"/>
              <a:t> in </a:t>
            </a:r>
            <a:r>
              <a:rPr lang="en-US" sz="2000" b="1" dirty="0" err="1" smtClean="0"/>
              <a:t>Qassim</a:t>
            </a:r>
            <a:r>
              <a:rPr lang="en-US" sz="2000" b="1" dirty="0" smtClean="0"/>
              <a:t> </a:t>
            </a:r>
            <a:r>
              <a:rPr lang="en-US" sz="2000" b="1" dirty="0"/>
              <a:t>soil samples at two resolutions:</a:t>
            </a:r>
          </a:p>
          <a:p>
            <a:pPr marL="0" indent="0" algn="just">
              <a:lnSpc>
                <a:spcPct val="150000"/>
              </a:lnSpc>
              <a:buNone/>
            </a:pPr>
            <a:r>
              <a:rPr lang="en-US" sz="2000" b="1" dirty="0"/>
              <a:t> Bins of 50 m width up to 300 m, i.e. (0, 50), (50, 100), . . . , (250, 300)</a:t>
            </a:r>
          </a:p>
          <a:p>
            <a:pPr marL="0" indent="0" algn="just">
              <a:lnSpc>
                <a:spcPct val="150000"/>
              </a:lnSpc>
              <a:buNone/>
            </a:pPr>
            <a:r>
              <a:rPr lang="en-US" sz="2000" b="1" dirty="0"/>
              <a:t> Bins of 100 m width up to 600 m, i.e. (0, 100), (100, 200), . . . , (500, 600)</a:t>
            </a:r>
          </a:p>
          <a:p>
            <a:pPr marL="0" indent="0" algn="just">
              <a:lnSpc>
                <a:spcPct val="150000"/>
              </a:lnSpc>
              <a:buNone/>
            </a:pPr>
            <a:r>
              <a:rPr lang="en-US" sz="2000" b="1" dirty="0"/>
              <a:t>The 50 m bins only show the lower part of the </a:t>
            </a:r>
            <a:r>
              <a:rPr lang="en-US" sz="2000" b="1" dirty="0" err="1"/>
              <a:t>Pb</a:t>
            </a:r>
            <a:r>
              <a:rPr lang="en-US" sz="2000" b="1" dirty="0"/>
              <a:t> attribute value range.</a:t>
            </a:r>
          </a:p>
        </p:txBody>
      </p:sp>
    </p:spTree>
    <p:extLst>
      <p:ext uri="{BB962C8B-B14F-4D97-AF65-F5344CB8AC3E}">
        <p14:creationId xmlns:p14="http://schemas.microsoft.com/office/powerpoint/2010/main" val="8156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762000"/>
            <a:ext cx="9067800" cy="603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35035" y="152400"/>
            <a:ext cx="4273927" cy="461665"/>
          </a:xfrm>
          <a:prstGeom prst="rect">
            <a:avLst/>
          </a:prstGeom>
        </p:spPr>
        <p:txBody>
          <a:bodyPr wrap="none">
            <a:spAutoFit/>
          </a:bodyPr>
          <a:lstStyle/>
          <a:p>
            <a:r>
              <a:rPr lang="en-US" b="1" dirty="0"/>
              <a:t>Bins of 50 m width up to 300 m</a:t>
            </a:r>
            <a:endParaRPr lang="en-US" dirty="0"/>
          </a:p>
        </p:txBody>
      </p:sp>
    </p:spTree>
    <p:extLst>
      <p:ext uri="{BB962C8B-B14F-4D97-AF65-F5344CB8AC3E}">
        <p14:creationId xmlns:p14="http://schemas.microsoft.com/office/powerpoint/2010/main" val="1077765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Designs\Contemporary.pot</Template>
  <TotalTime>4283</TotalTime>
  <Words>8552</Words>
  <Application>Microsoft Office PowerPoint</Application>
  <PresentationFormat>On-screen Show (4:3)</PresentationFormat>
  <Paragraphs>888</Paragraphs>
  <Slides>155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155</vt:i4>
      </vt:variant>
    </vt:vector>
  </HeadingPairs>
  <TitlesOfParts>
    <vt:vector size="157" baseType="lpstr">
      <vt:lpstr>Contemporary</vt:lpstr>
      <vt:lpstr>Chart</vt:lpstr>
      <vt:lpstr>Geo406   Data Analysis in Geology</vt:lpstr>
      <vt:lpstr>PowerPoint Presentation</vt:lpstr>
      <vt:lpstr>PowerPoint Presentation</vt:lpstr>
      <vt:lpstr>PowerPoint Presentation</vt:lpstr>
      <vt:lpstr>What is “statistical analysis”?</vt:lpstr>
      <vt:lpstr>Geostatistics</vt:lpstr>
      <vt:lpstr>Why Geostatistics?</vt:lpstr>
      <vt:lpstr>Why Geostatistics?</vt:lpstr>
      <vt:lpstr>Spatial data exploration</vt:lpstr>
      <vt:lpstr>Spatial data exploration</vt:lpstr>
      <vt:lpstr>PowerPoint Presentation</vt:lpstr>
      <vt:lpstr>Spatial data exploration</vt:lpstr>
      <vt:lpstr>Spatial data exploration</vt:lpstr>
      <vt:lpstr>Populations and samples </vt:lpstr>
      <vt:lpstr>To check your understanding . . .</vt:lpstr>
      <vt:lpstr>To check your understanding . . .</vt:lpstr>
      <vt:lpstr>What do we mean by “statistics”?</vt:lpstr>
      <vt:lpstr>PowerPoint Presentation</vt:lpstr>
      <vt:lpstr>PowerPoint Presentation</vt:lpstr>
      <vt:lpstr>PowerPoint Presentation</vt:lpstr>
      <vt:lpstr>Why use statistical analysis?</vt:lpstr>
      <vt:lpstr>Commentary</vt:lpstr>
      <vt:lpstr>PowerPoint Presentation</vt:lpstr>
      <vt:lpstr>What is “geo”-statistics?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added value of geostatistics</vt:lpstr>
      <vt:lpstr>+</vt:lpstr>
      <vt:lpstr>PowerPoint Presentation</vt:lpstr>
      <vt:lpstr>Feature and geographic spaces</vt:lpstr>
      <vt:lpstr>Scatter plot of a 2D feature space </vt:lpstr>
      <vt:lpstr>PowerPoint Presentation</vt:lpstr>
      <vt:lpstr>Geographic space</vt:lpstr>
      <vt:lpstr>PowerPoint Presentation</vt:lpstr>
      <vt:lpstr>Exploring and visualizing spatial data </vt:lpstr>
      <vt:lpstr>Visualizing spatial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Showing feature-space values with symbol size</vt:lpstr>
      <vt:lpstr>PowerPoint Presentation</vt:lpstr>
      <vt:lpstr>PowerPoint Presentation</vt:lpstr>
      <vt:lpstr>PowerPoint Presentation</vt:lpstr>
      <vt:lpstr>Post-plot of Pb values, Qassim area, Colors </vt:lpstr>
      <vt:lpstr>PowerPoint Presentation</vt:lpstr>
      <vt:lpstr>We can combine both visualization techniques (Size and color in one graph.</vt:lpstr>
      <vt:lpstr>Quantile plots</vt:lpstr>
      <vt:lpstr>PowerPoint Presentation</vt:lpstr>
      <vt:lpstr>PowerPoint Presentation</vt:lpstr>
      <vt:lpstr>PowerPoint Presentation</vt:lpstr>
      <vt:lpstr>PowerPoint Presentation</vt:lpstr>
      <vt:lpstr>4 Visualizing a regional trend</vt:lpstr>
      <vt:lpstr>Regional trends</vt:lpstr>
      <vt:lpstr>Orders of trends</vt:lpstr>
      <vt:lpstr>PowerPoint Presentation</vt:lpstr>
      <vt:lpstr>PowerPoint Presentation</vt:lpstr>
      <vt:lpstr>PowerPoint Presentation</vt:lpstr>
      <vt:lpstr>PowerPoint Presentation</vt:lpstr>
      <vt:lpstr>PowerPoint Presentation</vt:lpstr>
      <vt:lpstr>PowerPoint Presentation</vt:lpstr>
      <vt:lpstr>Visualizing a trend with a trend surface</vt:lpstr>
      <vt:lpstr>PowerPoint Presentation</vt:lpstr>
      <vt:lpstr>PowerPoint Presentation</vt:lpstr>
      <vt:lpstr>PowerPoint Presentation</vt:lpstr>
      <vt:lpstr>The least squares regression line</vt:lpstr>
      <vt:lpstr>PowerPoint Presentation</vt:lpstr>
      <vt:lpstr>PowerPoint Presentation</vt:lpstr>
      <vt:lpstr>PowerPoint Presentation</vt:lpstr>
      <vt:lpstr>PowerPoint Presentation</vt:lpstr>
      <vt:lpstr>PowerPoint Presentation</vt:lpstr>
      <vt:lpstr>Computing a trend surface model by ordinary least squares regression</vt:lpstr>
      <vt:lpstr>PowerPoint Presentation</vt:lpstr>
      <vt:lpstr>PowerPoint Presentation</vt:lpstr>
      <vt:lpstr>PowerPoint Presentation</vt:lpstr>
      <vt:lpstr>PowerPoint Presentation</vt:lpstr>
      <vt:lpstr>PowerPoint Presentation</vt:lpstr>
      <vt:lpstr>Visualizing spatial dependence</vt:lpstr>
      <vt:lpstr>Point-pairs</vt:lpstr>
      <vt:lpstr>Point-pairs</vt:lpstr>
      <vt:lpstr>Point-pairs</vt:lpstr>
      <vt:lpstr>Point-pairs</vt:lpstr>
      <vt:lpstr>h-scatterplots</vt:lpstr>
      <vt:lpstr>h-scatterplots</vt:lpstr>
      <vt:lpstr>h-scatterplots</vt:lpstr>
      <vt:lpstr>PowerPoint Presentation</vt:lpstr>
      <vt:lpstr>PowerPoint Presentation</vt:lpstr>
      <vt:lpstr>h-scatterplots</vt:lpstr>
      <vt:lpstr>Correlation Coefficient</vt:lpstr>
      <vt:lpstr>Positive and Negative  Correlations</vt:lpstr>
      <vt:lpstr>Range of correlation coefficient</vt:lpstr>
      <vt:lpstr>High Degree of positive correlation</vt:lpstr>
      <vt:lpstr>        Degree of correlation</vt:lpstr>
      <vt:lpstr>Range of correlation coefficient</vt:lpstr>
      <vt:lpstr>          Degree of correlation</vt:lpstr>
      <vt:lpstr>       Degree of correlation</vt:lpstr>
      <vt:lpstr>Range of correlation coefficient</vt:lpstr>
      <vt:lpstr>PowerPoint Presentation</vt:lpstr>
      <vt:lpstr>PowerPoint Presentation</vt:lpstr>
      <vt:lpstr>Semivariance</vt:lpstr>
      <vt:lpstr>PowerPoint Presentation</vt:lpstr>
      <vt:lpstr>PowerPoint Presentation</vt:lpstr>
      <vt:lpstr>PowerPoint Presentation</vt:lpstr>
      <vt:lpstr>The variogram cloud</vt:lpstr>
      <vt:lpstr>PowerPoint Presentation</vt:lpstr>
      <vt:lpstr>PowerPoint Presentation</vt:lpstr>
      <vt:lpstr>PowerPoint Presentation</vt:lpstr>
      <vt:lpstr>The empirical variogram</vt:lpstr>
      <vt:lpstr>Defining the bins</vt:lpstr>
      <vt:lpstr>Numerical example of an experimental variogram</vt:lpstr>
      <vt:lpstr>PowerPoint Presentation</vt:lpstr>
      <vt:lpstr>PowerPoint Presentation</vt:lpstr>
      <vt:lpstr>Plotting the experimental variogram</vt:lpstr>
      <vt:lpstr>PowerPoint Presentation</vt:lpstr>
      <vt:lpstr>PowerPoint Presentation</vt:lpstr>
      <vt:lpstr>PowerPoint Presentation</vt:lpstr>
      <vt:lpstr>Features of the experimental variogram</vt:lpstr>
      <vt:lpstr>PowerPoint Presentation</vt:lpstr>
      <vt:lpstr>Evidence of spatial dependence</vt:lpstr>
      <vt:lpstr>PowerPoint Presentation</vt:lpstr>
      <vt:lpstr>PowerPoint Presentation</vt:lpstr>
      <vt:lpstr>PowerPoint Presentation</vt:lpstr>
      <vt:lpstr>Visualizing anisotropy</vt:lpstr>
      <vt:lpstr>Commentary</vt:lpstr>
      <vt:lpstr>Anisotropy</vt:lpstr>
      <vt:lpstr>How can anisotropy arise?</vt:lpstr>
      <vt:lpstr>PowerPoint Presentation</vt:lpstr>
      <vt:lpstr>How do we detect anisotropy?</vt:lpstr>
      <vt:lpstr>Detecting anisotropy with a variogram surface</vt:lpstr>
      <vt:lpstr>Detecting anisotropy with a variogram surface</vt:lpstr>
      <vt:lpstr>Detecting anisotropy with a variogram surface</vt:lpstr>
      <vt:lpstr>Variogram surface showing anisotropy</vt:lpstr>
      <vt:lpstr>Variogram surface showing anisotropy</vt:lpstr>
      <vt:lpstr>PowerPoint Presentation</vt:lpstr>
      <vt:lpstr>Interpreting the variogram surface</vt:lpstr>
      <vt:lpstr>Interpreting the variogram surface</vt:lpstr>
      <vt:lpstr>Interpreting the variogram surface</vt:lpstr>
      <vt:lpstr>Variogram surface showing isotropy</vt:lpstr>
      <vt:lpstr>Detecting anisotropy with a directional variogram</vt:lpstr>
      <vt:lpstr>Directional variograms of Log(Zn), Qassim soil samples</vt:lpstr>
      <vt:lpstr>PowerPoint Presentation</vt:lpstr>
      <vt:lpstr>PowerPoint Presentation</vt:lpstr>
    </vt:vector>
  </TitlesOfParts>
  <Company>University of Saskatchewan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Notes</dc:title>
  <dc:creator>REEVES</dc:creator>
  <cp:lastModifiedBy>Dr. M. El Alfy</cp:lastModifiedBy>
  <cp:revision>441</cp:revision>
  <cp:lastPrinted>2011-10-15T05:39:21Z</cp:lastPrinted>
  <dcterms:created xsi:type="dcterms:W3CDTF">2001-05-15T00:21:32Z</dcterms:created>
  <dcterms:modified xsi:type="dcterms:W3CDTF">2013-02-02T05:57:01Z</dcterms:modified>
</cp:coreProperties>
</file>