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53"/>
  </p:notesMasterIdLst>
  <p:sldIdLst>
    <p:sldId id="256" r:id="rId2"/>
    <p:sldId id="621" r:id="rId3"/>
    <p:sldId id="620" r:id="rId4"/>
    <p:sldId id="377" r:id="rId5"/>
    <p:sldId id="598" r:id="rId6"/>
    <p:sldId id="600" r:id="rId7"/>
    <p:sldId id="601" r:id="rId8"/>
    <p:sldId id="599" r:id="rId9"/>
    <p:sldId id="602" r:id="rId10"/>
    <p:sldId id="603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406" r:id="rId19"/>
    <p:sldId id="521" r:id="rId20"/>
    <p:sldId id="522" r:id="rId21"/>
    <p:sldId id="614" r:id="rId22"/>
    <p:sldId id="523" r:id="rId23"/>
    <p:sldId id="524" r:id="rId24"/>
    <p:sldId id="527" r:id="rId25"/>
    <p:sldId id="615" r:id="rId26"/>
    <p:sldId id="528" r:id="rId27"/>
    <p:sldId id="530" r:id="rId28"/>
    <p:sldId id="574" r:id="rId29"/>
    <p:sldId id="575" r:id="rId30"/>
    <p:sldId id="531" r:id="rId31"/>
    <p:sldId id="576" r:id="rId32"/>
    <p:sldId id="577" r:id="rId33"/>
    <p:sldId id="532" r:id="rId34"/>
    <p:sldId id="400" r:id="rId35"/>
    <p:sldId id="533" r:id="rId36"/>
    <p:sldId id="534" r:id="rId37"/>
    <p:sldId id="617" r:id="rId38"/>
    <p:sldId id="619" r:id="rId39"/>
    <p:sldId id="612" r:id="rId40"/>
    <p:sldId id="503" r:id="rId41"/>
    <p:sldId id="622" r:id="rId42"/>
    <p:sldId id="623" r:id="rId43"/>
    <p:sldId id="626" r:id="rId44"/>
    <p:sldId id="627" r:id="rId45"/>
    <p:sldId id="624" r:id="rId46"/>
    <p:sldId id="628" r:id="rId47"/>
    <p:sldId id="629" r:id="rId48"/>
    <p:sldId id="630" r:id="rId49"/>
    <p:sldId id="631" r:id="rId50"/>
    <p:sldId id="632" r:id="rId51"/>
    <p:sldId id="633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pos="5688" userDrawn="1">
          <p15:clr>
            <a:srgbClr val="A4A3A4"/>
          </p15:clr>
        </p15:guide>
        <p15:guide id="5" orient="horz" pos="807">
          <p15:clr>
            <a:srgbClr val="A4A3A4"/>
          </p15:clr>
        </p15:guide>
        <p15:guide id="6" orient="horz" pos="2152">
          <p15:clr>
            <a:srgbClr val="A4A3A4"/>
          </p15:clr>
        </p15:guide>
        <p15:guide id="7" pos="20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3430"/>
    <a:srgbClr val="FF0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9698" autoAdjust="0"/>
  </p:normalViewPr>
  <p:slideViewPr>
    <p:cSldViewPr snapToGrid="0" showGuides="1">
      <p:cViewPr varScale="1">
        <p:scale>
          <a:sx n="57" d="100"/>
          <a:sy n="57" d="100"/>
        </p:scale>
        <p:origin x="1448" y="-4"/>
      </p:cViewPr>
      <p:guideLst>
        <p:guide orient="horz" pos="2088"/>
        <p:guide pos="2880"/>
        <p:guide orient="horz" pos="4032"/>
        <p:guide pos="5688"/>
        <p:guide orient="horz" pos="807"/>
        <p:guide orient="horz" pos="2152"/>
        <p:guide pos="2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278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48510-7AD3-4134-B367-1745D507DBDD}" type="datetimeFigureOut">
              <a:rPr lang="en-US" smtClean="0"/>
              <a:pPr/>
              <a:t>20-Aug-23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73C7B-1C1A-4C42-AA90-E58A53A56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3C7B-1C1A-4C42-AA90-E58A53A562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85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40F9DD7-3FC2-4EF1-9793-8DC75F6E7973}" type="slidenum">
              <a:rPr lang="en-US" altLang="en-US" sz="1200" smtClean="0">
                <a:solidFill>
                  <a:prstClr val="black"/>
                </a:solidFill>
              </a:rPr>
              <a:pPr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18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021BD375-45D4-4280-BA69-D3050EFEEE8A}" type="slidenum">
              <a:rPr lang="en-US" altLang="en-US" sz="1200">
                <a:solidFill>
                  <a:prstClr val="black"/>
                </a:solidFill>
              </a:rPr>
              <a:pPr algn="r"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18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823880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3C7B-1C1A-4C42-AA90-E58A53A5627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4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3C7B-1C1A-4C42-AA90-E58A53A5627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61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3C7B-1C1A-4C42-AA90-E58A53A5627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3C7B-1C1A-4C42-AA90-E58A53A562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3C7B-1C1A-4C42-AA90-E58A53A562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3C7B-1C1A-4C42-AA90-E58A53A562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3C7B-1C1A-4C42-AA90-E58A53A562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5073072D-CDCB-458B-ADCA-0E1D2E59D8A0}" type="slidenum">
              <a:rPr lang="en-US" altLang="en-US" sz="1200" smtClean="0">
                <a:solidFill>
                  <a:prstClr val="black"/>
                </a:solidFill>
              </a:rPr>
              <a:pPr/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5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35F9F8AD-E3F0-46C9-AFB4-2DBCD7343B3C}" type="slidenum">
              <a:rPr lang="en-US" altLang="en-US" sz="1200">
                <a:solidFill>
                  <a:prstClr val="black"/>
                </a:solidFill>
              </a:rPr>
              <a:pPr algn="r"/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5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326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0CA4AA4-92CD-41C2-A596-CE786771D8A5}" type="slidenum">
              <a:rPr lang="en-US" altLang="en-US" sz="1200" smtClean="0">
                <a:solidFill>
                  <a:prstClr val="black"/>
                </a:solidFill>
              </a:rPr>
              <a:pPr/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2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C1353BAB-0442-4551-AF4A-85AF0B05D1CE}" type="slidenum">
              <a:rPr lang="en-US" altLang="en-US" sz="1200">
                <a:solidFill>
                  <a:prstClr val="black"/>
                </a:solidFill>
              </a:rPr>
              <a:pPr algn="r"/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2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172030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0CA4AA4-92CD-41C2-A596-CE786771D8A5}" type="slidenum">
              <a:rPr lang="en-US" altLang="en-US" sz="1200" smtClean="0">
                <a:solidFill>
                  <a:prstClr val="black"/>
                </a:solidFill>
              </a:rPr>
              <a:pPr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2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C1353BAB-0442-4551-AF4A-85AF0B05D1CE}" type="slidenum">
              <a:rPr lang="en-US" altLang="en-US" sz="1200">
                <a:solidFill>
                  <a:prstClr val="black"/>
                </a:solidFill>
              </a:rPr>
              <a:pPr algn="r"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2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6356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AA8DD5C-BA06-46EB-8F35-6EF35AA2E513}" type="slidenum">
              <a:rPr lang="en-US" altLang="en-US" sz="1200" smtClean="0">
                <a:solidFill>
                  <a:prstClr val="black"/>
                </a:solidFill>
              </a:rPr>
              <a:pPr/>
              <a:t>21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16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B9A24931-2596-4E96-A826-C93C49D54561}" type="slidenum">
              <a:rPr lang="en-US" altLang="en-US" sz="1200">
                <a:solidFill>
                  <a:prstClr val="black"/>
                </a:solidFill>
              </a:rPr>
              <a:pPr algn="r"/>
              <a:t>21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16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97380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5EB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9" y="340768"/>
            <a:ext cx="4591999" cy="587775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5202" y="6484208"/>
            <a:ext cx="246901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2016 Pearson Education, Ltd.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59452" y="3279648"/>
            <a:ext cx="3506772" cy="94386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Chapter 8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59452" y="1353782"/>
            <a:ext cx="3506772" cy="123503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Lecture Presentation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59452" y="4223512"/>
            <a:ext cx="3506772" cy="1055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Equilibrium </a:t>
            </a:r>
            <a:r>
              <a:rPr lang="en-US" strike="sngStrike" dirty="0">
                <a:solidFill>
                  <a:srgbClr val="FF0000"/>
                </a:solidFill>
                <a:latin typeface="+mj-lt"/>
              </a:rPr>
              <a:t>and Elasticity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8" y="340768"/>
            <a:ext cx="4591701" cy="587775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5359452" y="1353782"/>
            <a:ext cx="3506772" cy="123503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Lecture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5938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" y="192817"/>
            <a:ext cx="8807958" cy="6834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" y="876300"/>
            <a:ext cx="8807958" cy="5305044"/>
          </a:xfrm>
        </p:spPr>
        <p:txBody>
          <a:bodyPr>
            <a:noAutofit/>
          </a:bodyPr>
          <a:lstStyle>
            <a:lvl1pPr>
              <a:buClr>
                <a:srgbClr val="5EBB48"/>
              </a:buClr>
              <a:defRPr/>
            </a:lvl1pPr>
            <a:lvl2pPr>
              <a:buClr>
                <a:srgbClr val="5EBB48"/>
              </a:buClr>
              <a:defRPr/>
            </a:lvl2pPr>
            <a:lvl3pPr>
              <a:buClr>
                <a:srgbClr val="5EBB48"/>
              </a:buClr>
              <a:defRPr/>
            </a:lvl3pPr>
            <a:lvl4pPr>
              <a:buClr>
                <a:srgbClr val="5EBB48"/>
              </a:buClr>
              <a:defRPr/>
            </a:lvl4pPr>
            <a:lvl5pPr>
              <a:buClr>
                <a:srgbClr val="5EBB4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6960" y="6551200"/>
            <a:ext cx="149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6404F4-B891-4A1F-B0DC-5777A4F32A5E}" type="slidenum">
              <a:rPr lang="en-US" sz="1600" smtClean="0">
                <a:latin typeface="+mj-lt"/>
              </a:rPr>
              <a:pPr algn="r"/>
              <a:t>‹#›</a:t>
            </a:fld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51945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" y="192817"/>
            <a:ext cx="8807958" cy="11117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" y="1304544"/>
            <a:ext cx="8807958" cy="4876800"/>
          </a:xfrm>
        </p:spPr>
        <p:txBody>
          <a:bodyPr>
            <a:noAutofit/>
          </a:bodyPr>
          <a:lstStyle>
            <a:lvl1pPr>
              <a:buClr>
                <a:srgbClr val="5EBB48"/>
              </a:buClr>
              <a:defRPr/>
            </a:lvl1pPr>
            <a:lvl2pPr>
              <a:buClr>
                <a:srgbClr val="5EBB48"/>
              </a:buClr>
              <a:defRPr/>
            </a:lvl2pPr>
            <a:lvl3pPr>
              <a:buClr>
                <a:srgbClr val="5EBB48"/>
              </a:buClr>
              <a:defRPr/>
            </a:lvl3pPr>
            <a:lvl4pPr>
              <a:buClr>
                <a:srgbClr val="5EBB48"/>
              </a:buClr>
              <a:defRPr/>
            </a:lvl4pPr>
            <a:lvl5pPr>
              <a:buClr>
                <a:srgbClr val="5EBB4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50BE3-DBE4-4D09-86E1-182FDC4B44E3}"/>
              </a:ext>
            </a:extLst>
          </p:cNvPr>
          <p:cNvSpPr txBox="1"/>
          <p:nvPr userDrawn="1"/>
        </p:nvSpPr>
        <p:spPr>
          <a:xfrm>
            <a:off x="7426960" y="6551200"/>
            <a:ext cx="149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6404F4-B891-4A1F-B0DC-5777A4F32A5E}" type="slidenum">
              <a:rPr lang="en-US" sz="1600" smtClean="0">
                <a:latin typeface="+mj-lt"/>
              </a:rPr>
              <a:pPr algn="r"/>
              <a:t>‹#›</a:t>
            </a:fld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98396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Title - Reading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" y="192817"/>
            <a:ext cx="8807958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" y="832897"/>
            <a:ext cx="8807958" cy="5348447"/>
          </a:xfrm>
        </p:spPr>
        <p:txBody>
          <a:bodyPr>
            <a:noAutofit/>
          </a:bodyPr>
          <a:lstStyle>
            <a:lvl1pPr marL="0" indent="0">
              <a:buClr>
                <a:srgbClr val="BA3430"/>
              </a:buClr>
              <a:buNone/>
              <a:defRPr/>
            </a:lvl1pPr>
            <a:lvl2pPr marL="971550" indent="-514350">
              <a:buClrTx/>
              <a:buFont typeface="+mj-lt"/>
              <a:buAutoNum type="alphaUcPeriod"/>
              <a:defRPr/>
            </a:lvl2pPr>
            <a:lvl3pPr>
              <a:buClr>
                <a:srgbClr val="BA3430"/>
              </a:buClr>
              <a:defRPr/>
            </a:lvl3pPr>
            <a:lvl4pPr>
              <a:buClr>
                <a:srgbClr val="BA3430"/>
              </a:buClr>
              <a:defRPr/>
            </a:lvl4pPr>
            <a:lvl5pPr>
              <a:buClr>
                <a:srgbClr val="BA343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9FF32-82E4-465E-829C-4C4F53A573F5}"/>
              </a:ext>
            </a:extLst>
          </p:cNvPr>
          <p:cNvSpPr txBox="1"/>
          <p:nvPr userDrawn="1"/>
        </p:nvSpPr>
        <p:spPr>
          <a:xfrm>
            <a:off x="7426960" y="6551200"/>
            <a:ext cx="149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6404F4-B891-4A1F-B0DC-5777A4F32A5E}" type="slidenum">
              <a:rPr lang="en-US" sz="1600" smtClean="0">
                <a:latin typeface="+mj-lt"/>
              </a:rPr>
              <a:pPr algn="r"/>
              <a:t>‹#›</a:t>
            </a:fld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35847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- Reading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" y="192817"/>
            <a:ext cx="8807958" cy="11117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" y="1304544"/>
            <a:ext cx="8807958" cy="4876800"/>
          </a:xfrm>
        </p:spPr>
        <p:txBody>
          <a:bodyPr>
            <a:noAutofit/>
          </a:bodyPr>
          <a:lstStyle>
            <a:lvl1pPr marL="0" indent="0">
              <a:buClr>
                <a:srgbClr val="BA3430"/>
              </a:buClr>
              <a:buNone/>
              <a:defRPr/>
            </a:lvl1pPr>
            <a:lvl2pPr marL="971550" indent="-514350">
              <a:buClrTx/>
              <a:buFont typeface="+mj-lt"/>
              <a:buAutoNum type="alphaUcPeriod"/>
              <a:defRPr/>
            </a:lvl2pPr>
            <a:lvl3pPr>
              <a:buClr>
                <a:srgbClr val="BA3430"/>
              </a:buClr>
              <a:defRPr/>
            </a:lvl3pPr>
            <a:lvl4pPr>
              <a:buClr>
                <a:srgbClr val="BA3430"/>
              </a:buClr>
              <a:defRPr/>
            </a:lvl4pPr>
            <a:lvl5pPr>
              <a:buClr>
                <a:srgbClr val="BA343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C27C1-A960-444F-8E09-0C034FB63AF0}"/>
              </a:ext>
            </a:extLst>
          </p:cNvPr>
          <p:cNvSpPr txBox="1"/>
          <p:nvPr userDrawn="1"/>
        </p:nvSpPr>
        <p:spPr>
          <a:xfrm>
            <a:off x="7426960" y="6551200"/>
            <a:ext cx="149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6404F4-B891-4A1F-B0DC-5777A4F32A5E}" type="slidenum">
              <a:rPr lang="en-US" sz="1600" smtClean="0">
                <a:latin typeface="+mj-lt"/>
              </a:rPr>
              <a:pPr algn="r"/>
              <a:t>‹#›</a:t>
            </a:fld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86092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" y="192817"/>
            <a:ext cx="8807958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586" y="878617"/>
            <a:ext cx="4353814" cy="5477733"/>
          </a:xfrm>
        </p:spPr>
        <p:txBody>
          <a:bodyPr>
            <a:noAutofit/>
          </a:bodyPr>
          <a:lstStyle>
            <a:lvl1pPr>
              <a:buClr>
                <a:srgbClr val="5EBB48"/>
              </a:buClr>
              <a:defRPr/>
            </a:lvl1pPr>
            <a:lvl2pPr>
              <a:buClr>
                <a:srgbClr val="5EBB48"/>
              </a:buClr>
              <a:defRPr/>
            </a:lvl2pPr>
            <a:lvl3pPr>
              <a:buClr>
                <a:srgbClr val="5EBB48"/>
              </a:buClr>
              <a:defRPr/>
            </a:lvl3pPr>
            <a:lvl4pPr>
              <a:buClr>
                <a:srgbClr val="5EBB48"/>
              </a:buClr>
              <a:defRPr/>
            </a:lvl4pPr>
            <a:lvl5pPr>
              <a:buClr>
                <a:srgbClr val="5EBB4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78616"/>
            <a:ext cx="4455414" cy="5477733"/>
          </a:xfrm>
        </p:spPr>
        <p:txBody>
          <a:bodyPr>
            <a:noAutofit/>
          </a:bodyPr>
          <a:lstStyle>
            <a:lvl1pPr>
              <a:buClr>
                <a:srgbClr val="5EBB48"/>
              </a:buClr>
              <a:defRPr/>
            </a:lvl1pPr>
            <a:lvl2pPr>
              <a:buClr>
                <a:srgbClr val="5EBB48"/>
              </a:buClr>
              <a:defRPr/>
            </a:lvl2pPr>
            <a:lvl3pPr>
              <a:buClr>
                <a:srgbClr val="5EBB48"/>
              </a:buClr>
              <a:defRPr/>
            </a:lvl3pPr>
            <a:lvl4pPr>
              <a:buClr>
                <a:srgbClr val="5EBB48"/>
              </a:buClr>
              <a:defRPr/>
            </a:lvl4pPr>
            <a:lvl5pPr>
              <a:buClr>
                <a:srgbClr val="5EBB4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992E2-D56E-4E31-B69E-E672CFE0E853}"/>
              </a:ext>
            </a:extLst>
          </p:cNvPr>
          <p:cNvSpPr txBox="1"/>
          <p:nvPr userDrawn="1"/>
        </p:nvSpPr>
        <p:spPr>
          <a:xfrm>
            <a:off x="7426960" y="6551200"/>
            <a:ext cx="149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6404F4-B891-4A1F-B0DC-5777A4F32A5E}" type="slidenum">
              <a:rPr lang="en-US" sz="1600" smtClean="0">
                <a:latin typeface="+mj-lt"/>
              </a:rPr>
              <a:pPr algn="r"/>
              <a:t>‹#›</a:t>
            </a:fld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2818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itl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586" y="1518379"/>
            <a:ext cx="4353814" cy="4837971"/>
          </a:xfrm>
        </p:spPr>
        <p:txBody>
          <a:bodyPr>
            <a:noAutofit/>
          </a:bodyPr>
          <a:lstStyle>
            <a:lvl1pPr>
              <a:buClr>
                <a:srgbClr val="5EBB48"/>
              </a:buClr>
              <a:defRPr/>
            </a:lvl1pPr>
            <a:lvl2pPr>
              <a:buClr>
                <a:srgbClr val="5EBB48"/>
              </a:buClr>
              <a:defRPr/>
            </a:lvl2pPr>
            <a:lvl3pPr>
              <a:buClr>
                <a:srgbClr val="5EBB48"/>
              </a:buClr>
              <a:defRPr/>
            </a:lvl3pPr>
            <a:lvl4pPr>
              <a:buClr>
                <a:srgbClr val="5EBB48"/>
              </a:buClr>
              <a:defRPr/>
            </a:lvl4pPr>
            <a:lvl5pPr>
              <a:buClr>
                <a:srgbClr val="5EBB4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18378"/>
            <a:ext cx="4455414" cy="4837971"/>
          </a:xfrm>
        </p:spPr>
        <p:txBody>
          <a:bodyPr>
            <a:noAutofit/>
          </a:bodyPr>
          <a:lstStyle>
            <a:lvl1pPr>
              <a:buClr>
                <a:srgbClr val="5EBB48"/>
              </a:buClr>
              <a:defRPr/>
            </a:lvl1pPr>
            <a:lvl2pPr>
              <a:buClr>
                <a:srgbClr val="5EBB48"/>
              </a:buClr>
              <a:defRPr/>
            </a:lvl2pPr>
            <a:lvl3pPr>
              <a:buClr>
                <a:srgbClr val="5EBB48"/>
              </a:buClr>
              <a:defRPr/>
            </a:lvl3pPr>
            <a:lvl4pPr>
              <a:buClr>
                <a:srgbClr val="5EBB48"/>
              </a:buClr>
              <a:defRPr/>
            </a:lvl4pPr>
            <a:lvl5pPr>
              <a:buClr>
                <a:srgbClr val="5EBB4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78B43-631E-487B-AB97-8E0794A8F336}"/>
              </a:ext>
            </a:extLst>
          </p:cNvPr>
          <p:cNvSpPr txBox="1"/>
          <p:nvPr userDrawn="1"/>
        </p:nvSpPr>
        <p:spPr>
          <a:xfrm>
            <a:off x="7426960" y="6551200"/>
            <a:ext cx="149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6404F4-B891-4A1F-B0DC-5777A4F32A5E}" type="slidenum">
              <a:rPr lang="en-US" sz="1600" smtClean="0">
                <a:latin typeface="+mj-lt"/>
              </a:rPr>
              <a:pPr algn="r"/>
              <a:t>‹#›</a:t>
            </a:fld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415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A5316-4572-41F4-89A3-5BEE92834247}"/>
              </a:ext>
            </a:extLst>
          </p:cNvPr>
          <p:cNvSpPr txBox="1"/>
          <p:nvPr userDrawn="1"/>
        </p:nvSpPr>
        <p:spPr>
          <a:xfrm>
            <a:off x="7426960" y="6551200"/>
            <a:ext cx="149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6404F4-B891-4A1F-B0DC-5777A4F32A5E}" type="slidenum">
              <a:rPr lang="en-US" sz="1600" smtClean="0">
                <a:latin typeface="+mj-lt"/>
              </a:rPr>
              <a:pPr algn="r"/>
              <a:t>‹#›</a:t>
            </a:fld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216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Slide">
    <p:bg>
      <p:bgPr>
        <a:solidFill>
          <a:srgbClr val="5EB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" y="2801547"/>
            <a:ext cx="8807958" cy="1325563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6714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4B367AA-73AA-4039-A605-D0E97ED1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586" y="192817"/>
            <a:ext cx="8807958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" y="1539588"/>
            <a:ext cx="8807958" cy="4785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76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5EBB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5EBB4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5EBB48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5EBB4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5EBB48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5EBB48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5.jpeg"/><Relationship Id="rId4" Type="http://schemas.openxmlformats.org/officeDocument/2006/relationships/image" Target="../media/image5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8.jpeg"/><Relationship Id="rId4" Type="http://schemas.openxmlformats.org/officeDocument/2006/relationships/image" Target="../media/image5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3.w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2.wmf"/><Relationship Id="rId5" Type="http://schemas.openxmlformats.org/officeDocument/2006/relationships/image" Target="../media/image64.jpe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59.wmf"/><Relationship Id="rId9" Type="http://schemas.openxmlformats.org/officeDocument/2006/relationships/image" Target="../media/image6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2016 Pearson Education,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8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7_1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"/>
          <a:stretch/>
        </p:blipFill>
        <p:spPr>
          <a:xfrm>
            <a:off x="4864604" y="905203"/>
            <a:ext cx="3977014" cy="4662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equivalent expression for </a:t>
            </a:r>
            <a:br>
              <a:rPr lang="en-US" dirty="0"/>
            </a:br>
            <a:r>
              <a:rPr lang="en-US" dirty="0"/>
              <a:t>torque is </a:t>
            </a:r>
          </a:p>
          <a:p>
            <a:pPr algn="ctr">
              <a:spcBef>
                <a:spcPts val="7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For both methods for </a:t>
            </a:r>
            <a:br>
              <a:rPr lang="en-US" dirty="0"/>
            </a:br>
            <a:r>
              <a:rPr lang="en-US" dirty="0"/>
              <a:t>calculating torque, the </a:t>
            </a:r>
            <a:br>
              <a:rPr lang="en-US" dirty="0"/>
            </a:br>
            <a:r>
              <a:rPr lang="en-US" dirty="0"/>
              <a:t>resulting expression is </a:t>
            </a:r>
            <a:br>
              <a:rPr lang="en-US" dirty="0"/>
            </a:br>
            <a:r>
              <a:rPr lang="en-US" dirty="0"/>
              <a:t>the same:</a:t>
            </a:r>
          </a:p>
          <a:p>
            <a:pPr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07_KeyEquation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r="30514" b="14363"/>
          <a:stretch/>
        </p:blipFill>
        <p:spPr>
          <a:xfrm>
            <a:off x="399144" y="1960492"/>
            <a:ext cx="4281714" cy="1075412"/>
          </a:xfrm>
          <a:prstGeom prst="rect">
            <a:avLst/>
          </a:prstGeom>
        </p:spPr>
      </p:pic>
      <p:pic>
        <p:nvPicPr>
          <p:cNvPr id="8" name="Picture 7" descr="Equation 7-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41" y="5176649"/>
            <a:ext cx="1616620" cy="46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6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four forces shown have the same strength. Which force would be most effective in opening the door?</a:t>
            </a:r>
          </a:p>
          <a:p>
            <a:endParaRPr lang="en-US" dirty="0"/>
          </a:p>
          <a:p>
            <a:pPr lvl="1">
              <a:buFont typeface="Arial" charset="0"/>
              <a:buAutoNum type="alphaUcPeriod"/>
            </a:pPr>
            <a:r>
              <a:rPr lang="en-US" altLang="en-US" dirty="0">
                <a:solidFill>
                  <a:srgbClr val="000000"/>
                </a:solidFill>
                <a:ea typeface="ヒラギノ角ゴ Pro W3" pitchFamily="84" charset="-128"/>
                <a:sym typeface="Gill Sans" pitchFamily="84" charset="0"/>
              </a:rPr>
              <a:t>Force </a:t>
            </a:r>
            <a:r>
              <a:rPr lang="en-US" altLang="en-US" i="1" dirty="0">
                <a:solidFill>
                  <a:srgbClr val="000000"/>
                </a:solidFill>
                <a:ea typeface="ヒラギノ角ゴ Pro W3" pitchFamily="84" charset="-128"/>
              </a:rPr>
              <a:t>F</a:t>
            </a:r>
            <a:r>
              <a:rPr lang="en-US" altLang="en-US" baseline="-25000" dirty="0">
                <a:solidFill>
                  <a:srgbClr val="000000"/>
                </a:solidFill>
                <a:ea typeface="ヒラギノ角ゴ Pro W3" pitchFamily="84" charset="-128"/>
              </a:rPr>
              <a:t>1</a:t>
            </a:r>
            <a:endParaRPr lang="en-US" altLang="en-US" dirty="0">
              <a:solidFill>
                <a:srgbClr val="000000"/>
              </a:solidFill>
              <a:ea typeface="ヒラギノ角ゴ Pro W3" pitchFamily="84" charset="-128"/>
            </a:endParaRPr>
          </a:p>
          <a:p>
            <a:pPr lvl="1">
              <a:buFont typeface="Arial" charset="0"/>
              <a:buAutoNum type="alphaUcPeriod"/>
            </a:pPr>
            <a:r>
              <a:rPr lang="en-US" altLang="en-US" dirty="0">
                <a:solidFill>
                  <a:srgbClr val="000000"/>
                </a:solidFill>
                <a:ea typeface="ヒラギノ角ゴ Pro W3" pitchFamily="84" charset="-128"/>
                <a:sym typeface="Gill Sans" pitchFamily="84" charset="0"/>
              </a:rPr>
              <a:t>Force </a:t>
            </a:r>
            <a:r>
              <a:rPr lang="en-US" altLang="en-US" i="1" dirty="0">
                <a:solidFill>
                  <a:srgbClr val="000000"/>
                </a:solidFill>
                <a:ea typeface="ヒラギノ角ゴ Pro W3" pitchFamily="84" charset="-128"/>
              </a:rPr>
              <a:t>F</a:t>
            </a:r>
            <a:r>
              <a:rPr lang="en-US" altLang="en-US" baseline="-25000" dirty="0">
                <a:solidFill>
                  <a:srgbClr val="000000"/>
                </a:solidFill>
                <a:ea typeface="ヒラギノ角ゴ Pro W3" pitchFamily="84" charset="-128"/>
              </a:rPr>
              <a:t>2</a:t>
            </a:r>
            <a:endParaRPr lang="en-US" altLang="en-US" baseline="-25000" dirty="0">
              <a:solidFill>
                <a:srgbClr val="000000"/>
              </a:solidFill>
              <a:ea typeface="ヒラギノ角ゴ Pro W3" pitchFamily="84" charset="-128"/>
              <a:sym typeface="Gill Sans" pitchFamily="84" charset="0"/>
            </a:endParaRPr>
          </a:p>
          <a:p>
            <a:pPr lvl="1">
              <a:buFont typeface="Arial" charset="0"/>
              <a:buAutoNum type="alphaUcPeriod"/>
            </a:pPr>
            <a:r>
              <a:rPr lang="en-US" altLang="en-US" dirty="0">
                <a:solidFill>
                  <a:srgbClr val="000000"/>
                </a:solidFill>
                <a:ea typeface="ヒラギノ角ゴ Pro W3" pitchFamily="84" charset="-128"/>
                <a:sym typeface="Gill Sans" pitchFamily="84" charset="0"/>
              </a:rPr>
              <a:t>Force </a:t>
            </a:r>
            <a:r>
              <a:rPr lang="en-US" altLang="en-US" i="1" dirty="0">
                <a:solidFill>
                  <a:srgbClr val="000000"/>
                </a:solidFill>
                <a:ea typeface="ヒラギノ角ゴ Pro W3" pitchFamily="84" charset="-128"/>
              </a:rPr>
              <a:t>F</a:t>
            </a:r>
            <a:r>
              <a:rPr lang="en-US" altLang="en-US" baseline="-25000" dirty="0">
                <a:solidFill>
                  <a:srgbClr val="000000"/>
                </a:solidFill>
                <a:ea typeface="ヒラギノ角ゴ Pro W3" pitchFamily="84" charset="-128"/>
              </a:rPr>
              <a:t>3</a:t>
            </a:r>
            <a:endParaRPr lang="en-US" altLang="en-US" baseline="-25000" dirty="0">
              <a:solidFill>
                <a:srgbClr val="000000"/>
              </a:solidFill>
              <a:ea typeface="ヒラギノ角ゴ Pro W3" pitchFamily="84" charset="-128"/>
              <a:sym typeface="Gill Sans" pitchFamily="84" charset="0"/>
            </a:endParaRPr>
          </a:p>
          <a:p>
            <a:pPr lvl="1">
              <a:buFont typeface="Arial" charset="0"/>
              <a:buAutoNum type="alphaUcPeriod"/>
            </a:pPr>
            <a:r>
              <a:rPr lang="en-US" altLang="en-US" dirty="0">
                <a:solidFill>
                  <a:srgbClr val="000000"/>
                </a:solidFill>
                <a:ea typeface="ヒラギノ角ゴ Pro W3" pitchFamily="84" charset="-128"/>
                <a:sym typeface="Gill Sans" pitchFamily="84" charset="0"/>
              </a:rPr>
              <a:t>Force </a:t>
            </a:r>
            <a:r>
              <a:rPr lang="en-US" altLang="en-US" i="1" dirty="0">
                <a:solidFill>
                  <a:srgbClr val="000000"/>
                </a:solidFill>
                <a:ea typeface="ヒラギノ角ゴ Pro W3" pitchFamily="84" charset="-128"/>
              </a:rPr>
              <a:t>F</a:t>
            </a:r>
            <a:r>
              <a:rPr lang="en-US" altLang="en-US" baseline="-25000" dirty="0">
                <a:solidFill>
                  <a:srgbClr val="000000"/>
                </a:solidFill>
                <a:ea typeface="ヒラギノ角ゴ Pro W3" pitchFamily="84" charset="-128"/>
              </a:rPr>
              <a:t>4</a:t>
            </a:r>
          </a:p>
          <a:p>
            <a:pPr lvl="1">
              <a:buFont typeface="Arial" charset="0"/>
              <a:buAutoNum type="alphaUcPeriod"/>
            </a:pPr>
            <a:r>
              <a:rPr lang="en-US" altLang="en-US" dirty="0">
                <a:solidFill>
                  <a:srgbClr val="000000"/>
                </a:solidFill>
                <a:ea typeface="ヒラギノ角ゴ Pro W3" pitchFamily="84" charset="-128"/>
                <a:sym typeface="Gill Sans" pitchFamily="84" charset="0"/>
              </a:rPr>
              <a:t>Either </a:t>
            </a:r>
            <a:r>
              <a:rPr lang="en-US" altLang="en-US" i="1" dirty="0">
                <a:solidFill>
                  <a:srgbClr val="000000"/>
                </a:solidFill>
                <a:ea typeface="ヒラギノ角ゴ Pro W3" pitchFamily="84" charset="-128"/>
              </a:rPr>
              <a:t>F</a:t>
            </a:r>
            <a:r>
              <a:rPr lang="en-US" altLang="en-US" baseline="-25000" dirty="0">
                <a:solidFill>
                  <a:srgbClr val="000000"/>
                </a:solidFill>
                <a:ea typeface="ヒラギノ角ゴ Pro W3" pitchFamily="84" charset="-128"/>
              </a:rPr>
              <a:t>1</a:t>
            </a:r>
            <a:r>
              <a:rPr lang="en-US" altLang="en-US" dirty="0">
                <a:solidFill>
                  <a:srgbClr val="000000"/>
                </a:solidFill>
                <a:ea typeface="ヒラギノ角ゴ Pro W3" pitchFamily="84" charset="-128"/>
                <a:sym typeface="Gill Sans" pitchFamily="84" charset="0"/>
              </a:rPr>
              <a:t> or </a:t>
            </a:r>
            <a:r>
              <a:rPr lang="en-US" altLang="en-US" i="1" dirty="0">
                <a:solidFill>
                  <a:srgbClr val="000000"/>
                </a:solidFill>
                <a:ea typeface="ヒラギノ角ゴ Pro W3" pitchFamily="84" charset="-128"/>
              </a:rPr>
              <a:t>F</a:t>
            </a:r>
            <a:r>
              <a:rPr lang="en-US" altLang="en-US" baseline="-25000" dirty="0">
                <a:solidFill>
                  <a:srgbClr val="000000"/>
                </a:solidFill>
                <a:ea typeface="ヒラギノ角ゴ Pro W3" pitchFamily="84" charset="-128"/>
              </a:rPr>
              <a:t>3</a:t>
            </a:r>
            <a:endParaRPr lang="en-US" altLang="en-US" dirty="0">
              <a:solidFill>
                <a:srgbClr val="000000"/>
              </a:solidFill>
              <a:ea typeface="ヒラギノ角ゴ Pro W3" pitchFamily="84" charset="-128"/>
              <a:sym typeface="Gill Sans" pitchFamily="84" charset="0"/>
            </a:endParaRPr>
          </a:p>
          <a:p>
            <a:endParaRPr lang="en-US" dirty="0"/>
          </a:p>
        </p:txBody>
      </p:sp>
      <p:pic>
        <p:nvPicPr>
          <p:cNvPr id="62470" name="Picture 9" descr="12_18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"/>
          <a:stretch>
            <a:fillRect/>
          </a:stretch>
        </p:blipFill>
        <p:spPr bwMode="auto">
          <a:xfrm>
            <a:off x="3274800" y="2622282"/>
            <a:ext cx="54895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46949" y="2811256"/>
          <a:ext cx="3635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hoto Editor Photo" r:id="rId5" imgW="476316" imgH="438095" progId="MSPhotoEd.3">
                  <p:embed/>
                </p:oleObj>
              </mc:Choice>
              <mc:Fallback>
                <p:oleObj name="Photo Editor Photo" r:id="rId5" imgW="476316" imgH="438095" progId="MSPhotoEd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49" y="2811256"/>
                        <a:ext cx="36353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/>
          </p:cNvSpPr>
          <p:nvPr/>
        </p:nvSpPr>
        <p:spPr bwMode="auto">
          <a:xfrm>
            <a:off x="3600450" y="5047845"/>
            <a:ext cx="50688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23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defTabSz="8223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defTabSz="8223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defTabSz="8223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defTabSz="8223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altLang="en-US" sz="2200" dirty="0">
                <a:solidFill>
                  <a:srgbClr val="CE0100"/>
                </a:solidFill>
                <a:latin typeface="Times New Roman" pitchFamily="84" charset="0"/>
              </a:rPr>
              <a:t>Your intuition likely led you to choose </a:t>
            </a:r>
            <a:r>
              <a:rPr lang="en-US" altLang="en-US" sz="2200" i="1" dirty="0">
                <a:solidFill>
                  <a:srgbClr val="CE0100"/>
                </a:solidFill>
                <a:latin typeface="Times New Roman" pitchFamily="84" charset="0"/>
              </a:rPr>
              <a:t>F</a:t>
            </a:r>
            <a:r>
              <a:rPr lang="en-US" altLang="en-US" sz="2200" baseline="-25000" dirty="0">
                <a:solidFill>
                  <a:srgbClr val="CE0100"/>
                </a:solidFill>
                <a:latin typeface="Times New Roman" pitchFamily="84" charset="0"/>
              </a:rPr>
              <a:t>1</a:t>
            </a:r>
            <a:r>
              <a:rPr lang="en-US" altLang="en-US" sz="2200" dirty="0">
                <a:solidFill>
                  <a:srgbClr val="CE0100"/>
                </a:solidFill>
                <a:latin typeface="Times New Roman" pitchFamily="84" charset="0"/>
              </a:rPr>
              <a:t>. The reason is that </a:t>
            </a:r>
            <a:r>
              <a:rPr lang="en-US" altLang="en-US" sz="2200" i="1" dirty="0">
                <a:solidFill>
                  <a:srgbClr val="CE0100"/>
                </a:solidFill>
                <a:latin typeface="Times New Roman" pitchFamily="84" charset="0"/>
              </a:rPr>
              <a:t>F</a:t>
            </a:r>
            <a:r>
              <a:rPr lang="en-US" altLang="en-US" sz="2200" baseline="-25000" dirty="0">
                <a:solidFill>
                  <a:srgbClr val="CE0100"/>
                </a:solidFill>
                <a:latin typeface="Times New Roman" pitchFamily="84" charset="0"/>
              </a:rPr>
              <a:t>1</a:t>
            </a:r>
            <a:r>
              <a:rPr lang="en-US" altLang="en-US" sz="2200" dirty="0">
                <a:solidFill>
                  <a:srgbClr val="CE0100"/>
                </a:solidFill>
                <a:latin typeface="Times New Roman" pitchFamily="84" charset="0"/>
              </a:rPr>
              <a:t> exerts the largest </a:t>
            </a:r>
            <a:r>
              <a:rPr lang="en-US" altLang="en-US" sz="2200" i="1" dirty="0">
                <a:solidFill>
                  <a:srgbClr val="CE0100"/>
                </a:solidFill>
                <a:latin typeface="Times New Roman" pitchFamily="84" charset="0"/>
              </a:rPr>
              <a:t>torque</a:t>
            </a:r>
            <a:r>
              <a:rPr lang="en-US" altLang="en-US" sz="2200" dirty="0">
                <a:solidFill>
                  <a:srgbClr val="CE0100"/>
                </a:solidFill>
                <a:latin typeface="Times New Roman" pitchFamily="84" charset="0"/>
              </a:rPr>
              <a:t> about the hinge.</a:t>
            </a:r>
          </a:p>
        </p:txBody>
      </p:sp>
    </p:spTree>
    <p:extLst>
      <p:ext uri="{BB962C8B-B14F-4D97-AF65-F5344CB8AC3E}">
        <p14:creationId xmlns:p14="http://schemas.microsoft.com/office/powerpoint/2010/main" val="3178787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Torque in opening a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Ryan is trying to open a stuck door. </a:t>
            </a:r>
            <a:br>
              <a:rPr lang="en-US" sz="2400" dirty="0"/>
            </a:br>
            <a:r>
              <a:rPr lang="en-US" sz="2400" dirty="0"/>
              <a:t>He pushes it at a point 0.75 m from </a:t>
            </a:r>
            <a:br>
              <a:rPr lang="en-US" sz="2400" dirty="0"/>
            </a:br>
            <a:r>
              <a:rPr lang="en-US" sz="2400" dirty="0"/>
              <a:t>the hinges with a 240 N force </a:t>
            </a:r>
            <a:br>
              <a:rPr lang="en-US" sz="2400" dirty="0"/>
            </a:br>
            <a:r>
              <a:rPr lang="en-US" sz="2400" dirty="0"/>
              <a:t>directed 20° away from being </a:t>
            </a:r>
            <a:br>
              <a:rPr lang="en-US" sz="2400" dirty="0"/>
            </a:br>
            <a:r>
              <a:rPr lang="en-US" sz="2400" dirty="0"/>
              <a:t>perpendicular to the door. </a:t>
            </a:r>
            <a:br>
              <a:rPr lang="en-US" sz="2400" dirty="0"/>
            </a:br>
            <a:r>
              <a:rPr lang="en-US" sz="2400" dirty="0"/>
              <a:t>There’s a natural pivot point, the </a:t>
            </a:r>
            <a:br>
              <a:rPr lang="en-US" sz="2400" dirty="0"/>
            </a:br>
            <a:r>
              <a:rPr lang="en-US" sz="2400" dirty="0"/>
              <a:t>hinges. What torque does Ryan exert? </a:t>
            </a:r>
            <a:br>
              <a:rPr lang="en-US" sz="2400" dirty="0"/>
            </a:br>
            <a:r>
              <a:rPr lang="en-US" sz="2400" dirty="0"/>
              <a:t>How could he exert more torque?</a:t>
            </a:r>
          </a:p>
          <a:p>
            <a:pPr marL="0" indent="0">
              <a:buNone/>
            </a:pPr>
            <a:r>
              <a:rPr lang="en-US" sz="2400" b="1" cap="small" dirty="0">
                <a:solidFill>
                  <a:srgbClr val="660066"/>
                </a:solidFill>
              </a:rPr>
              <a:t>prepare</a:t>
            </a:r>
            <a:r>
              <a:rPr lang="en-US" sz="2400" dirty="0"/>
              <a:t> In the figure, the radial line is shown drawn from the pivot—the hinge—through the point at which the force </a:t>
            </a:r>
            <a:r>
              <a:rPr lang="en-US" sz="2400" i="1" dirty="0"/>
              <a:t>  </a:t>
            </a:r>
            <a:r>
              <a:rPr lang="en-US" sz="2400" dirty="0"/>
              <a:t> is applied. We see that the component of </a:t>
            </a:r>
            <a:r>
              <a:rPr lang="en-US" sz="2400" i="1" dirty="0"/>
              <a:t>  </a:t>
            </a:r>
            <a:r>
              <a:rPr lang="en-US" sz="2400" dirty="0"/>
              <a:t> that is perpendicular to the radial line is </a:t>
            </a:r>
            <a:r>
              <a:rPr lang="en-US" sz="2400" i="1" dirty="0"/>
              <a:t>F</a:t>
            </a:r>
            <a:r>
              <a:rPr lang="en-US" sz="2400" baseline="-25000" dirty="0">
                <a:latin typeface="Symbol Std"/>
                <a:cs typeface="Symbol Std"/>
              </a:rPr>
              <a:t>⊥</a:t>
            </a:r>
            <a:r>
              <a:rPr lang="en-US" sz="2400" dirty="0"/>
              <a:t> </a:t>
            </a:r>
            <a:r>
              <a:rPr lang="en-US" sz="2400" dirty="0">
                <a:cs typeface="Symbol Std"/>
              </a:rPr>
              <a:t>=</a:t>
            </a:r>
            <a:r>
              <a:rPr lang="en-US" sz="2400" dirty="0"/>
              <a:t> F </a:t>
            </a:r>
            <a:r>
              <a:rPr lang="en-US" sz="2400" dirty="0" err="1"/>
              <a:t>cos</a:t>
            </a:r>
            <a:r>
              <a:rPr lang="en-US" sz="2400" dirty="0"/>
              <a:t> 20°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/>
              <a:t> 226 N. The distance from the hinge to the point at which the force is applied is </a:t>
            </a:r>
            <a:r>
              <a:rPr lang="en-US" sz="2400" i="1" dirty="0"/>
              <a:t>r</a:t>
            </a:r>
            <a:r>
              <a:rPr lang="en-US" sz="2400" dirty="0"/>
              <a:t> = 0.75 m. </a:t>
            </a:r>
          </a:p>
        </p:txBody>
      </p:sp>
      <p:pic>
        <p:nvPicPr>
          <p:cNvPr id="9" name="Picture 8" descr="07_2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>
          <a:xfrm>
            <a:off x="4744694" y="1064820"/>
            <a:ext cx="4155673" cy="1717086"/>
          </a:xfrm>
          <a:prstGeom prst="rect">
            <a:avLst/>
          </a:prstGeom>
        </p:spPr>
      </p:pic>
      <p:pic>
        <p:nvPicPr>
          <p:cNvPr id="10" name="Picture 9" descr="F with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79" y="4288275"/>
            <a:ext cx="282769" cy="417033"/>
          </a:xfrm>
          <a:prstGeom prst="rect">
            <a:avLst/>
          </a:prstGeom>
        </p:spPr>
      </p:pic>
      <p:pic>
        <p:nvPicPr>
          <p:cNvPr id="11" name="Picture 10" descr="F with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65" y="4658390"/>
            <a:ext cx="282769" cy="4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2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Torque in opening a door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cap="small" dirty="0">
                <a:solidFill>
                  <a:srgbClr val="660066"/>
                </a:solidFill>
              </a:rPr>
              <a:t>solve</a:t>
            </a:r>
            <a:r>
              <a:rPr lang="en-US" sz="2600" dirty="0"/>
              <a:t> We can find the torque </a:t>
            </a:r>
            <a:br>
              <a:rPr lang="en-US" sz="2600" dirty="0"/>
            </a:br>
            <a:r>
              <a:rPr lang="en-US" sz="2600" dirty="0"/>
              <a:t>on the door from Equation 7.10:</a:t>
            </a:r>
          </a:p>
          <a:p>
            <a:pPr marL="0" indent="0">
              <a:buNone/>
            </a:pPr>
            <a:r>
              <a:rPr lang="en-US" sz="2600" dirty="0"/>
              <a:t>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The torque depends on how hard Ryan pushes, where he pushes, and at what angle. If he wants to exert more torque, he could push at a point a bit farther out from the hinge, or he could push exactly perpendicular to the door. Or he could simply push harder!    </a:t>
            </a:r>
          </a:p>
          <a:p>
            <a:pPr marL="0" indent="0">
              <a:buNone/>
            </a:pPr>
            <a:r>
              <a:rPr lang="en-US" sz="2600" b="1" cap="small" dirty="0">
                <a:solidFill>
                  <a:srgbClr val="660066"/>
                </a:solidFill>
              </a:rPr>
              <a:t>assess </a:t>
            </a:r>
            <a:r>
              <a:rPr lang="en-US" sz="2600" dirty="0"/>
              <a:t>As you’ll see by doing more problems, 170 N </a:t>
            </a:r>
            <a:r>
              <a:rPr lang="en-US" sz="2600" dirty="0">
                <a:latin typeface="Symbol Std"/>
                <a:cs typeface="Symbol Std"/>
                <a:sym typeface="Symbol" panose="05050102010706020507" pitchFamily="18" charset="2"/>
              </a:rPr>
              <a:t></a:t>
            </a:r>
            <a:r>
              <a:rPr lang="en-US" sz="2600" dirty="0"/>
              <a:t> m is a significant torque, but this makes sense if you are trying to free a stuck door. </a:t>
            </a:r>
          </a:p>
        </p:txBody>
      </p:sp>
      <p:pic>
        <p:nvPicPr>
          <p:cNvPr id="6" name="Picture 5" descr="07_2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>
          <a:xfrm>
            <a:off x="4744694" y="1064820"/>
            <a:ext cx="4155673" cy="17170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81113" y="1814286"/>
            <a:ext cx="3824787" cy="993551"/>
            <a:chOff x="251308" y="1814286"/>
            <a:chExt cx="3824787" cy="993551"/>
          </a:xfrm>
        </p:grpSpPr>
        <p:pic>
          <p:nvPicPr>
            <p:cNvPr id="10" name="Picture 9" descr="Slide 66_eq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690" r="32173" b="-1"/>
            <a:stretch/>
          </p:blipFill>
          <p:spPr>
            <a:xfrm>
              <a:off x="251308" y="1814286"/>
              <a:ext cx="3824787" cy="490399"/>
            </a:xfrm>
            <a:prstGeom prst="rect">
              <a:avLst/>
            </a:prstGeom>
          </p:spPr>
        </p:pic>
        <p:pic>
          <p:nvPicPr>
            <p:cNvPr id="11" name="Picture 10" descr="Slide 66_eq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69" t="-8270"/>
            <a:stretch/>
          </p:blipFill>
          <p:spPr>
            <a:xfrm>
              <a:off x="556381" y="2310180"/>
              <a:ext cx="1845733" cy="497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54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torque that tends to rotate the object in a counter-clockwise direction is positive, while a torque that tends to rotate the object in a clockwise direction is negative.</a:t>
            </a:r>
          </a:p>
        </p:txBody>
      </p:sp>
      <p:pic>
        <p:nvPicPr>
          <p:cNvPr id="2" name="Picture 1" descr="07_2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"/>
          <a:stretch/>
        </p:blipFill>
        <p:spPr>
          <a:xfrm>
            <a:off x="274513" y="2661678"/>
            <a:ext cx="8546592" cy="34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Torque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net</a:t>
            </a:r>
            <a:r>
              <a:rPr lang="en-US" dirty="0"/>
              <a:t> torque is the sum </a:t>
            </a:r>
            <a:br>
              <a:rPr lang="en-US" dirty="0"/>
            </a:br>
            <a:r>
              <a:rPr lang="en-US" dirty="0"/>
              <a:t>of the torques due to the </a:t>
            </a:r>
            <a:br>
              <a:rPr lang="en-US" dirty="0"/>
            </a:br>
            <a:r>
              <a:rPr lang="en-US" i="1" dirty="0"/>
              <a:t>applied</a:t>
            </a:r>
            <a:r>
              <a:rPr lang="en-US" dirty="0"/>
              <a:t> forces: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87888" y="3362325"/>
            <a:ext cx="4456112" cy="29940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[Insert Figure 7.23]</a:t>
            </a:r>
          </a:p>
        </p:txBody>
      </p:sp>
      <p:pic>
        <p:nvPicPr>
          <p:cNvPr id="7" name="Picture 6" descr="07_2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>
          <a:xfrm>
            <a:off x="4264685" y="1003905"/>
            <a:ext cx="4504363" cy="3860416"/>
          </a:xfrm>
          <a:prstGeom prst="rect">
            <a:avLst/>
          </a:prstGeom>
        </p:spPr>
      </p:pic>
      <p:pic>
        <p:nvPicPr>
          <p:cNvPr id="8" name="Picture 7" descr="Equation 7.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6" y="2549410"/>
            <a:ext cx="4702598" cy="7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6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QuickCheck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Which third force on the wheel, applied at point P, will make the net torque zero?</a:t>
            </a:r>
          </a:p>
          <a:p>
            <a:endParaRPr lang="en-US" dirty="0"/>
          </a:p>
        </p:txBody>
      </p:sp>
      <p:sp>
        <p:nvSpPr>
          <p:cNvPr id="69636" name="Rectangle 9"/>
          <p:cNvSpPr>
            <a:spLocks noChangeArrowheads="1"/>
          </p:cNvSpPr>
          <p:nvPr/>
        </p:nvSpPr>
        <p:spPr bwMode="auto">
          <a:xfrm>
            <a:off x="3900488" y="4432300"/>
            <a:ext cx="4573587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endParaRPr lang="en-US" altLang="en-US" b="1">
              <a:solidFill>
                <a:prstClr val="black"/>
              </a:solidFill>
              <a:latin typeface="Times New Roman" pitchFamily="84" charset="0"/>
            </a:endParaRPr>
          </a:p>
        </p:txBody>
      </p:sp>
      <p:pic>
        <p:nvPicPr>
          <p:cNvPr id="69638" name="Picture 9" descr="CH12_PPT_Slide_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0" b="22246"/>
          <a:stretch>
            <a:fillRect/>
          </a:stretch>
        </p:blipFill>
        <p:spPr bwMode="auto">
          <a:xfrm>
            <a:off x="606425" y="2362200"/>
            <a:ext cx="8004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329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QuickCheck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Which third force on the wheel, applied at point P, will make the net torque zero?</a:t>
            </a:r>
          </a:p>
          <a:p>
            <a:endParaRPr lang="en-US" dirty="0"/>
          </a:p>
        </p:txBody>
      </p:sp>
      <p:sp>
        <p:nvSpPr>
          <p:cNvPr id="69636" name="Rectangle 9"/>
          <p:cNvSpPr>
            <a:spLocks noChangeArrowheads="1"/>
          </p:cNvSpPr>
          <p:nvPr/>
        </p:nvSpPr>
        <p:spPr bwMode="auto">
          <a:xfrm>
            <a:off x="3900488" y="4432300"/>
            <a:ext cx="4573587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endParaRPr lang="en-US" altLang="en-US" b="1">
              <a:solidFill>
                <a:prstClr val="black"/>
              </a:solidFill>
              <a:latin typeface="Times New Roman" pitchFamily="84" charset="0"/>
            </a:endParaRPr>
          </a:p>
        </p:txBody>
      </p:sp>
      <p:pic>
        <p:nvPicPr>
          <p:cNvPr id="6" name="Picture 7" descr="CH12_PPT_Slide_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 b="17302"/>
          <a:stretch>
            <a:fillRect/>
          </a:stretch>
        </p:blipFill>
        <p:spPr bwMode="auto">
          <a:xfrm>
            <a:off x="606425" y="2209800"/>
            <a:ext cx="80041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114800" y="5257800"/>
          <a:ext cx="390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Photo Editor Photo" r:id="rId5" imgW="476316" imgH="438095" progId="MSPhotoEd.3">
                  <p:embed/>
                </p:oleObj>
              </mc:Choice>
              <mc:Fallback>
                <p:oleObj name="Photo Editor Photo" r:id="rId5" imgW="476316" imgH="438095" progId="MSPhotoEd.3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257800"/>
                        <a:ext cx="390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6149" y="5037451"/>
            <a:ext cx="438151" cy="269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ts val="1460"/>
              </a:lnSpc>
            </a:pPr>
            <a:r>
              <a:rPr lang="en-US" altLang="en-US" sz="1900" dirty="0">
                <a:solidFill>
                  <a:srgbClr val="FF0C12"/>
                </a:solidFill>
              </a:rPr>
              <a:t>A.</a:t>
            </a:r>
            <a:endParaRPr lang="en-US" sz="1900" dirty="0">
              <a:solidFill>
                <a:srgbClr val="FF0C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4256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8_01_Figure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6"/>
          <a:stretch/>
        </p:blipFill>
        <p:spPr>
          <a:xfrm>
            <a:off x="743350" y="997293"/>
            <a:ext cx="7657300" cy="1590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 and Static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" y="2993288"/>
            <a:ext cx="8807958" cy="3188055"/>
          </a:xfrm>
        </p:spPr>
        <p:txBody>
          <a:bodyPr/>
          <a:lstStyle/>
          <a:p>
            <a:r>
              <a:rPr lang="en-US" dirty="0"/>
              <a:t>An object at rest is in </a:t>
            </a:r>
            <a:r>
              <a:rPr lang="en-US" i="1" dirty="0"/>
              <a:t>static equilibrium.</a:t>
            </a:r>
          </a:p>
          <a:p>
            <a:r>
              <a:rPr lang="en-US" dirty="0"/>
              <a:t>As long as the object can be modeled as a </a:t>
            </a:r>
            <a:r>
              <a:rPr lang="en-US" i="1" dirty="0"/>
              <a:t>particle</a:t>
            </a:r>
            <a:r>
              <a:rPr lang="en-US" dirty="0"/>
              <a:t>, static equilibrium is achieved when the net force on the particle is zero.</a:t>
            </a:r>
          </a:p>
        </p:txBody>
      </p:sp>
    </p:spTree>
    <p:extLst>
      <p:ext uri="{BB962C8B-B14F-4D97-AF65-F5344CB8AC3E}">
        <p14:creationId xmlns:p14="http://schemas.microsoft.com/office/powerpoint/2010/main" val="3684788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 and Static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extended objects </a:t>
            </a:r>
            <a:br>
              <a:rPr lang="en-US" dirty="0"/>
            </a:br>
            <a:r>
              <a:rPr lang="en-US" dirty="0"/>
              <a:t>that can rotate, we must </a:t>
            </a:r>
            <a:br>
              <a:rPr lang="en-US" dirty="0"/>
            </a:br>
            <a:r>
              <a:rPr lang="en-US" dirty="0"/>
              <a:t>consider the net </a:t>
            </a:r>
            <a:r>
              <a:rPr lang="en-US" i="1" dirty="0"/>
              <a:t>torque</a:t>
            </a:r>
            <a:r>
              <a:rPr lang="en-US" dirty="0"/>
              <a:t>, too. </a:t>
            </a:r>
          </a:p>
          <a:p>
            <a:r>
              <a:rPr lang="en-US" dirty="0"/>
              <a:t>When the net force and </a:t>
            </a:r>
            <a:br>
              <a:rPr lang="en-US" dirty="0"/>
            </a:br>
            <a:r>
              <a:rPr lang="en-US" dirty="0"/>
              <a:t>the net torque are zero, </a:t>
            </a:r>
            <a:br>
              <a:rPr lang="en-US" dirty="0"/>
            </a:br>
            <a:r>
              <a:rPr lang="en-US" dirty="0"/>
              <a:t>the block is in static </a:t>
            </a:r>
            <a:br>
              <a:rPr lang="en-US" dirty="0"/>
            </a:br>
            <a:r>
              <a:rPr lang="en-US" dirty="0"/>
              <a:t>equilibrium.</a:t>
            </a:r>
          </a:p>
          <a:p>
            <a:r>
              <a:rPr lang="en-US" dirty="0"/>
              <a:t>When the net force is zero, </a:t>
            </a:r>
            <a:br>
              <a:rPr lang="en-US" dirty="0"/>
            </a:br>
            <a:r>
              <a:rPr lang="en-US" dirty="0"/>
              <a:t>but the net torque is </a:t>
            </a:r>
            <a:r>
              <a:rPr lang="en-US" i="1" dirty="0"/>
              <a:t>not</a:t>
            </a:r>
            <a:br>
              <a:rPr lang="en-US" i="1" dirty="0"/>
            </a:br>
            <a:r>
              <a:rPr lang="en-US" i="1" dirty="0"/>
              <a:t> </a:t>
            </a:r>
            <a:r>
              <a:rPr lang="en-US" dirty="0"/>
              <a:t>zero, the object is </a:t>
            </a:r>
            <a:r>
              <a:rPr lang="en-US" i="1" dirty="0"/>
              <a:t>not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static equilibrium. </a:t>
            </a:r>
          </a:p>
        </p:txBody>
      </p:sp>
      <p:pic>
        <p:nvPicPr>
          <p:cNvPr id="6" name="Picture 5" descr="08_01_Figure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>
          <a:xfrm>
            <a:off x="4545114" y="990691"/>
            <a:ext cx="4196207" cy="1762256"/>
          </a:xfrm>
          <a:prstGeom prst="rect">
            <a:avLst/>
          </a:prstGeom>
        </p:spPr>
      </p:pic>
      <p:pic>
        <p:nvPicPr>
          <p:cNvPr id="7" name="Picture 6" descr="08_01_Figure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"/>
          <a:stretch/>
        </p:blipFill>
        <p:spPr>
          <a:xfrm>
            <a:off x="4556884" y="3159680"/>
            <a:ext cx="4393640" cy="24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8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198" y="1851694"/>
            <a:ext cx="71179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LTStd-Roman"/>
                <a:cs typeface="Arial" panose="020B0604020202020204" pitchFamily="34" charset="0"/>
              </a:rPr>
              <a:t>Section 8.1 Torque and Static Equilibrium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LTStd-Roman"/>
                <a:cs typeface="Arial" panose="020B0604020202020204" pitchFamily="34" charset="0"/>
              </a:rPr>
              <a:t>Section 8.2 Stability and Balance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LTStd-Roman"/>
                <a:cs typeface="Arial" panose="020B0604020202020204" pitchFamily="34" charset="0"/>
              </a:rPr>
              <a:t> </a:t>
            </a: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LTStd-Roman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218" y="628752"/>
            <a:ext cx="8807958" cy="683483"/>
          </a:xfrm>
        </p:spPr>
        <p:txBody>
          <a:bodyPr/>
          <a:lstStyle/>
          <a:p>
            <a:r>
              <a:rPr lang="en-US" dirty="0"/>
              <a:t>Chapter 8 Equilibrium</a:t>
            </a:r>
          </a:p>
        </p:txBody>
      </p:sp>
    </p:spTree>
    <p:extLst>
      <p:ext uri="{BB962C8B-B14F-4D97-AF65-F5344CB8AC3E}">
        <p14:creationId xmlns:p14="http://schemas.microsoft.com/office/powerpoint/2010/main" val="258845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 and Static Equilibrium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conditions for static equilibrium on an extended object:</a:t>
            </a:r>
          </a:p>
          <a:p>
            <a:pPr lvl="1"/>
            <a:r>
              <a:rPr lang="en-US" dirty="0"/>
              <a:t>The net force on the object must be zero.</a:t>
            </a:r>
          </a:p>
          <a:p>
            <a:pPr lvl="1"/>
            <a:r>
              <a:rPr lang="en-US" dirty="0"/>
              <a:t>The net torque on the object must be zero.</a:t>
            </a:r>
          </a:p>
        </p:txBody>
      </p:sp>
      <p:pic>
        <p:nvPicPr>
          <p:cNvPr id="2" name="Picture 1" descr="08_KeyEquation_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r="24794" b="13033"/>
          <a:stretch/>
        </p:blipFill>
        <p:spPr>
          <a:xfrm>
            <a:off x="1947859" y="3120903"/>
            <a:ext cx="5248283" cy="18290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QuickCheck 8.1</a:t>
            </a:r>
            <a:br>
              <a:rPr lang="en-US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Which object is in static equilibrium?</a:t>
            </a:r>
          </a:p>
          <a:p>
            <a:endParaRPr lang="en-US" dirty="0"/>
          </a:p>
        </p:txBody>
      </p:sp>
      <p:pic>
        <p:nvPicPr>
          <p:cNvPr id="93189" name="Picture 11" descr="CH12_PPT_Slide_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5" b="36113"/>
          <a:stretch>
            <a:fillRect/>
          </a:stretch>
        </p:blipFill>
        <p:spPr bwMode="auto">
          <a:xfrm>
            <a:off x="296863" y="2238375"/>
            <a:ext cx="85486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72013"/>
              </p:ext>
            </p:extLst>
          </p:nvPr>
        </p:nvGraphicFramePr>
        <p:xfrm>
          <a:off x="7918315" y="3680445"/>
          <a:ext cx="390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Photo Editor Photo" r:id="rId5" imgW="476316" imgH="438095" progId="MSPhotoEd.3">
                  <p:embed/>
                </p:oleObj>
              </mc:Choice>
              <mc:Fallback>
                <p:oleObj name="Photo Editor Photo" r:id="rId5" imgW="476316" imgH="438095" progId="MSPhotoEd.3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315" y="3680445"/>
                        <a:ext cx="390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500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8_04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>
          <a:xfrm>
            <a:off x="4952995" y="958889"/>
            <a:ext cx="3851601" cy="3641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Pivot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 an object in static </a:t>
            </a:r>
            <a:br>
              <a:rPr lang="en-US" b="1" dirty="0"/>
            </a:br>
            <a:r>
              <a:rPr lang="en-US" b="1" dirty="0"/>
              <a:t>equilibrium, the net </a:t>
            </a:r>
            <a:br>
              <a:rPr lang="en-US" b="1" dirty="0"/>
            </a:br>
            <a:r>
              <a:rPr lang="en-US" b="1" dirty="0"/>
              <a:t>torque about </a:t>
            </a:r>
            <a:r>
              <a:rPr lang="en-US" b="1" i="1" dirty="0"/>
              <a:t>every</a:t>
            </a:r>
            <a:r>
              <a:rPr lang="en-US" b="1" dirty="0"/>
              <a:t> point </a:t>
            </a:r>
            <a:br>
              <a:rPr lang="en-US" b="1" dirty="0"/>
            </a:br>
            <a:r>
              <a:rPr lang="en-US" b="1" dirty="0"/>
              <a:t>must be zero.</a:t>
            </a:r>
          </a:p>
          <a:p>
            <a:r>
              <a:rPr lang="en-US" dirty="0"/>
              <a:t>You can choose </a:t>
            </a:r>
            <a:r>
              <a:rPr lang="en-US" i="1" dirty="0"/>
              <a:t>any</a:t>
            </a:r>
            <a:r>
              <a:rPr lang="en-US" dirty="0"/>
              <a:t> point </a:t>
            </a:r>
            <a:br>
              <a:rPr lang="en-US" dirty="0"/>
            </a:br>
            <a:r>
              <a:rPr lang="en-US" dirty="0"/>
              <a:t>you wish as a pivot point </a:t>
            </a:r>
            <a:br>
              <a:rPr lang="en-US" dirty="0"/>
            </a:br>
            <a:r>
              <a:rPr lang="en-US" dirty="0"/>
              <a:t>for calculating torque.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Pivot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pivot point will work, but some pivot points can simplify calculations.</a:t>
            </a:r>
          </a:p>
          <a:p>
            <a:r>
              <a:rPr lang="en-US" dirty="0"/>
              <a:t>There is a “natural” axis of rotation for many situations. A natural axis is an axis about which rotation </a:t>
            </a:r>
            <a:r>
              <a:rPr lang="en-US" i="1" dirty="0"/>
              <a:t>would</a:t>
            </a:r>
            <a:r>
              <a:rPr lang="en-US" dirty="0"/>
              <a:t> occur if the object were not in static equilibrium.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Pivot Point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5595" y="790435"/>
            <a:ext cx="7832810" cy="5403469"/>
            <a:chOff x="655595" y="790435"/>
            <a:chExt cx="7832810" cy="5403469"/>
          </a:xfrm>
        </p:grpSpPr>
        <p:pic>
          <p:nvPicPr>
            <p:cNvPr id="4" name="Picture 3" descr="08_ProbSolvingStrat_0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4"/>
            <a:stretch/>
          </p:blipFill>
          <p:spPr>
            <a:xfrm>
              <a:off x="655595" y="790435"/>
              <a:ext cx="7832810" cy="540346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543" y="932054"/>
              <a:ext cx="1799994" cy="383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5202" y="932054"/>
              <a:ext cx="961332" cy="5418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QuickCheck 8.2</a:t>
            </a:r>
            <a:br>
              <a:rPr lang="en-US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does the scale read?</a:t>
            </a:r>
          </a:p>
          <a:p>
            <a:endParaRPr lang="en-US" altLang="en-US" dirty="0"/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altLang="en-US" dirty="0"/>
              <a:t>  500 N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altLang="en-US" dirty="0"/>
              <a:t>1000 N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altLang="en-US" dirty="0"/>
              <a:t>2000 N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altLang="en-US" dirty="0"/>
              <a:t>4000 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Answering this requires </a:t>
            </a:r>
            <a:r>
              <a:rPr lang="en-US" altLang="en-US" u="sng" dirty="0"/>
              <a:t>reasoning</a:t>
            </a:r>
            <a:r>
              <a:rPr lang="en-US" altLang="en-US" dirty="0"/>
              <a:t>, not calculating.</a:t>
            </a:r>
          </a:p>
          <a:p>
            <a:endParaRPr lang="en-US" dirty="0"/>
          </a:p>
        </p:txBody>
      </p:sp>
      <p:pic>
        <p:nvPicPr>
          <p:cNvPr id="95234" name="Picture 6" descr="CH12_PPT_Slide_90-9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4" b="31485"/>
          <a:stretch/>
        </p:blipFill>
        <p:spPr bwMode="auto">
          <a:xfrm>
            <a:off x="2968625" y="2252197"/>
            <a:ext cx="5864225" cy="170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267448"/>
              </p:ext>
            </p:extLst>
          </p:nvPr>
        </p:nvGraphicFramePr>
        <p:xfrm>
          <a:off x="204280" y="3356214"/>
          <a:ext cx="390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Photo Editor Photo" r:id="rId5" imgW="476316" imgH="438095" progId="MSPhotoEd.3">
                  <p:embed/>
                </p:oleObj>
              </mc:Choice>
              <mc:Fallback>
                <p:oleObj name="Photo Editor Photo" r:id="rId5" imgW="476316" imgH="438095" progId="MSPhotoEd.3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80" y="3356214"/>
                        <a:ext cx="390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390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8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"/>
          <a:stretch/>
        </p:blipFill>
        <p:spPr>
          <a:xfrm>
            <a:off x="6108529" y="1010721"/>
            <a:ext cx="2742282" cy="2785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8.4 Will the ladder slip?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3.0-m-long ladder leans against a </a:t>
            </a:r>
            <a:br>
              <a:rPr lang="en-US" dirty="0"/>
            </a:br>
            <a:r>
              <a:rPr lang="en-US" dirty="0"/>
              <a:t>wall at an angle of 60° with respect to </a:t>
            </a:r>
            <a:br>
              <a:rPr lang="en-US" dirty="0"/>
            </a:br>
            <a:r>
              <a:rPr lang="en-US" dirty="0"/>
              <a:t>the floor. What is the minimum value </a:t>
            </a:r>
            <a:br>
              <a:rPr lang="en-US" dirty="0"/>
            </a:br>
            <a:r>
              <a:rPr lang="en-US" dirty="0"/>
              <a:t>of </a:t>
            </a:r>
            <a:r>
              <a:rPr lang="en-US" i="1" dirty="0" err="1">
                <a:cs typeface="Symbol Std"/>
              </a:rPr>
              <a:t>μ</a:t>
            </a:r>
            <a:r>
              <a:rPr lang="en-US" baseline="-25000" dirty="0" err="1"/>
              <a:t>s</a:t>
            </a:r>
            <a:r>
              <a:rPr lang="en-US" dirty="0"/>
              <a:t> , the coefficient of static friction </a:t>
            </a:r>
            <a:br>
              <a:rPr lang="en-US" dirty="0"/>
            </a:br>
            <a:r>
              <a:rPr lang="en-US" dirty="0"/>
              <a:t>with the ground, that will prevent the </a:t>
            </a:r>
            <a:br>
              <a:rPr lang="en-US" dirty="0"/>
            </a:br>
            <a:r>
              <a:rPr lang="en-US" dirty="0"/>
              <a:t>ladder from slipping? Assume that </a:t>
            </a:r>
            <a:br>
              <a:rPr lang="en-US" dirty="0"/>
            </a:br>
            <a:r>
              <a:rPr lang="en-US" dirty="0"/>
              <a:t>friction between the ladder and the </a:t>
            </a:r>
            <a:br>
              <a:rPr lang="en-US" dirty="0"/>
            </a:br>
            <a:r>
              <a:rPr lang="en-US" dirty="0"/>
              <a:t>wall is negligible.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8.4 Will the ladder slip?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cap="small" dirty="0">
                <a:solidFill>
                  <a:srgbClr val="660066"/>
                </a:solidFill>
              </a:rPr>
              <a:t>prepare</a:t>
            </a:r>
            <a:r>
              <a:rPr lang="en-US" dirty="0"/>
              <a:t> The ladder is a rigid rod of </a:t>
            </a:r>
            <a:br>
              <a:rPr lang="en-US" dirty="0"/>
            </a:br>
            <a:r>
              <a:rPr lang="en-US" dirty="0"/>
              <a:t>length </a:t>
            </a:r>
            <a:r>
              <a:rPr lang="en-US" i="1" dirty="0"/>
              <a:t>L</a:t>
            </a:r>
            <a:r>
              <a:rPr lang="en-US" dirty="0"/>
              <a:t>. To not slip, both the net force </a:t>
            </a:r>
            <a:br>
              <a:rPr lang="en-US" dirty="0"/>
            </a:br>
            <a:r>
              <a:rPr lang="en-US" dirty="0"/>
              <a:t>and net torque on the ladder must be </a:t>
            </a:r>
            <a:br>
              <a:rPr lang="en-US" dirty="0"/>
            </a:br>
            <a:r>
              <a:rPr lang="en-US" dirty="0"/>
              <a:t>zero. The figure shows the ladder and the forces acting </a:t>
            </a:r>
            <a:br>
              <a:rPr lang="en-US" dirty="0"/>
            </a:br>
            <a:r>
              <a:rPr lang="en-US" dirty="0"/>
              <a:t>on it.</a:t>
            </a:r>
          </a:p>
          <a:p>
            <a:pPr marL="0" indent="0">
              <a:buNone/>
            </a:pPr>
            <a:r>
              <a:rPr lang="en-US" dirty="0"/>
              <a:t>We are asked to find the necessary</a:t>
            </a:r>
          </a:p>
          <a:p>
            <a:pPr marL="0" indent="0">
              <a:buNone/>
            </a:pPr>
            <a:r>
              <a:rPr lang="en-US" dirty="0"/>
              <a:t>coefficient of static friction.</a:t>
            </a:r>
          </a:p>
        </p:txBody>
      </p:sp>
      <p:pic>
        <p:nvPicPr>
          <p:cNvPr id="7" name="Picture 6" descr="08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"/>
          <a:stretch/>
        </p:blipFill>
        <p:spPr>
          <a:xfrm>
            <a:off x="6108529" y="1010721"/>
            <a:ext cx="2742282" cy="27856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8.4 Will the ladder slip?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First, we’ll solve for the magnitudes </a:t>
            </a:r>
            <a:br>
              <a:rPr lang="en-US" dirty="0"/>
            </a:br>
            <a:r>
              <a:rPr lang="en-US" dirty="0"/>
              <a:t>of the static friction force and the </a:t>
            </a:r>
            <a:br>
              <a:rPr lang="en-US" dirty="0"/>
            </a:br>
            <a:r>
              <a:rPr lang="en-US" dirty="0"/>
              <a:t>normal force. Then we can use these </a:t>
            </a:r>
            <a:br>
              <a:rPr lang="en-US" dirty="0"/>
            </a:br>
            <a:r>
              <a:rPr lang="en-US" dirty="0"/>
              <a:t>values to determine the necessary </a:t>
            </a:r>
            <a:br>
              <a:rPr lang="en-US" dirty="0"/>
            </a:br>
            <a:r>
              <a:rPr lang="en-US" dirty="0"/>
              <a:t>value of the coefficient of friction. </a:t>
            </a:r>
            <a:br>
              <a:rPr lang="en-US" dirty="0"/>
            </a:br>
            <a:r>
              <a:rPr lang="en-US" dirty="0"/>
              <a:t>These forces both act at the bottom </a:t>
            </a:r>
            <a:br>
              <a:rPr lang="en-US" dirty="0"/>
            </a:br>
            <a:r>
              <a:rPr lang="en-US" dirty="0"/>
              <a:t>corner of the ladder, so even though </a:t>
            </a:r>
            <a:br>
              <a:rPr lang="en-US" dirty="0"/>
            </a:br>
            <a:r>
              <a:rPr lang="en-US" dirty="0"/>
              <a:t>we are interested in these forces, this </a:t>
            </a:r>
            <a:br>
              <a:rPr lang="en-US" dirty="0"/>
            </a:br>
            <a:r>
              <a:rPr lang="en-US" dirty="0"/>
              <a:t>is a good choice for the pivot point because two of the forces that act provide no torque, which simplifies the solution. </a:t>
            </a:r>
          </a:p>
        </p:txBody>
      </p:sp>
      <p:pic>
        <p:nvPicPr>
          <p:cNvPr id="7" name="Picture 6" descr="08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"/>
          <a:stretch/>
        </p:blipFill>
        <p:spPr>
          <a:xfrm>
            <a:off x="6108529" y="1010721"/>
            <a:ext cx="2742282" cy="2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70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8.4 Will the ladder slip?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this choice of pivot, the weight </a:t>
            </a:r>
            <a:br>
              <a:rPr lang="en-US" dirty="0"/>
            </a:br>
            <a:r>
              <a:rPr lang="en-US" dirty="0"/>
              <a:t>of the ladder, acting at the center of </a:t>
            </a:r>
            <a:br>
              <a:rPr lang="en-US" dirty="0"/>
            </a:br>
            <a:r>
              <a:rPr lang="en-US" dirty="0"/>
              <a:t>gravity, exerts torque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i="1" dirty="0"/>
              <a:t>w</a:t>
            </a:r>
            <a:r>
              <a:rPr lang="en-US" dirty="0"/>
              <a:t> and the </a:t>
            </a:r>
            <a:br>
              <a:rPr lang="en-US" dirty="0"/>
            </a:br>
            <a:r>
              <a:rPr lang="en-US" dirty="0"/>
              <a:t>force of the wall exerts torque </a:t>
            </a:r>
            <a:r>
              <a:rPr lang="en-US" dirty="0">
                <a:latin typeface="Symbol Std"/>
                <a:cs typeface="Symbol Std"/>
                <a:sym typeface="Symbol" panose="05050102010706020507" pitchFamily="18" charset="2"/>
              </a:rPr>
              <a:t>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The signs are based on the observation </a:t>
            </a:r>
            <a:br>
              <a:rPr lang="en-US" dirty="0"/>
            </a:br>
            <a:r>
              <a:rPr lang="en-US" dirty="0"/>
              <a:t>that </a:t>
            </a:r>
            <a:r>
              <a:rPr lang="en-US" i="1" dirty="0"/>
              <a:t>    </a:t>
            </a:r>
            <a:r>
              <a:rPr lang="en-US" dirty="0"/>
              <a:t>would cause the ladder to </a:t>
            </a:r>
            <a:br>
              <a:rPr lang="en-US" dirty="0"/>
            </a:br>
            <a:r>
              <a:rPr lang="en-US" dirty="0"/>
              <a:t>rotate counterclockwise, while</a:t>
            </a:r>
            <a:br>
              <a:rPr lang="en-US" dirty="0"/>
            </a:br>
            <a:r>
              <a:rPr lang="en-US" dirty="0"/>
              <a:t>would cause it to rotate clockwise.</a:t>
            </a:r>
          </a:p>
        </p:txBody>
      </p:sp>
      <p:pic>
        <p:nvPicPr>
          <p:cNvPr id="7" name="Picture 6" descr="08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"/>
          <a:stretch/>
        </p:blipFill>
        <p:spPr>
          <a:xfrm>
            <a:off x="6108529" y="1023679"/>
            <a:ext cx="2742282" cy="2785652"/>
          </a:xfrm>
          <a:prstGeom prst="rect">
            <a:avLst/>
          </a:prstGeom>
        </p:spPr>
      </p:pic>
      <p:pic>
        <p:nvPicPr>
          <p:cNvPr id="3" name="Picture 2" descr="w with arro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3"/>
          <a:stretch/>
        </p:blipFill>
        <p:spPr>
          <a:xfrm>
            <a:off x="737907" y="3094567"/>
            <a:ext cx="441335" cy="410684"/>
          </a:xfrm>
          <a:prstGeom prst="rect">
            <a:avLst/>
          </a:prstGeom>
        </p:spPr>
      </p:pic>
      <p:pic>
        <p:nvPicPr>
          <p:cNvPr id="6" name="Picture 5" descr="n2 with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48" y="3450272"/>
            <a:ext cx="441335" cy="5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3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" y="321409"/>
            <a:ext cx="8807958" cy="692554"/>
          </a:xfrm>
        </p:spPr>
        <p:txBody>
          <a:bodyPr/>
          <a:lstStyle/>
          <a:p>
            <a:r>
              <a:rPr lang="en-US" b="0" dirty="0"/>
              <a:t>Introduction to the torque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To start something moving, apply a force. To start something rotating, apply a </a:t>
            </a:r>
            <a:r>
              <a:rPr lang="en-US" sz="2600" b="1" dirty="0"/>
              <a:t>torque</a:t>
            </a:r>
            <a:r>
              <a:rPr lang="en-US" sz="2600" dirty="0"/>
              <a:t>, as the sailor is doing to the wheel.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>
              <a:spcBef>
                <a:spcPts val="0"/>
              </a:spcBef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You’ll see that torque depends on how hard you push and also on </a:t>
            </a:r>
            <a:r>
              <a:rPr lang="en-US" sz="2600" i="1" dirty="0"/>
              <a:t>where</a:t>
            </a:r>
            <a:r>
              <a:rPr lang="en-US" sz="2600" dirty="0"/>
              <a:t> you push. A push far from the axle gives a large torque. </a:t>
            </a:r>
          </a:p>
        </p:txBody>
      </p:sp>
      <p:pic>
        <p:nvPicPr>
          <p:cNvPr id="6" name="Picture 5" descr="07_00_ChOpene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53" y="2298095"/>
            <a:ext cx="4330095" cy="29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29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8.4 Will the ladder slip?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cap="small" dirty="0">
                <a:solidFill>
                  <a:srgbClr val="660066"/>
                </a:solidFill>
              </a:rPr>
              <a:t>solve</a:t>
            </a:r>
            <a:r>
              <a:rPr lang="en-US" dirty="0"/>
              <a:t> The </a:t>
            </a:r>
            <a:r>
              <a:rPr lang="en-US" i="1" dirty="0"/>
              <a:t>x</a:t>
            </a:r>
            <a:r>
              <a:rPr lang="en-US" dirty="0"/>
              <a:t>- and </a:t>
            </a:r>
            <a:r>
              <a:rPr lang="en-US" i="1" dirty="0"/>
              <a:t>y</a:t>
            </a:r>
            <a:r>
              <a:rPr lang="en-US" dirty="0"/>
              <a:t>-components of</a:t>
            </a:r>
            <a:br>
              <a:rPr lang="en-US" dirty="0"/>
            </a:br>
            <a:r>
              <a:rPr lang="en-US" i="1" dirty="0"/>
              <a:t>             </a:t>
            </a:r>
            <a:r>
              <a:rPr lang="en-US" dirty="0"/>
              <a:t> 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80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The torque about the bottom corner is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08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"/>
          <a:stretch/>
        </p:blipFill>
        <p:spPr>
          <a:xfrm>
            <a:off x="6108529" y="1010721"/>
            <a:ext cx="2742282" cy="2785652"/>
          </a:xfrm>
          <a:prstGeom prst="rect">
            <a:avLst/>
          </a:prstGeom>
        </p:spPr>
      </p:pic>
      <p:pic>
        <p:nvPicPr>
          <p:cNvPr id="11" name="Picture 10" descr="f net =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/>
          <a:stretch/>
        </p:blipFill>
        <p:spPr>
          <a:xfrm>
            <a:off x="149861" y="1334669"/>
            <a:ext cx="1220468" cy="440571"/>
          </a:xfrm>
          <a:prstGeom prst="rect">
            <a:avLst/>
          </a:prstGeom>
        </p:spPr>
      </p:pic>
      <p:pic>
        <p:nvPicPr>
          <p:cNvPr id="12" name="Picture 11" descr="Slide 31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2321"/>
          <a:stretch/>
        </p:blipFill>
        <p:spPr>
          <a:xfrm>
            <a:off x="868234" y="1995526"/>
            <a:ext cx="4483499" cy="1116980"/>
          </a:xfrm>
          <a:prstGeom prst="rect">
            <a:avLst/>
          </a:prstGeom>
        </p:spPr>
      </p:pic>
      <p:pic>
        <p:nvPicPr>
          <p:cNvPr id="13" name="Picture 12" descr="Slide 3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6" y="3786819"/>
            <a:ext cx="8224789" cy="9298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8.4 Will the ladder slip?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Altogether, we have three equations </a:t>
            </a:r>
            <a:br>
              <a:rPr lang="en-US" dirty="0"/>
            </a:br>
            <a:r>
              <a:rPr lang="en-US" dirty="0"/>
              <a:t>with the three unknowns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baseline="-25000" dirty="0"/>
              <a:t>2</a:t>
            </a:r>
            <a:r>
              <a:rPr lang="en-US" dirty="0"/>
              <a:t>, and </a:t>
            </a:r>
            <a:r>
              <a:rPr lang="en-US" i="1" dirty="0" err="1"/>
              <a:t>f</a:t>
            </a:r>
            <a:r>
              <a:rPr lang="en-US" baseline="-25000" dirty="0" err="1"/>
              <a:t>s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If we solve the third equation for </a:t>
            </a:r>
            <a:r>
              <a:rPr lang="en-US" i="1" dirty="0"/>
              <a:t>n</a:t>
            </a:r>
            <a:r>
              <a:rPr lang="en-US" baseline="-25000" dirty="0"/>
              <a:t>2</a:t>
            </a:r>
            <a:r>
              <a:rPr lang="en-US" dirty="0"/>
              <a:t>, </a:t>
            </a:r>
          </a:p>
          <a:p>
            <a:pPr marL="0" indent="0">
              <a:spcBef>
                <a:spcPts val="520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then substitute this into the </a:t>
            </a:r>
            <a:br>
              <a:rPr lang="en-US" dirty="0"/>
            </a:br>
            <a:r>
              <a:rPr lang="en-US" dirty="0"/>
              <a:t>first equation to find </a:t>
            </a:r>
          </a:p>
        </p:txBody>
      </p:sp>
      <p:pic>
        <p:nvPicPr>
          <p:cNvPr id="7" name="Picture 6" descr="08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"/>
          <a:stretch/>
        </p:blipFill>
        <p:spPr>
          <a:xfrm>
            <a:off x="6108529" y="1010721"/>
            <a:ext cx="2742282" cy="2785652"/>
          </a:xfrm>
          <a:prstGeom prst="rect">
            <a:avLst/>
          </a:prstGeom>
        </p:spPr>
      </p:pic>
      <p:pic>
        <p:nvPicPr>
          <p:cNvPr id="10" name="Picture 9" descr="Slide 32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0"/>
          <a:stretch/>
        </p:blipFill>
        <p:spPr>
          <a:xfrm>
            <a:off x="461088" y="2306516"/>
            <a:ext cx="4814716" cy="1145853"/>
          </a:xfrm>
          <a:prstGeom prst="rect">
            <a:avLst/>
          </a:prstGeom>
        </p:spPr>
      </p:pic>
      <p:pic>
        <p:nvPicPr>
          <p:cNvPr id="11" name="Picture 10" descr="Slide 32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78" y="4447680"/>
            <a:ext cx="2191957" cy="96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9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8.4 Will the ladder slip?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586" y="889258"/>
            <a:ext cx="8807958" cy="53050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Our model of static friction is </a:t>
            </a:r>
            <a:br>
              <a:rPr lang="en-US" dirty="0"/>
            </a:br>
            <a:r>
              <a:rPr lang="en-US" i="1" dirty="0" err="1"/>
              <a:t>f</a:t>
            </a:r>
            <a:r>
              <a:rPr lang="en-US" baseline="-25000" dirty="0" err="1"/>
              <a:t>s</a:t>
            </a:r>
            <a:r>
              <a:rPr lang="en-US" dirty="0"/>
              <a:t> </a:t>
            </a:r>
            <a:r>
              <a:rPr lang="en-US" dirty="0">
                <a:cs typeface="Symbol Std"/>
              </a:rPr>
              <a:t>≤ </a:t>
            </a:r>
            <a:r>
              <a:rPr lang="en-US" i="1" dirty="0" err="1"/>
              <a:t>f</a:t>
            </a:r>
            <a:r>
              <a:rPr lang="en-US" baseline="-25000" dirty="0" err="1"/>
              <a:t>s</a:t>
            </a:r>
            <a:r>
              <a:rPr lang="en-US" baseline="-25000" dirty="0"/>
              <a:t> max </a:t>
            </a:r>
            <a:r>
              <a:rPr lang="en-US" dirty="0">
                <a:cs typeface="Symbol Std"/>
              </a:rPr>
              <a:t>=</a:t>
            </a:r>
            <a:r>
              <a:rPr lang="en-US" dirty="0"/>
              <a:t> </a:t>
            </a:r>
            <a:r>
              <a:rPr lang="en-US" i="1" dirty="0">
                <a:cs typeface="Symbol Std"/>
              </a:rPr>
              <a:t>μ</a:t>
            </a:r>
            <a:r>
              <a:rPr lang="en-US" baseline="-25000" dirty="0"/>
              <a:t>s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. We can find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the second equation: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Mg</a:t>
            </a:r>
            <a:r>
              <a:rPr lang="en-US" dirty="0"/>
              <a:t>. From </a:t>
            </a:r>
            <a:br>
              <a:rPr lang="en-US" dirty="0"/>
            </a:br>
            <a:r>
              <a:rPr lang="en-US" dirty="0"/>
              <a:t>this, the model of friction tells us that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Comparing these two expressions for    </a:t>
            </a:r>
            <a:br>
              <a:rPr lang="en-US" dirty="0"/>
            </a:br>
            <a:r>
              <a:rPr lang="en-US" i="1" dirty="0" err="1"/>
              <a:t>f</a:t>
            </a:r>
            <a:r>
              <a:rPr lang="en-US" baseline="-25000" dirty="0" err="1"/>
              <a:t>s</a:t>
            </a:r>
            <a:r>
              <a:rPr lang="en-US" dirty="0"/>
              <a:t>, we see that </a:t>
            </a:r>
            <a:r>
              <a:rPr lang="en-US" i="1" dirty="0" err="1">
                <a:cs typeface="Symbol Std"/>
              </a:rPr>
              <a:t>μ</a:t>
            </a:r>
            <a:r>
              <a:rPr lang="en-US" baseline="-25000" dirty="0" err="1"/>
              <a:t>s</a:t>
            </a:r>
            <a:r>
              <a:rPr lang="en-US" dirty="0"/>
              <a:t> must obey </a:t>
            </a:r>
          </a:p>
          <a:p>
            <a:pPr marL="0" indent="0">
              <a:spcBef>
                <a:spcPts val="340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Thus the minimum value of the coefficient of static friction is 0.29. </a:t>
            </a:r>
          </a:p>
        </p:txBody>
      </p:sp>
      <p:pic>
        <p:nvPicPr>
          <p:cNvPr id="7" name="Picture 6" descr="08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"/>
          <a:stretch/>
        </p:blipFill>
        <p:spPr>
          <a:xfrm>
            <a:off x="6108529" y="1010721"/>
            <a:ext cx="2742282" cy="2785652"/>
          </a:xfrm>
          <a:prstGeom prst="rect">
            <a:avLst/>
          </a:prstGeom>
        </p:spPr>
      </p:pic>
      <p:pic>
        <p:nvPicPr>
          <p:cNvPr id="10" name="Picture 9" descr="Slide 33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21991"/>
          <a:stretch/>
        </p:blipFill>
        <p:spPr>
          <a:xfrm>
            <a:off x="1853097" y="2591592"/>
            <a:ext cx="1924056" cy="667740"/>
          </a:xfrm>
          <a:prstGeom prst="rect">
            <a:avLst/>
          </a:prstGeom>
        </p:spPr>
      </p:pic>
      <p:pic>
        <p:nvPicPr>
          <p:cNvPr id="11" name="Picture 10" descr="Slide 3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52" y="4227390"/>
            <a:ext cx="3614900" cy="9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74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8.4 Will the ladder slip?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cap="small" dirty="0">
                <a:solidFill>
                  <a:srgbClr val="660066"/>
                </a:solidFill>
              </a:rPr>
              <a:t>assess</a:t>
            </a:r>
            <a:r>
              <a:rPr lang="en-US" dirty="0"/>
              <a:t> You know from experience </a:t>
            </a:r>
            <a:br>
              <a:rPr lang="en-US" dirty="0"/>
            </a:br>
            <a:r>
              <a:rPr lang="en-US" dirty="0"/>
              <a:t>that you can lean a ladder or other </a:t>
            </a:r>
            <a:br>
              <a:rPr lang="en-US" dirty="0"/>
            </a:br>
            <a:r>
              <a:rPr lang="en-US" dirty="0"/>
              <a:t>object against a wall if the ground is </a:t>
            </a:r>
            <a:br>
              <a:rPr lang="en-US" dirty="0"/>
            </a:br>
            <a:r>
              <a:rPr lang="en-US" dirty="0"/>
              <a:t>“rough,” but it slips if the surface is </a:t>
            </a:r>
            <a:br>
              <a:rPr lang="en-US" dirty="0"/>
            </a:br>
            <a:r>
              <a:rPr lang="en-US" dirty="0"/>
              <a:t>too smooth. 0.29 is a “medium” value </a:t>
            </a:r>
            <a:br>
              <a:rPr lang="en-US" dirty="0"/>
            </a:br>
            <a:r>
              <a:rPr lang="en-US" dirty="0"/>
              <a:t>for the coefficient of static friction, </a:t>
            </a:r>
            <a:br>
              <a:rPr lang="en-US" dirty="0"/>
            </a:br>
            <a:r>
              <a:rPr lang="en-US" dirty="0"/>
              <a:t>which is reasonable. </a:t>
            </a:r>
          </a:p>
        </p:txBody>
      </p:sp>
      <p:pic>
        <p:nvPicPr>
          <p:cNvPr id="7" name="Picture 6" descr="08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"/>
          <a:stretch/>
        </p:blipFill>
        <p:spPr>
          <a:xfrm>
            <a:off x="6108529" y="1010721"/>
            <a:ext cx="2742282" cy="27856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8.2 Stability and Balance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0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and Balance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extended object has a </a:t>
            </a:r>
            <a:r>
              <a:rPr lang="en-US" i="1" dirty="0"/>
              <a:t>base of support</a:t>
            </a:r>
            <a:r>
              <a:rPr lang="en-US" dirty="0"/>
              <a:t> on which it rests when in static equilibrium.</a:t>
            </a:r>
          </a:p>
          <a:p>
            <a:r>
              <a:rPr lang="en-US" b="1" dirty="0"/>
              <a:t>A wider base of support and/or a lower center of gravity improves stability.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08_1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3"/>
          <a:stretch/>
        </p:blipFill>
        <p:spPr>
          <a:xfrm>
            <a:off x="483209" y="3231587"/>
            <a:ext cx="8177583" cy="287161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Stability and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long as the object’s center of gravity remains over the base of support, torque due to gravity will rotate the object back toward its stable equilibrium position. The object is </a:t>
            </a:r>
            <a:r>
              <a:rPr lang="en-US" b="1" dirty="0"/>
              <a:t>stable</a:t>
            </a:r>
            <a:r>
              <a:rPr lang="en-US" dirty="0"/>
              <a:t>. </a:t>
            </a:r>
          </a:p>
          <a:p>
            <a:r>
              <a:rPr lang="en-US" dirty="0"/>
              <a:t>If the object’s center of gravity moves outside the base of support, the object is </a:t>
            </a:r>
            <a:r>
              <a:rPr lang="en-US" b="1" dirty="0"/>
              <a:t>unstable.</a:t>
            </a:r>
          </a:p>
        </p:txBody>
      </p:sp>
      <p:pic>
        <p:nvPicPr>
          <p:cNvPr id="5" name="Picture 4" descr="08_1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3"/>
          <a:stretch/>
        </p:blipFill>
        <p:spPr>
          <a:xfrm>
            <a:off x="733788" y="3811983"/>
            <a:ext cx="7676424" cy="269562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Question 8.1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object is in equilibrium if</a:t>
            </a:r>
          </a:p>
          <a:p>
            <a:endParaRPr lang="en-US" dirty="0"/>
          </a:p>
          <a:p>
            <a:pPr marL="1028700" indent="-514350">
              <a:buClr>
                <a:schemeClr val="tx1"/>
              </a:buClr>
              <a:buFont typeface="+mj-lt"/>
              <a:buAutoNum type="alphaUcPeriod"/>
            </a:pPr>
            <a:r>
              <a:rPr lang="en-US" sz="2600" dirty="0"/>
              <a:t>      </a:t>
            </a:r>
          </a:p>
          <a:p>
            <a:pPr marL="1028700" indent="-514350">
              <a:buClr>
                <a:schemeClr val="tx1"/>
              </a:buClr>
              <a:buFont typeface="+mj-lt"/>
              <a:buAutoNum type="alphaUcPeriod"/>
            </a:pPr>
            <a:r>
              <a:rPr lang="en-US" sz="2600" dirty="0"/>
              <a:t>      </a:t>
            </a:r>
            <a:r>
              <a:rPr lang="en-US" sz="2600" dirty="0">
                <a:latin typeface="Symbol Std"/>
                <a:cs typeface="Symbol Std"/>
              </a:rPr>
              <a:t>=</a:t>
            </a:r>
            <a:r>
              <a:rPr lang="en-US" sz="2600" dirty="0"/>
              <a:t> 0	 	</a:t>
            </a:r>
          </a:p>
          <a:p>
            <a:pPr marL="1028700" indent="-514350">
              <a:buClr>
                <a:schemeClr val="tx1"/>
              </a:buClr>
              <a:buFont typeface="+mj-lt"/>
              <a:buAutoNum type="alphaUcPeriod"/>
            </a:pPr>
            <a:r>
              <a:rPr lang="en-US" sz="2600" dirty="0"/>
              <a:t>Either A or B</a:t>
            </a:r>
          </a:p>
          <a:p>
            <a:pPr marL="1028700" indent="-514350">
              <a:buClrTx/>
              <a:buFont typeface="+mj-lt"/>
              <a:buAutoNum type="alphaUcPeriod"/>
            </a:pPr>
            <a:r>
              <a:rPr lang="en-US" sz="2600" dirty="0"/>
              <a:t>Both A and B</a:t>
            </a:r>
          </a:p>
          <a:p>
            <a:endParaRPr lang="en-US" dirty="0"/>
          </a:p>
        </p:txBody>
      </p:sp>
      <p:pic>
        <p:nvPicPr>
          <p:cNvPr id="3" name="Picture 2" descr="Slide 9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0"/>
          <a:stretch/>
        </p:blipFill>
        <p:spPr>
          <a:xfrm>
            <a:off x="1173229" y="2034396"/>
            <a:ext cx="1063538" cy="375781"/>
          </a:xfrm>
          <a:prstGeom prst="rect">
            <a:avLst/>
          </a:prstGeom>
        </p:spPr>
      </p:pic>
      <p:pic>
        <p:nvPicPr>
          <p:cNvPr id="5" name="Picture 4" descr="Slide 9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71" y="2573702"/>
            <a:ext cx="470892" cy="38853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43840" y="3579793"/>
          <a:ext cx="361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Photo Editor Photo" r:id="rId6" imgW="476316" imgH="438095" progId="MSPhotoEd.3">
                  <p:embed/>
                </p:oleObj>
              </mc:Choice>
              <mc:Fallback>
                <p:oleObj name="Photo Editor Photo" r:id="rId6" imgW="476316" imgH="438095" progId="MSPhotoEd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" y="3579793"/>
                        <a:ext cx="3619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49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Question 8.3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object will be stable if</a:t>
            </a:r>
          </a:p>
          <a:p>
            <a:endParaRPr lang="en-US" dirty="0"/>
          </a:p>
          <a:p>
            <a:pPr marL="1019175" lvl="1">
              <a:tabLst>
                <a:tab pos="1373188" algn="l"/>
              </a:tabLst>
            </a:pPr>
            <a:r>
              <a:rPr lang="en-US" dirty="0"/>
              <a:t>Its center of gravity is below its highest point.</a:t>
            </a:r>
          </a:p>
          <a:p>
            <a:pPr marL="1019175" lvl="1">
              <a:tabLst>
                <a:tab pos="1373188" algn="l"/>
              </a:tabLst>
            </a:pPr>
            <a:r>
              <a:rPr lang="en-US" dirty="0"/>
              <a:t>Its center of gravity lies over its base of support.</a:t>
            </a:r>
          </a:p>
          <a:p>
            <a:pPr marL="1019175" lvl="1">
              <a:tabLst>
                <a:tab pos="1373188" algn="l"/>
              </a:tabLst>
            </a:pPr>
            <a:r>
              <a:rPr lang="en-US" dirty="0"/>
              <a:t>Its center of gravity lies outside its base of support.</a:t>
            </a:r>
          </a:p>
          <a:p>
            <a:pPr marL="1019175" lvl="1">
              <a:tabLst>
                <a:tab pos="1373188" algn="l"/>
              </a:tabLst>
            </a:pPr>
            <a:r>
              <a:rPr lang="en-US" dirty="0"/>
              <a:t>The height of its center of gravity is less than 1/2 its total height.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43840" y="2400619"/>
          <a:ext cx="361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Photo Editor Photo" r:id="rId4" imgW="476316" imgH="438095" progId="MSPhotoEd.3">
                  <p:embed/>
                </p:oleObj>
              </mc:Choice>
              <mc:Fallback>
                <p:oleObj name="Photo Editor Photo" r:id="rId4" imgW="476316" imgH="438095" progId="MSPhotoEd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" y="2400619"/>
                        <a:ext cx="3619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7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_Summary_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"/>
          <a:stretch/>
        </p:blipFill>
        <p:spPr>
          <a:xfrm>
            <a:off x="1062783" y="828850"/>
            <a:ext cx="7018435" cy="5332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Important Concepts</a:t>
            </a:r>
          </a:p>
        </p:txBody>
      </p:sp>
    </p:spTree>
    <p:extLst>
      <p:ext uri="{BB962C8B-B14F-4D97-AF65-F5344CB8AC3E}">
        <p14:creationId xmlns:p14="http://schemas.microsoft.com/office/powerpoint/2010/main" val="420353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8.1 Torque and Static 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97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26" y="1587831"/>
            <a:ext cx="3200400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997"/>
          <a:stretch/>
        </p:blipFill>
        <p:spPr>
          <a:xfrm>
            <a:off x="4124934" y="2328857"/>
            <a:ext cx="4610100" cy="23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49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0A52-14B3-411F-8939-70F5E595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on chapter 8</a:t>
            </a:r>
          </a:p>
        </p:txBody>
      </p:sp>
    </p:spTree>
    <p:extLst>
      <p:ext uri="{BB962C8B-B14F-4D97-AF65-F5344CB8AC3E}">
        <p14:creationId xmlns:p14="http://schemas.microsoft.com/office/powerpoint/2010/main" val="238153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6486-7B9E-467C-9A10-76124972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F59D1-9A7C-4AF3-BBFD-43B4679D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16" y="832898"/>
            <a:ext cx="8246829" cy="2032966"/>
          </a:xfrm>
        </p:spPr>
        <p:txBody>
          <a:bodyPr/>
          <a:lstStyle/>
          <a:p>
            <a:r>
              <a:rPr lang="en-US" dirty="0"/>
              <a:t>Five forces act on a rod that is free to pivot at point P, as shown in the figure. Which of these forces is producing a counter-clockwise torque about point P?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227190-31C5-460F-8E67-F833C49E5983}"/>
              </a:ext>
            </a:extLst>
          </p:cNvPr>
          <p:cNvCxnSpPr>
            <a:cxnSpLocks/>
          </p:cNvCxnSpPr>
          <p:nvPr/>
        </p:nvCxnSpPr>
        <p:spPr>
          <a:xfrm flipH="1">
            <a:off x="1338452" y="4364103"/>
            <a:ext cx="5590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49917A-2ABD-4133-B2BF-66CC72DE713A}"/>
              </a:ext>
            </a:extLst>
          </p:cNvPr>
          <p:cNvSpPr txBox="1">
            <a:spLocks/>
          </p:cNvSpPr>
          <p:nvPr/>
        </p:nvSpPr>
        <p:spPr>
          <a:xfrm>
            <a:off x="397150" y="5068492"/>
            <a:ext cx="8246829" cy="95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3430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+mj-lt"/>
              <a:buAutoNum type="alphaUcPeriod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Answer: C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E782813-4CC9-48FA-8A31-17512636E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47" y="2352644"/>
            <a:ext cx="4938642" cy="182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6486-7B9E-467C-9A10-76124972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F59D1-9A7C-4AF3-BBFD-43B4679D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85" y="565534"/>
            <a:ext cx="8246829" cy="2032966"/>
          </a:xfrm>
        </p:spPr>
        <p:txBody>
          <a:bodyPr/>
          <a:lstStyle/>
          <a:p>
            <a:r>
              <a:rPr lang="en-US" dirty="0"/>
              <a:t>A man in a gym is holding an 8.0-kg weight at arm's length, a distance of 0.55 m from his shoulder joint.</a:t>
            </a:r>
          </a:p>
          <a:p>
            <a:r>
              <a:rPr lang="en-US" dirty="0"/>
              <a:t>What is the torque about his shoulder joint due to the weight if his arm is horizontal?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227190-31C5-460F-8E67-F833C49E5983}"/>
              </a:ext>
            </a:extLst>
          </p:cNvPr>
          <p:cNvCxnSpPr>
            <a:cxnSpLocks/>
          </p:cNvCxnSpPr>
          <p:nvPr/>
        </p:nvCxnSpPr>
        <p:spPr>
          <a:xfrm flipH="1">
            <a:off x="1193486" y="2959050"/>
            <a:ext cx="5590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49917A-2ABD-4133-B2BF-66CC72DE713A}"/>
              </a:ext>
            </a:extLst>
          </p:cNvPr>
          <p:cNvSpPr txBox="1">
            <a:spLocks/>
          </p:cNvSpPr>
          <p:nvPr/>
        </p:nvSpPr>
        <p:spPr>
          <a:xfrm>
            <a:off x="271463" y="3832525"/>
            <a:ext cx="8246829" cy="95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3430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+mj-lt"/>
              <a:buAutoNum type="alphaUcPeriod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Solution:</a:t>
            </a:r>
          </a:p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3D4E05-23B9-4964-B0ED-E02FB7973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222310"/>
              </p:ext>
            </p:extLst>
          </p:nvPr>
        </p:nvGraphicFramePr>
        <p:xfrm>
          <a:off x="650601" y="4432300"/>
          <a:ext cx="76723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3835080" imgH="203040" progId="Equation.DSMT4">
                  <p:embed/>
                </p:oleObj>
              </mc:Choice>
              <mc:Fallback>
                <p:oleObj name="Equation" r:id="rId3" imgW="38350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4DBE7D-1692-4E68-9A65-C31A724F3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601" y="4432300"/>
                        <a:ext cx="7672387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3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6486-7B9E-467C-9A10-76124972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P3: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F59D1-9A7C-4AF3-BBFD-43B4679D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85" y="565534"/>
            <a:ext cx="8246829" cy="2032966"/>
          </a:xfrm>
        </p:spPr>
        <p:txBody>
          <a:bodyPr/>
          <a:lstStyle/>
          <a:p>
            <a:r>
              <a:rPr lang="en-US" dirty="0"/>
              <a:t>A force of 17 N is applied to the end of a 0.63-m long torque wrench at an angle 45° from a line joining the pivot point to the handle. What is the magnitude of the torque about the pivot point produced by this force?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227190-31C5-460F-8E67-F833C49E5983}"/>
              </a:ext>
            </a:extLst>
          </p:cNvPr>
          <p:cNvCxnSpPr>
            <a:cxnSpLocks/>
          </p:cNvCxnSpPr>
          <p:nvPr/>
        </p:nvCxnSpPr>
        <p:spPr>
          <a:xfrm flipH="1">
            <a:off x="1238090" y="2702572"/>
            <a:ext cx="5590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49917A-2ABD-4133-B2BF-66CC72DE713A}"/>
              </a:ext>
            </a:extLst>
          </p:cNvPr>
          <p:cNvSpPr txBox="1">
            <a:spLocks/>
          </p:cNvSpPr>
          <p:nvPr/>
        </p:nvSpPr>
        <p:spPr>
          <a:xfrm>
            <a:off x="397150" y="3429000"/>
            <a:ext cx="8246829" cy="95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3430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+mj-lt"/>
              <a:buAutoNum type="alphaUcPeriod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2F215E2-2570-44A1-9ED3-1BAA44B08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30244"/>
              </p:ext>
            </p:extLst>
          </p:nvPr>
        </p:nvGraphicFramePr>
        <p:xfrm>
          <a:off x="650601" y="4030857"/>
          <a:ext cx="76723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3" imgW="3835080" imgH="203040" progId="Equation.DSMT4">
                  <p:embed/>
                </p:oleObj>
              </mc:Choice>
              <mc:Fallback>
                <p:oleObj name="Equation" r:id="rId3" imgW="38350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3D4E05-23B9-4964-B0ED-E02FB79737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601" y="4030857"/>
                        <a:ext cx="7672387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4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6486-7B9E-467C-9A10-76124972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86" y="192817"/>
            <a:ext cx="8807958" cy="483839"/>
          </a:xfrm>
        </p:spPr>
        <p:txBody>
          <a:bodyPr/>
          <a:lstStyle/>
          <a:p>
            <a:r>
              <a:rPr lang="en-US" dirty="0"/>
              <a:t>P4: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2440-5136-4233-9F04-DC31CFB0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83" y="683322"/>
            <a:ext cx="4827196" cy="35318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figure shows a person's foot. In that figure, the Achilles tendon exerts a force of magnitude </a:t>
            </a:r>
            <a:r>
              <a:rPr lang="en-US" i="1" dirty="0"/>
              <a:t>F</a:t>
            </a:r>
            <a:r>
              <a:rPr lang="en-US" dirty="0"/>
              <a:t> = 720 N.</a:t>
            </a:r>
          </a:p>
          <a:p>
            <a:pPr marL="0" indent="0">
              <a:buNone/>
            </a:pPr>
            <a:r>
              <a:rPr lang="en-US" dirty="0"/>
              <a:t>What is the magnitude of the torque that this force produces about the ankle joint?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17296D-4BA8-4B6D-A186-DF55C8662698}"/>
              </a:ext>
            </a:extLst>
          </p:cNvPr>
          <p:cNvSpPr txBox="1">
            <a:spLocks/>
          </p:cNvSpPr>
          <p:nvPr/>
        </p:nvSpPr>
        <p:spPr>
          <a:xfrm>
            <a:off x="313516" y="5137468"/>
            <a:ext cx="8034955" cy="1539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EBB48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EBB48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EBB4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EBB48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EBB48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Solution: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D65B5E-7D6D-4883-9FA5-1C4AFF602539}"/>
              </a:ext>
            </a:extLst>
          </p:cNvPr>
          <p:cNvCxnSpPr>
            <a:cxnSpLocks/>
          </p:cNvCxnSpPr>
          <p:nvPr/>
        </p:nvCxnSpPr>
        <p:spPr>
          <a:xfrm flipH="1">
            <a:off x="1226940" y="4932818"/>
            <a:ext cx="5590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4" name="Picture 2">
            <a:extLst>
              <a:ext uri="{FF2B5EF4-FFF2-40B4-BE49-F238E27FC236}">
                <a16:creationId xmlns:a16="http://schemas.microsoft.com/office/drawing/2014/main" id="{AA201767-CE5C-4DA1-9CBF-0764B853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58" y="803489"/>
            <a:ext cx="2587082" cy="386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4DBE7D-1692-4E68-9A65-C31A724F3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426612"/>
              </p:ext>
            </p:extLst>
          </p:nvPr>
        </p:nvGraphicFramePr>
        <p:xfrm>
          <a:off x="1040899" y="5636863"/>
          <a:ext cx="65801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4" imgW="3288960" imgH="203040" progId="Equation.DSMT4">
                  <p:embed/>
                </p:oleObj>
              </mc:Choice>
              <mc:Fallback>
                <p:oleObj name="Equation" r:id="rId4" imgW="328896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0899" y="5636863"/>
                        <a:ext cx="65801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3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6486-7B9E-467C-9A10-76124972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F59D1-9A7C-4AF3-BBFD-43B4679D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85" y="565533"/>
            <a:ext cx="7948283" cy="2422987"/>
          </a:xfrm>
        </p:spPr>
        <p:txBody>
          <a:bodyPr/>
          <a:lstStyle/>
          <a:p>
            <a:r>
              <a:rPr lang="en-US" dirty="0"/>
              <a:t>A 15-kg child is sitting on a playground teeter-totter, 1.5 m from the pivot.</a:t>
            </a:r>
          </a:p>
          <a:p>
            <a:r>
              <a:rPr lang="en-US" dirty="0"/>
              <a:t>What is the magnitude of the minimum force, applied 0.30 m on the other side of the pivot, that is needed to make the child lift off the ground?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227190-31C5-460F-8E67-F833C49E5983}"/>
              </a:ext>
            </a:extLst>
          </p:cNvPr>
          <p:cNvCxnSpPr>
            <a:cxnSpLocks/>
          </p:cNvCxnSpPr>
          <p:nvPr/>
        </p:nvCxnSpPr>
        <p:spPr>
          <a:xfrm flipH="1">
            <a:off x="1293847" y="3550065"/>
            <a:ext cx="5590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7EF4E-5819-4404-B9AF-AC37F44F8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39308"/>
              </p:ext>
            </p:extLst>
          </p:nvPr>
        </p:nvGraphicFramePr>
        <p:xfrm>
          <a:off x="977004" y="4743768"/>
          <a:ext cx="62245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" imgW="3111480" imgH="393480" progId="Equation.DSMT4">
                  <p:embed/>
                </p:oleObj>
              </mc:Choice>
              <mc:Fallback>
                <p:oleObj name="Equation" r:id="rId3" imgW="31114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4DBE7D-1692-4E68-9A65-C31A724F3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004" y="4743768"/>
                        <a:ext cx="6224587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1EA70E-11BE-4C84-8AB6-E32B5FF40138}"/>
              </a:ext>
            </a:extLst>
          </p:cNvPr>
          <p:cNvSpPr txBox="1">
            <a:spLocks/>
          </p:cNvSpPr>
          <p:nvPr/>
        </p:nvSpPr>
        <p:spPr>
          <a:xfrm>
            <a:off x="448585" y="3974259"/>
            <a:ext cx="8034955" cy="1539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EBB48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EBB48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EBB4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EBB48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EBB48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Solution: </a:t>
            </a:r>
          </a:p>
        </p:txBody>
      </p:sp>
    </p:spTree>
    <p:extLst>
      <p:ext uri="{BB962C8B-B14F-4D97-AF65-F5344CB8AC3E}">
        <p14:creationId xmlns:p14="http://schemas.microsoft.com/office/powerpoint/2010/main" val="14294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6486-7B9E-467C-9A10-76124972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P6: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F59D1-9A7C-4AF3-BBFD-43B4679D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86" y="565533"/>
            <a:ext cx="8115552" cy="2422987"/>
          </a:xfrm>
        </p:spPr>
        <p:txBody>
          <a:bodyPr/>
          <a:lstStyle/>
          <a:p>
            <a:r>
              <a:rPr lang="en-US" dirty="0"/>
              <a:t>A 15-kg child is sitting on a playground teeter-totter, 1.5 m from the pivot.</a:t>
            </a:r>
          </a:p>
          <a:p>
            <a:r>
              <a:rPr lang="en-US" dirty="0"/>
              <a:t>What is the minimum distance, on the other side of the pivot, such that a 220-N force will make the child lift off the ground?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227190-31C5-460F-8E67-F833C49E5983}"/>
              </a:ext>
            </a:extLst>
          </p:cNvPr>
          <p:cNvCxnSpPr>
            <a:cxnSpLocks/>
          </p:cNvCxnSpPr>
          <p:nvPr/>
        </p:nvCxnSpPr>
        <p:spPr>
          <a:xfrm flipH="1">
            <a:off x="1293847" y="3550065"/>
            <a:ext cx="5590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49917A-2ABD-4133-B2BF-66CC72DE713A}"/>
              </a:ext>
            </a:extLst>
          </p:cNvPr>
          <p:cNvSpPr txBox="1">
            <a:spLocks/>
          </p:cNvSpPr>
          <p:nvPr/>
        </p:nvSpPr>
        <p:spPr>
          <a:xfrm>
            <a:off x="448585" y="4080420"/>
            <a:ext cx="8246829" cy="95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3430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+mj-lt"/>
              <a:buAutoNum type="alphaUcPeriod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Solution: </a:t>
            </a:r>
          </a:p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7EF4E-5819-4404-B9AF-AC37F44F8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78209"/>
              </p:ext>
            </p:extLst>
          </p:nvPr>
        </p:nvGraphicFramePr>
        <p:xfrm>
          <a:off x="1141413" y="4721225"/>
          <a:ext cx="58943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" imgW="2946240" imgH="393480" progId="Equation.DSMT4">
                  <p:embed/>
                </p:oleObj>
              </mc:Choice>
              <mc:Fallback>
                <p:oleObj name="Equation" r:id="rId3" imgW="29462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7EF4E-5819-4404-B9AF-AC37F44F8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1413" y="4721225"/>
                        <a:ext cx="5894387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89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6486-7B9E-467C-9A10-76124972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P7: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F59D1-9A7C-4AF3-BBFD-43B4679D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40" y="512857"/>
            <a:ext cx="7781014" cy="2422987"/>
          </a:xfrm>
        </p:spPr>
        <p:txBody>
          <a:bodyPr/>
          <a:lstStyle/>
          <a:p>
            <a:r>
              <a:rPr lang="en-US" dirty="0"/>
              <a:t>An 82-kg diver stands at the edge of a light 5.0-m diving board, which is supported by two vertical pillars that are 1.6 m apart, as shown in the figure.</a:t>
            </a:r>
          </a:p>
          <a:p>
            <a:r>
              <a:rPr lang="en-US" dirty="0"/>
              <a:t>Find the magnitude and direction of the force exerted by each pillar.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227190-31C5-460F-8E67-F833C49E5983}"/>
              </a:ext>
            </a:extLst>
          </p:cNvPr>
          <p:cNvCxnSpPr>
            <a:cxnSpLocks/>
          </p:cNvCxnSpPr>
          <p:nvPr/>
        </p:nvCxnSpPr>
        <p:spPr>
          <a:xfrm flipH="1">
            <a:off x="1175558" y="4990535"/>
            <a:ext cx="5590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49917A-2ABD-4133-B2BF-66CC72DE713A}"/>
              </a:ext>
            </a:extLst>
          </p:cNvPr>
          <p:cNvSpPr txBox="1">
            <a:spLocks/>
          </p:cNvSpPr>
          <p:nvPr/>
        </p:nvSpPr>
        <p:spPr>
          <a:xfrm>
            <a:off x="397150" y="5069995"/>
            <a:ext cx="8246829" cy="95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3430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+mj-lt"/>
              <a:buAutoNum type="alphaUcPeriod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Solution: </a:t>
            </a:r>
          </a:p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7EF4E-5819-4404-B9AF-AC37F44F8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88487"/>
              </p:ext>
            </p:extLst>
          </p:nvPr>
        </p:nvGraphicFramePr>
        <p:xfrm>
          <a:off x="500021" y="5962594"/>
          <a:ext cx="60975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3" imgW="3047760" imgH="393480" progId="Equation.DSMT4">
                  <p:embed/>
                </p:oleObj>
              </mc:Choice>
              <mc:Fallback>
                <p:oleObj name="Equation" r:id="rId3" imgW="304776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7EF4E-5819-4404-B9AF-AC37F44F8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21" y="5962594"/>
                        <a:ext cx="6097587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4">
            <a:extLst>
              <a:ext uri="{FF2B5EF4-FFF2-40B4-BE49-F238E27FC236}">
                <a16:creationId xmlns:a16="http://schemas.microsoft.com/office/drawing/2014/main" id="{46D94542-E1BD-4261-A4EC-A6D82848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06" y="2380763"/>
            <a:ext cx="4219339" cy="24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645AE16-F8F2-459F-BF85-23B671E7F1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91032"/>
              </p:ext>
            </p:extLst>
          </p:nvPr>
        </p:nvGraphicFramePr>
        <p:xfrm>
          <a:off x="482040" y="5324808"/>
          <a:ext cx="71389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6" imgW="3568680" imgH="393480" progId="Equation.DSMT4">
                  <p:embed/>
                </p:oleObj>
              </mc:Choice>
              <mc:Fallback>
                <p:oleObj name="Equation" r:id="rId6" imgW="35686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7EF4E-5819-4404-B9AF-AC37F44F8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040" y="5324808"/>
                        <a:ext cx="7138987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24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6486-7B9E-467C-9A10-76124972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P8: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F59D1-9A7C-4AF3-BBFD-43B4679D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86" y="565533"/>
            <a:ext cx="8115552" cy="2422987"/>
          </a:xfrm>
        </p:spPr>
        <p:txBody>
          <a:bodyPr/>
          <a:lstStyle/>
          <a:p>
            <a:r>
              <a:rPr lang="en-US" dirty="0"/>
              <a:t>A meter stick balances at the 50.0-cm mark. If a mass of 50.0 g is placed at the 90.0-cm mark, the stick balances at the 61-cm mark.</a:t>
            </a:r>
          </a:p>
          <a:p>
            <a:r>
              <a:rPr lang="en-US" dirty="0"/>
              <a:t>What is the mass of the meter stick?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227190-31C5-460F-8E67-F833C49E5983}"/>
              </a:ext>
            </a:extLst>
          </p:cNvPr>
          <p:cNvCxnSpPr>
            <a:cxnSpLocks/>
          </p:cNvCxnSpPr>
          <p:nvPr/>
        </p:nvCxnSpPr>
        <p:spPr>
          <a:xfrm flipH="1">
            <a:off x="1293847" y="3550065"/>
            <a:ext cx="5590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49917A-2ABD-4133-B2BF-66CC72DE713A}"/>
              </a:ext>
            </a:extLst>
          </p:cNvPr>
          <p:cNvSpPr txBox="1">
            <a:spLocks/>
          </p:cNvSpPr>
          <p:nvPr/>
        </p:nvSpPr>
        <p:spPr>
          <a:xfrm>
            <a:off x="448585" y="4080420"/>
            <a:ext cx="8246829" cy="95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3430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+mj-lt"/>
              <a:buAutoNum type="alphaUcPeriod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Solution: </a:t>
            </a:r>
          </a:p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7EF4E-5819-4404-B9AF-AC37F44F8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39543"/>
              </p:ext>
            </p:extLst>
          </p:nvPr>
        </p:nvGraphicFramePr>
        <p:xfrm>
          <a:off x="205950" y="4779984"/>
          <a:ext cx="83581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3" imgW="4178160" imgH="393480" progId="Equation.DSMT4">
                  <p:embed/>
                </p:oleObj>
              </mc:Choice>
              <mc:Fallback>
                <p:oleObj name="Equation" r:id="rId3" imgW="417816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7EF4E-5819-4404-B9AF-AC37F44F8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950" y="4779984"/>
                        <a:ext cx="8358188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7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Forces with equal strength </a:t>
            </a:r>
            <a:br>
              <a:rPr lang="en-US" dirty="0"/>
            </a:br>
            <a:r>
              <a:rPr lang="en-US" dirty="0"/>
              <a:t>will have different effects </a:t>
            </a:r>
            <a:br>
              <a:rPr lang="en-US" dirty="0"/>
            </a:br>
            <a:r>
              <a:rPr lang="en-US" dirty="0"/>
              <a:t>on a swinging door.</a:t>
            </a:r>
          </a:p>
          <a:p>
            <a:r>
              <a:rPr lang="en-US" dirty="0"/>
              <a:t>The ability of a force to </a:t>
            </a:r>
            <a:br>
              <a:rPr lang="en-US" dirty="0"/>
            </a:br>
            <a:r>
              <a:rPr lang="en-US" dirty="0"/>
              <a:t>cause rotation depends on</a:t>
            </a:r>
          </a:p>
          <a:p>
            <a:pPr lvl="1"/>
            <a:r>
              <a:rPr lang="en-US" dirty="0"/>
              <a:t>The magnitude </a:t>
            </a:r>
            <a:r>
              <a:rPr lang="en-US" i="1" dirty="0"/>
              <a:t>F</a:t>
            </a:r>
            <a:r>
              <a:rPr lang="en-US" dirty="0"/>
              <a:t> of the force.</a:t>
            </a:r>
          </a:p>
          <a:p>
            <a:pPr lvl="1"/>
            <a:r>
              <a:rPr lang="en-US" dirty="0"/>
              <a:t>The distance </a:t>
            </a:r>
            <a:r>
              <a:rPr lang="en-US" i="1" dirty="0"/>
              <a:t>r</a:t>
            </a:r>
            <a:r>
              <a:rPr lang="en-US" dirty="0"/>
              <a:t> from the pivot—the axis about which the object can rotate—to the point at which force is applied.</a:t>
            </a:r>
          </a:p>
          <a:p>
            <a:pPr lvl="1"/>
            <a:r>
              <a:rPr lang="en-US" dirty="0"/>
              <a:t>The angle at which force is applied.</a:t>
            </a:r>
          </a:p>
        </p:txBody>
      </p:sp>
      <p:pic>
        <p:nvPicPr>
          <p:cNvPr id="2" name="Picture 1" descr="07_1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7"/>
          <a:stretch/>
        </p:blipFill>
        <p:spPr>
          <a:xfrm>
            <a:off x="4359915" y="991875"/>
            <a:ext cx="4669785" cy="192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3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6486-7B9E-467C-9A10-76124972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P9: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F59D1-9A7C-4AF3-BBFD-43B4679D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86" y="565533"/>
            <a:ext cx="5974516" cy="2422987"/>
          </a:xfrm>
        </p:spPr>
        <p:txBody>
          <a:bodyPr/>
          <a:lstStyle/>
          <a:p>
            <a:r>
              <a:rPr lang="en-US" sz="2400" dirty="0"/>
              <a:t>As shown in the figure, a uniform rectangular crate 0.40 m wide and 1.0 m tall sits on a horizontal surface. The crate weighs 460 N, and its center of gravity is at its geometric center. A horizontal force of magnitude </a:t>
            </a:r>
            <a:r>
              <a:rPr lang="en-US" sz="2400" i="1" dirty="0"/>
              <a:t>F</a:t>
            </a:r>
            <a:r>
              <a:rPr lang="en-US" sz="2400" dirty="0"/>
              <a:t> is applied at a distance </a:t>
            </a:r>
            <a:r>
              <a:rPr lang="en-US" sz="2400" i="1" dirty="0"/>
              <a:t>h</a:t>
            </a:r>
            <a:r>
              <a:rPr lang="en-US" sz="2400" dirty="0"/>
              <a:t> above the floor. Friction at the floor is great enough to prevent the crate from sliding. If </a:t>
            </a:r>
            <a:r>
              <a:rPr lang="en-US" sz="2400" i="1" dirty="0"/>
              <a:t>h </a:t>
            </a:r>
            <a:r>
              <a:rPr lang="en-US" sz="2400" dirty="0"/>
              <a:t>= 0.69 m, what minimum value of </a:t>
            </a:r>
            <a:r>
              <a:rPr lang="en-US" sz="2400" i="1" dirty="0"/>
              <a:t>F</a:t>
            </a:r>
            <a:r>
              <a:rPr lang="en-US" sz="2400" dirty="0"/>
              <a:t> is required to make the crate start to tip over?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227190-31C5-460F-8E67-F833C49E5983}"/>
              </a:ext>
            </a:extLst>
          </p:cNvPr>
          <p:cNvCxnSpPr>
            <a:cxnSpLocks/>
          </p:cNvCxnSpPr>
          <p:nvPr/>
        </p:nvCxnSpPr>
        <p:spPr>
          <a:xfrm flipH="1">
            <a:off x="1293847" y="4381501"/>
            <a:ext cx="5590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49917A-2ABD-4133-B2BF-66CC72DE713A}"/>
              </a:ext>
            </a:extLst>
          </p:cNvPr>
          <p:cNvSpPr txBox="1">
            <a:spLocks/>
          </p:cNvSpPr>
          <p:nvPr/>
        </p:nvSpPr>
        <p:spPr>
          <a:xfrm>
            <a:off x="448585" y="4336893"/>
            <a:ext cx="8246829" cy="95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3430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+mj-lt"/>
              <a:buAutoNum type="alphaUcPeriod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Solution: </a:t>
            </a:r>
          </a:p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7EF4E-5819-4404-B9AF-AC37F44F8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84258"/>
              </p:ext>
            </p:extLst>
          </p:nvPr>
        </p:nvGraphicFramePr>
        <p:xfrm>
          <a:off x="1027113" y="4721225"/>
          <a:ext cx="61229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3" imgW="3060360" imgH="393480" progId="Equation.DSMT4">
                  <p:embed/>
                </p:oleObj>
              </mc:Choice>
              <mc:Fallback>
                <p:oleObj name="Equation" r:id="rId3" imgW="306036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7EF4E-5819-4404-B9AF-AC37F44F8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113" y="4721225"/>
                        <a:ext cx="6122987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6">
            <a:extLst>
              <a:ext uri="{FF2B5EF4-FFF2-40B4-BE49-F238E27FC236}">
                <a16:creationId xmlns:a16="http://schemas.microsoft.com/office/drawing/2014/main" id="{A35754C4-5674-4C52-929F-9B7222FC4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64" y="1191556"/>
            <a:ext cx="22034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0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6486-7B9E-467C-9A10-76124972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P10: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F59D1-9A7C-4AF3-BBFD-43B4679D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86" y="565533"/>
            <a:ext cx="5082419" cy="4601830"/>
          </a:xfrm>
        </p:spPr>
        <p:txBody>
          <a:bodyPr/>
          <a:lstStyle/>
          <a:p>
            <a:r>
              <a:rPr lang="en-US" sz="2400" dirty="0"/>
              <a:t>A uniform ladder 12 meters long rests against a vertical frictionless wall, as shown in the figure. The ladder weighs 400 N and makes an angle</a:t>
            </a:r>
          </a:p>
          <a:p>
            <a:r>
              <a:rPr lang="en-US" sz="2400" dirty="0"/>
              <a:t> </a:t>
            </a:r>
            <a:r>
              <a:rPr lang="en-US" sz="2400" i="1" dirty="0"/>
              <a:t>θ</a:t>
            </a:r>
            <a:r>
              <a:rPr lang="en-US" sz="2400" dirty="0"/>
              <a:t> = 51° with the floor. A man weighing 874 N climbs slowly up the ladder. When he is 78 m from the bottom of the ladder, it just starts to slip. What is the coefficient of static friction between the floor and the ladder?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227190-31C5-460F-8E67-F833C49E5983}"/>
              </a:ext>
            </a:extLst>
          </p:cNvPr>
          <p:cNvCxnSpPr>
            <a:cxnSpLocks/>
          </p:cNvCxnSpPr>
          <p:nvPr/>
        </p:nvCxnSpPr>
        <p:spPr>
          <a:xfrm flipH="1">
            <a:off x="1260393" y="4397558"/>
            <a:ext cx="55909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49917A-2ABD-4133-B2BF-66CC72DE713A}"/>
              </a:ext>
            </a:extLst>
          </p:cNvPr>
          <p:cNvSpPr txBox="1">
            <a:spLocks/>
          </p:cNvSpPr>
          <p:nvPr/>
        </p:nvSpPr>
        <p:spPr>
          <a:xfrm>
            <a:off x="341395" y="4459668"/>
            <a:ext cx="8246829" cy="95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A3430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Tx/>
              <a:buFont typeface="+mj-lt"/>
              <a:buAutoNum type="alphaUcPeriod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A343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Solution: </a:t>
            </a:r>
          </a:p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F7EF4E-5819-4404-B9AF-AC37F44F8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06371"/>
              </p:ext>
            </p:extLst>
          </p:nvPr>
        </p:nvGraphicFramePr>
        <p:xfrm>
          <a:off x="1709575" y="4392851"/>
          <a:ext cx="1701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3" imgW="850680" imgH="482400" progId="Equation.DSMT4">
                  <p:embed/>
                </p:oleObj>
              </mc:Choice>
              <mc:Fallback>
                <p:oleObj name="Equation" r:id="rId3" imgW="85068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7EF4E-5819-4404-B9AF-AC37F44F8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9575" y="4392851"/>
                        <a:ext cx="17018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6">
            <a:extLst>
              <a:ext uri="{FF2B5EF4-FFF2-40B4-BE49-F238E27FC236}">
                <a16:creationId xmlns:a16="http://schemas.microsoft.com/office/drawing/2014/main" id="{1404C664-D3F5-4ADC-B736-C6F2BDE9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42" y="468792"/>
            <a:ext cx="3077737" cy="307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9BDC03-72AF-4EE9-8962-BA32E97F2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709780"/>
              </p:ext>
            </p:extLst>
          </p:nvPr>
        </p:nvGraphicFramePr>
        <p:xfrm>
          <a:off x="3348120" y="4379964"/>
          <a:ext cx="57673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6" imgW="2882880" imgH="393480" progId="Equation.DSMT4">
                  <p:embed/>
                </p:oleObj>
              </mc:Choice>
              <mc:Fallback>
                <p:oleObj name="Equation" r:id="rId6" imgW="28828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7EF4E-5819-4404-B9AF-AC37F44F8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8120" y="4379964"/>
                        <a:ext cx="5767387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1A2182-5992-427F-A85C-251D3E3F875B}"/>
              </a:ext>
            </a:extLst>
          </p:cNvPr>
          <p:cNvCxnSpPr>
            <a:cxnSpLocks/>
          </p:cNvCxnSpPr>
          <p:nvPr/>
        </p:nvCxnSpPr>
        <p:spPr>
          <a:xfrm flipV="1">
            <a:off x="3348120" y="4397200"/>
            <a:ext cx="0" cy="10277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6358C2-A9CD-4089-8F7C-0DAE4490B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175969"/>
              </p:ext>
            </p:extLst>
          </p:nvPr>
        </p:nvGraphicFramePr>
        <p:xfrm>
          <a:off x="3860557" y="5139397"/>
          <a:ext cx="271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8" imgW="1358640" imgH="241200" progId="Equation.DSMT4">
                  <p:embed/>
                </p:oleObj>
              </mc:Choice>
              <mc:Fallback>
                <p:oleObj name="Equation" r:id="rId8" imgW="135864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F7EF4E-5819-4404-B9AF-AC37F44F8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60557" y="5139397"/>
                        <a:ext cx="27178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51A14CC-DF0E-47EA-959E-1C08101DB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458105"/>
              </p:ext>
            </p:extLst>
          </p:nvPr>
        </p:nvGraphicFramePr>
        <p:xfrm>
          <a:off x="116586" y="5641065"/>
          <a:ext cx="6015843" cy="9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10" imgW="3632040" imgH="596880" progId="Equation.DSMT4">
                  <p:embed/>
                </p:oleObj>
              </mc:Choice>
              <mc:Fallback>
                <p:oleObj name="Equation" r:id="rId10" imgW="3632040" imgH="596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69BDC03-72AF-4EE9-8962-BA32E97F27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6586" y="5641065"/>
                        <a:ext cx="6015843" cy="98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C7ACFD8-7E44-477B-BF96-E0FCB737E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542544"/>
              </p:ext>
            </p:extLst>
          </p:nvPr>
        </p:nvGraphicFramePr>
        <p:xfrm>
          <a:off x="6231813" y="5909698"/>
          <a:ext cx="2660614" cy="74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12" imgW="1549080" imgH="431640" progId="Equation.DSMT4">
                  <p:embed/>
                </p:oleObj>
              </mc:Choice>
              <mc:Fallback>
                <p:oleObj name="Equation" r:id="rId12" imgW="154908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C6358C2-A9CD-4089-8F7C-0DAE4490B3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31813" y="5909698"/>
                        <a:ext cx="2660614" cy="74148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37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7_17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"/>
          <a:stretch/>
        </p:blipFill>
        <p:spPr>
          <a:xfrm>
            <a:off x="3733652" y="955522"/>
            <a:ext cx="5023298" cy="3992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radial line</a:t>
            </a:r>
            <a:r>
              <a:rPr lang="en-US" dirty="0"/>
              <a:t> is the line </a:t>
            </a:r>
            <a:br>
              <a:rPr lang="en-US" dirty="0"/>
            </a:br>
            <a:r>
              <a:rPr lang="en-US" dirty="0"/>
              <a:t>starting at the pivot and </a:t>
            </a:r>
            <a:br>
              <a:rPr lang="en-US" dirty="0"/>
            </a:br>
            <a:r>
              <a:rPr lang="en-US" dirty="0"/>
              <a:t>extending through the point </a:t>
            </a:r>
            <a:br>
              <a:rPr lang="en-US" dirty="0"/>
            </a:br>
            <a:r>
              <a:rPr lang="en-US" dirty="0"/>
              <a:t>where force is applied.</a:t>
            </a:r>
          </a:p>
          <a:p>
            <a:r>
              <a:rPr lang="en-US" dirty="0"/>
              <a:t>The angle</a:t>
            </a:r>
            <a:r>
              <a:rPr lang="en-US" i="1" dirty="0"/>
              <a:t> </a:t>
            </a:r>
            <a:r>
              <a:rPr lang="en-US" i="1" dirty="0" err="1">
                <a:ea typeface="Lucida Grande"/>
                <a:cs typeface="Lucida Grande"/>
              </a:rPr>
              <a:t>ϕ</a:t>
            </a:r>
            <a:r>
              <a:rPr lang="en-US" i="1" dirty="0"/>
              <a:t> </a:t>
            </a:r>
            <a:r>
              <a:rPr lang="en-US" dirty="0"/>
              <a:t>is </a:t>
            </a:r>
            <a:br>
              <a:rPr lang="en-US" dirty="0"/>
            </a:br>
            <a:r>
              <a:rPr lang="en-US" dirty="0"/>
              <a:t>measured from the </a:t>
            </a:r>
            <a:br>
              <a:rPr lang="en-US" dirty="0"/>
            </a:br>
            <a:r>
              <a:rPr lang="en-US" dirty="0"/>
              <a:t>radial line to the </a:t>
            </a:r>
            <a:br>
              <a:rPr lang="en-US" dirty="0"/>
            </a:br>
            <a:r>
              <a:rPr lang="en-US" dirty="0"/>
              <a:t>direction of the force.</a:t>
            </a:r>
          </a:p>
          <a:p>
            <a:pPr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03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radial line</a:t>
            </a:r>
            <a:r>
              <a:rPr lang="en-US" dirty="0"/>
              <a:t> is the line</a:t>
            </a:r>
            <a:br>
              <a:rPr lang="en-US" dirty="0"/>
            </a:br>
            <a:r>
              <a:rPr lang="en-US" dirty="0"/>
              <a:t> starting at the pivot and </a:t>
            </a:r>
            <a:br>
              <a:rPr lang="en-US" dirty="0"/>
            </a:br>
            <a:r>
              <a:rPr lang="en-US" dirty="0"/>
              <a:t>extending through the </a:t>
            </a:r>
            <a:br>
              <a:rPr lang="en-US" dirty="0"/>
            </a:br>
            <a:r>
              <a:rPr lang="en-US" dirty="0"/>
              <a:t>point where force is </a:t>
            </a:r>
            <a:br>
              <a:rPr lang="en-US" dirty="0"/>
            </a:br>
            <a:r>
              <a:rPr lang="en-US" dirty="0"/>
              <a:t>applied.</a:t>
            </a:r>
          </a:p>
          <a:p>
            <a:r>
              <a:rPr lang="en-US" dirty="0"/>
              <a:t>The angle</a:t>
            </a:r>
            <a:r>
              <a:rPr lang="en-US" i="1" dirty="0"/>
              <a:t> </a:t>
            </a:r>
            <a:r>
              <a:rPr lang="en-US" i="1" dirty="0" err="1">
                <a:ea typeface="Lucida Grande"/>
                <a:cs typeface="Lucida Grande"/>
              </a:rPr>
              <a:t>ϕ</a:t>
            </a:r>
            <a:r>
              <a:rPr lang="en-US" i="1" dirty="0"/>
              <a:t> </a:t>
            </a:r>
            <a:r>
              <a:rPr lang="en-US" dirty="0"/>
              <a:t>is measured </a:t>
            </a:r>
            <a:br>
              <a:rPr lang="en-US" dirty="0"/>
            </a:br>
            <a:r>
              <a:rPr lang="en-US" dirty="0"/>
              <a:t>from the radial line to the </a:t>
            </a:r>
            <a:br>
              <a:rPr lang="en-US" dirty="0"/>
            </a:br>
            <a:r>
              <a:rPr lang="en-US" dirty="0"/>
              <a:t>direction of the force.</a:t>
            </a:r>
          </a:p>
          <a:p>
            <a:r>
              <a:rPr lang="en-US" dirty="0"/>
              <a:t>Torque is dependent on </a:t>
            </a:r>
            <a:br>
              <a:rPr lang="en-US" dirty="0"/>
            </a:br>
            <a:r>
              <a:rPr lang="en-US" dirty="0"/>
              <a:t>the perpendicular component </a:t>
            </a:r>
            <a:br>
              <a:rPr lang="en-US" dirty="0"/>
            </a:br>
            <a:r>
              <a:rPr lang="en-US" dirty="0"/>
              <a:t>of the force being applied.</a:t>
            </a:r>
            <a:endParaRPr lang="en-US" i="1" dirty="0"/>
          </a:p>
          <a:p>
            <a:pPr>
              <a:buNone/>
            </a:pPr>
            <a:endParaRPr lang="en-US" i="1" dirty="0"/>
          </a:p>
        </p:txBody>
      </p:sp>
      <p:pic>
        <p:nvPicPr>
          <p:cNvPr id="6" name="Picture 5" descr="07_18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"/>
          <a:stretch/>
        </p:blipFill>
        <p:spPr>
          <a:xfrm>
            <a:off x="4193173" y="919241"/>
            <a:ext cx="4660537" cy="40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Torque </a:t>
            </a:r>
            <a:r>
              <a:rPr lang="en-US" dirty="0"/>
              <a:t>(</a:t>
            </a:r>
            <a:r>
              <a:rPr lang="en-US" i="1" dirty="0" err="1"/>
              <a:t>τ</a:t>
            </a:r>
            <a:r>
              <a:rPr lang="en-US" dirty="0"/>
              <a:t>) </a:t>
            </a:r>
            <a:r>
              <a:rPr lang="en-US" b="1" dirty="0"/>
              <a:t>is the rotational equivalent of force.</a:t>
            </a:r>
          </a:p>
          <a:p>
            <a:endParaRPr lang="en-US" dirty="0"/>
          </a:p>
          <a:p>
            <a:pPr algn="ctr">
              <a:spcBef>
                <a:spcPts val="52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Torque units are newton-meters, abbreviated N </a:t>
            </a:r>
            <a:r>
              <a:rPr lang="en-US" dirty="0">
                <a:latin typeface="Symbol Std"/>
                <a:cs typeface="Symbol Std"/>
                <a:sym typeface="Symbol" panose="05050102010706020507" pitchFamily="18" charset="2"/>
              </a:rPr>
              <a:t></a:t>
            </a:r>
            <a:r>
              <a:rPr lang="en-US" dirty="0"/>
              <a:t> m.</a:t>
            </a:r>
            <a:endParaRPr lang="en-US" i="1" dirty="0"/>
          </a:p>
        </p:txBody>
      </p:sp>
      <p:pic>
        <p:nvPicPr>
          <p:cNvPr id="7" name="Picture 6" descr="07_KeyEquation_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r="22926" b="11377"/>
          <a:stretch/>
        </p:blipFill>
        <p:spPr>
          <a:xfrm>
            <a:off x="1820334" y="1572088"/>
            <a:ext cx="5503333" cy="141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7_1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"/>
          <a:stretch/>
        </p:blipFill>
        <p:spPr>
          <a:xfrm>
            <a:off x="4864604" y="905203"/>
            <a:ext cx="3977014" cy="4662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alternate way to calculate </a:t>
            </a:r>
            <a:br>
              <a:rPr lang="en-US" dirty="0"/>
            </a:br>
            <a:r>
              <a:rPr lang="en-US" dirty="0"/>
              <a:t>torque is in terms of the </a:t>
            </a:r>
            <a:br>
              <a:rPr lang="en-US" dirty="0"/>
            </a:br>
            <a:r>
              <a:rPr lang="en-US" dirty="0"/>
              <a:t>moment arm.</a:t>
            </a:r>
          </a:p>
          <a:p>
            <a:r>
              <a:rPr lang="en-US" dirty="0"/>
              <a:t>The </a:t>
            </a:r>
            <a:r>
              <a:rPr lang="en-US" b="1" dirty="0"/>
              <a:t>moment arm</a:t>
            </a:r>
            <a:r>
              <a:rPr lang="en-US" dirty="0"/>
              <a:t> (or lever </a:t>
            </a:r>
            <a:br>
              <a:rPr lang="en-US" dirty="0"/>
            </a:br>
            <a:r>
              <a:rPr lang="en-US" dirty="0"/>
              <a:t>arm) is the perpendicular </a:t>
            </a:r>
            <a:br>
              <a:rPr lang="en-US" dirty="0"/>
            </a:br>
            <a:r>
              <a:rPr lang="en-US" dirty="0"/>
              <a:t>distance from the </a:t>
            </a:r>
            <a:r>
              <a:rPr lang="en-US" i="1" dirty="0"/>
              <a:t>line of </a:t>
            </a:r>
            <a:br>
              <a:rPr lang="en-US" i="1" dirty="0"/>
            </a:br>
            <a:r>
              <a:rPr lang="en-US" i="1" dirty="0"/>
              <a:t>action</a:t>
            </a:r>
            <a:r>
              <a:rPr lang="en-US" dirty="0"/>
              <a:t> to the pivot.</a:t>
            </a:r>
          </a:p>
          <a:p>
            <a:r>
              <a:rPr lang="en-US" dirty="0"/>
              <a:t>The </a:t>
            </a:r>
            <a:r>
              <a:rPr lang="en-US" i="1" dirty="0"/>
              <a:t>line of action</a:t>
            </a:r>
            <a:r>
              <a:rPr lang="en-US" dirty="0"/>
              <a:t> is the line </a:t>
            </a:r>
            <a:br>
              <a:rPr lang="en-US" dirty="0"/>
            </a:br>
            <a:r>
              <a:rPr lang="en-US" dirty="0"/>
              <a:t>that is in the direction of the </a:t>
            </a:r>
            <a:br>
              <a:rPr lang="en-US" dirty="0"/>
            </a:br>
            <a:r>
              <a:rPr lang="en-US" dirty="0"/>
              <a:t>force and passes through the </a:t>
            </a:r>
            <a:br>
              <a:rPr lang="en-US" dirty="0"/>
            </a:br>
            <a:r>
              <a:rPr lang="en-US" dirty="0"/>
              <a:t>point at which the force acts.</a:t>
            </a:r>
          </a:p>
        </p:txBody>
      </p:sp>
    </p:spTree>
    <p:extLst>
      <p:ext uri="{BB962C8B-B14F-4D97-AF65-F5344CB8AC3E}">
        <p14:creationId xmlns:p14="http://schemas.microsoft.com/office/powerpoint/2010/main" val="1497290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4a4cdc4a3d181a5221e6ec71fe52c7b658dff4"/>
</p:tagLst>
</file>

<file path=ppt/theme/theme1.xml><?xml version="1.0" encoding="utf-8"?>
<a:theme xmlns:a="http://schemas.openxmlformats.org/drawingml/2006/main" name="Knight_3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nigh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ight_3e_Design" id="{0C3F6578-1D45-40C9-B6E0-616C6472E038}" vid="{7DC600DF-A748-4326-9AD9-9635CF6D37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9848</TotalTime>
  <Words>2364</Words>
  <Application>Microsoft Office PowerPoint</Application>
  <PresentationFormat>On-screen Show (4:3)</PresentationFormat>
  <Paragraphs>208</Paragraphs>
  <Slides>51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ＭＳ Ｐゴシック</vt:lpstr>
      <vt:lpstr>Arial</vt:lpstr>
      <vt:lpstr>Calibri</vt:lpstr>
      <vt:lpstr>Gill Sans</vt:lpstr>
      <vt:lpstr>Lucida Grande</vt:lpstr>
      <vt:lpstr>Symbol</vt:lpstr>
      <vt:lpstr>Symbol Std</vt:lpstr>
      <vt:lpstr>Times New Roman</vt:lpstr>
      <vt:lpstr>TimesLTStd-Roman</vt:lpstr>
      <vt:lpstr>ヒラギノ角ゴ Pro W3</vt:lpstr>
      <vt:lpstr>Knight_3e_Design</vt:lpstr>
      <vt:lpstr>MathType 6.0 Equation</vt:lpstr>
      <vt:lpstr>Photo Editor Photo</vt:lpstr>
      <vt:lpstr>Equation</vt:lpstr>
      <vt:lpstr>PowerPoint Presentation</vt:lpstr>
      <vt:lpstr>Chapter 8 Equilibrium</vt:lpstr>
      <vt:lpstr>Introduction to the torque</vt:lpstr>
      <vt:lpstr>Section 8.1 Torque and Static Equilibrium</vt:lpstr>
      <vt:lpstr>Torque</vt:lpstr>
      <vt:lpstr>Torque</vt:lpstr>
      <vt:lpstr>Torque</vt:lpstr>
      <vt:lpstr>Torque</vt:lpstr>
      <vt:lpstr>Torque</vt:lpstr>
      <vt:lpstr>Torque</vt:lpstr>
      <vt:lpstr>QuickCheck</vt:lpstr>
      <vt:lpstr>Example: Torque in opening a door</vt:lpstr>
      <vt:lpstr>Example: Torque in opening a door (cont.)</vt:lpstr>
      <vt:lpstr>Torque</vt:lpstr>
      <vt:lpstr>Net Torque</vt:lpstr>
      <vt:lpstr>QuickCheck </vt:lpstr>
      <vt:lpstr>QuickCheck </vt:lpstr>
      <vt:lpstr>Torque and Static Equilibrium</vt:lpstr>
      <vt:lpstr>Torque and Static Equilibrium</vt:lpstr>
      <vt:lpstr>Torque and Static Equilibrium</vt:lpstr>
      <vt:lpstr>QuickCheck 8.1 </vt:lpstr>
      <vt:lpstr>Choosing the Pivot Point</vt:lpstr>
      <vt:lpstr>Choosing the Pivot Point</vt:lpstr>
      <vt:lpstr>Choosing the Pivot Point </vt:lpstr>
      <vt:lpstr>QuickCheck 8.2 </vt:lpstr>
      <vt:lpstr>Example 8.4 Will the ladder slip?</vt:lpstr>
      <vt:lpstr>Example 8.4 Will the ladder slip? (cont.)</vt:lpstr>
      <vt:lpstr>Example 8.4 Will the ladder slip? (cont.)</vt:lpstr>
      <vt:lpstr>Example 8.4 Will the ladder slip? (cont.)</vt:lpstr>
      <vt:lpstr>Example 8.4 Will the ladder slip? (cont.)</vt:lpstr>
      <vt:lpstr>Example 8.4 Will the ladder slip? (cont.)</vt:lpstr>
      <vt:lpstr>Example 8.4 Will the ladder slip? (cont.)</vt:lpstr>
      <vt:lpstr>Example 8.4 Will the ladder slip? (cont.)</vt:lpstr>
      <vt:lpstr>Section 8.2 Stability and Balance </vt:lpstr>
      <vt:lpstr>Stability and Balance</vt:lpstr>
      <vt:lpstr>Stability and Balance</vt:lpstr>
      <vt:lpstr>Reading Question 8.1</vt:lpstr>
      <vt:lpstr>Reading Question 8.3</vt:lpstr>
      <vt:lpstr>Summary: Important Concepts</vt:lpstr>
      <vt:lpstr>Summary</vt:lpstr>
      <vt:lpstr>Problems on chapter 8</vt:lpstr>
      <vt:lpstr>P1:</vt:lpstr>
      <vt:lpstr>P2:</vt:lpstr>
      <vt:lpstr>P3:</vt:lpstr>
      <vt:lpstr>P4:</vt:lpstr>
      <vt:lpstr>P5:</vt:lpstr>
      <vt:lpstr>P6:</vt:lpstr>
      <vt:lpstr>P7:</vt:lpstr>
      <vt:lpstr>P8:</vt:lpstr>
      <vt:lpstr>P9:</vt:lpstr>
      <vt:lpstr>P10: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Nabil Ben Nessib</cp:lastModifiedBy>
  <cp:revision>404</cp:revision>
  <dcterms:created xsi:type="dcterms:W3CDTF">2014-04-06T19:36:39Z</dcterms:created>
  <dcterms:modified xsi:type="dcterms:W3CDTF">2023-08-20T10:10:19Z</dcterms:modified>
</cp:coreProperties>
</file>