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143"/>
  </p:notesMasterIdLst>
  <p:sldIdLst>
    <p:sldId id="256" r:id="rId2"/>
    <p:sldId id="674" r:id="rId3"/>
    <p:sldId id="263" r:id="rId4"/>
    <p:sldId id="260" r:id="rId5"/>
    <p:sldId id="261" r:id="rId6"/>
    <p:sldId id="663" r:id="rId7"/>
    <p:sldId id="377" r:id="rId8"/>
    <p:sldId id="406" r:id="rId9"/>
    <p:sldId id="656" r:id="rId10"/>
    <p:sldId id="664" r:id="rId11"/>
    <p:sldId id="524" r:id="rId12"/>
    <p:sldId id="525" r:id="rId13"/>
    <p:sldId id="526" r:id="rId14"/>
    <p:sldId id="527" r:id="rId15"/>
    <p:sldId id="602" r:id="rId16"/>
    <p:sldId id="603" r:id="rId17"/>
    <p:sldId id="665" r:id="rId18"/>
    <p:sldId id="585" r:id="rId19"/>
    <p:sldId id="400" r:id="rId20"/>
    <p:sldId id="420" r:id="rId21"/>
    <p:sldId id="422" r:id="rId22"/>
    <p:sldId id="528" r:id="rId23"/>
    <p:sldId id="423" r:id="rId24"/>
    <p:sldId id="529" r:id="rId25"/>
    <p:sldId id="605" r:id="rId26"/>
    <p:sldId id="530" r:id="rId27"/>
    <p:sldId id="642" r:id="rId28"/>
    <p:sldId id="425" r:id="rId29"/>
    <p:sldId id="531" r:id="rId30"/>
    <p:sldId id="606" r:id="rId31"/>
    <p:sldId id="532" r:id="rId32"/>
    <p:sldId id="586" r:id="rId33"/>
    <p:sldId id="587" r:id="rId34"/>
    <p:sldId id="666" r:id="rId35"/>
    <p:sldId id="588" r:id="rId36"/>
    <p:sldId id="401" r:id="rId37"/>
    <p:sldId id="430" r:id="rId38"/>
    <p:sldId id="437" r:id="rId39"/>
    <p:sldId id="438" r:id="rId40"/>
    <p:sldId id="433" r:id="rId41"/>
    <p:sldId id="608" r:id="rId42"/>
    <p:sldId id="534" r:id="rId43"/>
    <p:sldId id="592" r:id="rId44"/>
    <p:sldId id="644" r:id="rId45"/>
    <p:sldId id="535" r:id="rId46"/>
    <p:sldId id="658" r:id="rId47"/>
    <p:sldId id="667" r:id="rId48"/>
    <p:sldId id="440" r:id="rId49"/>
    <p:sldId id="609" r:id="rId50"/>
    <p:sldId id="668" r:id="rId51"/>
    <p:sldId id="611" r:id="rId52"/>
    <p:sldId id="669" r:id="rId53"/>
    <p:sldId id="613" r:id="rId54"/>
    <p:sldId id="614" r:id="rId55"/>
    <p:sldId id="589" r:id="rId56"/>
    <p:sldId id="402" r:id="rId57"/>
    <p:sldId id="445" r:id="rId58"/>
    <p:sldId id="444" r:id="rId59"/>
    <p:sldId id="442" r:id="rId60"/>
    <p:sldId id="641" r:id="rId61"/>
    <p:sldId id="449" r:id="rId62"/>
    <p:sldId id="536" r:id="rId63"/>
    <p:sldId id="615" r:id="rId64"/>
    <p:sldId id="675" r:id="rId65"/>
    <p:sldId id="617" r:id="rId66"/>
    <p:sldId id="618" r:id="rId67"/>
    <p:sldId id="448" r:id="rId68"/>
    <p:sldId id="645" r:id="rId69"/>
    <p:sldId id="537" r:id="rId70"/>
    <p:sldId id="593" r:id="rId71"/>
    <p:sldId id="538" r:id="rId72"/>
    <p:sldId id="403" r:id="rId73"/>
    <p:sldId id="453" r:id="rId74"/>
    <p:sldId id="539" r:id="rId75"/>
    <p:sldId id="540" r:id="rId76"/>
    <p:sldId id="452" r:id="rId77"/>
    <p:sldId id="619" r:id="rId78"/>
    <p:sldId id="670" r:id="rId79"/>
    <p:sldId id="541" r:id="rId80"/>
    <p:sldId id="542" r:id="rId81"/>
    <p:sldId id="544" r:id="rId82"/>
    <p:sldId id="621" r:id="rId83"/>
    <p:sldId id="671" r:id="rId84"/>
    <p:sldId id="460" r:id="rId85"/>
    <p:sldId id="646" r:id="rId86"/>
    <p:sldId id="546" r:id="rId87"/>
    <p:sldId id="547" r:id="rId88"/>
    <p:sldId id="548" r:id="rId89"/>
    <p:sldId id="623" r:id="rId90"/>
    <p:sldId id="672" r:id="rId91"/>
    <p:sldId id="662" r:id="rId92"/>
    <p:sldId id="673" r:id="rId93"/>
    <p:sldId id="591" r:id="rId94"/>
    <p:sldId id="405" r:id="rId95"/>
    <p:sldId id="399" r:id="rId96"/>
    <p:sldId id="484" r:id="rId97"/>
    <p:sldId id="488" r:id="rId98"/>
    <p:sldId id="492" r:id="rId99"/>
    <p:sldId id="559" r:id="rId100"/>
    <p:sldId id="560" r:id="rId101"/>
    <p:sldId id="627" r:id="rId102"/>
    <p:sldId id="561" r:id="rId103"/>
    <p:sldId id="628" r:id="rId104"/>
    <p:sldId id="629" r:id="rId105"/>
    <p:sldId id="676" r:id="rId106"/>
    <p:sldId id="631" r:id="rId107"/>
    <p:sldId id="677" r:id="rId108"/>
    <p:sldId id="660" r:id="rId109"/>
    <p:sldId id="679" r:id="rId110"/>
    <p:sldId id="517" r:id="rId111"/>
    <p:sldId id="563" r:id="rId112"/>
    <p:sldId id="562" r:id="rId113"/>
    <p:sldId id="635" r:id="rId114"/>
    <p:sldId id="636" r:id="rId115"/>
    <p:sldId id="564" r:id="rId116"/>
    <p:sldId id="637" r:id="rId117"/>
    <p:sldId id="680" r:id="rId118"/>
    <p:sldId id="639" r:id="rId119"/>
    <p:sldId id="566" r:id="rId120"/>
    <p:sldId id="567" r:id="rId121"/>
    <p:sldId id="647" r:id="rId122"/>
    <p:sldId id="640" r:id="rId123"/>
    <p:sldId id="595" r:id="rId124"/>
    <p:sldId id="569" r:id="rId125"/>
    <p:sldId id="322" r:id="rId126"/>
    <p:sldId id="496" r:id="rId127"/>
    <p:sldId id="497" r:id="rId128"/>
    <p:sldId id="498" r:id="rId129"/>
    <p:sldId id="500" r:id="rId130"/>
    <p:sldId id="499" r:id="rId131"/>
    <p:sldId id="682" r:id="rId132"/>
    <p:sldId id="681" r:id="rId133"/>
    <p:sldId id="683" r:id="rId134"/>
    <p:sldId id="684" r:id="rId135"/>
    <p:sldId id="685" r:id="rId136"/>
    <p:sldId id="686" r:id="rId137"/>
    <p:sldId id="687" r:id="rId138"/>
    <p:sldId id="688" r:id="rId139"/>
    <p:sldId id="689" r:id="rId140"/>
    <p:sldId id="690" r:id="rId141"/>
    <p:sldId id="691" r:id="rId142"/>
  </p:sldIdLst>
  <p:sldSz cx="9144000" cy="6858000" type="screen4x3"/>
  <p:notesSz cx="6858000" cy="9144000"/>
  <p:custDataLst>
    <p:tags r:id="rId1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guide id="3" orient="horz" pos="4008" userDrawn="1">
          <p15:clr>
            <a:srgbClr val="A4A3A4"/>
          </p15:clr>
        </p15:guide>
        <p15:guide id="4" pos="57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C12"/>
    <a:srgbClr val="BA34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87302" autoAdjust="0"/>
  </p:normalViewPr>
  <p:slideViewPr>
    <p:cSldViewPr snapToGrid="0" showGuides="1">
      <p:cViewPr varScale="1">
        <p:scale>
          <a:sx n="55" d="100"/>
          <a:sy n="55" d="100"/>
        </p:scale>
        <p:origin x="1516" y="44"/>
      </p:cViewPr>
      <p:guideLst>
        <p:guide orient="horz" pos="2136"/>
        <p:guide pos="2880"/>
        <p:guide orient="horz" pos="4008"/>
        <p:guide pos="5712"/>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0" d="100"/>
          <a:sy n="90" d="100"/>
        </p:scale>
        <p:origin x="-278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ags" Target="tags/tag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4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48510-7AD3-4134-B367-1745D507DBDD}" type="datetimeFigureOut">
              <a:rPr lang="en-US" smtClean="0"/>
              <a:t>08-Jan-24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73C7B-1C1A-4C42-AA90-E58A53A56275}" type="slidenum">
              <a:rPr lang="en-US" smtClean="0"/>
              <a:t>‹#›</a:t>
            </a:fld>
            <a:endParaRPr lang="en-US"/>
          </a:p>
        </p:txBody>
      </p:sp>
    </p:spTree>
    <p:extLst>
      <p:ext uri="{BB962C8B-B14F-4D97-AF65-F5344CB8AC3E}">
        <p14:creationId xmlns:p14="http://schemas.microsoft.com/office/powerpoint/2010/main" val="333959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a:t>
            </a:fld>
            <a:endParaRPr lang="en-US"/>
          </a:p>
        </p:txBody>
      </p:sp>
    </p:spTree>
    <p:extLst>
      <p:ext uri="{BB962C8B-B14F-4D97-AF65-F5344CB8AC3E}">
        <p14:creationId xmlns:p14="http://schemas.microsoft.com/office/powerpoint/2010/main" val="1949585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E52450D-28E9-4C25-B1B6-8C132ABDF07D}" type="slidenum">
              <a:rPr lang="en-US" altLang="en-US" sz="1200" smtClean="0">
                <a:solidFill>
                  <a:prstClr val="black"/>
                </a:solidFill>
              </a:rPr>
              <a:pPr/>
              <a:t>16</a:t>
            </a:fld>
            <a:endParaRPr lang="en-US" altLang="en-US" sz="120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dirty="0"/>
              <a:t>Answer: E</a:t>
            </a:r>
          </a:p>
        </p:txBody>
      </p:sp>
    </p:spTree>
    <p:extLst>
      <p:ext uri="{BB962C8B-B14F-4D97-AF65-F5344CB8AC3E}">
        <p14:creationId xmlns:p14="http://schemas.microsoft.com/office/powerpoint/2010/main" val="19080658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661AF165-F2C7-4323-8A41-CA484FEB9FFB}" type="slidenum">
              <a:rPr lang="en-US" altLang="en-US" sz="1200">
                <a:solidFill>
                  <a:prstClr val="black"/>
                </a:solidFill>
              </a:rPr>
              <a:pPr/>
              <a:t>114</a:t>
            </a:fld>
            <a:endParaRPr lang="en-US" altLang="en-US" sz="1200">
              <a:solidFill>
                <a:prstClr val="black"/>
              </a:solidFill>
            </a:endParaRPr>
          </a:p>
        </p:txBody>
      </p:sp>
      <p:sp>
        <p:nvSpPr>
          <p:cNvPr id="1177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112C2B9B-883A-4A21-A48F-8F22500FB0A6}" type="slidenum">
              <a:rPr lang="en-US" altLang="en-US" sz="1200">
                <a:solidFill>
                  <a:prstClr val="black"/>
                </a:solidFill>
              </a:rPr>
              <a:pPr algn="r"/>
              <a:t>114</a:t>
            </a:fld>
            <a:endParaRPr lang="en-US" altLang="en-US" sz="1200">
              <a:solidFill>
                <a:prstClr val="black"/>
              </a:solidFill>
            </a:endParaRPr>
          </a:p>
        </p:txBody>
      </p:sp>
      <p:sp>
        <p:nvSpPr>
          <p:cNvPr id="117764" name="Rectangle 2"/>
          <p:cNvSpPr>
            <a:spLocks noGrp="1" noRot="1" noChangeAspect="1" noChangeArrowheads="1" noTextEdit="1"/>
          </p:cNvSpPr>
          <p:nvPr>
            <p:ph type="sldImg"/>
          </p:nvPr>
        </p:nvSpPr>
        <p:spPr>
          <a:solidFill>
            <a:srgbClr val="FFFFFF"/>
          </a:solidFill>
          <a:ln/>
        </p:spPr>
      </p:sp>
      <p:sp>
        <p:nvSpPr>
          <p:cNvPr id="11776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251963034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115</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D7400A11-6B83-41F1-937E-71D2945B9DE4}" type="slidenum">
              <a:rPr lang="en-US" altLang="en-US" sz="1200">
                <a:solidFill>
                  <a:prstClr val="black"/>
                </a:solidFill>
              </a:rPr>
              <a:pPr/>
              <a:t>116</a:t>
            </a:fld>
            <a:endParaRPr lang="en-US" altLang="en-US" sz="1200">
              <a:solidFill>
                <a:prstClr val="black"/>
              </a:solidFill>
            </a:endParaRPr>
          </a:p>
        </p:txBody>
      </p:sp>
      <p:sp>
        <p:nvSpPr>
          <p:cNvPr id="1239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00B76000-394C-4FB4-8B45-DC2702CD735A}" type="slidenum">
              <a:rPr lang="en-US" altLang="en-US" sz="1200">
                <a:solidFill>
                  <a:prstClr val="black"/>
                </a:solidFill>
              </a:rPr>
              <a:pPr algn="r"/>
              <a:t>116</a:t>
            </a:fld>
            <a:endParaRPr lang="en-US" altLang="en-US" sz="1200">
              <a:solidFill>
                <a:prstClr val="black"/>
              </a:solidFill>
            </a:endParaRPr>
          </a:p>
        </p:txBody>
      </p:sp>
      <p:sp>
        <p:nvSpPr>
          <p:cNvPr id="123908" name="Rectangle 2"/>
          <p:cNvSpPr>
            <a:spLocks noGrp="1" noRot="1" noChangeAspect="1" noChangeArrowheads="1" noTextEdit="1"/>
          </p:cNvSpPr>
          <p:nvPr>
            <p:ph type="sldImg"/>
          </p:nvPr>
        </p:nvSpPr>
        <p:spPr>
          <a:solidFill>
            <a:srgbClr val="FFFFFF"/>
          </a:solidFill>
          <a:ln/>
        </p:spPr>
      </p:sp>
      <p:sp>
        <p:nvSpPr>
          <p:cNvPr id="12390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t>Answer: A</a:t>
            </a:r>
          </a:p>
        </p:txBody>
      </p:sp>
    </p:spTree>
    <p:extLst>
      <p:ext uri="{BB962C8B-B14F-4D97-AF65-F5344CB8AC3E}">
        <p14:creationId xmlns:p14="http://schemas.microsoft.com/office/powerpoint/2010/main" val="10692046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D7400A11-6B83-41F1-937E-71D2945B9DE4}" type="slidenum">
              <a:rPr lang="en-US" altLang="en-US" sz="1200">
                <a:solidFill>
                  <a:prstClr val="black"/>
                </a:solidFill>
              </a:rPr>
              <a:pPr/>
              <a:t>117</a:t>
            </a:fld>
            <a:endParaRPr lang="en-US" altLang="en-US" sz="1200">
              <a:solidFill>
                <a:prstClr val="black"/>
              </a:solidFill>
            </a:endParaRPr>
          </a:p>
        </p:txBody>
      </p:sp>
      <p:sp>
        <p:nvSpPr>
          <p:cNvPr id="1239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00B76000-394C-4FB4-8B45-DC2702CD735A}" type="slidenum">
              <a:rPr lang="en-US" altLang="en-US" sz="1200">
                <a:solidFill>
                  <a:prstClr val="black"/>
                </a:solidFill>
              </a:rPr>
              <a:pPr algn="r"/>
              <a:t>117</a:t>
            </a:fld>
            <a:endParaRPr lang="en-US" altLang="en-US" sz="1200">
              <a:solidFill>
                <a:prstClr val="black"/>
              </a:solidFill>
            </a:endParaRPr>
          </a:p>
        </p:txBody>
      </p:sp>
      <p:sp>
        <p:nvSpPr>
          <p:cNvPr id="123908" name="Rectangle 2"/>
          <p:cNvSpPr>
            <a:spLocks noGrp="1" noRot="1" noChangeAspect="1" noChangeArrowheads="1" noTextEdit="1"/>
          </p:cNvSpPr>
          <p:nvPr>
            <p:ph type="sldImg"/>
          </p:nvPr>
        </p:nvSpPr>
        <p:spPr>
          <a:solidFill>
            <a:srgbClr val="FFFFFF"/>
          </a:solidFill>
          <a:ln/>
        </p:spPr>
      </p:sp>
      <p:sp>
        <p:nvSpPr>
          <p:cNvPr id="12390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t>Answer: A</a:t>
            </a:r>
          </a:p>
        </p:txBody>
      </p:sp>
    </p:spTree>
    <p:extLst>
      <p:ext uri="{BB962C8B-B14F-4D97-AF65-F5344CB8AC3E}">
        <p14:creationId xmlns:p14="http://schemas.microsoft.com/office/powerpoint/2010/main" val="327118974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118</a:t>
            </a:fld>
            <a:endParaRPr lang="en-US"/>
          </a:p>
        </p:txBody>
      </p:sp>
    </p:spTree>
    <p:extLst>
      <p:ext uri="{BB962C8B-B14F-4D97-AF65-F5344CB8AC3E}">
        <p14:creationId xmlns:p14="http://schemas.microsoft.com/office/powerpoint/2010/main" val="205112538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119</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120</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121</a:t>
            </a:fld>
            <a:endParaRPr lang="en-US"/>
          </a:p>
        </p:txBody>
      </p:sp>
    </p:spTree>
    <p:extLst>
      <p:ext uri="{BB962C8B-B14F-4D97-AF65-F5344CB8AC3E}">
        <p14:creationId xmlns:p14="http://schemas.microsoft.com/office/powerpoint/2010/main" val="234202538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122</a:t>
            </a:fld>
            <a:endParaRPr lang="en-US"/>
          </a:p>
        </p:txBody>
      </p:sp>
    </p:spTree>
    <p:extLst>
      <p:ext uri="{BB962C8B-B14F-4D97-AF65-F5344CB8AC3E}">
        <p14:creationId xmlns:p14="http://schemas.microsoft.com/office/powerpoint/2010/main" val="1510515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123</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E52450D-28E9-4C25-B1B6-8C132ABDF07D}" type="slidenum">
              <a:rPr lang="en-US" altLang="en-US" sz="1200" smtClean="0">
                <a:solidFill>
                  <a:prstClr val="black"/>
                </a:solidFill>
              </a:rPr>
              <a:pPr/>
              <a:t>17</a:t>
            </a:fld>
            <a:endParaRPr lang="en-US" altLang="en-US" sz="120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dirty="0"/>
              <a:t>Answer: E</a:t>
            </a:r>
          </a:p>
        </p:txBody>
      </p:sp>
    </p:spTree>
    <p:extLst>
      <p:ext uri="{BB962C8B-B14F-4D97-AF65-F5344CB8AC3E}">
        <p14:creationId xmlns:p14="http://schemas.microsoft.com/office/powerpoint/2010/main" val="186878884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73C7B-1C1A-4C42-AA90-E58A53A56275}" type="slidenum">
              <a:rPr lang="en-US" smtClean="0"/>
              <a:t>131</a:t>
            </a:fld>
            <a:endParaRPr lang="en-US"/>
          </a:p>
        </p:txBody>
      </p:sp>
    </p:spTree>
    <p:extLst>
      <p:ext uri="{BB962C8B-B14F-4D97-AF65-F5344CB8AC3E}">
        <p14:creationId xmlns:p14="http://schemas.microsoft.com/office/powerpoint/2010/main" val="1324506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block is in static equilibrium if it</a:t>
            </a:r>
            <a:r>
              <a:rPr lang="en-US" baseline="0" dirty="0"/>
              <a:t> is stationary and in dynamic equilibrium if it’s moving at a steady speed. In both cases the tension in the rope must equal the weight: 980 N. </a:t>
            </a:r>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18</a:t>
            </a:fld>
            <a:endParaRPr lang="en-US"/>
          </a:p>
        </p:txBody>
      </p:sp>
    </p:spTree>
    <p:extLst>
      <p:ext uri="{BB962C8B-B14F-4D97-AF65-F5344CB8AC3E}">
        <p14:creationId xmlns:p14="http://schemas.microsoft.com/office/powerpoint/2010/main" val="2118635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73C7B-1C1A-4C42-AA90-E58A53A56275}" type="slidenum">
              <a:rPr lang="en-US" smtClean="0"/>
              <a:t>19</a:t>
            </a:fld>
            <a:endParaRPr lang="en-US"/>
          </a:p>
        </p:txBody>
      </p:sp>
    </p:spTree>
    <p:extLst>
      <p:ext uri="{BB962C8B-B14F-4D97-AF65-F5344CB8AC3E}">
        <p14:creationId xmlns:p14="http://schemas.microsoft.com/office/powerpoint/2010/main" val="866784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20</a:t>
            </a:fld>
            <a:endParaRPr lang="en-US"/>
          </a:p>
        </p:txBody>
      </p:sp>
    </p:spTree>
    <p:extLst>
      <p:ext uri="{BB962C8B-B14F-4D97-AF65-F5344CB8AC3E}">
        <p14:creationId xmlns:p14="http://schemas.microsoft.com/office/powerpoint/2010/main" val="1627113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21</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22</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26</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27</a:t>
            </a:fld>
            <a:endParaRPr lang="en-US"/>
          </a:p>
        </p:txBody>
      </p:sp>
    </p:spTree>
    <p:extLst>
      <p:ext uri="{BB962C8B-B14F-4D97-AF65-F5344CB8AC3E}">
        <p14:creationId xmlns:p14="http://schemas.microsoft.com/office/powerpoint/2010/main" val="2531269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28</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73C7B-1C1A-4C42-AA90-E58A53A56275}" type="slidenum">
              <a:rPr lang="en-US" smtClean="0"/>
              <a:t>2</a:t>
            </a:fld>
            <a:endParaRPr lang="en-US"/>
          </a:p>
        </p:txBody>
      </p:sp>
    </p:spTree>
    <p:extLst>
      <p:ext uri="{BB962C8B-B14F-4D97-AF65-F5344CB8AC3E}">
        <p14:creationId xmlns:p14="http://schemas.microsoft.com/office/powerpoint/2010/main" val="2441873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29</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30</a:t>
            </a:fld>
            <a:endParaRPr lang="en-US"/>
          </a:p>
        </p:txBody>
      </p:sp>
    </p:spTree>
    <p:extLst>
      <p:ext uri="{BB962C8B-B14F-4D97-AF65-F5344CB8AC3E}">
        <p14:creationId xmlns:p14="http://schemas.microsoft.com/office/powerpoint/2010/main" val="3098278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31</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block</a:t>
            </a:r>
            <a:r>
              <a:rPr lang="en-US" baseline="0" dirty="0"/>
              <a:t> is not in equilibrium; it is accelerating. Newton’s second law gives </a:t>
            </a:r>
            <a:r>
              <a:rPr lang="en-US" i="1" baseline="0" dirty="0"/>
              <a:t>m</a:t>
            </a:r>
            <a:r>
              <a:rPr lang="en-US" baseline="0" dirty="0"/>
              <a:t> </a:t>
            </a:r>
            <a:r>
              <a:rPr lang="en-US" baseline="0" dirty="0">
                <a:sym typeface="Symbol" panose="05050102010706020507" pitchFamily="18" charset="2"/>
              </a:rPr>
              <a:t> </a:t>
            </a:r>
            <a:r>
              <a:rPr lang="en-US" i="1" baseline="0" dirty="0"/>
              <a:t>a </a:t>
            </a:r>
            <a:r>
              <a:rPr lang="en-US" baseline="0" dirty="0"/>
              <a:t>+ = </a:t>
            </a:r>
            <a:r>
              <a:rPr lang="en-US" i="1" baseline="0" dirty="0"/>
              <a:t>T</a:t>
            </a:r>
            <a:r>
              <a:rPr lang="en-US" baseline="0" dirty="0"/>
              <a:t> </a:t>
            </a:r>
            <a:r>
              <a:rPr lang="en-US" baseline="0" dirty="0">
                <a:sym typeface="Symbol" panose="05050102010706020507" pitchFamily="18" charset="2"/>
              </a:rPr>
              <a:t> </a:t>
            </a:r>
            <a:r>
              <a:rPr lang="en-US" baseline="0" dirty="0"/>
              <a:t>980 or </a:t>
            </a:r>
            <a:r>
              <a:rPr lang="en-US" i="1" baseline="0" dirty="0"/>
              <a:t>T</a:t>
            </a:r>
            <a:r>
              <a:rPr lang="en-US" baseline="0" dirty="0"/>
              <a:t> = 1480 N.</a:t>
            </a:r>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32</a:t>
            </a:fld>
            <a:endParaRPr lang="en-US"/>
          </a:p>
        </p:txBody>
      </p:sp>
    </p:spTree>
    <p:extLst>
      <p:ext uri="{BB962C8B-B14F-4D97-AF65-F5344CB8AC3E}">
        <p14:creationId xmlns:p14="http://schemas.microsoft.com/office/powerpoint/2010/main" val="2118635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ball is in static equilibrium. The tension</a:t>
            </a:r>
            <a:r>
              <a:rPr lang="en-US" baseline="0" dirty="0"/>
              <a:t> in the upper rope is 53 N and the tension in the horizontal rope is 18 N.</a:t>
            </a:r>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33</a:t>
            </a:fld>
            <a:endParaRPr lang="en-US"/>
          </a:p>
        </p:txBody>
      </p:sp>
    </p:spTree>
    <p:extLst>
      <p:ext uri="{BB962C8B-B14F-4D97-AF65-F5344CB8AC3E}">
        <p14:creationId xmlns:p14="http://schemas.microsoft.com/office/powerpoint/2010/main" val="2118635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ball is in static equilibrium. The tension</a:t>
            </a:r>
            <a:r>
              <a:rPr lang="en-US" baseline="0" dirty="0"/>
              <a:t> in the upper rope is 53 N and the tension in the horizontal rope is 18 N.</a:t>
            </a:r>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34</a:t>
            </a:fld>
            <a:endParaRPr lang="en-US"/>
          </a:p>
        </p:txBody>
      </p:sp>
    </p:spTree>
    <p:extLst>
      <p:ext uri="{BB962C8B-B14F-4D97-AF65-F5344CB8AC3E}">
        <p14:creationId xmlns:p14="http://schemas.microsoft.com/office/powerpoint/2010/main" val="3650856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acceleration is -0.6 m/s</a:t>
            </a:r>
            <a:r>
              <a:rPr lang="en-US" baseline="30000" dirty="0"/>
              <a:t>2</a:t>
            </a:r>
            <a:r>
              <a:rPr lang="en-US" dirty="0"/>
              <a:t>. The initial velocity is 4.5 m/s and the final velocity is 0. The distance traveled before stopping is 17 m.</a:t>
            </a:r>
          </a:p>
        </p:txBody>
      </p:sp>
      <p:sp>
        <p:nvSpPr>
          <p:cNvPr id="4" name="Slide Number Placeholder 3"/>
          <p:cNvSpPr>
            <a:spLocks noGrp="1"/>
          </p:cNvSpPr>
          <p:nvPr>
            <p:ph type="sldNum" sz="quarter" idx="10"/>
          </p:nvPr>
        </p:nvSpPr>
        <p:spPr/>
        <p:txBody>
          <a:bodyPr/>
          <a:lstStyle/>
          <a:p>
            <a:fld id="{F0473C7B-1C1A-4C42-AA90-E58A53A56275}" type="slidenum">
              <a:rPr lang="en-US" smtClean="0"/>
              <a:t>35</a:t>
            </a:fld>
            <a:endParaRPr lang="en-US"/>
          </a:p>
        </p:txBody>
      </p:sp>
    </p:spTree>
    <p:extLst>
      <p:ext uri="{BB962C8B-B14F-4D97-AF65-F5344CB8AC3E}">
        <p14:creationId xmlns:p14="http://schemas.microsoft.com/office/powerpoint/2010/main" val="2118635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73C7B-1C1A-4C42-AA90-E58A53A56275}" type="slidenum">
              <a:rPr lang="en-US" smtClean="0"/>
              <a:t>36</a:t>
            </a:fld>
            <a:endParaRPr lang="en-US"/>
          </a:p>
        </p:txBody>
      </p:sp>
    </p:spTree>
    <p:extLst>
      <p:ext uri="{BB962C8B-B14F-4D97-AF65-F5344CB8AC3E}">
        <p14:creationId xmlns:p14="http://schemas.microsoft.com/office/powerpoint/2010/main" val="866784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37</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38</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3</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39</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40</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41</a:t>
            </a:fld>
            <a:endParaRPr lang="en-US"/>
          </a:p>
        </p:txBody>
      </p:sp>
    </p:spTree>
    <p:extLst>
      <p:ext uri="{BB962C8B-B14F-4D97-AF65-F5344CB8AC3E}">
        <p14:creationId xmlns:p14="http://schemas.microsoft.com/office/powerpoint/2010/main" val="1213087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42</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43</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44</a:t>
            </a:fld>
            <a:endParaRPr lang="en-US"/>
          </a:p>
        </p:txBody>
      </p:sp>
    </p:spTree>
    <p:extLst>
      <p:ext uri="{BB962C8B-B14F-4D97-AF65-F5344CB8AC3E}">
        <p14:creationId xmlns:p14="http://schemas.microsoft.com/office/powerpoint/2010/main" val="3323431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45</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A</a:t>
            </a:r>
          </a:p>
        </p:txBody>
      </p:sp>
      <p:sp>
        <p:nvSpPr>
          <p:cNvPr id="4" name="Slide Number Placeholder 3"/>
          <p:cNvSpPr>
            <a:spLocks noGrp="1"/>
          </p:cNvSpPr>
          <p:nvPr>
            <p:ph type="sldNum" sz="quarter" idx="10"/>
          </p:nvPr>
        </p:nvSpPr>
        <p:spPr/>
        <p:txBody>
          <a:bodyPr/>
          <a:lstStyle/>
          <a:p>
            <a:fld id="{F0473C7B-1C1A-4C42-AA90-E58A53A56275}" type="slidenum">
              <a:rPr lang="en-US" smtClean="0"/>
              <a:t>46</a:t>
            </a:fld>
            <a:endParaRPr lang="en-US"/>
          </a:p>
        </p:txBody>
      </p:sp>
    </p:spTree>
    <p:extLst>
      <p:ext uri="{BB962C8B-B14F-4D97-AF65-F5344CB8AC3E}">
        <p14:creationId xmlns:p14="http://schemas.microsoft.com/office/powerpoint/2010/main" val="4179209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A</a:t>
            </a:r>
          </a:p>
        </p:txBody>
      </p:sp>
      <p:sp>
        <p:nvSpPr>
          <p:cNvPr id="4" name="Slide Number Placeholder 3"/>
          <p:cNvSpPr>
            <a:spLocks noGrp="1"/>
          </p:cNvSpPr>
          <p:nvPr>
            <p:ph type="sldNum" sz="quarter" idx="10"/>
          </p:nvPr>
        </p:nvSpPr>
        <p:spPr/>
        <p:txBody>
          <a:bodyPr/>
          <a:lstStyle/>
          <a:p>
            <a:fld id="{F0473C7B-1C1A-4C42-AA90-E58A53A56275}" type="slidenum">
              <a:rPr lang="en-US" smtClean="0"/>
              <a:t>47</a:t>
            </a:fld>
            <a:endParaRPr lang="en-US"/>
          </a:p>
        </p:txBody>
      </p:sp>
    </p:spTree>
    <p:extLst>
      <p:ext uri="{BB962C8B-B14F-4D97-AF65-F5344CB8AC3E}">
        <p14:creationId xmlns:p14="http://schemas.microsoft.com/office/powerpoint/2010/main" val="2530435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48</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4</a:t>
            </a:fld>
            <a:endParaRPr lang="en-US"/>
          </a:p>
        </p:txBody>
      </p:sp>
    </p:spTree>
    <p:extLst>
      <p:ext uri="{BB962C8B-B14F-4D97-AF65-F5344CB8AC3E}">
        <p14:creationId xmlns:p14="http://schemas.microsoft.com/office/powerpoint/2010/main" val="1375956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D</a:t>
            </a:r>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985135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D</a:t>
            </a:r>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640983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E152A3BE-0A4E-4F4D-87CF-D7474476B877}" type="slidenum">
              <a:rPr lang="en-US" altLang="en-US" sz="1200" smtClean="0">
                <a:solidFill>
                  <a:prstClr val="black"/>
                </a:solidFill>
              </a:rPr>
              <a:pPr/>
              <a:t>51</a:t>
            </a:fld>
            <a:endParaRPr lang="en-US" altLang="en-US" sz="1200">
              <a:solidFill>
                <a:prstClr val="black"/>
              </a:solidFill>
            </a:endParaRPr>
          </a:p>
        </p:txBody>
      </p:sp>
      <p:sp>
        <p:nvSpPr>
          <p:cNvPr id="53251"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009DEAC8-1C1E-4C92-A28A-2AF4B1B41202}" type="slidenum">
              <a:rPr lang="en-US" altLang="en-US" sz="1200">
                <a:solidFill>
                  <a:prstClr val="black"/>
                </a:solidFill>
              </a:rPr>
              <a:pPr algn="r"/>
              <a:t>51</a:t>
            </a:fld>
            <a:endParaRPr lang="en-US" altLang="en-US" sz="1200">
              <a:solidFill>
                <a:prstClr val="black"/>
              </a:solidFill>
            </a:endParaRPr>
          </a:p>
        </p:txBody>
      </p:sp>
      <p:sp>
        <p:nvSpPr>
          <p:cNvPr id="53252" name="Rectangle 2"/>
          <p:cNvSpPr>
            <a:spLocks noGrp="1" noRot="1" noChangeAspect="1" noChangeArrowheads="1" noTextEdit="1"/>
          </p:cNvSpPr>
          <p:nvPr>
            <p:ph type="sldImg"/>
          </p:nvPr>
        </p:nvSpPr>
        <p:spPr>
          <a:solidFill>
            <a:srgbClr val="FFFFFF"/>
          </a:solidFill>
          <a:ln/>
        </p:spPr>
      </p:sp>
      <p:sp>
        <p:nvSpPr>
          <p:cNvPr id="5325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t>Answer: A</a:t>
            </a:r>
          </a:p>
        </p:txBody>
      </p:sp>
    </p:spTree>
    <p:extLst>
      <p:ext uri="{BB962C8B-B14F-4D97-AF65-F5344CB8AC3E}">
        <p14:creationId xmlns:p14="http://schemas.microsoft.com/office/powerpoint/2010/main" val="1011417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E152A3BE-0A4E-4F4D-87CF-D7474476B877}" type="slidenum">
              <a:rPr lang="en-US" altLang="en-US" sz="1200" smtClean="0">
                <a:solidFill>
                  <a:prstClr val="black"/>
                </a:solidFill>
              </a:rPr>
              <a:pPr/>
              <a:t>52</a:t>
            </a:fld>
            <a:endParaRPr lang="en-US" altLang="en-US" sz="1200">
              <a:solidFill>
                <a:prstClr val="black"/>
              </a:solidFill>
            </a:endParaRPr>
          </a:p>
        </p:txBody>
      </p:sp>
      <p:sp>
        <p:nvSpPr>
          <p:cNvPr id="53251"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009DEAC8-1C1E-4C92-A28A-2AF4B1B41202}" type="slidenum">
              <a:rPr lang="en-US" altLang="en-US" sz="1200">
                <a:solidFill>
                  <a:prstClr val="black"/>
                </a:solidFill>
              </a:rPr>
              <a:pPr algn="r"/>
              <a:t>52</a:t>
            </a:fld>
            <a:endParaRPr lang="en-US" altLang="en-US" sz="1200">
              <a:solidFill>
                <a:prstClr val="black"/>
              </a:solidFill>
            </a:endParaRPr>
          </a:p>
        </p:txBody>
      </p:sp>
      <p:sp>
        <p:nvSpPr>
          <p:cNvPr id="53252" name="Rectangle 2"/>
          <p:cNvSpPr>
            <a:spLocks noGrp="1" noRot="1" noChangeAspect="1" noChangeArrowheads="1" noTextEdit="1"/>
          </p:cNvSpPr>
          <p:nvPr>
            <p:ph type="sldImg"/>
          </p:nvPr>
        </p:nvSpPr>
        <p:spPr>
          <a:solidFill>
            <a:srgbClr val="FFFFFF"/>
          </a:solidFill>
          <a:ln/>
        </p:spPr>
      </p:sp>
      <p:sp>
        <p:nvSpPr>
          <p:cNvPr id="5325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t>Answer: A</a:t>
            </a:r>
          </a:p>
        </p:txBody>
      </p:sp>
    </p:spTree>
    <p:extLst>
      <p:ext uri="{BB962C8B-B14F-4D97-AF65-F5344CB8AC3E}">
        <p14:creationId xmlns:p14="http://schemas.microsoft.com/office/powerpoint/2010/main" val="693172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C77F33EB-3B91-4D47-B1A9-F35F4D930494}" type="slidenum">
              <a:rPr lang="en-US" altLang="en-US" sz="1200" smtClean="0">
                <a:solidFill>
                  <a:prstClr val="black"/>
                </a:solidFill>
              </a:rPr>
              <a:pPr/>
              <a:t>53</a:t>
            </a:fld>
            <a:endParaRPr lang="en-US" altLang="en-US" sz="1200">
              <a:solidFill>
                <a:prstClr val="black"/>
              </a:solidFill>
            </a:endParaRPr>
          </a:p>
        </p:txBody>
      </p:sp>
      <p:sp>
        <p:nvSpPr>
          <p:cNvPr id="57347"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5E26789-07B2-4868-83B7-5170832005C7}" type="slidenum">
              <a:rPr lang="en-US" altLang="en-US" sz="1200">
                <a:solidFill>
                  <a:prstClr val="black"/>
                </a:solidFill>
              </a:rPr>
              <a:pPr algn="r"/>
              <a:t>53</a:t>
            </a:fld>
            <a:endParaRPr lang="en-US" altLang="en-US" sz="1200">
              <a:solidFill>
                <a:prstClr val="black"/>
              </a:solidFill>
            </a:endParaRPr>
          </a:p>
        </p:txBody>
      </p:sp>
      <p:sp>
        <p:nvSpPr>
          <p:cNvPr id="57348" name="Rectangle 2"/>
          <p:cNvSpPr>
            <a:spLocks noGrp="1" noRot="1" noChangeAspect="1" noChangeArrowheads="1" noTextEdit="1"/>
          </p:cNvSpPr>
          <p:nvPr>
            <p:ph type="sldImg"/>
          </p:nvPr>
        </p:nvSpPr>
        <p:spPr>
          <a:solidFill>
            <a:srgbClr val="FFFFFF"/>
          </a:solidFill>
          <a:ln/>
        </p:spPr>
      </p:sp>
      <p:sp>
        <p:nvSpPr>
          <p:cNvPr id="5734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t>Answer:</a:t>
            </a:r>
            <a:r>
              <a:rPr lang="en-US" altLang="en-US" baseline="0" dirty="0"/>
              <a:t> D</a:t>
            </a:r>
            <a:endParaRPr lang="en-US" altLang="en-US" dirty="0"/>
          </a:p>
        </p:txBody>
      </p:sp>
    </p:spTree>
    <p:extLst>
      <p:ext uri="{BB962C8B-B14F-4D97-AF65-F5344CB8AC3E}">
        <p14:creationId xmlns:p14="http://schemas.microsoft.com/office/powerpoint/2010/main" val="3671856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C77F33EB-3B91-4D47-B1A9-F35F4D930494}" type="slidenum">
              <a:rPr lang="en-US" altLang="en-US" sz="1200" smtClean="0">
                <a:solidFill>
                  <a:prstClr val="black"/>
                </a:solidFill>
              </a:rPr>
              <a:pPr/>
              <a:t>54</a:t>
            </a:fld>
            <a:endParaRPr lang="en-US" altLang="en-US" sz="1200">
              <a:solidFill>
                <a:prstClr val="black"/>
              </a:solidFill>
            </a:endParaRPr>
          </a:p>
        </p:txBody>
      </p:sp>
      <p:sp>
        <p:nvSpPr>
          <p:cNvPr id="57347"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5E26789-07B2-4868-83B7-5170832005C7}" type="slidenum">
              <a:rPr lang="en-US" altLang="en-US" sz="1200">
                <a:solidFill>
                  <a:prstClr val="black"/>
                </a:solidFill>
              </a:rPr>
              <a:pPr algn="r"/>
              <a:t>54</a:t>
            </a:fld>
            <a:endParaRPr lang="en-US" altLang="en-US" sz="1200">
              <a:solidFill>
                <a:prstClr val="black"/>
              </a:solidFill>
            </a:endParaRPr>
          </a:p>
        </p:txBody>
      </p:sp>
      <p:sp>
        <p:nvSpPr>
          <p:cNvPr id="57348" name="Rectangle 2"/>
          <p:cNvSpPr>
            <a:spLocks noGrp="1" noRot="1" noChangeAspect="1" noChangeArrowheads="1" noTextEdit="1"/>
          </p:cNvSpPr>
          <p:nvPr>
            <p:ph type="sldImg"/>
          </p:nvPr>
        </p:nvSpPr>
        <p:spPr>
          <a:solidFill>
            <a:srgbClr val="FFFFFF"/>
          </a:solidFill>
          <a:ln/>
        </p:spPr>
      </p:sp>
      <p:sp>
        <p:nvSpPr>
          <p:cNvPr id="5734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2046458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The mass of the elevator is irrelevant. The apparent weight is the normal force which is 600 N. This equals her true weight plus </a:t>
            </a:r>
            <a:r>
              <a:rPr lang="en-US" i="1" baseline="0" dirty="0"/>
              <a:t>m</a:t>
            </a:r>
            <a:r>
              <a:rPr lang="en-US" baseline="0" dirty="0"/>
              <a:t> </a:t>
            </a:r>
            <a:r>
              <a:rPr lang="en-US" baseline="0" dirty="0">
                <a:sym typeface="Symbol" panose="05050102010706020507" pitchFamily="18" charset="2"/>
              </a:rPr>
              <a:t> </a:t>
            </a:r>
            <a:r>
              <a:rPr lang="en-US" i="1" baseline="0" dirty="0"/>
              <a:t>a</a:t>
            </a:r>
            <a:r>
              <a:rPr lang="en-US" baseline="0" dirty="0"/>
              <a:t> where </a:t>
            </a:r>
            <a:r>
              <a:rPr lang="en-US" i="1" baseline="0" dirty="0"/>
              <a:t>m</a:t>
            </a:r>
            <a:r>
              <a:rPr lang="en-US" baseline="0" dirty="0"/>
              <a:t> is the student’s mass. The acceleration is then 2.2 m/s</a:t>
            </a:r>
            <a:r>
              <a:rPr lang="en-US" baseline="30000" dirty="0"/>
              <a:t>2</a:t>
            </a:r>
            <a:r>
              <a:rPr lang="en-US" baseline="0" dirty="0"/>
              <a:t>. The initial velocity is 0. The time is 3 s. </a:t>
            </a:r>
            <a:r>
              <a:rPr lang="en-US" i="1" baseline="0" dirty="0" err="1"/>
              <a:t>V</a:t>
            </a:r>
            <a:r>
              <a:rPr lang="en-US" baseline="-25000" dirty="0" err="1"/>
              <a:t>f</a:t>
            </a:r>
            <a:r>
              <a:rPr lang="en-US" baseline="-25000" dirty="0"/>
              <a:t> </a:t>
            </a:r>
            <a:r>
              <a:rPr lang="en-US" baseline="0" dirty="0"/>
              <a:t>= </a:t>
            </a:r>
            <a:r>
              <a:rPr lang="en-US" i="1" baseline="0" dirty="0"/>
              <a:t>a</a:t>
            </a:r>
            <a:r>
              <a:rPr lang="en-US" baseline="0" dirty="0"/>
              <a:t> </a:t>
            </a:r>
            <a:r>
              <a:rPr lang="en-US" baseline="0" dirty="0">
                <a:sym typeface="Symbol" panose="05050102010706020507" pitchFamily="18" charset="2"/>
              </a:rPr>
              <a:t> </a:t>
            </a:r>
            <a:r>
              <a:rPr lang="en-US" i="1" baseline="0" dirty="0"/>
              <a:t>t</a:t>
            </a:r>
            <a:r>
              <a:rPr lang="en-US" baseline="0" dirty="0"/>
              <a:t> = 6.6 m/s.</a:t>
            </a:r>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55</a:t>
            </a:fld>
            <a:endParaRPr lang="en-US"/>
          </a:p>
        </p:txBody>
      </p:sp>
    </p:spTree>
    <p:extLst>
      <p:ext uri="{BB962C8B-B14F-4D97-AF65-F5344CB8AC3E}">
        <p14:creationId xmlns:p14="http://schemas.microsoft.com/office/powerpoint/2010/main" val="2118635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73C7B-1C1A-4C42-AA90-E58A53A56275}" type="slidenum">
              <a:rPr lang="en-US" smtClean="0"/>
              <a:t>56</a:t>
            </a:fld>
            <a:endParaRPr lang="en-US"/>
          </a:p>
        </p:txBody>
      </p:sp>
    </p:spTree>
    <p:extLst>
      <p:ext uri="{BB962C8B-B14F-4D97-AF65-F5344CB8AC3E}">
        <p14:creationId xmlns:p14="http://schemas.microsoft.com/office/powerpoint/2010/main" val="8667841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57</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58</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a:t>
            </a:r>
            <a:r>
              <a:rPr lang="en-US" baseline="0" dirty="0"/>
              <a:t>p to Think </a:t>
            </a:r>
            <a:r>
              <a:rPr lang="en-US" dirty="0"/>
              <a:t>Answer: B</a:t>
            </a:r>
          </a:p>
        </p:txBody>
      </p:sp>
      <p:sp>
        <p:nvSpPr>
          <p:cNvPr id="4" name="Slide Number Placeholder 3"/>
          <p:cNvSpPr>
            <a:spLocks noGrp="1"/>
          </p:cNvSpPr>
          <p:nvPr>
            <p:ph type="sldNum" sz="quarter" idx="10"/>
          </p:nvPr>
        </p:nvSpPr>
        <p:spPr/>
        <p:txBody>
          <a:bodyPr/>
          <a:lstStyle/>
          <a:p>
            <a:fld id="{F0473C7B-1C1A-4C42-AA90-E58A53A56275}" type="slidenum">
              <a:rPr lang="en-US" smtClean="0"/>
              <a:t>5</a:t>
            </a:fld>
            <a:endParaRPr lang="en-US"/>
          </a:p>
        </p:txBody>
      </p:sp>
    </p:spTree>
    <p:extLst>
      <p:ext uri="{BB962C8B-B14F-4D97-AF65-F5344CB8AC3E}">
        <p14:creationId xmlns:p14="http://schemas.microsoft.com/office/powerpoint/2010/main" val="1997584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59</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60</a:t>
            </a:fld>
            <a:endParaRPr lang="en-US"/>
          </a:p>
        </p:txBody>
      </p:sp>
    </p:spTree>
    <p:extLst>
      <p:ext uri="{BB962C8B-B14F-4D97-AF65-F5344CB8AC3E}">
        <p14:creationId xmlns:p14="http://schemas.microsoft.com/office/powerpoint/2010/main" val="33948213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61</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62</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BF28AEDE-A198-48CE-8FC4-D36ADB9E8241}" type="slidenum">
              <a:rPr lang="en-US" altLang="en-US" sz="1200" smtClean="0">
                <a:solidFill>
                  <a:prstClr val="black"/>
                </a:solidFill>
              </a:rPr>
              <a:pPr/>
              <a:t>63</a:t>
            </a:fld>
            <a:endParaRPr lang="en-US" altLang="en-US" sz="1200">
              <a:solidFill>
                <a:prstClr val="black"/>
              </a:solidFill>
            </a:endParaRPr>
          </a:p>
        </p:txBody>
      </p:sp>
      <p:sp>
        <p:nvSpPr>
          <p:cNvPr id="49155"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C5B810E0-933A-4E31-95B6-26D4FCD6CE94}" type="slidenum">
              <a:rPr lang="en-US" altLang="en-US" sz="1200">
                <a:solidFill>
                  <a:prstClr val="black"/>
                </a:solidFill>
              </a:rPr>
              <a:pPr algn="r"/>
              <a:t>63</a:t>
            </a:fld>
            <a:endParaRPr lang="en-US" altLang="en-US" sz="1200">
              <a:solidFill>
                <a:prstClr val="black"/>
              </a:solidFill>
            </a:endParaRPr>
          </a:p>
        </p:txBody>
      </p:sp>
      <p:sp>
        <p:nvSpPr>
          <p:cNvPr id="49156" name="Rectangle 2"/>
          <p:cNvSpPr>
            <a:spLocks noGrp="1" noRot="1" noChangeAspect="1" noChangeArrowheads="1" noTextEdit="1"/>
          </p:cNvSpPr>
          <p:nvPr>
            <p:ph type="sldImg"/>
          </p:nvPr>
        </p:nvSpPr>
        <p:spPr>
          <a:solidFill>
            <a:srgbClr val="FFFFFF"/>
          </a:solidFill>
          <a:ln/>
        </p:spPr>
      </p:sp>
      <p:sp>
        <p:nvSpPr>
          <p:cNvPr id="4915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t>Answer: A</a:t>
            </a:r>
          </a:p>
        </p:txBody>
      </p:sp>
    </p:spTree>
    <p:extLst>
      <p:ext uri="{BB962C8B-B14F-4D97-AF65-F5344CB8AC3E}">
        <p14:creationId xmlns:p14="http://schemas.microsoft.com/office/powerpoint/2010/main" val="10102696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BF28AEDE-A198-48CE-8FC4-D36ADB9E8241}" type="slidenum">
              <a:rPr lang="en-US" altLang="en-US" sz="1200" smtClean="0">
                <a:solidFill>
                  <a:prstClr val="black"/>
                </a:solidFill>
              </a:rPr>
              <a:pPr/>
              <a:t>64</a:t>
            </a:fld>
            <a:endParaRPr lang="en-US" altLang="en-US" sz="1200">
              <a:solidFill>
                <a:prstClr val="black"/>
              </a:solidFill>
            </a:endParaRPr>
          </a:p>
        </p:txBody>
      </p:sp>
      <p:sp>
        <p:nvSpPr>
          <p:cNvPr id="49155"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C5B810E0-933A-4E31-95B6-26D4FCD6CE94}" type="slidenum">
              <a:rPr lang="en-US" altLang="en-US" sz="1200">
                <a:solidFill>
                  <a:prstClr val="black"/>
                </a:solidFill>
              </a:rPr>
              <a:pPr algn="r"/>
              <a:t>64</a:t>
            </a:fld>
            <a:endParaRPr lang="en-US" altLang="en-US" sz="1200">
              <a:solidFill>
                <a:prstClr val="black"/>
              </a:solidFill>
            </a:endParaRPr>
          </a:p>
        </p:txBody>
      </p:sp>
      <p:sp>
        <p:nvSpPr>
          <p:cNvPr id="49156" name="Rectangle 2"/>
          <p:cNvSpPr>
            <a:spLocks noGrp="1" noRot="1" noChangeAspect="1" noChangeArrowheads="1" noTextEdit="1"/>
          </p:cNvSpPr>
          <p:nvPr>
            <p:ph type="sldImg"/>
          </p:nvPr>
        </p:nvSpPr>
        <p:spPr>
          <a:solidFill>
            <a:srgbClr val="FFFFFF"/>
          </a:solidFill>
          <a:ln/>
        </p:spPr>
      </p:sp>
      <p:sp>
        <p:nvSpPr>
          <p:cNvPr id="4915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t>Answer: A</a:t>
            </a:r>
          </a:p>
        </p:txBody>
      </p:sp>
    </p:spTree>
    <p:extLst>
      <p:ext uri="{BB962C8B-B14F-4D97-AF65-F5344CB8AC3E}">
        <p14:creationId xmlns:p14="http://schemas.microsoft.com/office/powerpoint/2010/main" val="25047150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AA4577A-D35E-49D5-8E41-06296C1AAFA9}" type="slidenum">
              <a:rPr lang="en-US" altLang="en-US" sz="1200" smtClean="0">
                <a:solidFill>
                  <a:prstClr val="black"/>
                </a:solidFill>
              </a:rPr>
              <a:pPr/>
              <a:t>65</a:t>
            </a:fld>
            <a:endParaRPr lang="en-US" altLang="en-US" sz="1200">
              <a:solidFill>
                <a:prstClr val="black"/>
              </a:solidFill>
            </a:endParaRPr>
          </a:p>
        </p:txBody>
      </p:sp>
      <p:sp>
        <p:nvSpPr>
          <p:cNvPr id="67587"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83A5F70C-4ABE-4A5C-A4B6-5CC9DEC444E7}" type="slidenum">
              <a:rPr lang="en-US" altLang="en-US" sz="1200">
                <a:solidFill>
                  <a:prstClr val="black"/>
                </a:solidFill>
              </a:rPr>
              <a:pPr algn="r"/>
              <a:t>65</a:t>
            </a:fld>
            <a:endParaRPr lang="en-US" altLang="en-US" sz="1200">
              <a:solidFill>
                <a:prstClr val="black"/>
              </a:solidFill>
            </a:endParaRPr>
          </a:p>
        </p:txBody>
      </p:sp>
      <p:sp>
        <p:nvSpPr>
          <p:cNvPr id="67588" name="Rectangle 2"/>
          <p:cNvSpPr>
            <a:spLocks noGrp="1" noRot="1" noChangeAspect="1" noChangeArrowheads="1" noTextEdit="1"/>
          </p:cNvSpPr>
          <p:nvPr>
            <p:ph type="sldImg"/>
          </p:nvPr>
        </p:nvSpPr>
        <p:spPr>
          <a:solidFill>
            <a:srgbClr val="FFFFFF"/>
          </a:solidFill>
          <a:ln/>
        </p:spPr>
      </p:sp>
      <p:sp>
        <p:nvSpPr>
          <p:cNvPr id="6758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t>Answer:</a:t>
            </a:r>
            <a:r>
              <a:rPr lang="en-US" altLang="en-US" baseline="0" dirty="0"/>
              <a:t> C</a:t>
            </a:r>
            <a:endParaRPr lang="en-US" altLang="en-US" dirty="0"/>
          </a:p>
        </p:txBody>
      </p:sp>
    </p:spTree>
    <p:extLst>
      <p:ext uri="{BB962C8B-B14F-4D97-AF65-F5344CB8AC3E}">
        <p14:creationId xmlns:p14="http://schemas.microsoft.com/office/powerpoint/2010/main" val="21921426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AA4577A-D35E-49D5-8E41-06296C1AAFA9}" type="slidenum">
              <a:rPr lang="en-US" altLang="en-US" sz="1200" smtClean="0">
                <a:solidFill>
                  <a:prstClr val="black"/>
                </a:solidFill>
              </a:rPr>
              <a:pPr/>
              <a:t>66</a:t>
            </a:fld>
            <a:endParaRPr lang="en-US" altLang="en-US" sz="1200">
              <a:solidFill>
                <a:prstClr val="black"/>
              </a:solidFill>
            </a:endParaRPr>
          </a:p>
        </p:txBody>
      </p:sp>
      <p:sp>
        <p:nvSpPr>
          <p:cNvPr id="67587"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83A5F70C-4ABE-4A5C-A4B6-5CC9DEC444E7}" type="slidenum">
              <a:rPr lang="en-US" altLang="en-US" sz="1200">
                <a:solidFill>
                  <a:prstClr val="black"/>
                </a:solidFill>
              </a:rPr>
              <a:pPr algn="r"/>
              <a:t>66</a:t>
            </a:fld>
            <a:endParaRPr lang="en-US" altLang="en-US" sz="1200">
              <a:solidFill>
                <a:prstClr val="black"/>
              </a:solidFill>
            </a:endParaRPr>
          </a:p>
        </p:txBody>
      </p:sp>
      <p:sp>
        <p:nvSpPr>
          <p:cNvPr id="67588" name="Rectangle 2"/>
          <p:cNvSpPr>
            <a:spLocks noGrp="1" noRot="1" noChangeAspect="1" noChangeArrowheads="1" noTextEdit="1"/>
          </p:cNvSpPr>
          <p:nvPr>
            <p:ph type="sldImg"/>
          </p:nvPr>
        </p:nvSpPr>
        <p:spPr>
          <a:solidFill>
            <a:srgbClr val="FFFFFF"/>
          </a:solidFill>
          <a:ln/>
        </p:spPr>
      </p:sp>
      <p:sp>
        <p:nvSpPr>
          <p:cNvPr id="6758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29852733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67</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68</a:t>
            </a:fld>
            <a:endParaRPr lang="en-US"/>
          </a:p>
        </p:txBody>
      </p:sp>
    </p:spTree>
    <p:extLst>
      <p:ext uri="{BB962C8B-B14F-4D97-AF65-F5344CB8AC3E}">
        <p14:creationId xmlns:p14="http://schemas.microsoft.com/office/powerpoint/2010/main" val="386531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a:t>
            </a:r>
            <a:r>
              <a:rPr lang="en-US" baseline="0" dirty="0"/>
              <a:t>p to Think </a:t>
            </a:r>
            <a:r>
              <a:rPr lang="en-US" dirty="0"/>
              <a:t>Answer: B</a:t>
            </a:r>
          </a:p>
        </p:txBody>
      </p:sp>
      <p:sp>
        <p:nvSpPr>
          <p:cNvPr id="4" name="Slide Number Placeholder 3"/>
          <p:cNvSpPr>
            <a:spLocks noGrp="1"/>
          </p:cNvSpPr>
          <p:nvPr>
            <p:ph type="sldNum" sz="quarter" idx="10"/>
          </p:nvPr>
        </p:nvSpPr>
        <p:spPr/>
        <p:txBody>
          <a:bodyPr/>
          <a:lstStyle/>
          <a:p>
            <a:fld id="{F0473C7B-1C1A-4C42-AA90-E58A53A56275}" type="slidenum">
              <a:rPr lang="en-US" smtClean="0"/>
              <a:t>6</a:t>
            </a:fld>
            <a:endParaRPr lang="en-US"/>
          </a:p>
        </p:txBody>
      </p:sp>
    </p:spTree>
    <p:extLst>
      <p:ext uri="{BB962C8B-B14F-4D97-AF65-F5344CB8AC3E}">
        <p14:creationId xmlns:p14="http://schemas.microsoft.com/office/powerpoint/2010/main" val="490082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69</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70</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71</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73C7B-1C1A-4C42-AA90-E58A53A56275}" type="slidenum">
              <a:rPr lang="en-US" smtClean="0"/>
              <a:t>72</a:t>
            </a:fld>
            <a:endParaRPr lang="en-US"/>
          </a:p>
        </p:txBody>
      </p:sp>
    </p:spTree>
    <p:extLst>
      <p:ext uri="{BB962C8B-B14F-4D97-AF65-F5344CB8AC3E}">
        <p14:creationId xmlns:p14="http://schemas.microsoft.com/office/powerpoint/2010/main" val="8667841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73</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74</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75</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76</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8486B9D-2ECF-4AED-ADEF-07BA3DC736B1}" type="slidenum">
              <a:rPr lang="en-US" altLang="en-US" sz="1200" smtClean="0">
                <a:solidFill>
                  <a:prstClr val="black"/>
                </a:solidFill>
              </a:rPr>
              <a:pPr/>
              <a:t>77</a:t>
            </a:fld>
            <a:endParaRPr lang="en-US" altLang="en-US" sz="1200">
              <a:solidFill>
                <a:prstClr val="black"/>
              </a:solidFill>
            </a:endParaRPr>
          </a:p>
        </p:txBody>
      </p:sp>
      <p:sp>
        <p:nvSpPr>
          <p:cNvPr id="61443"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649E03BF-E82A-4956-995D-9F0B6B57EB05}" type="slidenum">
              <a:rPr lang="en-US" altLang="en-US" sz="1200">
                <a:solidFill>
                  <a:prstClr val="black"/>
                </a:solidFill>
              </a:rPr>
              <a:pPr algn="r"/>
              <a:t>77</a:t>
            </a:fld>
            <a:endParaRPr lang="en-US" altLang="en-US" sz="1200">
              <a:solidFill>
                <a:prstClr val="black"/>
              </a:solidFill>
            </a:endParaRPr>
          </a:p>
        </p:txBody>
      </p:sp>
      <p:sp>
        <p:nvSpPr>
          <p:cNvPr id="61444" name="Rectangle 2"/>
          <p:cNvSpPr>
            <a:spLocks noGrp="1" noRot="1" noChangeAspect="1" noChangeArrowheads="1" noTextEdit="1"/>
          </p:cNvSpPr>
          <p:nvPr>
            <p:ph type="sldImg"/>
          </p:nvPr>
        </p:nvSpPr>
        <p:spPr>
          <a:solidFill>
            <a:srgbClr val="FFFFFF"/>
          </a:solidFill>
          <a:ln/>
        </p:spPr>
      </p:sp>
      <p:sp>
        <p:nvSpPr>
          <p:cNvPr id="6144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t>Answer:</a:t>
            </a:r>
            <a:r>
              <a:rPr lang="en-US" altLang="en-US" baseline="0" dirty="0"/>
              <a:t> B</a:t>
            </a:r>
            <a:endParaRPr lang="en-US" altLang="en-US" dirty="0"/>
          </a:p>
        </p:txBody>
      </p:sp>
    </p:spTree>
    <p:extLst>
      <p:ext uri="{BB962C8B-B14F-4D97-AF65-F5344CB8AC3E}">
        <p14:creationId xmlns:p14="http://schemas.microsoft.com/office/powerpoint/2010/main" val="28926929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8486B9D-2ECF-4AED-ADEF-07BA3DC736B1}" type="slidenum">
              <a:rPr lang="en-US" altLang="en-US" sz="1200" smtClean="0">
                <a:solidFill>
                  <a:prstClr val="black"/>
                </a:solidFill>
              </a:rPr>
              <a:pPr/>
              <a:t>78</a:t>
            </a:fld>
            <a:endParaRPr lang="en-US" altLang="en-US" sz="1200">
              <a:solidFill>
                <a:prstClr val="black"/>
              </a:solidFill>
            </a:endParaRPr>
          </a:p>
        </p:txBody>
      </p:sp>
      <p:sp>
        <p:nvSpPr>
          <p:cNvPr id="61443"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649E03BF-E82A-4956-995D-9F0B6B57EB05}" type="slidenum">
              <a:rPr lang="en-US" altLang="en-US" sz="1200">
                <a:solidFill>
                  <a:prstClr val="black"/>
                </a:solidFill>
              </a:rPr>
              <a:pPr algn="r"/>
              <a:t>78</a:t>
            </a:fld>
            <a:endParaRPr lang="en-US" altLang="en-US" sz="1200">
              <a:solidFill>
                <a:prstClr val="black"/>
              </a:solidFill>
            </a:endParaRPr>
          </a:p>
        </p:txBody>
      </p:sp>
      <p:sp>
        <p:nvSpPr>
          <p:cNvPr id="61444" name="Rectangle 2"/>
          <p:cNvSpPr>
            <a:spLocks noGrp="1" noRot="1" noChangeAspect="1" noChangeArrowheads="1" noTextEdit="1"/>
          </p:cNvSpPr>
          <p:nvPr>
            <p:ph type="sldImg"/>
          </p:nvPr>
        </p:nvSpPr>
        <p:spPr>
          <a:solidFill>
            <a:srgbClr val="FFFFFF"/>
          </a:solidFill>
          <a:ln/>
        </p:spPr>
      </p:sp>
      <p:sp>
        <p:nvSpPr>
          <p:cNvPr id="6144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t>Answer:</a:t>
            </a:r>
            <a:r>
              <a:rPr lang="en-US" altLang="en-US" baseline="0" dirty="0"/>
              <a:t> B</a:t>
            </a:r>
            <a:endParaRPr lang="en-US" altLang="en-US" dirty="0"/>
          </a:p>
        </p:txBody>
      </p:sp>
    </p:spTree>
    <p:extLst>
      <p:ext uri="{BB962C8B-B14F-4D97-AF65-F5344CB8AC3E}">
        <p14:creationId xmlns:p14="http://schemas.microsoft.com/office/powerpoint/2010/main" val="72117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73C7B-1C1A-4C42-AA90-E58A53A56275}" type="slidenum">
              <a:rPr lang="en-US" smtClean="0"/>
              <a:t>7</a:t>
            </a:fld>
            <a:endParaRPr lang="en-US"/>
          </a:p>
        </p:txBody>
      </p:sp>
    </p:spTree>
    <p:extLst>
      <p:ext uri="{BB962C8B-B14F-4D97-AF65-F5344CB8AC3E}">
        <p14:creationId xmlns:p14="http://schemas.microsoft.com/office/powerpoint/2010/main" val="8667841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79</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80</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81</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8DCC35A1-17EB-473A-822F-0BAA2702E601}" type="slidenum">
              <a:rPr lang="en-US" altLang="en-US" sz="1200" smtClean="0">
                <a:solidFill>
                  <a:prstClr val="black"/>
                </a:solidFill>
              </a:rPr>
              <a:pPr/>
              <a:t>82</a:t>
            </a:fld>
            <a:endParaRPr lang="en-US" altLang="en-US" sz="1200">
              <a:solidFill>
                <a:prstClr val="black"/>
              </a:solidFill>
            </a:endParaRPr>
          </a:p>
        </p:txBody>
      </p:sp>
      <p:sp>
        <p:nvSpPr>
          <p:cNvPr id="63491"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F870050F-959A-4234-BCCF-F065AE4860BD}" type="slidenum">
              <a:rPr lang="en-US" altLang="en-US" sz="1200">
                <a:solidFill>
                  <a:prstClr val="black"/>
                </a:solidFill>
              </a:rPr>
              <a:pPr algn="r"/>
              <a:t>82</a:t>
            </a:fld>
            <a:endParaRPr lang="en-US" altLang="en-US" sz="1200">
              <a:solidFill>
                <a:prstClr val="black"/>
              </a:solidFill>
            </a:endParaRPr>
          </a:p>
        </p:txBody>
      </p:sp>
      <p:sp>
        <p:nvSpPr>
          <p:cNvPr id="63492" name="Rectangle 2"/>
          <p:cNvSpPr>
            <a:spLocks noGrp="1" noRot="1" noChangeAspect="1" noChangeArrowheads="1" noTextEdit="1"/>
          </p:cNvSpPr>
          <p:nvPr>
            <p:ph type="sldImg"/>
          </p:nvPr>
        </p:nvSpPr>
        <p:spPr>
          <a:solidFill>
            <a:srgbClr val="FFFFFF"/>
          </a:solidFill>
          <a:ln/>
        </p:spPr>
      </p:sp>
      <p:sp>
        <p:nvSpPr>
          <p:cNvPr id="6349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t>Answer: B</a:t>
            </a:r>
          </a:p>
        </p:txBody>
      </p:sp>
    </p:spTree>
    <p:extLst>
      <p:ext uri="{BB962C8B-B14F-4D97-AF65-F5344CB8AC3E}">
        <p14:creationId xmlns:p14="http://schemas.microsoft.com/office/powerpoint/2010/main" val="28781914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8DCC35A1-17EB-473A-822F-0BAA2702E601}" type="slidenum">
              <a:rPr lang="en-US" altLang="en-US" sz="1200" smtClean="0">
                <a:solidFill>
                  <a:prstClr val="black"/>
                </a:solidFill>
              </a:rPr>
              <a:pPr/>
              <a:t>83</a:t>
            </a:fld>
            <a:endParaRPr lang="en-US" altLang="en-US" sz="1200">
              <a:solidFill>
                <a:prstClr val="black"/>
              </a:solidFill>
            </a:endParaRPr>
          </a:p>
        </p:txBody>
      </p:sp>
      <p:sp>
        <p:nvSpPr>
          <p:cNvPr id="63491"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F870050F-959A-4234-BCCF-F065AE4860BD}" type="slidenum">
              <a:rPr lang="en-US" altLang="en-US" sz="1200">
                <a:solidFill>
                  <a:prstClr val="black"/>
                </a:solidFill>
              </a:rPr>
              <a:pPr algn="r"/>
              <a:t>83</a:t>
            </a:fld>
            <a:endParaRPr lang="en-US" altLang="en-US" sz="1200">
              <a:solidFill>
                <a:prstClr val="black"/>
              </a:solidFill>
            </a:endParaRPr>
          </a:p>
        </p:txBody>
      </p:sp>
      <p:sp>
        <p:nvSpPr>
          <p:cNvPr id="63492" name="Rectangle 2"/>
          <p:cNvSpPr>
            <a:spLocks noGrp="1" noRot="1" noChangeAspect="1" noChangeArrowheads="1" noTextEdit="1"/>
          </p:cNvSpPr>
          <p:nvPr>
            <p:ph type="sldImg"/>
          </p:nvPr>
        </p:nvSpPr>
        <p:spPr>
          <a:solidFill>
            <a:srgbClr val="FFFFFF"/>
          </a:solidFill>
          <a:ln/>
        </p:spPr>
      </p:sp>
      <p:sp>
        <p:nvSpPr>
          <p:cNvPr id="6349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t>Answer: B</a:t>
            </a:r>
          </a:p>
        </p:txBody>
      </p:sp>
    </p:spTree>
    <p:extLst>
      <p:ext uri="{BB962C8B-B14F-4D97-AF65-F5344CB8AC3E}">
        <p14:creationId xmlns:p14="http://schemas.microsoft.com/office/powerpoint/2010/main" val="35701744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84</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85</a:t>
            </a:fld>
            <a:endParaRPr lang="en-US"/>
          </a:p>
        </p:txBody>
      </p:sp>
    </p:spTree>
    <p:extLst>
      <p:ext uri="{BB962C8B-B14F-4D97-AF65-F5344CB8AC3E}">
        <p14:creationId xmlns:p14="http://schemas.microsoft.com/office/powerpoint/2010/main" val="27882834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86</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87</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88</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D</a:t>
            </a:r>
          </a:p>
        </p:txBody>
      </p:sp>
      <p:sp>
        <p:nvSpPr>
          <p:cNvPr id="4" name="Slide Number Placeholder 3"/>
          <p:cNvSpPr>
            <a:spLocks noGrp="1"/>
          </p:cNvSpPr>
          <p:nvPr>
            <p:ph type="sldNum" sz="quarter" idx="10"/>
          </p:nvPr>
        </p:nvSpPr>
        <p:spPr/>
        <p:txBody>
          <a:bodyPr/>
          <a:lstStyle/>
          <a:p>
            <a:fld id="{F0473C7B-1C1A-4C42-AA90-E58A53A56275}" type="slidenum">
              <a:rPr lang="en-US" smtClean="0"/>
              <a:t>9</a:t>
            </a:fld>
            <a:endParaRPr lang="en-US"/>
          </a:p>
        </p:txBody>
      </p:sp>
    </p:spTree>
    <p:extLst>
      <p:ext uri="{BB962C8B-B14F-4D97-AF65-F5344CB8AC3E}">
        <p14:creationId xmlns:p14="http://schemas.microsoft.com/office/powerpoint/2010/main" val="15004454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51D2B50F-7C0E-4F50-B832-6590356887F6}" type="slidenum">
              <a:rPr lang="en-US" altLang="en-US" sz="1200" smtClean="0">
                <a:solidFill>
                  <a:prstClr val="black"/>
                </a:solidFill>
              </a:rPr>
              <a:pPr/>
              <a:t>89</a:t>
            </a:fld>
            <a:endParaRPr lang="en-US" altLang="en-US" sz="1200">
              <a:solidFill>
                <a:prstClr val="black"/>
              </a:solidFill>
            </a:endParaRPr>
          </a:p>
        </p:txBody>
      </p:sp>
      <p:sp>
        <p:nvSpPr>
          <p:cNvPr id="65539"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3FD2AA1F-A76C-4FB4-82A9-E79560CE6186}" type="slidenum">
              <a:rPr lang="en-US" altLang="en-US" sz="1200">
                <a:solidFill>
                  <a:prstClr val="black"/>
                </a:solidFill>
              </a:rPr>
              <a:pPr algn="r"/>
              <a:t>89</a:t>
            </a:fld>
            <a:endParaRPr lang="en-US" altLang="en-US" sz="1200">
              <a:solidFill>
                <a:prstClr val="black"/>
              </a:solidFill>
            </a:endParaRPr>
          </a:p>
        </p:txBody>
      </p:sp>
      <p:sp>
        <p:nvSpPr>
          <p:cNvPr id="65540" name="Rectangle 2"/>
          <p:cNvSpPr>
            <a:spLocks noGrp="1" noRot="1" noChangeAspect="1" noChangeArrowheads="1" noTextEdit="1"/>
          </p:cNvSpPr>
          <p:nvPr>
            <p:ph type="sldImg"/>
          </p:nvPr>
        </p:nvSpPr>
        <p:spPr>
          <a:solidFill>
            <a:srgbClr val="FFFFFF"/>
          </a:solidFill>
          <a:ln/>
        </p:spPr>
      </p:sp>
      <p:sp>
        <p:nvSpPr>
          <p:cNvPr id="6554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t>Answer: E</a:t>
            </a:r>
          </a:p>
        </p:txBody>
      </p:sp>
    </p:spTree>
    <p:extLst>
      <p:ext uri="{BB962C8B-B14F-4D97-AF65-F5344CB8AC3E}">
        <p14:creationId xmlns:p14="http://schemas.microsoft.com/office/powerpoint/2010/main" val="36820897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51D2B50F-7C0E-4F50-B832-6590356887F6}" type="slidenum">
              <a:rPr lang="en-US" altLang="en-US" sz="1200" smtClean="0">
                <a:solidFill>
                  <a:prstClr val="black"/>
                </a:solidFill>
              </a:rPr>
              <a:pPr/>
              <a:t>90</a:t>
            </a:fld>
            <a:endParaRPr lang="en-US" altLang="en-US" sz="1200">
              <a:solidFill>
                <a:prstClr val="black"/>
              </a:solidFill>
            </a:endParaRPr>
          </a:p>
        </p:txBody>
      </p:sp>
      <p:sp>
        <p:nvSpPr>
          <p:cNvPr id="65539"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3FD2AA1F-A76C-4FB4-82A9-E79560CE6186}" type="slidenum">
              <a:rPr lang="en-US" altLang="en-US" sz="1200">
                <a:solidFill>
                  <a:prstClr val="black"/>
                </a:solidFill>
              </a:rPr>
              <a:pPr algn="r"/>
              <a:t>90</a:t>
            </a:fld>
            <a:endParaRPr lang="en-US" altLang="en-US" sz="1200">
              <a:solidFill>
                <a:prstClr val="black"/>
              </a:solidFill>
            </a:endParaRPr>
          </a:p>
        </p:txBody>
      </p:sp>
      <p:sp>
        <p:nvSpPr>
          <p:cNvPr id="65540" name="Rectangle 2"/>
          <p:cNvSpPr>
            <a:spLocks noGrp="1" noRot="1" noChangeAspect="1" noChangeArrowheads="1" noTextEdit="1"/>
          </p:cNvSpPr>
          <p:nvPr>
            <p:ph type="sldImg"/>
          </p:nvPr>
        </p:nvSpPr>
        <p:spPr>
          <a:solidFill>
            <a:srgbClr val="FFFFFF"/>
          </a:solidFill>
          <a:ln/>
        </p:spPr>
      </p:sp>
      <p:sp>
        <p:nvSpPr>
          <p:cNvPr id="6554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t>Answer: E</a:t>
            </a:r>
          </a:p>
        </p:txBody>
      </p:sp>
    </p:spTree>
    <p:extLst>
      <p:ext uri="{BB962C8B-B14F-4D97-AF65-F5344CB8AC3E}">
        <p14:creationId xmlns:p14="http://schemas.microsoft.com/office/powerpoint/2010/main" val="36164114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C</a:t>
            </a:r>
          </a:p>
        </p:txBody>
      </p:sp>
      <p:sp>
        <p:nvSpPr>
          <p:cNvPr id="4" name="Slide Number Placeholder 3"/>
          <p:cNvSpPr>
            <a:spLocks noGrp="1"/>
          </p:cNvSpPr>
          <p:nvPr>
            <p:ph type="sldNum" sz="quarter" idx="10"/>
          </p:nvPr>
        </p:nvSpPr>
        <p:spPr/>
        <p:txBody>
          <a:bodyPr/>
          <a:lstStyle/>
          <a:p>
            <a:fld id="{F0473C7B-1C1A-4C42-AA90-E58A53A56275}" type="slidenum">
              <a:rPr lang="en-US" smtClean="0"/>
              <a:t>91</a:t>
            </a:fld>
            <a:endParaRPr lang="en-US"/>
          </a:p>
        </p:txBody>
      </p:sp>
    </p:spTree>
    <p:extLst>
      <p:ext uri="{BB962C8B-B14F-4D97-AF65-F5344CB8AC3E}">
        <p14:creationId xmlns:p14="http://schemas.microsoft.com/office/powerpoint/2010/main" val="37251017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C</a:t>
            </a:r>
          </a:p>
        </p:txBody>
      </p:sp>
      <p:sp>
        <p:nvSpPr>
          <p:cNvPr id="4" name="Slide Number Placeholder 3"/>
          <p:cNvSpPr>
            <a:spLocks noGrp="1"/>
          </p:cNvSpPr>
          <p:nvPr>
            <p:ph type="sldNum" sz="quarter" idx="10"/>
          </p:nvPr>
        </p:nvSpPr>
        <p:spPr/>
        <p:txBody>
          <a:bodyPr/>
          <a:lstStyle/>
          <a:p>
            <a:fld id="{F0473C7B-1C1A-4C42-AA90-E58A53A56275}" type="slidenum">
              <a:rPr lang="en-US" smtClean="0"/>
              <a:t>92</a:t>
            </a:fld>
            <a:endParaRPr lang="en-US"/>
          </a:p>
        </p:txBody>
      </p:sp>
    </p:spTree>
    <p:extLst>
      <p:ext uri="{BB962C8B-B14F-4D97-AF65-F5344CB8AC3E}">
        <p14:creationId xmlns:p14="http://schemas.microsoft.com/office/powerpoint/2010/main" val="12876237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box is in dynamic equilibrium. The tension</a:t>
            </a:r>
            <a:r>
              <a:rPr lang="en-US" baseline="0" dirty="0"/>
              <a:t> can be determined from the vertical forces. </a:t>
            </a:r>
            <a:r>
              <a:rPr lang="en-US" i="1" baseline="0" dirty="0"/>
              <a:t>T</a:t>
            </a:r>
            <a:r>
              <a:rPr lang="en-US" baseline="0" dirty="0"/>
              <a:t> = 510 N.</a:t>
            </a:r>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93</a:t>
            </a:fld>
            <a:endParaRPr lang="en-US"/>
          </a:p>
        </p:txBody>
      </p:sp>
    </p:spTree>
    <p:extLst>
      <p:ext uri="{BB962C8B-B14F-4D97-AF65-F5344CB8AC3E}">
        <p14:creationId xmlns:p14="http://schemas.microsoft.com/office/powerpoint/2010/main" val="21186356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73C7B-1C1A-4C42-AA90-E58A53A56275}" type="slidenum">
              <a:rPr lang="en-US" smtClean="0"/>
              <a:t>94</a:t>
            </a:fld>
            <a:endParaRPr lang="en-US"/>
          </a:p>
        </p:txBody>
      </p:sp>
    </p:spTree>
    <p:extLst>
      <p:ext uri="{BB962C8B-B14F-4D97-AF65-F5344CB8AC3E}">
        <p14:creationId xmlns:p14="http://schemas.microsoft.com/office/powerpoint/2010/main" val="8667841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96</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98</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99</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100</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D</a:t>
            </a:r>
          </a:p>
        </p:txBody>
      </p:sp>
      <p:sp>
        <p:nvSpPr>
          <p:cNvPr id="4" name="Slide Number Placeholder 3"/>
          <p:cNvSpPr>
            <a:spLocks noGrp="1"/>
          </p:cNvSpPr>
          <p:nvPr>
            <p:ph type="sldNum" sz="quarter" idx="10"/>
          </p:nvPr>
        </p:nvSpPr>
        <p:spPr/>
        <p:txBody>
          <a:bodyPr/>
          <a:lstStyle/>
          <a:p>
            <a:fld id="{F0473C7B-1C1A-4C42-AA90-E58A53A56275}" type="slidenum">
              <a:rPr lang="en-US" smtClean="0"/>
              <a:t>10</a:t>
            </a:fld>
            <a:endParaRPr lang="en-US"/>
          </a:p>
        </p:txBody>
      </p:sp>
    </p:spTree>
    <p:extLst>
      <p:ext uri="{BB962C8B-B14F-4D97-AF65-F5344CB8AC3E}">
        <p14:creationId xmlns:p14="http://schemas.microsoft.com/office/powerpoint/2010/main" val="32507205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101</a:t>
            </a:fld>
            <a:endParaRPr lang="en-US"/>
          </a:p>
        </p:txBody>
      </p:sp>
    </p:spTree>
    <p:extLst>
      <p:ext uri="{BB962C8B-B14F-4D97-AF65-F5344CB8AC3E}">
        <p14:creationId xmlns:p14="http://schemas.microsoft.com/office/powerpoint/2010/main" val="9288380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E2D6EF21-54FC-46C7-B842-D2795009055E}" type="slidenum">
              <a:rPr lang="en-US" altLang="en-US" sz="1200">
                <a:solidFill>
                  <a:prstClr val="black"/>
                </a:solidFill>
              </a:rPr>
              <a:pPr/>
              <a:t>104</a:t>
            </a:fld>
            <a:endParaRPr lang="en-US" altLang="en-US" sz="1200">
              <a:solidFill>
                <a:prstClr val="black"/>
              </a:solidFill>
            </a:endParaRPr>
          </a:p>
        </p:txBody>
      </p:sp>
      <p:sp>
        <p:nvSpPr>
          <p:cNvPr id="1136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ADA1E884-D296-4F5C-A148-E1C1DBA9D143}" type="slidenum">
              <a:rPr lang="en-US" altLang="en-US" sz="1200">
                <a:solidFill>
                  <a:prstClr val="black"/>
                </a:solidFill>
              </a:rPr>
              <a:pPr algn="r"/>
              <a:t>104</a:t>
            </a:fld>
            <a:endParaRPr lang="en-US" altLang="en-US" sz="1200">
              <a:solidFill>
                <a:prstClr val="black"/>
              </a:solidFill>
            </a:endParaRPr>
          </a:p>
        </p:txBody>
      </p:sp>
      <p:sp>
        <p:nvSpPr>
          <p:cNvPr id="113668" name="Rectangle 2"/>
          <p:cNvSpPr>
            <a:spLocks noGrp="1" noRot="1" noChangeAspect="1" noChangeArrowheads="1" noTextEdit="1"/>
          </p:cNvSpPr>
          <p:nvPr>
            <p:ph type="sldImg"/>
          </p:nvPr>
        </p:nvSpPr>
        <p:spPr>
          <a:solidFill>
            <a:srgbClr val="FFFFFF"/>
          </a:solidFill>
          <a:ln/>
        </p:spPr>
      </p:sp>
      <p:sp>
        <p:nvSpPr>
          <p:cNvPr id="11366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t>Answer: C</a:t>
            </a:r>
          </a:p>
        </p:txBody>
      </p:sp>
    </p:spTree>
    <p:extLst>
      <p:ext uri="{BB962C8B-B14F-4D97-AF65-F5344CB8AC3E}">
        <p14:creationId xmlns:p14="http://schemas.microsoft.com/office/powerpoint/2010/main" val="17319591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E2D6EF21-54FC-46C7-B842-D2795009055E}" type="slidenum">
              <a:rPr lang="en-US" altLang="en-US" sz="1200">
                <a:solidFill>
                  <a:prstClr val="black"/>
                </a:solidFill>
              </a:rPr>
              <a:pPr/>
              <a:t>105</a:t>
            </a:fld>
            <a:endParaRPr lang="en-US" altLang="en-US" sz="1200">
              <a:solidFill>
                <a:prstClr val="black"/>
              </a:solidFill>
            </a:endParaRPr>
          </a:p>
        </p:txBody>
      </p:sp>
      <p:sp>
        <p:nvSpPr>
          <p:cNvPr id="1136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ADA1E884-D296-4F5C-A148-E1C1DBA9D143}" type="slidenum">
              <a:rPr lang="en-US" altLang="en-US" sz="1200">
                <a:solidFill>
                  <a:prstClr val="black"/>
                </a:solidFill>
              </a:rPr>
              <a:pPr algn="r"/>
              <a:t>105</a:t>
            </a:fld>
            <a:endParaRPr lang="en-US" altLang="en-US" sz="1200">
              <a:solidFill>
                <a:prstClr val="black"/>
              </a:solidFill>
            </a:endParaRPr>
          </a:p>
        </p:txBody>
      </p:sp>
      <p:sp>
        <p:nvSpPr>
          <p:cNvPr id="113668" name="Rectangle 2"/>
          <p:cNvSpPr>
            <a:spLocks noGrp="1" noRot="1" noChangeAspect="1" noChangeArrowheads="1" noTextEdit="1"/>
          </p:cNvSpPr>
          <p:nvPr>
            <p:ph type="sldImg"/>
          </p:nvPr>
        </p:nvSpPr>
        <p:spPr>
          <a:solidFill>
            <a:srgbClr val="FFFFFF"/>
          </a:solidFill>
          <a:ln/>
        </p:spPr>
      </p:sp>
      <p:sp>
        <p:nvSpPr>
          <p:cNvPr id="11366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t>Answer: C</a:t>
            </a:r>
          </a:p>
        </p:txBody>
      </p:sp>
    </p:spTree>
    <p:extLst>
      <p:ext uri="{BB962C8B-B14F-4D97-AF65-F5344CB8AC3E}">
        <p14:creationId xmlns:p14="http://schemas.microsoft.com/office/powerpoint/2010/main" val="34899390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2EB7D0CA-001C-4D75-B0B6-058342D9B5F2}" type="slidenum">
              <a:rPr lang="en-US" altLang="en-US" sz="1200">
                <a:solidFill>
                  <a:prstClr val="black"/>
                </a:solidFill>
              </a:rPr>
              <a:pPr/>
              <a:t>106</a:t>
            </a:fld>
            <a:endParaRPr lang="en-US" altLang="en-US" sz="1200">
              <a:solidFill>
                <a:prstClr val="black"/>
              </a:solidFill>
            </a:endParaRPr>
          </a:p>
        </p:txBody>
      </p:sp>
      <p:sp>
        <p:nvSpPr>
          <p:cNvPr id="1157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FCAFD214-4671-45AE-B51C-5CF9692FF96F}" type="slidenum">
              <a:rPr lang="en-US" altLang="en-US" sz="1200">
                <a:solidFill>
                  <a:prstClr val="black"/>
                </a:solidFill>
              </a:rPr>
              <a:pPr algn="r"/>
              <a:t>106</a:t>
            </a:fld>
            <a:endParaRPr lang="en-US" altLang="en-US" sz="1200">
              <a:solidFill>
                <a:prstClr val="black"/>
              </a:solidFill>
            </a:endParaRPr>
          </a:p>
        </p:txBody>
      </p:sp>
      <p:sp>
        <p:nvSpPr>
          <p:cNvPr id="115716" name="Rectangle 2"/>
          <p:cNvSpPr>
            <a:spLocks noGrp="1" noRot="1" noChangeAspect="1" noChangeArrowheads="1" noTextEdit="1"/>
          </p:cNvSpPr>
          <p:nvPr>
            <p:ph type="sldImg"/>
          </p:nvPr>
        </p:nvSpPr>
        <p:spPr>
          <a:solidFill>
            <a:srgbClr val="FFFFFF"/>
          </a:solidFill>
          <a:ln/>
        </p:spPr>
      </p:sp>
      <p:sp>
        <p:nvSpPr>
          <p:cNvPr id="115717"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t>Answer: B</a:t>
            </a:r>
          </a:p>
        </p:txBody>
      </p:sp>
    </p:spTree>
    <p:extLst>
      <p:ext uri="{BB962C8B-B14F-4D97-AF65-F5344CB8AC3E}">
        <p14:creationId xmlns:p14="http://schemas.microsoft.com/office/powerpoint/2010/main" val="23335577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2EB7D0CA-001C-4D75-B0B6-058342D9B5F2}" type="slidenum">
              <a:rPr lang="en-US" altLang="en-US" sz="1200">
                <a:solidFill>
                  <a:prstClr val="black"/>
                </a:solidFill>
              </a:rPr>
              <a:pPr/>
              <a:t>107</a:t>
            </a:fld>
            <a:endParaRPr lang="en-US" altLang="en-US" sz="1200">
              <a:solidFill>
                <a:prstClr val="black"/>
              </a:solidFill>
            </a:endParaRPr>
          </a:p>
        </p:txBody>
      </p:sp>
      <p:sp>
        <p:nvSpPr>
          <p:cNvPr id="1157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FCAFD214-4671-45AE-B51C-5CF9692FF96F}" type="slidenum">
              <a:rPr lang="en-US" altLang="en-US" sz="1200">
                <a:solidFill>
                  <a:prstClr val="black"/>
                </a:solidFill>
              </a:rPr>
              <a:pPr algn="r"/>
              <a:t>107</a:t>
            </a:fld>
            <a:endParaRPr lang="en-US" altLang="en-US" sz="1200">
              <a:solidFill>
                <a:prstClr val="black"/>
              </a:solidFill>
            </a:endParaRPr>
          </a:p>
        </p:txBody>
      </p:sp>
      <p:sp>
        <p:nvSpPr>
          <p:cNvPr id="115716" name="Rectangle 2"/>
          <p:cNvSpPr>
            <a:spLocks noGrp="1" noRot="1" noChangeAspect="1" noChangeArrowheads="1" noTextEdit="1"/>
          </p:cNvSpPr>
          <p:nvPr>
            <p:ph type="sldImg"/>
          </p:nvPr>
        </p:nvSpPr>
        <p:spPr>
          <a:solidFill>
            <a:srgbClr val="FFFFFF"/>
          </a:solidFill>
          <a:ln/>
        </p:spPr>
      </p:sp>
      <p:sp>
        <p:nvSpPr>
          <p:cNvPr id="115717"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t>Answer: B</a:t>
            </a:r>
          </a:p>
        </p:txBody>
      </p:sp>
    </p:spTree>
    <p:extLst>
      <p:ext uri="{BB962C8B-B14F-4D97-AF65-F5344CB8AC3E}">
        <p14:creationId xmlns:p14="http://schemas.microsoft.com/office/powerpoint/2010/main" val="9409048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B</a:t>
            </a:r>
          </a:p>
        </p:txBody>
      </p:sp>
      <p:sp>
        <p:nvSpPr>
          <p:cNvPr id="4" name="Slide Number Placeholder 3"/>
          <p:cNvSpPr>
            <a:spLocks noGrp="1"/>
          </p:cNvSpPr>
          <p:nvPr>
            <p:ph type="sldNum" sz="quarter" idx="10"/>
          </p:nvPr>
        </p:nvSpPr>
        <p:spPr/>
        <p:txBody>
          <a:bodyPr/>
          <a:lstStyle/>
          <a:p>
            <a:fld id="{F0473C7B-1C1A-4C42-AA90-E58A53A56275}" type="slidenum">
              <a:rPr lang="en-US" smtClean="0"/>
              <a:t>108</a:t>
            </a:fld>
            <a:endParaRPr lang="en-US"/>
          </a:p>
        </p:txBody>
      </p:sp>
    </p:spTree>
    <p:extLst>
      <p:ext uri="{BB962C8B-B14F-4D97-AF65-F5344CB8AC3E}">
        <p14:creationId xmlns:p14="http://schemas.microsoft.com/office/powerpoint/2010/main" val="36382194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B</a:t>
            </a:r>
          </a:p>
        </p:txBody>
      </p:sp>
      <p:sp>
        <p:nvSpPr>
          <p:cNvPr id="4" name="Slide Number Placeholder 3"/>
          <p:cNvSpPr>
            <a:spLocks noGrp="1"/>
          </p:cNvSpPr>
          <p:nvPr>
            <p:ph type="sldNum" sz="quarter" idx="10"/>
          </p:nvPr>
        </p:nvSpPr>
        <p:spPr/>
        <p:txBody>
          <a:bodyPr/>
          <a:lstStyle/>
          <a:p>
            <a:fld id="{F0473C7B-1C1A-4C42-AA90-E58A53A56275}" type="slidenum">
              <a:rPr lang="en-US" smtClean="0"/>
              <a:t>109</a:t>
            </a:fld>
            <a:endParaRPr lang="en-US"/>
          </a:p>
        </p:txBody>
      </p:sp>
    </p:spTree>
    <p:extLst>
      <p:ext uri="{BB962C8B-B14F-4D97-AF65-F5344CB8AC3E}">
        <p14:creationId xmlns:p14="http://schemas.microsoft.com/office/powerpoint/2010/main" val="373462672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73C7B-1C1A-4C42-AA90-E58A53A56275}" type="slidenum">
              <a:rPr lang="en-US" smtClean="0"/>
              <a:t>110</a:t>
            </a:fld>
            <a:endParaRPr lang="en-US"/>
          </a:p>
        </p:txBody>
      </p:sp>
    </p:spTree>
    <p:extLst>
      <p:ext uri="{BB962C8B-B14F-4D97-AF65-F5344CB8AC3E}">
        <p14:creationId xmlns:p14="http://schemas.microsoft.com/office/powerpoint/2010/main" val="8667841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111</a:t>
            </a:fld>
            <a:endParaRPr lang="en-US"/>
          </a:p>
        </p:txBody>
      </p:sp>
    </p:spTree>
    <p:extLst>
      <p:ext uri="{BB962C8B-B14F-4D97-AF65-F5344CB8AC3E}">
        <p14:creationId xmlns:p14="http://schemas.microsoft.com/office/powerpoint/2010/main" val="622469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661AF165-F2C7-4323-8A41-CA484FEB9FFB}" type="slidenum">
              <a:rPr lang="en-US" altLang="en-US" sz="1200">
                <a:solidFill>
                  <a:prstClr val="black"/>
                </a:solidFill>
              </a:rPr>
              <a:pPr/>
              <a:t>113</a:t>
            </a:fld>
            <a:endParaRPr lang="en-US" altLang="en-US" sz="1200">
              <a:solidFill>
                <a:prstClr val="black"/>
              </a:solidFill>
            </a:endParaRPr>
          </a:p>
        </p:txBody>
      </p:sp>
      <p:sp>
        <p:nvSpPr>
          <p:cNvPr id="1177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112C2B9B-883A-4A21-A48F-8F22500FB0A6}" type="slidenum">
              <a:rPr lang="en-US" altLang="en-US" sz="1200">
                <a:solidFill>
                  <a:prstClr val="black"/>
                </a:solidFill>
              </a:rPr>
              <a:pPr algn="r"/>
              <a:t>113</a:t>
            </a:fld>
            <a:endParaRPr lang="en-US" altLang="en-US" sz="1200">
              <a:solidFill>
                <a:prstClr val="black"/>
              </a:solidFill>
            </a:endParaRPr>
          </a:p>
        </p:txBody>
      </p:sp>
      <p:sp>
        <p:nvSpPr>
          <p:cNvPr id="117764" name="Rectangle 2"/>
          <p:cNvSpPr>
            <a:spLocks noGrp="1" noRot="1" noChangeAspect="1" noChangeArrowheads="1" noTextEdit="1"/>
          </p:cNvSpPr>
          <p:nvPr>
            <p:ph type="sldImg"/>
          </p:nvPr>
        </p:nvSpPr>
        <p:spPr>
          <a:solidFill>
            <a:srgbClr val="FFFFFF"/>
          </a:solidFill>
          <a:ln/>
        </p:spPr>
      </p:sp>
      <p:sp>
        <p:nvSpPr>
          <p:cNvPr id="11776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t>Answer: B</a:t>
            </a:r>
          </a:p>
        </p:txBody>
      </p:sp>
    </p:spTree>
    <p:extLst>
      <p:ext uri="{BB962C8B-B14F-4D97-AF65-F5344CB8AC3E}">
        <p14:creationId xmlns:p14="http://schemas.microsoft.com/office/powerpoint/2010/main" val="2042970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5EBB4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99" y="340768"/>
            <a:ext cx="4591999" cy="5877759"/>
          </a:xfrm>
          <a:prstGeom prst="rect">
            <a:avLst/>
          </a:prstGeom>
          <a:ln w="19050">
            <a:solidFill>
              <a:schemeClr val="bg1"/>
            </a:solidFill>
          </a:ln>
          <a:effectLst>
            <a:outerShdw blurRad="50800" dist="38100" dir="2700000" algn="tl" rotWithShape="0">
              <a:prstClr val="black">
                <a:alpha val="40000"/>
              </a:prstClr>
            </a:outerShdw>
          </a:effectLst>
        </p:spPr>
      </p:pic>
      <p:sp>
        <p:nvSpPr>
          <p:cNvPr id="4" name="Date Placeholder 3"/>
          <p:cNvSpPr>
            <a:spLocks noGrp="1"/>
          </p:cNvSpPr>
          <p:nvPr>
            <p:ph type="dt" sz="half" idx="10"/>
          </p:nvPr>
        </p:nvSpPr>
        <p:spPr>
          <a:xfrm>
            <a:off x="-5202" y="6484208"/>
            <a:ext cx="2469013" cy="365125"/>
          </a:xfrm>
          <a:prstGeom prst="rect">
            <a:avLst/>
          </a:prstGeom>
        </p:spPr>
        <p:txBody>
          <a:bodyPr anchor="ctr" anchorCtr="0"/>
          <a:lstStyle>
            <a:lvl1pPr>
              <a:defRPr sz="1000">
                <a:solidFill>
                  <a:schemeClr val="tx1"/>
                </a:solidFill>
              </a:defRPr>
            </a:lvl1pPr>
          </a:lstStyle>
          <a:p>
            <a:r>
              <a:rPr lang="en-US"/>
              <a:t>© 2016 Pearson Education, Ltd.</a:t>
            </a:r>
            <a:endParaRPr lang="en-US" dirty="0"/>
          </a:p>
        </p:txBody>
      </p:sp>
      <p:sp>
        <p:nvSpPr>
          <p:cNvPr id="8" name="Title 1"/>
          <p:cNvSpPr txBox="1">
            <a:spLocks/>
          </p:cNvSpPr>
          <p:nvPr/>
        </p:nvSpPr>
        <p:spPr>
          <a:xfrm>
            <a:off x="5359452" y="3279648"/>
            <a:ext cx="3506772" cy="943864"/>
          </a:xfrm>
          <a:prstGeom prst="rect">
            <a:avLst/>
          </a:prstGeom>
        </p:spPr>
        <p:txBody>
          <a:bodyPr vert="horz" lIns="91440" tIns="45720" rIns="91440" bIns="45720" rtlCol="0" anchor="ctr" anchorCtr="1">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3000" dirty="0"/>
              <a:t>Chapter 5</a:t>
            </a:r>
          </a:p>
        </p:txBody>
      </p:sp>
      <p:sp>
        <p:nvSpPr>
          <p:cNvPr id="9" name="Title 1"/>
          <p:cNvSpPr txBox="1">
            <a:spLocks/>
          </p:cNvSpPr>
          <p:nvPr/>
        </p:nvSpPr>
        <p:spPr>
          <a:xfrm>
            <a:off x="5359452" y="1353782"/>
            <a:ext cx="3506772" cy="1235037"/>
          </a:xfrm>
          <a:prstGeom prst="rect">
            <a:avLst/>
          </a:prstGeom>
        </p:spPr>
        <p:txBody>
          <a:bodyPr vert="horz" lIns="91440" tIns="45720" rIns="91440" bIns="45720" rtlCol="0" anchor="ctr" anchorCtr="1">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a:t>Lecture Presentation</a:t>
            </a:r>
          </a:p>
        </p:txBody>
      </p:sp>
      <p:sp>
        <p:nvSpPr>
          <p:cNvPr id="10" name="Subtitle 2"/>
          <p:cNvSpPr txBox="1">
            <a:spLocks/>
          </p:cNvSpPr>
          <p:nvPr/>
        </p:nvSpPr>
        <p:spPr>
          <a:xfrm>
            <a:off x="5359452" y="4223512"/>
            <a:ext cx="3506772" cy="10553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000" b="1" i="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mj-lt"/>
              </a:rPr>
              <a:t>Applying Newton’s Laws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648" y="340768"/>
            <a:ext cx="4591701" cy="5877759"/>
          </a:xfrm>
          <a:prstGeom prst="rect">
            <a:avLst/>
          </a:prstGeom>
          <a:ln w="19050">
            <a:solidFill>
              <a:schemeClr val="bg1"/>
            </a:solidFill>
          </a:ln>
          <a:effectLst>
            <a:outerShdw blurRad="50800" dist="38100" dir="2700000" algn="tl" rotWithShape="0">
              <a:prstClr val="black">
                <a:alpha val="40000"/>
              </a:prstClr>
            </a:outerShdw>
          </a:effectLst>
        </p:spPr>
      </p:pic>
      <p:sp>
        <p:nvSpPr>
          <p:cNvPr id="13" name="Title 1"/>
          <p:cNvSpPr txBox="1">
            <a:spLocks/>
          </p:cNvSpPr>
          <p:nvPr userDrawn="1"/>
        </p:nvSpPr>
        <p:spPr>
          <a:xfrm>
            <a:off x="5359452" y="1353782"/>
            <a:ext cx="3506772" cy="1235037"/>
          </a:xfrm>
          <a:prstGeom prst="rect">
            <a:avLst/>
          </a:prstGeom>
        </p:spPr>
        <p:txBody>
          <a:bodyPr vert="horz" lIns="91440" tIns="45720" rIns="91440" bIns="45720" rtlCol="0" anchor="ctr" anchorCtr="1">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a:t>Lecture Presentation</a:t>
            </a:r>
          </a:p>
        </p:txBody>
      </p:sp>
    </p:spTree>
    <p:extLst>
      <p:ext uri="{BB962C8B-B14F-4D97-AF65-F5344CB8AC3E}">
        <p14:creationId xmlns:p14="http://schemas.microsoft.com/office/powerpoint/2010/main" val="49834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7"/>
            <a:ext cx="8807958" cy="683483"/>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116586" y="876300"/>
            <a:ext cx="8807958" cy="5305044"/>
          </a:xfrm>
        </p:spPr>
        <p:txBody>
          <a:bodyPr>
            <a:noAutofit/>
          </a:bodyPr>
          <a:lstStyle>
            <a:lvl1pPr>
              <a:buClr>
                <a:srgbClr val="5EBB48"/>
              </a:buClr>
              <a:defRPr/>
            </a:lvl1pPr>
            <a:lvl2pPr>
              <a:buClr>
                <a:srgbClr val="5EBB48"/>
              </a:buClr>
              <a:defRPr/>
            </a:lvl2pPr>
            <a:lvl3pPr>
              <a:buClr>
                <a:srgbClr val="5EBB48"/>
              </a:buClr>
              <a:defRPr/>
            </a:lvl3pPr>
            <a:lvl4pPr>
              <a:buClr>
                <a:srgbClr val="5EBB48"/>
              </a:buClr>
              <a:defRPr/>
            </a:lvl4pPr>
            <a:lvl5pPr>
              <a:buClr>
                <a:srgbClr val="5EBB4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5202" y="6484208"/>
            <a:ext cx="2469013" cy="365125"/>
          </a:xfrm>
          <a:prstGeom prst="rect">
            <a:avLst/>
          </a:prstGeom>
        </p:spPr>
        <p:txBody>
          <a:bodyPr anchor="ctr" anchorCtr="0"/>
          <a:lstStyle>
            <a:lvl1pPr>
              <a:defRPr sz="1000">
                <a:solidFill>
                  <a:schemeClr val="tx1"/>
                </a:solidFill>
              </a:defRPr>
            </a:lvl1pPr>
          </a:lstStyle>
          <a:p>
            <a:r>
              <a:rPr lang="en-US"/>
              <a:t>© 2016 Pearson Education, Ltd.</a:t>
            </a:r>
            <a:endParaRPr lang="en-US" dirty="0"/>
          </a:p>
        </p:txBody>
      </p:sp>
      <p:sp>
        <p:nvSpPr>
          <p:cNvPr id="8" name="TextBox 7"/>
          <p:cNvSpPr txBox="1"/>
          <p:nvPr/>
        </p:nvSpPr>
        <p:spPr>
          <a:xfrm>
            <a:off x="7426960" y="6551200"/>
            <a:ext cx="1497584" cy="276999"/>
          </a:xfrm>
          <a:prstGeom prst="rect">
            <a:avLst/>
          </a:prstGeom>
          <a:noFill/>
        </p:spPr>
        <p:txBody>
          <a:bodyPr wrap="square" rtlCol="0">
            <a:spAutoFit/>
          </a:bodyPr>
          <a:lstStyle/>
          <a:p>
            <a:pPr algn="r"/>
            <a:r>
              <a:rPr lang="en-US" sz="1200" dirty="0">
                <a:latin typeface="+mj-lt"/>
              </a:rPr>
              <a:t>Slide 1-</a:t>
            </a:r>
            <a:fld id="{A76404F4-B891-4A1F-B0DC-5777A4F32A5E}" type="slidenum">
              <a:rPr lang="en-US" sz="1200" smtClean="0">
                <a:latin typeface="+mj-lt"/>
              </a:rPr>
              <a:pPr algn="r"/>
              <a:t>‹#›</a:t>
            </a:fld>
            <a:endParaRPr lang="en-US" sz="1200" dirty="0">
              <a:latin typeface="+mj-lt"/>
            </a:endParaRPr>
          </a:p>
        </p:txBody>
      </p:sp>
    </p:spTree>
    <p:extLst>
      <p:ext uri="{BB962C8B-B14F-4D97-AF65-F5344CB8AC3E}">
        <p14:creationId xmlns:p14="http://schemas.microsoft.com/office/powerpoint/2010/main" val="248100732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7"/>
            <a:ext cx="8807958" cy="1111727"/>
          </a:xfrm>
        </p:spPr>
        <p:txBody>
          <a:bodyPr/>
          <a:lstStyle/>
          <a:p>
            <a:r>
              <a:rPr lang="en-US"/>
              <a:t>Click to edit Master title style</a:t>
            </a:r>
            <a:endParaRPr lang="en-US" dirty="0"/>
          </a:p>
        </p:txBody>
      </p:sp>
      <p:sp>
        <p:nvSpPr>
          <p:cNvPr id="3" name="Content Placeholder 2"/>
          <p:cNvSpPr>
            <a:spLocks noGrp="1"/>
          </p:cNvSpPr>
          <p:nvPr>
            <p:ph idx="1"/>
          </p:nvPr>
        </p:nvSpPr>
        <p:spPr>
          <a:xfrm>
            <a:off x="116586" y="1304544"/>
            <a:ext cx="8807958" cy="4876800"/>
          </a:xfrm>
        </p:spPr>
        <p:txBody>
          <a:bodyPr>
            <a:noAutofit/>
          </a:bodyPr>
          <a:lstStyle>
            <a:lvl1pPr>
              <a:buClr>
                <a:srgbClr val="5EBB48"/>
              </a:buClr>
              <a:defRPr/>
            </a:lvl1pPr>
            <a:lvl2pPr>
              <a:buClr>
                <a:srgbClr val="5EBB48"/>
              </a:buClr>
              <a:defRPr/>
            </a:lvl2pPr>
            <a:lvl3pPr>
              <a:buClr>
                <a:srgbClr val="5EBB48"/>
              </a:buClr>
              <a:defRPr/>
            </a:lvl3pPr>
            <a:lvl4pPr>
              <a:buClr>
                <a:srgbClr val="5EBB48"/>
              </a:buClr>
              <a:defRPr/>
            </a:lvl4pPr>
            <a:lvl5pPr>
              <a:buClr>
                <a:srgbClr val="5EBB4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5202" y="6484208"/>
            <a:ext cx="2469013" cy="365125"/>
          </a:xfrm>
          <a:prstGeom prst="rect">
            <a:avLst/>
          </a:prstGeom>
        </p:spPr>
        <p:txBody>
          <a:bodyPr anchor="ctr" anchorCtr="0"/>
          <a:lstStyle>
            <a:lvl1pPr>
              <a:defRPr sz="1000">
                <a:solidFill>
                  <a:schemeClr val="tx1"/>
                </a:solidFill>
              </a:defRPr>
            </a:lvl1pPr>
          </a:lstStyle>
          <a:p>
            <a:r>
              <a:rPr lang="en-US"/>
              <a:t>© 2016 Pearson Education, Ltd.</a:t>
            </a:r>
            <a:endParaRPr lang="en-US" dirty="0"/>
          </a:p>
        </p:txBody>
      </p:sp>
      <p:sp>
        <p:nvSpPr>
          <p:cNvPr id="6" name="TextBox 5"/>
          <p:cNvSpPr txBox="1"/>
          <p:nvPr userDrawn="1"/>
        </p:nvSpPr>
        <p:spPr>
          <a:xfrm>
            <a:off x="7426960" y="6551200"/>
            <a:ext cx="1497584" cy="276999"/>
          </a:xfrm>
          <a:prstGeom prst="rect">
            <a:avLst/>
          </a:prstGeom>
          <a:noFill/>
        </p:spPr>
        <p:txBody>
          <a:bodyPr wrap="square" rtlCol="0">
            <a:spAutoFit/>
          </a:bodyPr>
          <a:lstStyle/>
          <a:p>
            <a:pPr algn="r"/>
            <a:r>
              <a:rPr lang="en-US" sz="1200" dirty="0">
                <a:latin typeface="+mj-lt"/>
              </a:rPr>
              <a:t>Slide 1-</a:t>
            </a:r>
            <a:fld id="{A76404F4-B891-4A1F-B0DC-5777A4F32A5E}" type="slidenum">
              <a:rPr lang="en-US" sz="1200" smtClean="0">
                <a:latin typeface="+mj-lt"/>
              </a:rPr>
              <a:pPr algn="r"/>
              <a:t>‹#›</a:t>
            </a:fld>
            <a:endParaRPr lang="en-US" sz="1200" dirty="0">
              <a:latin typeface="+mj-lt"/>
            </a:endParaRPr>
          </a:p>
        </p:txBody>
      </p:sp>
    </p:spTree>
    <p:extLst>
      <p:ext uri="{BB962C8B-B14F-4D97-AF65-F5344CB8AC3E}">
        <p14:creationId xmlns:p14="http://schemas.microsoft.com/office/powerpoint/2010/main" val="149602030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 Title - Reading Questions">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7"/>
            <a:ext cx="8807958" cy="640080"/>
          </a:xfrm>
        </p:spPr>
        <p:txBody>
          <a:bodyPr/>
          <a:lstStyle/>
          <a:p>
            <a:r>
              <a:rPr lang="en-US"/>
              <a:t>Click to edit Master title style</a:t>
            </a:r>
            <a:endParaRPr lang="en-US" dirty="0"/>
          </a:p>
        </p:txBody>
      </p:sp>
      <p:sp>
        <p:nvSpPr>
          <p:cNvPr id="3" name="Content Placeholder 2"/>
          <p:cNvSpPr>
            <a:spLocks noGrp="1"/>
          </p:cNvSpPr>
          <p:nvPr>
            <p:ph idx="1"/>
          </p:nvPr>
        </p:nvSpPr>
        <p:spPr>
          <a:xfrm>
            <a:off x="116586" y="832897"/>
            <a:ext cx="8807958" cy="5348447"/>
          </a:xfrm>
        </p:spPr>
        <p:txBody>
          <a:bodyPr>
            <a:noAutofit/>
          </a:bodyPr>
          <a:lstStyle>
            <a:lvl1pPr marL="0" indent="0">
              <a:buClr>
                <a:srgbClr val="BA3430"/>
              </a:buClr>
              <a:buNone/>
              <a:defRPr/>
            </a:lvl1pPr>
            <a:lvl2pPr marL="971550" indent="-514350">
              <a:buClrTx/>
              <a:buFont typeface="+mj-lt"/>
              <a:buAutoNum type="alphaUcPeriod"/>
              <a:defRPr/>
            </a:lvl2pPr>
            <a:lvl3pPr>
              <a:buClr>
                <a:srgbClr val="BA3430"/>
              </a:buClr>
              <a:defRPr/>
            </a:lvl3pPr>
            <a:lvl4pPr>
              <a:buClr>
                <a:srgbClr val="BA3430"/>
              </a:buClr>
              <a:defRPr/>
            </a:lvl4pPr>
            <a:lvl5pPr>
              <a:buClr>
                <a:srgbClr val="BA3430"/>
              </a:buClr>
              <a:defRPr/>
            </a:lvl5pPr>
          </a:lstStyle>
          <a:p>
            <a:pPr lvl="0"/>
            <a:r>
              <a:rPr lang="en-US"/>
              <a:t>Click to edit Master text styles</a:t>
            </a:r>
          </a:p>
          <a:p>
            <a:pPr lvl="1"/>
            <a:r>
              <a:rPr lang="en-US"/>
              <a:t>Second level</a:t>
            </a:r>
          </a:p>
        </p:txBody>
      </p:sp>
      <p:sp>
        <p:nvSpPr>
          <p:cNvPr id="7" name="Date Placeholder 3"/>
          <p:cNvSpPr>
            <a:spLocks noGrp="1"/>
          </p:cNvSpPr>
          <p:nvPr>
            <p:ph type="dt" sz="half" idx="10"/>
          </p:nvPr>
        </p:nvSpPr>
        <p:spPr>
          <a:xfrm>
            <a:off x="-5202" y="6484208"/>
            <a:ext cx="2469013" cy="365125"/>
          </a:xfrm>
          <a:prstGeom prst="rect">
            <a:avLst/>
          </a:prstGeom>
        </p:spPr>
        <p:txBody>
          <a:bodyPr anchor="ctr" anchorCtr="0"/>
          <a:lstStyle>
            <a:lvl1pPr>
              <a:defRPr sz="1000">
                <a:solidFill>
                  <a:schemeClr val="tx1"/>
                </a:solidFill>
              </a:defRPr>
            </a:lvl1pPr>
          </a:lstStyle>
          <a:p>
            <a:r>
              <a:rPr lang="en-US"/>
              <a:t>© 2016 Pearson Education, Ltd.</a:t>
            </a:r>
            <a:endParaRPr lang="en-US" dirty="0"/>
          </a:p>
        </p:txBody>
      </p:sp>
      <p:sp>
        <p:nvSpPr>
          <p:cNvPr id="6" name="TextBox 5"/>
          <p:cNvSpPr txBox="1"/>
          <p:nvPr userDrawn="1"/>
        </p:nvSpPr>
        <p:spPr>
          <a:xfrm>
            <a:off x="7426960" y="6551200"/>
            <a:ext cx="1497584" cy="276999"/>
          </a:xfrm>
          <a:prstGeom prst="rect">
            <a:avLst/>
          </a:prstGeom>
          <a:noFill/>
        </p:spPr>
        <p:txBody>
          <a:bodyPr wrap="square" rtlCol="0">
            <a:spAutoFit/>
          </a:bodyPr>
          <a:lstStyle/>
          <a:p>
            <a:pPr algn="r"/>
            <a:r>
              <a:rPr lang="en-US" sz="1200" dirty="0">
                <a:latin typeface="+mj-lt"/>
              </a:rPr>
              <a:t>Slide 1-</a:t>
            </a:r>
            <a:fld id="{A76404F4-B891-4A1F-B0DC-5777A4F32A5E}" type="slidenum">
              <a:rPr lang="en-US" sz="1200" smtClean="0">
                <a:latin typeface="+mj-lt"/>
              </a:rPr>
              <a:pPr algn="r"/>
              <a:t>‹#›</a:t>
            </a:fld>
            <a:endParaRPr lang="en-US" sz="1200" dirty="0">
              <a:latin typeface="+mj-lt"/>
            </a:endParaRPr>
          </a:p>
        </p:txBody>
      </p:sp>
    </p:spTree>
    <p:extLst>
      <p:ext uri="{BB962C8B-B14F-4D97-AF65-F5344CB8AC3E}">
        <p14:creationId xmlns:p14="http://schemas.microsoft.com/office/powerpoint/2010/main" val="2452176034"/>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Title - Reading Questions">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7"/>
            <a:ext cx="8807958" cy="1111727"/>
          </a:xfrm>
        </p:spPr>
        <p:txBody>
          <a:bodyPr/>
          <a:lstStyle/>
          <a:p>
            <a:r>
              <a:rPr lang="en-US"/>
              <a:t>Click to edit Master title style</a:t>
            </a:r>
            <a:endParaRPr lang="en-US" dirty="0"/>
          </a:p>
        </p:txBody>
      </p:sp>
      <p:sp>
        <p:nvSpPr>
          <p:cNvPr id="3" name="Content Placeholder 2"/>
          <p:cNvSpPr>
            <a:spLocks noGrp="1"/>
          </p:cNvSpPr>
          <p:nvPr>
            <p:ph idx="1"/>
          </p:nvPr>
        </p:nvSpPr>
        <p:spPr>
          <a:xfrm>
            <a:off x="116586" y="1304544"/>
            <a:ext cx="8807958" cy="4876800"/>
          </a:xfrm>
        </p:spPr>
        <p:txBody>
          <a:bodyPr>
            <a:noAutofit/>
          </a:bodyPr>
          <a:lstStyle>
            <a:lvl1pPr marL="0" indent="0">
              <a:buClr>
                <a:srgbClr val="BA3430"/>
              </a:buClr>
              <a:buNone/>
              <a:defRPr/>
            </a:lvl1pPr>
            <a:lvl2pPr marL="971550" indent="-514350">
              <a:buClrTx/>
              <a:buFont typeface="+mj-lt"/>
              <a:buAutoNum type="alphaUcPeriod"/>
              <a:defRPr/>
            </a:lvl2pPr>
            <a:lvl3pPr>
              <a:buClr>
                <a:srgbClr val="BA3430"/>
              </a:buClr>
              <a:defRPr/>
            </a:lvl3pPr>
            <a:lvl4pPr>
              <a:buClr>
                <a:srgbClr val="BA3430"/>
              </a:buClr>
              <a:defRPr/>
            </a:lvl4pPr>
            <a:lvl5pPr>
              <a:buClr>
                <a:srgbClr val="BA3430"/>
              </a:buClr>
              <a:defRPr/>
            </a:lvl5pPr>
          </a:lstStyle>
          <a:p>
            <a:pPr lvl="0"/>
            <a:r>
              <a:rPr lang="en-US"/>
              <a:t>Click to edit Master text styles</a:t>
            </a:r>
          </a:p>
          <a:p>
            <a:pPr lvl="1"/>
            <a:r>
              <a:rPr lang="en-US"/>
              <a:t>Second level</a:t>
            </a:r>
          </a:p>
        </p:txBody>
      </p:sp>
      <p:sp>
        <p:nvSpPr>
          <p:cNvPr id="7" name="Date Placeholder 3"/>
          <p:cNvSpPr>
            <a:spLocks noGrp="1"/>
          </p:cNvSpPr>
          <p:nvPr>
            <p:ph type="dt" sz="half" idx="10"/>
          </p:nvPr>
        </p:nvSpPr>
        <p:spPr>
          <a:xfrm>
            <a:off x="-5202" y="6484208"/>
            <a:ext cx="2469013" cy="365125"/>
          </a:xfrm>
          <a:prstGeom prst="rect">
            <a:avLst/>
          </a:prstGeom>
        </p:spPr>
        <p:txBody>
          <a:bodyPr anchor="ctr" anchorCtr="0"/>
          <a:lstStyle>
            <a:lvl1pPr>
              <a:defRPr sz="1000">
                <a:solidFill>
                  <a:schemeClr val="tx1"/>
                </a:solidFill>
              </a:defRPr>
            </a:lvl1pPr>
          </a:lstStyle>
          <a:p>
            <a:r>
              <a:rPr lang="en-US"/>
              <a:t>© 2016 Pearson Education, Ltd.</a:t>
            </a:r>
            <a:endParaRPr lang="en-US" dirty="0"/>
          </a:p>
        </p:txBody>
      </p:sp>
      <p:sp>
        <p:nvSpPr>
          <p:cNvPr id="6" name="TextBox 5"/>
          <p:cNvSpPr txBox="1"/>
          <p:nvPr userDrawn="1"/>
        </p:nvSpPr>
        <p:spPr>
          <a:xfrm>
            <a:off x="7426960" y="6551200"/>
            <a:ext cx="1497584" cy="276999"/>
          </a:xfrm>
          <a:prstGeom prst="rect">
            <a:avLst/>
          </a:prstGeom>
          <a:noFill/>
        </p:spPr>
        <p:txBody>
          <a:bodyPr wrap="square" rtlCol="0">
            <a:spAutoFit/>
          </a:bodyPr>
          <a:lstStyle/>
          <a:p>
            <a:pPr algn="r"/>
            <a:r>
              <a:rPr lang="en-US" sz="1200" dirty="0">
                <a:latin typeface="+mj-lt"/>
              </a:rPr>
              <a:t>Slide 1-</a:t>
            </a:r>
            <a:fld id="{A76404F4-B891-4A1F-B0DC-5777A4F32A5E}" type="slidenum">
              <a:rPr lang="en-US" sz="1200" smtClean="0">
                <a:latin typeface="+mj-lt"/>
              </a:rPr>
              <a:pPr algn="r"/>
              <a:t>‹#›</a:t>
            </a:fld>
            <a:endParaRPr lang="en-US" sz="1200" dirty="0">
              <a:latin typeface="+mj-lt"/>
            </a:endParaRPr>
          </a:p>
        </p:txBody>
      </p:sp>
    </p:spTree>
    <p:extLst>
      <p:ext uri="{BB962C8B-B14F-4D97-AF65-F5344CB8AC3E}">
        <p14:creationId xmlns:p14="http://schemas.microsoft.com/office/powerpoint/2010/main" val="2485341014"/>
      </p:ext>
    </p:extLst>
  </p:cSld>
  <p:clrMapOvr>
    <a:masterClrMapping/>
  </p:clrMapOvr>
  <p:extLst>
    <p:ext uri="{DCECCB84-F9BA-43D5-87BE-67443E8EF086}">
      <p15:sldGuideLst xmlns:p15="http://schemas.microsoft.com/office/powerpoint/2012/main">
        <p15:guide id="1" orient="horz" pos="816">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 Titl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7"/>
            <a:ext cx="8807958"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6586" y="878617"/>
            <a:ext cx="4353814" cy="5477733"/>
          </a:xfrm>
        </p:spPr>
        <p:txBody>
          <a:bodyPr>
            <a:noAutofit/>
          </a:bodyPr>
          <a:lstStyle>
            <a:lvl1pPr>
              <a:buClr>
                <a:srgbClr val="5EBB48"/>
              </a:buClr>
              <a:defRPr/>
            </a:lvl1pPr>
            <a:lvl2pPr>
              <a:buClr>
                <a:srgbClr val="5EBB48"/>
              </a:buClr>
              <a:defRPr/>
            </a:lvl2pPr>
            <a:lvl3pPr>
              <a:buClr>
                <a:srgbClr val="5EBB48"/>
              </a:buClr>
              <a:defRPr/>
            </a:lvl3pPr>
            <a:lvl4pPr>
              <a:buClr>
                <a:srgbClr val="5EBB48"/>
              </a:buClr>
              <a:defRPr/>
            </a:lvl4pPr>
            <a:lvl5pPr>
              <a:buClr>
                <a:srgbClr val="5EBB4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878616"/>
            <a:ext cx="4455414" cy="5477733"/>
          </a:xfrm>
        </p:spPr>
        <p:txBody>
          <a:bodyPr>
            <a:noAutofit/>
          </a:bodyPr>
          <a:lstStyle>
            <a:lvl1pPr>
              <a:buClr>
                <a:srgbClr val="5EBB48"/>
              </a:buClr>
              <a:defRPr/>
            </a:lvl1pPr>
            <a:lvl2pPr>
              <a:buClr>
                <a:srgbClr val="5EBB48"/>
              </a:buClr>
              <a:defRPr/>
            </a:lvl2pPr>
            <a:lvl3pPr>
              <a:buClr>
                <a:srgbClr val="5EBB48"/>
              </a:buClr>
              <a:defRPr/>
            </a:lvl3pPr>
            <a:lvl4pPr>
              <a:buClr>
                <a:srgbClr val="5EBB48"/>
              </a:buClr>
              <a:defRPr/>
            </a:lvl4pPr>
            <a:lvl5pPr>
              <a:buClr>
                <a:srgbClr val="5EBB4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5202" y="6484208"/>
            <a:ext cx="2469013" cy="365125"/>
          </a:xfrm>
          <a:prstGeom prst="rect">
            <a:avLst/>
          </a:prstGeom>
        </p:spPr>
        <p:txBody>
          <a:bodyPr/>
          <a:lstStyle>
            <a:lvl1pPr>
              <a:defRPr sz="1000">
                <a:solidFill>
                  <a:schemeClr val="tx1"/>
                </a:solidFill>
              </a:defRPr>
            </a:lvl1pPr>
          </a:lstStyle>
          <a:p>
            <a:r>
              <a:rPr lang="en-US"/>
              <a:t>© 2016 Pearson Education, Ltd.</a:t>
            </a:r>
            <a:endParaRPr lang="en-US" dirty="0"/>
          </a:p>
        </p:txBody>
      </p:sp>
      <p:sp>
        <p:nvSpPr>
          <p:cNvPr id="7" name="TextBox 6"/>
          <p:cNvSpPr txBox="1"/>
          <p:nvPr userDrawn="1"/>
        </p:nvSpPr>
        <p:spPr>
          <a:xfrm>
            <a:off x="7426960" y="6551200"/>
            <a:ext cx="1497584" cy="276999"/>
          </a:xfrm>
          <a:prstGeom prst="rect">
            <a:avLst/>
          </a:prstGeom>
          <a:noFill/>
        </p:spPr>
        <p:txBody>
          <a:bodyPr wrap="square" rtlCol="0">
            <a:spAutoFit/>
          </a:bodyPr>
          <a:lstStyle/>
          <a:p>
            <a:pPr algn="r"/>
            <a:r>
              <a:rPr lang="en-US" sz="1200" dirty="0">
                <a:latin typeface="+mj-lt"/>
              </a:rPr>
              <a:t>Slide 1-</a:t>
            </a:r>
            <a:fld id="{A76404F4-B891-4A1F-B0DC-5777A4F32A5E}" type="slidenum">
              <a:rPr lang="en-US" sz="1200" smtClean="0">
                <a:latin typeface="+mj-lt"/>
              </a:rPr>
              <a:pPr algn="r"/>
              <a:t>‹#›</a:t>
            </a:fld>
            <a:endParaRPr lang="en-US" sz="1200" dirty="0">
              <a:latin typeface="+mj-lt"/>
            </a:endParaRPr>
          </a:p>
        </p:txBody>
      </p:sp>
    </p:spTree>
    <p:extLst>
      <p:ext uri="{BB962C8B-B14F-4D97-AF65-F5344CB8AC3E}">
        <p14:creationId xmlns:p14="http://schemas.microsoft.com/office/powerpoint/2010/main" val="94338252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Title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6586" y="1518379"/>
            <a:ext cx="4353814" cy="4837971"/>
          </a:xfrm>
        </p:spPr>
        <p:txBody>
          <a:bodyPr>
            <a:noAutofit/>
          </a:bodyPr>
          <a:lstStyle>
            <a:lvl1pPr>
              <a:buClr>
                <a:srgbClr val="5EBB48"/>
              </a:buClr>
              <a:defRPr/>
            </a:lvl1pPr>
            <a:lvl2pPr>
              <a:buClr>
                <a:srgbClr val="5EBB48"/>
              </a:buClr>
              <a:defRPr/>
            </a:lvl2pPr>
            <a:lvl3pPr>
              <a:buClr>
                <a:srgbClr val="5EBB48"/>
              </a:buClr>
              <a:defRPr/>
            </a:lvl3pPr>
            <a:lvl4pPr>
              <a:buClr>
                <a:srgbClr val="5EBB48"/>
              </a:buClr>
              <a:defRPr/>
            </a:lvl4pPr>
            <a:lvl5pPr>
              <a:buClr>
                <a:srgbClr val="5EBB4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518378"/>
            <a:ext cx="4455414" cy="4837971"/>
          </a:xfrm>
        </p:spPr>
        <p:txBody>
          <a:bodyPr>
            <a:noAutofit/>
          </a:bodyPr>
          <a:lstStyle>
            <a:lvl1pPr>
              <a:buClr>
                <a:srgbClr val="5EBB48"/>
              </a:buClr>
              <a:defRPr/>
            </a:lvl1pPr>
            <a:lvl2pPr>
              <a:buClr>
                <a:srgbClr val="5EBB48"/>
              </a:buClr>
              <a:defRPr/>
            </a:lvl2pPr>
            <a:lvl3pPr>
              <a:buClr>
                <a:srgbClr val="5EBB48"/>
              </a:buClr>
              <a:defRPr/>
            </a:lvl3pPr>
            <a:lvl4pPr>
              <a:buClr>
                <a:srgbClr val="5EBB48"/>
              </a:buClr>
              <a:defRPr/>
            </a:lvl4pPr>
            <a:lvl5pPr>
              <a:buClr>
                <a:srgbClr val="5EBB4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5202" y="6484208"/>
            <a:ext cx="2469013" cy="365125"/>
          </a:xfrm>
          <a:prstGeom prst="rect">
            <a:avLst/>
          </a:prstGeom>
        </p:spPr>
        <p:txBody>
          <a:bodyPr/>
          <a:lstStyle>
            <a:lvl1pPr>
              <a:defRPr sz="1000">
                <a:solidFill>
                  <a:schemeClr val="tx1"/>
                </a:solidFill>
              </a:defRPr>
            </a:lvl1pPr>
          </a:lstStyle>
          <a:p>
            <a:r>
              <a:rPr lang="en-US"/>
              <a:t>© 2016 Pearson Education, Ltd.</a:t>
            </a:r>
            <a:endParaRPr lang="en-US" dirty="0"/>
          </a:p>
        </p:txBody>
      </p:sp>
      <p:sp>
        <p:nvSpPr>
          <p:cNvPr id="7" name="TextBox 6"/>
          <p:cNvSpPr txBox="1"/>
          <p:nvPr userDrawn="1"/>
        </p:nvSpPr>
        <p:spPr>
          <a:xfrm>
            <a:off x="7426960" y="6551200"/>
            <a:ext cx="1497584" cy="276999"/>
          </a:xfrm>
          <a:prstGeom prst="rect">
            <a:avLst/>
          </a:prstGeom>
          <a:noFill/>
        </p:spPr>
        <p:txBody>
          <a:bodyPr wrap="square" rtlCol="0">
            <a:spAutoFit/>
          </a:bodyPr>
          <a:lstStyle/>
          <a:p>
            <a:pPr algn="r"/>
            <a:r>
              <a:rPr lang="en-US" sz="1200" dirty="0">
                <a:latin typeface="+mj-lt"/>
              </a:rPr>
              <a:t>Slide 1-</a:t>
            </a:r>
            <a:fld id="{A76404F4-B891-4A1F-B0DC-5777A4F32A5E}" type="slidenum">
              <a:rPr lang="en-US" sz="1200" smtClean="0">
                <a:latin typeface="+mj-lt"/>
              </a:rPr>
              <a:pPr algn="r"/>
              <a:t>‹#›</a:t>
            </a:fld>
            <a:endParaRPr lang="en-US" sz="1200" dirty="0">
              <a:latin typeface="+mj-lt"/>
            </a:endParaRPr>
          </a:p>
        </p:txBody>
      </p:sp>
    </p:spTree>
    <p:extLst>
      <p:ext uri="{BB962C8B-B14F-4D97-AF65-F5344CB8AC3E}">
        <p14:creationId xmlns:p14="http://schemas.microsoft.com/office/powerpoint/2010/main" val="34890293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p:cNvSpPr>
            <a:spLocks noGrp="1"/>
          </p:cNvSpPr>
          <p:nvPr>
            <p:ph type="dt" sz="half" idx="10"/>
          </p:nvPr>
        </p:nvSpPr>
        <p:spPr>
          <a:xfrm>
            <a:off x="-5202" y="6484208"/>
            <a:ext cx="2469013" cy="365125"/>
          </a:xfrm>
          <a:prstGeom prst="rect">
            <a:avLst/>
          </a:prstGeom>
        </p:spPr>
        <p:txBody>
          <a:bodyPr/>
          <a:lstStyle>
            <a:lvl1pPr>
              <a:defRPr sz="1000">
                <a:solidFill>
                  <a:schemeClr val="tx1"/>
                </a:solidFill>
              </a:defRPr>
            </a:lvl1pPr>
          </a:lstStyle>
          <a:p>
            <a:r>
              <a:rPr lang="en-US"/>
              <a:t>© 2016 Pearson Education, Ltd.</a:t>
            </a:r>
            <a:endParaRPr lang="en-US" dirty="0"/>
          </a:p>
        </p:txBody>
      </p:sp>
      <p:sp>
        <p:nvSpPr>
          <p:cNvPr id="7" name="TextBox 6"/>
          <p:cNvSpPr txBox="1"/>
          <p:nvPr userDrawn="1"/>
        </p:nvSpPr>
        <p:spPr>
          <a:xfrm>
            <a:off x="7426960" y="6551200"/>
            <a:ext cx="1497584" cy="276999"/>
          </a:xfrm>
          <a:prstGeom prst="rect">
            <a:avLst/>
          </a:prstGeom>
          <a:noFill/>
        </p:spPr>
        <p:txBody>
          <a:bodyPr wrap="square" rtlCol="0">
            <a:spAutoFit/>
          </a:bodyPr>
          <a:lstStyle/>
          <a:p>
            <a:pPr algn="r"/>
            <a:r>
              <a:rPr lang="en-US" sz="1200" dirty="0">
                <a:latin typeface="+mj-lt"/>
              </a:rPr>
              <a:t>Slide 1-</a:t>
            </a:r>
            <a:fld id="{A76404F4-B891-4A1F-B0DC-5777A4F32A5E}" type="slidenum">
              <a:rPr lang="en-US" sz="1200" smtClean="0">
                <a:latin typeface="+mj-lt"/>
              </a:rPr>
              <a:pPr algn="r"/>
              <a:t>‹#›</a:t>
            </a:fld>
            <a:endParaRPr lang="en-US" sz="1200" dirty="0">
              <a:latin typeface="+mj-lt"/>
            </a:endParaRPr>
          </a:p>
        </p:txBody>
      </p:sp>
    </p:spTree>
    <p:extLst>
      <p:ext uri="{BB962C8B-B14F-4D97-AF65-F5344CB8AC3E}">
        <p14:creationId xmlns:p14="http://schemas.microsoft.com/office/powerpoint/2010/main" val="31668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ection Slide">
    <p:bg>
      <p:bgPr>
        <a:solidFill>
          <a:srgbClr val="5EBB4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021" y="2801547"/>
            <a:ext cx="8807958" cy="1325563"/>
          </a:xfrm>
        </p:spPr>
        <p:txBody>
          <a:bodyPr anchor="ctr" anchorCtr="0"/>
          <a:lstStyle>
            <a:lvl1pPr algn="ctr">
              <a:defRPr>
                <a:solidFill>
                  <a:schemeClr val="bg1"/>
                </a:solidFill>
              </a:defRPr>
            </a:lvl1pPr>
          </a:lstStyle>
          <a:p>
            <a:r>
              <a:rPr lang="en-US"/>
              <a:t>Click to edit Master title style</a:t>
            </a:r>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867144" y="6356350"/>
            <a:ext cx="2057400" cy="365125"/>
          </a:xfrm>
          <a:prstGeom prst="rect">
            <a:avLst/>
          </a:prstGeom>
        </p:spPr>
        <p:txBody>
          <a:bodyPr/>
          <a:lstStyle/>
          <a:p>
            <a:fld id="{E4B367AA-73AA-4039-A605-D0E97ED18A08}" type="slidenum">
              <a:rPr lang="en-US" smtClean="0"/>
              <a:t>‹#›</a:t>
            </a:fld>
            <a:endParaRPr lang="en-US"/>
          </a:p>
        </p:txBody>
      </p:sp>
      <p:sp>
        <p:nvSpPr>
          <p:cNvPr id="6" name="Date Placeholder 3"/>
          <p:cNvSpPr>
            <a:spLocks noGrp="1"/>
          </p:cNvSpPr>
          <p:nvPr>
            <p:ph type="dt" sz="half" idx="10"/>
          </p:nvPr>
        </p:nvSpPr>
        <p:spPr>
          <a:xfrm>
            <a:off x="-5202" y="6484208"/>
            <a:ext cx="2469013" cy="365125"/>
          </a:xfrm>
          <a:prstGeom prst="rect">
            <a:avLst/>
          </a:prstGeom>
        </p:spPr>
        <p:txBody>
          <a:bodyPr/>
          <a:lstStyle>
            <a:lvl1pPr>
              <a:defRPr sz="1000">
                <a:solidFill>
                  <a:schemeClr val="tx1"/>
                </a:solidFill>
              </a:defRPr>
            </a:lvl1pPr>
          </a:lstStyle>
          <a:p>
            <a:r>
              <a:rPr lang="en-US"/>
              <a:t>© 2016 Pearson Education, Ltd.</a:t>
            </a:r>
            <a:endParaRPr lang="en-US" dirty="0"/>
          </a:p>
        </p:txBody>
      </p:sp>
    </p:spTree>
    <p:extLst>
      <p:ext uri="{BB962C8B-B14F-4D97-AF65-F5344CB8AC3E}">
        <p14:creationId xmlns:p14="http://schemas.microsoft.com/office/powerpoint/2010/main" val="28802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586" y="192817"/>
            <a:ext cx="8807958" cy="1325563"/>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116586" y="1539588"/>
            <a:ext cx="8807958" cy="47850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5202" y="6484208"/>
            <a:ext cx="2469013" cy="365125"/>
          </a:xfrm>
          <a:prstGeom prst="rect">
            <a:avLst/>
          </a:prstGeom>
        </p:spPr>
        <p:txBody>
          <a:bodyPr anchor="ctr" anchorCtr="0"/>
          <a:lstStyle>
            <a:lvl1pPr>
              <a:defRPr sz="1000">
                <a:solidFill>
                  <a:schemeClr val="tx1"/>
                </a:solidFill>
                <a:latin typeface="+mj-lt"/>
              </a:defRPr>
            </a:lvl1pPr>
          </a:lstStyle>
          <a:p>
            <a:r>
              <a:rPr lang="en-US"/>
              <a:t>© 2016 Pearson Education, Ltd.</a:t>
            </a:r>
            <a:endParaRPr lang="en-US" dirty="0"/>
          </a:p>
        </p:txBody>
      </p:sp>
    </p:spTree>
    <p:extLst>
      <p:ext uri="{BB962C8B-B14F-4D97-AF65-F5344CB8AC3E}">
        <p14:creationId xmlns:p14="http://schemas.microsoft.com/office/powerpoint/2010/main" val="219783125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Lst>
  <p:hf sldNum="0" hdr="0" ftr="0"/>
  <p:txStyles>
    <p:titleStyle>
      <a:lvl1pPr algn="l" defTabSz="914400" rtl="0" eaLnBrk="1" latinLnBrk="0" hangingPunct="1">
        <a:lnSpc>
          <a:spcPct val="90000"/>
        </a:lnSpc>
        <a:spcBef>
          <a:spcPct val="0"/>
        </a:spcBef>
        <a:buNone/>
        <a:defRPr sz="3000" b="1" kern="1200" baseline="0">
          <a:solidFill>
            <a:srgbClr val="5EBB48"/>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5EBB4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5EBB48"/>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5EBB48"/>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5EBB48"/>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5EBB48"/>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77.png"/></Relationships>
</file>

<file path=ppt/slides/_rels/slide101.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5.xml"/><Relationship Id="rId1" Type="http://schemas.openxmlformats.org/officeDocument/2006/relationships/vmlDrawing" Target="../drawings/vmlDrawing14.vml"/><Relationship Id="rId6" Type="http://schemas.openxmlformats.org/officeDocument/2006/relationships/image" Target="../media/image46.png"/><Relationship Id="rId5" Type="http://schemas.openxmlformats.org/officeDocument/2006/relationships/oleObject" Target="../embeddings/oleObject12.bin"/><Relationship Id="rId4" Type="http://schemas.openxmlformats.org/officeDocument/2006/relationships/image" Target="../media/image83.jpeg"/></Relationships>
</file>

<file path=ppt/slides/_rels/slide10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5.xml"/><Relationship Id="rId1" Type="http://schemas.openxmlformats.org/officeDocument/2006/relationships/vmlDrawing" Target="../drawings/vmlDrawing15.vml"/><Relationship Id="rId6" Type="http://schemas.openxmlformats.org/officeDocument/2006/relationships/image" Target="../media/image46.png"/><Relationship Id="rId5" Type="http://schemas.openxmlformats.org/officeDocument/2006/relationships/oleObject" Target="../embeddings/oleObject12.bin"/><Relationship Id="rId4" Type="http://schemas.openxmlformats.org/officeDocument/2006/relationships/image" Target="../media/image84.jpeg"/></Relationships>
</file>

<file path=ppt/slides/_rels/slide108.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image" Target="../media/image46.png"/><Relationship Id="rId5" Type="http://schemas.openxmlformats.org/officeDocument/2006/relationships/oleObject" Target="../embeddings/oleObject12.bin"/><Relationship Id="rId4" Type="http://schemas.openxmlformats.org/officeDocument/2006/relationships/image" Target="../media/image85.jp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00.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90.jpeg"/></Relationships>
</file>

<file path=ppt/slides/_rels/slide115.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5.xml"/><Relationship Id="rId1" Type="http://schemas.openxmlformats.org/officeDocument/2006/relationships/vmlDrawing" Target="../drawings/vmlDrawing17.vml"/><Relationship Id="rId6" Type="http://schemas.openxmlformats.org/officeDocument/2006/relationships/image" Target="../media/image46.png"/><Relationship Id="rId5" Type="http://schemas.openxmlformats.org/officeDocument/2006/relationships/oleObject" Target="../embeddings/oleObject12.bin"/><Relationship Id="rId4" Type="http://schemas.openxmlformats.org/officeDocument/2006/relationships/image" Target="../media/image92.jpeg"/></Relationships>
</file>

<file path=ppt/slides/_rels/slide118.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jpg"/></Relationships>
</file>

<file path=ppt/slides/_rels/slide120.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32.wmf"/><Relationship Id="rId3" Type="http://schemas.openxmlformats.org/officeDocument/2006/relationships/notesSlide" Target="../notesSlides/notesSlide25.xml"/><Relationship Id="rId7" Type="http://schemas.openxmlformats.org/officeDocument/2006/relationships/image" Target="../media/image29.wmf"/><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1.wmf"/><Relationship Id="rId5" Type="http://schemas.openxmlformats.org/officeDocument/2006/relationships/image" Target="../media/image34.png"/><Relationship Id="rId15" Type="http://schemas.openxmlformats.org/officeDocument/2006/relationships/image" Target="../media/image33.wmf"/><Relationship Id="rId10" Type="http://schemas.openxmlformats.org/officeDocument/2006/relationships/oleObject" Target="../embeddings/oleObject3.bin"/><Relationship Id="rId4" Type="http://schemas.openxmlformats.org/officeDocument/2006/relationships/image" Target="../media/image28.jpg"/><Relationship Id="rId9" Type="http://schemas.openxmlformats.org/officeDocument/2006/relationships/image" Target="../media/image30.wmf"/><Relationship Id="rId1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35.wmf"/><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45.png"/><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44.emf"/><Relationship Id="rId5" Type="http://schemas.openxmlformats.org/officeDocument/2006/relationships/image" Target="../media/image43.w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41.xml"/><Relationship Id="rId7" Type="http://schemas.openxmlformats.org/officeDocument/2006/relationships/image" Target="../media/image45.png"/><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44.emf"/><Relationship Id="rId5" Type="http://schemas.openxmlformats.org/officeDocument/2006/relationships/image" Target="../media/image43.wmf"/><Relationship Id="rId4" Type="http://schemas.openxmlformats.org/officeDocument/2006/relationships/oleObject" Target="../embeddings/oleObject8.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46.png"/><Relationship Id="rId4" Type="http://schemas.openxmlformats.org/officeDocument/2006/relationships/oleObject" Target="../embeddings/oleObject9.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47.wmf"/><Relationship Id="rId4" Type="http://schemas.openxmlformats.org/officeDocument/2006/relationships/oleObject" Target="../embeddings/oleObject10.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46.png"/><Relationship Id="rId5" Type="http://schemas.openxmlformats.org/officeDocument/2006/relationships/oleObject" Target="../embeddings/oleObject12.bin"/><Relationship Id="rId4" Type="http://schemas.openxmlformats.org/officeDocument/2006/relationships/image" Target="../media/image52.jpeg"/></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46.png"/><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54.jpeg"/><Relationship Id="rId4" Type="http://schemas.openxmlformats.org/officeDocument/2006/relationships/image" Target="../media/image53.jpeg"/></Relationships>
</file>

<file path=ppt/slides/_rels/slide6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image" Target="../media/image46.png"/><Relationship Id="rId5" Type="http://schemas.openxmlformats.org/officeDocument/2006/relationships/oleObject" Target="../embeddings/oleObject12.bin"/><Relationship Id="rId4" Type="http://schemas.openxmlformats.org/officeDocument/2006/relationships/image" Target="../media/image59.jpeg"/></Relationships>
</file>

<file path=ppt/slides/_rels/slide7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74.xml"/><Relationship Id="rId7" Type="http://schemas.openxmlformats.org/officeDocument/2006/relationships/oleObject" Target="../embeddings/oleObject13.bin"/><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image" Target="../media/image46.png"/><Relationship Id="rId5" Type="http://schemas.openxmlformats.org/officeDocument/2006/relationships/oleObject" Target="../embeddings/oleObject12.bin"/><Relationship Id="rId4" Type="http://schemas.openxmlformats.org/officeDocument/2006/relationships/image" Target="../media/image63.jpeg"/></Relationships>
</file>

<file path=ppt/slides/_rels/slide8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image" Target="../media/image46.png"/><Relationship Id="rId5" Type="http://schemas.openxmlformats.org/officeDocument/2006/relationships/oleObject" Target="../embeddings/oleObject12.bin"/><Relationship Id="rId4" Type="http://schemas.openxmlformats.org/officeDocument/2006/relationships/image" Target="../media/image69.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46.png"/><Relationship Id="rId4" Type="http://schemas.openxmlformats.org/officeDocument/2006/relationships/oleObject" Target="../embeddings/oleObject12.bin"/></Relationships>
</file>

<file path=ppt/slides/_rels/slide9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84.xml"/><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4.bin"/><Relationship Id="rId11" Type="http://schemas.openxmlformats.org/officeDocument/2006/relationships/image" Target="../media/image75.png"/><Relationship Id="rId5" Type="http://schemas.openxmlformats.org/officeDocument/2006/relationships/image" Target="../media/image71.png"/><Relationship Id="rId10" Type="http://schemas.openxmlformats.org/officeDocument/2006/relationships/image" Target="../media/image74.png"/><Relationship Id="rId4" Type="http://schemas.openxmlformats.org/officeDocument/2006/relationships/image" Target="../media/image69.jpeg"/><Relationship Id="rId9" Type="http://schemas.openxmlformats.org/officeDocument/2006/relationships/image" Target="../media/image73.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97.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1654080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5.1</a:t>
            </a:r>
            <a:endParaRPr lang="en-US" dirty="0"/>
          </a:p>
        </p:txBody>
      </p:sp>
      <p:sp>
        <p:nvSpPr>
          <p:cNvPr id="7" name="Content Placeholder 6"/>
          <p:cNvSpPr>
            <a:spLocks noGrp="1"/>
          </p:cNvSpPr>
          <p:nvPr>
            <p:ph idx="1"/>
          </p:nvPr>
        </p:nvSpPr>
        <p:spPr/>
        <p:txBody>
          <a:bodyPr/>
          <a:lstStyle/>
          <a:p>
            <a:r>
              <a:rPr lang="en-US" dirty="0"/>
              <a:t>Which of these objects is in equilibrium?</a:t>
            </a:r>
          </a:p>
          <a:p>
            <a:endParaRPr lang="en-US" dirty="0"/>
          </a:p>
          <a:p>
            <a:pPr lvl="1"/>
            <a:r>
              <a:rPr lang="en-US" dirty="0"/>
              <a:t>A car driving down the road at a constant speed</a:t>
            </a:r>
          </a:p>
          <a:p>
            <a:pPr lvl="1"/>
            <a:r>
              <a:rPr lang="en-US" dirty="0"/>
              <a:t>A block sitting at rest on a table</a:t>
            </a:r>
          </a:p>
          <a:p>
            <a:pPr lvl="1"/>
            <a:r>
              <a:rPr lang="en-US" dirty="0"/>
              <a:t> A skydiver falling at a constant speed</a:t>
            </a:r>
          </a:p>
          <a:p>
            <a:pPr lvl="1"/>
            <a:r>
              <a:rPr lang="en-US" dirty="0">
                <a:solidFill>
                  <a:srgbClr val="FF0000"/>
                </a:solidFill>
              </a:rPr>
              <a:t>All of the above</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3" name="Picture 2"/>
          <p:cNvPicPr>
            <a:picLocks noChangeAspect="1"/>
          </p:cNvPicPr>
          <p:nvPr/>
        </p:nvPicPr>
        <p:blipFill>
          <a:blip r:embed="rId3"/>
          <a:stretch>
            <a:fillRect/>
          </a:stretch>
        </p:blipFill>
        <p:spPr>
          <a:xfrm>
            <a:off x="284480" y="3352165"/>
            <a:ext cx="368300" cy="336550"/>
          </a:xfrm>
          <a:prstGeom prst="rect">
            <a:avLst/>
          </a:prstGeom>
        </p:spPr>
      </p:pic>
    </p:spTree>
    <p:extLst>
      <p:ext uri="{BB962C8B-B14F-4D97-AF65-F5344CB8AC3E}">
        <p14:creationId xmlns:p14="http://schemas.microsoft.com/office/powerpoint/2010/main" val="20764425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Example 5.15 Pushing two blocks (cont.)</a:t>
            </a:r>
            <a:endParaRPr lang="en-US" dirty="0"/>
          </a:p>
        </p:txBody>
      </p:sp>
      <p:sp>
        <p:nvSpPr>
          <p:cNvPr id="3" name="Content Placeholder 2"/>
          <p:cNvSpPr>
            <a:spLocks noGrp="1"/>
          </p:cNvSpPr>
          <p:nvPr>
            <p:ph idx="1"/>
          </p:nvPr>
        </p:nvSpPr>
        <p:spPr/>
        <p:txBody>
          <a:bodyPr/>
          <a:lstStyle/>
          <a:p>
            <a:pPr marL="0" indent="0">
              <a:buNone/>
            </a:pPr>
            <a:r>
              <a:rPr lang="en-US" b="1" cap="small" dirty="0">
                <a:solidFill>
                  <a:srgbClr val="7030A0"/>
                </a:solidFill>
              </a:rPr>
              <a:t>solve</a:t>
            </a:r>
            <a:r>
              <a:rPr lang="en-US" dirty="0"/>
              <a:t> We begin by writing Newton’s second </a:t>
            </a:r>
            <a:br>
              <a:rPr lang="en-US" dirty="0"/>
            </a:br>
            <a:r>
              <a:rPr lang="en-US" dirty="0"/>
              <a:t>law in component form for each block. Because </a:t>
            </a:r>
            <a:br>
              <a:rPr lang="en-US" dirty="0"/>
            </a:br>
            <a:r>
              <a:rPr lang="en-US" dirty="0"/>
              <a:t>the motion is only in the </a:t>
            </a:r>
            <a:r>
              <a:rPr lang="en-US" i="1" dirty="0"/>
              <a:t>x</a:t>
            </a:r>
            <a:r>
              <a:rPr lang="en-US" dirty="0"/>
              <a:t>-direction, we need </a:t>
            </a:r>
            <a:br>
              <a:rPr lang="en-US" dirty="0"/>
            </a:br>
            <a:r>
              <a:rPr lang="en-US" dirty="0"/>
              <a:t>only the </a:t>
            </a:r>
            <a:r>
              <a:rPr lang="en-US" i="1" dirty="0"/>
              <a:t>x</a:t>
            </a:r>
            <a:r>
              <a:rPr lang="en-US" dirty="0"/>
              <a:t>-component of the second law. For </a:t>
            </a:r>
            <a:br>
              <a:rPr lang="en-US" dirty="0"/>
            </a:br>
            <a:r>
              <a:rPr lang="en-US" dirty="0"/>
              <a:t>block A,</a:t>
            </a:r>
          </a:p>
          <a:p>
            <a:pPr marL="0" indent="0" algn="ctr">
              <a:buNone/>
            </a:pPr>
            <a:r>
              <a:rPr lang="it-IT" dirty="0">
                <a:sym typeface="Symbol" panose="05050102010706020507" pitchFamily="18" charset="2"/>
              </a:rPr>
              <a:t></a:t>
            </a:r>
            <a:r>
              <a:rPr lang="it-IT" i="1" dirty="0"/>
              <a:t>F</a:t>
            </a:r>
            <a:r>
              <a:rPr lang="it-IT" i="1" baseline="-25000" dirty="0"/>
              <a:t>x</a:t>
            </a:r>
            <a:r>
              <a:rPr lang="it-IT" i="1" dirty="0"/>
              <a:t> </a:t>
            </a:r>
            <a:r>
              <a:rPr lang="it-IT" dirty="0"/>
              <a:t>= (</a:t>
            </a:r>
            <a:r>
              <a:rPr lang="it-IT" i="1" dirty="0"/>
              <a:t>F</a:t>
            </a:r>
            <a:r>
              <a:rPr lang="it-IT" baseline="-25000" dirty="0"/>
              <a:t>H</a:t>
            </a:r>
            <a:r>
              <a:rPr lang="it-IT" dirty="0"/>
              <a:t>)</a:t>
            </a:r>
            <a:r>
              <a:rPr lang="it-IT" i="1" baseline="-25000" dirty="0"/>
              <a:t>x</a:t>
            </a:r>
            <a:r>
              <a:rPr lang="it-IT" i="1" dirty="0"/>
              <a:t> </a:t>
            </a:r>
            <a:r>
              <a:rPr lang="it-IT" dirty="0"/>
              <a:t>+ (</a:t>
            </a:r>
            <a:r>
              <a:rPr lang="it-IT" i="1" dirty="0"/>
              <a:t>F</a:t>
            </a:r>
            <a:r>
              <a:rPr lang="it-IT" baseline="-25000" dirty="0"/>
              <a:t>B on A</a:t>
            </a:r>
            <a:r>
              <a:rPr lang="it-IT" dirty="0"/>
              <a:t>)</a:t>
            </a:r>
            <a:r>
              <a:rPr lang="it-IT" i="1" baseline="-25000" dirty="0"/>
              <a:t>x</a:t>
            </a:r>
            <a:r>
              <a:rPr lang="it-IT" i="1" dirty="0"/>
              <a:t> </a:t>
            </a:r>
            <a:r>
              <a:rPr lang="it-IT" dirty="0"/>
              <a:t>= </a:t>
            </a:r>
            <a:r>
              <a:rPr lang="it-IT" i="1" dirty="0"/>
              <a:t>m</a:t>
            </a:r>
            <a:r>
              <a:rPr lang="it-IT" baseline="-25000" dirty="0"/>
              <a:t>A</a:t>
            </a:r>
            <a:r>
              <a:rPr lang="it-IT" i="1" dirty="0"/>
              <a:t>a</a:t>
            </a:r>
            <a:r>
              <a:rPr lang="it-IT" baseline="-25000" dirty="0"/>
              <a:t>A</a:t>
            </a:r>
            <a:r>
              <a:rPr lang="it-IT" i="1" baseline="-25000" dirty="0"/>
              <a:t>x</a:t>
            </a:r>
            <a:endParaRPr lang="it-IT" i="1" dirty="0"/>
          </a:p>
          <a:p>
            <a:pPr marL="0" indent="0">
              <a:buNone/>
            </a:pPr>
            <a:r>
              <a:rPr lang="en-US" dirty="0"/>
              <a:t>The force components can be “read” from the free-body diagram, where we see </a:t>
            </a:r>
            <a:r>
              <a:rPr lang="en-US" i="1" dirty="0"/>
              <a:t>  </a:t>
            </a:r>
            <a:r>
              <a:rPr lang="en-US" dirty="0"/>
              <a:t> pointing to the right and</a:t>
            </a:r>
            <a:br>
              <a:rPr lang="en-US" dirty="0"/>
            </a:br>
            <a:r>
              <a:rPr lang="en-US" dirty="0"/>
              <a:t>pointing to the left. Thus</a:t>
            </a:r>
          </a:p>
          <a:p>
            <a:pPr marL="0" indent="0" algn="ctr">
              <a:buNone/>
            </a:pPr>
            <a:r>
              <a:rPr lang="it-IT" i="1" dirty="0">
                <a:sym typeface="Symbol" panose="05050102010706020507" pitchFamily="18" charset="2"/>
              </a:rPr>
              <a:t>F</a:t>
            </a:r>
            <a:r>
              <a:rPr lang="it-IT" baseline="-25000" dirty="0"/>
              <a:t>H</a:t>
            </a:r>
            <a:r>
              <a:rPr lang="it-IT" dirty="0"/>
              <a:t> </a:t>
            </a:r>
            <a:r>
              <a:rPr lang="it-IT" dirty="0">
                <a:sym typeface="Symbol" panose="05050102010706020507" pitchFamily="18" charset="2"/>
              </a:rPr>
              <a:t></a:t>
            </a:r>
            <a:r>
              <a:rPr lang="it-IT" dirty="0"/>
              <a:t> </a:t>
            </a:r>
            <a:r>
              <a:rPr lang="it-IT" i="1" dirty="0"/>
              <a:t>F</a:t>
            </a:r>
            <a:r>
              <a:rPr lang="it-IT" baseline="-25000" dirty="0"/>
              <a:t>B</a:t>
            </a:r>
            <a:r>
              <a:rPr lang="it-IT" dirty="0"/>
              <a:t> </a:t>
            </a:r>
            <a:r>
              <a:rPr lang="it-IT" baseline="-25000" dirty="0"/>
              <a:t>on A</a:t>
            </a:r>
            <a:r>
              <a:rPr lang="it-IT" dirty="0"/>
              <a:t> = </a:t>
            </a:r>
            <a:r>
              <a:rPr lang="it-IT" i="1" dirty="0"/>
              <a:t>m</a:t>
            </a:r>
            <a:r>
              <a:rPr lang="it-IT" baseline="-25000" dirty="0"/>
              <a:t>A</a:t>
            </a:r>
            <a:r>
              <a:rPr lang="it-IT" i="1" dirty="0"/>
              <a:t>a</a:t>
            </a:r>
            <a:r>
              <a:rPr lang="it-IT" baseline="-25000" dirty="0"/>
              <a:t>A</a:t>
            </a:r>
            <a:r>
              <a:rPr lang="it-IT" i="1" baseline="-25000" dirty="0"/>
              <a:t>x</a:t>
            </a:r>
            <a:endParaRPr lang="en-US" dirty="0"/>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8054" b="40424"/>
          <a:stretch/>
        </p:blipFill>
        <p:spPr>
          <a:xfrm>
            <a:off x="7342495" y="876300"/>
            <a:ext cx="1363840" cy="215893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2495" y="4140412"/>
            <a:ext cx="887030" cy="513158"/>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78411"/>
          <a:stretch/>
        </p:blipFill>
        <p:spPr>
          <a:xfrm>
            <a:off x="3446323" y="4036513"/>
            <a:ext cx="345564" cy="783302"/>
          </a:xfrm>
          <a:prstGeom prst="rect">
            <a:avLst/>
          </a:prstGeom>
        </p:spPr>
      </p:pic>
    </p:spTree>
    <p:extLst>
      <p:ext uri="{BB962C8B-B14F-4D97-AF65-F5344CB8AC3E}">
        <p14:creationId xmlns:p14="http://schemas.microsoft.com/office/powerpoint/2010/main" val="24864168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Example 5.15 Pushing two blocks (cont.)</a:t>
            </a:r>
            <a:endParaRPr lang="en-US" dirty="0"/>
          </a:p>
        </p:txBody>
      </p:sp>
      <p:sp>
        <p:nvSpPr>
          <p:cNvPr id="3" name="Content Placeholder 2"/>
          <p:cNvSpPr>
            <a:spLocks noGrp="1"/>
          </p:cNvSpPr>
          <p:nvPr>
            <p:ph idx="1"/>
          </p:nvPr>
        </p:nvSpPr>
        <p:spPr/>
        <p:txBody>
          <a:bodyPr/>
          <a:lstStyle/>
          <a:p>
            <a:pPr marL="0" indent="0">
              <a:buNone/>
            </a:pPr>
            <a:r>
              <a:rPr lang="en-US" dirty="0"/>
              <a:t>For B, we have</a:t>
            </a:r>
          </a:p>
          <a:p>
            <a:pPr marL="0" indent="0">
              <a:buNone/>
            </a:pPr>
            <a:r>
              <a:rPr lang="fi-FI" dirty="0"/>
              <a:t>	</a:t>
            </a:r>
            <a:r>
              <a:rPr lang="en-US" dirty="0">
                <a:sym typeface="Symbol" panose="05050102010706020507" pitchFamily="18" charset="2"/>
              </a:rPr>
              <a:t></a:t>
            </a:r>
            <a:r>
              <a:rPr lang="fi-FI" i="1" dirty="0"/>
              <a:t>F</a:t>
            </a:r>
            <a:r>
              <a:rPr lang="fi-FI" i="1" baseline="-25000" dirty="0"/>
              <a:t>x</a:t>
            </a:r>
            <a:r>
              <a:rPr lang="fi-FI" i="1" dirty="0"/>
              <a:t> </a:t>
            </a:r>
            <a:r>
              <a:rPr lang="fi-FI" dirty="0"/>
              <a:t>= (</a:t>
            </a:r>
            <a:r>
              <a:rPr lang="fi-FI" i="1" dirty="0"/>
              <a:t>F</a:t>
            </a:r>
            <a:r>
              <a:rPr lang="fi-FI" baseline="-25000" dirty="0"/>
              <a:t>A on B</a:t>
            </a:r>
            <a:r>
              <a:rPr lang="fi-FI" dirty="0"/>
              <a:t>)</a:t>
            </a:r>
            <a:r>
              <a:rPr lang="fi-FI" i="1" baseline="-25000" dirty="0"/>
              <a:t>x</a:t>
            </a:r>
            <a:r>
              <a:rPr lang="fi-FI" i="1" dirty="0"/>
              <a:t> </a:t>
            </a:r>
            <a:r>
              <a:rPr lang="fi-FI" dirty="0"/>
              <a:t>= </a:t>
            </a:r>
            <a:r>
              <a:rPr lang="fi-FI" i="1" dirty="0"/>
              <a:t>F</a:t>
            </a:r>
            <a:r>
              <a:rPr lang="fi-FI" baseline="-25000" dirty="0"/>
              <a:t>A on B</a:t>
            </a:r>
            <a:r>
              <a:rPr lang="fi-FI" dirty="0"/>
              <a:t> = </a:t>
            </a:r>
            <a:r>
              <a:rPr lang="fi-FI" i="1" dirty="0"/>
              <a:t>m</a:t>
            </a:r>
            <a:r>
              <a:rPr lang="fi-FI" baseline="-25000" dirty="0"/>
              <a:t>B</a:t>
            </a:r>
            <a:r>
              <a:rPr lang="fi-FI" i="1" dirty="0"/>
              <a:t>a</a:t>
            </a:r>
            <a:r>
              <a:rPr lang="fi-FI" baseline="-25000" dirty="0"/>
              <a:t>B</a:t>
            </a:r>
            <a:r>
              <a:rPr lang="fi-FI" i="1" baseline="-25000" dirty="0"/>
              <a:t>x</a:t>
            </a:r>
          </a:p>
          <a:p>
            <a:pPr marL="0" indent="0">
              <a:buNone/>
            </a:pPr>
            <a:endParaRPr lang="en-US" dirty="0"/>
          </a:p>
          <a:p>
            <a:pPr marL="0" indent="0">
              <a:buNone/>
            </a:pPr>
            <a:r>
              <a:rPr lang="en-US" dirty="0"/>
              <a:t>We have two additional pieces of information: </a:t>
            </a:r>
            <a:br>
              <a:rPr lang="en-US" dirty="0"/>
            </a:br>
            <a:r>
              <a:rPr lang="en-US" dirty="0"/>
              <a:t>First, Newton’s third law tells us that </a:t>
            </a:r>
            <a:r>
              <a:rPr lang="en-US" i="1" dirty="0"/>
              <a:t>F</a:t>
            </a:r>
            <a:r>
              <a:rPr lang="en-US" baseline="-25000" dirty="0"/>
              <a:t>B on A</a:t>
            </a:r>
            <a:r>
              <a:rPr lang="en-US" dirty="0"/>
              <a:t> = </a:t>
            </a:r>
            <a:r>
              <a:rPr lang="en-US" i="1" dirty="0"/>
              <a:t>F</a:t>
            </a:r>
            <a:r>
              <a:rPr lang="en-US" baseline="-25000" dirty="0"/>
              <a:t>A on B</a:t>
            </a:r>
            <a:r>
              <a:rPr lang="en-US" dirty="0"/>
              <a:t>. Second, the boxes are in contact and must have the same acceleration </a:t>
            </a:r>
            <a:r>
              <a:rPr lang="en-US" i="1" dirty="0"/>
              <a:t>a</a:t>
            </a:r>
            <a:r>
              <a:rPr lang="en-US" i="1" baseline="-25000" dirty="0"/>
              <a:t>x</a:t>
            </a:r>
            <a:r>
              <a:rPr lang="en-US" dirty="0"/>
              <a:t>; that is, </a:t>
            </a:r>
            <a:r>
              <a:rPr lang="en-US" i="1" dirty="0" err="1"/>
              <a:t>a</a:t>
            </a:r>
            <a:r>
              <a:rPr lang="en-US" baseline="-25000" dirty="0" err="1"/>
              <a:t>A</a:t>
            </a:r>
            <a:r>
              <a:rPr lang="en-US" i="1" baseline="-25000" dirty="0" err="1"/>
              <a:t>x</a:t>
            </a:r>
            <a:r>
              <a:rPr lang="en-US" i="1" dirty="0"/>
              <a:t> </a:t>
            </a:r>
            <a:r>
              <a:rPr lang="en-US" dirty="0"/>
              <a:t>= </a:t>
            </a:r>
            <a:r>
              <a:rPr lang="en-US" i="1" dirty="0" err="1"/>
              <a:t>a</a:t>
            </a:r>
            <a:r>
              <a:rPr lang="en-US" baseline="-25000" dirty="0" err="1"/>
              <a:t>B</a:t>
            </a:r>
            <a:r>
              <a:rPr lang="en-US" i="1" baseline="-25000" dirty="0" err="1"/>
              <a:t>x</a:t>
            </a:r>
            <a:r>
              <a:rPr lang="en-US" i="1" dirty="0"/>
              <a:t> </a:t>
            </a:r>
            <a:r>
              <a:rPr lang="en-US" dirty="0"/>
              <a:t>= </a:t>
            </a:r>
            <a:r>
              <a:rPr lang="en-US" i="1" dirty="0"/>
              <a:t>a</a:t>
            </a:r>
            <a:r>
              <a:rPr lang="en-US" i="1" baseline="-25000" dirty="0"/>
              <a:t>x</a:t>
            </a:r>
            <a:r>
              <a:rPr lang="en-US" dirty="0"/>
              <a:t>. With this information, the two </a:t>
            </a:r>
            <a:r>
              <a:rPr lang="en-US" i="1" dirty="0"/>
              <a:t>x</a:t>
            </a:r>
            <a:r>
              <a:rPr lang="en-US" dirty="0"/>
              <a:t>-component equations become</a:t>
            </a:r>
          </a:p>
          <a:p>
            <a:pPr marL="0" indent="0" algn="ctr">
              <a:buNone/>
            </a:pPr>
            <a:r>
              <a:rPr lang="it-IT" i="1" dirty="0"/>
              <a:t>F</a:t>
            </a:r>
            <a:r>
              <a:rPr lang="it-IT" baseline="-25000" dirty="0"/>
              <a:t>H</a:t>
            </a:r>
            <a:r>
              <a:rPr lang="it-IT" dirty="0"/>
              <a:t> </a:t>
            </a:r>
            <a:r>
              <a:rPr lang="it-IT" dirty="0">
                <a:sym typeface="Symbol" panose="05050102010706020507" pitchFamily="18" charset="2"/>
              </a:rPr>
              <a:t>-</a:t>
            </a:r>
            <a:r>
              <a:rPr lang="it-IT" dirty="0"/>
              <a:t> </a:t>
            </a:r>
            <a:r>
              <a:rPr lang="it-IT" i="1" dirty="0"/>
              <a:t>F</a:t>
            </a:r>
            <a:r>
              <a:rPr lang="it-IT" baseline="-25000" dirty="0"/>
              <a:t>A on B</a:t>
            </a:r>
            <a:r>
              <a:rPr lang="it-IT" dirty="0"/>
              <a:t> = </a:t>
            </a:r>
            <a:r>
              <a:rPr lang="it-IT" i="1" dirty="0"/>
              <a:t>m</a:t>
            </a:r>
            <a:r>
              <a:rPr lang="it-IT" baseline="-25000" dirty="0"/>
              <a:t>A</a:t>
            </a:r>
            <a:r>
              <a:rPr lang="it-IT" i="1" dirty="0"/>
              <a:t>a</a:t>
            </a:r>
            <a:r>
              <a:rPr lang="it-IT" i="1" baseline="-25000" dirty="0"/>
              <a:t>x</a:t>
            </a:r>
          </a:p>
          <a:p>
            <a:pPr marL="0" indent="0" algn="ctr">
              <a:buNone/>
            </a:pPr>
            <a:r>
              <a:rPr lang="en-US" i="1" dirty="0"/>
              <a:t>F</a:t>
            </a:r>
            <a:r>
              <a:rPr lang="en-US" baseline="-25000" dirty="0"/>
              <a:t>A on B</a:t>
            </a:r>
            <a:r>
              <a:rPr lang="en-US" dirty="0"/>
              <a:t> = </a:t>
            </a:r>
            <a:r>
              <a:rPr lang="en-US" i="1" dirty="0" err="1"/>
              <a:t>m</a:t>
            </a:r>
            <a:r>
              <a:rPr lang="en-US" baseline="-25000" dirty="0" err="1"/>
              <a:t>B</a:t>
            </a:r>
            <a:r>
              <a:rPr lang="en-US" i="1" dirty="0" err="1"/>
              <a:t>a</a:t>
            </a:r>
            <a:r>
              <a:rPr lang="en-US" i="1" baseline="-25000" dirty="0" err="1"/>
              <a:t>x</a:t>
            </a:r>
            <a:endParaRPr lang="en-US" baseline="-25000" dirty="0"/>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8054" b="40424"/>
          <a:stretch/>
        </p:blipFill>
        <p:spPr>
          <a:xfrm>
            <a:off x="7342495" y="876300"/>
            <a:ext cx="1363840" cy="2158937"/>
          </a:xfrm>
          <a:prstGeom prst="rect">
            <a:avLst/>
          </a:prstGeom>
        </p:spPr>
      </p:pic>
    </p:spTree>
    <p:extLst>
      <p:ext uri="{BB962C8B-B14F-4D97-AF65-F5344CB8AC3E}">
        <p14:creationId xmlns:p14="http://schemas.microsoft.com/office/powerpoint/2010/main" val="10227417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5.15 Pushing two blocks (cont.)</a:t>
            </a:r>
            <a:endParaRPr lang="en-US" dirty="0"/>
          </a:p>
        </p:txBody>
      </p:sp>
      <p:sp>
        <p:nvSpPr>
          <p:cNvPr id="3" name="Content Placeholder 2"/>
          <p:cNvSpPr>
            <a:spLocks noGrp="1"/>
          </p:cNvSpPr>
          <p:nvPr>
            <p:ph idx="1"/>
          </p:nvPr>
        </p:nvSpPr>
        <p:spPr/>
        <p:txBody>
          <a:bodyPr/>
          <a:lstStyle/>
          <a:p>
            <a:pPr marL="0" indent="0" algn="ctr">
              <a:buNone/>
            </a:pPr>
            <a:r>
              <a:rPr lang="it-IT" i="1" dirty="0"/>
              <a:t>F</a:t>
            </a:r>
            <a:r>
              <a:rPr lang="it-IT" baseline="-25000" dirty="0"/>
              <a:t>H</a:t>
            </a:r>
            <a:r>
              <a:rPr lang="it-IT" dirty="0"/>
              <a:t> </a:t>
            </a:r>
            <a:r>
              <a:rPr lang="it-IT" dirty="0">
                <a:sym typeface="Symbol" panose="05050102010706020507" pitchFamily="18" charset="2"/>
              </a:rPr>
              <a:t></a:t>
            </a:r>
            <a:r>
              <a:rPr lang="it-IT" dirty="0"/>
              <a:t> </a:t>
            </a:r>
            <a:r>
              <a:rPr lang="it-IT" i="1" dirty="0"/>
              <a:t>F</a:t>
            </a:r>
            <a:r>
              <a:rPr lang="it-IT" baseline="-25000" dirty="0"/>
              <a:t>A on B</a:t>
            </a:r>
            <a:r>
              <a:rPr lang="it-IT" dirty="0"/>
              <a:t> = </a:t>
            </a:r>
            <a:r>
              <a:rPr lang="it-IT" i="1" dirty="0"/>
              <a:t>m</a:t>
            </a:r>
            <a:r>
              <a:rPr lang="it-IT" baseline="-25000" dirty="0"/>
              <a:t>A</a:t>
            </a:r>
            <a:r>
              <a:rPr lang="it-IT" i="1" dirty="0"/>
              <a:t>a</a:t>
            </a:r>
            <a:r>
              <a:rPr lang="it-IT" i="1" baseline="-25000" dirty="0"/>
              <a:t>x</a:t>
            </a:r>
          </a:p>
          <a:p>
            <a:pPr marL="0" indent="0" algn="ctr">
              <a:buNone/>
            </a:pPr>
            <a:r>
              <a:rPr lang="en-US" i="1" dirty="0"/>
              <a:t>F</a:t>
            </a:r>
            <a:r>
              <a:rPr lang="en-US" baseline="-25000" dirty="0"/>
              <a:t>A on B</a:t>
            </a:r>
            <a:r>
              <a:rPr lang="en-US" dirty="0"/>
              <a:t> = </a:t>
            </a:r>
            <a:r>
              <a:rPr lang="en-US" i="1" dirty="0" err="1"/>
              <a:t>m</a:t>
            </a:r>
            <a:r>
              <a:rPr lang="en-US" baseline="-25000" dirty="0" err="1"/>
              <a:t>B</a:t>
            </a:r>
            <a:r>
              <a:rPr lang="en-US" i="1" dirty="0" err="1"/>
              <a:t>a</a:t>
            </a:r>
            <a:r>
              <a:rPr lang="en-US" i="1" baseline="-25000" dirty="0" err="1"/>
              <a:t>x</a:t>
            </a:r>
            <a:endParaRPr lang="en-US" i="1" baseline="-25000" dirty="0"/>
          </a:p>
          <a:p>
            <a:pPr marL="0" indent="0">
              <a:buNone/>
            </a:pPr>
            <a:r>
              <a:rPr lang="en-US" dirty="0"/>
              <a:t>Our goal is to find </a:t>
            </a:r>
            <a:r>
              <a:rPr lang="en-US" i="1" dirty="0"/>
              <a:t>F</a:t>
            </a:r>
            <a:r>
              <a:rPr lang="en-US" baseline="-25000" dirty="0"/>
              <a:t>A on B</a:t>
            </a:r>
            <a:r>
              <a:rPr lang="en-US" dirty="0"/>
              <a:t>, so we need to eliminate the unknown acceleration </a:t>
            </a:r>
            <a:r>
              <a:rPr lang="en-US" i="1" dirty="0"/>
              <a:t>a</a:t>
            </a:r>
            <a:r>
              <a:rPr lang="en-US" i="1" baseline="-25000" dirty="0"/>
              <a:t>x</a:t>
            </a:r>
            <a:r>
              <a:rPr lang="en-US" dirty="0"/>
              <a:t>. From the second equation, </a:t>
            </a:r>
            <a:br>
              <a:rPr lang="en-US" dirty="0"/>
            </a:br>
            <a:r>
              <a:rPr lang="en-US" i="1" dirty="0"/>
              <a:t>a</a:t>
            </a:r>
            <a:r>
              <a:rPr lang="en-US" i="1" baseline="-25000" dirty="0"/>
              <a:t>x</a:t>
            </a:r>
            <a:r>
              <a:rPr lang="en-US" i="1" dirty="0"/>
              <a:t> </a:t>
            </a:r>
            <a:r>
              <a:rPr lang="en-US" dirty="0"/>
              <a:t>= </a:t>
            </a:r>
            <a:r>
              <a:rPr lang="en-US" i="1" dirty="0"/>
              <a:t>F</a:t>
            </a:r>
            <a:r>
              <a:rPr lang="en-US" baseline="-25000" dirty="0"/>
              <a:t>A on B</a:t>
            </a:r>
            <a:r>
              <a:rPr lang="en-US" dirty="0"/>
              <a:t>/</a:t>
            </a:r>
            <a:r>
              <a:rPr lang="en-US" i="1" dirty="0" err="1"/>
              <a:t>m</a:t>
            </a:r>
            <a:r>
              <a:rPr lang="en-US" baseline="-25000" dirty="0" err="1"/>
              <a:t>B</a:t>
            </a:r>
            <a:r>
              <a:rPr lang="en-US" dirty="0"/>
              <a:t>. Substituting this into the first equation gives</a:t>
            </a:r>
          </a:p>
          <a:p>
            <a:pPr marL="0" indent="0">
              <a:buNone/>
            </a:pPr>
            <a:endParaRPr lang="en-US" dirty="0"/>
          </a:p>
          <a:p>
            <a:pPr marL="0" indent="0">
              <a:buNone/>
            </a:pPr>
            <a:endParaRPr lang="en-US" dirty="0"/>
          </a:p>
          <a:p>
            <a:pPr marL="0" indent="0">
              <a:buNone/>
            </a:pPr>
            <a:r>
              <a:rPr lang="en-US" dirty="0"/>
              <a:t>This can be solved for the force of block A on block B, giving</a:t>
            </a:r>
          </a:p>
          <a:p>
            <a:pPr marL="0" indent="0">
              <a:buNone/>
            </a:pPr>
            <a:endParaRPr lang="en-US" baseline="-25000"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150" y="3528822"/>
            <a:ext cx="2933700" cy="84963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 y="5483146"/>
            <a:ext cx="7040880" cy="849630"/>
          </a:xfrm>
          <a:prstGeom prst="rect">
            <a:avLst/>
          </a:prstGeom>
        </p:spPr>
      </p:pic>
    </p:spTree>
    <p:extLst>
      <p:ext uri="{BB962C8B-B14F-4D97-AF65-F5344CB8AC3E}">
        <p14:creationId xmlns:p14="http://schemas.microsoft.com/office/powerpoint/2010/main" val="41194007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5.15 Pushing two blocks (cont.)</a:t>
            </a:r>
            <a:endParaRPr lang="en-US" dirty="0"/>
          </a:p>
        </p:txBody>
      </p:sp>
      <p:sp>
        <p:nvSpPr>
          <p:cNvPr id="3" name="Content Placeholder 2"/>
          <p:cNvSpPr>
            <a:spLocks noGrp="1"/>
          </p:cNvSpPr>
          <p:nvPr>
            <p:ph idx="1"/>
          </p:nvPr>
        </p:nvSpPr>
        <p:spPr/>
        <p:txBody>
          <a:bodyPr/>
          <a:lstStyle/>
          <a:p>
            <a:pPr marL="0" indent="0">
              <a:buNone/>
            </a:pPr>
            <a:r>
              <a:rPr lang="en-US" b="1" cap="small" dirty="0">
                <a:solidFill>
                  <a:srgbClr val="7030A0"/>
                </a:solidFill>
              </a:rPr>
              <a:t>assess</a:t>
            </a:r>
            <a:r>
              <a:rPr lang="en-US" dirty="0"/>
              <a:t> Force </a:t>
            </a:r>
            <a:r>
              <a:rPr lang="en-US" i="1" dirty="0"/>
              <a:t>F</a:t>
            </a:r>
            <a:r>
              <a:rPr lang="en-US" baseline="-25000" dirty="0"/>
              <a:t>H</a:t>
            </a:r>
            <a:r>
              <a:rPr lang="en-US" dirty="0"/>
              <a:t> accelerates both blocks, a total mass of 15 kg, but force </a:t>
            </a:r>
            <a:r>
              <a:rPr lang="en-US" i="1" dirty="0"/>
              <a:t>F</a:t>
            </a:r>
            <a:r>
              <a:rPr lang="en-US" baseline="-25000" dirty="0"/>
              <a:t>A on B</a:t>
            </a:r>
            <a:r>
              <a:rPr lang="en-US" dirty="0"/>
              <a:t> accelerates only block B, with a mass of 10 kg. Thus it makes sense that </a:t>
            </a:r>
            <a:r>
              <a:rPr lang="en-US" i="1" dirty="0"/>
              <a:t>F</a:t>
            </a:r>
            <a:r>
              <a:rPr lang="en-US" baseline="-25000" dirty="0"/>
              <a:t>A on B</a:t>
            </a:r>
            <a:r>
              <a:rPr lang="en-US" dirty="0"/>
              <a:t> </a:t>
            </a:r>
            <a:r>
              <a:rPr lang="en-US" dirty="0">
                <a:sym typeface="Symbol" panose="05050102010706020507" pitchFamily="18" charset="2"/>
              </a:rPr>
              <a:t></a:t>
            </a:r>
            <a:r>
              <a:rPr lang="en-US" dirty="0"/>
              <a:t> </a:t>
            </a:r>
            <a:r>
              <a:rPr lang="en-US" i="1" dirty="0"/>
              <a:t>F</a:t>
            </a:r>
            <a:r>
              <a:rPr lang="en-US" baseline="-25000" dirty="0"/>
              <a:t>H</a:t>
            </a:r>
            <a:r>
              <a:rPr lang="en-US" dirty="0"/>
              <a:t>.</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8793698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QuickCheck 5.12</a:t>
            </a:r>
            <a:endParaRPr lang="en-US" dirty="0"/>
          </a:p>
        </p:txBody>
      </p:sp>
      <p:sp>
        <p:nvSpPr>
          <p:cNvPr id="3" name="Content Placeholder 2"/>
          <p:cNvSpPr>
            <a:spLocks noGrp="1"/>
          </p:cNvSpPr>
          <p:nvPr>
            <p:ph idx="1"/>
          </p:nvPr>
        </p:nvSpPr>
        <p:spPr/>
        <p:txBody>
          <a:bodyPr/>
          <a:lstStyle/>
          <a:p>
            <a:r>
              <a:rPr lang="en-US" altLang="en-US" dirty="0"/>
              <a:t>Boxes A and B are being pulled to the right on a frictionless surface; the boxes are speeding up. Box A has a larger mass than Box B. How do the two tension forces compare?</a:t>
            </a:r>
          </a:p>
          <a:p>
            <a:endParaRPr lang="en-US" altLang="en-US" dirty="0"/>
          </a:p>
          <a:p>
            <a:endParaRPr lang="en-US" altLang="en-US" dirty="0"/>
          </a:p>
          <a:p>
            <a:pPr lvl="1"/>
            <a:r>
              <a:rPr lang="en-US" altLang="en-US" dirty="0"/>
              <a:t> </a:t>
            </a:r>
            <a:r>
              <a:rPr lang="en-US" altLang="en-US" i="1" dirty="0"/>
              <a:t>T</a:t>
            </a:r>
            <a:r>
              <a:rPr lang="en-US" altLang="en-US" baseline="-25000" dirty="0"/>
              <a:t>1</a:t>
            </a:r>
            <a:r>
              <a:rPr lang="en-US" altLang="en-US" dirty="0"/>
              <a:t> &gt; </a:t>
            </a:r>
            <a:r>
              <a:rPr lang="en-US" altLang="en-US" i="1" dirty="0"/>
              <a:t>T</a:t>
            </a:r>
            <a:r>
              <a:rPr lang="en-US" altLang="en-US" baseline="-25000" dirty="0"/>
              <a:t>2</a:t>
            </a:r>
          </a:p>
          <a:p>
            <a:pPr lvl="1"/>
            <a:r>
              <a:rPr lang="en-US" altLang="en-US" dirty="0"/>
              <a:t> </a:t>
            </a:r>
            <a:r>
              <a:rPr lang="en-US" altLang="en-US" i="1" dirty="0"/>
              <a:t>T</a:t>
            </a:r>
            <a:r>
              <a:rPr lang="en-US" altLang="en-US" baseline="-25000" dirty="0"/>
              <a:t>1</a:t>
            </a:r>
            <a:r>
              <a:rPr lang="en-US" altLang="en-US" dirty="0"/>
              <a:t> = </a:t>
            </a:r>
            <a:r>
              <a:rPr lang="en-US" altLang="en-US" i="1" dirty="0"/>
              <a:t>T</a:t>
            </a:r>
            <a:r>
              <a:rPr lang="en-US" altLang="en-US" baseline="-25000" dirty="0"/>
              <a:t>2</a:t>
            </a:r>
            <a:endParaRPr lang="en-US" altLang="en-US" dirty="0"/>
          </a:p>
          <a:p>
            <a:pPr lvl="1"/>
            <a:r>
              <a:rPr lang="en-US" altLang="en-US" dirty="0"/>
              <a:t> </a:t>
            </a:r>
            <a:r>
              <a:rPr lang="en-US" altLang="en-US" i="1" dirty="0"/>
              <a:t>T</a:t>
            </a:r>
            <a:r>
              <a:rPr lang="en-US" altLang="en-US" baseline="-25000" dirty="0"/>
              <a:t>1</a:t>
            </a:r>
            <a:r>
              <a:rPr lang="en-US" altLang="en-US" dirty="0"/>
              <a:t> &lt; </a:t>
            </a:r>
            <a:r>
              <a:rPr lang="en-US" altLang="en-US" i="1" dirty="0"/>
              <a:t>T</a:t>
            </a:r>
            <a:r>
              <a:rPr lang="en-US" altLang="en-US" baseline="-25000" dirty="0"/>
              <a:t>2</a:t>
            </a:r>
            <a:endParaRPr lang="en-US" altLang="en-US" dirty="0"/>
          </a:p>
          <a:p>
            <a:pPr lvl="1"/>
            <a:r>
              <a:rPr lang="en-US" altLang="en-US" dirty="0"/>
              <a:t> Not enough information to tell</a:t>
            </a:r>
          </a:p>
          <a:p>
            <a:endParaRPr lang="en-US" dirty="0"/>
          </a:p>
        </p:txBody>
      </p:sp>
      <p:sp>
        <p:nvSpPr>
          <p:cNvPr id="4" name="Date Placeholder 3"/>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64514" name="Picture 20" descr="CH7_PPT_Slide_60-61"/>
          <p:cNvPicPr>
            <a:picLocks noChangeAspect="1" noChangeArrowheads="1"/>
          </p:cNvPicPr>
          <p:nvPr/>
        </p:nvPicPr>
        <p:blipFill>
          <a:blip r:embed="rId3">
            <a:extLst>
              <a:ext uri="{28A0092B-C50C-407E-A947-70E740481C1C}">
                <a14:useLocalDpi xmlns:a14="http://schemas.microsoft.com/office/drawing/2010/main" val="0"/>
              </a:ext>
            </a:extLst>
          </a:blip>
          <a:srcRect t="23384" b="24542"/>
          <a:stretch>
            <a:fillRect/>
          </a:stretch>
        </p:blipFill>
        <p:spPr bwMode="auto">
          <a:xfrm>
            <a:off x="3635375" y="2733294"/>
            <a:ext cx="50323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33749"/>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QuickCheck 5.12</a:t>
            </a:r>
            <a:endParaRPr lang="en-US" dirty="0"/>
          </a:p>
        </p:txBody>
      </p:sp>
      <p:sp>
        <p:nvSpPr>
          <p:cNvPr id="3" name="Content Placeholder 2"/>
          <p:cNvSpPr>
            <a:spLocks noGrp="1"/>
          </p:cNvSpPr>
          <p:nvPr>
            <p:ph idx="1"/>
          </p:nvPr>
        </p:nvSpPr>
        <p:spPr/>
        <p:txBody>
          <a:bodyPr/>
          <a:lstStyle/>
          <a:p>
            <a:r>
              <a:rPr lang="en-US" altLang="en-US" dirty="0"/>
              <a:t>Boxes A and B are being pulled to the right on a frictionless surface; the boxes are speeding up. Box A has a larger mass than Box B. How do the two tension forces compare?</a:t>
            </a:r>
          </a:p>
          <a:p>
            <a:endParaRPr lang="en-US" altLang="en-US" dirty="0"/>
          </a:p>
          <a:p>
            <a:endParaRPr lang="en-US" altLang="en-US" dirty="0"/>
          </a:p>
          <a:p>
            <a:pPr lvl="1"/>
            <a:r>
              <a:rPr lang="en-US" altLang="en-US" dirty="0"/>
              <a:t> </a:t>
            </a:r>
            <a:r>
              <a:rPr lang="en-US" altLang="en-US" i="1" dirty="0"/>
              <a:t>T</a:t>
            </a:r>
            <a:r>
              <a:rPr lang="en-US" altLang="en-US" baseline="-25000" dirty="0"/>
              <a:t>1</a:t>
            </a:r>
            <a:r>
              <a:rPr lang="en-US" altLang="en-US" dirty="0"/>
              <a:t> &gt; </a:t>
            </a:r>
            <a:r>
              <a:rPr lang="en-US" altLang="en-US" i="1" dirty="0"/>
              <a:t>T</a:t>
            </a:r>
            <a:r>
              <a:rPr lang="en-US" altLang="en-US" baseline="-25000" dirty="0"/>
              <a:t>2</a:t>
            </a:r>
          </a:p>
          <a:p>
            <a:pPr lvl="1"/>
            <a:r>
              <a:rPr lang="en-US" altLang="en-US" dirty="0"/>
              <a:t> </a:t>
            </a:r>
            <a:r>
              <a:rPr lang="en-US" altLang="en-US" i="1" dirty="0"/>
              <a:t>T</a:t>
            </a:r>
            <a:r>
              <a:rPr lang="en-US" altLang="en-US" baseline="-25000" dirty="0"/>
              <a:t>1</a:t>
            </a:r>
            <a:r>
              <a:rPr lang="en-US" altLang="en-US" dirty="0"/>
              <a:t> = </a:t>
            </a:r>
            <a:r>
              <a:rPr lang="en-US" altLang="en-US" i="1" dirty="0"/>
              <a:t>T</a:t>
            </a:r>
            <a:r>
              <a:rPr lang="en-US" altLang="en-US" baseline="-25000" dirty="0"/>
              <a:t>2</a:t>
            </a:r>
            <a:endParaRPr lang="en-US" altLang="en-US" dirty="0"/>
          </a:p>
          <a:p>
            <a:pPr lvl="1"/>
            <a:r>
              <a:rPr lang="en-US" altLang="en-US" dirty="0">
                <a:solidFill>
                  <a:srgbClr val="FF0000"/>
                </a:solidFill>
              </a:rPr>
              <a:t> </a:t>
            </a:r>
            <a:r>
              <a:rPr lang="en-US" altLang="en-US" i="1" dirty="0">
                <a:solidFill>
                  <a:srgbClr val="FF0000"/>
                </a:solidFill>
              </a:rPr>
              <a:t>T</a:t>
            </a:r>
            <a:r>
              <a:rPr lang="en-US" altLang="en-US" baseline="-25000" dirty="0">
                <a:solidFill>
                  <a:srgbClr val="FF0000"/>
                </a:solidFill>
              </a:rPr>
              <a:t>1</a:t>
            </a:r>
            <a:r>
              <a:rPr lang="en-US" altLang="en-US" dirty="0">
                <a:solidFill>
                  <a:srgbClr val="FF0000"/>
                </a:solidFill>
              </a:rPr>
              <a:t> &lt; </a:t>
            </a:r>
            <a:r>
              <a:rPr lang="en-US" altLang="en-US" i="1" dirty="0">
                <a:solidFill>
                  <a:srgbClr val="FF0000"/>
                </a:solidFill>
              </a:rPr>
              <a:t>T</a:t>
            </a:r>
            <a:r>
              <a:rPr lang="en-US" altLang="en-US" baseline="-25000" dirty="0">
                <a:solidFill>
                  <a:srgbClr val="FF0000"/>
                </a:solidFill>
              </a:rPr>
              <a:t>2</a:t>
            </a:r>
            <a:endParaRPr lang="en-US" altLang="en-US" dirty="0">
              <a:solidFill>
                <a:srgbClr val="FF0000"/>
              </a:solidFill>
            </a:endParaRPr>
          </a:p>
          <a:p>
            <a:pPr lvl="1"/>
            <a:r>
              <a:rPr lang="en-US" altLang="en-US" dirty="0"/>
              <a:t> Not enough information to tell</a:t>
            </a:r>
          </a:p>
          <a:p>
            <a:endParaRPr lang="en-US" dirty="0"/>
          </a:p>
        </p:txBody>
      </p:sp>
      <p:sp>
        <p:nvSpPr>
          <p:cNvPr id="4" name="Date Placeholder 3"/>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64514" name="Picture 20" descr="CH7_PPT_Slide_60-61"/>
          <p:cNvPicPr>
            <a:picLocks noChangeAspect="1" noChangeArrowheads="1"/>
          </p:cNvPicPr>
          <p:nvPr/>
        </p:nvPicPr>
        <p:blipFill>
          <a:blip r:embed="rId4">
            <a:extLst>
              <a:ext uri="{28A0092B-C50C-407E-A947-70E740481C1C}">
                <a14:useLocalDpi xmlns:a14="http://schemas.microsoft.com/office/drawing/2010/main" val="0"/>
              </a:ext>
            </a:extLst>
          </a:blip>
          <a:srcRect t="23384" b="24542"/>
          <a:stretch>
            <a:fillRect/>
          </a:stretch>
        </p:blipFill>
        <p:spPr bwMode="auto">
          <a:xfrm>
            <a:off x="3635375" y="2733294"/>
            <a:ext cx="50323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7"/>
          <p:cNvGraphicFramePr>
            <a:graphicFrameLocks noChangeAspect="1"/>
          </p:cNvGraphicFramePr>
          <p:nvPr>
            <p:extLst>
              <p:ext uri="{D42A27DB-BD31-4B8C-83A1-F6EECF244321}">
                <p14:modId xmlns:p14="http://schemas.microsoft.com/office/powerpoint/2010/main" val="1575093664"/>
              </p:ext>
            </p:extLst>
          </p:nvPr>
        </p:nvGraphicFramePr>
        <p:xfrm>
          <a:off x="167640" y="4791892"/>
          <a:ext cx="363538" cy="334962"/>
        </p:xfrm>
        <a:graphic>
          <a:graphicData uri="http://schemas.openxmlformats.org/presentationml/2006/ole">
            <mc:AlternateContent xmlns:mc="http://schemas.openxmlformats.org/markup-compatibility/2006">
              <mc:Choice xmlns:v="urn:schemas-microsoft-com:vml" Requires="v">
                <p:oleObj spid="_x0000_s14340" name="Photo Editor Photo" r:id="rId5" imgW="476316" imgH="438095" progId="MSPhotoEd.3">
                  <p:embed/>
                </p:oleObj>
              </mc:Choice>
              <mc:Fallback>
                <p:oleObj name="Photo Editor Photo" r:id="rId5" imgW="476316" imgH="438095" progId="MSPhotoEd.3">
                  <p:embed/>
                  <p:pic>
                    <p:nvPicPr>
                      <p:cNvPr id="6"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 y="4791892"/>
                        <a:ext cx="363538" cy="334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10571001"/>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6" descr="Figure_STT7_3"/>
          <p:cNvPicPr>
            <a:picLocks noChangeAspect="1" noChangeArrowheads="1"/>
          </p:cNvPicPr>
          <p:nvPr/>
        </p:nvPicPr>
        <p:blipFill>
          <a:blip r:embed="rId3">
            <a:extLst>
              <a:ext uri="{28A0092B-C50C-407E-A947-70E740481C1C}">
                <a14:useLocalDpi xmlns:a14="http://schemas.microsoft.com/office/drawing/2010/main" val="0"/>
              </a:ext>
            </a:extLst>
          </a:blip>
          <a:srcRect b="8078"/>
          <a:stretch>
            <a:fillRect/>
          </a:stretch>
        </p:blipFill>
        <p:spPr bwMode="auto">
          <a:xfrm>
            <a:off x="5314569" y="4547458"/>
            <a:ext cx="36099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a:t>QuickCheck 5.13</a:t>
            </a:r>
            <a:endParaRPr lang="en-US" dirty="0"/>
          </a:p>
        </p:txBody>
      </p:sp>
      <p:sp>
        <p:nvSpPr>
          <p:cNvPr id="4" name="Content Placeholder 3"/>
          <p:cNvSpPr>
            <a:spLocks noGrp="1"/>
          </p:cNvSpPr>
          <p:nvPr>
            <p:ph idx="1"/>
          </p:nvPr>
        </p:nvSpPr>
        <p:spPr/>
        <p:txBody>
          <a:bodyPr/>
          <a:lstStyle/>
          <a:p>
            <a:r>
              <a:rPr lang="en-US" altLang="en-US" dirty="0"/>
              <a:t>Boxes A and B are sliding to the right on a frictionless surface. Hand H is slowing them. Box A has a larger mass than Box B. Considering only the </a:t>
            </a:r>
            <a:r>
              <a:rPr lang="en-US" altLang="en-US" i="1" dirty="0"/>
              <a:t>horizontal</a:t>
            </a:r>
            <a:r>
              <a:rPr lang="en-US" altLang="en-US" dirty="0"/>
              <a:t> forces:</a:t>
            </a:r>
          </a:p>
          <a:p>
            <a:endParaRPr lang="en-US" altLang="en-US" dirty="0"/>
          </a:p>
          <a:p>
            <a:pPr lvl="1"/>
            <a:r>
              <a:rPr lang="en-US" altLang="en-US" dirty="0"/>
              <a:t> </a:t>
            </a:r>
            <a:r>
              <a:rPr lang="en-US" altLang="en-US" i="1" dirty="0"/>
              <a:t>F</a:t>
            </a:r>
            <a:r>
              <a:rPr lang="en-US" altLang="en-US" baseline="-25000" dirty="0"/>
              <a:t>B on H</a:t>
            </a:r>
            <a:r>
              <a:rPr lang="en-US" altLang="en-US" dirty="0"/>
              <a:t> = </a:t>
            </a:r>
            <a:r>
              <a:rPr lang="en-US" altLang="en-US" i="1" dirty="0"/>
              <a:t>F</a:t>
            </a:r>
            <a:r>
              <a:rPr lang="en-US" altLang="en-US" baseline="-25000" dirty="0"/>
              <a:t>H on B</a:t>
            </a:r>
            <a:r>
              <a:rPr lang="en-US" altLang="en-US" dirty="0"/>
              <a:t> = </a:t>
            </a:r>
            <a:r>
              <a:rPr lang="en-US" altLang="en-US" i="1" dirty="0"/>
              <a:t>F</a:t>
            </a:r>
            <a:r>
              <a:rPr lang="en-US" altLang="en-US" baseline="-25000" dirty="0"/>
              <a:t>A on B</a:t>
            </a:r>
            <a:r>
              <a:rPr lang="en-US" altLang="en-US" dirty="0"/>
              <a:t> = </a:t>
            </a:r>
            <a:r>
              <a:rPr lang="en-US" altLang="en-US" i="1" dirty="0"/>
              <a:t>F</a:t>
            </a:r>
            <a:r>
              <a:rPr lang="en-US" altLang="en-US" baseline="-25000" dirty="0"/>
              <a:t>B on A</a:t>
            </a:r>
            <a:endParaRPr lang="en-US" altLang="en-US" dirty="0"/>
          </a:p>
          <a:p>
            <a:pPr lvl="1"/>
            <a:r>
              <a:rPr lang="en-US" altLang="en-US" dirty="0"/>
              <a:t> </a:t>
            </a:r>
            <a:r>
              <a:rPr lang="en-US" altLang="en-US" i="1" dirty="0"/>
              <a:t>F</a:t>
            </a:r>
            <a:r>
              <a:rPr lang="en-US" altLang="en-US" baseline="-25000" dirty="0"/>
              <a:t>B on H</a:t>
            </a:r>
            <a:r>
              <a:rPr lang="en-US" altLang="en-US" dirty="0"/>
              <a:t> = </a:t>
            </a:r>
            <a:r>
              <a:rPr lang="en-US" altLang="en-US" i="1" dirty="0"/>
              <a:t>F</a:t>
            </a:r>
            <a:r>
              <a:rPr lang="en-US" altLang="en-US" baseline="-25000" dirty="0"/>
              <a:t>H on B</a:t>
            </a:r>
            <a:r>
              <a:rPr lang="en-US" altLang="en-US" dirty="0"/>
              <a:t> &gt; </a:t>
            </a:r>
            <a:r>
              <a:rPr lang="en-US" altLang="en-US" i="1" dirty="0"/>
              <a:t>F</a:t>
            </a:r>
            <a:r>
              <a:rPr lang="en-US" altLang="en-US" baseline="-25000" dirty="0"/>
              <a:t>A on B</a:t>
            </a:r>
            <a:r>
              <a:rPr lang="en-US" altLang="en-US" dirty="0"/>
              <a:t> = </a:t>
            </a:r>
            <a:r>
              <a:rPr lang="en-US" altLang="en-US" i="1" dirty="0"/>
              <a:t>F</a:t>
            </a:r>
            <a:r>
              <a:rPr lang="en-US" altLang="en-US" baseline="-25000" dirty="0"/>
              <a:t>B on A</a:t>
            </a:r>
            <a:endParaRPr lang="en-US" altLang="en-US" dirty="0"/>
          </a:p>
          <a:p>
            <a:pPr lvl="1"/>
            <a:r>
              <a:rPr lang="en-US" altLang="en-US" dirty="0"/>
              <a:t> </a:t>
            </a:r>
            <a:r>
              <a:rPr lang="en-US" altLang="en-US" i="1" dirty="0"/>
              <a:t>F</a:t>
            </a:r>
            <a:r>
              <a:rPr lang="en-US" altLang="en-US" baseline="-25000" dirty="0"/>
              <a:t>B on H</a:t>
            </a:r>
            <a:r>
              <a:rPr lang="en-US" altLang="en-US" dirty="0"/>
              <a:t> = </a:t>
            </a:r>
            <a:r>
              <a:rPr lang="en-US" altLang="en-US" i="1" dirty="0"/>
              <a:t>F</a:t>
            </a:r>
            <a:r>
              <a:rPr lang="en-US" altLang="en-US" baseline="-25000" dirty="0"/>
              <a:t>H on B</a:t>
            </a:r>
            <a:r>
              <a:rPr lang="en-US" altLang="en-US" dirty="0"/>
              <a:t> &lt; </a:t>
            </a:r>
            <a:r>
              <a:rPr lang="en-US" altLang="en-US" i="1" dirty="0"/>
              <a:t>F</a:t>
            </a:r>
            <a:r>
              <a:rPr lang="en-US" altLang="en-US" baseline="-25000" dirty="0"/>
              <a:t>A on B</a:t>
            </a:r>
            <a:r>
              <a:rPr lang="en-US" altLang="en-US" dirty="0"/>
              <a:t> = </a:t>
            </a:r>
            <a:r>
              <a:rPr lang="en-US" altLang="en-US" i="1" dirty="0"/>
              <a:t>F</a:t>
            </a:r>
            <a:r>
              <a:rPr lang="en-US" altLang="en-US" baseline="-25000" dirty="0"/>
              <a:t>B on A</a:t>
            </a:r>
            <a:endParaRPr lang="en-US" altLang="en-US" dirty="0"/>
          </a:p>
          <a:p>
            <a:pPr lvl="1"/>
            <a:r>
              <a:rPr lang="en-US" altLang="en-US" dirty="0"/>
              <a:t> </a:t>
            </a:r>
            <a:r>
              <a:rPr lang="en-US" altLang="en-US" i="1" dirty="0"/>
              <a:t>F</a:t>
            </a:r>
            <a:r>
              <a:rPr lang="en-US" altLang="en-US" baseline="-25000" dirty="0"/>
              <a:t>H on B</a:t>
            </a:r>
            <a:r>
              <a:rPr lang="en-US" altLang="en-US" dirty="0"/>
              <a:t> = </a:t>
            </a:r>
            <a:r>
              <a:rPr lang="en-US" altLang="en-US" i="1" dirty="0"/>
              <a:t>F</a:t>
            </a:r>
            <a:r>
              <a:rPr lang="en-US" altLang="en-US" baseline="-25000" dirty="0"/>
              <a:t>H on A</a:t>
            </a:r>
            <a:r>
              <a:rPr lang="en-US" altLang="en-US" dirty="0"/>
              <a:t> &gt; </a:t>
            </a:r>
            <a:r>
              <a:rPr lang="en-US" altLang="en-US" i="1" dirty="0"/>
              <a:t>F</a:t>
            </a:r>
            <a:r>
              <a:rPr lang="en-US" altLang="en-US" baseline="-25000" dirty="0"/>
              <a:t>A on B</a:t>
            </a:r>
            <a:endParaRPr lang="en-US" alt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p>
        </p:txBody>
      </p:sp>
    </p:spTree>
    <p:extLst>
      <p:ext uri="{BB962C8B-B14F-4D97-AF65-F5344CB8AC3E}">
        <p14:creationId xmlns:p14="http://schemas.microsoft.com/office/powerpoint/2010/main" val="2605215235"/>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6" descr="Figure_STT7_3"/>
          <p:cNvPicPr>
            <a:picLocks noChangeAspect="1" noChangeArrowheads="1"/>
          </p:cNvPicPr>
          <p:nvPr/>
        </p:nvPicPr>
        <p:blipFill>
          <a:blip r:embed="rId4">
            <a:extLst>
              <a:ext uri="{28A0092B-C50C-407E-A947-70E740481C1C}">
                <a14:useLocalDpi xmlns:a14="http://schemas.microsoft.com/office/drawing/2010/main" val="0"/>
              </a:ext>
            </a:extLst>
          </a:blip>
          <a:srcRect b="8078"/>
          <a:stretch>
            <a:fillRect/>
          </a:stretch>
        </p:blipFill>
        <p:spPr bwMode="auto">
          <a:xfrm>
            <a:off x="5314569" y="4547458"/>
            <a:ext cx="36099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a:t>QuickCheck 5.13</a:t>
            </a:r>
            <a:endParaRPr lang="en-US" dirty="0"/>
          </a:p>
        </p:txBody>
      </p:sp>
      <p:sp>
        <p:nvSpPr>
          <p:cNvPr id="4" name="Content Placeholder 3"/>
          <p:cNvSpPr>
            <a:spLocks noGrp="1"/>
          </p:cNvSpPr>
          <p:nvPr>
            <p:ph idx="1"/>
          </p:nvPr>
        </p:nvSpPr>
        <p:spPr/>
        <p:txBody>
          <a:bodyPr/>
          <a:lstStyle/>
          <a:p>
            <a:r>
              <a:rPr lang="en-US" altLang="en-US" dirty="0"/>
              <a:t>Boxes A and B are sliding to the right on a frictionless surface. Hand H is slowing them. Box A has a larger mass than Box B. Considering only the </a:t>
            </a:r>
            <a:r>
              <a:rPr lang="en-US" altLang="en-US" i="1" dirty="0"/>
              <a:t>horizontal</a:t>
            </a:r>
            <a:r>
              <a:rPr lang="en-US" altLang="en-US" dirty="0"/>
              <a:t> forces:</a:t>
            </a:r>
          </a:p>
          <a:p>
            <a:endParaRPr lang="en-US" altLang="en-US" dirty="0"/>
          </a:p>
          <a:p>
            <a:pPr lvl="1"/>
            <a:r>
              <a:rPr lang="en-US" altLang="en-US" dirty="0"/>
              <a:t> </a:t>
            </a:r>
            <a:r>
              <a:rPr lang="en-US" altLang="en-US" i="1" dirty="0"/>
              <a:t>F</a:t>
            </a:r>
            <a:r>
              <a:rPr lang="en-US" altLang="en-US" baseline="-25000" dirty="0"/>
              <a:t>B on H</a:t>
            </a:r>
            <a:r>
              <a:rPr lang="en-US" altLang="en-US" dirty="0"/>
              <a:t> = </a:t>
            </a:r>
            <a:r>
              <a:rPr lang="en-US" altLang="en-US" i="1" dirty="0"/>
              <a:t>F</a:t>
            </a:r>
            <a:r>
              <a:rPr lang="en-US" altLang="en-US" baseline="-25000" dirty="0"/>
              <a:t>H on B</a:t>
            </a:r>
            <a:r>
              <a:rPr lang="en-US" altLang="en-US" dirty="0"/>
              <a:t> = </a:t>
            </a:r>
            <a:r>
              <a:rPr lang="en-US" altLang="en-US" i="1" dirty="0"/>
              <a:t>F</a:t>
            </a:r>
            <a:r>
              <a:rPr lang="en-US" altLang="en-US" baseline="-25000" dirty="0"/>
              <a:t>A on B</a:t>
            </a:r>
            <a:r>
              <a:rPr lang="en-US" altLang="en-US" dirty="0"/>
              <a:t> = </a:t>
            </a:r>
            <a:r>
              <a:rPr lang="en-US" altLang="en-US" i="1" dirty="0"/>
              <a:t>F</a:t>
            </a:r>
            <a:r>
              <a:rPr lang="en-US" altLang="en-US" baseline="-25000" dirty="0"/>
              <a:t>B on A</a:t>
            </a:r>
            <a:endParaRPr lang="en-US" altLang="en-US" dirty="0"/>
          </a:p>
          <a:p>
            <a:pPr lvl="1"/>
            <a:r>
              <a:rPr lang="en-US" altLang="en-US" dirty="0"/>
              <a:t> </a:t>
            </a:r>
            <a:r>
              <a:rPr lang="en-US" altLang="en-US" i="1" dirty="0"/>
              <a:t>F</a:t>
            </a:r>
            <a:r>
              <a:rPr lang="en-US" altLang="en-US" baseline="-25000" dirty="0"/>
              <a:t>B on H</a:t>
            </a:r>
            <a:r>
              <a:rPr lang="en-US" altLang="en-US" dirty="0"/>
              <a:t> = </a:t>
            </a:r>
            <a:r>
              <a:rPr lang="en-US" altLang="en-US" i="1" dirty="0"/>
              <a:t>F</a:t>
            </a:r>
            <a:r>
              <a:rPr lang="en-US" altLang="en-US" baseline="-25000" dirty="0"/>
              <a:t>H on B</a:t>
            </a:r>
            <a:r>
              <a:rPr lang="en-US" altLang="en-US" dirty="0"/>
              <a:t> &gt; </a:t>
            </a:r>
            <a:r>
              <a:rPr lang="en-US" altLang="en-US" i="1" dirty="0"/>
              <a:t>F</a:t>
            </a:r>
            <a:r>
              <a:rPr lang="en-US" altLang="en-US" baseline="-25000" dirty="0"/>
              <a:t>A on B</a:t>
            </a:r>
            <a:r>
              <a:rPr lang="en-US" altLang="en-US" dirty="0"/>
              <a:t> = </a:t>
            </a:r>
            <a:r>
              <a:rPr lang="en-US" altLang="en-US" i="1" dirty="0"/>
              <a:t>F</a:t>
            </a:r>
            <a:r>
              <a:rPr lang="en-US" altLang="en-US" baseline="-25000" dirty="0"/>
              <a:t>B on A</a:t>
            </a:r>
            <a:endParaRPr lang="en-US" altLang="en-US" dirty="0"/>
          </a:p>
          <a:p>
            <a:pPr lvl="1"/>
            <a:r>
              <a:rPr lang="en-US" altLang="en-US" dirty="0"/>
              <a:t> </a:t>
            </a:r>
            <a:r>
              <a:rPr lang="en-US" altLang="en-US" i="1" dirty="0"/>
              <a:t>F</a:t>
            </a:r>
            <a:r>
              <a:rPr lang="en-US" altLang="en-US" baseline="-25000" dirty="0"/>
              <a:t>B on H</a:t>
            </a:r>
            <a:r>
              <a:rPr lang="en-US" altLang="en-US" dirty="0"/>
              <a:t> = </a:t>
            </a:r>
            <a:r>
              <a:rPr lang="en-US" altLang="en-US" i="1" dirty="0"/>
              <a:t>F</a:t>
            </a:r>
            <a:r>
              <a:rPr lang="en-US" altLang="en-US" baseline="-25000" dirty="0"/>
              <a:t>H on B</a:t>
            </a:r>
            <a:r>
              <a:rPr lang="en-US" altLang="en-US" dirty="0"/>
              <a:t> &lt; </a:t>
            </a:r>
            <a:r>
              <a:rPr lang="en-US" altLang="en-US" i="1" dirty="0"/>
              <a:t>F</a:t>
            </a:r>
            <a:r>
              <a:rPr lang="en-US" altLang="en-US" baseline="-25000" dirty="0"/>
              <a:t>A on B</a:t>
            </a:r>
            <a:r>
              <a:rPr lang="en-US" altLang="en-US" dirty="0"/>
              <a:t> = </a:t>
            </a:r>
            <a:r>
              <a:rPr lang="en-US" altLang="en-US" i="1" dirty="0"/>
              <a:t>F</a:t>
            </a:r>
            <a:r>
              <a:rPr lang="en-US" altLang="en-US" baseline="-25000" dirty="0"/>
              <a:t>B on A</a:t>
            </a:r>
            <a:endParaRPr lang="en-US" altLang="en-US" dirty="0"/>
          </a:p>
          <a:p>
            <a:pPr lvl="1"/>
            <a:r>
              <a:rPr lang="en-US" altLang="en-US" dirty="0"/>
              <a:t> </a:t>
            </a:r>
            <a:r>
              <a:rPr lang="en-US" altLang="en-US" i="1" dirty="0"/>
              <a:t>F</a:t>
            </a:r>
            <a:r>
              <a:rPr lang="en-US" altLang="en-US" baseline="-25000" dirty="0"/>
              <a:t>H on B</a:t>
            </a:r>
            <a:r>
              <a:rPr lang="en-US" altLang="en-US" dirty="0"/>
              <a:t> = </a:t>
            </a:r>
            <a:r>
              <a:rPr lang="en-US" altLang="en-US" i="1" dirty="0"/>
              <a:t>F</a:t>
            </a:r>
            <a:r>
              <a:rPr lang="en-US" altLang="en-US" baseline="-25000" dirty="0"/>
              <a:t>H on A</a:t>
            </a:r>
            <a:r>
              <a:rPr lang="en-US" altLang="en-US" dirty="0"/>
              <a:t> &gt; </a:t>
            </a:r>
            <a:r>
              <a:rPr lang="en-US" altLang="en-US" i="1" dirty="0"/>
              <a:t>F</a:t>
            </a:r>
            <a:r>
              <a:rPr lang="en-US" altLang="en-US" baseline="-25000" dirty="0"/>
              <a:t>A on B</a:t>
            </a:r>
            <a:endParaRPr lang="en-US" alt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p>
        </p:txBody>
      </p:sp>
      <p:graphicFrame>
        <p:nvGraphicFramePr>
          <p:cNvPr id="6" name="Object 7"/>
          <p:cNvGraphicFramePr>
            <a:graphicFrameLocks noChangeAspect="1"/>
          </p:cNvGraphicFramePr>
          <p:nvPr>
            <p:extLst>
              <p:ext uri="{D42A27DB-BD31-4B8C-83A1-F6EECF244321}">
                <p14:modId xmlns:p14="http://schemas.microsoft.com/office/powerpoint/2010/main" val="3878134411"/>
              </p:ext>
            </p:extLst>
          </p:nvPr>
        </p:nvGraphicFramePr>
        <p:xfrm>
          <a:off x="224790" y="3786052"/>
          <a:ext cx="363538" cy="334962"/>
        </p:xfrm>
        <a:graphic>
          <a:graphicData uri="http://schemas.openxmlformats.org/presentationml/2006/ole">
            <mc:AlternateContent xmlns:mc="http://schemas.openxmlformats.org/markup-compatibility/2006">
              <mc:Choice xmlns:v="urn:schemas-microsoft-com:vml" Requires="v">
                <p:oleObj spid="_x0000_s15364" name="Photo Editor Photo" r:id="rId5" imgW="476316" imgH="438095" progId="MSPhotoEd.3">
                  <p:embed/>
                </p:oleObj>
              </mc:Choice>
              <mc:Fallback>
                <p:oleObj name="Photo Editor Photo" r:id="rId5" imgW="476316" imgH="438095" progId="MSPhotoEd.3">
                  <p:embed/>
                  <p:pic>
                    <p:nvPicPr>
                      <p:cNvPr id="6"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790" y="3786052"/>
                        <a:ext cx="363538" cy="334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05091226"/>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5.5</a:t>
            </a:r>
            <a:endParaRPr lang="en-US" dirty="0"/>
          </a:p>
        </p:txBody>
      </p:sp>
      <p:sp>
        <p:nvSpPr>
          <p:cNvPr id="7" name="Content Placeholder 6"/>
          <p:cNvSpPr>
            <a:spLocks noGrp="1"/>
          </p:cNvSpPr>
          <p:nvPr>
            <p:ph idx="1"/>
          </p:nvPr>
        </p:nvSpPr>
        <p:spPr/>
        <p:txBody>
          <a:bodyPr/>
          <a:lstStyle/>
          <a:p>
            <a:r>
              <a:rPr lang="en-US" dirty="0"/>
              <a:t>Two boxes are suspended from a rope over a pulley. Each box has weight 50 N. What is the tension in the rope?</a:t>
            </a:r>
          </a:p>
          <a:p>
            <a:endParaRPr lang="en-US" dirty="0"/>
          </a:p>
          <a:p>
            <a:pPr lvl="1"/>
            <a:r>
              <a:rPr lang="en-US" dirty="0"/>
              <a:t>25 N</a:t>
            </a:r>
          </a:p>
          <a:p>
            <a:pPr lvl="1"/>
            <a:r>
              <a:rPr lang="en-US" dirty="0"/>
              <a:t>50 N</a:t>
            </a:r>
          </a:p>
          <a:p>
            <a:pPr lvl="1"/>
            <a:r>
              <a:rPr lang="en-US" dirty="0"/>
              <a:t>100 N</a:t>
            </a:r>
          </a:p>
          <a:p>
            <a:pPr lvl="1"/>
            <a:r>
              <a:rPr lang="en-US" dirty="0"/>
              <a:t>200 N</a:t>
            </a:r>
          </a:p>
          <a:p>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367" y="1985780"/>
            <a:ext cx="3057265" cy="4498428"/>
          </a:xfrm>
          <a:prstGeom prst="rect">
            <a:avLst/>
          </a:prstGeom>
        </p:spPr>
      </p:pic>
    </p:spTree>
    <p:extLst>
      <p:ext uri="{BB962C8B-B14F-4D97-AF65-F5344CB8AC3E}">
        <p14:creationId xmlns:p14="http://schemas.microsoft.com/office/powerpoint/2010/main" val="26666158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5.5</a:t>
            </a:r>
            <a:endParaRPr lang="en-US" dirty="0"/>
          </a:p>
        </p:txBody>
      </p:sp>
      <p:sp>
        <p:nvSpPr>
          <p:cNvPr id="7" name="Content Placeholder 6"/>
          <p:cNvSpPr>
            <a:spLocks noGrp="1"/>
          </p:cNvSpPr>
          <p:nvPr>
            <p:ph idx="1"/>
          </p:nvPr>
        </p:nvSpPr>
        <p:spPr/>
        <p:txBody>
          <a:bodyPr/>
          <a:lstStyle/>
          <a:p>
            <a:r>
              <a:rPr lang="en-US" dirty="0"/>
              <a:t>Two boxes are suspended from a rope over a pulley. Each box has weight 50 N. What is the tension in the rope?</a:t>
            </a:r>
          </a:p>
          <a:p>
            <a:endParaRPr lang="en-US" dirty="0"/>
          </a:p>
          <a:p>
            <a:pPr lvl="1"/>
            <a:r>
              <a:rPr lang="en-US" dirty="0"/>
              <a:t>25 N</a:t>
            </a:r>
          </a:p>
          <a:p>
            <a:pPr lvl="1"/>
            <a:r>
              <a:rPr lang="en-US" dirty="0"/>
              <a:t>50 N</a:t>
            </a:r>
          </a:p>
          <a:p>
            <a:pPr lvl="1"/>
            <a:r>
              <a:rPr lang="en-US" dirty="0"/>
              <a:t>100 N</a:t>
            </a:r>
          </a:p>
          <a:p>
            <a:pPr lvl="1"/>
            <a:r>
              <a:rPr lang="en-US" dirty="0"/>
              <a:t>200 N</a:t>
            </a:r>
          </a:p>
          <a:p>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367" y="1985780"/>
            <a:ext cx="3057265" cy="4498428"/>
          </a:xfrm>
          <a:prstGeom prst="rect">
            <a:avLst/>
          </a:prstGeom>
        </p:spPr>
      </p:pic>
      <p:graphicFrame>
        <p:nvGraphicFramePr>
          <p:cNvPr id="6" name="Object 7"/>
          <p:cNvGraphicFramePr>
            <a:graphicFrameLocks noChangeAspect="1"/>
          </p:cNvGraphicFramePr>
          <p:nvPr>
            <p:extLst>
              <p:ext uri="{D42A27DB-BD31-4B8C-83A1-F6EECF244321}">
                <p14:modId xmlns:p14="http://schemas.microsoft.com/office/powerpoint/2010/main" val="268325806"/>
              </p:ext>
            </p:extLst>
          </p:nvPr>
        </p:nvGraphicFramePr>
        <p:xfrm>
          <a:off x="224790" y="2883082"/>
          <a:ext cx="363538" cy="334962"/>
        </p:xfrm>
        <a:graphic>
          <a:graphicData uri="http://schemas.openxmlformats.org/presentationml/2006/ole">
            <mc:AlternateContent xmlns:mc="http://schemas.openxmlformats.org/markup-compatibility/2006">
              <mc:Choice xmlns:v="urn:schemas-microsoft-com:vml" Requires="v">
                <p:oleObj spid="_x0000_s17412" name="Photo Editor Photo" r:id="rId5" imgW="476316" imgH="438095" progId="MSPhotoEd.3">
                  <p:embed/>
                </p:oleObj>
              </mc:Choice>
              <mc:Fallback>
                <p:oleObj name="Photo Editor Photo" r:id="rId5" imgW="476316" imgH="438095" progId="MSPhotoEd.3">
                  <p:embed/>
                  <p:pic>
                    <p:nvPicPr>
                      <p:cNvPr id="6"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790" y="2883082"/>
                        <a:ext cx="363538" cy="334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1316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5.4 Tension in towing a car</a:t>
            </a:r>
            <a:endParaRPr lang="en-US" dirty="0"/>
          </a:p>
        </p:txBody>
      </p:sp>
      <p:sp>
        <p:nvSpPr>
          <p:cNvPr id="3" name="Content Placeholder 2"/>
          <p:cNvSpPr>
            <a:spLocks noGrp="1"/>
          </p:cNvSpPr>
          <p:nvPr>
            <p:ph idx="1"/>
          </p:nvPr>
        </p:nvSpPr>
        <p:spPr/>
        <p:txBody>
          <a:bodyPr/>
          <a:lstStyle/>
          <a:p>
            <a:pPr marL="0" indent="0">
              <a:buNone/>
            </a:pPr>
            <a:r>
              <a:rPr lang="en-US" dirty="0"/>
              <a:t>A car with a mass of 1500 kg is being towed at a steady speed by a rope held at a 20° angle from the horizontal.</a:t>
            </a:r>
          </a:p>
          <a:p>
            <a:pPr marL="0" indent="0">
              <a:buNone/>
            </a:pPr>
            <a:r>
              <a:rPr lang="en-US" dirty="0"/>
              <a:t>A friction force of 320 N opposes the car’s motion.</a:t>
            </a:r>
          </a:p>
          <a:p>
            <a:pPr marL="0" indent="0">
              <a:buNone/>
            </a:pPr>
            <a:r>
              <a:rPr lang="en-US" dirty="0"/>
              <a:t>What is the tension in the rope?</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40229" b="6736"/>
          <a:stretch/>
        </p:blipFill>
        <p:spPr>
          <a:xfrm>
            <a:off x="2017776" y="3032422"/>
            <a:ext cx="5108448" cy="2200236"/>
          </a:xfrm>
          <a:prstGeom prst="rect">
            <a:avLst/>
          </a:prstGeom>
        </p:spPr>
      </p:pic>
    </p:spTree>
    <p:extLst>
      <p:ext uri="{BB962C8B-B14F-4D97-AF65-F5344CB8AC3E}">
        <p14:creationId xmlns:p14="http://schemas.microsoft.com/office/powerpoint/2010/main" val="10066100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Section 5.8 Ropes and Pulleys</a:t>
            </a:r>
            <a:endParaRPr lang="en-US" dirty="0"/>
          </a:p>
        </p:txBody>
      </p:sp>
      <p:sp>
        <p:nvSpPr>
          <p:cNvPr id="3" name="Date Placeholder 2"/>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6273770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958"/>
          <a:stretch/>
        </p:blipFill>
        <p:spPr>
          <a:xfrm>
            <a:off x="4740113" y="401986"/>
            <a:ext cx="4403887" cy="4772993"/>
          </a:xfrm>
          <a:prstGeom prst="rect">
            <a:avLst/>
          </a:prstGeom>
        </p:spPr>
      </p:pic>
      <p:sp>
        <p:nvSpPr>
          <p:cNvPr id="7" name="Title 1"/>
          <p:cNvSpPr>
            <a:spLocks noGrp="1"/>
          </p:cNvSpPr>
          <p:nvPr>
            <p:ph type="title"/>
          </p:nvPr>
        </p:nvSpPr>
        <p:spPr/>
        <p:txBody>
          <a:bodyPr/>
          <a:lstStyle/>
          <a:p>
            <a:r>
              <a:rPr lang="en-US"/>
              <a:t>Ropes</a:t>
            </a:r>
            <a:endParaRPr lang="en-US" dirty="0"/>
          </a:p>
        </p:txBody>
      </p:sp>
      <p:sp>
        <p:nvSpPr>
          <p:cNvPr id="3" name="Content Placeholder 2"/>
          <p:cNvSpPr>
            <a:spLocks noGrp="1"/>
          </p:cNvSpPr>
          <p:nvPr>
            <p:ph idx="1"/>
          </p:nvPr>
        </p:nvSpPr>
        <p:spPr>
          <a:xfrm>
            <a:off x="116586" y="876300"/>
            <a:ext cx="6259162" cy="5305044"/>
          </a:xfrm>
        </p:spPr>
        <p:txBody>
          <a:bodyPr/>
          <a:lstStyle/>
          <a:p>
            <a:r>
              <a:rPr lang="en-US" dirty="0">
                <a:solidFill>
                  <a:srgbClr val="000000"/>
                </a:solidFill>
              </a:rPr>
              <a:t>The box is pulled by the </a:t>
            </a:r>
            <a:br>
              <a:rPr lang="en-US" dirty="0">
                <a:solidFill>
                  <a:srgbClr val="000000"/>
                </a:solidFill>
              </a:rPr>
            </a:br>
            <a:r>
              <a:rPr lang="en-US" dirty="0">
                <a:solidFill>
                  <a:srgbClr val="000000"/>
                </a:solidFill>
              </a:rPr>
              <a:t>rope, so the box’s free-body </a:t>
            </a:r>
            <a:br>
              <a:rPr lang="en-US" dirty="0">
                <a:solidFill>
                  <a:srgbClr val="000000"/>
                </a:solidFill>
              </a:rPr>
            </a:br>
            <a:r>
              <a:rPr lang="en-US" dirty="0">
                <a:solidFill>
                  <a:srgbClr val="000000"/>
                </a:solidFill>
              </a:rPr>
              <a:t>diagram shows a tension </a:t>
            </a:r>
            <a:br>
              <a:rPr lang="en-US" dirty="0">
                <a:solidFill>
                  <a:srgbClr val="000000"/>
                </a:solidFill>
              </a:rPr>
            </a:br>
            <a:r>
              <a:rPr lang="en-US" dirty="0">
                <a:solidFill>
                  <a:srgbClr val="000000"/>
                </a:solidFill>
              </a:rPr>
              <a:t>force    . </a:t>
            </a:r>
          </a:p>
          <a:p>
            <a:r>
              <a:rPr lang="en-US" dirty="0">
                <a:solidFill>
                  <a:srgbClr val="000000"/>
                </a:solidFill>
              </a:rPr>
              <a:t>We make the massless </a:t>
            </a:r>
            <a:br>
              <a:rPr lang="en-US" dirty="0">
                <a:solidFill>
                  <a:srgbClr val="000000"/>
                </a:solidFill>
              </a:rPr>
            </a:br>
            <a:r>
              <a:rPr lang="en-US" dirty="0">
                <a:solidFill>
                  <a:srgbClr val="000000"/>
                </a:solidFill>
              </a:rPr>
              <a:t>string approximation that  </a:t>
            </a:r>
            <a:br>
              <a:rPr lang="en-US" dirty="0">
                <a:solidFill>
                  <a:srgbClr val="000000"/>
                </a:solidFill>
              </a:rPr>
            </a:br>
            <a:r>
              <a:rPr lang="en-US" i="1" dirty="0" err="1">
                <a:solidFill>
                  <a:srgbClr val="000000"/>
                </a:solidFill>
              </a:rPr>
              <a:t>m</a:t>
            </a:r>
            <a:r>
              <a:rPr lang="en-US" baseline="-25000" dirty="0" err="1">
                <a:solidFill>
                  <a:srgbClr val="000000"/>
                </a:solidFill>
              </a:rPr>
              <a:t>rope</a:t>
            </a:r>
            <a:r>
              <a:rPr lang="en-US" dirty="0">
                <a:solidFill>
                  <a:srgbClr val="000000"/>
                </a:solidFill>
              </a:rPr>
              <a:t> = 0.</a:t>
            </a:r>
          </a:p>
          <a:p>
            <a:r>
              <a:rPr lang="en-US" dirty="0"/>
              <a:t>Newton’s second law </a:t>
            </a:r>
            <a:r>
              <a:rPr lang="en-US" i="1" dirty="0"/>
              <a:t>for the </a:t>
            </a:r>
            <a:br>
              <a:rPr lang="en-US" i="1" dirty="0"/>
            </a:br>
            <a:r>
              <a:rPr lang="en-US" i="1" dirty="0"/>
              <a:t>rope</a:t>
            </a:r>
            <a:r>
              <a:rPr lang="en-US" dirty="0"/>
              <a:t> is thus</a:t>
            </a:r>
          </a:p>
          <a:p>
            <a:endParaRPr lang="en-US" sz="1800" dirty="0"/>
          </a:p>
          <a:p>
            <a:pPr marL="0" indent="0" algn="ctr">
              <a:buNone/>
            </a:pPr>
            <a:r>
              <a:rPr lang="en-US" dirty="0" err="1"/>
              <a:t>Σ</a:t>
            </a:r>
            <a:r>
              <a:rPr lang="en-US" i="1" dirty="0" err="1"/>
              <a:t>F</a:t>
            </a:r>
            <a:r>
              <a:rPr lang="en-US" i="1" baseline="-25000" dirty="0" err="1"/>
              <a:t>x</a:t>
            </a:r>
            <a:r>
              <a:rPr lang="en-US" dirty="0"/>
              <a:t> = </a:t>
            </a:r>
            <a:r>
              <a:rPr lang="en-US" i="1" dirty="0"/>
              <a:t>F</a:t>
            </a:r>
            <a:r>
              <a:rPr lang="en-US" dirty="0"/>
              <a:t>-</a:t>
            </a:r>
            <a:r>
              <a:rPr lang="en-US" i="1" dirty="0" err="1"/>
              <a:t>F</a:t>
            </a:r>
            <a:r>
              <a:rPr lang="en-US" baseline="-25000" dirty="0" err="1"/>
              <a:t>box</a:t>
            </a:r>
            <a:r>
              <a:rPr lang="en-US" baseline="-25000" dirty="0"/>
              <a:t> on rope </a:t>
            </a:r>
            <a:r>
              <a:rPr lang="en-US" dirty="0"/>
              <a:t>= </a:t>
            </a:r>
            <a:r>
              <a:rPr lang="en-US" i="1" dirty="0"/>
              <a:t>F</a:t>
            </a:r>
            <a:r>
              <a:rPr lang="en-US" dirty="0"/>
              <a:t> – </a:t>
            </a:r>
            <a:r>
              <a:rPr lang="en-US" i="1" dirty="0"/>
              <a:t>T</a:t>
            </a:r>
            <a:r>
              <a:rPr lang="en-US" dirty="0"/>
              <a:t> = </a:t>
            </a:r>
            <a:r>
              <a:rPr lang="en-US" i="1" dirty="0" err="1"/>
              <a:t>m</a:t>
            </a:r>
            <a:r>
              <a:rPr lang="en-US" baseline="-25000" dirty="0" err="1"/>
              <a:t>rope</a:t>
            </a:r>
            <a:r>
              <a:rPr lang="en-US" i="1" dirty="0" err="1"/>
              <a:t>a</a:t>
            </a:r>
            <a:r>
              <a:rPr lang="en-US" i="1" baseline="-25000" dirty="0" err="1"/>
              <a:t>x</a:t>
            </a:r>
            <a:r>
              <a:rPr lang="en-US" dirty="0"/>
              <a:t> = 0</a:t>
            </a:r>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882" y="2165186"/>
            <a:ext cx="284022" cy="426034"/>
          </a:xfrm>
          <a:prstGeom prst="rect">
            <a:avLst/>
          </a:prstGeom>
        </p:spPr>
      </p:pic>
    </p:spTree>
    <p:extLst>
      <p:ext uri="{BB962C8B-B14F-4D97-AF65-F5344CB8AC3E}">
        <p14:creationId xmlns:p14="http://schemas.microsoft.com/office/powerpoint/2010/main" val="42406353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Ropes</a:t>
            </a:r>
            <a:endParaRPr lang="en-US" dirty="0"/>
          </a:p>
        </p:txBody>
      </p:sp>
      <p:sp>
        <p:nvSpPr>
          <p:cNvPr id="3" name="Content Placeholder 2"/>
          <p:cNvSpPr>
            <a:spLocks noGrp="1"/>
          </p:cNvSpPr>
          <p:nvPr>
            <p:ph idx="1"/>
          </p:nvPr>
        </p:nvSpPr>
        <p:spPr/>
        <p:txBody>
          <a:bodyPr/>
          <a:lstStyle/>
          <a:p>
            <a:r>
              <a:rPr lang="en-US" dirty="0"/>
              <a:t>Generally, </a:t>
            </a:r>
            <a:r>
              <a:rPr lang="en-US" b="1" dirty="0"/>
              <a:t>the tension in a massless string or rope equals the magnitude of the force pulling on the end of the string or rope. </a:t>
            </a:r>
            <a:r>
              <a:rPr lang="en-US" dirty="0"/>
              <a:t>As a result:</a:t>
            </a:r>
          </a:p>
          <a:p>
            <a:pPr lvl="1"/>
            <a:r>
              <a:rPr lang="en-US" dirty="0"/>
              <a:t>A massless string or rope “transmits” a force undiminished from one end to the other: If you pull on one end of a rope with force </a:t>
            </a:r>
            <a:r>
              <a:rPr lang="en-US" i="1" dirty="0"/>
              <a:t>F, </a:t>
            </a:r>
            <a:r>
              <a:rPr lang="en-US" dirty="0"/>
              <a:t>the other end of the rope pulls on what it’s attached to with a force of the same magnitude </a:t>
            </a:r>
            <a:r>
              <a:rPr lang="en-US" i="1" dirty="0"/>
              <a:t>F.</a:t>
            </a:r>
            <a:endParaRPr lang="en-US" dirty="0"/>
          </a:p>
          <a:p>
            <a:pPr lvl="1"/>
            <a:r>
              <a:rPr lang="en-US" dirty="0"/>
              <a:t>The tension in a massless string or rope is the same from one end to the other.</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3420837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QuickCheck 5.10</a:t>
            </a:r>
            <a:endParaRPr lang="en-US" dirty="0"/>
          </a:p>
        </p:txBody>
      </p:sp>
      <p:sp>
        <p:nvSpPr>
          <p:cNvPr id="3" name="Content Placeholder 2"/>
          <p:cNvSpPr>
            <a:spLocks noGrp="1"/>
          </p:cNvSpPr>
          <p:nvPr>
            <p:ph idx="1"/>
          </p:nvPr>
        </p:nvSpPr>
        <p:spPr/>
        <p:txBody>
          <a:bodyPr/>
          <a:lstStyle/>
          <a:p>
            <a:r>
              <a:rPr lang="en-US" altLang="en-US" dirty="0"/>
              <a:t>All three 50-kg blocks are at rest. The tension in rope 2 is</a:t>
            </a:r>
          </a:p>
          <a:p>
            <a:endParaRPr lang="en-US" altLang="en-US" dirty="0"/>
          </a:p>
          <a:p>
            <a:pPr lvl="1"/>
            <a:r>
              <a:rPr lang="en-US" altLang="en-US" dirty="0"/>
              <a:t>Greater than the tension in rope 1. </a:t>
            </a:r>
          </a:p>
          <a:p>
            <a:pPr lvl="1"/>
            <a:r>
              <a:rPr lang="en-US" altLang="en-US" dirty="0"/>
              <a:t>Equal to the tension in rope 1.</a:t>
            </a:r>
          </a:p>
          <a:p>
            <a:pPr lvl="1"/>
            <a:r>
              <a:rPr lang="en-US" altLang="en-US" dirty="0"/>
              <a:t>Less than the tension in rope 1.</a:t>
            </a:r>
          </a:p>
          <a:p>
            <a:endParaRPr lang="en-US" dirty="0"/>
          </a:p>
        </p:txBody>
      </p:sp>
      <p:sp>
        <p:nvSpPr>
          <p:cNvPr id="4" name="Date Placeholder 3"/>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74758" name="Picture 18" descr="Figure_STT7_4"/>
          <p:cNvPicPr>
            <a:picLocks noChangeAspect="1" noChangeArrowheads="1"/>
          </p:cNvPicPr>
          <p:nvPr/>
        </p:nvPicPr>
        <p:blipFill>
          <a:blip r:embed="rId3">
            <a:extLst>
              <a:ext uri="{28A0092B-C50C-407E-A947-70E740481C1C}">
                <a14:useLocalDpi xmlns:a14="http://schemas.microsoft.com/office/drawing/2010/main" val="0"/>
              </a:ext>
            </a:extLst>
          </a:blip>
          <a:srcRect b="3456"/>
          <a:stretch>
            <a:fillRect/>
          </a:stretch>
        </p:blipFill>
        <p:spPr bwMode="auto">
          <a:xfrm>
            <a:off x="6037355" y="2046288"/>
            <a:ext cx="2697069"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69091"/>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CH7_PPT_Slide_71"/>
          <p:cNvPicPr>
            <a:picLocks noChangeAspect="1" noChangeArrowheads="1"/>
          </p:cNvPicPr>
          <p:nvPr/>
        </p:nvPicPr>
        <p:blipFill rotWithShape="1">
          <a:blip r:embed="rId3">
            <a:extLst>
              <a:ext uri="{28A0092B-C50C-407E-A947-70E740481C1C}">
                <a14:useLocalDpi xmlns:a14="http://schemas.microsoft.com/office/drawing/2010/main" val="0"/>
              </a:ext>
            </a:extLst>
          </a:blip>
          <a:srcRect l="5441" r="11368"/>
          <a:stretch/>
        </p:blipFill>
        <p:spPr bwMode="auto">
          <a:xfrm>
            <a:off x="3804207" y="2027238"/>
            <a:ext cx="4920693" cy="45545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QuickCheck 5.10</a:t>
            </a:r>
            <a:endParaRPr lang="en-US" dirty="0"/>
          </a:p>
        </p:txBody>
      </p:sp>
      <p:sp>
        <p:nvSpPr>
          <p:cNvPr id="3" name="Content Placeholder 2"/>
          <p:cNvSpPr>
            <a:spLocks noGrp="1"/>
          </p:cNvSpPr>
          <p:nvPr>
            <p:ph idx="1"/>
          </p:nvPr>
        </p:nvSpPr>
        <p:spPr/>
        <p:txBody>
          <a:bodyPr/>
          <a:lstStyle/>
          <a:p>
            <a:r>
              <a:rPr lang="en-US" altLang="en-US" dirty="0"/>
              <a:t>All three 50-kg blocks are at rest. The tension in rope 2 is</a:t>
            </a:r>
          </a:p>
          <a:p>
            <a:endParaRPr lang="en-US" altLang="en-US" dirty="0"/>
          </a:p>
          <a:p>
            <a:pPr lvl="1"/>
            <a:r>
              <a:rPr lang="en-US" altLang="en-US" dirty="0"/>
              <a:t>Greater than the tension in rope 1. </a:t>
            </a:r>
          </a:p>
          <a:p>
            <a:pPr lvl="1"/>
            <a:r>
              <a:rPr lang="en-US" altLang="en-US" dirty="0">
                <a:solidFill>
                  <a:srgbClr val="FF0000"/>
                </a:solidFill>
              </a:rPr>
              <a:t>Equal to the tension in rope 1.</a:t>
            </a:r>
          </a:p>
          <a:p>
            <a:pPr lvl="1"/>
            <a:r>
              <a:rPr lang="en-US" altLang="en-US" dirty="0"/>
              <a:t>Less than the tension in rope 1.</a:t>
            </a:r>
          </a:p>
          <a:p>
            <a:endParaRPr lang="en-US" dirty="0"/>
          </a:p>
        </p:txBody>
      </p:sp>
      <p:sp>
        <p:nvSpPr>
          <p:cNvPr id="8" name="Date Placeholder 7"/>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grpSp>
        <p:nvGrpSpPr>
          <p:cNvPr id="4" name="Group 3"/>
          <p:cNvGrpSpPr/>
          <p:nvPr/>
        </p:nvGrpSpPr>
        <p:grpSpPr>
          <a:xfrm>
            <a:off x="76200" y="3746500"/>
            <a:ext cx="6858000" cy="427038"/>
            <a:chOff x="76200" y="3746500"/>
            <a:chExt cx="6858000" cy="427038"/>
          </a:xfrm>
        </p:grpSpPr>
        <p:sp>
          <p:nvSpPr>
            <p:cNvPr id="6" name="Text Box 6"/>
            <p:cNvSpPr txBox="1">
              <a:spLocks/>
            </p:cNvSpPr>
            <p:nvPr/>
          </p:nvSpPr>
          <p:spPr bwMode="auto">
            <a:xfrm>
              <a:off x="76200" y="3746500"/>
              <a:ext cx="6858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E0102"/>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en-US" sz="2200" dirty="0">
                  <a:solidFill>
                    <a:srgbClr val="CE0102"/>
                  </a:solidFill>
                  <a:latin typeface="Times New Roman" pitchFamily="84" charset="0"/>
                  <a:cs typeface="Arial" charset="0"/>
                </a:rPr>
                <a:t>Each block is in static equilibrium, with              .</a:t>
              </a:r>
            </a:p>
          </p:txBody>
        </p:sp>
        <p:pic>
          <p:nvPicPr>
            <p:cNvPr id="7" name="Picture 10" descr="CH7_PPT_Slide_7-72n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425" y="3762375"/>
              <a:ext cx="962025" cy="38417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86" y="2838068"/>
            <a:ext cx="403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69792"/>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Pulleys</a:t>
            </a:r>
            <a:endParaRPr lang="en-US" dirty="0"/>
          </a:p>
        </p:txBody>
      </p:sp>
      <p:sp>
        <p:nvSpPr>
          <p:cNvPr id="3" name="Content Placeholder 2"/>
          <p:cNvSpPr>
            <a:spLocks noGrp="1"/>
          </p:cNvSpPr>
          <p:nvPr>
            <p:ph idx="1"/>
          </p:nvPr>
        </p:nvSpPr>
        <p:spPr/>
        <p:txBody>
          <a:bodyPr/>
          <a:lstStyle/>
          <a:p>
            <a:r>
              <a:rPr lang="en-US" dirty="0"/>
              <a:t>The tension in a massless string is unchanged by passing over a massless, frictionless pulley.</a:t>
            </a:r>
          </a:p>
          <a:p>
            <a:r>
              <a:rPr lang="en-US" dirty="0"/>
              <a:t>We’ll assume such an ideal pulley for problems in this chapter.</a:t>
            </a:r>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869"/>
          <a:stretch/>
        </p:blipFill>
        <p:spPr>
          <a:xfrm>
            <a:off x="1947715" y="2832385"/>
            <a:ext cx="5248569" cy="3348959"/>
          </a:xfrm>
          <a:prstGeom prst="rect">
            <a:avLst/>
          </a:prstGeom>
        </p:spPr>
      </p:pic>
    </p:spTree>
    <p:extLst>
      <p:ext uri="{BB962C8B-B14F-4D97-AF65-F5344CB8AC3E}">
        <p14:creationId xmlns:p14="http://schemas.microsoft.com/office/powerpoint/2010/main" val="28826348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QuickCheck 5.15</a:t>
            </a:r>
            <a:endParaRPr lang="en-US" dirty="0"/>
          </a:p>
        </p:txBody>
      </p:sp>
      <p:sp>
        <p:nvSpPr>
          <p:cNvPr id="4" name="Content Placeholder 3"/>
          <p:cNvSpPr>
            <a:spLocks noGrp="1"/>
          </p:cNvSpPr>
          <p:nvPr>
            <p:ph idx="1"/>
          </p:nvPr>
        </p:nvSpPr>
        <p:spPr/>
        <p:txBody>
          <a:bodyPr/>
          <a:lstStyle/>
          <a:p>
            <a:r>
              <a:rPr lang="en-US" altLang="en-US" dirty="0"/>
              <a:t>The top block is accelerated across a </a:t>
            </a:r>
            <a:r>
              <a:rPr lang="en-US" altLang="en-US" u="sng" dirty="0"/>
              <a:t>frictionless</a:t>
            </a:r>
            <a:r>
              <a:rPr lang="en-US" altLang="en-US" dirty="0"/>
              <a:t> table by the falling mass </a:t>
            </a:r>
            <a:r>
              <a:rPr lang="en-US" altLang="en-US" i="1" dirty="0"/>
              <a:t>m</a:t>
            </a:r>
            <a:r>
              <a:rPr lang="en-US" altLang="en-US" dirty="0"/>
              <a:t>. The string is massless, and the pulley is both massless and frictionless. The tension in the string is</a:t>
            </a:r>
          </a:p>
          <a:p>
            <a:endParaRPr lang="en-US" altLang="en-US" dirty="0"/>
          </a:p>
          <a:p>
            <a:pPr lvl="1"/>
            <a:r>
              <a:rPr lang="en-US" altLang="en-US" dirty="0"/>
              <a:t> </a:t>
            </a:r>
            <a:r>
              <a:rPr lang="en-US" altLang="en-US" i="1" dirty="0"/>
              <a:t>T</a:t>
            </a:r>
            <a:r>
              <a:rPr lang="en-US" altLang="en-US" dirty="0"/>
              <a:t> &lt; </a:t>
            </a:r>
            <a:r>
              <a:rPr lang="en-US" altLang="en-US" i="1" dirty="0"/>
              <a:t>mg</a:t>
            </a:r>
          </a:p>
          <a:p>
            <a:pPr lvl="1"/>
            <a:r>
              <a:rPr lang="en-US" altLang="en-US" dirty="0"/>
              <a:t> </a:t>
            </a:r>
            <a:r>
              <a:rPr lang="en-US" altLang="en-US" i="1" dirty="0"/>
              <a:t>T</a:t>
            </a:r>
            <a:r>
              <a:rPr lang="en-US" altLang="en-US" dirty="0"/>
              <a:t> = </a:t>
            </a:r>
            <a:r>
              <a:rPr lang="en-US" altLang="en-US" i="1" dirty="0"/>
              <a:t>mg</a:t>
            </a:r>
          </a:p>
          <a:p>
            <a:pPr lvl="1"/>
            <a:r>
              <a:rPr lang="en-US" altLang="en-US" dirty="0"/>
              <a:t> </a:t>
            </a:r>
            <a:r>
              <a:rPr lang="en-US" altLang="en-US" i="1" dirty="0"/>
              <a:t>T</a:t>
            </a:r>
            <a:r>
              <a:rPr lang="en-US" altLang="en-US" dirty="0"/>
              <a:t> &gt; </a:t>
            </a:r>
            <a:r>
              <a:rPr lang="en-US" altLang="en-US" i="1" dirty="0"/>
              <a:t>mg</a:t>
            </a:r>
          </a:p>
          <a:p>
            <a:endParaRPr 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p>
        </p:txBody>
      </p:sp>
      <p:pic>
        <p:nvPicPr>
          <p:cNvPr id="81928" name="Picture 8" descr="CH7_PPT_Slide_77"/>
          <p:cNvPicPr>
            <a:picLocks noChangeAspect="1" noChangeArrowheads="1"/>
          </p:cNvPicPr>
          <p:nvPr/>
        </p:nvPicPr>
        <p:blipFill>
          <a:blip r:embed="rId3">
            <a:extLst>
              <a:ext uri="{28A0092B-C50C-407E-A947-70E740481C1C}">
                <a14:useLocalDpi xmlns:a14="http://schemas.microsoft.com/office/drawing/2010/main" val="0"/>
              </a:ext>
            </a:extLst>
          </a:blip>
          <a:srcRect l="18741" t="18251" r="22694" b="22433"/>
          <a:stretch>
            <a:fillRect/>
          </a:stretch>
        </p:blipFill>
        <p:spPr bwMode="auto">
          <a:xfrm>
            <a:off x="2895600" y="2667000"/>
            <a:ext cx="3810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580317"/>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QuickCheck 5.15</a:t>
            </a:r>
            <a:endParaRPr lang="en-US" dirty="0"/>
          </a:p>
        </p:txBody>
      </p:sp>
      <p:sp>
        <p:nvSpPr>
          <p:cNvPr id="4" name="Content Placeholder 3"/>
          <p:cNvSpPr>
            <a:spLocks noGrp="1"/>
          </p:cNvSpPr>
          <p:nvPr>
            <p:ph idx="1"/>
          </p:nvPr>
        </p:nvSpPr>
        <p:spPr/>
        <p:txBody>
          <a:bodyPr/>
          <a:lstStyle/>
          <a:p>
            <a:r>
              <a:rPr lang="en-US" altLang="en-US" dirty="0"/>
              <a:t>The top block is accelerated across a </a:t>
            </a:r>
            <a:r>
              <a:rPr lang="en-US" altLang="en-US" u="sng" dirty="0"/>
              <a:t>frictionless</a:t>
            </a:r>
            <a:r>
              <a:rPr lang="en-US" altLang="en-US" dirty="0"/>
              <a:t> table by the falling mass </a:t>
            </a:r>
            <a:r>
              <a:rPr lang="en-US" altLang="en-US" i="1" dirty="0"/>
              <a:t>m</a:t>
            </a:r>
            <a:r>
              <a:rPr lang="en-US" altLang="en-US" dirty="0"/>
              <a:t>. The string is massless, and the pulley is both massless and frictionless. The tension in the string is</a:t>
            </a:r>
          </a:p>
          <a:p>
            <a:endParaRPr lang="en-US" altLang="en-US" dirty="0"/>
          </a:p>
          <a:p>
            <a:pPr lvl="1"/>
            <a:r>
              <a:rPr lang="en-US" altLang="en-US" dirty="0">
                <a:solidFill>
                  <a:srgbClr val="FF0000"/>
                </a:solidFill>
              </a:rPr>
              <a:t> </a:t>
            </a:r>
            <a:r>
              <a:rPr lang="en-US" altLang="en-US" i="1" dirty="0">
                <a:solidFill>
                  <a:srgbClr val="FF0000"/>
                </a:solidFill>
              </a:rPr>
              <a:t>T</a:t>
            </a:r>
            <a:r>
              <a:rPr lang="en-US" altLang="en-US" dirty="0">
                <a:solidFill>
                  <a:srgbClr val="FF0000"/>
                </a:solidFill>
              </a:rPr>
              <a:t> &lt; </a:t>
            </a:r>
            <a:r>
              <a:rPr lang="en-US" altLang="en-US" i="1" dirty="0">
                <a:solidFill>
                  <a:srgbClr val="FF0000"/>
                </a:solidFill>
              </a:rPr>
              <a:t>mg</a:t>
            </a:r>
          </a:p>
          <a:p>
            <a:pPr lvl="1"/>
            <a:r>
              <a:rPr lang="en-US" altLang="en-US" dirty="0"/>
              <a:t> </a:t>
            </a:r>
            <a:r>
              <a:rPr lang="en-US" altLang="en-US" i="1" dirty="0"/>
              <a:t>T</a:t>
            </a:r>
            <a:r>
              <a:rPr lang="en-US" altLang="en-US" dirty="0"/>
              <a:t> = </a:t>
            </a:r>
            <a:r>
              <a:rPr lang="en-US" altLang="en-US" i="1" dirty="0"/>
              <a:t>mg</a:t>
            </a:r>
          </a:p>
          <a:p>
            <a:pPr lvl="1"/>
            <a:r>
              <a:rPr lang="en-US" altLang="en-US" dirty="0"/>
              <a:t> </a:t>
            </a:r>
            <a:r>
              <a:rPr lang="en-US" altLang="en-US" i="1" dirty="0"/>
              <a:t>T</a:t>
            </a:r>
            <a:r>
              <a:rPr lang="en-US" altLang="en-US" dirty="0"/>
              <a:t> &gt; </a:t>
            </a:r>
            <a:r>
              <a:rPr lang="en-US" altLang="en-US" i="1" dirty="0"/>
              <a:t>mg</a:t>
            </a:r>
          </a:p>
          <a:p>
            <a:endParaRPr 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p>
        </p:txBody>
      </p:sp>
      <p:pic>
        <p:nvPicPr>
          <p:cNvPr id="81928" name="Picture 8" descr="CH7_PPT_Slide_77"/>
          <p:cNvPicPr>
            <a:picLocks noChangeAspect="1" noChangeArrowheads="1"/>
          </p:cNvPicPr>
          <p:nvPr/>
        </p:nvPicPr>
        <p:blipFill>
          <a:blip r:embed="rId4">
            <a:extLst>
              <a:ext uri="{28A0092B-C50C-407E-A947-70E740481C1C}">
                <a14:useLocalDpi xmlns:a14="http://schemas.microsoft.com/office/drawing/2010/main" val="0"/>
              </a:ext>
            </a:extLst>
          </a:blip>
          <a:srcRect l="18741" t="18251" r="22694" b="22433"/>
          <a:stretch>
            <a:fillRect/>
          </a:stretch>
        </p:blipFill>
        <p:spPr bwMode="auto">
          <a:xfrm>
            <a:off x="2895600" y="2667000"/>
            <a:ext cx="3810000" cy="2971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7"/>
          <p:cNvGraphicFramePr>
            <a:graphicFrameLocks noChangeAspect="1"/>
          </p:cNvGraphicFramePr>
          <p:nvPr>
            <p:extLst>
              <p:ext uri="{D42A27DB-BD31-4B8C-83A1-F6EECF244321}">
                <p14:modId xmlns:p14="http://schemas.microsoft.com/office/powerpoint/2010/main" val="3193849370"/>
              </p:ext>
            </p:extLst>
          </p:nvPr>
        </p:nvGraphicFramePr>
        <p:xfrm>
          <a:off x="190500" y="3328852"/>
          <a:ext cx="363538" cy="334962"/>
        </p:xfrm>
        <a:graphic>
          <a:graphicData uri="http://schemas.openxmlformats.org/presentationml/2006/ole">
            <mc:AlternateContent xmlns:mc="http://schemas.openxmlformats.org/markup-compatibility/2006">
              <mc:Choice xmlns:v="urn:schemas-microsoft-com:vml" Requires="v">
                <p:oleObj spid="_x0000_s18436" name="Photo Editor Photo" r:id="rId5" imgW="476316" imgH="438095" progId="MSPhotoEd.3">
                  <p:embed/>
                </p:oleObj>
              </mc:Choice>
              <mc:Fallback>
                <p:oleObj name="Photo Editor Photo" r:id="rId5" imgW="476316" imgH="438095" progId="MSPhotoEd.3">
                  <p:embed/>
                  <p:pic>
                    <p:nvPicPr>
                      <p:cNvPr id="6"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3328852"/>
                        <a:ext cx="363538" cy="334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58768387"/>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388"/>
          <a:stretch/>
        </p:blipFill>
        <p:spPr>
          <a:xfrm>
            <a:off x="3885167" y="907829"/>
            <a:ext cx="4908104" cy="3810150"/>
          </a:xfrm>
          <a:prstGeom prst="rect">
            <a:avLst/>
          </a:prstGeom>
        </p:spPr>
      </p:pic>
      <p:sp>
        <p:nvSpPr>
          <p:cNvPr id="7" name="Title 1"/>
          <p:cNvSpPr>
            <a:spLocks noGrp="1"/>
          </p:cNvSpPr>
          <p:nvPr>
            <p:ph type="title"/>
          </p:nvPr>
        </p:nvSpPr>
        <p:spPr/>
        <p:txBody>
          <a:bodyPr/>
          <a:lstStyle/>
          <a:p>
            <a:r>
              <a:rPr lang="en-US" dirty="0"/>
              <a:t>Example 5.18 Lifting a stage set</a:t>
            </a:r>
          </a:p>
        </p:txBody>
      </p:sp>
      <p:sp>
        <p:nvSpPr>
          <p:cNvPr id="3" name="Content Placeholder 2"/>
          <p:cNvSpPr>
            <a:spLocks noGrp="1"/>
          </p:cNvSpPr>
          <p:nvPr>
            <p:ph idx="1"/>
          </p:nvPr>
        </p:nvSpPr>
        <p:spPr/>
        <p:txBody>
          <a:bodyPr/>
          <a:lstStyle/>
          <a:p>
            <a:pPr marL="0" indent="0">
              <a:buNone/>
            </a:pPr>
            <a:r>
              <a:rPr lang="en-US" dirty="0"/>
              <a:t>A 200 kg set used in a play is </a:t>
            </a:r>
            <a:br>
              <a:rPr lang="en-US" dirty="0"/>
            </a:br>
            <a:r>
              <a:rPr lang="en-US" dirty="0"/>
              <a:t>stored in the loft above the </a:t>
            </a:r>
            <a:br>
              <a:rPr lang="en-US" dirty="0"/>
            </a:br>
            <a:r>
              <a:rPr lang="en-US" dirty="0"/>
              <a:t>stage. The rope holding </a:t>
            </a:r>
            <a:br>
              <a:rPr lang="en-US" dirty="0"/>
            </a:br>
            <a:r>
              <a:rPr lang="en-US" dirty="0"/>
              <a:t>the set passes up and </a:t>
            </a:r>
            <a:br>
              <a:rPr lang="en-US" dirty="0"/>
            </a:br>
            <a:r>
              <a:rPr lang="en-US" dirty="0"/>
              <a:t>over a pulley, then </a:t>
            </a:r>
            <a:br>
              <a:rPr lang="en-US" dirty="0"/>
            </a:br>
            <a:r>
              <a:rPr lang="en-US" dirty="0"/>
              <a:t>is tied backstage. The </a:t>
            </a:r>
            <a:br>
              <a:rPr lang="en-US" dirty="0"/>
            </a:br>
            <a:r>
              <a:rPr lang="en-US" dirty="0"/>
              <a:t>director tells a 100 kg </a:t>
            </a:r>
            <a:br>
              <a:rPr lang="en-US" dirty="0"/>
            </a:br>
            <a:r>
              <a:rPr lang="en-US" dirty="0"/>
              <a:t>stagehand to lower the set. </a:t>
            </a:r>
            <a:br>
              <a:rPr lang="en-US" dirty="0"/>
            </a:br>
            <a:r>
              <a:rPr lang="en-US" dirty="0"/>
              <a:t>When he unties the rope, the </a:t>
            </a:r>
            <a:br>
              <a:rPr lang="en-US" dirty="0"/>
            </a:br>
            <a:r>
              <a:rPr lang="en-US" dirty="0"/>
              <a:t>set falls and the unfortunate man is hoisted into the loft. What is the stagehand’s acceleration?</a:t>
            </a:r>
          </a:p>
        </p:txBody>
      </p:sp>
      <p:sp>
        <p:nvSpPr>
          <p:cNvPr id="5" name="Date Placeholder 4"/>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33858226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2388"/>
          <a:stretch/>
        </p:blipFill>
        <p:spPr>
          <a:xfrm>
            <a:off x="3885167" y="907829"/>
            <a:ext cx="4908104" cy="3810150"/>
          </a:xfrm>
          <a:prstGeom prst="rect">
            <a:avLst/>
          </a:prstGeom>
        </p:spPr>
      </p:pic>
      <p:sp>
        <p:nvSpPr>
          <p:cNvPr id="7" name="Title 1"/>
          <p:cNvSpPr>
            <a:spLocks noGrp="1"/>
          </p:cNvSpPr>
          <p:nvPr>
            <p:ph type="title"/>
          </p:nvPr>
        </p:nvSpPr>
        <p:spPr/>
        <p:txBody>
          <a:bodyPr/>
          <a:lstStyle/>
          <a:p>
            <a:r>
              <a:rPr lang="en-US" dirty="0"/>
              <a:t>Example 5.18 Lifting a stage set (cont.)</a:t>
            </a:r>
          </a:p>
        </p:txBody>
      </p:sp>
      <p:sp>
        <p:nvSpPr>
          <p:cNvPr id="3" name="Content Placeholder 2"/>
          <p:cNvSpPr>
            <a:spLocks noGrp="1"/>
          </p:cNvSpPr>
          <p:nvPr>
            <p:ph idx="1"/>
          </p:nvPr>
        </p:nvSpPr>
        <p:spPr/>
        <p:txBody>
          <a:bodyPr/>
          <a:lstStyle/>
          <a:p>
            <a:pPr marL="0" indent="0">
              <a:buNone/>
            </a:pPr>
            <a:r>
              <a:rPr lang="en-US" b="1" cap="small" dirty="0">
                <a:solidFill>
                  <a:srgbClr val="7030A0"/>
                </a:solidFill>
              </a:rPr>
              <a:t>prepare</a:t>
            </a:r>
            <a:r>
              <a:rPr lang="en-US" dirty="0"/>
              <a:t> The figure</a:t>
            </a:r>
            <a:r>
              <a:rPr lang="en-US" b="1" dirty="0"/>
              <a:t> </a:t>
            </a:r>
            <a:r>
              <a:rPr lang="en-US" dirty="0"/>
              <a:t>shows </a:t>
            </a:r>
            <a:br>
              <a:rPr lang="en-US" dirty="0"/>
            </a:br>
            <a:r>
              <a:rPr lang="en-US" dirty="0"/>
              <a:t>the visual overview. The </a:t>
            </a:r>
            <a:br>
              <a:rPr lang="en-US" dirty="0"/>
            </a:br>
            <a:r>
              <a:rPr lang="en-US" dirty="0"/>
              <a:t>objects of interest are </a:t>
            </a:r>
            <a:br>
              <a:rPr lang="en-US" dirty="0"/>
            </a:br>
            <a:r>
              <a:rPr lang="en-US" dirty="0"/>
              <a:t>the stagehand M and </a:t>
            </a:r>
            <a:br>
              <a:rPr lang="en-US" dirty="0"/>
            </a:br>
            <a:r>
              <a:rPr lang="en-US" dirty="0"/>
              <a:t>the set S, for which </a:t>
            </a:r>
            <a:br>
              <a:rPr lang="en-US" dirty="0"/>
            </a:br>
            <a:r>
              <a:rPr lang="en-US" dirty="0"/>
              <a:t>we’ve drawn separate </a:t>
            </a:r>
            <a:br>
              <a:rPr lang="en-US" dirty="0"/>
            </a:br>
            <a:r>
              <a:rPr lang="en-US" dirty="0"/>
              <a:t>free-body diagrams. </a:t>
            </a:r>
            <a:br>
              <a:rPr lang="en-US" dirty="0"/>
            </a:br>
            <a:r>
              <a:rPr lang="en-US" dirty="0"/>
              <a:t>Assume a massless rope </a:t>
            </a:r>
            <a:br>
              <a:rPr lang="en-US" dirty="0"/>
            </a:br>
            <a:r>
              <a:rPr lang="en-US" dirty="0"/>
              <a:t>and a massless, frictionless </a:t>
            </a:r>
            <a:br>
              <a:rPr lang="en-US" dirty="0"/>
            </a:br>
            <a:r>
              <a:rPr lang="en-US" dirty="0"/>
              <a:t>pulley. Tension forces      and   </a:t>
            </a:r>
            <a:r>
              <a:rPr lang="en-US" i="1" dirty="0"/>
              <a:t>    </a:t>
            </a:r>
            <a:r>
              <a:rPr lang="en-US" dirty="0"/>
              <a:t> are due to a massless rope going over an ideal pulley, so their magnitudes are the same.</a:t>
            </a:r>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382" y="4656980"/>
            <a:ext cx="591363" cy="72548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900" y="4656979"/>
            <a:ext cx="670618" cy="725487"/>
          </a:xfrm>
          <a:prstGeom prst="rect">
            <a:avLst/>
          </a:prstGeom>
        </p:spPr>
      </p:pic>
    </p:spTree>
    <p:extLst>
      <p:ext uri="{BB962C8B-B14F-4D97-AF65-F5344CB8AC3E}">
        <p14:creationId xmlns:p14="http://schemas.microsoft.com/office/powerpoint/2010/main" val="331871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75" y="1700869"/>
            <a:ext cx="2273076" cy="5586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73" y="1314887"/>
            <a:ext cx="1248773" cy="526939"/>
          </a:xfrm>
          <a:prstGeom prst="rect">
            <a:avLst/>
          </a:prstGeom>
        </p:spPr>
      </p:pic>
      <p:sp>
        <p:nvSpPr>
          <p:cNvPr id="2" name="Title 1"/>
          <p:cNvSpPr>
            <a:spLocks noGrp="1"/>
          </p:cNvSpPr>
          <p:nvPr>
            <p:ph type="title"/>
          </p:nvPr>
        </p:nvSpPr>
        <p:spPr/>
        <p:txBody>
          <a:bodyPr/>
          <a:lstStyle/>
          <a:p>
            <a:r>
              <a:rPr lang="en-US" dirty="0"/>
              <a:t>Example 5.4 Tension in towing a car (cont.)</a:t>
            </a:r>
          </a:p>
        </p:txBody>
      </p:sp>
      <p:sp>
        <p:nvSpPr>
          <p:cNvPr id="3" name="Content Placeholder 2"/>
          <p:cNvSpPr>
            <a:spLocks noGrp="1"/>
          </p:cNvSpPr>
          <p:nvPr>
            <p:ph idx="1"/>
          </p:nvPr>
        </p:nvSpPr>
        <p:spPr/>
        <p:txBody>
          <a:bodyPr/>
          <a:lstStyle/>
          <a:p>
            <a:pPr marL="0" indent="0">
              <a:buNone/>
              <a:tabLst>
                <a:tab pos="2290763" algn="l"/>
              </a:tabLst>
            </a:pPr>
            <a:r>
              <a:rPr lang="en-US" b="1" cap="small" dirty="0">
                <a:solidFill>
                  <a:srgbClr val="7030A0"/>
                </a:solidFill>
              </a:rPr>
              <a:t>prepare</a:t>
            </a:r>
            <a:r>
              <a:rPr lang="en-US" dirty="0"/>
              <a:t> The car is moving in a straight line at a constant speed              so it is in dynamic equilibrium and must have </a:t>
            </a:r>
            <a:r>
              <a:rPr lang="en-US" i="1" dirty="0"/>
              <a:t>	</a:t>
            </a:r>
            <a:r>
              <a:rPr lang="en-US" dirty="0"/>
              <a:t>The figure shows three contact forces acting on the car—the tension force   , friction   , and the normal force    —and the long-range force of gravity   .</a:t>
            </a:r>
          </a:p>
          <a:p>
            <a:pPr marL="0" indent="0">
              <a:buNone/>
              <a:tabLst>
                <a:tab pos="2290763" algn="l"/>
              </a:tabLst>
            </a:pPr>
            <a:r>
              <a:rPr lang="en-US" dirty="0"/>
              <a:t>These four forces are shown on the free-body diagram.</a:t>
            </a:r>
          </a:p>
          <a:p>
            <a:pPr marL="0" indent="0">
              <a:buNone/>
            </a:pP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6971"/>
          <a:stretch/>
        </p:blipFill>
        <p:spPr>
          <a:xfrm>
            <a:off x="3160566" y="4041648"/>
            <a:ext cx="2822868" cy="23591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1624" y="2085287"/>
            <a:ext cx="499915" cy="57917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463" y="2138472"/>
            <a:ext cx="298730" cy="49381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019" y="2628648"/>
            <a:ext cx="304826" cy="43285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8262" y="2628648"/>
            <a:ext cx="499915" cy="463336"/>
          </a:xfrm>
          <a:prstGeom prst="rect">
            <a:avLst/>
          </a:prstGeom>
        </p:spPr>
      </p:pic>
    </p:spTree>
    <p:extLst>
      <p:ext uri="{BB962C8B-B14F-4D97-AF65-F5344CB8AC3E}">
        <p14:creationId xmlns:p14="http://schemas.microsoft.com/office/powerpoint/2010/main" val="39215144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5888" b="1817"/>
          <a:stretch/>
        </p:blipFill>
        <p:spPr>
          <a:xfrm>
            <a:off x="6606583" y="854257"/>
            <a:ext cx="2423117" cy="5546543"/>
          </a:xfrm>
          <a:prstGeom prst="rect">
            <a:avLst/>
          </a:prstGeom>
        </p:spPr>
      </p:pic>
      <p:sp>
        <p:nvSpPr>
          <p:cNvPr id="7" name="Title 1"/>
          <p:cNvSpPr>
            <a:spLocks noGrp="1"/>
          </p:cNvSpPr>
          <p:nvPr>
            <p:ph type="title"/>
          </p:nvPr>
        </p:nvSpPr>
        <p:spPr/>
        <p:txBody>
          <a:bodyPr/>
          <a:lstStyle/>
          <a:p>
            <a:r>
              <a:rPr lang="en-US"/>
              <a:t>Example 5.18 Lifting a stage set (cont.)</a:t>
            </a:r>
            <a:endParaRPr lang="en-US" dirty="0"/>
          </a:p>
        </p:txBody>
      </p:sp>
      <p:sp>
        <p:nvSpPr>
          <p:cNvPr id="3" name="Content Placeholder 2"/>
          <p:cNvSpPr>
            <a:spLocks noGrp="1"/>
          </p:cNvSpPr>
          <p:nvPr>
            <p:ph idx="1"/>
          </p:nvPr>
        </p:nvSpPr>
        <p:spPr>
          <a:xfrm>
            <a:off x="116586" y="876300"/>
            <a:ext cx="6489997" cy="5305044"/>
          </a:xfrm>
        </p:spPr>
        <p:txBody>
          <a:bodyPr/>
          <a:lstStyle/>
          <a:p>
            <a:pPr marL="0" indent="0">
              <a:buNone/>
            </a:pPr>
            <a:r>
              <a:rPr lang="en-US" b="1" cap="small" dirty="0">
                <a:solidFill>
                  <a:srgbClr val="7030A0"/>
                </a:solidFill>
              </a:rPr>
              <a:t>solve</a:t>
            </a:r>
            <a:r>
              <a:rPr lang="en-US" dirty="0"/>
              <a:t> From the two free-body diagrams, we can write Newton’s second law in component form. For the man we have</a:t>
            </a:r>
          </a:p>
          <a:p>
            <a:pPr marL="0" indent="0" algn="ctr">
              <a:buNone/>
            </a:pPr>
            <a:r>
              <a:rPr lang="en-US" dirty="0">
                <a:sym typeface="Symbol" panose="05050102010706020507" pitchFamily="18" charset="2"/>
              </a:rPr>
              <a:t></a:t>
            </a:r>
            <a:r>
              <a:rPr lang="en-US" i="1" dirty="0" err="1"/>
              <a:t>F</a:t>
            </a:r>
            <a:r>
              <a:rPr lang="en-US" baseline="-25000" dirty="0" err="1"/>
              <a:t>M</a:t>
            </a:r>
            <a:r>
              <a:rPr lang="en-US" i="1" baseline="-25000" dirty="0" err="1"/>
              <a:t>y</a:t>
            </a:r>
            <a:r>
              <a:rPr lang="en-US" i="1" dirty="0"/>
              <a:t> </a:t>
            </a:r>
            <a:r>
              <a:rPr lang="en-US" dirty="0"/>
              <a:t>= </a:t>
            </a:r>
            <a:r>
              <a:rPr lang="en-US" i="1" dirty="0"/>
              <a:t>T</a:t>
            </a:r>
            <a:r>
              <a:rPr lang="en-US" baseline="-25000" dirty="0"/>
              <a:t>M</a:t>
            </a:r>
            <a:r>
              <a:rPr lang="en-US" dirty="0"/>
              <a:t> </a:t>
            </a:r>
            <a:r>
              <a:rPr lang="en-US" dirty="0">
                <a:sym typeface="Symbol" panose="05050102010706020507" pitchFamily="18" charset="2"/>
              </a:rPr>
              <a:t></a:t>
            </a:r>
            <a:r>
              <a:rPr lang="en-US" dirty="0"/>
              <a:t> </a:t>
            </a:r>
            <a:r>
              <a:rPr lang="en-US" i="1" dirty="0" err="1"/>
              <a:t>w</a:t>
            </a:r>
            <a:r>
              <a:rPr lang="en-US" baseline="-25000" dirty="0" err="1"/>
              <a:t>M</a:t>
            </a:r>
            <a:r>
              <a:rPr lang="en-US" dirty="0"/>
              <a:t> = </a:t>
            </a:r>
            <a:r>
              <a:rPr lang="en-US" i="1" dirty="0"/>
              <a:t>T</a:t>
            </a:r>
            <a:r>
              <a:rPr lang="en-US" baseline="-25000" dirty="0"/>
              <a:t>M</a:t>
            </a:r>
            <a:r>
              <a:rPr lang="en-US" dirty="0"/>
              <a:t> </a:t>
            </a:r>
            <a:r>
              <a:rPr lang="en-US" dirty="0">
                <a:sym typeface="Symbol" panose="05050102010706020507" pitchFamily="18" charset="2"/>
              </a:rPr>
              <a:t></a:t>
            </a:r>
            <a:r>
              <a:rPr lang="en-US" dirty="0"/>
              <a:t> </a:t>
            </a:r>
            <a:r>
              <a:rPr lang="en-US" i="1" dirty="0" err="1"/>
              <a:t>m</a:t>
            </a:r>
            <a:r>
              <a:rPr lang="en-US" baseline="-25000" dirty="0" err="1"/>
              <a:t>M</a:t>
            </a:r>
            <a:r>
              <a:rPr lang="en-US" i="1" dirty="0" err="1"/>
              <a:t>g</a:t>
            </a:r>
            <a:r>
              <a:rPr lang="en-US" i="1" dirty="0"/>
              <a:t> </a:t>
            </a:r>
            <a:r>
              <a:rPr lang="en-US" dirty="0"/>
              <a:t>= </a:t>
            </a:r>
            <a:r>
              <a:rPr lang="en-US" i="1" dirty="0" err="1"/>
              <a:t>m</a:t>
            </a:r>
            <a:r>
              <a:rPr lang="en-US" baseline="-25000" dirty="0" err="1"/>
              <a:t>M</a:t>
            </a:r>
            <a:r>
              <a:rPr lang="en-US" i="1" dirty="0" err="1"/>
              <a:t>a</a:t>
            </a:r>
            <a:r>
              <a:rPr lang="en-US" baseline="-25000" dirty="0" err="1"/>
              <a:t>M</a:t>
            </a:r>
            <a:r>
              <a:rPr lang="en-US" i="1" baseline="-25000" dirty="0" err="1"/>
              <a:t>y</a:t>
            </a:r>
            <a:endParaRPr lang="en-US" i="1" baseline="-25000" dirty="0"/>
          </a:p>
          <a:p>
            <a:pPr marL="0" indent="0">
              <a:buNone/>
            </a:pPr>
            <a:r>
              <a:rPr lang="en-US" dirty="0"/>
              <a:t>For the set we have</a:t>
            </a:r>
          </a:p>
          <a:p>
            <a:pPr marL="0" indent="0" algn="ctr">
              <a:buNone/>
            </a:pPr>
            <a:r>
              <a:rPr lang="en-US" dirty="0">
                <a:sym typeface="Symbol" panose="05050102010706020507" pitchFamily="18" charset="2"/>
              </a:rPr>
              <a:t></a:t>
            </a:r>
            <a:r>
              <a:rPr lang="en-US" i="1" dirty="0" err="1"/>
              <a:t>F</a:t>
            </a:r>
            <a:r>
              <a:rPr lang="en-US" dirty="0" err="1"/>
              <a:t>S</a:t>
            </a:r>
            <a:r>
              <a:rPr lang="en-US" i="1" baseline="-25000" dirty="0" err="1"/>
              <a:t>y</a:t>
            </a:r>
            <a:r>
              <a:rPr lang="en-US" i="1" dirty="0"/>
              <a:t> </a:t>
            </a:r>
            <a:r>
              <a:rPr lang="en-US" dirty="0"/>
              <a:t>= </a:t>
            </a:r>
            <a:r>
              <a:rPr lang="en-US" i="1" dirty="0"/>
              <a:t>T</a:t>
            </a:r>
            <a:r>
              <a:rPr lang="en-US" baseline="-25000" dirty="0"/>
              <a:t>S</a:t>
            </a:r>
            <a:r>
              <a:rPr lang="en-US" dirty="0"/>
              <a:t> </a:t>
            </a:r>
            <a:r>
              <a:rPr lang="en-US" dirty="0">
                <a:sym typeface="Symbol" panose="05050102010706020507" pitchFamily="18" charset="2"/>
              </a:rPr>
              <a:t></a:t>
            </a:r>
            <a:r>
              <a:rPr lang="en-US" dirty="0"/>
              <a:t> </a:t>
            </a:r>
            <a:r>
              <a:rPr lang="en-US" i="1" dirty="0" err="1"/>
              <a:t>w</a:t>
            </a:r>
            <a:r>
              <a:rPr lang="en-US" baseline="-25000" dirty="0" err="1"/>
              <a:t>S</a:t>
            </a:r>
            <a:r>
              <a:rPr lang="en-US" dirty="0"/>
              <a:t> = </a:t>
            </a:r>
            <a:r>
              <a:rPr lang="en-US" i="1" dirty="0"/>
              <a:t>T</a:t>
            </a:r>
            <a:r>
              <a:rPr lang="en-US" baseline="-25000" dirty="0"/>
              <a:t>S</a:t>
            </a:r>
            <a:r>
              <a:rPr lang="en-US" dirty="0"/>
              <a:t> </a:t>
            </a:r>
            <a:r>
              <a:rPr lang="en-US" dirty="0">
                <a:sym typeface="Symbol" panose="05050102010706020507" pitchFamily="18" charset="2"/>
              </a:rPr>
              <a:t></a:t>
            </a:r>
            <a:r>
              <a:rPr lang="en-US" dirty="0"/>
              <a:t> </a:t>
            </a:r>
            <a:r>
              <a:rPr lang="en-US" i="1" dirty="0" err="1"/>
              <a:t>m</a:t>
            </a:r>
            <a:r>
              <a:rPr lang="en-US" baseline="-25000" dirty="0" err="1"/>
              <a:t>S</a:t>
            </a:r>
            <a:r>
              <a:rPr lang="en-US" i="1" dirty="0" err="1"/>
              <a:t>g</a:t>
            </a:r>
            <a:r>
              <a:rPr lang="en-US" i="1" dirty="0"/>
              <a:t> </a:t>
            </a:r>
            <a:r>
              <a:rPr lang="en-US" dirty="0"/>
              <a:t>= </a:t>
            </a:r>
            <a:r>
              <a:rPr lang="en-US" i="1" dirty="0" err="1"/>
              <a:t>m</a:t>
            </a:r>
            <a:r>
              <a:rPr lang="en-US" baseline="-25000" dirty="0" err="1"/>
              <a:t>S</a:t>
            </a:r>
            <a:r>
              <a:rPr lang="en-US" i="1" dirty="0" err="1"/>
              <a:t>a</a:t>
            </a:r>
            <a:r>
              <a:rPr lang="en-US" baseline="-25000" dirty="0" err="1"/>
              <a:t>S</a:t>
            </a:r>
            <a:r>
              <a:rPr lang="en-US" i="1" baseline="-25000" dirty="0" err="1"/>
              <a:t>y</a:t>
            </a:r>
            <a:endParaRPr lang="en-US" dirty="0"/>
          </a:p>
        </p:txBody>
      </p:sp>
      <p:sp>
        <p:nvSpPr>
          <p:cNvPr id="5" name="Date Placeholder 4"/>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7308396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5888" b="1817"/>
          <a:stretch/>
        </p:blipFill>
        <p:spPr>
          <a:xfrm>
            <a:off x="6606583" y="854257"/>
            <a:ext cx="2423117" cy="5546543"/>
          </a:xfrm>
          <a:prstGeom prst="rect">
            <a:avLst/>
          </a:prstGeom>
        </p:spPr>
      </p:pic>
      <p:sp>
        <p:nvSpPr>
          <p:cNvPr id="7" name="Title 1"/>
          <p:cNvSpPr>
            <a:spLocks noGrp="1"/>
          </p:cNvSpPr>
          <p:nvPr>
            <p:ph type="title"/>
          </p:nvPr>
        </p:nvSpPr>
        <p:spPr/>
        <p:txBody>
          <a:bodyPr/>
          <a:lstStyle/>
          <a:p>
            <a:r>
              <a:rPr lang="en-US"/>
              <a:t>Example 5.18 Lifting a stage set (cont.)</a:t>
            </a:r>
            <a:endParaRPr lang="en-US" dirty="0"/>
          </a:p>
        </p:txBody>
      </p:sp>
      <p:sp>
        <p:nvSpPr>
          <p:cNvPr id="3" name="Content Placeholder 2"/>
          <p:cNvSpPr>
            <a:spLocks noGrp="1"/>
          </p:cNvSpPr>
          <p:nvPr>
            <p:ph idx="1"/>
          </p:nvPr>
        </p:nvSpPr>
        <p:spPr>
          <a:xfrm>
            <a:off x="116586" y="876300"/>
            <a:ext cx="6384841" cy="5305044"/>
          </a:xfrm>
        </p:spPr>
        <p:txBody>
          <a:bodyPr/>
          <a:lstStyle/>
          <a:p>
            <a:pPr marL="0" indent="0">
              <a:buNone/>
            </a:pPr>
            <a:r>
              <a:rPr lang="en-US" dirty="0"/>
              <a:t>Only the </a:t>
            </a:r>
            <a:r>
              <a:rPr lang="en-US" i="1" dirty="0"/>
              <a:t>y</a:t>
            </a:r>
            <a:r>
              <a:rPr lang="en-US" dirty="0"/>
              <a:t>-equations are needed. Because the stagehand and the set are connected by a rope, the upward distance traveled by one is the </a:t>
            </a:r>
            <a:r>
              <a:rPr lang="en-US" i="1" dirty="0"/>
              <a:t>same </a:t>
            </a:r>
            <a:r>
              <a:rPr lang="en-US" dirty="0"/>
              <a:t>as the downward distance traveled by the other. Thus, the </a:t>
            </a:r>
            <a:r>
              <a:rPr lang="en-US" i="1" dirty="0"/>
              <a:t>magnitudes </a:t>
            </a:r>
            <a:r>
              <a:rPr lang="en-US" dirty="0"/>
              <a:t>of their accelerations must be the same, but, as the figure shows, their </a:t>
            </a:r>
            <a:r>
              <a:rPr lang="en-US" i="1" dirty="0"/>
              <a:t>directions </a:t>
            </a:r>
            <a:r>
              <a:rPr lang="en-US" dirty="0"/>
              <a:t>are opposite.</a:t>
            </a:r>
          </a:p>
        </p:txBody>
      </p:sp>
      <p:sp>
        <p:nvSpPr>
          <p:cNvPr id="5" name="Date Placeholder 4"/>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16981536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5888" b="1817"/>
          <a:stretch/>
        </p:blipFill>
        <p:spPr>
          <a:xfrm>
            <a:off x="6606583" y="854257"/>
            <a:ext cx="2423117" cy="5546543"/>
          </a:xfrm>
          <a:prstGeom prst="rect">
            <a:avLst/>
          </a:prstGeom>
        </p:spPr>
      </p:pic>
      <p:sp>
        <p:nvSpPr>
          <p:cNvPr id="7" name="Title 1"/>
          <p:cNvSpPr>
            <a:spLocks noGrp="1"/>
          </p:cNvSpPr>
          <p:nvPr>
            <p:ph type="title"/>
          </p:nvPr>
        </p:nvSpPr>
        <p:spPr/>
        <p:txBody>
          <a:bodyPr/>
          <a:lstStyle/>
          <a:p>
            <a:r>
              <a:rPr lang="en-US"/>
              <a:t>Example 5.18 Lifting a stage set (cont.)</a:t>
            </a:r>
            <a:endParaRPr lang="en-US" dirty="0"/>
          </a:p>
        </p:txBody>
      </p:sp>
      <p:sp>
        <p:nvSpPr>
          <p:cNvPr id="3" name="Content Placeholder 2"/>
          <p:cNvSpPr>
            <a:spLocks noGrp="1"/>
          </p:cNvSpPr>
          <p:nvPr>
            <p:ph idx="1"/>
          </p:nvPr>
        </p:nvSpPr>
        <p:spPr>
          <a:xfrm>
            <a:off x="116586" y="876300"/>
            <a:ext cx="5720543" cy="5305044"/>
          </a:xfrm>
        </p:spPr>
        <p:txBody>
          <a:bodyPr/>
          <a:lstStyle/>
          <a:p>
            <a:pPr marL="0" indent="0">
              <a:buNone/>
            </a:pPr>
            <a:r>
              <a:rPr lang="en-US" dirty="0"/>
              <a:t>We can express this mathematically as </a:t>
            </a:r>
            <a:br>
              <a:rPr lang="en-US" dirty="0"/>
            </a:br>
            <a:r>
              <a:rPr lang="en-US" i="1" dirty="0" err="1"/>
              <a:t>a</a:t>
            </a:r>
            <a:r>
              <a:rPr lang="en-US" baseline="-25000" dirty="0" err="1"/>
              <a:t>S</a:t>
            </a:r>
            <a:r>
              <a:rPr lang="en-US" i="1" baseline="-25000" dirty="0" err="1"/>
              <a:t>y</a:t>
            </a:r>
            <a:r>
              <a:rPr lang="en-US" i="1" dirty="0"/>
              <a:t> </a:t>
            </a:r>
            <a:r>
              <a:rPr lang="en-US" dirty="0"/>
              <a:t>= </a:t>
            </a:r>
            <a:r>
              <a:rPr lang="en-US" dirty="0">
                <a:sym typeface="Symbol" panose="05050102010706020507" pitchFamily="18" charset="2"/>
              </a:rPr>
              <a:t></a:t>
            </a:r>
            <a:r>
              <a:rPr lang="en-US" i="1" dirty="0" err="1"/>
              <a:t>a</a:t>
            </a:r>
            <a:r>
              <a:rPr lang="en-US" baseline="-25000" dirty="0" err="1"/>
              <a:t>M</a:t>
            </a:r>
            <a:r>
              <a:rPr lang="en-US" i="1" baseline="-25000" dirty="0" err="1"/>
              <a:t>y</a:t>
            </a:r>
            <a:r>
              <a:rPr lang="en-US" dirty="0"/>
              <a:t>. We also know that the two </a:t>
            </a:r>
            <a:br>
              <a:rPr lang="en-US" dirty="0"/>
            </a:br>
            <a:r>
              <a:rPr lang="en-US" dirty="0"/>
              <a:t>tension forces have equal magnitudes, </a:t>
            </a:r>
            <a:br>
              <a:rPr lang="en-US" dirty="0"/>
            </a:br>
            <a:r>
              <a:rPr lang="en-US" dirty="0"/>
              <a:t>which we’ll call </a:t>
            </a:r>
            <a:r>
              <a:rPr lang="en-US" i="1" dirty="0"/>
              <a:t>T</a:t>
            </a:r>
            <a:r>
              <a:rPr lang="en-US" dirty="0"/>
              <a:t>. Inserting this </a:t>
            </a:r>
            <a:br>
              <a:rPr lang="en-US" dirty="0"/>
            </a:br>
            <a:r>
              <a:rPr lang="en-US" dirty="0"/>
              <a:t>information into the above equations </a:t>
            </a:r>
            <a:br>
              <a:rPr lang="en-US" dirty="0"/>
            </a:br>
            <a:r>
              <a:rPr lang="en-US" dirty="0"/>
              <a:t>gives</a:t>
            </a:r>
          </a:p>
          <a:p>
            <a:pPr marL="0" indent="0" algn="ctr">
              <a:buNone/>
            </a:pPr>
            <a:r>
              <a:rPr lang="de-DE" i="1" dirty="0"/>
              <a:t>T </a:t>
            </a:r>
            <a:r>
              <a:rPr lang="en-US" dirty="0">
                <a:sym typeface="Symbol" panose="05050102010706020507" pitchFamily="18" charset="2"/>
              </a:rPr>
              <a:t></a:t>
            </a:r>
            <a:r>
              <a:rPr lang="de-DE" dirty="0"/>
              <a:t> </a:t>
            </a:r>
            <a:r>
              <a:rPr lang="de-DE" i="1" dirty="0"/>
              <a:t>m</a:t>
            </a:r>
            <a:r>
              <a:rPr lang="de-DE" baseline="-25000" dirty="0"/>
              <a:t>M</a:t>
            </a:r>
            <a:r>
              <a:rPr lang="de-DE" i="1" dirty="0"/>
              <a:t>g </a:t>
            </a:r>
            <a:r>
              <a:rPr lang="de-DE" dirty="0"/>
              <a:t>= </a:t>
            </a:r>
            <a:r>
              <a:rPr lang="de-DE" i="1" dirty="0"/>
              <a:t>m</a:t>
            </a:r>
            <a:r>
              <a:rPr lang="de-DE" baseline="-25000" dirty="0"/>
              <a:t>M</a:t>
            </a:r>
            <a:r>
              <a:rPr lang="de-DE" i="1" dirty="0"/>
              <a:t>a</a:t>
            </a:r>
            <a:r>
              <a:rPr lang="de-DE" baseline="-25000" dirty="0"/>
              <a:t>M</a:t>
            </a:r>
            <a:r>
              <a:rPr lang="de-DE" i="1" baseline="-25000" dirty="0"/>
              <a:t>y</a:t>
            </a:r>
          </a:p>
          <a:p>
            <a:pPr marL="0" indent="0" algn="ctr">
              <a:buNone/>
            </a:pPr>
            <a:r>
              <a:rPr lang="en-US" i="1" dirty="0"/>
              <a:t>T </a:t>
            </a:r>
            <a:r>
              <a:rPr lang="en-US" dirty="0">
                <a:sym typeface="Symbol" panose="05050102010706020507" pitchFamily="18" charset="2"/>
              </a:rPr>
              <a:t></a:t>
            </a:r>
            <a:r>
              <a:rPr lang="en-US" dirty="0"/>
              <a:t> </a:t>
            </a:r>
            <a:r>
              <a:rPr lang="en-US" i="1" dirty="0" err="1"/>
              <a:t>m</a:t>
            </a:r>
            <a:r>
              <a:rPr lang="en-US" baseline="-25000" dirty="0" err="1"/>
              <a:t>S</a:t>
            </a:r>
            <a:r>
              <a:rPr lang="en-US" i="1" dirty="0" err="1"/>
              <a:t>g</a:t>
            </a:r>
            <a:r>
              <a:rPr lang="en-US" i="1" dirty="0"/>
              <a:t> </a:t>
            </a:r>
            <a:r>
              <a:rPr lang="en-US" dirty="0"/>
              <a:t>= </a:t>
            </a:r>
            <a:r>
              <a:rPr lang="en-US" dirty="0">
                <a:sym typeface="Symbol" panose="05050102010706020507" pitchFamily="18" charset="2"/>
              </a:rPr>
              <a:t></a:t>
            </a:r>
            <a:r>
              <a:rPr lang="en-US" i="1" dirty="0" err="1"/>
              <a:t>m</a:t>
            </a:r>
            <a:r>
              <a:rPr lang="en-US" baseline="-25000" dirty="0" err="1"/>
              <a:t>S</a:t>
            </a:r>
            <a:r>
              <a:rPr lang="en-US" i="1" dirty="0" err="1"/>
              <a:t>a</a:t>
            </a:r>
            <a:r>
              <a:rPr lang="en-US" baseline="-25000" dirty="0" err="1"/>
              <a:t>M</a:t>
            </a:r>
            <a:r>
              <a:rPr lang="en-US" i="1" baseline="-25000" dirty="0" err="1"/>
              <a:t>y</a:t>
            </a:r>
            <a:endParaRPr lang="en-US" baseline="-25000" dirty="0"/>
          </a:p>
        </p:txBody>
      </p:sp>
      <p:sp>
        <p:nvSpPr>
          <p:cNvPr id="5" name="Date Placeholder 4"/>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35716350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Example 5.18 Lifting a stage set (cont.)</a:t>
            </a:r>
            <a:endParaRPr lang="en-US" dirty="0"/>
          </a:p>
        </p:txBody>
      </p:sp>
      <p:sp>
        <p:nvSpPr>
          <p:cNvPr id="3" name="Content Placeholder 2"/>
          <p:cNvSpPr>
            <a:spLocks noGrp="1"/>
          </p:cNvSpPr>
          <p:nvPr>
            <p:ph idx="1"/>
          </p:nvPr>
        </p:nvSpPr>
        <p:spPr>
          <a:xfrm>
            <a:off x="116587" y="876300"/>
            <a:ext cx="6271688" cy="5305044"/>
          </a:xfrm>
        </p:spPr>
        <p:txBody>
          <a:bodyPr/>
          <a:lstStyle/>
          <a:p>
            <a:pPr marL="0" indent="0">
              <a:buNone/>
            </a:pPr>
            <a:r>
              <a:rPr lang="en-US" dirty="0"/>
              <a:t>These are simultaneous equations in the two unknowns </a:t>
            </a:r>
            <a:r>
              <a:rPr lang="en-US" i="1" dirty="0"/>
              <a:t>T </a:t>
            </a:r>
            <a:r>
              <a:rPr lang="en-US" dirty="0"/>
              <a:t>and </a:t>
            </a:r>
            <a:r>
              <a:rPr lang="en-US" i="1" dirty="0" err="1"/>
              <a:t>a</a:t>
            </a:r>
            <a:r>
              <a:rPr lang="en-US" baseline="-25000" dirty="0" err="1"/>
              <a:t>M</a:t>
            </a:r>
            <a:r>
              <a:rPr lang="en-US" i="1" baseline="-25000" dirty="0" err="1"/>
              <a:t>y</a:t>
            </a:r>
            <a:r>
              <a:rPr lang="en-US" dirty="0"/>
              <a:t>. We can solve for </a:t>
            </a:r>
            <a:r>
              <a:rPr lang="en-US" i="1" dirty="0"/>
              <a:t>T </a:t>
            </a:r>
            <a:r>
              <a:rPr lang="en-US" dirty="0"/>
              <a:t>in the first equation to get</a:t>
            </a:r>
          </a:p>
          <a:p>
            <a:pPr marL="0" indent="0" algn="ctr">
              <a:buNone/>
            </a:pPr>
            <a:r>
              <a:rPr lang="en-US" i="1" dirty="0"/>
              <a:t>T </a:t>
            </a:r>
            <a:r>
              <a:rPr lang="en-US" dirty="0"/>
              <a:t>= </a:t>
            </a:r>
            <a:r>
              <a:rPr lang="en-US" i="1" dirty="0" err="1"/>
              <a:t>m</a:t>
            </a:r>
            <a:r>
              <a:rPr lang="en-US" baseline="-25000" dirty="0" err="1"/>
              <a:t>M</a:t>
            </a:r>
            <a:r>
              <a:rPr lang="en-US" i="1" dirty="0" err="1"/>
              <a:t>a</a:t>
            </a:r>
            <a:r>
              <a:rPr lang="en-US" baseline="-25000" dirty="0" err="1"/>
              <a:t>M</a:t>
            </a:r>
            <a:r>
              <a:rPr lang="en-US" i="1" baseline="-25000" dirty="0" err="1"/>
              <a:t>y</a:t>
            </a:r>
            <a:r>
              <a:rPr lang="en-US" i="1" dirty="0"/>
              <a:t> </a:t>
            </a:r>
            <a:r>
              <a:rPr lang="en-US" dirty="0"/>
              <a:t>+ </a:t>
            </a:r>
            <a:r>
              <a:rPr lang="en-US" i="1" dirty="0" err="1"/>
              <a:t>m</a:t>
            </a:r>
            <a:r>
              <a:rPr lang="en-US" baseline="-25000" dirty="0" err="1"/>
              <a:t>M</a:t>
            </a:r>
            <a:r>
              <a:rPr lang="en-US" i="1" dirty="0" err="1"/>
              <a:t>g</a:t>
            </a:r>
            <a:endParaRPr lang="en-US" i="1" dirty="0"/>
          </a:p>
          <a:p>
            <a:pPr marL="0" indent="0">
              <a:buNone/>
            </a:pPr>
            <a:r>
              <a:rPr lang="en-US" dirty="0"/>
              <a:t>Inserting this value of </a:t>
            </a:r>
            <a:r>
              <a:rPr lang="en-US" i="1" dirty="0"/>
              <a:t>T </a:t>
            </a:r>
            <a:r>
              <a:rPr lang="en-US" dirty="0"/>
              <a:t>into the second equation then gives</a:t>
            </a:r>
          </a:p>
          <a:p>
            <a:pPr marL="0" indent="0" algn="ctr">
              <a:buNone/>
            </a:pPr>
            <a:r>
              <a:rPr lang="en-US" i="1" dirty="0" err="1"/>
              <a:t>m</a:t>
            </a:r>
            <a:r>
              <a:rPr lang="en-US" baseline="-25000" dirty="0" err="1"/>
              <a:t>M</a:t>
            </a:r>
            <a:r>
              <a:rPr lang="en-US" i="1" dirty="0" err="1"/>
              <a:t>a</a:t>
            </a:r>
            <a:r>
              <a:rPr lang="en-US" baseline="-25000" dirty="0" err="1"/>
              <a:t>M</a:t>
            </a:r>
            <a:r>
              <a:rPr lang="en-US" i="1" baseline="-25000" dirty="0" err="1"/>
              <a:t>y</a:t>
            </a:r>
            <a:r>
              <a:rPr lang="en-US" i="1" dirty="0"/>
              <a:t> </a:t>
            </a:r>
            <a:r>
              <a:rPr lang="en-US" dirty="0"/>
              <a:t>+ </a:t>
            </a:r>
            <a:r>
              <a:rPr lang="en-US" i="1" dirty="0" err="1"/>
              <a:t>m</a:t>
            </a:r>
            <a:r>
              <a:rPr lang="en-US" baseline="-25000" dirty="0" err="1"/>
              <a:t>M</a:t>
            </a:r>
            <a:r>
              <a:rPr lang="en-US" i="1" dirty="0" err="1"/>
              <a:t>g</a:t>
            </a:r>
            <a:r>
              <a:rPr lang="en-US" i="1" dirty="0"/>
              <a:t> </a:t>
            </a:r>
            <a:r>
              <a:rPr lang="en-US" dirty="0">
                <a:sym typeface="Symbol" panose="05050102010706020507" pitchFamily="18" charset="2"/>
              </a:rPr>
              <a:t></a:t>
            </a:r>
            <a:r>
              <a:rPr lang="en-US" dirty="0"/>
              <a:t> </a:t>
            </a:r>
            <a:r>
              <a:rPr lang="en-US" i="1" dirty="0" err="1"/>
              <a:t>m</a:t>
            </a:r>
            <a:r>
              <a:rPr lang="en-US" baseline="-25000" dirty="0" err="1"/>
              <a:t>S</a:t>
            </a:r>
            <a:r>
              <a:rPr lang="en-US" i="1" dirty="0" err="1"/>
              <a:t>g</a:t>
            </a:r>
            <a:r>
              <a:rPr lang="en-US" i="1" dirty="0"/>
              <a:t> </a:t>
            </a:r>
            <a:r>
              <a:rPr lang="en-US" dirty="0"/>
              <a:t>= </a:t>
            </a:r>
            <a:r>
              <a:rPr lang="en-US" dirty="0">
                <a:sym typeface="Symbol" panose="05050102010706020507" pitchFamily="18" charset="2"/>
              </a:rPr>
              <a:t></a:t>
            </a:r>
            <a:r>
              <a:rPr lang="en-US" i="1" dirty="0" err="1"/>
              <a:t>m</a:t>
            </a:r>
            <a:r>
              <a:rPr lang="en-US" baseline="-25000" dirty="0" err="1"/>
              <a:t>S</a:t>
            </a:r>
            <a:r>
              <a:rPr lang="en-US" i="1" dirty="0" err="1"/>
              <a:t>a</a:t>
            </a:r>
            <a:r>
              <a:rPr lang="en-US" baseline="-25000" dirty="0" err="1"/>
              <a:t>M</a:t>
            </a:r>
            <a:r>
              <a:rPr lang="en-US" i="1" baseline="-25000" dirty="0" err="1"/>
              <a:t>y</a:t>
            </a:r>
            <a:endParaRPr lang="en-US" i="1" baseline="-25000" dirty="0"/>
          </a:p>
          <a:p>
            <a:pPr marL="0" indent="0">
              <a:buNone/>
            </a:pPr>
            <a:r>
              <a:rPr lang="en-US" dirty="0"/>
              <a:t>which we can rewrite as</a:t>
            </a:r>
          </a:p>
          <a:p>
            <a:pPr marL="0" indent="0" algn="ctr">
              <a:buNone/>
            </a:pPr>
            <a:r>
              <a:rPr lang="en-US" dirty="0"/>
              <a:t>(</a:t>
            </a:r>
            <a:r>
              <a:rPr lang="en-US" i="1" dirty="0" err="1"/>
              <a:t>m</a:t>
            </a:r>
            <a:r>
              <a:rPr lang="en-US" baseline="-25000" dirty="0" err="1"/>
              <a:t>S</a:t>
            </a:r>
            <a:r>
              <a:rPr lang="en-US" dirty="0"/>
              <a:t> </a:t>
            </a:r>
            <a:r>
              <a:rPr lang="en-US" dirty="0">
                <a:sym typeface="Symbol" panose="05050102010706020507" pitchFamily="18" charset="2"/>
              </a:rPr>
              <a:t></a:t>
            </a:r>
            <a:r>
              <a:rPr lang="en-US" dirty="0"/>
              <a:t> </a:t>
            </a:r>
            <a:r>
              <a:rPr lang="en-US" i="1" dirty="0" err="1"/>
              <a:t>m</a:t>
            </a:r>
            <a:r>
              <a:rPr lang="en-US" baseline="-25000" dirty="0" err="1"/>
              <a:t>M</a:t>
            </a:r>
            <a:r>
              <a:rPr lang="en-US" dirty="0"/>
              <a:t>)</a:t>
            </a:r>
            <a:r>
              <a:rPr lang="en-US" i="1" dirty="0"/>
              <a:t>g </a:t>
            </a:r>
            <a:r>
              <a:rPr lang="en-US" dirty="0"/>
              <a:t>= (</a:t>
            </a:r>
            <a:r>
              <a:rPr lang="en-US" i="1" dirty="0" err="1"/>
              <a:t>m</a:t>
            </a:r>
            <a:r>
              <a:rPr lang="en-US" baseline="-25000" dirty="0" err="1"/>
              <a:t>S</a:t>
            </a:r>
            <a:r>
              <a:rPr lang="en-US" dirty="0"/>
              <a:t> + </a:t>
            </a:r>
            <a:r>
              <a:rPr lang="en-US" i="1" dirty="0" err="1"/>
              <a:t>m</a:t>
            </a:r>
            <a:r>
              <a:rPr lang="en-US" baseline="-25000" dirty="0" err="1"/>
              <a:t>M</a:t>
            </a:r>
            <a:r>
              <a:rPr lang="en-US" dirty="0"/>
              <a:t>)</a:t>
            </a:r>
            <a:r>
              <a:rPr lang="en-US" i="1" dirty="0" err="1"/>
              <a:t>a</a:t>
            </a:r>
            <a:r>
              <a:rPr lang="en-US" baseline="-25000" dirty="0" err="1"/>
              <a:t>M</a:t>
            </a:r>
            <a:r>
              <a:rPr lang="en-US" i="1" baseline="-25000" dirty="0" err="1"/>
              <a:t>y</a:t>
            </a:r>
            <a:endParaRPr lang="en-US" baseline="-25000" dirty="0"/>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5888" b="1817"/>
          <a:stretch/>
        </p:blipFill>
        <p:spPr>
          <a:xfrm>
            <a:off x="6606583" y="854257"/>
            <a:ext cx="2423117" cy="5546543"/>
          </a:xfrm>
          <a:prstGeom prst="rect">
            <a:avLst/>
          </a:prstGeom>
        </p:spPr>
      </p:pic>
    </p:spTree>
    <p:extLst>
      <p:ext uri="{BB962C8B-B14F-4D97-AF65-F5344CB8AC3E}">
        <p14:creationId xmlns:p14="http://schemas.microsoft.com/office/powerpoint/2010/main" val="27258465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5.18 Lifting a stage set (cont.)</a:t>
            </a:r>
            <a:endParaRPr lang="en-US" dirty="0"/>
          </a:p>
        </p:txBody>
      </p:sp>
      <p:sp>
        <p:nvSpPr>
          <p:cNvPr id="3" name="Content Placeholder 2"/>
          <p:cNvSpPr>
            <a:spLocks noGrp="1"/>
          </p:cNvSpPr>
          <p:nvPr>
            <p:ph idx="1"/>
          </p:nvPr>
        </p:nvSpPr>
        <p:spPr/>
        <p:txBody>
          <a:bodyPr/>
          <a:lstStyle/>
          <a:p>
            <a:pPr marL="0" indent="0">
              <a:buNone/>
            </a:pPr>
            <a:r>
              <a:rPr lang="en-US" dirty="0"/>
              <a:t>Finally, we can solve for the hapless stagehand’s acceleration:</a:t>
            </a:r>
          </a:p>
          <a:p>
            <a:pPr marL="0" indent="0">
              <a:buNone/>
            </a:pPr>
            <a:endParaRPr lang="en-US" dirty="0"/>
          </a:p>
          <a:p>
            <a:pPr marL="0" indent="0">
              <a:buNone/>
            </a:pPr>
            <a:endParaRPr lang="en-US" dirty="0"/>
          </a:p>
          <a:p>
            <a:pPr marL="0" indent="0">
              <a:buNone/>
            </a:pPr>
            <a:r>
              <a:rPr lang="en-US" dirty="0"/>
              <a:t>This is also the acceleration with which the set falls. If the rope’s tension was needed, we could now find it from </a:t>
            </a:r>
            <a:br>
              <a:rPr lang="en-US" dirty="0"/>
            </a:br>
            <a:r>
              <a:rPr lang="en-US" i="1" dirty="0"/>
              <a:t>T </a:t>
            </a:r>
            <a:r>
              <a:rPr lang="en-US" dirty="0"/>
              <a:t>= </a:t>
            </a:r>
            <a:r>
              <a:rPr lang="en-US" i="1" dirty="0" err="1"/>
              <a:t>m</a:t>
            </a:r>
            <a:r>
              <a:rPr lang="en-US" baseline="-25000" dirty="0" err="1"/>
              <a:t>M</a:t>
            </a:r>
            <a:r>
              <a:rPr lang="en-US" i="1" dirty="0" err="1"/>
              <a:t>a</a:t>
            </a:r>
            <a:r>
              <a:rPr lang="en-US" baseline="-25000" dirty="0" err="1"/>
              <a:t>M</a:t>
            </a:r>
            <a:r>
              <a:rPr lang="en-US" i="1" baseline="-25000" dirty="0" err="1"/>
              <a:t>y</a:t>
            </a:r>
            <a:r>
              <a:rPr lang="en-US" dirty="0"/>
              <a:t>+ </a:t>
            </a:r>
            <a:r>
              <a:rPr lang="en-US" i="1" dirty="0" err="1"/>
              <a:t>m</a:t>
            </a:r>
            <a:r>
              <a:rPr lang="en-US" baseline="-25000" dirty="0" err="1"/>
              <a:t>M</a:t>
            </a:r>
            <a:r>
              <a:rPr lang="en-US" i="1" dirty="0" err="1"/>
              <a:t>g</a:t>
            </a:r>
            <a:r>
              <a:rPr lang="en-US" dirty="0"/>
              <a:t>.</a:t>
            </a:r>
          </a:p>
          <a:p>
            <a:pPr marL="0" indent="0">
              <a:buNone/>
            </a:pPr>
            <a:r>
              <a:rPr lang="en-US" b="1" cap="small" dirty="0">
                <a:solidFill>
                  <a:srgbClr val="7030A0"/>
                </a:solidFill>
              </a:rPr>
              <a:t>assess</a:t>
            </a:r>
            <a:r>
              <a:rPr lang="en-US" dirty="0"/>
              <a:t> If the stagehand weren’t holding on, the set would fall with free-fall acceleration </a:t>
            </a:r>
            <a:r>
              <a:rPr lang="en-US" i="1" dirty="0"/>
              <a:t>g</a:t>
            </a:r>
            <a:r>
              <a:rPr lang="en-US" dirty="0"/>
              <a:t>. The stagehand acts as a </a:t>
            </a:r>
            <a:r>
              <a:rPr lang="en-US" i="1" dirty="0"/>
              <a:t>counterweight </a:t>
            </a:r>
            <a:r>
              <a:rPr lang="en-US" dirty="0"/>
              <a:t>to reduce the acceleration.</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66" y="1841326"/>
            <a:ext cx="7342068" cy="989555"/>
          </a:xfrm>
          <a:prstGeom prst="rect">
            <a:avLst/>
          </a:prstGeom>
        </p:spPr>
      </p:pic>
    </p:spTree>
    <p:extLst>
      <p:ext uri="{BB962C8B-B14F-4D97-AF65-F5344CB8AC3E}">
        <p14:creationId xmlns:p14="http://schemas.microsoft.com/office/powerpoint/2010/main" val="12624259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General Strategy</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390"/>
          <a:stretch/>
        </p:blipFill>
        <p:spPr>
          <a:xfrm>
            <a:off x="765695" y="840182"/>
            <a:ext cx="7612610" cy="5560618"/>
          </a:xfrm>
          <a:prstGeom prst="rect">
            <a:avLst/>
          </a:prstGeom>
        </p:spPr>
      </p:pic>
    </p:spTree>
    <p:extLst>
      <p:ext uri="{BB962C8B-B14F-4D97-AF65-F5344CB8AC3E}">
        <p14:creationId xmlns:p14="http://schemas.microsoft.com/office/powerpoint/2010/main" val="7013299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General Strategy</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824"/>
          <a:stretch/>
        </p:blipFill>
        <p:spPr>
          <a:xfrm>
            <a:off x="681708" y="816681"/>
            <a:ext cx="7780584" cy="5549328"/>
          </a:xfrm>
          <a:prstGeom prst="rect">
            <a:avLst/>
          </a:prstGeom>
        </p:spPr>
      </p:pic>
    </p:spTree>
    <p:extLst>
      <p:ext uri="{BB962C8B-B14F-4D97-AF65-F5344CB8AC3E}">
        <p14:creationId xmlns:p14="http://schemas.microsoft.com/office/powerpoint/2010/main" val="8757262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Important Concepts</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0410"/>
          <a:stretch/>
        </p:blipFill>
        <p:spPr>
          <a:xfrm>
            <a:off x="669233" y="1144746"/>
            <a:ext cx="7162869" cy="4398804"/>
          </a:xfrm>
          <a:prstGeom prst="rect">
            <a:avLst/>
          </a:prstGeom>
        </p:spPr>
      </p:pic>
    </p:spTree>
    <p:extLst>
      <p:ext uri="{BB962C8B-B14F-4D97-AF65-F5344CB8AC3E}">
        <p14:creationId xmlns:p14="http://schemas.microsoft.com/office/powerpoint/2010/main" val="5845563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Important Concepts</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730"/>
          <a:stretch/>
        </p:blipFill>
        <p:spPr>
          <a:xfrm>
            <a:off x="1645405" y="941070"/>
            <a:ext cx="4681481" cy="5128260"/>
          </a:xfrm>
          <a:prstGeom prst="rect">
            <a:avLst/>
          </a:prstGeom>
        </p:spPr>
      </p:pic>
    </p:spTree>
    <p:extLst>
      <p:ext uri="{BB962C8B-B14F-4D97-AF65-F5344CB8AC3E}">
        <p14:creationId xmlns:p14="http://schemas.microsoft.com/office/powerpoint/2010/main" val="33376639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Applications</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292"/>
          <a:stretch/>
        </p:blipFill>
        <p:spPr>
          <a:xfrm>
            <a:off x="1692723" y="1091184"/>
            <a:ext cx="5255193" cy="4452366"/>
          </a:xfrm>
          <a:prstGeom prst="rect">
            <a:avLst/>
          </a:prstGeom>
        </p:spPr>
      </p:pic>
    </p:spTree>
    <p:extLst>
      <p:ext uri="{BB962C8B-B14F-4D97-AF65-F5344CB8AC3E}">
        <p14:creationId xmlns:p14="http://schemas.microsoft.com/office/powerpoint/2010/main" val="117055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5.4 Tension in towing a car (cont.)</a:t>
            </a:r>
            <a:endParaRPr lang="en-US" dirty="0"/>
          </a:p>
        </p:txBody>
      </p:sp>
      <p:sp>
        <p:nvSpPr>
          <p:cNvPr id="3" name="Content Placeholder 2"/>
          <p:cNvSpPr>
            <a:spLocks noGrp="1"/>
          </p:cNvSpPr>
          <p:nvPr>
            <p:ph idx="1"/>
          </p:nvPr>
        </p:nvSpPr>
        <p:spPr/>
        <p:txBody>
          <a:bodyPr/>
          <a:lstStyle/>
          <a:p>
            <a:pPr marL="0" indent="0">
              <a:buNone/>
            </a:pPr>
            <a:r>
              <a:rPr lang="en-US" sz="2600" b="1" cap="small" dirty="0">
                <a:solidFill>
                  <a:srgbClr val="7030A0"/>
                </a:solidFill>
              </a:rPr>
              <a:t>solve</a:t>
            </a:r>
            <a:r>
              <a:rPr lang="en-US" sz="2600" dirty="0"/>
              <a:t> This is still an equilibrium problem, even though the car is moving, so our problem-solving procedure is unchanged. With four forces, the requirement of equilibrium is</a:t>
            </a:r>
          </a:p>
          <a:p>
            <a:pPr marL="0" indent="0" algn="ctr">
              <a:buNone/>
            </a:pPr>
            <a:r>
              <a:rPr lang="en-US" sz="2600" dirty="0">
                <a:sym typeface="Symbol" panose="05050102010706020507" pitchFamily="18" charset="2"/>
              </a:rPr>
              <a:t> </a:t>
            </a:r>
            <a:r>
              <a:rPr lang="en-US" sz="2600" i="1" dirty="0" err="1"/>
              <a:t>F</a:t>
            </a:r>
            <a:r>
              <a:rPr lang="en-US" sz="2600" i="1" baseline="-25000" dirty="0" err="1"/>
              <a:t>x</a:t>
            </a:r>
            <a:r>
              <a:rPr lang="en-US" sz="2600" i="1" dirty="0"/>
              <a:t> </a:t>
            </a:r>
            <a:r>
              <a:rPr lang="en-US" sz="2600" dirty="0"/>
              <a:t>= </a:t>
            </a:r>
            <a:r>
              <a:rPr lang="en-US" sz="2600" i="1" dirty="0" err="1"/>
              <a:t>n</a:t>
            </a:r>
            <a:r>
              <a:rPr lang="en-US" sz="2600" i="1" baseline="-25000" dirty="0" err="1"/>
              <a:t>x</a:t>
            </a:r>
            <a:r>
              <a:rPr lang="en-US" sz="2600" i="1" dirty="0"/>
              <a:t> </a:t>
            </a:r>
            <a:r>
              <a:rPr lang="en-US" sz="2600" dirty="0"/>
              <a:t>+ </a:t>
            </a:r>
            <a:r>
              <a:rPr lang="en-US" sz="2600" i="1" dirty="0" err="1"/>
              <a:t>T</a:t>
            </a:r>
            <a:r>
              <a:rPr lang="en-US" sz="2600" i="1" baseline="-25000" dirty="0" err="1"/>
              <a:t>x</a:t>
            </a:r>
            <a:r>
              <a:rPr lang="en-US" sz="2600" i="1" dirty="0"/>
              <a:t> </a:t>
            </a:r>
            <a:r>
              <a:rPr lang="en-US" sz="2600" dirty="0"/>
              <a:t>+ </a:t>
            </a:r>
            <a:r>
              <a:rPr lang="en-US" sz="2600" i="1" dirty="0" err="1"/>
              <a:t>f</a:t>
            </a:r>
            <a:r>
              <a:rPr lang="en-US" sz="2600" i="1" baseline="-25000" dirty="0" err="1"/>
              <a:t>x</a:t>
            </a:r>
            <a:r>
              <a:rPr lang="en-US" sz="2600" i="1" dirty="0"/>
              <a:t> </a:t>
            </a:r>
            <a:r>
              <a:rPr lang="en-US" sz="2600" dirty="0"/>
              <a:t>+ </a:t>
            </a:r>
            <a:r>
              <a:rPr lang="en-US" sz="2600" i="1" dirty="0" err="1"/>
              <a:t>w</a:t>
            </a:r>
            <a:r>
              <a:rPr lang="en-US" sz="2600" i="1" baseline="-25000" dirty="0" err="1"/>
              <a:t>x</a:t>
            </a:r>
            <a:r>
              <a:rPr lang="en-US" sz="2600" i="1" dirty="0"/>
              <a:t> </a:t>
            </a:r>
            <a:r>
              <a:rPr lang="en-US" sz="2600" dirty="0"/>
              <a:t>= </a:t>
            </a:r>
            <a:r>
              <a:rPr lang="en-US" sz="2600" i="1" dirty="0"/>
              <a:t>ma</a:t>
            </a:r>
            <a:r>
              <a:rPr lang="en-US" sz="2600" i="1" baseline="-25000" dirty="0"/>
              <a:t>x</a:t>
            </a:r>
            <a:r>
              <a:rPr lang="en-US" sz="2600" i="1" dirty="0"/>
              <a:t> </a:t>
            </a:r>
            <a:r>
              <a:rPr lang="en-US" sz="2600" dirty="0"/>
              <a:t>= 0</a:t>
            </a:r>
          </a:p>
          <a:p>
            <a:pPr marL="0" indent="0" algn="ctr">
              <a:buNone/>
            </a:pPr>
            <a:r>
              <a:rPr lang="en-US" sz="2600" dirty="0">
                <a:sym typeface="Symbol" panose="05050102010706020507" pitchFamily="18" charset="2"/>
              </a:rPr>
              <a:t> </a:t>
            </a:r>
            <a:r>
              <a:rPr lang="en-US" sz="2600" i="1" dirty="0" err="1"/>
              <a:t>F</a:t>
            </a:r>
            <a:r>
              <a:rPr lang="en-US" sz="2600" i="1" baseline="-25000" dirty="0" err="1"/>
              <a:t>y</a:t>
            </a:r>
            <a:r>
              <a:rPr lang="en-US" sz="2600" i="1" dirty="0"/>
              <a:t> </a:t>
            </a:r>
            <a:r>
              <a:rPr lang="en-US" sz="2600" dirty="0"/>
              <a:t>= </a:t>
            </a:r>
            <a:r>
              <a:rPr lang="en-US" sz="2600" i="1" dirty="0" err="1"/>
              <a:t>n</a:t>
            </a:r>
            <a:r>
              <a:rPr lang="en-US" sz="2600" i="1" baseline="-25000" dirty="0" err="1"/>
              <a:t>y</a:t>
            </a:r>
            <a:r>
              <a:rPr lang="en-US" sz="2600" i="1" dirty="0"/>
              <a:t> </a:t>
            </a:r>
            <a:r>
              <a:rPr lang="en-US" sz="2600" dirty="0"/>
              <a:t>+ </a:t>
            </a:r>
            <a:r>
              <a:rPr lang="en-US" sz="2600" i="1" dirty="0"/>
              <a:t>T</a:t>
            </a:r>
            <a:r>
              <a:rPr lang="en-US" sz="2600" i="1" baseline="-25000" dirty="0"/>
              <a:t>y</a:t>
            </a:r>
            <a:r>
              <a:rPr lang="en-US" sz="2600" i="1" dirty="0"/>
              <a:t> </a:t>
            </a:r>
            <a:r>
              <a:rPr lang="en-US" sz="2600" dirty="0"/>
              <a:t>+ </a:t>
            </a:r>
            <a:r>
              <a:rPr lang="en-US" sz="2600" i="1" dirty="0" err="1"/>
              <a:t>f</a:t>
            </a:r>
            <a:r>
              <a:rPr lang="en-US" sz="2600" i="1" baseline="-25000" dirty="0" err="1"/>
              <a:t>y</a:t>
            </a:r>
            <a:r>
              <a:rPr lang="en-US" sz="2600" i="1" dirty="0"/>
              <a:t> </a:t>
            </a:r>
            <a:r>
              <a:rPr lang="en-US" sz="2600" dirty="0"/>
              <a:t>+ </a:t>
            </a:r>
            <a:r>
              <a:rPr lang="en-US" sz="2600" i="1" dirty="0" err="1"/>
              <a:t>w</a:t>
            </a:r>
            <a:r>
              <a:rPr lang="en-US" sz="2600" i="1" baseline="-25000" dirty="0" err="1"/>
              <a:t>y</a:t>
            </a:r>
            <a:r>
              <a:rPr lang="en-US" sz="2600" i="1" dirty="0"/>
              <a:t> </a:t>
            </a:r>
            <a:r>
              <a:rPr lang="en-US" sz="2600" dirty="0"/>
              <a:t>= </a:t>
            </a:r>
            <a:r>
              <a:rPr lang="en-US" sz="2600" i="1" dirty="0"/>
              <a:t>ma</a:t>
            </a:r>
            <a:r>
              <a:rPr lang="en-US" sz="2600" i="1" baseline="-25000" dirty="0"/>
              <a:t>y</a:t>
            </a:r>
            <a:r>
              <a:rPr lang="en-US" sz="2600" i="1" dirty="0"/>
              <a:t> </a:t>
            </a:r>
            <a:r>
              <a:rPr lang="en-US" sz="2600" dirty="0"/>
              <a:t>= 0</a:t>
            </a:r>
          </a:p>
          <a:p>
            <a:pPr marL="0" indent="0">
              <a:buNone/>
            </a:pPr>
            <a:r>
              <a:rPr lang="en-US" sz="2600" dirty="0"/>
              <a:t>We can again determine the horizontal and vertical components of the forces by “reading” the free-body diagram. The results are shown in the table.</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539" y="4179360"/>
            <a:ext cx="5817161" cy="2221440"/>
          </a:xfrm>
          <a:prstGeom prst="rect">
            <a:avLst/>
          </a:prstGeom>
        </p:spPr>
      </p:pic>
    </p:spTree>
    <p:extLst>
      <p:ext uri="{BB962C8B-B14F-4D97-AF65-F5344CB8AC3E}">
        <p14:creationId xmlns:p14="http://schemas.microsoft.com/office/powerpoint/2010/main" val="15484734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Important Concepts</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78"/>
          <a:stretch/>
        </p:blipFill>
        <p:spPr>
          <a:xfrm>
            <a:off x="1254273" y="770524"/>
            <a:ext cx="6635454" cy="5630276"/>
          </a:xfrm>
          <a:prstGeom prst="rect">
            <a:avLst/>
          </a:prstGeom>
        </p:spPr>
      </p:pic>
    </p:spTree>
    <p:extLst>
      <p:ext uri="{BB962C8B-B14F-4D97-AF65-F5344CB8AC3E}">
        <p14:creationId xmlns:p14="http://schemas.microsoft.com/office/powerpoint/2010/main" val="14236261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 2016 Pearson Education, Ltd.</a:t>
            </a:r>
            <a:endParaRPr lang="en-US" dirty="0"/>
          </a:p>
        </p:txBody>
      </p:sp>
      <p:sp>
        <p:nvSpPr>
          <p:cNvPr id="4" name="Title 1">
            <a:extLst>
              <a:ext uri="{FF2B5EF4-FFF2-40B4-BE49-F238E27FC236}">
                <a16:creationId xmlns:a16="http://schemas.microsoft.com/office/drawing/2014/main" id="{5A583672-570D-45C8-8E39-78B536542F3E}"/>
              </a:ext>
            </a:extLst>
          </p:cNvPr>
          <p:cNvSpPr txBox="1">
            <a:spLocks/>
          </p:cNvSpPr>
          <p:nvPr/>
        </p:nvSpPr>
        <p:spPr>
          <a:xfrm>
            <a:off x="320421" y="2953947"/>
            <a:ext cx="8807958" cy="1325563"/>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3000" b="1" kern="1200" baseline="0">
                <a:solidFill>
                  <a:schemeClr val="bg1"/>
                </a:solidFill>
                <a:latin typeface="+mj-lt"/>
                <a:ea typeface="+mj-ea"/>
                <a:cs typeface="+mj-cs"/>
              </a:defRPr>
            </a:lvl1pPr>
          </a:lstStyle>
          <a:p>
            <a:r>
              <a:rPr lang="en-US" dirty="0"/>
              <a:t>Problems on chapter </a:t>
            </a:r>
            <a:r>
              <a:rPr lang="ar-SA" dirty="0"/>
              <a:t>5</a:t>
            </a:r>
            <a:endParaRPr lang="en-US" dirty="0"/>
          </a:p>
        </p:txBody>
      </p:sp>
    </p:spTree>
    <p:extLst>
      <p:ext uri="{BB962C8B-B14F-4D97-AF65-F5344CB8AC3E}">
        <p14:creationId xmlns:p14="http://schemas.microsoft.com/office/powerpoint/2010/main" val="20947683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57D1FB-D429-1B0C-E8D7-F96E0B6204A9}"/>
              </a:ext>
            </a:extLst>
          </p:cNvPr>
          <p:cNvSpPr>
            <a:spLocks noGrp="1"/>
          </p:cNvSpPr>
          <p:nvPr>
            <p:ph type="dt" sz="half" idx="10"/>
          </p:nvPr>
        </p:nvSpPr>
        <p:spPr/>
        <p:txBody>
          <a:bodyPr/>
          <a:lstStyle/>
          <a:p>
            <a:r>
              <a:rPr lang="en-US"/>
              <a:t>© 2016 Pearson Education, Ltd.</a:t>
            </a:r>
            <a:endParaRPr lang="en-US" dirty="0"/>
          </a:p>
        </p:txBody>
      </p:sp>
      <p:sp>
        <p:nvSpPr>
          <p:cNvPr id="8" name="TextBox 7">
            <a:extLst>
              <a:ext uri="{FF2B5EF4-FFF2-40B4-BE49-F238E27FC236}">
                <a16:creationId xmlns:a16="http://schemas.microsoft.com/office/drawing/2014/main" id="{AF63658A-6D1C-DEAA-5F98-F882B16015BA}"/>
              </a:ext>
            </a:extLst>
          </p:cNvPr>
          <p:cNvSpPr txBox="1"/>
          <p:nvPr/>
        </p:nvSpPr>
        <p:spPr>
          <a:xfrm>
            <a:off x="665543" y="453528"/>
            <a:ext cx="7888147" cy="1631216"/>
          </a:xfrm>
          <a:prstGeom prst="rect">
            <a:avLst/>
          </a:prstGeom>
          <a:noFill/>
        </p:spPr>
        <p:txBody>
          <a:bodyPr wrap="square">
            <a:spAutoFit/>
          </a:bodyPr>
          <a:lstStyle/>
          <a:p>
            <a:r>
              <a:rPr lang="en-US" sz="2500" kern="0" dirty="0">
                <a:effectLst/>
                <a:latin typeface="Times New Roman" panose="02020603050405020304" pitchFamily="18" charset="0"/>
                <a:ea typeface="Calibri" panose="020F0502020204030204" pitchFamily="34" charset="0"/>
                <a:cs typeface="Arial" panose="020B0604020202020204" pitchFamily="34" charset="0"/>
              </a:rPr>
              <a:t>1- What is the minimum downward force on the box that will keep it from slipping? The coefficients of static and kinetic friction between the box and the floor are 0.35 and 0.25, respectively.</a:t>
            </a:r>
            <a:endParaRPr lang="en-US" sz="2500" dirty="0"/>
          </a:p>
        </p:txBody>
      </p:sp>
      <p:pic>
        <p:nvPicPr>
          <p:cNvPr id="9" name="Picture 8">
            <a:extLst>
              <a:ext uri="{FF2B5EF4-FFF2-40B4-BE49-F238E27FC236}">
                <a16:creationId xmlns:a16="http://schemas.microsoft.com/office/drawing/2014/main" id="{11F62A96-DA60-6EE4-F809-18D7F817E8A6}"/>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5418865" y="2084744"/>
            <a:ext cx="2824379" cy="1713583"/>
          </a:xfrm>
          <a:prstGeom prst="rect">
            <a:avLst/>
          </a:prstGeom>
          <a:noFill/>
          <a:ln>
            <a:noFill/>
          </a:ln>
        </p:spPr>
      </p:pic>
      <p:sp>
        <p:nvSpPr>
          <p:cNvPr id="10" name="TextBox 9">
            <a:extLst>
              <a:ext uri="{FF2B5EF4-FFF2-40B4-BE49-F238E27FC236}">
                <a16:creationId xmlns:a16="http://schemas.microsoft.com/office/drawing/2014/main" id="{1FB187BE-7F7C-24A9-6F6C-160900FCC541}"/>
              </a:ext>
            </a:extLst>
          </p:cNvPr>
          <p:cNvSpPr txBox="1"/>
          <p:nvPr/>
        </p:nvSpPr>
        <p:spPr>
          <a:xfrm>
            <a:off x="905213" y="5104435"/>
            <a:ext cx="2469013" cy="754053"/>
          </a:xfrm>
          <a:prstGeom prst="rect">
            <a:avLst/>
          </a:prstGeom>
          <a:noFill/>
        </p:spPr>
        <p:txBody>
          <a:bodyPr wrap="square" rtlCol="0">
            <a:spAutoFit/>
          </a:bodyPr>
          <a:lstStyle/>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Answer: 63 N</a:t>
            </a:r>
          </a:p>
          <a:p>
            <a:endParaRPr lang="en-US" dirty="0"/>
          </a:p>
        </p:txBody>
      </p:sp>
    </p:spTree>
    <p:extLst>
      <p:ext uri="{BB962C8B-B14F-4D97-AF65-F5344CB8AC3E}">
        <p14:creationId xmlns:p14="http://schemas.microsoft.com/office/powerpoint/2010/main" val="36528002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57D1FB-D429-1B0C-E8D7-F96E0B6204A9}"/>
              </a:ext>
            </a:extLst>
          </p:cNvPr>
          <p:cNvSpPr>
            <a:spLocks noGrp="1"/>
          </p:cNvSpPr>
          <p:nvPr>
            <p:ph type="dt" sz="half" idx="10"/>
          </p:nvPr>
        </p:nvSpPr>
        <p:spPr/>
        <p:txBody>
          <a:bodyPr/>
          <a:lstStyle/>
          <a:p>
            <a:r>
              <a:rPr lang="en-US"/>
              <a:t>© 2016 Pearson Education, Ltd.</a:t>
            </a:r>
            <a:endParaRPr lang="en-US" dirty="0"/>
          </a:p>
        </p:txBody>
      </p:sp>
      <p:sp>
        <p:nvSpPr>
          <p:cNvPr id="8" name="TextBox 7">
            <a:extLst>
              <a:ext uri="{FF2B5EF4-FFF2-40B4-BE49-F238E27FC236}">
                <a16:creationId xmlns:a16="http://schemas.microsoft.com/office/drawing/2014/main" id="{AF63658A-6D1C-DEAA-5F98-F882B16015BA}"/>
              </a:ext>
            </a:extLst>
          </p:cNvPr>
          <p:cNvSpPr txBox="1"/>
          <p:nvPr/>
        </p:nvSpPr>
        <p:spPr>
          <a:xfrm>
            <a:off x="665543" y="453528"/>
            <a:ext cx="7888147" cy="2400657"/>
          </a:xfrm>
          <a:prstGeom prst="rect">
            <a:avLst/>
          </a:prstGeom>
          <a:noFill/>
        </p:spPr>
        <p:txBody>
          <a:bodyPr wrap="square">
            <a:spAutoFit/>
          </a:bodyPr>
          <a:lstStyle/>
          <a:p>
            <a:r>
              <a:rPr lang="en-US" sz="2500" kern="0" dirty="0">
                <a:latin typeface="Times New Roman" panose="02020603050405020304" pitchFamily="18" charset="0"/>
                <a:ea typeface="Calibri" panose="020F0502020204030204" pitchFamily="34" charset="0"/>
                <a:cs typeface="Arial" panose="020B0604020202020204" pitchFamily="34" charset="0"/>
              </a:rPr>
              <a:t>2</a:t>
            </a:r>
            <a:r>
              <a:rPr lang="en-US" sz="2500" kern="0" dirty="0">
                <a:effectLst/>
                <a:latin typeface="Times New Roman" panose="02020603050405020304" pitchFamily="18" charset="0"/>
                <a:ea typeface="Calibri" panose="020F0502020204030204" pitchFamily="34" charset="0"/>
                <a:cs typeface="Arial" panose="020B0604020202020204" pitchFamily="34" charset="0"/>
              </a:rPr>
              <a:t>- </a:t>
            </a:r>
            <a:r>
              <a:rPr lang="en-US" sz="2500" kern="0" dirty="0">
                <a:latin typeface="Times New Roman" panose="02020603050405020304" pitchFamily="18" charset="0"/>
                <a:ea typeface="Calibri" panose="020F0502020204030204" pitchFamily="34" charset="0"/>
                <a:cs typeface="Arial" panose="020B0604020202020204" pitchFamily="34" charset="0"/>
              </a:rPr>
              <a:t>The figure shows the velocity graph of a 75 kg passenger in an elevator. What is the passenger’s apparent weight at:    t = 1.0 s? </a:t>
            </a:r>
          </a:p>
          <a:p>
            <a:r>
              <a:rPr lang="en-US" sz="2500" kern="0" dirty="0">
                <a:latin typeface="Times New Roman" panose="02020603050405020304" pitchFamily="18" charset="0"/>
                <a:ea typeface="Calibri" panose="020F0502020204030204" pitchFamily="34" charset="0"/>
                <a:cs typeface="Arial" panose="020B0604020202020204" pitchFamily="34" charset="0"/>
              </a:rPr>
              <a:t>t = 5.0 s?</a:t>
            </a:r>
          </a:p>
          <a:p>
            <a:r>
              <a:rPr lang="en-US" sz="2500" kern="0" dirty="0">
                <a:latin typeface="Times New Roman" panose="02020603050405020304" pitchFamily="18" charset="0"/>
                <a:ea typeface="Calibri" panose="020F0502020204030204" pitchFamily="34" charset="0"/>
                <a:cs typeface="Arial" panose="020B0604020202020204" pitchFamily="34" charset="0"/>
              </a:rPr>
              <a:t>t = 9.0 s?</a:t>
            </a:r>
          </a:p>
          <a:p>
            <a:endParaRPr lang="en-US" sz="2500" dirty="0"/>
          </a:p>
        </p:txBody>
      </p:sp>
      <p:sp>
        <p:nvSpPr>
          <p:cNvPr id="10" name="TextBox 9">
            <a:extLst>
              <a:ext uri="{FF2B5EF4-FFF2-40B4-BE49-F238E27FC236}">
                <a16:creationId xmlns:a16="http://schemas.microsoft.com/office/drawing/2014/main" id="{1FB187BE-7F7C-24A9-6F6C-160900FCC541}"/>
              </a:ext>
            </a:extLst>
          </p:cNvPr>
          <p:cNvSpPr txBox="1"/>
          <p:nvPr/>
        </p:nvSpPr>
        <p:spPr>
          <a:xfrm>
            <a:off x="746164" y="4502551"/>
            <a:ext cx="3435293" cy="2292935"/>
          </a:xfrm>
          <a:prstGeom prst="rect">
            <a:avLst/>
          </a:prstGeom>
          <a:noFill/>
        </p:spPr>
        <p:txBody>
          <a:bodyPr wrap="square" rtlCol="0">
            <a:spAutoFit/>
          </a:bodyPr>
          <a:lstStyle/>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Answers: </a:t>
            </a:r>
          </a:p>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1.0 </a:t>
            </a:r>
            <a:r>
              <a:rPr lang="en-US" sz="2500" kern="0"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kN</a:t>
            </a:r>
            <a:endPar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0.74 </a:t>
            </a:r>
            <a:r>
              <a:rPr lang="en-US" sz="2500" kern="0"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kN</a:t>
            </a:r>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p>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0.59 </a:t>
            </a:r>
            <a:r>
              <a:rPr lang="en-US" sz="2500" kern="0"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kN</a:t>
            </a:r>
            <a:endPar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endPar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pic>
        <p:nvPicPr>
          <p:cNvPr id="2" name="Picture 1">
            <a:extLst>
              <a:ext uri="{FF2B5EF4-FFF2-40B4-BE49-F238E27FC236}">
                <a16:creationId xmlns:a16="http://schemas.microsoft.com/office/drawing/2014/main" id="{2FF9DE6A-3686-EE27-B892-6AFE621C05B8}"/>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800840" y="1450975"/>
            <a:ext cx="3752850" cy="1978025"/>
          </a:xfrm>
          <a:prstGeom prst="rect">
            <a:avLst/>
          </a:prstGeom>
          <a:noFill/>
          <a:ln>
            <a:noFill/>
          </a:ln>
        </p:spPr>
      </p:pic>
    </p:spTree>
    <p:extLst>
      <p:ext uri="{BB962C8B-B14F-4D97-AF65-F5344CB8AC3E}">
        <p14:creationId xmlns:p14="http://schemas.microsoft.com/office/powerpoint/2010/main" val="25827827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57D1FB-D429-1B0C-E8D7-F96E0B6204A9}"/>
              </a:ext>
            </a:extLst>
          </p:cNvPr>
          <p:cNvSpPr>
            <a:spLocks noGrp="1"/>
          </p:cNvSpPr>
          <p:nvPr>
            <p:ph type="dt" sz="half" idx="10"/>
          </p:nvPr>
        </p:nvSpPr>
        <p:spPr/>
        <p:txBody>
          <a:bodyPr/>
          <a:lstStyle/>
          <a:p>
            <a:r>
              <a:rPr lang="en-US"/>
              <a:t>© 2016 Pearson Education, Ltd.</a:t>
            </a:r>
            <a:endParaRPr lang="en-US" dirty="0"/>
          </a:p>
        </p:txBody>
      </p:sp>
      <p:sp>
        <p:nvSpPr>
          <p:cNvPr id="8" name="TextBox 7">
            <a:extLst>
              <a:ext uri="{FF2B5EF4-FFF2-40B4-BE49-F238E27FC236}">
                <a16:creationId xmlns:a16="http://schemas.microsoft.com/office/drawing/2014/main" id="{AF63658A-6D1C-DEAA-5F98-F882B16015BA}"/>
              </a:ext>
            </a:extLst>
          </p:cNvPr>
          <p:cNvSpPr txBox="1"/>
          <p:nvPr/>
        </p:nvSpPr>
        <p:spPr>
          <a:xfrm>
            <a:off x="665543" y="453528"/>
            <a:ext cx="7888147" cy="887872"/>
          </a:xfrm>
          <a:prstGeom prst="rect">
            <a:avLst/>
          </a:prstGeom>
          <a:noFill/>
        </p:spPr>
        <p:txBody>
          <a:bodyPr wrap="square">
            <a:spAutoFit/>
          </a:bodyPr>
          <a:lstStyle/>
          <a:p>
            <a:pPr marL="0" marR="0">
              <a:lnSpc>
                <a:spcPct val="107000"/>
              </a:lnSpc>
              <a:spcBef>
                <a:spcPts val="0"/>
              </a:spcBef>
              <a:spcAft>
                <a:spcPts val="0"/>
              </a:spcAft>
            </a:pPr>
            <a:r>
              <a:rPr lang="en-US" sz="2500" kern="0" dirty="0">
                <a:latin typeface="Times New Roman" panose="02020603050405020304" pitchFamily="18" charset="0"/>
                <a:ea typeface="Calibri" panose="020F0502020204030204" pitchFamily="34" charset="0"/>
                <a:cs typeface="Arial" panose="020B0604020202020204" pitchFamily="34" charset="0"/>
              </a:rPr>
              <a:t>3- Two blocks are at rest on a frictionless incline, as shown in the figure. What are the tensions in the two strings?</a:t>
            </a:r>
          </a:p>
        </p:txBody>
      </p:sp>
      <p:sp>
        <p:nvSpPr>
          <p:cNvPr id="10" name="TextBox 9">
            <a:extLst>
              <a:ext uri="{FF2B5EF4-FFF2-40B4-BE49-F238E27FC236}">
                <a16:creationId xmlns:a16="http://schemas.microsoft.com/office/drawing/2014/main" id="{1FB187BE-7F7C-24A9-6F6C-160900FCC541}"/>
              </a:ext>
            </a:extLst>
          </p:cNvPr>
          <p:cNvSpPr txBox="1"/>
          <p:nvPr/>
        </p:nvSpPr>
        <p:spPr>
          <a:xfrm>
            <a:off x="905213" y="5104435"/>
            <a:ext cx="2469013" cy="1908215"/>
          </a:xfrm>
          <a:prstGeom prst="rect">
            <a:avLst/>
          </a:prstGeom>
          <a:noFill/>
        </p:spPr>
        <p:txBody>
          <a:bodyPr wrap="square" rtlCol="0">
            <a:spAutoFit/>
          </a:bodyPr>
          <a:lstStyle/>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Answer: </a:t>
            </a:r>
          </a:p>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T</a:t>
            </a:r>
            <a:r>
              <a:rPr lang="en-US" sz="2500" kern="0" baseline="-25000"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 = 17 N</a:t>
            </a:r>
          </a:p>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T</a:t>
            </a:r>
            <a:r>
              <a:rPr lang="en-US" sz="2500" kern="0" baseline="-25000" dirty="0">
                <a:solidFill>
                  <a:srgbClr val="FF0000"/>
                </a:solidFill>
                <a:latin typeface="Times New Roman" panose="02020603050405020304" pitchFamily="18" charset="0"/>
                <a:ea typeface="Calibri" panose="020F0502020204030204" pitchFamily="34" charset="0"/>
                <a:cs typeface="Arial" panose="020B0604020202020204" pitchFamily="34" charset="0"/>
              </a:rPr>
              <a:t>2</a:t>
            </a:r>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 = 27 N</a:t>
            </a:r>
          </a:p>
          <a:p>
            <a:endPar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pic>
        <p:nvPicPr>
          <p:cNvPr id="2" name="Picture 1">
            <a:extLst>
              <a:ext uri="{FF2B5EF4-FFF2-40B4-BE49-F238E27FC236}">
                <a16:creationId xmlns:a16="http://schemas.microsoft.com/office/drawing/2014/main" id="{8D1F3455-FA3C-0454-054F-31124FAD14D2}"/>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648954" y="1425232"/>
            <a:ext cx="3636510" cy="2209219"/>
          </a:xfrm>
          <a:prstGeom prst="rect">
            <a:avLst/>
          </a:prstGeom>
          <a:noFill/>
          <a:ln>
            <a:noFill/>
          </a:ln>
        </p:spPr>
      </p:pic>
    </p:spTree>
    <p:extLst>
      <p:ext uri="{BB962C8B-B14F-4D97-AF65-F5344CB8AC3E}">
        <p14:creationId xmlns:p14="http://schemas.microsoft.com/office/powerpoint/2010/main" val="33906192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57D1FB-D429-1B0C-E8D7-F96E0B6204A9}"/>
              </a:ext>
            </a:extLst>
          </p:cNvPr>
          <p:cNvSpPr>
            <a:spLocks noGrp="1"/>
          </p:cNvSpPr>
          <p:nvPr>
            <p:ph type="dt" sz="half" idx="10"/>
          </p:nvPr>
        </p:nvSpPr>
        <p:spPr/>
        <p:txBody>
          <a:bodyPr/>
          <a:lstStyle/>
          <a:p>
            <a:r>
              <a:rPr lang="en-US"/>
              <a:t>© 2016 Pearson Education, Ltd.</a:t>
            </a:r>
            <a:endParaRPr lang="en-US" dirty="0"/>
          </a:p>
        </p:txBody>
      </p:sp>
      <p:sp>
        <p:nvSpPr>
          <p:cNvPr id="8" name="TextBox 7">
            <a:extLst>
              <a:ext uri="{FF2B5EF4-FFF2-40B4-BE49-F238E27FC236}">
                <a16:creationId xmlns:a16="http://schemas.microsoft.com/office/drawing/2014/main" id="{AF63658A-6D1C-DEAA-5F98-F882B16015BA}"/>
              </a:ext>
            </a:extLst>
          </p:cNvPr>
          <p:cNvSpPr txBox="1"/>
          <p:nvPr/>
        </p:nvSpPr>
        <p:spPr>
          <a:xfrm>
            <a:off x="665543" y="453528"/>
            <a:ext cx="7888147" cy="2123658"/>
          </a:xfrm>
          <a:prstGeom prst="rect">
            <a:avLst/>
          </a:prstGeom>
          <a:noFill/>
        </p:spPr>
        <p:txBody>
          <a:bodyPr wrap="square">
            <a:spAutoFit/>
          </a:bodyPr>
          <a:lstStyle/>
          <a:p>
            <a:pPr marL="0" marR="0" algn="just">
              <a:lnSpc>
                <a:spcPct val="107000"/>
              </a:lnSpc>
              <a:spcBef>
                <a:spcPts val="0"/>
              </a:spcBef>
              <a:spcAft>
                <a:spcPts val="0"/>
              </a:spcAft>
            </a:pPr>
            <a:r>
              <a:rPr lang="en-US" sz="2500" kern="0" dirty="0">
                <a:latin typeface="Times New Roman" panose="02020603050405020304" pitchFamily="18" charset="0"/>
                <a:ea typeface="Calibri" panose="020F0502020204030204" pitchFamily="34" charset="0"/>
                <a:cs typeface="Arial" panose="020B0604020202020204" pitchFamily="34" charset="0"/>
              </a:rPr>
              <a:t>4-A 10 kg crate is placed on a horizontal conveyor belt. The materials are such that µ</a:t>
            </a:r>
            <a:r>
              <a:rPr lang="en-US" sz="2500" kern="0" baseline="-25000" dirty="0">
                <a:latin typeface="Times New Roman" panose="02020603050405020304" pitchFamily="18" charset="0"/>
                <a:ea typeface="Calibri" panose="020F0502020204030204" pitchFamily="34" charset="0"/>
                <a:cs typeface="Arial" panose="020B0604020202020204" pitchFamily="34" charset="0"/>
              </a:rPr>
              <a:t>s</a:t>
            </a:r>
            <a:r>
              <a:rPr lang="en-US" sz="2500" kern="0" dirty="0">
                <a:latin typeface="Times New Roman" panose="02020603050405020304" pitchFamily="18" charset="0"/>
                <a:ea typeface="Calibri" panose="020F0502020204030204" pitchFamily="34" charset="0"/>
                <a:cs typeface="Arial" panose="020B0604020202020204" pitchFamily="34" charset="0"/>
              </a:rPr>
              <a:t> = 0.50 and µ</a:t>
            </a:r>
            <a:r>
              <a:rPr lang="en-US" sz="2500" kern="0" baseline="-25000" dirty="0">
                <a:latin typeface="Times New Roman" panose="02020603050405020304" pitchFamily="18" charset="0"/>
                <a:ea typeface="Calibri" panose="020F0502020204030204" pitchFamily="34" charset="0"/>
                <a:cs typeface="Arial" panose="020B0604020202020204" pitchFamily="34" charset="0"/>
              </a:rPr>
              <a:t>k</a:t>
            </a:r>
            <a:r>
              <a:rPr lang="en-US" sz="2500" kern="0" dirty="0">
                <a:latin typeface="Times New Roman" panose="02020603050405020304" pitchFamily="18" charset="0"/>
                <a:ea typeface="Calibri" panose="020F0502020204030204" pitchFamily="34" charset="0"/>
                <a:cs typeface="Arial" panose="020B0604020202020204" pitchFamily="34" charset="0"/>
              </a:rPr>
              <a:t> = 0.30. What is the maximum acceleration the belt can have without the crate slipping?</a:t>
            </a:r>
          </a:p>
          <a:p>
            <a:pPr algn="l"/>
            <a:endParaRPr lang="en-US" sz="2500" kern="0" dirty="0">
              <a:latin typeface="Times New Roman" panose="02020603050405020304" pitchFamily="18"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FB187BE-7F7C-24A9-6F6C-160900FCC541}"/>
              </a:ext>
            </a:extLst>
          </p:cNvPr>
          <p:cNvSpPr txBox="1"/>
          <p:nvPr/>
        </p:nvSpPr>
        <p:spPr>
          <a:xfrm>
            <a:off x="569548" y="4318433"/>
            <a:ext cx="2469013" cy="754053"/>
          </a:xfrm>
          <a:prstGeom prst="rect">
            <a:avLst/>
          </a:prstGeom>
          <a:noFill/>
        </p:spPr>
        <p:txBody>
          <a:bodyPr wrap="square" rtlCol="0">
            <a:spAutoFit/>
          </a:bodyPr>
          <a:lstStyle/>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Answer: 4.9 m/s</a:t>
            </a:r>
            <a:r>
              <a:rPr lang="en-US" sz="2500" kern="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2</a:t>
            </a:r>
          </a:p>
          <a:p>
            <a:endParaRPr lang="en-US" dirty="0"/>
          </a:p>
        </p:txBody>
      </p:sp>
    </p:spTree>
    <p:extLst>
      <p:ext uri="{BB962C8B-B14F-4D97-AF65-F5344CB8AC3E}">
        <p14:creationId xmlns:p14="http://schemas.microsoft.com/office/powerpoint/2010/main" val="7671536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57D1FB-D429-1B0C-E8D7-F96E0B6204A9}"/>
              </a:ext>
            </a:extLst>
          </p:cNvPr>
          <p:cNvSpPr>
            <a:spLocks noGrp="1"/>
          </p:cNvSpPr>
          <p:nvPr>
            <p:ph type="dt" sz="half" idx="10"/>
          </p:nvPr>
        </p:nvSpPr>
        <p:spPr/>
        <p:txBody>
          <a:bodyPr/>
          <a:lstStyle/>
          <a:p>
            <a:r>
              <a:rPr lang="en-US"/>
              <a:t>© 2016 Pearson Education, Ltd.</a:t>
            </a:r>
            <a:endParaRPr lang="en-US" dirty="0"/>
          </a:p>
        </p:txBody>
      </p:sp>
      <p:sp>
        <p:nvSpPr>
          <p:cNvPr id="8" name="TextBox 7">
            <a:extLst>
              <a:ext uri="{FF2B5EF4-FFF2-40B4-BE49-F238E27FC236}">
                <a16:creationId xmlns:a16="http://schemas.microsoft.com/office/drawing/2014/main" id="{AF63658A-6D1C-DEAA-5F98-F882B16015BA}"/>
              </a:ext>
            </a:extLst>
          </p:cNvPr>
          <p:cNvSpPr txBox="1"/>
          <p:nvPr/>
        </p:nvSpPr>
        <p:spPr>
          <a:xfrm>
            <a:off x="665543" y="453528"/>
            <a:ext cx="7888147" cy="1631216"/>
          </a:xfrm>
          <a:prstGeom prst="rect">
            <a:avLst/>
          </a:prstGeom>
          <a:noFill/>
        </p:spPr>
        <p:txBody>
          <a:bodyPr wrap="square">
            <a:spAutoFit/>
          </a:bodyPr>
          <a:lstStyle/>
          <a:p>
            <a:pPr algn="just"/>
            <a:r>
              <a:rPr lang="en-US" sz="2500" kern="0" dirty="0">
                <a:latin typeface="Times New Roman" panose="02020603050405020304" pitchFamily="18" charset="0"/>
                <a:ea typeface="Calibri" panose="020F0502020204030204" pitchFamily="34" charset="0"/>
                <a:cs typeface="Arial" panose="020B0604020202020204" pitchFamily="34" charset="0"/>
              </a:rPr>
              <a:t>5</a:t>
            </a:r>
            <a:r>
              <a:rPr lang="en-US" sz="2500" kern="0" dirty="0">
                <a:effectLst/>
                <a:latin typeface="Times New Roman" panose="02020603050405020304" pitchFamily="18" charset="0"/>
                <a:ea typeface="Calibri" panose="020F0502020204030204" pitchFamily="34" charset="0"/>
                <a:cs typeface="Arial" panose="020B0604020202020204" pitchFamily="34" charset="0"/>
              </a:rPr>
              <a:t>- </a:t>
            </a:r>
            <a:r>
              <a:rPr lang="en-US" sz="2500" kern="0" dirty="0">
                <a:latin typeface="Times New Roman" panose="02020603050405020304" pitchFamily="18" charset="0"/>
                <a:ea typeface="Calibri" panose="020F0502020204030204" pitchFamily="34" charset="0"/>
                <a:cs typeface="Arial" panose="020B0604020202020204" pitchFamily="34" charset="0"/>
              </a:rPr>
              <a:t>The ramp in figure is frictionless. If the blocks are released from rest, which way does the 10 kg block slide, and what is the magnitude of its acceleration?</a:t>
            </a:r>
          </a:p>
          <a:p>
            <a:endParaRPr lang="en-US" sz="2500" dirty="0"/>
          </a:p>
        </p:txBody>
      </p:sp>
      <p:sp>
        <p:nvSpPr>
          <p:cNvPr id="10" name="TextBox 9">
            <a:extLst>
              <a:ext uri="{FF2B5EF4-FFF2-40B4-BE49-F238E27FC236}">
                <a16:creationId xmlns:a16="http://schemas.microsoft.com/office/drawing/2014/main" id="{1FB187BE-7F7C-24A9-6F6C-160900FCC541}"/>
              </a:ext>
            </a:extLst>
          </p:cNvPr>
          <p:cNvSpPr txBox="1"/>
          <p:nvPr/>
        </p:nvSpPr>
        <p:spPr>
          <a:xfrm>
            <a:off x="905213" y="5104435"/>
            <a:ext cx="3053329" cy="1523494"/>
          </a:xfrm>
          <a:prstGeom prst="rect">
            <a:avLst/>
          </a:prstGeom>
          <a:noFill/>
        </p:spPr>
        <p:txBody>
          <a:bodyPr wrap="square" rtlCol="0">
            <a:spAutoFit/>
          </a:bodyPr>
          <a:lstStyle/>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Answer: </a:t>
            </a:r>
          </a:p>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Down at 0.93 m/s</a:t>
            </a:r>
            <a:r>
              <a:rPr lang="en-US" sz="2500" kern="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2</a:t>
            </a:r>
          </a:p>
          <a:p>
            <a:endPar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pic>
        <p:nvPicPr>
          <p:cNvPr id="2" name="Picture 1">
            <a:extLst>
              <a:ext uri="{FF2B5EF4-FFF2-40B4-BE49-F238E27FC236}">
                <a16:creationId xmlns:a16="http://schemas.microsoft.com/office/drawing/2014/main" id="{0EBAE0AD-3393-DE5B-A385-B025B50924EE}"/>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5278056" y="1668276"/>
            <a:ext cx="3622876" cy="2411349"/>
          </a:xfrm>
          <a:prstGeom prst="rect">
            <a:avLst/>
          </a:prstGeom>
          <a:noFill/>
          <a:ln>
            <a:noFill/>
          </a:ln>
        </p:spPr>
      </p:pic>
    </p:spTree>
    <p:extLst>
      <p:ext uri="{BB962C8B-B14F-4D97-AF65-F5344CB8AC3E}">
        <p14:creationId xmlns:p14="http://schemas.microsoft.com/office/powerpoint/2010/main" val="25619450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57D1FB-D429-1B0C-E8D7-F96E0B6204A9}"/>
              </a:ext>
            </a:extLst>
          </p:cNvPr>
          <p:cNvSpPr>
            <a:spLocks noGrp="1"/>
          </p:cNvSpPr>
          <p:nvPr>
            <p:ph type="dt" sz="half" idx="10"/>
          </p:nvPr>
        </p:nvSpPr>
        <p:spPr/>
        <p:txBody>
          <a:bodyPr/>
          <a:lstStyle/>
          <a:p>
            <a:r>
              <a:rPr lang="en-US"/>
              <a:t>© 2016 Pearson Education, Ltd.</a:t>
            </a:r>
            <a:endParaRPr lang="en-US" dirty="0"/>
          </a:p>
        </p:txBody>
      </p:sp>
      <p:sp>
        <p:nvSpPr>
          <p:cNvPr id="8" name="TextBox 7">
            <a:extLst>
              <a:ext uri="{FF2B5EF4-FFF2-40B4-BE49-F238E27FC236}">
                <a16:creationId xmlns:a16="http://schemas.microsoft.com/office/drawing/2014/main" id="{AF63658A-6D1C-DEAA-5F98-F882B16015BA}"/>
              </a:ext>
            </a:extLst>
          </p:cNvPr>
          <p:cNvSpPr txBox="1"/>
          <p:nvPr/>
        </p:nvSpPr>
        <p:spPr>
          <a:xfrm>
            <a:off x="665543" y="453528"/>
            <a:ext cx="7888147" cy="1631216"/>
          </a:xfrm>
          <a:prstGeom prst="rect">
            <a:avLst/>
          </a:prstGeom>
          <a:noFill/>
        </p:spPr>
        <p:txBody>
          <a:bodyPr wrap="square">
            <a:spAutoFit/>
          </a:bodyPr>
          <a:lstStyle/>
          <a:p>
            <a:pPr algn="just"/>
            <a:r>
              <a:rPr lang="en-US" sz="2500" kern="0" dirty="0">
                <a:latin typeface="Times New Roman" panose="02020603050405020304" pitchFamily="18" charset="0"/>
                <a:ea typeface="Calibri" panose="020F0502020204030204" pitchFamily="34" charset="0"/>
                <a:cs typeface="Arial" panose="020B0604020202020204" pitchFamily="34" charset="0"/>
              </a:rPr>
              <a:t>6</a:t>
            </a:r>
            <a:r>
              <a:rPr lang="en-US" sz="2500" kern="0" dirty="0">
                <a:effectLst/>
                <a:latin typeface="Times New Roman" panose="02020603050405020304" pitchFamily="18" charset="0"/>
                <a:ea typeface="Calibri" panose="020F0502020204030204" pitchFamily="34" charset="0"/>
                <a:cs typeface="Arial" panose="020B0604020202020204" pitchFamily="34" charset="0"/>
              </a:rPr>
              <a:t>- </a:t>
            </a:r>
            <a:r>
              <a:rPr lang="en-US" sz="2500" kern="0" dirty="0">
                <a:latin typeface="Times New Roman" panose="02020603050405020304" pitchFamily="18" charset="0"/>
                <a:ea typeface="Calibri" panose="020F0502020204030204" pitchFamily="34" charset="0"/>
                <a:cs typeface="Arial" panose="020B0604020202020204" pitchFamily="34" charset="0"/>
              </a:rPr>
              <a:t>A 1.0 kg wood block is pressed against a vertical wood wall (µ</a:t>
            </a:r>
            <a:r>
              <a:rPr lang="en-US" sz="2500" kern="0" baseline="-25000" dirty="0">
                <a:latin typeface="Times New Roman" panose="02020603050405020304" pitchFamily="18" charset="0"/>
                <a:ea typeface="Calibri" panose="020F0502020204030204" pitchFamily="34" charset="0"/>
                <a:cs typeface="Arial" panose="020B0604020202020204" pitchFamily="34" charset="0"/>
              </a:rPr>
              <a:t>s</a:t>
            </a:r>
            <a:r>
              <a:rPr lang="en-US" sz="2500" kern="0" dirty="0">
                <a:latin typeface="Times New Roman" panose="02020603050405020304" pitchFamily="18" charset="0"/>
                <a:ea typeface="Calibri" panose="020F0502020204030204" pitchFamily="34" charset="0"/>
                <a:cs typeface="Arial" panose="020B0604020202020204" pitchFamily="34" charset="0"/>
              </a:rPr>
              <a:t> = 0.50) by a 12 N force as shown in the figure. If the block is initially at rest, will it move upward, move downward, or stay at rest?  </a:t>
            </a:r>
          </a:p>
        </p:txBody>
      </p:sp>
      <p:sp>
        <p:nvSpPr>
          <p:cNvPr id="10" name="TextBox 9">
            <a:extLst>
              <a:ext uri="{FF2B5EF4-FFF2-40B4-BE49-F238E27FC236}">
                <a16:creationId xmlns:a16="http://schemas.microsoft.com/office/drawing/2014/main" id="{1FB187BE-7F7C-24A9-6F6C-160900FCC541}"/>
              </a:ext>
            </a:extLst>
          </p:cNvPr>
          <p:cNvSpPr txBox="1"/>
          <p:nvPr/>
        </p:nvSpPr>
        <p:spPr>
          <a:xfrm>
            <a:off x="905213" y="5104435"/>
            <a:ext cx="2798686" cy="1397819"/>
          </a:xfrm>
          <a:prstGeom prst="rect">
            <a:avLst/>
          </a:prstGeom>
          <a:noFill/>
        </p:spPr>
        <p:txBody>
          <a:bodyPr wrap="square" rtlCol="0">
            <a:spAutoFit/>
          </a:bodyPr>
          <a:lstStyle/>
          <a:p>
            <a:pPr marL="0" marR="0">
              <a:lnSpc>
                <a:spcPct val="107000"/>
              </a:lnSpc>
              <a:spcBef>
                <a:spcPts val="0"/>
              </a:spcBef>
              <a:spcAft>
                <a:spcPts val="800"/>
              </a:spcAft>
            </a:pPr>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Answer: </a:t>
            </a:r>
          </a:p>
          <a:p>
            <a:pPr marL="0" marR="0">
              <a:lnSpc>
                <a:spcPct val="107000"/>
              </a:lnSpc>
              <a:spcBef>
                <a:spcPts val="0"/>
              </a:spcBef>
              <a:spcAft>
                <a:spcPts val="800"/>
              </a:spcAft>
            </a:pPr>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Stay at rest</a:t>
            </a:r>
          </a:p>
          <a:p>
            <a:endParaRPr lang="en-US" dirty="0"/>
          </a:p>
        </p:txBody>
      </p:sp>
      <p:pic>
        <p:nvPicPr>
          <p:cNvPr id="2" name="Picture 1">
            <a:extLst>
              <a:ext uri="{FF2B5EF4-FFF2-40B4-BE49-F238E27FC236}">
                <a16:creationId xmlns:a16="http://schemas.microsoft.com/office/drawing/2014/main" id="{E0897212-87F7-C7BF-3D6C-0D31B6C84C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0908" y="1814326"/>
            <a:ext cx="2609850" cy="2470150"/>
          </a:xfrm>
          <a:prstGeom prst="rect">
            <a:avLst/>
          </a:prstGeom>
          <a:noFill/>
          <a:ln>
            <a:noFill/>
          </a:ln>
        </p:spPr>
      </p:pic>
    </p:spTree>
    <p:extLst>
      <p:ext uri="{BB962C8B-B14F-4D97-AF65-F5344CB8AC3E}">
        <p14:creationId xmlns:p14="http://schemas.microsoft.com/office/powerpoint/2010/main" val="5957344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57D1FB-D429-1B0C-E8D7-F96E0B6204A9}"/>
              </a:ext>
            </a:extLst>
          </p:cNvPr>
          <p:cNvSpPr>
            <a:spLocks noGrp="1"/>
          </p:cNvSpPr>
          <p:nvPr>
            <p:ph type="dt" sz="half" idx="10"/>
          </p:nvPr>
        </p:nvSpPr>
        <p:spPr/>
        <p:txBody>
          <a:bodyPr/>
          <a:lstStyle/>
          <a:p>
            <a:r>
              <a:rPr lang="en-US"/>
              <a:t>© 2016 Pearson Education, Ltd.</a:t>
            </a:r>
            <a:endParaRPr lang="en-US" dirty="0"/>
          </a:p>
        </p:txBody>
      </p:sp>
      <p:sp>
        <p:nvSpPr>
          <p:cNvPr id="8" name="TextBox 7">
            <a:extLst>
              <a:ext uri="{FF2B5EF4-FFF2-40B4-BE49-F238E27FC236}">
                <a16:creationId xmlns:a16="http://schemas.microsoft.com/office/drawing/2014/main" id="{AF63658A-6D1C-DEAA-5F98-F882B16015BA}"/>
              </a:ext>
            </a:extLst>
          </p:cNvPr>
          <p:cNvSpPr txBox="1"/>
          <p:nvPr/>
        </p:nvSpPr>
        <p:spPr>
          <a:xfrm>
            <a:off x="665543" y="453528"/>
            <a:ext cx="7888147" cy="1631216"/>
          </a:xfrm>
          <a:prstGeom prst="rect">
            <a:avLst/>
          </a:prstGeom>
          <a:noFill/>
        </p:spPr>
        <p:txBody>
          <a:bodyPr wrap="square">
            <a:spAutoFit/>
          </a:bodyPr>
          <a:lstStyle/>
          <a:p>
            <a:pPr algn="just"/>
            <a:r>
              <a:rPr lang="en-US" sz="2500" kern="0" dirty="0">
                <a:latin typeface="Times New Roman" panose="02020603050405020304" pitchFamily="18" charset="0"/>
                <a:ea typeface="Calibri" panose="020F0502020204030204" pitchFamily="34" charset="0"/>
                <a:cs typeface="Arial" panose="020B0604020202020204" pitchFamily="34" charset="0"/>
              </a:rPr>
              <a:t>7</a:t>
            </a:r>
            <a:r>
              <a:rPr lang="en-US" sz="2500" kern="0" dirty="0">
                <a:effectLst/>
                <a:latin typeface="Times New Roman" panose="02020603050405020304" pitchFamily="18" charset="0"/>
                <a:ea typeface="Calibri" panose="020F0502020204030204" pitchFamily="34" charset="0"/>
                <a:cs typeface="Arial" panose="020B0604020202020204" pitchFamily="34" charset="0"/>
              </a:rPr>
              <a:t>- </a:t>
            </a:r>
            <a:r>
              <a:rPr lang="en-US" sz="2500" kern="0" dirty="0">
                <a:latin typeface="Times New Roman" panose="02020603050405020304" pitchFamily="18" charset="0"/>
                <a:ea typeface="Calibri" panose="020F0502020204030204" pitchFamily="34" charset="0"/>
                <a:cs typeface="Arial" panose="020B0604020202020204" pitchFamily="34" charset="0"/>
              </a:rPr>
              <a:t>A person is using a rope to lower a 5.0-N bucket into a well with a constant speed of 2.0 m/s. What is the magnitude of the force exerted by the rope on the bucket?</a:t>
            </a:r>
          </a:p>
          <a:p>
            <a:endParaRPr lang="en-US" sz="2500" dirty="0"/>
          </a:p>
        </p:txBody>
      </p:sp>
      <p:sp>
        <p:nvSpPr>
          <p:cNvPr id="10" name="TextBox 9">
            <a:extLst>
              <a:ext uri="{FF2B5EF4-FFF2-40B4-BE49-F238E27FC236}">
                <a16:creationId xmlns:a16="http://schemas.microsoft.com/office/drawing/2014/main" id="{1FB187BE-7F7C-24A9-6F6C-160900FCC541}"/>
              </a:ext>
            </a:extLst>
          </p:cNvPr>
          <p:cNvSpPr txBox="1"/>
          <p:nvPr/>
        </p:nvSpPr>
        <p:spPr>
          <a:xfrm>
            <a:off x="905213" y="5104435"/>
            <a:ext cx="2469013" cy="754053"/>
          </a:xfrm>
          <a:prstGeom prst="rect">
            <a:avLst/>
          </a:prstGeom>
          <a:noFill/>
        </p:spPr>
        <p:txBody>
          <a:bodyPr wrap="square" rtlCol="0">
            <a:spAutoFit/>
          </a:bodyPr>
          <a:lstStyle/>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Answer: 5 N</a:t>
            </a:r>
          </a:p>
          <a:p>
            <a:endParaRPr lang="en-US" dirty="0"/>
          </a:p>
        </p:txBody>
      </p:sp>
    </p:spTree>
    <p:extLst>
      <p:ext uri="{BB962C8B-B14F-4D97-AF65-F5344CB8AC3E}">
        <p14:creationId xmlns:p14="http://schemas.microsoft.com/office/powerpoint/2010/main" val="421781542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57D1FB-D429-1B0C-E8D7-F96E0B6204A9}"/>
              </a:ext>
            </a:extLst>
          </p:cNvPr>
          <p:cNvSpPr>
            <a:spLocks noGrp="1"/>
          </p:cNvSpPr>
          <p:nvPr>
            <p:ph type="dt" sz="half" idx="10"/>
          </p:nvPr>
        </p:nvSpPr>
        <p:spPr/>
        <p:txBody>
          <a:bodyPr/>
          <a:lstStyle/>
          <a:p>
            <a:r>
              <a:rPr lang="en-US"/>
              <a:t>© 2016 Pearson Education, Ltd.</a:t>
            </a:r>
            <a:endParaRPr lang="en-US" dirty="0"/>
          </a:p>
        </p:txBody>
      </p:sp>
      <p:sp>
        <p:nvSpPr>
          <p:cNvPr id="8" name="TextBox 7">
            <a:extLst>
              <a:ext uri="{FF2B5EF4-FFF2-40B4-BE49-F238E27FC236}">
                <a16:creationId xmlns:a16="http://schemas.microsoft.com/office/drawing/2014/main" id="{AF63658A-6D1C-DEAA-5F98-F882B16015BA}"/>
              </a:ext>
            </a:extLst>
          </p:cNvPr>
          <p:cNvSpPr txBox="1"/>
          <p:nvPr/>
        </p:nvSpPr>
        <p:spPr>
          <a:xfrm>
            <a:off x="665543" y="453528"/>
            <a:ext cx="7888147" cy="1273426"/>
          </a:xfrm>
          <a:prstGeom prst="rect">
            <a:avLst/>
          </a:prstGeom>
          <a:noFill/>
        </p:spPr>
        <p:txBody>
          <a:bodyPr wrap="square">
            <a:spAutoFit/>
          </a:bodyPr>
          <a:lstStyle/>
          <a:p>
            <a:r>
              <a:rPr lang="en-US" sz="2500" kern="0" dirty="0">
                <a:effectLst/>
                <a:latin typeface="Times New Roman" panose="02020603050405020304" pitchFamily="18" charset="0"/>
                <a:ea typeface="Calibri" panose="020F0502020204030204" pitchFamily="34" charset="0"/>
                <a:cs typeface="Arial" panose="020B0604020202020204" pitchFamily="34" charset="0"/>
              </a:rPr>
              <a:t>8- </a:t>
            </a:r>
            <a:r>
              <a:rPr lang="en-US" sz="2500" kern="0" dirty="0">
                <a:latin typeface="Times New Roman" panose="02020603050405020304" pitchFamily="18" charset="0"/>
                <a:ea typeface="Calibri" panose="020F0502020204030204" pitchFamily="34" charset="0"/>
                <a:cs typeface="Arial" panose="020B0604020202020204" pitchFamily="34" charset="0"/>
              </a:rPr>
              <a:t>A 2.0 kg ball is suspended by two light strings as shown</a:t>
            </a:r>
          </a:p>
          <a:p>
            <a:pPr marL="0" marR="0">
              <a:lnSpc>
                <a:spcPct val="107000"/>
              </a:lnSpc>
              <a:spcBef>
                <a:spcPts val="0"/>
              </a:spcBef>
              <a:spcAft>
                <a:spcPts val="0"/>
              </a:spcAft>
            </a:pPr>
            <a:r>
              <a:rPr lang="en-US" sz="2500" kern="0" dirty="0">
                <a:latin typeface="Times New Roman" panose="02020603050405020304" pitchFamily="18" charset="0"/>
                <a:ea typeface="Calibri" panose="020F0502020204030204" pitchFamily="34" charset="0"/>
                <a:cs typeface="Arial" panose="020B0604020202020204" pitchFamily="34" charset="0"/>
              </a:rPr>
              <a:t>in the figure. What is the tension T in the angled string?</a:t>
            </a:r>
          </a:p>
          <a:p>
            <a:endParaRPr lang="en-US" sz="2500" dirty="0"/>
          </a:p>
        </p:txBody>
      </p:sp>
      <p:sp>
        <p:nvSpPr>
          <p:cNvPr id="10" name="TextBox 9">
            <a:extLst>
              <a:ext uri="{FF2B5EF4-FFF2-40B4-BE49-F238E27FC236}">
                <a16:creationId xmlns:a16="http://schemas.microsoft.com/office/drawing/2014/main" id="{1FB187BE-7F7C-24A9-6F6C-160900FCC541}"/>
              </a:ext>
            </a:extLst>
          </p:cNvPr>
          <p:cNvSpPr txBox="1"/>
          <p:nvPr/>
        </p:nvSpPr>
        <p:spPr>
          <a:xfrm>
            <a:off x="905213" y="5104435"/>
            <a:ext cx="2469013" cy="754053"/>
          </a:xfrm>
          <a:prstGeom prst="rect">
            <a:avLst/>
          </a:prstGeom>
          <a:noFill/>
        </p:spPr>
        <p:txBody>
          <a:bodyPr wrap="square" rtlCol="0">
            <a:spAutoFit/>
          </a:bodyPr>
          <a:lstStyle/>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Answer: 26 N</a:t>
            </a:r>
          </a:p>
          <a:p>
            <a:endParaRPr lang="en-US" dirty="0"/>
          </a:p>
        </p:txBody>
      </p:sp>
      <p:pic>
        <p:nvPicPr>
          <p:cNvPr id="2" name="Picture 1">
            <a:extLst>
              <a:ext uri="{FF2B5EF4-FFF2-40B4-BE49-F238E27FC236}">
                <a16:creationId xmlns:a16="http://schemas.microsoft.com/office/drawing/2014/main" id="{A59CEA6E-EC3F-E5C1-C85F-E31C65B2CAAE}"/>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751945" y="1726954"/>
            <a:ext cx="3801745" cy="1951990"/>
          </a:xfrm>
          <a:prstGeom prst="rect">
            <a:avLst/>
          </a:prstGeom>
          <a:noFill/>
          <a:ln>
            <a:noFill/>
          </a:ln>
        </p:spPr>
      </p:pic>
    </p:spTree>
    <p:extLst>
      <p:ext uri="{BB962C8B-B14F-4D97-AF65-F5344CB8AC3E}">
        <p14:creationId xmlns:p14="http://schemas.microsoft.com/office/powerpoint/2010/main" val="181189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5.4 Tension in towing a car (cont.)</a:t>
            </a:r>
            <a:endParaRPr lang="en-US" dirty="0"/>
          </a:p>
        </p:txBody>
      </p:sp>
      <p:sp>
        <p:nvSpPr>
          <p:cNvPr id="3" name="Content Placeholder 2"/>
          <p:cNvSpPr>
            <a:spLocks noGrp="1"/>
          </p:cNvSpPr>
          <p:nvPr>
            <p:ph idx="1"/>
          </p:nvPr>
        </p:nvSpPr>
        <p:spPr>
          <a:xfrm>
            <a:off x="116586" y="841576"/>
            <a:ext cx="8807958" cy="5305044"/>
          </a:xfrm>
        </p:spPr>
        <p:txBody>
          <a:bodyPr/>
          <a:lstStyle/>
          <a:p>
            <a:pPr marL="0" indent="0">
              <a:buNone/>
            </a:pPr>
            <a:r>
              <a:rPr lang="en-US" dirty="0"/>
              <a:t>With these components, Newton’s second law becomes</a:t>
            </a:r>
          </a:p>
          <a:p>
            <a:pPr marL="0" indent="0" algn="ctr">
              <a:buNone/>
            </a:pPr>
            <a:r>
              <a:rPr lang="es-ES" i="1" dirty="0"/>
              <a:t>T </a:t>
            </a:r>
            <a:r>
              <a:rPr lang="es-ES" dirty="0" err="1"/>
              <a:t>cos</a:t>
            </a:r>
            <a:r>
              <a:rPr lang="es-ES" i="1" dirty="0">
                <a:sym typeface="Symbol" panose="05050102010706020507" pitchFamily="18" charset="2"/>
              </a:rPr>
              <a:t></a:t>
            </a:r>
            <a:r>
              <a:rPr lang="es-ES" dirty="0"/>
              <a:t> </a:t>
            </a:r>
            <a:r>
              <a:rPr lang="es-ES" dirty="0">
                <a:sym typeface="Symbol" panose="05050102010706020507" pitchFamily="18" charset="2"/>
              </a:rPr>
              <a:t></a:t>
            </a:r>
            <a:r>
              <a:rPr lang="es-ES" dirty="0"/>
              <a:t> </a:t>
            </a:r>
            <a:r>
              <a:rPr lang="es-ES" i="1" dirty="0"/>
              <a:t>f </a:t>
            </a:r>
            <a:r>
              <a:rPr lang="es-ES" dirty="0"/>
              <a:t>= 0</a:t>
            </a:r>
          </a:p>
          <a:p>
            <a:pPr marL="0" indent="0" algn="ctr">
              <a:buNone/>
            </a:pPr>
            <a:r>
              <a:rPr lang="pl-PL" i="1" dirty="0"/>
              <a:t>n </a:t>
            </a:r>
            <a:r>
              <a:rPr lang="pl-PL" dirty="0"/>
              <a:t>+ </a:t>
            </a:r>
            <a:r>
              <a:rPr lang="pl-PL" i="1" dirty="0"/>
              <a:t>T </a:t>
            </a:r>
            <a:r>
              <a:rPr lang="pl-PL" dirty="0"/>
              <a:t>sin</a:t>
            </a:r>
            <a:r>
              <a:rPr lang="es-ES" i="1" dirty="0">
                <a:sym typeface="Symbol" panose="05050102010706020507" pitchFamily="18" charset="2"/>
              </a:rPr>
              <a:t></a:t>
            </a:r>
            <a:r>
              <a:rPr lang="pl-PL" dirty="0"/>
              <a:t> </a:t>
            </a:r>
            <a:r>
              <a:rPr lang="es-ES" dirty="0">
                <a:sym typeface="Symbol" panose="05050102010706020507" pitchFamily="18" charset="2"/>
              </a:rPr>
              <a:t></a:t>
            </a:r>
            <a:r>
              <a:rPr lang="pl-PL" dirty="0"/>
              <a:t> </a:t>
            </a:r>
            <a:r>
              <a:rPr lang="pl-PL" i="1" dirty="0"/>
              <a:t>w </a:t>
            </a:r>
            <a:r>
              <a:rPr lang="pl-PL" dirty="0"/>
              <a:t>= 0</a:t>
            </a:r>
          </a:p>
          <a:p>
            <a:pPr marL="0" indent="0">
              <a:buNone/>
            </a:pPr>
            <a:r>
              <a:rPr lang="en-US" dirty="0"/>
              <a:t>The first equation can be used to solve for the tension in the rope:</a:t>
            </a:r>
          </a:p>
          <a:p>
            <a:pPr marL="0" indent="0">
              <a:buNone/>
            </a:pPr>
            <a:endParaRPr lang="en-US" dirty="0"/>
          </a:p>
          <a:p>
            <a:pPr marL="0" indent="0">
              <a:buNone/>
            </a:pPr>
            <a:endParaRPr lang="en-US" dirty="0"/>
          </a:p>
          <a:p>
            <a:pPr marL="0" indent="0">
              <a:buNone/>
            </a:pPr>
            <a:r>
              <a:rPr lang="en-US" dirty="0"/>
              <a:t>It turned out that we did not need the </a:t>
            </a:r>
            <a:r>
              <a:rPr lang="en-US" i="1" dirty="0"/>
              <a:t>y</a:t>
            </a:r>
            <a:r>
              <a:rPr lang="en-US" dirty="0"/>
              <a:t>-component equation in this problem. We would need it if we wanted to find the normal force</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811" y="3118917"/>
            <a:ext cx="4299031" cy="13873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985" y="5502547"/>
            <a:ext cx="304826" cy="432854"/>
          </a:xfrm>
          <a:prstGeom prst="rect">
            <a:avLst/>
          </a:prstGeom>
        </p:spPr>
      </p:pic>
    </p:spTree>
    <p:extLst>
      <p:ext uri="{BB962C8B-B14F-4D97-AF65-F5344CB8AC3E}">
        <p14:creationId xmlns:p14="http://schemas.microsoft.com/office/powerpoint/2010/main" val="19737076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57D1FB-D429-1B0C-E8D7-F96E0B6204A9}"/>
              </a:ext>
            </a:extLst>
          </p:cNvPr>
          <p:cNvSpPr>
            <a:spLocks noGrp="1"/>
          </p:cNvSpPr>
          <p:nvPr>
            <p:ph type="dt" sz="half" idx="10"/>
          </p:nvPr>
        </p:nvSpPr>
        <p:spPr/>
        <p:txBody>
          <a:bodyPr/>
          <a:lstStyle/>
          <a:p>
            <a:r>
              <a:rPr lang="en-US"/>
              <a:t>© 2016 Pearson Education, Ltd.</a:t>
            </a:r>
            <a:endParaRPr lang="en-US" dirty="0"/>
          </a:p>
        </p:txBody>
      </p:sp>
      <p:sp>
        <p:nvSpPr>
          <p:cNvPr id="8" name="TextBox 7">
            <a:extLst>
              <a:ext uri="{FF2B5EF4-FFF2-40B4-BE49-F238E27FC236}">
                <a16:creationId xmlns:a16="http://schemas.microsoft.com/office/drawing/2014/main" id="{AF63658A-6D1C-DEAA-5F98-F882B16015BA}"/>
              </a:ext>
            </a:extLst>
          </p:cNvPr>
          <p:cNvSpPr txBox="1"/>
          <p:nvPr/>
        </p:nvSpPr>
        <p:spPr>
          <a:xfrm>
            <a:off x="665543" y="453528"/>
            <a:ext cx="7888147" cy="3818994"/>
          </a:xfrm>
          <a:prstGeom prst="rect">
            <a:avLst/>
          </a:prstGeom>
          <a:noFill/>
        </p:spPr>
        <p:txBody>
          <a:bodyPr wrap="square">
            <a:spAutoFit/>
          </a:bodyPr>
          <a:lstStyle/>
          <a:p>
            <a:pPr algn="just"/>
            <a:r>
              <a:rPr lang="en-US" sz="2500" kern="0" dirty="0">
                <a:latin typeface="Times New Roman" panose="02020603050405020304" pitchFamily="18" charset="0"/>
                <a:ea typeface="Calibri" panose="020F0502020204030204" pitchFamily="34" charset="0"/>
                <a:cs typeface="Arial" panose="020B0604020202020204" pitchFamily="34" charset="0"/>
              </a:rPr>
              <a:t>9</a:t>
            </a:r>
            <a:r>
              <a:rPr lang="en-US" sz="2500" kern="0" dirty="0">
                <a:effectLst/>
                <a:latin typeface="Times New Roman" panose="02020603050405020304" pitchFamily="18" charset="0"/>
                <a:ea typeface="Calibri" panose="020F0502020204030204" pitchFamily="34" charset="0"/>
                <a:cs typeface="Arial" panose="020B0604020202020204" pitchFamily="34" charset="0"/>
              </a:rPr>
              <a:t>- </a:t>
            </a:r>
            <a:r>
              <a:rPr lang="en-US" sz="2500" kern="0" dirty="0">
                <a:latin typeface="Times New Roman" panose="02020603050405020304" pitchFamily="18" charset="0"/>
                <a:ea typeface="Calibri" panose="020F0502020204030204" pitchFamily="34" charset="0"/>
                <a:cs typeface="Arial" panose="020B0604020202020204" pitchFamily="34" charset="0"/>
              </a:rPr>
              <a:t>A crate pushed along the floor with velocity v</a:t>
            </a:r>
            <a:r>
              <a:rPr lang="en-US" sz="2500" kern="0" baseline="-25000" dirty="0">
                <a:latin typeface="Times New Roman" panose="02020603050405020304" pitchFamily="18" charset="0"/>
                <a:ea typeface="Calibri" panose="020F0502020204030204" pitchFamily="34" charset="0"/>
                <a:cs typeface="Arial" panose="020B0604020202020204" pitchFamily="34" charset="0"/>
              </a:rPr>
              <a:t>i</a:t>
            </a:r>
            <a:r>
              <a:rPr lang="en-US" sz="2500" kern="0" dirty="0">
                <a:latin typeface="Times New Roman" panose="02020603050405020304" pitchFamily="18" charset="0"/>
                <a:ea typeface="Calibri" panose="020F0502020204030204" pitchFamily="34" charset="0"/>
                <a:cs typeface="Arial" panose="020B0604020202020204" pitchFamily="34" charset="0"/>
              </a:rPr>
              <a:t> slides a distance d after the pushing force is removed.</a:t>
            </a:r>
          </a:p>
          <a:p>
            <a:pPr marL="0" marR="0" algn="just">
              <a:lnSpc>
                <a:spcPct val="107000"/>
              </a:lnSpc>
              <a:spcBef>
                <a:spcPts val="0"/>
              </a:spcBef>
              <a:spcAft>
                <a:spcPts val="0"/>
              </a:spcAft>
            </a:pPr>
            <a:r>
              <a:rPr lang="en-US" sz="2500" kern="0" dirty="0">
                <a:latin typeface="Times New Roman" panose="02020603050405020304" pitchFamily="18" charset="0"/>
                <a:ea typeface="Calibri" panose="020F0502020204030204" pitchFamily="34" charset="0"/>
                <a:cs typeface="Arial" panose="020B0604020202020204" pitchFamily="34" charset="0"/>
              </a:rPr>
              <a:t>a. If the mass of the crate is doubled, but the initial velocity is not changed, what distance does the crate slide before stopping?</a:t>
            </a:r>
          </a:p>
          <a:p>
            <a:pPr marL="0" marR="0" algn="just">
              <a:lnSpc>
                <a:spcPct val="107000"/>
              </a:lnSpc>
              <a:spcBef>
                <a:spcPts val="0"/>
              </a:spcBef>
              <a:spcAft>
                <a:spcPts val="0"/>
              </a:spcAft>
            </a:pPr>
            <a:r>
              <a:rPr lang="en-US" sz="2500" kern="0" dirty="0">
                <a:latin typeface="Times New Roman" panose="02020603050405020304" pitchFamily="18" charset="0"/>
                <a:ea typeface="Calibri" panose="020F0502020204030204" pitchFamily="34" charset="0"/>
                <a:cs typeface="Arial" panose="020B0604020202020204" pitchFamily="34" charset="0"/>
              </a:rPr>
              <a:t>b. If the initial velocity of the crate is doubled to 2v, but the</a:t>
            </a:r>
          </a:p>
          <a:p>
            <a:pPr marL="0" marR="0" algn="just">
              <a:lnSpc>
                <a:spcPct val="107000"/>
              </a:lnSpc>
              <a:spcBef>
                <a:spcPts val="0"/>
              </a:spcBef>
              <a:spcAft>
                <a:spcPts val="0"/>
              </a:spcAft>
            </a:pPr>
            <a:r>
              <a:rPr lang="en-US" sz="2500" kern="0" dirty="0">
                <a:latin typeface="Times New Roman" panose="02020603050405020304" pitchFamily="18" charset="0"/>
                <a:ea typeface="Calibri" panose="020F0502020204030204" pitchFamily="34" charset="0"/>
                <a:cs typeface="Arial" panose="020B0604020202020204" pitchFamily="34" charset="0"/>
              </a:rPr>
              <a:t>mass is not changed, what distance does the crate slide before stopping?</a:t>
            </a:r>
          </a:p>
          <a:p>
            <a:endParaRPr lang="en-US" sz="2500" dirty="0"/>
          </a:p>
        </p:txBody>
      </p:sp>
      <p:sp>
        <p:nvSpPr>
          <p:cNvPr id="10" name="TextBox 9">
            <a:extLst>
              <a:ext uri="{FF2B5EF4-FFF2-40B4-BE49-F238E27FC236}">
                <a16:creationId xmlns:a16="http://schemas.microsoft.com/office/drawing/2014/main" id="{1FB187BE-7F7C-24A9-6F6C-160900FCC541}"/>
              </a:ext>
            </a:extLst>
          </p:cNvPr>
          <p:cNvSpPr txBox="1"/>
          <p:nvPr/>
        </p:nvSpPr>
        <p:spPr>
          <a:xfrm>
            <a:off x="905213" y="5000262"/>
            <a:ext cx="2469013" cy="1246495"/>
          </a:xfrm>
          <a:prstGeom prst="rect">
            <a:avLst/>
          </a:prstGeom>
          <a:noFill/>
        </p:spPr>
        <p:txBody>
          <a:bodyPr wrap="square" rtlCol="0">
            <a:spAutoFit/>
          </a:bodyPr>
          <a:lstStyle/>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Answers: </a:t>
            </a:r>
          </a:p>
          <a:p>
            <a:pPr marL="457200" indent="-457200">
              <a:buAutoNum type="alphaLcPeriod"/>
            </a:pPr>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d</a:t>
            </a:r>
          </a:p>
          <a:p>
            <a:pPr marL="342900" indent="-342900">
              <a:buAutoNum type="alphaLcPeriod"/>
            </a:pPr>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4d</a:t>
            </a:r>
            <a:endParaRPr lang="en-US" dirty="0"/>
          </a:p>
        </p:txBody>
      </p:sp>
    </p:spTree>
    <p:extLst>
      <p:ext uri="{BB962C8B-B14F-4D97-AF65-F5344CB8AC3E}">
        <p14:creationId xmlns:p14="http://schemas.microsoft.com/office/powerpoint/2010/main" val="21446269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57D1FB-D429-1B0C-E8D7-F96E0B6204A9}"/>
              </a:ext>
            </a:extLst>
          </p:cNvPr>
          <p:cNvSpPr>
            <a:spLocks noGrp="1"/>
          </p:cNvSpPr>
          <p:nvPr>
            <p:ph type="dt" sz="half" idx="10"/>
          </p:nvPr>
        </p:nvSpPr>
        <p:spPr/>
        <p:txBody>
          <a:bodyPr/>
          <a:lstStyle/>
          <a:p>
            <a:r>
              <a:rPr lang="en-US"/>
              <a:t>© 2016 Pearson Education, Ltd.</a:t>
            </a:r>
            <a:endParaRPr lang="en-US" dirty="0"/>
          </a:p>
        </p:txBody>
      </p:sp>
      <p:sp>
        <p:nvSpPr>
          <p:cNvPr id="8" name="TextBox 7">
            <a:extLst>
              <a:ext uri="{FF2B5EF4-FFF2-40B4-BE49-F238E27FC236}">
                <a16:creationId xmlns:a16="http://schemas.microsoft.com/office/drawing/2014/main" id="{AF63658A-6D1C-DEAA-5F98-F882B16015BA}"/>
              </a:ext>
            </a:extLst>
          </p:cNvPr>
          <p:cNvSpPr txBox="1"/>
          <p:nvPr/>
        </p:nvSpPr>
        <p:spPr>
          <a:xfrm>
            <a:off x="665543" y="453528"/>
            <a:ext cx="7888147" cy="1246495"/>
          </a:xfrm>
          <a:prstGeom prst="rect">
            <a:avLst/>
          </a:prstGeom>
          <a:noFill/>
        </p:spPr>
        <p:txBody>
          <a:bodyPr wrap="square">
            <a:spAutoFit/>
          </a:bodyPr>
          <a:lstStyle/>
          <a:p>
            <a:pPr algn="just"/>
            <a:r>
              <a:rPr lang="en-US" sz="2500" kern="0" dirty="0">
                <a:effectLst/>
                <a:latin typeface="Times New Roman" panose="02020603050405020304" pitchFamily="18" charset="0"/>
                <a:ea typeface="Calibri" panose="020F0502020204030204" pitchFamily="34" charset="0"/>
                <a:cs typeface="Arial" panose="020B0604020202020204" pitchFamily="34" charset="0"/>
              </a:rPr>
              <a:t>10- </a:t>
            </a:r>
            <a:r>
              <a:rPr lang="en-US" sz="2500" kern="0" dirty="0">
                <a:latin typeface="Times New Roman" panose="02020603050405020304" pitchFamily="18" charset="0"/>
                <a:ea typeface="Calibri" panose="020F0502020204030204" pitchFamily="34" charset="0"/>
                <a:cs typeface="Arial" panose="020B0604020202020204" pitchFamily="34" charset="0"/>
              </a:rPr>
              <a:t>A 50 kg box hangs from a rope. What is the tension in the rope if the box has </a:t>
            </a:r>
            <a:r>
              <a:rPr lang="en-US" sz="2500" kern="0" dirty="0" err="1">
                <a:latin typeface="Times New Roman" panose="02020603050405020304" pitchFamily="18" charset="0"/>
                <a:ea typeface="Calibri" panose="020F0502020204030204" pitchFamily="34" charset="0"/>
                <a:cs typeface="Arial" panose="020B0604020202020204" pitchFamily="34" charset="0"/>
              </a:rPr>
              <a:t>v</a:t>
            </a:r>
            <a:r>
              <a:rPr lang="en-US" sz="2500" kern="0" baseline="-25000" dirty="0" err="1">
                <a:latin typeface="Times New Roman" panose="02020603050405020304" pitchFamily="18" charset="0"/>
                <a:ea typeface="Calibri" panose="020F0502020204030204" pitchFamily="34" charset="0"/>
                <a:cs typeface="Arial" panose="020B0604020202020204" pitchFamily="34" charset="0"/>
              </a:rPr>
              <a:t>y</a:t>
            </a:r>
            <a:r>
              <a:rPr lang="en-US" sz="2500" kern="0" dirty="0">
                <a:latin typeface="Times New Roman" panose="02020603050405020304" pitchFamily="18" charset="0"/>
                <a:ea typeface="Calibri" panose="020F0502020204030204" pitchFamily="34" charset="0"/>
                <a:cs typeface="Arial" panose="020B0604020202020204" pitchFamily="34" charset="0"/>
              </a:rPr>
              <a:t> = 5.0 m/s and is speeding up at 5.0 m/s</a:t>
            </a:r>
            <a:r>
              <a:rPr lang="en-US" sz="2500" kern="0" baseline="30000" dirty="0">
                <a:latin typeface="Times New Roman" panose="02020603050405020304" pitchFamily="18" charset="0"/>
                <a:ea typeface="Calibri" panose="020F0502020204030204" pitchFamily="34" charset="0"/>
                <a:cs typeface="Arial" panose="020B0604020202020204" pitchFamily="34" charset="0"/>
              </a:rPr>
              <a:t>2</a:t>
            </a:r>
            <a:r>
              <a:rPr lang="en-US" sz="2500" kern="0" dirty="0">
                <a:latin typeface="Times New Roman" panose="02020603050405020304" pitchFamily="18" charset="0"/>
                <a:ea typeface="Calibri" panose="020F050202020403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1FB187BE-7F7C-24A9-6F6C-160900FCC541}"/>
              </a:ext>
            </a:extLst>
          </p:cNvPr>
          <p:cNvSpPr txBox="1"/>
          <p:nvPr/>
        </p:nvSpPr>
        <p:spPr>
          <a:xfrm>
            <a:off x="766317" y="4730086"/>
            <a:ext cx="2469013" cy="1653017"/>
          </a:xfrm>
          <a:prstGeom prst="rect">
            <a:avLst/>
          </a:prstGeom>
          <a:noFill/>
        </p:spPr>
        <p:txBody>
          <a:bodyPr wrap="square" rtlCol="0">
            <a:spAutoFit/>
          </a:bodyPr>
          <a:lstStyle/>
          <a:p>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Answers: </a:t>
            </a:r>
          </a:p>
          <a:p>
            <a:pPr marL="0" marR="0">
              <a:lnSpc>
                <a:spcPct val="107000"/>
              </a:lnSpc>
              <a:spcBef>
                <a:spcPts val="0"/>
              </a:spcBef>
              <a:spcAft>
                <a:spcPts val="800"/>
              </a:spcAft>
            </a:pPr>
            <a:r>
              <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rPr>
              <a:t>740 N</a:t>
            </a:r>
          </a:p>
          <a:p>
            <a:endParaRPr lang="en-US" sz="2500" kern="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6084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5.4 Tension in towing a car (cont.)</a:t>
            </a:r>
            <a:endParaRPr lang="en-US" dirty="0"/>
          </a:p>
        </p:txBody>
      </p:sp>
      <p:sp>
        <p:nvSpPr>
          <p:cNvPr id="3" name="Content Placeholder 2"/>
          <p:cNvSpPr>
            <a:spLocks noGrp="1"/>
          </p:cNvSpPr>
          <p:nvPr>
            <p:ph idx="1"/>
          </p:nvPr>
        </p:nvSpPr>
        <p:spPr/>
        <p:txBody>
          <a:bodyPr/>
          <a:lstStyle/>
          <a:p>
            <a:pPr marL="0" indent="0">
              <a:buNone/>
            </a:pPr>
            <a:r>
              <a:rPr lang="en-US" b="1" cap="small" dirty="0">
                <a:solidFill>
                  <a:srgbClr val="7030A0"/>
                </a:solidFill>
              </a:rPr>
              <a:t>assess</a:t>
            </a:r>
            <a:r>
              <a:rPr lang="en-US" dirty="0"/>
              <a:t> Had we pulled the car with a horizontal rope, the tension would need to exactly balance the friction force of 320 N. Because we are pulling at an angle, however, part of the tension in the rope pulls </a:t>
            </a:r>
            <a:r>
              <a:rPr lang="en-US" i="1" dirty="0"/>
              <a:t>up </a:t>
            </a:r>
            <a:r>
              <a:rPr lang="en-US" dirty="0"/>
              <a:t>on the car instead of in the forward direction. Thus, we need a little more tension in the rope when it’s at an angle, so our result seems reasonable.</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411071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r>
              <a:rPr lang="en-US" altLang="en-US"/>
              <a:t>QuickCheck 5.1</a:t>
            </a:r>
            <a:endParaRPr lang="en-US" altLang="en-US" dirty="0"/>
          </a:p>
        </p:txBody>
      </p:sp>
      <p:sp>
        <p:nvSpPr>
          <p:cNvPr id="6146" name="Rectangle 2"/>
          <p:cNvSpPr>
            <a:spLocks noGrp="1" noChangeArrowheads="1"/>
          </p:cNvSpPr>
          <p:nvPr>
            <p:ph idx="1"/>
          </p:nvPr>
        </p:nvSpPr>
        <p:spPr/>
        <p:txBody>
          <a:bodyPr/>
          <a:lstStyle/>
          <a:p>
            <a:r>
              <a:rPr lang="en-US" altLang="en-US" dirty="0"/>
              <a:t>A ring, seen from above, is pulled on by three forces. The ring is not moving. How big is the force </a:t>
            </a:r>
            <a:r>
              <a:rPr lang="en-US" altLang="en-US" i="1" dirty="0"/>
              <a:t>F</a:t>
            </a:r>
            <a:r>
              <a:rPr lang="en-US" altLang="en-US" dirty="0"/>
              <a:t>?</a:t>
            </a:r>
          </a:p>
          <a:p>
            <a:endParaRPr lang="en-US" altLang="en-US" dirty="0"/>
          </a:p>
          <a:p>
            <a:pPr lvl="1"/>
            <a:r>
              <a:rPr lang="en-US" altLang="en-US" dirty="0"/>
              <a:t>20 N</a:t>
            </a:r>
          </a:p>
          <a:p>
            <a:pPr lvl="1"/>
            <a:r>
              <a:rPr lang="en-US" altLang="en-US" dirty="0"/>
              <a:t>10 cos</a:t>
            </a:r>
            <a:r>
              <a:rPr lang="en-US" altLang="en-US" i="1" dirty="0">
                <a:sym typeface="Symbol" pitchFamily="84" charset="2"/>
              </a:rPr>
              <a:t></a:t>
            </a:r>
            <a:r>
              <a:rPr lang="en-US" altLang="en-US" dirty="0"/>
              <a:t>  N</a:t>
            </a:r>
          </a:p>
          <a:p>
            <a:pPr lvl="1"/>
            <a:r>
              <a:rPr lang="en-US" altLang="en-US" dirty="0"/>
              <a:t>10 sin</a:t>
            </a:r>
            <a:r>
              <a:rPr lang="en-US" altLang="en-US" i="1" dirty="0">
                <a:sym typeface="Symbol" pitchFamily="84" charset="2"/>
              </a:rPr>
              <a:t></a:t>
            </a:r>
            <a:r>
              <a:rPr lang="en-US" altLang="en-US" dirty="0"/>
              <a:t>  N</a:t>
            </a:r>
          </a:p>
          <a:p>
            <a:pPr lvl="1"/>
            <a:r>
              <a:rPr lang="en-US" altLang="en-US" dirty="0"/>
              <a:t>20 cos</a:t>
            </a:r>
            <a:r>
              <a:rPr lang="en-US" altLang="en-US" i="1" dirty="0">
                <a:sym typeface="Symbol" pitchFamily="84" charset="2"/>
              </a:rPr>
              <a:t></a:t>
            </a:r>
            <a:r>
              <a:rPr lang="en-US" altLang="en-US" dirty="0"/>
              <a:t>  N</a:t>
            </a:r>
          </a:p>
          <a:p>
            <a:pPr lvl="1"/>
            <a:r>
              <a:rPr lang="en-US" altLang="en-US" dirty="0"/>
              <a:t>20 sin</a:t>
            </a:r>
            <a:r>
              <a:rPr lang="en-US" altLang="en-US" i="1" dirty="0">
                <a:sym typeface="Symbol" pitchFamily="84" charset="2"/>
              </a:rPr>
              <a:t></a:t>
            </a:r>
            <a:r>
              <a:rPr lang="en-US" altLang="en-US" dirty="0"/>
              <a:t>  N</a:t>
            </a:r>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6149" name="Picture 7" descr="CH6_PPT_Slide_31_32"/>
          <p:cNvPicPr>
            <a:picLocks noChangeAspect="1" noChangeArrowheads="1"/>
          </p:cNvPicPr>
          <p:nvPr/>
        </p:nvPicPr>
        <p:blipFill>
          <a:blip r:embed="rId3">
            <a:extLst>
              <a:ext uri="{28A0092B-C50C-407E-A947-70E740481C1C}">
                <a14:useLocalDpi xmlns:a14="http://schemas.microsoft.com/office/drawing/2010/main" val="0"/>
              </a:ext>
            </a:extLst>
          </a:blip>
          <a:srcRect l="24513" r="23250"/>
          <a:stretch>
            <a:fillRect/>
          </a:stretch>
        </p:blipFill>
        <p:spPr bwMode="auto">
          <a:xfrm>
            <a:off x="4655225" y="2416271"/>
            <a:ext cx="2814455" cy="414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10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r>
              <a:rPr lang="en-US" altLang="en-US"/>
              <a:t>QuickCheck 5.1</a:t>
            </a:r>
            <a:endParaRPr lang="en-US" altLang="en-US" dirty="0"/>
          </a:p>
        </p:txBody>
      </p:sp>
      <p:sp>
        <p:nvSpPr>
          <p:cNvPr id="6146" name="Rectangle 2"/>
          <p:cNvSpPr>
            <a:spLocks noGrp="1" noChangeArrowheads="1"/>
          </p:cNvSpPr>
          <p:nvPr>
            <p:ph idx="1"/>
          </p:nvPr>
        </p:nvSpPr>
        <p:spPr/>
        <p:txBody>
          <a:bodyPr/>
          <a:lstStyle/>
          <a:p>
            <a:r>
              <a:rPr lang="en-US" altLang="en-US" dirty="0"/>
              <a:t>A ring, seen from above, is pulled on by three forces. The ring is not moving. How big is the force </a:t>
            </a:r>
            <a:r>
              <a:rPr lang="en-US" altLang="en-US" i="1" dirty="0"/>
              <a:t>F</a:t>
            </a:r>
            <a:r>
              <a:rPr lang="en-US" altLang="en-US" dirty="0"/>
              <a:t>?</a:t>
            </a:r>
          </a:p>
          <a:p>
            <a:endParaRPr lang="en-US" altLang="en-US" dirty="0"/>
          </a:p>
          <a:p>
            <a:pPr lvl="1"/>
            <a:r>
              <a:rPr lang="en-US" altLang="en-US" dirty="0"/>
              <a:t>20 N</a:t>
            </a:r>
          </a:p>
          <a:p>
            <a:pPr lvl="1"/>
            <a:r>
              <a:rPr lang="en-US" altLang="en-US" dirty="0"/>
              <a:t>10 cos</a:t>
            </a:r>
            <a:r>
              <a:rPr lang="en-US" altLang="en-US" i="1" dirty="0">
                <a:sym typeface="Symbol" pitchFamily="84" charset="2"/>
              </a:rPr>
              <a:t></a:t>
            </a:r>
            <a:r>
              <a:rPr lang="en-US" altLang="en-US" dirty="0"/>
              <a:t>  N</a:t>
            </a:r>
          </a:p>
          <a:p>
            <a:pPr lvl="1"/>
            <a:r>
              <a:rPr lang="en-US" altLang="en-US" dirty="0"/>
              <a:t>10 sin</a:t>
            </a:r>
            <a:r>
              <a:rPr lang="en-US" altLang="en-US" i="1" dirty="0">
                <a:sym typeface="Symbol" pitchFamily="84" charset="2"/>
              </a:rPr>
              <a:t></a:t>
            </a:r>
            <a:r>
              <a:rPr lang="en-US" altLang="en-US" dirty="0"/>
              <a:t>  N</a:t>
            </a:r>
          </a:p>
          <a:p>
            <a:pPr lvl="1"/>
            <a:r>
              <a:rPr lang="en-US" altLang="en-US" dirty="0"/>
              <a:t>20 cos</a:t>
            </a:r>
            <a:r>
              <a:rPr lang="en-US" altLang="en-US" i="1" dirty="0">
                <a:sym typeface="Symbol" pitchFamily="84" charset="2"/>
              </a:rPr>
              <a:t></a:t>
            </a:r>
            <a:r>
              <a:rPr lang="en-US" altLang="en-US" dirty="0"/>
              <a:t>  N</a:t>
            </a:r>
          </a:p>
          <a:p>
            <a:pPr lvl="1"/>
            <a:r>
              <a:rPr lang="en-US" altLang="en-US" dirty="0">
                <a:solidFill>
                  <a:srgbClr val="FF0000"/>
                </a:solidFill>
              </a:rPr>
              <a:t>20 sin</a:t>
            </a:r>
            <a:r>
              <a:rPr lang="en-US" altLang="en-US" i="1" dirty="0">
                <a:solidFill>
                  <a:srgbClr val="FF0000"/>
                </a:solidFill>
                <a:sym typeface="Symbol" pitchFamily="84" charset="2"/>
              </a:rPr>
              <a:t></a:t>
            </a:r>
            <a:r>
              <a:rPr lang="en-US" altLang="en-US" dirty="0">
                <a:solidFill>
                  <a:srgbClr val="FF0000"/>
                </a:solidFill>
              </a:rPr>
              <a:t>  N</a:t>
            </a:r>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6149" name="Picture 7" descr="CH6_PPT_Slide_31_32"/>
          <p:cNvPicPr>
            <a:picLocks noChangeAspect="1" noChangeArrowheads="1"/>
          </p:cNvPicPr>
          <p:nvPr/>
        </p:nvPicPr>
        <p:blipFill>
          <a:blip r:embed="rId3">
            <a:extLst>
              <a:ext uri="{28A0092B-C50C-407E-A947-70E740481C1C}">
                <a14:useLocalDpi xmlns:a14="http://schemas.microsoft.com/office/drawing/2010/main" val="0"/>
              </a:ext>
            </a:extLst>
          </a:blip>
          <a:srcRect l="24513" r="23250"/>
          <a:stretch>
            <a:fillRect/>
          </a:stretch>
        </p:blipFill>
        <p:spPr bwMode="auto">
          <a:xfrm>
            <a:off x="4655225" y="2416271"/>
            <a:ext cx="2814455" cy="414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84480" y="4712335"/>
            <a:ext cx="368300" cy="336550"/>
          </a:xfrm>
          <a:prstGeom prst="rect">
            <a:avLst/>
          </a:prstGeom>
        </p:spPr>
      </p:pic>
    </p:spTree>
    <p:extLst>
      <p:ext uri="{BB962C8B-B14F-4D97-AF65-F5344CB8AC3E}">
        <p14:creationId xmlns:p14="http://schemas.microsoft.com/office/powerpoint/2010/main" val="88500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Problem</a:t>
            </a:r>
          </a:p>
        </p:txBody>
      </p:sp>
      <p:sp>
        <p:nvSpPr>
          <p:cNvPr id="3" name="Content Placeholder 2"/>
          <p:cNvSpPr>
            <a:spLocks noGrp="1"/>
          </p:cNvSpPr>
          <p:nvPr>
            <p:ph idx="1"/>
          </p:nvPr>
        </p:nvSpPr>
        <p:spPr/>
        <p:txBody>
          <a:bodyPr/>
          <a:lstStyle/>
          <a:p>
            <a:pPr marL="0" indent="0">
              <a:buNone/>
            </a:pPr>
            <a:r>
              <a:rPr lang="en-US" dirty="0"/>
              <a:t>A 100-kg block with a weight of 980 N hangs on a rope. Find the tension in the rope if the block is stationary, then if it’s moving upward at a steady speed of 5 m/s.</a:t>
            </a:r>
          </a:p>
          <a:p>
            <a:pPr marL="0" indent="0">
              <a:buNone/>
            </a:pPr>
            <a:endParaRPr lang="en-US" dirty="0"/>
          </a:p>
          <a:p>
            <a:pPr marL="0" indent="0">
              <a:buNone/>
            </a:pPr>
            <a:r>
              <a:rPr lang="en-US" dirty="0">
                <a:solidFill>
                  <a:srgbClr val="FF0000"/>
                </a:solidFill>
              </a:rPr>
              <a:t>The block is in static equilibrium if it is stationary and in dynamic equilibrium if it’s moving at a steady speed. In both cases the tension in the rope must equal the weight: 980 N. </a:t>
            </a:r>
          </a:p>
          <a:p>
            <a:pPr marL="0" indent="0">
              <a:buNone/>
            </a:pP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328591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5.2 Dynamics and </a:t>
            </a:r>
            <a:br>
              <a:rPr lang="en-US" dirty="0"/>
            </a:br>
            <a:r>
              <a:rPr lang="en-US" dirty="0"/>
              <a:t>Newton’s Second Law</a:t>
            </a:r>
          </a:p>
        </p:txBody>
      </p:sp>
      <p:sp>
        <p:nvSpPr>
          <p:cNvPr id="3" name="Date Placeholder 2"/>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56540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8266" y="1673274"/>
            <a:ext cx="8264294" cy="3539430"/>
          </a:xfrm>
          <a:prstGeom prst="rect">
            <a:avLst/>
          </a:prstGeom>
        </p:spPr>
        <p:txBody>
          <a:bodyPr wrap="square">
            <a:spAutoFit/>
          </a:bodyPr>
          <a:lstStyle/>
          <a:p>
            <a:r>
              <a:rPr lang="en-US" sz="2800" b="1" dirty="0">
                <a:solidFill>
                  <a:schemeClr val="bg1"/>
                </a:solidFill>
                <a:latin typeface="Times New Roman" panose="02020603050405020304" pitchFamily="18" charset="0"/>
                <a:ea typeface="TimesLTStd-Roman"/>
                <a:cs typeface="Arial" panose="020B0604020202020204" pitchFamily="34" charset="0"/>
              </a:rPr>
              <a:t>Section 5.1 Equilibrium</a:t>
            </a:r>
          </a:p>
          <a:p>
            <a:r>
              <a:rPr lang="en-US" sz="2800" b="1" dirty="0">
                <a:solidFill>
                  <a:schemeClr val="bg1"/>
                </a:solidFill>
                <a:latin typeface="Times New Roman" panose="02020603050405020304" pitchFamily="18" charset="0"/>
                <a:ea typeface="TimesLTStd-Roman"/>
                <a:cs typeface="Arial" panose="020B0604020202020204" pitchFamily="34" charset="0"/>
              </a:rPr>
              <a:t>Section 5.2 Dynamics and Newton’s Second Law</a:t>
            </a:r>
          </a:p>
          <a:p>
            <a:r>
              <a:rPr lang="en-US" sz="2800" b="1" dirty="0">
                <a:solidFill>
                  <a:schemeClr val="bg1"/>
                </a:solidFill>
                <a:latin typeface="Times New Roman" panose="02020603050405020304" pitchFamily="18" charset="0"/>
                <a:ea typeface="TimesLTStd-Roman"/>
                <a:cs typeface="Arial" panose="020B0604020202020204" pitchFamily="34" charset="0"/>
              </a:rPr>
              <a:t>Section 5.3 Mass and Weight</a:t>
            </a:r>
          </a:p>
          <a:p>
            <a:r>
              <a:rPr lang="en-US" sz="2800" b="1" dirty="0">
                <a:solidFill>
                  <a:schemeClr val="bg1"/>
                </a:solidFill>
                <a:latin typeface="Times New Roman" panose="02020603050405020304" pitchFamily="18" charset="0"/>
                <a:ea typeface="TimesLTStd-Roman"/>
                <a:cs typeface="Arial" panose="020B0604020202020204" pitchFamily="34" charset="0"/>
              </a:rPr>
              <a:t>Section 5.4 Normal Forces</a:t>
            </a:r>
          </a:p>
          <a:p>
            <a:r>
              <a:rPr lang="en-US" sz="2800" b="1" dirty="0">
                <a:solidFill>
                  <a:schemeClr val="bg1"/>
                </a:solidFill>
                <a:latin typeface="Times New Roman" panose="02020603050405020304" pitchFamily="18" charset="0"/>
                <a:ea typeface="TimesLTStd-Roman"/>
                <a:cs typeface="Arial" panose="020B0604020202020204" pitchFamily="34" charset="0"/>
              </a:rPr>
              <a:t>Section 5.5 Friction</a:t>
            </a:r>
          </a:p>
          <a:p>
            <a:r>
              <a:rPr lang="en-US" sz="2800" b="1" dirty="0">
                <a:solidFill>
                  <a:schemeClr val="bg1"/>
                </a:solidFill>
                <a:latin typeface="Times New Roman" panose="02020603050405020304" pitchFamily="18" charset="0"/>
                <a:ea typeface="TimesLTStd-Roman"/>
                <a:cs typeface="Arial" panose="020B0604020202020204" pitchFamily="34" charset="0"/>
              </a:rPr>
              <a:t>Section 5.7 Interacting Objects</a:t>
            </a:r>
          </a:p>
          <a:p>
            <a:r>
              <a:rPr lang="en-US" sz="2800" b="1" dirty="0">
                <a:solidFill>
                  <a:schemeClr val="bg1"/>
                </a:solidFill>
                <a:latin typeface="Times New Roman" panose="02020603050405020304" pitchFamily="18" charset="0"/>
                <a:ea typeface="TimesLTStd-Roman"/>
                <a:cs typeface="Arial" panose="020B0604020202020204" pitchFamily="34" charset="0"/>
              </a:rPr>
              <a:t>Section 5.8 Ropes and Pulleys</a:t>
            </a:r>
          </a:p>
          <a:p>
            <a:endParaRPr lang="en-US" sz="2800" b="1" dirty="0">
              <a:solidFill>
                <a:schemeClr val="bg1"/>
              </a:solidFill>
              <a:latin typeface="Times New Roman" panose="02020603050405020304" pitchFamily="18" charset="0"/>
              <a:ea typeface="TimesLTStd-Roman"/>
              <a:cs typeface="Arial" panose="020B0604020202020204" pitchFamily="34" charset="0"/>
            </a:endParaRPr>
          </a:p>
        </p:txBody>
      </p:sp>
      <p:sp>
        <p:nvSpPr>
          <p:cNvPr id="5" name="Title 1"/>
          <p:cNvSpPr>
            <a:spLocks noGrp="1"/>
          </p:cNvSpPr>
          <p:nvPr>
            <p:ph type="title"/>
          </p:nvPr>
        </p:nvSpPr>
        <p:spPr>
          <a:xfrm>
            <a:off x="127218" y="628752"/>
            <a:ext cx="8807958" cy="683483"/>
          </a:xfrm>
        </p:spPr>
        <p:txBody>
          <a:bodyPr/>
          <a:lstStyle/>
          <a:p>
            <a:r>
              <a:rPr lang="en-US" dirty="0"/>
              <a:t>Chapter 5 Appling Newton’s Laws</a:t>
            </a:r>
          </a:p>
        </p:txBody>
      </p:sp>
    </p:spTree>
    <p:extLst>
      <p:ext uri="{BB962C8B-B14F-4D97-AF65-F5344CB8AC3E}">
        <p14:creationId xmlns:p14="http://schemas.microsoft.com/office/powerpoint/2010/main" val="186942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Dynamics and Newton’s Second Law</a:t>
            </a:r>
            <a:endParaRPr lang="en-US" dirty="0"/>
          </a:p>
        </p:txBody>
      </p:sp>
      <p:sp>
        <p:nvSpPr>
          <p:cNvPr id="3" name="Content Placeholder 2"/>
          <p:cNvSpPr>
            <a:spLocks noGrp="1"/>
          </p:cNvSpPr>
          <p:nvPr>
            <p:ph idx="1"/>
          </p:nvPr>
        </p:nvSpPr>
        <p:spPr/>
        <p:txBody>
          <a:bodyPr/>
          <a:lstStyle/>
          <a:p>
            <a:r>
              <a:rPr lang="en-US" dirty="0"/>
              <a:t>The essence of Newtonian mechanics can be expressed in two steps:</a:t>
            </a:r>
          </a:p>
          <a:p>
            <a:pPr lvl="1"/>
            <a:r>
              <a:rPr lang="en-US" dirty="0"/>
              <a:t>The forces acting on an object determine its acceleration</a:t>
            </a:r>
          </a:p>
          <a:p>
            <a:endParaRPr lang="en-US" dirty="0"/>
          </a:p>
          <a:p>
            <a:pPr lvl="1"/>
            <a:r>
              <a:rPr lang="en-US" dirty="0"/>
              <a:t>The object’s motion can be found by using    in the equations of kinematics.</a:t>
            </a:r>
          </a:p>
          <a:p>
            <a:r>
              <a:rPr lang="en-US" dirty="0"/>
              <a:t>Thus, Newton’s second law,               , is</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1592" r="29709" b="10585"/>
          <a:stretch/>
        </p:blipFill>
        <p:spPr>
          <a:xfrm>
            <a:off x="2530934" y="4517692"/>
            <a:ext cx="4162097" cy="121005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606" y="2251948"/>
            <a:ext cx="1402202" cy="44504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7491" y="3780291"/>
            <a:ext cx="1231499" cy="44504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3803" y="2905230"/>
            <a:ext cx="219475" cy="304826"/>
          </a:xfrm>
          <a:prstGeom prst="rect">
            <a:avLst/>
          </a:prstGeom>
        </p:spPr>
      </p:pic>
    </p:spTree>
    <p:extLst>
      <p:ext uri="{BB962C8B-B14F-4D97-AF65-F5344CB8AC3E}">
        <p14:creationId xmlns:p14="http://schemas.microsoft.com/office/powerpoint/2010/main" val="1215156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Example 5.5 Putting a golf ball</a:t>
            </a:r>
            <a:endParaRPr lang="en-US" dirty="0"/>
          </a:p>
        </p:txBody>
      </p:sp>
      <p:sp>
        <p:nvSpPr>
          <p:cNvPr id="3" name="Content Placeholder 2"/>
          <p:cNvSpPr>
            <a:spLocks noGrp="1"/>
          </p:cNvSpPr>
          <p:nvPr>
            <p:ph idx="1"/>
          </p:nvPr>
        </p:nvSpPr>
        <p:spPr/>
        <p:txBody>
          <a:bodyPr/>
          <a:lstStyle/>
          <a:p>
            <a:pPr marL="0" indent="0">
              <a:buNone/>
            </a:pPr>
            <a:r>
              <a:rPr lang="en-US" dirty="0"/>
              <a:t>A golfer putts a 46 g ball with a speed of 3.0 m/s. Friction exerts a 0.020 N retarding force on the ball, slowing it down. Will her putt reach the hole, 10 m away?</a:t>
            </a:r>
          </a:p>
          <a:p>
            <a:pPr marL="0" indent="0">
              <a:buNone/>
            </a:pPr>
            <a:r>
              <a:rPr lang="en-US" b="1" cap="small" dirty="0">
                <a:solidFill>
                  <a:srgbClr val="7030A0"/>
                </a:solidFill>
              </a:rPr>
              <a:t>prepare</a:t>
            </a:r>
            <a:r>
              <a:rPr lang="en-US" dirty="0"/>
              <a:t> The figure is a visual overview of the problem. We’ve collected the known information, drawn a sketch, and identified what we want to find.</a:t>
            </a:r>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8914" r="65741" b="5605"/>
          <a:stretch/>
        </p:blipFill>
        <p:spPr>
          <a:xfrm>
            <a:off x="2784396" y="3962400"/>
            <a:ext cx="3575208" cy="2438400"/>
          </a:xfrm>
          <a:prstGeom prst="rect">
            <a:avLst/>
          </a:prstGeom>
        </p:spPr>
      </p:pic>
    </p:spTree>
    <p:extLst>
      <p:ext uri="{BB962C8B-B14F-4D97-AF65-F5344CB8AC3E}">
        <p14:creationId xmlns:p14="http://schemas.microsoft.com/office/powerpoint/2010/main" val="1231299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Example 5.5 Putting a golf ball (cont.)</a:t>
            </a:r>
            <a:endParaRPr lang="en-US" dirty="0"/>
          </a:p>
        </p:txBody>
      </p:sp>
      <p:sp>
        <p:nvSpPr>
          <p:cNvPr id="3" name="Content Placeholder 2"/>
          <p:cNvSpPr>
            <a:spLocks noGrp="1"/>
          </p:cNvSpPr>
          <p:nvPr>
            <p:ph idx="1"/>
          </p:nvPr>
        </p:nvSpPr>
        <p:spPr/>
        <p:txBody>
          <a:bodyPr/>
          <a:lstStyle/>
          <a:p>
            <a:pPr marL="0" indent="0">
              <a:buNone/>
            </a:pPr>
            <a:r>
              <a:rPr lang="en-US" dirty="0"/>
              <a:t>The motion diagram shows that the ball is slowing down as it rolls to the right, so the acceleration vector points to the left. Next, we identify the forces acting on the ball and show them on a free-body diagram. Note that the net force points to the left, as it must because the acceleration points to the left.</a:t>
            </a:r>
          </a:p>
          <a:p>
            <a:pPr marL="0" indent="0">
              <a:buNone/>
            </a:pPr>
            <a:endParaRPr lang="en-US" dirty="0"/>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563" b="5605"/>
          <a:stretch/>
        </p:blipFill>
        <p:spPr>
          <a:xfrm>
            <a:off x="1301463" y="3373146"/>
            <a:ext cx="6541073" cy="3111062"/>
          </a:xfrm>
          <a:prstGeom prst="rect">
            <a:avLst/>
          </a:prstGeom>
        </p:spPr>
      </p:pic>
    </p:spTree>
    <p:extLst>
      <p:ext uri="{BB962C8B-B14F-4D97-AF65-F5344CB8AC3E}">
        <p14:creationId xmlns:p14="http://schemas.microsoft.com/office/powerpoint/2010/main" val="3664307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5.5 Putting a golf ball (cont.)</a:t>
            </a:r>
            <a:endParaRPr lang="en-US" dirty="0"/>
          </a:p>
        </p:txBody>
      </p:sp>
      <p:sp>
        <p:nvSpPr>
          <p:cNvPr id="3" name="Content Placeholder 2"/>
          <p:cNvSpPr>
            <a:spLocks noGrp="1"/>
          </p:cNvSpPr>
          <p:nvPr>
            <p:ph idx="1"/>
          </p:nvPr>
        </p:nvSpPr>
        <p:spPr/>
        <p:txBody>
          <a:bodyPr/>
          <a:lstStyle/>
          <a:p>
            <a:pPr marL="0" indent="0">
              <a:buNone/>
            </a:pPr>
            <a:r>
              <a:rPr lang="en-US" b="1" cap="small" dirty="0">
                <a:solidFill>
                  <a:srgbClr val="7030A0"/>
                </a:solidFill>
              </a:rPr>
              <a:t>solve</a:t>
            </a:r>
            <a:r>
              <a:rPr lang="en-US" dirty="0"/>
              <a:t> Newton’s second law in component form is</a:t>
            </a:r>
          </a:p>
          <a:p>
            <a:pPr marL="0" indent="0" algn="ctr">
              <a:buNone/>
            </a:pPr>
            <a:r>
              <a:rPr lang="en-US" dirty="0">
                <a:sym typeface="Symbol" panose="05050102010706020507" pitchFamily="18" charset="2"/>
              </a:rPr>
              <a:t></a:t>
            </a:r>
            <a:r>
              <a:rPr lang="en-US" i="1" dirty="0" err="1"/>
              <a:t>F</a:t>
            </a:r>
            <a:r>
              <a:rPr lang="en-US" i="1" baseline="-25000" dirty="0" err="1"/>
              <a:t>x</a:t>
            </a:r>
            <a:r>
              <a:rPr lang="en-US" i="1" dirty="0"/>
              <a:t> </a:t>
            </a:r>
            <a:r>
              <a:rPr lang="en-US" dirty="0"/>
              <a:t>= </a:t>
            </a:r>
            <a:r>
              <a:rPr lang="en-US" i="1" dirty="0" err="1"/>
              <a:t>n</a:t>
            </a:r>
            <a:r>
              <a:rPr lang="en-US" i="1" baseline="-25000" dirty="0" err="1"/>
              <a:t>x</a:t>
            </a:r>
            <a:r>
              <a:rPr lang="en-US" i="1" dirty="0"/>
              <a:t> </a:t>
            </a:r>
            <a:r>
              <a:rPr lang="en-US" dirty="0"/>
              <a:t>+ </a:t>
            </a:r>
            <a:r>
              <a:rPr lang="en-US" i="1" dirty="0" err="1"/>
              <a:t>f</a:t>
            </a:r>
            <a:r>
              <a:rPr lang="en-US" i="1" baseline="-25000" dirty="0" err="1"/>
              <a:t>x</a:t>
            </a:r>
            <a:r>
              <a:rPr lang="en-US" i="1" dirty="0"/>
              <a:t> </a:t>
            </a:r>
            <a:r>
              <a:rPr lang="en-US" dirty="0"/>
              <a:t>+ </a:t>
            </a:r>
            <a:r>
              <a:rPr lang="en-US" i="1" dirty="0" err="1"/>
              <a:t>w</a:t>
            </a:r>
            <a:r>
              <a:rPr lang="en-US" i="1" baseline="-25000" dirty="0" err="1"/>
              <a:t>x</a:t>
            </a:r>
            <a:r>
              <a:rPr lang="en-US" i="1" dirty="0"/>
              <a:t> </a:t>
            </a:r>
            <a:r>
              <a:rPr lang="en-US" dirty="0"/>
              <a:t>= 0 </a:t>
            </a:r>
            <a:r>
              <a:rPr lang="en-US" dirty="0">
                <a:sym typeface="Symbol" panose="05050102010706020507" pitchFamily="18" charset="2"/>
              </a:rPr>
              <a:t></a:t>
            </a:r>
            <a:r>
              <a:rPr lang="en-US" dirty="0"/>
              <a:t> </a:t>
            </a:r>
            <a:r>
              <a:rPr lang="en-US" i="1" dirty="0"/>
              <a:t>f </a:t>
            </a:r>
            <a:r>
              <a:rPr lang="en-US" dirty="0"/>
              <a:t>+ 0 = </a:t>
            </a:r>
            <a:r>
              <a:rPr lang="en-US" i="1" dirty="0"/>
              <a:t>ma</a:t>
            </a:r>
            <a:r>
              <a:rPr lang="en-US" i="1" baseline="-25000" dirty="0"/>
              <a:t>x</a:t>
            </a:r>
            <a:endParaRPr lang="en-US" i="1" dirty="0"/>
          </a:p>
          <a:p>
            <a:pPr marL="0" indent="0" algn="ctr">
              <a:buNone/>
            </a:pPr>
            <a:r>
              <a:rPr lang="en-US" dirty="0">
                <a:sym typeface="Symbol" panose="05050102010706020507" pitchFamily="18" charset="2"/>
              </a:rPr>
              <a:t></a:t>
            </a:r>
            <a:r>
              <a:rPr lang="pl-PL" i="1" dirty="0"/>
              <a:t>F</a:t>
            </a:r>
            <a:r>
              <a:rPr lang="pl-PL" i="1" baseline="-25000" dirty="0"/>
              <a:t>y</a:t>
            </a:r>
            <a:r>
              <a:rPr lang="pl-PL" i="1" dirty="0"/>
              <a:t> </a:t>
            </a:r>
            <a:r>
              <a:rPr lang="pl-PL" dirty="0"/>
              <a:t>= </a:t>
            </a:r>
            <a:r>
              <a:rPr lang="pl-PL" i="1" dirty="0"/>
              <a:t>n</a:t>
            </a:r>
            <a:r>
              <a:rPr lang="pl-PL" i="1" baseline="-25000" dirty="0"/>
              <a:t>y</a:t>
            </a:r>
            <a:r>
              <a:rPr lang="pl-PL" i="1" dirty="0"/>
              <a:t> </a:t>
            </a:r>
            <a:r>
              <a:rPr lang="pl-PL" dirty="0"/>
              <a:t>+ </a:t>
            </a:r>
            <a:r>
              <a:rPr lang="pl-PL" i="1" dirty="0"/>
              <a:t>f</a:t>
            </a:r>
            <a:r>
              <a:rPr lang="pl-PL" i="1" baseline="-25000" dirty="0"/>
              <a:t>y</a:t>
            </a:r>
            <a:r>
              <a:rPr lang="pl-PL" i="1" dirty="0"/>
              <a:t> </a:t>
            </a:r>
            <a:r>
              <a:rPr lang="pl-PL" dirty="0"/>
              <a:t>+ </a:t>
            </a:r>
            <a:r>
              <a:rPr lang="pl-PL" i="1" dirty="0"/>
              <a:t>w</a:t>
            </a:r>
            <a:r>
              <a:rPr lang="pl-PL" i="1" baseline="-25000" dirty="0"/>
              <a:t>y</a:t>
            </a:r>
            <a:r>
              <a:rPr lang="pl-PL" i="1" dirty="0"/>
              <a:t> </a:t>
            </a:r>
            <a:r>
              <a:rPr lang="pl-PL" dirty="0"/>
              <a:t>= </a:t>
            </a:r>
            <a:r>
              <a:rPr lang="pl-PL" i="1" dirty="0"/>
              <a:t>n </a:t>
            </a:r>
            <a:r>
              <a:rPr lang="pl-PL" dirty="0"/>
              <a:t>+ 0 </a:t>
            </a:r>
            <a:r>
              <a:rPr lang="en-US" dirty="0">
                <a:sym typeface="Symbol" panose="05050102010706020507" pitchFamily="18" charset="2"/>
              </a:rPr>
              <a:t></a:t>
            </a:r>
            <a:r>
              <a:rPr lang="pl-PL" dirty="0"/>
              <a:t> </a:t>
            </a:r>
            <a:r>
              <a:rPr lang="pl-PL" i="1" dirty="0"/>
              <a:t>w </a:t>
            </a:r>
            <a:r>
              <a:rPr lang="pl-PL" dirty="0"/>
              <a:t>= </a:t>
            </a:r>
            <a:r>
              <a:rPr lang="pl-PL" i="1" dirty="0"/>
              <a:t>ma</a:t>
            </a:r>
            <a:r>
              <a:rPr lang="pl-PL" i="1" baseline="-25000" dirty="0"/>
              <a:t>y</a:t>
            </a:r>
            <a:r>
              <a:rPr lang="pl-PL" i="1" dirty="0"/>
              <a:t> </a:t>
            </a:r>
            <a:r>
              <a:rPr lang="pl-PL" dirty="0"/>
              <a:t>= 0</a:t>
            </a:r>
          </a:p>
          <a:p>
            <a:pPr marL="0" indent="0" algn="just">
              <a:buNone/>
            </a:pPr>
            <a:r>
              <a:rPr lang="en-US" dirty="0"/>
              <a:t>We’ve written the equations as sums, as we did with equilibrium problems, then “read” the values of the force components from the free-body diagram. </a:t>
            </a:r>
          </a:p>
          <a:p>
            <a:pPr marL="0" indent="0" algn="just">
              <a:buNone/>
            </a:pPr>
            <a:r>
              <a:rPr lang="en-US" dirty="0"/>
              <a:t>It is important to notice that </a:t>
            </a:r>
            <a:r>
              <a:rPr lang="en-US" i="1" dirty="0"/>
              <a:t>a</a:t>
            </a:r>
            <a:r>
              <a:rPr lang="en-US" i="1" baseline="-25000" dirty="0"/>
              <a:t>y</a:t>
            </a:r>
            <a:r>
              <a:rPr lang="en-US" i="1" dirty="0"/>
              <a:t> </a:t>
            </a:r>
            <a:r>
              <a:rPr lang="en-US" dirty="0"/>
              <a:t>= 0 in the second equation. This is because the ball does not move in the </a:t>
            </a:r>
            <a:r>
              <a:rPr lang="en-US" i="1" dirty="0"/>
              <a:t>y</a:t>
            </a:r>
            <a:r>
              <a:rPr lang="en-US" dirty="0"/>
              <a:t>-direction, so it does not have an acceleration in the </a:t>
            </a:r>
            <a:r>
              <a:rPr lang="en-US" i="1" dirty="0"/>
              <a:t>y</a:t>
            </a:r>
            <a:r>
              <a:rPr lang="en-US" dirty="0"/>
              <a:t>-direction. </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3275029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5.5 Putting a golf ball (cont.)</a:t>
            </a:r>
            <a:endParaRPr lang="en-US" dirty="0"/>
          </a:p>
        </p:txBody>
      </p:sp>
      <p:sp>
        <p:nvSpPr>
          <p:cNvPr id="3" name="Content Placeholder 2"/>
          <p:cNvSpPr>
            <a:spLocks noGrp="1"/>
          </p:cNvSpPr>
          <p:nvPr>
            <p:ph idx="1"/>
          </p:nvPr>
        </p:nvSpPr>
        <p:spPr/>
        <p:txBody>
          <a:bodyPr/>
          <a:lstStyle/>
          <a:p>
            <a:pPr marL="0" indent="0">
              <a:buNone/>
            </a:pPr>
            <a:r>
              <a:rPr lang="en-US" dirty="0"/>
              <a:t>The first equation is </a:t>
            </a:r>
            <a:r>
              <a:rPr lang="en-US" dirty="0">
                <a:sym typeface="Symbol" panose="05050102010706020507" pitchFamily="18" charset="2"/>
              </a:rPr>
              <a:t></a:t>
            </a:r>
            <a:r>
              <a:rPr lang="en-US" i="1" dirty="0"/>
              <a:t>f </a:t>
            </a:r>
            <a:r>
              <a:rPr lang="en-US" dirty="0"/>
              <a:t>= </a:t>
            </a:r>
            <a:r>
              <a:rPr lang="en-US" i="1" dirty="0"/>
              <a:t>ma</a:t>
            </a:r>
            <a:r>
              <a:rPr lang="en-US" i="1" baseline="-25000" dirty="0"/>
              <a:t>x</a:t>
            </a:r>
            <a:r>
              <a:rPr lang="en-US" i="1" dirty="0"/>
              <a:t> </a:t>
            </a:r>
            <a:r>
              <a:rPr lang="en-US" dirty="0"/>
              <a:t>, from which we find</a:t>
            </a:r>
          </a:p>
          <a:p>
            <a:pPr marL="0" indent="0">
              <a:buNone/>
            </a:pPr>
            <a:endParaRPr lang="en-US" dirty="0"/>
          </a:p>
          <a:p>
            <a:pPr marL="0" indent="0">
              <a:buNone/>
            </a:pPr>
            <a:endParaRPr lang="en-US" dirty="0"/>
          </a:p>
          <a:p>
            <a:pPr marL="0" indent="0">
              <a:buNone/>
            </a:pPr>
            <a:r>
              <a:rPr lang="en-US" dirty="0"/>
              <a:t>To avoid rounding errors we keep an extra digit in this intermediate step in the calculation. The negative sign shows that the acceleration is directed to the left, as expected.</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836" y="1559783"/>
            <a:ext cx="5582328" cy="1040958"/>
          </a:xfrm>
          <a:prstGeom prst="rect">
            <a:avLst/>
          </a:prstGeom>
        </p:spPr>
      </p:pic>
    </p:spTree>
    <p:extLst>
      <p:ext uri="{BB962C8B-B14F-4D97-AF65-F5344CB8AC3E}">
        <p14:creationId xmlns:p14="http://schemas.microsoft.com/office/powerpoint/2010/main" val="282197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5.5 Putting a golf ball (cont.)</a:t>
            </a:r>
            <a:endParaRPr lang="en-US" dirty="0"/>
          </a:p>
        </p:txBody>
      </p:sp>
      <p:sp>
        <p:nvSpPr>
          <p:cNvPr id="3" name="Content Placeholder 2"/>
          <p:cNvSpPr>
            <a:spLocks noGrp="1"/>
          </p:cNvSpPr>
          <p:nvPr>
            <p:ph idx="1"/>
          </p:nvPr>
        </p:nvSpPr>
        <p:spPr/>
        <p:txBody>
          <a:bodyPr/>
          <a:lstStyle/>
          <a:p>
            <a:pPr marL="0" indent="0">
              <a:buNone/>
            </a:pPr>
            <a:r>
              <a:rPr lang="en-US" dirty="0"/>
              <a:t>Now that we know the acceleration, we can use kinematics to find how far the ball will roll before stopping. We don’t have any information about the time it takes for the ball to stop, so we’ll use the kinematic equation </a:t>
            </a:r>
            <a:br>
              <a:rPr lang="en-US" dirty="0"/>
            </a:br>
            <a:r>
              <a:rPr lang="en-US" dirty="0"/>
              <a:t>(</a:t>
            </a:r>
            <a:r>
              <a:rPr lang="en-US" i="1" dirty="0" err="1"/>
              <a:t>v</a:t>
            </a:r>
            <a:r>
              <a:rPr lang="en-US" i="1" baseline="-25000" dirty="0" err="1"/>
              <a:t>x</a:t>
            </a:r>
            <a:r>
              <a:rPr lang="en-US" dirty="0"/>
              <a:t>)</a:t>
            </a:r>
            <a:r>
              <a:rPr lang="en-US" baseline="-25000" dirty="0"/>
              <a:t>f</a:t>
            </a:r>
            <a:r>
              <a:rPr lang="en-US" baseline="30000" dirty="0"/>
              <a:t>2</a:t>
            </a:r>
            <a:r>
              <a:rPr lang="en-US" dirty="0"/>
              <a:t> = (</a:t>
            </a:r>
            <a:r>
              <a:rPr lang="en-US" i="1" dirty="0" err="1"/>
              <a:t>v</a:t>
            </a:r>
            <a:r>
              <a:rPr lang="en-US" i="1" baseline="-25000" dirty="0" err="1"/>
              <a:t>x</a:t>
            </a:r>
            <a:r>
              <a:rPr lang="en-US" dirty="0"/>
              <a:t>)</a:t>
            </a:r>
            <a:r>
              <a:rPr lang="en-US" baseline="-25000" dirty="0"/>
              <a:t>i</a:t>
            </a:r>
            <a:r>
              <a:rPr lang="en-US" baseline="30000" dirty="0"/>
              <a:t>2</a:t>
            </a:r>
            <a:r>
              <a:rPr lang="en-US" dirty="0"/>
              <a:t> + 2</a:t>
            </a:r>
            <a:r>
              <a:rPr lang="en-US" i="1" dirty="0"/>
              <a:t>a</a:t>
            </a:r>
            <a:r>
              <a:rPr lang="en-US" i="1" baseline="-25000" dirty="0"/>
              <a:t>x</a:t>
            </a:r>
            <a:r>
              <a:rPr lang="en-US" i="1" dirty="0"/>
              <a:t> </a:t>
            </a:r>
            <a:r>
              <a:rPr lang="en-US" dirty="0"/>
              <a:t>(</a:t>
            </a:r>
            <a:r>
              <a:rPr lang="en-US" i="1" dirty="0" err="1"/>
              <a:t>x</a:t>
            </a:r>
            <a:r>
              <a:rPr lang="en-US" baseline="-25000" dirty="0" err="1"/>
              <a:t>f</a:t>
            </a:r>
            <a:r>
              <a:rPr lang="en-US" dirty="0"/>
              <a:t> </a:t>
            </a:r>
            <a:r>
              <a:rPr lang="en-US" dirty="0">
                <a:sym typeface="Symbol" panose="05050102010706020507" pitchFamily="18" charset="2"/>
              </a:rPr>
              <a:t></a:t>
            </a:r>
            <a:r>
              <a:rPr lang="en-US" dirty="0"/>
              <a:t> </a:t>
            </a:r>
            <a:r>
              <a:rPr lang="en-US" i="1" dirty="0"/>
              <a:t>x</a:t>
            </a:r>
            <a:r>
              <a:rPr lang="en-US" baseline="-25000" dirty="0"/>
              <a:t>i</a:t>
            </a:r>
            <a:r>
              <a:rPr lang="en-US" dirty="0"/>
              <a:t>). This gives</a:t>
            </a:r>
          </a:p>
          <a:p>
            <a:pPr marL="0" indent="0">
              <a:buNone/>
            </a:pPr>
            <a:endParaRPr lang="en-US" dirty="0"/>
          </a:p>
          <a:p>
            <a:pPr marL="0" indent="0">
              <a:buNone/>
            </a:pPr>
            <a:endParaRPr lang="en-US" dirty="0"/>
          </a:p>
          <a:p>
            <a:pPr marL="0" indent="0">
              <a:buNone/>
            </a:pPr>
            <a:endParaRPr lang="en-US" dirty="0"/>
          </a:p>
          <a:p>
            <a:pPr marL="0" indent="0">
              <a:buNone/>
            </a:pPr>
            <a:r>
              <a:rPr lang="en-US" dirty="0"/>
              <a:t>If her aim is true, the ball will just make it into the hole.</a:t>
            </a:r>
          </a:p>
          <a:p>
            <a:pPr marL="0" indent="0">
              <a:buNone/>
            </a:pP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506" y="3388525"/>
            <a:ext cx="6780988" cy="1018886"/>
          </a:xfrm>
          <a:prstGeom prst="rect">
            <a:avLst/>
          </a:prstGeom>
        </p:spPr>
      </p:pic>
    </p:spTree>
    <p:extLst>
      <p:ext uri="{BB962C8B-B14F-4D97-AF65-F5344CB8AC3E}">
        <p14:creationId xmlns:p14="http://schemas.microsoft.com/office/powerpoint/2010/main" val="170900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Example 5.6 Towing a car with acceleration</a:t>
            </a:r>
            <a:endParaRPr lang="en-US" dirty="0"/>
          </a:p>
        </p:txBody>
      </p:sp>
      <p:sp>
        <p:nvSpPr>
          <p:cNvPr id="3" name="Content Placeholder 2"/>
          <p:cNvSpPr>
            <a:spLocks noGrp="1"/>
          </p:cNvSpPr>
          <p:nvPr>
            <p:ph idx="1"/>
          </p:nvPr>
        </p:nvSpPr>
        <p:spPr/>
        <p:txBody>
          <a:bodyPr/>
          <a:lstStyle/>
          <a:p>
            <a:pPr marL="0" indent="0">
              <a:buNone/>
            </a:pPr>
            <a:r>
              <a:rPr lang="en-US" dirty="0"/>
              <a:t>A car with a mass of 1500 kg is being towed by a rope held </a:t>
            </a:r>
            <a:br>
              <a:rPr lang="en-US" dirty="0"/>
            </a:br>
            <a:r>
              <a:rPr lang="en-US" dirty="0"/>
              <a:t>at a 20° angle to the horizontal. A friction force of 320 N </a:t>
            </a:r>
            <a:br>
              <a:rPr lang="en-US" dirty="0"/>
            </a:br>
            <a:r>
              <a:rPr lang="en-US" dirty="0"/>
              <a:t>opposes the car’s motion. What is the tension in the rope if the car goes from rest to 12 m/s in 10 s?</a:t>
            </a:r>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438" r="57255" b="7598"/>
          <a:stretch/>
        </p:blipFill>
        <p:spPr>
          <a:xfrm>
            <a:off x="1641999" y="3390900"/>
            <a:ext cx="5860001" cy="2849243"/>
          </a:xfrm>
          <a:prstGeom prst="rect">
            <a:avLst/>
          </a:prstGeom>
        </p:spPr>
      </p:pic>
    </p:spTree>
    <p:extLst>
      <p:ext uri="{BB962C8B-B14F-4D97-AF65-F5344CB8AC3E}">
        <p14:creationId xmlns:p14="http://schemas.microsoft.com/office/powerpoint/2010/main" val="2527094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438" r="57255" b="7598"/>
          <a:stretch/>
        </p:blipFill>
        <p:spPr>
          <a:xfrm>
            <a:off x="1641999" y="3390900"/>
            <a:ext cx="5860001" cy="2849243"/>
          </a:xfrm>
          <a:prstGeom prst="rect">
            <a:avLst/>
          </a:prstGeom>
        </p:spPr>
      </p:pic>
      <p:sp>
        <p:nvSpPr>
          <p:cNvPr id="7" name="Title 1"/>
          <p:cNvSpPr>
            <a:spLocks noGrp="1"/>
          </p:cNvSpPr>
          <p:nvPr>
            <p:ph type="title"/>
          </p:nvPr>
        </p:nvSpPr>
        <p:spPr/>
        <p:txBody>
          <a:bodyPr/>
          <a:lstStyle/>
          <a:p>
            <a:r>
              <a:rPr lang="en-US" dirty="0"/>
              <a:t>Example 5.6 Towing a car with acceleration (cont.)</a:t>
            </a:r>
          </a:p>
        </p:txBody>
      </p:sp>
      <p:sp>
        <p:nvSpPr>
          <p:cNvPr id="3" name="Content Placeholder 2"/>
          <p:cNvSpPr>
            <a:spLocks noGrp="1"/>
          </p:cNvSpPr>
          <p:nvPr>
            <p:ph idx="1"/>
          </p:nvPr>
        </p:nvSpPr>
        <p:spPr/>
        <p:txBody>
          <a:bodyPr/>
          <a:lstStyle/>
          <a:p>
            <a:pPr marL="0" indent="0">
              <a:buNone/>
            </a:pPr>
            <a:r>
              <a:rPr lang="en-US" b="1" cap="small" dirty="0">
                <a:solidFill>
                  <a:srgbClr val="7030A0"/>
                </a:solidFill>
              </a:rPr>
              <a:t>prepare</a:t>
            </a:r>
            <a:r>
              <a:rPr lang="en-US" dirty="0"/>
              <a:t> You should recognize that this problem is almost identical to Example 5.4. The difference is that the car is now accelerating, so it is no longer in equilibrium. This means, as shown in the figure, that the net force is not zero.</a:t>
            </a:r>
          </a:p>
        </p:txBody>
      </p:sp>
      <p:sp>
        <p:nvSpPr>
          <p:cNvPr id="5" name="Date Placeholder 4"/>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555183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5.6 Towing a car with acceleration (cont.)</a:t>
            </a: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2868" b="6663"/>
          <a:stretch/>
        </p:blipFill>
        <p:spPr>
          <a:xfrm>
            <a:off x="1016455" y="1862853"/>
            <a:ext cx="7111089" cy="3057624"/>
          </a:xfrm>
          <a:prstGeom prst="rect">
            <a:avLst/>
          </a:prstGeom>
        </p:spPr>
      </p:pic>
    </p:spTree>
    <p:extLst>
      <p:ext uri="{BB962C8B-B14F-4D97-AF65-F5344CB8AC3E}">
        <p14:creationId xmlns:p14="http://schemas.microsoft.com/office/powerpoint/2010/main" val="2046881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5.6 Towing a car with acceleration (cont.)</a:t>
            </a:r>
          </a:p>
        </p:txBody>
      </p:sp>
      <p:sp>
        <p:nvSpPr>
          <p:cNvPr id="3" name="Content Placeholder 2"/>
          <p:cNvSpPr>
            <a:spLocks noGrp="1"/>
          </p:cNvSpPr>
          <p:nvPr>
            <p:ph idx="1"/>
          </p:nvPr>
        </p:nvSpPr>
        <p:spPr/>
        <p:txBody>
          <a:bodyPr/>
          <a:lstStyle/>
          <a:p>
            <a:pPr marL="0" indent="0">
              <a:buNone/>
            </a:pPr>
            <a:r>
              <a:rPr lang="en-US" b="1" cap="small" dirty="0">
                <a:solidFill>
                  <a:srgbClr val="7030A0"/>
                </a:solidFill>
              </a:rPr>
              <a:t>solve </a:t>
            </a:r>
            <a:r>
              <a:rPr lang="en-US" dirty="0"/>
              <a:t>Newton’s second law in component form is</a:t>
            </a:r>
          </a:p>
          <a:p>
            <a:pPr marL="0" indent="0" algn="ctr">
              <a:buNone/>
            </a:pPr>
            <a:r>
              <a:rPr lang="en-US" dirty="0">
                <a:sym typeface="Symbol" panose="05050102010706020507" pitchFamily="18" charset="2"/>
              </a:rPr>
              <a:t></a:t>
            </a:r>
            <a:r>
              <a:rPr lang="en-US" i="1" dirty="0" err="1"/>
              <a:t>F</a:t>
            </a:r>
            <a:r>
              <a:rPr lang="en-US" i="1" baseline="-25000" dirty="0" err="1"/>
              <a:t>x</a:t>
            </a:r>
            <a:r>
              <a:rPr lang="en-US" i="1" dirty="0"/>
              <a:t> </a:t>
            </a:r>
            <a:r>
              <a:rPr lang="en-US" dirty="0"/>
              <a:t>= </a:t>
            </a:r>
            <a:r>
              <a:rPr lang="en-US" i="1" dirty="0" err="1"/>
              <a:t>n</a:t>
            </a:r>
            <a:r>
              <a:rPr lang="en-US" i="1" baseline="-25000" dirty="0" err="1"/>
              <a:t>x</a:t>
            </a:r>
            <a:r>
              <a:rPr lang="en-US" i="1" dirty="0"/>
              <a:t> </a:t>
            </a:r>
            <a:r>
              <a:rPr lang="en-US" dirty="0"/>
              <a:t>+ </a:t>
            </a:r>
            <a:r>
              <a:rPr lang="en-US" i="1" dirty="0" err="1"/>
              <a:t>T</a:t>
            </a:r>
            <a:r>
              <a:rPr lang="en-US" i="1" baseline="-25000" dirty="0" err="1"/>
              <a:t>x</a:t>
            </a:r>
            <a:r>
              <a:rPr lang="en-US" i="1" dirty="0"/>
              <a:t> </a:t>
            </a:r>
            <a:r>
              <a:rPr lang="en-US" dirty="0"/>
              <a:t>+ </a:t>
            </a:r>
            <a:r>
              <a:rPr lang="en-US" i="1" dirty="0" err="1"/>
              <a:t>f</a:t>
            </a:r>
            <a:r>
              <a:rPr lang="en-US" i="1" baseline="-25000" dirty="0" err="1"/>
              <a:t>x</a:t>
            </a:r>
            <a:r>
              <a:rPr lang="en-US" i="1" dirty="0"/>
              <a:t> </a:t>
            </a:r>
            <a:r>
              <a:rPr lang="en-US" dirty="0"/>
              <a:t>+ </a:t>
            </a:r>
            <a:r>
              <a:rPr lang="en-US" i="1" dirty="0" err="1"/>
              <a:t>w</a:t>
            </a:r>
            <a:r>
              <a:rPr lang="en-US" i="1" baseline="-25000" dirty="0" err="1"/>
              <a:t>x</a:t>
            </a:r>
            <a:r>
              <a:rPr lang="en-US" i="1" dirty="0"/>
              <a:t> </a:t>
            </a:r>
            <a:r>
              <a:rPr lang="en-US" dirty="0"/>
              <a:t>= </a:t>
            </a:r>
            <a:r>
              <a:rPr lang="en-US" i="1" dirty="0"/>
              <a:t>ma</a:t>
            </a:r>
            <a:r>
              <a:rPr lang="en-US" i="1" baseline="-25000" dirty="0"/>
              <a:t>x</a:t>
            </a:r>
            <a:endParaRPr lang="en-US" i="1" dirty="0"/>
          </a:p>
          <a:p>
            <a:pPr marL="0" indent="0" algn="ctr">
              <a:buNone/>
            </a:pPr>
            <a:r>
              <a:rPr lang="en-US" dirty="0">
                <a:sym typeface="Symbol" panose="05050102010706020507" pitchFamily="18" charset="2"/>
              </a:rPr>
              <a:t></a:t>
            </a:r>
            <a:r>
              <a:rPr lang="en-US" i="1" dirty="0" err="1"/>
              <a:t>F</a:t>
            </a:r>
            <a:r>
              <a:rPr lang="en-US" i="1" baseline="-25000" dirty="0" err="1"/>
              <a:t>y</a:t>
            </a:r>
            <a:r>
              <a:rPr lang="en-US" i="1" dirty="0"/>
              <a:t> </a:t>
            </a:r>
            <a:r>
              <a:rPr lang="en-US" dirty="0"/>
              <a:t>= </a:t>
            </a:r>
            <a:r>
              <a:rPr lang="en-US" i="1" dirty="0" err="1"/>
              <a:t>n</a:t>
            </a:r>
            <a:r>
              <a:rPr lang="en-US" i="1" baseline="-25000" dirty="0" err="1"/>
              <a:t>y</a:t>
            </a:r>
            <a:r>
              <a:rPr lang="en-US" i="1" dirty="0"/>
              <a:t> </a:t>
            </a:r>
            <a:r>
              <a:rPr lang="en-US" dirty="0"/>
              <a:t>+ </a:t>
            </a:r>
            <a:r>
              <a:rPr lang="en-US" i="1" dirty="0"/>
              <a:t>T</a:t>
            </a:r>
            <a:r>
              <a:rPr lang="en-US" i="1" baseline="-25000" dirty="0"/>
              <a:t>y</a:t>
            </a:r>
            <a:r>
              <a:rPr lang="en-US" i="1" dirty="0"/>
              <a:t> </a:t>
            </a:r>
            <a:r>
              <a:rPr lang="en-US" dirty="0"/>
              <a:t>+ </a:t>
            </a:r>
            <a:r>
              <a:rPr lang="en-US" i="1" dirty="0" err="1"/>
              <a:t>f</a:t>
            </a:r>
            <a:r>
              <a:rPr lang="en-US" i="1" baseline="-25000" dirty="0" err="1"/>
              <a:t>y</a:t>
            </a:r>
            <a:r>
              <a:rPr lang="en-US" i="1" dirty="0"/>
              <a:t> </a:t>
            </a:r>
            <a:r>
              <a:rPr lang="en-US" dirty="0"/>
              <a:t>+ </a:t>
            </a:r>
            <a:r>
              <a:rPr lang="en-US" i="1" dirty="0" err="1"/>
              <a:t>w</a:t>
            </a:r>
            <a:r>
              <a:rPr lang="en-US" i="1" baseline="-25000" dirty="0" err="1"/>
              <a:t>y</a:t>
            </a:r>
            <a:r>
              <a:rPr lang="en-US" i="1" dirty="0"/>
              <a:t> </a:t>
            </a:r>
            <a:r>
              <a:rPr lang="en-US" dirty="0"/>
              <a:t>= </a:t>
            </a:r>
            <a:r>
              <a:rPr lang="en-US" i="1" dirty="0"/>
              <a:t>ma</a:t>
            </a:r>
            <a:r>
              <a:rPr lang="en-US" i="1" baseline="-25000" dirty="0"/>
              <a:t>y</a:t>
            </a:r>
            <a:r>
              <a:rPr lang="en-US" i="1" dirty="0"/>
              <a:t> </a:t>
            </a:r>
            <a:r>
              <a:rPr lang="en-US" dirty="0"/>
              <a:t>= 0</a:t>
            </a:r>
          </a:p>
          <a:p>
            <a:pPr marL="0" indent="0">
              <a:buNone/>
            </a:pPr>
            <a:r>
              <a:rPr lang="en-US" dirty="0"/>
              <a:t>We’ve again used the fact that </a:t>
            </a:r>
            <a:r>
              <a:rPr lang="en-US" i="1" dirty="0"/>
              <a:t>a</a:t>
            </a:r>
            <a:r>
              <a:rPr lang="en-US" i="1" baseline="-25000" dirty="0"/>
              <a:t>y</a:t>
            </a:r>
            <a:r>
              <a:rPr lang="en-US" i="1" dirty="0"/>
              <a:t> </a:t>
            </a:r>
            <a:r>
              <a:rPr lang="en-US" dirty="0"/>
              <a:t>= 0 for motion that is purely along the </a:t>
            </a:r>
            <a:r>
              <a:rPr lang="en-US" i="1" dirty="0"/>
              <a:t>x</a:t>
            </a:r>
            <a:r>
              <a:rPr lang="en-US" dirty="0"/>
              <a:t>-axis.</a:t>
            </a:r>
          </a:p>
          <a:p>
            <a:pPr marL="0" indent="0">
              <a:buNone/>
            </a:pPr>
            <a:r>
              <a:rPr lang="en-US" dirty="0"/>
              <a:t>The Newton’s second law in component form is:</a:t>
            </a:r>
          </a:p>
          <a:p>
            <a:pPr marL="0" indent="0" algn="ctr">
              <a:buNone/>
            </a:pPr>
            <a:r>
              <a:rPr lang="en-US" i="1" dirty="0"/>
              <a:t>T </a:t>
            </a:r>
            <a:r>
              <a:rPr lang="en-US" dirty="0"/>
              <a:t>cos</a:t>
            </a:r>
            <a:r>
              <a:rPr lang="pl-PL" i="1"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i="1" dirty="0"/>
              <a:t>f </a:t>
            </a:r>
            <a:r>
              <a:rPr lang="en-US" dirty="0"/>
              <a:t>= </a:t>
            </a:r>
            <a:r>
              <a:rPr lang="en-US" i="1" dirty="0"/>
              <a:t>ma</a:t>
            </a:r>
            <a:r>
              <a:rPr lang="en-US" i="1" baseline="-25000" dirty="0"/>
              <a:t>x</a:t>
            </a:r>
          </a:p>
          <a:p>
            <a:pPr marL="0" indent="0" algn="ctr">
              <a:buNone/>
            </a:pPr>
            <a:r>
              <a:rPr lang="pl-PL" i="1" dirty="0"/>
              <a:t>n </a:t>
            </a:r>
            <a:r>
              <a:rPr lang="pl-PL" dirty="0"/>
              <a:t>+ </a:t>
            </a:r>
            <a:r>
              <a:rPr lang="pl-PL" i="1" dirty="0"/>
              <a:t>T </a:t>
            </a:r>
            <a:r>
              <a:rPr lang="pl-PL" dirty="0"/>
              <a:t>sin</a:t>
            </a:r>
            <a:r>
              <a:rPr lang="pl-PL" i="1" dirty="0">
                <a:sym typeface="Symbol" panose="05050102010706020507" pitchFamily="18" charset="2"/>
              </a:rPr>
              <a:t></a:t>
            </a:r>
            <a:r>
              <a:rPr lang="pl-PL" dirty="0"/>
              <a:t> </a:t>
            </a:r>
            <a:r>
              <a:rPr lang="en-US" dirty="0">
                <a:sym typeface="Symbol" panose="05050102010706020507" pitchFamily="18" charset="2"/>
              </a:rPr>
              <a:t></a:t>
            </a:r>
            <a:r>
              <a:rPr lang="pl-PL" dirty="0"/>
              <a:t> </a:t>
            </a:r>
            <a:r>
              <a:rPr lang="pl-PL" i="1" dirty="0"/>
              <a:t>w </a:t>
            </a:r>
            <a:r>
              <a:rPr lang="pl-PL" dirty="0"/>
              <a:t>= 0</a:t>
            </a: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1571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5 Preview</a:t>
            </a:r>
            <a:br>
              <a:rPr lang="en-US" dirty="0"/>
            </a:br>
            <a:r>
              <a:rPr lang="en-US" b="0" dirty="0"/>
              <a:t>Looking Ahead: Working with Forces</a:t>
            </a:r>
          </a:p>
        </p:txBody>
      </p:sp>
      <p:sp>
        <p:nvSpPr>
          <p:cNvPr id="3" name="Content Placeholder 2"/>
          <p:cNvSpPr>
            <a:spLocks noGrp="1"/>
          </p:cNvSpPr>
          <p:nvPr>
            <p:ph idx="1"/>
          </p:nvPr>
        </p:nvSpPr>
        <p:spPr/>
        <p:txBody>
          <a:bodyPr/>
          <a:lstStyle/>
          <a:p>
            <a:r>
              <a:rPr lang="en-US" b="1" dirty="0"/>
              <a:t>Goal:</a:t>
            </a:r>
            <a:r>
              <a:rPr lang="en-US" dirty="0"/>
              <a:t> To use Newton’s laws to solve equilibrium and dynamics problems. </a:t>
            </a:r>
          </a:p>
          <a:p>
            <a:r>
              <a:rPr lang="en-US" dirty="0"/>
              <a:t>In this chapter, you’ll learn expressions for the different forces we’ve seen, and you’ll learn how to use them to solve problems.</a:t>
            </a:r>
          </a:p>
          <a:p>
            <a:r>
              <a:rPr lang="en-US" dirty="0"/>
              <a:t>You’ll learn to solve equilibrium problems by using the fact that there is no net force.</a:t>
            </a:r>
          </a:p>
          <a:p>
            <a:r>
              <a:rPr lang="en-US" dirty="0"/>
              <a:t>Newton’s laws allow us to relate the forces acting on an object to its motion, and so to solve a wide range of </a:t>
            </a:r>
            <a:r>
              <a:rPr lang="en-US" b="1" dirty="0"/>
              <a:t>dynamics</a:t>
            </a:r>
            <a:r>
              <a:rPr lang="en-US" dirty="0"/>
              <a:t> problems. </a:t>
            </a:r>
          </a:p>
          <a:p>
            <a:endParaRPr lang="en-US" dirty="0"/>
          </a:p>
          <a:p>
            <a:endParaRPr lang="en-US" dirty="0"/>
          </a:p>
          <a:p>
            <a:endParaRPr lang="en-US" dirty="0"/>
          </a:p>
        </p:txBody>
      </p:sp>
      <p:sp>
        <p:nvSpPr>
          <p:cNvPr id="5" name="Date Placeholder 4"/>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792833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5.6 Towing a car with acceleration (cont.)</a:t>
            </a:r>
            <a:endParaRPr lang="en-US" dirty="0"/>
          </a:p>
        </p:txBody>
      </p:sp>
      <p:sp>
        <p:nvSpPr>
          <p:cNvPr id="3" name="Content Placeholder 2"/>
          <p:cNvSpPr>
            <a:spLocks noGrp="1"/>
          </p:cNvSpPr>
          <p:nvPr>
            <p:ph idx="1"/>
          </p:nvPr>
        </p:nvSpPr>
        <p:spPr/>
        <p:txBody>
          <a:bodyPr/>
          <a:lstStyle/>
          <a:p>
            <a:pPr marL="0" indent="0">
              <a:buNone/>
            </a:pPr>
            <a:r>
              <a:rPr lang="en-US" dirty="0"/>
              <a:t>Because the car speeds up from rest to 12 m/s in 10 s, we can use kinematics to find the acceleration:</a:t>
            </a:r>
          </a:p>
          <a:p>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304" y="2537892"/>
            <a:ext cx="6713224" cy="904323"/>
          </a:xfrm>
          <a:prstGeom prst="rect">
            <a:avLst/>
          </a:prstGeom>
        </p:spPr>
      </p:pic>
    </p:spTree>
    <p:extLst>
      <p:ext uri="{BB962C8B-B14F-4D97-AF65-F5344CB8AC3E}">
        <p14:creationId xmlns:p14="http://schemas.microsoft.com/office/powerpoint/2010/main" val="2719848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5.6 Towing a car with acceleration (cont.)</a:t>
            </a:r>
            <a:endParaRPr lang="en-US" dirty="0"/>
          </a:p>
        </p:txBody>
      </p:sp>
      <p:sp>
        <p:nvSpPr>
          <p:cNvPr id="3" name="Content Placeholder 2"/>
          <p:cNvSpPr>
            <a:spLocks noGrp="1"/>
          </p:cNvSpPr>
          <p:nvPr>
            <p:ph idx="1"/>
          </p:nvPr>
        </p:nvSpPr>
        <p:spPr/>
        <p:txBody>
          <a:bodyPr/>
          <a:lstStyle/>
          <a:p>
            <a:pPr marL="0" indent="0">
              <a:buNone/>
            </a:pPr>
            <a:r>
              <a:rPr lang="en-US" dirty="0"/>
              <a:t>We can now use the first Newton’s-law equation above to solve for the tension. We have</a:t>
            </a:r>
          </a:p>
          <a:p>
            <a:pPr marL="0" indent="0">
              <a:buNone/>
            </a:pPr>
            <a:endParaRPr lang="en-US" dirty="0"/>
          </a:p>
          <a:p>
            <a:pPr marL="0" indent="0">
              <a:buNone/>
            </a:pPr>
            <a:endParaRPr lang="en-US" dirty="0"/>
          </a:p>
          <a:p>
            <a:pPr marL="0" indent="0">
              <a:buNone/>
            </a:pPr>
            <a:endParaRPr lang="en-US" dirty="0"/>
          </a:p>
          <a:p>
            <a:pPr marL="0" indent="0">
              <a:buNone/>
            </a:pPr>
            <a:r>
              <a:rPr lang="en-US" b="1" cap="small" dirty="0">
                <a:solidFill>
                  <a:srgbClr val="7030A0"/>
                </a:solidFill>
              </a:rPr>
              <a:t>assess</a:t>
            </a:r>
            <a:r>
              <a:rPr lang="en-US" dirty="0"/>
              <a:t> The tension is substantially greater than the 340 N found in Example 5.4. It takes much more force to accelerate the car than to keep it rolling at a constant speed.</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55" y="2416271"/>
            <a:ext cx="7839290" cy="1064567"/>
          </a:xfrm>
          <a:prstGeom prst="rect">
            <a:avLst/>
          </a:prstGeom>
        </p:spPr>
      </p:pic>
    </p:spTree>
    <p:extLst>
      <p:ext uri="{BB962C8B-B14F-4D97-AF65-F5344CB8AC3E}">
        <p14:creationId xmlns:p14="http://schemas.microsoft.com/office/powerpoint/2010/main" val="3244597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Problem</a:t>
            </a:r>
          </a:p>
        </p:txBody>
      </p:sp>
      <p:sp>
        <p:nvSpPr>
          <p:cNvPr id="3" name="Content Placeholder 2"/>
          <p:cNvSpPr>
            <a:spLocks noGrp="1"/>
          </p:cNvSpPr>
          <p:nvPr>
            <p:ph idx="1"/>
          </p:nvPr>
        </p:nvSpPr>
        <p:spPr/>
        <p:txBody>
          <a:bodyPr/>
          <a:lstStyle/>
          <a:p>
            <a:pPr marL="0" indent="0">
              <a:buNone/>
            </a:pPr>
            <a:r>
              <a:rPr lang="en-US" dirty="0"/>
              <a:t>A 100-kg block with a weight of 980 N hangs on a rope. Find the tension in the rope if the block is accelerating upwards at 5 m/s</a:t>
            </a:r>
            <a:r>
              <a:rPr lang="en-US" baseline="30000" dirty="0"/>
              <a:t>2</a:t>
            </a:r>
            <a:r>
              <a:rPr lang="en-US" dirty="0"/>
              <a:t>.</a:t>
            </a:r>
          </a:p>
          <a:p>
            <a:pPr marL="0" indent="0">
              <a:buNone/>
            </a:pPr>
            <a:endParaRPr lang="en-US" dirty="0"/>
          </a:p>
          <a:p>
            <a:pPr marL="0" indent="0">
              <a:buNone/>
            </a:pPr>
            <a:endParaRPr lang="en-US" dirty="0"/>
          </a:p>
          <a:p>
            <a:pPr marL="0" indent="0">
              <a:buNone/>
            </a:pPr>
            <a:r>
              <a:rPr lang="en-US" dirty="0">
                <a:solidFill>
                  <a:srgbClr val="FF0000"/>
                </a:solidFill>
              </a:rPr>
              <a:t>The block is not in equilibrium; it is accelerating. Newton’s second law gives </a:t>
            </a:r>
            <a:r>
              <a:rPr lang="en-US" i="1" dirty="0">
                <a:solidFill>
                  <a:srgbClr val="FF0000"/>
                </a:solidFill>
              </a:rPr>
              <a:t>m</a:t>
            </a:r>
            <a:r>
              <a:rPr lang="en-US" dirty="0">
                <a:solidFill>
                  <a:srgbClr val="FF0000"/>
                </a:solidFill>
              </a:rPr>
              <a:t> </a:t>
            </a:r>
            <a:r>
              <a:rPr lang="en-US" dirty="0">
                <a:solidFill>
                  <a:srgbClr val="FF0000"/>
                </a:solidFill>
                <a:sym typeface="Symbol" panose="05050102010706020507" pitchFamily="18" charset="2"/>
              </a:rPr>
              <a:t> </a:t>
            </a:r>
            <a:r>
              <a:rPr lang="en-US" i="1" dirty="0">
                <a:solidFill>
                  <a:srgbClr val="FF0000"/>
                </a:solidFill>
              </a:rPr>
              <a:t>a </a:t>
            </a:r>
            <a:r>
              <a:rPr lang="en-US" dirty="0">
                <a:solidFill>
                  <a:srgbClr val="FF0000"/>
                </a:solidFill>
              </a:rPr>
              <a:t> = </a:t>
            </a:r>
            <a:r>
              <a:rPr lang="en-US" i="1" dirty="0">
                <a:solidFill>
                  <a:srgbClr val="FF0000"/>
                </a:solidFill>
              </a:rPr>
              <a:t>T</a:t>
            </a:r>
            <a:r>
              <a:rPr lang="en-US" dirty="0">
                <a:solidFill>
                  <a:srgbClr val="FF0000"/>
                </a:solidFill>
              </a:rPr>
              <a:t> </a:t>
            </a:r>
            <a:r>
              <a:rPr lang="en-US" dirty="0">
                <a:solidFill>
                  <a:srgbClr val="FF0000"/>
                </a:solidFill>
                <a:sym typeface="Symbol" panose="05050102010706020507" pitchFamily="18" charset="2"/>
              </a:rPr>
              <a:t> </a:t>
            </a:r>
            <a:r>
              <a:rPr lang="en-US" dirty="0">
                <a:solidFill>
                  <a:srgbClr val="FF0000"/>
                </a:solidFill>
              </a:rPr>
              <a:t>980 or </a:t>
            </a:r>
            <a:r>
              <a:rPr lang="en-US" i="1" dirty="0">
                <a:solidFill>
                  <a:srgbClr val="FF0000"/>
                </a:solidFill>
              </a:rPr>
              <a:t>T</a:t>
            </a:r>
            <a:r>
              <a:rPr lang="en-US" dirty="0">
                <a:solidFill>
                  <a:srgbClr val="FF0000"/>
                </a:solidFill>
              </a:rPr>
              <a:t> = 1480 N.</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28182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Problem</a:t>
            </a:r>
          </a:p>
        </p:txBody>
      </p:sp>
      <p:sp>
        <p:nvSpPr>
          <p:cNvPr id="3" name="Content Placeholder 2"/>
          <p:cNvSpPr>
            <a:spLocks noGrp="1"/>
          </p:cNvSpPr>
          <p:nvPr>
            <p:ph idx="1"/>
          </p:nvPr>
        </p:nvSpPr>
        <p:spPr/>
        <p:txBody>
          <a:bodyPr/>
          <a:lstStyle/>
          <a:p>
            <a:pPr marL="0" indent="0">
              <a:buNone/>
            </a:pPr>
            <a:r>
              <a:rPr lang="en-US" dirty="0"/>
              <a:t>A ball weighing 50 N is pulled back by a rope by an angle of 20°. What is the tension in the pulling rope?</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660" y="1867767"/>
            <a:ext cx="4663440" cy="3913632"/>
          </a:xfrm>
          <a:prstGeom prst="rect">
            <a:avLst/>
          </a:prstGeom>
        </p:spPr>
      </p:pic>
    </p:spTree>
    <p:extLst>
      <p:ext uri="{BB962C8B-B14F-4D97-AF65-F5344CB8AC3E}">
        <p14:creationId xmlns:p14="http://schemas.microsoft.com/office/powerpoint/2010/main" val="1610818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665124" y="534558"/>
            <a:ext cx="4259420" cy="3763122"/>
            <a:chOff x="4665124" y="534558"/>
            <a:chExt cx="4259420" cy="3763122"/>
          </a:xfrm>
        </p:grpSpPr>
        <p:grpSp>
          <p:nvGrpSpPr>
            <p:cNvPr id="17" name="Group 16"/>
            <p:cNvGrpSpPr/>
            <p:nvPr/>
          </p:nvGrpSpPr>
          <p:grpSpPr>
            <a:xfrm>
              <a:off x="4665124" y="534558"/>
              <a:ext cx="4259420" cy="3763122"/>
              <a:chOff x="4665124" y="534558"/>
              <a:chExt cx="4259420" cy="3763122"/>
            </a:xfrm>
          </p:grpSpPr>
          <p:grpSp>
            <p:nvGrpSpPr>
              <p:cNvPr id="12" name="Group 11"/>
              <p:cNvGrpSpPr/>
              <p:nvPr/>
            </p:nvGrpSpPr>
            <p:grpSpPr>
              <a:xfrm>
                <a:off x="4665124" y="534558"/>
                <a:ext cx="4259420" cy="3763122"/>
                <a:chOff x="4665124" y="534558"/>
                <a:chExt cx="4259420" cy="376312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124" y="534558"/>
                  <a:ext cx="4259420" cy="3574572"/>
                </a:xfrm>
                <a:prstGeom prst="rect">
                  <a:avLst/>
                </a:prstGeom>
              </p:spPr>
            </p:pic>
            <p:sp>
              <p:nvSpPr>
                <p:cNvPr id="10" name="Rectangle 9"/>
                <p:cNvSpPr/>
                <p:nvPr/>
              </p:nvSpPr>
              <p:spPr>
                <a:xfrm>
                  <a:off x="5040630" y="3509010"/>
                  <a:ext cx="3520440" cy="788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26329" y="3042421"/>
                  <a:ext cx="1686767" cy="788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4868879" y="2595437"/>
                <a:ext cx="1897380" cy="968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7600950" y="2643574"/>
              <a:ext cx="1188720" cy="73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Example Problem</a:t>
            </a:r>
          </a:p>
        </p:txBody>
      </p:sp>
      <p:sp>
        <p:nvSpPr>
          <p:cNvPr id="4" name="Date Placeholder 3"/>
          <p:cNvSpPr>
            <a:spLocks noGrp="1"/>
          </p:cNvSpPr>
          <p:nvPr>
            <p:ph type="dt" sz="half" idx="10"/>
          </p:nvPr>
        </p:nvSpPr>
        <p:spPr/>
        <p:txBody>
          <a:bodyPr/>
          <a:lstStyle/>
          <a:p>
            <a:r>
              <a:rPr lang="en-US"/>
              <a:t>© 2016 Pearson Education, Ltd.</a:t>
            </a:r>
            <a:endParaRPr lang="en-US" dirty="0"/>
          </a:p>
        </p:txBody>
      </p:sp>
      <p:sp>
        <p:nvSpPr>
          <p:cNvPr id="5" name="TextBox 4"/>
          <p:cNvSpPr txBox="1"/>
          <p:nvPr/>
        </p:nvSpPr>
        <p:spPr>
          <a:xfrm>
            <a:off x="553065" y="5224253"/>
            <a:ext cx="7371704" cy="1200329"/>
          </a:xfrm>
          <a:prstGeom prst="rect">
            <a:avLst/>
          </a:prstGeom>
          <a:noFill/>
        </p:spPr>
        <p:txBody>
          <a:bodyPr wrap="square" rtlCol="0">
            <a:spAutoFit/>
          </a:bodyPr>
          <a:lstStyle/>
          <a:p>
            <a:r>
              <a:rPr lang="en-US" sz="2400" dirty="0">
                <a:solidFill>
                  <a:srgbClr val="FF0000"/>
                </a:solidFill>
              </a:rPr>
              <a:t>The ball is in static equilibrium.</a:t>
            </a:r>
          </a:p>
          <a:p>
            <a:r>
              <a:rPr lang="en-US" sz="2400" dirty="0">
                <a:solidFill>
                  <a:srgbClr val="FF0000"/>
                </a:solidFill>
              </a:rPr>
              <a:t>The tension in the upper rope is 53 N and the tension in the horizontal rope is 18 N.</a:t>
            </a:r>
          </a:p>
        </p:txBody>
      </p:sp>
      <p:cxnSp>
        <p:nvCxnSpPr>
          <p:cNvPr id="14" name="Straight Arrow Connector 13"/>
          <p:cNvCxnSpPr/>
          <p:nvPr/>
        </p:nvCxnSpPr>
        <p:spPr>
          <a:xfrm>
            <a:off x="5600700" y="3042421"/>
            <a:ext cx="1165559" cy="0"/>
          </a:xfrm>
          <a:prstGeom prst="straightConnector1">
            <a:avLst/>
          </a:prstGeom>
          <a:ln w="41275">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236367" y="1303020"/>
            <a:ext cx="536033" cy="1340554"/>
          </a:xfrm>
          <a:prstGeom prst="straightConnector1">
            <a:avLst/>
          </a:prstGeom>
          <a:ln w="41275">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141765" y="3057662"/>
            <a:ext cx="0" cy="1393209"/>
          </a:xfrm>
          <a:prstGeom prst="straightConnector1">
            <a:avLst/>
          </a:prstGeom>
          <a:ln w="41275">
            <a:headEnd type="arrow"/>
            <a:tailEnd type="non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5"/>
          <a:stretch>
            <a:fillRect/>
          </a:stretch>
        </p:blipFill>
        <p:spPr>
          <a:xfrm>
            <a:off x="7300452" y="3756045"/>
            <a:ext cx="1313513" cy="76422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480857351"/>
              </p:ext>
            </p:extLst>
          </p:nvPr>
        </p:nvGraphicFramePr>
        <p:xfrm>
          <a:off x="577215" y="3563938"/>
          <a:ext cx="6116638" cy="979487"/>
        </p:xfrm>
        <a:graphic>
          <a:graphicData uri="http://schemas.openxmlformats.org/presentationml/2006/ole">
            <mc:AlternateContent xmlns:mc="http://schemas.openxmlformats.org/markup-compatibility/2006">
              <mc:Choice xmlns:v="urn:schemas-microsoft-com:vml" Requires="v">
                <p:oleObj spid="_x0000_s1036" name="Equation" r:id="rId6" imgW="2616120" imgH="419040" progId="Equation.DSMT4">
                  <p:embed/>
                </p:oleObj>
              </mc:Choice>
              <mc:Fallback>
                <p:oleObj name="Equation" r:id="rId6" imgW="2616120" imgH="419040" progId="Equation.DSMT4">
                  <p:embed/>
                  <p:pic>
                    <p:nvPicPr>
                      <p:cNvPr id="0" name=""/>
                      <p:cNvPicPr/>
                      <p:nvPr/>
                    </p:nvPicPr>
                    <p:blipFill>
                      <a:blip r:embed="rId7"/>
                      <a:stretch>
                        <a:fillRect/>
                      </a:stretch>
                    </p:blipFill>
                    <p:spPr>
                      <a:xfrm>
                        <a:off x="577215" y="3563938"/>
                        <a:ext cx="6116638" cy="97948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76550410"/>
              </p:ext>
            </p:extLst>
          </p:nvPr>
        </p:nvGraphicFramePr>
        <p:xfrm>
          <a:off x="553065" y="4594049"/>
          <a:ext cx="6789238" cy="576262"/>
        </p:xfrm>
        <a:graphic>
          <a:graphicData uri="http://schemas.openxmlformats.org/presentationml/2006/ole">
            <mc:AlternateContent xmlns:mc="http://schemas.openxmlformats.org/markup-compatibility/2006">
              <mc:Choice xmlns:v="urn:schemas-microsoft-com:vml" Requires="v">
                <p:oleObj spid="_x0000_s1037" name="Equation" r:id="rId8" imgW="2705040" imgH="228600" progId="Equation.DSMT4">
                  <p:embed/>
                </p:oleObj>
              </mc:Choice>
              <mc:Fallback>
                <p:oleObj name="Equation" r:id="rId8" imgW="2705040" imgH="228600" progId="Equation.DSMT4">
                  <p:embed/>
                  <p:pic>
                    <p:nvPicPr>
                      <p:cNvPr id="7" name="Object 6"/>
                      <p:cNvPicPr/>
                      <p:nvPr/>
                    </p:nvPicPr>
                    <p:blipFill>
                      <a:blip r:embed="rId9"/>
                      <a:stretch>
                        <a:fillRect/>
                      </a:stretch>
                    </p:blipFill>
                    <p:spPr>
                      <a:xfrm>
                        <a:off x="553065" y="4594049"/>
                        <a:ext cx="6789238" cy="576262"/>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228183345"/>
              </p:ext>
            </p:extLst>
          </p:nvPr>
        </p:nvGraphicFramePr>
        <p:xfrm>
          <a:off x="6801473" y="1423876"/>
          <a:ext cx="436879" cy="672122"/>
        </p:xfrm>
        <a:graphic>
          <a:graphicData uri="http://schemas.openxmlformats.org/presentationml/2006/ole">
            <mc:AlternateContent xmlns:mc="http://schemas.openxmlformats.org/markup-compatibility/2006">
              <mc:Choice xmlns:v="urn:schemas-microsoft-com:vml" Requires="v">
                <p:oleObj spid="_x0000_s1038" name="Equation" r:id="rId10" imgW="164880" imgH="253800" progId="Equation.DSMT4">
                  <p:embed/>
                </p:oleObj>
              </mc:Choice>
              <mc:Fallback>
                <p:oleObj name="Equation" r:id="rId10" imgW="164880" imgH="253800" progId="Equation.DSMT4">
                  <p:embed/>
                  <p:pic>
                    <p:nvPicPr>
                      <p:cNvPr id="0" name=""/>
                      <p:cNvPicPr/>
                      <p:nvPr/>
                    </p:nvPicPr>
                    <p:blipFill>
                      <a:blip r:embed="rId11"/>
                      <a:stretch>
                        <a:fillRect/>
                      </a:stretch>
                    </p:blipFill>
                    <p:spPr>
                      <a:xfrm>
                        <a:off x="6801473" y="1423876"/>
                        <a:ext cx="436879" cy="672122"/>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352588841"/>
              </p:ext>
            </p:extLst>
          </p:nvPr>
        </p:nvGraphicFramePr>
        <p:xfrm>
          <a:off x="5984875" y="2251075"/>
          <a:ext cx="469900" cy="673100"/>
        </p:xfrm>
        <a:graphic>
          <a:graphicData uri="http://schemas.openxmlformats.org/presentationml/2006/ole">
            <mc:AlternateContent xmlns:mc="http://schemas.openxmlformats.org/markup-compatibility/2006">
              <mc:Choice xmlns:v="urn:schemas-microsoft-com:vml" Requires="v">
                <p:oleObj spid="_x0000_s1039" name="Equation" r:id="rId12" imgW="177480" imgH="253800" progId="Equation.DSMT4">
                  <p:embed/>
                </p:oleObj>
              </mc:Choice>
              <mc:Fallback>
                <p:oleObj name="Equation" r:id="rId12" imgW="177480" imgH="253800" progId="Equation.DSMT4">
                  <p:embed/>
                  <p:pic>
                    <p:nvPicPr>
                      <p:cNvPr id="29" name="Object 28"/>
                      <p:cNvPicPr/>
                      <p:nvPr/>
                    </p:nvPicPr>
                    <p:blipFill>
                      <a:blip r:embed="rId13"/>
                      <a:stretch>
                        <a:fillRect/>
                      </a:stretch>
                    </p:blipFill>
                    <p:spPr>
                      <a:xfrm>
                        <a:off x="5984875" y="2251075"/>
                        <a:ext cx="469900" cy="67310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530100841"/>
              </p:ext>
            </p:extLst>
          </p:nvPr>
        </p:nvGraphicFramePr>
        <p:xfrm>
          <a:off x="7294928" y="3477825"/>
          <a:ext cx="403225" cy="471488"/>
        </p:xfrm>
        <a:graphic>
          <a:graphicData uri="http://schemas.openxmlformats.org/presentationml/2006/ole">
            <mc:AlternateContent xmlns:mc="http://schemas.openxmlformats.org/markup-compatibility/2006">
              <mc:Choice xmlns:v="urn:schemas-microsoft-com:vml" Requires="v">
                <p:oleObj spid="_x0000_s1040" name="Equation" r:id="rId14" imgW="152280" imgH="177480" progId="Equation.DSMT4">
                  <p:embed/>
                </p:oleObj>
              </mc:Choice>
              <mc:Fallback>
                <p:oleObj name="Equation" r:id="rId14" imgW="152280" imgH="177480" progId="Equation.DSMT4">
                  <p:embed/>
                  <p:pic>
                    <p:nvPicPr>
                      <p:cNvPr id="30" name="Object 29"/>
                      <p:cNvPicPr/>
                      <p:nvPr/>
                    </p:nvPicPr>
                    <p:blipFill>
                      <a:blip r:embed="rId15"/>
                      <a:stretch>
                        <a:fillRect/>
                      </a:stretch>
                    </p:blipFill>
                    <p:spPr>
                      <a:xfrm>
                        <a:off x="7294928" y="3477825"/>
                        <a:ext cx="403225" cy="471488"/>
                      </a:xfrm>
                      <a:prstGeom prst="rect">
                        <a:avLst/>
                      </a:prstGeom>
                    </p:spPr>
                  </p:pic>
                </p:oleObj>
              </mc:Fallback>
            </mc:AlternateContent>
          </a:graphicData>
        </a:graphic>
      </p:graphicFrame>
    </p:spTree>
    <p:extLst>
      <p:ext uri="{BB962C8B-B14F-4D97-AF65-F5344CB8AC3E}">
        <p14:creationId xmlns:p14="http://schemas.microsoft.com/office/powerpoint/2010/main" val="48270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Problem</a:t>
            </a:r>
          </a:p>
        </p:txBody>
      </p:sp>
      <p:sp>
        <p:nvSpPr>
          <p:cNvPr id="3" name="Content Placeholder 2"/>
          <p:cNvSpPr>
            <a:spLocks noGrp="1"/>
          </p:cNvSpPr>
          <p:nvPr>
            <p:ph idx="1"/>
          </p:nvPr>
        </p:nvSpPr>
        <p:spPr/>
        <p:txBody>
          <a:bodyPr/>
          <a:lstStyle/>
          <a:p>
            <a:pPr marL="0" indent="0">
              <a:buNone/>
            </a:pPr>
            <a:r>
              <a:rPr lang="en-US"/>
              <a:t>A sled with a mass of 20 kg slides along frictionless ice at 4.5 m/s. It then crosses a rough patch of snow that exerts a friction force of 12 N. How far does it slide on the snow before coming to rest?</a:t>
            </a: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grpSp>
        <p:nvGrpSpPr>
          <p:cNvPr id="8" name="Group 7"/>
          <p:cNvGrpSpPr/>
          <p:nvPr/>
        </p:nvGrpSpPr>
        <p:grpSpPr>
          <a:xfrm>
            <a:off x="420724" y="2737803"/>
            <a:ext cx="8199681" cy="3766423"/>
            <a:chOff x="420724" y="2566353"/>
            <a:chExt cx="8199681" cy="3766423"/>
          </a:xfrm>
        </p:grpSpPr>
        <p:sp>
          <p:nvSpPr>
            <p:cNvPr id="5" name="TextBox 4"/>
            <p:cNvSpPr txBox="1"/>
            <p:nvPr/>
          </p:nvSpPr>
          <p:spPr>
            <a:xfrm>
              <a:off x="420724" y="4516894"/>
              <a:ext cx="8199681" cy="1815882"/>
            </a:xfrm>
            <a:prstGeom prst="rect">
              <a:avLst/>
            </a:prstGeom>
            <a:noFill/>
          </p:spPr>
          <p:txBody>
            <a:bodyPr wrap="none" rtlCol="0">
              <a:spAutoFit/>
            </a:bodyPr>
            <a:lstStyle/>
            <a:p>
              <a:r>
                <a:rPr lang="en-US" sz="2800" dirty="0">
                  <a:solidFill>
                    <a:srgbClr val="FF0000"/>
                  </a:solidFill>
                </a:rPr>
                <a:t>The acceleration is -0.6 m/s</a:t>
              </a:r>
              <a:r>
                <a:rPr lang="en-US" sz="2800" baseline="30000" dirty="0">
                  <a:solidFill>
                    <a:srgbClr val="FF0000"/>
                  </a:solidFill>
                </a:rPr>
                <a:t>2</a:t>
              </a:r>
              <a:r>
                <a:rPr lang="en-US" sz="2800" dirty="0">
                  <a:solidFill>
                    <a:srgbClr val="FF0000"/>
                  </a:solidFill>
                </a:rPr>
                <a:t>.</a:t>
              </a:r>
            </a:p>
            <a:p>
              <a:r>
                <a:rPr lang="en-US" sz="2800" dirty="0">
                  <a:solidFill>
                    <a:srgbClr val="FF0000"/>
                  </a:solidFill>
                </a:rPr>
                <a:t>The initial velocity is 4.5 m/s and the final velocity is 0.</a:t>
              </a:r>
            </a:p>
            <a:p>
              <a:r>
                <a:rPr lang="en-US" sz="2800" dirty="0">
                  <a:solidFill>
                    <a:srgbClr val="FF0000"/>
                  </a:solidFill>
                </a:rPr>
                <a:t>The distance traveled before stopping is 17 m.</a:t>
              </a:r>
            </a:p>
            <a:p>
              <a:endParaRPr lang="en-US" sz="2800" dirty="0">
                <a:solidFill>
                  <a:srgbClr val="FF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829682809"/>
                </p:ext>
              </p:extLst>
            </p:nvPr>
          </p:nvGraphicFramePr>
          <p:xfrm>
            <a:off x="1281113" y="2566353"/>
            <a:ext cx="6078537" cy="996950"/>
          </p:xfrm>
          <a:graphic>
            <a:graphicData uri="http://schemas.openxmlformats.org/presentationml/2006/ole">
              <mc:AlternateContent xmlns:mc="http://schemas.openxmlformats.org/markup-compatibility/2006">
                <mc:Choice xmlns:v="urn:schemas-microsoft-com:vml" Requires="v">
                  <p:oleObj spid="_x0000_s2054" name="Equation" r:id="rId4" imgW="2400120" imgH="393480" progId="Equation.DSMT4">
                    <p:embed/>
                  </p:oleObj>
                </mc:Choice>
                <mc:Fallback>
                  <p:oleObj name="Equation" r:id="rId4" imgW="2400120" imgH="393480" progId="Equation.DSMT4">
                    <p:embed/>
                    <p:pic>
                      <p:nvPicPr>
                        <p:cNvPr id="0" name=""/>
                        <p:cNvPicPr/>
                        <p:nvPr/>
                      </p:nvPicPr>
                      <p:blipFill>
                        <a:blip r:embed="rId5"/>
                        <a:stretch>
                          <a:fillRect/>
                        </a:stretch>
                      </p:blipFill>
                      <p:spPr>
                        <a:xfrm>
                          <a:off x="1281113" y="2566353"/>
                          <a:ext cx="6078537" cy="996950"/>
                        </a:xfrm>
                        <a:prstGeom prst="rect">
                          <a:avLst/>
                        </a:prstGeom>
                        <a:noFill/>
                        <a:ln>
                          <a:solidFill>
                            <a:srgbClr val="FF0C12"/>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75560751"/>
                </p:ext>
              </p:extLst>
            </p:nvPr>
          </p:nvGraphicFramePr>
          <p:xfrm>
            <a:off x="1536873" y="3609495"/>
            <a:ext cx="5565692" cy="824547"/>
          </p:xfrm>
          <a:graphic>
            <a:graphicData uri="http://schemas.openxmlformats.org/presentationml/2006/ole">
              <mc:AlternateContent xmlns:mc="http://schemas.openxmlformats.org/markup-compatibility/2006">
                <mc:Choice xmlns:v="urn:schemas-microsoft-com:vml" Requires="v">
                  <p:oleObj spid="_x0000_s2055" name="Equation" r:id="rId6" imgW="3085920" imgH="457200" progId="Equation.DSMT4">
                    <p:embed/>
                  </p:oleObj>
                </mc:Choice>
                <mc:Fallback>
                  <p:oleObj name="Equation" r:id="rId6" imgW="3085920" imgH="457200" progId="Equation.DSMT4">
                    <p:embed/>
                    <p:pic>
                      <p:nvPicPr>
                        <p:cNvPr id="0" name=""/>
                        <p:cNvPicPr/>
                        <p:nvPr/>
                      </p:nvPicPr>
                      <p:blipFill>
                        <a:blip r:embed="rId7"/>
                        <a:stretch>
                          <a:fillRect/>
                        </a:stretch>
                      </p:blipFill>
                      <p:spPr>
                        <a:xfrm>
                          <a:off x="1536873" y="3609495"/>
                          <a:ext cx="5565692" cy="824547"/>
                        </a:xfrm>
                        <a:prstGeom prst="rect">
                          <a:avLst/>
                        </a:prstGeom>
                        <a:ln>
                          <a:solidFill>
                            <a:srgbClr val="FF0C12"/>
                          </a:solidFill>
                        </a:ln>
                      </p:spPr>
                    </p:pic>
                  </p:oleObj>
                </mc:Fallback>
              </mc:AlternateContent>
            </a:graphicData>
          </a:graphic>
        </p:graphicFrame>
      </p:grpSp>
    </p:spTree>
    <p:extLst>
      <p:ext uri="{BB962C8B-B14F-4D97-AF65-F5344CB8AC3E}">
        <p14:creationId xmlns:p14="http://schemas.microsoft.com/office/powerpoint/2010/main" val="156100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Section 5.3 Mass and Weight</a:t>
            </a:r>
            <a:endParaRPr lang="en-US" dirty="0"/>
          </a:p>
        </p:txBody>
      </p:sp>
      <p:sp>
        <p:nvSpPr>
          <p:cNvPr id="3" name="Date Placeholder 2"/>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565402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Mass, Weight and Apparent Weight</a:t>
            </a:r>
          </a:p>
        </p:txBody>
      </p:sp>
      <p:sp>
        <p:nvSpPr>
          <p:cNvPr id="3" name="Content Placeholder 2"/>
          <p:cNvSpPr>
            <a:spLocks noGrp="1"/>
          </p:cNvSpPr>
          <p:nvPr>
            <p:ph idx="1"/>
          </p:nvPr>
        </p:nvSpPr>
        <p:spPr/>
        <p:txBody>
          <a:bodyPr/>
          <a:lstStyle/>
          <a:p>
            <a:r>
              <a:rPr lang="en-US" b="1" dirty="0"/>
              <a:t>Mass and weight are not the </a:t>
            </a:r>
            <a:br>
              <a:rPr lang="en-US" b="1" dirty="0"/>
            </a:br>
            <a:r>
              <a:rPr lang="en-US" b="1" dirty="0"/>
              <a:t>same thing.</a:t>
            </a:r>
          </a:p>
          <a:p>
            <a:r>
              <a:rPr lang="en-US" dirty="0"/>
              <a:t>Mass is a quantity that </a:t>
            </a:r>
            <a:br>
              <a:rPr lang="en-US" dirty="0"/>
            </a:br>
            <a:r>
              <a:rPr lang="en-US" dirty="0"/>
              <a:t>describes an object’s inertia, </a:t>
            </a:r>
            <a:br>
              <a:rPr lang="en-US" dirty="0"/>
            </a:br>
            <a:r>
              <a:rPr lang="en-US" dirty="0"/>
              <a:t>its tendency to resist being </a:t>
            </a:r>
            <a:br>
              <a:rPr lang="en-US" dirty="0"/>
            </a:br>
            <a:r>
              <a:rPr lang="en-US" dirty="0"/>
              <a:t>accelerated.</a:t>
            </a:r>
          </a:p>
          <a:p>
            <a:r>
              <a:rPr lang="en-US" dirty="0"/>
              <a:t>Weight is the gravitational force exerted on an object by a planet:</a:t>
            </a:r>
          </a:p>
          <a:p>
            <a:pPr marL="0" indent="0" algn="ctr">
              <a:buNone/>
            </a:pPr>
            <a:r>
              <a:rPr lang="en-US" i="1" dirty="0"/>
              <a:t>w</a:t>
            </a:r>
            <a:r>
              <a:rPr lang="en-US" dirty="0"/>
              <a:t> = –</a:t>
            </a:r>
            <a:r>
              <a:rPr lang="en-US" i="1" dirty="0"/>
              <a:t>mg</a:t>
            </a:r>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093"/>
          <a:stretch/>
        </p:blipFill>
        <p:spPr>
          <a:xfrm>
            <a:off x="4742582" y="672636"/>
            <a:ext cx="4181962" cy="2856186"/>
          </a:xfrm>
          <a:prstGeom prst="rect">
            <a:avLst/>
          </a:prstGeom>
        </p:spPr>
      </p:pic>
    </p:spTree>
    <p:extLst>
      <p:ext uri="{BB962C8B-B14F-4D97-AF65-F5344CB8AC3E}">
        <p14:creationId xmlns:p14="http://schemas.microsoft.com/office/powerpoint/2010/main" val="2861700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Apparent Weight</a:t>
            </a:r>
            <a:endParaRPr lang="en-US" dirty="0"/>
          </a:p>
        </p:txBody>
      </p:sp>
      <p:sp>
        <p:nvSpPr>
          <p:cNvPr id="8" name="Content Placeholder 2"/>
          <p:cNvSpPr>
            <a:spLocks noGrp="1"/>
          </p:cNvSpPr>
          <p:nvPr>
            <p:ph idx="1"/>
          </p:nvPr>
        </p:nvSpPr>
        <p:spPr/>
        <p:txBody>
          <a:bodyPr/>
          <a:lstStyle/>
          <a:p>
            <a:r>
              <a:rPr lang="en-US" dirty="0"/>
              <a:t>The weight of an object is the force of gravity on that object.</a:t>
            </a:r>
          </a:p>
          <a:p>
            <a:r>
              <a:rPr lang="en-US" dirty="0"/>
              <a:t>Your </a:t>
            </a:r>
            <a:r>
              <a:rPr lang="en-US" i="1" dirty="0"/>
              <a:t>sensation</a:t>
            </a:r>
            <a:r>
              <a:rPr lang="en-US" dirty="0"/>
              <a:t> of weight is due to </a:t>
            </a:r>
            <a:r>
              <a:rPr lang="en-US" i="1" dirty="0"/>
              <a:t>contact forces</a:t>
            </a:r>
            <a:r>
              <a:rPr lang="en-US" dirty="0"/>
              <a:t> supporting you.</a:t>
            </a:r>
          </a:p>
          <a:p>
            <a:r>
              <a:rPr lang="en-US" dirty="0"/>
              <a:t>Let’s define your </a:t>
            </a:r>
            <a:r>
              <a:rPr lang="en-US" b="1" dirty="0"/>
              <a:t>apparent</a:t>
            </a:r>
            <a:r>
              <a:rPr lang="en-US" dirty="0"/>
              <a:t> </a:t>
            </a:r>
            <a:r>
              <a:rPr lang="en-US" b="1" dirty="0"/>
              <a:t>weight</a:t>
            </a:r>
            <a:r>
              <a:rPr lang="en-US" dirty="0"/>
              <a:t> </a:t>
            </a:r>
            <a:r>
              <a:rPr lang="en-US" i="1" dirty="0" err="1"/>
              <a:t>w</a:t>
            </a:r>
            <a:r>
              <a:rPr lang="en-US" baseline="-25000" dirty="0" err="1"/>
              <a:t>app</a:t>
            </a:r>
            <a:r>
              <a:rPr lang="en-US" dirty="0"/>
              <a:t> in terms of the force you feel:</a:t>
            </a:r>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6975" r="26332" b="17051"/>
          <a:stretch/>
        </p:blipFill>
        <p:spPr>
          <a:xfrm>
            <a:off x="2149365" y="4224423"/>
            <a:ext cx="4845269" cy="1051770"/>
          </a:xfrm>
          <a:prstGeom prst="rect">
            <a:avLst/>
          </a:prstGeom>
        </p:spPr>
      </p:pic>
    </p:spTree>
    <p:extLst>
      <p:ext uri="{BB962C8B-B14F-4D97-AF65-F5344CB8AC3E}">
        <p14:creationId xmlns:p14="http://schemas.microsoft.com/office/powerpoint/2010/main" val="4205795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Apparent Weight</a:t>
            </a:r>
            <a:endParaRPr lang="en-US" dirty="0"/>
          </a:p>
        </p:txBody>
      </p:sp>
      <p:sp>
        <p:nvSpPr>
          <p:cNvPr id="3" name="Content Placeholder 2"/>
          <p:cNvSpPr>
            <a:spLocks noGrp="1"/>
          </p:cNvSpPr>
          <p:nvPr>
            <p:ph idx="1"/>
          </p:nvPr>
        </p:nvSpPr>
        <p:spPr>
          <a:xfrm>
            <a:off x="116586" y="876300"/>
            <a:ext cx="4455414" cy="5305044"/>
          </a:xfrm>
        </p:spPr>
        <p:txBody>
          <a:bodyPr/>
          <a:lstStyle/>
          <a:p>
            <a:r>
              <a:rPr lang="en-US" dirty="0"/>
              <a:t>The only forces acting on the man are the upward normal force of the floor and the downward weight force:</a:t>
            </a:r>
          </a:p>
          <a:p>
            <a:pPr marL="0" indent="0" algn="ctr">
              <a:buNone/>
            </a:pPr>
            <a:r>
              <a:rPr lang="en-US" i="1" dirty="0"/>
              <a:t>n</a:t>
            </a:r>
            <a:r>
              <a:rPr lang="en-US" dirty="0"/>
              <a:t> = </a:t>
            </a:r>
            <a:r>
              <a:rPr lang="en-US" i="1" dirty="0"/>
              <a:t>w</a:t>
            </a:r>
            <a:r>
              <a:rPr lang="en-US" dirty="0"/>
              <a:t> + </a:t>
            </a:r>
            <a:r>
              <a:rPr lang="en-US" i="1" dirty="0"/>
              <a:t>ma</a:t>
            </a:r>
          </a:p>
          <a:p>
            <a:pPr marL="0" indent="0" algn="ctr">
              <a:buNone/>
            </a:pPr>
            <a:r>
              <a:rPr lang="en-US" i="1" dirty="0" err="1"/>
              <a:t>w</a:t>
            </a:r>
            <a:r>
              <a:rPr lang="en-US" baseline="-25000" dirty="0" err="1"/>
              <a:t>app</a:t>
            </a:r>
            <a:r>
              <a:rPr lang="en-US" dirty="0"/>
              <a:t> = </a:t>
            </a:r>
            <a:r>
              <a:rPr lang="en-US" i="1" dirty="0"/>
              <a:t>w</a:t>
            </a:r>
            <a:r>
              <a:rPr lang="en-US" dirty="0"/>
              <a:t> + </a:t>
            </a:r>
            <a:r>
              <a:rPr lang="en-US" i="1" dirty="0"/>
              <a:t>ma</a:t>
            </a:r>
          </a:p>
          <a:p>
            <a:r>
              <a:rPr lang="en-US" dirty="0"/>
              <a:t>Thus </a:t>
            </a:r>
            <a:r>
              <a:rPr lang="en-US" i="1" dirty="0" err="1"/>
              <a:t>w</a:t>
            </a:r>
            <a:r>
              <a:rPr lang="en-US" baseline="-25000" dirty="0" err="1"/>
              <a:t>app</a:t>
            </a:r>
            <a:r>
              <a:rPr lang="en-US" dirty="0"/>
              <a:t> &gt; </a:t>
            </a:r>
            <a:r>
              <a:rPr lang="en-US" i="1" dirty="0"/>
              <a:t>w</a:t>
            </a:r>
            <a:r>
              <a:rPr lang="en-US" dirty="0"/>
              <a:t> and the man feels heavier than normal.</a:t>
            </a:r>
          </a:p>
          <a:p>
            <a:endParaRPr lang="en-US" dirty="0"/>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147"/>
          <a:stretch/>
        </p:blipFill>
        <p:spPr>
          <a:xfrm>
            <a:off x="4731381" y="1123079"/>
            <a:ext cx="4193163" cy="4811486"/>
          </a:xfrm>
          <a:prstGeom prst="rect">
            <a:avLst/>
          </a:prstGeom>
        </p:spPr>
      </p:pic>
    </p:spTree>
    <p:extLst>
      <p:ext uri="{BB962C8B-B14F-4D97-AF65-F5344CB8AC3E}">
        <p14:creationId xmlns:p14="http://schemas.microsoft.com/office/powerpoint/2010/main" val="106325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5 Preview</a:t>
            </a:r>
            <a:br>
              <a:rPr lang="en-US" dirty="0"/>
            </a:br>
            <a:r>
              <a:rPr lang="en-US" b="0" dirty="0"/>
              <a:t>Looking Back: Free-Body Diagrams</a:t>
            </a:r>
          </a:p>
        </p:txBody>
      </p:sp>
      <p:sp>
        <p:nvSpPr>
          <p:cNvPr id="3" name="Content Placeholder 2"/>
          <p:cNvSpPr>
            <a:spLocks noGrp="1"/>
          </p:cNvSpPr>
          <p:nvPr>
            <p:ph idx="1"/>
          </p:nvPr>
        </p:nvSpPr>
        <p:spPr/>
        <p:txBody>
          <a:bodyPr/>
          <a:lstStyle/>
          <a:p>
            <a:r>
              <a:rPr lang="en-US" dirty="0"/>
              <a:t>In chapter 4 you learned to draw a free-body diagram showing the magnitudes and directions of the forces acting on an object.</a:t>
            </a:r>
          </a:p>
          <a:p>
            <a:endParaRPr lang="en-US" dirty="0"/>
          </a:p>
          <a:p>
            <a:endParaRPr lang="en-US" dirty="0"/>
          </a:p>
          <a:p>
            <a:endParaRPr lang="en-US" dirty="0"/>
          </a:p>
          <a:p>
            <a:endParaRPr lang="en-US" dirty="0"/>
          </a:p>
          <a:p>
            <a:r>
              <a:rPr lang="en-US" dirty="0"/>
              <a:t>In this chapter, you’ll use free-body diagrams as an essential problem-solving tool for single objects and interacting objects.</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945"/>
          <a:stretch/>
        </p:blipFill>
        <p:spPr>
          <a:xfrm>
            <a:off x="3272974" y="2395251"/>
            <a:ext cx="2598052" cy="2451171"/>
          </a:xfrm>
          <a:prstGeom prst="rect">
            <a:avLst/>
          </a:prstGeom>
        </p:spPr>
      </p:pic>
    </p:spTree>
    <p:extLst>
      <p:ext uri="{BB962C8B-B14F-4D97-AF65-F5344CB8AC3E}">
        <p14:creationId xmlns:p14="http://schemas.microsoft.com/office/powerpoint/2010/main" val="2233916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5.8 Apparent weight in an elevator</a:t>
            </a:r>
            <a:endParaRPr lang="en-US" dirty="0"/>
          </a:p>
        </p:txBody>
      </p:sp>
      <p:sp>
        <p:nvSpPr>
          <p:cNvPr id="3" name="Content Placeholder 2"/>
          <p:cNvSpPr>
            <a:spLocks noGrp="1"/>
          </p:cNvSpPr>
          <p:nvPr>
            <p:ph idx="1"/>
          </p:nvPr>
        </p:nvSpPr>
        <p:spPr/>
        <p:txBody>
          <a:bodyPr/>
          <a:lstStyle/>
          <a:p>
            <a:pPr marL="0" indent="0">
              <a:buNone/>
            </a:pPr>
            <a:r>
              <a:rPr lang="en-US" dirty="0" err="1"/>
              <a:t>Anis’s</a:t>
            </a:r>
            <a:r>
              <a:rPr lang="en-US" dirty="0"/>
              <a:t> mass is 70 kg. He is standing on a scale in an elevator that is moving at 5.0 m/s. As the elevator stops, the scale reads 750 N. Before it stopped, was the elevator moving up or down? How long did the elevator take to come to rest?</a:t>
            </a:r>
          </a:p>
          <a:p>
            <a:pPr marL="0" indent="0">
              <a:buNone/>
            </a:pPr>
            <a:r>
              <a:rPr lang="en-US" b="1" cap="small" dirty="0">
                <a:solidFill>
                  <a:srgbClr val="7030A0"/>
                </a:solidFill>
              </a:rPr>
              <a:t>prepare</a:t>
            </a:r>
            <a:r>
              <a:rPr lang="en-US" dirty="0"/>
              <a:t> The scale reading as the elevator comes to rest, 750 N, is </a:t>
            </a:r>
            <a:r>
              <a:rPr lang="en-US" dirty="0" err="1"/>
              <a:t>Anis’s</a:t>
            </a:r>
            <a:r>
              <a:rPr lang="en-US" dirty="0"/>
              <a:t> </a:t>
            </a:r>
            <a:r>
              <a:rPr lang="en-US" i="1" dirty="0"/>
              <a:t>apparent </a:t>
            </a:r>
            <a:r>
              <a:rPr lang="en-US" dirty="0"/>
              <a:t>weight.</a:t>
            </a:r>
          </a:p>
          <a:p>
            <a:pPr marL="0" indent="0">
              <a:buNone/>
            </a:pPr>
            <a:r>
              <a:rPr lang="en-US" dirty="0" err="1"/>
              <a:t>Anis’s</a:t>
            </a:r>
            <a:r>
              <a:rPr lang="en-US" dirty="0"/>
              <a:t> </a:t>
            </a:r>
            <a:r>
              <a:rPr lang="en-US" i="1" dirty="0"/>
              <a:t>actual </a:t>
            </a:r>
            <a:r>
              <a:rPr lang="en-US" dirty="0"/>
              <a:t>weight is: </a:t>
            </a:r>
          </a:p>
          <a:p>
            <a:pPr marL="0" indent="0" algn="ctr">
              <a:buNone/>
            </a:pPr>
            <a:r>
              <a:rPr lang="en-US" i="1" dirty="0"/>
              <a:t>w </a:t>
            </a:r>
            <a:r>
              <a:rPr lang="en-US" dirty="0"/>
              <a:t>= </a:t>
            </a:r>
            <a:r>
              <a:rPr lang="en-US" i="1" dirty="0"/>
              <a:t>mg </a:t>
            </a:r>
            <a:r>
              <a:rPr lang="en-US" dirty="0"/>
              <a:t>= (70 kg)(9.80 m/s</a:t>
            </a:r>
            <a:r>
              <a:rPr lang="en-US" baseline="30000" dirty="0"/>
              <a:t>2</a:t>
            </a:r>
            <a:r>
              <a:rPr lang="en-US" dirty="0"/>
              <a:t>) = 686 N</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692563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5.8 Apparent weight in an elevator (cont.)</a:t>
            </a:r>
          </a:p>
        </p:txBody>
      </p:sp>
      <p:sp>
        <p:nvSpPr>
          <p:cNvPr id="3" name="Content Placeholder 2"/>
          <p:cNvSpPr>
            <a:spLocks noGrp="1"/>
          </p:cNvSpPr>
          <p:nvPr>
            <p:ph idx="1"/>
          </p:nvPr>
        </p:nvSpPr>
        <p:spPr>
          <a:xfrm>
            <a:off x="116586" y="1304544"/>
            <a:ext cx="8807958" cy="4876800"/>
          </a:xfrm>
        </p:spPr>
        <p:txBody>
          <a:bodyPr/>
          <a:lstStyle/>
          <a:p>
            <a:pPr marL="0" indent="0">
              <a:buNone/>
            </a:pPr>
            <a:r>
              <a:rPr lang="en-US" dirty="0"/>
              <a:t>This is an intermediate step in the calculation, so we are keeping an extra significant figure. </a:t>
            </a:r>
            <a:r>
              <a:rPr lang="en-US" dirty="0" err="1"/>
              <a:t>Anis’s</a:t>
            </a:r>
            <a:r>
              <a:rPr lang="en-US" dirty="0"/>
              <a:t> apparent weight, which is the upward force of the scale on him, is greater than his actual weight, so there is a net upward force on </a:t>
            </a:r>
            <a:r>
              <a:rPr lang="en-US" dirty="0" err="1"/>
              <a:t>Anis</a:t>
            </a:r>
            <a:r>
              <a:rPr lang="en-US" dirty="0"/>
              <a:t>. His acceleration must be upward as well, so we can use this figure as the free-body diagram for this problem. We can find the net force on </a:t>
            </a:r>
            <a:r>
              <a:rPr lang="en-US" dirty="0" err="1"/>
              <a:t>Anis</a:t>
            </a:r>
            <a:r>
              <a:rPr lang="en-US" dirty="0"/>
              <a:t>, and then we can use this net force to determine his acceleration. Once we know the acceleration, we can use kinematics to determine the time it takes for the elevator to stop.</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1773745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5.8 Apparent weight in an elevator (cont.)</a:t>
            </a:r>
            <a:endParaRPr lang="en-US" dirty="0"/>
          </a:p>
        </p:txBody>
      </p:sp>
      <p:sp>
        <p:nvSpPr>
          <p:cNvPr id="3" name="Content Placeholder 2"/>
          <p:cNvSpPr>
            <a:spLocks noGrp="1"/>
          </p:cNvSpPr>
          <p:nvPr>
            <p:ph idx="1"/>
          </p:nvPr>
        </p:nvSpPr>
        <p:spPr/>
        <p:txBody>
          <a:bodyPr/>
          <a:lstStyle/>
          <a:p>
            <a:pPr marL="0" indent="0">
              <a:buNone/>
            </a:pPr>
            <a:r>
              <a:rPr lang="en-US" b="1" cap="small" dirty="0">
                <a:solidFill>
                  <a:srgbClr val="7030A0"/>
                </a:solidFill>
              </a:rPr>
              <a:t>solve</a:t>
            </a:r>
            <a:r>
              <a:rPr lang="en-US" dirty="0"/>
              <a:t> We can read components of vectors from the figure. The vertical component of Newton’s second law for </a:t>
            </a:r>
            <a:r>
              <a:rPr lang="en-US" dirty="0" err="1"/>
              <a:t>Anis’s</a:t>
            </a:r>
            <a:r>
              <a:rPr lang="en-US" dirty="0"/>
              <a:t> motion is</a:t>
            </a:r>
          </a:p>
          <a:p>
            <a:pPr marL="0" indent="0" algn="ctr">
              <a:buNone/>
            </a:pPr>
            <a:r>
              <a:rPr lang="en-US" dirty="0">
                <a:sym typeface="Symbol" panose="05050102010706020507" pitchFamily="18" charset="2"/>
              </a:rPr>
              <a:t></a:t>
            </a:r>
            <a:r>
              <a:rPr lang="en-US" i="1" dirty="0" err="1"/>
              <a:t>F</a:t>
            </a:r>
            <a:r>
              <a:rPr lang="en-US" i="1" baseline="-25000" dirty="0" err="1"/>
              <a:t>y</a:t>
            </a:r>
            <a:r>
              <a:rPr lang="en-US" i="1" dirty="0"/>
              <a:t> </a:t>
            </a:r>
            <a:r>
              <a:rPr lang="en-US" dirty="0"/>
              <a:t>= </a:t>
            </a:r>
            <a:r>
              <a:rPr lang="en-US" i="1" dirty="0"/>
              <a:t>n </a:t>
            </a:r>
            <a:r>
              <a:rPr lang="en-US" dirty="0">
                <a:sym typeface="Symbol" panose="05050102010706020507" pitchFamily="18" charset="2"/>
              </a:rPr>
              <a:t></a:t>
            </a:r>
            <a:r>
              <a:rPr lang="en-US" dirty="0"/>
              <a:t> </a:t>
            </a:r>
            <a:r>
              <a:rPr lang="en-US" i="1" dirty="0"/>
              <a:t>w </a:t>
            </a:r>
            <a:r>
              <a:rPr lang="en-US" dirty="0"/>
              <a:t>= </a:t>
            </a:r>
            <a:r>
              <a:rPr lang="en-US" i="1" dirty="0"/>
              <a:t>ma</a:t>
            </a:r>
            <a:r>
              <a:rPr lang="en-US" i="1" baseline="-25000" dirty="0"/>
              <a:t>y</a:t>
            </a:r>
          </a:p>
          <a:p>
            <a:pPr marL="0" indent="0">
              <a:buNone/>
            </a:pPr>
            <a:r>
              <a:rPr lang="en-US" i="1" dirty="0"/>
              <a:t>n </a:t>
            </a:r>
            <a:r>
              <a:rPr lang="en-US" dirty="0"/>
              <a:t>is the normal force, which is the scale force on </a:t>
            </a:r>
            <a:r>
              <a:rPr lang="en-US" dirty="0" err="1"/>
              <a:t>Anis</a:t>
            </a:r>
            <a:r>
              <a:rPr lang="en-US" dirty="0"/>
              <a:t>, </a:t>
            </a:r>
            <a:br>
              <a:rPr lang="en-US" dirty="0"/>
            </a:br>
            <a:r>
              <a:rPr lang="en-US" dirty="0"/>
              <a:t>750 N. </a:t>
            </a:r>
            <a:r>
              <a:rPr lang="en-US" i="1" dirty="0"/>
              <a:t>w </a:t>
            </a:r>
            <a:r>
              <a:rPr lang="en-US" dirty="0"/>
              <a:t>is his weight, 686 N.</a:t>
            </a:r>
          </a:p>
          <a:p>
            <a:pPr marL="0" indent="0">
              <a:buNone/>
            </a:pPr>
            <a:r>
              <a:rPr lang="en-US" dirty="0"/>
              <a:t>We can thus solve for </a:t>
            </a:r>
            <a:r>
              <a:rPr lang="en-US" i="1" dirty="0"/>
              <a:t>a</a:t>
            </a:r>
            <a:r>
              <a:rPr lang="en-US" i="1" baseline="-25000" dirty="0"/>
              <a:t>y</a:t>
            </a:r>
            <a:r>
              <a:rPr lang="en-US" dirty="0"/>
              <a:t>:</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394" y="4915122"/>
            <a:ext cx="5909211" cy="920615"/>
          </a:xfrm>
          <a:prstGeom prst="rect">
            <a:avLst/>
          </a:prstGeom>
        </p:spPr>
      </p:pic>
    </p:spTree>
    <p:extLst>
      <p:ext uri="{BB962C8B-B14F-4D97-AF65-F5344CB8AC3E}">
        <p14:creationId xmlns:p14="http://schemas.microsoft.com/office/powerpoint/2010/main" val="2682972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5.8 Apparent weight in an elevator (cont.)</a:t>
            </a:r>
            <a:endParaRPr lang="en-US" dirty="0"/>
          </a:p>
        </p:txBody>
      </p:sp>
      <p:sp>
        <p:nvSpPr>
          <p:cNvPr id="3" name="Content Placeholder 2"/>
          <p:cNvSpPr>
            <a:spLocks noGrp="1"/>
          </p:cNvSpPr>
          <p:nvPr>
            <p:ph idx="1"/>
          </p:nvPr>
        </p:nvSpPr>
        <p:spPr/>
        <p:txBody>
          <a:bodyPr/>
          <a:lstStyle/>
          <a:p>
            <a:pPr marL="0" indent="0">
              <a:buNone/>
            </a:pPr>
            <a:r>
              <a:rPr lang="en-US" dirty="0"/>
              <a:t>The acceleration is positive and so is directed upward, exactly as we assumed—a good check on our work. The elevator is slowing down, but the acceleration is directed upward. This means that the elevator was moving </a:t>
            </a:r>
            <a:r>
              <a:rPr lang="en-US" i="1" dirty="0"/>
              <a:t>downward, </a:t>
            </a:r>
            <a:r>
              <a:rPr lang="en-US" dirty="0"/>
              <a:t>with a negative velocity, before it stopped.</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995023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5.8 Apparent weight in an elevator (cont.)</a:t>
            </a:r>
            <a:endParaRPr lang="en-US" dirty="0"/>
          </a:p>
        </p:txBody>
      </p:sp>
      <p:sp>
        <p:nvSpPr>
          <p:cNvPr id="3" name="Content Placeholder 2"/>
          <p:cNvSpPr>
            <a:spLocks noGrp="1"/>
          </p:cNvSpPr>
          <p:nvPr>
            <p:ph idx="1"/>
          </p:nvPr>
        </p:nvSpPr>
        <p:spPr/>
        <p:txBody>
          <a:bodyPr/>
          <a:lstStyle/>
          <a:p>
            <a:pPr marL="0" indent="0">
              <a:buNone/>
            </a:pPr>
            <a:r>
              <a:rPr lang="en-US" dirty="0"/>
              <a:t>To find the stopping time, we can use the kinematic equation</a:t>
            </a:r>
          </a:p>
          <a:p>
            <a:pPr marL="0" indent="0" algn="ctr">
              <a:buNone/>
            </a:pPr>
            <a:r>
              <a:rPr lang="en-US" dirty="0"/>
              <a:t>(</a:t>
            </a:r>
            <a:r>
              <a:rPr lang="en-US" i="1" dirty="0" err="1"/>
              <a:t>v</a:t>
            </a:r>
            <a:r>
              <a:rPr lang="en-US" i="1" baseline="-25000" dirty="0" err="1"/>
              <a:t>y</a:t>
            </a:r>
            <a:r>
              <a:rPr lang="en-US" dirty="0"/>
              <a:t>)</a:t>
            </a:r>
            <a:r>
              <a:rPr lang="en-US" baseline="-25000" dirty="0"/>
              <a:t>f</a:t>
            </a:r>
            <a:r>
              <a:rPr lang="en-US" dirty="0"/>
              <a:t> = (</a:t>
            </a:r>
            <a:r>
              <a:rPr lang="en-US" i="1" dirty="0" err="1"/>
              <a:t>v</a:t>
            </a:r>
            <a:r>
              <a:rPr lang="en-US" i="1" baseline="-25000" dirty="0" err="1"/>
              <a:t>y</a:t>
            </a:r>
            <a:r>
              <a:rPr lang="en-US" dirty="0"/>
              <a:t>)</a:t>
            </a:r>
            <a:r>
              <a:rPr lang="en-US" baseline="-25000" dirty="0" err="1"/>
              <a:t>i</a:t>
            </a:r>
            <a:r>
              <a:rPr lang="en-US" dirty="0"/>
              <a:t> + </a:t>
            </a:r>
            <a:r>
              <a:rPr lang="en-US" i="1" dirty="0"/>
              <a:t>a</a:t>
            </a:r>
            <a:r>
              <a:rPr lang="en-US" i="1" baseline="-25000" dirty="0"/>
              <a:t>y</a:t>
            </a:r>
            <a:r>
              <a:rPr lang="en-US" i="1" dirty="0"/>
              <a:t> </a:t>
            </a:r>
            <a:r>
              <a:rPr lang="el-GR" dirty="0"/>
              <a:t>Δ</a:t>
            </a:r>
            <a:r>
              <a:rPr lang="en-US" i="1" dirty="0"/>
              <a:t>t</a:t>
            </a:r>
          </a:p>
          <a:p>
            <a:pPr marL="0" indent="0">
              <a:buNone/>
            </a:pPr>
            <a:r>
              <a:rPr lang="en-US" dirty="0"/>
              <a:t>The elevator is initially moving downward, so (</a:t>
            </a:r>
            <a:r>
              <a:rPr lang="en-US" i="1" dirty="0" err="1"/>
              <a:t>v</a:t>
            </a:r>
            <a:r>
              <a:rPr lang="en-US" i="1" baseline="-25000" dirty="0" err="1"/>
              <a:t>y</a:t>
            </a:r>
            <a:r>
              <a:rPr lang="en-US" dirty="0"/>
              <a:t>)</a:t>
            </a:r>
            <a:r>
              <a:rPr lang="en-US" baseline="-25000" dirty="0" err="1"/>
              <a:t>i</a:t>
            </a:r>
            <a:r>
              <a:rPr lang="en-US" dirty="0"/>
              <a:t> = </a:t>
            </a:r>
            <a:r>
              <a:rPr lang="en-US" dirty="0">
                <a:sym typeface="Symbol" panose="05050102010706020507" pitchFamily="18" charset="2"/>
              </a:rPr>
              <a:t> </a:t>
            </a:r>
            <a:r>
              <a:rPr lang="en-US" dirty="0"/>
              <a:t>5.0 m/s, and it then comes to a halt, so (</a:t>
            </a:r>
            <a:r>
              <a:rPr lang="en-US" i="1" dirty="0" err="1"/>
              <a:t>v</a:t>
            </a:r>
            <a:r>
              <a:rPr lang="en-US" i="1" baseline="-25000" dirty="0" err="1"/>
              <a:t>y</a:t>
            </a:r>
            <a:r>
              <a:rPr lang="en-US" dirty="0"/>
              <a:t>)</a:t>
            </a:r>
            <a:r>
              <a:rPr lang="en-US" baseline="-25000" dirty="0"/>
              <a:t>f</a:t>
            </a:r>
            <a:r>
              <a:rPr lang="en-US" dirty="0"/>
              <a:t> = 0. We know the acceleration, so the time interval is</a:t>
            </a:r>
          </a:p>
          <a:p>
            <a:pPr marL="0" indent="0" algn="ctr">
              <a:buNone/>
            </a:pP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790" y="4483033"/>
            <a:ext cx="5246419" cy="997808"/>
          </a:xfrm>
          <a:prstGeom prst="rect">
            <a:avLst/>
          </a:prstGeom>
        </p:spPr>
      </p:pic>
    </p:spTree>
    <p:extLst>
      <p:ext uri="{BB962C8B-B14F-4D97-AF65-F5344CB8AC3E}">
        <p14:creationId xmlns:p14="http://schemas.microsoft.com/office/powerpoint/2010/main" val="3945532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5.8 Apparent weight in an elevator (cont.)</a:t>
            </a:r>
            <a:endParaRPr lang="en-US" dirty="0"/>
          </a:p>
        </p:txBody>
      </p:sp>
      <p:sp>
        <p:nvSpPr>
          <p:cNvPr id="3" name="Content Placeholder 2"/>
          <p:cNvSpPr>
            <a:spLocks noGrp="1"/>
          </p:cNvSpPr>
          <p:nvPr>
            <p:ph idx="1"/>
          </p:nvPr>
        </p:nvSpPr>
        <p:spPr/>
        <p:txBody>
          <a:bodyPr/>
          <a:lstStyle/>
          <a:p>
            <a:pPr marL="0" indent="0">
              <a:buNone/>
            </a:pPr>
            <a:r>
              <a:rPr lang="en-US" b="1" cap="small" dirty="0">
                <a:solidFill>
                  <a:srgbClr val="7030A0"/>
                </a:solidFill>
              </a:rPr>
              <a:t>assess</a:t>
            </a:r>
            <a:r>
              <a:rPr lang="en-US" dirty="0"/>
              <a:t> Think back to your experiences riding elevators. If the elevator is moving downward and then comes to rest, you “feel heavy.” This gives us confidence that our analysis of the motion is correct. And 5.0 m/s is a pretty fast elevator: At this speed, the elevator will be passing more than one floor per second. If you’ve been in a fast elevator in a tall building, you know that 5.5 s is reasonable for the time it takes for the elevator to slow to a stop.</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1210016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5.2</a:t>
            </a:r>
            <a:endParaRPr lang="en-US" dirty="0"/>
          </a:p>
        </p:txBody>
      </p:sp>
      <p:sp>
        <p:nvSpPr>
          <p:cNvPr id="7" name="Content Placeholder 6"/>
          <p:cNvSpPr>
            <a:spLocks noGrp="1"/>
          </p:cNvSpPr>
          <p:nvPr>
            <p:ph idx="1"/>
          </p:nvPr>
        </p:nvSpPr>
        <p:spPr/>
        <p:txBody>
          <a:bodyPr/>
          <a:lstStyle/>
          <a:p>
            <a:r>
              <a:rPr lang="en-US" dirty="0"/>
              <a:t>You are riding in an elevator that is accelerating upward. Suppose you stand on a scale. The reading on the scale is</a:t>
            </a:r>
          </a:p>
          <a:p>
            <a:endParaRPr lang="en-US" dirty="0"/>
          </a:p>
          <a:p>
            <a:pPr lvl="1"/>
            <a:r>
              <a:rPr lang="en-US" dirty="0"/>
              <a:t>Greater than your true weight.</a:t>
            </a:r>
          </a:p>
          <a:p>
            <a:pPr lvl="1"/>
            <a:r>
              <a:rPr lang="en-US" dirty="0"/>
              <a:t>Equal to your true weight.</a:t>
            </a:r>
          </a:p>
          <a:p>
            <a:pPr lvl="1"/>
            <a:r>
              <a:rPr lang="en-US" dirty="0"/>
              <a:t>Less than your true weight.</a:t>
            </a:r>
          </a:p>
          <a:p>
            <a:endParaRPr lang="en-US" dirty="0"/>
          </a:p>
          <a:p>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3235275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5.2</a:t>
            </a:r>
            <a:endParaRPr lang="en-US" dirty="0"/>
          </a:p>
        </p:txBody>
      </p:sp>
      <p:sp>
        <p:nvSpPr>
          <p:cNvPr id="7" name="Content Placeholder 6"/>
          <p:cNvSpPr>
            <a:spLocks noGrp="1"/>
          </p:cNvSpPr>
          <p:nvPr>
            <p:ph idx="1"/>
          </p:nvPr>
        </p:nvSpPr>
        <p:spPr>
          <a:xfrm>
            <a:off x="116586" y="844327"/>
            <a:ext cx="8807958" cy="5348447"/>
          </a:xfrm>
        </p:spPr>
        <p:txBody>
          <a:bodyPr/>
          <a:lstStyle/>
          <a:p>
            <a:r>
              <a:rPr lang="en-US" dirty="0"/>
              <a:t>You are riding in an elevator that is accelerating upward. Suppose you stand on a scale. The reading on the scale is</a:t>
            </a:r>
          </a:p>
          <a:p>
            <a:endParaRPr lang="en-US" dirty="0"/>
          </a:p>
          <a:p>
            <a:pPr lvl="1"/>
            <a:r>
              <a:rPr lang="en-US" dirty="0">
                <a:solidFill>
                  <a:srgbClr val="FF0000"/>
                </a:solidFill>
              </a:rPr>
              <a:t>Greater than your true weight.</a:t>
            </a:r>
          </a:p>
          <a:p>
            <a:pPr lvl="1"/>
            <a:r>
              <a:rPr lang="en-US" dirty="0"/>
              <a:t>Equal to your true weight.</a:t>
            </a:r>
          </a:p>
          <a:p>
            <a:pPr lvl="1"/>
            <a:r>
              <a:rPr lang="en-US" dirty="0"/>
              <a:t>Less than your true weight.</a:t>
            </a:r>
          </a:p>
          <a:p>
            <a:endParaRPr lang="en-US" dirty="0"/>
          </a:p>
          <a:p>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a:blip r:embed="rId3"/>
          <a:stretch>
            <a:fillRect/>
          </a:stretch>
        </p:blipFill>
        <p:spPr>
          <a:xfrm>
            <a:off x="284480" y="2426335"/>
            <a:ext cx="368300" cy="336550"/>
          </a:xfrm>
          <a:prstGeom prst="rect">
            <a:avLst/>
          </a:prstGeom>
        </p:spPr>
      </p:pic>
    </p:spTree>
    <p:extLst>
      <p:ext uri="{BB962C8B-B14F-4D97-AF65-F5344CB8AC3E}">
        <p14:creationId xmlns:p14="http://schemas.microsoft.com/office/powerpoint/2010/main" val="128090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Weightlessness</a:t>
            </a:r>
          </a:p>
        </p:txBody>
      </p:sp>
      <p:sp>
        <p:nvSpPr>
          <p:cNvPr id="3" name="Content Placeholder 2"/>
          <p:cNvSpPr>
            <a:spLocks noGrp="1"/>
          </p:cNvSpPr>
          <p:nvPr>
            <p:ph idx="1"/>
          </p:nvPr>
        </p:nvSpPr>
        <p:spPr/>
        <p:txBody>
          <a:bodyPr/>
          <a:lstStyle/>
          <a:p>
            <a:r>
              <a:rPr lang="en-US" dirty="0"/>
              <a:t>A person in free fall has zero apparent weight.</a:t>
            </a:r>
          </a:p>
          <a:p>
            <a:r>
              <a:rPr lang="en-US" dirty="0"/>
              <a:t>“Weightless” does not mean “no weight.”</a:t>
            </a:r>
          </a:p>
          <a:p>
            <a:r>
              <a:rPr lang="en-US" dirty="0"/>
              <a:t>An object that is </a:t>
            </a:r>
            <a:r>
              <a:rPr lang="en-US" b="1" dirty="0"/>
              <a:t>weightless</a:t>
            </a:r>
            <a:r>
              <a:rPr lang="en-US" dirty="0"/>
              <a:t> has no apparent weight.</a:t>
            </a:r>
          </a:p>
          <a:p>
            <a:endParaRPr lang="en-US" dirty="0"/>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638" y="2726015"/>
            <a:ext cx="4041648" cy="3121152"/>
          </a:xfrm>
          <a:prstGeom prst="rect">
            <a:avLst/>
          </a:prstGeom>
        </p:spPr>
      </p:pic>
    </p:spTree>
    <p:extLst>
      <p:ext uri="{BB962C8B-B14F-4D97-AF65-F5344CB8AC3E}">
        <p14:creationId xmlns:p14="http://schemas.microsoft.com/office/powerpoint/2010/main" val="1610601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QuickCheck 5.4</a:t>
            </a:r>
            <a:endParaRPr lang="en-US" dirty="0"/>
          </a:p>
        </p:txBody>
      </p:sp>
      <p:sp>
        <p:nvSpPr>
          <p:cNvPr id="3" name="Content Placeholder 2"/>
          <p:cNvSpPr>
            <a:spLocks noGrp="1"/>
          </p:cNvSpPr>
          <p:nvPr>
            <p:ph idx="1"/>
          </p:nvPr>
        </p:nvSpPr>
        <p:spPr/>
        <p:txBody>
          <a:bodyPr/>
          <a:lstStyle/>
          <a:p>
            <a:r>
              <a:rPr lang="en-US"/>
              <a:t>What are the components of     in the coordinate system shown?</a:t>
            </a:r>
            <a:endParaRPr lang="en-US" dirty="0"/>
          </a:p>
        </p:txBody>
      </p:sp>
      <p:sp>
        <p:nvSpPr>
          <p:cNvPr id="4" name="Date Placeholder 3"/>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983872640"/>
              </p:ext>
            </p:extLst>
          </p:nvPr>
        </p:nvGraphicFramePr>
        <p:xfrm>
          <a:off x="4292600" y="1424107"/>
          <a:ext cx="279400" cy="317500"/>
        </p:xfrm>
        <a:graphic>
          <a:graphicData uri="http://schemas.openxmlformats.org/presentationml/2006/ole">
            <mc:AlternateContent xmlns:mc="http://schemas.openxmlformats.org/markup-compatibility/2006">
              <mc:Choice xmlns:v="urn:schemas-microsoft-com:vml" Requires="v">
                <p:oleObj spid="_x0000_s3076" name="Equation" r:id="rId4" imgW="279360" imgH="317160" progId="Equation.DSMT4">
                  <p:embed/>
                </p:oleObj>
              </mc:Choice>
              <mc:Fallback>
                <p:oleObj name="Equation" r:id="rId4" imgW="279360" imgH="317160" progId="Equation.DSMT4">
                  <p:embed/>
                  <p:pic>
                    <p:nvPicPr>
                      <p:cNvPr id="0" name=""/>
                      <p:cNvPicPr/>
                      <p:nvPr/>
                    </p:nvPicPr>
                    <p:blipFill>
                      <a:blip r:embed="rId5"/>
                      <a:stretch>
                        <a:fillRect/>
                      </a:stretch>
                    </p:blipFill>
                    <p:spPr>
                      <a:xfrm>
                        <a:off x="4292600" y="1424107"/>
                        <a:ext cx="279400" cy="317500"/>
                      </a:xfrm>
                      <a:prstGeom prst="rect">
                        <a:avLst/>
                      </a:prstGeom>
                    </p:spPr>
                  </p:pic>
                </p:oleObj>
              </mc:Fallback>
            </mc:AlternateContent>
          </a:graphicData>
        </a:graphic>
      </p:graphicFrame>
      <p:grpSp>
        <p:nvGrpSpPr>
          <p:cNvPr id="8" name="Group 7"/>
          <p:cNvGrpSpPr/>
          <p:nvPr/>
        </p:nvGrpSpPr>
        <p:grpSpPr>
          <a:xfrm>
            <a:off x="576580" y="2078938"/>
            <a:ext cx="7233282" cy="4304363"/>
            <a:chOff x="576580" y="2078938"/>
            <a:chExt cx="7233282" cy="4304363"/>
          </a:xfrm>
        </p:grpSpPr>
        <p:pic>
          <p:nvPicPr>
            <p:cNvPr id="5" name="Picture 4"/>
            <p:cNvPicPr>
              <a:picLocks noChangeAspect="1"/>
            </p:cNvPicPr>
            <p:nvPr/>
          </p:nvPicPr>
          <p:blipFill>
            <a:blip r:embed="rId6"/>
            <a:stretch>
              <a:fillRect/>
            </a:stretch>
          </p:blipFill>
          <p:spPr>
            <a:xfrm>
              <a:off x="1991895" y="2078938"/>
              <a:ext cx="5817967" cy="4001821"/>
            </a:xfrm>
            <a:prstGeom prst="rect">
              <a:avLst/>
            </a:prstGeom>
          </p:spPr>
        </p:pic>
        <p:pic>
          <p:nvPicPr>
            <p:cNvPr id="6" name="Picture 5"/>
            <p:cNvPicPr>
              <a:picLocks noChangeAspect="1"/>
            </p:cNvPicPr>
            <p:nvPr/>
          </p:nvPicPr>
          <p:blipFill>
            <a:blip r:embed="rId7"/>
            <a:stretch>
              <a:fillRect/>
            </a:stretch>
          </p:blipFill>
          <p:spPr>
            <a:xfrm>
              <a:off x="576580" y="2198502"/>
              <a:ext cx="4589780" cy="4184799"/>
            </a:xfrm>
            <a:prstGeom prst="rect">
              <a:avLst/>
            </a:prstGeom>
          </p:spPr>
        </p:pic>
      </p:grpSp>
    </p:spTree>
    <p:extLst>
      <p:ext uri="{BB962C8B-B14F-4D97-AF65-F5344CB8AC3E}">
        <p14:creationId xmlns:p14="http://schemas.microsoft.com/office/powerpoint/2010/main" val="3053043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5 Preview</a:t>
            </a:r>
            <a:br>
              <a:rPr lang="en-US" dirty="0"/>
            </a:br>
            <a:r>
              <a:rPr lang="en-US" b="0" dirty="0"/>
              <a:t>Stop to Think</a:t>
            </a:r>
          </a:p>
        </p:txBody>
      </p:sp>
      <p:sp>
        <p:nvSpPr>
          <p:cNvPr id="7" name="Content Placeholder 6"/>
          <p:cNvSpPr>
            <a:spLocks noGrp="1"/>
          </p:cNvSpPr>
          <p:nvPr>
            <p:ph idx="1"/>
          </p:nvPr>
        </p:nvSpPr>
        <p:spPr/>
        <p:txBody>
          <a:bodyPr/>
          <a:lstStyle/>
          <a:p>
            <a:r>
              <a:rPr lang="en-US" dirty="0"/>
              <a:t>An elevator is suspended from a cable. It is moving upward at a steady speed. Which is the correct free-body diagram for this situation?</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938"/>
          <a:stretch/>
        </p:blipFill>
        <p:spPr>
          <a:xfrm>
            <a:off x="1636986" y="2816456"/>
            <a:ext cx="5870027" cy="3584344"/>
          </a:xfrm>
          <a:prstGeom prst="rect">
            <a:avLst/>
          </a:prstGeom>
        </p:spPr>
      </p:pic>
    </p:spTree>
    <p:extLst>
      <p:ext uri="{BB962C8B-B14F-4D97-AF65-F5344CB8AC3E}">
        <p14:creationId xmlns:p14="http://schemas.microsoft.com/office/powerpoint/2010/main" val="4060449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QuickCheck 5.4</a:t>
            </a:r>
            <a:endParaRPr lang="en-US" dirty="0"/>
          </a:p>
        </p:txBody>
      </p:sp>
      <p:sp>
        <p:nvSpPr>
          <p:cNvPr id="3" name="Content Placeholder 2"/>
          <p:cNvSpPr>
            <a:spLocks noGrp="1"/>
          </p:cNvSpPr>
          <p:nvPr>
            <p:ph idx="1"/>
          </p:nvPr>
        </p:nvSpPr>
        <p:spPr/>
        <p:txBody>
          <a:bodyPr/>
          <a:lstStyle/>
          <a:p>
            <a:r>
              <a:rPr lang="en-US"/>
              <a:t>What are the components of     in the coordinate system shown?</a:t>
            </a:r>
            <a:endParaRPr lang="en-US" dirty="0"/>
          </a:p>
        </p:txBody>
      </p:sp>
      <p:sp>
        <p:nvSpPr>
          <p:cNvPr id="4" name="Date Placeholder 3"/>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983872640"/>
              </p:ext>
            </p:extLst>
          </p:nvPr>
        </p:nvGraphicFramePr>
        <p:xfrm>
          <a:off x="4292600" y="1424107"/>
          <a:ext cx="279400" cy="317500"/>
        </p:xfrm>
        <a:graphic>
          <a:graphicData uri="http://schemas.openxmlformats.org/presentationml/2006/ole">
            <mc:AlternateContent xmlns:mc="http://schemas.openxmlformats.org/markup-compatibility/2006">
              <mc:Choice xmlns:v="urn:schemas-microsoft-com:vml" Requires="v">
                <p:oleObj spid="_x0000_s4100" name="Equation" r:id="rId4" imgW="279360" imgH="317160" progId="Equation.DSMT4">
                  <p:embed/>
                </p:oleObj>
              </mc:Choice>
              <mc:Fallback>
                <p:oleObj name="Equation" r:id="rId4" imgW="279360" imgH="317160" progId="Equation.DSMT4">
                  <p:embed/>
                  <p:pic>
                    <p:nvPicPr>
                      <p:cNvPr id="7" name="Object 6"/>
                      <p:cNvPicPr/>
                      <p:nvPr/>
                    </p:nvPicPr>
                    <p:blipFill>
                      <a:blip r:embed="rId5"/>
                      <a:stretch>
                        <a:fillRect/>
                      </a:stretch>
                    </p:blipFill>
                    <p:spPr>
                      <a:xfrm>
                        <a:off x="4292600" y="1424107"/>
                        <a:ext cx="279400" cy="317500"/>
                      </a:xfrm>
                      <a:prstGeom prst="rect">
                        <a:avLst/>
                      </a:prstGeom>
                    </p:spPr>
                  </p:pic>
                </p:oleObj>
              </mc:Fallback>
            </mc:AlternateContent>
          </a:graphicData>
        </a:graphic>
      </p:graphicFrame>
      <p:grpSp>
        <p:nvGrpSpPr>
          <p:cNvPr id="8" name="Group 7"/>
          <p:cNvGrpSpPr/>
          <p:nvPr/>
        </p:nvGrpSpPr>
        <p:grpSpPr>
          <a:xfrm>
            <a:off x="576580" y="2078938"/>
            <a:ext cx="7233282" cy="4304363"/>
            <a:chOff x="576580" y="2078938"/>
            <a:chExt cx="7233282" cy="4304363"/>
          </a:xfrm>
        </p:grpSpPr>
        <p:pic>
          <p:nvPicPr>
            <p:cNvPr id="5" name="Picture 4"/>
            <p:cNvPicPr>
              <a:picLocks noChangeAspect="1"/>
            </p:cNvPicPr>
            <p:nvPr/>
          </p:nvPicPr>
          <p:blipFill>
            <a:blip r:embed="rId6"/>
            <a:stretch>
              <a:fillRect/>
            </a:stretch>
          </p:blipFill>
          <p:spPr>
            <a:xfrm>
              <a:off x="1991895" y="2078938"/>
              <a:ext cx="5817967" cy="4001821"/>
            </a:xfrm>
            <a:prstGeom prst="rect">
              <a:avLst/>
            </a:prstGeom>
          </p:spPr>
        </p:pic>
        <p:pic>
          <p:nvPicPr>
            <p:cNvPr id="6" name="Picture 5"/>
            <p:cNvPicPr>
              <a:picLocks noChangeAspect="1"/>
            </p:cNvPicPr>
            <p:nvPr/>
          </p:nvPicPr>
          <p:blipFill>
            <a:blip r:embed="rId7"/>
            <a:stretch>
              <a:fillRect/>
            </a:stretch>
          </p:blipFill>
          <p:spPr>
            <a:xfrm>
              <a:off x="576580" y="2198502"/>
              <a:ext cx="4589780" cy="4184799"/>
            </a:xfrm>
            <a:prstGeom prst="rect">
              <a:avLst/>
            </a:prstGeom>
          </p:spPr>
        </p:pic>
      </p:grpSp>
      <p:pic>
        <p:nvPicPr>
          <p:cNvPr id="10" name="Picture 9"/>
          <p:cNvPicPr>
            <a:picLocks noChangeAspect="1"/>
          </p:cNvPicPr>
          <p:nvPr/>
        </p:nvPicPr>
        <p:blipFill>
          <a:blip r:embed="rId8"/>
          <a:stretch>
            <a:fillRect/>
          </a:stretch>
        </p:blipFill>
        <p:spPr>
          <a:xfrm>
            <a:off x="5142230" y="4700905"/>
            <a:ext cx="368300" cy="336550"/>
          </a:xfrm>
          <a:prstGeom prst="rect">
            <a:avLst/>
          </a:prstGeom>
        </p:spPr>
      </p:pic>
    </p:spTree>
    <p:extLst>
      <p:ext uri="{BB962C8B-B14F-4D97-AF65-F5344CB8AC3E}">
        <p14:creationId xmlns:p14="http://schemas.microsoft.com/office/powerpoint/2010/main" val="3834368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QuickCheck 5.5</a:t>
            </a:r>
            <a:endParaRPr lang="en-US" dirty="0"/>
          </a:p>
        </p:txBody>
      </p:sp>
      <p:sp>
        <p:nvSpPr>
          <p:cNvPr id="5" name="Content Placeholder 4"/>
          <p:cNvSpPr>
            <a:spLocks noGrp="1"/>
          </p:cNvSpPr>
          <p:nvPr>
            <p:ph idx="1"/>
          </p:nvPr>
        </p:nvSpPr>
        <p:spPr/>
        <p:txBody>
          <a:bodyPr/>
          <a:lstStyle/>
          <a:p>
            <a:r>
              <a:rPr lang="en-US" altLang="en-US" dirty="0"/>
              <a:t>A 50-kg student (</a:t>
            </a:r>
            <a:r>
              <a:rPr lang="en-US" altLang="en-US" i="1" dirty="0"/>
              <a:t>mg</a:t>
            </a:r>
            <a:r>
              <a:rPr lang="en-US" altLang="en-US" dirty="0"/>
              <a:t> = 490 N) gets in a 1000-kg elevator at rest and stands on a metric bathroom scale. As the elevator </a:t>
            </a:r>
            <a:r>
              <a:rPr lang="en-US" altLang="en-US" b="1" dirty="0"/>
              <a:t>accelerates upward</a:t>
            </a:r>
            <a:r>
              <a:rPr lang="en-US" altLang="en-US" dirty="0"/>
              <a:t>, the scale reads</a:t>
            </a:r>
          </a:p>
          <a:p>
            <a:endParaRPr lang="en-US" altLang="en-US" dirty="0"/>
          </a:p>
          <a:p>
            <a:pPr lvl="1"/>
            <a:r>
              <a:rPr lang="en-US" altLang="en-US" dirty="0"/>
              <a:t>&gt; 490 N</a:t>
            </a:r>
          </a:p>
          <a:p>
            <a:pPr lvl="1"/>
            <a:r>
              <a:rPr lang="en-US" altLang="en-US" dirty="0"/>
              <a:t>490 N</a:t>
            </a:r>
          </a:p>
          <a:p>
            <a:pPr lvl="1"/>
            <a:r>
              <a:rPr lang="en-US" altLang="en-US" dirty="0"/>
              <a:t>&lt; 490 N but not 0 N</a:t>
            </a:r>
          </a:p>
          <a:p>
            <a:pPr lvl="1"/>
            <a:r>
              <a:rPr lang="en-US" altLang="en-US" dirty="0"/>
              <a:t>0 N</a:t>
            </a:r>
          </a:p>
          <a:p>
            <a:endParaRPr 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spTree>
    <p:extLst>
      <p:ext uri="{BB962C8B-B14F-4D97-AF65-F5344CB8AC3E}">
        <p14:creationId xmlns:p14="http://schemas.microsoft.com/office/powerpoint/2010/main" val="41787065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QuickCheck 5.5</a:t>
            </a:r>
            <a:endParaRPr lang="en-US" dirty="0"/>
          </a:p>
        </p:txBody>
      </p:sp>
      <p:sp>
        <p:nvSpPr>
          <p:cNvPr id="5" name="Content Placeholder 4"/>
          <p:cNvSpPr>
            <a:spLocks noGrp="1"/>
          </p:cNvSpPr>
          <p:nvPr>
            <p:ph idx="1"/>
          </p:nvPr>
        </p:nvSpPr>
        <p:spPr/>
        <p:txBody>
          <a:bodyPr/>
          <a:lstStyle/>
          <a:p>
            <a:r>
              <a:rPr lang="en-US" altLang="en-US" dirty="0"/>
              <a:t>A 50-kg student (</a:t>
            </a:r>
            <a:r>
              <a:rPr lang="en-US" altLang="en-US" i="1" dirty="0"/>
              <a:t>mg</a:t>
            </a:r>
            <a:r>
              <a:rPr lang="en-US" altLang="en-US" dirty="0"/>
              <a:t> = 490 N) gets in a 1000-kg elevator at rest and stands on a metric bathroom scale. As the elevator </a:t>
            </a:r>
            <a:r>
              <a:rPr lang="en-US" altLang="en-US" b="1" dirty="0"/>
              <a:t>accelerates upward</a:t>
            </a:r>
            <a:r>
              <a:rPr lang="en-US" altLang="en-US" dirty="0"/>
              <a:t>, the scale reads</a:t>
            </a:r>
          </a:p>
          <a:p>
            <a:endParaRPr lang="en-US" altLang="en-US" dirty="0"/>
          </a:p>
          <a:p>
            <a:pPr lvl="1"/>
            <a:r>
              <a:rPr lang="en-US" altLang="en-US" dirty="0">
                <a:solidFill>
                  <a:srgbClr val="FF0000"/>
                </a:solidFill>
              </a:rPr>
              <a:t>&gt; 490 N</a:t>
            </a:r>
          </a:p>
          <a:p>
            <a:pPr lvl="1"/>
            <a:r>
              <a:rPr lang="en-US" altLang="en-US" dirty="0"/>
              <a:t>490 N</a:t>
            </a:r>
          </a:p>
          <a:p>
            <a:pPr lvl="1"/>
            <a:r>
              <a:rPr lang="en-US" altLang="en-US" dirty="0"/>
              <a:t>&lt; 490 N but not 0 N</a:t>
            </a:r>
          </a:p>
          <a:p>
            <a:pPr lvl="1"/>
            <a:r>
              <a:rPr lang="en-US" altLang="en-US" dirty="0"/>
              <a:t>0 N</a:t>
            </a:r>
          </a:p>
          <a:p>
            <a:endParaRPr 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6" name="Picture 5"/>
          <p:cNvPicPr>
            <a:picLocks noChangeAspect="1"/>
          </p:cNvPicPr>
          <p:nvPr/>
        </p:nvPicPr>
        <p:blipFill>
          <a:blip r:embed="rId3"/>
          <a:stretch>
            <a:fillRect/>
          </a:stretch>
        </p:blipFill>
        <p:spPr>
          <a:xfrm>
            <a:off x="284480" y="3340735"/>
            <a:ext cx="368300" cy="336550"/>
          </a:xfrm>
          <a:prstGeom prst="rect">
            <a:avLst/>
          </a:prstGeom>
        </p:spPr>
      </p:pic>
    </p:spTree>
    <p:extLst>
      <p:ext uri="{BB962C8B-B14F-4D97-AF65-F5344CB8AC3E}">
        <p14:creationId xmlns:p14="http://schemas.microsoft.com/office/powerpoint/2010/main" val="108060888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QuickCheck 5.6</a:t>
            </a:r>
            <a:endParaRPr lang="en-US" dirty="0"/>
          </a:p>
        </p:txBody>
      </p:sp>
      <p:sp>
        <p:nvSpPr>
          <p:cNvPr id="3" name="Content Placeholder 2"/>
          <p:cNvSpPr>
            <a:spLocks noGrp="1"/>
          </p:cNvSpPr>
          <p:nvPr>
            <p:ph idx="1"/>
          </p:nvPr>
        </p:nvSpPr>
        <p:spPr/>
        <p:txBody>
          <a:bodyPr/>
          <a:lstStyle/>
          <a:p>
            <a:r>
              <a:rPr lang="en-US" altLang="en-US" dirty="0"/>
              <a:t>A 50-kg student (</a:t>
            </a:r>
            <a:r>
              <a:rPr lang="en-US" altLang="en-US" i="1" dirty="0"/>
              <a:t>mg</a:t>
            </a:r>
            <a:r>
              <a:rPr lang="en-US" altLang="en-US" dirty="0"/>
              <a:t> = 490 N) gets in a 1000-kg elevator at rest and stands on a metric bathroom scale. Sadly, the </a:t>
            </a:r>
            <a:r>
              <a:rPr lang="en-US" altLang="en-US" b="1" dirty="0"/>
              <a:t>elevator cable breaks</a:t>
            </a:r>
            <a:r>
              <a:rPr lang="en-US" altLang="en-US" dirty="0"/>
              <a:t>. What is the reading on the scale during the few seconds it takes the student to plunge to his doom?</a:t>
            </a:r>
          </a:p>
          <a:p>
            <a:endParaRPr lang="en-US" altLang="en-US" dirty="0"/>
          </a:p>
          <a:p>
            <a:pPr lvl="1"/>
            <a:r>
              <a:rPr lang="en-US" altLang="en-US" dirty="0"/>
              <a:t>&gt; 490 N</a:t>
            </a:r>
          </a:p>
          <a:p>
            <a:pPr lvl="1"/>
            <a:r>
              <a:rPr lang="en-US" altLang="en-US" dirty="0"/>
              <a:t>490 N</a:t>
            </a:r>
          </a:p>
          <a:p>
            <a:pPr lvl="1"/>
            <a:r>
              <a:rPr lang="en-US" altLang="en-US" dirty="0"/>
              <a:t>&lt; 490 N but not 0 N</a:t>
            </a:r>
          </a:p>
          <a:p>
            <a:pPr lvl="1"/>
            <a:r>
              <a:rPr lang="en-US" altLang="en-US" dirty="0"/>
              <a:t>0 N</a:t>
            </a:r>
          </a:p>
          <a:p>
            <a:endParaRPr lang="en-US" dirty="0"/>
          </a:p>
        </p:txBody>
      </p:sp>
      <p:sp>
        <p:nvSpPr>
          <p:cNvPr id="4" name="Date Placeholder 3"/>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spTree>
    <p:extLst>
      <p:ext uri="{BB962C8B-B14F-4D97-AF65-F5344CB8AC3E}">
        <p14:creationId xmlns:p14="http://schemas.microsoft.com/office/powerpoint/2010/main" val="49102355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QuickCheck</a:t>
            </a:r>
            <a:r>
              <a:rPr lang="en-US" dirty="0"/>
              <a:t> 5.6</a:t>
            </a:r>
          </a:p>
        </p:txBody>
      </p:sp>
      <p:sp>
        <p:nvSpPr>
          <p:cNvPr id="3" name="Content Placeholder 2"/>
          <p:cNvSpPr>
            <a:spLocks noGrp="1"/>
          </p:cNvSpPr>
          <p:nvPr>
            <p:ph idx="1"/>
          </p:nvPr>
        </p:nvSpPr>
        <p:spPr/>
        <p:txBody>
          <a:bodyPr/>
          <a:lstStyle/>
          <a:p>
            <a:r>
              <a:rPr lang="en-US" altLang="en-US" dirty="0"/>
              <a:t>A 50-kg student (</a:t>
            </a:r>
            <a:r>
              <a:rPr lang="en-US" altLang="en-US" i="1" dirty="0"/>
              <a:t>mg</a:t>
            </a:r>
            <a:r>
              <a:rPr lang="en-US" altLang="en-US" dirty="0"/>
              <a:t> = 490 N) gets in a 1000-kg elevator at rest and stands on a metric bathroom scale. Sadly, the </a:t>
            </a:r>
            <a:r>
              <a:rPr lang="en-US" altLang="en-US" b="1" dirty="0"/>
              <a:t>elevator cable breaks. </a:t>
            </a:r>
            <a:r>
              <a:rPr lang="en-US" altLang="en-US" dirty="0"/>
              <a:t>What is the reading on the scale during the few seconds it takes the student to plunge to his doom?</a:t>
            </a:r>
          </a:p>
          <a:p>
            <a:endParaRPr lang="en-US" altLang="en-US" dirty="0"/>
          </a:p>
          <a:p>
            <a:pPr lvl="1"/>
            <a:r>
              <a:rPr lang="en-US" altLang="en-US" dirty="0"/>
              <a:t>&gt; 490 N</a:t>
            </a:r>
          </a:p>
          <a:p>
            <a:pPr lvl="1"/>
            <a:r>
              <a:rPr lang="en-US" altLang="en-US" dirty="0"/>
              <a:t>490 N</a:t>
            </a:r>
          </a:p>
          <a:p>
            <a:pPr lvl="1"/>
            <a:r>
              <a:rPr lang="en-US" altLang="en-US" dirty="0"/>
              <a:t>&lt; 490 N but not 0 N</a:t>
            </a:r>
          </a:p>
          <a:p>
            <a:pPr lvl="1"/>
            <a:r>
              <a:rPr lang="en-US" altLang="en-US" dirty="0">
                <a:solidFill>
                  <a:srgbClr val="FF0000"/>
                </a:solidFill>
              </a:rPr>
              <a:t>0 N</a:t>
            </a:r>
          </a:p>
          <a:p>
            <a:endParaRPr lang="en-US" dirty="0"/>
          </a:p>
        </p:txBody>
      </p:sp>
      <p:sp>
        <p:nvSpPr>
          <p:cNvPr id="6" name="Date Placeholder 5"/>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sp>
        <p:nvSpPr>
          <p:cNvPr id="4" name="Text Box 6"/>
          <p:cNvSpPr txBox="1">
            <a:spLocks/>
          </p:cNvSpPr>
          <p:nvPr/>
        </p:nvSpPr>
        <p:spPr bwMode="auto">
          <a:xfrm>
            <a:off x="1971269" y="5470765"/>
            <a:ext cx="57785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spcBef>
                <a:spcPct val="20000"/>
              </a:spcBef>
              <a:buClr>
                <a:srgbClr val="93001B"/>
              </a:buClr>
              <a:buFont typeface="Wingdings" pitchFamily="84" charset="2"/>
              <a:buChar char="§"/>
              <a:defRPr sz="3200">
                <a:solidFill>
                  <a:schemeClr val="tx1"/>
                </a:solidFill>
                <a:latin typeface="Arial" charset="0"/>
                <a:ea typeface="ＭＳ Ｐゴシック" pitchFamily="84" charset="-128"/>
              </a:defRPr>
            </a:lvl1pPr>
            <a:lvl2pPr marL="742950" indent="-285750">
              <a:spcBef>
                <a:spcPct val="20000"/>
              </a:spcBef>
              <a:buClr>
                <a:srgbClr val="93001B"/>
              </a:buClr>
              <a:buFont typeface="Times" pitchFamily="84" charset="0"/>
              <a:buChar char="•"/>
              <a:defRPr sz="2800">
                <a:solidFill>
                  <a:schemeClr val="tx1"/>
                </a:solidFill>
                <a:latin typeface="Arial" charset="0"/>
                <a:ea typeface="ＭＳ Ｐゴシック" pitchFamily="84" charset="-128"/>
              </a:defRPr>
            </a:lvl2pPr>
            <a:lvl3pPr marL="1143000" indent="-228600">
              <a:spcBef>
                <a:spcPct val="20000"/>
              </a:spcBef>
              <a:buChar char="•"/>
              <a:defRPr sz="2400">
                <a:solidFill>
                  <a:schemeClr val="tx1"/>
                </a:solidFill>
                <a:latin typeface="Arial" charset="0"/>
                <a:ea typeface="ＭＳ Ｐゴシック" pitchFamily="84" charset="-128"/>
              </a:defRPr>
            </a:lvl3pPr>
            <a:lvl4pPr marL="1600200" indent="-228600">
              <a:spcBef>
                <a:spcPct val="20000"/>
              </a:spcBef>
              <a:buChar char="–"/>
              <a:defRPr sz="2000">
                <a:solidFill>
                  <a:schemeClr val="tx1"/>
                </a:solidFill>
                <a:latin typeface="Arial" charset="0"/>
                <a:ea typeface="ＭＳ Ｐゴシック" pitchFamily="84" charset="-128"/>
              </a:defRPr>
            </a:lvl4pPr>
            <a:lvl5pPr marL="2057400" indent="-228600">
              <a:spcBef>
                <a:spcPct val="20000"/>
              </a:spcBef>
              <a:buChar char="»"/>
              <a:defRPr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4" charset="-128"/>
              </a:defRPr>
            </a:lvl9pPr>
          </a:lstStyle>
          <a:p>
            <a:pPr>
              <a:lnSpc>
                <a:spcPct val="90000"/>
              </a:lnSpc>
              <a:spcBef>
                <a:spcPct val="0"/>
              </a:spcBef>
              <a:buClrTx/>
              <a:buFontTx/>
              <a:buNone/>
            </a:pPr>
            <a:r>
              <a:rPr lang="en-US" altLang="en-US" sz="2600" dirty="0">
                <a:solidFill>
                  <a:srgbClr val="FF0000"/>
                </a:solidFill>
                <a:latin typeface="Times New Roman" pitchFamily="84" charset="0"/>
                <a:cs typeface="Arial" charset="0"/>
              </a:rPr>
              <a:t>The bathroom scale would read 0 N. Weight is reading of a scale on which the object is stationary </a:t>
            </a:r>
            <a:r>
              <a:rPr lang="en-US" altLang="en-US" sz="2600" i="1" dirty="0">
                <a:solidFill>
                  <a:srgbClr val="FF0000"/>
                </a:solidFill>
                <a:latin typeface="Times New Roman" pitchFamily="84" charset="0"/>
                <a:cs typeface="Arial" charset="0"/>
              </a:rPr>
              <a:t>relative to the scale</a:t>
            </a:r>
            <a:r>
              <a:rPr lang="en-US" altLang="en-US" sz="2600" dirty="0">
                <a:solidFill>
                  <a:srgbClr val="FF0000"/>
                </a:solidFill>
                <a:latin typeface="Times New Roman" pitchFamily="84" charset="0"/>
                <a:cs typeface="Arial" charset="0"/>
              </a:rPr>
              <a:t>.</a:t>
            </a:r>
          </a:p>
        </p:txBody>
      </p:sp>
      <p:graphicFrame>
        <p:nvGraphicFramePr>
          <p:cNvPr id="5" name="Object 6"/>
          <p:cNvGraphicFramePr>
            <a:graphicFrameLocks noChangeAspect="1"/>
          </p:cNvGraphicFramePr>
          <p:nvPr>
            <p:extLst>
              <p:ext uri="{D42A27DB-BD31-4B8C-83A1-F6EECF244321}">
                <p14:modId xmlns:p14="http://schemas.microsoft.com/office/powerpoint/2010/main" val="624996257"/>
              </p:ext>
            </p:extLst>
          </p:nvPr>
        </p:nvGraphicFramePr>
        <p:xfrm>
          <a:off x="116586" y="5470765"/>
          <a:ext cx="363538" cy="334962"/>
        </p:xfrm>
        <a:graphic>
          <a:graphicData uri="http://schemas.openxmlformats.org/presentationml/2006/ole">
            <mc:AlternateContent xmlns:mc="http://schemas.openxmlformats.org/markup-compatibility/2006">
              <mc:Choice xmlns:v="urn:schemas-microsoft-com:vml" Requires="v">
                <p:oleObj spid="_x0000_s5124" name="Photo Editor Photo" r:id="rId4" imgW="476316" imgH="438095" progId="MSPhotoEd.3">
                  <p:embed/>
                </p:oleObj>
              </mc:Choice>
              <mc:Fallback>
                <p:oleObj name="Photo Editor Photo" r:id="rId4" imgW="476316" imgH="43809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86" y="5470765"/>
                        <a:ext cx="363538" cy="334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8168034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Problem</a:t>
            </a:r>
          </a:p>
        </p:txBody>
      </p:sp>
      <p:sp>
        <p:nvSpPr>
          <p:cNvPr id="3" name="Content Placeholder 2"/>
          <p:cNvSpPr>
            <a:spLocks noGrp="1"/>
          </p:cNvSpPr>
          <p:nvPr>
            <p:ph idx="1"/>
          </p:nvPr>
        </p:nvSpPr>
        <p:spPr/>
        <p:txBody>
          <a:bodyPr/>
          <a:lstStyle/>
          <a:p>
            <a:pPr marL="0" indent="0">
              <a:buNone/>
            </a:pPr>
            <a:r>
              <a:rPr lang="en-US" dirty="0"/>
              <a:t>A 50-kg student gets in a 1000-kg elevator at rest. As the elevator begins to move, she has an apparent weight of 600 N for the first 3 s. How far has the elevator moved, and in which direction, at the end of 3 s?</a:t>
            </a:r>
            <a:endParaRPr lang="en-US" dirty="0">
              <a:solidFill>
                <a:srgbClr val="FF0000"/>
              </a:solidFill>
            </a:endParaRPr>
          </a:p>
        </p:txBody>
      </p:sp>
      <p:sp>
        <p:nvSpPr>
          <p:cNvPr id="4" name="Date Placeholder 3"/>
          <p:cNvSpPr>
            <a:spLocks noGrp="1"/>
          </p:cNvSpPr>
          <p:nvPr>
            <p:ph type="dt" sz="half" idx="10"/>
          </p:nvPr>
        </p:nvSpPr>
        <p:spPr/>
        <p:txBody>
          <a:bodyPr/>
          <a:lstStyle/>
          <a:p>
            <a:r>
              <a:rPr lang="en-US"/>
              <a:t>© 2016 Pearson Education, Ltd.</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62264918"/>
              </p:ext>
            </p:extLst>
          </p:nvPr>
        </p:nvGraphicFramePr>
        <p:xfrm>
          <a:off x="440689" y="2766060"/>
          <a:ext cx="7739253" cy="1268730"/>
        </p:xfrm>
        <a:graphic>
          <a:graphicData uri="http://schemas.openxmlformats.org/presentationml/2006/ole">
            <mc:AlternateContent xmlns:mc="http://schemas.openxmlformats.org/markup-compatibility/2006">
              <mc:Choice xmlns:v="urn:schemas-microsoft-com:vml" Requires="v">
                <p:oleObj spid="_x0000_s6150" name="Equation" r:id="rId4" imgW="3873240" imgH="634680" progId="Equation.DSMT4">
                  <p:embed/>
                </p:oleObj>
              </mc:Choice>
              <mc:Fallback>
                <p:oleObj name="Equation" r:id="rId4" imgW="3873240" imgH="634680" progId="Equation.DSMT4">
                  <p:embed/>
                  <p:pic>
                    <p:nvPicPr>
                      <p:cNvPr id="0" name=""/>
                      <p:cNvPicPr/>
                      <p:nvPr/>
                    </p:nvPicPr>
                    <p:blipFill>
                      <a:blip r:embed="rId5"/>
                      <a:stretch>
                        <a:fillRect/>
                      </a:stretch>
                    </p:blipFill>
                    <p:spPr>
                      <a:xfrm>
                        <a:off x="440689" y="2766060"/>
                        <a:ext cx="7739253" cy="1268730"/>
                      </a:xfrm>
                      <a:prstGeom prst="rect">
                        <a:avLst/>
                      </a:prstGeom>
                      <a:ln w="25400">
                        <a:solidFill>
                          <a:srgbClr val="FF0C12"/>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93151924"/>
              </p:ext>
            </p:extLst>
          </p:nvPr>
        </p:nvGraphicFramePr>
        <p:xfrm>
          <a:off x="1240789" y="4063334"/>
          <a:ext cx="5775177" cy="1338453"/>
        </p:xfrm>
        <a:graphic>
          <a:graphicData uri="http://schemas.openxmlformats.org/presentationml/2006/ole">
            <mc:AlternateContent xmlns:mc="http://schemas.openxmlformats.org/markup-compatibility/2006">
              <mc:Choice xmlns:v="urn:schemas-microsoft-com:vml" Requires="v">
                <p:oleObj spid="_x0000_s6151" name="Equation" r:id="rId6" imgW="2958840" imgH="685800" progId="Equation.DSMT4">
                  <p:embed/>
                </p:oleObj>
              </mc:Choice>
              <mc:Fallback>
                <p:oleObj name="Equation" r:id="rId6" imgW="2958840" imgH="685800" progId="Equation.DSMT4">
                  <p:embed/>
                  <p:pic>
                    <p:nvPicPr>
                      <p:cNvPr id="0" name=""/>
                      <p:cNvPicPr/>
                      <p:nvPr/>
                    </p:nvPicPr>
                    <p:blipFill>
                      <a:blip r:embed="rId7"/>
                      <a:stretch>
                        <a:fillRect/>
                      </a:stretch>
                    </p:blipFill>
                    <p:spPr>
                      <a:xfrm>
                        <a:off x="1240789" y="4063334"/>
                        <a:ext cx="5775177" cy="1338453"/>
                      </a:xfrm>
                      <a:prstGeom prst="rect">
                        <a:avLst/>
                      </a:prstGeom>
                      <a:ln w="25400">
                        <a:solidFill>
                          <a:srgbClr val="FF0C12"/>
                        </a:solidFill>
                      </a:ln>
                    </p:spPr>
                  </p:pic>
                </p:oleObj>
              </mc:Fallback>
            </mc:AlternateContent>
          </a:graphicData>
        </a:graphic>
      </p:graphicFrame>
    </p:spTree>
    <p:extLst>
      <p:ext uri="{BB962C8B-B14F-4D97-AF65-F5344CB8AC3E}">
        <p14:creationId xmlns:p14="http://schemas.microsoft.com/office/powerpoint/2010/main" val="156100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Section 5.4 Normal Forces</a:t>
            </a:r>
            <a:endParaRPr lang="en-US" dirty="0"/>
          </a:p>
        </p:txBody>
      </p:sp>
      <p:sp>
        <p:nvSpPr>
          <p:cNvPr id="3" name="Date Placeholder 2"/>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5654020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Normal Forces</a:t>
            </a:r>
            <a:endParaRPr lang="en-US" dirty="0"/>
          </a:p>
        </p:txBody>
      </p:sp>
      <p:sp>
        <p:nvSpPr>
          <p:cNvPr id="3" name="Content Placeholder 2"/>
          <p:cNvSpPr>
            <a:spLocks noGrp="1"/>
          </p:cNvSpPr>
          <p:nvPr>
            <p:ph idx="1"/>
          </p:nvPr>
        </p:nvSpPr>
        <p:spPr/>
        <p:txBody>
          <a:bodyPr/>
          <a:lstStyle/>
          <a:p>
            <a:r>
              <a:rPr lang="en-US" dirty="0"/>
              <a:t>An object at rest on a table is subject to an upward force due to the table.</a:t>
            </a:r>
          </a:p>
          <a:p>
            <a:r>
              <a:rPr lang="en-US" dirty="0"/>
              <a:t>This force is called the </a:t>
            </a:r>
            <a:r>
              <a:rPr lang="en-US" i="1" dirty="0"/>
              <a:t>normal force </a:t>
            </a:r>
            <a:r>
              <a:rPr lang="en-US" dirty="0"/>
              <a:t>because it is always directed normal, or perpendicular, to the surface of contact.</a:t>
            </a:r>
          </a:p>
          <a:p>
            <a:r>
              <a:rPr lang="en-US" dirty="0"/>
              <a:t>The normal force adjusts itself so that the object stays on the surface without penetrating it.</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39791760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Example 5.9 Normal force on a pressed book</a:t>
            </a:r>
            <a:endParaRPr lang="en-US" dirty="0"/>
          </a:p>
        </p:txBody>
      </p:sp>
      <p:sp>
        <p:nvSpPr>
          <p:cNvPr id="3" name="Content Placeholder 2"/>
          <p:cNvSpPr>
            <a:spLocks noGrp="1"/>
          </p:cNvSpPr>
          <p:nvPr>
            <p:ph idx="1"/>
          </p:nvPr>
        </p:nvSpPr>
        <p:spPr>
          <a:xfrm>
            <a:off x="116587" y="876300"/>
            <a:ext cx="5191137" cy="5305044"/>
          </a:xfrm>
        </p:spPr>
        <p:txBody>
          <a:bodyPr/>
          <a:lstStyle/>
          <a:p>
            <a:pPr marL="0" indent="0">
              <a:buNone/>
            </a:pPr>
            <a:r>
              <a:rPr lang="en-US" dirty="0"/>
              <a:t>A 1.2 kg book lies on a table. The book is pressed down from above with a force of 15 N. What is the normal force acting on the book from the table below?</a:t>
            </a:r>
          </a:p>
          <a:p>
            <a:pPr marL="0" indent="0">
              <a:buNone/>
            </a:pPr>
            <a:r>
              <a:rPr lang="en-US" b="1" cap="small" dirty="0">
                <a:solidFill>
                  <a:srgbClr val="7030A0"/>
                </a:solidFill>
              </a:rPr>
              <a:t>prepare</a:t>
            </a:r>
            <a:r>
              <a:rPr lang="en-US" dirty="0"/>
              <a:t> The book is not moving and is thus in static equilibrium. We need to identify the forces acting on the book and prepare a free-body diagram showing these forces.</a:t>
            </a:r>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094" r="50305" b="2994"/>
          <a:stretch/>
        </p:blipFill>
        <p:spPr>
          <a:xfrm>
            <a:off x="5816619" y="785557"/>
            <a:ext cx="2927972" cy="255365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0042" b="2994"/>
          <a:stretch/>
        </p:blipFill>
        <p:spPr>
          <a:xfrm>
            <a:off x="6390274" y="3475845"/>
            <a:ext cx="2354317" cy="3061585"/>
          </a:xfrm>
          <a:prstGeom prst="rect">
            <a:avLst/>
          </a:prstGeom>
        </p:spPr>
      </p:pic>
    </p:spTree>
    <p:extLst>
      <p:ext uri="{BB962C8B-B14F-4D97-AF65-F5344CB8AC3E}">
        <p14:creationId xmlns:p14="http://schemas.microsoft.com/office/powerpoint/2010/main" val="2628014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Example 5.9 Normal force on a pressed book (cont.)</a:t>
            </a:r>
            <a:endParaRPr lang="en-US" dirty="0"/>
          </a:p>
        </p:txBody>
      </p:sp>
      <p:sp>
        <p:nvSpPr>
          <p:cNvPr id="8" name="Content Placeholder 2"/>
          <p:cNvSpPr>
            <a:spLocks noGrp="1"/>
          </p:cNvSpPr>
          <p:nvPr>
            <p:ph idx="1"/>
          </p:nvPr>
        </p:nvSpPr>
        <p:spPr/>
        <p:txBody>
          <a:bodyPr/>
          <a:lstStyle/>
          <a:p>
            <a:pPr marL="0" indent="0">
              <a:buNone/>
            </a:pPr>
            <a:r>
              <a:rPr lang="en-US" b="1" cap="small" dirty="0">
                <a:solidFill>
                  <a:srgbClr val="7030A0"/>
                </a:solidFill>
              </a:rPr>
              <a:t>solve</a:t>
            </a:r>
            <a:r>
              <a:rPr lang="en-US" dirty="0"/>
              <a:t> Because the book is in static equilibrium, the net force on it must be zero. The only forces acting are in the </a:t>
            </a:r>
            <a:br>
              <a:rPr lang="en-US" dirty="0"/>
            </a:br>
            <a:r>
              <a:rPr lang="en-US" i="1" dirty="0"/>
              <a:t>y</a:t>
            </a:r>
            <a:r>
              <a:rPr lang="en-US" dirty="0"/>
              <a:t>-direction, so Newton’s second law is</a:t>
            </a:r>
          </a:p>
          <a:p>
            <a:pPr marL="0" indent="0" algn="ctr">
              <a:buNone/>
            </a:pPr>
            <a:r>
              <a:rPr lang="pl-PL" dirty="0">
                <a:sym typeface="Symbol" panose="05050102010706020507" pitchFamily="18" charset="2"/>
              </a:rPr>
              <a:t></a:t>
            </a:r>
            <a:r>
              <a:rPr lang="pl-PL" i="1" dirty="0"/>
              <a:t>F</a:t>
            </a:r>
            <a:r>
              <a:rPr lang="pl-PL" i="1" baseline="-25000" dirty="0"/>
              <a:t>y</a:t>
            </a:r>
            <a:r>
              <a:rPr lang="pl-PL" i="1" dirty="0"/>
              <a:t> </a:t>
            </a:r>
            <a:r>
              <a:rPr lang="pl-PL" dirty="0"/>
              <a:t>= </a:t>
            </a:r>
            <a:r>
              <a:rPr lang="pl-PL" i="1" dirty="0"/>
              <a:t>n</a:t>
            </a:r>
            <a:r>
              <a:rPr lang="pl-PL" i="1" baseline="-25000" dirty="0"/>
              <a:t>y</a:t>
            </a:r>
            <a:r>
              <a:rPr lang="pl-PL" i="1" dirty="0"/>
              <a:t> </a:t>
            </a:r>
            <a:r>
              <a:rPr lang="pl-PL" dirty="0"/>
              <a:t>+ </a:t>
            </a:r>
            <a:r>
              <a:rPr lang="pl-PL" i="1" dirty="0"/>
              <a:t>w</a:t>
            </a:r>
            <a:r>
              <a:rPr lang="pl-PL" i="1" baseline="-25000" dirty="0"/>
              <a:t>y</a:t>
            </a:r>
            <a:r>
              <a:rPr lang="pl-PL" i="1" dirty="0"/>
              <a:t> </a:t>
            </a:r>
            <a:r>
              <a:rPr lang="pl-PL" dirty="0"/>
              <a:t>+ </a:t>
            </a:r>
            <a:r>
              <a:rPr lang="pl-PL" i="1" dirty="0"/>
              <a:t>F</a:t>
            </a:r>
            <a:r>
              <a:rPr lang="pl-PL" i="1" baseline="-25000" dirty="0"/>
              <a:t>y</a:t>
            </a:r>
            <a:r>
              <a:rPr lang="pl-PL" i="1" dirty="0"/>
              <a:t> </a:t>
            </a:r>
            <a:r>
              <a:rPr lang="pl-PL" dirty="0"/>
              <a:t>= </a:t>
            </a:r>
            <a:r>
              <a:rPr lang="pl-PL" i="1" dirty="0"/>
              <a:t>n </a:t>
            </a:r>
            <a:r>
              <a:rPr lang="pl-PL" dirty="0">
                <a:sym typeface="Symbol" panose="05050102010706020507" pitchFamily="18" charset="2"/>
              </a:rPr>
              <a:t></a:t>
            </a:r>
            <a:r>
              <a:rPr lang="pl-PL" dirty="0"/>
              <a:t> </a:t>
            </a:r>
            <a:r>
              <a:rPr lang="pl-PL" i="1" dirty="0"/>
              <a:t>w </a:t>
            </a:r>
            <a:r>
              <a:rPr lang="pl-PL" dirty="0">
                <a:sym typeface="Symbol" panose="05050102010706020507" pitchFamily="18" charset="2"/>
              </a:rPr>
              <a:t></a:t>
            </a:r>
            <a:r>
              <a:rPr lang="pl-PL" dirty="0"/>
              <a:t> </a:t>
            </a:r>
            <a:r>
              <a:rPr lang="pl-PL" i="1" dirty="0"/>
              <a:t>F </a:t>
            </a:r>
            <a:r>
              <a:rPr lang="pl-PL" dirty="0"/>
              <a:t>= </a:t>
            </a:r>
            <a:r>
              <a:rPr lang="pl-PL" i="1" dirty="0"/>
              <a:t>ma</a:t>
            </a:r>
            <a:r>
              <a:rPr lang="pl-PL" i="1" baseline="-25000" dirty="0"/>
              <a:t>y</a:t>
            </a:r>
            <a:r>
              <a:rPr lang="pl-PL" i="1" dirty="0"/>
              <a:t> </a:t>
            </a:r>
            <a:r>
              <a:rPr lang="pl-PL" dirty="0"/>
              <a:t>= 0</a:t>
            </a:r>
          </a:p>
          <a:p>
            <a:pPr marL="0" indent="0">
              <a:buNone/>
            </a:pPr>
            <a:r>
              <a:rPr lang="en-US" dirty="0"/>
              <a:t>We learned in the last section that the weight force is </a:t>
            </a:r>
            <a:br>
              <a:rPr lang="en-US" dirty="0"/>
            </a:br>
            <a:r>
              <a:rPr lang="en-US" i="1" dirty="0"/>
              <a:t>w </a:t>
            </a:r>
            <a:r>
              <a:rPr lang="en-US" dirty="0"/>
              <a:t>= </a:t>
            </a:r>
            <a:r>
              <a:rPr lang="en-US" i="1" dirty="0"/>
              <a:t>mg</a:t>
            </a:r>
            <a:r>
              <a:rPr lang="en-US" dirty="0"/>
              <a:t>. The weight of the book is thus</a:t>
            </a:r>
          </a:p>
          <a:p>
            <a:pPr marL="0" indent="0" algn="ctr">
              <a:buNone/>
            </a:pPr>
            <a:r>
              <a:rPr lang="en-US" i="1" dirty="0"/>
              <a:t>w </a:t>
            </a:r>
            <a:r>
              <a:rPr lang="en-US" dirty="0"/>
              <a:t>= </a:t>
            </a:r>
            <a:r>
              <a:rPr lang="en-US" i="1" dirty="0"/>
              <a:t>mg </a:t>
            </a:r>
            <a:r>
              <a:rPr lang="en-US" dirty="0"/>
              <a:t>= (1.2 kg)(9.8 m/s</a:t>
            </a:r>
            <a:r>
              <a:rPr lang="en-US" baseline="30000" dirty="0"/>
              <a:t>2</a:t>
            </a:r>
            <a:r>
              <a:rPr lang="en-US" dirty="0"/>
              <a:t>) = 12 N</a:t>
            </a:r>
          </a:p>
          <a:p>
            <a:pPr marL="0" indent="0">
              <a:buNone/>
            </a:pPr>
            <a:r>
              <a:rPr lang="en-US" dirty="0"/>
              <a:t>With this information, we see that the normal force exerted by the table is</a:t>
            </a:r>
          </a:p>
          <a:p>
            <a:pPr marL="0" indent="0" algn="ctr">
              <a:buNone/>
            </a:pPr>
            <a:r>
              <a:rPr lang="pt-BR" i="1" dirty="0"/>
              <a:t>n </a:t>
            </a:r>
            <a:r>
              <a:rPr lang="pt-BR" dirty="0"/>
              <a:t>= </a:t>
            </a:r>
            <a:r>
              <a:rPr lang="pt-BR" i="1" dirty="0"/>
              <a:t>F </a:t>
            </a:r>
            <a:r>
              <a:rPr lang="pt-BR" dirty="0"/>
              <a:t>+ </a:t>
            </a:r>
            <a:r>
              <a:rPr lang="pt-BR" i="1" dirty="0"/>
              <a:t>w </a:t>
            </a:r>
            <a:r>
              <a:rPr lang="pt-BR" dirty="0"/>
              <a:t>= 15 N + 12 N = 27 N</a:t>
            </a:r>
          </a:p>
        </p:txBody>
      </p:sp>
      <p:sp>
        <p:nvSpPr>
          <p:cNvPr id="5" name="Date Placeholder 4"/>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184507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5 Preview</a:t>
            </a:r>
            <a:br>
              <a:rPr lang="en-US" dirty="0"/>
            </a:br>
            <a:r>
              <a:rPr lang="en-US" b="0" dirty="0"/>
              <a:t>Stop to Think</a:t>
            </a:r>
          </a:p>
        </p:txBody>
      </p:sp>
      <p:sp>
        <p:nvSpPr>
          <p:cNvPr id="7" name="Content Placeholder 6"/>
          <p:cNvSpPr>
            <a:spLocks noGrp="1"/>
          </p:cNvSpPr>
          <p:nvPr>
            <p:ph idx="1"/>
          </p:nvPr>
        </p:nvSpPr>
        <p:spPr/>
        <p:txBody>
          <a:bodyPr/>
          <a:lstStyle/>
          <a:p>
            <a:r>
              <a:rPr lang="en-US" dirty="0"/>
              <a:t>An elevator is suspended from a cable. It is moving upward at a steady speed. Which is the correct free-body diagram for this situation?</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938"/>
          <a:stretch/>
        </p:blipFill>
        <p:spPr>
          <a:xfrm>
            <a:off x="1636986" y="2816456"/>
            <a:ext cx="5870027" cy="3584344"/>
          </a:xfrm>
          <a:prstGeom prst="rect">
            <a:avLst/>
          </a:prstGeom>
        </p:spPr>
      </p:pic>
      <p:pic>
        <p:nvPicPr>
          <p:cNvPr id="6" name="Picture 5"/>
          <p:cNvPicPr>
            <a:picLocks noChangeAspect="1"/>
          </p:cNvPicPr>
          <p:nvPr/>
        </p:nvPicPr>
        <p:blipFill>
          <a:blip r:embed="rId4"/>
          <a:stretch>
            <a:fillRect/>
          </a:stretch>
        </p:blipFill>
        <p:spPr>
          <a:xfrm>
            <a:off x="3061970" y="6415405"/>
            <a:ext cx="368300" cy="336550"/>
          </a:xfrm>
          <a:prstGeom prst="rect">
            <a:avLst/>
          </a:prstGeom>
        </p:spPr>
      </p:pic>
    </p:spTree>
    <p:extLst>
      <p:ext uri="{BB962C8B-B14F-4D97-AF65-F5344CB8AC3E}">
        <p14:creationId xmlns:p14="http://schemas.microsoft.com/office/powerpoint/2010/main" val="3835914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Example 5.9 Normal force on a pressed book (cont.)</a:t>
            </a:r>
            <a:endParaRPr lang="en-US" dirty="0"/>
          </a:p>
        </p:txBody>
      </p:sp>
      <p:sp>
        <p:nvSpPr>
          <p:cNvPr id="8" name="Content Placeholder 2"/>
          <p:cNvSpPr>
            <a:spLocks noGrp="1"/>
          </p:cNvSpPr>
          <p:nvPr>
            <p:ph idx="1"/>
          </p:nvPr>
        </p:nvSpPr>
        <p:spPr/>
        <p:txBody>
          <a:bodyPr/>
          <a:lstStyle/>
          <a:p>
            <a:pPr marL="0" indent="0">
              <a:buNone/>
            </a:pPr>
            <a:r>
              <a:rPr lang="en-US" b="1" cap="small" dirty="0">
                <a:solidFill>
                  <a:srgbClr val="7030A0"/>
                </a:solidFill>
              </a:rPr>
              <a:t>assess</a:t>
            </a:r>
            <a:r>
              <a:rPr lang="en-US" dirty="0"/>
              <a:t> The magnitude of the normal force is </a:t>
            </a:r>
            <a:r>
              <a:rPr lang="en-US" i="1" dirty="0"/>
              <a:t>larger </a:t>
            </a:r>
            <a:r>
              <a:rPr lang="en-US" dirty="0"/>
              <a:t>than the weight of the book. From the table’s perspective, the extra force from the hand pushes the book further into the atomic springs of the table. These springs then push back harder, giving a normal force that is greater than the weight of the book.</a:t>
            </a:r>
          </a:p>
        </p:txBody>
      </p:sp>
      <p:sp>
        <p:nvSpPr>
          <p:cNvPr id="5" name="Date Placeholder 4"/>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66876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Normal Forces</a:t>
            </a: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915"/>
          <a:stretch/>
        </p:blipFill>
        <p:spPr>
          <a:xfrm>
            <a:off x="298704" y="1402080"/>
            <a:ext cx="8546592" cy="3895134"/>
          </a:xfrm>
          <a:prstGeom prst="rect">
            <a:avLst/>
          </a:prstGeom>
        </p:spPr>
      </p:pic>
    </p:spTree>
    <p:extLst>
      <p:ext uri="{BB962C8B-B14F-4D97-AF65-F5344CB8AC3E}">
        <p14:creationId xmlns:p14="http://schemas.microsoft.com/office/powerpoint/2010/main" val="39088643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Normal Forces</a:t>
            </a: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171"/>
          <a:stretch/>
        </p:blipFill>
        <p:spPr>
          <a:xfrm>
            <a:off x="1908048" y="1597152"/>
            <a:ext cx="5327904" cy="3510876"/>
          </a:xfrm>
          <a:prstGeom prst="rect">
            <a:avLst/>
          </a:prstGeom>
        </p:spPr>
      </p:pic>
    </p:spTree>
    <p:extLst>
      <p:ext uri="{BB962C8B-B14F-4D97-AF65-F5344CB8AC3E}">
        <p14:creationId xmlns:p14="http://schemas.microsoft.com/office/powerpoint/2010/main" val="2078769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a:t>QuickCheck 5.2</a:t>
            </a:r>
            <a:endParaRPr lang="en-US" dirty="0"/>
          </a:p>
        </p:txBody>
      </p:sp>
      <p:sp>
        <p:nvSpPr>
          <p:cNvPr id="5" name="Content Placeholder 4"/>
          <p:cNvSpPr>
            <a:spLocks noGrp="1"/>
          </p:cNvSpPr>
          <p:nvPr>
            <p:ph idx="1"/>
          </p:nvPr>
        </p:nvSpPr>
        <p:spPr/>
        <p:txBody>
          <a:bodyPr/>
          <a:lstStyle/>
          <a:p>
            <a:r>
              <a:rPr lang="en-US" altLang="en-US" dirty="0"/>
              <a:t>The box is sitting on the floor of an elevator. The elevator is accelerating upward. The magnitude of the normal </a:t>
            </a:r>
            <a:br>
              <a:rPr lang="en-US" altLang="en-US" dirty="0"/>
            </a:br>
            <a:r>
              <a:rPr lang="en-US" altLang="en-US" dirty="0"/>
              <a:t>force on the box is</a:t>
            </a:r>
          </a:p>
          <a:p>
            <a:endParaRPr lang="en-US" altLang="en-US" dirty="0"/>
          </a:p>
          <a:p>
            <a:pPr lvl="1"/>
            <a:r>
              <a:rPr lang="en-US" altLang="en-US" dirty="0"/>
              <a:t> </a:t>
            </a:r>
            <a:r>
              <a:rPr lang="en-US" altLang="en-US" i="1" dirty="0"/>
              <a:t>n</a:t>
            </a:r>
            <a:r>
              <a:rPr lang="en-US" altLang="en-US" dirty="0"/>
              <a:t> &gt; </a:t>
            </a:r>
            <a:r>
              <a:rPr lang="en-US" altLang="en-US" i="1" dirty="0"/>
              <a:t>mg</a:t>
            </a:r>
          </a:p>
          <a:p>
            <a:pPr lvl="1"/>
            <a:r>
              <a:rPr lang="en-US" altLang="en-US" dirty="0"/>
              <a:t> </a:t>
            </a:r>
            <a:r>
              <a:rPr lang="en-US" altLang="en-US" i="1" dirty="0"/>
              <a:t>n</a:t>
            </a:r>
            <a:r>
              <a:rPr lang="en-US" altLang="en-US" dirty="0"/>
              <a:t> = </a:t>
            </a:r>
            <a:r>
              <a:rPr lang="en-US" altLang="en-US" i="1" dirty="0"/>
              <a:t>mg</a:t>
            </a:r>
          </a:p>
          <a:p>
            <a:pPr lvl="1"/>
            <a:r>
              <a:rPr lang="en-US" altLang="en-US" dirty="0"/>
              <a:t> </a:t>
            </a:r>
            <a:r>
              <a:rPr lang="en-US" altLang="en-US" i="1" dirty="0"/>
              <a:t>n</a:t>
            </a:r>
            <a:r>
              <a:rPr lang="en-US" altLang="en-US" dirty="0"/>
              <a:t> &lt; </a:t>
            </a:r>
            <a:r>
              <a:rPr lang="en-US" altLang="en-US" i="1" dirty="0"/>
              <a:t>mg</a:t>
            </a:r>
            <a:r>
              <a:rPr lang="en-US" altLang="en-US" dirty="0"/>
              <a:t> </a:t>
            </a:r>
          </a:p>
          <a:p>
            <a:pPr lvl="1"/>
            <a:r>
              <a:rPr lang="en-US" altLang="en-US" dirty="0"/>
              <a:t> </a:t>
            </a:r>
            <a:r>
              <a:rPr lang="en-US" altLang="en-US" i="1" dirty="0"/>
              <a:t>n</a:t>
            </a:r>
            <a:r>
              <a:rPr lang="en-US" altLang="en-US" dirty="0"/>
              <a:t> = 0</a:t>
            </a:r>
          </a:p>
          <a:p>
            <a:pPr lvl="1"/>
            <a:r>
              <a:rPr lang="en-US" altLang="en-US" dirty="0"/>
              <a:t> Not enough information to tell</a:t>
            </a:r>
          </a:p>
          <a:p>
            <a:endParaRPr 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sp>
        <p:nvSpPr>
          <p:cNvPr id="14340" name="Rectangle 4"/>
          <p:cNvSpPr>
            <a:spLocks/>
          </p:cNvSpPr>
          <p:nvPr/>
        </p:nvSpPr>
        <p:spPr bwMode="auto">
          <a:xfrm>
            <a:off x="2584450" y="3465513"/>
            <a:ext cx="1651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spcBef>
                <a:spcPct val="20000"/>
              </a:spcBef>
              <a:buClr>
                <a:srgbClr val="93001B"/>
              </a:buClr>
              <a:buFont typeface="Wingdings" pitchFamily="84" charset="2"/>
              <a:buChar char="§"/>
              <a:defRPr sz="3200">
                <a:solidFill>
                  <a:schemeClr val="tx1"/>
                </a:solidFill>
                <a:latin typeface="Arial" charset="0"/>
                <a:ea typeface="ＭＳ Ｐゴシック" pitchFamily="84" charset="-128"/>
              </a:defRPr>
            </a:lvl1pPr>
            <a:lvl2pPr marL="742950" indent="-285750">
              <a:spcBef>
                <a:spcPct val="20000"/>
              </a:spcBef>
              <a:buClr>
                <a:srgbClr val="93001B"/>
              </a:buClr>
              <a:buFont typeface="Times" pitchFamily="84" charset="0"/>
              <a:buChar char="•"/>
              <a:defRPr sz="2800">
                <a:solidFill>
                  <a:schemeClr val="tx1"/>
                </a:solidFill>
                <a:latin typeface="Arial" charset="0"/>
                <a:ea typeface="ＭＳ Ｐゴシック" pitchFamily="84" charset="-128"/>
              </a:defRPr>
            </a:lvl2pPr>
            <a:lvl3pPr marL="1143000" indent="-228600">
              <a:spcBef>
                <a:spcPct val="20000"/>
              </a:spcBef>
              <a:buChar char="•"/>
              <a:defRPr sz="2400">
                <a:solidFill>
                  <a:schemeClr val="tx1"/>
                </a:solidFill>
                <a:latin typeface="Arial" charset="0"/>
                <a:ea typeface="ＭＳ Ｐゴシック" pitchFamily="84" charset="-128"/>
              </a:defRPr>
            </a:lvl3pPr>
            <a:lvl4pPr marL="1600200" indent="-228600">
              <a:spcBef>
                <a:spcPct val="20000"/>
              </a:spcBef>
              <a:buChar char="–"/>
              <a:defRPr sz="2000">
                <a:solidFill>
                  <a:schemeClr val="tx1"/>
                </a:solidFill>
                <a:latin typeface="Arial" charset="0"/>
                <a:ea typeface="ＭＳ Ｐゴシック" pitchFamily="84" charset="-128"/>
              </a:defRPr>
            </a:lvl4pPr>
            <a:lvl5pPr marL="2057400" indent="-228600">
              <a:spcBef>
                <a:spcPct val="20000"/>
              </a:spcBef>
              <a:buChar char="»"/>
              <a:defRPr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4" charset="-128"/>
              </a:defRPr>
            </a:lvl9pPr>
          </a:lstStyle>
          <a:p>
            <a:pPr>
              <a:spcBef>
                <a:spcPct val="0"/>
              </a:spcBef>
              <a:buClrTx/>
              <a:buFontTx/>
              <a:buNone/>
            </a:pPr>
            <a:endParaRPr lang="en-US" altLang="en-US" sz="2800" b="1">
              <a:solidFill>
                <a:prstClr val="black"/>
              </a:solidFill>
              <a:latin typeface="Times New Roman" pitchFamily="84" charset="0"/>
              <a:cs typeface="Arial" charset="0"/>
            </a:endParaRPr>
          </a:p>
        </p:txBody>
      </p:sp>
      <p:pic>
        <p:nvPicPr>
          <p:cNvPr id="14343" name="Picture 19" descr="CH6_PPT_Slide_51-52"/>
          <p:cNvPicPr>
            <a:picLocks noChangeAspect="1" noChangeArrowheads="1"/>
          </p:cNvPicPr>
          <p:nvPr/>
        </p:nvPicPr>
        <p:blipFill>
          <a:blip r:embed="rId3">
            <a:extLst>
              <a:ext uri="{28A0092B-C50C-407E-A947-70E740481C1C}">
                <a14:useLocalDpi xmlns:a14="http://schemas.microsoft.com/office/drawing/2010/main" val="0"/>
              </a:ext>
            </a:extLst>
          </a:blip>
          <a:srcRect t="9499" b="8342"/>
          <a:stretch>
            <a:fillRect/>
          </a:stretch>
        </p:blipFill>
        <p:spPr bwMode="auto">
          <a:xfrm>
            <a:off x="4777024" y="2574544"/>
            <a:ext cx="369252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25585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a:t>QuickCheck 5.2</a:t>
            </a:r>
            <a:endParaRPr lang="en-US" dirty="0"/>
          </a:p>
        </p:txBody>
      </p:sp>
      <p:sp>
        <p:nvSpPr>
          <p:cNvPr id="5" name="Content Placeholder 4"/>
          <p:cNvSpPr>
            <a:spLocks noGrp="1"/>
          </p:cNvSpPr>
          <p:nvPr>
            <p:ph idx="1"/>
          </p:nvPr>
        </p:nvSpPr>
        <p:spPr/>
        <p:txBody>
          <a:bodyPr/>
          <a:lstStyle/>
          <a:p>
            <a:r>
              <a:rPr lang="en-US" altLang="en-US" dirty="0"/>
              <a:t>The box is sitting on the floor of an elevator. The elevator is accelerating upward. The magnitude of the normal </a:t>
            </a:r>
            <a:br>
              <a:rPr lang="en-US" altLang="en-US" dirty="0"/>
            </a:br>
            <a:r>
              <a:rPr lang="en-US" altLang="en-US" dirty="0"/>
              <a:t>force on the box is</a:t>
            </a:r>
          </a:p>
          <a:p>
            <a:endParaRPr lang="en-US" altLang="en-US" dirty="0"/>
          </a:p>
          <a:p>
            <a:pPr lvl="1"/>
            <a:r>
              <a:rPr lang="en-US" altLang="en-US" dirty="0">
                <a:solidFill>
                  <a:srgbClr val="FF0000"/>
                </a:solidFill>
              </a:rPr>
              <a:t> </a:t>
            </a:r>
            <a:r>
              <a:rPr lang="en-US" altLang="en-US" i="1" dirty="0">
                <a:solidFill>
                  <a:srgbClr val="FF0000"/>
                </a:solidFill>
              </a:rPr>
              <a:t>n</a:t>
            </a:r>
            <a:r>
              <a:rPr lang="en-US" altLang="en-US" dirty="0">
                <a:solidFill>
                  <a:srgbClr val="FF0000"/>
                </a:solidFill>
              </a:rPr>
              <a:t> &gt; </a:t>
            </a:r>
            <a:r>
              <a:rPr lang="en-US" altLang="en-US" i="1" dirty="0">
                <a:solidFill>
                  <a:srgbClr val="FF0000"/>
                </a:solidFill>
              </a:rPr>
              <a:t>mg</a:t>
            </a:r>
          </a:p>
          <a:p>
            <a:pPr lvl="1"/>
            <a:r>
              <a:rPr lang="en-US" altLang="en-US" dirty="0"/>
              <a:t> </a:t>
            </a:r>
            <a:r>
              <a:rPr lang="en-US" altLang="en-US" i="1" dirty="0"/>
              <a:t>n</a:t>
            </a:r>
            <a:r>
              <a:rPr lang="en-US" altLang="en-US" dirty="0"/>
              <a:t> = </a:t>
            </a:r>
            <a:r>
              <a:rPr lang="en-US" altLang="en-US" i="1" dirty="0"/>
              <a:t>mg</a:t>
            </a:r>
          </a:p>
          <a:p>
            <a:pPr lvl="1"/>
            <a:r>
              <a:rPr lang="en-US" altLang="en-US" dirty="0"/>
              <a:t> </a:t>
            </a:r>
            <a:r>
              <a:rPr lang="en-US" altLang="en-US" i="1" dirty="0"/>
              <a:t>n</a:t>
            </a:r>
            <a:r>
              <a:rPr lang="en-US" altLang="en-US" dirty="0"/>
              <a:t> &lt; </a:t>
            </a:r>
            <a:r>
              <a:rPr lang="en-US" altLang="en-US" i="1" dirty="0"/>
              <a:t>mg</a:t>
            </a:r>
            <a:r>
              <a:rPr lang="en-US" altLang="en-US" dirty="0"/>
              <a:t> </a:t>
            </a:r>
          </a:p>
          <a:p>
            <a:pPr lvl="1"/>
            <a:r>
              <a:rPr lang="en-US" altLang="en-US" dirty="0"/>
              <a:t> </a:t>
            </a:r>
            <a:r>
              <a:rPr lang="en-US" altLang="en-US" i="1" dirty="0"/>
              <a:t>n</a:t>
            </a:r>
            <a:r>
              <a:rPr lang="en-US" altLang="en-US" dirty="0"/>
              <a:t> = 0</a:t>
            </a:r>
          </a:p>
          <a:p>
            <a:pPr lvl="1"/>
            <a:r>
              <a:rPr lang="en-US" altLang="en-US" dirty="0"/>
              <a:t> Not enough information to tell</a:t>
            </a:r>
          </a:p>
          <a:p>
            <a:endParaRPr 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sp>
        <p:nvSpPr>
          <p:cNvPr id="14340" name="Rectangle 4"/>
          <p:cNvSpPr>
            <a:spLocks/>
          </p:cNvSpPr>
          <p:nvPr/>
        </p:nvSpPr>
        <p:spPr bwMode="auto">
          <a:xfrm>
            <a:off x="2584450" y="3465513"/>
            <a:ext cx="1651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spcBef>
                <a:spcPct val="20000"/>
              </a:spcBef>
              <a:buClr>
                <a:srgbClr val="93001B"/>
              </a:buClr>
              <a:buFont typeface="Wingdings" pitchFamily="84" charset="2"/>
              <a:buChar char="§"/>
              <a:defRPr sz="3200">
                <a:solidFill>
                  <a:schemeClr val="tx1"/>
                </a:solidFill>
                <a:latin typeface="Arial" charset="0"/>
                <a:ea typeface="ＭＳ Ｐゴシック" pitchFamily="84" charset="-128"/>
              </a:defRPr>
            </a:lvl1pPr>
            <a:lvl2pPr marL="742950" indent="-285750">
              <a:spcBef>
                <a:spcPct val="20000"/>
              </a:spcBef>
              <a:buClr>
                <a:srgbClr val="93001B"/>
              </a:buClr>
              <a:buFont typeface="Times" pitchFamily="84" charset="0"/>
              <a:buChar char="•"/>
              <a:defRPr sz="2800">
                <a:solidFill>
                  <a:schemeClr val="tx1"/>
                </a:solidFill>
                <a:latin typeface="Arial" charset="0"/>
                <a:ea typeface="ＭＳ Ｐゴシック" pitchFamily="84" charset="-128"/>
              </a:defRPr>
            </a:lvl2pPr>
            <a:lvl3pPr marL="1143000" indent="-228600">
              <a:spcBef>
                <a:spcPct val="20000"/>
              </a:spcBef>
              <a:buChar char="•"/>
              <a:defRPr sz="2400">
                <a:solidFill>
                  <a:schemeClr val="tx1"/>
                </a:solidFill>
                <a:latin typeface="Arial" charset="0"/>
                <a:ea typeface="ＭＳ Ｐゴシック" pitchFamily="84" charset="-128"/>
              </a:defRPr>
            </a:lvl3pPr>
            <a:lvl4pPr marL="1600200" indent="-228600">
              <a:spcBef>
                <a:spcPct val="20000"/>
              </a:spcBef>
              <a:buChar char="–"/>
              <a:defRPr sz="2000">
                <a:solidFill>
                  <a:schemeClr val="tx1"/>
                </a:solidFill>
                <a:latin typeface="Arial" charset="0"/>
                <a:ea typeface="ＭＳ Ｐゴシック" pitchFamily="84" charset="-128"/>
              </a:defRPr>
            </a:lvl4pPr>
            <a:lvl5pPr marL="2057400" indent="-228600">
              <a:spcBef>
                <a:spcPct val="20000"/>
              </a:spcBef>
              <a:buChar char="»"/>
              <a:defRPr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4" charset="-128"/>
              </a:defRPr>
            </a:lvl9pPr>
          </a:lstStyle>
          <a:p>
            <a:pPr>
              <a:spcBef>
                <a:spcPct val="0"/>
              </a:spcBef>
              <a:buClrTx/>
              <a:buFontTx/>
              <a:buNone/>
            </a:pPr>
            <a:endParaRPr lang="en-US" altLang="en-US" sz="2800" b="1">
              <a:solidFill>
                <a:prstClr val="black"/>
              </a:solidFill>
              <a:latin typeface="Times New Roman" pitchFamily="84" charset="0"/>
              <a:cs typeface="Arial" charset="0"/>
            </a:endParaRPr>
          </a:p>
        </p:txBody>
      </p:sp>
      <p:pic>
        <p:nvPicPr>
          <p:cNvPr id="14343" name="Picture 19" descr="CH6_PPT_Slide_51-52"/>
          <p:cNvPicPr>
            <a:picLocks noChangeAspect="1" noChangeArrowheads="1"/>
          </p:cNvPicPr>
          <p:nvPr/>
        </p:nvPicPr>
        <p:blipFill>
          <a:blip r:embed="rId4">
            <a:extLst>
              <a:ext uri="{28A0092B-C50C-407E-A947-70E740481C1C}">
                <a14:useLocalDpi xmlns:a14="http://schemas.microsoft.com/office/drawing/2010/main" val="0"/>
              </a:ext>
            </a:extLst>
          </a:blip>
          <a:srcRect t="9499" b="8342"/>
          <a:stretch>
            <a:fillRect/>
          </a:stretch>
        </p:blipFill>
        <p:spPr bwMode="auto">
          <a:xfrm>
            <a:off x="4777024" y="2574544"/>
            <a:ext cx="369252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7"/>
          <p:cNvGraphicFramePr>
            <a:graphicFrameLocks noChangeAspect="1"/>
          </p:cNvGraphicFramePr>
          <p:nvPr>
            <p:extLst>
              <p:ext uri="{D42A27DB-BD31-4B8C-83A1-F6EECF244321}">
                <p14:modId xmlns:p14="http://schemas.microsoft.com/office/powerpoint/2010/main" val="3621538794"/>
              </p:ext>
            </p:extLst>
          </p:nvPr>
        </p:nvGraphicFramePr>
        <p:xfrm>
          <a:off x="144780" y="3305992"/>
          <a:ext cx="363538" cy="334962"/>
        </p:xfrm>
        <a:graphic>
          <a:graphicData uri="http://schemas.openxmlformats.org/presentationml/2006/ole">
            <mc:AlternateContent xmlns:mc="http://schemas.openxmlformats.org/markup-compatibility/2006">
              <mc:Choice xmlns:v="urn:schemas-microsoft-com:vml" Requires="v">
                <p:oleObj spid="_x0000_s7172" name="Photo Editor Photo" r:id="rId5" imgW="476316" imgH="438095" progId="MSPhotoEd.3">
                  <p:embed/>
                </p:oleObj>
              </mc:Choice>
              <mc:Fallback>
                <p:oleObj name="Photo Editor Photo" r:id="rId5" imgW="476316" imgH="438095" progId="MSPhotoEd.3">
                  <p:embed/>
                  <p:pic>
                    <p:nvPicPr>
                      <p:cNvPr id="6"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 y="3305992"/>
                        <a:ext cx="363538" cy="334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4154758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QuickCheck 5.3</a:t>
            </a:r>
            <a:endParaRPr lang="en-US" dirty="0"/>
          </a:p>
        </p:txBody>
      </p:sp>
      <p:sp>
        <p:nvSpPr>
          <p:cNvPr id="3" name="Content Placeholder 2"/>
          <p:cNvSpPr>
            <a:spLocks noGrp="1"/>
          </p:cNvSpPr>
          <p:nvPr>
            <p:ph idx="1"/>
          </p:nvPr>
        </p:nvSpPr>
        <p:spPr/>
        <p:txBody>
          <a:bodyPr/>
          <a:lstStyle/>
          <a:p>
            <a:r>
              <a:rPr lang="en-US" altLang="en-US" dirty="0"/>
              <a:t>A box is being pulled to the right at steady speed by a rope that angles upward. In this situation:</a:t>
            </a:r>
          </a:p>
          <a:p>
            <a:endParaRPr lang="en-US" altLang="en-US" dirty="0"/>
          </a:p>
          <a:p>
            <a:pPr lvl="1"/>
            <a:r>
              <a:rPr lang="en-US" altLang="en-US" dirty="0"/>
              <a:t> </a:t>
            </a:r>
            <a:r>
              <a:rPr lang="en-US" altLang="en-US" i="1" dirty="0"/>
              <a:t>n</a:t>
            </a:r>
            <a:r>
              <a:rPr lang="en-US" altLang="en-US" dirty="0"/>
              <a:t> &gt; </a:t>
            </a:r>
            <a:r>
              <a:rPr lang="en-US" altLang="en-US" i="1" dirty="0"/>
              <a:t>mg</a:t>
            </a:r>
          </a:p>
          <a:p>
            <a:pPr lvl="1"/>
            <a:r>
              <a:rPr lang="en-US" altLang="en-US" dirty="0"/>
              <a:t> </a:t>
            </a:r>
            <a:r>
              <a:rPr lang="en-US" altLang="en-US" i="1" dirty="0"/>
              <a:t>n</a:t>
            </a:r>
            <a:r>
              <a:rPr lang="en-US" altLang="en-US" dirty="0"/>
              <a:t> = </a:t>
            </a:r>
            <a:r>
              <a:rPr lang="en-US" altLang="en-US" i="1" dirty="0"/>
              <a:t>mg</a:t>
            </a:r>
          </a:p>
          <a:p>
            <a:pPr lvl="1"/>
            <a:r>
              <a:rPr lang="en-US" altLang="en-US" dirty="0"/>
              <a:t> </a:t>
            </a:r>
            <a:r>
              <a:rPr lang="en-US" altLang="en-US" i="1" dirty="0"/>
              <a:t>n</a:t>
            </a:r>
            <a:r>
              <a:rPr lang="en-US" altLang="en-US" dirty="0"/>
              <a:t> &lt; </a:t>
            </a:r>
            <a:r>
              <a:rPr lang="en-US" altLang="en-US" i="1" dirty="0"/>
              <a:t>mg </a:t>
            </a:r>
          </a:p>
          <a:p>
            <a:pPr lvl="1"/>
            <a:r>
              <a:rPr lang="en-US" altLang="en-US" dirty="0"/>
              <a:t> </a:t>
            </a:r>
            <a:r>
              <a:rPr lang="en-US" altLang="en-US" i="1" dirty="0"/>
              <a:t>n</a:t>
            </a:r>
            <a:r>
              <a:rPr lang="en-US" altLang="en-US" dirty="0"/>
              <a:t> = 0</a:t>
            </a:r>
          </a:p>
          <a:p>
            <a:pPr lvl="1"/>
            <a:r>
              <a:rPr lang="en-US" altLang="en-US" dirty="0"/>
              <a:t>Not enough information </a:t>
            </a:r>
            <a:br>
              <a:rPr lang="en-US" altLang="en-US" dirty="0"/>
            </a:br>
            <a:r>
              <a:rPr lang="en-US" altLang="en-US" dirty="0"/>
              <a:t>to judge the size of the </a:t>
            </a:r>
            <a:br>
              <a:rPr lang="en-US" altLang="en-US" dirty="0"/>
            </a:br>
            <a:r>
              <a:rPr lang="en-US" altLang="en-US" dirty="0"/>
              <a:t>normal force</a:t>
            </a:r>
          </a:p>
        </p:txBody>
      </p:sp>
      <p:sp>
        <p:nvSpPr>
          <p:cNvPr id="4" name="Date Placeholder 3"/>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10" name="Picture 15" descr="CH6_PPT_Slide_82-83-top"/>
          <p:cNvPicPr>
            <a:picLocks noChangeAspect="1" noChangeArrowheads="1"/>
          </p:cNvPicPr>
          <p:nvPr/>
        </p:nvPicPr>
        <p:blipFill>
          <a:blip r:embed="rId3">
            <a:extLst>
              <a:ext uri="{28A0092B-C50C-407E-A947-70E740481C1C}">
                <a14:useLocalDpi xmlns:a14="http://schemas.microsoft.com/office/drawing/2010/main" val="0"/>
              </a:ext>
            </a:extLst>
          </a:blip>
          <a:srcRect t="15285" b="19913"/>
          <a:stretch>
            <a:fillRect/>
          </a:stretch>
        </p:blipFill>
        <p:spPr bwMode="auto">
          <a:xfrm>
            <a:off x="5171804" y="2260623"/>
            <a:ext cx="33496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8954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QuickCheck 5.3</a:t>
            </a:r>
            <a:endParaRPr lang="en-US" dirty="0"/>
          </a:p>
        </p:txBody>
      </p:sp>
      <p:sp>
        <p:nvSpPr>
          <p:cNvPr id="3" name="Content Placeholder 2"/>
          <p:cNvSpPr>
            <a:spLocks noGrp="1"/>
          </p:cNvSpPr>
          <p:nvPr>
            <p:ph idx="1"/>
          </p:nvPr>
        </p:nvSpPr>
        <p:spPr/>
        <p:txBody>
          <a:bodyPr/>
          <a:lstStyle/>
          <a:p>
            <a:r>
              <a:rPr lang="en-US" altLang="en-US" dirty="0"/>
              <a:t>A box is being pulled to the right at steady speed by a rope that angles upward. In this situation:</a:t>
            </a:r>
          </a:p>
          <a:p>
            <a:endParaRPr lang="en-US" altLang="en-US" dirty="0"/>
          </a:p>
          <a:p>
            <a:pPr lvl="1"/>
            <a:r>
              <a:rPr lang="en-US" altLang="en-US" dirty="0"/>
              <a:t> </a:t>
            </a:r>
            <a:r>
              <a:rPr lang="en-US" altLang="en-US" i="1" dirty="0"/>
              <a:t>n</a:t>
            </a:r>
            <a:r>
              <a:rPr lang="en-US" altLang="en-US" dirty="0"/>
              <a:t> &gt; </a:t>
            </a:r>
            <a:r>
              <a:rPr lang="en-US" altLang="en-US" i="1" dirty="0"/>
              <a:t>mg</a:t>
            </a:r>
          </a:p>
          <a:p>
            <a:pPr lvl="1"/>
            <a:r>
              <a:rPr lang="en-US" altLang="en-US" dirty="0"/>
              <a:t> </a:t>
            </a:r>
            <a:r>
              <a:rPr lang="en-US" altLang="en-US" i="1" dirty="0"/>
              <a:t>n</a:t>
            </a:r>
            <a:r>
              <a:rPr lang="en-US" altLang="en-US" dirty="0"/>
              <a:t> = </a:t>
            </a:r>
            <a:r>
              <a:rPr lang="en-US" altLang="en-US" i="1" dirty="0"/>
              <a:t>mg</a:t>
            </a:r>
          </a:p>
          <a:p>
            <a:pPr lvl="1"/>
            <a:r>
              <a:rPr lang="en-US" altLang="en-US" dirty="0">
                <a:solidFill>
                  <a:srgbClr val="FF0000"/>
                </a:solidFill>
              </a:rPr>
              <a:t> </a:t>
            </a:r>
            <a:r>
              <a:rPr lang="en-US" altLang="en-US" i="1" dirty="0">
                <a:solidFill>
                  <a:srgbClr val="FF0000"/>
                </a:solidFill>
              </a:rPr>
              <a:t>n</a:t>
            </a:r>
            <a:r>
              <a:rPr lang="en-US" altLang="en-US" dirty="0">
                <a:solidFill>
                  <a:srgbClr val="FF0000"/>
                </a:solidFill>
              </a:rPr>
              <a:t> &lt; </a:t>
            </a:r>
            <a:r>
              <a:rPr lang="en-US" altLang="en-US" i="1" dirty="0">
                <a:solidFill>
                  <a:srgbClr val="FF0000"/>
                </a:solidFill>
              </a:rPr>
              <a:t>mg </a:t>
            </a:r>
          </a:p>
          <a:p>
            <a:pPr lvl="1"/>
            <a:r>
              <a:rPr lang="en-US" altLang="en-US" dirty="0"/>
              <a:t> </a:t>
            </a:r>
            <a:r>
              <a:rPr lang="en-US" altLang="en-US" i="1" dirty="0"/>
              <a:t>n</a:t>
            </a:r>
            <a:r>
              <a:rPr lang="en-US" altLang="en-US" dirty="0"/>
              <a:t> = 0</a:t>
            </a:r>
          </a:p>
          <a:p>
            <a:pPr lvl="1"/>
            <a:r>
              <a:rPr lang="en-US" altLang="en-US" dirty="0"/>
              <a:t>Not enough information </a:t>
            </a:r>
            <a:br>
              <a:rPr lang="en-US" altLang="en-US" dirty="0"/>
            </a:br>
            <a:r>
              <a:rPr lang="en-US" altLang="en-US" dirty="0"/>
              <a:t>to judge the size of the </a:t>
            </a:r>
            <a:br>
              <a:rPr lang="en-US" altLang="en-US" dirty="0"/>
            </a:br>
            <a:r>
              <a:rPr lang="en-US" altLang="en-US" dirty="0"/>
              <a:t>normal force</a:t>
            </a:r>
          </a:p>
        </p:txBody>
      </p:sp>
      <p:sp>
        <p:nvSpPr>
          <p:cNvPr id="4" name="Date Placeholder 3"/>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32774" name="Picture 15" descr="CH6_PPT_Slide_82-83-top"/>
          <p:cNvPicPr>
            <a:picLocks noChangeAspect="1" noChangeArrowheads="1"/>
          </p:cNvPicPr>
          <p:nvPr/>
        </p:nvPicPr>
        <p:blipFill>
          <a:blip r:embed="rId4">
            <a:extLst>
              <a:ext uri="{28A0092B-C50C-407E-A947-70E740481C1C}">
                <a14:useLocalDpi xmlns:a14="http://schemas.microsoft.com/office/drawing/2010/main" val="0"/>
              </a:ext>
            </a:extLst>
          </a:blip>
          <a:srcRect t="15285" b="19913"/>
          <a:stretch>
            <a:fillRect/>
          </a:stretch>
        </p:blipFill>
        <p:spPr bwMode="auto">
          <a:xfrm>
            <a:off x="5171804" y="2260623"/>
            <a:ext cx="33496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H6_PPT_Slide_83-bottom"/>
          <p:cNvPicPr>
            <a:picLocks noChangeAspect="1" noChangeArrowheads="1"/>
          </p:cNvPicPr>
          <p:nvPr/>
        </p:nvPicPr>
        <p:blipFill>
          <a:blip r:embed="rId5">
            <a:extLst>
              <a:ext uri="{28A0092B-C50C-407E-A947-70E740481C1C}">
                <a14:useLocalDpi xmlns:a14="http://schemas.microsoft.com/office/drawing/2010/main" val="0"/>
              </a:ext>
            </a:extLst>
          </a:blip>
          <a:srcRect l="10789" t="6027" r="8987" b="4869"/>
          <a:stretch>
            <a:fillRect/>
          </a:stretch>
        </p:blipFill>
        <p:spPr bwMode="auto">
          <a:xfrm>
            <a:off x="5521325" y="4019550"/>
            <a:ext cx="27749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7"/>
          <p:cNvGraphicFramePr>
            <a:graphicFrameLocks noChangeAspect="1"/>
          </p:cNvGraphicFramePr>
          <p:nvPr>
            <p:extLst>
              <p:ext uri="{D42A27DB-BD31-4B8C-83A1-F6EECF244321}">
                <p14:modId xmlns:p14="http://schemas.microsoft.com/office/powerpoint/2010/main" val="1836020910"/>
              </p:ext>
            </p:extLst>
          </p:nvPr>
        </p:nvGraphicFramePr>
        <p:xfrm>
          <a:off x="133350" y="3786052"/>
          <a:ext cx="363538" cy="334962"/>
        </p:xfrm>
        <a:graphic>
          <a:graphicData uri="http://schemas.openxmlformats.org/presentationml/2006/ole">
            <mc:AlternateContent xmlns:mc="http://schemas.openxmlformats.org/markup-compatibility/2006">
              <mc:Choice xmlns:v="urn:schemas-microsoft-com:vml" Requires="v">
                <p:oleObj spid="_x0000_s8196" name="Photo Editor Photo" r:id="rId6" imgW="476316" imgH="438095" progId="MSPhotoEd.3">
                  <p:embed/>
                </p:oleObj>
              </mc:Choice>
              <mc:Fallback>
                <p:oleObj name="Photo Editor Photo" r:id="rId6" imgW="476316" imgH="438095"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350" y="3786052"/>
                        <a:ext cx="363538" cy="334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6371542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5.10 Acceleration of a downhill skier</a:t>
            </a:r>
            <a:endParaRPr lang="en-US" dirty="0"/>
          </a:p>
        </p:txBody>
      </p:sp>
      <p:sp>
        <p:nvSpPr>
          <p:cNvPr id="3" name="Content Placeholder 2"/>
          <p:cNvSpPr>
            <a:spLocks noGrp="1"/>
          </p:cNvSpPr>
          <p:nvPr>
            <p:ph idx="1"/>
          </p:nvPr>
        </p:nvSpPr>
        <p:spPr/>
        <p:txBody>
          <a:bodyPr/>
          <a:lstStyle/>
          <a:p>
            <a:pPr marL="0" indent="0">
              <a:buNone/>
            </a:pPr>
            <a:r>
              <a:rPr lang="en-US" dirty="0"/>
              <a:t>A skier slides down a steep 27° slope. On a slope this steep, friction is much smaller than the other forces at work and can be ignored. What is the skier’s acceleration?</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624"/>
          <a:stretch/>
        </p:blipFill>
        <p:spPr>
          <a:xfrm>
            <a:off x="803672" y="3361448"/>
            <a:ext cx="7536655" cy="2819896"/>
          </a:xfrm>
          <a:prstGeom prst="rect">
            <a:avLst/>
          </a:prstGeom>
        </p:spPr>
      </p:pic>
    </p:spTree>
    <p:extLst>
      <p:ext uri="{BB962C8B-B14F-4D97-AF65-F5344CB8AC3E}">
        <p14:creationId xmlns:p14="http://schemas.microsoft.com/office/powerpoint/2010/main" val="41814459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5.10 Acceleration of a downhill skier (cont.)</a:t>
            </a:r>
          </a:p>
        </p:txBody>
      </p:sp>
      <p:sp>
        <p:nvSpPr>
          <p:cNvPr id="3" name="Content Placeholder 2"/>
          <p:cNvSpPr>
            <a:spLocks noGrp="1"/>
          </p:cNvSpPr>
          <p:nvPr>
            <p:ph idx="1"/>
          </p:nvPr>
        </p:nvSpPr>
        <p:spPr/>
        <p:txBody>
          <a:bodyPr/>
          <a:lstStyle/>
          <a:p>
            <a:pPr marL="0" indent="0">
              <a:buNone/>
            </a:pPr>
            <a:r>
              <a:rPr lang="en-US" sz="2600" b="1" cap="small" dirty="0">
                <a:solidFill>
                  <a:srgbClr val="7030A0"/>
                </a:solidFill>
              </a:rPr>
              <a:t>prepare</a:t>
            </a:r>
            <a:r>
              <a:rPr lang="en-US" sz="2600" dirty="0"/>
              <a:t> We choose a coordinate system tilted so that the </a:t>
            </a:r>
            <a:r>
              <a:rPr lang="en-US" sz="2600" i="1" dirty="0"/>
              <a:t>x</a:t>
            </a:r>
            <a:r>
              <a:rPr lang="en-US" sz="2600" dirty="0"/>
              <a:t>-axis points down the slope.</a:t>
            </a:r>
          </a:p>
          <a:p>
            <a:pPr marL="0" indent="0">
              <a:buNone/>
            </a:pPr>
            <a:r>
              <a:rPr lang="en-US" sz="2600" dirty="0"/>
              <a:t>This greatly simplifies the analysis because with this choice </a:t>
            </a:r>
            <a:br>
              <a:rPr lang="en-US" sz="2600" dirty="0"/>
            </a:br>
            <a:r>
              <a:rPr lang="en-US" sz="2600" i="1" dirty="0"/>
              <a:t>a</a:t>
            </a:r>
            <a:r>
              <a:rPr lang="en-US" sz="2600" i="1" baseline="-25000" dirty="0"/>
              <a:t>y</a:t>
            </a:r>
            <a:r>
              <a:rPr lang="en-US" sz="2600" i="1" dirty="0"/>
              <a:t> </a:t>
            </a:r>
            <a:r>
              <a:rPr lang="en-US" sz="2600" dirty="0"/>
              <a:t>= 0 (the skier does not move in the </a:t>
            </a:r>
            <a:r>
              <a:rPr lang="en-US" sz="2600" i="1" dirty="0"/>
              <a:t>y</a:t>
            </a:r>
            <a:r>
              <a:rPr lang="en-US" sz="2600" dirty="0"/>
              <a:t>-direction at all). The free-body diagram is based on the information in the figure.</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4624"/>
          <a:stretch/>
        </p:blipFill>
        <p:spPr>
          <a:xfrm>
            <a:off x="803672" y="3544328"/>
            <a:ext cx="7536655" cy="2819896"/>
          </a:xfrm>
          <a:prstGeom prst="rect">
            <a:avLst/>
          </a:prstGeom>
        </p:spPr>
      </p:pic>
    </p:spTree>
    <p:extLst>
      <p:ext uri="{BB962C8B-B14F-4D97-AF65-F5344CB8AC3E}">
        <p14:creationId xmlns:p14="http://schemas.microsoft.com/office/powerpoint/2010/main" val="1615959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5.10 Acceleration of a downhill skier (cont.)</a:t>
            </a:r>
            <a:endParaRPr lang="en-US" dirty="0"/>
          </a:p>
        </p:txBody>
      </p:sp>
      <p:sp>
        <p:nvSpPr>
          <p:cNvPr id="3" name="Content Placeholder 2"/>
          <p:cNvSpPr>
            <a:spLocks noGrp="1"/>
          </p:cNvSpPr>
          <p:nvPr>
            <p:ph idx="1"/>
          </p:nvPr>
        </p:nvSpPr>
        <p:spPr/>
        <p:txBody>
          <a:bodyPr/>
          <a:lstStyle/>
          <a:p>
            <a:pPr marL="0" indent="0">
              <a:buNone/>
            </a:pPr>
            <a:r>
              <a:rPr lang="en-US" sz="2400" b="1" cap="small" dirty="0">
                <a:solidFill>
                  <a:srgbClr val="7030A0"/>
                </a:solidFill>
              </a:rPr>
              <a:t>solve</a:t>
            </a:r>
            <a:r>
              <a:rPr lang="en-US" sz="2400" dirty="0"/>
              <a:t> We can now use Newton’s second law in component form to find the skier’s acceleration:</a:t>
            </a:r>
          </a:p>
          <a:p>
            <a:pPr marL="0" indent="0" algn="ctr">
              <a:buNone/>
            </a:pPr>
            <a:r>
              <a:rPr lang="en-US" sz="2400" dirty="0">
                <a:sym typeface="Symbol" panose="05050102010706020507" pitchFamily="18" charset="2"/>
              </a:rPr>
              <a:t></a:t>
            </a:r>
            <a:r>
              <a:rPr lang="en-US" sz="2400" i="1" dirty="0" err="1"/>
              <a:t>F</a:t>
            </a:r>
            <a:r>
              <a:rPr lang="en-US" sz="2400" i="1" baseline="-25000" dirty="0" err="1"/>
              <a:t>x</a:t>
            </a:r>
            <a:r>
              <a:rPr lang="en-US" sz="2400" i="1" dirty="0"/>
              <a:t> </a:t>
            </a:r>
            <a:r>
              <a:rPr lang="en-US" sz="2400" dirty="0"/>
              <a:t>= </a:t>
            </a:r>
            <a:r>
              <a:rPr lang="en-US" sz="2400" i="1" dirty="0" err="1"/>
              <a:t>w</a:t>
            </a:r>
            <a:r>
              <a:rPr lang="en-US" sz="2400" i="1" baseline="-25000" dirty="0" err="1"/>
              <a:t>x</a:t>
            </a:r>
            <a:r>
              <a:rPr lang="en-US" sz="2400" i="1" dirty="0"/>
              <a:t> </a:t>
            </a:r>
            <a:r>
              <a:rPr lang="en-US" sz="2400" dirty="0"/>
              <a:t>+ </a:t>
            </a:r>
            <a:r>
              <a:rPr lang="en-US" sz="2400" i="1" dirty="0" err="1"/>
              <a:t>n</a:t>
            </a:r>
            <a:r>
              <a:rPr lang="en-US" sz="2400" i="1" baseline="-25000" dirty="0" err="1"/>
              <a:t>x</a:t>
            </a:r>
            <a:r>
              <a:rPr lang="en-US" sz="2400" i="1" dirty="0"/>
              <a:t> </a:t>
            </a:r>
            <a:r>
              <a:rPr lang="en-US" sz="2400" dirty="0"/>
              <a:t>= </a:t>
            </a:r>
            <a:r>
              <a:rPr lang="en-US" sz="2400" i="1" dirty="0"/>
              <a:t>ma</a:t>
            </a:r>
            <a:r>
              <a:rPr lang="en-US" sz="2400" i="1" baseline="-25000" dirty="0"/>
              <a:t>x</a:t>
            </a:r>
            <a:endParaRPr lang="en-US" sz="2400" i="1" dirty="0"/>
          </a:p>
          <a:p>
            <a:pPr marL="0" indent="0" algn="ctr">
              <a:buNone/>
            </a:pPr>
            <a:r>
              <a:rPr lang="en-US" sz="2400" dirty="0">
                <a:sym typeface="Symbol" panose="05050102010706020507" pitchFamily="18" charset="2"/>
              </a:rPr>
              <a:t></a:t>
            </a:r>
            <a:r>
              <a:rPr lang="en-US" sz="2400" i="1" dirty="0" err="1"/>
              <a:t>F</a:t>
            </a:r>
            <a:r>
              <a:rPr lang="en-US" sz="2400" i="1" baseline="-25000" dirty="0" err="1"/>
              <a:t>y</a:t>
            </a:r>
            <a:r>
              <a:rPr lang="en-US" sz="2400" i="1" dirty="0"/>
              <a:t> </a:t>
            </a:r>
            <a:r>
              <a:rPr lang="en-US" sz="2400" dirty="0"/>
              <a:t>= </a:t>
            </a:r>
            <a:r>
              <a:rPr lang="en-US" sz="2400" i="1" dirty="0" err="1"/>
              <a:t>w</a:t>
            </a:r>
            <a:r>
              <a:rPr lang="en-US" sz="2400" i="1" baseline="-25000" dirty="0" err="1"/>
              <a:t>y</a:t>
            </a:r>
            <a:r>
              <a:rPr lang="en-US" sz="2400" i="1" dirty="0"/>
              <a:t> </a:t>
            </a:r>
            <a:r>
              <a:rPr lang="en-US" sz="2400" dirty="0"/>
              <a:t>+ </a:t>
            </a:r>
            <a:r>
              <a:rPr lang="en-US" sz="2400" i="1" dirty="0" err="1"/>
              <a:t>n</a:t>
            </a:r>
            <a:r>
              <a:rPr lang="en-US" sz="2400" i="1" baseline="-25000" dirty="0" err="1"/>
              <a:t>y</a:t>
            </a:r>
            <a:r>
              <a:rPr lang="en-US" sz="2400" i="1" dirty="0"/>
              <a:t> </a:t>
            </a:r>
            <a:r>
              <a:rPr lang="en-US" sz="2400" dirty="0"/>
              <a:t>= </a:t>
            </a:r>
            <a:r>
              <a:rPr lang="en-US" sz="2400" i="1" dirty="0"/>
              <a:t>ma</a:t>
            </a:r>
            <a:r>
              <a:rPr lang="en-US" sz="2400" i="1" baseline="-25000" dirty="0"/>
              <a:t>y</a:t>
            </a:r>
            <a:endParaRPr lang="en-US" sz="2400" i="1" dirty="0"/>
          </a:p>
          <a:p>
            <a:pPr marL="0" indent="0">
              <a:buNone/>
            </a:pPr>
            <a:r>
              <a:rPr lang="en-US" sz="2400" dirty="0"/>
              <a:t>Because </a:t>
            </a:r>
            <a:r>
              <a:rPr lang="en-US" sz="2400" i="1" dirty="0"/>
              <a:t>   </a:t>
            </a:r>
            <a:r>
              <a:rPr lang="en-US" sz="2400" dirty="0"/>
              <a:t> points directly in the positive </a:t>
            </a:r>
            <a:r>
              <a:rPr lang="en-US" sz="2400" i="1" dirty="0"/>
              <a:t>y</a:t>
            </a:r>
            <a:r>
              <a:rPr lang="en-US" sz="2400" dirty="0"/>
              <a:t>-direction, </a:t>
            </a:r>
            <a:r>
              <a:rPr lang="en-US" sz="2400" i="1" dirty="0" err="1"/>
              <a:t>n</a:t>
            </a:r>
            <a:r>
              <a:rPr lang="en-US" sz="2400" i="1" baseline="-25000" dirty="0" err="1"/>
              <a:t>y</a:t>
            </a:r>
            <a:r>
              <a:rPr lang="en-US" sz="2400" i="1" dirty="0"/>
              <a:t> </a:t>
            </a:r>
            <a:r>
              <a:rPr lang="en-US" sz="2400" dirty="0"/>
              <a:t>= </a:t>
            </a:r>
            <a:r>
              <a:rPr lang="en-US" sz="2400" i="1" dirty="0"/>
              <a:t>n </a:t>
            </a:r>
            <a:r>
              <a:rPr lang="en-US" sz="2400" dirty="0"/>
              <a:t>and </a:t>
            </a:r>
            <a:br>
              <a:rPr lang="en-US" sz="2400" dirty="0"/>
            </a:br>
            <a:r>
              <a:rPr lang="en-US" sz="2400" i="1" dirty="0" err="1"/>
              <a:t>n</a:t>
            </a:r>
            <a:r>
              <a:rPr lang="en-US" sz="2400" i="1" baseline="-25000" dirty="0" err="1"/>
              <a:t>x</a:t>
            </a:r>
            <a:r>
              <a:rPr lang="en-US" sz="2400" i="1" dirty="0"/>
              <a:t> </a:t>
            </a:r>
            <a:r>
              <a:rPr lang="en-US" sz="2400" dirty="0"/>
              <a:t>= 0. The figure showed the important fact that the angle between </a:t>
            </a:r>
            <a:r>
              <a:rPr lang="en-US" sz="2400" i="1" dirty="0"/>
              <a:t> </a:t>
            </a:r>
            <a:br>
              <a:rPr lang="en-US" sz="2400" i="1" dirty="0"/>
            </a:br>
            <a:r>
              <a:rPr lang="en-US" sz="2400" i="1" dirty="0"/>
              <a:t>   </a:t>
            </a:r>
            <a:r>
              <a:rPr lang="en-US" sz="2400" dirty="0"/>
              <a:t> and the negative </a:t>
            </a:r>
            <a:r>
              <a:rPr lang="en-US" sz="2400" i="1" dirty="0"/>
              <a:t>y</a:t>
            </a:r>
            <a:r>
              <a:rPr lang="en-US" sz="2400" dirty="0"/>
              <a:t>-axis is the </a:t>
            </a:r>
            <a:r>
              <a:rPr lang="en-US" sz="2400" i="1" dirty="0"/>
              <a:t>same </a:t>
            </a:r>
            <a:r>
              <a:rPr lang="en-US" sz="2400" dirty="0"/>
              <a:t>as the slope angle </a:t>
            </a:r>
            <a:r>
              <a:rPr lang="en-US" sz="2400" i="1" dirty="0">
                <a:sym typeface="Symbol" panose="05050102010706020507" pitchFamily="18" charset="2"/>
              </a:rPr>
              <a:t></a:t>
            </a:r>
            <a:r>
              <a:rPr lang="en-US" sz="2400" dirty="0"/>
              <a:t>. With this information, the components of </a:t>
            </a:r>
            <a:r>
              <a:rPr lang="en-US" sz="2400" i="1" dirty="0"/>
              <a:t>   </a:t>
            </a:r>
            <a:r>
              <a:rPr lang="en-US" sz="2400" dirty="0"/>
              <a:t> are </a:t>
            </a:r>
            <a:r>
              <a:rPr lang="en-US" sz="2400" i="1" dirty="0" err="1"/>
              <a:t>w</a:t>
            </a:r>
            <a:r>
              <a:rPr lang="en-US" sz="2400" i="1" baseline="-25000" dirty="0" err="1"/>
              <a:t>x</a:t>
            </a:r>
            <a:r>
              <a:rPr lang="en-US" sz="2400" i="1" dirty="0"/>
              <a:t> </a:t>
            </a:r>
            <a:r>
              <a:rPr lang="en-US" sz="2400" dirty="0"/>
              <a:t>= </a:t>
            </a:r>
            <a:r>
              <a:rPr lang="en-US" sz="2400" i="1" dirty="0"/>
              <a:t>w </a:t>
            </a:r>
            <a:r>
              <a:rPr lang="en-US" sz="2400" dirty="0"/>
              <a:t>sin</a:t>
            </a:r>
            <a:r>
              <a:rPr lang="en-US" sz="2400" i="1" dirty="0">
                <a:sym typeface="Symbol" panose="05050102010706020507" pitchFamily="18" charset="2"/>
              </a:rPr>
              <a:t></a:t>
            </a:r>
            <a:r>
              <a:rPr lang="en-US" sz="2400" dirty="0"/>
              <a:t> = </a:t>
            </a:r>
            <a:r>
              <a:rPr lang="en-US" sz="2400" i="1" dirty="0"/>
              <a:t>mg </a:t>
            </a:r>
            <a:r>
              <a:rPr lang="en-US" sz="2400" dirty="0"/>
              <a:t>sin</a:t>
            </a:r>
            <a:r>
              <a:rPr lang="en-US" sz="2400" i="1" dirty="0">
                <a:sym typeface="Symbol" panose="05050102010706020507" pitchFamily="18" charset="2"/>
              </a:rPr>
              <a:t></a:t>
            </a:r>
            <a:r>
              <a:rPr lang="en-US" sz="2400" dirty="0"/>
              <a:t> and </a:t>
            </a:r>
            <a:br>
              <a:rPr lang="en-US" sz="2400" dirty="0"/>
            </a:br>
            <a:r>
              <a:rPr lang="en-US" sz="2400" i="1" dirty="0" err="1"/>
              <a:t>w</a:t>
            </a:r>
            <a:r>
              <a:rPr lang="en-US" sz="2400" i="1" baseline="-25000" dirty="0" err="1"/>
              <a:t>y</a:t>
            </a:r>
            <a:r>
              <a:rPr lang="en-US" sz="2400" i="1" dirty="0"/>
              <a:t> </a:t>
            </a:r>
            <a:r>
              <a:rPr lang="en-US" sz="2400" dirty="0"/>
              <a:t>= </a:t>
            </a:r>
            <a:r>
              <a:rPr lang="en-US" sz="2400" dirty="0">
                <a:sym typeface="Symbol" panose="05050102010706020507" pitchFamily="18" charset="2"/>
              </a:rPr>
              <a:t></a:t>
            </a:r>
            <a:r>
              <a:rPr lang="en-US" sz="2400" i="1" dirty="0"/>
              <a:t>w </a:t>
            </a:r>
            <a:r>
              <a:rPr lang="en-US" sz="2400" dirty="0"/>
              <a:t>cos</a:t>
            </a:r>
            <a:r>
              <a:rPr lang="en-US" sz="2400" i="1" dirty="0">
                <a:sym typeface="Symbol" panose="05050102010706020507" pitchFamily="18" charset="2"/>
              </a:rPr>
              <a:t></a:t>
            </a:r>
            <a:r>
              <a:rPr lang="en-US" sz="2400" dirty="0"/>
              <a:t> = </a:t>
            </a:r>
            <a:r>
              <a:rPr lang="en-US" sz="2400" dirty="0">
                <a:sym typeface="Symbol" panose="05050102010706020507" pitchFamily="18" charset="2"/>
              </a:rPr>
              <a:t></a:t>
            </a:r>
            <a:r>
              <a:rPr lang="en-US" sz="2400" i="1" dirty="0"/>
              <a:t>mg </a:t>
            </a:r>
            <a:r>
              <a:rPr lang="en-US" sz="2400" dirty="0"/>
              <a:t>cos</a:t>
            </a:r>
            <a:r>
              <a:rPr lang="en-US" sz="2400" i="1" dirty="0">
                <a:sym typeface="Symbol" panose="05050102010706020507" pitchFamily="18" charset="2"/>
              </a:rPr>
              <a:t></a:t>
            </a:r>
            <a:r>
              <a:rPr lang="en-US" sz="2400" dirty="0"/>
              <a:t>, where we used the fact that </a:t>
            </a:r>
            <a:r>
              <a:rPr lang="en-US" sz="2400" i="1" dirty="0"/>
              <a:t>w </a:t>
            </a:r>
            <a:r>
              <a:rPr lang="en-US" sz="2400" dirty="0"/>
              <a:t>= </a:t>
            </a:r>
            <a:r>
              <a:rPr lang="en-US" sz="2400" i="1" dirty="0"/>
              <a:t>mg</a:t>
            </a:r>
            <a:r>
              <a:rPr lang="en-US" sz="2400" dirty="0"/>
              <a:t>. With these components in hand, Newton’s second law becomes</a:t>
            </a:r>
          </a:p>
          <a:p>
            <a:pPr marL="0" indent="0" algn="ctr">
              <a:buNone/>
            </a:pPr>
            <a:r>
              <a:rPr lang="en-US" sz="2400" dirty="0">
                <a:sym typeface="Symbol" panose="05050102010706020507" pitchFamily="18" charset="2"/>
              </a:rPr>
              <a:t></a:t>
            </a:r>
            <a:r>
              <a:rPr lang="es-ES" sz="2400" i="1" dirty="0"/>
              <a:t>F</a:t>
            </a:r>
            <a:r>
              <a:rPr lang="en-US" sz="2400" i="1" baseline="-25000" dirty="0"/>
              <a:t>x</a:t>
            </a:r>
            <a:r>
              <a:rPr lang="es-ES" sz="2400" i="1" dirty="0"/>
              <a:t> </a:t>
            </a:r>
            <a:r>
              <a:rPr lang="es-ES" sz="2400" dirty="0"/>
              <a:t>= </a:t>
            </a:r>
            <a:r>
              <a:rPr lang="es-ES" sz="2400" i="1" dirty="0"/>
              <a:t>w</a:t>
            </a:r>
            <a:r>
              <a:rPr lang="en-US" sz="2400" i="1" baseline="-25000" dirty="0"/>
              <a:t>x</a:t>
            </a:r>
            <a:r>
              <a:rPr lang="es-ES" sz="2400" i="1" dirty="0"/>
              <a:t> </a:t>
            </a:r>
            <a:r>
              <a:rPr lang="es-ES" sz="2400" dirty="0"/>
              <a:t>+ </a:t>
            </a:r>
            <a:r>
              <a:rPr lang="es-ES" sz="2400" i="1" dirty="0"/>
              <a:t>n</a:t>
            </a:r>
            <a:r>
              <a:rPr lang="en-US" sz="2400" i="1" baseline="-25000" dirty="0"/>
              <a:t>x</a:t>
            </a:r>
            <a:r>
              <a:rPr lang="es-ES" sz="2400" i="1" dirty="0"/>
              <a:t> </a:t>
            </a:r>
            <a:r>
              <a:rPr lang="es-ES" sz="2400" dirty="0"/>
              <a:t>= </a:t>
            </a:r>
            <a:r>
              <a:rPr lang="es-ES" sz="2400" i="1" dirty="0"/>
              <a:t>m</a:t>
            </a:r>
            <a:r>
              <a:rPr lang="en-US" sz="2400" i="1" baseline="-25000" dirty="0"/>
              <a:t>x</a:t>
            </a:r>
            <a:r>
              <a:rPr lang="es-ES" sz="2400" i="1" dirty="0"/>
              <a:t> g </a:t>
            </a:r>
            <a:r>
              <a:rPr lang="es-ES" sz="2400" dirty="0"/>
              <a:t>sin</a:t>
            </a:r>
            <a:r>
              <a:rPr lang="en-US" sz="2400" i="1" dirty="0">
                <a:sym typeface="Symbol" panose="05050102010706020507" pitchFamily="18" charset="2"/>
              </a:rPr>
              <a:t></a:t>
            </a:r>
            <a:r>
              <a:rPr lang="es-ES" sz="2400" dirty="0"/>
              <a:t> = </a:t>
            </a:r>
            <a:r>
              <a:rPr lang="es-ES" sz="2400" i="1" dirty="0" err="1"/>
              <a:t>ma</a:t>
            </a:r>
            <a:r>
              <a:rPr lang="en-US" sz="2400" i="1" baseline="-25000" dirty="0"/>
              <a:t>x</a:t>
            </a:r>
            <a:endParaRPr lang="es-ES" sz="2400" i="1" dirty="0"/>
          </a:p>
          <a:p>
            <a:pPr marL="0" indent="0" algn="ctr">
              <a:buNone/>
            </a:pPr>
            <a:r>
              <a:rPr lang="en-US" sz="2400" dirty="0">
                <a:sym typeface="Symbol" panose="05050102010706020507" pitchFamily="18" charset="2"/>
              </a:rPr>
              <a:t></a:t>
            </a:r>
            <a:r>
              <a:rPr lang="en-US" sz="2400" i="1" dirty="0" err="1"/>
              <a:t>F</a:t>
            </a:r>
            <a:r>
              <a:rPr lang="en-US" sz="2400" i="1" baseline="-25000" dirty="0" err="1"/>
              <a:t>y</a:t>
            </a:r>
            <a:r>
              <a:rPr lang="en-US" sz="2400" i="1" dirty="0"/>
              <a:t> </a:t>
            </a:r>
            <a:r>
              <a:rPr lang="en-US" sz="2400" dirty="0"/>
              <a:t>= </a:t>
            </a:r>
            <a:r>
              <a:rPr lang="en-US" sz="2400" i="1" dirty="0" err="1"/>
              <a:t>w</a:t>
            </a:r>
            <a:r>
              <a:rPr lang="en-US" sz="2400" i="1" baseline="-25000" dirty="0" err="1"/>
              <a:t>y</a:t>
            </a:r>
            <a:r>
              <a:rPr lang="en-US" sz="2400" i="1" dirty="0"/>
              <a:t> </a:t>
            </a:r>
            <a:r>
              <a:rPr lang="en-US" sz="2400" dirty="0"/>
              <a:t>+ </a:t>
            </a:r>
            <a:r>
              <a:rPr lang="en-US" sz="2400" i="1" dirty="0" err="1"/>
              <a:t>n</a:t>
            </a:r>
            <a:r>
              <a:rPr lang="en-US" sz="2400" i="1" baseline="-25000" dirty="0" err="1"/>
              <a:t>y</a:t>
            </a:r>
            <a:r>
              <a:rPr lang="en-US" sz="2400" i="1" dirty="0"/>
              <a:t> </a:t>
            </a:r>
            <a:r>
              <a:rPr lang="en-US" sz="2400" dirty="0"/>
              <a:t>= </a:t>
            </a:r>
            <a:r>
              <a:rPr lang="en-US" sz="2400" dirty="0">
                <a:sym typeface="Symbol" panose="05050102010706020507" pitchFamily="18" charset="2"/>
              </a:rPr>
              <a:t></a:t>
            </a:r>
            <a:r>
              <a:rPr lang="en-US" sz="2400" i="1" dirty="0"/>
              <a:t>mg </a:t>
            </a:r>
            <a:r>
              <a:rPr lang="en-US" sz="2400" dirty="0"/>
              <a:t>cos</a:t>
            </a:r>
            <a:r>
              <a:rPr lang="en-US" sz="2400" i="1" dirty="0">
                <a:sym typeface="Symbol" panose="05050102010706020507" pitchFamily="18" charset="2"/>
              </a:rPr>
              <a:t></a:t>
            </a:r>
            <a:r>
              <a:rPr lang="en-US" sz="2400" dirty="0"/>
              <a:t> + </a:t>
            </a:r>
            <a:r>
              <a:rPr lang="en-US" sz="2400" i="1" dirty="0"/>
              <a:t>n </a:t>
            </a:r>
            <a:r>
              <a:rPr lang="en-US" sz="2400" dirty="0"/>
              <a:t>= </a:t>
            </a:r>
            <a:r>
              <a:rPr lang="en-US" sz="2400" i="1" dirty="0"/>
              <a:t>ma</a:t>
            </a:r>
            <a:r>
              <a:rPr lang="en-US" sz="2400" i="1" baseline="-25000" dirty="0"/>
              <a:t>y</a:t>
            </a:r>
            <a:r>
              <a:rPr lang="en-US" sz="2400" i="1" dirty="0"/>
              <a:t> </a:t>
            </a:r>
            <a:r>
              <a:rPr lang="en-US" sz="2400" dirty="0"/>
              <a:t>= 0</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2" y="3920358"/>
            <a:ext cx="444571" cy="4120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402" y="4297081"/>
            <a:ext cx="444571" cy="41204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868" y="3190008"/>
            <a:ext cx="274120" cy="389251"/>
          </a:xfrm>
          <a:prstGeom prst="rect">
            <a:avLst/>
          </a:prstGeom>
        </p:spPr>
      </p:pic>
    </p:spTree>
    <p:extLst>
      <p:ext uri="{BB962C8B-B14F-4D97-AF65-F5344CB8AC3E}">
        <p14:creationId xmlns:p14="http://schemas.microsoft.com/office/powerpoint/2010/main" val="578558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Section 5.1 Equilibrium</a:t>
            </a:r>
            <a:endParaRPr lang="en-US" dirty="0"/>
          </a:p>
        </p:txBody>
      </p:sp>
      <p:sp>
        <p:nvSpPr>
          <p:cNvPr id="3" name="Date Placeholder 2"/>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37946970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5.10 Acceleration of a downhill skier (cont.)</a:t>
            </a:r>
            <a:endParaRPr lang="en-US" dirty="0"/>
          </a:p>
        </p:txBody>
      </p:sp>
      <p:sp>
        <p:nvSpPr>
          <p:cNvPr id="3" name="Content Placeholder 2"/>
          <p:cNvSpPr>
            <a:spLocks noGrp="1"/>
          </p:cNvSpPr>
          <p:nvPr>
            <p:ph idx="1"/>
          </p:nvPr>
        </p:nvSpPr>
        <p:spPr/>
        <p:txBody>
          <a:bodyPr/>
          <a:lstStyle/>
          <a:p>
            <a:pPr marL="0" indent="0">
              <a:buNone/>
            </a:pPr>
            <a:r>
              <a:rPr lang="en-US" dirty="0"/>
              <a:t>In the second equation we used the fact that </a:t>
            </a:r>
            <a:r>
              <a:rPr lang="en-US" i="1" dirty="0"/>
              <a:t>a</a:t>
            </a:r>
            <a:r>
              <a:rPr lang="en-US" i="1" baseline="-25000" dirty="0"/>
              <a:t>y</a:t>
            </a:r>
            <a:r>
              <a:rPr lang="en-US" i="1" dirty="0"/>
              <a:t> </a:t>
            </a:r>
            <a:r>
              <a:rPr lang="en-US" dirty="0"/>
              <a:t>= 0. The </a:t>
            </a:r>
            <a:r>
              <a:rPr lang="en-US" i="1" dirty="0"/>
              <a:t>m </a:t>
            </a:r>
            <a:r>
              <a:rPr lang="en-US" dirty="0"/>
              <a:t>cancels in the first of these equations, leaving us with</a:t>
            </a:r>
          </a:p>
          <a:p>
            <a:pPr marL="0" indent="0" algn="ctr">
              <a:buNone/>
            </a:pPr>
            <a:r>
              <a:rPr lang="en-US" i="1" dirty="0"/>
              <a:t>a</a:t>
            </a:r>
            <a:r>
              <a:rPr lang="en-US" i="1" baseline="-25000" dirty="0"/>
              <a:t>x</a:t>
            </a:r>
            <a:r>
              <a:rPr lang="en-US" i="1" dirty="0"/>
              <a:t> </a:t>
            </a:r>
            <a:r>
              <a:rPr lang="en-US" dirty="0"/>
              <a:t>= </a:t>
            </a:r>
            <a:r>
              <a:rPr lang="en-US" i="1" dirty="0"/>
              <a:t>g </a:t>
            </a:r>
            <a:r>
              <a:rPr lang="en-US" dirty="0"/>
              <a:t>sin</a:t>
            </a:r>
            <a:r>
              <a:rPr lang="en-US" i="1" dirty="0">
                <a:sym typeface="Symbol" panose="05050102010706020507" pitchFamily="18" charset="2"/>
              </a:rPr>
              <a:t></a:t>
            </a:r>
            <a:endParaRPr lang="en-US" i="1" dirty="0"/>
          </a:p>
          <a:p>
            <a:pPr marL="0" indent="0">
              <a:buNone/>
            </a:pPr>
            <a:r>
              <a:rPr lang="en-US" dirty="0"/>
              <a:t>This is the expression for acceleration on a frictionless surface that we presented, without proof, in Chapter 3. Now we’ve justified our earlier assertion. We can use this to calculate the skier’s acceleration:</a:t>
            </a:r>
          </a:p>
          <a:p>
            <a:pPr marL="0" indent="0" algn="ctr">
              <a:buNone/>
            </a:pPr>
            <a:r>
              <a:rPr lang="en-US" i="1" dirty="0"/>
              <a:t>a</a:t>
            </a:r>
            <a:r>
              <a:rPr lang="en-US" i="1" baseline="-25000" dirty="0"/>
              <a:t>x</a:t>
            </a:r>
            <a:r>
              <a:rPr lang="en-US" i="1" dirty="0"/>
              <a:t> </a:t>
            </a:r>
            <a:r>
              <a:rPr lang="en-US" dirty="0"/>
              <a:t>= </a:t>
            </a:r>
            <a:r>
              <a:rPr lang="en-US" i="1" dirty="0"/>
              <a:t>g </a:t>
            </a:r>
            <a:r>
              <a:rPr lang="en-US" dirty="0"/>
              <a:t>sin</a:t>
            </a:r>
            <a:r>
              <a:rPr lang="en-US" i="1" dirty="0">
                <a:sym typeface="Symbol" panose="05050102010706020507" pitchFamily="18" charset="2"/>
              </a:rPr>
              <a:t></a:t>
            </a:r>
            <a:r>
              <a:rPr lang="en-US" dirty="0"/>
              <a:t> = (9.8 m/s</a:t>
            </a:r>
            <a:r>
              <a:rPr lang="en-US" baseline="30000" dirty="0"/>
              <a:t>2</a:t>
            </a:r>
            <a:r>
              <a:rPr lang="en-US" dirty="0"/>
              <a:t>) sin 27° = 4.4 m/s</a:t>
            </a:r>
            <a:r>
              <a:rPr lang="en-US" baseline="30000" dirty="0"/>
              <a:t>2</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5681144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5.10 Acceleration of a downhill skier (cont.)</a:t>
            </a:r>
            <a:endParaRPr lang="en-US" dirty="0"/>
          </a:p>
        </p:txBody>
      </p:sp>
      <p:sp>
        <p:nvSpPr>
          <p:cNvPr id="3" name="Content Placeholder 2"/>
          <p:cNvSpPr>
            <a:spLocks noGrp="1"/>
          </p:cNvSpPr>
          <p:nvPr>
            <p:ph idx="1"/>
          </p:nvPr>
        </p:nvSpPr>
        <p:spPr/>
        <p:txBody>
          <a:bodyPr/>
          <a:lstStyle/>
          <a:p>
            <a:pPr marL="0" indent="0">
              <a:buNone/>
            </a:pPr>
            <a:r>
              <a:rPr lang="en-US" b="1" cap="small" dirty="0">
                <a:solidFill>
                  <a:srgbClr val="7030A0"/>
                </a:solidFill>
              </a:rPr>
              <a:t>assess</a:t>
            </a:r>
            <a:r>
              <a:rPr lang="en-US" dirty="0"/>
              <a:t> Our result shows that when </a:t>
            </a:r>
            <a:r>
              <a:rPr lang="en-US" i="1" dirty="0">
                <a:sym typeface="Symbol" panose="05050102010706020507" pitchFamily="18" charset="2"/>
              </a:rPr>
              <a:t></a:t>
            </a:r>
            <a:r>
              <a:rPr lang="en-US" dirty="0"/>
              <a:t> = 0, so that the slope is horizontal, the skier’s acceleration is zero, as it should be. Further, when </a:t>
            </a:r>
            <a:r>
              <a:rPr lang="en-US" i="1" dirty="0">
                <a:sym typeface="Symbol" panose="05050102010706020507" pitchFamily="18" charset="2"/>
              </a:rPr>
              <a:t></a:t>
            </a:r>
            <a:r>
              <a:rPr lang="en-US" dirty="0"/>
              <a:t> = 90° (a vertical slope), his acceleration is </a:t>
            </a:r>
            <a:r>
              <a:rPr lang="en-US" i="1" dirty="0"/>
              <a:t>g</a:t>
            </a:r>
            <a:r>
              <a:rPr lang="en-US" dirty="0"/>
              <a:t>, which makes sense because he’s in free fall when </a:t>
            </a:r>
            <a:r>
              <a:rPr lang="en-US" i="1" dirty="0">
                <a:sym typeface="Symbol" panose="05050102010706020507" pitchFamily="18" charset="2"/>
              </a:rPr>
              <a:t></a:t>
            </a:r>
            <a:r>
              <a:rPr lang="en-US" dirty="0"/>
              <a:t> = 90°. Notice that the mass canceled out, so we didn’t need to know the skier’s mass. We first saw the formula for the acceleration, but now we see the physical reasons behind it.</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4405730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Section 5.5 Friction</a:t>
            </a:r>
            <a:endParaRPr lang="en-US" dirty="0"/>
          </a:p>
        </p:txBody>
      </p:sp>
      <p:sp>
        <p:nvSpPr>
          <p:cNvPr id="3" name="Date Placeholder 2"/>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5654020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466"/>
          <a:stretch/>
        </p:blipFill>
        <p:spPr>
          <a:xfrm>
            <a:off x="4847812" y="1132463"/>
            <a:ext cx="4076732" cy="4792717"/>
          </a:xfrm>
          <a:prstGeom prst="rect">
            <a:avLst/>
          </a:prstGeom>
        </p:spPr>
      </p:pic>
      <p:sp>
        <p:nvSpPr>
          <p:cNvPr id="7" name="Title 1"/>
          <p:cNvSpPr>
            <a:spLocks noGrp="1"/>
          </p:cNvSpPr>
          <p:nvPr>
            <p:ph type="title"/>
          </p:nvPr>
        </p:nvSpPr>
        <p:spPr/>
        <p:txBody>
          <a:bodyPr/>
          <a:lstStyle/>
          <a:p>
            <a:r>
              <a:rPr lang="en-US"/>
              <a:t>Static Friction</a:t>
            </a:r>
            <a:endParaRPr lang="en-US" dirty="0"/>
          </a:p>
        </p:txBody>
      </p:sp>
      <p:sp>
        <p:nvSpPr>
          <p:cNvPr id="3" name="Content Placeholder 2"/>
          <p:cNvSpPr>
            <a:spLocks noGrp="1"/>
          </p:cNvSpPr>
          <p:nvPr>
            <p:ph idx="1"/>
          </p:nvPr>
        </p:nvSpPr>
        <p:spPr>
          <a:xfrm>
            <a:off x="116586" y="876300"/>
            <a:ext cx="4731226" cy="5305044"/>
          </a:xfrm>
        </p:spPr>
        <p:txBody>
          <a:bodyPr/>
          <a:lstStyle/>
          <a:p>
            <a:r>
              <a:rPr lang="en-US" dirty="0"/>
              <a:t>Static friction is the force that a surface exerts on an object to keep it from slipping across the surface.</a:t>
            </a:r>
          </a:p>
          <a:p>
            <a:r>
              <a:rPr lang="en-US" dirty="0"/>
              <a:t>To find the direction of    , decide which way the object would move if there were no friction. The static friction force then points in the opposite direction.</a:t>
            </a:r>
            <a:endParaRPr lang="el-GR" dirty="0"/>
          </a:p>
          <a:p>
            <a:endParaRPr lang="en-US" dirty="0"/>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6083" y="2746053"/>
            <a:ext cx="292633" cy="493819"/>
          </a:xfrm>
          <a:prstGeom prst="rect">
            <a:avLst/>
          </a:prstGeom>
        </p:spPr>
      </p:pic>
    </p:spTree>
    <p:extLst>
      <p:ext uri="{BB962C8B-B14F-4D97-AF65-F5344CB8AC3E}">
        <p14:creationId xmlns:p14="http://schemas.microsoft.com/office/powerpoint/2010/main" val="1578360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Static Friction</a:t>
            </a:r>
            <a:endParaRPr lang="en-US" dirty="0"/>
          </a:p>
        </p:txBody>
      </p:sp>
      <p:sp>
        <p:nvSpPr>
          <p:cNvPr id="3" name="Content Placeholder 2"/>
          <p:cNvSpPr>
            <a:spLocks noGrp="1"/>
          </p:cNvSpPr>
          <p:nvPr>
            <p:ph idx="1"/>
          </p:nvPr>
        </p:nvSpPr>
        <p:spPr>
          <a:xfrm>
            <a:off x="116586" y="876300"/>
            <a:ext cx="4560517" cy="5305044"/>
          </a:xfrm>
        </p:spPr>
        <p:txBody>
          <a:bodyPr/>
          <a:lstStyle/>
          <a:p>
            <a:r>
              <a:rPr lang="en-US" dirty="0"/>
              <a:t>The box is in static equilibrium.</a:t>
            </a:r>
          </a:p>
          <a:p>
            <a:r>
              <a:rPr lang="en-US" dirty="0"/>
              <a:t>The static friction force must exactly balance the pushing force.</a:t>
            </a:r>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2466"/>
          <a:stretch/>
        </p:blipFill>
        <p:spPr>
          <a:xfrm>
            <a:off x="4847812" y="1132463"/>
            <a:ext cx="4076732" cy="4792717"/>
          </a:xfrm>
          <a:prstGeom prst="rect">
            <a:avLst/>
          </a:prstGeom>
        </p:spPr>
      </p:pic>
    </p:spTree>
    <p:extLst>
      <p:ext uri="{BB962C8B-B14F-4D97-AF65-F5344CB8AC3E}">
        <p14:creationId xmlns:p14="http://schemas.microsoft.com/office/powerpoint/2010/main" val="17915811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Static Friction</a:t>
            </a:r>
            <a:endParaRPr lang="en-US" dirty="0"/>
          </a:p>
        </p:txBody>
      </p:sp>
      <p:sp>
        <p:nvSpPr>
          <p:cNvPr id="3" name="Content Placeholder 2"/>
          <p:cNvSpPr>
            <a:spLocks noGrp="1"/>
          </p:cNvSpPr>
          <p:nvPr>
            <p:ph idx="1"/>
          </p:nvPr>
        </p:nvSpPr>
        <p:spPr>
          <a:xfrm>
            <a:off x="116585" y="876300"/>
            <a:ext cx="4854807" cy="5305044"/>
          </a:xfrm>
        </p:spPr>
        <p:txBody>
          <a:bodyPr/>
          <a:lstStyle/>
          <a:p>
            <a:r>
              <a:rPr lang="en-US" dirty="0"/>
              <a:t>The harder the woman pushes, the harder the friction force from the floor pushes back.</a:t>
            </a:r>
          </a:p>
          <a:p>
            <a:r>
              <a:rPr lang="en-US" dirty="0"/>
              <a:t>If the woman pushes hard enough, the box will slip and start to move. </a:t>
            </a:r>
          </a:p>
          <a:p>
            <a:pPr>
              <a:tabLst>
                <a:tab pos="2112963" algn="ctr"/>
              </a:tabLst>
            </a:pPr>
            <a:r>
              <a:rPr lang="en-US" dirty="0"/>
              <a:t>The static friction force has a maximum possible magnitude:</a:t>
            </a:r>
            <a:br>
              <a:rPr lang="en-US" dirty="0"/>
            </a:br>
            <a:r>
              <a:rPr lang="en-US" dirty="0"/>
              <a:t>	</a:t>
            </a:r>
            <a:r>
              <a:rPr lang="en-US" i="1" dirty="0"/>
              <a:t>f</a:t>
            </a:r>
            <a:r>
              <a:rPr lang="en-US" baseline="-25000" dirty="0"/>
              <a:t>s max </a:t>
            </a:r>
            <a:r>
              <a:rPr lang="en-US" dirty="0"/>
              <a:t>= </a:t>
            </a:r>
            <a:r>
              <a:rPr lang="en-US" i="1" dirty="0"/>
              <a:t>µ</a:t>
            </a:r>
            <a:r>
              <a:rPr lang="en-US" baseline="-25000" dirty="0" err="1"/>
              <a:t>s</a:t>
            </a:r>
            <a:r>
              <a:rPr lang="en-US" i="1" dirty="0" err="1"/>
              <a:t>n</a:t>
            </a:r>
            <a:br>
              <a:rPr lang="en-US" i="1" dirty="0"/>
            </a:br>
            <a:br>
              <a:rPr lang="en-US" sz="800" i="1" dirty="0"/>
            </a:br>
            <a:r>
              <a:rPr lang="en-US" dirty="0"/>
              <a:t>where </a:t>
            </a:r>
            <a:r>
              <a:rPr lang="en-US" i="1" dirty="0"/>
              <a:t>µ</a:t>
            </a:r>
            <a:r>
              <a:rPr lang="en-US" baseline="-25000" dirty="0"/>
              <a:t>s</a:t>
            </a:r>
            <a:r>
              <a:rPr lang="en-US" dirty="0"/>
              <a:t> is called the </a:t>
            </a:r>
            <a:r>
              <a:rPr lang="en-US" b="1" dirty="0"/>
              <a:t>coefficient of static friction.</a:t>
            </a:r>
            <a:endParaRPr lang="en-US" dirty="0"/>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147"/>
          <a:stretch/>
        </p:blipFill>
        <p:spPr>
          <a:xfrm>
            <a:off x="5130739" y="534558"/>
            <a:ext cx="3793805" cy="5703176"/>
          </a:xfrm>
          <a:prstGeom prst="rect">
            <a:avLst/>
          </a:prstGeom>
        </p:spPr>
      </p:pic>
    </p:spTree>
    <p:extLst>
      <p:ext uri="{BB962C8B-B14F-4D97-AF65-F5344CB8AC3E}">
        <p14:creationId xmlns:p14="http://schemas.microsoft.com/office/powerpoint/2010/main" val="34204251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Static Friction</a:t>
            </a:r>
            <a:endParaRPr lang="en-US" dirty="0"/>
          </a:p>
        </p:txBody>
      </p:sp>
      <p:sp>
        <p:nvSpPr>
          <p:cNvPr id="8" name="Content Placeholder 2"/>
          <p:cNvSpPr>
            <a:spLocks noGrp="1"/>
          </p:cNvSpPr>
          <p:nvPr>
            <p:ph idx="1"/>
          </p:nvPr>
        </p:nvSpPr>
        <p:spPr/>
        <p:txBody>
          <a:bodyPr/>
          <a:lstStyle/>
          <a:p>
            <a:r>
              <a:rPr lang="en-US" dirty="0"/>
              <a:t>The direction of static friction is such as to oppose motion.</a:t>
            </a:r>
          </a:p>
          <a:p>
            <a:r>
              <a:rPr lang="en-US" dirty="0"/>
              <a:t>The magnitude </a:t>
            </a:r>
            <a:r>
              <a:rPr lang="en-US" i="1" dirty="0"/>
              <a:t>f</a:t>
            </a:r>
            <a:r>
              <a:rPr lang="en-US" baseline="-25000" dirty="0"/>
              <a:t>s</a:t>
            </a:r>
            <a:r>
              <a:rPr lang="en-US" dirty="0"/>
              <a:t> of static friction adjusts itself so that the net force is zero and the object doesn’t move.</a:t>
            </a:r>
          </a:p>
          <a:p>
            <a:r>
              <a:rPr lang="en-US" dirty="0"/>
              <a:t>The magnitude of static friction cannot exceed the maximum value </a:t>
            </a:r>
            <a:r>
              <a:rPr lang="en-US" i="1" dirty="0"/>
              <a:t>f</a:t>
            </a:r>
            <a:r>
              <a:rPr lang="en-US" baseline="-25000" dirty="0"/>
              <a:t>s max </a:t>
            </a:r>
            <a:r>
              <a:rPr lang="en-US" dirty="0"/>
              <a:t>. If the friction force needed to keep the object stationary is greater than </a:t>
            </a:r>
            <a:br>
              <a:rPr lang="en-US" dirty="0"/>
            </a:br>
            <a:r>
              <a:rPr lang="en-US" i="1" dirty="0"/>
              <a:t>f</a:t>
            </a:r>
            <a:r>
              <a:rPr lang="en-US" baseline="-25000" dirty="0"/>
              <a:t>s max</a:t>
            </a:r>
            <a:r>
              <a:rPr lang="en-US" dirty="0"/>
              <a:t>, the object slips and starts to move.</a:t>
            </a:r>
            <a:endParaRPr lang="en-US" dirty="0">
              <a:solidFill>
                <a:srgbClr val="FF0000"/>
              </a:solidFill>
            </a:endParaRPr>
          </a:p>
        </p:txBody>
      </p:sp>
      <p:sp>
        <p:nvSpPr>
          <p:cNvPr id="5" name="Date Placeholder 4"/>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17512505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QuickCheck 5.7</a:t>
            </a:r>
            <a:endParaRPr lang="en-US" dirty="0"/>
          </a:p>
        </p:txBody>
      </p:sp>
      <p:sp>
        <p:nvSpPr>
          <p:cNvPr id="3" name="Content Placeholder 2"/>
          <p:cNvSpPr>
            <a:spLocks noGrp="1"/>
          </p:cNvSpPr>
          <p:nvPr>
            <p:ph idx="1"/>
          </p:nvPr>
        </p:nvSpPr>
        <p:spPr/>
        <p:txBody>
          <a:bodyPr/>
          <a:lstStyle/>
          <a:p>
            <a:r>
              <a:rPr lang="en-US" altLang="en-US" dirty="0"/>
              <a:t>A box on a rough surface is pulled by a horizontal rope with tension </a:t>
            </a:r>
            <a:r>
              <a:rPr lang="en-US" altLang="en-US" i="1" dirty="0"/>
              <a:t>T</a:t>
            </a:r>
            <a:r>
              <a:rPr lang="en-US" altLang="en-US" dirty="0"/>
              <a:t>. The box </a:t>
            </a:r>
            <a:r>
              <a:rPr lang="en-US" altLang="en-US" b="1" dirty="0"/>
              <a:t>is not moving</a:t>
            </a:r>
            <a:r>
              <a:rPr lang="en-US" altLang="en-US" dirty="0"/>
              <a:t>. In this situation:</a:t>
            </a:r>
          </a:p>
          <a:p>
            <a:endParaRPr lang="en-US" altLang="en-US" dirty="0"/>
          </a:p>
          <a:p>
            <a:pPr lvl="1"/>
            <a:r>
              <a:rPr lang="en-US" altLang="en-US" dirty="0"/>
              <a:t> </a:t>
            </a:r>
            <a:r>
              <a:rPr lang="en-US" altLang="en-US" i="1" dirty="0"/>
              <a:t>f</a:t>
            </a:r>
            <a:r>
              <a:rPr lang="en-US" altLang="en-US" i="1" baseline="-25000" dirty="0"/>
              <a:t>s</a:t>
            </a:r>
            <a:r>
              <a:rPr lang="en-US" altLang="en-US" dirty="0"/>
              <a:t> &gt; </a:t>
            </a:r>
            <a:r>
              <a:rPr lang="en-US" altLang="en-US" i="1" dirty="0"/>
              <a:t>T</a:t>
            </a:r>
          </a:p>
          <a:p>
            <a:pPr lvl="1"/>
            <a:r>
              <a:rPr lang="en-US" altLang="en-US" dirty="0"/>
              <a:t> </a:t>
            </a:r>
            <a:r>
              <a:rPr lang="en-US" altLang="en-US" i="1" dirty="0"/>
              <a:t>f</a:t>
            </a:r>
            <a:r>
              <a:rPr lang="en-US" altLang="en-US" i="1" baseline="-25000" dirty="0"/>
              <a:t>s</a:t>
            </a:r>
            <a:r>
              <a:rPr lang="en-US" altLang="en-US" dirty="0"/>
              <a:t> = </a:t>
            </a:r>
            <a:r>
              <a:rPr lang="en-US" altLang="en-US" i="1" dirty="0"/>
              <a:t>T</a:t>
            </a:r>
          </a:p>
          <a:p>
            <a:pPr lvl="1"/>
            <a:r>
              <a:rPr lang="en-US" altLang="en-US" dirty="0"/>
              <a:t> </a:t>
            </a:r>
            <a:r>
              <a:rPr lang="en-US" altLang="en-US" i="1" dirty="0"/>
              <a:t>f</a:t>
            </a:r>
            <a:r>
              <a:rPr lang="en-US" altLang="en-US" i="1" baseline="-25000" dirty="0"/>
              <a:t>s</a:t>
            </a:r>
            <a:r>
              <a:rPr lang="en-US" altLang="en-US" dirty="0"/>
              <a:t> &lt; </a:t>
            </a:r>
            <a:r>
              <a:rPr lang="en-US" altLang="en-US" i="1" dirty="0"/>
              <a:t>T</a:t>
            </a:r>
          </a:p>
          <a:p>
            <a:pPr lvl="1"/>
            <a:r>
              <a:rPr lang="en-US" altLang="en-US" dirty="0"/>
              <a:t> </a:t>
            </a:r>
            <a:r>
              <a:rPr lang="en-US" altLang="en-US" i="1" dirty="0"/>
              <a:t>f</a:t>
            </a:r>
            <a:r>
              <a:rPr lang="en-US" altLang="en-US" i="1" baseline="-25000" dirty="0"/>
              <a:t>s</a:t>
            </a:r>
            <a:r>
              <a:rPr lang="en-US" altLang="en-US" dirty="0"/>
              <a:t> = </a:t>
            </a:r>
            <a:r>
              <a:rPr lang="en-US" altLang="en-US" i="1" dirty="0">
                <a:sym typeface="Symbol" pitchFamily="84" charset="2"/>
              </a:rPr>
              <a:t></a:t>
            </a:r>
            <a:r>
              <a:rPr lang="en-US" altLang="en-US" i="1" baseline="-25000" dirty="0"/>
              <a:t>s </a:t>
            </a:r>
            <a:r>
              <a:rPr lang="en-US" altLang="en-US" i="1" dirty="0"/>
              <a:t>mg</a:t>
            </a:r>
          </a:p>
          <a:p>
            <a:pPr lvl="1"/>
            <a:r>
              <a:rPr lang="en-US" altLang="en-US" dirty="0"/>
              <a:t> </a:t>
            </a:r>
            <a:r>
              <a:rPr lang="en-US" altLang="en-US" i="1" dirty="0"/>
              <a:t>f</a:t>
            </a:r>
            <a:r>
              <a:rPr lang="en-US" altLang="en-US" i="1" baseline="-25000" dirty="0"/>
              <a:t>s</a:t>
            </a:r>
            <a:r>
              <a:rPr lang="en-US" altLang="en-US" dirty="0"/>
              <a:t> = 0</a:t>
            </a:r>
          </a:p>
          <a:p>
            <a:endParaRPr lang="en-US" dirty="0"/>
          </a:p>
        </p:txBody>
      </p:sp>
      <p:sp>
        <p:nvSpPr>
          <p:cNvPr id="4" name="Date Placeholder 3"/>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14" name="Picture 14" descr="CH6_PPT_Slide_74-75"/>
          <p:cNvPicPr>
            <a:picLocks noChangeAspect="1" noChangeArrowheads="1"/>
          </p:cNvPicPr>
          <p:nvPr/>
        </p:nvPicPr>
        <p:blipFill>
          <a:blip r:embed="rId3">
            <a:extLst>
              <a:ext uri="{28A0092B-C50C-407E-A947-70E740481C1C}">
                <a14:useLocalDpi xmlns:a14="http://schemas.microsoft.com/office/drawing/2010/main" val="0"/>
              </a:ext>
            </a:extLst>
          </a:blip>
          <a:srcRect t="23384" b="22227"/>
          <a:stretch>
            <a:fillRect/>
          </a:stretch>
        </p:blipFill>
        <p:spPr bwMode="auto">
          <a:xfrm>
            <a:off x="5086350" y="2416271"/>
            <a:ext cx="38512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08471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QuickCheck 5.7</a:t>
            </a:r>
            <a:endParaRPr lang="en-US" dirty="0"/>
          </a:p>
        </p:txBody>
      </p:sp>
      <p:sp>
        <p:nvSpPr>
          <p:cNvPr id="3" name="Content Placeholder 2"/>
          <p:cNvSpPr>
            <a:spLocks noGrp="1"/>
          </p:cNvSpPr>
          <p:nvPr>
            <p:ph idx="1"/>
          </p:nvPr>
        </p:nvSpPr>
        <p:spPr/>
        <p:txBody>
          <a:bodyPr/>
          <a:lstStyle/>
          <a:p>
            <a:r>
              <a:rPr lang="en-US" altLang="en-US" dirty="0"/>
              <a:t>A box on a rough surface is pulled by a horizontal rope with tension </a:t>
            </a:r>
            <a:r>
              <a:rPr lang="en-US" altLang="en-US" i="1" dirty="0"/>
              <a:t>T</a:t>
            </a:r>
            <a:r>
              <a:rPr lang="en-US" altLang="en-US" dirty="0"/>
              <a:t>. The box </a:t>
            </a:r>
            <a:r>
              <a:rPr lang="en-US" altLang="en-US" b="1" dirty="0"/>
              <a:t>is not moving</a:t>
            </a:r>
            <a:r>
              <a:rPr lang="en-US" altLang="en-US" dirty="0"/>
              <a:t>. In this situation:</a:t>
            </a:r>
          </a:p>
          <a:p>
            <a:endParaRPr lang="en-US" altLang="en-US" dirty="0"/>
          </a:p>
          <a:p>
            <a:pPr lvl="1"/>
            <a:r>
              <a:rPr lang="en-US" altLang="en-US" dirty="0"/>
              <a:t> </a:t>
            </a:r>
            <a:r>
              <a:rPr lang="en-US" altLang="en-US" i="1" dirty="0"/>
              <a:t>f</a:t>
            </a:r>
            <a:r>
              <a:rPr lang="en-US" altLang="en-US" i="1" baseline="-25000" dirty="0"/>
              <a:t>s</a:t>
            </a:r>
            <a:r>
              <a:rPr lang="en-US" altLang="en-US" dirty="0"/>
              <a:t> &gt; </a:t>
            </a:r>
            <a:r>
              <a:rPr lang="en-US" altLang="en-US" i="1" dirty="0"/>
              <a:t>T</a:t>
            </a:r>
          </a:p>
          <a:p>
            <a:pPr lvl="1"/>
            <a:r>
              <a:rPr lang="en-US" altLang="en-US" dirty="0"/>
              <a:t> </a:t>
            </a:r>
            <a:r>
              <a:rPr lang="en-US" altLang="en-US" i="1" dirty="0">
                <a:solidFill>
                  <a:srgbClr val="FF0000"/>
                </a:solidFill>
              </a:rPr>
              <a:t>f</a:t>
            </a:r>
            <a:r>
              <a:rPr lang="en-US" altLang="en-US" i="1" baseline="-25000" dirty="0">
                <a:solidFill>
                  <a:srgbClr val="FF0000"/>
                </a:solidFill>
              </a:rPr>
              <a:t>s</a:t>
            </a:r>
            <a:r>
              <a:rPr lang="en-US" altLang="en-US" dirty="0">
                <a:solidFill>
                  <a:srgbClr val="FF0000"/>
                </a:solidFill>
              </a:rPr>
              <a:t> = </a:t>
            </a:r>
            <a:r>
              <a:rPr lang="en-US" altLang="en-US" i="1" dirty="0">
                <a:solidFill>
                  <a:srgbClr val="FF0000"/>
                </a:solidFill>
              </a:rPr>
              <a:t>T</a:t>
            </a:r>
          </a:p>
          <a:p>
            <a:pPr lvl="1"/>
            <a:r>
              <a:rPr lang="en-US" altLang="en-US" dirty="0"/>
              <a:t> </a:t>
            </a:r>
            <a:r>
              <a:rPr lang="en-US" altLang="en-US" i="1" dirty="0"/>
              <a:t>f</a:t>
            </a:r>
            <a:r>
              <a:rPr lang="en-US" altLang="en-US" i="1" baseline="-25000" dirty="0"/>
              <a:t>s</a:t>
            </a:r>
            <a:r>
              <a:rPr lang="en-US" altLang="en-US" dirty="0"/>
              <a:t> &lt; </a:t>
            </a:r>
            <a:r>
              <a:rPr lang="en-US" altLang="en-US" i="1" dirty="0"/>
              <a:t>T</a:t>
            </a:r>
          </a:p>
          <a:p>
            <a:pPr lvl="1"/>
            <a:r>
              <a:rPr lang="en-US" altLang="en-US" dirty="0"/>
              <a:t> </a:t>
            </a:r>
            <a:r>
              <a:rPr lang="en-US" altLang="en-US" i="1" dirty="0"/>
              <a:t>f</a:t>
            </a:r>
            <a:r>
              <a:rPr lang="en-US" altLang="en-US" i="1" baseline="-25000" dirty="0"/>
              <a:t>s</a:t>
            </a:r>
            <a:r>
              <a:rPr lang="en-US" altLang="en-US" dirty="0"/>
              <a:t> = </a:t>
            </a:r>
            <a:r>
              <a:rPr lang="en-US" altLang="en-US" i="1" dirty="0">
                <a:sym typeface="Symbol" pitchFamily="84" charset="2"/>
              </a:rPr>
              <a:t></a:t>
            </a:r>
            <a:r>
              <a:rPr lang="en-US" altLang="en-US" i="1" baseline="-25000" dirty="0"/>
              <a:t>s </a:t>
            </a:r>
            <a:r>
              <a:rPr lang="en-US" altLang="en-US" i="1" dirty="0"/>
              <a:t>mg</a:t>
            </a:r>
          </a:p>
          <a:p>
            <a:pPr lvl="1"/>
            <a:r>
              <a:rPr lang="en-US" altLang="en-US" dirty="0"/>
              <a:t> </a:t>
            </a:r>
            <a:r>
              <a:rPr lang="en-US" altLang="en-US" i="1" dirty="0"/>
              <a:t>f</a:t>
            </a:r>
            <a:r>
              <a:rPr lang="en-US" altLang="en-US" i="1" baseline="-25000" dirty="0"/>
              <a:t>s</a:t>
            </a:r>
            <a:r>
              <a:rPr lang="en-US" altLang="en-US" dirty="0"/>
              <a:t> = 0</a:t>
            </a:r>
          </a:p>
          <a:p>
            <a:endParaRPr lang="en-US" dirty="0"/>
          </a:p>
        </p:txBody>
      </p:sp>
      <p:sp>
        <p:nvSpPr>
          <p:cNvPr id="4" name="Date Placeholder 3"/>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14" name="Picture 14" descr="CH6_PPT_Slide_74-75"/>
          <p:cNvPicPr>
            <a:picLocks noChangeAspect="1" noChangeArrowheads="1"/>
          </p:cNvPicPr>
          <p:nvPr/>
        </p:nvPicPr>
        <p:blipFill>
          <a:blip r:embed="rId4">
            <a:extLst>
              <a:ext uri="{28A0092B-C50C-407E-A947-70E740481C1C}">
                <a14:useLocalDpi xmlns:a14="http://schemas.microsoft.com/office/drawing/2010/main" val="0"/>
              </a:ext>
            </a:extLst>
          </a:blip>
          <a:srcRect t="23384" b="22227"/>
          <a:stretch>
            <a:fillRect/>
          </a:stretch>
        </p:blipFill>
        <p:spPr bwMode="auto">
          <a:xfrm>
            <a:off x="5086350" y="2416271"/>
            <a:ext cx="38512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7"/>
          <p:cNvGraphicFramePr>
            <a:graphicFrameLocks noChangeAspect="1"/>
          </p:cNvGraphicFramePr>
          <p:nvPr>
            <p:extLst>
              <p:ext uri="{D42A27DB-BD31-4B8C-83A1-F6EECF244321}">
                <p14:modId xmlns:p14="http://schemas.microsoft.com/office/powerpoint/2010/main" val="346162103"/>
              </p:ext>
            </p:extLst>
          </p:nvPr>
        </p:nvGraphicFramePr>
        <p:xfrm>
          <a:off x="190500" y="3340282"/>
          <a:ext cx="363538" cy="334962"/>
        </p:xfrm>
        <a:graphic>
          <a:graphicData uri="http://schemas.openxmlformats.org/presentationml/2006/ole">
            <mc:AlternateContent xmlns:mc="http://schemas.openxmlformats.org/markup-compatibility/2006">
              <mc:Choice xmlns:v="urn:schemas-microsoft-com:vml" Requires="v">
                <p:oleObj spid="_x0000_s9220" name="Photo Editor Photo" r:id="rId5" imgW="476316" imgH="438095" progId="MSPhotoEd.3">
                  <p:embed/>
                </p:oleObj>
              </mc:Choice>
              <mc:Fallback>
                <p:oleObj name="Photo Editor Photo" r:id="rId5" imgW="476316" imgH="438095" progId="MSPhotoEd.3">
                  <p:embed/>
                  <p:pic>
                    <p:nvPicPr>
                      <p:cNvPr id="6"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3340282"/>
                        <a:ext cx="363538" cy="334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39447258"/>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Kinetic Friction</a:t>
            </a:r>
            <a:endParaRPr lang="en-US" dirty="0"/>
          </a:p>
        </p:txBody>
      </p:sp>
      <p:sp>
        <p:nvSpPr>
          <p:cNvPr id="8" name="Content Placeholder 2"/>
          <p:cNvSpPr>
            <a:spLocks noGrp="1"/>
          </p:cNvSpPr>
          <p:nvPr>
            <p:ph idx="1"/>
          </p:nvPr>
        </p:nvSpPr>
        <p:spPr/>
        <p:txBody>
          <a:bodyPr/>
          <a:lstStyle/>
          <a:p>
            <a:r>
              <a:rPr lang="en-US" dirty="0"/>
              <a:t>Kinetic friction, unlike static friction, has a nearly constant magnitude given by</a:t>
            </a:r>
          </a:p>
          <a:p>
            <a:pPr marL="0" indent="0" algn="ctr">
              <a:buNone/>
            </a:pPr>
            <a:r>
              <a:rPr lang="en-US" i="1" dirty="0" err="1"/>
              <a:t>f</a:t>
            </a:r>
            <a:r>
              <a:rPr lang="en-US" baseline="-25000" dirty="0" err="1"/>
              <a:t>k</a:t>
            </a:r>
            <a:r>
              <a:rPr lang="en-US" dirty="0"/>
              <a:t> = </a:t>
            </a:r>
            <a:r>
              <a:rPr lang="en-US" i="1" dirty="0"/>
              <a:t>µ</a:t>
            </a:r>
            <a:r>
              <a:rPr lang="en-US" baseline="-25000" dirty="0" err="1"/>
              <a:t>k</a:t>
            </a:r>
            <a:r>
              <a:rPr lang="en-US" i="1" dirty="0" err="1"/>
              <a:t>n</a:t>
            </a:r>
            <a:endParaRPr lang="en-US" i="1" dirty="0"/>
          </a:p>
          <a:p>
            <a:pPr marL="225425" indent="0">
              <a:buNone/>
            </a:pPr>
            <a:r>
              <a:rPr lang="en-US" dirty="0"/>
              <a:t>where </a:t>
            </a:r>
            <a:r>
              <a:rPr lang="en-US" i="1" dirty="0"/>
              <a:t>µ</a:t>
            </a:r>
            <a:r>
              <a:rPr lang="en-US" baseline="-25000" dirty="0"/>
              <a:t>k</a:t>
            </a:r>
            <a:r>
              <a:rPr lang="en-US" dirty="0"/>
              <a:t> is called the </a:t>
            </a:r>
            <a:r>
              <a:rPr lang="en-US" b="1" dirty="0"/>
              <a:t>coefficient of kinetic friction.</a:t>
            </a:r>
            <a:endParaRPr lang="en-US" dirty="0">
              <a:solidFill>
                <a:srgbClr val="FF0000"/>
              </a:solidFill>
            </a:endParaRPr>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5046"/>
          <a:stretch/>
        </p:blipFill>
        <p:spPr>
          <a:xfrm>
            <a:off x="298704" y="3288065"/>
            <a:ext cx="8546592" cy="3044711"/>
          </a:xfrm>
          <a:prstGeom prst="rect">
            <a:avLst/>
          </a:prstGeom>
        </p:spPr>
      </p:pic>
    </p:spTree>
    <p:extLst>
      <p:ext uri="{BB962C8B-B14F-4D97-AF65-F5344CB8AC3E}">
        <p14:creationId xmlns:p14="http://schemas.microsoft.com/office/powerpoint/2010/main" val="411340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Equilibrium</a:t>
            </a:r>
            <a:endParaRPr lang="en-US" dirty="0"/>
          </a:p>
        </p:txBody>
      </p:sp>
      <p:sp>
        <p:nvSpPr>
          <p:cNvPr id="3" name="Content Placeholder 2"/>
          <p:cNvSpPr>
            <a:spLocks noGrp="1"/>
          </p:cNvSpPr>
          <p:nvPr>
            <p:ph idx="1"/>
          </p:nvPr>
        </p:nvSpPr>
        <p:spPr/>
        <p:txBody>
          <a:bodyPr/>
          <a:lstStyle/>
          <a:p>
            <a:r>
              <a:rPr lang="en-US" dirty="0"/>
              <a:t>We say that an object at rest is in </a:t>
            </a:r>
            <a:r>
              <a:rPr lang="en-US" b="1" dirty="0"/>
              <a:t>static equilibrium</a:t>
            </a:r>
            <a:r>
              <a:rPr lang="en-US" dirty="0"/>
              <a:t>.</a:t>
            </a:r>
          </a:p>
          <a:p>
            <a:pPr>
              <a:tabLst>
                <a:tab pos="1317625" algn="l"/>
              </a:tabLst>
            </a:pPr>
            <a:r>
              <a:rPr lang="en-US" dirty="0"/>
              <a:t>An object moving in a straight line at a constant speed               </a:t>
            </a:r>
            <a:br>
              <a:rPr lang="en-US" dirty="0"/>
            </a:br>
            <a:r>
              <a:rPr lang="en-US" dirty="0"/>
              <a:t>	is in </a:t>
            </a:r>
            <a:r>
              <a:rPr lang="en-US" b="1" dirty="0"/>
              <a:t>dynamic equilibrium</a:t>
            </a:r>
            <a:r>
              <a:rPr lang="en-US" dirty="0"/>
              <a:t>.</a:t>
            </a:r>
          </a:p>
          <a:p>
            <a:r>
              <a:rPr lang="en-US" dirty="0"/>
              <a:t>In both types of equilibrium there is no net force acting on the object:</a:t>
            </a:r>
            <a:endParaRPr lang="en-US" dirty="0">
              <a:solidFill>
                <a:srgbClr val="FF0000"/>
              </a:solidFill>
            </a:endParaRP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04" y="1867967"/>
            <a:ext cx="1005927" cy="487722"/>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6313" r="14591" b="13285"/>
          <a:stretch/>
        </p:blipFill>
        <p:spPr>
          <a:xfrm>
            <a:off x="1229304" y="3528822"/>
            <a:ext cx="6760029" cy="1131243"/>
          </a:xfrm>
          <a:prstGeom prst="rect">
            <a:avLst/>
          </a:prstGeom>
        </p:spPr>
      </p:pic>
    </p:spTree>
    <p:extLst>
      <p:ext uri="{BB962C8B-B14F-4D97-AF65-F5344CB8AC3E}">
        <p14:creationId xmlns:p14="http://schemas.microsoft.com/office/powerpoint/2010/main" val="36847886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Friction Forces</a:t>
            </a:r>
            <a:endParaRPr lang="en-US" dirty="0"/>
          </a:p>
        </p:txBody>
      </p:sp>
      <p:sp>
        <p:nvSpPr>
          <p:cNvPr id="5" name="Date Placeholder 4"/>
          <p:cNvSpPr>
            <a:spLocks noGrp="1"/>
          </p:cNvSpPr>
          <p:nvPr>
            <p:ph type="dt" sz="half" idx="10"/>
          </p:nvPr>
        </p:nvSpPr>
        <p:spPr/>
        <p:txBody>
          <a:bodyPr/>
          <a:lstStyle/>
          <a:p>
            <a:r>
              <a:rPr lang="en-US"/>
              <a:t>© 2016 Pearson Education, Ltd.</a:t>
            </a:r>
            <a:endParaRPr lang="en-US" dirty="0"/>
          </a:p>
        </p:txBody>
      </p:sp>
      <p:grpSp>
        <p:nvGrpSpPr>
          <p:cNvPr id="4" name="Group 3"/>
          <p:cNvGrpSpPr/>
          <p:nvPr/>
        </p:nvGrpSpPr>
        <p:grpSpPr>
          <a:xfrm>
            <a:off x="1716241" y="855598"/>
            <a:ext cx="5907569" cy="5628610"/>
            <a:chOff x="1716241" y="855598"/>
            <a:chExt cx="5907569" cy="562861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480"/>
            <a:stretch/>
          </p:blipFill>
          <p:spPr>
            <a:xfrm>
              <a:off x="1716241" y="855598"/>
              <a:ext cx="5711517" cy="5564710"/>
            </a:xfrm>
            <a:prstGeom prst="rect">
              <a:avLst/>
            </a:prstGeom>
          </p:spPr>
        </p:pic>
        <p:sp>
          <p:nvSpPr>
            <p:cNvPr id="3" name="Rectangle 2"/>
            <p:cNvSpPr/>
            <p:nvPr/>
          </p:nvSpPr>
          <p:spPr>
            <a:xfrm>
              <a:off x="6286500" y="1177290"/>
              <a:ext cx="1337310" cy="5306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74990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Working with Friction Forces</a:t>
            </a:r>
            <a:endParaRPr lang="en-US" dirty="0"/>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134" t="-1" r="28755" b="38115"/>
          <a:stretch/>
        </p:blipFill>
        <p:spPr>
          <a:xfrm>
            <a:off x="364865" y="1947048"/>
            <a:ext cx="8350064" cy="2202041"/>
          </a:xfrm>
          <a:prstGeom prst="rect">
            <a:avLst/>
          </a:prstGeom>
        </p:spPr>
      </p:pic>
    </p:spTree>
    <p:extLst>
      <p:ext uri="{BB962C8B-B14F-4D97-AF65-F5344CB8AC3E}">
        <p14:creationId xmlns:p14="http://schemas.microsoft.com/office/powerpoint/2010/main" val="38190034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QuickCheck 5.8</a:t>
            </a:r>
            <a:endParaRPr lang="en-US" dirty="0"/>
          </a:p>
        </p:txBody>
      </p:sp>
      <p:sp>
        <p:nvSpPr>
          <p:cNvPr id="3" name="Content Placeholder 2"/>
          <p:cNvSpPr>
            <a:spLocks noGrp="1"/>
          </p:cNvSpPr>
          <p:nvPr>
            <p:ph idx="1"/>
          </p:nvPr>
        </p:nvSpPr>
        <p:spPr/>
        <p:txBody>
          <a:bodyPr/>
          <a:lstStyle/>
          <a:p>
            <a:r>
              <a:rPr lang="en-US" altLang="en-US" dirty="0"/>
              <a:t>A box with a weight of 100 N is at rest. It is then pulled by a 30 N horizontal force. </a:t>
            </a:r>
          </a:p>
          <a:p>
            <a:r>
              <a:rPr lang="en-US" altLang="en-US" dirty="0"/>
              <a:t>Does the box move?</a:t>
            </a:r>
          </a:p>
          <a:p>
            <a:endParaRPr lang="en-US" altLang="en-US" dirty="0"/>
          </a:p>
          <a:p>
            <a:pPr lvl="1"/>
            <a:r>
              <a:rPr lang="en-US" altLang="en-US" dirty="0"/>
              <a:t>Yes</a:t>
            </a:r>
          </a:p>
          <a:p>
            <a:pPr lvl="1"/>
            <a:r>
              <a:rPr lang="en-US" altLang="en-US" dirty="0"/>
              <a:t>No</a:t>
            </a:r>
          </a:p>
          <a:p>
            <a:pPr lvl="1"/>
            <a:r>
              <a:rPr lang="en-US" altLang="en-US" dirty="0"/>
              <a:t>Not enough information to say</a:t>
            </a:r>
          </a:p>
          <a:p>
            <a:endParaRPr lang="en-US" dirty="0"/>
          </a:p>
        </p:txBody>
      </p:sp>
      <p:sp>
        <p:nvSpPr>
          <p:cNvPr id="4" name="Date Placeholder 3"/>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28674" name="Picture 14" descr="CH6_PPT_Slide_77-78"/>
          <p:cNvPicPr>
            <a:picLocks noChangeAspect="1" noChangeArrowheads="1"/>
          </p:cNvPicPr>
          <p:nvPr/>
        </p:nvPicPr>
        <p:blipFill>
          <a:blip r:embed="rId3">
            <a:extLst>
              <a:ext uri="{28A0092B-C50C-407E-A947-70E740481C1C}">
                <a14:useLocalDpi xmlns:a14="http://schemas.microsoft.com/office/drawing/2010/main" val="0"/>
              </a:ext>
            </a:extLst>
          </a:blip>
          <a:srcRect t="19913" b="19913"/>
          <a:stretch>
            <a:fillRect/>
          </a:stretch>
        </p:blipFill>
        <p:spPr bwMode="auto">
          <a:xfrm>
            <a:off x="4981194" y="2152650"/>
            <a:ext cx="38004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43593"/>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QuickCheck 5.8</a:t>
            </a:r>
            <a:endParaRPr lang="en-US" dirty="0"/>
          </a:p>
        </p:txBody>
      </p:sp>
      <p:sp>
        <p:nvSpPr>
          <p:cNvPr id="3" name="Content Placeholder 2"/>
          <p:cNvSpPr>
            <a:spLocks noGrp="1"/>
          </p:cNvSpPr>
          <p:nvPr>
            <p:ph idx="1"/>
          </p:nvPr>
        </p:nvSpPr>
        <p:spPr/>
        <p:txBody>
          <a:bodyPr/>
          <a:lstStyle/>
          <a:p>
            <a:r>
              <a:rPr lang="en-US" altLang="en-US" dirty="0"/>
              <a:t>A box with a weight of 100 N is at rest. It is then pulled by a 30 N horizontal force. </a:t>
            </a:r>
          </a:p>
          <a:p>
            <a:r>
              <a:rPr lang="en-US" altLang="en-US" dirty="0"/>
              <a:t>Does the box move?</a:t>
            </a:r>
          </a:p>
          <a:p>
            <a:endParaRPr lang="en-US" altLang="en-US" dirty="0"/>
          </a:p>
          <a:p>
            <a:pPr lvl="1"/>
            <a:r>
              <a:rPr lang="en-US" altLang="en-US" dirty="0"/>
              <a:t>Yes</a:t>
            </a:r>
          </a:p>
          <a:p>
            <a:pPr lvl="1"/>
            <a:r>
              <a:rPr lang="en-US" altLang="en-US" dirty="0">
                <a:solidFill>
                  <a:srgbClr val="FF0000"/>
                </a:solidFill>
              </a:rPr>
              <a:t>No</a:t>
            </a:r>
          </a:p>
          <a:p>
            <a:pPr lvl="1"/>
            <a:r>
              <a:rPr lang="en-US" altLang="en-US" dirty="0"/>
              <a:t>Not enough information to say</a:t>
            </a:r>
          </a:p>
          <a:p>
            <a:endParaRPr lang="en-US" dirty="0"/>
          </a:p>
        </p:txBody>
      </p:sp>
      <p:sp>
        <p:nvSpPr>
          <p:cNvPr id="4" name="Date Placeholder 3"/>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28674" name="Picture 14" descr="CH6_PPT_Slide_77-78"/>
          <p:cNvPicPr>
            <a:picLocks noChangeAspect="1" noChangeArrowheads="1"/>
          </p:cNvPicPr>
          <p:nvPr/>
        </p:nvPicPr>
        <p:blipFill>
          <a:blip r:embed="rId4">
            <a:extLst>
              <a:ext uri="{28A0092B-C50C-407E-A947-70E740481C1C}">
                <a14:useLocalDpi xmlns:a14="http://schemas.microsoft.com/office/drawing/2010/main" val="0"/>
              </a:ext>
            </a:extLst>
          </a:blip>
          <a:srcRect t="19913" b="19913"/>
          <a:stretch>
            <a:fillRect/>
          </a:stretch>
        </p:blipFill>
        <p:spPr bwMode="auto">
          <a:xfrm>
            <a:off x="4981194" y="2152650"/>
            <a:ext cx="38004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7"/>
          <p:cNvGraphicFramePr>
            <a:graphicFrameLocks noChangeAspect="1"/>
          </p:cNvGraphicFramePr>
          <p:nvPr>
            <p:extLst>
              <p:ext uri="{D42A27DB-BD31-4B8C-83A1-F6EECF244321}">
                <p14:modId xmlns:p14="http://schemas.microsoft.com/office/powerpoint/2010/main" val="2238358805"/>
              </p:ext>
            </p:extLst>
          </p:nvPr>
        </p:nvGraphicFramePr>
        <p:xfrm>
          <a:off x="247650" y="3888922"/>
          <a:ext cx="363538" cy="334962"/>
        </p:xfrm>
        <a:graphic>
          <a:graphicData uri="http://schemas.openxmlformats.org/presentationml/2006/ole">
            <mc:AlternateContent xmlns:mc="http://schemas.openxmlformats.org/markup-compatibility/2006">
              <mc:Choice xmlns:v="urn:schemas-microsoft-com:vml" Requires="v">
                <p:oleObj spid="_x0000_s10246" name="Photo Editor Photo" r:id="rId5" imgW="476316" imgH="438095" progId="MSPhotoEd.3">
                  <p:embed/>
                </p:oleObj>
              </mc:Choice>
              <mc:Fallback>
                <p:oleObj name="Photo Editor Photo" r:id="rId5" imgW="476316" imgH="438095" progId="MSPhotoEd.3">
                  <p:embed/>
                  <p:pic>
                    <p:nvPicPr>
                      <p:cNvPr id="6"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 y="3888922"/>
                        <a:ext cx="363538" cy="334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47715800"/>
              </p:ext>
            </p:extLst>
          </p:nvPr>
        </p:nvGraphicFramePr>
        <p:xfrm>
          <a:off x="611188" y="5151755"/>
          <a:ext cx="7115175" cy="574675"/>
        </p:xfrm>
        <a:graphic>
          <a:graphicData uri="http://schemas.openxmlformats.org/presentationml/2006/ole">
            <mc:AlternateContent xmlns:mc="http://schemas.openxmlformats.org/markup-compatibility/2006">
              <mc:Choice xmlns:v="urn:schemas-microsoft-com:vml" Requires="v">
                <p:oleObj spid="_x0000_s10247" name="Equation" r:id="rId7" imgW="2831760" imgH="228600" progId="Equation.DSMT4">
                  <p:embed/>
                </p:oleObj>
              </mc:Choice>
              <mc:Fallback>
                <p:oleObj name="Equation" r:id="rId7" imgW="2831760" imgH="228600" progId="Equation.DSMT4">
                  <p:embed/>
                  <p:pic>
                    <p:nvPicPr>
                      <p:cNvPr id="0" name=""/>
                      <p:cNvPicPr/>
                      <p:nvPr/>
                    </p:nvPicPr>
                    <p:blipFill>
                      <a:blip r:embed="rId8"/>
                      <a:stretch>
                        <a:fillRect/>
                      </a:stretch>
                    </p:blipFill>
                    <p:spPr>
                      <a:xfrm>
                        <a:off x="611188" y="5151755"/>
                        <a:ext cx="7115175" cy="574675"/>
                      </a:xfrm>
                      <a:prstGeom prst="rect">
                        <a:avLst/>
                      </a:prstGeom>
                      <a:solidFill>
                        <a:schemeClr val="bg1"/>
                      </a:solidFill>
                      <a:ln w="53975" cmpd="thickThin">
                        <a:solidFill>
                          <a:srgbClr val="FF0C12"/>
                        </a:solidFill>
                      </a:ln>
                    </p:spPr>
                  </p:pic>
                </p:oleObj>
              </mc:Fallback>
            </mc:AlternateContent>
          </a:graphicData>
        </a:graphic>
      </p:graphicFrame>
    </p:spTree>
    <p:extLst>
      <p:ext uri="{BB962C8B-B14F-4D97-AF65-F5344CB8AC3E}">
        <p14:creationId xmlns:p14="http://schemas.microsoft.com/office/powerpoint/2010/main" val="157617762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Example 5.11 Finding the force to slide a sofa</a:t>
            </a:r>
            <a:endParaRPr lang="en-US" dirty="0"/>
          </a:p>
        </p:txBody>
      </p:sp>
      <p:sp>
        <p:nvSpPr>
          <p:cNvPr id="8" name="Content Placeholder 2"/>
          <p:cNvSpPr>
            <a:spLocks noGrp="1"/>
          </p:cNvSpPr>
          <p:nvPr>
            <p:ph idx="1"/>
          </p:nvPr>
        </p:nvSpPr>
        <p:spPr/>
        <p:txBody>
          <a:bodyPr/>
          <a:lstStyle/>
          <a:p>
            <a:pPr marL="0" indent="0">
              <a:buNone/>
            </a:pPr>
            <a:r>
              <a:rPr lang="en-US" dirty="0"/>
              <a:t>Sarah wants to move her 32 kg sofa to a different room in the house. She places “sofa sliders,” slippery disks with </a:t>
            </a:r>
          </a:p>
          <a:p>
            <a:pPr marL="0" indent="0">
              <a:buNone/>
            </a:pPr>
            <a:r>
              <a:rPr lang="en-US" i="1" dirty="0">
                <a:sym typeface="Symbol" panose="05050102010706020507" pitchFamily="18" charset="2"/>
              </a:rPr>
              <a:t></a:t>
            </a:r>
            <a:r>
              <a:rPr lang="en-US" baseline="-25000" dirty="0"/>
              <a:t>k</a:t>
            </a:r>
            <a:r>
              <a:rPr lang="en-US" dirty="0"/>
              <a:t> = 0.080, on the carpet, under the feet of the sofa. She then pushes the sofa at a steady 0.40 m/s across the floor. How much force does she apply to the sofa?</a:t>
            </a:r>
            <a:endParaRPr lang="en-US" baseline="-25000" dirty="0"/>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6679"/>
          <a:stretch/>
        </p:blipFill>
        <p:spPr>
          <a:xfrm>
            <a:off x="1418319" y="3528822"/>
            <a:ext cx="6307361" cy="2512654"/>
          </a:xfrm>
          <a:prstGeom prst="rect">
            <a:avLst/>
          </a:prstGeom>
        </p:spPr>
      </p:pic>
    </p:spTree>
    <p:extLst>
      <p:ext uri="{BB962C8B-B14F-4D97-AF65-F5344CB8AC3E}">
        <p14:creationId xmlns:p14="http://schemas.microsoft.com/office/powerpoint/2010/main" val="7025430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Example 5.11 Finding the force to slide a sofa (cont.)</a:t>
            </a:r>
          </a:p>
        </p:txBody>
      </p:sp>
      <p:sp>
        <p:nvSpPr>
          <p:cNvPr id="8" name="Content Placeholder 2"/>
          <p:cNvSpPr>
            <a:spLocks noGrp="1"/>
          </p:cNvSpPr>
          <p:nvPr>
            <p:ph idx="1"/>
          </p:nvPr>
        </p:nvSpPr>
        <p:spPr/>
        <p:txBody>
          <a:bodyPr/>
          <a:lstStyle/>
          <a:p>
            <a:pPr marL="0" indent="0">
              <a:buNone/>
            </a:pPr>
            <a:r>
              <a:rPr lang="en-US" b="1" cap="small" dirty="0">
                <a:solidFill>
                  <a:srgbClr val="7030A0"/>
                </a:solidFill>
              </a:rPr>
              <a:t>prepare</a:t>
            </a:r>
            <a:r>
              <a:rPr lang="en-US" dirty="0"/>
              <a:t> Let’s assume the sofa slides to the right. In this case, a kinetic friction force   </a:t>
            </a:r>
            <a:r>
              <a:rPr lang="en-US" i="1" dirty="0"/>
              <a:t>  </a:t>
            </a:r>
            <a:r>
              <a:rPr lang="en-US" dirty="0"/>
              <a:t>, opposes the motion by pointing to the left. In the figure,</a:t>
            </a:r>
            <a:r>
              <a:rPr lang="en-US" b="1" dirty="0"/>
              <a:t> </a:t>
            </a:r>
            <a:r>
              <a:rPr lang="en-US" dirty="0"/>
              <a:t>we identify the forces acting on the sofa and construct a free-body diagram.</a:t>
            </a:r>
            <a:endParaRPr lang="en-US" baseline="-25000" dirty="0"/>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6679"/>
          <a:stretch/>
        </p:blipFill>
        <p:spPr>
          <a:xfrm>
            <a:off x="1418319" y="3531887"/>
            <a:ext cx="6307361" cy="251265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7676" y="1688586"/>
            <a:ext cx="573074" cy="554784"/>
          </a:xfrm>
          <a:prstGeom prst="rect">
            <a:avLst/>
          </a:prstGeom>
        </p:spPr>
      </p:pic>
    </p:spTree>
    <p:extLst>
      <p:ext uri="{BB962C8B-B14F-4D97-AF65-F5344CB8AC3E}">
        <p14:creationId xmlns:p14="http://schemas.microsoft.com/office/powerpoint/2010/main" val="24008615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Example 5.11 Finding the force to slide a sofa (cont.)</a:t>
            </a:r>
            <a:endParaRPr lang="en-US" dirty="0"/>
          </a:p>
        </p:txBody>
      </p:sp>
      <p:sp>
        <p:nvSpPr>
          <p:cNvPr id="8" name="Content Placeholder 2"/>
          <p:cNvSpPr>
            <a:spLocks noGrp="1"/>
          </p:cNvSpPr>
          <p:nvPr>
            <p:ph idx="1"/>
          </p:nvPr>
        </p:nvSpPr>
        <p:spPr/>
        <p:txBody>
          <a:bodyPr/>
          <a:lstStyle/>
          <a:p>
            <a:pPr marL="0" indent="0">
              <a:buNone/>
            </a:pPr>
            <a:r>
              <a:rPr lang="en-US" sz="2600" b="1" cap="small" dirty="0">
                <a:solidFill>
                  <a:srgbClr val="7030A0"/>
                </a:solidFill>
              </a:rPr>
              <a:t>solve</a:t>
            </a:r>
            <a:r>
              <a:rPr lang="en-US" sz="2600" dirty="0"/>
              <a:t> The sofa is moving at a constant speed, so it is in dynamic equilibrium with                This means that the </a:t>
            </a:r>
            <a:r>
              <a:rPr lang="en-US" sz="2600" i="1" dirty="0"/>
              <a:t>x-</a:t>
            </a:r>
            <a:r>
              <a:rPr lang="en-US" sz="2600" dirty="0"/>
              <a:t> and </a:t>
            </a:r>
            <a:r>
              <a:rPr lang="en-US" sz="2600" i="1" dirty="0"/>
              <a:t>y</a:t>
            </a:r>
            <a:r>
              <a:rPr lang="en-US" sz="2600" dirty="0"/>
              <a:t>-components of the net force must be zero:</a:t>
            </a:r>
          </a:p>
          <a:p>
            <a:pPr marL="0" indent="0" algn="ctr">
              <a:buNone/>
            </a:pPr>
            <a:r>
              <a:rPr lang="en-US" sz="2600" dirty="0">
                <a:sym typeface="Symbol" panose="05050102010706020507" pitchFamily="18" charset="2"/>
              </a:rPr>
              <a:t></a:t>
            </a:r>
            <a:r>
              <a:rPr lang="en-US" sz="2600" i="1" dirty="0" err="1"/>
              <a:t>F</a:t>
            </a:r>
            <a:r>
              <a:rPr lang="en-US" sz="2600" i="1" baseline="-25000" dirty="0" err="1"/>
              <a:t>x</a:t>
            </a:r>
            <a:r>
              <a:rPr lang="en-US" sz="2600" i="1" dirty="0"/>
              <a:t> </a:t>
            </a:r>
            <a:r>
              <a:rPr lang="en-US" sz="2600" dirty="0"/>
              <a:t>= </a:t>
            </a:r>
            <a:r>
              <a:rPr lang="en-US" sz="2600" i="1" dirty="0" err="1"/>
              <a:t>n</a:t>
            </a:r>
            <a:r>
              <a:rPr lang="en-US" sz="2600" i="1" baseline="-25000" dirty="0" err="1"/>
              <a:t>x</a:t>
            </a:r>
            <a:r>
              <a:rPr lang="en-US" sz="2600" i="1" dirty="0"/>
              <a:t> </a:t>
            </a:r>
            <a:r>
              <a:rPr lang="en-US" sz="2600" dirty="0"/>
              <a:t>+ </a:t>
            </a:r>
            <a:r>
              <a:rPr lang="en-US" sz="2600" i="1" dirty="0" err="1"/>
              <a:t>w</a:t>
            </a:r>
            <a:r>
              <a:rPr lang="en-US" sz="2600" i="1" baseline="-25000" dirty="0" err="1"/>
              <a:t>x</a:t>
            </a:r>
            <a:r>
              <a:rPr lang="en-US" sz="2600" i="1" dirty="0"/>
              <a:t> </a:t>
            </a:r>
            <a:r>
              <a:rPr lang="en-US" sz="2600" dirty="0"/>
              <a:t>+ </a:t>
            </a:r>
            <a:r>
              <a:rPr lang="en-US" sz="2600" i="1" dirty="0" err="1"/>
              <a:t>F</a:t>
            </a:r>
            <a:r>
              <a:rPr lang="en-US" sz="2600" i="1" baseline="-25000" dirty="0" err="1"/>
              <a:t>x</a:t>
            </a:r>
            <a:r>
              <a:rPr lang="en-US" sz="2600" i="1" dirty="0"/>
              <a:t> </a:t>
            </a:r>
            <a:r>
              <a:rPr lang="en-US" sz="2600" dirty="0"/>
              <a:t>+ ( </a:t>
            </a:r>
            <a:r>
              <a:rPr lang="en-US" sz="2600" i="1" dirty="0" err="1"/>
              <a:t>f</a:t>
            </a:r>
            <a:r>
              <a:rPr lang="en-US" sz="2600" baseline="-25000" dirty="0" err="1"/>
              <a:t>k</a:t>
            </a:r>
            <a:r>
              <a:rPr lang="en-US" sz="2600" dirty="0"/>
              <a:t>)</a:t>
            </a:r>
            <a:r>
              <a:rPr lang="en-US" sz="2600" i="1" baseline="-25000" dirty="0"/>
              <a:t>x</a:t>
            </a:r>
            <a:r>
              <a:rPr lang="en-US" sz="2600" i="1" dirty="0"/>
              <a:t> </a:t>
            </a:r>
            <a:r>
              <a:rPr lang="en-US" sz="2600" dirty="0"/>
              <a:t>= 0 + 0 + </a:t>
            </a:r>
            <a:r>
              <a:rPr lang="en-US" sz="2600" i="1" dirty="0"/>
              <a:t>F </a:t>
            </a:r>
            <a:r>
              <a:rPr lang="en-US" sz="2600" dirty="0">
                <a:sym typeface="Symbol" panose="05050102010706020507" pitchFamily="18" charset="2"/>
              </a:rPr>
              <a:t></a:t>
            </a:r>
            <a:r>
              <a:rPr lang="en-US" sz="2600" dirty="0"/>
              <a:t> </a:t>
            </a:r>
            <a:r>
              <a:rPr lang="en-US" sz="2600" i="1" dirty="0" err="1"/>
              <a:t>f</a:t>
            </a:r>
            <a:r>
              <a:rPr lang="en-US" sz="2600" baseline="-25000" dirty="0" err="1"/>
              <a:t>k</a:t>
            </a:r>
            <a:r>
              <a:rPr lang="en-US" sz="2600" dirty="0"/>
              <a:t> = 0</a:t>
            </a:r>
          </a:p>
          <a:p>
            <a:pPr marL="0" indent="0" algn="ctr">
              <a:buNone/>
            </a:pPr>
            <a:r>
              <a:rPr lang="en-US" sz="2600" dirty="0">
                <a:sym typeface="Symbol" panose="05050102010706020507" pitchFamily="18" charset="2"/>
              </a:rPr>
              <a:t></a:t>
            </a:r>
            <a:r>
              <a:rPr lang="pl-PL" sz="2600" i="1" dirty="0"/>
              <a:t>F</a:t>
            </a:r>
            <a:r>
              <a:rPr lang="en-US" sz="2600" i="1" baseline="-25000" dirty="0"/>
              <a:t>y</a:t>
            </a:r>
            <a:r>
              <a:rPr lang="pl-PL" sz="2600" i="1" dirty="0"/>
              <a:t> </a:t>
            </a:r>
            <a:r>
              <a:rPr lang="pl-PL" sz="2600" dirty="0"/>
              <a:t>= </a:t>
            </a:r>
            <a:r>
              <a:rPr lang="pl-PL" sz="2600" i="1" dirty="0"/>
              <a:t>n</a:t>
            </a:r>
            <a:r>
              <a:rPr lang="en-US" sz="2600" i="1" baseline="-25000" dirty="0"/>
              <a:t>y</a:t>
            </a:r>
            <a:r>
              <a:rPr lang="pl-PL" sz="2600" i="1" dirty="0"/>
              <a:t> </a:t>
            </a:r>
            <a:r>
              <a:rPr lang="pl-PL" sz="2600" dirty="0"/>
              <a:t>+ </a:t>
            </a:r>
            <a:r>
              <a:rPr lang="pl-PL" sz="2600" i="1" dirty="0"/>
              <a:t>w</a:t>
            </a:r>
            <a:r>
              <a:rPr lang="en-US" sz="2600" i="1" baseline="-25000" dirty="0"/>
              <a:t>y</a:t>
            </a:r>
            <a:r>
              <a:rPr lang="pl-PL" sz="2600" i="1" dirty="0"/>
              <a:t> </a:t>
            </a:r>
            <a:r>
              <a:rPr lang="pl-PL" sz="2600" dirty="0"/>
              <a:t>+ </a:t>
            </a:r>
            <a:r>
              <a:rPr lang="pl-PL" sz="2600" i="1" dirty="0"/>
              <a:t>F</a:t>
            </a:r>
            <a:r>
              <a:rPr lang="en-US" sz="2600" i="1" baseline="-25000" dirty="0"/>
              <a:t>y</a:t>
            </a:r>
            <a:r>
              <a:rPr lang="pl-PL" sz="2600" i="1" dirty="0"/>
              <a:t> </a:t>
            </a:r>
            <a:r>
              <a:rPr lang="pl-PL" sz="2600" dirty="0"/>
              <a:t>+ ( </a:t>
            </a:r>
            <a:r>
              <a:rPr lang="pl-PL" sz="2600" i="1" dirty="0"/>
              <a:t>f</a:t>
            </a:r>
            <a:r>
              <a:rPr lang="en-US" sz="2600" baseline="-25000" dirty="0"/>
              <a:t>k</a:t>
            </a:r>
            <a:r>
              <a:rPr lang="pl-PL" sz="2600" dirty="0"/>
              <a:t>)</a:t>
            </a:r>
            <a:r>
              <a:rPr lang="en-US" sz="2600" i="1" baseline="-25000" dirty="0"/>
              <a:t>y</a:t>
            </a:r>
            <a:r>
              <a:rPr lang="pl-PL" sz="2600" i="1" dirty="0"/>
              <a:t> </a:t>
            </a:r>
            <a:r>
              <a:rPr lang="pl-PL" sz="2600" dirty="0"/>
              <a:t>= </a:t>
            </a:r>
            <a:r>
              <a:rPr lang="pl-PL" sz="2600" i="1" dirty="0"/>
              <a:t>n </a:t>
            </a:r>
            <a:r>
              <a:rPr lang="en-US" sz="2600" dirty="0">
                <a:sym typeface="Symbol" panose="05050102010706020507" pitchFamily="18" charset="2"/>
              </a:rPr>
              <a:t></a:t>
            </a:r>
            <a:r>
              <a:rPr lang="pl-PL" sz="2600" dirty="0"/>
              <a:t> </a:t>
            </a:r>
            <a:r>
              <a:rPr lang="pl-PL" sz="2600" i="1" dirty="0"/>
              <a:t>w </a:t>
            </a:r>
            <a:r>
              <a:rPr lang="pl-PL" sz="2600" dirty="0"/>
              <a:t>+ 0 + 0 = 0</a:t>
            </a:r>
            <a:endParaRPr lang="en-US" sz="2600" dirty="0"/>
          </a:p>
          <a:p>
            <a:pPr marL="0" indent="0">
              <a:buNone/>
            </a:pPr>
            <a:r>
              <a:rPr lang="en-US" sz="2600" dirty="0"/>
              <a:t>In the first equation, the </a:t>
            </a:r>
            <a:r>
              <a:rPr lang="en-US" sz="2600" i="1" dirty="0"/>
              <a:t>x </a:t>
            </a:r>
            <a:r>
              <a:rPr lang="en-US" sz="2600" dirty="0"/>
              <a:t>-component of       is equal to </a:t>
            </a:r>
            <a:r>
              <a:rPr lang="en-US" sz="2600" dirty="0">
                <a:sym typeface="Symbol" panose="05050102010706020507" pitchFamily="18" charset="2"/>
              </a:rPr>
              <a:t></a:t>
            </a:r>
            <a:r>
              <a:rPr lang="en-US" sz="2600" i="1" dirty="0" err="1"/>
              <a:t>f</a:t>
            </a:r>
            <a:r>
              <a:rPr lang="en-US" sz="2600" baseline="-25000" dirty="0" err="1"/>
              <a:t>k</a:t>
            </a:r>
            <a:r>
              <a:rPr lang="en-US" sz="2600" dirty="0"/>
              <a:t> because </a:t>
            </a:r>
            <a:r>
              <a:rPr lang="en-US" sz="2600" i="1" dirty="0"/>
              <a:t>     </a:t>
            </a:r>
            <a:r>
              <a:rPr lang="en-US" sz="2600" dirty="0"/>
              <a:t>is directed to the left. Similarly, </a:t>
            </a:r>
            <a:r>
              <a:rPr lang="en-US" sz="2600" i="1" dirty="0" err="1"/>
              <a:t>w</a:t>
            </a:r>
            <a:r>
              <a:rPr lang="en-US" sz="2600" i="1" baseline="-25000" dirty="0" err="1"/>
              <a:t>y</a:t>
            </a:r>
            <a:r>
              <a:rPr lang="en-US" sz="2600" i="1" dirty="0"/>
              <a:t> </a:t>
            </a:r>
            <a:r>
              <a:rPr lang="en-US" sz="2600" dirty="0"/>
              <a:t>= </a:t>
            </a:r>
            <a:r>
              <a:rPr lang="en-US" sz="2600" dirty="0">
                <a:sym typeface="Symbol" panose="05050102010706020507" pitchFamily="18" charset="2"/>
              </a:rPr>
              <a:t></a:t>
            </a:r>
            <a:r>
              <a:rPr lang="en-US" sz="2600" i="1" dirty="0"/>
              <a:t>w </a:t>
            </a:r>
            <a:r>
              <a:rPr lang="en-US" sz="2600" dirty="0"/>
              <a:t>because the weight force points down.</a:t>
            </a:r>
          </a:p>
          <a:p>
            <a:pPr marL="0" indent="0">
              <a:buNone/>
              <a:tabLst>
                <a:tab pos="4405313" algn="ctr"/>
              </a:tabLst>
            </a:pPr>
            <a:r>
              <a:rPr lang="en-US" sz="2600" dirty="0"/>
              <a:t>From the first equation, we see that Sarah’s pushing force is </a:t>
            </a:r>
            <a:br>
              <a:rPr lang="en-US" sz="2600" dirty="0"/>
            </a:br>
            <a:r>
              <a:rPr lang="en-US" sz="2600" i="1" dirty="0"/>
              <a:t>F </a:t>
            </a:r>
            <a:r>
              <a:rPr lang="en-US" sz="2600" dirty="0"/>
              <a:t>= </a:t>
            </a:r>
            <a:r>
              <a:rPr lang="en-US" sz="2600" i="1" dirty="0" err="1"/>
              <a:t>f</a:t>
            </a:r>
            <a:r>
              <a:rPr lang="en-US" sz="2600" baseline="-25000" dirty="0" err="1"/>
              <a:t>k</a:t>
            </a:r>
            <a:r>
              <a:rPr lang="en-US" sz="2600" dirty="0"/>
              <a:t>. To evaluate this, we need </a:t>
            </a:r>
            <a:r>
              <a:rPr lang="en-US" sz="2600" i="1" dirty="0" err="1"/>
              <a:t>f</a:t>
            </a:r>
            <a:r>
              <a:rPr lang="en-US" sz="2600" baseline="-25000" dirty="0" err="1"/>
              <a:t>k</a:t>
            </a:r>
            <a:r>
              <a:rPr lang="en-US" sz="2600" dirty="0"/>
              <a:t>. Here we can use our model for kinetic friction:	</a:t>
            </a:r>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059" y="1644504"/>
            <a:ext cx="1432684" cy="70110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499" y="3608808"/>
            <a:ext cx="573074" cy="55478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124" y="4004566"/>
            <a:ext cx="573074" cy="554784"/>
          </a:xfrm>
          <a:prstGeom prst="rect">
            <a:avLst/>
          </a:prstGeom>
        </p:spPr>
      </p:pic>
      <p:sp>
        <p:nvSpPr>
          <p:cNvPr id="12" name="Rectangle 11"/>
          <p:cNvSpPr/>
          <p:nvPr/>
        </p:nvSpPr>
        <p:spPr>
          <a:xfrm>
            <a:off x="3965904" y="6076445"/>
            <a:ext cx="1212191" cy="492443"/>
          </a:xfrm>
          <a:prstGeom prst="rect">
            <a:avLst/>
          </a:prstGeom>
        </p:spPr>
        <p:txBody>
          <a:bodyPr wrap="none">
            <a:spAutoFit/>
          </a:bodyPr>
          <a:lstStyle/>
          <a:p>
            <a:r>
              <a:rPr lang="en-US" sz="2600" i="1" dirty="0" err="1"/>
              <a:t>f</a:t>
            </a:r>
            <a:r>
              <a:rPr lang="en-US" sz="2600" baseline="-25000" dirty="0" err="1"/>
              <a:t>k</a:t>
            </a:r>
            <a:r>
              <a:rPr lang="en-US" sz="2600" dirty="0"/>
              <a:t> = </a:t>
            </a:r>
            <a:r>
              <a:rPr lang="en-US" sz="2600" i="1" dirty="0">
                <a:sym typeface="Symbol" panose="05050102010706020507" pitchFamily="18" charset="2"/>
              </a:rPr>
              <a:t></a:t>
            </a:r>
            <a:r>
              <a:rPr lang="en-US" sz="2600" baseline="-25000" dirty="0" err="1"/>
              <a:t>k</a:t>
            </a:r>
            <a:r>
              <a:rPr lang="en-US" sz="2600" i="1" dirty="0" err="1"/>
              <a:t>n</a:t>
            </a:r>
            <a:endParaRPr lang="en-US" sz="2600" dirty="0"/>
          </a:p>
        </p:txBody>
      </p:sp>
    </p:spTree>
    <p:extLst>
      <p:ext uri="{BB962C8B-B14F-4D97-AF65-F5344CB8AC3E}">
        <p14:creationId xmlns:p14="http://schemas.microsoft.com/office/powerpoint/2010/main" val="1857388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Example 5.11 Finding the force to slide a sofa (cont.)</a:t>
            </a:r>
            <a:endParaRPr lang="en-US" dirty="0"/>
          </a:p>
        </p:txBody>
      </p:sp>
      <p:sp>
        <p:nvSpPr>
          <p:cNvPr id="8" name="Content Placeholder 2"/>
          <p:cNvSpPr>
            <a:spLocks noGrp="1"/>
          </p:cNvSpPr>
          <p:nvPr>
            <p:ph idx="1"/>
          </p:nvPr>
        </p:nvSpPr>
        <p:spPr/>
        <p:txBody>
          <a:bodyPr/>
          <a:lstStyle/>
          <a:p>
            <a:pPr marL="0" indent="0">
              <a:buNone/>
            </a:pPr>
            <a:r>
              <a:rPr lang="en-US" sz="2600" dirty="0"/>
              <a:t>Let’s look at the vertical motion first. The second equation ultimately reduces to</a:t>
            </a:r>
          </a:p>
          <a:p>
            <a:pPr marL="0" indent="0" algn="ctr">
              <a:buNone/>
            </a:pPr>
            <a:r>
              <a:rPr lang="en-US" sz="2600" i="1" dirty="0"/>
              <a:t>n</a:t>
            </a:r>
            <a:r>
              <a:rPr lang="en-US" sz="2600" dirty="0"/>
              <a:t> </a:t>
            </a:r>
            <a:r>
              <a:rPr lang="en-US" sz="2600" dirty="0">
                <a:sym typeface="Symbol" panose="05050102010706020507" pitchFamily="18" charset="2"/>
              </a:rPr>
              <a:t></a:t>
            </a:r>
            <a:r>
              <a:rPr lang="en-US" sz="2600" dirty="0"/>
              <a:t> </a:t>
            </a:r>
            <a:r>
              <a:rPr lang="en-US" sz="2600" i="1" dirty="0"/>
              <a:t>w</a:t>
            </a:r>
            <a:r>
              <a:rPr lang="en-US" sz="2600" dirty="0"/>
              <a:t> = 0</a:t>
            </a:r>
          </a:p>
          <a:p>
            <a:pPr marL="0" indent="0">
              <a:buNone/>
            </a:pPr>
            <a:r>
              <a:rPr lang="en-US" sz="2600" dirty="0"/>
              <a:t>The weight force </a:t>
            </a:r>
            <a:r>
              <a:rPr lang="en-US" sz="2600" i="1" dirty="0"/>
              <a:t>w</a:t>
            </a:r>
            <a:r>
              <a:rPr lang="en-US" sz="2600" dirty="0"/>
              <a:t> = </a:t>
            </a:r>
            <a:r>
              <a:rPr lang="en-US" sz="2600" i="1" dirty="0"/>
              <a:t>mg</a:t>
            </a:r>
            <a:r>
              <a:rPr lang="en-US" sz="2600" dirty="0"/>
              <a:t>, so we can write</a:t>
            </a:r>
          </a:p>
          <a:p>
            <a:pPr marL="0" indent="0" algn="ctr">
              <a:buNone/>
            </a:pPr>
            <a:r>
              <a:rPr lang="en-US" sz="2600" i="1" dirty="0"/>
              <a:t>n</a:t>
            </a:r>
            <a:r>
              <a:rPr lang="en-US" sz="2600" dirty="0"/>
              <a:t> = </a:t>
            </a:r>
            <a:r>
              <a:rPr lang="en-US" sz="2600" i="1" dirty="0"/>
              <a:t>mg</a:t>
            </a:r>
          </a:p>
          <a:p>
            <a:pPr marL="0" indent="0">
              <a:buNone/>
            </a:pPr>
            <a:r>
              <a:rPr lang="en-US" sz="2600" dirty="0"/>
              <a:t>This is a common result we’ll see again. The force that Sarah pushes with is equal to the friction force, and this depends on the normal force and the coefficient of kinetic friction, </a:t>
            </a:r>
            <a:r>
              <a:rPr lang="en-US" sz="2600" i="1" dirty="0">
                <a:sym typeface="Symbol" panose="05050102010706020507" pitchFamily="18" charset="2"/>
              </a:rPr>
              <a:t></a:t>
            </a:r>
            <a:r>
              <a:rPr lang="en-US" sz="2600" baseline="-25000" dirty="0"/>
              <a:t>k</a:t>
            </a:r>
            <a:r>
              <a:rPr lang="en-US" sz="2600" dirty="0"/>
              <a:t> = 0.080:</a:t>
            </a:r>
          </a:p>
          <a:p>
            <a:pPr marL="0" indent="0" algn="ctr">
              <a:buNone/>
            </a:pPr>
            <a:r>
              <a:rPr lang="en-US" sz="2600" i="1" dirty="0"/>
              <a:t>F</a:t>
            </a:r>
            <a:r>
              <a:rPr lang="en-US" sz="2600" dirty="0"/>
              <a:t> = </a:t>
            </a:r>
            <a:r>
              <a:rPr lang="en-US" sz="2600" i="1" dirty="0" err="1"/>
              <a:t>f</a:t>
            </a:r>
            <a:r>
              <a:rPr lang="en-US" sz="2600" baseline="-25000" dirty="0" err="1"/>
              <a:t>k</a:t>
            </a:r>
            <a:r>
              <a:rPr lang="en-US" sz="2600" dirty="0"/>
              <a:t> = </a:t>
            </a:r>
            <a:r>
              <a:rPr lang="en-US" sz="2600" i="1" dirty="0">
                <a:sym typeface="Symbol" panose="05050102010706020507" pitchFamily="18" charset="2"/>
              </a:rPr>
              <a:t></a:t>
            </a:r>
            <a:r>
              <a:rPr lang="en-US" sz="2600" baseline="-25000" dirty="0" err="1"/>
              <a:t>k</a:t>
            </a:r>
            <a:r>
              <a:rPr lang="en-US" sz="2600" i="1" dirty="0" err="1"/>
              <a:t>n</a:t>
            </a:r>
            <a:r>
              <a:rPr lang="en-US" sz="2600" dirty="0"/>
              <a:t> = </a:t>
            </a:r>
            <a:r>
              <a:rPr lang="en-US" sz="2600" i="1" dirty="0">
                <a:sym typeface="Symbol" panose="05050102010706020507" pitchFamily="18" charset="2"/>
              </a:rPr>
              <a:t></a:t>
            </a:r>
            <a:r>
              <a:rPr lang="en-US" sz="2600" baseline="-25000" dirty="0" err="1"/>
              <a:t>k</a:t>
            </a:r>
            <a:r>
              <a:rPr lang="en-US" sz="2600" i="1" dirty="0" err="1"/>
              <a:t>mg</a:t>
            </a:r>
            <a:endParaRPr lang="en-US" sz="2600" i="1" dirty="0"/>
          </a:p>
          <a:p>
            <a:pPr marL="0" indent="0" defTabSz="815975">
              <a:buNone/>
              <a:tabLst>
                <a:tab pos="3262313" algn="r"/>
              </a:tabLst>
            </a:pPr>
            <a:r>
              <a:rPr lang="pt-BR" sz="2600" dirty="0"/>
              <a:t>		= (0.080)(32 kg)(9.80 m/s</a:t>
            </a:r>
            <a:r>
              <a:rPr lang="pt-BR" sz="2600" baseline="30000" dirty="0"/>
              <a:t>2</a:t>
            </a:r>
            <a:r>
              <a:rPr lang="pt-BR" sz="2600" dirty="0"/>
              <a:t>) = 25 N</a:t>
            </a:r>
          </a:p>
        </p:txBody>
      </p:sp>
      <p:sp>
        <p:nvSpPr>
          <p:cNvPr id="5" name="Date Placeholder 4"/>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15344091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Causes of Friction</a:t>
            </a:r>
            <a:endParaRPr lang="en-US" dirty="0"/>
          </a:p>
        </p:txBody>
      </p:sp>
      <p:sp>
        <p:nvSpPr>
          <p:cNvPr id="3" name="Content Placeholder 2"/>
          <p:cNvSpPr>
            <a:spLocks noGrp="1"/>
          </p:cNvSpPr>
          <p:nvPr>
            <p:ph idx="1"/>
          </p:nvPr>
        </p:nvSpPr>
        <p:spPr>
          <a:xfrm>
            <a:off x="116586" y="876300"/>
            <a:ext cx="4928546" cy="5305044"/>
          </a:xfrm>
        </p:spPr>
        <p:txBody>
          <a:bodyPr/>
          <a:lstStyle/>
          <a:p>
            <a:r>
              <a:rPr lang="en-US" dirty="0"/>
              <a:t>All surfaces are very rough on a microscopic scale.</a:t>
            </a:r>
          </a:p>
          <a:p>
            <a:r>
              <a:rPr lang="en-US" dirty="0"/>
              <a:t>When two objects are placed in contact, the high points on one surface become jammed against the high points on the other surface.</a:t>
            </a:r>
          </a:p>
          <a:p>
            <a:r>
              <a:rPr lang="en-US" dirty="0"/>
              <a:t>The amount of contact depends on how hard the surfaces are pushed together.</a:t>
            </a:r>
          </a:p>
        </p:txBody>
      </p:sp>
      <p:sp>
        <p:nvSpPr>
          <p:cNvPr id="5" name="Date Placeholder 4"/>
          <p:cNvSpPr>
            <a:spLocks noGrp="1"/>
          </p:cNvSpPr>
          <p:nvPr>
            <p:ph type="dt" sz="half" idx="10"/>
          </p:nvPr>
        </p:nvSpPr>
        <p:spPr/>
        <p:txBody>
          <a:bodyPr/>
          <a:lstStyle/>
          <a:p>
            <a:r>
              <a:rPr lang="en-US"/>
              <a:t>© 2016 Pearson Education, Ltd.</a:t>
            </a:r>
            <a:endParaRPr lang="en-US" dirty="0"/>
          </a:p>
        </p:txBody>
      </p:sp>
      <p:sp>
        <p:nvSpPr>
          <p:cNvPr id="8" name="Content Placeholder 2"/>
          <p:cNvSpPr>
            <a:spLocks noGrp="1"/>
          </p:cNvSpPr>
          <p:nvPr>
            <p:ph sz="half" idx="4294967295"/>
          </p:nvPr>
        </p:nvSpPr>
        <p:spPr>
          <a:xfrm>
            <a:off x="4789488" y="927100"/>
            <a:ext cx="4354512" cy="5424488"/>
          </a:xfrm>
        </p:spPr>
        <p:txBody>
          <a:bodyPr/>
          <a:lstStyle/>
          <a:p>
            <a:pPr marL="0" indent="0" algn="ctr">
              <a:buNone/>
            </a:pPr>
            <a:r>
              <a:rPr lang="en-US" sz="2600" dirty="0">
                <a:solidFill>
                  <a:srgbClr val="FF0000"/>
                </a:solidFill>
              </a:rPr>
              <a:t>[Insert Figure 5.21.]</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554"/>
          <a:stretch/>
        </p:blipFill>
        <p:spPr>
          <a:xfrm>
            <a:off x="5236464" y="876300"/>
            <a:ext cx="3688080" cy="4380115"/>
          </a:xfrm>
          <a:prstGeom prst="rect">
            <a:avLst/>
          </a:prstGeom>
        </p:spPr>
      </p:pic>
    </p:spTree>
    <p:extLst>
      <p:ext uri="{BB962C8B-B14F-4D97-AF65-F5344CB8AC3E}">
        <p14:creationId xmlns:p14="http://schemas.microsoft.com/office/powerpoint/2010/main" val="26913625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QuickCheck 5.9</a:t>
            </a:r>
            <a:endParaRPr lang="en-US" dirty="0"/>
          </a:p>
        </p:txBody>
      </p:sp>
      <p:sp>
        <p:nvSpPr>
          <p:cNvPr id="3" name="Content Placeholder 2"/>
          <p:cNvSpPr>
            <a:spLocks noGrp="1"/>
          </p:cNvSpPr>
          <p:nvPr>
            <p:ph idx="1"/>
          </p:nvPr>
        </p:nvSpPr>
        <p:spPr/>
        <p:txBody>
          <a:bodyPr/>
          <a:lstStyle/>
          <a:p>
            <a:r>
              <a:rPr lang="en-US" altLang="en-US" dirty="0"/>
              <a:t>A box is being pulled to the right over a rough surface. </a:t>
            </a:r>
            <a:br>
              <a:rPr lang="en-US" altLang="en-US" dirty="0"/>
            </a:br>
            <a:r>
              <a:rPr lang="en-US" altLang="en-US" i="1" dirty="0"/>
              <a:t>T</a:t>
            </a:r>
            <a:r>
              <a:rPr lang="en-US" altLang="en-US" dirty="0"/>
              <a:t> &gt; </a:t>
            </a:r>
            <a:r>
              <a:rPr lang="en-US" altLang="en-US" i="1" dirty="0" err="1"/>
              <a:t>f</a:t>
            </a:r>
            <a:r>
              <a:rPr lang="en-US" altLang="en-US" i="1" baseline="-25000" dirty="0" err="1"/>
              <a:t>k</a:t>
            </a:r>
            <a:r>
              <a:rPr lang="en-US" altLang="en-US" dirty="0"/>
              <a:t>, so the box is speeding up. Suddenly the rope breaks. </a:t>
            </a:r>
          </a:p>
          <a:p>
            <a:r>
              <a:rPr lang="en-US" altLang="en-US" dirty="0"/>
              <a:t>What happens? The box</a:t>
            </a:r>
          </a:p>
          <a:p>
            <a:endParaRPr lang="en-US" altLang="en-US" dirty="0"/>
          </a:p>
          <a:p>
            <a:pPr lvl="1"/>
            <a:r>
              <a:rPr lang="en-US" altLang="en-US" dirty="0"/>
              <a:t>Stops immediately. </a:t>
            </a:r>
          </a:p>
          <a:p>
            <a:pPr lvl="1"/>
            <a:r>
              <a:rPr lang="en-US" altLang="en-US" dirty="0"/>
              <a:t>Continues with the speed it had when the rope broke.</a:t>
            </a:r>
          </a:p>
          <a:p>
            <a:pPr lvl="1"/>
            <a:r>
              <a:rPr lang="en-US" altLang="en-US" dirty="0"/>
              <a:t>Continues speeding up for a short while, then slows </a:t>
            </a:r>
            <a:br>
              <a:rPr lang="en-US" altLang="en-US" dirty="0"/>
            </a:br>
            <a:r>
              <a:rPr lang="en-US" altLang="en-US" dirty="0"/>
              <a:t>and stops. </a:t>
            </a:r>
          </a:p>
          <a:p>
            <a:pPr lvl="1"/>
            <a:r>
              <a:rPr lang="en-US" altLang="en-US" dirty="0"/>
              <a:t>Keeps its speed for a short while, then slows and stops.</a:t>
            </a:r>
          </a:p>
          <a:p>
            <a:pPr lvl="1"/>
            <a:r>
              <a:rPr lang="en-US" altLang="en-US" dirty="0"/>
              <a:t>Slows steadily until it stops.</a:t>
            </a:r>
          </a:p>
        </p:txBody>
      </p:sp>
      <p:sp>
        <p:nvSpPr>
          <p:cNvPr id="4" name="Date Placeholder 3"/>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30726" name="Picture 11" descr="CH6_PPT_Slide_80-81"/>
          <p:cNvPicPr>
            <a:picLocks noChangeAspect="1" noChangeArrowheads="1"/>
          </p:cNvPicPr>
          <p:nvPr/>
        </p:nvPicPr>
        <p:blipFill>
          <a:blip r:embed="rId3">
            <a:extLst>
              <a:ext uri="{28A0092B-C50C-407E-A947-70E740481C1C}">
                <a14:useLocalDpi xmlns:a14="http://schemas.microsoft.com/office/drawing/2010/main" val="0"/>
              </a:ext>
            </a:extLst>
          </a:blip>
          <a:srcRect t="28014" b="26857"/>
          <a:stretch>
            <a:fillRect/>
          </a:stretch>
        </p:blipFill>
        <p:spPr bwMode="auto">
          <a:xfrm>
            <a:off x="5172075" y="2416271"/>
            <a:ext cx="29908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6881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5.1</a:t>
            </a:r>
            <a:endParaRPr lang="en-US" dirty="0"/>
          </a:p>
        </p:txBody>
      </p:sp>
      <p:sp>
        <p:nvSpPr>
          <p:cNvPr id="7" name="Content Placeholder 6"/>
          <p:cNvSpPr>
            <a:spLocks noGrp="1"/>
          </p:cNvSpPr>
          <p:nvPr>
            <p:ph idx="1"/>
          </p:nvPr>
        </p:nvSpPr>
        <p:spPr/>
        <p:txBody>
          <a:bodyPr/>
          <a:lstStyle/>
          <a:p>
            <a:r>
              <a:rPr lang="en-US" dirty="0"/>
              <a:t>Which of these objects is in equilibrium?</a:t>
            </a:r>
          </a:p>
          <a:p>
            <a:endParaRPr lang="en-US" dirty="0"/>
          </a:p>
          <a:p>
            <a:pPr lvl="1"/>
            <a:r>
              <a:rPr lang="en-US" dirty="0"/>
              <a:t>A car driving down the road at a constant speed</a:t>
            </a:r>
          </a:p>
          <a:p>
            <a:pPr lvl="1"/>
            <a:r>
              <a:rPr lang="en-US" dirty="0"/>
              <a:t>A block sitting at rest on a table</a:t>
            </a:r>
          </a:p>
          <a:p>
            <a:pPr lvl="1"/>
            <a:r>
              <a:rPr lang="en-US" dirty="0"/>
              <a:t> A skydiver falling at a constant speed</a:t>
            </a:r>
          </a:p>
          <a:p>
            <a:pPr lvl="1"/>
            <a:r>
              <a:rPr lang="en-US" dirty="0"/>
              <a:t>All of the above</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2261829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QuickCheck 5.9</a:t>
            </a:r>
            <a:endParaRPr lang="en-US" dirty="0"/>
          </a:p>
        </p:txBody>
      </p:sp>
      <p:sp>
        <p:nvSpPr>
          <p:cNvPr id="3" name="Content Placeholder 2"/>
          <p:cNvSpPr>
            <a:spLocks noGrp="1"/>
          </p:cNvSpPr>
          <p:nvPr>
            <p:ph idx="1"/>
          </p:nvPr>
        </p:nvSpPr>
        <p:spPr/>
        <p:txBody>
          <a:bodyPr/>
          <a:lstStyle/>
          <a:p>
            <a:r>
              <a:rPr lang="en-US" altLang="en-US" dirty="0"/>
              <a:t>A box is being pulled to the right over a rough surface. </a:t>
            </a:r>
            <a:br>
              <a:rPr lang="en-US" altLang="en-US" dirty="0"/>
            </a:br>
            <a:r>
              <a:rPr lang="en-US" altLang="en-US" i="1" dirty="0"/>
              <a:t>T</a:t>
            </a:r>
            <a:r>
              <a:rPr lang="en-US" altLang="en-US" dirty="0"/>
              <a:t> &gt; </a:t>
            </a:r>
            <a:r>
              <a:rPr lang="en-US" altLang="en-US" i="1" dirty="0" err="1"/>
              <a:t>f</a:t>
            </a:r>
            <a:r>
              <a:rPr lang="en-US" altLang="en-US" i="1" baseline="-25000" dirty="0" err="1"/>
              <a:t>k</a:t>
            </a:r>
            <a:r>
              <a:rPr lang="en-US" altLang="en-US" dirty="0"/>
              <a:t>, so the box is speeding up. Suddenly the rope breaks. </a:t>
            </a:r>
          </a:p>
          <a:p>
            <a:r>
              <a:rPr lang="en-US" altLang="en-US" dirty="0"/>
              <a:t>What happens? The box</a:t>
            </a:r>
          </a:p>
          <a:p>
            <a:endParaRPr lang="en-US" altLang="en-US" dirty="0"/>
          </a:p>
          <a:p>
            <a:pPr lvl="1"/>
            <a:r>
              <a:rPr lang="en-US" altLang="en-US" dirty="0"/>
              <a:t>Stops immediately. </a:t>
            </a:r>
          </a:p>
          <a:p>
            <a:pPr lvl="1"/>
            <a:r>
              <a:rPr lang="en-US" altLang="en-US" dirty="0"/>
              <a:t>Continues with the speed it had when the rope broke.</a:t>
            </a:r>
          </a:p>
          <a:p>
            <a:pPr lvl="1"/>
            <a:r>
              <a:rPr lang="en-US" altLang="en-US" dirty="0"/>
              <a:t>Continues speeding up for a short while, then slows </a:t>
            </a:r>
            <a:br>
              <a:rPr lang="en-US" altLang="en-US" dirty="0"/>
            </a:br>
            <a:r>
              <a:rPr lang="en-US" altLang="en-US" dirty="0"/>
              <a:t>and stops. </a:t>
            </a:r>
          </a:p>
          <a:p>
            <a:pPr lvl="1"/>
            <a:r>
              <a:rPr lang="en-US" altLang="en-US" dirty="0"/>
              <a:t>Keeps its speed for a short while, then slows and stops.</a:t>
            </a:r>
          </a:p>
          <a:p>
            <a:pPr lvl="1"/>
            <a:r>
              <a:rPr lang="en-US" altLang="en-US" dirty="0">
                <a:solidFill>
                  <a:srgbClr val="FF0000"/>
                </a:solidFill>
              </a:rPr>
              <a:t>Slows steadily until it stops.</a:t>
            </a:r>
          </a:p>
        </p:txBody>
      </p:sp>
      <p:sp>
        <p:nvSpPr>
          <p:cNvPr id="4" name="Date Placeholder 3"/>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30726" name="Picture 11" descr="CH6_PPT_Slide_80-81"/>
          <p:cNvPicPr>
            <a:picLocks noChangeAspect="1" noChangeArrowheads="1"/>
          </p:cNvPicPr>
          <p:nvPr/>
        </p:nvPicPr>
        <p:blipFill>
          <a:blip r:embed="rId4">
            <a:extLst>
              <a:ext uri="{28A0092B-C50C-407E-A947-70E740481C1C}">
                <a14:useLocalDpi xmlns:a14="http://schemas.microsoft.com/office/drawing/2010/main" val="0"/>
              </a:ext>
            </a:extLst>
          </a:blip>
          <a:srcRect t="28014" b="26857"/>
          <a:stretch>
            <a:fillRect/>
          </a:stretch>
        </p:blipFill>
        <p:spPr bwMode="auto">
          <a:xfrm>
            <a:off x="5172075" y="2416271"/>
            <a:ext cx="29908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7"/>
          <p:cNvGraphicFramePr>
            <a:graphicFrameLocks noChangeAspect="1"/>
          </p:cNvGraphicFramePr>
          <p:nvPr>
            <p:extLst>
              <p:ext uri="{D42A27DB-BD31-4B8C-83A1-F6EECF244321}">
                <p14:modId xmlns:p14="http://schemas.microsoft.com/office/powerpoint/2010/main" val="1695444230"/>
              </p:ext>
            </p:extLst>
          </p:nvPr>
        </p:nvGraphicFramePr>
        <p:xfrm>
          <a:off x="190500" y="5683432"/>
          <a:ext cx="363538" cy="334962"/>
        </p:xfrm>
        <a:graphic>
          <a:graphicData uri="http://schemas.openxmlformats.org/presentationml/2006/ole">
            <mc:AlternateContent xmlns:mc="http://schemas.openxmlformats.org/markup-compatibility/2006">
              <mc:Choice xmlns:v="urn:schemas-microsoft-com:vml" Requires="v">
                <p:oleObj spid="_x0000_s11268" name="Photo Editor Photo" r:id="rId5" imgW="476316" imgH="438095" progId="MSPhotoEd.3">
                  <p:embed/>
                </p:oleObj>
              </mc:Choice>
              <mc:Fallback>
                <p:oleObj name="Photo Editor Photo" r:id="rId5" imgW="476316" imgH="438095" progId="MSPhotoEd.3">
                  <p:embed/>
                  <p:pic>
                    <p:nvPicPr>
                      <p:cNvPr id="6"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5683432"/>
                        <a:ext cx="363538" cy="334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88109150"/>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5.3</a:t>
            </a:r>
            <a:endParaRPr lang="en-US" dirty="0"/>
          </a:p>
        </p:txBody>
      </p:sp>
      <p:sp>
        <p:nvSpPr>
          <p:cNvPr id="7" name="Content Placeholder 6"/>
          <p:cNvSpPr>
            <a:spLocks noGrp="1"/>
          </p:cNvSpPr>
          <p:nvPr>
            <p:ph idx="1"/>
          </p:nvPr>
        </p:nvSpPr>
        <p:spPr/>
        <p:txBody>
          <a:bodyPr/>
          <a:lstStyle/>
          <a:p>
            <a:r>
              <a:rPr lang="en-US" dirty="0"/>
              <a:t>In general, the coefficient of static friction is</a:t>
            </a:r>
          </a:p>
          <a:p>
            <a:endParaRPr lang="en-US" dirty="0"/>
          </a:p>
          <a:p>
            <a:pPr lvl="1"/>
            <a:r>
              <a:rPr lang="en-US" dirty="0"/>
              <a:t>Smaller than the coefficient of kinetic friction.</a:t>
            </a:r>
          </a:p>
          <a:p>
            <a:pPr lvl="1"/>
            <a:r>
              <a:rPr lang="en-US" dirty="0"/>
              <a:t>Equal to the coefficient of kinetic friction.</a:t>
            </a:r>
          </a:p>
          <a:p>
            <a:pPr lvl="1"/>
            <a:r>
              <a:rPr lang="en-US" dirty="0"/>
              <a:t>Greater than the coefficient of kinetic friction.</a:t>
            </a:r>
          </a:p>
          <a:p>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5606204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5.3</a:t>
            </a:r>
            <a:endParaRPr lang="en-US" dirty="0"/>
          </a:p>
        </p:txBody>
      </p:sp>
      <p:sp>
        <p:nvSpPr>
          <p:cNvPr id="7" name="Content Placeholder 6"/>
          <p:cNvSpPr>
            <a:spLocks noGrp="1"/>
          </p:cNvSpPr>
          <p:nvPr>
            <p:ph idx="1"/>
          </p:nvPr>
        </p:nvSpPr>
        <p:spPr/>
        <p:txBody>
          <a:bodyPr/>
          <a:lstStyle/>
          <a:p>
            <a:r>
              <a:rPr lang="en-US" dirty="0"/>
              <a:t>In general, the coefficient of static friction is</a:t>
            </a:r>
          </a:p>
          <a:p>
            <a:endParaRPr lang="en-US" dirty="0"/>
          </a:p>
          <a:p>
            <a:pPr lvl="1"/>
            <a:r>
              <a:rPr lang="en-US" dirty="0"/>
              <a:t>Smaller than the coefficient of kinetic friction.</a:t>
            </a:r>
          </a:p>
          <a:p>
            <a:pPr lvl="1"/>
            <a:r>
              <a:rPr lang="en-US" dirty="0"/>
              <a:t>Equal to the coefficient of kinetic friction.</a:t>
            </a:r>
          </a:p>
          <a:p>
            <a:pPr lvl="1"/>
            <a:r>
              <a:rPr lang="en-US" dirty="0">
                <a:solidFill>
                  <a:srgbClr val="FF0000"/>
                </a:solidFill>
              </a:rPr>
              <a:t>Greater than the coefficient of kinetic friction.</a:t>
            </a:r>
          </a:p>
          <a:p>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graphicFrame>
        <p:nvGraphicFramePr>
          <p:cNvPr id="5" name="Object 7"/>
          <p:cNvGraphicFramePr>
            <a:graphicFrameLocks noChangeAspect="1"/>
          </p:cNvGraphicFramePr>
          <p:nvPr>
            <p:extLst>
              <p:ext uri="{D42A27DB-BD31-4B8C-83A1-F6EECF244321}">
                <p14:modId xmlns:p14="http://schemas.microsoft.com/office/powerpoint/2010/main" val="2417440546"/>
              </p:ext>
            </p:extLst>
          </p:nvPr>
        </p:nvGraphicFramePr>
        <p:xfrm>
          <a:off x="201930" y="2894512"/>
          <a:ext cx="363538" cy="334962"/>
        </p:xfrm>
        <a:graphic>
          <a:graphicData uri="http://schemas.openxmlformats.org/presentationml/2006/ole">
            <mc:AlternateContent xmlns:mc="http://schemas.openxmlformats.org/markup-compatibility/2006">
              <mc:Choice xmlns:v="urn:schemas-microsoft-com:vml" Requires="v">
                <p:oleObj spid="_x0000_s12292" name="Photo Editor Photo" r:id="rId4" imgW="476316" imgH="438095" progId="MSPhotoEd.3">
                  <p:embed/>
                </p:oleObj>
              </mc:Choice>
              <mc:Fallback>
                <p:oleObj name="Photo Editor Photo" r:id="rId4" imgW="476316" imgH="438095" progId="MSPhotoEd.3">
                  <p:embed/>
                  <p:pic>
                    <p:nvPicPr>
                      <p:cNvPr id="6"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 y="2894512"/>
                        <a:ext cx="363538" cy="334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904560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Problem</a:t>
            </a:r>
          </a:p>
        </p:txBody>
      </p:sp>
      <p:sp>
        <p:nvSpPr>
          <p:cNvPr id="3" name="Content Placeholder 2"/>
          <p:cNvSpPr>
            <a:spLocks noGrp="1"/>
          </p:cNvSpPr>
          <p:nvPr>
            <p:ph idx="1"/>
          </p:nvPr>
        </p:nvSpPr>
        <p:spPr/>
        <p:txBody>
          <a:bodyPr/>
          <a:lstStyle/>
          <a:p>
            <a:pPr marL="0" indent="0">
              <a:buNone/>
            </a:pPr>
            <a:r>
              <a:rPr lang="en-US" dirty="0"/>
              <a:t>A wooden box, with a mass of 22 kg, is pulled at a constant speed with a rope that makes an angle of 25° with the wooden floor (</a:t>
            </a:r>
            <a:r>
              <a:rPr lang="el-GR" i="1" dirty="0"/>
              <a:t>μ</a:t>
            </a:r>
            <a:r>
              <a:rPr lang="en-US" baseline="-25000" dirty="0"/>
              <a:t>s</a:t>
            </a:r>
            <a:r>
              <a:rPr lang="en-US" dirty="0"/>
              <a:t>=</a:t>
            </a:r>
            <a:r>
              <a:rPr lang="el-GR" i="1" dirty="0"/>
              <a:t>μ</a:t>
            </a:r>
            <a:r>
              <a:rPr lang="en-US" baseline="-25000" dirty="0"/>
              <a:t>s(wood-wood) </a:t>
            </a:r>
            <a:r>
              <a:rPr lang="en-US" dirty="0"/>
              <a:t>= 0.5). </a:t>
            </a:r>
          </a:p>
          <a:p>
            <a:pPr marL="0" indent="0">
              <a:buNone/>
            </a:pPr>
            <a:r>
              <a:rPr lang="en-US" dirty="0"/>
              <a:t>What is the tension in the rope?</a:t>
            </a:r>
            <a:endParaRPr lang="en-US" dirty="0">
              <a:solidFill>
                <a:srgbClr val="FF0000"/>
              </a:solidFill>
            </a:endParaRPr>
          </a:p>
        </p:txBody>
      </p:sp>
      <p:sp>
        <p:nvSpPr>
          <p:cNvPr id="4" name="Date Placeholder 3"/>
          <p:cNvSpPr>
            <a:spLocks noGrp="1"/>
          </p:cNvSpPr>
          <p:nvPr>
            <p:ph type="dt" sz="half" idx="10"/>
          </p:nvPr>
        </p:nvSpPr>
        <p:spPr/>
        <p:txBody>
          <a:bodyPr/>
          <a:lstStyle/>
          <a:p>
            <a:r>
              <a:rPr lang="en-US"/>
              <a:t>© 2016 Pearson Education, Ltd.</a:t>
            </a:r>
            <a:endParaRPr lang="en-US" dirty="0"/>
          </a:p>
        </p:txBody>
      </p:sp>
      <p:grpSp>
        <p:nvGrpSpPr>
          <p:cNvPr id="21" name="Group 20"/>
          <p:cNvGrpSpPr/>
          <p:nvPr/>
        </p:nvGrpSpPr>
        <p:grpSpPr>
          <a:xfrm>
            <a:off x="4903469" y="2624313"/>
            <a:ext cx="3809797" cy="1560226"/>
            <a:chOff x="5212079" y="2624313"/>
            <a:chExt cx="3809797" cy="1560226"/>
          </a:xfrm>
        </p:grpSpPr>
        <p:pic>
          <p:nvPicPr>
            <p:cNvPr id="6" name="Picture 11" descr="CH6_PPT_Slide_80-81"/>
            <p:cNvPicPr>
              <a:picLocks noChangeAspect="1" noChangeArrowheads="1"/>
            </p:cNvPicPr>
            <p:nvPr/>
          </p:nvPicPr>
          <p:blipFill rotWithShape="1">
            <a:blip r:embed="rId4">
              <a:extLst>
                <a:ext uri="{28A0092B-C50C-407E-A947-70E740481C1C}">
                  <a14:useLocalDpi xmlns:a14="http://schemas.microsoft.com/office/drawing/2010/main" val="0"/>
                </a:ext>
              </a:extLst>
            </a:blip>
            <a:srcRect l="30382" t="28014" b="34921"/>
            <a:stretch/>
          </p:blipFill>
          <p:spPr bwMode="auto">
            <a:xfrm>
              <a:off x="5212079" y="2624313"/>
              <a:ext cx="3809797" cy="156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920793" y="2704576"/>
              <a:ext cx="1634490" cy="785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5"/>
          <a:stretch>
            <a:fillRect/>
          </a:stretch>
        </p:blipFill>
        <p:spPr>
          <a:xfrm>
            <a:off x="6808367" y="1805941"/>
            <a:ext cx="571500" cy="647700"/>
          </a:xfrm>
          <a:prstGeom prst="rect">
            <a:avLst/>
          </a:prstGeom>
        </p:spPr>
      </p:pic>
      <p:cxnSp>
        <p:nvCxnSpPr>
          <p:cNvPr id="10" name="Straight Arrow Connector 9"/>
          <p:cNvCxnSpPr/>
          <p:nvPr/>
        </p:nvCxnSpPr>
        <p:spPr>
          <a:xfrm flipV="1">
            <a:off x="6583680" y="1885950"/>
            <a:ext cx="1634490" cy="89154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3861064723"/>
              </p:ext>
            </p:extLst>
          </p:nvPr>
        </p:nvGraphicFramePr>
        <p:xfrm>
          <a:off x="112673" y="4379131"/>
          <a:ext cx="8896351" cy="1514475"/>
        </p:xfrm>
        <a:graphic>
          <a:graphicData uri="http://schemas.openxmlformats.org/presentationml/2006/ole">
            <mc:AlternateContent xmlns:mc="http://schemas.openxmlformats.org/markup-compatibility/2006">
              <mc:Choice xmlns:v="urn:schemas-microsoft-com:vml" Requires="v">
                <p:oleObj spid="_x0000_s13316" name="Equation" r:id="rId6" imgW="4330440" imgH="736560" progId="Equation.DSMT4">
                  <p:embed/>
                </p:oleObj>
              </mc:Choice>
              <mc:Fallback>
                <p:oleObj name="Equation" r:id="rId6" imgW="4330440" imgH="736560" progId="Equation.DSMT4">
                  <p:embed/>
                  <p:pic>
                    <p:nvPicPr>
                      <p:cNvPr id="0" name=""/>
                      <p:cNvPicPr/>
                      <p:nvPr/>
                    </p:nvPicPr>
                    <p:blipFill>
                      <a:blip r:embed="rId7"/>
                      <a:stretch>
                        <a:fillRect/>
                      </a:stretch>
                    </p:blipFill>
                    <p:spPr>
                      <a:xfrm>
                        <a:off x="112673" y="4379131"/>
                        <a:ext cx="8896351" cy="1514475"/>
                      </a:xfrm>
                      <a:prstGeom prst="rect">
                        <a:avLst/>
                      </a:prstGeom>
                      <a:ln w="31750">
                        <a:solidFill>
                          <a:srgbClr val="FF0000"/>
                        </a:solidFill>
                      </a:ln>
                    </p:spPr>
                  </p:pic>
                </p:oleObj>
              </mc:Fallback>
            </mc:AlternateContent>
          </a:graphicData>
        </a:graphic>
      </p:graphicFrame>
      <p:cxnSp>
        <p:nvCxnSpPr>
          <p:cNvPr id="15" name="Straight Connector 14"/>
          <p:cNvCxnSpPr/>
          <p:nvPr/>
        </p:nvCxnSpPr>
        <p:spPr>
          <a:xfrm>
            <a:off x="6583680" y="2777493"/>
            <a:ext cx="1634490" cy="12556"/>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8"/>
          <a:stretch>
            <a:fillRect/>
          </a:stretch>
        </p:blipFill>
        <p:spPr>
          <a:xfrm>
            <a:off x="7604554" y="2321449"/>
            <a:ext cx="466725" cy="409575"/>
          </a:xfrm>
          <a:prstGeom prst="rect">
            <a:avLst/>
          </a:prstGeom>
        </p:spPr>
      </p:pic>
      <p:sp>
        <p:nvSpPr>
          <p:cNvPr id="19" name="Arc 18"/>
          <p:cNvSpPr/>
          <p:nvPr/>
        </p:nvSpPr>
        <p:spPr>
          <a:xfrm>
            <a:off x="7066349" y="2432519"/>
            <a:ext cx="386464" cy="669099"/>
          </a:xfrm>
          <a:prstGeom prst="arc">
            <a:avLst>
              <a:gd name="adj1" fmla="val 16542526"/>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p:cNvCxnSpPr/>
          <p:nvPr/>
        </p:nvCxnSpPr>
        <p:spPr>
          <a:xfrm>
            <a:off x="5989320" y="2432519"/>
            <a:ext cx="15036" cy="1391919"/>
          </a:xfrm>
          <a:prstGeom prst="line">
            <a:avLst/>
          </a:prstGeom>
          <a:ln w="63500">
            <a:solidFill>
              <a:srgbClr val="FF0C12"/>
            </a:solidFill>
            <a:head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031026" y="3404426"/>
            <a:ext cx="0" cy="917035"/>
          </a:xfrm>
          <a:prstGeom prst="line">
            <a:avLst/>
          </a:prstGeom>
          <a:ln w="63500">
            <a:solidFill>
              <a:srgbClr val="FF0C12"/>
            </a:solidFill>
            <a:head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34084" y="3840083"/>
            <a:ext cx="1270708" cy="16367"/>
          </a:xfrm>
          <a:prstGeom prst="line">
            <a:avLst/>
          </a:prstGeom>
          <a:ln w="63500">
            <a:solidFill>
              <a:srgbClr val="FF0C12"/>
            </a:solidFill>
            <a:head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9"/>
          <a:stretch>
            <a:fillRect/>
          </a:stretch>
        </p:blipFill>
        <p:spPr>
          <a:xfrm>
            <a:off x="6638925" y="3171318"/>
            <a:ext cx="762000" cy="676275"/>
          </a:xfrm>
          <a:prstGeom prst="rect">
            <a:avLst/>
          </a:prstGeom>
        </p:spPr>
      </p:pic>
      <p:pic>
        <p:nvPicPr>
          <p:cNvPr id="16" name="Picture 15"/>
          <p:cNvPicPr>
            <a:picLocks noChangeAspect="1"/>
          </p:cNvPicPr>
          <p:nvPr/>
        </p:nvPicPr>
        <p:blipFill>
          <a:blip r:embed="rId10"/>
          <a:stretch>
            <a:fillRect/>
          </a:stretch>
        </p:blipFill>
        <p:spPr>
          <a:xfrm>
            <a:off x="4552950" y="2973604"/>
            <a:ext cx="609600" cy="828675"/>
          </a:xfrm>
          <a:prstGeom prst="rect">
            <a:avLst/>
          </a:prstGeom>
        </p:spPr>
      </p:pic>
      <p:pic>
        <p:nvPicPr>
          <p:cNvPr id="17" name="Picture 16"/>
          <p:cNvPicPr>
            <a:picLocks noChangeAspect="1"/>
          </p:cNvPicPr>
          <p:nvPr/>
        </p:nvPicPr>
        <p:blipFill>
          <a:blip r:embed="rId11"/>
          <a:stretch>
            <a:fillRect/>
          </a:stretch>
        </p:blipFill>
        <p:spPr>
          <a:xfrm>
            <a:off x="5457422" y="2264299"/>
            <a:ext cx="447675" cy="514350"/>
          </a:xfrm>
          <a:prstGeom prst="rect">
            <a:avLst/>
          </a:prstGeom>
        </p:spPr>
      </p:pic>
    </p:spTree>
    <p:extLst>
      <p:ext uri="{BB962C8B-B14F-4D97-AF65-F5344CB8AC3E}">
        <p14:creationId xmlns:p14="http://schemas.microsoft.com/office/powerpoint/2010/main" val="325412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Section 5.7 Interacting Objects</a:t>
            </a:r>
            <a:endParaRPr lang="en-US" dirty="0"/>
          </a:p>
        </p:txBody>
      </p:sp>
      <p:sp>
        <p:nvSpPr>
          <p:cNvPr id="3" name="Date Placeholder 2"/>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5654020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Interacting Objects</a:t>
            </a:r>
          </a:p>
        </p:txBody>
      </p:sp>
      <p:sp>
        <p:nvSpPr>
          <p:cNvPr id="3" name="Content Placeholder 2"/>
          <p:cNvSpPr>
            <a:spLocks noGrp="1"/>
          </p:cNvSpPr>
          <p:nvPr>
            <p:ph idx="1"/>
          </p:nvPr>
        </p:nvSpPr>
        <p:spPr/>
        <p:txBody>
          <a:bodyPr/>
          <a:lstStyle/>
          <a:p>
            <a:r>
              <a:rPr lang="en-US" dirty="0"/>
              <a:t>Newton’s third law states:</a:t>
            </a:r>
          </a:p>
          <a:p>
            <a:pPr lvl="1"/>
            <a:r>
              <a:rPr lang="en-US" dirty="0"/>
              <a:t>Every force occurs as one member of an action/reaction pair of forces. The two members of the pair always act on </a:t>
            </a:r>
            <a:r>
              <a:rPr lang="en-US" i="1" dirty="0"/>
              <a:t>different</a:t>
            </a:r>
            <a:r>
              <a:rPr lang="en-US" dirty="0"/>
              <a:t> objects.</a:t>
            </a:r>
          </a:p>
          <a:p>
            <a:pPr lvl="1"/>
            <a:r>
              <a:rPr lang="en-US" dirty="0"/>
              <a:t>The two members of an action/reaction pair point in </a:t>
            </a:r>
            <a:r>
              <a:rPr lang="en-US" i="1" dirty="0"/>
              <a:t>opposite</a:t>
            </a:r>
            <a:r>
              <a:rPr lang="en-US" dirty="0"/>
              <a:t> directions and are equal in magnitude.</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32861494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Objects in Contact</a:t>
            </a:r>
            <a:endParaRPr lang="en-US" dirty="0"/>
          </a:p>
        </p:txBody>
      </p:sp>
      <p:sp>
        <p:nvSpPr>
          <p:cNvPr id="3" name="Content Placeholder 2"/>
          <p:cNvSpPr>
            <a:spLocks noGrp="1"/>
          </p:cNvSpPr>
          <p:nvPr>
            <p:ph idx="1"/>
          </p:nvPr>
        </p:nvSpPr>
        <p:spPr/>
        <p:txBody>
          <a:bodyPr/>
          <a:lstStyle/>
          <a:p>
            <a:r>
              <a:rPr lang="en-US" sz="2400" dirty="0"/>
              <a:t>To analyze block A’s motion, we </a:t>
            </a:r>
            <a:br>
              <a:rPr lang="en-US" sz="2400" dirty="0"/>
            </a:br>
            <a:r>
              <a:rPr lang="en-US" sz="2400" dirty="0"/>
              <a:t>need to identify all the forces acting </a:t>
            </a:r>
            <a:br>
              <a:rPr lang="en-US" sz="2400" dirty="0"/>
            </a:br>
            <a:r>
              <a:rPr lang="en-US" sz="2400" dirty="0"/>
              <a:t>on it and then draw its free-body </a:t>
            </a:r>
            <a:br>
              <a:rPr lang="en-US" sz="2400" dirty="0"/>
            </a:br>
            <a:r>
              <a:rPr lang="en-US" sz="2400" dirty="0"/>
              <a:t>diagram. </a:t>
            </a:r>
          </a:p>
          <a:p>
            <a:r>
              <a:rPr lang="en-US" sz="2400" dirty="0"/>
              <a:t>We repeat the same steps to analyze </a:t>
            </a:r>
            <a:br>
              <a:rPr lang="en-US" sz="2400" dirty="0"/>
            </a:br>
            <a:r>
              <a:rPr lang="en-US" sz="2400" dirty="0"/>
              <a:t>the motion of block B.</a:t>
            </a:r>
          </a:p>
          <a:p>
            <a:r>
              <a:rPr lang="en-US" sz="2400" dirty="0"/>
              <a:t>However, the forces on A and B are </a:t>
            </a:r>
            <a:br>
              <a:rPr lang="en-US" sz="2400" dirty="0"/>
            </a:br>
            <a:r>
              <a:rPr lang="en-US" sz="2400" i="1" dirty="0"/>
              <a:t>not </a:t>
            </a:r>
            <a:r>
              <a:rPr lang="en-US" sz="2400" dirty="0"/>
              <a:t>independent: Forces           acting on block A and           acting on block B are an action/reaction pair and thus have the same magnitude. </a:t>
            </a:r>
          </a:p>
          <a:p>
            <a:r>
              <a:rPr lang="en-US" sz="2400" dirty="0"/>
              <a:t>Because the two blocks are in contact, their accelerations must be the same: </a:t>
            </a:r>
            <a:r>
              <a:rPr lang="en-US" sz="2400" i="1" dirty="0" err="1"/>
              <a:t>a</a:t>
            </a:r>
            <a:r>
              <a:rPr lang="en-US" sz="2400" baseline="-25000" dirty="0" err="1"/>
              <a:t>A</a:t>
            </a:r>
            <a:r>
              <a:rPr lang="en-US" sz="2400" i="1" baseline="-25000" dirty="0" err="1"/>
              <a:t>x</a:t>
            </a:r>
            <a:r>
              <a:rPr lang="en-US" sz="2400" i="1" baseline="-25000" dirty="0"/>
              <a:t> </a:t>
            </a:r>
            <a:r>
              <a:rPr lang="en-US" sz="2400" dirty="0"/>
              <a:t>= </a:t>
            </a:r>
            <a:r>
              <a:rPr lang="en-US" sz="2400" i="1" dirty="0" err="1"/>
              <a:t>a</a:t>
            </a:r>
            <a:r>
              <a:rPr lang="en-US" sz="2400" baseline="-25000" dirty="0" err="1"/>
              <a:t>B</a:t>
            </a:r>
            <a:r>
              <a:rPr lang="en-US" sz="2400" i="1" baseline="-25000" dirty="0" err="1"/>
              <a:t>x</a:t>
            </a:r>
            <a:r>
              <a:rPr lang="en-US" sz="2400" i="1" baseline="-25000" dirty="0"/>
              <a:t> </a:t>
            </a:r>
            <a:r>
              <a:rPr lang="en-US" sz="2400" dirty="0"/>
              <a:t>= </a:t>
            </a:r>
            <a:r>
              <a:rPr lang="en-US" sz="2400" i="1" dirty="0"/>
              <a:t>a</a:t>
            </a:r>
            <a:r>
              <a:rPr lang="en-US" sz="2400" i="1" baseline="-25000" dirty="0"/>
              <a:t>x</a:t>
            </a:r>
            <a:r>
              <a:rPr lang="en-US" sz="2400" dirty="0"/>
              <a:t>.</a:t>
            </a:r>
          </a:p>
          <a:p>
            <a:r>
              <a:rPr lang="en-US" sz="2400" dirty="0">
                <a:solidFill>
                  <a:srgbClr val="000000"/>
                </a:solidFill>
              </a:rPr>
              <a:t>We can’t solve for the motion of one block without considering the motion of the other block.</a:t>
            </a:r>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563"/>
          <a:stretch/>
        </p:blipFill>
        <p:spPr>
          <a:xfrm>
            <a:off x="5143098" y="789709"/>
            <a:ext cx="3886602" cy="260119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233" y="3714385"/>
            <a:ext cx="737680" cy="42675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0893" y="3724776"/>
            <a:ext cx="725487" cy="432854"/>
          </a:xfrm>
          <a:prstGeom prst="rect">
            <a:avLst/>
          </a:prstGeom>
        </p:spPr>
      </p:pic>
    </p:spTree>
    <p:extLst>
      <p:ext uri="{BB962C8B-B14F-4D97-AF65-F5344CB8AC3E}">
        <p14:creationId xmlns:p14="http://schemas.microsoft.com/office/powerpoint/2010/main" val="8121575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5.15 Pushing two blocks</a:t>
            </a:r>
            <a:endParaRPr lang="en-US" dirty="0"/>
          </a:p>
        </p:txBody>
      </p:sp>
      <p:sp>
        <p:nvSpPr>
          <p:cNvPr id="3" name="Content Placeholder 2"/>
          <p:cNvSpPr>
            <a:spLocks noGrp="1"/>
          </p:cNvSpPr>
          <p:nvPr>
            <p:ph idx="1"/>
          </p:nvPr>
        </p:nvSpPr>
        <p:spPr/>
        <p:txBody>
          <a:bodyPr/>
          <a:lstStyle/>
          <a:p>
            <a:pPr marL="0" indent="0">
              <a:buNone/>
            </a:pPr>
            <a:r>
              <a:rPr lang="en-US" dirty="0"/>
              <a:t>The figure shows a 5.0 kg block A being pushed with a 3.0 N force. In front of this block is a 10 kg block B; the two blocks move together. What force does block A exert on block B?</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1863"/>
          <a:stretch/>
        </p:blipFill>
        <p:spPr>
          <a:xfrm>
            <a:off x="2382812" y="2695958"/>
            <a:ext cx="4378375" cy="3636818"/>
          </a:xfrm>
          <a:prstGeom prst="rect">
            <a:avLst/>
          </a:prstGeom>
        </p:spPr>
      </p:pic>
    </p:spTree>
    <p:extLst>
      <p:ext uri="{BB962C8B-B14F-4D97-AF65-F5344CB8AC3E}">
        <p14:creationId xmlns:p14="http://schemas.microsoft.com/office/powerpoint/2010/main" val="16361077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895" r="55714" b="24117"/>
          <a:stretch/>
        </p:blipFill>
        <p:spPr>
          <a:xfrm>
            <a:off x="2209587" y="4215740"/>
            <a:ext cx="4724826" cy="2268468"/>
          </a:xfrm>
          <a:prstGeom prst="rect">
            <a:avLst/>
          </a:prstGeom>
        </p:spPr>
      </p:pic>
      <p:sp>
        <p:nvSpPr>
          <p:cNvPr id="7" name="Title 1"/>
          <p:cNvSpPr>
            <a:spLocks noGrp="1"/>
          </p:cNvSpPr>
          <p:nvPr>
            <p:ph type="title"/>
          </p:nvPr>
        </p:nvSpPr>
        <p:spPr/>
        <p:txBody>
          <a:bodyPr/>
          <a:lstStyle/>
          <a:p>
            <a:r>
              <a:rPr lang="en-US"/>
              <a:t>Example 5.15 Pushing two blocks (cont.)</a:t>
            </a:r>
            <a:endParaRPr lang="en-US" dirty="0"/>
          </a:p>
        </p:txBody>
      </p:sp>
      <p:sp>
        <p:nvSpPr>
          <p:cNvPr id="3" name="Content Placeholder 2"/>
          <p:cNvSpPr>
            <a:spLocks noGrp="1"/>
          </p:cNvSpPr>
          <p:nvPr>
            <p:ph idx="1"/>
          </p:nvPr>
        </p:nvSpPr>
        <p:spPr/>
        <p:txBody>
          <a:bodyPr/>
          <a:lstStyle/>
          <a:p>
            <a:pPr marL="0" indent="0">
              <a:buNone/>
            </a:pPr>
            <a:r>
              <a:rPr lang="en-US" b="1" cap="small" dirty="0">
                <a:solidFill>
                  <a:srgbClr val="7030A0"/>
                </a:solidFill>
              </a:rPr>
              <a:t>prepare</a:t>
            </a:r>
            <a:r>
              <a:rPr lang="en-US" dirty="0"/>
              <a:t> The visual overview of the figure lists the known information and identifies </a:t>
            </a:r>
            <a:r>
              <a:rPr lang="en-US" i="1" dirty="0"/>
              <a:t>F</a:t>
            </a:r>
            <a:r>
              <a:rPr lang="en-US" baseline="-25000" dirty="0"/>
              <a:t>A on B</a:t>
            </a:r>
            <a:r>
              <a:rPr lang="en-US" dirty="0"/>
              <a:t> as what we’re trying to find. Then, we’ve drawn </a:t>
            </a:r>
            <a:r>
              <a:rPr lang="en-US" i="1" dirty="0"/>
              <a:t>separate</a:t>
            </a:r>
            <a:r>
              <a:rPr lang="en-US" dirty="0"/>
              <a:t> force identification diagrams and </a:t>
            </a:r>
            <a:r>
              <a:rPr lang="en-US" i="1" dirty="0"/>
              <a:t>separate </a:t>
            </a:r>
            <a:r>
              <a:rPr lang="en-US" dirty="0"/>
              <a:t>free-body diagrams for the two blocks. Both blocks have a weight force and a normal force, so we’ve used subscripts A and B to distinguish between them.</a:t>
            </a:r>
          </a:p>
        </p:txBody>
      </p:sp>
      <p:sp>
        <p:nvSpPr>
          <p:cNvPr id="5" name="Date Placeholder 4"/>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18166907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Example 5.15 Pushing two blocks (cont.)</a:t>
            </a:r>
            <a:endParaRPr lang="en-US" dirty="0"/>
          </a:p>
        </p:txBody>
      </p:sp>
      <p:sp>
        <p:nvSpPr>
          <p:cNvPr id="3" name="Content Placeholder 2"/>
          <p:cNvSpPr>
            <a:spLocks noGrp="1"/>
          </p:cNvSpPr>
          <p:nvPr>
            <p:ph idx="1"/>
          </p:nvPr>
        </p:nvSpPr>
        <p:spPr/>
        <p:txBody>
          <a:bodyPr/>
          <a:lstStyle/>
          <a:p>
            <a:pPr marL="0" indent="0">
              <a:buNone/>
            </a:pPr>
            <a:r>
              <a:rPr lang="en-US" sz="2600" dirty="0"/>
              <a:t>The force </a:t>
            </a:r>
            <a:r>
              <a:rPr lang="en-US" sz="2600" i="1" dirty="0"/>
              <a:t>          </a:t>
            </a:r>
            <a:r>
              <a:rPr lang="en-US" sz="2600" dirty="0"/>
              <a:t>is the contact </a:t>
            </a:r>
            <a:br>
              <a:rPr lang="en-US" sz="2600" dirty="0"/>
            </a:br>
            <a:r>
              <a:rPr lang="en-US" sz="2600" dirty="0"/>
              <a:t>force that block A exerts on B; </a:t>
            </a:r>
            <a:br>
              <a:rPr lang="en-US" sz="2600" dirty="0"/>
            </a:br>
            <a:r>
              <a:rPr lang="en-US" sz="2600" dirty="0"/>
              <a:t>it forms an action/reaction </a:t>
            </a:r>
            <a:br>
              <a:rPr lang="en-US" sz="2600" dirty="0"/>
            </a:br>
            <a:r>
              <a:rPr lang="en-US" sz="2600" dirty="0"/>
              <a:t>pair with the force </a:t>
            </a:r>
            <a:r>
              <a:rPr lang="en-US" sz="2600" i="1" dirty="0"/>
              <a:t>          </a:t>
            </a:r>
            <a:r>
              <a:rPr lang="en-US" sz="2600" dirty="0"/>
              <a:t>that </a:t>
            </a:r>
            <a:br>
              <a:rPr lang="en-US" sz="2600" dirty="0"/>
            </a:br>
            <a:r>
              <a:rPr lang="en-US" sz="2600" dirty="0"/>
              <a:t>block B exerts on A. Notice </a:t>
            </a:r>
            <a:br>
              <a:rPr lang="en-US" sz="2600" dirty="0"/>
            </a:br>
            <a:r>
              <a:rPr lang="en-US" sz="2600" dirty="0"/>
              <a:t>that force </a:t>
            </a:r>
            <a:r>
              <a:rPr lang="en-US" sz="2600" i="1" dirty="0"/>
              <a:t>          </a:t>
            </a:r>
            <a:r>
              <a:rPr lang="en-US" sz="2600" dirty="0"/>
              <a:t>is drawn acting </a:t>
            </a:r>
            <a:br>
              <a:rPr lang="en-US" sz="2600" dirty="0"/>
            </a:br>
            <a:r>
              <a:rPr lang="en-US" sz="2600" dirty="0"/>
              <a:t>on block B; it is the force </a:t>
            </a:r>
            <a:r>
              <a:rPr lang="en-US" sz="2600" i="1" dirty="0"/>
              <a:t>of </a:t>
            </a:r>
            <a:r>
              <a:rPr lang="en-US" sz="2600" dirty="0"/>
              <a:t>A </a:t>
            </a:r>
            <a:br>
              <a:rPr lang="en-US" sz="2600" dirty="0"/>
            </a:br>
            <a:r>
              <a:rPr lang="en-US" sz="2600" i="1" dirty="0"/>
              <a:t>on </a:t>
            </a:r>
            <a:r>
              <a:rPr lang="en-US" sz="2600" dirty="0"/>
              <a:t>B. </a:t>
            </a:r>
            <a:r>
              <a:rPr lang="en-US" sz="2600" b="1" dirty="0"/>
              <a:t>Force vectors are always drawn on the free-body </a:t>
            </a:r>
            <a:br>
              <a:rPr lang="en-US" sz="2600" b="1" dirty="0"/>
            </a:br>
            <a:r>
              <a:rPr lang="en-US" sz="2600" b="1" dirty="0"/>
              <a:t>diagram of the object that </a:t>
            </a:r>
            <a:r>
              <a:rPr lang="en-US" sz="2600" b="1" i="1" dirty="0"/>
              <a:t>experiences </a:t>
            </a:r>
            <a:r>
              <a:rPr lang="en-US" sz="2600" b="1" dirty="0"/>
              <a:t>the force</a:t>
            </a:r>
            <a:r>
              <a:rPr lang="en-US" sz="2600" dirty="0"/>
              <a:t>, not the object exerting the force. Because action/reaction pairs act in opposite directions, force           pushes backward on block A and appears on A’s free-body diagram.</a:t>
            </a:r>
          </a:p>
        </p:txBody>
      </p:sp>
      <p:sp>
        <p:nvSpPr>
          <p:cNvPr id="5" name="Date Placeholder 4"/>
          <p:cNvSpPr>
            <a:spLocks noGrp="1"/>
          </p:cNvSpPr>
          <p:nvPr>
            <p:ph type="dt" sz="half" idx="10"/>
          </p:nvPr>
        </p:nvSpPr>
        <p:spPr/>
        <p:txBody>
          <a:bodyPr/>
          <a:lstStyle/>
          <a:p>
            <a:r>
              <a:rPr lang="en-US"/>
              <a:t>© 2016 Pearson Education, Ltd.</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5015" r="13374" b="5567"/>
          <a:stretch/>
        </p:blipFill>
        <p:spPr>
          <a:xfrm>
            <a:off x="4893165" y="1032942"/>
            <a:ext cx="3556323" cy="25617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967" y="917864"/>
            <a:ext cx="725487" cy="43285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297" y="2100417"/>
            <a:ext cx="737680" cy="42675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558" y="2889932"/>
            <a:ext cx="725487" cy="43285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211" y="4881717"/>
            <a:ext cx="737680" cy="426757"/>
          </a:xfrm>
          <a:prstGeom prst="rect">
            <a:avLst/>
          </a:prstGeom>
        </p:spPr>
      </p:pic>
    </p:spTree>
    <p:extLst>
      <p:ext uri="{BB962C8B-B14F-4D97-AF65-F5344CB8AC3E}">
        <p14:creationId xmlns:p14="http://schemas.microsoft.com/office/powerpoint/2010/main" val="1723689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Knight_3e_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night">
      <a:majorFont>
        <a:latin typeface="Arial"/>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ight_3e_Design" id="{0C3F6578-1D45-40C9-B6E0-616C6472E038}" vid="{7DC600DF-A748-4326-9AD9-9635CF6D37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10119</TotalTime>
  <Words>9287</Words>
  <Application>Microsoft Office PowerPoint</Application>
  <PresentationFormat>On-screen Show (4:3)</PresentationFormat>
  <Paragraphs>920</Paragraphs>
  <Slides>141</Slides>
  <Notes>110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141</vt:i4>
      </vt:variant>
    </vt:vector>
  </HeadingPairs>
  <TitlesOfParts>
    <vt:vector size="150" baseType="lpstr">
      <vt:lpstr>ＭＳ Ｐゴシック</vt:lpstr>
      <vt:lpstr>Arial</vt:lpstr>
      <vt:lpstr>Calibri</vt:lpstr>
      <vt:lpstr>Symbol</vt:lpstr>
      <vt:lpstr>Times New Roman</vt:lpstr>
      <vt:lpstr>TimesLTStd-Roman</vt:lpstr>
      <vt:lpstr>Knight_3e_Design</vt:lpstr>
      <vt:lpstr>Equation</vt:lpstr>
      <vt:lpstr>Photo Editor Photo</vt:lpstr>
      <vt:lpstr>PowerPoint Presentation</vt:lpstr>
      <vt:lpstr>Chapter 5 Appling Newton’s Laws</vt:lpstr>
      <vt:lpstr>Chapter 5 Preview Looking Ahead: Working with Forces</vt:lpstr>
      <vt:lpstr>Chapter 5 Preview Looking Back: Free-Body Diagrams</vt:lpstr>
      <vt:lpstr>Chapter 5 Preview Stop to Think</vt:lpstr>
      <vt:lpstr>Chapter 5 Preview Stop to Think</vt:lpstr>
      <vt:lpstr>Section 5.1 Equilibrium</vt:lpstr>
      <vt:lpstr>Equilibrium</vt:lpstr>
      <vt:lpstr>Reading Question 5.1</vt:lpstr>
      <vt:lpstr>Reading Question 5.1</vt:lpstr>
      <vt:lpstr>Example 5.4 Tension in towing a car</vt:lpstr>
      <vt:lpstr>Example 5.4 Tension in towing a car (cont.)</vt:lpstr>
      <vt:lpstr>Example 5.4 Tension in towing a car (cont.)</vt:lpstr>
      <vt:lpstr>Example 5.4 Tension in towing a car (cont.)</vt:lpstr>
      <vt:lpstr>Example 5.4 Tension in towing a car (cont.)</vt:lpstr>
      <vt:lpstr>QuickCheck 5.1</vt:lpstr>
      <vt:lpstr>QuickCheck 5.1</vt:lpstr>
      <vt:lpstr>Example Problem</vt:lpstr>
      <vt:lpstr>Section 5.2 Dynamics and  Newton’s Second Law</vt:lpstr>
      <vt:lpstr>Dynamics and Newton’s Second Law</vt:lpstr>
      <vt:lpstr>Example 5.5 Putting a golf ball</vt:lpstr>
      <vt:lpstr>Example 5.5 Putting a golf ball (cont.)</vt:lpstr>
      <vt:lpstr>Example 5.5 Putting a golf ball (cont.)</vt:lpstr>
      <vt:lpstr>Example 5.5 Putting a golf ball (cont.)</vt:lpstr>
      <vt:lpstr>Example 5.5 Putting a golf ball (cont.)</vt:lpstr>
      <vt:lpstr>Example 5.6 Towing a car with acceleration</vt:lpstr>
      <vt:lpstr>Example 5.6 Towing a car with acceleration (cont.)</vt:lpstr>
      <vt:lpstr>Example 5.6 Towing a car with acceleration (cont.)</vt:lpstr>
      <vt:lpstr>Example 5.6 Towing a car with acceleration (cont.)</vt:lpstr>
      <vt:lpstr>Example 5.6 Towing a car with acceleration (cont.)</vt:lpstr>
      <vt:lpstr>Example 5.6 Towing a car with acceleration (cont.)</vt:lpstr>
      <vt:lpstr>Example Problem</vt:lpstr>
      <vt:lpstr>Example Problem</vt:lpstr>
      <vt:lpstr>Example Problem</vt:lpstr>
      <vt:lpstr>Example Problem</vt:lpstr>
      <vt:lpstr>Section 5.3 Mass and Weight</vt:lpstr>
      <vt:lpstr>Mass, Weight and Apparent Weight</vt:lpstr>
      <vt:lpstr>Apparent Weight</vt:lpstr>
      <vt:lpstr>Apparent Weight</vt:lpstr>
      <vt:lpstr>Example 5.8 Apparent weight in an elevator</vt:lpstr>
      <vt:lpstr>Example 5.8 Apparent weight in an elevator (cont.)</vt:lpstr>
      <vt:lpstr>Example 5.8 Apparent weight in an elevator (cont.)</vt:lpstr>
      <vt:lpstr>Example 5.8 Apparent weight in an elevator (cont.)</vt:lpstr>
      <vt:lpstr>Example 5.8 Apparent weight in an elevator (cont.)</vt:lpstr>
      <vt:lpstr>Example 5.8 Apparent weight in an elevator (cont.)</vt:lpstr>
      <vt:lpstr>Reading Question 5.2</vt:lpstr>
      <vt:lpstr>Reading Question 5.2</vt:lpstr>
      <vt:lpstr>Weightlessness</vt:lpstr>
      <vt:lpstr>QuickCheck 5.4</vt:lpstr>
      <vt:lpstr>QuickCheck 5.4</vt:lpstr>
      <vt:lpstr>QuickCheck 5.5</vt:lpstr>
      <vt:lpstr>QuickCheck 5.5</vt:lpstr>
      <vt:lpstr>QuickCheck 5.6</vt:lpstr>
      <vt:lpstr>QuickCheck 5.6</vt:lpstr>
      <vt:lpstr>Example Problem</vt:lpstr>
      <vt:lpstr>Section 5.4 Normal Forces</vt:lpstr>
      <vt:lpstr>Normal Forces</vt:lpstr>
      <vt:lpstr>Example 5.9 Normal force on a pressed book</vt:lpstr>
      <vt:lpstr>Example 5.9 Normal force on a pressed book (cont.)</vt:lpstr>
      <vt:lpstr>Example 5.9 Normal force on a pressed book (cont.)</vt:lpstr>
      <vt:lpstr>Normal Forces</vt:lpstr>
      <vt:lpstr>Normal Forces</vt:lpstr>
      <vt:lpstr>QuickCheck 5.2</vt:lpstr>
      <vt:lpstr>QuickCheck 5.2</vt:lpstr>
      <vt:lpstr>QuickCheck 5.3</vt:lpstr>
      <vt:lpstr>QuickCheck 5.3</vt:lpstr>
      <vt:lpstr>Example 5.10 Acceleration of a downhill skier</vt:lpstr>
      <vt:lpstr>Example 5.10 Acceleration of a downhill skier (cont.)</vt:lpstr>
      <vt:lpstr>Example 5.10 Acceleration of a downhill skier (cont.)</vt:lpstr>
      <vt:lpstr>Example 5.10 Acceleration of a downhill skier (cont.)</vt:lpstr>
      <vt:lpstr>Example 5.10 Acceleration of a downhill skier (cont.)</vt:lpstr>
      <vt:lpstr>Section 5.5 Friction</vt:lpstr>
      <vt:lpstr>Static Friction</vt:lpstr>
      <vt:lpstr>Static Friction</vt:lpstr>
      <vt:lpstr>Static Friction</vt:lpstr>
      <vt:lpstr>Static Friction</vt:lpstr>
      <vt:lpstr>QuickCheck 5.7</vt:lpstr>
      <vt:lpstr>QuickCheck 5.7</vt:lpstr>
      <vt:lpstr>Kinetic Friction</vt:lpstr>
      <vt:lpstr>Friction Forces</vt:lpstr>
      <vt:lpstr>Working with Friction Forces</vt:lpstr>
      <vt:lpstr>QuickCheck 5.8</vt:lpstr>
      <vt:lpstr>QuickCheck 5.8</vt:lpstr>
      <vt:lpstr>Example 5.11 Finding the force to slide a sofa</vt:lpstr>
      <vt:lpstr>Example 5.11 Finding the force to slide a sofa (cont.)</vt:lpstr>
      <vt:lpstr>Example 5.11 Finding the force to slide a sofa (cont.)</vt:lpstr>
      <vt:lpstr>Example 5.11 Finding the force to slide a sofa (cont.)</vt:lpstr>
      <vt:lpstr>Causes of Friction</vt:lpstr>
      <vt:lpstr>QuickCheck 5.9</vt:lpstr>
      <vt:lpstr>QuickCheck 5.9</vt:lpstr>
      <vt:lpstr>Reading Question 5.3</vt:lpstr>
      <vt:lpstr>Reading Question 5.3</vt:lpstr>
      <vt:lpstr>Example Problem</vt:lpstr>
      <vt:lpstr>Section 5.7 Interacting Objects</vt:lpstr>
      <vt:lpstr>Interacting Objects</vt:lpstr>
      <vt:lpstr>Objects in Contact</vt:lpstr>
      <vt:lpstr>Example 5.15 Pushing two blocks</vt:lpstr>
      <vt:lpstr>Example 5.15 Pushing two blocks (cont.)</vt:lpstr>
      <vt:lpstr>Example 5.15 Pushing two blocks (cont.)</vt:lpstr>
      <vt:lpstr>Example 5.15 Pushing two blocks (cont.)</vt:lpstr>
      <vt:lpstr>Example 5.15 Pushing two blocks (cont.)</vt:lpstr>
      <vt:lpstr>Example 5.15 Pushing two blocks (cont.)</vt:lpstr>
      <vt:lpstr>Example 5.15 Pushing two blocks (cont.)</vt:lpstr>
      <vt:lpstr>QuickCheck 5.12</vt:lpstr>
      <vt:lpstr>QuickCheck 5.12</vt:lpstr>
      <vt:lpstr>QuickCheck 5.13</vt:lpstr>
      <vt:lpstr>QuickCheck 5.13</vt:lpstr>
      <vt:lpstr>Reading Question 5.5</vt:lpstr>
      <vt:lpstr>Reading Question 5.5</vt:lpstr>
      <vt:lpstr>Section 5.8 Ropes and Pulleys</vt:lpstr>
      <vt:lpstr>Ropes</vt:lpstr>
      <vt:lpstr>Ropes</vt:lpstr>
      <vt:lpstr>QuickCheck 5.10</vt:lpstr>
      <vt:lpstr>QuickCheck 5.10</vt:lpstr>
      <vt:lpstr>Pulleys</vt:lpstr>
      <vt:lpstr>QuickCheck 5.15</vt:lpstr>
      <vt:lpstr>QuickCheck 5.15</vt:lpstr>
      <vt:lpstr>Example 5.18 Lifting a stage set</vt:lpstr>
      <vt:lpstr>Example 5.18 Lifting a stage set (cont.)</vt:lpstr>
      <vt:lpstr>Example 5.18 Lifting a stage set (cont.)</vt:lpstr>
      <vt:lpstr>Example 5.18 Lifting a stage set (cont.)</vt:lpstr>
      <vt:lpstr>Example 5.18 Lifting a stage set (cont.)</vt:lpstr>
      <vt:lpstr>Example 5.18 Lifting a stage set (cont.)</vt:lpstr>
      <vt:lpstr>Example 5.18 Lifting a stage set (cont.)</vt:lpstr>
      <vt:lpstr>Summary: General Strategy</vt:lpstr>
      <vt:lpstr>Summary: General Strategy</vt:lpstr>
      <vt:lpstr>Summary: Important Concepts</vt:lpstr>
      <vt:lpstr>Summary: Important Concepts</vt:lpstr>
      <vt:lpstr>Summary: Applications</vt:lpstr>
      <vt:lpstr>Summary: Important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Nabil Ben Nessib</cp:lastModifiedBy>
  <cp:revision>479</cp:revision>
  <dcterms:created xsi:type="dcterms:W3CDTF">2013-09-26T16:18:55Z</dcterms:created>
  <dcterms:modified xsi:type="dcterms:W3CDTF">2024-01-08T08:16:46Z</dcterms:modified>
</cp:coreProperties>
</file>