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8" r:id="rId1"/>
  </p:sldMasterIdLst>
  <p:notesMasterIdLst>
    <p:notesMasterId r:id="rId13"/>
  </p:notesMasterIdLst>
  <p:sldIdLst>
    <p:sldId id="317" r:id="rId2"/>
    <p:sldId id="285" r:id="rId3"/>
    <p:sldId id="287" r:id="rId4"/>
    <p:sldId id="312" r:id="rId5"/>
    <p:sldId id="288" r:id="rId6"/>
    <p:sldId id="292" r:id="rId7"/>
    <p:sldId id="291" r:id="rId8"/>
    <p:sldId id="294" r:id="rId9"/>
    <p:sldId id="316" r:id="rId10"/>
    <p:sldId id="298" r:id="rId11"/>
    <p:sldId id="31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52"/>
    <p:restoredTop sz="92341" autoAdjust="0"/>
  </p:normalViewPr>
  <p:slideViewPr>
    <p:cSldViewPr>
      <p:cViewPr varScale="1">
        <p:scale>
          <a:sx n="114" d="100"/>
          <a:sy n="114" d="100"/>
        </p:scale>
        <p:origin x="146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  <a:cs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ea typeface="+mn-ea"/>
                <a:cs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  <a:ea typeface="+mn-ea"/>
                <a:cs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A26C667-C4F3-40E2-BFF0-6D77917FB1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5256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Times New Roma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Times New Roman" charset="0"/>
        <a:cs typeface="Times New Roma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4D7E4B-45E4-4D10-A0AC-4CF933548791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262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8DD625-6C73-4836-952B-B5DAFE91FEA9}" type="slidenum">
              <a:rPr lang="en-GB" altLang="en-US" smtClean="0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3336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2D78219A-0386-4EF2-88C7-A451B5B3DB86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7771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6CFB53A-F1F4-4204-A58C-765B7D6FFE4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2220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6CFB53A-F1F4-4204-A58C-765B7D6FFE4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63155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6CFB53A-F1F4-4204-A58C-765B7D6FFE4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4611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6CFB53A-F1F4-4204-A58C-765B7D6FFE4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69422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6CFB53A-F1F4-4204-A58C-765B7D6FFE4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8786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6CFB53A-F1F4-4204-A58C-765B7D6FFE4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95189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1E363D44-6F55-4040-A9A8-C4385E33BC4A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56798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01343C4B-2194-4DC6-9AD1-8A8A7776CF0B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5382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00600" y="19050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en-GB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>
                  <a:tint val="75000"/>
                  <a:alpha val="60000"/>
                </a:prstClr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>
                  <a:tint val="75000"/>
                  <a:alpha val="60000"/>
                </a:prstClr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AF16707-8CCC-402D-870A-54E86034D319}" type="slidenum">
              <a:rPr lang="en-US" altLang="en-US" smtClean="0">
                <a:solidFill>
                  <a:prstClr val="white">
                    <a:tint val="75000"/>
                  </a:prstClr>
                </a:solidFill>
                <a:latin typeface="Century Gothic" panose="020B050202020202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en-US">
              <a:solidFill>
                <a:prstClr val="white">
                  <a:tint val="75000"/>
                </a:prstClr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71888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3382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B659805C-329C-4EE3-B2AC-E985B5CD10C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684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ED58EABC-D5BD-42B8-8CD4-27194EF4E826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9722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F646052B-EB58-4BE3-BAF9-B8005C678332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875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10D7852F-B6BD-4F03-B3AA-3EFC144A5229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069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F1F48D13-4D07-4B30-9CD6-F84DE07B906B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7430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484A5E6C-A5F1-4989-9519-04457467633C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0068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08A6B064-60B3-4171-8EA2-AB99C9A3A758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758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defTabSz="685800" eaLnBrk="1" hangingPunct="1">
              <a:defRPr/>
            </a:pPr>
            <a:endParaRPr lang="en-US" altLang="ar-SA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hangingPunct="1">
              <a:defRPr/>
            </a:pPr>
            <a:fld id="{36CFB53A-F1F4-4204-A58C-765B7D6FFE47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‹#›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05701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  <p:sldLayoutId id="2147484162" r:id="rId14"/>
    <p:sldLayoutId id="2147484163" r:id="rId15"/>
    <p:sldLayoutId id="2147484164" r:id="rId16"/>
    <p:sldLayoutId id="2147484165" r:id="rId17"/>
    <p:sldLayoutId id="2147484166" r:id="rId18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xfrm>
            <a:off x="1" y="152400"/>
            <a:ext cx="5689997" cy="1457325"/>
          </a:xfrm>
        </p:spPr>
        <p:txBody>
          <a:bodyPr/>
          <a:lstStyle/>
          <a:p>
            <a:pPr rtl="0"/>
            <a:r>
              <a:rPr lang="en-US" altLang="en-US" sz="27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Sequel </a:t>
            </a:r>
            <a:br>
              <a:rPr lang="ar-SA" altLang="en-US" sz="2700" b="1" dirty="0">
                <a:solidFill>
                  <a:srgbClr val="FFFF00"/>
                </a:solidFill>
                <a:latin typeface="Times New Roman" panose="02020603050405020304" pitchFamily="18" charset="0"/>
              </a:rPr>
            </a:br>
            <a:br>
              <a:rPr lang="en-US" altLang="en-US" sz="2700" b="1" dirty="0">
                <a:solidFill>
                  <a:srgbClr val="FFFF00"/>
                </a:solidFill>
                <a:latin typeface="Times New Roman" panose="02020603050405020304" pitchFamily="18" charset="0"/>
              </a:rPr>
            </a:br>
            <a:r>
              <a:rPr lang="en-GB" altLang="en-US" sz="27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Conflict of Interest</a:t>
            </a:r>
            <a:r>
              <a:rPr lang="en-US" altLang="en-US" sz="27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 (COI)</a:t>
            </a:r>
            <a:endParaRPr lang="en-GB" altLang="en-US" sz="27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9" name="Rectangle 3" descr="Rectangle: Click to edit Master text styles&#10;Second level&#10;Third level&#10;Fourth level&#10;Fifth level"/>
          <p:cNvSpPr>
            <a:spLocks noGrp="1"/>
          </p:cNvSpPr>
          <p:nvPr>
            <p:ph type="body" sz="half" idx="1"/>
          </p:nvPr>
        </p:nvSpPr>
        <p:spPr>
          <a:xfrm>
            <a:off x="111442" y="2437448"/>
            <a:ext cx="8289608" cy="2011680"/>
          </a:xfrm>
        </p:spPr>
        <p:txBody>
          <a:bodyPr/>
          <a:lstStyle/>
          <a:p>
            <a:pPr algn="l" rtl="0" eaLnBrk="1" hangingPunct="1">
              <a:lnSpc>
                <a:spcPct val="150000"/>
              </a:lnSpc>
            </a:pPr>
            <a:r>
              <a:rPr lang="en-GB" altLang="en-US" sz="2100" dirty="0">
                <a:latin typeface="Times New Roman" panose="02020603050405020304" pitchFamily="18" charset="0"/>
              </a:rPr>
              <a:t>A conflict of interest is a set of conditions in which professional judgment concerning  a primary interest (such as a patient’</a:t>
            </a:r>
            <a:r>
              <a:rPr lang="en-GB" altLang="ja-JP" sz="2100" dirty="0">
                <a:latin typeface="Times New Roman" panose="02020603050405020304" pitchFamily="18" charset="0"/>
              </a:rPr>
              <a:t>s welfare or the validity of the research)</a:t>
            </a:r>
            <a:r>
              <a:rPr lang="en-US" altLang="ja-JP" sz="2100" dirty="0">
                <a:latin typeface="Times New Roman" panose="02020603050405020304" pitchFamily="18" charset="0"/>
              </a:rPr>
              <a:t> </a:t>
            </a:r>
            <a:r>
              <a:rPr lang="en-GB" altLang="ja-JP" sz="2100" dirty="0">
                <a:latin typeface="Times New Roman" panose="02020603050405020304" pitchFamily="18" charset="0"/>
              </a:rPr>
              <a:t>tends to be unduly influenced by a secondary interest (such as financial gain)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261476B-D25C-43F0-AD83-AE22EE6B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AF16707-8CCC-402D-870A-54E86034D319}" type="slidenum">
              <a:rPr lang="en-US" altLang="en-US" smtClean="0">
                <a:solidFill>
                  <a:prstClr val="white">
                    <a:tint val="75000"/>
                  </a:prstClr>
                </a:solidFill>
                <a:latin typeface="Century Gothic" panose="020B0502020202020204"/>
                <a:ea typeface="+mn-ea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en-US">
              <a:solidFill>
                <a:prstClr val="white">
                  <a:tint val="75000"/>
                </a:prstClr>
              </a:solidFill>
              <a:latin typeface="Century Gothic" panose="020B050202020202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140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</a:rPr>
              <a:t>Individual COI—Guidelines</a:t>
            </a:r>
            <a:endParaRPr lang="en-GB" altLang="en-US" sz="36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827484" y="2052919"/>
            <a:ext cx="7859316" cy="4195481"/>
          </a:xfrm>
        </p:spPr>
        <p:txBody>
          <a:bodyPr/>
          <a:lstStyle/>
          <a:p>
            <a:pPr algn="l" rtl="0"/>
            <a:r>
              <a:rPr lang="en-US" altLang="en-US" sz="2800" dirty="0">
                <a:latin typeface="Times New Roman" panose="02020603050405020304" pitchFamily="18" charset="0"/>
              </a:rPr>
              <a:t>In informed consent forms</a:t>
            </a:r>
          </a:p>
          <a:p>
            <a:pPr lvl="1" algn="l" rt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</a:rPr>
              <a:t>Include the researchers sources of funds</a:t>
            </a:r>
          </a:p>
          <a:p>
            <a:pPr lvl="1" algn="l" rtl="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</a:rPr>
              <a:t>Researcher</a:t>
            </a:r>
            <a:r>
              <a:rPr lang="ja-JP" altLang="en-US" sz="2400" dirty="0">
                <a:latin typeface="Times New Roman" panose="02020603050405020304" pitchFamily="18" charset="0"/>
              </a:rPr>
              <a:t>’</a:t>
            </a:r>
            <a:r>
              <a:rPr lang="en-US" altLang="ja-JP" sz="2400" dirty="0">
                <a:latin typeface="Times New Roman" panose="02020603050405020304" pitchFamily="18" charset="0"/>
              </a:rPr>
              <a:t>s affiliations</a:t>
            </a:r>
          </a:p>
          <a:p>
            <a:pPr lvl="1" algn="l" rtl="0">
              <a:buFont typeface="Arial" panose="020B0604020202020204" pitchFamily="34" charset="0"/>
              <a:buNone/>
            </a:pPr>
            <a:endParaRPr lang="en-US" altLang="ja-JP" dirty="0">
              <a:latin typeface="Times New Roman" panose="02020603050405020304" pitchFamily="18" charset="0"/>
            </a:endParaRPr>
          </a:p>
          <a:p>
            <a:pPr algn="l" rtl="0" eaLnBrk="1" hangingPunct="1"/>
            <a:r>
              <a:rPr lang="en-US" altLang="en-US" sz="2800" dirty="0">
                <a:latin typeface="Times New Roman" panose="02020603050405020304" pitchFamily="18" charset="0"/>
              </a:rPr>
              <a:t> Review processes</a:t>
            </a:r>
          </a:p>
          <a:p>
            <a:pPr lvl="1" algn="l" rtl="0"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</a:rPr>
              <a:t>Journals ask for COI statements to be filed</a:t>
            </a:r>
          </a:p>
          <a:p>
            <a:pPr lvl="1" algn="l" rtl="0"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</a:rPr>
              <a:t>Journals ask for sources of funds to be mentioned </a:t>
            </a:r>
            <a:endParaRPr lang="en-GB" altLang="en-US" sz="2400" dirty="0">
              <a:latin typeface="Times New Roman" panose="02020603050405020304" pitchFamily="18" charset="0"/>
            </a:endParaRPr>
          </a:p>
          <a:p>
            <a:pPr lvl="1" algn="l" rtl="0"/>
            <a:endParaRPr lang="en-US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6C82A9-6A8D-4728-9AFD-6A5C12943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10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48814" y="152400"/>
            <a:ext cx="7053542" cy="990600"/>
          </a:xfrm>
        </p:spPr>
        <p:txBody>
          <a:bodyPr/>
          <a:lstStyle/>
          <a:p>
            <a:pPr rtl="0"/>
            <a:r>
              <a:rPr lang="en-US" altLang="en-US" sz="40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686800" cy="4195481"/>
          </a:xfrm>
        </p:spPr>
        <p:txBody>
          <a:bodyPr>
            <a:normAutofit lnSpcReduction="10000"/>
          </a:bodyPr>
          <a:lstStyle/>
          <a:p>
            <a:pPr marL="774700" indent="-457200" algn="l" rtl="0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sz="2400" dirty="0">
                <a:latin typeface="Times New Roman"/>
                <a:ea typeface="ＭＳ Ｐゴシック" charset="-128"/>
              </a:rPr>
              <a:t>COI can be financial, emotional, social, or legal</a:t>
            </a:r>
          </a:p>
          <a:p>
            <a:pPr marL="774700" indent="-457200" algn="l" rtl="0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sz="2400" dirty="0">
                <a:latin typeface="Times New Roman"/>
                <a:ea typeface="ＭＳ Ｐゴシック" charset="-128"/>
              </a:rPr>
              <a:t>COI they can be actual or perceived conflicts.</a:t>
            </a:r>
          </a:p>
          <a:p>
            <a:pPr marL="774700" indent="-457200" algn="l" rtl="0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sz="2400" dirty="0">
                <a:latin typeface="Times New Roman"/>
                <a:ea typeface="ＭＳ Ｐゴシック" charset="-128"/>
              </a:rPr>
              <a:t>COI can be at the level of the researcher and the institution</a:t>
            </a:r>
            <a:endParaRPr lang="en-IN" sz="2400" dirty="0">
              <a:latin typeface="Times New Roman"/>
              <a:ea typeface="ＭＳ Ｐゴシック" charset="-128"/>
            </a:endParaRPr>
          </a:p>
          <a:p>
            <a:pPr marL="774700" indent="-457200" algn="l" rtl="0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sz="2400" dirty="0">
                <a:latin typeface="Times New Roman"/>
                <a:ea typeface="ＭＳ Ｐゴシック" charset="-128"/>
              </a:rPr>
              <a:t>Need to recognize, disclose and manage conflicts of interest of researchers and institutions</a:t>
            </a:r>
          </a:p>
          <a:p>
            <a:pPr marL="774700" indent="-457200" algn="l" rtl="0">
              <a:lnSpc>
                <a:spcPct val="150000"/>
              </a:lnSpc>
              <a:buClr>
                <a:schemeClr val="tx1"/>
              </a:buClr>
              <a:defRPr/>
            </a:pPr>
            <a:r>
              <a:rPr lang="en-US" sz="2400" dirty="0">
                <a:latin typeface="Times New Roman"/>
                <a:ea typeface="ＭＳ Ｐゴシック" charset="-128"/>
              </a:rPr>
              <a:t>COI cannot always be avoided, but they must be examined and minimized.</a:t>
            </a:r>
          </a:p>
          <a:p>
            <a:pPr algn="l" rtl="0">
              <a:lnSpc>
                <a:spcPct val="150000"/>
              </a:lnSpc>
              <a:buClr>
                <a:schemeClr val="tx1"/>
              </a:buClr>
              <a:defRPr/>
            </a:pPr>
            <a:endParaRPr lang="en-US" sz="1400" dirty="0">
              <a:ea typeface="ＭＳ Ｐゴシック" charset="-12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2CF83E5-5E24-484C-8A9E-D403DB8C1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11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7772400" cy="6080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chemeClr val="tx1"/>
                </a:solidFill>
                <a:latin typeface="Times New Roman"/>
                <a:ea typeface="+mj-ea"/>
                <a:cs typeface="+mj-cs"/>
              </a:rPr>
              <a:t>Why Address COI?</a:t>
            </a:r>
          </a:p>
        </p:txBody>
      </p:sp>
      <p:sp>
        <p:nvSpPr>
          <p:cNvPr id="3072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04800" y="2052919"/>
            <a:ext cx="8534400" cy="4195481"/>
          </a:xfrm>
        </p:spPr>
        <p:txBody>
          <a:bodyPr>
            <a:normAutofit/>
          </a:bodyPr>
          <a:lstStyle/>
          <a:p>
            <a:pPr algn="l" eaLnBrk="1" hangingPunct="1">
              <a:buFont typeface="Arial" charset="0"/>
              <a:buChar char="•"/>
              <a:defRPr/>
            </a:pPr>
            <a:r>
              <a:rPr lang="en-GB" sz="2800" dirty="0">
                <a:latin typeface="Times New Roman"/>
                <a:ea typeface="ＭＳ Ｐゴシック" charset="0"/>
                <a:cs typeface="ＭＳ Ｐゴシック" charset="0"/>
              </a:rPr>
              <a:t>To maintain integrity of professional judgment (to minimize the influence of secondary interests, such as personal financial gain</a:t>
            </a:r>
            <a:r>
              <a:rPr lang="en-US" sz="2800" dirty="0">
                <a:latin typeface="Times New Roman"/>
                <a:ea typeface="ＭＳ Ｐゴシック" charset="0"/>
                <a:cs typeface="ＭＳ Ｐゴシック" charset="0"/>
              </a:rPr>
              <a:t>)</a:t>
            </a:r>
            <a:r>
              <a:rPr lang="en-GB" sz="2800" dirty="0">
                <a:latin typeface="Times New Roman"/>
                <a:ea typeface="ＭＳ Ｐゴシック" charset="0"/>
                <a:cs typeface="ＭＳ Ｐゴシック" charset="0"/>
              </a:rPr>
              <a:t>, that should be irrelevant to the merits of decisions about primary interests, such as the care of patient, conduct of research, or review.</a:t>
            </a:r>
          </a:p>
          <a:p>
            <a:pPr marL="0" indent="0" algn="l" eaLnBrk="1" hangingPunct="1">
              <a:buFont typeface="Arial" charset="0"/>
              <a:buNone/>
              <a:defRPr/>
            </a:pPr>
            <a:endParaRPr lang="en-US" sz="2800" dirty="0">
              <a:latin typeface="Times New Roman"/>
              <a:ea typeface="ＭＳ Ｐゴシック" charset="0"/>
              <a:cs typeface="ＭＳ Ｐゴシック" charset="0"/>
            </a:endParaRPr>
          </a:p>
          <a:p>
            <a:pPr algn="l" eaLnBrk="1" hangingPunct="1">
              <a:buFont typeface="Arial" charset="0"/>
              <a:buChar char="•"/>
              <a:defRPr/>
            </a:pPr>
            <a:r>
              <a:rPr lang="en-US" sz="2800" dirty="0">
                <a:latin typeface="Times New Roman"/>
                <a:ea typeface="ＭＳ Ｐゴシック" charset="0"/>
                <a:cs typeface="ＭＳ Ｐゴシック" charset="0"/>
              </a:rPr>
              <a:t>To maintain confidence in professional judgment</a:t>
            </a:r>
            <a:endParaRPr lang="en-GB" sz="2800" dirty="0">
              <a:latin typeface="Times New Roman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4D1152-5194-4087-AF0B-CA322BED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2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Types of Conflict of Interest – Individual </a:t>
            </a:r>
            <a:endParaRPr lang="en-GB" altLang="en-US" sz="32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altLang="en-US" sz="2800" dirty="0">
                <a:latin typeface="Times New Roman" panose="02020603050405020304" pitchFamily="18" charset="0"/>
              </a:rPr>
              <a:t>Financial interests in outcome</a:t>
            </a:r>
          </a:p>
          <a:p>
            <a:pPr algn="l" rtl="0"/>
            <a:r>
              <a:rPr lang="en-US" altLang="en-US" sz="2800" dirty="0">
                <a:latin typeface="Times New Roman" panose="02020603050405020304" pitchFamily="18" charset="0"/>
              </a:rPr>
              <a:t>Professional advancement and recognition for personal achievement</a:t>
            </a:r>
          </a:p>
          <a:p>
            <a:pPr algn="l" rtl="0"/>
            <a:r>
              <a:rPr lang="en-US" altLang="en-US" sz="2800" dirty="0">
                <a:latin typeface="Times New Roman" panose="02020603050405020304" pitchFamily="18" charset="0"/>
              </a:rPr>
              <a:t>Working on a similar topic and with an interest in the outcome (positive or negative)</a:t>
            </a:r>
          </a:p>
          <a:p>
            <a:pPr algn="l" rtl="0"/>
            <a:r>
              <a:rPr lang="en-US" altLang="en-US" sz="2800" dirty="0">
                <a:latin typeface="Times New Roman" panose="02020603050405020304" pitchFamily="18" charset="0"/>
              </a:rPr>
              <a:t>Ideological position that biases decisions</a:t>
            </a:r>
          </a:p>
          <a:p>
            <a:pPr algn="l" rtl="0"/>
            <a:endParaRPr lang="en-US" altLang="en-US" dirty="0"/>
          </a:p>
          <a:p>
            <a:pPr algn="l" rtl="0"/>
            <a:endParaRPr lang="en-US" altLang="en-US" dirty="0"/>
          </a:p>
          <a:p>
            <a:pPr algn="l" rtl="0"/>
            <a:endParaRPr lang="en-GB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045E56-0E3C-4B23-91FE-6DB298F93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3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sz="3200" dirty="0">
                <a:solidFill>
                  <a:schemeClr val="tx1"/>
                </a:solidFill>
                <a:latin typeface="Times New Roman" panose="02020603050405020304" pitchFamily="18" charset="0"/>
              </a:rPr>
              <a:t>Potential Influence of COI on Study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90000"/>
              </a:lnSpc>
              <a:buClr>
                <a:schemeClr val="tx1"/>
              </a:buClr>
              <a:buSzPct val="75000"/>
              <a:buFont typeface="Arial"/>
              <a:buChar char="•"/>
              <a:defRPr/>
            </a:pPr>
            <a:r>
              <a:rPr lang="en-US" sz="2400" kern="0" dirty="0">
                <a:latin typeface="Times New Roman"/>
                <a:ea typeface="ＭＳ Ｐゴシック" charset="-128"/>
              </a:rPr>
              <a:t>Which study approach to use</a:t>
            </a:r>
          </a:p>
          <a:p>
            <a:pPr algn="l" rtl="0">
              <a:lnSpc>
                <a:spcPct val="90000"/>
              </a:lnSpc>
              <a:buClr>
                <a:schemeClr val="tx1"/>
              </a:buClr>
              <a:buSzPct val="75000"/>
              <a:buFont typeface="Arial"/>
              <a:buChar char="•"/>
              <a:defRPr/>
            </a:pPr>
            <a:r>
              <a:rPr lang="en-US" sz="2400" kern="0" dirty="0">
                <a:latin typeface="Times New Roman"/>
                <a:ea typeface="ＭＳ Ｐゴシック" charset="-128"/>
              </a:rPr>
              <a:t>Whether to have a control group</a:t>
            </a:r>
          </a:p>
          <a:p>
            <a:pPr algn="l" rtl="0">
              <a:lnSpc>
                <a:spcPct val="90000"/>
              </a:lnSpc>
              <a:buClr>
                <a:schemeClr val="tx1"/>
              </a:buClr>
              <a:buSzPct val="75000"/>
              <a:buFont typeface="Arial"/>
              <a:buChar char="•"/>
              <a:defRPr/>
            </a:pPr>
            <a:r>
              <a:rPr lang="en-US" sz="2400" kern="0" dirty="0">
                <a:latin typeface="Times New Roman"/>
                <a:ea typeface="ＭＳ Ｐゴシック" charset="-128"/>
              </a:rPr>
              <a:t>Endpoints of the study</a:t>
            </a:r>
          </a:p>
          <a:p>
            <a:pPr algn="l" rtl="0">
              <a:lnSpc>
                <a:spcPct val="90000"/>
              </a:lnSpc>
              <a:buClr>
                <a:schemeClr val="tx1"/>
              </a:buClr>
              <a:buSzPct val="75000"/>
              <a:buFont typeface="Arial"/>
              <a:buChar char="•"/>
              <a:defRPr/>
            </a:pPr>
            <a:r>
              <a:rPr lang="en-US" sz="2400" kern="0" dirty="0">
                <a:latin typeface="Times New Roman"/>
                <a:ea typeface="ＭＳ Ｐゴシック" charset="-128"/>
              </a:rPr>
              <a:t>Inclusion and exclusion criteria</a:t>
            </a:r>
          </a:p>
          <a:p>
            <a:pPr algn="l" rtl="0">
              <a:lnSpc>
                <a:spcPct val="90000"/>
              </a:lnSpc>
              <a:buClr>
                <a:schemeClr val="tx1"/>
              </a:buClr>
              <a:buSzPct val="75000"/>
              <a:buFont typeface="Arial"/>
              <a:buChar char="•"/>
              <a:defRPr/>
            </a:pPr>
            <a:r>
              <a:rPr lang="en-US" sz="2400" kern="0" dirty="0">
                <a:latin typeface="Times New Roman"/>
                <a:ea typeface="ＭＳ Ｐゴシック" charset="-128"/>
              </a:rPr>
              <a:t>Which eligible patients will be enrolled</a:t>
            </a:r>
          </a:p>
          <a:p>
            <a:pPr algn="l" rtl="0">
              <a:lnSpc>
                <a:spcPct val="90000"/>
              </a:lnSpc>
              <a:buClr>
                <a:schemeClr val="tx1"/>
              </a:buClr>
              <a:buSzPct val="75000"/>
              <a:buFont typeface="Arial"/>
              <a:buChar char="•"/>
              <a:defRPr/>
            </a:pPr>
            <a:r>
              <a:rPr lang="en-US" sz="2400" kern="0" dirty="0">
                <a:latin typeface="Times New Roman"/>
                <a:ea typeface="ＭＳ Ｐゴシック" charset="-128"/>
              </a:rPr>
              <a:t>Information made available in the informed consent form and process</a:t>
            </a:r>
          </a:p>
          <a:p>
            <a:pPr algn="l" rtl="0">
              <a:lnSpc>
                <a:spcPct val="90000"/>
              </a:lnSpc>
              <a:buClr>
                <a:schemeClr val="tx1"/>
              </a:buClr>
              <a:buSzPct val="75000"/>
              <a:buFont typeface="Arial"/>
              <a:buChar char="•"/>
              <a:defRPr/>
            </a:pPr>
            <a:r>
              <a:rPr lang="en-US" sz="2400" kern="0" dirty="0">
                <a:latin typeface="Times New Roman"/>
                <a:ea typeface="ＭＳ Ｐゴシック" charset="-128"/>
              </a:rPr>
              <a:t>Whether a study will be stopped due to evidence from other studies</a:t>
            </a:r>
          </a:p>
          <a:p>
            <a:pPr algn="l" rtl="0">
              <a:buFont typeface="Arial" charset="0"/>
              <a:buChar char="•"/>
              <a:defRPr/>
            </a:pPr>
            <a:endParaRPr lang="en-US" sz="1400" dirty="0">
              <a:ea typeface="ＭＳ Ｐゴシック" charset="-128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695FE1-4327-4CF0-A7B1-D8BA63AEE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4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z="3600" dirty="0">
                <a:solidFill>
                  <a:schemeClr val="tx1"/>
                </a:solidFill>
                <a:latin typeface="Times New Roman" panose="02020603050405020304" pitchFamily="18" charset="0"/>
              </a:rPr>
              <a:t>COI - Individual</a:t>
            </a:r>
            <a:endParaRPr lang="en-GB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228600" y="2057400"/>
            <a:ext cx="8229600" cy="2667001"/>
          </a:xfrm>
        </p:spPr>
        <p:txBody>
          <a:bodyPr>
            <a:normAutofit/>
          </a:bodyPr>
          <a:lstStyle/>
          <a:p>
            <a:pPr algn="l" rtl="0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ja-JP" altLang="en-US" sz="2400" dirty="0">
                <a:latin typeface="Times New Roman" panose="02020603050405020304" pitchFamily="18" charset="0"/>
              </a:rPr>
              <a:t>“</a:t>
            </a:r>
            <a:r>
              <a:rPr lang="en-US" altLang="ja-JP" sz="2400" dirty="0">
                <a:latin typeface="Times New Roman" panose="02020603050405020304" pitchFamily="18" charset="0"/>
              </a:rPr>
              <a:t>Other sources of conflict are personal, political, academic and religious and we believe that those may be just as potent as financial conflicts”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676012-FE34-413A-AF9F-B9B750DA5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5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7053542" cy="1400530"/>
          </a:xfrm>
        </p:spPr>
        <p:txBody>
          <a:bodyPr/>
          <a:lstStyle/>
          <a:p>
            <a:pPr rtl="0" eaLnBrk="1" hangingPunct="1"/>
            <a:r>
              <a:rPr lang="en-US" altLang="en-US" sz="3600" dirty="0">
                <a:solidFill>
                  <a:schemeClr val="tx1"/>
                </a:solidFill>
                <a:latin typeface="Times New Roman" panose="02020603050405020304" pitchFamily="18" charset="0"/>
              </a:rPr>
              <a:t>COI – Institutional</a:t>
            </a:r>
            <a:endParaRPr lang="en-GB" altLang="en-US" sz="360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257799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15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When any of an institution</a:t>
            </a:r>
            <a:r>
              <a:rPr lang="ja-JP" altLang="en-US" sz="2400" dirty="0">
                <a:latin typeface="Times New Roman" panose="02020603050405020304" pitchFamily="18" charset="0"/>
              </a:rPr>
              <a:t>’</a:t>
            </a:r>
            <a:r>
              <a:rPr lang="en-US" altLang="ja-JP" sz="2400" dirty="0">
                <a:latin typeface="Times New Roman" panose="02020603050405020304" pitchFamily="18" charset="0"/>
              </a:rPr>
              <a:t>s senior management or trustees or a department school or sub-unit or an affiliated foundation or organization has an external relationship or financial interest in a company that itself has a financial interest in a faculty research</a:t>
            </a:r>
          </a:p>
          <a:p>
            <a:pPr algn="l" rtl="0" eaLnBrk="1" hangingPunct="1">
              <a:lnSpc>
                <a:spcPct val="15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Ethics Committees may be subject to institutional pressures, to approve research activities in which the institution has a financial stake</a:t>
            </a:r>
            <a:endParaRPr lang="en-US" altLang="ja-JP" sz="2400" dirty="0">
              <a:latin typeface="Times New Roman" panose="02020603050405020304" pitchFamily="18" charset="0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en-US" altLang="ja-JP" sz="2400" dirty="0">
                <a:latin typeface="Times New Roman" panose="02020603050405020304" pitchFamily="18" charset="0"/>
              </a:rPr>
              <a:t>Commercial COI including journals—approval processes, articles published, and editorials written</a:t>
            </a:r>
          </a:p>
          <a:p>
            <a:pPr algn="l" rtl="0" eaLnBrk="1" hangingPunct="1">
              <a:lnSpc>
                <a:spcPct val="150000"/>
              </a:lnSpc>
            </a:pPr>
            <a:endParaRPr lang="en-GB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F760CC-5B9A-4319-8E0A-44640AA4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6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</a:rPr>
              <a:t>COI – Review Processes</a:t>
            </a:r>
            <a:endParaRPr lang="en-GB" altLang="en-US" sz="36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</a:pPr>
            <a:r>
              <a:rPr lang="en-US" altLang="en-US" sz="2800" dirty="0">
                <a:latin typeface="Times New Roman" panose="02020603050405020304" pitchFamily="18" charset="0"/>
              </a:rPr>
              <a:t>Peer review – individual affiliations and interests </a:t>
            </a:r>
          </a:p>
          <a:p>
            <a:pPr lvl="1" algn="l" rtl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</a:rPr>
              <a:t>Similar work in progress</a:t>
            </a:r>
          </a:p>
          <a:p>
            <a:pPr lvl="1" algn="l" rtl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</a:rPr>
              <a:t>Personal affiliations etc.</a:t>
            </a:r>
          </a:p>
          <a:p>
            <a:pPr lvl="1" algn="l" rtl="0" eaLnBrk="1" hangingPunct="1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Times New Roman" panose="02020603050405020304" pitchFamily="18" charset="0"/>
              </a:rPr>
              <a:t>Financial or other stake holding</a:t>
            </a:r>
          </a:p>
          <a:p>
            <a:pPr lvl="1" algn="l" rtl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 marL="0" indent="0" algn="l" rtl="0" eaLnBrk="1" hangingPunct="1">
              <a:lnSpc>
                <a:spcPct val="90000"/>
              </a:lnSpc>
              <a:buNone/>
            </a:pPr>
            <a:endParaRPr lang="en-US" altLang="en-US" dirty="0"/>
          </a:p>
          <a:p>
            <a:pPr algn="l" rtl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3510AD-9228-43DF-BDA1-162B4A21B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7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</a:rPr>
              <a:t>Managing COI</a:t>
            </a:r>
            <a:endParaRPr lang="en-GB" altLang="en-US" sz="36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2800" dirty="0">
                <a:latin typeface="Times New Roman"/>
                <a:ea typeface="ＭＳ Ｐゴシック" charset="0"/>
                <a:cs typeface="ＭＳ Ｐゴシック" charset="0"/>
              </a:rPr>
              <a:t>Prohibition--believes that any relationship presents a COI, therefore need to demonstrate a sufficient social benefit to override the prohibition model</a:t>
            </a:r>
          </a:p>
          <a:p>
            <a:pPr marL="0" indent="0" algn="l" rtl="0" eaLnBrk="1" hangingPunct="1">
              <a:lnSpc>
                <a:spcPct val="120000"/>
              </a:lnSpc>
              <a:buFont typeface="Arial" charset="0"/>
              <a:buNone/>
              <a:defRPr/>
            </a:pPr>
            <a:endParaRPr lang="en-US" sz="2800" dirty="0">
              <a:latin typeface="Times New Roman"/>
              <a:ea typeface="ＭＳ Ｐゴシック" charset="0"/>
              <a:cs typeface="ＭＳ Ｐゴシック" charset="0"/>
            </a:endParaRPr>
          </a:p>
          <a:p>
            <a:pPr algn="l" rtl="0" eaLnBrk="1" hangingPunct="1">
              <a:lnSpc>
                <a:spcPct val="120000"/>
              </a:lnSpc>
              <a:buFont typeface="Arial" charset="0"/>
              <a:buChar char="•"/>
              <a:defRPr/>
            </a:pPr>
            <a:r>
              <a:rPr lang="en-US" sz="2800" dirty="0">
                <a:latin typeface="Times New Roman"/>
                <a:ea typeface="ＭＳ Ｐゴシック" charset="0"/>
                <a:cs typeface="ＭＳ Ｐゴシック" charset="0"/>
              </a:rPr>
              <a:t>Disclosure and peer review--believes that COI are unavoidable and financial interests are the least scientifically dangerous</a:t>
            </a:r>
            <a:endParaRPr lang="en-GB" sz="2800" dirty="0">
              <a:latin typeface="Times New Roman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8229DB-98AB-4935-A379-1C95E689A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8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altLang="en-US" sz="3600">
                <a:solidFill>
                  <a:schemeClr val="tx1"/>
                </a:solidFill>
                <a:latin typeface="Times New Roman" panose="02020603050405020304" pitchFamily="18" charset="0"/>
              </a:rPr>
              <a:t>COI-What to Do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84584" y="2052919"/>
            <a:ext cx="8049816" cy="4195481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</a:pPr>
            <a:r>
              <a:rPr lang="en-US" altLang="en-US" sz="2400" dirty="0">
                <a:latin typeface="Times New Roman" panose="02020603050405020304" pitchFamily="18" charset="0"/>
              </a:rPr>
              <a:t>Thompson's view of COI reinforced the view that transparency – the most prescribed remedy to COI in medicine – was a necessary but insufficient tool to combat bias. Disclosing a COI drew attention to a potential source of bias. But it did not indicate what to do or how to proceed once a COI was disclosed. Nor did it indicate that a bias was necessarily present. One simply did not know.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B1499F-5CFF-476F-A254-E155D564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hangingPunct="1">
              <a:defRPr/>
            </a:pPr>
            <a:fld id="{327E14EF-FBA4-418F-BAAD-E69B4C9305CD}" type="slidenum">
              <a:rPr lang="en-US" altLang="ar-SA" sz="1800" smtClean="0">
                <a:solidFill>
                  <a:srgbClr val="FFFFCC"/>
                </a:solidFill>
                <a:latin typeface="Century Gothic" panose="020B0502020202020204"/>
                <a:ea typeface="+mn-ea"/>
              </a:rPr>
              <a:pPr defTabSz="685800" eaLnBrk="1" hangingPunct="1">
                <a:defRPr/>
              </a:pPr>
              <a:t>9</a:t>
            </a:fld>
            <a:endParaRPr lang="en-US" altLang="ar-SA" sz="1800">
              <a:solidFill>
                <a:srgbClr val="FFFFCC"/>
              </a:solidFill>
              <a:latin typeface="Century Gothic" panose="020B0502020202020204"/>
              <a:ea typeface="+mn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5196</TotalTime>
  <Words>576</Words>
  <Application>Microsoft Office PowerPoint</Application>
  <PresentationFormat>On-screen Show (4:3)</PresentationFormat>
  <Paragraphs>65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Sequel   Conflict of Interest (COI)</vt:lpstr>
      <vt:lpstr>Why Address COI?</vt:lpstr>
      <vt:lpstr>Types of Conflict of Interest – Individual </vt:lpstr>
      <vt:lpstr>Potential Influence of COI on Study Design</vt:lpstr>
      <vt:lpstr>COI - Individual</vt:lpstr>
      <vt:lpstr>COI – Institutional</vt:lpstr>
      <vt:lpstr>COI – Review Processes</vt:lpstr>
      <vt:lpstr>Managing COI</vt:lpstr>
      <vt:lpstr>COI-What to Do</vt:lpstr>
      <vt:lpstr>Individual COI—Guidelines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Speier, Alyssa</dc:creator>
  <cp:lastModifiedBy>Nasser Al-Daghri</cp:lastModifiedBy>
  <cp:revision>74</cp:revision>
  <dcterms:created xsi:type="dcterms:W3CDTF">2011-03-09T16:46:27Z</dcterms:created>
  <dcterms:modified xsi:type="dcterms:W3CDTF">2023-10-19T06:40:54Z</dcterms:modified>
</cp:coreProperties>
</file>