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96" r:id="rId3"/>
    <p:sldId id="289" r:id="rId4"/>
    <p:sldId id="257" r:id="rId5"/>
    <p:sldId id="258" r:id="rId6"/>
    <p:sldId id="259" r:id="rId7"/>
    <p:sldId id="260" r:id="rId8"/>
    <p:sldId id="285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86" r:id="rId17"/>
    <p:sldId id="287" r:id="rId18"/>
    <p:sldId id="288" r:id="rId19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5F70870-0E45-4B32-B08A-A4E827F1F05C}" type="datetimeFigureOut">
              <a:rPr lang="ar-SA" smtClean="0"/>
              <a:t>23/06/1444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63ACB54-227F-4450-80B7-8DCC8F81DD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11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AC8B6-B59B-4A4D-BB6D-7EF263017FAE}" type="slidenum">
              <a:rPr kumimoji="0" lang="en-US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5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bg-BG">
                <a:latin typeface="Times New Roman" panose="02020603050405020304" pitchFamily="18" charset="0"/>
              </a:rPr>
              <a:t>–patients have the right to control the access to their personal information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B6293-0B54-42D3-9080-EB2F5F29E7E2}" type="slidenum">
              <a:rPr kumimoji="0" lang="en-US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666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bg-BG">
                <a:latin typeface="Times New Roman" panose="02020603050405020304" pitchFamily="18" charset="0"/>
              </a:rPr>
              <a:t>medical information is disclosed to non-medical person with patient being identified and some social and physiological information has been revealed that can discredit patient to the society and their family and friends </a:t>
            </a:r>
          </a:p>
          <a:p>
            <a:endParaRPr lang="en-US" altLang="bg-BG">
              <a:latin typeface="Times New Roman" panose="02020603050405020304" pitchFamily="18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FFA32-7032-4BB3-BB68-B11A94C0CF84}" type="slidenum">
              <a:rPr kumimoji="0" lang="en-US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53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A175B-EDC3-4A86-9139-169C16E5A9E5}" type="slidenum">
              <a:rPr kumimoji="0" lang="en-US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bg-BG" altLang="bg-BG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9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C8265-7BC9-4498-B8BF-FD85D00EE3E3}" type="slidenum">
              <a:rPr kumimoji="0" lang="en-US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bg-BG">
                <a:latin typeface="Times New Roman" panose="02020603050405020304" pitchFamily="18" charset="0"/>
              </a:rPr>
              <a:t>To maintain careful records copies of the shipment forms, return drug forms, documentation of drug disposal.  No white out can EVER be used on the Drug Accountability Record Form (DARF).</a:t>
            </a:r>
          </a:p>
        </p:txBody>
      </p:sp>
    </p:spTree>
    <p:extLst>
      <p:ext uri="{BB962C8B-B14F-4D97-AF65-F5344CB8AC3E}">
        <p14:creationId xmlns:p14="http://schemas.microsoft.com/office/powerpoint/2010/main" val="163271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32D2C-C368-4658-B5F2-F07F5285A142}" type="slidenum">
              <a:rPr kumimoji="0" lang="en-US" alt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bg-BG">
                <a:latin typeface="Times New Roman" panose="02020603050405020304" pitchFamily="18" charset="0"/>
              </a:rPr>
              <a:t>To maintain careful records copies of the shipment forms, return drug forms, documentation of drug disposal.  No white out can EVER be used on the Drug Accountability Record Form (DARF).</a:t>
            </a:r>
          </a:p>
        </p:txBody>
      </p:sp>
    </p:spTree>
    <p:extLst>
      <p:ext uri="{BB962C8B-B14F-4D97-AF65-F5344CB8AC3E}">
        <p14:creationId xmlns:p14="http://schemas.microsoft.com/office/powerpoint/2010/main" val="2269459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ED8E83-BCCC-4874-A1A4-19AD87BF91F4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6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2BF6-F5C9-4DDC-9DBF-C222687E362D}" type="datetimeFigureOut">
              <a:rPr lang="ar-SA" smtClean="0"/>
              <a:t>23/06/1444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3BF-A39A-4B67-9A2B-46FCB5A294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752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2BF6-F5C9-4DDC-9DBF-C222687E362D}" type="datetimeFigureOut">
              <a:rPr lang="ar-SA" smtClean="0"/>
              <a:t>23/06/1444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3BF-A39A-4B67-9A2B-46FCB5A294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54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2BF6-F5C9-4DDC-9DBF-C222687E362D}" type="datetimeFigureOut">
              <a:rPr lang="ar-SA" smtClean="0"/>
              <a:t>23/06/1444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3BF-A39A-4B67-9A2B-46FCB5A294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2976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78219A-0386-4EF2-88C7-A451B5B3DB86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18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E14EF-FBA4-418F-BAAD-E69B4C9305CD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63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59805C-329C-4EE3-B2AC-E985B5CD10C7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05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58EABC-D5BD-42B8-8CD4-27194EF4E826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78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6052B-EB58-4BE3-BAF9-B8005C678332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93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D7852F-B6BD-4F03-B3AA-3EFC144A5229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82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48D13-4D07-4B30-9CD6-F84DE07B906B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37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4A5E6C-A5F1-4989-9519-04457467633C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1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2BF6-F5C9-4DDC-9DBF-C222687E362D}" type="datetimeFigureOut">
              <a:rPr lang="ar-SA" smtClean="0"/>
              <a:t>23/06/1444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3BF-A39A-4B67-9A2B-46FCB5A294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9870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A6B064-60B3-4171-8EA2-AB99C9A3A758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39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FB53A-F1F4-4204-A58C-765B7D6FFE47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FB53A-F1F4-4204-A58C-765B7D6FFE47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00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FB53A-F1F4-4204-A58C-765B7D6FFE47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4320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FB53A-F1F4-4204-A58C-765B7D6FFE47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15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FB53A-F1F4-4204-A58C-765B7D6FFE47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12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FB53A-F1F4-4204-A58C-765B7D6FFE47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5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63D44-6F55-4040-A9A8-C4385E33BC4A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45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43C4B-2194-4DC6-9AD1-8A8A7776CF0B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28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400800" y="19050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16707-8CCC-402D-870A-54E86034D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60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2BF6-F5C9-4DDC-9DBF-C222687E362D}" type="datetimeFigureOut">
              <a:rPr lang="ar-SA" smtClean="0"/>
              <a:t>23/06/1444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3BF-A39A-4B67-9A2B-46FCB5A294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951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2BF6-F5C9-4DDC-9DBF-C222687E362D}" type="datetimeFigureOut">
              <a:rPr lang="ar-SA" smtClean="0"/>
              <a:t>23/06/1444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3BF-A39A-4B67-9A2B-46FCB5A294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861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2BF6-F5C9-4DDC-9DBF-C222687E362D}" type="datetimeFigureOut">
              <a:rPr lang="ar-SA" smtClean="0"/>
              <a:t>23/06/1444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3BF-A39A-4B67-9A2B-46FCB5A294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617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2BF6-F5C9-4DDC-9DBF-C222687E362D}" type="datetimeFigureOut">
              <a:rPr lang="ar-SA" smtClean="0"/>
              <a:t>23/06/1444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3BF-A39A-4B67-9A2B-46FCB5A294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519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2BF6-F5C9-4DDC-9DBF-C222687E362D}" type="datetimeFigureOut">
              <a:rPr lang="ar-SA" smtClean="0"/>
              <a:t>23/06/1444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3BF-A39A-4B67-9A2B-46FCB5A294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679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2BF6-F5C9-4DDC-9DBF-C222687E362D}" type="datetimeFigureOut">
              <a:rPr lang="ar-SA" smtClean="0"/>
              <a:t>23/06/1444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3BF-A39A-4B67-9A2B-46FCB5A294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355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2BF6-F5C9-4DDC-9DBF-C222687E362D}" type="datetimeFigureOut">
              <a:rPr lang="ar-SA" smtClean="0"/>
              <a:t>23/06/1444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3BF-A39A-4B67-9A2B-46FCB5A294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194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2BF6-F5C9-4DDC-9DBF-C222687E362D}" type="datetimeFigureOut">
              <a:rPr lang="ar-SA" smtClean="0"/>
              <a:t>23/06/1444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C43BF-A39A-4B67-9A2B-46FCB5A294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6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1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FB53A-F1F4-4204-A58C-765B7D6FFE47}" type="slidenum">
              <a:rPr kumimoji="0" lang="en-US" altLang="ar-SA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ar-SA" sz="24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16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5610" y="3044280"/>
            <a:ext cx="90007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prstClr val="white"/>
                </a:solidFill>
              </a:rPr>
              <a:t>Implications of Ethics in Practice</a:t>
            </a:r>
            <a:endParaRPr lang="ar-SA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4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</a:rPr>
              <a:t>INFORMED CONSENT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834390" y="1234440"/>
            <a:ext cx="1104138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0B745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7E4B3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Definition: A patient’s willing acceptance of a medical intervention after adequate disclosure from their physician of the nature of the intervention, risks, benefits and alternative treatment options.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bg-BG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What constitutes informed consent?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Disclosure: information to allow reasonable person to make a decision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Understanding: comprehension of the information given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Voluntary: no coercion or incentive to accept or deny a treatment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Agreement: verbal or written (preferred) to discussed intervention</a:t>
            </a:r>
          </a:p>
        </p:txBody>
      </p:sp>
    </p:spTree>
    <p:extLst>
      <p:ext uri="{BB962C8B-B14F-4D97-AF65-F5344CB8AC3E}">
        <p14:creationId xmlns:p14="http://schemas.microsoft.com/office/powerpoint/2010/main" val="112605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2266950" y="1120140"/>
            <a:ext cx="8458200" cy="3810000"/>
          </a:xfrm>
        </p:spPr>
        <p:txBody>
          <a:bodyPr>
            <a:normAutofit/>
          </a:bodyPr>
          <a:lstStyle/>
          <a:p>
            <a:pPr algn="l" rtl="0" eaLnBrk="1" hangingPunct="1">
              <a:buFontTx/>
              <a:buNone/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˚ Why get informed consent?</a:t>
            </a:r>
          </a:p>
          <a:p>
            <a:pPr algn="l" rtl="0" eaLnBrk="1" hangingPunct="1">
              <a:buFontTx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Char char="-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Respect for person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Autonomy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Justice</a:t>
            </a:r>
          </a:p>
          <a:p>
            <a:pPr marL="1279525" lvl="4" indent="0" algn="l" rtl="0">
              <a:buNone/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102870"/>
            <a:ext cx="7772400" cy="1066800"/>
          </a:xfrm>
        </p:spPr>
        <p:txBody>
          <a:bodyPr/>
          <a:lstStyle/>
          <a:p>
            <a:pPr rtl="0">
              <a:defRPr/>
            </a:pPr>
            <a:r>
              <a:rPr lang="en-US" sz="2800" b="1" dirty="0">
                <a:solidFill>
                  <a:schemeClr val="tx1"/>
                </a:solidFill>
              </a:rPr>
              <a:t>INFORMED CONSENT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1450" y="1394460"/>
            <a:ext cx="9810750" cy="4701540"/>
          </a:xfrm>
        </p:spPr>
        <p:txBody>
          <a:bodyPr>
            <a:normAutofit/>
          </a:bodyPr>
          <a:lstStyle/>
          <a:p>
            <a:pPr algn="l" rtl="0" eaLnBrk="1" hangingPunct="1">
              <a:buFontTx/>
              <a:buNone/>
            </a:pPr>
            <a:r>
              <a:rPr lang="en-US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Importance of Informed Consent</a:t>
            </a:r>
          </a:p>
          <a:p>
            <a:pPr algn="l" rtl="0" eaLnBrk="1" hangingPunct="1">
              <a:buFontTx/>
              <a:buNone/>
            </a:pPr>
            <a:endParaRPr lang="en-US" altLang="bg-BG" sz="2800" dirty="0">
              <a:cs typeface="Times New Roman" panose="02020603050405020304" pitchFamily="18" charset="0"/>
            </a:endParaRPr>
          </a:p>
          <a:p>
            <a:pPr algn="l" rtl="0" eaLnBrk="1" hangingPunct="1">
              <a:buFontTx/>
              <a:buChar char="-"/>
            </a:pPr>
            <a:r>
              <a:rPr lang="en-US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Consent is the first and longest of the 10 principles in the Nuremberg code.</a:t>
            </a:r>
          </a:p>
          <a:p>
            <a:pPr algn="l" rtl="0" eaLnBrk="1" hangingPunct="1">
              <a:buFontTx/>
              <a:buChar char="-"/>
            </a:pPr>
            <a:r>
              <a:rPr lang="en-US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Consent is included in every guidelines on Research Ethics.</a:t>
            </a:r>
          </a:p>
          <a:p>
            <a:pPr algn="l" rtl="0" eaLnBrk="1" hangingPunct="1">
              <a:buFontTx/>
              <a:buChar char="-"/>
            </a:pPr>
            <a:r>
              <a:rPr lang="en-US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Consent is one of the 8 requirements for clinical research.</a:t>
            </a:r>
          </a:p>
        </p:txBody>
      </p:sp>
    </p:spTree>
    <p:extLst>
      <p:ext uri="{BB962C8B-B14F-4D97-AF65-F5344CB8AC3E}">
        <p14:creationId xmlns:p14="http://schemas.microsoft.com/office/powerpoint/2010/main" val="26582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7150" y="125730"/>
            <a:ext cx="10203180" cy="739140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en-GB" sz="3200" b="1" dirty="0">
                <a:solidFill>
                  <a:schemeClr val="tx1"/>
                </a:solidFill>
              </a:rPr>
              <a:t>WHAT ARE THE ELEMENTS OF INFORMED CONSENT?</a:t>
            </a:r>
            <a:endParaRPr lang="bg-BG" sz="3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043940"/>
            <a:ext cx="11704320" cy="5128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itchFamily="2" charset="2"/>
              </a:rPr>
              <a:t> 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nature of the decision/procedure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itchFamily="2" charset="2"/>
              </a:rPr>
              <a:t> 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Reasonable alternatives to the proposed intervention</a:t>
            </a:r>
          </a:p>
          <a:p>
            <a:pPr marL="354013" marR="0" lvl="0" indent="-354013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itchFamily="2" charset="2"/>
              </a:rPr>
              <a:t> 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relevant risks, benefits, and uncertainties related to each alternative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itchFamily="2" charset="2"/>
              </a:rPr>
              <a:t> 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Assessment of patient understanding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itchFamily="2" charset="2"/>
              </a:rPr>
              <a:t> 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acceptance of the intervention by the patient</a:t>
            </a:r>
          </a:p>
        </p:txBody>
      </p:sp>
    </p:spTree>
    <p:extLst>
      <p:ext uri="{BB962C8B-B14F-4D97-AF65-F5344CB8AC3E}">
        <p14:creationId xmlns:p14="http://schemas.microsoft.com/office/powerpoint/2010/main" val="239072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124200"/>
            <a:ext cx="4114800" cy="2438400"/>
          </a:xfrm>
          <a:noFill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24201"/>
            <a:ext cx="26670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2" y="236537"/>
            <a:ext cx="4244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0" y="395288"/>
            <a:ext cx="7586663" cy="608012"/>
          </a:xfrm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Conflict of Interest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(COI)</a:t>
            </a:r>
            <a:endParaRPr lang="en-GB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/>
          </p:cNvSpPr>
          <p:nvPr>
            <p:ph type="body" sz="half" idx="1"/>
          </p:nvPr>
        </p:nvSpPr>
        <p:spPr>
          <a:xfrm>
            <a:off x="148590" y="2106930"/>
            <a:ext cx="11052810" cy="2682240"/>
          </a:xfrm>
        </p:spPr>
        <p:txBody>
          <a:bodyPr/>
          <a:lstStyle/>
          <a:p>
            <a:pPr algn="l" rtl="0" eaLnBrk="1" hangingPunct="1">
              <a:lnSpc>
                <a:spcPct val="150000"/>
              </a:lnSpc>
            </a:pPr>
            <a:r>
              <a:rPr lang="en-GB" altLang="en-US" sz="2800" dirty="0">
                <a:latin typeface="Times New Roman" panose="02020603050405020304" pitchFamily="18" charset="0"/>
              </a:rPr>
              <a:t>A conflict of interest is a set of conditions in which professional judgment concerning  a primary interest (such as a patient’</a:t>
            </a:r>
            <a:r>
              <a:rPr lang="en-GB" altLang="ja-JP" sz="2800" dirty="0">
                <a:latin typeface="Times New Roman" panose="02020603050405020304" pitchFamily="18" charset="0"/>
              </a:rPr>
              <a:t>s welfare or the validity of the research)</a:t>
            </a:r>
            <a:r>
              <a:rPr lang="en-US" altLang="ja-JP" sz="2800" dirty="0">
                <a:latin typeface="Times New Roman" panose="02020603050405020304" pitchFamily="18" charset="0"/>
              </a:rPr>
              <a:t> </a:t>
            </a:r>
            <a:r>
              <a:rPr lang="en-GB" altLang="ja-JP" sz="2800" dirty="0">
                <a:latin typeface="Times New Roman" panose="02020603050405020304" pitchFamily="18" charset="0"/>
              </a:rPr>
              <a:t>tends to be unduly influenced by a secondary interest (such as financial gain)</a:t>
            </a:r>
          </a:p>
        </p:txBody>
      </p:sp>
    </p:spTree>
    <p:extLst>
      <p:ext uri="{BB962C8B-B14F-4D97-AF65-F5344CB8AC3E}">
        <p14:creationId xmlns:p14="http://schemas.microsoft.com/office/powerpoint/2010/main" val="379614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200341" y="384138"/>
            <a:ext cx="9404723" cy="140053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Relevance of COI to Research</a:t>
            </a:r>
            <a:endParaRPr lang="en-GB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58523" y="1275678"/>
            <a:ext cx="9685627" cy="5056542"/>
          </a:xfrm>
        </p:spPr>
        <p:txBody>
          <a:bodyPr>
            <a:normAutofit fontScale="92500"/>
          </a:bodyPr>
          <a:lstStyle/>
          <a:p>
            <a:pPr algn="l" rtl="0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Potential for COI to produce different results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Potential for COI to affect the publication process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Sources of funding for academic research – public to private sources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University – Private research institution relationships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Risk the erosion of public trust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Not a behavior of an individual or institution but a condition that prevails</a:t>
            </a:r>
            <a:endParaRPr lang="en-GB" altLang="en-US" sz="2800" dirty="0">
              <a:latin typeface="Times New Roman" panose="02020603050405020304" pitchFamily="18" charset="0"/>
            </a:endParaRPr>
          </a:p>
          <a:p>
            <a:pPr algn="l" rtl="0" eaLnBrk="1" hangingPunct="1">
              <a:lnSpc>
                <a:spcPct val="150000"/>
              </a:lnSpc>
            </a:pPr>
            <a:endParaRPr lang="en-US" altLang="en-US" sz="2800" dirty="0">
              <a:latin typeface="Arial Unicode MS" panose="020B0604020202020204" pitchFamily="34" charset="-128"/>
            </a:endParaRPr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6580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0" y="395288"/>
            <a:ext cx="7586663" cy="608012"/>
          </a:xfrm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Conflict of Interest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(COI)</a:t>
            </a:r>
            <a:endParaRPr lang="en-GB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/>
          </p:cNvSpPr>
          <p:nvPr>
            <p:ph type="body" sz="half" idx="1"/>
          </p:nvPr>
        </p:nvSpPr>
        <p:spPr>
          <a:xfrm>
            <a:off x="569595" y="2087880"/>
            <a:ext cx="11052810" cy="2682240"/>
          </a:xfrm>
        </p:spPr>
        <p:txBody>
          <a:bodyPr>
            <a:normAutofit/>
          </a:bodyPr>
          <a:lstStyle/>
          <a:p>
            <a:pPr marL="0" indent="0" algn="ctr" rtl="0" eaLnBrk="1" hangingPunct="1">
              <a:lnSpc>
                <a:spcPct val="150000"/>
              </a:lnSpc>
              <a:buNone/>
            </a:pPr>
            <a:r>
              <a:rPr lang="en-US" altLang="en-US" sz="6600" b="1" dirty="0">
                <a:latin typeface="Bradley Hand ITC" panose="03070402050302030203" pitchFamily="66" charset="0"/>
              </a:rPr>
              <a:t>To be continued </a:t>
            </a:r>
            <a:endParaRPr lang="en-GB" altLang="ja-JP" sz="6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6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61F142-381B-4027-BCB6-414033FF3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306" y="0"/>
            <a:ext cx="9241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0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" y="1402080"/>
            <a:ext cx="9384030" cy="40538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400050" algn="l"/>
                <a:tab pos="3600450" algn="l"/>
              </a:tabLst>
            </a:pPr>
            <a:endParaRPr lang="en-US" altLang="bg-BG" sz="40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tabLst>
                <a:tab pos="400050" algn="l"/>
                <a:tab pos="3600450" algn="l"/>
              </a:tabLst>
            </a:pPr>
            <a:endParaRPr lang="en-US" altLang="bg-BG" sz="4000" b="1" dirty="0">
              <a:solidFill>
                <a:schemeClr val="tx1"/>
              </a:solidFill>
            </a:endParaRPr>
          </a:p>
          <a:p>
            <a:pPr rtl="0">
              <a:lnSpc>
                <a:spcPct val="90000"/>
              </a:lnSpc>
              <a:tabLst>
                <a:tab pos="400050" algn="l"/>
                <a:tab pos="3600450" algn="l"/>
              </a:tabLst>
            </a:pPr>
            <a:r>
              <a:rPr lang="en-US" sz="4400" b="1" dirty="0">
                <a:solidFill>
                  <a:schemeClr val="tx1"/>
                </a:solidFill>
              </a:rPr>
              <a:t>CONFIDENTIALITY and </a:t>
            </a:r>
            <a:r>
              <a:rPr lang="en-US" altLang="bg-BG" sz="4400" b="1" dirty="0">
                <a:solidFill>
                  <a:schemeClr val="tx1"/>
                </a:solidFill>
              </a:rPr>
              <a:t>INFORMED CONSENT IN BIOETHICS</a:t>
            </a:r>
          </a:p>
        </p:txBody>
      </p:sp>
    </p:spTree>
    <p:extLst>
      <p:ext uri="{BB962C8B-B14F-4D97-AF65-F5344CB8AC3E}">
        <p14:creationId xmlns:p14="http://schemas.microsoft.com/office/powerpoint/2010/main" val="18134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070" y="1657350"/>
            <a:ext cx="10595610" cy="5008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 one of the core and fundamental tenets at medical practice. It requires health care providers to maintain a patient’s personal health information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private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unless consent to release the information is provided by the patient.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14300"/>
            <a:ext cx="7696200" cy="960438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</a:rPr>
              <a:t>CONFIDENTIALITY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41" y="275871"/>
            <a:ext cx="9732329" cy="140053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</a:rPr>
              <a:t>THE CORE OF THE CONFIDENTIALITY IS BASED ON: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646111" y="1173481"/>
            <a:ext cx="10909619" cy="518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0B745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7E4B3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ú"/>
              <a:tabLst/>
              <a:defRPr/>
            </a:pPr>
            <a:r>
              <a:rPr kumimoji="0" lang="en-US" altLang="bg-BG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Respect the patient privacy – the patient expect doctors to maintain confidentiality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ú"/>
              <a:tabLst/>
              <a:defRPr/>
            </a:pPr>
            <a:r>
              <a:rPr kumimoji="0" lang="en-US" altLang="bg-BG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Confidentiality promotes trust in physician-patient relationship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ú"/>
              <a:tabLst/>
              <a:defRPr/>
            </a:pPr>
            <a:r>
              <a:rPr kumimoji="0" lang="en-US" altLang="bg-BG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Confidentiality heartens patients to seek medical attention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ú"/>
              <a:tabLst/>
              <a:defRPr/>
            </a:pPr>
            <a:r>
              <a:rPr kumimoji="0" lang="en-US" altLang="bg-BG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Confidentiality encourages patients to share information that can be important for the decision on the treatment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ú"/>
              <a:tabLst/>
              <a:defRPr/>
            </a:pPr>
            <a:r>
              <a:rPr kumimoji="0" lang="en-US" altLang="bg-BG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Prevention of harmful consequences to patients – discrimination based on ill health </a:t>
            </a:r>
          </a:p>
        </p:txBody>
      </p:sp>
    </p:spTree>
    <p:extLst>
      <p:ext uri="{BB962C8B-B14F-4D97-AF65-F5344CB8AC3E}">
        <p14:creationId xmlns:p14="http://schemas.microsoft.com/office/powerpoint/2010/main" val="40053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137478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VIOLATION OF CONFIDENTIALITY, LEVELS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88620" y="1017270"/>
            <a:ext cx="11235690" cy="51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0B745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7E4B3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Unauthorized release of confidential information, disclosure of confidential information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bg-BG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Levels of breaching confidentiality</a:t>
            </a: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– no breach of confidentiality</a:t>
            </a: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between the members of the medical team or required by law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</a:t>
            </a: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trivial breach of confidentiality</a:t>
            </a: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information is shared to third person without names</a:t>
            </a:r>
          </a:p>
        </p:txBody>
      </p:sp>
    </p:spTree>
    <p:extLst>
      <p:ext uri="{BB962C8B-B14F-4D97-AF65-F5344CB8AC3E}">
        <p14:creationId xmlns:p14="http://schemas.microsoft.com/office/powerpoint/2010/main" val="375935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8620" y="853776"/>
            <a:ext cx="11235690" cy="51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0B745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7E4B3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CAA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Levels of breaching confidentiality cont.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</a:t>
            </a: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significant breach of confidentiality</a:t>
            </a: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medical information is discussed with non-medical person and identifies the patient; damages to the patients could follow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</a:t>
            </a: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severe breach of confidentiality</a:t>
            </a: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shared with non-medical; patient is identified and too much compromised in the society</a:t>
            </a:r>
          </a:p>
        </p:txBody>
      </p:sp>
    </p:spTree>
    <p:extLst>
      <p:ext uri="{BB962C8B-B14F-4D97-AF65-F5344CB8AC3E}">
        <p14:creationId xmlns:p14="http://schemas.microsoft.com/office/powerpoint/2010/main" val="136042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0490"/>
            <a:ext cx="1010793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</a:rPr>
              <a:t>WHEN CAN CONFIDENTIALITY BE BREACHED?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" y="1143001"/>
            <a:ext cx="113157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Overriding concerns can lead to the need to breach confidentiality in certain circumstances.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Exception 1: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Concern for the safety of other specific persons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0000"/>
                    <a:lumOff val="1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itchFamily="2" charset="2"/>
              </a:rPr>
              <a:t>   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homicidal ideation, when the patient shares a specific plan with a physician;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0000"/>
                    <a:lumOff val="1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itchFamily="2" charset="2"/>
              </a:rPr>
              <a:t>   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psychotherapist to harm a particular individual;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0000"/>
                    <a:lumOff val="1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itchFamily="2" charset="2"/>
              </a:rPr>
              <a:t>   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man, just tested positive for HIV…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 many countries State Law requires the report of certain communicable/infectious diseases to the public health authorities. That’s why, the duty to protect public health outweighs the duty to maintain a patient's confidence.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Exception 2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Legal requirements to report certain conditions or circumstances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Measles </a:t>
            </a:r>
            <a:r>
              <a:rPr lang="ar-SA" dirty="0">
                <a:solidFill>
                  <a:prstClr val="white"/>
                </a:solidFill>
                <a:latin typeface="Century Gothic" panose="020B0502020202020204"/>
              </a:rPr>
              <a:t>(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الحصبه)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rabies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(داء الكلب)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anthrax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)الجمره الخبيثه)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botulism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(التسمم الوشيقي)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sexually transmitted diseases, and tuberculosis;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suspected cases of child, dependent adult, and elder abuse are reportable;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ú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gunshot wounds.</a:t>
            </a:r>
          </a:p>
        </p:txBody>
      </p:sp>
    </p:spTree>
    <p:extLst>
      <p:ext uri="{BB962C8B-B14F-4D97-AF65-F5344CB8AC3E}">
        <p14:creationId xmlns:p14="http://schemas.microsoft.com/office/powerpoint/2010/main" val="385151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" y="152400"/>
            <a:ext cx="7772400" cy="914400"/>
          </a:xfrm>
        </p:spPr>
        <p:txBody>
          <a:bodyPr/>
          <a:lstStyle/>
          <a:p>
            <a:pPr rtl="0">
              <a:defRPr/>
            </a:pPr>
            <a:r>
              <a:rPr lang="en-US" sz="3200" b="1" dirty="0">
                <a:solidFill>
                  <a:schemeClr val="tx1"/>
                </a:solidFill>
              </a:rPr>
              <a:t>CONCEPT OF INFORMED CONSENT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4340" y="1531620"/>
            <a:ext cx="11544300" cy="4564380"/>
          </a:xfrm>
        </p:spPr>
        <p:txBody>
          <a:bodyPr>
            <a:normAutofit/>
          </a:bodyPr>
          <a:lstStyle/>
          <a:p>
            <a:pPr marL="274320" indent="-274320" algn="l" rtl="0">
              <a:lnSpc>
                <a:spcPct val="150000"/>
              </a:lnSpc>
              <a:buNone/>
              <a:defRPr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" pitchFamily="2" charset="2"/>
              </a:rPr>
              <a:t>  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Medical advances should not require some people to sacrifice their health and rights for the good of all.</a:t>
            </a:r>
          </a:p>
          <a:p>
            <a:pPr marL="274320" indent="-274320" algn="l" rtl="0">
              <a:lnSpc>
                <a:spcPct val="150000"/>
              </a:lnSpc>
              <a:buNone/>
              <a:defRPr/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</a:t>
            </a: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nformed consent is a process which is designed to empower the individual to make a voluntary informed decision regarding participation in the research.</a:t>
            </a:r>
          </a:p>
          <a:p>
            <a:pPr marL="274320" indent="-274320" algn="l" rtl="0">
              <a:lnSpc>
                <a:spcPct val="150000"/>
              </a:lnSpc>
              <a:buNone/>
              <a:defRPr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 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Voluntary  consent  means that the participants were able to consent, were not being coerced to do the study and understood the risks and benefit involved.</a:t>
            </a:r>
          </a:p>
        </p:txBody>
      </p:sp>
    </p:spTree>
    <p:extLst>
      <p:ext uri="{BB962C8B-B14F-4D97-AF65-F5344CB8AC3E}">
        <p14:creationId xmlns:p14="http://schemas.microsoft.com/office/powerpoint/2010/main" val="3218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894</Words>
  <Application>Microsoft Office PowerPoint</Application>
  <PresentationFormat>Widescreen</PresentationFormat>
  <Paragraphs>93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メイリオ</vt:lpstr>
      <vt:lpstr>MS PGothic</vt:lpstr>
      <vt:lpstr>Arial</vt:lpstr>
      <vt:lpstr>Arial Unicode MS</vt:lpstr>
      <vt:lpstr>Bradley Hand ITC</vt:lpstr>
      <vt:lpstr>Calibri</vt:lpstr>
      <vt:lpstr>Calibri Light</vt:lpstr>
      <vt:lpstr>Century Gothic</vt:lpstr>
      <vt:lpstr>Times New Roman</vt:lpstr>
      <vt:lpstr>Wingdings</vt:lpstr>
      <vt:lpstr>Wingdings 2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CONFIDENTIALITY</vt:lpstr>
      <vt:lpstr>THE CORE OF THE CONFIDENTIALITY IS BASED ON:</vt:lpstr>
      <vt:lpstr>VIOLATION OF CONFIDENTIALITY, LEVELS</vt:lpstr>
      <vt:lpstr>PowerPoint Presentation</vt:lpstr>
      <vt:lpstr>WHEN CAN CONFIDENTIALITY BE BREACHED?</vt:lpstr>
      <vt:lpstr>CONCEPT OF INFORMED CONSENT</vt:lpstr>
      <vt:lpstr>INFORMED CONSENT</vt:lpstr>
      <vt:lpstr>PowerPoint Presentation</vt:lpstr>
      <vt:lpstr>INFORMED CONSENT</vt:lpstr>
      <vt:lpstr>WHAT ARE THE ELEMENTS OF INFORMED CONSENT?</vt:lpstr>
      <vt:lpstr>PowerPoint Presentation</vt:lpstr>
      <vt:lpstr>Conflict of Interest (COI)</vt:lpstr>
      <vt:lpstr>Relevance of COI to Research</vt:lpstr>
      <vt:lpstr>Conflict of Interest (COI)</vt:lpstr>
    </vt:vector>
  </TitlesOfParts>
  <Company>King Saud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osama amer</dc:creator>
  <cp:lastModifiedBy>Mohamed Alsaeed</cp:lastModifiedBy>
  <cp:revision>12</cp:revision>
  <dcterms:created xsi:type="dcterms:W3CDTF">2019-10-06T07:17:25Z</dcterms:created>
  <dcterms:modified xsi:type="dcterms:W3CDTF">2023-01-15T04:56:11Z</dcterms:modified>
</cp:coreProperties>
</file>