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78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90" r:id="rId30"/>
    <p:sldId id="291" r:id="rId31"/>
    <p:sldId id="293" r:id="rId32"/>
    <p:sldId id="294" r:id="rId33"/>
    <p:sldId id="302" r:id="rId34"/>
    <p:sldId id="295" r:id="rId35"/>
    <p:sldId id="296" r:id="rId36"/>
    <p:sldId id="298" r:id="rId37"/>
    <p:sldId id="29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4445DF4-764C-454D-99E9-FC5E4D00FAA5}" type="datetimeFigureOut">
              <a:rPr lang="en-US" smtClean="0"/>
              <a:pPr/>
              <a:t>5/11/2010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76B677E-B2FD-4C8D-A717-C4DBD31567D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445DF4-764C-454D-99E9-FC5E4D00FAA5}" type="datetimeFigureOut">
              <a:rPr lang="en-US" smtClean="0"/>
              <a:pPr/>
              <a:t>5/11/2010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6B677E-B2FD-4C8D-A717-C4DBD31567D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4445DF4-764C-454D-99E9-FC5E4D00FAA5}" type="datetimeFigureOut">
              <a:rPr lang="en-US" smtClean="0"/>
              <a:pPr/>
              <a:t>5/11/2010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76B677E-B2FD-4C8D-A717-C4DBD31567D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445DF4-764C-454D-99E9-FC5E4D00FAA5}" type="datetimeFigureOut">
              <a:rPr lang="en-US" smtClean="0"/>
              <a:pPr/>
              <a:t>5/11/2010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6B677E-B2FD-4C8D-A717-C4DBD31567D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4445DF4-764C-454D-99E9-FC5E4D00FAA5}" type="datetimeFigureOut">
              <a:rPr lang="en-US" smtClean="0"/>
              <a:pPr/>
              <a:t>5/11/2010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76B677E-B2FD-4C8D-A717-C4DBD31567D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445DF4-764C-454D-99E9-FC5E4D00FAA5}" type="datetimeFigureOut">
              <a:rPr lang="en-US" smtClean="0"/>
              <a:pPr/>
              <a:t>5/11/2010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6B677E-B2FD-4C8D-A717-C4DBD31567D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445DF4-764C-454D-99E9-FC5E4D00FAA5}" type="datetimeFigureOut">
              <a:rPr lang="en-US" smtClean="0"/>
              <a:pPr/>
              <a:t>5/11/2010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6B677E-B2FD-4C8D-A717-C4DBD31567D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445DF4-764C-454D-99E9-FC5E4D00FAA5}" type="datetimeFigureOut">
              <a:rPr lang="en-US" smtClean="0"/>
              <a:pPr/>
              <a:t>5/11/2010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6B677E-B2FD-4C8D-A717-C4DBD31567D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4445DF4-764C-454D-99E9-FC5E4D00FAA5}" type="datetimeFigureOut">
              <a:rPr lang="en-US" smtClean="0"/>
              <a:pPr/>
              <a:t>5/11/2010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6B677E-B2FD-4C8D-A717-C4DBD31567D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445DF4-764C-454D-99E9-FC5E4D00FAA5}" type="datetimeFigureOut">
              <a:rPr lang="en-US" smtClean="0"/>
              <a:pPr/>
              <a:t>5/11/2010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6B677E-B2FD-4C8D-A717-C4DBD31567D3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445DF4-764C-454D-99E9-FC5E4D00FAA5}" type="datetimeFigureOut">
              <a:rPr lang="en-US" smtClean="0"/>
              <a:pPr/>
              <a:t>5/11/2010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6B677E-B2FD-4C8D-A717-C4DBD31567D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4445DF4-764C-454D-99E9-FC5E4D00FAA5}" type="datetimeFigureOut">
              <a:rPr lang="en-US" smtClean="0"/>
              <a:pPr/>
              <a:t>5/11/2010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76B677E-B2FD-4C8D-A717-C4DBD31567D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6600" b="1" dirty="0" smtClean="0"/>
              <a:t>Regional </a:t>
            </a:r>
            <a:r>
              <a:rPr lang="en-CA" sz="6600" b="1" dirty="0" err="1" smtClean="0"/>
              <a:t>Anesthesia</a:t>
            </a:r>
            <a:endParaRPr lang="en-CA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CA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CA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b="1" dirty="0"/>
              <a:t>Local </a:t>
            </a:r>
            <a:r>
              <a:rPr lang="en-CA" sz="4000" b="1" dirty="0" err="1"/>
              <a:t>Anesthetic</a:t>
            </a:r>
            <a:r>
              <a:rPr lang="en-CA" sz="4000" b="1" dirty="0"/>
              <a:t> 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Hyperbaric</a:t>
            </a:r>
            <a:endParaRPr lang="en-CA" sz="4000" dirty="0"/>
          </a:p>
          <a:p>
            <a:pPr>
              <a:buNone/>
            </a:pPr>
            <a:r>
              <a:rPr lang="en-CA" sz="4000" dirty="0" smtClean="0"/>
              <a:t>   (</a:t>
            </a:r>
            <a:r>
              <a:rPr lang="en-CA" sz="4000" dirty="0"/>
              <a:t>Dextrose)</a:t>
            </a:r>
          </a:p>
          <a:p>
            <a:r>
              <a:rPr lang="en-CA" sz="4000" dirty="0"/>
              <a:t>Isobaric</a:t>
            </a:r>
          </a:p>
          <a:p>
            <a:r>
              <a:rPr lang="en-CA" sz="4000" dirty="0" smtClean="0"/>
              <a:t>Hypobaric</a:t>
            </a:r>
            <a:endParaRPr lang="en-C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b="1" dirty="0"/>
              <a:t>Spread </a:t>
            </a:r>
            <a:r>
              <a:rPr lang="en-CA" sz="4000" b="1" dirty="0" smtClean="0"/>
              <a:t>of Local </a:t>
            </a:r>
            <a:r>
              <a:rPr lang="en-CA" sz="4000" b="1" dirty="0" err="1"/>
              <a:t>Anesthesia</a:t>
            </a:r>
            <a:endParaRPr lang="en-C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z="4000" dirty="0"/>
              <a:t>• </a:t>
            </a:r>
            <a:r>
              <a:rPr lang="en-CA" sz="3600" dirty="0" err="1"/>
              <a:t>Baricity</a:t>
            </a:r>
            <a:r>
              <a:rPr lang="en-CA" sz="3600" dirty="0"/>
              <a:t> of Local </a:t>
            </a:r>
            <a:r>
              <a:rPr lang="en-CA" sz="3600" dirty="0" err="1"/>
              <a:t>Anesthetic</a:t>
            </a:r>
            <a:endParaRPr lang="en-CA" sz="3600" dirty="0"/>
          </a:p>
          <a:p>
            <a:pPr>
              <a:buNone/>
            </a:pPr>
            <a:r>
              <a:rPr lang="en-CA" sz="3600" dirty="0"/>
              <a:t>• Position of Patient</a:t>
            </a:r>
          </a:p>
          <a:p>
            <a:pPr>
              <a:buNone/>
            </a:pPr>
            <a:r>
              <a:rPr lang="en-CA" sz="3600" dirty="0"/>
              <a:t>• Concentration of Local </a:t>
            </a:r>
            <a:r>
              <a:rPr lang="en-CA" sz="3600" dirty="0" err="1"/>
              <a:t>Anesthetic</a:t>
            </a:r>
            <a:endParaRPr lang="en-CA" sz="3600" dirty="0"/>
          </a:p>
          <a:p>
            <a:pPr>
              <a:buNone/>
            </a:pPr>
            <a:r>
              <a:rPr lang="en-CA" sz="3600" dirty="0"/>
              <a:t>• Volume Injected</a:t>
            </a:r>
          </a:p>
          <a:p>
            <a:pPr>
              <a:buNone/>
            </a:pPr>
            <a:r>
              <a:rPr lang="en-CA" sz="3600" dirty="0"/>
              <a:t>• Level of Injection</a:t>
            </a:r>
          </a:p>
          <a:p>
            <a:pPr>
              <a:buNone/>
            </a:pPr>
            <a:r>
              <a:rPr lang="en-CA" sz="3600" dirty="0"/>
              <a:t>• Speed of Injection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/>
              <a:t>Advantages</a:t>
            </a:r>
            <a:endParaRPr lang="en-C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CA" sz="3600" dirty="0"/>
              <a:t>• Cheap</a:t>
            </a:r>
          </a:p>
          <a:p>
            <a:pPr>
              <a:buNone/>
            </a:pPr>
            <a:r>
              <a:rPr lang="en-CA" sz="3600" dirty="0"/>
              <a:t>• High Patient Satisfaction</a:t>
            </a:r>
          </a:p>
          <a:p>
            <a:pPr>
              <a:buNone/>
            </a:pPr>
            <a:r>
              <a:rPr lang="en-CA" sz="3600" dirty="0"/>
              <a:t>• Well Tolerated in Pulmonary Disease</a:t>
            </a:r>
          </a:p>
          <a:p>
            <a:pPr>
              <a:buNone/>
            </a:pPr>
            <a:r>
              <a:rPr lang="en-CA" sz="3600" dirty="0"/>
              <a:t>• Maintain Patent Airway</a:t>
            </a:r>
          </a:p>
          <a:p>
            <a:pPr>
              <a:buNone/>
            </a:pPr>
            <a:r>
              <a:rPr lang="en-CA" sz="3600" dirty="0"/>
              <a:t>• Selective Muscle Relaxation</a:t>
            </a:r>
          </a:p>
          <a:p>
            <a:pPr>
              <a:buNone/>
            </a:pPr>
            <a:r>
              <a:rPr lang="en-CA" sz="3600" dirty="0"/>
              <a:t>• Decreased Blood Loss</a:t>
            </a:r>
          </a:p>
          <a:p>
            <a:pPr>
              <a:buNone/>
            </a:pPr>
            <a:r>
              <a:rPr lang="en-CA" sz="3600" dirty="0"/>
              <a:t>• Decreased Incidence of DVT and 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/>
              <a:t>Disadvantages</a:t>
            </a:r>
            <a:endParaRPr lang="en-C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z="3600" dirty="0"/>
              <a:t>• Difficult Placement in Elderly</a:t>
            </a:r>
          </a:p>
          <a:p>
            <a:pPr>
              <a:buNone/>
            </a:pPr>
            <a:r>
              <a:rPr lang="en-CA" sz="3600" dirty="0"/>
              <a:t>• Hypotension</a:t>
            </a:r>
          </a:p>
          <a:p>
            <a:pPr>
              <a:buNone/>
            </a:pPr>
            <a:r>
              <a:rPr lang="en-CA" sz="3600" dirty="0"/>
              <a:t>• Patient Can Talk</a:t>
            </a:r>
          </a:p>
          <a:p>
            <a:pPr>
              <a:buNone/>
            </a:pPr>
            <a:r>
              <a:rPr lang="en-CA" sz="3600" dirty="0"/>
              <a:t>• Patient Anxiety</a:t>
            </a:r>
          </a:p>
          <a:p>
            <a:pPr>
              <a:buNone/>
            </a:pPr>
            <a:r>
              <a:rPr lang="en-CA" sz="3600" dirty="0"/>
              <a:t>• Not Reliable for Surgery &gt; 2 hours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/>
              <a:t>Complications</a:t>
            </a:r>
            <a:endParaRPr lang="en-C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/>
              <a:t>• </a:t>
            </a:r>
            <a:r>
              <a:rPr lang="en-CA" sz="3600" dirty="0"/>
              <a:t>Bleeding</a:t>
            </a:r>
          </a:p>
          <a:p>
            <a:pPr>
              <a:buNone/>
            </a:pPr>
            <a:r>
              <a:rPr lang="en-CA" sz="3600" dirty="0"/>
              <a:t>• Post-Dural Puncture Headache</a:t>
            </a:r>
          </a:p>
          <a:p>
            <a:pPr>
              <a:buNone/>
            </a:pPr>
            <a:r>
              <a:rPr lang="en-CA" sz="3600" dirty="0"/>
              <a:t>• Transient Neurological </a:t>
            </a:r>
            <a:r>
              <a:rPr lang="en-CA" sz="3600" dirty="0" smtClean="0"/>
              <a:t>Syndrome</a:t>
            </a:r>
            <a:endParaRPr lang="en-CA" sz="3600" dirty="0"/>
          </a:p>
          <a:p>
            <a:pPr>
              <a:buNone/>
            </a:pPr>
            <a:r>
              <a:rPr lang="en-CA" sz="3600" dirty="0"/>
              <a:t>• Total </a:t>
            </a:r>
            <a:r>
              <a:rPr lang="en-CA" sz="3600" dirty="0" smtClean="0"/>
              <a:t>Spinal</a:t>
            </a:r>
          </a:p>
          <a:p>
            <a:pPr>
              <a:buNone/>
            </a:pPr>
            <a:r>
              <a:rPr lang="en-US" sz="3600" dirty="0" smtClean="0"/>
              <a:t>   </a:t>
            </a:r>
            <a:endParaRPr lang="en-CA" sz="3600" dirty="0"/>
          </a:p>
          <a:p>
            <a:pPr>
              <a:buNone/>
            </a:pPr>
            <a:endParaRPr lang="en-CA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/>
              <a:t>Total Spinal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z="3600" dirty="0"/>
              <a:t>• Hypotension</a:t>
            </a:r>
          </a:p>
          <a:p>
            <a:pPr>
              <a:buNone/>
            </a:pPr>
            <a:r>
              <a:rPr lang="en-CA" sz="3600" dirty="0"/>
              <a:t>• </a:t>
            </a:r>
            <a:r>
              <a:rPr lang="en-CA" sz="3600" dirty="0" err="1"/>
              <a:t>Bradycardia</a:t>
            </a:r>
            <a:endParaRPr lang="en-CA" sz="3600" dirty="0"/>
          </a:p>
          <a:p>
            <a:pPr>
              <a:buNone/>
            </a:pPr>
            <a:r>
              <a:rPr lang="en-CA" sz="3600" dirty="0"/>
              <a:t>• Arm involvement</a:t>
            </a:r>
          </a:p>
          <a:p>
            <a:pPr>
              <a:buNone/>
            </a:pPr>
            <a:r>
              <a:rPr lang="en-CA" sz="3600" dirty="0"/>
              <a:t>• Shortness of Breath</a:t>
            </a:r>
          </a:p>
          <a:p>
            <a:pPr>
              <a:buNone/>
            </a:pPr>
            <a:r>
              <a:rPr lang="en-CA" sz="3600" dirty="0"/>
              <a:t>• Patient Anxiety</a:t>
            </a:r>
          </a:p>
          <a:p>
            <a:pPr>
              <a:buNone/>
            </a:pPr>
            <a:r>
              <a:rPr lang="en-CA" sz="3600" dirty="0"/>
              <a:t>• Loss of Consciousness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/>
              <a:t>Contra-Indications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CA" dirty="0"/>
              <a:t>• </a:t>
            </a:r>
            <a:r>
              <a:rPr lang="en-CA" sz="3900" dirty="0"/>
              <a:t>Inadequate equipment for GA</a:t>
            </a:r>
          </a:p>
          <a:p>
            <a:pPr>
              <a:buNone/>
            </a:pPr>
            <a:r>
              <a:rPr lang="en-CA" sz="3900" dirty="0"/>
              <a:t>• Bleeding </a:t>
            </a:r>
            <a:r>
              <a:rPr lang="en-CA" sz="3900" dirty="0" err="1"/>
              <a:t>Dyscrasia’s</a:t>
            </a:r>
            <a:endParaRPr lang="en-CA" sz="3900" dirty="0"/>
          </a:p>
          <a:p>
            <a:pPr>
              <a:buNone/>
            </a:pPr>
            <a:r>
              <a:rPr lang="en-CA" sz="3900" dirty="0"/>
              <a:t>• </a:t>
            </a:r>
            <a:r>
              <a:rPr lang="en-CA" sz="3900" dirty="0" err="1"/>
              <a:t>Hypovolemia</a:t>
            </a:r>
            <a:endParaRPr lang="en-CA" sz="3900" dirty="0"/>
          </a:p>
          <a:p>
            <a:pPr>
              <a:buNone/>
            </a:pPr>
            <a:r>
              <a:rPr lang="en-CA" sz="3900" dirty="0"/>
              <a:t>• Patient Refusal</a:t>
            </a:r>
          </a:p>
          <a:p>
            <a:pPr>
              <a:buNone/>
            </a:pPr>
            <a:r>
              <a:rPr lang="en-CA" sz="3900" dirty="0"/>
              <a:t>• Sepsis/</a:t>
            </a:r>
            <a:r>
              <a:rPr lang="en-CA" sz="3900" dirty="0" err="1"/>
              <a:t>Bactermia</a:t>
            </a:r>
            <a:endParaRPr lang="en-CA" sz="3900" dirty="0"/>
          </a:p>
          <a:p>
            <a:pPr>
              <a:buNone/>
            </a:pPr>
            <a:r>
              <a:rPr lang="en-CA" sz="3900" dirty="0"/>
              <a:t>• Anatomic Deformities of the Spine</a:t>
            </a:r>
          </a:p>
          <a:p>
            <a:pPr>
              <a:buNone/>
            </a:pPr>
            <a:r>
              <a:rPr lang="en-CA" sz="3900" dirty="0"/>
              <a:t>• Neurological Disease</a:t>
            </a:r>
          </a:p>
          <a:p>
            <a:pPr>
              <a:buNone/>
            </a:pPr>
            <a:r>
              <a:rPr lang="en-CA" sz="3900" dirty="0"/>
              <a:t>• Increased ICP</a:t>
            </a:r>
          </a:p>
          <a:p>
            <a:pPr>
              <a:buNone/>
            </a:pPr>
            <a:r>
              <a:rPr lang="en-CA" sz="3900" dirty="0"/>
              <a:t>• Fixed Cardiac Output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-428652"/>
            <a:ext cx="7239000" cy="3857652"/>
          </a:xfrm>
        </p:spPr>
        <p:txBody>
          <a:bodyPr/>
          <a:lstStyle/>
          <a:p>
            <a:r>
              <a:rPr lang="en-CA" dirty="0" smtClean="0"/>
              <a:t> </a:t>
            </a:r>
            <a:r>
              <a:rPr lang="en-CA" sz="4000" dirty="0" smtClean="0"/>
              <a:t>Epidural </a:t>
            </a:r>
            <a:r>
              <a:rPr lang="en-CA" sz="4000" dirty="0" err="1" smtClean="0"/>
              <a:t>Anesthesia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              </a:t>
            </a:r>
            <a:endParaRPr lang="en-CA" sz="5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323274"/>
          </a:xfrm>
        </p:spPr>
        <p:txBody>
          <a:bodyPr/>
          <a:lstStyle/>
          <a:p>
            <a:r>
              <a:rPr lang="en-CA" sz="3600" dirty="0" smtClean="0"/>
              <a:t>What is Regional </a:t>
            </a:r>
            <a:r>
              <a:rPr lang="en-CA" sz="3600" dirty="0" err="1" smtClean="0"/>
              <a:t>Anesthesia</a:t>
            </a:r>
            <a:r>
              <a:rPr lang="en-CA" sz="3600" dirty="0" smtClean="0"/>
              <a:t>?</a:t>
            </a:r>
            <a:br>
              <a:rPr lang="en-CA" sz="3600" dirty="0" smtClean="0"/>
            </a:b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000" b="1" dirty="0" smtClean="0"/>
              <a:t>Uses</a:t>
            </a:r>
            <a:endParaRPr lang="en-CA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CA" dirty="0" smtClean="0"/>
              <a:t>• </a:t>
            </a:r>
            <a:r>
              <a:rPr lang="en-CA" sz="3900" dirty="0" smtClean="0"/>
              <a:t>Hip and Knee Surgery</a:t>
            </a:r>
          </a:p>
          <a:p>
            <a:pPr>
              <a:buNone/>
            </a:pPr>
            <a:r>
              <a:rPr lang="en-CA" sz="3900" dirty="0" smtClean="0"/>
              <a:t>• Lower Extremity Vascular Surgery</a:t>
            </a:r>
          </a:p>
          <a:p>
            <a:pPr>
              <a:buNone/>
            </a:pPr>
            <a:r>
              <a:rPr lang="en-CA" sz="3900" dirty="0" smtClean="0"/>
              <a:t>• Lower Extremity Amputation</a:t>
            </a:r>
          </a:p>
          <a:p>
            <a:pPr>
              <a:buNone/>
            </a:pPr>
            <a:r>
              <a:rPr lang="en-CA" sz="3900" dirty="0" smtClean="0"/>
              <a:t>• Obstetrical – </a:t>
            </a:r>
            <a:r>
              <a:rPr lang="en-CA" sz="3900" dirty="0" err="1" smtClean="0"/>
              <a:t>Labor</a:t>
            </a:r>
            <a:r>
              <a:rPr lang="en-CA" sz="3900" dirty="0" smtClean="0"/>
              <a:t> &amp; C/S</a:t>
            </a:r>
          </a:p>
          <a:p>
            <a:pPr>
              <a:buNone/>
            </a:pPr>
            <a:r>
              <a:rPr lang="en-CA" sz="3900" dirty="0" smtClean="0"/>
              <a:t>• Thoracic Surgery – Post-Op Pain Control</a:t>
            </a:r>
          </a:p>
          <a:p>
            <a:pPr>
              <a:buNone/>
            </a:pPr>
            <a:r>
              <a:rPr lang="en-CA" sz="3900" dirty="0" smtClean="0"/>
              <a:t>• Thoracic Trauma</a:t>
            </a:r>
          </a:p>
          <a:p>
            <a:pPr>
              <a:buNone/>
            </a:pPr>
            <a:r>
              <a:rPr lang="en-CA" sz="3900" dirty="0" smtClean="0"/>
              <a:t>• Abdominal Surgery – Post-Op Pain</a:t>
            </a:r>
          </a:p>
          <a:p>
            <a:pPr>
              <a:buNone/>
            </a:pPr>
            <a:r>
              <a:rPr lang="en-CA" sz="3900" dirty="0" smtClean="0"/>
              <a:t>   Control</a:t>
            </a:r>
            <a:endParaRPr lang="en-CA" sz="3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/>
              <a:t>Advantages</a:t>
            </a:r>
            <a:endParaRPr lang="en-C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CA" sz="3500" dirty="0" smtClean="0"/>
              <a:t>•</a:t>
            </a:r>
            <a:r>
              <a:rPr lang="en-CA" dirty="0" smtClean="0"/>
              <a:t> </a:t>
            </a:r>
            <a:r>
              <a:rPr lang="en-CA" sz="3600" dirty="0" smtClean="0"/>
              <a:t>Cheap</a:t>
            </a:r>
          </a:p>
          <a:p>
            <a:pPr>
              <a:buNone/>
            </a:pPr>
            <a:r>
              <a:rPr lang="en-CA" sz="3600" dirty="0" smtClean="0"/>
              <a:t>• High Patient Satisfaction</a:t>
            </a:r>
          </a:p>
          <a:p>
            <a:pPr>
              <a:buNone/>
            </a:pPr>
            <a:r>
              <a:rPr lang="en-CA" sz="3600" dirty="0" smtClean="0"/>
              <a:t>• Well Tolerated in Pulmonary Disease</a:t>
            </a:r>
          </a:p>
          <a:p>
            <a:pPr>
              <a:buNone/>
            </a:pPr>
            <a:r>
              <a:rPr lang="en-CA" sz="3600" dirty="0" smtClean="0"/>
              <a:t>• Maintain Patent Airway</a:t>
            </a:r>
          </a:p>
          <a:p>
            <a:pPr>
              <a:buNone/>
            </a:pPr>
            <a:r>
              <a:rPr lang="en-CA" sz="3600" dirty="0" smtClean="0"/>
              <a:t>• Selective Muscle Relaxation</a:t>
            </a:r>
          </a:p>
          <a:p>
            <a:pPr>
              <a:buNone/>
            </a:pPr>
            <a:r>
              <a:rPr lang="en-CA" sz="3600" dirty="0" smtClean="0"/>
              <a:t>• Decreased Blood Loss</a:t>
            </a:r>
          </a:p>
          <a:p>
            <a:pPr>
              <a:buNone/>
            </a:pPr>
            <a:r>
              <a:rPr lang="en-CA" sz="3600" dirty="0" smtClean="0"/>
              <a:t>• Decreased Incidence of DVT and PE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/>
              <a:t>Disadvantages</a:t>
            </a:r>
            <a:endParaRPr lang="en-C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3200" dirty="0" smtClean="0"/>
              <a:t>•</a:t>
            </a:r>
            <a:r>
              <a:rPr lang="en-CA" dirty="0" smtClean="0"/>
              <a:t> </a:t>
            </a:r>
            <a:r>
              <a:rPr lang="en-CA" sz="3600" dirty="0" smtClean="0"/>
              <a:t>Difficult Placement in Elderly</a:t>
            </a:r>
          </a:p>
          <a:p>
            <a:pPr>
              <a:buNone/>
            </a:pPr>
            <a:r>
              <a:rPr lang="en-CA" sz="3600" dirty="0" smtClean="0"/>
              <a:t>• Hypotension</a:t>
            </a:r>
          </a:p>
          <a:p>
            <a:pPr>
              <a:buNone/>
            </a:pPr>
            <a:r>
              <a:rPr lang="en-CA" sz="3600" dirty="0" smtClean="0"/>
              <a:t>• Patient Can Talk</a:t>
            </a:r>
          </a:p>
          <a:p>
            <a:pPr>
              <a:buNone/>
            </a:pPr>
            <a:r>
              <a:rPr lang="en-CA" sz="3600" dirty="0" smtClean="0"/>
              <a:t>• Patient Anxiety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/>
              <a:t>Complications</a:t>
            </a:r>
            <a:endParaRPr lang="en-C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z="3600" dirty="0" smtClean="0"/>
              <a:t>• High Epidural</a:t>
            </a:r>
          </a:p>
          <a:p>
            <a:pPr>
              <a:buNone/>
            </a:pPr>
            <a:r>
              <a:rPr lang="en-CA" sz="3600" dirty="0" smtClean="0"/>
              <a:t>• Local </a:t>
            </a:r>
            <a:r>
              <a:rPr lang="en-CA" sz="3600" dirty="0" err="1" smtClean="0"/>
              <a:t>Anesthetic</a:t>
            </a:r>
            <a:r>
              <a:rPr lang="en-CA" sz="3600" dirty="0" smtClean="0"/>
              <a:t> Toxicity</a:t>
            </a:r>
          </a:p>
          <a:p>
            <a:pPr>
              <a:buNone/>
            </a:pPr>
            <a:r>
              <a:rPr lang="en-CA" sz="3600" dirty="0" smtClean="0"/>
              <a:t>• Total Spinal</a:t>
            </a:r>
          </a:p>
          <a:p>
            <a:pPr>
              <a:buNone/>
            </a:pPr>
            <a:r>
              <a:rPr lang="en-CA" sz="3600" dirty="0" smtClean="0"/>
              <a:t>• Accidental Dural Puncture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/>
              <a:t>Contra-Indications</a:t>
            </a:r>
            <a:endParaRPr lang="en-C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CA" sz="3000" dirty="0" smtClean="0"/>
              <a:t>• Patient Refusal</a:t>
            </a:r>
          </a:p>
          <a:p>
            <a:pPr>
              <a:buNone/>
            </a:pPr>
            <a:r>
              <a:rPr lang="en-CA" sz="3000" dirty="0" smtClean="0"/>
              <a:t>• </a:t>
            </a:r>
            <a:r>
              <a:rPr lang="en-CA" sz="3000" dirty="0" err="1" smtClean="0"/>
              <a:t>Coagulopathy</a:t>
            </a:r>
            <a:endParaRPr lang="en-CA" sz="3000" dirty="0" smtClean="0"/>
          </a:p>
          <a:p>
            <a:pPr>
              <a:buNone/>
            </a:pPr>
            <a:r>
              <a:rPr lang="en-CA" sz="3000" dirty="0" smtClean="0"/>
              <a:t>• Localized Skin Infection</a:t>
            </a:r>
          </a:p>
          <a:p>
            <a:pPr>
              <a:buNone/>
            </a:pPr>
            <a:r>
              <a:rPr lang="en-CA" sz="3000" dirty="0" smtClean="0"/>
              <a:t>• Elevated ICP</a:t>
            </a:r>
          </a:p>
          <a:p>
            <a:pPr>
              <a:buNone/>
            </a:pPr>
            <a:r>
              <a:rPr lang="en-CA" sz="3000" dirty="0" smtClean="0"/>
              <a:t>• </a:t>
            </a:r>
            <a:r>
              <a:rPr lang="en-CA" sz="3000" dirty="0" err="1" smtClean="0"/>
              <a:t>Hypovolemia</a:t>
            </a:r>
            <a:endParaRPr lang="en-CA" sz="3000" dirty="0" smtClean="0"/>
          </a:p>
          <a:p>
            <a:pPr>
              <a:buNone/>
            </a:pPr>
            <a:r>
              <a:rPr lang="en-CA" sz="3000" dirty="0" smtClean="0"/>
              <a:t>• Uncooperative Patient</a:t>
            </a:r>
          </a:p>
          <a:p>
            <a:pPr>
              <a:buNone/>
            </a:pPr>
            <a:r>
              <a:rPr lang="en-CA" sz="3000" dirty="0" smtClean="0"/>
              <a:t>• Pre-Existing Neurological Disease</a:t>
            </a:r>
          </a:p>
          <a:p>
            <a:pPr>
              <a:buNone/>
            </a:pPr>
            <a:r>
              <a:rPr lang="en-CA" sz="3000" dirty="0" smtClean="0"/>
              <a:t>• Spinal Column Abnormalities</a:t>
            </a:r>
          </a:p>
          <a:p>
            <a:pPr>
              <a:buNone/>
            </a:pPr>
            <a:r>
              <a:rPr lang="en-CA" sz="3000" dirty="0" smtClean="0"/>
              <a:t>• Fixed Cardiac Output States</a:t>
            </a:r>
            <a:endParaRPr lang="en-CA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251836"/>
          </a:xfrm>
        </p:spPr>
        <p:txBody>
          <a:bodyPr/>
          <a:lstStyle/>
          <a:p>
            <a:r>
              <a:rPr lang="en-CA" sz="4000" dirty="0" smtClean="0"/>
              <a:t>Peripheral Nerve  Blocks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    </a:t>
            </a:r>
            <a:endParaRPr lang="en-CA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3200" dirty="0" smtClean="0"/>
              <a:t>•</a:t>
            </a:r>
            <a:r>
              <a:rPr lang="en-CA" dirty="0" smtClean="0"/>
              <a:t> </a:t>
            </a:r>
            <a:r>
              <a:rPr lang="en-CA" sz="3600" dirty="0" smtClean="0"/>
              <a:t>Brachial Plexus</a:t>
            </a:r>
          </a:p>
          <a:p>
            <a:pPr>
              <a:buNone/>
            </a:pPr>
            <a:r>
              <a:rPr lang="en-CA" sz="3600" dirty="0" smtClean="0"/>
              <a:t>• </a:t>
            </a:r>
            <a:r>
              <a:rPr lang="en-CA" sz="3600" dirty="0" err="1" smtClean="0"/>
              <a:t>Psoas</a:t>
            </a:r>
            <a:r>
              <a:rPr lang="en-CA" sz="3600" dirty="0" smtClean="0"/>
              <a:t> Compartment Block</a:t>
            </a:r>
          </a:p>
          <a:p>
            <a:pPr>
              <a:buNone/>
            </a:pPr>
            <a:r>
              <a:rPr lang="en-CA" sz="3600" dirty="0" smtClean="0"/>
              <a:t>• Femoral Nerve Block</a:t>
            </a:r>
          </a:p>
          <a:p>
            <a:pPr>
              <a:buNone/>
            </a:pPr>
            <a:r>
              <a:rPr lang="en-CA" sz="3600" dirty="0" smtClean="0"/>
              <a:t>• </a:t>
            </a:r>
            <a:r>
              <a:rPr lang="en-CA" sz="3600" dirty="0" err="1" smtClean="0"/>
              <a:t>Popliteal</a:t>
            </a:r>
            <a:r>
              <a:rPr lang="en-CA" sz="3600" dirty="0" smtClean="0"/>
              <a:t> </a:t>
            </a:r>
            <a:r>
              <a:rPr lang="en-CA" sz="3600" dirty="0" err="1" smtClean="0"/>
              <a:t>Fossa</a:t>
            </a:r>
            <a:r>
              <a:rPr lang="en-CA" sz="3600" dirty="0" smtClean="0"/>
              <a:t> Block</a:t>
            </a:r>
          </a:p>
          <a:p>
            <a:pPr>
              <a:buNone/>
            </a:pPr>
            <a:r>
              <a:rPr lang="en-CA" sz="3600" dirty="0" smtClean="0"/>
              <a:t>• Ankle Block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CA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323406"/>
          </a:xfrm>
        </p:spPr>
        <p:txBody>
          <a:bodyPr>
            <a:normAutofit/>
          </a:bodyPr>
          <a:lstStyle/>
          <a:p>
            <a:r>
              <a:rPr lang="en-CA" sz="4000" dirty="0" smtClean="0"/>
              <a:t>Intravenous Regional </a:t>
            </a:r>
            <a:r>
              <a:rPr lang="en-CA" sz="4000" dirty="0" err="1" smtClean="0"/>
              <a:t>Anesthesia</a:t>
            </a:r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US" sz="4000" dirty="0" smtClean="0"/>
              <a:t>    ( Bier block )</a:t>
            </a:r>
            <a:r>
              <a:rPr lang="en-CA" sz="4000" dirty="0" smtClean="0"/>
              <a:t/>
            </a:r>
            <a:br>
              <a:rPr lang="en-CA" sz="4000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/>
              <a:t>Applications</a:t>
            </a:r>
            <a:endParaRPr lang="en-C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sz="3200" dirty="0" smtClean="0"/>
              <a:t>•</a:t>
            </a:r>
            <a:r>
              <a:rPr lang="en-CA" dirty="0" smtClean="0"/>
              <a:t> </a:t>
            </a:r>
            <a:r>
              <a:rPr lang="en-CA" sz="3600" dirty="0" smtClean="0"/>
              <a:t>Distal Arm Surgery</a:t>
            </a:r>
          </a:p>
          <a:p>
            <a:pPr>
              <a:buNone/>
            </a:pPr>
            <a:r>
              <a:rPr lang="en-CA" sz="3600" dirty="0" smtClean="0"/>
              <a:t>• Useful for Short Procedures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/>
              <a:t>Contra-Indications</a:t>
            </a:r>
            <a:endParaRPr lang="en-C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z="3600" smtClean="0"/>
              <a:t>• </a:t>
            </a:r>
            <a:r>
              <a:rPr lang="en-CA" sz="3600" dirty="0" smtClean="0"/>
              <a:t>Sickle Cell Disease</a:t>
            </a:r>
          </a:p>
          <a:p>
            <a:pPr>
              <a:buNone/>
            </a:pPr>
            <a:r>
              <a:rPr lang="en-CA" sz="3600" dirty="0" smtClean="0"/>
              <a:t>• Crush Injury to the Limb</a:t>
            </a:r>
          </a:p>
          <a:p>
            <a:pPr>
              <a:buNone/>
            </a:pPr>
            <a:r>
              <a:rPr lang="en-CA" sz="3600" dirty="0" smtClean="0"/>
              <a:t>• Very Young may need additional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/>
              <a:t>Complications</a:t>
            </a:r>
            <a:endParaRPr lang="en-C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sz="3600" dirty="0" smtClean="0"/>
              <a:t>• Local </a:t>
            </a:r>
            <a:r>
              <a:rPr lang="en-CA" sz="3600" dirty="0" err="1" smtClean="0"/>
              <a:t>Anesthetic</a:t>
            </a:r>
            <a:r>
              <a:rPr lang="en-CA" sz="3600" dirty="0" smtClean="0"/>
              <a:t> Toxicity</a:t>
            </a:r>
            <a:endParaRPr lang="en-C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537588"/>
          </a:xfrm>
        </p:spPr>
        <p:txBody>
          <a:bodyPr/>
          <a:lstStyle/>
          <a:p>
            <a:r>
              <a:rPr lang="en-US" dirty="0" smtClean="0"/>
              <a:t>             </a:t>
            </a:r>
            <a:r>
              <a:rPr lang="en-US" sz="6000" i="1" u="sng" dirty="0" smtClean="0"/>
              <a:t>THANK YOU</a:t>
            </a:r>
            <a:endParaRPr lang="en-CA" sz="6000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000" dirty="0"/>
              <a:t>Nerve Sensitivity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z="4000" dirty="0" smtClean="0"/>
              <a:t>   </a:t>
            </a:r>
          </a:p>
          <a:p>
            <a:pPr>
              <a:buNone/>
            </a:pPr>
            <a:endParaRPr lang="en-CA" sz="4000" dirty="0" smtClean="0"/>
          </a:p>
          <a:p>
            <a:pPr>
              <a:buNone/>
            </a:pPr>
            <a:r>
              <a:rPr lang="en-CA" sz="3600" dirty="0" smtClean="0"/>
              <a:t>Autonomic </a:t>
            </a:r>
            <a:r>
              <a:rPr lang="en-CA" sz="3600" dirty="0"/>
              <a:t>&gt;&gt; Sensory &gt;&gt; Motor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4000" b="1" dirty="0" err="1" smtClean="0"/>
              <a:t>Neuraxial</a:t>
            </a:r>
            <a:endParaRPr lang="en-CA" sz="4000" b="1" dirty="0" smtClean="0"/>
          </a:p>
          <a:p>
            <a:pPr>
              <a:buNone/>
            </a:pPr>
            <a:r>
              <a:rPr lang="en-CA" sz="4000" b="1" dirty="0" smtClean="0"/>
              <a:t>   Spinal</a:t>
            </a:r>
            <a:endParaRPr lang="en-CA" sz="4000" b="1" dirty="0"/>
          </a:p>
          <a:p>
            <a:pPr>
              <a:buNone/>
            </a:pPr>
            <a:r>
              <a:rPr lang="en-CA" sz="4000" b="1" dirty="0" smtClean="0"/>
              <a:t>   Epidural</a:t>
            </a:r>
          </a:p>
          <a:p>
            <a:pPr>
              <a:buNone/>
            </a:pPr>
            <a:r>
              <a:rPr lang="en-US" sz="4000" b="1" dirty="0" smtClean="0"/>
              <a:t>   Caudal</a:t>
            </a:r>
            <a:endParaRPr lang="en-CA" sz="4000" b="1" dirty="0"/>
          </a:p>
          <a:p>
            <a:r>
              <a:rPr lang="en-CA" sz="4000" b="1" dirty="0" smtClean="0"/>
              <a:t>Peripheral Nerve Block</a:t>
            </a:r>
          </a:p>
          <a:p>
            <a:r>
              <a:rPr lang="en-CA" sz="4000" b="1" dirty="0" smtClean="0"/>
              <a:t>IV Regional ( Bier block )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609026"/>
          </a:xfrm>
        </p:spPr>
        <p:txBody>
          <a:bodyPr>
            <a:normAutofit/>
          </a:bodyPr>
          <a:lstStyle/>
          <a:p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4000" dirty="0" smtClean="0"/>
              <a:t>      Spinal </a:t>
            </a:r>
            <a:r>
              <a:rPr lang="en-CA" sz="4000" dirty="0" err="1" smtClean="0"/>
              <a:t>Anesthesia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     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             </a:t>
            </a:r>
            <a:endParaRPr lang="en-CA" sz="5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ECD365A2D82A49BEF2619AE83989CD" ma:contentTypeVersion="1" ma:contentTypeDescription="Create a new document." ma:contentTypeScope="" ma:versionID="da6a881f99d870408959a1c1fc6a09d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DA9683D-17D6-45BB-B1F7-26E650AB2F52}"/>
</file>

<file path=customXml/itemProps2.xml><?xml version="1.0" encoding="utf-8"?>
<ds:datastoreItem xmlns:ds="http://schemas.openxmlformats.org/officeDocument/2006/customXml" ds:itemID="{A5DCD193-DA3C-4DAB-B458-AE834BDA3F74}"/>
</file>

<file path=customXml/itemProps3.xml><?xml version="1.0" encoding="utf-8"?>
<ds:datastoreItem xmlns:ds="http://schemas.openxmlformats.org/officeDocument/2006/customXml" ds:itemID="{3BEA4B7D-6F8E-4DF7-B6D5-E2A9F9CA7D42}"/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145</TotalTime>
  <Words>391</Words>
  <Application>Microsoft Office PowerPoint</Application>
  <PresentationFormat>On-screen Show (4:3)</PresentationFormat>
  <Paragraphs>128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Opulent</vt:lpstr>
      <vt:lpstr>Regional Anesthesia</vt:lpstr>
      <vt:lpstr>What is Regional Anesthesia? </vt:lpstr>
      <vt:lpstr>Slide 3</vt:lpstr>
      <vt:lpstr>Nerve Sensitivity</vt:lpstr>
      <vt:lpstr>Slide 5</vt:lpstr>
      <vt:lpstr>Slide 6</vt:lpstr>
      <vt:lpstr>         Spinal Anesthesia</vt:lpstr>
      <vt:lpstr>Slide 8</vt:lpstr>
      <vt:lpstr>Slide 9</vt:lpstr>
      <vt:lpstr>Slide 10</vt:lpstr>
      <vt:lpstr>Local Anesthetic Physiology</vt:lpstr>
      <vt:lpstr>Spread of Local Anesthesia</vt:lpstr>
      <vt:lpstr>Advantages</vt:lpstr>
      <vt:lpstr>Disadvantages</vt:lpstr>
      <vt:lpstr>Complications</vt:lpstr>
      <vt:lpstr>Total Spinal</vt:lpstr>
      <vt:lpstr>Contra-Indications</vt:lpstr>
      <vt:lpstr> Epidural Anesthesia</vt:lpstr>
      <vt:lpstr>Slide 19</vt:lpstr>
      <vt:lpstr>Slide 20</vt:lpstr>
      <vt:lpstr>Uses</vt:lpstr>
      <vt:lpstr>Advantages</vt:lpstr>
      <vt:lpstr>Disadvantages</vt:lpstr>
      <vt:lpstr>Complications</vt:lpstr>
      <vt:lpstr>Contra-Indications</vt:lpstr>
      <vt:lpstr>Peripheral Nerve  Blocks</vt:lpstr>
      <vt:lpstr>Slide 27</vt:lpstr>
      <vt:lpstr>Slide 28</vt:lpstr>
      <vt:lpstr>Slide 29</vt:lpstr>
      <vt:lpstr>Slide 30</vt:lpstr>
      <vt:lpstr>Slide 31</vt:lpstr>
      <vt:lpstr>Intravenous Regional Anesthesia     ( Bier block ) </vt:lpstr>
      <vt:lpstr>Slide 33</vt:lpstr>
      <vt:lpstr>Applications</vt:lpstr>
      <vt:lpstr>Contra-Indications</vt:lpstr>
      <vt:lpstr>Complications</vt:lpstr>
      <vt:lpstr>            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Regional Anesthesia</dc:title>
  <dc:creator>MAI</dc:creator>
  <cp:lastModifiedBy>MAI</cp:lastModifiedBy>
  <cp:revision>21</cp:revision>
  <dcterms:created xsi:type="dcterms:W3CDTF">2009-11-08T03:44:35Z</dcterms:created>
  <dcterms:modified xsi:type="dcterms:W3CDTF">2010-05-11T18:56:14Z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0x010100C3ECD365A2D82A49BEF2619AE83989CD</vt:lpwstr>
  </property>
</Properties>
</file>