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handoutMasterIdLst>
    <p:handoutMasterId r:id="rId11"/>
  </p:handoutMasterIdLst>
  <p:sldIdLst>
    <p:sldId id="273" r:id="rId2"/>
    <p:sldId id="274" r:id="rId3"/>
    <p:sldId id="275" r:id="rId4"/>
    <p:sldId id="277" r:id="rId5"/>
    <p:sldId id="279" r:id="rId6"/>
    <p:sldId id="281" r:id="rId7"/>
    <p:sldId id="282" r:id="rId8"/>
    <p:sldId id="283" r:id="rId9"/>
    <p:sldId id="28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8080"/>
    <a:srgbClr val="0000FF"/>
    <a:srgbClr val="00FF00"/>
    <a:srgbClr val="FF0000"/>
    <a:srgbClr val="FFFF00"/>
    <a:srgbClr val="00FFFF"/>
    <a:srgbClr val="FF00FF"/>
    <a:srgbClr val="009BD2"/>
    <a:srgbClr val="694CE2"/>
    <a:srgbClr val="258A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D04F8D-53B5-4EB1-83DF-DC6AEEEF1A22}" v="47" dt="2022-09-04T11:14:04.685"/>
    <p1510:client id="{CCF6CE01-D149-483E-BE15-B2E6FF6E6A81}" v="167" dt="2022-09-04T12:13:48.3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4" autoAdjust="0"/>
    <p:restoredTop sz="86380" autoAdjust="0"/>
  </p:normalViewPr>
  <p:slideViewPr>
    <p:cSldViewPr>
      <p:cViewPr varScale="1">
        <p:scale>
          <a:sx n="88" d="100"/>
          <a:sy n="88" d="100"/>
        </p:scale>
        <p:origin x="138" y="78"/>
      </p:cViewPr>
      <p:guideLst>
        <p:guide orient="horz" pos="2160"/>
        <p:guide pos="3840"/>
      </p:guideLst>
    </p:cSldViewPr>
  </p:slideViewPr>
  <p:outlineViewPr>
    <p:cViewPr>
      <p:scale>
        <a:sx n="33" d="100"/>
        <a:sy n="33" d="100"/>
      </p:scale>
      <p:origin x="0" y="4945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7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sz="quarter" idx="1"/>
          </p:nvPr>
        </p:nvSpPr>
        <p:spPr>
          <a:xfrm>
            <a:off x="1588" y="0"/>
            <a:ext cx="2971800" cy="458788"/>
          </a:xfrm>
          <a:prstGeom prst="rect">
            <a:avLst/>
          </a:prstGeom>
        </p:spPr>
        <p:txBody>
          <a:bodyPr vert="horz" lIns="91440" tIns="45720" rIns="91440" bIns="45720" rtlCol="1"/>
          <a:lstStyle>
            <a:lvl1pPr algn="l">
              <a:defRPr sz="1200"/>
            </a:lvl1pPr>
          </a:lstStyle>
          <a:p>
            <a:fld id="{04BB9C66-16ED-4B04-A73E-FDC302A8B7D4}" type="datetimeFigureOut">
              <a:rPr lang="ar-SA" smtClean="0"/>
              <a:t>25/02/45</a:t>
            </a:fld>
            <a:endParaRPr lang="ar-SA"/>
          </a:p>
        </p:txBody>
      </p:sp>
      <p:sp>
        <p:nvSpPr>
          <p:cNvPr id="4" name="عنصر نائب للتذييل 3"/>
          <p:cNvSpPr>
            <a:spLocks noGrp="1"/>
          </p:cNvSpPr>
          <p:nvPr>
            <p:ph type="ftr" sz="quarter" idx="2"/>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SA"/>
          </a:p>
        </p:txBody>
      </p:sp>
      <p:sp>
        <p:nvSpPr>
          <p:cNvPr id="5" name="عنصر نائب لرقم الشريحة 4"/>
          <p:cNvSpPr>
            <a:spLocks noGrp="1"/>
          </p:cNvSpPr>
          <p:nvPr>
            <p:ph type="sldNum" sz="quarter" idx="3"/>
          </p:nvPr>
        </p:nvSpPr>
        <p:spPr>
          <a:xfrm>
            <a:off x="1588" y="8685213"/>
            <a:ext cx="2971800" cy="458787"/>
          </a:xfrm>
          <a:prstGeom prst="rect">
            <a:avLst/>
          </a:prstGeom>
        </p:spPr>
        <p:txBody>
          <a:bodyPr vert="horz" lIns="91440" tIns="45720" rIns="91440" bIns="45720" rtlCol="1" anchor="b"/>
          <a:lstStyle>
            <a:lvl1pPr algn="l">
              <a:defRPr sz="1200"/>
            </a:lvl1pPr>
          </a:lstStyle>
          <a:p>
            <a:fld id="{64E97C27-8C0A-4237-8C1D-F3A325B0FBE3}" type="slidenum">
              <a:rPr lang="ar-SA" smtClean="0"/>
              <a:t>‹#›</a:t>
            </a:fld>
            <a:endParaRPr lang="ar-SA"/>
          </a:p>
        </p:txBody>
      </p:sp>
    </p:spTree>
    <p:extLst>
      <p:ext uri="{BB962C8B-B14F-4D97-AF65-F5344CB8AC3E}">
        <p14:creationId xmlns:p14="http://schemas.microsoft.com/office/powerpoint/2010/main" val="189339032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033B41C-B33C-4589-9FC1-6EA314A05663}" type="datetimeFigureOut">
              <a:rPr lang="en-US" smtClean="0"/>
              <a:pPr/>
              <a:t>9/10/2023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4C095A-D64B-4E5A-94BA-32B304D41842}" type="slidenum">
              <a:rPr lang="en-US" smtClean="0"/>
              <a:pPr/>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6884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33B41C-B33C-4589-9FC1-6EA314A05663}" type="datetimeFigureOut">
              <a:rPr lang="en-US" smtClean="0"/>
              <a:pPr/>
              <a:t>9/10/2023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4C095A-D64B-4E5A-94BA-32B304D41842}" type="slidenum">
              <a:rPr lang="en-US" smtClean="0"/>
              <a:pPr/>
              <a:t>‹#›</a:t>
            </a:fld>
            <a:endParaRPr lang="en-US"/>
          </a:p>
        </p:txBody>
      </p:sp>
    </p:spTree>
    <p:extLst>
      <p:ext uri="{BB962C8B-B14F-4D97-AF65-F5344CB8AC3E}">
        <p14:creationId xmlns:p14="http://schemas.microsoft.com/office/powerpoint/2010/main" val="2472871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33B41C-B33C-4589-9FC1-6EA314A05663}" type="datetimeFigureOut">
              <a:rPr lang="en-US" smtClean="0"/>
              <a:pPr/>
              <a:t>9/10/2023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4C095A-D64B-4E5A-94BA-32B304D41842}" type="slidenum">
              <a:rPr lang="en-US" smtClean="0"/>
              <a:pPr/>
              <a:t>‹#›</a:t>
            </a:fld>
            <a:endParaRPr lang="en-US"/>
          </a:p>
        </p:txBody>
      </p:sp>
    </p:spTree>
    <p:extLst>
      <p:ext uri="{BB962C8B-B14F-4D97-AF65-F5344CB8AC3E}">
        <p14:creationId xmlns:p14="http://schemas.microsoft.com/office/powerpoint/2010/main" val="2938292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33B41C-B33C-4589-9FC1-6EA314A05663}" type="datetimeFigureOut">
              <a:rPr lang="en-US" smtClean="0"/>
              <a:pPr/>
              <a:t>9/10/2023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4C095A-D64B-4E5A-94BA-32B304D41842}" type="slidenum">
              <a:rPr lang="en-US" smtClean="0"/>
              <a:pPr/>
              <a:t>‹#›</a:t>
            </a:fld>
            <a:endParaRPr lang="en-US"/>
          </a:p>
        </p:txBody>
      </p:sp>
    </p:spTree>
    <p:extLst>
      <p:ext uri="{BB962C8B-B14F-4D97-AF65-F5344CB8AC3E}">
        <p14:creationId xmlns:p14="http://schemas.microsoft.com/office/powerpoint/2010/main" val="3449649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033B41C-B33C-4589-9FC1-6EA314A05663}" type="datetimeFigureOut">
              <a:rPr lang="en-US" smtClean="0"/>
              <a:pPr/>
              <a:t>9/10/2023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4C095A-D64B-4E5A-94BA-32B304D41842}" type="slidenum">
              <a:rPr lang="en-US" smtClean="0"/>
              <a:pPr/>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2058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5"/>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033B41C-B33C-4589-9FC1-6EA314A05663}" type="datetimeFigureOut">
              <a:rPr lang="en-US" smtClean="0"/>
              <a:pPr/>
              <a:t>9/10/2023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4C095A-D64B-4E5A-94BA-32B304D41842}" type="slidenum">
              <a:rPr lang="en-US" smtClean="0"/>
              <a:pPr/>
              <a:t>‹#›</a:t>
            </a:fld>
            <a:endParaRPr lang="en-US"/>
          </a:p>
        </p:txBody>
      </p:sp>
    </p:spTree>
    <p:extLst>
      <p:ext uri="{BB962C8B-B14F-4D97-AF65-F5344CB8AC3E}">
        <p14:creationId xmlns:p14="http://schemas.microsoft.com/office/powerpoint/2010/main" val="4293208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5"/>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033B41C-B33C-4589-9FC1-6EA314A05663}" type="datetimeFigureOut">
              <a:rPr lang="en-US" smtClean="0"/>
              <a:pPr/>
              <a:t>9/10/2023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4C095A-D64B-4E5A-94BA-32B304D41842}" type="slidenum">
              <a:rPr lang="en-US" smtClean="0"/>
              <a:pPr/>
              <a:t>‹#›</a:t>
            </a:fld>
            <a:endParaRPr lang="en-US"/>
          </a:p>
        </p:txBody>
      </p:sp>
    </p:spTree>
    <p:extLst>
      <p:ext uri="{BB962C8B-B14F-4D97-AF65-F5344CB8AC3E}">
        <p14:creationId xmlns:p14="http://schemas.microsoft.com/office/powerpoint/2010/main" val="1317821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033B41C-B33C-4589-9FC1-6EA314A05663}" type="datetimeFigureOut">
              <a:rPr lang="en-US" smtClean="0"/>
              <a:pPr/>
              <a:t>9/10/2023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4C095A-D64B-4E5A-94BA-32B304D41842}" type="slidenum">
              <a:rPr lang="en-US" smtClean="0"/>
              <a:pPr/>
              <a:t>‹#›</a:t>
            </a:fld>
            <a:endParaRPr lang="en-US"/>
          </a:p>
        </p:txBody>
      </p:sp>
    </p:spTree>
    <p:extLst>
      <p:ext uri="{BB962C8B-B14F-4D97-AF65-F5344CB8AC3E}">
        <p14:creationId xmlns:p14="http://schemas.microsoft.com/office/powerpoint/2010/main" val="1462207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033B41C-B33C-4589-9FC1-6EA314A05663}" type="datetimeFigureOut">
              <a:rPr lang="en-US" smtClean="0"/>
              <a:pPr/>
              <a:t>9/10/2023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DF4C095A-D64B-4E5A-94BA-32B304D41842}" type="slidenum">
              <a:rPr lang="en-US" smtClean="0"/>
              <a:pPr/>
              <a:t>‹#›</a:t>
            </a:fld>
            <a:endParaRPr lang="en-US"/>
          </a:p>
        </p:txBody>
      </p:sp>
    </p:spTree>
    <p:extLst>
      <p:ext uri="{BB962C8B-B14F-4D97-AF65-F5344CB8AC3E}">
        <p14:creationId xmlns:p14="http://schemas.microsoft.com/office/powerpoint/2010/main" val="4144833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8"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3" y="6459787"/>
            <a:ext cx="2618511" cy="365125"/>
          </a:xfrm>
        </p:spPr>
        <p:txBody>
          <a:bodyPr/>
          <a:lstStyle>
            <a:lvl1pPr algn="l">
              <a:defRPr/>
            </a:lvl1pPr>
          </a:lstStyle>
          <a:p>
            <a:fld id="{0033B41C-B33C-4589-9FC1-6EA314A05663}" type="datetimeFigureOut">
              <a:rPr lang="en-US" smtClean="0"/>
              <a:pPr/>
              <a:t>9/10/2023</a:t>
            </a:fld>
            <a:endParaRPr lang="en-US"/>
          </a:p>
        </p:txBody>
      </p:sp>
      <p:sp>
        <p:nvSpPr>
          <p:cNvPr id="6" name="Footer Placeholder 5"/>
          <p:cNvSpPr>
            <a:spLocks noGrp="1"/>
          </p:cNvSpPr>
          <p:nvPr>
            <p:ph type="ftr" sz="quarter" idx="11"/>
          </p:nvPr>
        </p:nvSpPr>
        <p:spPr>
          <a:xfrm>
            <a:off x="4800600" y="6459787"/>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F4C095A-D64B-4E5A-94BA-32B304D41842}" type="slidenum">
              <a:rPr lang="en-US" smtClean="0"/>
              <a:pPr/>
              <a:t>‹#›</a:t>
            </a:fld>
            <a:endParaRPr lang="en-US"/>
          </a:p>
        </p:txBody>
      </p:sp>
    </p:spTree>
    <p:extLst>
      <p:ext uri="{BB962C8B-B14F-4D97-AF65-F5344CB8AC3E}">
        <p14:creationId xmlns:p14="http://schemas.microsoft.com/office/powerpoint/2010/main" val="3737113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936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033B41C-B33C-4589-9FC1-6EA314A05663}" type="datetimeFigureOut">
              <a:rPr lang="en-US" smtClean="0"/>
              <a:pPr/>
              <a:t>9/10/2023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4C095A-D64B-4E5A-94BA-32B304D41842}" type="slidenum">
              <a:rPr lang="en-US" smtClean="0"/>
              <a:pPr/>
              <a:t>‹#›</a:t>
            </a:fld>
            <a:endParaRPr lang="en-US"/>
          </a:p>
        </p:txBody>
      </p:sp>
    </p:spTree>
    <p:extLst>
      <p:ext uri="{BB962C8B-B14F-4D97-AF65-F5344CB8AC3E}">
        <p14:creationId xmlns:p14="http://schemas.microsoft.com/office/powerpoint/2010/main" val="2683593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334316"/>
            <a:ext cx="12192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5"/>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79" y="1845734"/>
            <a:ext cx="10058401"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2" y="6459787"/>
            <a:ext cx="2472271" cy="365125"/>
          </a:xfrm>
          <a:prstGeom prst="rect">
            <a:avLst/>
          </a:prstGeom>
        </p:spPr>
        <p:txBody>
          <a:bodyPr vert="horz" lIns="91440" tIns="45720" rIns="91440" bIns="45720" rtlCol="0" anchor="ctr"/>
          <a:lstStyle>
            <a:lvl1pPr algn="l">
              <a:defRPr sz="900">
                <a:solidFill>
                  <a:srgbClr val="FFFFFF"/>
                </a:solidFill>
              </a:defRPr>
            </a:lvl1pPr>
          </a:lstStyle>
          <a:p>
            <a:fld id="{0033B41C-B33C-4589-9FC1-6EA314A05663}" type="datetimeFigureOut">
              <a:rPr lang="en-US" smtClean="0"/>
              <a:pPr/>
              <a:t>9/10/2023</a:t>
            </a:fld>
            <a:endParaRPr lang="en-US"/>
          </a:p>
        </p:txBody>
      </p:sp>
      <p:sp>
        <p:nvSpPr>
          <p:cNvPr id="5" name="Footer Placeholder 4"/>
          <p:cNvSpPr>
            <a:spLocks noGrp="1"/>
          </p:cNvSpPr>
          <p:nvPr>
            <p:ph type="ftr" sz="quarter" idx="3"/>
          </p:nvPr>
        </p:nvSpPr>
        <p:spPr>
          <a:xfrm>
            <a:off x="3686186" y="6459787"/>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60" y="6459787"/>
            <a:ext cx="1312025" cy="365125"/>
          </a:xfrm>
          <a:prstGeom prst="rect">
            <a:avLst/>
          </a:prstGeom>
        </p:spPr>
        <p:txBody>
          <a:bodyPr vert="horz" lIns="91440" tIns="45720" rIns="91440" bIns="45720" rtlCol="0" anchor="ctr"/>
          <a:lstStyle>
            <a:lvl1pPr algn="r">
              <a:defRPr sz="1050">
                <a:solidFill>
                  <a:srgbClr val="FFFFFF"/>
                </a:solidFill>
              </a:defRPr>
            </a:lvl1pPr>
          </a:lstStyle>
          <a:p>
            <a:fld id="{DF4C095A-D64B-4E5A-94BA-32B304D41842}" type="slidenum">
              <a:rPr lang="en-US" smtClean="0"/>
              <a:pPr/>
              <a:t>‹#›</a:t>
            </a:fld>
            <a:endParaRPr lang="en-US"/>
          </a:p>
        </p:txBody>
      </p:sp>
      <p:cxnSp>
        <p:nvCxnSpPr>
          <p:cNvPr id="10" name="Straight Connector 9"/>
          <p:cNvCxnSpPr/>
          <p:nvPr/>
        </p:nvCxnSpPr>
        <p:spPr>
          <a:xfrm>
            <a:off x="336000" y="1524000"/>
            <a:ext cx="11520000" cy="0"/>
          </a:xfrm>
          <a:prstGeom prst="line">
            <a:avLst/>
          </a:prstGeom>
          <a:ln w="12700">
            <a:solidFill>
              <a:srgbClr val="C00000"/>
            </a:solidFill>
            <a:prstDash val="dash"/>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12AFCE16-A99C-4911-9D70-3FE7F04BCA8C}"/>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556472" y="162074"/>
            <a:ext cx="1482552" cy="967366"/>
          </a:xfrm>
          <a:prstGeom prst="rect">
            <a:avLst/>
          </a:prstGeom>
        </p:spPr>
      </p:pic>
    </p:spTree>
    <p:extLst>
      <p:ext uri="{BB962C8B-B14F-4D97-AF65-F5344CB8AC3E}">
        <p14:creationId xmlns:p14="http://schemas.microsoft.com/office/powerpoint/2010/main" val="54133845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758952"/>
            <a:ext cx="10058400" cy="2822448"/>
          </a:xfrm>
        </p:spPr>
        <p:txBody>
          <a:bodyPr>
            <a:normAutofit/>
          </a:bodyPr>
          <a:lstStyle/>
          <a:p>
            <a:pPr algn="ctr"/>
            <a:r>
              <a:rPr lang="en-US" sz="6600" b="1" dirty="0">
                <a:solidFill>
                  <a:srgbClr val="C00000"/>
                </a:solidFill>
                <a:effectLst>
                  <a:outerShdw blurRad="38100" dist="38100" dir="2700000" algn="tl">
                    <a:srgbClr val="000000">
                      <a:alpha val="43137"/>
                    </a:srgbClr>
                  </a:outerShdw>
                </a:effectLst>
              </a:rPr>
              <a:t>Fundamentals of Digital Image</a:t>
            </a:r>
          </a:p>
        </p:txBody>
      </p:sp>
      <p:sp>
        <p:nvSpPr>
          <p:cNvPr id="3" name="Subtitle 2"/>
          <p:cNvSpPr>
            <a:spLocks noGrp="1"/>
          </p:cNvSpPr>
          <p:nvPr>
            <p:ph type="subTitle" idx="1"/>
          </p:nvPr>
        </p:nvSpPr>
        <p:spPr>
          <a:xfrm>
            <a:off x="1219201" y="4455621"/>
            <a:ext cx="9939250" cy="1143000"/>
          </a:xfrm>
        </p:spPr>
        <p:txBody>
          <a:bodyPr>
            <a:normAutofit/>
          </a:bodyPr>
          <a:lstStyle/>
          <a:p>
            <a:pPr algn="ctr"/>
            <a:r>
              <a:rPr lang="en-US" sz="3200" b="1" dirty="0">
                <a:solidFill>
                  <a:srgbClr val="002060"/>
                </a:solidFill>
                <a:effectLst>
                  <a:outerShdw blurRad="38100" dist="38100" dir="2700000" algn="tl">
                    <a:srgbClr val="000000">
                      <a:alpha val="43137"/>
                    </a:srgbClr>
                  </a:outerShdw>
                </a:effectLst>
                <a:latin typeface="+mn-lt"/>
              </a:rPr>
              <a:t>Image File </a:t>
            </a:r>
            <a:r>
              <a:rPr lang="en-US" sz="3200" b="1" dirty="0" smtClean="0">
                <a:solidFill>
                  <a:srgbClr val="002060"/>
                </a:solidFill>
                <a:effectLst>
                  <a:outerShdw blurRad="38100" dist="38100" dir="2700000" algn="tl">
                    <a:srgbClr val="000000">
                      <a:alpha val="43137"/>
                    </a:srgbClr>
                  </a:outerShdw>
                </a:effectLst>
                <a:latin typeface="+mn-lt"/>
              </a:rPr>
              <a:t>Formats</a:t>
            </a:r>
            <a:endParaRPr lang="en-US" sz="3200" b="1" dirty="0">
              <a:solidFill>
                <a:srgbClr val="002060"/>
              </a:solidFill>
              <a:effectLst>
                <a:outerShdw blurRad="38100" dist="38100" dir="2700000" algn="tl">
                  <a:srgbClr val="000000">
                    <a:alpha val="43137"/>
                  </a:srgbClr>
                </a:outerShdw>
              </a:effectLst>
              <a:latin typeface="+mn-lt"/>
            </a:endParaRPr>
          </a:p>
        </p:txBody>
      </p:sp>
      <p:pic>
        <p:nvPicPr>
          <p:cNvPr id="4" name="Picture 3">
            <a:extLst>
              <a:ext uri="{FF2B5EF4-FFF2-40B4-BE49-F238E27FC236}">
                <a16:creationId xmlns:a16="http://schemas.microsoft.com/office/drawing/2014/main" id="{51A2DFCE-F528-45F4-B4CB-8792E6039E4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90503" y="251834"/>
            <a:ext cx="1482552" cy="967366"/>
          </a:xfrm>
          <a:prstGeom prst="rect">
            <a:avLst/>
          </a:prstGeom>
        </p:spPr>
      </p:pic>
    </p:spTree>
    <p:extLst>
      <p:ext uri="{BB962C8B-B14F-4D97-AF65-F5344CB8AC3E}">
        <p14:creationId xmlns:p14="http://schemas.microsoft.com/office/powerpoint/2010/main" val="4329397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336000" y="1524000"/>
            <a:ext cx="11520000" cy="4572000"/>
          </a:xfrm>
        </p:spPr>
        <p:txBody>
          <a:bodyPr>
            <a:normAutofit/>
          </a:bodyPr>
          <a:lstStyle/>
          <a:p>
            <a:pPr marL="360000" indent="-360000" algn="just">
              <a:lnSpc>
                <a:spcPct val="150000"/>
              </a:lnSpc>
              <a:spcBef>
                <a:spcPts val="1800"/>
              </a:spcBef>
              <a:spcAft>
                <a:spcPts val="1800"/>
              </a:spcAft>
              <a:buFont typeface="Wingdings" panose="05000000000000000000" pitchFamily="2" charset="2"/>
              <a:buChar char="§"/>
            </a:pPr>
            <a:r>
              <a:rPr lang="en-US" sz="2400" b="1" dirty="0" smtClean="0">
                <a:solidFill>
                  <a:srgbClr val="002060"/>
                </a:solidFill>
              </a:rPr>
              <a:t>Those three letters </a:t>
            </a:r>
            <a:r>
              <a:rPr lang="en-US" sz="2400" b="1" dirty="0">
                <a:solidFill>
                  <a:srgbClr val="002060"/>
                </a:solidFill>
              </a:rPr>
              <a:t>after the dot in the file name actually tell </a:t>
            </a:r>
            <a:r>
              <a:rPr lang="en-US" sz="2400" b="1" dirty="0" smtClean="0">
                <a:solidFill>
                  <a:srgbClr val="002060"/>
                </a:solidFill>
              </a:rPr>
              <a:t>a </a:t>
            </a:r>
            <a:r>
              <a:rPr lang="en-US" sz="2400" b="1" dirty="0">
                <a:solidFill>
                  <a:srgbClr val="002060"/>
                </a:solidFill>
              </a:rPr>
              <a:t>lot about an image. </a:t>
            </a:r>
          </a:p>
          <a:p>
            <a:pPr marL="360000" indent="-360000" algn="just">
              <a:lnSpc>
                <a:spcPct val="150000"/>
              </a:lnSpc>
              <a:spcBef>
                <a:spcPts val="0"/>
              </a:spcBef>
              <a:spcAft>
                <a:spcPts val="1800"/>
              </a:spcAft>
              <a:buFont typeface="Wingdings" panose="05000000000000000000" pitchFamily="2" charset="2"/>
              <a:buChar char="§"/>
            </a:pPr>
            <a:r>
              <a:rPr lang="en-US" sz="2400" b="1" dirty="0" smtClean="0">
                <a:solidFill>
                  <a:srgbClr val="002060"/>
                </a:solidFill>
              </a:rPr>
              <a:t>They </a:t>
            </a:r>
            <a:r>
              <a:rPr lang="en-US" sz="2400" b="1" dirty="0">
                <a:solidFill>
                  <a:srgbClr val="002060"/>
                </a:solidFill>
              </a:rPr>
              <a:t>tell other programs how to work with the data in your file.</a:t>
            </a:r>
          </a:p>
          <a:p>
            <a:pPr marL="360000" indent="-360000" algn="just">
              <a:lnSpc>
                <a:spcPct val="150000"/>
              </a:lnSpc>
              <a:spcBef>
                <a:spcPts val="0"/>
              </a:spcBef>
              <a:spcAft>
                <a:spcPts val="1800"/>
              </a:spcAft>
              <a:buFont typeface="Wingdings" panose="05000000000000000000" pitchFamily="2" charset="2"/>
              <a:buChar char="§"/>
            </a:pPr>
            <a:r>
              <a:rPr lang="en-US" sz="2400" b="1" dirty="0" smtClean="0">
                <a:solidFill>
                  <a:srgbClr val="002060"/>
                </a:solidFill>
              </a:rPr>
              <a:t>It </a:t>
            </a:r>
            <a:r>
              <a:rPr lang="en-US" sz="2400" b="1" dirty="0">
                <a:solidFill>
                  <a:srgbClr val="002060"/>
                </a:solidFill>
              </a:rPr>
              <a:t>tells applications, like word processing software or web browsers, that your file is a picture </a:t>
            </a:r>
            <a:r>
              <a:rPr lang="en-US" sz="2400" b="1" dirty="0" smtClean="0">
                <a:solidFill>
                  <a:srgbClr val="002060"/>
                </a:solidFill>
              </a:rPr>
              <a:t>and </a:t>
            </a:r>
            <a:r>
              <a:rPr lang="en-US" sz="2400" b="1" dirty="0">
                <a:solidFill>
                  <a:srgbClr val="002060"/>
                </a:solidFill>
              </a:rPr>
              <a:t>how it should handle the data to display it correctly</a:t>
            </a:r>
            <a:r>
              <a:rPr lang="en-US" sz="2400" b="1" dirty="0" smtClean="0">
                <a:solidFill>
                  <a:srgbClr val="002060"/>
                </a:solidFill>
              </a:rPr>
              <a:t>.</a:t>
            </a:r>
          </a:p>
          <a:p>
            <a:pPr marL="360000" indent="-360000" algn="just">
              <a:lnSpc>
                <a:spcPct val="150000"/>
              </a:lnSpc>
              <a:spcBef>
                <a:spcPts val="0"/>
              </a:spcBef>
              <a:spcAft>
                <a:spcPts val="1200"/>
              </a:spcAft>
              <a:buFont typeface="Wingdings" panose="05000000000000000000" pitchFamily="2" charset="2"/>
              <a:buChar char="§"/>
            </a:pPr>
            <a:r>
              <a:rPr lang="en-US" sz="2400" b="1" dirty="0">
                <a:solidFill>
                  <a:srgbClr val="002060"/>
                </a:solidFill>
              </a:rPr>
              <a:t>Formats are ways of saving the information in a file so it can be used by other applications, printed, or placed on a Web page for use on the Internet</a:t>
            </a:r>
            <a:r>
              <a:rPr lang="en-US" sz="2400" b="1" dirty="0" smtClean="0">
                <a:solidFill>
                  <a:srgbClr val="002060"/>
                </a:solidFill>
              </a:rPr>
              <a:t>.</a:t>
            </a:r>
          </a:p>
        </p:txBody>
      </p:sp>
      <p:sp>
        <p:nvSpPr>
          <p:cNvPr id="5" name="Content Placeholder 2"/>
          <p:cNvSpPr txBox="1">
            <a:spLocks/>
          </p:cNvSpPr>
          <p:nvPr/>
        </p:nvSpPr>
        <p:spPr>
          <a:xfrm>
            <a:off x="1981200" y="1371600"/>
            <a:ext cx="7924800" cy="5105400"/>
          </a:xfrm>
          <a:prstGeom prst="rect">
            <a:avLst/>
          </a:prstGeom>
        </p:spPr>
        <p:txBody>
          <a:bodyPr vert="horz">
            <a:noAutofit/>
          </a:bodyPr>
          <a:lstStyle/>
          <a:p>
            <a:endParaRPr lang="en-US" sz="2400" dirty="0">
              <a:latin typeface="Times New Roman" pitchFamily="18" charset="0"/>
              <a:cs typeface="Times New Roman" pitchFamily="18" charset="0"/>
            </a:endParaRPr>
          </a:p>
        </p:txBody>
      </p:sp>
      <p:sp>
        <p:nvSpPr>
          <p:cNvPr id="6" name="Title 1"/>
          <p:cNvSpPr txBox="1">
            <a:spLocks/>
          </p:cNvSpPr>
          <p:nvPr/>
        </p:nvSpPr>
        <p:spPr>
          <a:xfrm>
            <a:off x="336000" y="685800"/>
            <a:ext cx="9060872" cy="704088"/>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4000" b="1" dirty="0">
                <a:solidFill>
                  <a:srgbClr val="C00000"/>
                </a:solidFill>
                <a:effectLst>
                  <a:outerShdw blurRad="38100" dist="38100" dir="2700000" algn="tl">
                    <a:srgbClr val="000000">
                      <a:alpha val="43137"/>
                    </a:srgbClr>
                  </a:outerShdw>
                </a:effectLst>
                <a:latin typeface="+mn-lt"/>
              </a:rPr>
              <a:t>Image File </a:t>
            </a:r>
            <a:r>
              <a:rPr lang="en-US" sz="4000" b="1" dirty="0">
                <a:solidFill>
                  <a:srgbClr val="C00000"/>
                </a:solidFill>
                <a:effectLst>
                  <a:outerShdw blurRad="38100" dist="38100" dir="2700000" algn="tl">
                    <a:srgbClr val="000000">
                      <a:alpha val="43137"/>
                    </a:srgbClr>
                  </a:outerShdw>
                </a:effectLst>
                <a:latin typeface="+mn-lt"/>
              </a:rPr>
              <a:t>Formats</a:t>
            </a:r>
            <a:endParaRPr lang="en-US" sz="4000" b="1" dirty="0">
              <a:solidFill>
                <a:srgbClr val="C00000"/>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31529565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6000" y="1524000"/>
            <a:ext cx="11520000" cy="4495800"/>
          </a:xfrm>
        </p:spPr>
        <p:txBody>
          <a:bodyPr>
            <a:noAutofit/>
          </a:bodyPr>
          <a:lstStyle/>
          <a:p>
            <a:pPr marL="360000" indent="-360000" algn="just">
              <a:lnSpc>
                <a:spcPct val="100000"/>
              </a:lnSpc>
              <a:spcAft>
                <a:spcPts val="1200"/>
              </a:spcAft>
              <a:buFont typeface="Wingdings" panose="05000000000000000000" pitchFamily="2" charset="2"/>
              <a:buChar char="§"/>
            </a:pPr>
            <a:r>
              <a:rPr lang="en-US" sz="2400" b="1" dirty="0" smtClean="0">
                <a:solidFill>
                  <a:srgbClr val="002060"/>
                </a:solidFill>
              </a:rPr>
              <a:t>Photoshop </a:t>
            </a:r>
            <a:r>
              <a:rPr lang="en-US" sz="2400" b="1" dirty="0">
                <a:solidFill>
                  <a:srgbClr val="002060"/>
                </a:solidFill>
              </a:rPr>
              <a:t>can open a wide variety of file formats, so you can work on pictures from many different sources. </a:t>
            </a:r>
          </a:p>
          <a:p>
            <a:pPr marL="720000" lvl="2" indent="-360000" algn="just">
              <a:lnSpc>
                <a:spcPct val="100000"/>
              </a:lnSpc>
              <a:spcBef>
                <a:spcPts val="1200"/>
              </a:spcBef>
              <a:spcAft>
                <a:spcPts val="1200"/>
              </a:spcAft>
              <a:buSzPct val="100000"/>
              <a:buFont typeface="Wingdings" panose="05000000000000000000" pitchFamily="2" charset="2"/>
              <a:buChar char="§"/>
            </a:pPr>
            <a:r>
              <a:rPr lang="en-US" sz="2000" dirty="0">
                <a:solidFill>
                  <a:srgbClr val="002060"/>
                </a:solidFill>
              </a:rPr>
              <a:t>If you have a scanner or a digital camera, you can bring in pictures that you’ve taken.</a:t>
            </a:r>
          </a:p>
          <a:p>
            <a:pPr marL="720000" lvl="2" indent="-360000" algn="just">
              <a:lnSpc>
                <a:spcPct val="100000"/>
              </a:lnSpc>
              <a:spcBef>
                <a:spcPts val="1200"/>
              </a:spcBef>
              <a:spcAft>
                <a:spcPts val="1200"/>
              </a:spcAft>
              <a:buSzPct val="100000"/>
              <a:buFont typeface="Wingdings" panose="05000000000000000000" pitchFamily="2" charset="2"/>
              <a:buChar char="§"/>
            </a:pPr>
            <a:r>
              <a:rPr lang="en-US" sz="2000" dirty="0">
                <a:solidFill>
                  <a:srgbClr val="002060"/>
                </a:solidFill>
              </a:rPr>
              <a:t>You can also use photos from CD-ROM collections or images that you have downloaded from some online or Internet source.</a:t>
            </a:r>
          </a:p>
          <a:p>
            <a:pPr marL="360000" indent="-360000" algn="just">
              <a:lnSpc>
                <a:spcPct val="100000"/>
              </a:lnSpc>
              <a:spcAft>
                <a:spcPts val="1200"/>
              </a:spcAft>
              <a:buFont typeface="Wingdings" panose="05000000000000000000" pitchFamily="2" charset="2"/>
              <a:buChar char="§"/>
            </a:pPr>
            <a:r>
              <a:rPr lang="en-US" sz="2400" b="1" dirty="0">
                <a:solidFill>
                  <a:srgbClr val="002060"/>
                </a:solidFill>
              </a:rPr>
              <a:t>Photoshop can open and save images in many different file formats. </a:t>
            </a:r>
            <a:endParaRPr lang="en-US" sz="2400" b="1" dirty="0" smtClean="0">
              <a:solidFill>
                <a:srgbClr val="002060"/>
              </a:solidFill>
            </a:endParaRPr>
          </a:p>
          <a:p>
            <a:pPr marL="360000" indent="-360000" algn="just">
              <a:lnSpc>
                <a:spcPct val="100000"/>
              </a:lnSpc>
              <a:spcAft>
                <a:spcPts val="1200"/>
              </a:spcAft>
              <a:buFont typeface="Wingdings" panose="05000000000000000000" pitchFamily="2" charset="2"/>
              <a:buChar char="§"/>
            </a:pPr>
            <a:r>
              <a:rPr lang="en-US" sz="2400" b="1" dirty="0">
                <a:solidFill>
                  <a:srgbClr val="002060"/>
                </a:solidFill>
              </a:rPr>
              <a:t>Photoshop </a:t>
            </a:r>
            <a:r>
              <a:rPr lang="en-US" sz="2400" b="1" dirty="0" smtClean="0">
                <a:solidFill>
                  <a:srgbClr val="002060"/>
                </a:solidFill>
              </a:rPr>
              <a:t>“</a:t>
            </a:r>
            <a:r>
              <a:rPr lang="en-US" sz="2400" b="1" dirty="0">
                <a:solidFill>
                  <a:srgbClr val="002060"/>
                </a:solidFill>
              </a:rPr>
              <a:t>speaks” a wide variety of file formats</a:t>
            </a:r>
            <a:r>
              <a:rPr lang="en-US" sz="2400" b="1" dirty="0" smtClean="0">
                <a:solidFill>
                  <a:srgbClr val="002060"/>
                </a:solidFill>
              </a:rPr>
              <a:t>.</a:t>
            </a:r>
          </a:p>
          <a:p>
            <a:pPr marL="360000" indent="-360000" algn="just">
              <a:lnSpc>
                <a:spcPct val="100000"/>
              </a:lnSpc>
              <a:spcAft>
                <a:spcPts val="1200"/>
              </a:spcAft>
              <a:buFont typeface="Wingdings" panose="05000000000000000000" pitchFamily="2" charset="2"/>
              <a:buChar char="§"/>
            </a:pPr>
            <a:r>
              <a:rPr lang="en-US" sz="2400" b="1" dirty="0" smtClean="0">
                <a:solidFill>
                  <a:srgbClr val="002060"/>
                </a:solidFill>
              </a:rPr>
              <a:t>Other </a:t>
            </a:r>
            <a:r>
              <a:rPr lang="en-US" sz="2400" b="1" dirty="0">
                <a:solidFill>
                  <a:srgbClr val="002060"/>
                </a:solidFill>
              </a:rPr>
              <a:t>programs </a:t>
            </a:r>
            <a:r>
              <a:rPr lang="en-US" sz="2400" b="1" dirty="0" smtClean="0">
                <a:solidFill>
                  <a:srgbClr val="002060"/>
                </a:solidFill>
              </a:rPr>
              <a:t>recognize </a:t>
            </a:r>
            <a:r>
              <a:rPr lang="en-US" sz="2400" b="1" dirty="0">
                <a:solidFill>
                  <a:srgbClr val="002060"/>
                </a:solidFill>
              </a:rPr>
              <a:t>only one or two file formats</a:t>
            </a:r>
            <a:r>
              <a:rPr lang="en-US" sz="2400" b="1" dirty="0" smtClean="0">
                <a:solidFill>
                  <a:srgbClr val="002060"/>
                </a:solidFill>
              </a:rPr>
              <a:t>.</a:t>
            </a:r>
            <a:endParaRPr lang="en-US" sz="2400" b="1" dirty="0">
              <a:solidFill>
                <a:srgbClr val="002060"/>
              </a:solidFill>
            </a:endParaRPr>
          </a:p>
        </p:txBody>
      </p:sp>
      <p:sp>
        <p:nvSpPr>
          <p:cNvPr id="5" name="Title 1"/>
          <p:cNvSpPr txBox="1">
            <a:spLocks/>
          </p:cNvSpPr>
          <p:nvPr/>
        </p:nvSpPr>
        <p:spPr>
          <a:xfrm>
            <a:off x="336000" y="685800"/>
            <a:ext cx="9060872" cy="704088"/>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4000" b="1" dirty="0" smtClean="0">
                <a:solidFill>
                  <a:srgbClr val="C00000"/>
                </a:solidFill>
                <a:effectLst>
                  <a:outerShdw blurRad="38100" dist="38100" dir="2700000" algn="tl">
                    <a:srgbClr val="000000">
                      <a:alpha val="43137"/>
                    </a:srgbClr>
                  </a:outerShdw>
                </a:effectLst>
                <a:latin typeface="+mn-lt"/>
              </a:rPr>
              <a:t>File </a:t>
            </a:r>
            <a:r>
              <a:rPr lang="en-US" sz="4000" b="1" dirty="0">
                <a:solidFill>
                  <a:srgbClr val="C00000"/>
                </a:solidFill>
                <a:effectLst>
                  <a:outerShdw blurRad="38100" dist="38100" dir="2700000" algn="tl">
                    <a:srgbClr val="000000">
                      <a:alpha val="43137"/>
                    </a:srgbClr>
                  </a:outerShdw>
                </a:effectLst>
                <a:latin typeface="+mn-lt"/>
              </a:rPr>
              <a:t>Formats</a:t>
            </a:r>
            <a:endParaRPr lang="en-US" sz="4000" b="1" dirty="0">
              <a:solidFill>
                <a:srgbClr val="C00000"/>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1959365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336000" y="1524000"/>
            <a:ext cx="11520000" cy="4800600"/>
          </a:xfrm>
        </p:spPr>
        <p:txBody>
          <a:bodyPr>
            <a:normAutofit/>
          </a:bodyPr>
          <a:lstStyle/>
          <a:p>
            <a:pPr marL="360000" indent="-360000" algn="just">
              <a:lnSpc>
                <a:spcPct val="110000"/>
              </a:lnSpc>
              <a:spcBef>
                <a:spcPts val="0"/>
              </a:spcBef>
              <a:spcAft>
                <a:spcPts val="1200"/>
              </a:spcAft>
              <a:buFont typeface="Wingdings" panose="05000000000000000000" pitchFamily="2" charset="2"/>
              <a:buChar char="§"/>
            </a:pPr>
            <a:r>
              <a:rPr lang="en-US" sz="2400" b="1" dirty="0">
                <a:solidFill>
                  <a:srgbClr val="002060"/>
                </a:solidFill>
              </a:rPr>
              <a:t>Some file formats give you the option of reducing the amount of memory your computer will need to store an image. This is called compression.</a:t>
            </a:r>
          </a:p>
          <a:p>
            <a:pPr marL="360000" indent="-360000" algn="just">
              <a:lnSpc>
                <a:spcPct val="110000"/>
              </a:lnSpc>
              <a:spcBef>
                <a:spcPts val="0"/>
              </a:spcBef>
              <a:spcAft>
                <a:spcPts val="1200"/>
              </a:spcAft>
              <a:buFont typeface="Wingdings" panose="05000000000000000000" pitchFamily="2" charset="2"/>
              <a:buChar char="§"/>
            </a:pPr>
            <a:r>
              <a:rPr lang="en-US" sz="2400" b="1" dirty="0">
                <a:solidFill>
                  <a:srgbClr val="002060"/>
                </a:solidFill>
              </a:rPr>
              <a:t>By reducing the amount of memory required to store an image (i.e., the file size), compression allows more images to be stored in a smaller space and lets them be transmitted over the Internet more quickly</a:t>
            </a:r>
            <a:r>
              <a:rPr lang="en-US" sz="2400" b="1" dirty="0" smtClean="0">
                <a:solidFill>
                  <a:srgbClr val="002060"/>
                </a:solidFill>
              </a:rPr>
              <a:t>.</a:t>
            </a:r>
          </a:p>
          <a:p>
            <a:pPr marL="360000" indent="-360000" algn="just">
              <a:lnSpc>
                <a:spcPct val="110000"/>
              </a:lnSpc>
              <a:spcBef>
                <a:spcPts val="0"/>
              </a:spcBef>
              <a:spcAft>
                <a:spcPts val="1200"/>
              </a:spcAft>
              <a:buFont typeface="Wingdings" panose="05000000000000000000" pitchFamily="2" charset="2"/>
              <a:buChar char="§"/>
            </a:pPr>
            <a:r>
              <a:rPr lang="en-US" sz="2400" b="1" dirty="0">
                <a:solidFill>
                  <a:srgbClr val="002060"/>
                </a:solidFill>
              </a:rPr>
              <a:t>When an image is compressed, equations are applied to arrange the data more efficiently or to remove data that is deemed extraneous. </a:t>
            </a:r>
          </a:p>
          <a:p>
            <a:pPr marL="360000" indent="-360000" algn="just">
              <a:lnSpc>
                <a:spcPct val="110000"/>
              </a:lnSpc>
              <a:spcBef>
                <a:spcPts val="0"/>
              </a:spcBef>
              <a:spcAft>
                <a:spcPts val="1200"/>
              </a:spcAft>
              <a:buFont typeface="Wingdings" panose="05000000000000000000" pitchFamily="2" charset="2"/>
              <a:buChar char="§"/>
            </a:pPr>
            <a:r>
              <a:rPr lang="en-US" sz="2400" b="1" dirty="0">
                <a:solidFill>
                  <a:srgbClr val="002060"/>
                </a:solidFill>
              </a:rPr>
              <a:t>As a result, your image won’t look as good. But, the loss in quality may not be objectionable— or it may be worth it to make an image load more quickly on your web page</a:t>
            </a:r>
            <a:r>
              <a:rPr lang="en-US" sz="2400" b="1" dirty="0" smtClean="0">
                <a:solidFill>
                  <a:srgbClr val="002060"/>
                </a:solidFill>
              </a:rPr>
              <a:t>.</a:t>
            </a:r>
            <a:endParaRPr lang="en-US" sz="2400" b="1" dirty="0">
              <a:solidFill>
                <a:srgbClr val="002060"/>
              </a:solidFill>
            </a:endParaRPr>
          </a:p>
          <a:p>
            <a:pPr algn="just"/>
            <a:endParaRPr lang="en-US" sz="2800" dirty="0">
              <a:solidFill>
                <a:srgbClr val="002060"/>
              </a:solidFill>
            </a:endParaRPr>
          </a:p>
        </p:txBody>
      </p:sp>
      <p:sp>
        <p:nvSpPr>
          <p:cNvPr id="5" name="Content Placeholder 2"/>
          <p:cNvSpPr txBox="1">
            <a:spLocks/>
          </p:cNvSpPr>
          <p:nvPr/>
        </p:nvSpPr>
        <p:spPr>
          <a:xfrm>
            <a:off x="1981200" y="1371600"/>
            <a:ext cx="7924800" cy="5105400"/>
          </a:xfrm>
          <a:prstGeom prst="rect">
            <a:avLst/>
          </a:prstGeom>
        </p:spPr>
        <p:txBody>
          <a:bodyPr vert="horz">
            <a:noAutofit/>
          </a:bodyPr>
          <a:lstStyle/>
          <a:p>
            <a:endParaRPr lang="en-US" sz="2400" dirty="0">
              <a:latin typeface="Times New Roman" pitchFamily="18" charset="0"/>
              <a:cs typeface="Times New Roman" pitchFamily="18" charset="0"/>
            </a:endParaRPr>
          </a:p>
        </p:txBody>
      </p:sp>
      <p:sp>
        <p:nvSpPr>
          <p:cNvPr id="6" name="Title 1"/>
          <p:cNvSpPr txBox="1">
            <a:spLocks/>
          </p:cNvSpPr>
          <p:nvPr/>
        </p:nvSpPr>
        <p:spPr>
          <a:xfrm>
            <a:off x="336000" y="685800"/>
            <a:ext cx="9060872" cy="704088"/>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4000" b="1" dirty="0" smtClean="0">
                <a:solidFill>
                  <a:srgbClr val="C00000"/>
                </a:solidFill>
                <a:effectLst>
                  <a:outerShdw blurRad="38100" dist="38100" dir="2700000" algn="tl">
                    <a:srgbClr val="000000">
                      <a:alpha val="43137"/>
                    </a:srgbClr>
                  </a:outerShdw>
                </a:effectLst>
                <a:latin typeface="+mn-lt"/>
              </a:rPr>
              <a:t>Compression</a:t>
            </a:r>
            <a:endParaRPr lang="en-US" sz="4000" b="1" dirty="0">
              <a:solidFill>
                <a:srgbClr val="C00000"/>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8616470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336000" y="1524000"/>
            <a:ext cx="11520000" cy="4800600"/>
          </a:xfrm>
        </p:spPr>
        <p:txBody>
          <a:bodyPr>
            <a:normAutofit/>
          </a:bodyPr>
          <a:lstStyle/>
          <a:p>
            <a:pPr marL="360000" indent="-360000" algn="just">
              <a:lnSpc>
                <a:spcPct val="110000"/>
              </a:lnSpc>
              <a:spcBef>
                <a:spcPts val="0"/>
              </a:spcBef>
              <a:spcAft>
                <a:spcPts val="1200"/>
              </a:spcAft>
              <a:buFont typeface="Wingdings" panose="05000000000000000000" pitchFamily="2" charset="2"/>
              <a:buChar char="§"/>
            </a:pPr>
            <a:r>
              <a:rPr lang="en-US" sz="2400" b="1" dirty="0" smtClean="0">
                <a:solidFill>
                  <a:srgbClr val="002060"/>
                </a:solidFill>
              </a:rPr>
              <a:t>Two </a:t>
            </a:r>
            <a:r>
              <a:rPr lang="en-US" sz="2400" b="1" dirty="0">
                <a:solidFill>
                  <a:srgbClr val="002060"/>
                </a:solidFill>
              </a:rPr>
              <a:t>file formats that offer compression are JPEG and TIFF. </a:t>
            </a:r>
          </a:p>
          <a:p>
            <a:pPr marL="360000" indent="-360000" algn="just">
              <a:lnSpc>
                <a:spcPct val="110000"/>
              </a:lnSpc>
              <a:spcBef>
                <a:spcPts val="0"/>
              </a:spcBef>
              <a:spcAft>
                <a:spcPts val="1200"/>
              </a:spcAft>
              <a:buFont typeface="Wingdings" panose="05000000000000000000" pitchFamily="2" charset="2"/>
              <a:buChar char="§"/>
            </a:pPr>
            <a:r>
              <a:rPr lang="en-US" sz="2400" b="1" u="sng" dirty="0">
                <a:solidFill>
                  <a:srgbClr val="C00000"/>
                </a:solidFill>
              </a:rPr>
              <a:t>JPEG offers “</a:t>
            </a:r>
            <a:r>
              <a:rPr lang="en-US" sz="2400" b="1" u="sng" dirty="0" err="1">
                <a:solidFill>
                  <a:srgbClr val="C00000"/>
                </a:solidFill>
              </a:rPr>
              <a:t>lossy</a:t>
            </a:r>
            <a:r>
              <a:rPr lang="en-US" sz="2400" b="1" u="sng" dirty="0">
                <a:solidFill>
                  <a:srgbClr val="C00000"/>
                </a:solidFill>
              </a:rPr>
              <a:t>” </a:t>
            </a:r>
            <a:r>
              <a:rPr lang="en-US" sz="2400" b="1" dirty="0">
                <a:solidFill>
                  <a:srgbClr val="002060"/>
                </a:solidFill>
              </a:rPr>
              <a:t>compression, meaning that it removes data and significantly degrades the image. </a:t>
            </a:r>
          </a:p>
          <a:p>
            <a:pPr marL="360000" indent="-360000" algn="just">
              <a:lnSpc>
                <a:spcPct val="110000"/>
              </a:lnSpc>
              <a:spcBef>
                <a:spcPts val="0"/>
              </a:spcBef>
              <a:spcAft>
                <a:spcPts val="1200"/>
              </a:spcAft>
              <a:buFont typeface="Wingdings" panose="05000000000000000000" pitchFamily="2" charset="2"/>
              <a:buChar char="§"/>
            </a:pPr>
            <a:r>
              <a:rPr lang="en-US" sz="2400" b="1" dirty="0">
                <a:solidFill>
                  <a:srgbClr val="002060"/>
                </a:solidFill>
              </a:rPr>
              <a:t>Fortunately, a slider in the JPEG Options window lets you control the degree of compression, so you can compress the file just a little (for better image quality) or a whole lot (when quality isn’t as important).</a:t>
            </a:r>
          </a:p>
          <a:p>
            <a:pPr marL="360000" indent="-360000" algn="just">
              <a:lnSpc>
                <a:spcPct val="110000"/>
              </a:lnSpc>
              <a:spcBef>
                <a:spcPts val="0"/>
              </a:spcBef>
              <a:spcAft>
                <a:spcPts val="1200"/>
              </a:spcAft>
              <a:buFont typeface="Wingdings" panose="05000000000000000000" pitchFamily="2" charset="2"/>
              <a:buChar char="§"/>
            </a:pPr>
            <a:r>
              <a:rPr lang="en-US" sz="2400" b="1" dirty="0">
                <a:solidFill>
                  <a:srgbClr val="002060"/>
                </a:solidFill>
              </a:rPr>
              <a:t>For works in progress, this is not a good file format, but it’s standard on the Internet because of the small file sizes it produces</a:t>
            </a:r>
            <a:r>
              <a:rPr lang="en-US" sz="2400" b="1" dirty="0" smtClean="0">
                <a:solidFill>
                  <a:srgbClr val="002060"/>
                </a:solidFill>
              </a:rPr>
              <a:t>.</a:t>
            </a:r>
          </a:p>
          <a:p>
            <a:pPr marL="360000" indent="-360000" algn="just">
              <a:lnSpc>
                <a:spcPct val="110000"/>
              </a:lnSpc>
              <a:spcBef>
                <a:spcPts val="0"/>
              </a:spcBef>
              <a:spcAft>
                <a:spcPts val="1200"/>
              </a:spcAft>
              <a:buFont typeface="Wingdings" panose="05000000000000000000" pitchFamily="2" charset="2"/>
              <a:buChar char="§"/>
            </a:pPr>
            <a:r>
              <a:rPr lang="en-US" sz="2400" b="1" u="sng" dirty="0">
                <a:solidFill>
                  <a:srgbClr val="C00000"/>
                </a:solidFill>
              </a:rPr>
              <a:t>TIFF offers “lossless” </a:t>
            </a:r>
            <a:r>
              <a:rPr lang="en-US" sz="2400" b="1" dirty="0">
                <a:solidFill>
                  <a:srgbClr val="002060"/>
                </a:solidFill>
              </a:rPr>
              <a:t>compression called LZW, which doesn’t remove anything out (so the image quality remains better), but it also can’t compress the image as </a:t>
            </a:r>
            <a:r>
              <a:rPr lang="en-US" sz="2400" b="1" dirty="0" smtClean="0">
                <a:solidFill>
                  <a:srgbClr val="002060"/>
                </a:solidFill>
              </a:rPr>
              <a:t>much.</a:t>
            </a:r>
          </a:p>
        </p:txBody>
      </p:sp>
      <p:sp>
        <p:nvSpPr>
          <p:cNvPr id="5" name="Content Placeholder 2"/>
          <p:cNvSpPr txBox="1">
            <a:spLocks/>
          </p:cNvSpPr>
          <p:nvPr/>
        </p:nvSpPr>
        <p:spPr>
          <a:xfrm>
            <a:off x="1981200" y="1371600"/>
            <a:ext cx="7924800" cy="5105400"/>
          </a:xfrm>
          <a:prstGeom prst="rect">
            <a:avLst/>
          </a:prstGeom>
        </p:spPr>
        <p:txBody>
          <a:bodyPr vert="horz">
            <a:noAutofit/>
          </a:bodyPr>
          <a:lstStyle/>
          <a:p>
            <a:endParaRPr lang="en-US" sz="2400" dirty="0">
              <a:latin typeface="Times New Roman" pitchFamily="18" charset="0"/>
              <a:cs typeface="Times New Roman" pitchFamily="18" charset="0"/>
            </a:endParaRPr>
          </a:p>
        </p:txBody>
      </p:sp>
      <p:sp>
        <p:nvSpPr>
          <p:cNvPr id="6" name="Title 1"/>
          <p:cNvSpPr txBox="1">
            <a:spLocks/>
          </p:cNvSpPr>
          <p:nvPr/>
        </p:nvSpPr>
        <p:spPr>
          <a:xfrm>
            <a:off x="336000" y="685800"/>
            <a:ext cx="9060872" cy="704088"/>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4000" b="1" dirty="0" smtClean="0">
                <a:solidFill>
                  <a:srgbClr val="C00000"/>
                </a:solidFill>
                <a:effectLst>
                  <a:outerShdw blurRad="38100" dist="38100" dir="2700000" algn="tl">
                    <a:srgbClr val="000000">
                      <a:alpha val="43137"/>
                    </a:srgbClr>
                  </a:outerShdw>
                </a:effectLst>
                <a:latin typeface="+mn-lt"/>
              </a:rPr>
              <a:t>Compression</a:t>
            </a:r>
            <a:endParaRPr lang="en-US" sz="4000" b="1" dirty="0">
              <a:solidFill>
                <a:srgbClr val="C00000"/>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5528431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6000" y="1534886"/>
            <a:ext cx="11520000" cy="4800600"/>
          </a:xfrm>
        </p:spPr>
        <p:txBody>
          <a:bodyPr>
            <a:normAutofit/>
          </a:bodyPr>
          <a:lstStyle/>
          <a:p>
            <a:pPr marL="360000" indent="-360000" algn="just">
              <a:lnSpc>
                <a:spcPct val="110000"/>
              </a:lnSpc>
              <a:spcBef>
                <a:spcPts val="0"/>
              </a:spcBef>
              <a:spcAft>
                <a:spcPts val="1200"/>
              </a:spcAft>
              <a:buFont typeface="Wingdings" panose="05000000000000000000" pitchFamily="2" charset="2"/>
              <a:buChar char="§"/>
            </a:pPr>
            <a:r>
              <a:rPr lang="en-US" sz="2400" b="1" dirty="0">
                <a:solidFill>
                  <a:srgbClr val="002060"/>
                </a:solidFill>
              </a:rPr>
              <a:t>The following are some common formats with brief definitions of their uses. Note that Photoshop can handle many other graphics formats as well.</a:t>
            </a:r>
          </a:p>
          <a:p>
            <a:pPr marL="652608" lvl="1" indent="-360000" algn="just">
              <a:lnSpc>
                <a:spcPct val="110000"/>
              </a:lnSpc>
              <a:spcBef>
                <a:spcPts val="0"/>
              </a:spcBef>
              <a:spcAft>
                <a:spcPts val="1200"/>
              </a:spcAft>
              <a:buFont typeface="Arial" panose="020B0604020202020204" pitchFamily="34" charset="0"/>
              <a:buChar char="•"/>
            </a:pPr>
            <a:r>
              <a:rPr lang="en-US" sz="2200" b="1" dirty="0">
                <a:solidFill>
                  <a:srgbClr val="C00000"/>
                </a:solidFill>
              </a:rPr>
              <a:t>Bitmap (.bmp</a:t>
            </a:r>
            <a:r>
              <a:rPr lang="en-US" sz="2200" b="1" dirty="0" smtClean="0">
                <a:solidFill>
                  <a:srgbClr val="C00000"/>
                </a:solidFill>
              </a:rPr>
              <a:t>): </a:t>
            </a:r>
            <a:r>
              <a:rPr lang="en-US" sz="2200" dirty="0" smtClean="0">
                <a:solidFill>
                  <a:srgbClr val="002060"/>
                </a:solidFill>
              </a:rPr>
              <a:t>This </a:t>
            </a:r>
            <a:r>
              <a:rPr lang="en-US" sz="2200" dirty="0">
                <a:solidFill>
                  <a:srgbClr val="002060"/>
                </a:solidFill>
              </a:rPr>
              <a:t>is a standard graphics file format for Windows.</a:t>
            </a:r>
          </a:p>
          <a:p>
            <a:pPr marL="652608" lvl="1" indent="-360000" algn="just">
              <a:lnSpc>
                <a:spcPct val="110000"/>
              </a:lnSpc>
              <a:spcBef>
                <a:spcPts val="0"/>
              </a:spcBef>
              <a:spcAft>
                <a:spcPts val="1200"/>
              </a:spcAft>
              <a:buFont typeface="Arial" panose="020B0604020202020204" pitchFamily="34" charset="0"/>
              <a:buChar char="•"/>
            </a:pPr>
            <a:r>
              <a:rPr lang="en-US" sz="2200" b="1" dirty="0">
                <a:solidFill>
                  <a:srgbClr val="C00000"/>
                </a:solidFill>
              </a:rPr>
              <a:t>GIF (.gif</a:t>
            </a:r>
            <a:r>
              <a:rPr lang="en-US" sz="2200" b="1" dirty="0" smtClean="0">
                <a:solidFill>
                  <a:srgbClr val="C00000"/>
                </a:solidFill>
              </a:rPr>
              <a:t>): </a:t>
            </a:r>
            <a:r>
              <a:rPr lang="en-US" sz="2200" dirty="0" smtClean="0">
                <a:solidFill>
                  <a:srgbClr val="002060"/>
                </a:solidFill>
              </a:rPr>
              <a:t>GIF </a:t>
            </a:r>
            <a:r>
              <a:rPr lang="en-US" sz="2200" dirty="0">
                <a:solidFill>
                  <a:srgbClr val="002060"/>
                </a:solidFill>
              </a:rPr>
              <a:t>stands for Graphics Interchange Format. </a:t>
            </a:r>
            <a:r>
              <a:rPr lang="en-US" sz="2200" dirty="0">
                <a:solidFill>
                  <a:srgbClr val="002060"/>
                </a:solidFill>
              </a:rPr>
              <a:t>It is one of the three common graphics formats you can use for Web publishing. Because it is a compressed format, it takes less time to send by modem.</a:t>
            </a:r>
          </a:p>
          <a:p>
            <a:pPr marL="652608" lvl="1" indent="-360000" algn="just">
              <a:lnSpc>
                <a:spcPct val="110000"/>
              </a:lnSpc>
              <a:spcBef>
                <a:spcPts val="0"/>
              </a:spcBef>
              <a:spcAft>
                <a:spcPts val="1200"/>
              </a:spcAft>
              <a:buFont typeface="Arial" panose="020B0604020202020204" pitchFamily="34" charset="0"/>
              <a:buChar char="•"/>
            </a:pPr>
            <a:r>
              <a:rPr lang="en-US" sz="2200" b="1" dirty="0">
                <a:solidFill>
                  <a:srgbClr val="C00000"/>
                </a:solidFill>
              </a:rPr>
              <a:t>JPEG (.jpg</a:t>
            </a:r>
            <a:r>
              <a:rPr lang="en-US" sz="2200" b="1" dirty="0" smtClean="0">
                <a:solidFill>
                  <a:srgbClr val="C00000"/>
                </a:solidFill>
              </a:rPr>
              <a:t>): </a:t>
            </a:r>
            <a:r>
              <a:rPr lang="en-US" sz="2200" dirty="0" smtClean="0">
                <a:solidFill>
                  <a:srgbClr val="002060"/>
                </a:solidFill>
              </a:rPr>
              <a:t>JPEG </a:t>
            </a:r>
            <a:r>
              <a:rPr lang="en-US" sz="2200" dirty="0">
                <a:solidFill>
                  <a:srgbClr val="002060"/>
                </a:solidFill>
              </a:rPr>
              <a:t>stands for Joint Photographic Experts Group. </a:t>
            </a:r>
            <a:r>
              <a:rPr lang="en-US" sz="2200" dirty="0">
                <a:solidFill>
                  <a:srgbClr val="002060"/>
                </a:solidFill>
              </a:rPr>
              <a:t>JPEG is another popular format for Web publishing.</a:t>
            </a:r>
          </a:p>
          <a:p>
            <a:pPr marL="652608" lvl="1" indent="-360000" algn="just">
              <a:lnSpc>
                <a:spcPct val="110000"/>
              </a:lnSpc>
              <a:spcBef>
                <a:spcPts val="0"/>
              </a:spcBef>
              <a:spcAft>
                <a:spcPts val="1200"/>
              </a:spcAft>
              <a:buFont typeface="Arial" panose="020B0604020202020204" pitchFamily="34" charset="0"/>
              <a:buChar char="•"/>
            </a:pPr>
            <a:r>
              <a:rPr lang="en-US" sz="2200" b="1" dirty="0">
                <a:solidFill>
                  <a:srgbClr val="C00000"/>
                </a:solidFill>
              </a:rPr>
              <a:t>PDF (.pdf</a:t>
            </a:r>
            <a:r>
              <a:rPr lang="en-US" sz="2200" b="1" dirty="0" smtClean="0">
                <a:solidFill>
                  <a:srgbClr val="C00000"/>
                </a:solidFill>
              </a:rPr>
              <a:t>): </a:t>
            </a:r>
            <a:r>
              <a:rPr lang="en-US" sz="2200" dirty="0" smtClean="0">
                <a:solidFill>
                  <a:srgbClr val="002060"/>
                </a:solidFill>
              </a:rPr>
              <a:t>Adobe’s </a:t>
            </a:r>
            <a:r>
              <a:rPr lang="en-US" sz="2200" dirty="0">
                <a:solidFill>
                  <a:srgbClr val="002060"/>
                </a:solidFill>
              </a:rPr>
              <a:t>Acrobat Portable Document Format, a system for creating documents that can be read cross-platform.</a:t>
            </a:r>
          </a:p>
        </p:txBody>
      </p:sp>
      <p:sp>
        <p:nvSpPr>
          <p:cNvPr id="5" name="Title 1"/>
          <p:cNvSpPr txBox="1">
            <a:spLocks/>
          </p:cNvSpPr>
          <p:nvPr/>
        </p:nvSpPr>
        <p:spPr>
          <a:xfrm>
            <a:off x="336000" y="685800"/>
            <a:ext cx="9060872" cy="704088"/>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4000" b="1" dirty="0" smtClean="0">
                <a:solidFill>
                  <a:srgbClr val="C00000"/>
                </a:solidFill>
                <a:effectLst>
                  <a:outerShdw blurRad="38100" dist="38100" dir="2700000" algn="tl">
                    <a:srgbClr val="000000">
                      <a:alpha val="43137"/>
                    </a:srgbClr>
                  </a:outerShdw>
                </a:effectLst>
                <a:latin typeface="+mn-lt"/>
              </a:rPr>
              <a:t>File </a:t>
            </a:r>
            <a:r>
              <a:rPr lang="en-US" sz="4000" b="1" dirty="0">
                <a:solidFill>
                  <a:srgbClr val="C00000"/>
                </a:solidFill>
                <a:effectLst>
                  <a:outerShdw blurRad="38100" dist="38100" dir="2700000" algn="tl">
                    <a:srgbClr val="000000">
                      <a:alpha val="43137"/>
                    </a:srgbClr>
                  </a:outerShdw>
                </a:effectLst>
                <a:latin typeface="+mn-lt"/>
              </a:rPr>
              <a:t>Formats</a:t>
            </a:r>
            <a:endParaRPr lang="en-US" sz="4000" b="1" dirty="0">
              <a:solidFill>
                <a:srgbClr val="C00000"/>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2354283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6000" y="1752600"/>
            <a:ext cx="11520000" cy="4800600"/>
          </a:xfrm>
        </p:spPr>
        <p:txBody>
          <a:bodyPr>
            <a:noAutofit/>
          </a:bodyPr>
          <a:lstStyle/>
          <a:p>
            <a:pPr marL="360000" indent="-360000" algn="just">
              <a:lnSpc>
                <a:spcPct val="110000"/>
              </a:lnSpc>
              <a:spcBef>
                <a:spcPts val="0"/>
              </a:spcBef>
              <a:spcAft>
                <a:spcPts val="1200"/>
              </a:spcAft>
              <a:buFont typeface="Wingdings" panose="05000000000000000000" pitchFamily="2" charset="2"/>
              <a:buChar char="§"/>
            </a:pPr>
            <a:r>
              <a:rPr lang="en-US" sz="2400" b="1" dirty="0">
                <a:solidFill>
                  <a:srgbClr val="002060"/>
                </a:solidFill>
              </a:rPr>
              <a:t>The following are some common formats with brief definitions of their uses. Note that Photoshop can handle many other graphics formats as well.</a:t>
            </a:r>
          </a:p>
          <a:p>
            <a:pPr marL="652608" lvl="1" indent="-360000" algn="just">
              <a:lnSpc>
                <a:spcPct val="110000"/>
              </a:lnSpc>
              <a:spcBef>
                <a:spcPts val="0"/>
              </a:spcBef>
              <a:spcAft>
                <a:spcPts val="1200"/>
              </a:spcAft>
              <a:buFont typeface="Arial" panose="020B0604020202020204" pitchFamily="34" charset="0"/>
              <a:buChar char="•"/>
            </a:pPr>
            <a:r>
              <a:rPr lang="en-US" sz="2200" b="1" dirty="0">
                <a:solidFill>
                  <a:srgbClr val="C00000"/>
                </a:solidFill>
              </a:rPr>
              <a:t>PNG (.</a:t>
            </a:r>
            <a:r>
              <a:rPr lang="en-US" sz="2200" b="1" dirty="0" err="1">
                <a:solidFill>
                  <a:srgbClr val="C00000"/>
                </a:solidFill>
              </a:rPr>
              <a:t>png</a:t>
            </a:r>
            <a:r>
              <a:rPr lang="en-US" sz="2200" b="1" dirty="0" smtClean="0">
                <a:solidFill>
                  <a:srgbClr val="C00000"/>
                </a:solidFill>
              </a:rPr>
              <a:t>): </a:t>
            </a:r>
            <a:r>
              <a:rPr lang="en-US" sz="2200" dirty="0" smtClean="0">
                <a:solidFill>
                  <a:srgbClr val="002060"/>
                </a:solidFill>
              </a:rPr>
              <a:t>Stands </a:t>
            </a:r>
            <a:r>
              <a:rPr lang="en-US" sz="2200" dirty="0">
                <a:solidFill>
                  <a:srgbClr val="002060"/>
                </a:solidFill>
              </a:rPr>
              <a:t>for Portable Network Graphic. </a:t>
            </a:r>
            <a:r>
              <a:rPr lang="en-US" sz="2200" dirty="0">
                <a:solidFill>
                  <a:srgbClr val="002060"/>
                </a:solidFill>
              </a:rPr>
              <a:t>It’s a newer and arguably better format for Web graphics, combining GIF’s good compression with the JPEG’s unlimited color palette. However, older browsers don’t support it.</a:t>
            </a:r>
          </a:p>
          <a:p>
            <a:pPr marL="652608" lvl="1" indent="-360000" algn="just">
              <a:lnSpc>
                <a:spcPct val="110000"/>
              </a:lnSpc>
              <a:spcBef>
                <a:spcPts val="0"/>
              </a:spcBef>
              <a:spcAft>
                <a:spcPts val="1200"/>
              </a:spcAft>
              <a:buFont typeface="Arial" panose="020B0604020202020204" pitchFamily="34" charset="0"/>
              <a:buChar char="•"/>
            </a:pPr>
            <a:r>
              <a:rPr lang="en-US" sz="2200" b="1" dirty="0">
                <a:solidFill>
                  <a:srgbClr val="C00000"/>
                </a:solidFill>
              </a:rPr>
              <a:t>TIFF (.</a:t>
            </a:r>
            <a:r>
              <a:rPr lang="en-US" sz="2200" b="1" dirty="0" err="1" smtClean="0">
                <a:solidFill>
                  <a:srgbClr val="C00000"/>
                </a:solidFill>
              </a:rPr>
              <a:t>tif</a:t>
            </a:r>
            <a:r>
              <a:rPr lang="en-US" sz="2200" b="1" dirty="0" smtClean="0">
                <a:solidFill>
                  <a:srgbClr val="C00000"/>
                </a:solidFill>
              </a:rPr>
              <a:t>): </a:t>
            </a:r>
            <a:r>
              <a:rPr lang="en-US" sz="2200" dirty="0" smtClean="0">
                <a:solidFill>
                  <a:srgbClr val="002060"/>
                </a:solidFill>
              </a:rPr>
              <a:t>TIFF </a:t>
            </a:r>
            <a:r>
              <a:rPr lang="en-US" sz="2200" dirty="0">
                <a:solidFill>
                  <a:srgbClr val="002060"/>
                </a:solidFill>
              </a:rPr>
              <a:t>stands for Tagged Image File Format. </a:t>
            </a:r>
            <a:r>
              <a:rPr lang="en-US" sz="2200" dirty="0">
                <a:solidFill>
                  <a:srgbClr val="002060"/>
                </a:solidFill>
              </a:rPr>
              <a:t>These files can be saved for use on either Macintoshes or Windows machines. This is also often the preferred format for desktop publishing applications, such as PageMaker and QuarkXPress. </a:t>
            </a:r>
          </a:p>
        </p:txBody>
      </p:sp>
      <p:sp>
        <p:nvSpPr>
          <p:cNvPr id="5" name="Title 1"/>
          <p:cNvSpPr txBox="1">
            <a:spLocks/>
          </p:cNvSpPr>
          <p:nvPr/>
        </p:nvSpPr>
        <p:spPr>
          <a:xfrm>
            <a:off x="336000" y="685800"/>
            <a:ext cx="9060872" cy="704088"/>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4000" b="1" dirty="0" smtClean="0">
                <a:solidFill>
                  <a:srgbClr val="C00000"/>
                </a:solidFill>
                <a:effectLst>
                  <a:outerShdw blurRad="38100" dist="38100" dir="2700000" algn="tl">
                    <a:srgbClr val="000000">
                      <a:alpha val="43137"/>
                    </a:srgbClr>
                  </a:outerShdw>
                </a:effectLst>
                <a:latin typeface="+mn-lt"/>
              </a:rPr>
              <a:t>File </a:t>
            </a:r>
            <a:r>
              <a:rPr lang="en-US" sz="4000" b="1" dirty="0">
                <a:solidFill>
                  <a:srgbClr val="C00000"/>
                </a:solidFill>
                <a:effectLst>
                  <a:outerShdw blurRad="38100" dist="38100" dir="2700000" algn="tl">
                    <a:srgbClr val="000000">
                      <a:alpha val="43137"/>
                    </a:srgbClr>
                  </a:outerShdw>
                </a:effectLst>
                <a:latin typeface="+mn-lt"/>
              </a:rPr>
              <a:t>Formats</a:t>
            </a:r>
            <a:endParaRPr lang="en-US" sz="4000" b="1" dirty="0">
              <a:solidFill>
                <a:srgbClr val="C00000"/>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34883437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6000" y="1828800"/>
            <a:ext cx="11520000" cy="4495800"/>
          </a:xfrm>
        </p:spPr>
        <p:txBody>
          <a:bodyPr>
            <a:normAutofit/>
          </a:bodyPr>
          <a:lstStyle/>
          <a:p>
            <a:pPr marL="360000" indent="-360000" algn="just">
              <a:lnSpc>
                <a:spcPct val="110000"/>
              </a:lnSpc>
              <a:spcBef>
                <a:spcPts val="0"/>
              </a:spcBef>
              <a:spcAft>
                <a:spcPts val="1200"/>
              </a:spcAft>
              <a:buFont typeface="Wingdings" panose="05000000000000000000" pitchFamily="2" charset="2"/>
              <a:buChar char="§"/>
            </a:pPr>
            <a:r>
              <a:rPr lang="en-US" sz="2400" b="1" dirty="0">
                <a:solidFill>
                  <a:srgbClr val="002060"/>
                </a:solidFill>
              </a:rPr>
              <a:t>The following are some common formats with brief definitions of their uses. Note that Photoshop can handle many other graphics formats as well.</a:t>
            </a:r>
          </a:p>
          <a:p>
            <a:pPr marL="652608" lvl="1" indent="-360000" algn="just">
              <a:lnSpc>
                <a:spcPct val="110000"/>
              </a:lnSpc>
              <a:spcBef>
                <a:spcPts val="0"/>
              </a:spcBef>
              <a:spcAft>
                <a:spcPts val="1200"/>
              </a:spcAft>
              <a:buFont typeface="Arial" panose="020B0604020202020204" pitchFamily="34" charset="0"/>
              <a:buChar char="•"/>
            </a:pPr>
            <a:r>
              <a:rPr lang="en-US" sz="2200" b="1" dirty="0">
                <a:solidFill>
                  <a:srgbClr val="C00000"/>
                </a:solidFill>
              </a:rPr>
              <a:t>EPS (.eps</a:t>
            </a:r>
            <a:r>
              <a:rPr lang="en-US" sz="2200" dirty="0" smtClean="0">
                <a:solidFill>
                  <a:srgbClr val="C00000"/>
                </a:solidFill>
              </a:rPr>
              <a:t>): </a:t>
            </a:r>
            <a:r>
              <a:rPr lang="en-US" sz="2200" dirty="0" smtClean="0">
                <a:solidFill>
                  <a:srgbClr val="002060"/>
                </a:solidFill>
              </a:rPr>
              <a:t>Encapsulated </a:t>
            </a:r>
            <a:r>
              <a:rPr lang="en-US" sz="2200" dirty="0">
                <a:solidFill>
                  <a:srgbClr val="002060"/>
                </a:solidFill>
              </a:rPr>
              <a:t>PostScript is another format often used for desktop publishing. </a:t>
            </a:r>
            <a:r>
              <a:rPr lang="en-US" sz="2200" dirty="0">
                <a:solidFill>
                  <a:srgbClr val="002060"/>
                </a:solidFill>
              </a:rPr>
              <a:t>It uses the PostScript page description language, and can be used by both Macintoshes and PCs.</a:t>
            </a:r>
          </a:p>
          <a:p>
            <a:pPr marL="652608" lvl="1" indent="-360000" algn="just">
              <a:lnSpc>
                <a:spcPct val="110000"/>
              </a:lnSpc>
              <a:spcBef>
                <a:spcPts val="0"/>
              </a:spcBef>
              <a:spcAft>
                <a:spcPts val="1200"/>
              </a:spcAft>
              <a:buFont typeface="Arial" panose="020B0604020202020204" pitchFamily="34" charset="0"/>
              <a:buChar char="•"/>
            </a:pPr>
            <a:r>
              <a:rPr lang="en-US" sz="2200" b="1" dirty="0">
                <a:solidFill>
                  <a:srgbClr val="C00000"/>
                </a:solidFill>
              </a:rPr>
              <a:t>Raw (.raw</a:t>
            </a:r>
            <a:r>
              <a:rPr lang="en-US" sz="2200" b="1" dirty="0" smtClean="0">
                <a:solidFill>
                  <a:srgbClr val="C00000"/>
                </a:solidFill>
              </a:rPr>
              <a:t>): </a:t>
            </a:r>
            <a:r>
              <a:rPr lang="en-US" sz="2200" dirty="0" smtClean="0">
                <a:solidFill>
                  <a:srgbClr val="002060"/>
                </a:solidFill>
              </a:rPr>
              <a:t>This </a:t>
            </a:r>
            <a:r>
              <a:rPr lang="en-US" sz="2200" dirty="0">
                <a:solidFill>
                  <a:srgbClr val="002060"/>
                </a:solidFill>
              </a:rPr>
              <a:t>format saves image information in the most flexible format for transferring files between applications and computer platforms.</a:t>
            </a:r>
          </a:p>
        </p:txBody>
      </p:sp>
      <p:sp>
        <p:nvSpPr>
          <p:cNvPr id="5" name="Title 1"/>
          <p:cNvSpPr txBox="1">
            <a:spLocks/>
          </p:cNvSpPr>
          <p:nvPr/>
        </p:nvSpPr>
        <p:spPr>
          <a:xfrm>
            <a:off x="336000" y="685800"/>
            <a:ext cx="9060872" cy="704088"/>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4000" b="1" dirty="0" smtClean="0">
                <a:solidFill>
                  <a:srgbClr val="C00000"/>
                </a:solidFill>
                <a:effectLst>
                  <a:outerShdw blurRad="38100" dist="38100" dir="2700000" algn="tl">
                    <a:srgbClr val="000000">
                      <a:alpha val="43137"/>
                    </a:srgbClr>
                  </a:outerShdw>
                </a:effectLst>
                <a:latin typeface="+mn-lt"/>
              </a:rPr>
              <a:t>File </a:t>
            </a:r>
            <a:r>
              <a:rPr lang="en-US" sz="4000" b="1" dirty="0">
                <a:solidFill>
                  <a:srgbClr val="C00000"/>
                </a:solidFill>
                <a:effectLst>
                  <a:outerShdw blurRad="38100" dist="38100" dir="2700000" algn="tl">
                    <a:srgbClr val="000000">
                      <a:alpha val="43137"/>
                    </a:srgbClr>
                  </a:outerShdw>
                </a:effectLst>
                <a:latin typeface="+mn-lt"/>
              </a:rPr>
              <a:t>Formats</a:t>
            </a:r>
            <a:endParaRPr lang="en-US" sz="4000" b="1" dirty="0">
              <a:solidFill>
                <a:srgbClr val="C00000"/>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33020921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6000" y="1828800"/>
            <a:ext cx="11520000" cy="4343400"/>
          </a:xfrm>
        </p:spPr>
        <p:txBody>
          <a:bodyPr>
            <a:normAutofit/>
          </a:bodyPr>
          <a:lstStyle/>
          <a:p>
            <a:pPr marL="360000" indent="-360000" algn="just">
              <a:lnSpc>
                <a:spcPct val="150000"/>
              </a:lnSpc>
              <a:spcBef>
                <a:spcPts val="0"/>
              </a:spcBef>
              <a:spcAft>
                <a:spcPts val="1200"/>
              </a:spcAft>
              <a:buFont typeface="Wingdings" panose="05000000000000000000" pitchFamily="2" charset="2"/>
              <a:buChar char="§"/>
            </a:pPr>
            <a:r>
              <a:rPr lang="en-US" sz="2400" b="1" dirty="0">
                <a:solidFill>
                  <a:srgbClr val="002060"/>
                </a:solidFill>
              </a:rPr>
              <a:t>The most commonly used file format in </a:t>
            </a:r>
            <a:r>
              <a:rPr lang="en-US" sz="2400" b="1" dirty="0" smtClean="0">
                <a:solidFill>
                  <a:srgbClr val="002060"/>
                </a:solidFill>
              </a:rPr>
              <a:t>Photoshop </a:t>
            </a:r>
            <a:r>
              <a:rPr lang="en-US" sz="2400" b="1" dirty="0">
                <a:solidFill>
                  <a:srgbClr val="002060"/>
                </a:solidFill>
              </a:rPr>
              <a:t>is its native format</a:t>
            </a:r>
            <a:r>
              <a:rPr lang="en-US" sz="2400" b="1" dirty="0" smtClean="0">
                <a:solidFill>
                  <a:srgbClr val="002060"/>
                </a:solidFill>
              </a:rPr>
              <a:t>.</a:t>
            </a:r>
          </a:p>
          <a:p>
            <a:pPr marL="360000" indent="-360000" algn="just">
              <a:lnSpc>
                <a:spcPct val="150000"/>
              </a:lnSpc>
              <a:spcBef>
                <a:spcPts val="0"/>
              </a:spcBef>
              <a:spcAft>
                <a:spcPts val="1200"/>
              </a:spcAft>
              <a:buFont typeface="Wingdings" panose="05000000000000000000" pitchFamily="2" charset="2"/>
              <a:buChar char="§"/>
            </a:pPr>
            <a:r>
              <a:rPr lang="en-US" sz="2400" b="1" dirty="0" smtClean="0">
                <a:solidFill>
                  <a:srgbClr val="002060"/>
                </a:solidFill>
              </a:rPr>
              <a:t>The </a:t>
            </a:r>
            <a:r>
              <a:rPr lang="en-US" sz="2400" b="1" dirty="0">
                <a:solidFill>
                  <a:srgbClr val="002060"/>
                </a:solidFill>
              </a:rPr>
              <a:t>extension is .</a:t>
            </a:r>
            <a:r>
              <a:rPr lang="en-US" sz="2400" b="1" dirty="0" err="1">
                <a:solidFill>
                  <a:srgbClr val="002060"/>
                </a:solidFill>
              </a:rPr>
              <a:t>psd</a:t>
            </a:r>
            <a:r>
              <a:rPr lang="en-US" sz="2400" b="1" dirty="0">
                <a:solidFill>
                  <a:srgbClr val="002060"/>
                </a:solidFill>
              </a:rPr>
              <a:t> (Photoshop document). </a:t>
            </a:r>
          </a:p>
          <a:p>
            <a:pPr marL="360000" indent="-360000" algn="just">
              <a:lnSpc>
                <a:spcPct val="150000"/>
              </a:lnSpc>
              <a:spcBef>
                <a:spcPts val="0"/>
              </a:spcBef>
              <a:spcAft>
                <a:spcPts val="1200"/>
              </a:spcAft>
              <a:buFont typeface="Wingdings" panose="05000000000000000000" pitchFamily="2" charset="2"/>
              <a:buChar char="§"/>
            </a:pPr>
            <a:r>
              <a:rPr lang="en-US" sz="2400" b="1" dirty="0">
                <a:solidFill>
                  <a:srgbClr val="002060"/>
                </a:solidFill>
              </a:rPr>
              <a:t>The drawback to working in “native Photoshop” (.</a:t>
            </a:r>
            <a:r>
              <a:rPr lang="en-US" sz="2400" b="1" dirty="0" err="1">
                <a:solidFill>
                  <a:srgbClr val="002060"/>
                </a:solidFill>
              </a:rPr>
              <a:t>psd</a:t>
            </a:r>
            <a:r>
              <a:rPr lang="en-US" sz="2400" b="1" dirty="0">
                <a:solidFill>
                  <a:srgbClr val="002060"/>
                </a:solidFill>
              </a:rPr>
              <a:t>) is that other applications might have trouble opening this format</a:t>
            </a:r>
            <a:r>
              <a:rPr lang="en-US" sz="2400" b="1" dirty="0" smtClean="0">
                <a:solidFill>
                  <a:srgbClr val="002060"/>
                </a:solidFill>
              </a:rPr>
              <a:t>.</a:t>
            </a:r>
            <a:endParaRPr lang="en-US" sz="2400" b="1" dirty="0">
              <a:solidFill>
                <a:srgbClr val="002060"/>
              </a:solidFill>
            </a:endParaRPr>
          </a:p>
          <a:p>
            <a:pPr marL="360000" indent="-360000" algn="just">
              <a:lnSpc>
                <a:spcPct val="150000"/>
              </a:lnSpc>
              <a:spcBef>
                <a:spcPts val="0"/>
              </a:spcBef>
              <a:spcAft>
                <a:spcPts val="1200"/>
              </a:spcAft>
              <a:buFont typeface="Wingdings" panose="05000000000000000000" pitchFamily="2" charset="2"/>
              <a:buChar char="§"/>
            </a:pPr>
            <a:r>
              <a:rPr lang="en-US" sz="2400" b="1" dirty="0">
                <a:solidFill>
                  <a:srgbClr val="002060"/>
                </a:solidFill>
              </a:rPr>
              <a:t>To move files between applications, to print, or to publish on the World Wide Web, you must save your files in a compatible format.</a:t>
            </a:r>
          </a:p>
        </p:txBody>
      </p:sp>
      <p:sp>
        <p:nvSpPr>
          <p:cNvPr id="4" name="Title 1"/>
          <p:cNvSpPr txBox="1">
            <a:spLocks/>
          </p:cNvSpPr>
          <p:nvPr/>
        </p:nvSpPr>
        <p:spPr>
          <a:xfrm>
            <a:off x="336000" y="685800"/>
            <a:ext cx="9060872" cy="704088"/>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4000" b="1" dirty="0" smtClean="0">
                <a:solidFill>
                  <a:srgbClr val="C00000"/>
                </a:solidFill>
                <a:effectLst>
                  <a:outerShdw blurRad="38100" dist="38100" dir="2700000" algn="tl">
                    <a:srgbClr val="000000">
                      <a:alpha val="43137"/>
                    </a:srgbClr>
                  </a:outerShdw>
                </a:effectLst>
                <a:latin typeface="+mn-lt"/>
              </a:rPr>
              <a:t>Photoshop File </a:t>
            </a:r>
            <a:r>
              <a:rPr lang="en-US" sz="4000" b="1" dirty="0">
                <a:solidFill>
                  <a:srgbClr val="C00000"/>
                </a:solidFill>
                <a:effectLst>
                  <a:outerShdw blurRad="38100" dist="38100" dir="2700000" algn="tl">
                    <a:srgbClr val="000000">
                      <a:alpha val="43137"/>
                    </a:srgbClr>
                  </a:outerShdw>
                </a:effectLst>
                <a:latin typeface="+mn-lt"/>
              </a:rPr>
              <a:t>Formats</a:t>
            </a:r>
            <a:endParaRPr lang="en-US" sz="4000" b="1" dirty="0">
              <a:solidFill>
                <a:srgbClr val="C00000"/>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14620543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Retrospect">
  <a:themeElements>
    <a:clrScheme name="أزرق">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7525</TotalTime>
  <Words>862</Words>
  <Application>Microsoft Office PowerPoint</Application>
  <PresentationFormat>شاشة عريضة</PresentationFormat>
  <Paragraphs>44</Paragraphs>
  <Slides>9</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9</vt:i4>
      </vt:variant>
    </vt:vector>
  </HeadingPairs>
  <TitlesOfParts>
    <vt:vector size="15" baseType="lpstr">
      <vt:lpstr>Arial</vt:lpstr>
      <vt:lpstr>Calibri</vt:lpstr>
      <vt:lpstr>Calibri Light</vt:lpstr>
      <vt:lpstr>Times New Roman</vt:lpstr>
      <vt:lpstr>Wingdings</vt:lpstr>
      <vt:lpstr>Retrospect</vt:lpstr>
      <vt:lpstr>Fundamentals of Digital Image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STACKS</dc:title>
  <dc:creator>aiyaz</dc:creator>
  <cp:lastModifiedBy>Eng. Wajdi Al_Ahmad</cp:lastModifiedBy>
  <cp:revision>822</cp:revision>
  <cp:lastPrinted>2023-09-09T21:07:37Z</cp:lastPrinted>
  <dcterms:created xsi:type="dcterms:W3CDTF">2018-01-07T05:04:36Z</dcterms:created>
  <dcterms:modified xsi:type="dcterms:W3CDTF">2023-09-10T19:34:31Z</dcterms:modified>
</cp:coreProperties>
</file>