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6" r:id="rId3"/>
    <p:sldId id="269" r:id="rId4"/>
    <p:sldId id="270" r:id="rId5"/>
    <p:sldId id="271" r:id="rId6"/>
    <p:sldId id="273" r:id="rId7"/>
    <p:sldId id="302" r:id="rId8"/>
    <p:sldId id="304" r:id="rId9"/>
    <p:sldId id="306" r:id="rId10"/>
    <p:sldId id="305" r:id="rId11"/>
    <p:sldId id="303" r:id="rId12"/>
    <p:sldId id="307" r:id="rId13"/>
    <p:sldId id="30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694CE2"/>
    <a:srgbClr val="258ABD"/>
    <a:srgbClr val="0033CC"/>
    <a:srgbClr val="2F15C9"/>
    <a:srgbClr val="493BAF"/>
    <a:srgbClr val="29EFB6"/>
    <a:srgbClr val="DE3AAF"/>
    <a:srgbClr val="FFFF2F"/>
    <a:srgbClr val="032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04F8D-53B5-4EB1-83DF-DC6AEEEF1A22}" v="47" dt="2022-09-04T11:14:04.685"/>
    <p1510:client id="{CCF6CE01-D149-483E-BE15-B2E6FF6E6A81}" v="167" dt="2022-09-04T12:13:48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4" autoAdjust="0"/>
    <p:restoredTop sz="86380" autoAdjust="0"/>
  </p:normalViewPr>
  <p:slideViewPr>
    <p:cSldViewPr>
      <p:cViewPr varScale="1">
        <p:scale>
          <a:sx n="88" d="100"/>
          <a:sy n="88" d="100"/>
        </p:scale>
        <p:origin x="13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45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88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7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9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4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05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0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2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0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3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1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9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033B41C-B33C-4589-9FC1-6EA314A05663}" type="datetimeFigureOut">
              <a:rPr lang="en-US" smtClean="0"/>
              <a:pPr/>
              <a:t>9/9/2023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4C095A-D64B-4E5A-94BA-32B304D4184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696000" y="1524000"/>
            <a:ext cx="1080000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2AFCE16-A99C-4911-9D70-3FE7F04BCA8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472" y="162074"/>
            <a:ext cx="1482552" cy="96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3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22448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Fundamentals of Digital Image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5621"/>
            <a:ext cx="98298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Gray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level &amp;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Resolution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A2DFCE-F528-45F4-B4CB-8792E6039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503" y="251834"/>
            <a:ext cx="1482552" cy="9673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Does this mean you should always create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highest-resolution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you can? Well,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no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Calibri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more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in an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the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more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the computer has to remember and move around every time you ask it to do something with those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This means it will take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longer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for the image to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open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performing operations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on it will be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slower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Because it is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bigger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you’ll also need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more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space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on your hard drive to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store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each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high-resolution 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1371600"/>
            <a:ext cx="7924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6000" y="802341"/>
            <a:ext cx="6385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Higher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gives you 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better quality 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but uses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more memory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Calibri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Computer’s monitor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have 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72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dpi —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or dots-per-inch.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Most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that you see in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print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have 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of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150 dpi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to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300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dpi —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or dots-per-inch.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1371600"/>
            <a:ext cx="7924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6000" y="802341"/>
            <a:ext cx="6385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6393872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Resolution is Right?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So what should the </a:t>
            </a:r>
            <a:r>
              <a:rPr lang="en-US" sz="2200" b="1" dirty="0">
                <a:solidFill>
                  <a:srgbClr val="002060"/>
                </a:solidFill>
              </a:rPr>
              <a:t>resolution</a:t>
            </a:r>
            <a:r>
              <a:rPr lang="en-US" sz="2200" dirty="0">
                <a:solidFill>
                  <a:srgbClr val="002060"/>
                </a:solidFill>
              </a:rPr>
              <a:t> be? The answer is: </a:t>
            </a:r>
            <a:r>
              <a:rPr lang="en-US" sz="2200" b="1" dirty="0" smtClean="0">
                <a:solidFill>
                  <a:srgbClr val="C00000"/>
                </a:solidFill>
              </a:rPr>
              <a:t>only </a:t>
            </a:r>
            <a:r>
              <a:rPr lang="en-US" sz="2200" b="1" dirty="0">
                <a:solidFill>
                  <a:srgbClr val="C00000"/>
                </a:solidFill>
              </a:rPr>
              <a:t>as high as it has to be.</a:t>
            </a:r>
            <a:endParaRPr lang="en-US" sz="2200" b="1" dirty="0">
              <a:solidFill>
                <a:srgbClr val="C00000"/>
              </a:solidFill>
              <a:cs typeface="Calibri" panose="020F0502020204030204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precise number will be determined by what you want to do with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720000" lvl="2" indent="-3600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cs typeface="Times New Roman"/>
              </a:rPr>
              <a:t>If you want to use it on your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web page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, you’ll select a relatively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low resolution 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— probably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72dpi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marL="720000" lvl="3" indent="-3600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cs typeface="Times New Roman"/>
              </a:rPr>
              <a:t>This is all that is needed to create an acceptably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sharp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,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clear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 on a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monitor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. Anything more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wouldn’t make the image look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better</a:t>
            </a:r>
            <a:r>
              <a:rPr lang="en-US" sz="2000" dirty="0">
                <a:solidFill>
                  <a:srgbClr val="002060"/>
                </a:solidFill>
              </a:rPr>
              <a:t> and would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increase the time the image takes to load</a:t>
            </a:r>
            <a:r>
              <a:rPr lang="en-US" sz="2000" dirty="0">
                <a:solidFill>
                  <a:srgbClr val="002060"/>
                </a:solidFill>
              </a:rPr>
              <a:t>. </a:t>
            </a:r>
            <a:endParaRPr lang="en-US" sz="2000" dirty="0">
              <a:solidFill>
                <a:srgbClr val="002060"/>
              </a:solidFill>
              <a:cs typeface="Calibri" panose="020F0502020204030204"/>
            </a:endParaRPr>
          </a:p>
          <a:p>
            <a:pPr marL="720000" lvl="2" indent="-3600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cs typeface="Times New Roman"/>
              </a:rPr>
              <a:t>If you want to generate a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photo quality print 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on your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inkjet printer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, you may want to create a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file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 as large as </a:t>
            </a:r>
            <a:r>
              <a:rPr lang="en-US" sz="2000" b="1" dirty="0">
                <a:solidFill>
                  <a:srgbClr val="002060"/>
                </a:solidFill>
                <a:cs typeface="Times New Roman"/>
              </a:rPr>
              <a:t>700dpi</a:t>
            </a:r>
            <a:r>
              <a:rPr lang="en-US" sz="2000" dirty="0">
                <a:solidFill>
                  <a:srgbClr val="002060"/>
                </a:solidFill>
                <a:cs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610" y="685800"/>
            <a:ext cx="641119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Resolution is Right?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2060"/>
                </a:solidFill>
                <a:cs typeface="Times New Roman"/>
              </a:rPr>
              <a:t>If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you’re not sure what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you need to create the product you have in mind, find out before you create your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file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If you’ll be using your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in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multiple applications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(say you want to make 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print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but also plan to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e-mail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photo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to someone), create your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at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largest size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you’ll need.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Make any needed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corrections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to this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large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file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then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reduce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its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size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save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multiple copies of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dirty="0">
                <a:solidFill>
                  <a:srgbClr val="002060"/>
                </a:solidFill>
              </a:rPr>
              <a:t>for other uses.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52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Gray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Each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can have </a:t>
            </a:r>
            <a:r>
              <a:rPr lang="en-US" sz="2200" b="1" dirty="0">
                <a:solidFill>
                  <a:srgbClr val="002060"/>
                </a:solidFill>
              </a:rPr>
              <a:t>only one value </a:t>
            </a:r>
            <a:r>
              <a:rPr lang="en-US" sz="2200" dirty="0">
                <a:solidFill>
                  <a:srgbClr val="002060"/>
                </a:solidFill>
              </a:rPr>
              <a:t>and the </a:t>
            </a:r>
            <a:r>
              <a:rPr lang="en-US" sz="2200" b="1" dirty="0">
                <a:solidFill>
                  <a:srgbClr val="002060"/>
                </a:solidFill>
              </a:rPr>
              <a:t>value</a:t>
            </a:r>
            <a:r>
              <a:rPr lang="en-US" sz="2200" dirty="0">
                <a:solidFill>
                  <a:srgbClr val="002060"/>
                </a:solidFill>
              </a:rPr>
              <a:t> of the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at any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en-US" sz="2200" dirty="0">
                <a:solidFill>
                  <a:srgbClr val="002060"/>
                </a:solidFill>
              </a:rPr>
              <a:t> denotes the </a:t>
            </a:r>
            <a:r>
              <a:rPr lang="en-US" sz="2200" b="1" dirty="0">
                <a:solidFill>
                  <a:srgbClr val="002060"/>
                </a:solidFill>
              </a:rPr>
              <a:t>intensity</a:t>
            </a:r>
            <a:r>
              <a:rPr lang="en-US" sz="2200" dirty="0">
                <a:solidFill>
                  <a:srgbClr val="002060"/>
                </a:solidFill>
              </a:rPr>
              <a:t> of </a:t>
            </a:r>
            <a:r>
              <a:rPr lang="en-US" sz="2200" b="1" dirty="0">
                <a:solidFill>
                  <a:srgbClr val="002060"/>
                </a:solidFill>
              </a:rPr>
              <a:t>image</a:t>
            </a:r>
            <a:r>
              <a:rPr lang="en-US" sz="2200" dirty="0">
                <a:solidFill>
                  <a:srgbClr val="002060"/>
                </a:solidFill>
              </a:rPr>
              <a:t> at that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</a:t>
            </a:r>
            <a:r>
              <a:rPr lang="en-US" sz="2200" dirty="0">
                <a:solidFill>
                  <a:srgbClr val="002060"/>
                </a:solidFill>
              </a:rPr>
              <a:t>, and that is also known as </a:t>
            </a:r>
            <a:r>
              <a:rPr lang="en-US" sz="2200" b="1" dirty="0">
                <a:solidFill>
                  <a:srgbClr val="002060"/>
                </a:solidFill>
              </a:rPr>
              <a:t>gray level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</a:t>
            </a:r>
            <a:r>
              <a:rPr lang="en-US" sz="2200" b="1" dirty="0">
                <a:solidFill>
                  <a:srgbClr val="002060"/>
                </a:solidFill>
              </a:rPr>
              <a:t>value</a:t>
            </a:r>
            <a:r>
              <a:rPr lang="en-US" sz="2200" dirty="0">
                <a:solidFill>
                  <a:srgbClr val="002060"/>
                </a:solidFill>
              </a:rPr>
              <a:t> of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minimum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gray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level</a:t>
            </a:r>
            <a:r>
              <a:rPr lang="en-US" sz="2200" dirty="0">
                <a:solidFill>
                  <a:srgbClr val="002060"/>
                </a:solidFill>
              </a:rPr>
              <a:t> is </a:t>
            </a:r>
            <a:r>
              <a:rPr lang="en-US" sz="2200" b="1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</a:rPr>
              <a:t>. 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value </a:t>
            </a:r>
            <a:r>
              <a:rPr lang="en-US" sz="2200" b="1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</a:rPr>
              <a:t> means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absence</a:t>
            </a:r>
            <a:r>
              <a:rPr lang="en-US" sz="2200" dirty="0">
                <a:solidFill>
                  <a:srgbClr val="002060"/>
                </a:solidFill>
              </a:rPr>
              <a:t> of </a:t>
            </a:r>
            <a:r>
              <a:rPr lang="en-US" sz="2200" b="1" dirty="0">
                <a:solidFill>
                  <a:srgbClr val="002060"/>
                </a:solidFill>
              </a:rPr>
              <a:t>light</a:t>
            </a:r>
            <a:r>
              <a:rPr lang="en-US" sz="2200" dirty="0">
                <a:solidFill>
                  <a:srgbClr val="002060"/>
                </a:solidFill>
              </a:rPr>
              <a:t>. It means that </a:t>
            </a:r>
            <a:r>
              <a:rPr lang="en-US" sz="2200" b="1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</a:rPr>
              <a:t> denotes </a:t>
            </a:r>
            <a:r>
              <a:rPr lang="en-US" sz="2200" b="1" dirty="0">
                <a:solidFill>
                  <a:srgbClr val="002060"/>
                </a:solidFill>
              </a:rPr>
              <a:t>dark</a:t>
            </a:r>
            <a:r>
              <a:rPr lang="en-US" sz="2200" dirty="0">
                <a:solidFill>
                  <a:srgbClr val="002060"/>
                </a:solidFill>
              </a:rPr>
              <a:t>, and it further means that when ever a </a:t>
            </a:r>
            <a:r>
              <a:rPr lang="en-US" sz="2200" b="1" dirty="0">
                <a:solidFill>
                  <a:srgbClr val="002060"/>
                </a:solidFill>
              </a:rPr>
              <a:t>pixel</a:t>
            </a:r>
            <a:r>
              <a:rPr lang="en-US" sz="2200" dirty="0">
                <a:solidFill>
                  <a:srgbClr val="002060"/>
                </a:solidFill>
              </a:rPr>
              <a:t> has a value of </a:t>
            </a:r>
            <a:r>
              <a:rPr lang="en-US" sz="2200" b="1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</a:rPr>
              <a:t>, it means at that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en-US" sz="2200" dirty="0">
                <a:solidFill>
                  <a:srgbClr val="002060"/>
                </a:solidFill>
              </a:rPr>
              <a:t>, </a:t>
            </a:r>
            <a:r>
              <a:rPr lang="en-US" sz="2200" b="1" dirty="0">
                <a:solidFill>
                  <a:srgbClr val="002060"/>
                </a:solidFill>
              </a:rPr>
              <a:t>black color </a:t>
            </a:r>
            <a:r>
              <a:rPr lang="en-US" sz="2200" dirty="0">
                <a:solidFill>
                  <a:srgbClr val="002060"/>
                </a:solidFill>
              </a:rPr>
              <a:t>would be formed.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52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Bits per 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360000" indent="-360000" algn="just">
              <a:lnSpc>
                <a:spcPct val="16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also known as a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binary digit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is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smallest unit of data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in a </a:t>
            </a:r>
            <a:r>
              <a:rPr lang="en-US" sz="2200" i="1" dirty="0">
                <a:solidFill>
                  <a:srgbClr val="002060"/>
                </a:solidFill>
                <a:cs typeface="Times New Roman"/>
              </a:rPr>
              <a:t>computer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 A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has 0 or 1. 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marL="360000" indent="-360000" algn="just">
              <a:lnSpc>
                <a:spcPct val="16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bits per pixel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denotes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number of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per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pixel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  <a:p>
            <a:pPr marL="360000" indent="-360000" algn="just">
              <a:lnSpc>
                <a:spcPct val="16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number of different colors in an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depends on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depth of color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or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per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pixel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How many numbers can be represented by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one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		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0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How many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two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bits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combinations can be made.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		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00  01  10  11</a:t>
            </a:r>
          </a:p>
          <a:p>
            <a:pPr algn="just">
              <a:lnSpc>
                <a:spcPct val="150000"/>
              </a:lnSpc>
              <a:buNone/>
            </a:pP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60872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Bits per Pixel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cs typeface="Times New Roman"/>
              </a:rPr>
              <a:t>If we devise a formula for the calculation of total number of combinations that can be made from bit, it would be </a:t>
            </a:r>
          </a:p>
          <a:p>
            <a:pPr algn="ctr">
              <a:lnSpc>
                <a:spcPct val="150000"/>
              </a:lnSpc>
            </a:pPr>
            <a:r>
              <a:rPr lang="en-US" sz="4300" dirty="0" smtClean="0">
                <a:solidFill>
                  <a:srgbClr val="C00000"/>
                </a:solidFill>
                <a:cs typeface="Times New Roman"/>
              </a:rPr>
              <a:t>2</a:t>
            </a:r>
            <a:r>
              <a:rPr lang="en-US" sz="4300" b="1" baseline="30000" dirty="0" smtClean="0">
                <a:solidFill>
                  <a:srgbClr val="C00000"/>
                </a:solidFill>
                <a:cs typeface="Times New Roman"/>
              </a:rPr>
              <a:t>bpp</a:t>
            </a:r>
            <a:endParaRPr lang="en-US" sz="4300" b="1" baseline="30000" dirty="0">
              <a:solidFill>
                <a:srgbClr val="C00000"/>
              </a:solidFill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cs typeface="Times New Roman"/>
              </a:rPr>
              <a:t>where </a:t>
            </a:r>
            <a:r>
              <a:rPr lang="en-US" sz="2400" dirty="0" err="1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400" dirty="0">
                <a:solidFill>
                  <a:srgbClr val="002060"/>
                </a:solidFill>
                <a:cs typeface="Times New Roman"/>
              </a:rPr>
              <a:t> denotes bits per pixel. 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cs typeface="Times New Roman"/>
              </a:rPr>
              <a:t>Put 1 in the formula you get 2</a:t>
            </a:r>
            <a:r>
              <a:rPr lang="en-US" sz="2400" baseline="30000" dirty="0">
                <a:solidFill>
                  <a:srgbClr val="002060"/>
                </a:solidFill>
                <a:cs typeface="Times New Roman"/>
              </a:rPr>
              <a:t>1</a:t>
            </a:r>
            <a:r>
              <a:rPr lang="en-US" sz="2400" dirty="0">
                <a:solidFill>
                  <a:srgbClr val="002060"/>
                </a:solidFill>
                <a:cs typeface="Times New Roman"/>
              </a:rPr>
              <a:t> = 2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cs typeface="Times New Roman"/>
              </a:rPr>
              <a:t>Put 2 in the formula you get 2</a:t>
            </a:r>
            <a:r>
              <a:rPr lang="en-US" sz="2400" baseline="30000" dirty="0">
                <a:solidFill>
                  <a:srgbClr val="002060"/>
                </a:solidFill>
                <a:cs typeface="Times New Roman"/>
              </a:rPr>
              <a:t>2</a:t>
            </a:r>
            <a:r>
              <a:rPr lang="en-US" sz="2400" dirty="0">
                <a:solidFill>
                  <a:srgbClr val="002060"/>
                </a:solidFill>
                <a:cs typeface="Times New Roman"/>
              </a:rPr>
              <a:t> = 4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cs typeface="Times New Roman"/>
              </a:rPr>
              <a:t>It grows exponentially.</a:t>
            </a: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cs typeface="Times New Roman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cs typeface="Times New Roman"/>
            </a:endParaRPr>
          </a:p>
          <a:p>
            <a:pPr algn="just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62802"/>
            <a:ext cx="9052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many colors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</a:t>
            </a:r>
            <a:r>
              <a:rPr lang="en-US" sz="2200" dirty="0">
                <a:solidFill>
                  <a:srgbClr val="002060"/>
                </a:solidFill>
              </a:rPr>
              <a:t> of different </a:t>
            </a:r>
            <a:r>
              <a:rPr lang="en-US" sz="2200" b="1" dirty="0">
                <a:solidFill>
                  <a:srgbClr val="002060"/>
                </a:solidFill>
              </a:rPr>
              <a:t>colors</a:t>
            </a:r>
            <a:r>
              <a:rPr lang="en-US" sz="2200" dirty="0">
                <a:solidFill>
                  <a:srgbClr val="002060"/>
                </a:solidFill>
              </a:rPr>
              <a:t> depend on the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</a:t>
            </a:r>
            <a:r>
              <a:rPr lang="en-US" sz="2200" dirty="0">
                <a:solidFill>
                  <a:srgbClr val="002060"/>
                </a:solidFill>
              </a:rPr>
              <a:t> of </a:t>
            </a:r>
            <a:r>
              <a:rPr lang="en-US" sz="2200" b="1" dirty="0">
                <a:solidFill>
                  <a:srgbClr val="002060"/>
                </a:solidFill>
              </a:rPr>
              <a:t>bits per pixel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marL="360000" indent="-3600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table for some of the </a:t>
            </a:r>
            <a:r>
              <a:rPr lang="en-US" sz="2200" b="1" dirty="0">
                <a:solidFill>
                  <a:srgbClr val="002060"/>
                </a:solidFill>
              </a:rPr>
              <a:t>bits</a:t>
            </a:r>
            <a:r>
              <a:rPr lang="en-US" sz="2200" dirty="0">
                <a:solidFill>
                  <a:srgbClr val="002060"/>
                </a:solidFill>
              </a:rPr>
              <a:t> and their </a:t>
            </a:r>
            <a:r>
              <a:rPr lang="en-US" sz="2200" b="1" dirty="0">
                <a:solidFill>
                  <a:srgbClr val="002060"/>
                </a:solidFill>
              </a:rPr>
              <a:t>color</a:t>
            </a:r>
            <a:r>
              <a:rPr lang="en-US" sz="2200" dirty="0">
                <a:solidFill>
                  <a:srgbClr val="002060"/>
                </a:solidFill>
              </a:rPr>
              <a:t> is given below: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916816"/>
              </p:ext>
            </p:extLst>
          </p:nvPr>
        </p:nvGraphicFramePr>
        <p:xfrm>
          <a:off x="3048000" y="2971800"/>
          <a:ext cx="6096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Bits per pixel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Number of different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1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2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4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3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8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4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16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5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32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+mn-lt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en-US" b="1" baseline="30000" dirty="0">
                          <a:latin typeface="+mn-lt"/>
                          <a:cs typeface="Times New Roman" pitchFamily="18" charset="0"/>
                        </a:rPr>
                        <a:t>6</a:t>
                      </a:r>
                      <a:r>
                        <a:rPr lang="en-US" b="1" dirty="0">
                          <a:latin typeface="+mn-lt"/>
                          <a:cs typeface="Times New Roman" pitchFamily="18" charset="0"/>
                        </a:rPr>
                        <a:t> = 64 colors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685800"/>
            <a:ext cx="9078190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famous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gray scale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image is of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8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 </a:t>
            </a:r>
            <a:r>
              <a:rPr lang="en-US" sz="2200" dirty="0" smtClean="0">
                <a:solidFill>
                  <a:srgbClr val="002060"/>
                </a:solidFill>
                <a:cs typeface="Times New Roman"/>
              </a:rPr>
              <a:t>means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it has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2</a:t>
            </a:r>
            <a:r>
              <a:rPr lang="en-US" sz="2200" b="1" baseline="30000" dirty="0">
                <a:solidFill>
                  <a:srgbClr val="002060"/>
                </a:solidFill>
                <a:cs typeface="Times New Roman"/>
              </a:rPr>
              <a:t>8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 =  256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different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colors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in it or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256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shades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Shades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can be represented as</a:t>
            </a:r>
            <a:r>
              <a:rPr lang="en-US" sz="2200" dirty="0" smtClean="0">
                <a:solidFill>
                  <a:srgbClr val="002060"/>
                </a:solidFill>
                <a:cs typeface="Times New Roman"/>
              </a:rPr>
              <a:t>: </a:t>
            </a:r>
            <a:r>
              <a:rPr lang="en-US" sz="2200" b="1" dirty="0" smtClean="0">
                <a:solidFill>
                  <a:srgbClr val="C00000"/>
                </a:solidFill>
                <a:cs typeface="Times New Roman"/>
              </a:rPr>
              <a:t>Shades</a:t>
            </a:r>
            <a:r>
              <a:rPr lang="en-US" sz="2200" dirty="0" smtClean="0">
                <a:solidFill>
                  <a:srgbClr val="C00000"/>
                </a:solidFill>
                <a:cs typeface="Times New Roman"/>
              </a:rPr>
              <a:t> </a:t>
            </a:r>
            <a:r>
              <a:rPr lang="en-US" sz="2200" dirty="0">
                <a:solidFill>
                  <a:srgbClr val="C00000"/>
                </a:solidFill>
                <a:cs typeface="Times New Roman"/>
              </a:rPr>
              <a:t>= </a:t>
            </a:r>
            <a:r>
              <a:rPr lang="en-US" sz="2200" b="1" dirty="0">
                <a:solidFill>
                  <a:srgbClr val="C00000"/>
                </a:solidFill>
                <a:cs typeface="Times New Roman"/>
              </a:rPr>
              <a:t>Number of colors </a:t>
            </a:r>
            <a:r>
              <a:rPr lang="en-US" sz="2200" dirty="0">
                <a:solidFill>
                  <a:srgbClr val="C00000"/>
                </a:solidFill>
                <a:cs typeface="Times New Roman"/>
              </a:rPr>
              <a:t>= </a:t>
            </a:r>
            <a:r>
              <a:rPr lang="en-US" sz="2200" b="1" dirty="0">
                <a:solidFill>
                  <a:srgbClr val="C00000"/>
                </a:solidFill>
                <a:cs typeface="Times New Roman"/>
              </a:rPr>
              <a:t>2</a:t>
            </a:r>
            <a:r>
              <a:rPr lang="en-US" sz="2200" b="1" baseline="30000" dirty="0">
                <a:solidFill>
                  <a:srgbClr val="C00000"/>
                </a:solidFill>
                <a:cs typeface="Times New Roman"/>
              </a:rPr>
              <a:t>bpp</a:t>
            </a:r>
            <a:endParaRPr lang="en-US" sz="2200" dirty="0">
              <a:solidFill>
                <a:srgbClr val="C00000"/>
              </a:solidFill>
              <a:cs typeface="Times New Roman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Color images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are usually of the 24 </a:t>
            </a:r>
            <a:r>
              <a:rPr lang="en-US" sz="2200" b="1" dirty="0" err="1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format, or 16 </a:t>
            </a:r>
            <a:r>
              <a:rPr lang="en-US" sz="2200" b="1" dirty="0" err="1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pixel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value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always denotes black color.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But there is no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fixed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value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that denotes white color.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</a:t>
            </a: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value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that denotes white color can be calculated </a:t>
            </a:r>
            <a:r>
              <a:rPr lang="en-US" sz="2200" dirty="0" smtClean="0">
                <a:solidFill>
                  <a:srgbClr val="002060"/>
                </a:solidFill>
                <a:cs typeface="Times New Roman"/>
              </a:rPr>
              <a:t>as: </a:t>
            </a:r>
            <a:r>
              <a:rPr lang="en-US" sz="2200" b="1" dirty="0" smtClean="0">
                <a:solidFill>
                  <a:srgbClr val="C00000"/>
                </a:solidFill>
                <a:cs typeface="Times New Roman"/>
              </a:rPr>
              <a:t>2</a:t>
            </a:r>
            <a:r>
              <a:rPr lang="en-US" sz="2200" b="1" baseline="30000" dirty="0" smtClean="0">
                <a:solidFill>
                  <a:srgbClr val="C00000"/>
                </a:solidFill>
                <a:cs typeface="Times New Roman"/>
              </a:rPr>
              <a:t>bpp</a:t>
            </a:r>
            <a:r>
              <a:rPr lang="en-US" sz="2200" b="1" baseline="30000" dirty="0">
                <a:solidFill>
                  <a:srgbClr val="C00000"/>
                </a:solidFill>
                <a:cs typeface="Times New Roman"/>
              </a:rPr>
              <a:t>  </a:t>
            </a:r>
            <a:r>
              <a:rPr lang="en-US" sz="2200" b="1" dirty="0">
                <a:solidFill>
                  <a:srgbClr val="C00000"/>
                </a:solidFill>
                <a:cs typeface="Times New Roman"/>
              </a:rPr>
              <a:t>- 1</a:t>
            </a:r>
            <a:endParaRPr lang="en-US" sz="2200" dirty="0">
              <a:solidFill>
                <a:srgbClr val="C00000"/>
              </a:solidFill>
              <a:cs typeface="Times New Roman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In case of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8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cs typeface="Times New Roman"/>
              </a:rPr>
              <a:t>bpp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0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denotes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black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255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denotes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white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928" y="685800"/>
            <a:ext cx="6393872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240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Digital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are made up of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called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pixels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ea typeface="Calibri"/>
              <a:cs typeface="Calibri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  <a:cs typeface="Times New Roman"/>
              </a:rPr>
              <a:t>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of an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tells us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how close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together those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are (the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 per inch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— referred to as the “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dpi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” of an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).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with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that are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close together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are said to have a “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high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”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(a high number of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 per inch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).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with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dots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that are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far apart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are said to have a “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low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”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1371600"/>
            <a:ext cx="7924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000" y="802341"/>
            <a:ext cx="6385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6000" y="1519800"/>
            <a:ext cx="10800000" cy="450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refers to the </a:t>
            </a:r>
            <a:endParaRPr lang="en-US" sz="2200" dirty="0">
              <a:solidFill>
                <a:srgbClr val="002060"/>
              </a:solidFill>
              <a:cs typeface="Calibri"/>
            </a:endParaRPr>
          </a:p>
          <a:p>
            <a:pPr marL="720000" lvl="2" indent="-3600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cs typeface="Times New Roman"/>
              </a:rPr>
              <a:t>number of dots-per-inch (if you’re printing) or </a:t>
            </a:r>
            <a:endParaRPr lang="en-US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marL="720000" lvl="2" indent="-3600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cs typeface="Times New Roman"/>
              </a:rPr>
              <a:t>pixels-per inch (if you’re looking at the computer screen).</a:t>
            </a: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2060"/>
                </a:solidFill>
              </a:rPr>
              <a:t>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of an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to a great degree, determines the apparent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quality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of the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High-resolution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tend to look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clear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sharp 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— more like </a:t>
            </a:r>
            <a:r>
              <a:rPr lang="en-US" sz="2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photographs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marL="360000" indent="-3600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Low-resolution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images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 tend to look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grainy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speckled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, and </a:t>
            </a:r>
            <a:r>
              <a:rPr lang="en-US" sz="2200" b="1" dirty="0">
                <a:solidFill>
                  <a:srgbClr val="002060"/>
                </a:solidFill>
                <a:cs typeface="Times New Roman"/>
              </a:rPr>
              <a:t>blurry</a:t>
            </a:r>
            <a:r>
              <a:rPr lang="en-US" sz="2200" dirty="0">
                <a:solidFill>
                  <a:srgbClr val="002060"/>
                </a:solidFill>
                <a:cs typeface="Times New Roman"/>
              </a:rPr>
              <a:t>. </a:t>
            </a:r>
            <a:endParaRPr lang="en-US" sz="22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1371600"/>
            <a:ext cx="7924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1371600"/>
            <a:ext cx="7924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766" y="1676400"/>
            <a:ext cx="10048468" cy="4500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6000" y="802341"/>
            <a:ext cx="6385213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أزرق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7420</TotalTime>
  <Words>282</Words>
  <Application>Microsoft Office PowerPoint</Application>
  <PresentationFormat>شاشة عريضة</PresentationFormat>
  <Paragraphs>79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Retrospect</vt:lpstr>
      <vt:lpstr>Fundamentals of Digital Image</vt:lpstr>
      <vt:lpstr>Gray level</vt:lpstr>
      <vt:lpstr>Bits per Pixel</vt:lpstr>
      <vt:lpstr>Bits per Pixel</vt:lpstr>
      <vt:lpstr>How many colors</vt:lpstr>
      <vt:lpstr>Shades</vt:lpstr>
      <vt:lpstr>Resolution</vt:lpstr>
      <vt:lpstr>Resolution</vt:lpstr>
      <vt:lpstr>Resolution</vt:lpstr>
      <vt:lpstr>Resolution</vt:lpstr>
      <vt:lpstr>Resolution</vt:lpstr>
      <vt:lpstr>Which Resolution is Right?</vt:lpstr>
      <vt:lpstr>Which Resolution is Right?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STACKS</dc:title>
  <dc:creator>aiyaz</dc:creator>
  <cp:lastModifiedBy>Eng. Wajdi Al_Ahmad</cp:lastModifiedBy>
  <cp:revision>749</cp:revision>
  <dcterms:created xsi:type="dcterms:W3CDTF">2018-01-07T05:04:36Z</dcterms:created>
  <dcterms:modified xsi:type="dcterms:W3CDTF">2023-09-09T19:43:00Z</dcterms:modified>
</cp:coreProperties>
</file>