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5" r:id="rId8"/>
    <p:sldId id="264" r:id="rId9"/>
    <p:sldId id="268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D2"/>
    <a:srgbClr val="694CE2"/>
    <a:srgbClr val="258ABD"/>
    <a:srgbClr val="0033CC"/>
    <a:srgbClr val="2F15C9"/>
    <a:srgbClr val="493BAF"/>
    <a:srgbClr val="29EFB6"/>
    <a:srgbClr val="DE3AAF"/>
    <a:srgbClr val="FFFF2F"/>
    <a:srgbClr val="032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D04F8D-53B5-4EB1-83DF-DC6AEEEF1A22}" v="47" dt="2022-09-04T11:14:04.685"/>
    <p1510:client id="{CCF6CE01-D149-483E-BE15-B2E6FF6E6A81}" v="167" dt="2022-09-04T12:13:48.3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4" autoAdjust="0"/>
    <p:restoredTop sz="86380" autoAdjust="0"/>
  </p:normalViewPr>
  <p:slideViewPr>
    <p:cSldViewPr>
      <p:cViewPr varScale="1">
        <p:scale>
          <a:sx n="88" d="100"/>
          <a:sy n="88" d="100"/>
        </p:scale>
        <p:origin x="13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4945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7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88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7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92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64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058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08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21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07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83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1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93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696000" y="1524000"/>
            <a:ext cx="1080000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12AFCE16-A99C-4911-9D70-3FE7F04BCA8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472" y="162074"/>
            <a:ext cx="1482552" cy="96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33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822448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Fundamentals of Digital Image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455621"/>
            <a:ext cx="986305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 Image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Processing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A2DFCE-F528-45F4-B4CB-8792E6039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503" y="251834"/>
            <a:ext cx="1482552" cy="9673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9067800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Pixel</a:t>
            </a:r>
          </a:p>
        </p:txBody>
      </p:sp>
      <p:pic>
        <p:nvPicPr>
          <p:cNvPr id="4" name="Content Placeholder 3" descr="paint.pn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2231" t="3901" r="3830" b="4436"/>
          <a:stretch/>
        </p:blipFill>
        <p:spPr>
          <a:xfrm>
            <a:off x="1821958" y="1752600"/>
            <a:ext cx="8548084" cy="4320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85800"/>
            <a:ext cx="9067800" cy="70408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 Image Processing (DIP)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>
            <a:normAutofit/>
          </a:bodyPr>
          <a:lstStyle/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Digital image processing deals with </a:t>
            </a:r>
            <a:r>
              <a:rPr lang="en-US" sz="2200" b="1" dirty="0">
                <a:solidFill>
                  <a:srgbClr val="002060"/>
                </a:solidFill>
              </a:rPr>
              <a:t>manipulation</a:t>
            </a:r>
            <a:r>
              <a:rPr lang="en-US" sz="2200" dirty="0">
                <a:solidFill>
                  <a:srgbClr val="002060"/>
                </a:solidFill>
              </a:rPr>
              <a:t> of </a:t>
            </a:r>
            <a:r>
              <a:rPr lang="en-US" sz="2200" b="1" dirty="0">
                <a:solidFill>
                  <a:srgbClr val="002060"/>
                </a:solidFill>
              </a:rPr>
              <a:t>digital images </a:t>
            </a:r>
            <a:r>
              <a:rPr lang="en-US" sz="2200" dirty="0">
                <a:solidFill>
                  <a:srgbClr val="002060"/>
                </a:solidFill>
              </a:rPr>
              <a:t>through a </a:t>
            </a:r>
            <a:r>
              <a:rPr lang="en-US" sz="2200" b="1" dirty="0">
                <a:solidFill>
                  <a:srgbClr val="002060"/>
                </a:solidFill>
              </a:rPr>
              <a:t>digital computer</a:t>
            </a:r>
            <a:r>
              <a:rPr lang="en-US" sz="2200" dirty="0">
                <a:solidFill>
                  <a:srgbClr val="002060"/>
                </a:solidFill>
              </a:rPr>
              <a:t>. </a:t>
            </a: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</a:rPr>
              <a:t>DIP</a:t>
            </a:r>
            <a:r>
              <a:rPr lang="en-US" sz="2200" dirty="0">
                <a:solidFill>
                  <a:srgbClr val="002060"/>
                </a:solidFill>
              </a:rPr>
              <a:t> focuses on developing a </a:t>
            </a:r>
            <a:r>
              <a:rPr lang="en-US" sz="2200" b="1" dirty="0">
                <a:solidFill>
                  <a:srgbClr val="002060"/>
                </a:solidFill>
              </a:rPr>
              <a:t>computer system </a:t>
            </a:r>
            <a:r>
              <a:rPr lang="en-US" sz="2200" dirty="0">
                <a:solidFill>
                  <a:srgbClr val="002060"/>
                </a:solidFill>
              </a:rPr>
              <a:t>that is able to perform </a:t>
            </a:r>
            <a:r>
              <a:rPr lang="en-US" sz="2200" b="1" dirty="0">
                <a:solidFill>
                  <a:srgbClr val="002060"/>
                </a:solidFill>
              </a:rPr>
              <a:t>processing</a:t>
            </a:r>
            <a:r>
              <a:rPr lang="en-US" sz="2200" dirty="0">
                <a:solidFill>
                  <a:srgbClr val="002060"/>
                </a:solidFill>
              </a:rPr>
              <a:t> on an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. </a:t>
            </a:r>
          </a:p>
          <a:p>
            <a:pPr marL="720000" lvl="1" indent="-36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</a:rPr>
              <a:t>The input of that system is a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 image </a:t>
            </a:r>
            <a:r>
              <a:rPr lang="en-US" sz="2200" dirty="0">
                <a:solidFill>
                  <a:srgbClr val="002060"/>
                </a:solidFill>
              </a:rPr>
              <a:t>and the </a:t>
            </a:r>
            <a:r>
              <a:rPr lang="en-US" sz="2200" b="1" dirty="0">
                <a:solidFill>
                  <a:srgbClr val="002060"/>
                </a:solidFill>
              </a:rPr>
              <a:t>system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</a:t>
            </a:r>
            <a:r>
              <a:rPr lang="en-US" sz="2200" dirty="0">
                <a:solidFill>
                  <a:srgbClr val="002060"/>
                </a:solidFill>
              </a:rPr>
              <a:t> that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using efficient </a:t>
            </a:r>
            <a:r>
              <a:rPr lang="en-US" sz="2200" b="1" dirty="0">
                <a:solidFill>
                  <a:srgbClr val="002060"/>
                </a:solidFill>
              </a:rPr>
              <a:t>algorithms</a:t>
            </a:r>
            <a:r>
              <a:rPr lang="en-US" sz="2200" dirty="0">
                <a:solidFill>
                  <a:srgbClr val="002060"/>
                </a:solidFill>
              </a:rPr>
              <a:t>, and gives an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as an output. </a:t>
            </a:r>
          </a:p>
          <a:p>
            <a:pPr marL="720000" lvl="1" indent="-36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</a:rPr>
              <a:t>The most common example is </a:t>
            </a:r>
            <a:r>
              <a:rPr lang="en-US" sz="2200" b="1" u="sng" dirty="0">
                <a:solidFill>
                  <a:srgbClr val="002060"/>
                </a:solidFill>
              </a:rPr>
              <a:t>Adobe Photoshop</a:t>
            </a:r>
            <a:r>
              <a:rPr lang="en-US" sz="2200" dirty="0">
                <a:solidFill>
                  <a:srgbClr val="002060"/>
                </a:solidFill>
              </a:rPr>
              <a:t>. It is one of the widely used application for </a:t>
            </a:r>
            <a:r>
              <a:rPr lang="en-US" sz="2200" b="1" dirty="0">
                <a:solidFill>
                  <a:srgbClr val="002060"/>
                </a:solidFill>
              </a:rPr>
              <a:t>processing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 images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85800"/>
            <a:ext cx="9067800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it works?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4267200"/>
            <a:ext cx="10800000" cy="1787898"/>
          </a:xfrm>
        </p:spPr>
        <p:txBody>
          <a:bodyPr>
            <a:normAutofit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en-US" sz="2200" dirty="0" smtClean="0">
                <a:solidFill>
                  <a:srgbClr val="002060"/>
                </a:solidFill>
              </a:rPr>
              <a:t>In </a:t>
            </a:r>
            <a:r>
              <a:rPr lang="en-US" sz="2200" dirty="0">
                <a:solidFill>
                  <a:srgbClr val="002060"/>
                </a:solidFill>
              </a:rPr>
              <a:t>the above figure, an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has been captured by a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camera</a:t>
            </a:r>
            <a:r>
              <a:rPr lang="en-US" sz="2200" dirty="0">
                <a:solidFill>
                  <a:srgbClr val="002060"/>
                </a:solidFill>
              </a:rPr>
              <a:t> and has been sent to a </a:t>
            </a:r>
            <a:r>
              <a:rPr lang="en-US" sz="2200" b="1" dirty="0">
                <a:solidFill>
                  <a:srgbClr val="002060"/>
                </a:solidFill>
              </a:rPr>
              <a:t>digital system </a:t>
            </a:r>
            <a:r>
              <a:rPr lang="en-US" sz="2200" dirty="0">
                <a:solidFill>
                  <a:srgbClr val="002060"/>
                </a:solidFill>
              </a:rPr>
              <a:t>to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remove</a:t>
            </a:r>
            <a:r>
              <a:rPr lang="en-US" sz="2200" dirty="0">
                <a:solidFill>
                  <a:srgbClr val="002060"/>
                </a:solidFill>
              </a:rPr>
              <a:t> all the other details, and just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</a:t>
            </a:r>
            <a:r>
              <a:rPr lang="en-US" sz="2200" dirty="0">
                <a:solidFill>
                  <a:srgbClr val="002060"/>
                </a:solidFill>
              </a:rPr>
              <a:t> on the water drop by </a:t>
            </a:r>
            <a:r>
              <a:rPr lang="en-US" sz="2200" b="1" dirty="0">
                <a:solidFill>
                  <a:srgbClr val="002060"/>
                </a:solidFill>
              </a:rPr>
              <a:t>zooming</a:t>
            </a:r>
            <a:r>
              <a:rPr lang="en-US" sz="2200" dirty="0">
                <a:solidFill>
                  <a:srgbClr val="002060"/>
                </a:solidFill>
              </a:rPr>
              <a:t> it in such a way that the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</a:t>
            </a:r>
            <a:r>
              <a:rPr lang="en-US" sz="2200" dirty="0">
                <a:solidFill>
                  <a:srgbClr val="002060"/>
                </a:solidFill>
              </a:rPr>
              <a:t> of the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remains the </a:t>
            </a:r>
            <a:r>
              <a:rPr lang="en-US" sz="2200" b="1" dirty="0">
                <a:solidFill>
                  <a:srgbClr val="002060"/>
                </a:solidFill>
              </a:rPr>
              <a:t>same</a:t>
            </a:r>
          </a:p>
        </p:txBody>
      </p:sp>
      <p:pic>
        <p:nvPicPr>
          <p:cNvPr id="5" name="Picture 4" descr="DIP1.jpg">
            <a:extLst>
              <a:ext uri="{FF2B5EF4-FFF2-40B4-BE49-F238E27FC236}">
                <a16:creationId xmlns:a16="http://schemas.microsoft.com/office/drawing/2014/main" id="{42CED28C-0E73-42A9-955B-BD9F019306C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t="12195" r="4474" b="29269"/>
          <a:stretch/>
        </p:blipFill>
        <p:spPr>
          <a:xfrm>
            <a:off x="696000" y="1752600"/>
            <a:ext cx="10800000" cy="2326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85800"/>
            <a:ext cx="8991600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>
            <a:normAutofit/>
          </a:bodyPr>
          <a:lstStyle/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An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may be defined as a </a:t>
            </a:r>
            <a:r>
              <a:rPr lang="en-US" sz="2200" b="1" dirty="0">
                <a:solidFill>
                  <a:srgbClr val="002060"/>
                </a:solidFill>
              </a:rPr>
              <a:t>two-dimensional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function</a:t>
            </a:r>
            <a:r>
              <a:rPr lang="en-US" sz="2200" dirty="0">
                <a:solidFill>
                  <a:srgbClr val="002060"/>
                </a:solidFill>
              </a:rPr>
              <a:t>, </a:t>
            </a:r>
            <a:r>
              <a:rPr lang="en-US" sz="2200" b="1" dirty="0">
                <a:solidFill>
                  <a:srgbClr val="002060"/>
                </a:solidFill>
              </a:rPr>
              <a:t>f (x, y)</a:t>
            </a:r>
            <a:r>
              <a:rPr lang="en-US" sz="2200" dirty="0">
                <a:solidFill>
                  <a:srgbClr val="002060"/>
                </a:solidFill>
              </a:rPr>
              <a:t>, where </a:t>
            </a:r>
            <a:r>
              <a:rPr lang="en-US" sz="2200" b="1" dirty="0">
                <a:solidFill>
                  <a:srgbClr val="002060"/>
                </a:solidFill>
              </a:rPr>
              <a:t>x</a:t>
            </a:r>
            <a:r>
              <a:rPr lang="en-US" sz="2200" dirty="0">
                <a:solidFill>
                  <a:srgbClr val="002060"/>
                </a:solidFill>
              </a:rPr>
              <a:t> and </a:t>
            </a:r>
            <a:r>
              <a:rPr lang="en-US" sz="2200" b="1" dirty="0">
                <a:solidFill>
                  <a:srgbClr val="002060"/>
                </a:solidFill>
              </a:rPr>
              <a:t>y</a:t>
            </a:r>
            <a:r>
              <a:rPr lang="en-US" sz="2200" dirty="0">
                <a:solidFill>
                  <a:srgbClr val="002060"/>
                </a:solidFill>
              </a:rPr>
              <a:t> are </a:t>
            </a:r>
            <a:r>
              <a:rPr lang="en-US" sz="2200" b="1" dirty="0">
                <a:solidFill>
                  <a:srgbClr val="002060"/>
                </a:solidFill>
              </a:rPr>
              <a:t>spatial</a:t>
            </a:r>
            <a:r>
              <a:rPr lang="en-US" sz="2200" dirty="0">
                <a:solidFill>
                  <a:srgbClr val="002060"/>
                </a:solidFill>
              </a:rPr>
              <a:t> (plane) </a:t>
            </a:r>
            <a:r>
              <a:rPr lang="en-US" sz="2200" b="1" dirty="0">
                <a:solidFill>
                  <a:srgbClr val="002060"/>
                </a:solidFill>
              </a:rPr>
              <a:t>coordinates</a:t>
            </a:r>
            <a:r>
              <a:rPr lang="en-US" sz="2200" dirty="0">
                <a:solidFill>
                  <a:srgbClr val="002060"/>
                </a:solidFill>
              </a:rPr>
              <a:t>, and the </a:t>
            </a:r>
            <a:r>
              <a:rPr lang="en-US" sz="2200" b="1" dirty="0">
                <a:solidFill>
                  <a:srgbClr val="002060"/>
                </a:solidFill>
              </a:rPr>
              <a:t>amplitude</a:t>
            </a:r>
            <a:r>
              <a:rPr lang="en-US" sz="2200" dirty="0">
                <a:solidFill>
                  <a:srgbClr val="002060"/>
                </a:solidFill>
              </a:rPr>
              <a:t> (some value) of </a:t>
            </a:r>
            <a:r>
              <a:rPr lang="en-US" sz="2200" b="1" dirty="0">
                <a:solidFill>
                  <a:srgbClr val="002060"/>
                </a:solidFill>
              </a:rPr>
              <a:t>f</a:t>
            </a:r>
            <a:r>
              <a:rPr lang="en-US" sz="2200" dirty="0">
                <a:solidFill>
                  <a:srgbClr val="002060"/>
                </a:solidFill>
              </a:rPr>
              <a:t> at any pair of coordinates (</a:t>
            </a:r>
            <a:r>
              <a:rPr lang="en-US" sz="2200" b="1" dirty="0">
                <a:solidFill>
                  <a:srgbClr val="002060"/>
                </a:solidFill>
              </a:rPr>
              <a:t>x, y</a:t>
            </a:r>
            <a:r>
              <a:rPr lang="en-US" sz="2200" dirty="0">
                <a:solidFill>
                  <a:srgbClr val="002060"/>
                </a:solidFill>
              </a:rPr>
              <a:t>) is called the </a:t>
            </a:r>
            <a:r>
              <a:rPr lang="en-US" sz="2200" b="1" dirty="0">
                <a:solidFill>
                  <a:srgbClr val="002060"/>
                </a:solidFill>
              </a:rPr>
              <a:t>intensity</a:t>
            </a:r>
            <a:r>
              <a:rPr lang="en-US" sz="2200" dirty="0">
                <a:solidFill>
                  <a:srgbClr val="002060"/>
                </a:solidFill>
              </a:rPr>
              <a:t> or </a:t>
            </a:r>
            <a:r>
              <a:rPr lang="en-US" sz="2200" b="1" dirty="0">
                <a:solidFill>
                  <a:srgbClr val="002060"/>
                </a:solidFill>
              </a:rPr>
              <a:t>gray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level</a:t>
            </a:r>
            <a:r>
              <a:rPr lang="en-US" sz="2200" dirty="0">
                <a:solidFill>
                  <a:srgbClr val="002060"/>
                </a:solidFill>
              </a:rPr>
              <a:t> of the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at that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</a:t>
            </a:r>
            <a:r>
              <a:rPr lang="en-US" sz="2200" dirty="0">
                <a:solidFill>
                  <a:srgbClr val="002060"/>
                </a:solidFill>
              </a:rPr>
              <a:t>. </a:t>
            </a: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In other words, an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can be defined by a </a:t>
            </a:r>
            <a:r>
              <a:rPr lang="en-US" sz="2200" b="1" dirty="0">
                <a:solidFill>
                  <a:srgbClr val="002060"/>
                </a:solidFill>
              </a:rPr>
              <a:t>two-dimensional array</a:t>
            </a:r>
            <a:r>
              <a:rPr lang="en-US" sz="2200" dirty="0">
                <a:solidFill>
                  <a:srgbClr val="002060"/>
                </a:solidFill>
              </a:rPr>
              <a:t> specifically arranged in </a:t>
            </a:r>
            <a:r>
              <a:rPr lang="en-US" sz="2200" b="1" dirty="0">
                <a:solidFill>
                  <a:srgbClr val="002060"/>
                </a:solidFill>
              </a:rPr>
              <a:t>rows</a:t>
            </a:r>
            <a:r>
              <a:rPr lang="en-US" sz="2200" dirty="0">
                <a:solidFill>
                  <a:srgbClr val="002060"/>
                </a:solidFill>
              </a:rPr>
              <a:t> and </a:t>
            </a:r>
            <a:r>
              <a:rPr lang="en-US" sz="2200" b="1" dirty="0">
                <a:solidFill>
                  <a:srgbClr val="002060"/>
                </a:solidFill>
              </a:rPr>
              <a:t>columns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200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200" dirty="0">
              <a:solidFill>
                <a:srgbClr val="002060"/>
              </a:solidFill>
            </a:endParaRPr>
          </a:p>
        </p:txBody>
      </p:sp>
      <p:pic>
        <p:nvPicPr>
          <p:cNvPr id="4" name="Picture 3" descr="DIP2.png"/>
          <p:cNvPicPr>
            <a:picLocks noChangeAspect="1"/>
          </p:cNvPicPr>
          <p:nvPr/>
        </p:nvPicPr>
        <p:blipFill rotWithShape="1">
          <a:blip r:embed="rId2" cstate="print"/>
          <a:srcRect l="5745" t="15625" r="6632" b="6250"/>
          <a:stretch/>
        </p:blipFill>
        <p:spPr>
          <a:xfrm>
            <a:off x="3962400" y="3816823"/>
            <a:ext cx="5385511" cy="22071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>
            <a:normAutofit/>
          </a:bodyPr>
          <a:lstStyle/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When </a:t>
            </a:r>
            <a:r>
              <a:rPr lang="en-US" sz="2200" b="1" dirty="0">
                <a:solidFill>
                  <a:srgbClr val="002060"/>
                </a:solidFill>
              </a:rPr>
              <a:t>x, y</a:t>
            </a:r>
            <a:r>
              <a:rPr lang="en-US" sz="2200" dirty="0">
                <a:solidFill>
                  <a:srgbClr val="002060"/>
                </a:solidFill>
              </a:rPr>
              <a:t>, and the </a:t>
            </a:r>
            <a:r>
              <a:rPr lang="en-US" sz="2200" b="1" dirty="0">
                <a:solidFill>
                  <a:srgbClr val="002060"/>
                </a:solidFill>
              </a:rPr>
              <a:t>intensity</a:t>
            </a:r>
            <a:r>
              <a:rPr lang="en-US" sz="2200" dirty="0">
                <a:solidFill>
                  <a:srgbClr val="002060"/>
                </a:solidFill>
              </a:rPr>
              <a:t> values of </a:t>
            </a:r>
            <a:r>
              <a:rPr lang="en-US" sz="2200" b="1" dirty="0">
                <a:solidFill>
                  <a:srgbClr val="002060"/>
                </a:solidFill>
              </a:rPr>
              <a:t>f </a:t>
            </a:r>
            <a:r>
              <a:rPr lang="en-US" sz="2200" dirty="0">
                <a:solidFill>
                  <a:srgbClr val="002060"/>
                </a:solidFill>
              </a:rPr>
              <a:t>are all </a:t>
            </a:r>
            <a:r>
              <a:rPr lang="en-US" sz="2200" b="1" dirty="0">
                <a:solidFill>
                  <a:srgbClr val="002060"/>
                </a:solidFill>
              </a:rPr>
              <a:t>finite</a:t>
            </a:r>
            <a:r>
              <a:rPr lang="en-US" sz="2200" dirty="0">
                <a:solidFill>
                  <a:srgbClr val="002060"/>
                </a:solidFill>
              </a:rPr>
              <a:t>, </a:t>
            </a:r>
            <a:r>
              <a:rPr lang="en-US" sz="2200" b="1" dirty="0">
                <a:solidFill>
                  <a:srgbClr val="002060"/>
                </a:solidFill>
              </a:rPr>
              <a:t>discrete quantities</a:t>
            </a:r>
            <a:r>
              <a:rPr lang="en-US" sz="2200" dirty="0">
                <a:solidFill>
                  <a:srgbClr val="002060"/>
                </a:solidFill>
              </a:rPr>
              <a:t>, we call the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a </a:t>
            </a:r>
            <a:r>
              <a:rPr lang="en-US" sz="2200" b="1" dirty="0">
                <a:solidFill>
                  <a:srgbClr val="002060"/>
                </a:solidFill>
              </a:rPr>
              <a:t>digital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Note that a </a:t>
            </a:r>
            <a:r>
              <a:rPr lang="en-US" sz="2200" b="1" dirty="0">
                <a:solidFill>
                  <a:srgbClr val="002060"/>
                </a:solidFill>
              </a:rPr>
              <a:t>digital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is composed of a </a:t>
            </a:r>
            <a:r>
              <a:rPr lang="en-US" sz="2200" b="1" dirty="0">
                <a:solidFill>
                  <a:srgbClr val="002060"/>
                </a:solidFill>
              </a:rPr>
              <a:t>finite</a:t>
            </a:r>
            <a:r>
              <a:rPr lang="en-US" sz="2200" dirty="0">
                <a:solidFill>
                  <a:srgbClr val="002060"/>
                </a:solidFill>
              </a:rPr>
              <a:t> number of </a:t>
            </a:r>
            <a:r>
              <a:rPr lang="en-US" sz="2200" b="1" dirty="0">
                <a:solidFill>
                  <a:srgbClr val="002060"/>
                </a:solidFill>
              </a:rPr>
              <a:t>elements</a:t>
            </a:r>
            <a:r>
              <a:rPr lang="en-US" sz="2200" dirty="0">
                <a:solidFill>
                  <a:srgbClr val="002060"/>
                </a:solidFill>
              </a:rPr>
              <a:t>, each of which has a particular </a:t>
            </a:r>
            <a:r>
              <a:rPr lang="en-US" sz="2200" b="1" dirty="0">
                <a:solidFill>
                  <a:srgbClr val="002060"/>
                </a:solidFill>
              </a:rPr>
              <a:t>location</a:t>
            </a:r>
            <a:r>
              <a:rPr lang="en-US" sz="2200" dirty="0">
                <a:solidFill>
                  <a:srgbClr val="002060"/>
                </a:solidFill>
              </a:rPr>
              <a:t> and </a:t>
            </a:r>
            <a:r>
              <a:rPr lang="en-US" sz="2200" b="1" dirty="0">
                <a:solidFill>
                  <a:srgbClr val="002060"/>
                </a:solidFill>
              </a:rPr>
              <a:t>value</a:t>
            </a:r>
            <a:r>
              <a:rPr lang="en-US" sz="2200" dirty="0">
                <a:solidFill>
                  <a:srgbClr val="002060"/>
                </a:solidFill>
              </a:rPr>
              <a:t>. These elements are called </a:t>
            </a:r>
            <a:r>
              <a:rPr lang="en-US" sz="2200" b="1" dirty="0">
                <a:solidFill>
                  <a:srgbClr val="002060"/>
                </a:solidFill>
              </a:rPr>
              <a:t>picture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elements</a:t>
            </a:r>
            <a:r>
              <a:rPr lang="en-US" sz="2200" dirty="0">
                <a:solidFill>
                  <a:srgbClr val="002060"/>
                </a:solidFill>
              </a:rPr>
              <a:t>,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elements</a:t>
            </a:r>
            <a:r>
              <a:rPr lang="en-US" sz="2200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pels</a:t>
            </a:r>
            <a:r>
              <a:rPr lang="en-US" sz="2200" dirty="0">
                <a:solidFill>
                  <a:srgbClr val="002060"/>
                </a:solidFill>
              </a:rPr>
              <a:t>, and </a:t>
            </a:r>
            <a:r>
              <a:rPr lang="en-US" sz="2200" b="1" dirty="0">
                <a:solidFill>
                  <a:srgbClr val="002060"/>
                </a:solidFill>
              </a:rPr>
              <a:t>pixels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</a:p>
          <a:p>
            <a:pPr algn="just">
              <a:buNone/>
            </a:pPr>
            <a:r>
              <a:rPr lang="en-US" sz="2200" dirty="0">
                <a:solidFill>
                  <a:srgbClr val="002060"/>
                </a:solidFill>
              </a:rPr>
              <a:t>              </a:t>
            </a:r>
            <a:r>
              <a:rPr lang="en-US" sz="2200" b="1" dirty="0" smtClean="0">
                <a:solidFill>
                  <a:srgbClr val="002060"/>
                </a:solidFill>
              </a:rPr>
              <a:t>200</a:t>
            </a:r>
            <a:r>
              <a:rPr lang="en-US" sz="2200" b="1" dirty="0">
                <a:solidFill>
                  <a:srgbClr val="002060"/>
                </a:solidFill>
              </a:rPr>
              <a:t>	120	0	25	12</a:t>
            </a:r>
          </a:p>
          <a:p>
            <a:pPr algn="just">
              <a:buNone/>
            </a:pPr>
            <a:r>
              <a:rPr lang="en-US" sz="2200" b="1" dirty="0">
                <a:solidFill>
                  <a:srgbClr val="002060"/>
                </a:solidFill>
              </a:rPr>
              <a:t>		</a:t>
            </a:r>
            <a:r>
              <a:rPr lang="en-US" sz="2200" b="1" dirty="0" smtClean="0">
                <a:solidFill>
                  <a:srgbClr val="002060"/>
                </a:solidFill>
              </a:rPr>
              <a:t>78</a:t>
            </a:r>
            <a:r>
              <a:rPr lang="en-US" sz="2200" b="1" dirty="0">
                <a:solidFill>
                  <a:srgbClr val="002060"/>
                </a:solidFill>
              </a:rPr>
              <a:t>	90	56	30	</a:t>
            </a:r>
            <a:r>
              <a:rPr lang="en-US" sz="2200" b="1" dirty="0" smtClean="0">
                <a:solidFill>
                  <a:srgbClr val="002060"/>
                </a:solidFill>
              </a:rPr>
              <a:t>50</a:t>
            </a:r>
          </a:p>
          <a:p>
            <a:pPr algn="just">
              <a:buNone/>
            </a:pPr>
            <a:r>
              <a:rPr lang="en-US" sz="2200" b="1" dirty="0">
                <a:solidFill>
                  <a:srgbClr val="002060"/>
                </a:solidFill>
              </a:rPr>
              <a:t>		90	35	150	55	90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600" y="41910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Location = (0,4)</a:t>
            </a:r>
          </a:p>
          <a:p>
            <a:r>
              <a:rPr lang="en-US" b="1" dirty="0">
                <a:solidFill>
                  <a:srgbClr val="C00000"/>
                </a:solidFill>
              </a:rPr>
              <a:t>Value = 12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562600" y="4456330"/>
            <a:ext cx="381000" cy="152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48400" y="54218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Pixel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715000" y="5498068"/>
            <a:ext cx="457200" cy="1084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5638800" y="5117068"/>
            <a:ext cx="685800" cy="381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96000" y="685800"/>
            <a:ext cx="8991600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 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85800"/>
            <a:ext cx="9067800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Pixel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100" dirty="0">
                <a:solidFill>
                  <a:srgbClr val="002060"/>
                </a:solidFill>
              </a:rPr>
              <a:t>The full form of the </a:t>
            </a:r>
            <a:r>
              <a:rPr lang="en-US" sz="2100" b="1" dirty="0">
                <a:solidFill>
                  <a:srgbClr val="002060"/>
                </a:solidFill>
              </a:rPr>
              <a:t>pixel</a:t>
            </a:r>
            <a:r>
              <a:rPr lang="en-US" sz="2100" dirty="0">
                <a:solidFill>
                  <a:srgbClr val="002060"/>
                </a:solidFill>
              </a:rPr>
              <a:t> is "</a:t>
            </a:r>
            <a:r>
              <a:rPr lang="en-US" sz="2100" b="1" dirty="0">
                <a:solidFill>
                  <a:srgbClr val="002060"/>
                </a:solidFill>
              </a:rPr>
              <a:t>Picture Element</a:t>
            </a:r>
            <a:r>
              <a:rPr lang="en-US" sz="2100" dirty="0">
                <a:solidFill>
                  <a:srgbClr val="002060"/>
                </a:solidFill>
              </a:rPr>
              <a:t>." It is also known as </a:t>
            </a:r>
            <a:r>
              <a:rPr lang="en-US" sz="2100" b="1" dirty="0">
                <a:solidFill>
                  <a:srgbClr val="002060"/>
                </a:solidFill>
              </a:rPr>
              <a:t>"PEL."</a:t>
            </a:r>
            <a:r>
              <a:rPr lang="en-US" sz="2100" dirty="0">
                <a:solidFill>
                  <a:srgbClr val="002060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100" b="1" dirty="0">
                <a:solidFill>
                  <a:srgbClr val="002060"/>
                </a:solidFill>
              </a:rPr>
              <a:t>Pixel</a:t>
            </a:r>
            <a:r>
              <a:rPr lang="en-US" sz="2100" dirty="0">
                <a:solidFill>
                  <a:srgbClr val="002060"/>
                </a:solidFill>
              </a:rPr>
              <a:t> is the </a:t>
            </a:r>
            <a:r>
              <a:rPr lang="en-US" sz="2100" b="1" dirty="0">
                <a:solidFill>
                  <a:srgbClr val="002060"/>
                </a:solidFill>
              </a:rPr>
              <a:t>smallest element </a:t>
            </a:r>
            <a:r>
              <a:rPr lang="en-US" sz="2100" dirty="0">
                <a:solidFill>
                  <a:srgbClr val="002060"/>
                </a:solidFill>
              </a:rPr>
              <a:t>of an </a:t>
            </a:r>
            <a:r>
              <a:rPr lang="en-US" sz="2100" b="1" dirty="0">
                <a:solidFill>
                  <a:srgbClr val="002060"/>
                </a:solidFill>
              </a:rPr>
              <a:t>image</a:t>
            </a:r>
            <a:r>
              <a:rPr lang="en-US" sz="2100" dirty="0">
                <a:solidFill>
                  <a:srgbClr val="002060"/>
                </a:solidFill>
              </a:rPr>
              <a:t> on a </a:t>
            </a:r>
            <a:r>
              <a:rPr lang="en-US" sz="21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display</a:t>
            </a:r>
            <a:r>
              <a:rPr lang="en-US" sz="2100" dirty="0">
                <a:solidFill>
                  <a:srgbClr val="002060"/>
                </a:solidFill>
              </a:rPr>
              <a:t>, whether they are LCD or CRT monitors. </a:t>
            </a:r>
          </a:p>
          <a:p>
            <a:pPr algn="just">
              <a:lnSpc>
                <a:spcPct val="150000"/>
              </a:lnSpc>
            </a:pPr>
            <a:r>
              <a:rPr lang="en-US" sz="2100" dirty="0">
                <a:solidFill>
                  <a:srgbClr val="002060"/>
                </a:solidFill>
              </a:rPr>
              <a:t>A </a:t>
            </a:r>
            <a:r>
              <a:rPr lang="en-US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screen</a:t>
            </a:r>
            <a:r>
              <a:rPr lang="en-US" sz="2100" dirty="0">
                <a:solidFill>
                  <a:srgbClr val="002060"/>
                </a:solidFill>
              </a:rPr>
              <a:t> is made up of a </a:t>
            </a:r>
            <a:r>
              <a:rPr lang="en-US" sz="2100" b="1" dirty="0">
                <a:solidFill>
                  <a:srgbClr val="002060"/>
                </a:solidFill>
              </a:rPr>
              <a:t>matrix</a:t>
            </a:r>
            <a:r>
              <a:rPr lang="en-US" sz="2100" dirty="0">
                <a:solidFill>
                  <a:srgbClr val="002060"/>
                </a:solidFill>
              </a:rPr>
              <a:t> of </a:t>
            </a:r>
            <a:r>
              <a:rPr lang="en-US" sz="2100" b="1" dirty="0">
                <a:solidFill>
                  <a:srgbClr val="002060"/>
                </a:solidFill>
              </a:rPr>
              <a:t>thousands</a:t>
            </a:r>
            <a:r>
              <a:rPr lang="en-US" sz="2100" dirty="0">
                <a:solidFill>
                  <a:srgbClr val="002060"/>
                </a:solidFill>
              </a:rPr>
              <a:t> or </a:t>
            </a:r>
            <a:r>
              <a:rPr lang="en-US" sz="2100" b="1" dirty="0">
                <a:solidFill>
                  <a:srgbClr val="002060"/>
                </a:solidFill>
              </a:rPr>
              <a:t>millions</a:t>
            </a:r>
            <a:r>
              <a:rPr lang="en-US" sz="2100" dirty="0">
                <a:solidFill>
                  <a:srgbClr val="002060"/>
                </a:solidFill>
              </a:rPr>
              <a:t> of </a:t>
            </a:r>
            <a:r>
              <a:rPr lang="en-US" sz="2100" b="1" dirty="0">
                <a:solidFill>
                  <a:srgbClr val="002060"/>
                </a:solidFill>
              </a:rPr>
              <a:t>pixels</a:t>
            </a:r>
            <a:r>
              <a:rPr lang="en-US" sz="2100" dirty="0">
                <a:solidFill>
                  <a:srgbClr val="002060"/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100" dirty="0">
                <a:solidFill>
                  <a:srgbClr val="002060"/>
                </a:solidFill>
              </a:rPr>
              <a:t>A </a:t>
            </a:r>
            <a:r>
              <a:rPr lang="en-US" sz="2100" b="1" dirty="0">
                <a:solidFill>
                  <a:srgbClr val="002060"/>
                </a:solidFill>
              </a:rPr>
              <a:t>pixel</a:t>
            </a:r>
            <a:r>
              <a:rPr lang="en-US" sz="2100" dirty="0">
                <a:solidFill>
                  <a:srgbClr val="002060"/>
                </a:solidFill>
              </a:rPr>
              <a:t> is represented with a </a:t>
            </a:r>
            <a:r>
              <a:rPr lang="en-US" sz="2100" b="1" dirty="0">
                <a:solidFill>
                  <a:srgbClr val="002060"/>
                </a:solidFill>
              </a:rPr>
              <a:t>dot</a:t>
            </a:r>
            <a:r>
              <a:rPr lang="en-US" sz="2100" dirty="0">
                <a:solidFill>
                  <a:srgbClr val="002060"/>
                </a:solidFill>
              </a:rPr>
              <a:t> or a </a:t>
            </a:r>
            <a:r>
              <a:rPr lang="en-US" sz="2100" b="1" dirty="0">
                <a:solidFill>
                  <a:srgbClr val="002060"/>
                </a:solidFill>
              </a:rPr>
              <a:t>square</a:t>
            </a:r>
            <a:r>
              <a:rPr lang="en-US" sz="2100" dirty="0">
                <a:solidFill>
                  <a:srgbClr val="002060"/>
                </a:solidFill>
              </a:rPr>
              <a:t> on a </a:t>
            </a:r>
            <a:r>
              <a:rPr lang="en-US" sz="21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screen</a:t>
            </a:r>
            <a:r>
              <a:rPr lang="en-US" sz="2100" dirty="0">
                <a:solidFill>
                  <a:srgbClr val="002060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100" dirty="0">
                <a:solidFill>
                  <a:srgbClr val="002060"/>
                </a:solidFill>
              </a:rPr>
              <a:t>Each </a:t>
            </a:r>
            <a:r>
              <a:rPr lang="en-US" sz="2100" b="1" dirty="0">
                <a:solidFill>
                  <a:srgbClr val="002060"/>
                </a:solidFill>
              </a:rPr>
              <a:t>pixel</a:t>
            </a:r>
            <a:r>
              <a:rPr lang="en-US" sz="2100" dirty="0">
                <a:solidFill>
                  <a:srgbClr val="002060"/>
                </a:solidFill>
              </a:rPr>
              <a:t> correspond to any </a:t>
            </a:r>
            <a:r>
              <a:rPr lang="en-US" sz="2100" b="1" dirty="0">
                <a:solidFill>
                  <a:srgbClr val="002060"/>
                </a:solidFill>
              </a:rPr>
              <a:t>one value</a:t>
            </a:r>
            <a:r>
              <a:rPr lang="en-US" sz="2100" dirty="0">
                <a:solidFill>
                  <a:srgbClr val="002060"/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100" spc="-50" dirty="0">
                <a:solidFill>
                  <a:srgbClr val="002060"/>
                </a:solidFill>
              </a:rPr>
              <a:t>The value of a </a:t>
            </a:r>
            <a:r>
              <a:rPr lang="en-US" sz="2100" b="1" spc="-50" dirty="0">
                <a:solidFill>
                  <a:srgbClr val="002060"/>
                </a:solidFill>
              </a:rPr>
              <a:t>pixel</a:t>
            </a:r>
            <a:r>
              <a:rPr lang="en-US" sz="2100" spc="-50" dirty="0">
                <a:solidFill>
                  <a:srgbClr val="002060"/>
                </a:solidFill>
              </a:rPr>
              <a:t> at any </a:t>
            </a:r>
            <a:r>
              <a:rPr lang="en-US" sz="2100" spc="-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</a:t>
            </a:r>
            <a:r>
              <a:rPr lang="en-US" sz="2100" spc="-50" dirty="0">
                <a:solidFill>
                  <a:srgbClr val="002060"/>
                </a:solidFill>
              </a:rPr>
              <a:t> correspond to the </a:t>
            </a:r>
            <a:r>
              <a:rPr lang="en-US" sz="2100" b="1" spc="-50" dirty="0">
                <a:solidFill>
                  <a:srgbClr val="002060"/>
                </a:solidFill>
              </a:rPr>
              <a:t>intensity</a:t>
            </a:r>
            <a:r>
              <a:rPr lang="en-US" sz="2100" spc="-50" dirty="0">
                <a:solidFill>
                  <a:srgbClr val="002060"/>
                </a:solidFill>
              </a:rPr>
              <a:t> of the </a:t>
            </a:r>
            <a:r>
              <a:rPr lang="en-US" sz="2100" b="1" spc="-50" dirty="0">
                <a:solidFill>
                  <a:srgbClr val="002060"/>
                </a:solidFill>
              </a:rPr>
              <a:t>light photons</a:t>
            </a:r>
            <a:r>
              <a:rPr lang="en-US" sz="2100" spc="-50" dirty="0">
                <a:solidFill>
                  <a:srgbClr val="002060"/>
                </a:solidFill>
              </a:rPr>
              <a:t> striking at that </a:t>
            </a:r>
            <a:r>
              <a:rPr lang="en-US" sz="2100" spc="-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</a:t>
            </a:r>
            <a:r>
              <a:rPr lang="en-US" sz="2100" spc="-50" dirty="0">
                <a:solidFill>
                  <a:srgbClr val="002060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1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87894"/>
            <a:ext cx="9067800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Pixel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>
            <a:normAutofit/>
          </a:bodyPr>
          <a:lstStyle/>
          <a:p>
            <a:pPr algn="just"/>
            <a:r>
              <a:rPr lang="en-US" sz="2200" dirty="0">
                <a:solidFill>
                  <a:srgbClr val="002060"/>
                </a:solidFill>
              </a:rPr>
              <a:t>As we know that an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is build up of </a:t>
            </a:r>
            <a:r>
              <a:rPr lang="en-US" sz="2200" i="1" dirty="0">
                <a:solidFill>
                  <a:srgbClr val="002060"/>
                </a:solidFill>
              </a:rPr>
              <a:t>thousands</a:t>
            </a:r>
            <a:r>
              <a:rPr lang="en-US" sz="2200" dirty="0">
                <a:solidFill>
                  <a:srgbClr val="002060"/>
                </a:solidFill>
              </a:rPr>
              <a:t> and </a:t>
            </a:r>
            <a:r>
              <a:rPr lang="en-US" sz="2200" i="1" dirty="0">
                <a:solidFill>
                  <a:srgbClr val="002060"/>
                </a:solidFill>
              </a:rPr>
              <a:t>millions</a:t>
            </a:r>
            <a:r>
              <a:rPr lang="en-US" sz="2200" dirty="0">
                <a:solidFill>
                  <a:srgbClr val="002060"/>
                </a:solidFill>
              </a:rPr>
              <a:t> of </a:t>
            </a:r>
            <a:r>
              <a:rPr lang="en-US" sz="2200" b="1" dirty="0">
                <a:solidFill>
                  <a:srgbClr val="002060"/>
                </a:solidFill>
              </a:rPr>
              <a:t>pixels</a:t>
            </a:r>
            <a:r>
              <a:rPr lang="en-US" sz="2200" dirty="0">
                <a:solidFill>
                  <a:srgbClr val="002060"/>
                </a:solidFill>
              </a:rPr>
              <a:t>. </a:t>
            </a:r>
          </a:p>
          <a:p>
            <a:pPr algn="just"/>
            <a:endParaRPr lang="en-US" sz="2200" dirty="0" smtClean="0">
              <a:solidFill>
                <a:srgbClr val="002060"/>
              </a:solidFill>
            </a:endParaRPr>
          </a:p>
          <a:p>
            <a:pPr algn="just"/>
            <a:endParaRPr lang="en-US" sz="2200" dirty="0">
              <a:solidFill>
                <a:srgbClr val="002060"/>
              </a:solidFill>
            </a:endParaRPr>
          </a:p>
          <a:p>
            <a:pPr algn="just"/>
            <a:endParaRPr lang="en-US" sz="2200" dirty="0">
              <a:solidFill>
                <a:srgbClr val="002060"/>
              </a:solidFill>
            </a:endParaRPr>
          </a:p>
          <a:p>
            <a:pPr algn="just"/>
            <a:endParaRPr lang="en-US" sz="2200" dirty="0">
              <a:solidFill>
                <a:srgbClr val="002060"/>
              </a:solidFill>
            </a:endParaRPr>
          </a:p>
          <a:p>
            <a:pPr algn="just"/>
            <a:endParaRPr lang="en-US" sz="2200" dirty="0">
              <a:solidFill>
                <a:srgbClr val="002060"/>
              </a:solidFill>
            </a:endParaRPr>
          </a:p>
          <a:p>
            <a:pPr algn="just"/>
            <a:endParaRPr lang="en-US" sz="2200" dirty="0">
              <a:solidFill>
                <a:srgbClr val="002060"/>
              </a:solidFill>
            </a:endParaRPr>
          </a:p>
          <a:p>
            <a:pPr algn="just"/>
            <a:endParaRPr lang="en-US" sz="2200" dirty="0">
              <a:solidFill>
                <a:srgbClr val="002060"/>
              </a:solidFill>
            </a:endParaRPr>
          </a:p>
          <a:p>
            <a:pPr algn="just"/>
            <a:r>
              <a:rPr lang="en-US" sz="2200" dirty="0">
                <a:solidFill>
                  <a:srgbClr val="002060"/>
                </a:solidFill>
              </a:rPr>
              <a:t>In the above images, if we </a:t>
            </a:r>
            <a:r>
              <a:rPr lang="en-US" sz="2200" b="1" dirty="0">
                <a:solidFill>
                  <a:srgbClr val="002060"/>
                </a:solidFill>
              </a:rPr>
              <a:t>zoom</a:t>
            </a:r>
            <a:r>
              <a:rPr lang="en-US" sz="2200" dirty="0">
                <a:solidFill>
                  <a:srgbClr val="002060"/>
                </a:solidFill>
              </a:rPr>
              <a:t> in the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, we will be able to see some of the </a:t>
            </a:r>
            <a:r>
              <a:rPr lang="en-US" sz="2200" b="1" dirty="0">
                <a:solidFill>
                  <a:srgbClr val="002060"/>
                </a:solidFill>
              </a:rPr>
              <a:t>pixels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4" name="Picture 3" descr="pix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2057400"/>
            <a:ext cx="3381375" cy="3057525"/>
          </a:xfrm>
          <a:prstGeom prst="rect">
            <a:avLst/>
          </a:prstGeom>
        </p:spPr>
      </p:pic>
      <p:pic>
        <p:nvPicPr>
          <p:cNvPr id="5" name="Picture 4" descr="pix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2066925"/>
            <a:ext cx="4429125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85800"/>
            <a:ext cx="9067800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Pixel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200" dirty="0">
                <a:solidFill>
                  <a:srgbClr val="002060"/>
                </a:solidFill>
              </a:rPr>
              <a:t>The good thing is that a </a:t>
            </a:r>
            <a:r>
              <a:rPr lang="en-US" sz="2200" b="1" dirty="0">
                <a:solidFill>
                  <a:srgbClr val="002060"/>
                </a:solidFill>
              </a:rPr>
              <a:t>pixel</a:t>
            </a:r>
            <a:r>
              <a:rPr lang="en-US" sz="2200" dirty="0">
                <a:solidFill>
                  <a:srgbClr val="002060"/>
                </a:solidFill>
              </a:rPr>
              <a:t> cannot be seen as they are </a:t>
            </a:r>
            <a:r>
              <a:rPr lang="en-US" sz="2200" b="1" dirty="0">
                <a:solidFill>
                  <a:srgbClr val="002060"/>
                </a:solidFill>
              </a:rPr>
              <a:t>very small </a:t>
            </a:r>
            <a:r>
              <a:rPr lang="en-US" sz="2200" dirty="0">
                <a:solidFill>
                  <a:srgbClr val="002060"/>
                </a:solidFill>
              </a:rPr>
              <a:t>which result in a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smooth</a:t>
            </a:r>
            <a:r>
              <a:rPr lang="en-US" sz="2200" dirty="0">
                <a:solidFill>
                  <a:srgbClr val="002060"/>
                </a:solidFill>
              </a:rPr>
              <a:t> and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clear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rather than "</a:t>
            </a:r>
            <a:r>
              <a:rPr lang="en-US" sz="2200" b="1" dirty="0" err="1">
                <a:solidFill>
                  <a:srgbClr val="002060"/>
                </a:solidFill>
              </a:rPr>
              <a:t>pixelated</a:t>
            </a:r>
            <a:r>
              <a:rPr lang="en-US" sz="2200" dirty="0">
                <a:solidFill>
                  <a:srgbClr val="002060"/>
                </a:solidFill>
              </a:rPr>
              <a:t>." </a:t>
            </a:r>
          </a:p>
          <a:p>
            <a:pPr algn="just">
              <a:lnSpc>
                <a:spcPct val="150000"/>
              </a:lnSpc>
            </a:pPr>
            <a:r>
              <a:rPr lang="en-US" sz="2200" dirty="0">
                <a:solidFill>
                  <a:srgbClr val="002060"/>
                </a:solidFill>
              </a:rPr>
              <a:t>Each </a:t>
            </a:r>
            <a:r>
              <a:rPr lang="en-US" sz="2200" b="1" dirty="0">
                <a:solidFill>
                  <a:srgbClr val="002060"/>
                </a:solidFill>
              </a:rPr>
              <a:t>pixel</a:t>
            </a:r>
            <a:r>
              <a:rPr lang="en-US" sz="2200" dirty="0">
                <a:solidFill>
                  <a:srgbClr val="002060"/>
                </a:solidFill>
              </a:rPr>
              <a:t> can have only </a:t>
            </a:r>
            <a:r>
              <a:rPr lang="en-US" sz="2200" b="1" dirty="0">
                <a:solidFill>
                  <a:srgbClr val="002060"/>
                </a:solidFill>
              </a:rPr>
              <a:t>one color </a:t>
            </a:r>
            <a:r>
              <a:rPr lang="en-US" sz="2200" dirty="0">
                <a:solidFill>
                  <a:srgbClr val="002060"/>
                </a:solidFill>
              </a:rPr>
              <a:t>at a time. </a:t>
            </a:r>
          </a:p>
          <a:p>
            <a:pPr algn="just">
              <a:lnSpc>
                <a:spcPct val="150000"/>
              </a:lnSpc>
            </a:pPr>
            <a:r>
              <a:rPr lang="en-US" sz="2200" b="1" dirty="0">
                <a:solidFill>
                  <a:srgbClr val="002060"/>
                </a:solidFill>
              </a:rPr>
              <a:t>Color</a:t>
            </a:r>
            <a:r>
              <a:rPr lang="en-US" sz="2200" dirty="0">
                <a:solidFill>
                  <a:srgbClr val="002060"/>
                </a:solidFill>
              </a:rPr>
              <a:t> of a </a:t>
            </a:r>
            <a:r>
              <a:rPr lang="en-US" sz="2200" b="1" dirty="0">
                <a:solidFill>
                  <a:srgbClr val="002060"/>
                </a:solidFill>
              </a:rPr>
              <a:t>pixel</a:t>
            </a:r>
            <a:r>
              <a:rPr lang="en-US" sz="2200" dirty="0">
                <a:solidFill>
                  <a:srgbClr val="002060"/>
                </a:solidFill>
              </a:rPr>
              <a:t> is determined by the </a:t>
            </a:r>
            <a:r>
              <a:rPr lang="en-US" sz="2200" b="1" dirty="0">
                <a:solidFill>
                  <a:srgbClr val="002060"/>
                </a:solidFill>
              </a:rPr>
              <a:t>number of bits </a:t>
            </a:r>
            <a:r>
              <a:rPr lang="en-US" sz="2200" dirty="0">
                <a:solidFill>
                  <a:srgbClr val="002060"/>
                </a:solidFill>
              </a:rPr>
              <a:t>which is used to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</a:t>
            </a:r>
            <a:r>
              <a:rPr lang="en-US" sz="2200" dirty="0">
                <a:solidFill>
                  <a:srgbClr val="002060"/>
                </a:solidFill>
              </a:rPr>
              <a:t> it.</a:t>
            </a:r>
          </a:p>
          <a:p>
            <a:pPr algn="just">
              <a:lnSpc>
                <a:spcPct val="150000"/>
              </a:lnSpc>
            </a:pPr>
            <a:r>
              <a:rPr lang="en-US" sz="2200" dirty="0">
                <a:solidFill>
                  <a:srgbClr val="002060"/>
                </a:solidFill>
              </a:rPr>
              <a:t>A </a:t>
            </a:r>
            <a:r>
              <a:rPr lang="en-US" sz="2200" b="1" dirty="0">
                <a:solidFill>
                  <a:srgbClr val="002060"/>
                </a:solidFill>
              </a:rPr>
              <a:t>resolution</a:t>
            </a:r>
            <a:r>
              <a:rPr lang="en-US" sz="2200" dirty="0">
                <a:solidFill>
                  <a:srgbClr val="002060"/>
                </a:solidFill>
              </a:rPr>
              <a:t> of a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screen </a:t>
            </a:r>
            <a:r>
              <a:rPr lang="en-US" sz="2200" dirty="0">
                <a:solidFill>
                  <a:srgbClr val="002060"/>
                </a:solidFill>
              </a:rPr>
              <a:t>depends upon graphics card and display monitor, the quantity, size and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color combination </a:t>
            </a:r>
            <a:r>
              <a:rPr lang="en-US" sz="2200" dirty="0">
                <a:solidFill>
                  <a:srgbClr val="002060"/>
                </a:solidFill>
              </a:rPr>
              <a:t>of </a:t>
            </a:r>
            <a:r>
              <a:rPr lang="en-US" sz="2200" b="1" dirty="0">
                <a:solidFill>
                  <a:srgbClr val="002060"/>
                </a:solidFill>
              </a:rPr>
              <a:t>pixels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85800"/>
            <a:ext cx="9067800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Pixel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>
            <a:normAutofit lnSpcReduction="10000"/>
          </a:bodyPr>
          <a:lstStyle/>
          <a:p>
            <a:pPr marL="360000" indent="-360000" algn="just">
              <a:lnSpc>
                <a:spcPct val="16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The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  <a:r>
              <a:rPr lang="en-US" sz="2200" dirty="0">
                <a:solidFill>
                  <a:srgbClr val="002060"/>
                </a:solidFill>
              </a:rPr>
              <a:t> the count of pixel,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detailed</a:t>
            </a:r>
            <a:r>
              <a:rPr lang="en-US" sz="2200" dirty="0">
                <a:solidFill>
                  <a:srgbClr val="002060"/>
                </a:solidFill>
              </a:rPr>
              <a:t> and </a:t>
            </a:r>
            <a:r>
              <a:rPr lang="en-US" sz="2200" b="1" dirty="0">
                <a:solidFill>
                  <a:srgbClr val="002060"/>
                </a:solidFill>
              </a:rPr>
              <a:t>clear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is generated. </a:t>
            </a:r>
          </a:p>
          <a:p>
            <a:pPr marL="360000" indent="-360000" algn="just">
              <a:lnSpc>
                <a:spcPct val="16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We have define an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as a two dimensional matrix. Then in that case the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en-US" sz="2200" dirty="0">
                <a:solidFill>
                  <a:srgbClr val="002060"/>
                </a:solidFill>
              </a:rPr>
              <a:t> pixels would be equal </a:t>
            </a:r>
            <a:r>
              <a:rPr lang="en-US" sz="2200" dirty="0" smtClean="0">
                <a:solidFill>
                  <a:srgbClr val="002060"/>
                </a:solidFill>
              </a:rPr>
              <a:t>to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C00000"/>
                </a:solidFill>
              </a:rPr>
              <a:t>number </a:t>
            </a:r>
            <a:r>
              <a:rPr lang="en-US" sz="2800" b="1" dirty="0">
                <a:solidFill>
                  <a:srgbClr val="C00000"/>
                </a:solidFill>
              </a:rPr>
              <a:t>of rows  </a:t>
            </a:r>
            <a:r>
              <a:rPr lang="en-US" sz="2800" dirty="0">
                <a:solidFill>
                  <a:srgbClr val="C00000"/>
                </a:solidFill>
              </a:rPr>
              <a:t>X</a:t>
            </a:r>
            <a:r>
              <a:rPr lang="en-US" sz="2800" b="1" dirty="0">
                <a:solidFill>
                  <a:srgbClr val="C00000"/>
                </a:solidFill>
              </a:rPr>
              <a:t>  number of columns</a:t>
            </a:r>
          </a:p>
          <a:p>
            <a:pPr algn="just">
              <a:lnSpc>
                <a:spcPct val="150000"/>
              </a:lnSpc>
            </a:pPr>
            <a:r>
              <a:rPr lang="en-US" sz="2200" b="1" dirty="0" smtClean="0">
                <a:solidFill>
                  <a:srgbClr val="002060"/>
                </a:solidFill>
              </a:rPr>
              <a:t>For </a:t>
            </a:r>
            <a:r>
              <a:rPr lang="en-US" sz="2200" b="1" dirty="0">
                <a:solidFill>
                  <a:srgbClr val="002060"/>
                </a:solidFill>
              </a:rPr>
              <a:t>example</a:t>
            </a:r>
            <a:r>
              <a:rPr lang="en-US" sz="2200" b="1" dirty="0" smtClean="0">
                <a:solidFill>
                  <a:srgbClr val="002060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solidFill>
                  <a:srgbClr val="002060"/>
                </a:solidFill>
              </a:rPr>
              <a:t>let </a:t>
            </a:r>
            <a:r>
              <a:rPr lang="en-US" sz="2200" b="1" dirty="0">
                <a:solidFill>
                  <a:srgbClr val="002060"/>
                </a:solidFill>
              </a:rPr>
              <a:t>rows</a:t>
            </a:r>
            <a:r>
              <a:rPr lang="en-US" sz="2200" dirty="0">
                <a:solidFill>
                  <a:srgbClr val="002060"/>
                </a:solidFill>
              </a:rPr>
              <a:t> = 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300</a:t>
            </a:r>
            <a:r>
              <a:rPr lang="en-US" sz="2200" dirty="0">
                <a:solidFill>
                  <a:srgbClr val="002060"/>
                </a:solidFill>
              </a:rPr>
              <a:t> &amp; </a:t>
            </a:r>
            <a:r>
              <a:rPr lang="en-US" sz="2200" b="1" dirty="0">
                <a:solidFill>
                  <a:srgbClr val="002060"/>
                </a:solidFill>
              </a:rPr>
              <a:t>columns</a:t>
            </a:r>
            <a:r>
              <a:rPr lang="en-US" sz="2200" dirty="0">
                <a:solidFill>
                  <a:srgbClr val="002060"/>
                </a:solidFill>
              </a:rPr>
              <a:t> = 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200</a:t>
            </a: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solidFill>
                  <a:srgbClr val="002060"/>
                </a:solidFill>
              </a:rPr>
              <a:t>Total </a:t>
            </a:r>
            <a:r>
              <a:rPr lang="en-US" sz="2200" dirty="0">
                <a:solidFill>
                  <a:srgbClr val="002060"/>
                </a:solidFill>
              </a:rPr>
              <a:t>number of pixels = 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300</a:t>
            </a:r>
            <a:r>
              <a:rPr lang="en-US" sz="2200" dirty="0">
                <a:solidFill>
                  <a:srgbClr val="002060"/>
                </a:solidFill>
              </a:rPr>
              <a:t> X 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200</a:t>
            </a:r>
            <a:r>
              <a:rPr lang="en-US" sz="2200" dirty="0">
                <a:solidFill>
                  <a:srgbClr val="002060"/>
                </a:solidFill>
              </a:rPr>
              <a:t> = 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60000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أزرق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7420</TotalTime>
  <Words>597</Words>
  <Application>Microsoft Office PowerPoint</Application>
  <PresentationFormat>شاشة عريضة</PresentationFormat>
  <Paragraphs>51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Retrospect</vt:lpstr>
      <vt:lpstr>Fundamentals of Digital Image</vt:lpstr>
      <vt:lpstr>Digital Image Processing (DIP)</vt:lpstr>
      <vt:lpstr>How it works?</vt:lpstr>
      <vt:lpstr>Digital Image</vt:lpstr>
      <vt:lpstr>Digital Image</vt:lpstr>
      <vt:lpstr>Pixel</vt:lpstr>
      <vt:lpstr>Pixel</vt:lpstr>
      <vt:lpstr>Pixel</vt:lpstr>
      <vt:lpstr>Pixel</vt:lpstr>
      <vt:lpstr>Pixel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STACKS</dc:title>
  <dc:creator>aiyaz</dc:creator>
  <cp:lastModifiedBy>Eng. Wajdi Al_Ahmad</cp:lastModifiedBy>
  <cp:revision>744</cp:revision>
  <dcterms:created xsi:type="dcterms:W3CDTF">2018-01-07T05:04:36Z</dcterms:created>
  <dcterms:modified xsi:type="dcterms:W3CDTF">2023-09-09T19:38:02Z</dcterms:modified>
</cp:coreProperties>
</file>